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9Slide05 Dear Saturday" panose="02000505000000020004" pitchFamily="2" charset="77"/>
      <p:regular r:id="rId36"/>
    </p:embeddedFont>
    <p:embeddedFont>
      <p:font typeface="#9Slide05 VL Fadilla" pitchFamily="2" charset="77"/>
      <p:regular r:id="rId37"/>
    </p:embeddedFont>
    <p:embeddedFont>
      <p:font typeface="#9Slide07 SFU Blackout" pitchFamily="2" charset="77"/>
      <p:regular r:id="rId38"/>
    </p:embeddedFont>
    <p:embeddedFont>
      <p:font typeface="#9Slide07 SVNRevolution" panose="02040603050506020204" pitchFamily="18" charset="0"/>
      <p:regular r:id="rId39"/>
    </p:embeddedFont>
    <p:embeddedFont>
      <p:font typeface="#9Slide07 SVNUT Triumph Press" pitchFamily="2" charset="77"/>
      <p:bold r:id="rId40"/>
      <p:italic r:id="rId41"/>
      <p:boldItalic r:id="rId42"/>
    </p:embeddedFont>
    <p:embeddedFont>
      <p:font typeface="Calibri" panose="020F0502020204030204" pitchFamily="34" charset="0"/>
      <p:regular r:id="rId43"/>
      <p:bold r:id="rId44"/>
      <p:italic r:id="rId45"/>
      <p:boldItalic r:id="rId46"/>
    </p:embeddedFont>
    <p:embeddedFont>
      <p:font typeface="Fraunces Bold" pitchFamily="2" charset="77"/>
      <p:regular r:id="rId47"/>
      <p:bold r:id="rId48"/>
    </p:embeddedFont>
    <p:embeddedFont>
      <p:font typeface="Roboto Bold" panose="02000000000000000000" pitchFamily="2" charset="0"/>
      <p:regular r:id="rId49"/>
      <p:bold r:id="rId50"/>
    </p:embeddedFont>
    <p:embeddedFont>
      <p:font typeface="Roboto Condensed" panose="02000000000000000000" pitchFamily="2" charset="0"/>
      <p:regular r:id="rId51"/>
    </p:embeddedFont>
    <p:embeddedFont>
      <p:font typeface="Roboto Condensed Bold" panose="02000000000000000000" pitchFamily="2" charset="0"/>
      <p:regular r:id="rId52"/>
      <p:bold r:id="rId53"/>
    </p:embeddedFont>
    <p:embeddedFont>
      <p:font typeface="Roboto Condensed Bold Italics" panose="02000000000000000000" pitchFamily="2" charset="0"/>
      <p:regular r:id="rId54"/>
      <p:bold r:id="rId55"/>
      <p:italic r:id="rId56"/>
      <p:boldItalic r:id="rId57"/>
    </p:embeddedFont>
    <p:embeddedFont>
      <p:font typeface="Roboto Condensed Italics" panose="02000000000000000000" pitchFamily="2"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99" autoAdjust="0"/>
  </p:normalViewPr>
  <p:slideViewPr>
    <p:cSldViewPr>
      <p:cViewPr varScale="1">
        <p:scale>
          <a:sx n="70" d="100"/>
          <a:sy n="70"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sv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Freeform 2"/>
          <p:cNvSpPr/>
          <p:nvPr/>
        </p:nvSpPr>
        <p:spPr>
          <a:xfrm>
            <a:off x="-462627" y="-697831"/>
            <a:ext cx="6548565" cy="1395663"/>
          </a:xfrm>
          <a:custGeom>
            <a:avLst/>
            <a:gdLst/>
            <a:ahLst/>
            <a:cxnLst/>
            <a:rect l="l" t="t" r="r" b="b"/>
            <a:pathLst>
              <a:path w="6548565" h="1395663">
                <a:moveTo>
                  <a:pt x="0" y="0"/>
                </a:moveTo>
                <a:lnTo>
                  <a:pt x="6548565" y="0"/>
                </a:lnTo>
                <a:lnTo>
                  <a:pt x="6548565" y="1395662"/>
                </a:lnTo>
                <a:lnTo>
                  <a:pt x="0" y="1395662"/>
                </a:lnTo>
                <a:lnTo>
                  <a:pt x="0" y="0"/>
                </a:lnTo>
                <a:close/>
              </a:path>
            </a:pathLst>
          </a:custGeom>
          <a:blipFill>
            <a:blip r:embed="rId2"/>
            <a:stretch>
              <a:fillRect/>
            </a:stretch>
          </a:blipFill>
        </p:spPr>
      </p:sp>
      <p:sp>
        <p:nvSpPr>
          <p:cNvPr id="3" name="Freeform 3"/>
          <p:cNvSpPr/>
          <p:nvPr/>
        </p:nvSpPr>
        <p:spPr>
          <a:xfrm rot="720325">
            <a:off x="10710511" y="-425773"/>
            <a:ext cx="9721444" cy="1874850"/>
          </a:xfrm>
          <a:custGeom>
            <a:avLst/>
            <a:gdLst/>
            <a:ahLst/>
            <a:cxnLst/>
            <a:rect l="l" t="t" r="r" b="b"/>
            <a:pathLst>
              <a:path w="9721444" h="1874850">
                <a:moveTo>
                  <a:pt x="0" y="0"/>
                </a:moveTo>
                <a:lnTo>
                  <a:pt x="9721445" y="0"/>
                </a:lnTo>
                <a:lnTo>
                  <a:pt x="9721445" y="1874850"/>
                </a:lnTo>
                <a:lnTo>
                  <a:pt x="0" y="1874850"/>
                </a:lnTo>
                <a:lnTo>
                  <a:pt x="0" y="0"/>
                </a:lnTo>
                <a:close/>
              </a:path>
            </a:pathLst>
          </a:custGeom>
          <a:blipFill>
            <a:blip r:embed="rId3"/>
            <a:stretch>
              <a:fillRect/>
            </a:stretch>
          </a:blipFill>
        </p:spPr>
      </p:sp>
      <p:sp>
        <p:nvSpPr>
          <p:cNvPr id="4" name="Freeform 4"/>
          <p:cNvSpPr/>
          <p:nvPr/>
        </p:nvSpPr>
        <p:spPr>
          <a:xfrm rot="-10490724" flipH="1">
            <a:off x="11858474" y="-561935"/>
            <a:ext cx="2469143" cy="2519534"/>
          </a:xfrm>
          <a:custGeom>
            <a:avLst/>
            <a:gdLst/>
            <a:ahLst/>
            <a:cxnLst/>
            <a:rect l="l" t="t" r="r" b="b"/>
            <a:pathLst>
              <a:path w="2469143" h="2519534">
                <a:moveTo>
                  <a:pt x="2469143" y="0"/>
                </a:moveTo>
                <a:lnTo>
                  <a:pt x="0" y="0"/>
                </a:lnTo>
                <a:lnTo>
                  <a:pt x="0" y="2519533"/>
                </a:lnTo>
                <a:lnTo>
                  <a:pt x="2469143" y="2519533"/>
                </a:lnTo>
                <a:lnTo>
                  <a:pt x="2469143" y="0"/>
                </a:lnTo>
                <a:close/>
              </a:path>
            </a:pathLst>
          </a:custGeom>
          <a:blipFill>
            <a:blip r:embed="rId4"/>
            <a:stretch>
              <a:fillRect/>
            </a:stretch>
          </a:blipFill>
        </p:spPr>
      </p:sp>
      <p:sp>
        <p:nvSpPr>
          <p:cNvPr id="5" name="Freeform 5"/>
          <p:cNvSpPr/>
          <p:nvPr/>
        </p:nvSpPr>
        <p:spPr>
          <a:xfrm rot="10720389">
            <a:off x="4977745" y="7710612"/>
            <a:ext cx="16230600" cy="6041390"/>
          </a:xfrm>
          <a:custGeom>
            <a:avLst/>
            <a:gdLst/>
            <a:ahLst/>
            <a:cxnLst/>
            <a:rect l="l" t="t" r="r" b="b"/>
            <a:pathLst>
              <a:path w="16230600" h="6041390">
                <a:moveTo>
                  <a:pt x="0" y="0"/>
                </a:moveTo>
                <a:lnTo>
                  <a:pt x="16230600" y="0"/>
                </a:lnTo>
                <a:lnTo>
                  <a:pt x="16230600" y="6041390"/>
                </a:lnTo>
                <a:lnTo>
                  <a:pt x="0" y="6041390"/>
                </a:lnTo>
                <a:lnTo>
                  <a:pt x="0" y="0"/>
                </a:lnTo>
                <a:close/>
              </a:path>
            </a:pathLst>
          </a:custGeom>
          <a:blipFill>
            <a:blip r:embed="rId5"/>
            <a:stretch>
              <a:fillRect/>
            </a:stretch>
          </a:blipFill>
        </p:spPr>
      </p:sp>
      <p:sp>
        <p:nvSpPr>
          <p:cNvPr id="6" name="Freeform 6"/>
          <p:cNvSpPr/>
          <p:nvPr/>
        </p:nvSpPr>
        <p:spPr>
          <a:xfrm rot="-10525069">
            <a:off x="-1124212" y="8737749"/>
            <a:ext cx="20038378" cy="7138672"/>
          </a:xfrm>
          <a:custGeom>
            <a:avLst/>
            <a:gdLst/>
            <a:ahLst/>
            <a:cxnLst/>
            <a:rect l="l" t="t" r="r" b="b"/>
            <a:pathLst>
              <a:path w="20038378" h="7138672">
                <a:moveTo>
                  <a:pt x="0" y="0"/>
                </a:moveTo>
                <a:lnTo>
                  <a:pt x="20038377" y="0"/>
                </a:lnTo>
                <a:lnTo>
                  <a:pt x="20038377" y="7138672"/>
                </a:lnTo>
                <a:lnTo>
                  <a:pt x="0" y="7138672"/>
                </a:lnTo>
                <a:lnTo>
                  <a:pt x="0" y="0"/>
                </a:lnTo>
                <a:close/>
              </a:path>
            </a:pathLst>
          </a:custGeom>
          <a:blipFill>
            <a:blip r:embed="rId6"/>
            <a:stretch>
              <a:fillRect/>
            </a:stretch>
          </a:blipFill>
        </p:spPr>
      </p:sp>
      <p:sp>
        <p:nvSpPr>
          <p:cNvPr id="7" name="TextBox 7"/>
          <p:cNvSpPr txBox="1"/>
          <p:nvPr/>
        </p:nvSpPr>
        <p:spPr>
          <a:xfrm>
            <a:off x="4566931" y="3440048"/>
            <a:ext cx="12851694" cy="3508251"/>
          </a:xfrm>
          <a:prstGeom prst="rect">
            <a:avLst/>
          </a:prstGeom>
        </p:spPr>
        <p:txBody>
          <a:bodyPr lIns="0" tIns="0" rIns="0" bIns="0" rtlCol="0" anchor="t">
            <a:spAutoFit/>
          </a:bodyPr>
          <a:lstStyle/>
          <a:p>
            <a:pPr algn="just">
              <a:lnSpc>
                <a:spcPts val="5600"/>
              </a:lnSpc>
            </a:pPr>
            <a:r>
              <a:rPr lang="en-US" sz="4000" dirty="0" err="1">
                <a:solidFill>
                  <a:srgbClr val="4F2C33"/>
                </a:solidFill>
                <a:latin typeface="Roboto Condensed"/>
                <a:ea typeface="Roboto Condensed"/>
                <a:cs typeface="Roboto Condensed"/>
                <a:sym typeface="Roboto Condensed"/>
              </a:rPr>
              <a:t>GV</a:t>
            </a:r>
            <a:r>
              <a:rPr lang="en-US" sz="4000" dirty="0">
                <a:solidFill>
                  <a:srgbClr val="4F2C33"/>
                </a:solidFill>
                <a:latin typeface="Roboto Condensed"/>
                <a:ea typeface="Roboto Condensed"/>
                <a:cs typeface="Roboto Condensed"/>
                <a:sym typeface="Roboto Condensed"/>
              </a:rPr>
              <a:t> chia 2 </a:t>
            </a:r>
            <a:r>
              <a:rPr lang="en-US" sz="4000" dirty="0" err="1">
                <a:solidFill>
                  <a:srgbClr val="4F2C33"/>
                </a:solidFill>
                <a:latin typeface="Roboto Condensed"/>
                <a:ea typeface="Roboto Condensed"/>
                <a:cs typeface="Roboto Condensed"/>
                <a:sym typeface="Roboto Condensed"/>
              </a:rPr>
              <a:t>đội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chơi</a:t>
            </a:r>
            <a:r>
              <a:rPr lang="en-US" sz="4000" dirty="0">
                <a:solidFill>
                  <a:srgbClr val="4F2C33"/>
                </a:solidFill>
                <a:latin typeface="Roboto Condensed"/>
                <a:ea typeface="Roboto Condensed"/>
                <a:cs typeface="Roboto Condensed"/>
                <a:sym typeface="Roboto Condensed"/>
              </a:rPr>
              <a:t> 3-4 HS/ </a:t>
            </a:r>
            <a:r>
              <a:rPr lang="en-US" sz="4000" dirty="0" err="1">
                <a:solidFill>
                  <a:srgbClr val="4F2C33"/>
                </a:solidFill>
                <a:latin typeface="Roboto Condensed"/>
                <a:ea typeface="Roboto Condensed"/>
                <a:cs typeface="Roboto Condensed"/>
                <a:sym typeface="Roboto Condensed"/>
              </a:rPr>
              <a:t>đội</a:t>
            </a:r>
            <a:r>
              <a:rPr lang="en-US" sz="4000" dirty="0">
                <a:solidFill>
                  <a:srgbClr val="4F2C33"/>
                </a:solidFill>
                <a:latin typeface="Roboto Condensed"/>
                <a:ea typeface="Roboto Condensed"/>
                <a:cs typeface="Roboto Condensed"/>
                <a:sym typeface="Roboto Condensed"/>
              </a:rPr>
              <a:t> </a:t>
            </a:r>
          </a:p>
          <a:p>
            <a:pPr algn="just">
              <a:lnSpc>
                <a:spcPts val="5600"/>
              </a:lnSpc>
            </a:pP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Phân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tích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cấu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trúc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ngữ</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pháp</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câu</a:t>
            </a:r>
            <a:r>
              <a:rPr lang="en-US" sz="4000" dirty="0">
                <a:solidFill>
                  <a:srgbClr val="4F2C33"/>
                </a:solidFill>
                <a:latin typeface="Roboto Condensed"/>
                <a:ea typeface="Roboto Condensed"/>
                <a:cs typeface="Roboto Condensed"/>
                <a:sym typeface="Roboto Condensed"/>
              </a:rPr>
              <a:t>.</a:t>
            </a:r>
          </a:p>
          <a:p>
            <a:pPr algn="just">
              <a:lnSpc>
                <a:spcPts val="5600"/>
              </a:lnSpc>
            </a:pPr>
            <a:r>
              <a:rPr lang="en-US" sz="4000" dirty="0">
                <a:solidFill>
                  <a:srgbClr val="4F2C33"/>
                </a:solidFill>
                <a:latin typeface="Roboto Condensed"/>
                <a:ea typeface="Roboto Condensed"/>
                <a:cs typeface="Roboto Condensed"/>
                <a:sym typeface="Roboto Condensed"/>
              </a:rPr>
              <a:t>(?) So </a:t>
            </a:r>
            <a:r>
              <a:rPr lang="en-US" sz="4000" dirty="0" err="1">
                <a:solidFill>
                  <a:srgbClr val="4F2C33"/>
                </a:solidFill>
                <a:latin typeface="Roboto Condensed"/>
                <a:ea typeface="Roboto Condensed"/>
                <a:cs typeface="Roboto Condensed"/>
                <a:sym typeface="Roboto Condensed"/>
              </a:rPr>
              <a:t>sánh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sự</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khác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nhau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về</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cấu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tạo</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ngữ</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pháp</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và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thông</a:t>
            </a:r>
            <a:r>
              <a:rPr lang="en-US" sz="4000" dirty="0">
                <a:solidFill>
                  <a:srgbClr val="4F2C33"/>
                </a:solidFill>
                <a:latin typeface="Roboto Condensed"/>
                <a:ea typeface="Roboto Condensed"/>
                <a:cs typeface="Roboto Condensed"/>
                <a:sym typeface="Roboto Condensed"/>
              </a:rPr>
              <a:t> tin </a:t>
            </a:r>
            <a:r>
              <a:rPr lang="en-US" sz="4000" dirty="0" err="1">
                <a:solidFill>
                  <a:srgbClr val="4F2C33"/>
                </a:solidFill>
                <a:latin typeface="Roboto Condensed"/>
                <a:ea typeface="Roboto Condensed"/>
                <a:cs typeface="Roboto Condensed"/>
                <a:sym typeface="Roboto Condensed"/>
              </a:rPr>
              <a:t>các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câu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của</a:t>
            </a:r>
            <a:r>
              <a:rPr lang="en-US" sz="4000" dirty="0">
                <a:solidFill>
                  <a:srgbClr val="4F2C33"/>
                </a:solidFill>
                <a:latin typeface="Roboto Condensed"/>
                <a:ea typeface="Roboto Condensed"/>
                <a:cs typeface="Roboto Condensed"/>
                <a:sym typeface="Roboto Condensed"/>
              </a:rPr>
              <a:t> 2 </a:t>
            </a:r>
            <a:r>
              <a:rPr lang="en-US" sz="4000" dirty="0" err="1">
                <a:solidFill>
                  <a:srgbClr val="4F2C33"/>
                </a:solidFill>
                <a:latin typeface="Roboto Condensed"/>
                <a:ea typeface="Roboto Condensed"/>
                <a:cs typeface="Roboto Condensed"/>
                <a:sym typeface="Roboto Condensed"/>
              </a:rPr>
              <a:t>đội</a:t>
            </a:r>
            <a:r>
              <a:rPr lang="en-US" sz="4000" dirty="0">
                <a:solidFill>
                  <a:srgbClr val="4F2C33"/>
                </a:solidFill>
                <a:latin typeface="Roboto Condensed"/>
                <a:ea typeface="Roboto Condensed"/>
                <a:cs typeface="Roboto Condensed"/>
                <a:sym typeface="Roboto Condensed"/>
              </a:rPr>
              <a:t>.</a:t>
            </a:r>
          </a:p>
          <a:p>
            <a:pPr algn="just">
              <a:lnSpc>
                <a:spcPts val="5600"/>
              </a:lnSpc>
            </a:pPr>
            <a:endParaRPr lang="en-US" sz="4000" dirty="0">
              <a:solidFill>
                <a:srgbClr val="4F2C33"/>
              </a:solidFill>
              <a:latin typeface="Roboto Condensed"/>
              <a:ea typeface="Roboto Condensed"/>
              <a:cs typeface="Roboto Condensed"/>
              <a:sym typeface="Roboto Condensed"/>
            </a:endParaRPr>
          </a:p>
        </p:txBody>
      </p:sp>
      <p:sp>
        <p:nvSpPr>
          <p:cNvPr id="8" name="Freeform 8"/>
          <p:cNvSpPr/>
          <p:nvPr/>
        </p:nvSpPr>
        <p:spPr>
          <a:xfrm>
            <a:off x="834380" y="4631138"/>
            <a:ext cx="2693604" cy="5655862"/>
          </a:xfrm>
          <a:custGeom>
            <a:avLst/>
            <a:gdLst/>
            <a:ahLst/>
            <a:cxnLst/>
            <a:rect l="l" t="t" r="r" b="b"/>
            <a:pathLst>
              <a:path w="2693604" h="5655862">
                <a:moveTo>
                  <a:pt x="0" y="0"/>
                </a:moveTo>
                <a:lnTo>
                  <a:pt x="2693604" y="0"/>
                </a:lnTo>
                <a:lnTo>
                  <a:pt x="2693604" y="5655862"/>
                </a:lnTo>
                <a:lnTo>
                  <a:pt x="0" y="56558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2470988" y="570390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706975" y="1190625"/>
            <a:ext cx="7037261" cy="782639"/>
          </a:xfrm>
          <a:prstGeom prst="rect">
            <a:avLst/>
          </a:prstGeom>
        </p:spPr>
        <p:txBody>
          <a:bodyPr lIns="0" tIns="0" rIns="0" bIns="0" rtlCol="0" anchor="t">
            <a:spAutoFit/>
          </a:bodyPr>
          <a:lstStyle/>
          <a:p>
            <a:pPr marL="0" lvl="0" indent="0" algn="ctr">
              <a:lnSpc>
                <a:spcPts val="5644"/>
              </a:lnSpc>
            </a:pPr>
            <a:r>
              <a:rPr lang="en-US" sz="6202" b="1">
                <a:solidFill>
                  <a:srgbClr val="4F2C33"/>
                </a:solidFill>
                <a:latin typeface="Fraunces Bold"/>
                <a:ea typeface="Fraunces Bold"/>
                <a:cs typeface="Fraunces Bold"/>
                <a:sym typeface="Fraunces Bold"/>
              </a:rPr>
              <a:t>KHỞI ĐỘNG</a:t>
            </a:r>
          </a:p>
        </p:txBody>
      </p:sp>
      <p:sp>
        <p:nvSpPr>
          <p:cNvPr id="11" name="TextBox 11"/>
          <p:cNvSpPr txBox="1"/>
          <p:nvPr/>
        </p:nvSpPr>
        <p:spPr>
          <a:xfrm>
            <a:off x="6071389" y="2348106"/>
            <a:ext cx="11347236" cy="844291"/>
          </a:xfrm>
          <a:prstGeom prst="rect">
            <a:avLst/>
          </a:prstGeom>
        </p:spPr>
        <p:txBody>
          <a:bodyPr lIns="0" tIns="0" rIns="0" bIns="0" rtlCol="0" anchor="t">
            <a:spAutoFit/>
          </a:bodyPr>
          <a:lstStyle/>
          <a:p>
            <a:pPr marL="0" lvl="0" indent="0" algn="ctr">
              <a:lnSpc>
                <a:spcPts val="5728"/>
              </a:lnSpc>
            </a:pPr>
            <a:r>
              <a:rPr lang="en-US" sz="6294" dirty="0" err="1">
                <a:solidFill>
                  <a:srgbClr val="7F2525"/>
                </a:solidFill>
                <a:latin typeface="#9Slide07 SVNRevolution"/>
                <a:ea typeface="#9Slide07 SVNRevolution"/>
                <a:cs typeface="#9Slide07 SVNRevolution"/>
                <a:sym typeface="#9Slide07 SVNRevolution"/>
              </a:rPr>
              <a:t>CHUYÊN</a:t>
            </a:r>
            <a:r>
              <a:rPr lang="en-US" sz="6294" dirty="0">
                <a:solidFill>
                  <a:srgbClr val="7F2525"/>
                </a:solidFill>
                <a:latin typeface="#9Slide07 SVNRevolution"/>
                <a:ea typeface="#9Slide07 SVNRevolution"/>
                <a:cs typeface="#9Slide07 SVNRevolution"/>
                <a:sym typeface="#9Slide07 SVNRevolution"/>
              </a:rPr>
              <a:t> GIA </a:t>
            </a:r>
            <a:r>
              <a:rPr lang="en-US" sz="6294" dirty="0" err="1">
                <a:solidFill>
                  <a:srgbClr val="7F2525"/>
                </a:solidFill>
                <a:latin typeface="#9Slide07 SVNRevolution"/>
                <a:ea typeface="#9Slide07 SVNRevolution"/>
                <a:cs typeface="#9Slide07 SVNRevolution"/>
                <a:sym typeface="#9Slide07 SVNRevolution"/>
              </a:rPr>
              <a:t>NGỮ</a:t>
            </a:r>
            <a:r>
              <a:rPr lang="en-US" sz="6294" dirty="0">
                <a:solidFill>
                  <a:srgbClr val="7F2525"/>
                </a:solidFill>
                <a:latin typeface="#9Slide07 SVNRevolution"/>
                <a:ea typeface="#9Slide07 SVNRevolution"/>
                <a:cs typeface="#9Slide07 SVNRevolution"/>
                <a:sym typeface="#9Slide07 SVNRevolution"/>
              </a:rPr>
              <a:t> </a:t>
            </a:r>
            <a:r>
              <a:rPr lang="en-US" sz="6294" dirty="0" err="1">
                <a:solidFill>
                  <a:srgbClr val="7F2525"/>
                </a:solidFill>
                <a:latin typeface="#9Slide07 SVNRevolution"/>
                <a:ea typeface="#9Slide07 SVNRevolution"/>
                <a:cs typeface="#9Slide07 SVNRevolution"/>
                <a:sym typeface="#9Slide07 SVNRevolution"/>
              </a:rPr>
              <a:t>PHÁP</a:t>
            </a:r>
            <a:endParaRPr lang="en-US" sz="6294" dirty="0">
              <a:solidFill>
                <a:srgbClr val="7F2525"/>
              </a:solidFill>
              <a:latin typeface="#9Slide07 SVNRevolution"/>
              <a:ea typeface="#9Slide07 SVNRevolution"/>
              <a:cs typeface="#9Slide07 SVNRevolution"/>
              <a:sym typeface="#9Slide07 SVNRevolution"/>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715665" y="7445879"/>
            <a:ext cx="4246314" cy="2945880"/>
          </a:xfrm>
          <a:custGeom>
            <a:avLst/>
            <a:gdLst/>
            <a:ahLst/>
            <a:cxnLst/>
            <a:rect l="l" t="t" r="r" b="b"/>
            <a:pathLst>
              <a:path w="4246314" h="2945880">
                <a:moveTo>
                  <a:pt x="0" y="0"/>
                </a:moveTo>
                <a:lnTo>
                  <a:pt x="4246314" y="0"/>
                </a:lnTo>
                <a:lnTo>
                  <a:pt x="4246314" y="2945880"/>
                </a:lnTo>
                <a:lnTo>
                  <a:pt x="0" y="2945880"/>
                </a:lnTo>
                <a:lnTo>
                  <a:pt x="0" y="0"/>
                </a:lnTo>
                <a:close/>
              </a:path>
            </a:pathLst>
          </a:custGeom>
          <a:blipFill>
            <a:blip r:embed="rId3"/>
            <a:stretch>
              <a:fillRect/>
            </a:stretch>
          </a:blipFill>
        </p:spPr>
      </p:sp>
      <p:sp>
        <p:nvSpPr>
          <p:cNvPr id="5" name="Freeform 5"/>
          <p:cNvSpPr/>
          <p:nvPr/>
        </p:nvSpPr>
        <p:spPr>
          <a:xfrm rot="5400000" flipH="1">
            <a:off x="14556753" y="5721055"/>
            <a:ext cx="3165463" cy="3230065"/>
          </a:xfrm>
          <a:custGeom>
            <a:avLst/>
            <a:gdLst/>
            <a:ahLst/>
            <a:cxnLst/>
            <a:rect l="l" t="t" r="r" b="b"/>
            <a:pathLst>
              <a:path w="3165463" h="3230065">
                <a:moveTo>
                  <a:pt x="3165463" y="0"/>
                </a:moveTo>
                <a:lnTo>
                  <a:pt x="0" y="0"/>
                </a:lnTo>
                <a:lnTo>
                  <a:pt x="0" y="3230064"/>
                </a:lnTo>
                <a:lnTo>
                  <a:pt x="3165463" y="3230064"/>
                </a:lnTo>
                <a:lnTo>
                  <a:pt x="3165463" y="0"/>
                </a:lnTo>
                <a:close/>
              </a:path>
            </a:pathLst>
          </a:custGeom>
          <a:blipFill>
            <a:blip r:embed="rId4"/>
            <a:stretch>
              <a:fillRect/>
            </a:stretch>
          </a:blipFill>
        </p:spPr>
      </p:sp>
      <p:sp>
        <p:nvSpPr>
          <p:cNvPr id="6" name="Freeform 6"/>
          <p:cNvSpPr/>
          <p:nvPr/>
        </p:nvSpPr>
        <p:spPr>
          <a:xfrm>
            <a:off x="41746" y="9258300"/>
            <a:ext cx="3488903" cy="814077"/>
          </a:xfrm>
          <a:custGeom>
            <a:avLst/>
            <a:gdLst/>
            <a:ahLst/>
            <a:cxnLst/>
            <a:rect l="l" t="t" r="r" b="b"/>
            <a:pathLst>
              <a:path w="3488903" h="814077">
                <a:moveTo>
                  <a:pt x="0" y="0"/>
                </a:moveTo>
                <a:lnTo>
                  <a:pt x="3488903" y="0"/>
                </a:lnTo>
                <a:lnTo>
                  <a:pt x="3488903" y="814077"/>
                </a:lnTo>
                <a:lnTo>
                  <a:pt x="0" y="814077"/>
                </a:lnTo>
                <a:lnTo>
                  <a:pt x="0" y="0"/>
                </a:lnTo>
                <a:close/>
              </a:path>
            </a:pathLst>
          </a:custGeom>
          <a:blipFill>
            <a:blip r:embed="rId5">
              <a:alphaModFix amt="74000"/>
            </a:blip>
            <a:stretch>
              <a:fillRect/>
            </a:stretch>
          </a:blipFill>
        </p:spPr>
      </p:sp>
      <p:sp>
        <p:nvSpPr>
          <p:cNvPr id="7" name="Freeform 7"/>
          <p:cNvSpPr/>
          <p:nvPr/>
        </p:nvSpPr>
        <p:spPr>
          <a:xfrm rot="-9527701">
            <a:off x="13877549" y="7809950"/>
            <a:ext cx="2807370" cy="1000125"/>
          </a:xfrm>
          <a:custGeom>
            <a:avLst/>
            <a:gdLst/>
            <a:ahLst/>
            <a:cxnLst/>
            <a:rect l="l" t="t" r="r" b="b"/>
            <a:pathLst>
              <a:path w="2807370" h="1000125">
                <a:moveTo>
                  <a:pt x="0" y="0"/>
                </a:moveTo>
                <a:lnTo>
                  <a:pt x="2807370" y="0"/>
                </a:lnTo>
                <a:lnTo>
                  <a:pt x="2807370" y="1000125"/>
                </a:lnTo>
                <a:lnTo>
                  <a:pt x="0" y="1000125"/>
                </a:lnTo>
                <a:lnTo>
                  <a:pt x="0" y="0"/>
                </a:lnTo>
                <a:close/>
              </a:path>
            </a:pathLst>
          </a:custGeom>
          <a:blipFill>
            <a:blip r:embed="rId6"/>
            <a:stretch>
              <a:fillRect/>
            </a:stretch>
          </a:blipFill>
        </p:spPr>
      </p:sp>
      <p:graphicFrame>
        <p:nvGraphicFramePr>
          <p:cNvPr id="8" name="Table 8"/>
          <p:cNvGraphicFramePr>
            <a:graphicFrameLocks noGrp="1"/>
          </p:cNvGraphicFramePr>
          <p:nvPr/>
        </p:nvGraphicFramePr>
        <p:xfrm>
          <a:off x="733550" y="3776352"/>
          <a:ext cx="16690806" cy="5676900"/>
        </p:xfrm>
        <a:graphic>
          <a:graphicData uri="http://schemas.openxmlformats.org/drawingml/2006/table">
            <a:tbl>
              <a:tblPr/>
              <a:tblGrid>
                <a:gridCol w="2559567">
                  <a:extLst>
                    <a:ext uri="{9D8B030D-6E8A-4147-A177-3AD203B41FA5}">
                      <a16:colId xmlns:a16="http://schemas.microsoft.com/office/drawing/2014/main" val="20000"/>
                    </a:ext>
                  </a:extLst>
                </a:gridCol>
                <a:gridCol w="6359333">
                  <a:extLst>
                    <a:ext uri="{9D8B030D-6E8A-4147-A177-3AD203B41FA5}">
                      <a16:colId xmlns:a16="http://schemas.microsoft.com/office/drawing/2014/main" val="20001"/>
                    </a:ext>
                  </a:extLst>
                </a:gridCol>
                <a:gridCol w="7771906">
                  <a:extLst>
                    <a:ext uri="{9D8B030D-6E8A-4147-A177-3AD203B41FA5}">
                      <a16:colId xmlns:a16="http://schemas.microsoft.com/office/drawing/2014/main" val="20002"/>
                    </a:ext>
                  </a:extLst>
                </a:gridCol>
              </a:tblGrid>
              <a:tr h="1373905">
                <a:tc>
                  <a:txBody>
                    <a:bodyPr/>
                    <a:lstStyle/>
                    <a:p>
                      <a:pPr algn="ctr">
                        <a:lnSpc>
                          <a:spcPts val="2520"/>
                        </a:lnSpc>
                        <a:defRPr/>
                      </a:pP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2E2C8"/>
                    </a:solidFill>
                  </a:tcPr>
                </a:tc>
                <a:tc>
                  <a:txBody>
                    <a:bodyPr/>
                    <a:lstStyle/>
                    <a:p>
                      <a:pPr algn="ctr">
                        <a:lnSpc>
                          <a:spcPts val="4900"/>
                        </a:lnSpc>
                        <a:defRPr/>
                      </a:pPr>
                      <a:r>
                        <a:rPr lang="en-US" sz="3500" dirty="0" err="1">
                          <a:solidFill>
                            <a:srgbClr val="434040"/>
                          </a:solidFill>
                          <a:latin typeface="#9Slide05 Dear Saturday"/>
                          <a:ea typeface="#9Slide05 Dear Saturday"/>
                          <a:cs typeface="#9Slide05 Dear Saturday"/>
                          <a:sym typeface="#9Slide05 Dear Saturday"/>
                        </a:rPr>
                        <a:t>Câu</a:t>
                      </a:r>
                      <a:r>
                        <a:rPr lang="en-US" sz="3500" dirty="0">
                          <a:solidFill>
                            <a:srgbClr val="434040"/>
                          </a:solidFill>
                          <a:latin typeface="#9Slide05 Dear Saturday"/>
                          <a:ea typeface="#9Slide05 Dear Saturday"/>
                          <a:cs typeface="#9Slide05 Dear Saturday"/>
                          <a:sym typeface="#9Slide05 Dear Saturday"/>
                        </a:rPr>
                        <a:t> </a:t>
                      </a:r>
                      <a:r>
                        <a:rPr lang="en-US" sz="3500" dirty="0" err="1">
                          <a:solidFill>
                            <a:srgbClr val="434040"/>
                          </a:solidFill>
                          <a:latin typeface="#9Slide05 Dear Saturday"/>
                          <a:ea typeface="#9Slide05 Dear Saturday"/>
                          <a:cs typeface="#9Slide05 Dear Saturday"/>
                          <a:sym typeface="#9Slide05 Dear Saturday"/>
                        </a:rPr>
                        <a:t>đơn</a:t>
                      </a:r>
                      <a:r>
                        <a:rPr lang="en-US" sz="3500" dirty="0">
                          <a:solidFill>
                            <a:srgbClr val="434040"/>
                          </a:solidFill>
                          <a:latin typeface="#9Slide05 Dear Saturday"/>
                          <a:ea typeface="#9Slide05 Dear Saturday"/>
                          <a:cs typeface="#9Slide05 Dear Saturday"/>
                          <a:sym typeface="#9Slide05 Dear Saturday"/>
                        </a:rPr>
                        <a:t> </a:t>
                      </a:r>
                      <a:endParaRPr lang="en-US" sz="1100" dirty="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2E2C8"/>
                    </a:solidFill>
                  </a:tcPr>
                </a:tc>
                <a:tc>
                  <a:txBody>
                    <a:bodyPr/>
                    <a:lstStyle/>
                    <a:p>
                      <a:pPr algn="ctr">
                        <a:lnSpc>
                          <a:spcPts val="4900"/>
                        </a:lnSpc>
                        <a:defRPr/>
                      </a:pPr>
                      <a:r>
                        <a:rPr lang="en-US" sz="3500">
                          <a:solidFill>
                            <a:srgbClr val="434040"/>
                          </a:solidFill>
                          <a:latin typeface="#9Slide05 Dear Saturday"/>
                          <a:ea typeface="#9Slide05 Dear Saturday"/>
                          <a:cs typeface="#9Slide05 Dear Saturday"/>
                          <a:sym typeface="#9Slide05 Dear Saturday"/>
                        </a:rPr>
                        <a:t>Câu ghép</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2E2C8"/>
                    </a:solidFill>
                  </a:tcPr>
                </a:tc>
                <a:extLst>
                  <a:ext uri="{0D108BD9-81ED-4DB2-BD59-A6C34878D82A}">
                    <a16:rowId xmlns:a16="http://schemas.microsoft.com/office/drawing/2014/main" val="10000"/>
                  </a:ext>
                </a:extLst>
              </a:tr>
              <a:tr h="1994071">
                <a:tc>
                  <a:txBody>
                    <a:bodyPr/>
                    <a:lstStyle/>
                    <a:p>
                      <a:pPr algn="ctr">
                        <a:lnSpc>
                          <a:spcPts val="4900"/>
                        </a:lnSpc>
                        <a:defRPr/>
                      </a:pPr>
                      <a:r>
                        <a:rPr lang="en-US" sz="3500">
                          <a:solidFill>
                            <a:srgbClr val="434040"/>
                          </a:solidFill>
                          <a:latin typeface="#9Slide05 Dear Saturday"/>
                          <a:ea typeface="#9Slide05 Dear Saturday"/>
                          <a:cs typeface="#9Slide05 Dear Saturday"/>
                          <a:sym typeface="#9Slide05 Dear Saturday"/>
                        </a:rPr>
                        <a:t>Khái niệm </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2E2C8"/>
                    </a:solidFill>
                  </a:tcPr>
                </a:tc>
                <a:tc>
                  <a:txBody>
                    <a:bodyPr/>
                    <a:lstStyle/>
                    <a:p>
                      <a:pPr algn="just">
                        <a:lnSpc>
                          <a:spcPts val="4900"/>
                        </a:lnSpc>
                        <a:defRPr/>
                      </a:pPr>
                      <a:r>
                        <a:rPr lang="en-US" sz="3500">
                          <a:solidFill>
                            <a:srgbClr val="434040"/>
                          </a:solidFill>
                          <a:latin typeface="Roboto Condensed"/>
                          <a:ea typeface="Roboto Condensed"/>
                          <a:cs typeface="Roboto Condensed"/>
                          <a:sym typeface="Roboto Condensed"/>
                        </a:rPr>
                        <a:t>Câu có 1 cụm chủ ngữ - vị ngữ nòng cốt</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FFDFB"/>
                    </a:solidFill>
                  </a:tcPr>
                </a:tc>
                <a:tc>
                  <a:txBody>
                    <a:bodyPr/>
                    <a:lstStyle/>
                    <a:p>
                      <a:pPr algn="just">
                        <a:lnSpc>
                          <a:spcPts val="4900"/>
                        </a:lnSpc>
                        <a:defRPr/>
                      </a:pPr>
                      <a:r>
                        <a:rPr lang="en-US" sz="3500">
                          <a:solidFill>
                            <a:srgbClr val="434040"/>
                          </a:solidFill>
                          <a:latin typeface="Roboto Condensed"/>
                          <a:ea typeface="Roboto Condensed"/>
                          <a:cs typeface="Roboto Condensed"/>
                          <a:sym typeface="Roboto Condensed"/>
                        </a:rPr>
                        <a:t>Câu có hai cụm chủ ngữ - vị ngữ nòng cốt trở lên</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FFDFB"/>
                    </a:solidFill>
                  </a:tcPr>
                </a:tc>
                <a:extLst>
                  <a:ext uri="{0D108BD9-81ED-4DB2-BD59-A6C34878D82A}">
                    <a16:rowId xmlns:a16="http://schemas.microsoft.com/office/drawing/2014/main" val="10001"/>
                  </a:ext>
                </a:extLst>
              </a:tr>
              <a:tr h="2308924">
                <a:tc>
                  <a:txBody>
                    <a:bodyPr/>
                    <a:lstStyle/>
                    <a:p>
                      <a:pPr algn="ctr">
                        <a:lnSpc>
                          <a:spcPts val="4900"/>
                        </a:lnSpc>
                        <a:defRPr/>
                      </a:pPr>
                      <a:r>
                        <a:rPr lang="en-US" sz="3500">
                          <a:solidFill>
                            <a:srgbClr val="434040"/>
                          </a:solidFill>
                          <a:latin typeface="#9Slide05 Dear Saturday"/>
                          <a:ea typeface="#9Slide05 Dear Saturday"/>
                          <a:cs typeface="#9Slide05 Dear Saturday"/>
                          <a:sym typeface="#9Slide05 Dear Saturday"/>
                        </a:rPr>
                        <a:t>Chức năng</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2E2C8"/>
                    </a:solidFill>
                  </a:tcPr>
                </a:tc>
                <a:tc>
                  <a:txBody>
                    <a:bodyPr/>
                    <a:lstStyle/>
                    <a:p>
                      <a:pPr algn="just">
                        <a:lnSpc>
                          <a:spcPts val="4900"/>
                        </a:lnSpc>
                        <a:defRPr/>
                      </a:pPr>
                      <a:r>
                        <a:rPr lang="en-US" sz="3500">
                          <a:solidFill>
                            <a:srgbClr val="434040"/>
                          </a:solidFill>
                          <a:latin typeface="Roboto Condensed"/>
                          <a:ea typeface="Roboto Condensed"/>
                          <a:cs typeface="Roboto Condensed"/>
                          <a:sym typeface="Roboto Condensed"/>
                        </a:rPr>
                        <a:t>Để biểu thị một phán đoán đơn</a:t>
                      </a:r>
                      <a:endParaRPr lang="en-US" sz="110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FFDFB"/>
                    </a:solidFill>
                  </a:tcPr>
                </a:tc>
                <a:tc>
                  <a:txBody>
                    <a:bodyPr/>
                    <a:lstStyle/>
                    <a:p>
                      <a:pPr algn="just">
                        <a:lnSpc>
                          <a:spcPts val="4900"/>
                        </a:lnSpc>
                        <a:defRPr/>
                      </a:pPr>
                      <a:r>
                        <a:rPr lang="en-US" sz="3500" dirty="0" err="1">
                          <a:solidFill>
                            <a:srgbClr val="434040"/>
                          </a:solidFill>
                          <a:latin typeface="Roboto Condensed"/>
                          <a:ea typeface="Roboto Condensed"/>
                          <a:cs typeface="Roboto Condensed"/>
                          <a:sym typeface="Roboto Condensed"/>
                        </a:rPr>
                        <a:t>Để</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biểu</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thị</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một</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phán</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đoán</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phức</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tạp</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thể</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hiện</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một</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quá</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trình</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tư</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duy</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và</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thông</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báo</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có</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tính</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chất</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phức</a:t>
                      </a:r>
                      <a:r>
                        <a:rPr lang="en-US" sz="3500" dirty="0">
                          <a:solidFill>
                            <a:srgbClr val="434040"/>
                          </a:solidFill>
                          <a:latin typeface="Roboto Condensed"/>
                          <a:ea typeface="Roboto Condensed"/>
                          <a:cs typeface="Roboto Condensed"/>
                          <a:sym typeface="Roboto Condensed"/>
                        </a:rPr>
                        <a:t> </a:t>
                      </a:r>
                      <a:r>
                        <a:rPr lang="en-US" sz="3500" dirty="0" err="1">
                          <a:solidFill>
                            <a:srgbClr val="434040"/>
                          </a:solidFill>
                          <a:latin typeface="Roboto Condensed"/>
                          <a:ea typeface="Roboto Condensed"/>
                          <a:cs typeface="Roboto Condensed"/>
                          <a:sym typeface="Roboto Condensed"/>
                        </a:rPr>
                        <a:t>tạp</a:t>
                      </a:r>
                      <a:endParaRPr lang="en-US" sz="1100" dirty="0"/>
                    </a:p>
                  </a:txBody>
                  <a:tcPr marL="190500" marR="190500" marT="190500" marB="190500" anchor="ctr">
                    <a:lnL w="9525" cap="flat" cmpd="sng" algn="ctr">
                      <a:solidFill>
                        <a:srgbClr val="434040"/>
                      </a:solidFill>
                      <a:prstDash val="solid"/>
                      <a:round/>
                      <a:headEnd type="none" w="med" len="med"/>
                      <a:tailEnd type="none" w="med" len="med"/>
                    </a:lnL>
                    <a:lnR w="9525" cap="flat" cmpd="sng" algn="ctr">
                      <a:solidFill>
                        <a:srgbClr val="434040"/>
                      </a:solidFill>
                      <a:prstDash val="solid"/>
                      <a:round/>
                      <a:headEnd type="none" w="med" len="med"/>
                      <a:tailEnd type="none" w="med" len="med"/>
                    </a:lnR>
                    <a:lnT w="9525" cap="flat" cmpd="sng" algn="ctr">
                      <a:solidFill>
                        <a:srgbClr val="434040"/>
                      </a:solidFill>
                      <a:prstDash val="solid"/>
                      <a:round/>
                      <a:headEnd type="none" w="med" len="med"/>
                      <a:tailEnd type="none" w="med" len="med"/>
                    </a:lnT>
                    <a:lnB w="9525" cap="flat" cmpd="sng" algn="ctr">
                      <a:solidFill>
                        <a:srgbClr val="434040"/>
                      </a:solidFill>
                      <a:prstDash val="solid"/>
                      <a:round/>
                      <a:headEnd type="none" w="med" len="med"/>
                      <a:tailEnd type="none" w="med" len="med"/>
                    </a:lnB>
                    <a:solidFill>
                      <a:srgbClr val="FFFDFB"/>
                    </a:solidFill>
                  </a:tcPr>
                </a:tc>
                <a:extLst>
                  <a:ext uri="{0D108BD9-81ED-4DB2-BD59-A6C34878D82A}">
                    <a16:rowId xmlns:a16="http://schemas.microsoft.com/office/drawing/2014/main" val="10002"/>
                  </a:ext>
                </a:extLst>
              </a:tr>
            </a:tbl>
          </a:graphicData>
        </a:graphic>
      </p:graphicFrame>
      <p:sp>
        <p:nvSpPr>
          <p:cNvPr id="9" name="TextBox 9"/>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0" name="TextBox 10"/>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grpSp>
        <p:nvGrpSpPr>
          <p:cNvPr id="4" name="Group 4"/>
          <p:cNvGrpSpPr/>
          <p:nvPr/>
        </p:nvGrpSpPr>
        <p:grpSpPr>
          <a:xfrm>
            <a:off x="3331797" y="4115767"/>
            <a:ext cx="12790687" cy="3898381"/>
            <a:chOff x="0" y="0"/>
            <a:chExt cx="3368740" cy="1026734"/>
          </a:xfrm>
        </p:grpSpPr>
        <p:sp>
          <p:nvSpPr>
            <p:cNvPr id="5" name="Freeform 5"/>
            <p:cNvSpPr/>
            <p:nvPr/>
          </p:nvSpPr>
          <p:spPr>
            <a:xfrm>
              <a:off x="0" y="0"/>
              <a:ext cx="3368740" cy="1026734"/>
            </a:xfrm>
            <a:custGeom>
              <a:avLst/>
              <a:gdLst/>
              <a:ahLst/>
              <a:cxnLst/>
              <a:rect l="l" t="t" r="r" b="b"/>
              <a:pathLst>
                <a:path w="3368740" h="1026734">
                  <a:moveTo>
                    <a:pt x="30869" y="0"/>
                  </a:moveTo>
                  <a:lnTo>
                    <a:pt x="3337871" y="0"/>
                  </a:lnTo>
                  <a:cubicBezTo>
                    <a:pt x="3354920" y="0"/>
                    <a:pt x="3368740" y="13821"/>
                    <a:pt x="3368740" y="30869"/>
                  </a:cubicBezTo>
                  <a:lnTo>
                    <a:pt x="3368740" y="995865"/>
                  </a:lnTo>
                  <a:cubicBezTo>
                    <a:pt x="3368740" y="1012913"/>
                    <a:pt x="3354920" y="1026734"/>
                    <a:pt x="3337871" y="1026734"/>
                  </a:cubicBezTo>
                  <a:lnTo>
                    <a:pt x="30869" y="1026734"/>
                  </a:lnTo>
                  <a:cubicBezTo>
                    <a:pt x="13821" y="1026734"/>
                    <a:pt x="0" y="1012913"/>
                    <a:pt x="0" y="995865"/>
                  </a:cubicBezTo>
                  <a:lnTo>
                    <a:pt x="0" y="30869"/>
                  </a:lnTo>
                  <a:cubicBezTo>
                    <a:pt x="0" y="13821"/>
                    <a:pt x="13821" y="0"/>
                    <a:pt x="30869" y="0"/>
                  </a:cubicBezTo>
                  <a:close/>
                </a:path>
              </a:pathLst>
            </a:custGeom>
            <a:solidFill>
              <a:srgbClr val="F2E2C8"/>
            </a:solidFill>
          </p:spPr>
        </p:sp>
        <p:sp>
          <p:nvSpPr>
            <p:cNvPr id="6" name="TextBox 6"/>
            <p:cNvSpPr txBox="1"/>
            <p:nvPr/>
          </p:nvSpPr>
          <p:spPr>
            <a:xfrm>
              <a:off x="0" y="-47625"/>
              <a:ext cx="3368740" cy="1074359"/>
            </a:xfrm>
            <a:prstGeom prst="rect">
              <a:avLst/>
            </a:prstGeom>
          </p:spPr>
          <p:txBody>
            <a:bodyPr lIns="50800" tIns="50800" rIns="50800" bIns="50800" rtlCol="0" anchor="ctr"/>
            <a:lstStyle/>
            <a:p>
              <a:pPr algn="ctr">
                <a:lnSpc>
                  <a:spcPts val="3359"/>
                </a:lnSpc>
              </a:pPr>
              <a:endParaRPr/>
            </a:p>
          </p:txBody>
        </p:sp>
      </p:grpSp>
      <p:sp>
        <p:nvSpPr>
          <p:cNvPr id="7" name="Freeform 7"/>
          <p:cNvSpPr/>
          <p:nvPr/>
        </p:nvSpPr>
        <p:spPr>
          <a:xfrm rot="5400000" flipH="1">
            <a:off x="14539752" y="6083296"/>
            <a:ext cx="3165463" cy="3230065"/>
          </a:xfrm>
          <a:custGeom>
            <a:avLst/>
            <a:gdLst/>
            <a:ahLst/>
            <a:cxnLst/>
            <a:rect l="l" t="t" r="r" b="b"/>
            <a:pathLst>
              <a:path w="3165463" h="3230065">
                <a:moveTo>
                  <a:pt x="3165463" y="0"/>
                </a:moveTo>
                <a:lnTo>
                  <a:pt x="0" y="0"/>
                </a:lnTo>
                <a:lnTo>
                  <a:pt x="0" y="3230064"/>
                </a:lnTo>
                <a:lnTo>
                  <a:pt x="3165463" y="3230064"/>
                </a:lnTo>
                <a:lnTo>
                  <a:pt x="3165463" y="0"/>
                </a:lnTo>
                <a:close/>
              </a:path>
            </a:pathLst>
          </a:custGeom>
          <a:blipFill>
            <a:blip r:embed="rId3"/>
            <a:stretch>
              <a:fillRect/>
            </a:stretch>
          </a:blipFill>
        </p:spPr>
      </p:sp>
      <p:sp>
        <p:nvSpPr>
          <p:cNvPr id="8" name="Freeform 8"/>
          <p:cNvSpPr/>
          <p:nvPr/>
        </p:nvSpPr>
        <p:spPr>
          <a:xfrm>
            <a:off x="-406392" y="7816304"/>
            <a:ext cx="4246314" cy="2945880"/>
          </a:xfrm>
          <a:custGeom>
            <a:avLst/>
            <a:gdLst/>
            <a:ahLst/>
            <a:cxnLst/>
            <a:rect l="l" t="t" r="r" b="b"/>
            <a:pathLst>
              <a:path w="4246314" h="2945880">
                <a:moveTo>
                  <a:pt x="0" y="0"/>
                </a:moveTo>
                <a:lnTo>
                  <a:pt x="4246314" y="0"/>
                </a:lnTo>
                <a:lnTo>
                  <a:pt x="4246314" y="2945880"/>
                </a:lnTo>
                <a:lnTo>
                  <a:pt x="0" y="2945880"/>
                </a:lnTo>
                <a:lnTo>
                  <a:pt x="0" y="0"/>
                </a:lnTo>
                <a:close/>
              </a:path>
            </a:pathLst>
          </a:custGeom>
          <a:blipFill>
            <a:blip r:embed="rId4"/>
            <a:stretch>
              <a:fillRect/>
            </a:stretch>
          </a:blipFill>
        </p:spPr>
      </p:sp>
      <p:sp>
        <p:nvSpPr>
          <p:cNvPr id="9" name="Freeform 9"/>
          <p:cNvSpPr/>
          <p:nvPr/>
        </p:nvSpPr>
        <p:spPr>
          <a:xfrm>
            <a:off x="-406392" y="5505004"/>
            <a:ext cx="4313030" cy="4936229"/>
          </a:xfrm>
          <a:custGeom>
            <a:avLst/>
            <a:gdLst/>
            <a:ahLst/>
            <a:cxnLst/>
            <a:rect l="l" t="t" r="r" b="b"/>
            <a:pathLst>
              <a:path w="4313030" h="4936229">
                <a:moveTo>
                  <a:pt x="0" y="0"/>
                </a:moveTo>
                <a:lnTo>
                  <a:pt x="4313030" y="0"/>
                </a:lnTo>
                <a:lnTo>
                  <a:pt x="4313030" y="4936229"/>
                </a:lnTo>
                <a:lnTo>
                  <a:pt x="0" y="49362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794450" y="4660875"/>
            <a:ext cx="11865381" cy="2234363"/>
          </a:xfrm>
          <a:prstGeom prst="rect">
            <a:avLst/>
          </a:prstGeom>
        </p:spPr>
        <p:txBody>
          <a:bodyPr lIns="0" tIns="0" rIns="0" bIns="0" rtlCol="0" anchor="t">
            <a:spAutoFit/>
          </a:bodyPr>
          <a:lstStyle/>
          <a:p>
            <a:pPr algn="ctr">
              <a:lnSpc>
                <a:spcPts val="5992"/>
              </a:lnSpc>
            </a:pPr>
            <a:r>
              <a:rPr lang="en-US" sz="4280" b="1" dirty="0" err="1">
                <a:solidFill>
                  <a:srgbClr val="813331"/>
                </a:solidFill>
                <a:latin typeface="Roboto Condensed Bold"/>
                <a:ea typeface="Roboto Condensed Bold"/>
                <a:cs typeface="Roboto Condensed Bold"/>
                <a:sym typeface="Roboto Condensed Bold"/>
              </a:rPr>
              <a:t>Lựa</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chọn</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câu</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đơn</a:t>
            </a:r>
            <a:r>
              <a:rPr lang="en-US" sz="4280" b="1" dirty="0">
                <a:solidFill>
                  <a:srgbClr val="813331"/>
                </a:solidFill>
                <a:latin typeface="Roboto Condensed Bold"/>
                <a:ea typeface="Roboto Condensed Bold"/>
                <a:cs typeface="Roboto Condensed Bold"/>
                <a:sym typeface="Roboto Condensed Bold"/>
              </a:rPr>
              <a:t> - </a:t>
            </a:r>
            <a:r>
              <a:rPr lang="en-US" sz="4280" b="1" dirty="0" err="1">
                <a:solidFill>
                  <a:srgbClr val="813331"/>
                </a:solidFill>
                <a:latin typeface="Roboto Condensed Bold"/>
                <a:ea typeface="Roboto Condensed Bold"/>
                <a:cs typeface="Roboto Condensed Bold"/>
                <a:sym typeface="Roboto Condensed Bold"/>
              </a:rPr>
              <a:t>câu</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ghép</a:t>
            </a:r>
            <a:r>
              <a:rPr lang="en-US" sz="4280" b="1" dirty="0">
                <a:solidFill>
                  <a:srgbClr val="813331"/>
                </a:solidFill>
                <a:latin typeface="Roboto Condensed Bold"/>
                <a:ea typeface="Roboto Condensed Bold"/>
                <a:cs typeface="Roboto Condensed Bold"/>
                <a:sym typeface="Roboto Condensed Bold"/>
              </a:rPr>
              <a:t>:</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tùy</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thuộc</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vào</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mục</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đích</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kiểu</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văn</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bản</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ngữ</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cảnh</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và</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nội</a:t>
            </a:r>
            <a:r>
              <a:rPr lang="en-US" sz="4280" b="1" dirty="0">
                <a:solidFill>
                  <a:srgbClr val="543110"/>
                </a:solidFill>
                <a:latin typeface="Roboto Condensed Bold"/>
                <a:ea typeface="Roboto Condensed Bold"/>
                <a:cs typeface="Roboto Condensed Bold"/>
                <a:sym typeface="Roboto Condensed Bold"/>
              </a:rPr>
              <a:t> dung </a:t>
            </a:r>
            <a:r>
              <a:rPr lang="en-US" sz="4280" b="1" dirty="0" err="1">
                <a:solidFill>
                  <a:srgbClr val="543110"/>
                </a:solidFill>
                <a:latin typeface="Roboto Condensed Bold"/>
                <a:ea typeface="Roboto Condensed Bold"/>
                <a:cs typeface="Roboto Condensed Bold"/>
                <a:sym typeface="Roboto Condensed Bold"/>
              </a:rPr>
              <a:t>cần</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biểu</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đạt</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mà</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người</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nói</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người</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viết</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lựa</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chọn</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kiểu</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câu</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phù</a:t>
            </a:r>
            <a:r>
              <a:rPr lang="en-US" sz="4280" b="1" dirty="0">
                <a:solidFill>
                  <a:srgbClr val="543110"/>
                </a:solidFill>
                <a:latin typeface="Roboto Condensed Bold"/>
                <a:ea typeface="Roboto Condensed Bold"/>
                <a:cs typeface="Roboto Condensed Bold"/>
                <a:sym typeface="Roboto Condensed Bold"/>
              </a:rPr>
              <a:t> </a:t>
            </a:r>
            <a:r>
              <a:rPr lang="en-US" sz="4280" b="1" dirty="0" err="1">
                <a:solidFill>
                  <a:srgbClr val="543110"/>
                </a:solidFill>
                <a:latin typeface="Roboto Condensed Bold"/>
                <a:ea typeface="Roboto Condensed Bold"/>
                <a:cs typeface="Roboto Condensed Bold"/>
                <a:sym typeface="Roboto Condensed Bold"/>
              </a:rPr>
              <a:t>hợp</a:t>
            </a:r>
            <a:r>
              <a:rPr lang="en-US" sz="4280" b="1" dirty="0">
                <a:solidFill>
                  <a:srgbClr val="543110"/>
                </a:solidFill>
                <a:latin typeface="Roboto Condensed Bold"/>
                <a:ea typeface="Roboto Condensed Bold"/>
                <a:cs typeface="Roboto Condensed Bold"/>
                <a:sym typeface="Roboto Condensed Bold"/>
              </a:rPr>
              <a:t>.</a:t>
            </a:r>
          </a:p>
        </p:txBody>
      </p:sp>
      <p:sp>
        <p:nvSpPr>
          <p:cNvPr id="11" name="TextBox 11"/>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2" name="TextBox 12"/>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45" t="-1196" r="-66666" b="-1531"/>
            </a:stretch>
          </a:blipFill>
        </p:spPr>
      </p:sp>
      <p:grpSp>
        <p:nvGrpSpPr>
          <p:cNvPr id="3" name="Group 3"/>
          <p:cNvGrpSpPr/>
          <p:nvPr/>
        </p:nvGrpSpPr>
        <p:grpSpPr>
          <a:xfrm>
            <a:off x="3162300" y="787966"/>
            <a:ext cx="3086100" cy="762000"/>
            <a:chOff x="0" y="0"/>
            <a:chExt cx="812800" cy="200691"/>
          </a:xfrm>
        </p:grpSpPr>
        <p:sp>
          <p:nvSpPr>
            <p:cNvPr id="4" name="Freeform 4"/>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5" name="TextBox 5"/>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6248400" y="787966"/>
            <a:ext cx="3086100" cy="762000"/>
            <a:chOff x="0" y="0"/>
            <a:chExt cx="812800" cy="200691"/>
          </a:xfrm>
        </p:grpSpPr>
        <p:sp>
          <p:nvSpPr>
            <p:cNvPr id="7" name="Freeform 7"/>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8" name="TextBox 8"/>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3162300" y="2711942"/>
            <a:ext cx="3086100" cy="762000"/>
            <a:chOff x="0" y="0"/>
            <a:chExt cx="812800" cy="200691"/>
          </a:xfrm>
        </p:grpSpPr>
        <p:sp>
          <p:nvSpPr>
            <p:cNvPr id="10" name="Freeform 10"/>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11" name="TextBox 11"/>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6248400" y="2711942"/>
            <a:ext cx="3086100" cy="762000"/>
            <a:chOff x="0" y="0"/>
            <a:chExt cx="812800" cy="200691"/>
          </a:xfrm>
        </p:grpSpPr>
        <p:sp>
          <p:nvSpPr>
            <p:cNvPr id="13" name="Freeform 13"/>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14" name="TextBox 14"/>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3162300" y="1949942"/>
            <a:ext cx="1543050" cy="762000"/>
            <a:chOff x="0" y="0"/>
            <a:chExt cx="406400" cy="200691"/>
          </a:xfrm>
        </p:grpSpPr>
        <p:sp>
          <p:nvSpPr>
            <p:cNvPr id="16" name="Freeform 16"/>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17" name="TextBox 17"/>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4705350" y="1949942"/>
            <a:ext cx="1543050" cy="762000"/>
            <a:chOff x="0" y="0"/>
            <a:chExt cx="406400" cy="200691"/>
          </a:xfrm>
        </p:grpSpPr>
        <p:sp>
          <p:nvSpPr>
            <p:cNvPr id="19" name="Freeform 19"/>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20" name="TextBox 20"/>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3162300" y="4712117"/>
            <a:ext cx="3086100" cy="762000"/>
            <a:chOff x="0" y="0"/>
            <a:chExt cx="812800" cy="200691"/>
          </a:xfrm>
        </p:grpSpPr>
        <p:sp>
          <p:nvSpPr>
            <p:cNvPr id="22" name="Freeform 22"/>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23" name="TextBox 23"/>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6248400" y="4712117"/>
            <a:ext cx="3086100" cy="762000"/>
            <a:chOff x="0" y="0"/>
            <a:chExt cx="812800" cy="200691"/>
          </a:xfrm>
        </p:grpSpPr>
        <p:sp>
          <p:nvSpPr>
            <p:cNvPr id="25" name="Freeform 25"/>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26" name="TextBox 26"/>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27" name="Group 27"/>
          <p:cNvGrpSpPr/>
          <p:nvPr/>
        </p:nvGrpSpPr>
        <p:grpSpPr>
          <a:xfrm>
            <a:off x="6248400" y="3953342"/>
            <a:ext cx="1543050" cy="762000"/>
            <a:chOff x="0" y="0"/>
            <a:chExt cx="406400" cy="200691"/>
          </a:xfrm>
        </p:grpSpPr>
        <p:sp>
          <p:nvSpPr>
            <p:cNvPr id="28" name="Freeform 28"/>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29" name="TextBox 29"/>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30" name="Group 30"/>
          <p:cNvGrpSpPr/>
          <p:nvPr/>
        </p:nvGrpSpPr>
        <p:grpSpPr>
          <a:xfrm>
            <a:off x="7791450" y="3953342"/>
            <a:ext cx="1543050" cy="762000"/>
            <a:chOff x="0" y="0"/>
            <a:chExt cx="406400" cy="200691"/>
          </a:xfrm>
        </p:grpSpPr>
        <p:sp>
          <p:nvSpPr>
            <p:cNvPr id="31" name="Freeform 31"/>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32" name="TextBox 32"/>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33" name="Group 33"/>
          <p:cNvGrpSpPr/>
          <p:nvPr/>
        </p:nvGrpSpPr>
        <p:grpSpPr>
          <a:xfrm>
            <a:off x="3162300" y="6632942"/>
            <a:ext cx="3086100" cy="762000"/>
            <a:chOff x="0" y="0"/>
            <a:chExt cx="812800" cy="200691"/>
          </a:xfrm>
        </p:grpSpPr>
        <p:sp>
          <p:nvSpPr>
            <p:cNvPr id="34" name="Freeform 34"/>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35" name="TextBox 35"/>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36" name="Group 36"/>
          <p:cNvGrpSpPr/>
          <p:nvPr/>
        </p:nvGrpSpPr>
        <p:grpSpPr>
          <a:xfrm>
            <a:off x="6248400" y="6632942"/>
            <a:ext cx="3086100" cy="762000"/>
            <a:chOff x="0" y="0"/>
            <a:chExt cx="812800" cy="200691"/>
          </a:xfrm>
        </p:grpSpPr>
        <p:sp>
          <p:nvSpPr>
            <p:cNvPr id="37" name="Freeform 37"/>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0D3BE"/>
            </a:solidFill>
            <a:ln w="9525" cap="sq">
              <a:solidFill>
                <a:srgbClr val="434040"/>
              </a:solidFill>
              <a:prstDash val="solid"/>
              <a:miter/>
            </a:ln>
          </p:spPr>
        </p:sp>
        <p:sp>
          <p:nvSpPr>
            <p:cNvPr id="38" name="TextBox 38"/>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sp>
        <p:nvSpPr>
          <p:cNvPr id="39" name="TextBox 39"/>
          <p:cNvSpPr txBox="1"/>
          <p:nvPr/>
        </p:nvSpPr>
        <p:spPr>
          <a:xfrm>
            <a:off x="4232573" y="6529780"/>
            <a:ext cx="1244302" cy="863550"/>
          </a:xfrm>
          <a:prstGeom prst="rect">
            <a:avLst/>
          </a:prstGeom>
        </p:spPr>
        <p:txBody>
          <a:bodyPr wrap="square" lIns="0" tIns="0" rIns="0" bIns="0" rtlCol="0" anchor="t">
            <a:spAutoFit/>
          </a:bodyPr>
          <a:lstStyle/>
          <a:p>
            <a:pPr algn="ctr">
              <a:lnSpc>
                <a:spcPts val="7000"/>
              </a:lnSpc>
            </a:pPr>
            <a:r>
              <a:rPr lang="en-US" sz="5000" b="1" dirty="0">
                <a:solidFill>
                  <a:srgbClr val="434040"/>
                </a:solidFill>
                <a:latin typeface="Fraunces Bold"/>
                <a:ea typeface="Fraunces Bold"/>
                <a:cs typeface="Fraunces Bold"/>
                <a:sym typeface="Fraunces Bold"/>
              </a:rPr>
              <a:t>CN</a:t>
            </a:r>
          </a:p>
        </p:txBody>
      </p:sp>
      <p:grpSp>
        <p:nvGrpSpPr>
          <p:cNvPr id="40" name="Group 40"/>
          <p:cNvGrpSpPr/>
          <p:nvPr/>
        </p:nvGrpSpPr>
        <p:grpSpPr>
          <a:xfrm>
            <a:off x="6248400" y="5874167"/>
            <a:ext cx="1543050" cy="762000"/>
            <a:chOff x="0" y="0"/>
            <a:chExt cx="406400" cy="200691"/>
          </a:xfrm>
        </p:grpSpPr>
        <p:sp>
          <p:nvSpPr>
            <p:cNvPr id="41" name="Freeform 41"/>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42" name="TextBox 42"/>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43" name="Group 43"/>
          <p:cNvGrpSpPr/>
          <p:nvPr/>
        </p:nvGrpSpPr>
        <p:grpSpPr>
          <a:xfrm>
            <a:off x="7791450" y="5874167"/>
            <a:ext cx="1543050" cy="762000"/>
            <a:chOff x="0" y="0"/>
            <a:chExt cx="406400" cy="200691"/>
          </a:xfrm>
        </p:grpSpPr>
        <p:sp>
          <p:nvSpPr>
            <p:cNvPr id="44" name="Freeform 44"/>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45" name="TextBox 45"/>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46" name="Group 46"/>
          <p:cNvGrpSpPr/>
          <p:nvPr/>
        </p:nvGrpSpPr>
        <p:grpSpPr>
          <a:xfrm>
            <a:off x="3163168" y="5874167"/>
            <a:ext cx="1543050" cy="762000"/>
            <a:chOff x="0" y="0"/>
            <a:chExt cx="406400" cy="200691"/>
          </a:xfrm>
        </p:grpSpPr>
        <p:sp>
          <p:nvSpPr>
            <p:cNvPr id="47" name="Freeform 47"/>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48" name="TextBox 48"/>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49" name="Group 49"/>
          <p:cNvGrpSpPr/>
          <p:nvPr/>
        </p:nvGrpSpPr>
        <p:grpSpPr>
          <a:xfrm>
            <a:off x="4706218" y="5874167"/>
            <a:ext cx="1543050" cy="762000"/>
            <a:chOff x="0" y="0"/>
            <a:chExt cx="406400" cy="200691"/>
          </a:xfrm>
        </p:grpSpPr>
        <p:sp>
          <p:nvSpPr>
            <p:cNvPr id="50" name="Freeform 50"/>
            <p:cNvSpPr/>
            <p:nvPr/>
          </p:nvSpPr>
          <p:spPr>
            <a:xfrm>
              <a:off x="0" y="0"/>
              <a:ext cx="406400" cy="200691"/>
            </a:xfrm>
            <a:custGeom>
              <a:avLst/>
              <a:gdLst/>
              <a:ahLst/>
              <a:cxnLst/>
              <a:rect l="l" t="t" r="r" b="b"/>
              <a:pathLst>
                <a:path w="406400" h="200691">
                  <a:moveTo>
                    <a:pt x="0" y="0"/>
                  </a:moveTo>
                  <a:lnTo>
                    <a:pt x="406400" y="0"/>
                  </a:lnTo>
                  <a:lnTo>
                    <a:pt x="406400" y="200691"/>
                  </a:lnTo>
                  <a:lnTo>
                    <a:pt x="0" y="200691"/>
                  </a:lnTo>
                  <a:close/>
                </a:path>
              </a:pathLst>
            </a:custGeom>
            <a:solidFill>
              <a:srgbClr val="FFFBF9"/>
            </a:solidFill>
            <a:ln w="9525" cap="sq">
              <a:solidFill>
                <a:srgbClr val="434040"/>
              </a:solidFill>
              <a:prstDash val="solid"/>
              <a:miter/>
            </a:ln>
          </p:spPr>
        </p:sp>
        <p:sp>
          <p:nvSpPr>
            <p:cNvPr id="51" name="TextBox 51"/>
            <p:cNvSpPr txBox="1"/>
            <p:nvPr/>
          </p:nvSpPr>
          <p:spPr>
            <a:xfrm>
              <a:off x="0" y="-47625"/>
              <a:ext cx="406400" cy="248316"/>
            </a:xfrm>
            <a:prstGeom prst="rect">
              <a:avLst/>
            </a:prstGeom>
          </p:spPr>
          <p:txBody>
            <a:bodyPr lIns="50800" tIns="50800" rIns="50800" bIns="50800" rtlCol="0" anchor="ctr"/>
            <a:lstStyle/>
            <a:p>
              <a:pPr algn="ctr">
                <a:lnSpc>
                  <a:spcPts val="3359"/>
                </a:lnSpc>
              </a:pPr>
              <a:endParaRPr/>
            </a:p>
          </p:txBody>
        </p:sp>
      </p:grpSp>
      <p:grpSp>
        <p:nvGrpSpPr>
          <p:cNvPr id="52" name="Group 52"/>
          <p:cNvGrpSpPr/>
          <p:nvPr/>
        </p:nvGrpSpPr>
        <p:grpSpPr>
          <a:xfrm>
            <a:off x="847725" y="7985492"/>
            <a:ext cx="3086100" cy="762000"/>
            <a:chOff x="0" y="0"/>
            <a:chExt cx="812800" cy="200691"/>
          </a:xfrm>
        </p:grpSpPr>
        <p:sp>
          <p:nvSpPr>
            <p:cNvPr id="53" name="Freeform 53"/>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FF8A1"/>
            </a:solidFill>
            <a:ln w="9525" cap="sq">
              <a:solidFill>
                <a:srgbClr val="434040"/>
              </a:solidFill>
              <a:prstDash val="solid"/>
              <a:miter/>
            </a:ln>
          </p:spPr>
        </p:sp>
        <p:sp>
          <p:nvSpPr>
            <p:cNvPr id="54" name="TextBox 54"/>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55" name="Group 55"/>
          <p:cNvGrpSpPr/>
          <p:nvPr/>
        </p:nvGrpSpPr>
        <p:grpSpPr>
          <a:xfrm>
            <a:off x="3933825" y="7985492"/>
            <a:ext cx="3086100" cy="762000"/>
            <a:chOff x="0" y="0"/>
            <a:chExt cx="812800" cy="200691"/>
          </a:xfrm>
        </p:grpSpPr>
        <p:sp>
          <p:nvSpPr>
            <p:cNvPr id="56" name="Freeform 56"/>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FF8A1"/>
            </a:solidFill>
            <a:ln w="9525" cap="sq">
              <a:solidFill>
                <a:srgbClr val="434040"/>
              </a:solidFill>
              <a:prstDash val="solid"/>
              <a:miter/>
            </a:ln>
          </p:spPr>
        </p:sp>
        <p:sp>
          <p:nvSpPr>
            <p:cNvPr id="57" name="TextBox 57"/>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58" name="Group 58"/>
          <p:cNvGrpSpPr/>
          <p:nvPr/>
        </p:nvGrpSpPr>
        <p:grpSpPr>
          <a:xfrm>
            <a:off x="7019925" y="7988717"/>
            <a:ext cx="3086100" cy="762000"/>
            <a:chOff x="0" y="0"/>
            <a:chExt cx="812800" cy="200691"/>
          </a:xfrm>
        </p:grpSpPr>
        <p:sp>
          <p:nvSpPr>
            <p:cNvPr id="59" name="Freeform 59"/>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FF8A1"/>
            </a:solidFill>
            <a:ln w="9525" cap="sq">
              <a:solidFill>
                <a:srgbClr val="434040"/>
              </a:solidFill>
              <a:prstDash val="solid"/>
              <a:miter/>
            </a:ln>
          </p:spPr>
        </p:sp>
        <p:sp>
          <p:nvSpPr>
            <p:cNvPr id="60" name="TextBox 60"/>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grpSp>
        <p:nvGrpSpPr>
          <p:cNvPr id="61" name="Group 61"/>
          <p:cNvGrpSpPr/>
          <p:nvPr/>
        </p:nvGrpSpPr>
        <p:grpSpPr>
          <a:xfrm>
            <a:off x="10106025" y="7988717"/>
            <a:ext cx="3086100" cy="762000"/>
            <a:chOff x="0" y="0"/>
            <a:chExt cx="812800" cy="200691"/>
          </a:xfrm>
        </p:grpSpPr>
        <p:sp>
          <p:nvSpPr>
            <p:cNvPr id="62" name="Freeform 62"/>
            <p:cNvSpPr/>
            <p:nvPr/>
          </p:nvSpPr>
          <p:spPr>
            <a:xfrm>
              <a:off x="0" y="0"/>
              <a:ext cx="812800" cy="200691"/>
            </a:xfrm>
            <a:custGeom>
              <a:avLst/>
              <a:gdLst/>
              <a:ahLst/>
              <a:cxnLst/>
              <a:rect l="l" t="t" r="r" b="b"/>
              <a:pathLst>
                <a:path w="812800" h="200691">
                  <a:moveTo>
                    <a:pt x="0" y="0"/>
                  </a:moveTo>
                  <a:lnTo>
                    <a:pt x="812800" y="0"/>
                  </a:lnTo>
                  <a:lnTo>
                    <a:pt x="812800" y="200691"/>
                  </a:lnTo>
                  <a:lnTo>
                    <a:pt x="0" y="200691"/>
                  </a:lnTo>
                  <a:close/>
                </a:path>
              </a:pathLst>
            </a:custGeom>
            <a:solidFill>
              <a:srgbClr val="FFF8A1"/>
            </a:solidFill>
            <a:ln w="9525" cap="sq">
              <a:solidFill>
                <a:srgbClr val="434040"/>
              </a:solidFill>
              <a:prstDash val="solid"/>
              <a:miter/>
            </a:ln>
          </p:spPr>
        </p:sp>
        <p:sp>
          <p:nvSpPr>
            <p:cNvPr id="63" name="TextBox 63"/>
            <p:cNvSpPr txBox="1"/>
            <p:nvPr/>
          </p:nvSpPr>
          <p:spPr>
            <a:xfrm>
              <a:off x="0" y="-47625"/>
              <a:ext cx="812800" cy="248316"/>
            </a:xfrm>
            <a:prstGeom prst="rect">
              <a:avLst/>
            </a:prstGeom>
          </p:spPr>
          <p:txBody>
            <a:bodyPr lIns="50800" tIns="50800" rIns="50800" bIns="50800" rtlCol="0" anchor="ctr"/>
            <a:lstStyle/>
            <a:p>
              <a:pPr algn="ctr">
                <a:lnSpc>
                  <a:spcPts val="3359"/>
                </a:lnSpc>
              </a:pPr>
              <a:endParaRPr/>
            </a:p>
          </p:txBody>
        </p:sp>
      </p:grpSp>
      <p:pic>
        <p:nvPicPr>
          <p:cNvPr id="64" name="Picture 64"/>
          <p:cNvPicPr>
            <a:picLocks noChangeAspect="1"/>
          </p:cNvPicPr>
          <p:nvPr/>
        </p:nvPicPr>
        <p:blipFill>
          <a:blip r:embed="rId3"/>
          <a:srcRect/>
          <a:stretch>
            <a:fillRect/>
          </a:stretch>
        </p:blipFill>
        <p:spPr>
          <a:xfrm>
            <a:off x="10051267" y="743649"/>
            <a:ext cx="1974965" cy="888734"/>
          </a:xfrm>
          <a:prstGeom prst="rect">
            <a:avLst/>
          </a:prstGeom>
        </p:spPr>
      </p:pic>
      <p:grpSp>
        <p:nvGrpSpPr>
          <p:cNvPr id="65" name="Group 65"/>
          <p:cNvGrpSpPr/>
          <p:nvPr/>
        </p:nvGrpSpPr>
        <p:grpSpPr>
          <a:xfrm>
            <a:off x="12777986" y="592337"/>
            <a:ext cx="3086100" cy="1200150"/>
            <a:chOff x="0" y="0"/>
            <a:chExt cx="812800" cy="316089"/>
          </a:xfrm>
        </p:grpSpPr>
        <p:sp>
          <p:nvSpPr>
            <p:cNvPr id="66" name="Freeform 66"/>
            <p:cNvSpPr/>
            <p:nvPr/>
          </p:nvSpPr>
          <p:spPr>
            <a:xfrm>
              <a:off x="0" y="0"/>
              <a:ext cx="812800" cy="316089"/>
            </a:xfrm>
            <a:custGeom>
              <a:avLst/>
              <a:gdLst/>
              <a:ahLst/>
              <a:cxnLst/>
              <a:rect l="l" t="t" r="r" b="b"/>
              <a:pathLst>
                <a:path w="812800" h="316089">
                  <a:moveTo>
                    <a:pt x="127941" y="0"/>
                  </a:moveTo>
                  <a:lnTo>
                    <a:pt x="684859" y="0"/>
                  </a:lnTo>
                  <a:cubicBezTo>
                    <a:pt x="718791" y="0"/>
                    <a:pt x="751333" y="13479"/>
                    <a:pt x="775327" y="37473"/>
                  </a:cubicBezTo>
                  <a:cubicBezTo>
                    <a:pt x="799321" y="61467"/>
                    <a:pt x="812800" y="94009"/>
                    <a:pt x="812800" y="127941"/>
                  </a:cubicBezTo>
                  <a:lnTo>
                    <a:pt x="812800" y="188148"/>
                  </a:lnTo>
                  <a:cubicBezTo>
                    <a:pt x="812800" y="222080"/>
                    <a:pt x="799321" y="254622"/>
                    <a:pt x="775327" y="278616"/>
                  </a:cubicBezTo>
                  <a:cubicBezTo>
                    <a:pt x="751333" y="302609"/>
                    <a:pt x="718791" y="316089"/>
                    <a:pt x="684859" y="316089"/>
                  </a:cubicBezTo>
                  <a:lnTo>
                    <a:pt x="127941" y="316089"/>
                  </a:lnTo>
                  <a:cubicBezTo>
                    <a:pt x="94009" y="316089"/>
                    <a:pt x="61467" y="302609"/>
                    <a:pt x="37473" y="278616"/>
                  </a:cubicBezTo>
                  <a:cubicBezTo>
                    <a:pt x="13479" y="254622"/>
                    <a:pt x="0" y="222080"/>
                    <a:pt x="0" y="188148"/>
                  </a:cubicBezTo>
                  <a:lnTo>
                    <a:pt x="0" y="127941"/>
                  </a:lnTo>
                  <a:cubicBezTo>
                    <a:pt x="0" y="94009"/>
                    <a:pt x="13479" y="61467"/>
                    <a:pt x="37473" y="37473"/>
                  </a:cubicBezTo>
                  <a:cubicBezTo>
                    <a:pt x="61467" y="13479"/>
                    <a:pt x="94009" y="0"/>
                    <a:pt x="127941" y="0"/>
                  </a:cubicBezTo>
                  <a:close/>
                </a:path>
              </a:pathLst>
            </a:custGeom>
            <a:solidFill>
              <a:srgbClr val="FEFFFE"/>
            </a:solidFill>
          </p:spPr>
        </p:sp>
        <p:sp>
          <p:nvSpPr>
            <p:cNvPr id="67" name="TextBox 67"/>
            <p:cNvSpPr txBox="1"/>
            <p:nvPr/>
          </p:nvSpPr>
          <p:spPr>
            <a:xfrm>
              <a:off x="0" y="-47625"/>
              <a:ext cx="812800" cy="363714"/>
            </a:xfrm>
            <a:prstGeom prst="rect">
              <a:avLst/>
            </a:prstGeom>
          </p:spPr>
          <p:txBody>
            <a:bodyPr lIns="50800" tIns="50800" rIns="50800" bIns="50800" rtlCol="0" anchor="ctr"/>
            <a:lstStyle/>
            <a:p>
              <a:pPr algn="ctr">
                <a:lnSpc>
                  <a:spcPts val="3359"/>
                </a:lnSpc>
              </a:pPr>
              <a:endParaRPr/>
            </a:p>
          </p:txBody>
        </p:sp>
      </p:grpSp>
      <p:pic>
        <p:nvPicPr>
          <p:cNvPr id="68" name="Picture 68"/>
          <p:cNvPicPr>
            <a:picLocks noChangeAspect="1"/>
          </p:cNvPicPr>
          <p:nvPr/>
        </p:nvPicPr>
        <p:blipFill>
          <a:blip r:embed="rId3"/>
          <a:srcRect/>
          <a:stretch>
            <a:fillRect/>
          </a:stretch>
        </p:blipFill>
        <p:spPr>
          <a:xfrm>
            <a:off x="10870702" y="4233565"/>
            <a:ext cx="2497259" cy="1123767"/>
          </a:xfrm>
          <a:prstGeom prst="rect">
            <a:avLst/>
          </a:prstGeom>
        </p:spPr>
      </p:pic>
      <p:grpSp>
        <p:nvGrpSpPr>
          <p:cNvPr id="69" name="Group 69"/>
          <p:cNvGrpSpPr/>
          <p:nvPr/>
        </p:nvGrpSpPr>
        <p:grpSpPr>
          <a:xfrm>
            <a:off x="13367961" y="3472329"/>
            <a:ext cx="3562350" cy="2646238"/>
            <a:chOff x="0" y="0"/>
            <a:chExt cx="938232" cy="696952"/>
          </a:xfrm>
        </p:grpSpPr>
        <p:sp>
          <p:nvSpPr>
            <p:cNvPr id="70" name="Freeform 70"/>
            <p:cNvSpPr/>
            <p:nvPr/>
          </p:nvSpPr>
          <p:spPr>
            <a:xfrm>
              <a:off x="0" y="0"/>
              <a:ext cx="938232" cy="696952"/>
            </a:xfrm>
            <a:custGeom>
              <a:avLst/>
              <a:gdLst/>
              <a:ahLst/>
              <a:cxnLst/>
              <a:rect l="l" t="t" r="r" b="b"/>
              <a:pathLst>
                <a:path w="938232" h="696952">
                  <a:moveTo>
                    <a:pt x="110836" y="0"/>
                  </a:moveTo>
                  <a:lnTo>
                    <a:pt x="827396" y="0"/>
                  </a:lnTo>
                  <a:cubicBezTo>
                    <a:pt x="888609" y="0"/>
                    <a:pt x="938232" y="49623"/>
                    <a:pt x="938232" y="110836"/>
                  </a:cubicBezTo>
                  <a:lnTo>
                    <a:pt x="938232" y="586115"/>
                  </a:lnTo>
                  <a:cubicBezTo>
                    <a:pt x="938232" y="647328"/>
                    <a:pt x="888609" y="696952"/>
                    <a:pt x="827396" y="696952"/>
                  </a:cubicBezTo>
                  <a:lnTo>
                    <a:pt x="110836" y="696952"/>
                  </a:lnTo>
                  <a:cubicBezTo>
                    <a:pt x="49623" y="696952"/>
                    <a:pt x="0" y="647328"/>
                    <a:pt x="0" y="586115"/>
                  </a:cubicBezTo>
                  <a:lnTo>
                    <a:pt x="0" y="110836"/>
                  </a:lnTo>
                  <a:cubicBezTo>
                    <a:pt x="0" y="49623"/>
                    <a:pt x="49623" y="0"/>
                    <a:pt x="110836" y="0"/>
                  </a:cubicBezTo>
                  <a:close/>
                </a:path>
              </a:pathLst>
            </a:custGeom>
            <a:solidFill>
              <a:srgbClr val="FEFFFE"/>
            </a:solidFill>
          </p:spPr>
        </p:sp>
        <p:sp>
          <p:nvSpPr>
            <p:cNvPr id="71" name="TextBox 71"/>
            <p:cNvSpPr txBox="1"/>
            <p:nvPr/>
          </p:nvSpPr>
          <p:spPr>
            <a:xfrm>
              <a:off x="0" y="-47625"/>
              <a:ext cx="938232" cy="744577"/>
            </a:xfrm>
            <a:prstGeom prst="rect">
              <a:avLst/>
            </a:prstGeom>
          </p:spPr>
          <p:txBody>
            <a:bodyPr lIns="50800" tIns="50800" rIns="50800" bIns="50800" rtlCol="0" anchor="ctr"/>
            <a:lstStyle/>
            <a:p>
              <a:pPr algn="ctr">
                <a:lnSpc>
                  <a:spcPts val="3359"/>
                </a:lnSpc>
              </a:pPr>
              <a:endParaRPr/>
            </a:p>
          </p:txBody>
        </p:sp>
      </p:grpSp>
      <p:sp>
        <p:nvSpPr>
          <p:cNvPr id="72" name="Freeform 72"/>
          <p:cNvSpPr/>
          <p:nvPr/>
        </p:nvSpPr>
        <p:spPr>
          <a:xfrm>
            <a:off x="9822381" y="2950029"/>
            <a:ext cx="457771" cy="4114800"/>
          </a:xfrm>
          <a:custGeom>
            <a:avLst/>
            <a:gdLst/>
            <a:ahLst/>
            <a:cxnLst/>
            <a:rect l="l" t="t" r="r" b="b"/>
            <a:pathLst>
              <a:path w="457771" h="4114800">
                <a:moveTo>
                  <a:pt x="0" y="0"/>
                </a:moveTo>
                <a:lnTo>
                  <a:pt x="457771" y="0"/>
                </a:lnTo>
                <a:lnTo>
                  <a:pt x="4577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3" name="Group 73"/>
          <p:cNvGrpSpPr/>
          <p:nvPr/>
        </p:nvGrpSpPr>
        <p:grpSpPr>
          <a:xfrm>
            <a:off x="14530586" y="8929395"/>
            <a:ext cx="3086100" cy="1200150"/>
            <a:chOff x="0" y="0"/>
            <a:chExt cx="812800" cy="316089"/>
          </a:xfrm>
        </p:grpSpPr>
        <p:sp>
          <p:nvSpPr>
            <p:cNvPr id="74" name="Freeform 74"/>
            <p:cNvSpPr/>
            <p:nvPr/>
          </p:nvSpPr>
          <p:spPr>
            <a:xfrm>
              <a:off x="0" y="0"/>
              <a:ext cx="812800" cy="316089"/>
            </a:xfrm>
            <a:custGeom>
              <a:avLst/>
              <a:gdLst/>
              <a:ahLst/>
              <a:cxnLst/>
              <a:rect l="l" t="t" r="r" b="b"/>
              <a:pathLst>
                <a:path w="812800" h="316089">
                  <a:moveTo>
                    <a:pt x="127941" y="0"/>
                  </a:moveTo>
                  <a:lnTo>
                    <a:pt x="684859" y="0"/>
                  </a:lnTo>
                  <a:cubicBezTo>
                    <a:pt x="718791" y="0"/>
                    <a:pt x="751333" y="13479"/>
                    <a:pt x="775327" y="37473"/>
                  </a:cubicBezTo>
                  <a:cubicBezTo>
                    <a:pt x="799321" y="61467"/>
                    <a:pt x="812800" y="94009"/>
                    <a:pt x="812800" y="127941"/>
                  </a:cubicBezTo>
                  <a:lnTo>
                    <a:pt x="812800" y="188148"/>
                  </a:lnTo>
                  <a:cubicBezTo>
                    <a:pt x="812800" y="222080"/>
                    <a:pt x="799321" y="254622"/>
                    <a:pt x="775327" y="278616"/>
                  </a:cubicBezTo>
                  <a:cubicBezTo>
                    <a:pt x="751333" y="302609"/>
                    <a:pt x="718791" y="316089"/>
                    <a:pt x="684859" y="316089"/>
                  </a:cubicBezTo>
                  <a:lnTo>
                    <a:pt x="127941" y="316089"/>
                  </a:lnTo>
                  <a:cubicBezTo>
                    <a:pt x="94009" y="316089"/>
                    <a:pt x="61467" y="302609"/>
                    <a:pt x="37473" y="278616"/>
                  </a:cubicBezTo>
                  <a:cubicBezTo>
                    <a:pt x="13479" y="254622"/>
                    <a:pt x="0" y="222080"/>
                    <a:pt x="0" y="188148"/>
                  </a:cubicBezTo>
                  <a:lnTo>
                    <a:pt x="0" y="127941"/>
                  </a:lnTo>
                  <a:cubicBezTo>
                    <a:pt x="0" y="94009"/>
                    <a:pt x="13479" y="61467"/>
                    <a:pt x="37473" y="37473"/>
                  </a:cubicBezTo>
                  <a:cubicBezTo>
                    <a:pt x="61467" y="13479"/>
                    <a:pt x="94009" y="0"/>
                    <a:pt x="127941" y="0"/>
                  </a:cubicBezTo>
                  <a:close/>
                </a:path>
              </a:pathLst>
            </a:custGeom>
            <a:solidFill>
              <a:srgbClr val="FFF8A1"/>
            </a:solidFill>
          </p:spPr>
        </p:sp>
        <p:sp>
          <p:nvSpPr>
            <p:cNvPr id="75" name="TextBox 75"/>
            <p:cNvSpPr txBox="1"/>
            <p:nvPr/>
          </p:nvSpPr>
          <p:spPr>
            <a:xfrm>
              <a:off x="0" y="-47625"/>
              <a:ext cx="812800" cy="363714"/>
            </a:xfrm>
            <a:prstGeom prst="rect">
              <a:avLst/>
            </a:prstGeom>
          </p:spPr>
          <p:txBody>
            <a:bodyPr lIns="50800" tIns="50800" rIns="50800" bIns="50800" rtlCol="0" anchor="ctr"/>
            <a:lstStyle/>
            <a:p>
              <a:pPr algn="ctr">
                <a:lnSpc>
                  <a:spcPts val="3359"/>
                </a:lnSpc>
              </a:pPr>
              <a:endParaRPr/>
            </a:p>
          </p:txBody>
        </p:sp>
      </p:grpSp>
      <p:sp>
        <p:nvSpPr>
          <p:cNvPr id="76" name="Freeform 76"/>
          <p:cNvSpPr/>
          <p:nvPr/>
        </p:nvSpPr>
        <p:spPr>
          <a:xfrm>
            <a:off x="12777986" y="8556967"/>
            <a:ext cx="1481585" cy="1543318"/>
          </a:xfrm>
          <a:custGeom>
            <a:avLst/>
            <a:gdLst/>
            <a:ahLst/>
            <a:cxnLst/>
            <a:rect l="l" t="t" r="r" b="b"/>
            <a:pathLst>
              <a:path w="1481585" h="1543318">
                <a:moveTo>
                  <a:pt x="0" y="0"/>
                </a:moveTo>
                <a:lnTo>
                  <a:pt x="1481585" y="0"/>
                </a:lnTo>
                <a:lnTo>
                  <a:pt x="1481585" y="1543318"/>
                </a:lnTo>
                <a:lnTo>
                  <a:pt x="0" y="1543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7" name="Group 77"/>
          <p:cNvGrpSpPr/>
          <p:nvPr/>
        </p:nvGrpSpPr>
        <p:grpSpPr>
          <a:xfrm>
            <a:off x="133350" y="812268"/>
            <a:ext cx="2257425" cy="5442900"/>
            <a:chOff x="0" y="0"/>
            <a:chExt cx="594548" cy="1433521"/>
          </a:xfrm>
        </p:grpSpPr>
        <p:sp>
          <p:nvSpPr>
            <p:cNvPr id="78" name="Freeform 78"/>
            <p:cNvSpPr/>
            <p:nvPr/>
          </p:nvSpPr>
          <p:spPr>
            <a:xfrm>
              <a:off x="0" y="0"/>
              <a:ext cx="594548" cy="1433521"/>
            </a:xfrm>
            <a:custGeom>
              <a:avLst/>
              <a:gdLst/>
              <a:ahLst/>
              <a:cxnLst/>
              <a:rect l="l" t="t" r="r" b="b"/>
              <a:pathLst>
                <a:path w="594548" h="1433521">
                  <a:moveTo>
                    <a:pt x="174906" y="0"/>
                  </a:moveTo>
                  <a:lnTo>
                    <a:pt x="419642" y="0"/>
                  </a:lnTo>
                  <a:cubicBezTo>
                    <a:pt x="516240" y="0"/>
                    <a:pt x="594548" y="78308"/>
                    <a:pt x="594548" y="174906"/>
                  </a:cubicBezTo>
                  <a:lnTo>
                    <a:pt x="594548" y="1258615"/>
                  </a:lnTo>
                  <a:cubicBezTo>
                    <a:pt x="594548" y="1305003"/>
                    <a:pt x="576121" y="1349491"/>
                    <a:pt x="543319" y="1382292"/>
                  </a:cubicBezTo>
                  <a:cubicBezTo>
                    <a:pt x="510518" y="1415093"/>
                    <a:pt x="466030" y="1433521"/>
                    <a:pt x="419642" y="1433521"/>
                  </a:cubicBezTo>
                  <a:lnTo>
                    <a:pt x="174906" y="1433521"/>
                  </a:lnTo>
                  <a:cubicBezTo>
                    <a:pt x="78308" y="1433521"/>
                    <a:pt x="0" y="1355213"/>
                    <a:pt x="0" y="1258615"/>
                  </a:cubicBezTo>
                  <a:lnTo>
                    <a:pt x="0" y="174906"/>
                  </a:lnTo>
                  <a:cubicBezTo>
                    <a:pt x="0" y="78308"/>
                    <a:pt x="78308" y="0"/>
                    <a:pt x="174906" y="0"/>
                  </a:cubicBezTo>
                  <a:close/>
                </a:path>
              </a:pathLst>
            </a:custGeom>
            <a:solidFill>
              <a:srgbClr val="866255"/>
            </a:solidFill>
          </p:spPr>
        </p:sp>
        <p:sp>
          <p:nvSpPr>
            <p:cNvPr id="79" name="TextBox 79"/>
            <p:cNvSpPr txBox="1"/>
            <p:nvPr/>
          </p:nvSpPr>
          <p:spPr>
            <a:xfrm>
              <a:off x="0" y="-47625"/>
              <a:ext cx="594548" cy="1481146"/>
            </a:xfrm>
            <a:prstGeom prst="rect">
              <a:avLst/>
            </a:prstGeom>
          </p:spPr>
          <p:txBody>
            <a:bodyPr lIns="50800" tIns="50800" rIns="50800" bIns="50800" rtlCol="0" anchor="ctr"/>
            <a:lstStyle/>
            <a:p>
              <a:pPr algn="ctr">
                <a:lnSpc>
                  <a:spcPts val="3359"/>
                </a:lnSpc>
              </a:pPr>
              <a:endParaRPr/>
            </a:p>
          </p:txBody>
        </p:sp>
      </p:grpSp>
      <p:sp>
        <p:nvSpPr>
          <p:cNvPr id="80" name="TextBox 80"/>
          <p:cNvSpPr txBox="1"/>
          <p:nvPr/>
        </p:nvSpPr>
        <p:spPr>
          <a:xfrm>
            <a:off x="537209" y="1073716"/>
            <a:ext cx="1449707" cy="4781401"/>
          </a:xfrm>
          <a:prstGeom prst="rect">
            <a:avLst/>
          </a:prstGeom>
        </p:spPr>
        <p:txBody>
          <a:bodyPr lIns="0" tIns="0" rIns="0" bIns="0" rtlCol="0" anchor="t">
            <a:spAutoFit/>
          </a:bodyPr>
          <a:lstStyle/>
          <a:p>
            <a:pPr algn="l">
              <a:lnSpc>
                <a:spcPts val="6299"/>
              </a:lnSpc>
            </a:pPr>
            <a:r>
              <a:rPr lang="en-US" sz="4500" b="1" spc="135">
                <a:solidFill>
                  <a:srgbClr val="FFFFFF"/>
                </a:solidFill>
                <a:latin typeface="Roboto Condensed Bold"/>
                <a:ea typeface="Roboto Condensed Bold"/>
                <a:cs typeface="Roboto Condensed Bold"/>
                <a:sym typeface="Roboto Condensed Bold"/>
              </a:rPr>
              <a:t>MÔ </a:t>
            </a:r>
          </a:p>
          <a:p>
            <a:pPr algn="l">
              <a:lnSpc>
                <a:spcPts val="6299"/>
              </a:lnSpc>
            </a:pPr>
            <a:r>
              <a:rPr lang="en-US" sz="4500" b="1" spc="135">
                <a:solidFill>
                  <a:srgbClr val="FFFFFF"/>
                </a:solidFill>
                <a:latin typeface="Roboto Condensed Bold"/>
                <a:ea typeface="Roboto Condensed Bold"/>
                <a:cs typeface="Roboto Condensed Bold"/>
                <a:sym typeface="Roboto Condensed Bold"/>
              </a:rPr>
              <a:t>HÌNH </a:t>
            </a:r>
          </a:p>
          <a:p>
            <a:pPr algn="l">
              <a:lnSpc>
                <a:spcPts val="6299"/>
              </a:lnSpc>
            </a:pPr>
            <a:r>
              <a:rPr lang="en-US" sz="4500" b="1" spc="135">
                <a:solidFill>
                  <a:srgbClr val="FFFFFF"/>
                </a:solidFill>
                <a:latin typeface="Roboto Condensed Bold"/>
                <a:ea typeface="Roboto Condensed Bold"/>
                <a:cs typeface="Roboto Condensed Bold"/>
                <a:sym typeface="Roboto Condensed Bold"/>
              </a:rPr>
              <a:t>CẤU </a:t>
            </a:r>
          </a:p>
          <a:p>
            <a:pPr algn="l">
              <a:lnSpc>
                <a:spcPts val="6299"/>
              </a:lnSpc>
            </a:pPr>
            <a:r>
              <a:rPr lang="en-US" sz="4500" b="1" spc="135">
                <a:solidFill>
                  <a:srgbClr val="FFFFFF"/>
                </a:solidFill>
                <a:latin typeface="Roboto Condensed Bold"/>
                <a:ea typeface="Roboto Condensed Bold"/>
                <a:cs typeface="Roboto Condensed Bold"/>
                <a:sym typeface="Roboto Condensed Bold"/>
              </a:rPr>
              <a:t>TẠO</a:t>
            </a:r>
          </a:p>
          <a:p>
            <a:pPr algn="l">
              <a:lnSpc>
                <a:spcPts val="6299"/>
              </a:lnSpc>
              <a:spcBef>
                <a:spcPct val="0"/>
              </a:spcBef>
            </a:pPr>
            <a:r>
              <a:rPr lang="en-US" sz="4500" b="1" spc="135">
                <a:solidFill>
                  <a:srgbClr val="FFFFFF"/>
                </a:solidFill>
                <a:latin typeface="Roboto Condensed Bold"/>
                <a:ea typeface="Roboto Condensed Bold"/>
                <a:cs typeface="Roboto Condensed Bold"/>
                <a:sym typeface="Roboto Condensed Bold"/>
              </a:rPr>
              <a:t>KIỂU CÂU</a:t>
            </a:r>
          </a:p>
        </p:txBody>
      </p:sp>
      <p:sp>
        <p:nvSpPr>
          <p:cNvPr id="81" name="TextBox 81"/>
          <p:cNvSpPr txBox="1"/>
          <p:nvPr/>
        </p:nvSpPr>
        <p:spPr>
          <a:xfrm>
            <a:off x="4232573" y="684803"/>
            <a:ext cx="1197829" cy="863550"/>
          </a:xfrm>
          <a:prstGeom prst="rect">
            <a:avLst/>
          </a:prstGeom>
        </p:spPr>
        <p:txBody>
          <a:bodyPr wrap="square" lIns="0" tIns="0" rIns="0" bIns="0" rtlCol="0" anchor="t">
            <a:spAutoFit/>
          </a:bodyPr>
          <a:lstStyle/>
          <a:p>
            <a:pPr algn="ctr">
              <a:lnSpc>
                <a:spcPts val="7000"/>
              </a:lnSpc>
            </a:pPr>
            <a:r>
              <a:rPr lang="en-US" sz="5000" b="1" dirty="0">
                <a:solidFill>
                  <a:srgbClr val="434040"/>
                </a:solidFill>
                <a:latin typeface="Fraunces Bold"/>
                <a:ea typeface="Fraunces Bold"/>
                <a:cs typeface="Fraunces Bold"/>
                <a:sym typeface="Fraunces Bold"/>
              </a:rPr>
              <a:t>CN</a:t>
            </a:r>
          </a:p>
        </p:txBody>
      </p:sp>
      <p:sp>
        <p:nvSpPr>
          <p:cNvPr id="82" name="TextBox 82"/>
          <p:cNvSpPr txBox="1"/>
          <p:nvPr/>
        </p:nvSpPr>
        <p:spPr>
          <a:xfrm>
            <a:off x="7157839" y="686416"/>
            <a:ext cx="962422"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VN</a:t>
            </a:r>
          </a:p>
        </p:txBody>
      </p:sp>
      <p:sp>
        <p:nvSpPr>
          <p:cNvPr id="83" name="TextBox 83"/>
          <p:cNvSpPr txBox="1"/>
          <p:nvPr/>
        </p:nvSpPr>
        <p:spPr>
          <a:xfrm>
            <a:off x="4232573" y="2608779"/>
            <a:ext cx="1244302" cy="863550"/>
          </a:xfrm>
          <a:prstGeom prst="rect">
            <a:avLst/>
          </a:prstGeom>
        </p:spPr>
        <p:txBody>
          <a:bodyPr wrap="square" lIns="0" tIns="0" rIns="0" bIns="0" rtlCol="0" anchor="t">
            <a:spAutoFit/>
          </a:bodyPr>
          <a:lstStyle/>
          <a:p>
            <a:pPr algn="ctr">
              <a:lnSpc>
                <a:spcPts val="7000"/>
              </a:lnSpc>
            </a:pPr>
            <a:r>
              <a:rPr lang="en-US" sz="5000" b="1" dirty="0">
                <a:solidFill>
                  <a:srgbClr val="434040"/>
                </a:solidFill>
                <a:latin typeface="Fraunces Bold"/>
                <a:ea typeface="Fraunces Bold"/>
                <a:cs typeface="Fraunces Bold"/>
                <a:sym typeface="Fraunces Bold"/>
              </a:rPr>
              <a:t>CN</a:t>
            </a:r>
          </a:p>
        </p:txBody>
      </p:sp>
      <p:sp>
        <p:nvSpPr>
          <p:cNvPr id="84" name="TextBox 84"/>
          <p:cNvSpPr txBox="1"/>
          <p:nvPr/>
        </p:nvSpPr>
        <p:spPr>
          <a:xfrm>
            <a:off x="7157839" y="2610391"/>
            <a:ext cx="962422"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VN</a:t>
            </a:r>
          </a:p>
        </p:txBody>
      </p:sp>
      <p:sp>
        <p:nvSpPr>
          <p:cNvPr id="85" name="TextBox 85"/>
          <p:cNvSpPr txBox="1"/>
          <p:nvPr/>
        </p:nvSpPr>
        <p:spPr>
          <a:xfrm>
            <a:off x="3429868" y="2087762"/>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C</a:t>
            </a:r>
          </a:p>
        </p:txBody>
      </p:sp>
      <p:sp>
        <p:nvSpPr>
          <p:cNvPr id="86" name="TextBox 86"/>
          <p:cNvSpPr txBox="1"/>
          <p:nvPr/>
        </p:nvSpPr>
        <p:spPr>
          <a:xfrm>
            <a:off x="4972918" y="2087762"/>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V</a:t>
            </a:r>
          </a:p>
        </p:txBody>
      </p:sp>
      <p:sp>
        <p:nvSpPr>
          <p:cNvPr id="87" name="TextBox 87"/>
          <p:cNvSpPr txBox="1"/>
          <p:nvPr/>
        </p:nvSpPr>
        <p:spPr>
          <a:xfrm>
            <a:off x="4232573" y="4608955"/>
            <a:ext cx="1327456" cy="863550"/>
          </a:xfrm>
          <a:prstGeom prst="rect">
            <a:avLst/>
          </a:prstGeom>
        </p:spPr>
        <p:txBody>
          <a:bodyPr wrap="square" lIns="0" tIns="0" rIns="0" bIns="0" rtlCol="0" anchor="t">
            <a:spAutoFit/>
          </a:bodyPr>
          <a:lstStyle/>
          <a:p>
            <a:pPr algn="ctr">
              <a:lnSpc>
                <a:spcPts val="7000"/>
              </a:lnSpc>
            </a:pPr>
            <a:r>
              <a:rPr lang="en-US" sz="5000" b="1" dirty="0">
                <a:solidFill>
                  <a:srgbClr val="434040"/>
                </a:solidFill>
                <a:latin typeface="Fraunces Bold"/>
                <a:ea typeface="Fraunces Bold"/>
                <a:cs typeface="Fraunces Bold"/>
                <a:sym typeface="Fraunces Bold"/>
              </a:rPr>
              <a:t>CN</a:t>
            </a:r>
          </a:p>
        </p:txBody>
      </p:sp>
      <p:sp>
        <p:nvSpPr>
          <p:cNvPr id="88" name="TextBox 88"/>
          <p:cNvSpPr txBox="1"/>
          <p:nvPr/>
        </p:nvSpPr>
        <p:spPr>
          <a:xfrm>
            <a:off x="7157839" y="4610567"/>
            <a:ext cx="962422"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VN</a:t>
            </a:r>
          </a:p>
        </p:txBody>
      </p:sp>
      <p:sp>
        <p:nvSpPr>
          <p:cNvPr id="89" name="TextBox 89"/>
          <p:cNvSpPr txBox="1"/>
          <p:nvPr/>
        </p:nvSpPr>
        <p:spPr>
          <a:xfrm>
            <a:off x="6515968" y="4091162"/>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C</a:t>
            </a:r>
          </a:p>
        </p:txBody>
      </p:sp>
      <p:sp>
        <p:nvSpPr>
          <p:cNvPr id="90" name="TextBox 90"/>
          <p:cNvSpPr txBox="1"/>
          <p:nvPr/>
        </p:nvSpPr>
        <p:spPr>
          <a:xfrm>
            <a:off x="8059018" y="4091162"/>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V</a:t>
            </a:r>
          </a:p>
        </p:txBody>
      </p:sp>
      <p:sp>
        <p:nvSpPr>
          <p:cNvPr id="91" name="TextBox 91"/>
          <p:cNvSpPr txBox="1"/>
          <p:nvPr/>
        </p:nvSpPr>
        <p:spPr>
          <a:xfrm>
            <a:off x="7157839" y="6531392"/>
            <a:ext cx="962422"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VN</a:t>
            </a:r>
          </a:p>
        </p:txBody>
      </p:sp>
      <p:sp>
        <p:nvSpPr>
          <p:cNvPr id="92" name="TextBox 92"/>
          <p:cNvSpPr txBox="1"/>
          <p:nvPr/>
        </p:nvSpPr>
        <p:spPr>
          <a:xfrm>
            <a:off x="6515968" y="6011987"/>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C</a:t>
            </a:r>
          </a:p>
        </p:txBody>
      </p:sp>
      <p:sp>
        <p:nvSpPr>
          <p:cNvPr id="93" name="TextBox 93"/>
          <p:cNvSpPr txBox="1"/>
          <p:nvPr/>
        </p:nvSpPr>
        <p:spPr>
          <a:xfrm>
            <a:off x="8059018" y="6011987"/>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V</a:t>
            </a:r>
          </a:p>
        </p:txBody>
      </p:sp>
      <p:sp>
        <p:nvSpPr>
          <p:cNvPr id="94" name="TextBox 94"/>
          <p:cNvSpPr txBox="1"/>
          <p:nvPr/>
        </p:nvSpPr>
        <p:spPr>
          <a:xfrm>
            <a:off x="3430736" y="6011987"/>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C</a:t>
            </a:r>
          </a:p>
        </p:txBody>
      </p:sp>
      <p:sp>
        <p:nvSpPr>
          <p:cNvPr id="95" name="TextBox 95"/>
          <p:cNvSpPr txBox="1"/>
          <p:nvPr/>
        </p:nvSpPr>
        <p:spPr>
          <a:xfrm>
            <a:off x="4973786" y="6011987"/>
            <a:ext cx="1007914" cy="438735"/>
          </a:xfrm>
          <a:prstGeom prst="rect">
            <a:avLst/>
          </a:prstGeom>
        </p:spPr>
        <p:txBody>
          <a:bodyPr lIns="0" tIns="0" rIns="0" bIns="0" rtlCol="0" anchor="t">
            <a:spAutoFit/>
          </a:bodyPr>
          <a:lstStyle/>
          <a:p>
            <a:pPr algn="ctr">
              <a:lnSpc>
                <a:spcPts val="3640"/>
              </a:lnSpc>
            </a:pPr>
            <a:r>
              <a:rPr lang="en-US" sz="2600" b="1">
                <a:solidFill>
                  <a:srgbClr val="434040"/>
                </a:solidFill>
                <a:latin typeface="Fraunces Bold"/>
                <a:ea typeface="Fraunces Bold"/>
                <a:cs typeface="Fraunces Bold"/>
                <a:sym typeface="Fraunces Bold"/>
              </a:rPr>
              <a:t>V</a:t>
            </a:r>
          </a:p>
        </p:txBody>
      </p:sp>
      <p:sp>
        <p:nvSpPr>
          <p:cNvPr id="96" name="TextBox 96"/>
          <p:cNvSpPr txBox="1"/>
          <p:nvPr/>
        </p:nvSpPr>
        <p:spPr>
          <a:xfrm>
            <a:off x="1761914" y="7882330"/>
            <a:ext cx="1667954" cy="863550"/>
          </a:xfrm>
          <a:prstGeom prst="rect">
            <a:avLst/>
          </a:prstGeom>
        </p:spPr>
        <p:txBody>
          <a:bodyPr wrap="square" lIns="0" tIns="0" rIns="0" bIns="0" rtlCol="0" anchor="t">
            <a:spAutoFit/>
          </a:bodyPr>
          <a:lstStyle/>
          <a:p>
            <a:pPr algn="ctr">
              <a:lnSpc>
                <a:spcPts val="7000"/>
              </a:lnSpc>
            </a:pPr>
            <a:r>
              <a:rPr lang="en-US" sz="5000" b="1" dirty="0" err="1">
                <a:solidFill>
                  <a:srgbClr val="434040"/>
                </a:solidFill>
                <a:latin typeface="Fraunces Bold"/>
                <a:ea typeface="Fraunces Bold"/>
                <a:cs typeface="Fraunces Bold"/>
                <a:sym typeface="Fraunces Bold"/>
              </a:rPr>
              <a:t>CN1</a:t>
            </a:r>
            <a:endParaRPr lang="en-US" sz="5000" b="1" dirty="0">
              <a:solidFill>
                <a:srgbClr val="434040"/>
              </a:solidFill>
              <a:latin typeface="Fraunces Bold"/>
              <a:ea typeface="Fraunces Bold"/>
              <a:cs typeface="Fraunces Bold"/>
              <a:sym typeface="Fraunces Bold"/>
            </a:endParaRPr>
          </a:p>
        </p:txBody>
      </p:sp>
      <p:sp>
        <p:nvSpPr>
          <p:cNvPr id="97" name="TextBox 97"/>
          <p:cNvSpPr txBox="1"/>
          <p:nvPr/>
        </p:nvSpPr>
        <p:spPr>
          <a:xfrm>
            <a:off x="4687243" y="7883942"/>
            <a:ext cx="1466738" cy="863550"/>
          </a:xfrm>
          <a:prstGeom prst="rect">
            <a:avLst/>
          </a:prstGeom>
        </p:spPr>
        <p:txBody>
          <a:bodyPr wrap="square" lIns="0" tIns="0" rIns="0" bIns="0" rtlCol="0" anchor="t">
            <a:spAutoFit/>
          </a:bodyPr>
          <a:lstStyle/>
          <a:p>
            <a:pPr algn="ctr">
              <a:lnSpc>
                <a:spcPts val="7000"/>
              </a:lnSpc>
            </a:pPr>
            <a:r>
              <a:rPr lang="en-US" sz="5000" b="1" dirty="0" err="1">
                <a:solidFill>
                  <a:srgbClr val="434040"/>
                </a:solidFill>
                <a:latin typeface="Fraunces Bold"/>
                <a:ea typeface="Fraunces Bold"/>
                <a:cs typeface="Fraunces Bold"/>
                <a:sym typeface="Fraunces Bold"/>
              </a:rPr>
              <a:t>VN1</a:t>
            </a:r>
            <a:endParaRPr lang="en-US" sz="5000" b="1" dirty="0">
              <a:solidFill>
                <a:srgbClr val="434040"/>
              </a:solidFill>
              <a:latin typeface="Fraunces Bold"/>
              <a:ea typeface="Fraunces Bold"/>
              <a:cs typeface="Fraunces Bold"/>
              <a:sym typeface="Fraunces Bold"/>
            </a:endParaRPr>
          </a:p>
        </p:txBody>
      </p:sp>
      <p:sp>
        <p:nvSpPr>
          <p:cNvPr id="98" name="TextBox 98"/>
          <p:cNvSpPr txBox="1"/>
          <p:nvPr/>
        </p:nvSpPr>
        <p:spPr>
          <a:xfrm>
            <a:off x="7885869" y="7885555"/>
            <a:ext cx="1354212"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CN2</a:t>
            </a:r>
          </a:p>
        </p:txBody>
      </p:sp>
      <p:sp>
        <p:nvSpPr>
          <p:cNvPr id="99" name="TextBox 99"/>
          <p:cNvSpPr txBox="1"/>
          <p:nvPr/>
        </p:nvSpPr>
        <p:spPr>
          <a:xfrm>
            <a:off x="10811135" y="7887167"/>
            <a:ext cx="1371079" cy="863550"/>
          </a:xfrm>
          <a:prstGeom prst="rect">
            <a:avLst/>
          </a:prstGeom>
        </p:spPr>
        <p:txBody>
          <a:bodyPr lIns="0" tIns="0" rIns="0" bIns="0" rtlCol="0" anchor="t">
            <a:spAutoFit/>
          </a:bodyPr>
          <a:lstStyle/>
          <a:p>
            <a:pPr algn="ctr">
              <a:lnSpc>
                <a:spcPts val="7000"/>
              </a:lnSpc>
            </a:pPr>
            <a:r>
              <a:rPr lang="en-US" sz="5000" b="1">
                <a:solidFill>
                  <a:srgbClr val="434040"/>
                </a:solidFill>
                <a:latin typeface="Fraunces Bold"/>
                <a:ea typeface="Fraunces Bold"/>
                <a:cs typeface="Fraunces Bold"/>
                <a:sym typeface="Fraunces Bold"/>
              </a:rPr>
              <a:t>VN2</a:t>
            </a:r>
          </a:p>
        </p:txBody>
      </p:sp>
      <p:sp>
        <p:nvSpPr>
          <p:cNvPr id="100" name="TextBox 100"/>
          <p:cNvSpPr txBox="1"/>
          <p:nvPr/>
        </p:nvSpPr>
        <p:spPr>
          <a:xfrm>
            <a:off x="13367961" y="837179"/>
            <a:ext cx="9086574" cy="615950"/>
          </a:xfrm>
          <a:prstGeom prst="rect">
            <a:avLst/>
          </a:prstGeom>
        </p:spPr>
        <p:txBody>
          <a:bodyPr lIns="0" tIns="0" rIns="0" bIns="0" rtlCol="0" anchor="t">
            <a:spAutoFit/>
          </a:bodyPr>
          <a:lstStyle/>
          <a:p>
            <a:pPr algn="l">
              <a:lnSpc>
                <a:spcPts val="4900"/>
              </a:lnSpc>
            </a:pPr>
            <a:r>
              <a:rPr lang="en-US" sz="3500" b="1" spc="105">
                <a:solidFill>
                  <a:srgbClr val="000000"/>
                </a:solidFill>
                <a:latin typeface="Roboto Condensed Bold"/>
                <a:ea typeface="Roboto Condensed Bold"/>
                <a:cs typeface="Roboto Condensed Bold"/>
                <a:sym typeface="Roboto Condensed Bold"/>
              </a:rPr>
              <a:t>CÂU ĐƠN</a:t>
            </a:r>
          </a:p>
        </p:txBody>
      </p:sp>
      <p:sp>
        <p:nvSpPr>
          <p:cNvPr id="101" name="TextBox 101"/>
          <p:cNvSpPr txBox="1"/>
          <p:nvPr/>
        </p:nvSpPr>
        <p:spPr>
          <a:xfrm>
            <a:off x="13957937" y="3717171"/>
            <a:ext cx="9086574" cy="1854200"/>
          </a:xfrm>
          <a:prstGeom prst="rect">
            <a:avLst/>
          </a:prstGeom>
        </p:spPr>
        <p:txBody>
          <a:bodyPr lIns="0" tIns="0" rIns="0" bIns="0" rtlCol="0" anchor="t">
            <a:spAutoFit/>
          </a:bodyPr>
          <a:lstStyle/>
          <a:p>
            <a:pPr algn="l">
              <a:lnSpc>
                <a:spcPts val="4900"/>
              </a:lnSpc>
            </a:pPr>
            <a:r>
              <a:rPr lang="en-US" sz="3500" b="1" spc="105" dirty="0" err="1">
                <a:solidFill>
                  <a:srgbClr val="000000"/>
                </a:solidFill>
                <a:latin typeface="Roboto Condensed Bold"/>
                <a:ea typeface="Roboto Condensed Bold"/>
                <a:cs typeface="Roboto Condensed Bold"/>
                <a:sym typeface="Roboto Condensed Bold"/>
              </a:rPr>
              <a:t>CÂU</a:t>
            </a:r>
            <a:r>
              <a:rPr lang="en-US" sz="3500" b="1" spc="105" dirty="0">
                <a:solidFill>
                  <a:srgbClr val="000000"/>
                </a:solidFill>
                <a:latin typeface="Roboto Condensed Bold"/>
                <a:ea typeface="Roboto Condensed Bold"/>
                <a:cs typeface="Roboto Condensed Bold"/>
                <a:sym typeface="Roboto Condensed Bold"/>
              </a:rPr>
              <a:t> </a:t>
            </a:r>
            <a:r>
              <a:rPr lang="en-US" sz="3500" b="1" spc="105" dirty="0" err="1">
                <a:solidFill>
                  <a:srgbClr val="000000"/>
                </a:solidFill>
                <a:latin typeface="Roboto Condensed Bold"/>
                <a:ea typeface="Roboto Condensed Bold"/>
                <a:cs typeface="Roboto Condensed Bold"/>
                <a:sym typeface="Roboto Condensed Bold"/>
              </a:rPr>
              <a:t>ĐƠN</a:t>
            </a:r>
            <a:r>
              <a:rPr lang="en-US" sz="3500" b="1" spc="105" dirty="0">
                <a:solidFill>
                  <a:srgbClr val="000000"/>
                </a:solidFill>
                <a:latin typeface="Roboto Condensed Bold"/>
                <a:ea typeface="Roboto Condensed Bold"/>
                <a:cs typeface="Roboto Condensed Bold"/>
                <a:sym typeface="Roboto Condensed Bold"/>
              </a:rPr>
              <a:t> </a:t>
            </a:r>
          </a:p>
          <a:p>
            <a:pPr algn="l">
              <a:lnSpc>
                <a:spcPts val="4900"/>
              </a:lnSpc>
            </a:pPr>
            <a:r>
              <a:rPr lang="en-US" sz="3500" b="1" spc="105" dirty="0" err="1">
                <a:solidFill>
                  <a:srgbClr val="000000"/>
                </a:solidFill>
                <a:latin typeface="Roboto Condensed Bold"/>
                <a:ea typeface="Roboto Condensed Bold"/>
                <a:cs typeface="Roboto Condensed Bold"/>
                <a:sym typeface="Roboto Condensed Bold"/>
              </a:rPr>
              <a:t>MỞ</a:t>
            </a:r>
            <a:r>
              <a:rPr lang="en-US" sz="3500" b="1" spc="105" dirty="0">
                <a:solidFill>
                  <a:srgbClr val="000000"/>
                </a:solidFill>
                <a:latin typeface="Roboto Condensed Bold"/>
                <a:ea typeface="Roboto Condensed Bold"/>
                <a:cs typeface="Roboto Condensed Bold"/>
                <a:sym typeface="Roboto Condensed Bold"/>
              </a:rPr>
              <a:t> </a:t>
            </a:r>
            <a:r>
              <a:rPr lang="en-US" sz="3500" b="1" spc="105" dirty="0" err="1">
                <a:solidFill>
                  <a:srgbClr val="000000"/>
                </a:solidFill>
                <a:latin typeface="Roboto Condensed Bold"/>
                <a:ea typeface="Roboto Condensed Bold"/>
                <a:cs typeface="Roboto Condensed Bold"/>
                <a:sym typeface="Roboto Condensed Bold"/>
              </a:rPr>
              <a:t>RỘNG</a:t>
            </a:r>
            <a:r>
              <a:rPr lang="en-US" sz="3500" b="1" spc="105" dirty="0">
                <a:solidFill>
                  <a:srgbClr val="000000"/>
                </a:solidFill>
                <a:latin typeface="Roboto Condensed Bold"/>
                <a:ea typeface="Roboto Condensed Bold"/>
                <a:cs typeface="Roboto Condensed Bold"/>
                <a:sym typeface="Roboto Condensed Bold"/>
              </a:rPr>
              <a:t> </a:t>
            </a:r>
          </a:p>
          <a:p>
            <a:pPr algn="l">
              <a:lnSpc>
                <a:spcPts val="4900"/>
              </a:lnSpc>
            </a:pPr>
            <a:r>
              <a:rPr lang="en-US" sz="3500" b="1" spc="105" dirty="0">
                <a:solidFill>
                  <a:srgbClr val="000000"/>
                </a:solidFill>
                <a:latin typeface="Roboto Condensed Bold"/>
                <a:ea typeface="Roboto Condensed Bold"/>
                <a:cs typeface="Roboto Condensed Bold"/>
                <a:sym typeface="Roboto Condensed Bold"/>
              </a:rPr>
              <a:t>THÀNH </a:t>
            </a:r>
            <a:r>
              <a:rPr lang="en-US" sz="3500" b="1" spc="105" dirty="0" err="1">
                <a:solidFill>
                  <a:srgbClr val="000000"/>
                </a:solidFill>
                <a:latin typeface="Roboto Condensed Bold"/>
                <a:ea typeface="Roboto Condensed Bold"/>
                <a:cs typeface="Roboto Condensed Bold"/>
                <a:sym typeface="Roboto Condensed Bold"/>
              </a:rPr>
              <a:t>PHẦN</a:t>
            </a:r>
            <a:endParaRPr lang="en-US" sz="3500" b="1" spc="105" dirty="0">
              <a:solidFill>
                <a:srgbClr val="000000"/>
              </a:solidFill>
              <a:latin typeface="Roboto Condensed Bold"/>
              <a:ea typeface="Roboto Condensed Bold"/>
              <a:cs typeface="Roboto Condensed Bold"/>
              <a:sym typeface="Roboto Condensed Bold"/>
            </a:endParaRPr>
          </a:p>
        </p:txBody>
      </p:sp>
      <p:sp>
        <p:nvSpPr>
          <p:cNvPr id="102" name="TextBox 102"/>
          <p:cNvSpPr txBox="1"/>
          <p:nvPr/>
        </p:nvSpPr>
        <p:spPr>
          <a:xfrm>
            <a:off x="15120561" y="9174237"/>
            <a:ext cx="9086574" cy="615950"/>
          </a:xfrm>
          <a:prstGeom prst="rect">
            <a:avLst/>
          </a:prstGeom>
        </p:spPr>
        <p:txBody>
          <a:bodyPr lIns="0" tIns="0" rIns="0" bIns="0" rtlCol="0" anchor="t">
            <a:spAutoFit/>
          </a:bodyPr>
          <a:lstStyle/>
          <a:p>
            <a:pPr algn="l">
              <a:lnSpc>
                <a:spcPts val="4900"/>
              </a:lnSpc>
            </a:pPr>
            <a:r>
              <a:rPr lang="en-US" sz="3500" b="1" spc="105">
                <a:solidFill>
                  <a:srgbClr val="000000"/>
                </a:solidFill>
                <a:latin typeface="Roboto Condensed Bold"/>
                <a:ea typeface="Roboto Condensed Bold"/>
                <a:cs typeface="Roboto Condensed Bold"/>
                <a:sym typeface="Roboto Condensed Bold"/>
              </a:rPr>
              <a:t>CÂU GHÉP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barn(inVertical)">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additive="base">
                                        <p:cTn id="18" dur="500" fill="hold"/>
                                        <p:tgtEl>
                                          <p:spTgt spid="69"/>
                                        </p:tgtEl>
                                        <p:attrNameLst>
                                          <p:attrName>ppt_x</p:attrName>
                                        </p:attrNameLst>
                                      </p:cBhvr>
                                      <p:tavLst>
                                        <p:tav tm="0">
                                          <p:val>
                                            <p:strVal val="#ppt_x"/>
                                          </p:val>
                                        </p:tav>
                                        <p:tav tm="100000">
                                          <p:val>
                                            <p:strVal val="#ppt_x"/>
                                          </p:val>
                                        </p:tav>
                                      </p:tavLst>
                                    </p:anim>
                                    <p:anim calcmode="lin" valueType="num">
                                      <p:cBhvr additive="base">
                                        <p:cTn id="19" dur="500" fill="hold"/>
                                        <p:tgtEl>
                                          <p:spTgt spid="6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1"/>
                                        </p:tgtEl>
                                        <p:attrNameLst>
                                          <p:attrName>style.visibility</p:attrName>
                                        </p:attrNameLst>
                                      </p:cBhvr>
                                      <p:to>
                                        <p:strVal val="visible"/>
                                      </p:to>
                                    </p:set>
                                    <p:anim calcmode="lin" valueType="num">
                                      <p:cBhvr additive="base">
                                        <p:cTn id="22" dur="500" fill="hold"/>
                                        <p:tgtEl>
                                          <p:spTgt spid="101"/>
                                        </p:tgtEl>
                                        <p:attrNameLst>
                                          <p:attrName>ppt_x</p:attrName>
                                        </p:attrNameLst>
                                      </p:cBhvr>
                                      <p:tavLst>
                                        <p:tav tm="0">
                                          <p:val>
                                            <p:strVal val="#ppt_x"/>
                                          </p:val>
                                        </p:tav>
                                        <p:tav tm="100000">
                                          <p:val>
                                            <p:strVal val="#ppt_x"/>
                                          </p:val>
                                        </p:tav>
                                      </p:tavLst>
                                    </p:anim>
                                    <p:anim calcmode="lin" valueType="num">
                                      <p:cBhvr additive="base">
                                        <p:cTn id="23" dur="500" fill="hold"/>
                                        <p:tgtEl>
                                          <p:spTgt spid="10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500" fill="hold"/>
                                        <p:tgtEl>
                                          <p:spTgt spid="68"/>
                                        </p:tgtEl>
                                        <p:attrNameLst>
                                          <p:attrName>ppt_x</p:attrName>
                                        </p:attrNameLst>
                                      </p:cBhvr>
                                      <p:tavLst>
                                        <p:tav tm="0">
                                          <p:val>
                                            <p:strVal val="#ppt_x"/>
                                          </p:val>
                                        </p:tav>
                                        <p:tav tm="100000">
                                          <p:val>
                                            <p:strVal val="#ppt_x"/>
                                          </p:val>
                                        </p:tav>
                                      </p:tavLst>
                                    </p:anim>
                                    <p:anim calcmode="lin" valueType="num">
                                      <p:cBhvr additive="base">
                                        <p:cTn id="27"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par>
                                <p:cTn id="33" presetID="16" presetClass="entr" presetSubtype="21"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barn(inVertical)">
                                      <p:cBhvr>
                                        <p:cTn id="35" dur="500"/>
                                        <p:tgtEl>
                                          <p:spTgt spid="7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barn(inVertical)">
                                      <p:cBhvr>
                                        <p:cTn id="38"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rot="5400000" flipH="1">
            <a:off x="15090236" y="7674212"/>
            <a:ext cx="3165463" cy="3230065"/>
          </a:xfrm>
          <a:custGeom>
            <a:avLst/>
            <a:gdLst/>
            <a:ahLst/>
            <a:cxnLst/>
            <a:rect l="l" t="t" r="r" b="b"/>
            <a:pathLst>
              <a:path w="3165463" h="3230065">
                <a:moveTo>
                  <a:pt x="3165463" y="0"/>
                </a:moveTo>
                <a:lnTo>
                  <a:pt x="0" y="0"/>
                </a:lnTo>
                <a:lnTo>
                  <a:pt x="0" y="3230064"/>
                </a:lnTo>
                <a:lnTo>
                  <a:pt x="3165463" y="3230064"/>
                </a:lnTo>
                <a:lnTo>
                  <a:pt x="3165463" y="0"/>
                </a:lnTo>
                <a:close/>
              </a:path>
            </a:pathLst>
          </a:custGeom>
          <a:blipFill>
            <a:blip r:embed="rId3"/>
            <a:stretch>
              <a:fillRect/>
            </a:stretch>
          </a:blipFill>
        </p:spPr>
      </p:sp>
      <p:sp>
        <p:nvSpPr>
          <p:cNvPr id="5" name="Freeform 5"/>
          <p:cNvSpPr/>
          <p:nvPr/>
        </p:nvSpPr>
        <p:spPr>
          <a:xfrm>
            <a:off x="-406392" y="7816304"/>
            <a:ext cx="4246314" cy="2945880"/>
          </a:xfrm>
          <a:custGeom>
            <a:avLst/>
            <a:gdLst/>
            <a:ahLst/>
            <a:cxnLst/>
            <a:rect l="l" t="t" r="r" b="b"/>
            <a:pathLst>
              <a:path w="4246314" h="2945880">
                <a:moveTo>
                  <a:pt x="0" y="0"/>
                </a:moveTo>
                <a:lnTo>
                  <a:pt x="4246314" y="0"/>
                </a:lnTo>
                <a:lnTo>
                  <a:pt x="4246314" y="2945880"/>
                </a:lnTo>
                <a:lnTo>
                  <a:pt x="0" y="2945880"/>
                </a:lnTo>
                <a:lnTo>
                  <a:pt x="0" y="0"/>
                </a:lnTo>
                <a:close/>
              </a:path>
            </a:pathLst>
          </a:custGeom>
          <a:blipFill>
            <a:blip r:embed="rId4"/>
            <a:stretch>
              <a:fillRect/>
            </a:stretch>
          </a:blipFill>
        </p:spPr>
      </p:sp>
      <p:sp>
        <p:nvSpPr>
          <p:cNvPr id="6" name="TextBox 6"/>
          <p:cNvSpPr txBox="1"/>
          <p:nvPr/>
        </p:nvSpPr>
        <p:spPr>
          <a:xfrm>
            <a:off x="2516338" y="4520374"/>
            <a:ext cx="11865381" cy="729463"/>
          </a:xfrm>
          <a:prstGeom prst="rect">
            <a:avLst/>
          </a:prstGeom>
        </p:spPr>
        <p:txBody>
          <a:bodyPr lIns="0" tIns="0" rIns="0" bIns="0" rtlCol="0" anchor="t">
            <a:spAutoFit/>
          </a:bodyPr>
          <a:lstStyle/>
          <a:p>
            <a:pPr algn="ctr">
              <a:lnSpc>
                <a:spcPts val="5992"/>
              </a:lnSpc>
            </a:pPr>
            <a:r>
              <a:rPr lang="en-US" sz="4280" b="1" dirty="0">
                <a:solidFill>
                  <a:srgbClr val="813331"/>
                </a:solidFill>
                <a:latin typeface="Roboto Condensed Bold"/>
                <a:ea typeface="Roboto Condensed Bold"/>
                <a:cs typeface="Roboto Condensed Bold"/>
                <a:sym typeface="Roboto Condensed Bold"/>
              </a:rPr>
              <a:t>a. </a:t>
            </a:r>
            <a:r>
              <a:rPr lang="en-US" sz="4280" b="1" dirty="0" err="1">
                <a:solidFill>
                  <a:srgbClr val="813331"/>
                </a:solidFill>
                <a:latin typeface="Roboto Condensed Bold"/>
                <a:ea typeface="Roboto Condensed Bold"/>
                <a:cs typeface="Roboto Condensed Bold"/>
                <a:sym typeface="Roboto Condensed Bold"/>
              </a:rPr>
              <a:t>Các</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kiểu</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câu</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ghép</a:t>
            </a:r>
            <a:endParaRPr lang="en-US" sz="4280" b="1" dirty="0">
              <a:solidFill>
                <a:srgbClr val="813331"/>
              </a:solidFill>
              <a:latin typeface="Roboto Condensed Bold"/>
              <a:ea typeface="Roboto Condensed Bold"/>
              <a:cs typeface="Roboto Condensed Bold"/>
              <a:sym typeface="Roboto Condensed Bold"/>
            </a:endParaRPr>
          </a:p>
        </p:txBody>
      </p:sp>
      <p:sp>
        <p:nvSpPr>
          <p:cNvPr id="7" name="TextBox 7"/>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8" name="TextBox 8"/>
          <p:cNvSpPr txBox="1"/>
          <p:nvPr/>
        </p:nvSpPr>
        <p:spPr>
          <a:xfrm>
            <a:off x="579182" y="2696879"/>
            <a:ext cx="14802886" cy="1909219"/>
          </a:xfrm>
          <a:prstGeom prst="rect">
            <a:avLst/>
          </a:prstGeom>
        </p:spPr>
        <p:txBody>
          <a:bodyPr lIns="0" tIns="0" rIns="0" bIns="0" rtlCol="0" anchor="t">
            <a:spAutoFit/>
          </a:bodyPr>
          <a:lstStyle/>
          <a:p>
            <a:pPr algn="l">
              <a:lnSpc>
                <a:spcPts val="7645"/>
              </a:lnSpc>
            </a:pPr>
            <a:r>
              <a:rPr lang="en-US" sz="5460">
                <a:solidFill>
                  <a:srgbClr val="4F2C33"/>
                </a:solidFill>
                <a:latin typeface="#9Slide07 SVNUT Triumph Press"/>
                <a:ea typeface="#9Slide07 SVNUT Triumph Press"/>
                <a:cs typeface="#9Slide07 SVNUT Triumph Press"/>
                <a:sym typeface="#9Slide07 SVNUT Triumph Press"/>
              </a:rPr>
              <a:t>2. Các kiểu câu ghép và các phương tiện </a:t>
            </a:r>
          </a:p>
          <a:p>
            <a:pPr algn="l">
              <a:lnSpc>
                <a:spcPts val="7645"/>
              </a:lnSpc>
            </a:pPr>
            <a:r>
              <a:rPr lang="en-US" sz="5460">
                <a:solidFill>
                  <a:srgbClr val="4F2C33"/>
                </a:solidFill>
                <a:latin typeface="#9Slide07 SVNUT Triumph Press"/>
                <a:ea typeface="#9Slide07 SVNUT Triumph Press"/>
                <a:cs typeface="#9Slide07 SVNUT Triumph Press"/>
                <a:sym typeface="#9Slide07 SVNUT Triumph Press"/>
              </a:rPr>
              <a:t>nối các vế câu ghép</a:t>
            </a:r>
          </a:p>
        </p:txBody>
      </p:sp>
      <p:grpSp>
        <p:nvGrpSpPr>
          <p:cNvPr id="9" name="Group 9"/>
          <p:cNvGrpSpPr/>
          <p:nvPr/>
        </p:nvGrpSpPr>
        <p:grpSpPr>
          <a:xfrm>
            <a:off x="847463" y="5439340"/>
            <a:ext cx="6801961" cy="4322680"/>
            <a:chOff x="0" y="0"/>
            <a:chExt cx="1791463" cy="1138484"/>
          </a:xfrm>
        </p:grpSpPr>
        <p:sp>
          <p:nvSpPr>
            <p:cNvPr id="10" name="Freeform 10"/>
            <p:cNvSpPr/>
            <p:nvPr/>
          </p:nvSpPr>
          <p:spPr>
            <a:xfrm>
              <a:off x="0" y="0"/>
              <a:ext cx="1791463" cy="1138484"/>
            </a:xfrm>
            <a:custGeom>
              <a:avLst/>
              <a:gdLst/>
              <a:ahLst/>
              <a:cxnLst/>
              <a:rect l="l" t="t" r="r" b="b"/>
              <a:pathLst>
                <a:path w="1791463" h="1138484">
                  <a:moveTo>
                    <a:pt x="58048" y="0"/>
                  </a:moveTo>
                  <a:lnTo>
                    <a:pt x="1733415" y="0"/>
                  </a:lnTo>
                  <a:cubicBezTo>
                    <a:pt x="1748811" y="0"/>
                    <a:pt x="1763575" y="6116"/>
                    <a:pt x="1774461" y="17002"/>
                  </a:cubicBezTo>
                  <a:cubicBezTo>
                    <a:pt x="1785347" y="27888"/>
                    <a:pt x="1791463" y="42652"/>
                    <a:pt x="1791463" y="58048"/>
                  </a:cubicBezTo>
                  <a:lnTo>
                    <a:pt x="1791463" y="1080436"/>
                  </a:lnTo>
                  <a:cubicBezTo>
                    <a:pt x="1791463" y="1095831"/>
                    <a:pt x="1785347" y="1110596"/>
                    <a:pt x="1774461" y="1121482"/>
                  </a:cubicBezTo>
                  <a:cubicBezTo>
                    <a:pt x="1763575" y="1132368"/>
                    <a:pt x="1748811" y="1138484"/>
                    <a:pt x="1733415" y="1138484"/>
                  </a:cubicBezTo>
                  <a:lnTo>
                    <a:pt x="58048" y="1138484"/>
                  </a:lnTo>
                  <a:cubicBezTo>
                    <a:pt x="42652" y="1138484"/>
                    <a:pt x="27888" y="1132368"/>
                    <a:pt x="17002" y="1121482"/>
                  </a:cubicBezTo>
                  <a:cubicBezTo>
                    <a:pt x="6116" y="1110596"/>
                    <a:pt x="0" y="1095831"/>
                    <a:pt x="0" y="1080436"/>
                  </a:cubicBezTo>
                  <a:lnTo>
                    <a:pt x="0" y="58048"/>
                  </a:lnTo>
                  <a:cubicBezTo>
                    <a:pt x="0" y="42652"/>
                    <a:pt x="6116" y="27888"/>
                    <a:pt x="17002" y="17002"/>
                  </a:cubicBezTo>
                  <a:cubicBezTo>
                    <a:pt x="27888" y="6116"/>
                    <a:pt x="42652" y="0"/>
                    <a:pt x="58048" y="0"/>
                  </a:cubicBezTo>
                  <a:close/>
                </a:path>
              </a:pathLst>
            </a:custGeom>
            <a:solidFill>
              <a:srgbClr val="F2E2C8"/>
            </a:solidFill>
          </p:spPr>
        </p:sp>
        <p:sp>
          <p:nvSpPr>
            <p:cNvPr id="11" name="TextBox 11"/>
            <p:cNvSpPr txBox="1"/>
            <p:nvPr/>
          </p:nvSpPr>
          <p:spPr>
            <a:xfrm>
              <a:off x="0" y="-47625"/>
              <a:ext cx="1791463" cy="1186109"/>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382634" y="5702030"/>
            <a:ext cx="5824309" cy="4436448"/>
          </a:xfrm>
          <a:prstGeom prst="rect">
            <a:avLst/>
          </a:prstGeom>
        </p:spPr>
        <p:txBody>
          <a:bodyPr lIns="0" tIns="0" rIns="0" bIns="0" rtlCol="0" anchor="t">
            <a:spAutoFit/>
          </a:bodyPr>
          <a:lstStyle/>
          <a:p>
            <a:pPr algn="l">
              <a:lnSpc>
                <a:spcPts val="5879"/>
              </a:lnSpc>
            </a:pPr>
            <a:r>
              <a:rPr lang="en-US" sz="4199" b="1" spc="125">
                <a:solidFill>
                  <a:srgbClr val="813331"/>
                </a:solidFill>
                <a:latin typeface="Roboto Condensed Bold"/>
                <a:ea typeface="Roboto Condensed Bold"/>
                <a:cs typeface="Roboto Condensed Bold"/>
                <a:sym typeface="Roboto Condensed Bold"/>
              </a:rPr>
              <a:t>Câu ghép đẳng lập </a:t>
            </a:r>
            <a:r>
              <a:rPr lang="en-US" sz="4199" spc="125">
                <a:solidFill>
                  <a:srgbClr val="000000"/>
                </a:solidFill>
                <a:latin typeface="Roboto Condensed"/>
                <a:ea typeface="Roboto Condensed"/>
                <a:cs typeface="Roboto Condensed"/>
                <a:sym typeface="Roboto Condensed"/>
              </a:rPr>
              <a:t>là giữa các vế thường có quan hệ ý nghĩa:</a:t>
            </a:r>
            <a:r>
              <a:rPr lang="en-US" sz="4199" b="1" i="1" spc="125">
                <a:solidFill>
                  <a:srgbClr val="000000"/>
                </a:solidFill>
                <a:latin typeface="Roboto Condensed Bold Italics"/>
                <a:ea typeface="Roboto Condensed Bold Italics"/>
                <a:cs typeface="Roboto Condensed Bold Italics"/>
                <a:sym typeface="Roboto Condensed Bold Italics"/>
              </a:rPr>
              <a:t> liệt kê, lựa chọn, tiếp nối hoặc đối chiếu.</a:t>
            </a:r>
          </a:p>
          <a:p>
            <a:pPr algn="l">
              <a:lnSpc>
                <a:spcPts val="5879"/>
              </a:lnSpc>
            </a:pPr>
            <a:endParaRPr lang="en-US" sz="4199" b="1" i="1" spc="125">
              <a:solidFill>
                <a:srgbClr val="000000"/>
              </a:solidFill>
              <a:latin typeface="Roboto Condensed Bold Italics"/>
              <a:ea typeface="Roboto Condensed Bold Italics"/>
              <a:cs typeface="Roboto Condensed Bold Italics"/>
              <a:sym typeface="Roboto Condensed Bold Italics"/>
            </a:endParaRPr>
          </a:p>
        </p:txBody>
      </p:sp>
      <p:grpSp>
        <p:nvGrpSpPr>
          <p:cNvPr id="13" name="Group 13"/>
          <p:cNvGrpSpPr/>
          <p:nvPr/>
        </p:nvGrpSpPr>
        <p:grpSpPr>
          <a:xfrm>
            <a:off x="8870196" y="5456146"/>
            <a:ext cx="8389104" cy="4322680"/>
            <a:chOff x="0" y="0"/>
            <a:chExt cx="2209476" cy="1138484"/>
          </a:xfrm>
        </p:grpSpPr>
        <p:sp>
          <p:nvSpPr>
            <p:cNvPr id="14" name="Freeform 14"/>
            <p:cNvSpPr/>
            <p:nvPr/>
          </p:nvSpPr>
          <p:spPr>
            <a:xfrm>
              <a:off x="0" y="0"/>
              <a:ext cx="2209476" cy="1138484"/>
            </a:xfrm>
            <a:custGeom>
              <a:avLst/>
              <a:gdLst/>
              <a:ahLst/>
              <a:cxnLst/>
              <a:rect l="l" t="t" r="r" b="b"/>
              <a:pathLst>
                <a:path w="2209476" h="1138484">
                  <a:moveTo>
                    <a:pt x="47066" y="0"/>
                  </a:moveTo>
                  <a:lnTo>
                    <a:pt x="2162410" y="0"/>
                  </a:lnTo>
                  <a:cubicBezTo>
                    <a:pt x="2188404" y="0"/>
                    <a:pt x="2209476" y="21072"/>
                    <a:pt x="2209476" y="47066"/>
                  </a:cubicBezTo>
                  <a:lnTo>
                    <a:pt x="2209476" y="1091418"/>
                  </a:lnTo>
                  <a:cubicBezTo>
                    <a:pt x="2209476" y="1103901"/>
                    <a:pt x="2204517" y="1115872"/>
                    <a:pt x="2195691" y="1124698"/>
                  </a:cubicBezTo>
                  <a:cubicBezTo>
                    <a:pt x="2186864" y="1133525"/>
                    <a:pt x="2174893" y="1138484"/>
                    <a:pt x="2162410" y="1138484"/>
                  </a:cubicBezTo>
                  <a:lnTo>
                    <a:pt x="47066" y="1138484"/>
                  </a:lnTo>
                  <a:cubicBezTo>
                    <a:pt x="34583" y="1138484"/>
                    <a:pt x="22612" y="1133525"/>
                    <a:pt x="13785" y="1124698"/>
                  </a:cubicBezTo>
                  <a:cubicBezTo>
                    <a:pt x="4959" y="1115872"/>
                    <a:pt x="0" y="1103901"/>
                    <a:pt x="0" y="1091418"/>
                  </a:cubicBezTo>
                  <a:lnTo>
                    <a:pt x="0" y="47066"/>
                  </a:lnTo>
                  <a:cubicBezTo>
                    <a:pt x="0" y="34583"/>
                    <a:pt x="4959" y="22612"/>
                    <a:pt x="13785" y="13785"/>
                  </a:cubicBezTo>
                  <a:cubicBezTo>
                    <a:pt x="22612" y="4959"/>
                    <a:pt x="34583" y="0"/>
                    <a:pt x="47066" y="0"/>
                  </a:cubicBezTo>
                  <a:close/>
                </a:path>
              </a:pathLst>
            </a:custGeom>
            <a:solidFill>
              <a:srgbClr val="F2E2C8"/>
            </a:solidFill>
          </p:spPr>
        </p:sp>
        <p:sp>
          <p:nvSpPr>
            <p:cNvPr id="15" name="TextBox 15"/>
            <p:cNvSpPr txBox="1"/>
            <p:nvPr/>
          </p:nvSpPr>
          <p:spPr>
            <a:xfrm>
              <a:off x="0" y="-47625"/>
              <a:ext cx="2209476" cy="1186109"/>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9115279" y="5692628"/>
            <a:ext cx="7965886" cy="4436448"/>
          </a:xfrm>
          <a:prstGeom prst="rect">
            <a:avLst/>
          </a:prstGeom>
        </p:spPr>
        <p:txBody>
          <a:bodyPr lIns="0" tIns="0" rIns="0" bIns="0" rtlCol="0" anchor="t">
            <a:spAutoFit/>
          </a:bodyPr>
          <a:lstStyle/>
          <a:p>
            <a:pPr algn="just">
              <a:lnSpc>
                <a:spcPts val="5879"/>
              </a:lnSpc>
            </a:pPr>
            <a:r>
              <a:rPr lang="en-US" sz="4199" b="1" spc="125">
                <a:solidFill>
                  <a:srgbClr val="813331"/>
                </a:solidFill>
                <a:latin typeface="Roboto Condensed Bold"/>
                <a:ea typeface="Roboto Condensed Bold"/>
                <a:cs typeface="Roboto Condensed Bold"/>
                <a:sym typeface="Roboto Condensed Bold"/>
              </a:rPr>
              <a:t>Câu ghép chính phụ</a:t>
            </a:r>
            <a:r>
              <a:rPr lang="en-US" sz="4199" spc="125">
                <a:solidFill>
                  <a:srgbClr val="813331"/>
                </a:solidFill>
                <a:latin typeface="Roboto Condensed"/>
                <a:ea typeface="Roboto Condensed"/>
                <a:cs typeface="Roboto Condensed"/>
                <a:sym typeface="Roboto Condensed"/>
              </a:rPr>
              <a:t> </a:t>
            </a:r>
            <a:r>
              <a:rPr lang="en-US" sz="4199" spc="125">
                <a:solidFill>
                  <a:srgbClr val="36251E"/>
                </a:solidFill>
                <a:latin typeface="Roboto Condensed"/>
                <a:ea typeface="Roboto Condensed"/>
                <a:cs typeface="Roboto Condensed"/>
                <a:sym typeface="Roboto Condensed"/>
              </a:rPr>
              <a:t>là giữa các vế thường có quan hệ ý nghĩa: </a:t>
            </a:r>
            <a:r>
              <a:rPr lang="en-US" sz="4199" b="1" i="1" spc="125">
                <a:solidFill>
                  <a:srgbClr val="36251E"/>
                </a:solidFill>
                <a:latin typeface="Roboto Condensed Bold Italics"/>
                <a:ea typeface="Roboto Condensed Bold Italics"/>
                <a:cs typeface="Roboto Condensed Bold Italics"/>
                <a:sym typeface="Roboto Condensed Bold Italics"/>
              </a:rPr>
              <a:t>nguyên nhân - kết quả, điều kiện/ giả thiết – kết quả, nhượng bộ - tương phản, mục đích – sự kiện.</a:t>
            </a:r>
          </a:p>
          <a:p>
            <a:pPr algn="just">
              <a:lnSpc>
                <a:spcPts val="5879"/>
              </a:lnSpc>
            </a:pPr>
            <a:endParaRPr lang="en-US" sz="4199" b="1" i="1" spc="125">
              <a:solidFill>
                <a:srgbClr val="36251E"/>
              </a:solidFill>
              <a:latin typeface="Roboto Condensed Bold Italics"/>
              <a:ea typeface="Roboto Condensed Bold Italics"/>
              <a:cs typeface="Roboto Condensed Bold Italics"/>
              <a:sym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rot="5400000" flipH="1">
            <a:off x="15090236" y="7674212"/>
            <a:ext cx="3165463" cy="3230065"/>
          </a:xfrm>
          <a:custGeom>
            <a:avLst/>
            <a:gdLst/>
            <a:ahLst/>
            <a:cxnLst/>
            <a:rect l="l" t="t" r="r" b="b"/>
            <a:pathLst>
              <a:path w="3165463" h="3230065">
                <a:moveTo>
                  <a:pt x="3165463" y="0"/>
                </a:moveTo>
                <a:lnTo>
                  <a:pt x="0" y="0"/>
                </a:lnTo>
                <a:lnTo>
                  <a:pt x="0" y="3230064"/>
                </a:lnTo>
                <a:lnTo>
                  <a:pt x="3165463" y="3230064"/>
                </a:lnTo>
                <a:lnTo>
                  <a:pt x="3165463" y="0"/>
                </a:lnTo>
                <a:close/>
              </a:path>
            </a:pathLst>
          </a:custGeom>
          <a:blipFill>
            <a:blip r:embed="rId3"/>
            <a:stretch>
              <a:fillRect/>
            </a:stretch>
          </a:blipFill>
        </p:spPr>
      </p:sp>
      <p:sp>
        <p:nvSpPr>
          <p:cNvPr id="5" name="Freeform 5"/>
          <p:cNvSpPr/>
          <p:nvPr/>
        </p:nvSpPr>
        <p:spPr>
          <a:xfrm>
            <a:off x="-406392" y="7816304"/>
            <a:ext cx="4246314" cy="2945880"/>
          </a:xfrm>
          <a:custGeom>
            <a:avLst/>
            <a:gdLst/>
            <a:ahLst/>
            <a:cxnLst/>
            <a:rect l="l" t="t" r="r" b="b"/>
            <a:pathLst>
              <a:path w="4246314" h="2945880">
                <a:moveTo>
                  <a:pt x="0" y="0"/>
                </a:moveTo>
                <a:lnTo>
                  <a:pt x="4246314" y="0"/>
                </a:lnTo>
                <a:lnTo>
                  <a:pt x="4246314" y="2945880"/>
                </a:lnTo>
                <a:lnTo>
                  <a:pt x="0" y="2945880"/>
                </a:lnTo>
                <a:lnTo>
                  <a:pt x="0" y="0"/>
                </a:lnTo>
                <a:close/>
              </a:path>
            </a:pathLst>
          </a:custGeom>
          <a:blipFill>
            <a:blip r:embed="rId4"/>
            <a:stretch>
              <a:fillRect/>
            </a:stretch>
          </a:blipFill>
        </p:spPr>
      </p:sp>
      <p:sp>
        <p:nvSpPr>
          <p:cNvPr id="6" name="TextBox 6"/>
          <p:cNvSpPr txBox="1"/>
          <p:nvPr/>
        </p:nvSpPr>
        <p:spPr>
          <a:xfrm>
            <a:off x="2538992" y="3477428"/>
            <a:ext cx="11865381" cy="729463"/>
          </a:xfrm>
          <a:prstGeom prst="rect">
            <a:avLst/>
          </a:prstGeom>
        </p:spPr>
        <p:txBody>
          <a:bodyPr lIns="0" tIns="0" rIns="0" bIns="0" rtlCol="0" anchor="t">
            <a:spAutoFit/>
          </a:bodyPr>
          <a:lstStyle/>
          <a:p>
            <a:pPr algn="ctr">
              <a:lnSpc>
                <a:spcPts val="5992"/>
              </a:lnSpc>
            </a:pPr>
            <a:r>
              <a:rPr lang="en-US" sz="4280" b="1" dirty="0">
                <a:solidFill>
                  <a:srgbClr val="813331"/>
                </a:solidFill>
                <a:latin typeface="Roboto Condensed Bold"/>
                <a:ea typeface="Roboto Condensed Bold"/>
                <a:cs typeface="Roboto Condensed Bold"/>
                <a:sym typeface="Roboto Condensed Bold"/>
              </a:rPr>
              <a:t>b. </a:t>
            </a:r>
            <a:r>
              <a:rPr lang="en-US" sz="4280" b="1" dirty="0" err="1">
                <a:solidFill>
                  <a:srgbClr val="813331"/>
                </a:solidFill>
                <a:latin typeface="Roboto Condensed Bold"/>
                <a:ea typeface="Roboto Condensed Bold"/>
                <a:cs typeface="Roboto Condensed Bold"/>
                <a:sym typeface="Roboto Condensed Bold"/>
              </a:rPr>
              <a:t>Các</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phương</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tiện</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nối</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các</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vế</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câu</a:t>
            </a:r>
            <a:r>
              <a:rPr lang="en-US" sz="4280" b="1" dirty="0">
                <a:solidFill>
                  <a:srgbClr val="813331"/>
                </a:solidFill>
                <a:latin typeface="Roboto Condensed Bold"/>
                <a:ea typeface="Roboto Condensed Bold"/>
                <a:cs typeface="Roboto Condensed Bold"/>
                <a:sym typeface="Roboto Condensed Bold"/>
              </a:rPr>
              <a:t> </a:t>
            </a:r>
            <a:r>
              <a:rPr lang="en-US" sz="4280" b="1" dirty="0" err="1">
                <a:solidFill>
                  <a:srgbClr val="813331"/>
                </a:solidFill>
                <a:latin typeface="Roboto Condensed Bold"/>
                <a:ea typeface="Roboto Condensed Bold"/>
                <a:cs typeface="Roboto Condensed Bold"/>
                <a:sym typeface="Roboto Condensed Bold"/>
              </a:rPr>
              <a:t>ghép</a:t>
            </a:r>
            <a:endParaRPr lang="en-US" sz="4280" b="1" dirty="0">
              <a:solidFill>
                <a:srgbClr val="813331"/>
              </a:solidFill>
              <a:latin typeface="Roboto Condensed Bold"/>
              <a:ea typeface="Roboto Condensed Bold"/>
              <a:cs typeface="Roboto Condensed Bold"/>
              <a:sym typeface="Roboto Condensed Bold"/>
            </a:endParaRPr>
          </a:p>
        </p:txBody>
      </p:sp>
      <p:sp>
        <p:nvSpPr>
          <p:cNvPr id="7" name="TextBox 7"/>
          <p:cNvSpPr txBox="1"/>
          <p:nvPr/>
        </p:nvSpPr>
        <p:spPr>
          <a:xfrm>
            <a:off x="579182" y="1611029"/>
            <a:ext cx="14802886" cy="1909219"/>
          </a:xfrm>
          <a:prstGeom prst="rect">
            <a:avLst/>
          </a:prstGeom>
        </p:spPr>
        <p:txBody>
          <a:bodyPr lIns="0" tIns="0" rIns="0" bIns="0" rtlCol="0" anchor="t">
            <a:spAutoFit/>
          </a:bodyPr>
          <a:lstStyle/>
          <a:p>
            <a:pPr algn="l">
              <a:lnSpc>
                <a:spcPts val="7645"/>
              </a:lnSpc>
            </a:pPr>
            <a:r>
              <a:rPr lang="en-US" sz="5460" dirty="0">
                <a:solidFill>
                  <a:srgbClr val="4F2C33"/>
                </a:solidFill>
                <a:latin typeface="#9Slide07 SVNUT Triumph Press"/>
                <a:ea typeface="#9Slide07 SVNUT Triumph Press"/>
                <a:cs typeface="#9Slide07 SVNUT Triumph Press"/>
                <a:sym typeface="#9Slide07 SVNUT Triumph Press"/>
              </a:rPr>
              <a:t>2. </a:t>
            </a:r>
            <a:r>
              <a:rPr lang="en-US" sz="5460" dirty="0" err="1">
                <a:solidFill>
                  <a:srgbClr val="4F2C33"/>
                </a:solidFill>
                <a:latin typeface="#9Slide07 SVNUT Triumph Press"/>
                <a:ea typeface="#9Slide07 SVNUT Triumph Press"/>
                <a:cs typeface="#9Slide07 SVNUT Triumph Press"/>
                <a:sym typeface="#9Slide07 SVNUT Triumph Press"/>
              </a:rPr>
              <a:t>Các</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kiểu</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câu</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ghép</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và</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các</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phương</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tiện</a:t>
            </a:r>
            <a:r>
              <a:rPr lang="en-US" sz="5460" dirty="0">
                <a:solidFill>
                  <a:srgbClr val="4F2C33"/>
                </a:solidFill>
                <a:latin typeface="#9Slide07 SVNUT Triumph Press"/>
                <a:ea typeface="#9Slide07 SVNUT Triumph Press"/>
                <a:cs typeface="#9Slide07 SVNUT Triumph Press"/>
                <a:sym typeface="#9Slide07 SVNUT Triumph Press"/>
              </a:rPr>
              <a:t> </a:t>
            </a:r>
          </a:p>
          <a:p>
            <a:pPr algn="l">
              <a:lnSpc>
                <a:spcPts val="7645"/>
              </a:lnSpc>
            </a:pPr>
            <a:r>
              <a:rPr lang="en-US" sz="5460" dirty="0" err="1">
                <a:solidFill>
                  <a:srgbClr val="4F2C33"/>
                </a:solidFill>
                <a:latin typeface="#9Slide07 SVNUT Triumph Press"/>
                <a:ea typeface="#9Slide07 SVNUT Triumph Press"/>
                <a:cs typeface="#9Slide07 SVNUT Triumph Press"/>
                <a:sym typeface="#9Slide07 SVNUT Triumph Press"/>
              </a:rPr>
              <a:t>nối</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các</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vế</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câu</a:t>
            </a:r>
            <a:r>
              <a:rPr lang="en-US" sz="5460" dirty="0">
                <a:solidFill>
                  <a:srgbClr val="4F2C33"/>
                </a:solidFill>
                <a:latin typeface="#9Slide07 SVNUT Triumph Press"/>
                <a:ea typeface="#9Slide07 SVNUT Triumph Press"/>
                <a:cs typeface="#9Slide07 SVNUT Triumph Press"/>
                <a:sym typeface="#9Slide07 SVNUT Triumph Press"/>
              </a:rPr>
              <a:t> </a:t>
            </a:r>
            <a:r>
              <a:rPr lang="en-US" sz="5460" dirty="0" err="1">
                <a:solidFill>
                  <a:srgbClr val="4F2C33"/>
                </a:solidFill>
                <a:latin typeface="#9Slide07 SVNUT Triumph Press"/>
                <a:ea typeface="#9Slide07 SVNUT Triumph Press"/>
                <a:cs typeface="#9Slide07 SVNUT Triumph Press"/>
                <a:sym typeface="#9Slide07 SVNUT Triumph Press"/>
              </a:rPr>
              <a:t>ghép</a:t>
            </a:r>
            <a:endParaRPr lang="en-US" sz="5460" dirty="0">
              <a:solidFill>
                <a:srgbClr val="4F2C33"/>
              </a:solidFill>
              <a:latin typeface="#9Slide07 SVNUT Triumph Press"/>
              <a:ea typeface="#9Slide07 SVNUT Triumph Press"/>
              <a:cs typeface="#9Slide07 SVNUT Triumph Press"/>
              <a:sym typeface="#9Slide07 SVNUT Triumph Press"/>
            </a:endParaRPr>
          </a:p>
        </p:txBody>
      </p:sp>
      <p:grpSp>
        <p:nvGrpSpPr>
          <p:cNvPr id="8" name="Group 8"/>
          <p:cNvGrpSpPr/>
          <p:nvPr/>
        </p:nvGrpSpPr>
        <p:grpSpPr>
          <a:xfrm>
            <a:off x="579182" y="4511691"/>
            <a:ext cx="12875172" cy="4322680"/>
            <a:chOff x="0" y="0"/>
            <a:chExt cx="3390992" cy="1138484"/>
          </a:xfrm>
        </p:grpSpPr>
        <p:sp>
          <p:nvSpPr>
            <p:cNvPr id="9" name="Freeform 9"/>
            <p:cNvSpPr/>
            <p:nvPr/>
          </p:nvSpPr>
          <p:spPr>
            <a:xfrm>
              <a:off x="0" y="0"/>
              <a:ext cx="3390992" cy="1138484"/>
            </a:xfrm>
            <a:custGeom>
              <a:avLst/>
              <a:gdLst/>
              <a:ahLst/>
              <a:cxnLst/>
              <a:rect l="l" t="t" r="r" b="b"/>
              <a:pathLst>
                <a:path w="3390992" h="1138484">
                  <a:moveTo>
                    <a:pt x="30667" y="0"/>
                  </a:moveTo>
                  <a:lnTo>
                    <a:pt x="3360325" y="0"/>
                  </a:lnTo>
                  <a:cubicBezTo>
                    <a:pt x="3368459" y="0"/>
                    <a:pt x="3376259" y="3231"/>
                    <a:pt x="3382010" y="8982"/>
                  </a:cubicBezTo>
                  <a:cubicBezTo>
                    <a:pt x="3387761" y="14733"/>
                    <a:pt x="3390992" y="22533"/>
                    <a:pt x="3390992" y="30667"/>
                  </a:cubicBezTo>
                  <a:lnTo>
                    <a:pt x="3390992" y="1107817"/>
                  </a:lnTo>
                  <a:cubicBezTo>
                    <a:pt x="3390992" y="1124754"/>
                    <a:pt x="3377262" y="1138484"/>
                    <a:pt x="3360325" y="1138484"/>
                  </a:cubicBezTo>
                  <a:lnTo>
                    <a:pt x="30667" y="1138484"/>
                  </a:lnTo>
                  <a:cubicBezTo>
                    <a:pt x="22533" y="1138484"/>
                    <a:pt x="14733" y="1135253"/>
                    <a:pt x="8982" y="1129502"/>
                  </a:cubicBezTo>
                  <a:cubicBezTo>
                    <a:pt x="3231" y="1123750"/>
                    <a:pt x="0" y="1115950"/>
                    <a:pt x="0" y="1107817"/>
                  </a:cubicBezTo>
                  <a:lnTo>
                    <a:pt x="0" y="30667"/>
                  </a:lnTo>
                  <a:cubicBezTo>
                    <a:pt x="0" y="13730"/>
                    <a:pt x="13730" y="0"/>
                    <a:pt x="30667" y="0"/>
                  </a:cubicBezTo>
                  <a:close/>
                </a:path>
              </a:pathLst>
            </a:custGeom>
            <a:solidFill>
              <a:srgbClr val="FFF8A1"/>
            </a:solidFill>
          </p:spPr>
        </p:sp>
        <p:sp>
          <p:nvSpPr>
            <p:cNvPr id="10" name="TextBox 10"/>
            <p:cNvSpPr txBox="1"/>
            <p:nvPr/>
          </p:nvSpPr>
          <p:spPr>
            <a:xfrm>
              <a:off x="0" y="-47625"/>
              <a:ext cx="3390992" cy="1186109"/>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1556834" y="4579362"/>
            <a:ext cx="5824309" cy="721946"/>
          </a:xfrm>
          <a:prstGeom prst="rect">
            <a:avLst/>
          </a:prstGeom>
        </p:spPr>
        <p:txBody>
          <a:bodyPr lIns="0" tIns="0" rIns="0" bIns="0" rtlCol="0" anchor="t">
            <a:spAutoFit/>
          </a:bodyPr>
          <a:lstStyle/>
          <a:p>
            <a:pPr algn="l">
              <a:lnSpc>
                <a:spcPts val="5879"/>
              </a:lnSpc>
            </a:pPr>
            <a:r>
              <a:rPr lang="en-US" sz="4199" b="1" spc="125" dirty="0" err="1">
                <a:solidFill>
                  <a:srgbClr val="813331"/>
                </a:solidFill>
                <a:latin typeface="Roboto Condensed Bold"/>
                <a:ea typeface="Roboto Condensed Bold"/>
                <a:cs typeface="Roboto Condensed Bold"/>
                <a:sym typeface="Roboto Condensed Bold"/>
              </a:rPr>
              <a:t>Các</a:t>
            </a:r>
            <a:r>
              <a:rPr lang="en-US" sz="4199" b="1" spc="125" dirty="0">
                <a:solidFill>
                  <a:srgbClr val="813331"/>
                </a:solidFill>
                <a:latin typeface="Roboto Condensed Bold"/>
                <a:ea typeface="Roboto Condensed Bold"/>
                <a:cs typeface="Roboto Condensed Bold"/>
                <a:sym typeface="Roboto Condensed Bold"/>
              </a:rPr>
              <a:t> </a:t>
            </a:r>
            <a:r>
              <a:rPr lang="en-US" sz="4199" b="1" spc="125" dirty="0" err="1">
                <a:solidFill>
                  <a:srgbClr val="813331"/>
                </a:solidFill>
                <a:latin typeface="Roboto Condensed Bold"/>
                <a:ea typeface="Roboto Condensed Bold"/>
                <a:cs typeface="Roboto Condensed Bold"/>
                <a:sym typeface="Roboto Condensed Bold"/>
              </a:rPr>
              <a:t>từ</a:t>
            </a:r>
            <a:r>
              <a:rPr lang="en-US" sz="4199" b="1" spc="125" dirty="0">
                <a:solidFill>
                  <a:srgbClr val="813331"/>
                </a:solidFill>
                <a:latin typeface="Roboto Condensed Bold"/>
                <a:ea typeface="Roboto Condensed Bold"/>
                <a:cs typeface="Roboto Condensed Bold"/>
                <a:sym typeface="Roboto Condensed Bold"/>
              </a:rPr>
              <a:t> </a:t>
            </a:r>
            <a:r>
              <a:rPr lang="en-US" sz="4199" b="1" spc="125" dirty="0" err="1">
                <a:solidFill>
                  <a:srgbClr val="813331"/>
                </a:solidFill>
                <a:latin typeface="Roboto Condensed Bold"/>
                <a:ea typeface="Roboto Condensed Bold"/>
                <a:cs typeface="Roboto Condensed Bold"/>
                <a:sym typeface="Roboto Condensed Bold"/>
              </a:rPr>
              <a:t>ngữ</a:t>
            </a:r>
            <a:r>
              <a:rPr lang="en-US" sz="4199" b="1" spc="125" dirty="0">
                <a:solidFill>
                  <a:srgbClr val="813331"/>
                </a:solidFill>
                <a:latin typeface="Roboto Condensed Bold"/>
                <a:ea typeface="Roboto Condensed Bold"/>
                <a:cs typeface="Roboto Condensed Bold"/>
                <a:sym typeface="Roboto Condensed Bold"/>
              </a:rPr>
              <a:t> </a:t>
            </a:r>
            <a:r>
              <a:rPr lang="en-US" sz="4199" b="1" spc="125" dirty="0" err="1">
                <a:solidFill>
                  <a:srgbClr val="813331"/>
                </a:solidFill>
                <a:latin typeface="Roboto Condensed Bold"/>
                <a:ea typeface="Roboto Condensed Bold"/>
                <a:cs typeface="Roboto Condensed Bold"/>
                <a:sym typeface="Roboto Condensed Bold"/>
              </a:rPr>
              <a:t>liên</a:t>
            </a:r>
            <a:r>
              <a:rPr lang="en-US" sz="4199" b="1" spc="125" dirty="0">
                <a:solidFill>
                  <a:srgbClr val="813331"/>
                </a:solidFill>
                <a:latin typeface="Roboto Condensed Bold"/>
                <a:ea typeface="Roboto Condensed Bold"/>
                <a:cs typeface="Roboto Condensed Bold"/>
                <a:sym typeface="Roboto Condensed Bold"/>
              </a:rPr>
              <a:t> </a:t>
            </a:r>
            <a:r>
              <a:rPr lang="en-US" sz="4199" b="1" spc="125" dirty="0" err="1">
                <a:solidFill>
                  <a:srgbClr val="813331"/>
                </a:solidFill>
                <a:latin typeface="Roboto Condensed Bold"/>
                <a:ea typeface="Roboto Condensed Bold"/>
                <a:cs typeface="Roboto Condensed Bold"/>
                <a:sym typeface="Roboto Condensed Bold"/>
              </a:rPr>
              <a:t>kết</a:t>
            </a:r>
            <a:endParaRPr lang="en-US" sz="4199" b="1" spc="125" dirty="0">
              <a:solidFill>
                <a:srgbClr val="813331"/>
              </a:solidFill>
              <a:latin typeface="Roboto Condensed Bold"/>
              <a:ea typeface="Roboto Condensed Bold"/>
              <a:cs typeface="Roboto Condensed Bold"/>
              <a:sym typeface="Roboto Condensed Bold"/>
            </a:endParaRPr>
          </a:p>
        </p:txBody>
      </p:sp>
      <p:sp>
        <p:nvSpPr>
          <p:cNvPr id="12" name="TextBox 12"/>
          <p:cNvSpPr txBox="1"/>
          <p:nvPr/>
        </p:nvSpPr>
        <p:spPr>
          <a:xfrm>
            <a:off x="821134" y="5326664"/>
            <a:ext cx="12837112" cy="2950647"/>
          </a:xfrm>
          <a:prstGeom prst="rect">
            <a:avLst/>
          </a:prstGeom>
        </p:spPr>
        <p:txBody>
          <a:bodyPr lIns="0" tIns="0" rIns="0" bIns="0" rtlCol="0" anchor="t">
            <a:spAutoFit/>
          </a:bodyPr>
          <a:lstStyle/>
          <a:p>
            <a:pPr algn="l">
              <a:lnSpc>
                <a:spcPts val="5879"/>
              </a:lnSpc>
            </a:pP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Các</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từ</a:t>
            </a:r>
            <a:r>
              <a:rPr lang="en-US" sz="4199" spc="125" dirty="0">
                <a:solidFill>
                  <a:srgbClr val="434040"/>
                </a:solidFill>
                <a:latin typeface="Roboto Condensed"/>
                <a:ea typeface="Roboto Condensed"/>
                <a:cs typeface="Roboto Condensed"/>
                <a:sym typeface="Roboto Condensed"/>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và</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rồi</a:t>
            </a:r>
            <a:r>
              <a:rPr lang="en-US" sz="4199" b="1" i="1" spc="125" dirty="0">
                <a:solidFill>
                  <a:srgbClr val="434040"/>
                </a:solidFill>
                <a:latin typeface="Roboto Condensed Bold Italics"/>
                <a:ea typeface="Roboto Condensed Bold Italics"/>
                <a:cs typeface="Roboto Condensed Bold Italics"/>
                <a:sym typeface="Roboto Condensed Bold Italics"/>
              </a:rPr>
              <a:t>, hay, </a:t>
            </a:r>
            <a:r>
              <a:rPr lang="en-US" sz="4199" b="1" i="1" spc="125" dirty="0" err="1">
                <a:solidFill>
                  <a:srgbClr val="434040"/>
                </a:solidFill>
                <a:latin typeface="Roboto Condensed Bold Italics"/>
                <a:ea typeface="Roboto Condensed Bold Italics"/>
                <a:cs typeface="Roboto Condensed Bold Italics"/>
                <a:sym typeface="Roboto Condensed Bold Italics"/>
              </a:rPr>
              <a:t>còn</a:t>
            </a:r>
            <a:r>
              <a:rPr lang="en-US" sz="4199" b="1" i="1" spc="125" dirty="0">
                <a:solidFill>
                  <a:srgbClr val="434040"/>
                </a:solidFill>
                <a:latin typeface="Roboto Condensed Bold Italics"/>
                <a:ea typeface="Roboto Condensed Bold Italics"/>
                <a:cs typeface="Roboto Condensed Bold Italics"/>
                <a:sym typeface="Roboto Condensed Bold Italics"/>
              </a:rPr>
              <a:t>,…</a:t>
            </a:r>
            <a:r>
              <a:rPr lang="en-US" sz="4199" i="1" spc="125" dirty="0">
                <a:solidFill>
                  <a:srgbClr val="434040"/>
                </a:solidFill>
                <a:latin typeface="Roboto Condensed Italics"/>
                <a:ea typeface="Roboto Condensed Italics"/>
                <a:cs typeface="Roboto Condensed Italics"/>
                <a:sym typeface="Roboto Condensed Italics"/>
              </a:rPr>
              <a:t> </a:t>
            </a:r>
          </a:p>
          <a:p>
            <a:pPr algn="l">
              <a:lnSpc>
                <a:spcPts val="5879"/>
              </a:lnSpc>
            </a:pP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Các</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cặp</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kết</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từ</a:t>
            </a:r>
            <a:r>
              <a:rPr lang="en-US" sz="4199" spc="125" dirty="0">
                <a:solidFill>
                  <a:srgbClr val="434040"/>
                </a:solidFill>
                <a:latin typeface="Roboto Condensed"/>
                <a:ea typeface="Roboto Condensed"/>
                <a:cs typeface="Roboto Condensed"/>
                <a:sym typeface="Roboto Condensed"/>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vì</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nên</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nếu</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thì</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tuy</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nhưng</a:t>
            </a:r>
            <a:r>
              <a:rPr lang="en-US" sz="4199" b="1" i="1" spc="125" dirty="0">
                <a:solidFill>
                  <a:srgbClr val="434040"/>
                </a:solidFill>
                <a:latin typeface="Roboto Condensed Bold Italics"/>
                <a:ea typeface="Roboto Condensed Bold Italics"/>
                <a:cs typeface="Roboto Condensed Bold Italics"/>
                <a:sym typeface="Roboto Condensed Bold Italics"/>
              </a:rPr>
              <a:t>,…</a:t>
            </a:r>
          </a:p>
          <a:p>
            <a:pPr algn="l">
              <a:lnSpc>
                <a:spcPts val="5879"/>
              </a:lnSpc>
            </a:pP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spc="125" dirty="0" err="1">
                <a:solidFill>
                  <a:srgbClr val="434040"/>
                </a:solidFill>
                <a:latin typeface="Roboto Condensed"/>
                <a:ea typeface="Roboto Condensed"/>
                <a:cs typeface="Roboto Condensed"/>
                <a:sym typeface="Roboto Condensed"/>
              </a:rPr>
              <a:t>Các</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cặp</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từ</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ngữ</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hô</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ứng</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như</a:t>
            </a:r>
            <a:r>
              <a:rPr lang="en-US" sz="4199" spc="125" dirty="0">
                <a:solidFill>
                  <a:srgbClr val="434040"/>
                </a:solidFill>
                <a:latin typeface="Roboto Condensed"/>
                <a:ea typeface="Roboto Condensed"/>
                <a:cs typeface="Roboto Condensed"/>
                <a:sym typeface="Roboto Condensed"/>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càng</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càng</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vừa</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vừa</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mới</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đã</a:t>
            </a:r>
            <a:r>
              <a:rPr lang="en-US" sz="4199" b="1" i="1" spc="125" dirty="0">
                <a:solidFill>
                  <a:srgbClr val="434040"/>
                </a:solidFill>
                <a:latin typeface="Roboto Condensed Bold Italics"/>
                <a:ea typeface="Roboto Condensed Bold Italics"/>
                <a:cs typeface="Roboto Condensed Bold Italics"/>
                <a:sym typeface="Roboto Condensed Bold Italics"/>
              </a:rPr>
              <a:t>, bao </a:t>
            </a:r>
            <a:r>
              <a:rPr lang="en-US" sz="4199" b="1" i="1" spc="125" dirty="0" err="1">
                <a:solidFill>
                  <a:srgbClr val="434040"/>
                </a:solidFill>
                <a:latin typeface="Roboto Condensed Bold Italics"/>
                <a:ea typeface="Roboto Condensed Bold Italics"/>
                <a:cs typeface="Roboto Condensed Bold Italics"/>
                <a:sym typeface="Roboto Condensed Bold Italics"/>
              </a:rPr>
              <a:t>nhiêu</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bấy</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nhiêu</a:t>
            </a:r>
            <a:r>
              <a:rPr lang="en-US" sz="4199" b="1" i="1" spc="125" dirty="0">
                <a:solidFill>
                  <a:srgbClr val="434040"/>
                </a:solidFill>
                <a:latin typeface="Roboto Condensed Bold Italics"/>
                <a:ea typeface="Roboto Condensed Bold Italics"/>
                <a:cs typeface="Roboto Condensed Bold Italics"/>
                <a:sym typeface="Roboto Condensed Bold Italics"/>
              </a:rPr>
              <a:t>, </a:t>
            </a:r>
            <a:r>
              <a:rPr lang="en-US" sz="4199" b="1" i="1" spc="125" dirty="0" err="1">
                <a:solidFill>
                  <a:srgbClr val="434040"/>
                </a:solidFill>
                <a:latin typeface="Roboto Condensed Bold Italics"/>
                <a:ea typeface="Roboto Condensed Bold Italics"/>
                <a:cs typeface="Roboto Condensed Bold Italics"/>
                <a:sym typeface="Roboto Condensed Bold Italics"/>
              </a:rPr>
              <a:t>nào</a:t>
            </a:r>
            <a:r>
              <a:rPr lang="en-US" sz="4199" b="1" i="1" spc="125" dirty="0">
                <a:solidFill>
                  <a:srgbClr val="434040"/>
                </a:solidFill>
                <a:latin typeface="Roboto Condensed Bold Italics"/>
                <a:ea typeface="Roboto Condensed Bold Italics"/>
                <a:cs typeface="Roboto Condensed Bold Italics"/>
                <a:sym typeface="Roboto Condensed Bold Italics"/>
              </a:rPr>
              <a:t> … </a:t>
            </a:r>
            <a:r>
              <a:rPr lang="en-US" sz="4199" b="1" i="1" spc="125" dirty="0" err="1">
                <a:solidFill>
                  <a:srgbClr val="434040"/>
                </a:solidFill>
                <a:latin typeface="Roboto Condensed Bold Italics"/>
                <a:ea typeface="Roboto Condensed Bold Italics"/>
                <a:cs typeface="Roboto Condensed Bold Italics"/>
                <a:sym typeface="Roboto Condensed Bold Italics"/>
              </a:rPr>
              <a:t>ấy</a:t>
            </a:r>
            <a:r>
              <a:rPr lang="en-US" sz="4199" b="1" i="1" spc="125" dirty="0">
                <a:solidFill>
                  <a:srgbClr val="434040"/>
                </a:solidFill>
                <a:latin typeface="Roboto Condensed Bold Italics"/>
                <a:ea typeface="Roboto Condensed Bold Italics"/>
                <a:cs typeface="Roboto Condensed Bold Italics"/>
                <a:sym typeface="Roboto Condensed Bold Italics"/>
              </a:rPr>
              <a:t>,…</a:t>
            </a:r>
          </a:p>
        </p:txBody>
      </p:sp>
      <p:grpSp>
        <p:nvGrpSpPr>
          <p:cNvPr id="13" name="Group 13"/>
          <p:cNvGrpSpPr/>
          <p:nvPr/>
        </p:nvGrpSpPr>
        <p:grpSpPr>
          <a:xfrm>
            <a:off x="13706136" y="4511691"/>
            <a:ext cx="4164839" cy="4322680"/>
            <a:chOff x="0" y="0"/>
            <a:chExt cx="1096912" cy="1138484"/>
          </a:xfrm>
        </p:grpSpPr>
        <p:sp>
          <p:nvSpPr>
            <p:cNvPr id="14" name="Freeform 14"/>
            <p:cNvSpPr/>
            <p:nvPr/>
          </p:nvSpPr>
          <p:spPr>
            <a:xfrm>
              <a:off x="0" y="0"/>
              <a:ext cx="1096912" cy="1138484"/>
            </a:xfrm>
            <a:custGeom>
              <a:avLst/>
              <a:gdLst/>
              <a:ahLst/>
              <a:cxnLst/>
              <a:rect l="l" t="t" r="r" b="b"/>
              <a:pathLst>
                <a:path w="1096912" h="1138484">
                  <a:moveTo>
                    <a:pt x="94803" y="0"/>
                  </a:moveTo>
                  <a:lnTo>
                    <a:pt x="1002110" y="0"/>
                  </a:lnTo>
                  <a:cubicBezTo>
                    <a:pt x="1054468" y="0"/>
                    <a:pt x="1096912" y="42445"/>
                    <a:pt x="1096912" y="94803"/>
                  </a:cubicBezTo>
                  <a:lnTo>
                    <a:pt x="1096912" y="1043681"/>
                  </a:lnTo>
                  <a:cubicBezTo>
                    <a:pt x="1096912" y="1068824"/>
                    <a:pt x="1086924" y="1092937"/>
                    <a:pt x="1069145" y="1110716"/>
                  </a:cubicBezTo>
                  <a:cubicBezTo>
                    <a:pt x="1051366" y="1128495"/>
                    <a:pt x="1027253" y="1138484"/>
                    <a:pt x="1002110" y="1138484"/>
                  </a:cubicBezTo>
                  <a:lnTo>
                    <a:pt x="94803" y="1138484"/>
                  </a:lnTo>
                  <a:cubicBezTo>
                    <a:pt x="69659" y="1138484"/>
                    <a:pt x="45546" y="1128495"/>
                    <a:pt x="27767" y="1110716"/>
                  </a:cubicBezTo>
                  <a:cubicBezTo>
                    <a:pt x="9988" y="1092937"/>
                    <a:pt x="0" y="1068824"/>
                    <a:pt x="0" y="1043681"/>
                  </a:cubicBezTo>
                  <a:lnTo>
                    <a:pt x="0" y="94803"/>
                  </a:lnTo>
                  <a:cubicBezTo>
                    <a:pt x="0" y="42445"/>
                    <a:pt x="42445" y="0"/>
                    <a:pt x="94803" y="0"/>
                  </a:cubicBezTo>
                  <a:close/>
                </a:path>
              </a:pathLst>
            </a:custGeom>
            <a:solidFill>
              <a:srgbClr val="FFF8A1"/>
            </a:solidFill>
          </p:spPr>
        </p:sp>
        <p:sp>
          <p:nvSpPr>
            <p:cNvPr id="15" name="TextBox 15"/>
            <p:cNvSpPr txBox="1"/>
            <p:nvPr/>
          </p:nvSpPr>
          <p:spPr>
            <a:xfrm>
              <a:off x="0" y="-47625"/>
              <a:ext cx="1096912" cy="1186109"/>
            </a:xfrm>
            <a:prstGeom prst="rect">
              <a:avLst/>
            </a:prstGeom>
          </p:spPr>
          <p:txBody>
            <a:bodyPr lIns="50800" tIns="50800" rIns="50800" bIns="50800" rtlCol="0" anchor="ctr"/>
            <a:lstStyle/>
            <a:p>
              <a:pPr algn="ctr">
                <a:lnSpc>
                  <a:spcPts val="3359"/>
                </a:lnSpc>
              </a:pPr>
              <a:endParaRPr/>
            </a:p>
          </p:txBody>
        </p:sp>
      </p:grpSp>
      <p:sp>
        <p:nvSpPr>
          <p:cNvPr id="16" name="TextBox 16"/>
          <p:cNvSpPr txBox="1"/>
          <p:nvPr/>
        </p:nvSpPr>
        <p:spPr>
          <a:xfrm>
            <a:off x="13942729" y="4739665"/>
            <a:ext cx="5824309" cy="721946"/>
          </a:xfrm>
          <a:prstGeom prst="rect">
            <a:avLst/>
          </a:prstGeom>
        </p:spPr>
        <p:txBody>
          <a:bodyPr lIns="0" tIns="0" rIns="0" bIns="0" rtlCol="0" anchor="t">
            <a:spAutoFit/>
          </a:bodyPr>
          <a:lstStyle/>
          <a:p>
            <a:pPr algn="l">
              <a:lnSpc>
                <a:spcPts val="5879"/>
              </a:lnSpc>
            </a:pPr>
            <a:r>
              <a:rPr lang="en-US" sz="4199" b="1" spc="125" dirty="0" err="1">
                <a:solidFill>
                  <a:srgbClr val="813331"/>
                </a:solidFill>
                <a:latin typeface="Roboto Condensed Bold"/>
                <a:ea typeface="Roboto Condensed Bold"/>
                <a:cs typeface="Roboto Condensed Bold"/>
                <a:sym typeface="Roboto Condensed Bold"/>
              </a:rPr>
              <a:t>Các</a:t>
            </a:r>
            <a:r>
              <a:rPr lang="en-US" sz="4199" b="1" spc="125" dirty="0">
                <a:solidFill>
                  <a:srgbClr val="813331"/>
                </a:solidFill>
                <a:latin typeface="Roboto Condensed Bold"/>
                <a:ea typeface="Roboto Condensed Bold"/>
                <a:cs typeface="Roboto Condensed Bold"/>
                <a:sym typeface="Roboto Condensed Bold"/>
              </a:rPr>
              <a:t> </a:t>
            </a:r>
            <a:r>
              <a:rPr lang="en-US" sz="4199" b="1" spc="125" dirty="0" err="1">
                <a:solidFill>
                  <a:srgbClr val="813331"/>
                </a:solidFill>
                <a:latin typeface="Roboto Condensed Bold"/>
                <a:ea typeface="Roboto Condensed Bold"/>
                <a:cs typeface="Roboto Condensed Bold"/>
                <a:sym typeface="Roboto Condensed Bold"/>
              </a:rPr>
              <a:t>dấu</a:t>
            </a:r>
            <a:endParaRPr lang="en-US" sz="4199" b="1" spc="125" dirty="0">
              <a:solidFill>
                <a:srgbClr val="813331"/>
              </a:solidFill>
              <a:latin typeface="Roboto Condensed Bold"/>
              <a:ea typeface="Roboto Condensed Bold"/>
              <a:cs typeface="Roboto Condensed Bold"/>
              <a:sym typeface="Roboto Condensed Bold"/>
            </a:endParaRPr>
          </a:p>
        </p:txBody>
      </p:sp>
      <p:sp>
        <p:nvSpPr>
          <p:cNvPr id="17" name="TextBox 17"/>
          <p:cNvSpPr txBox="1"/>
          <p:nvPr/>
        </p:nvSpPr>
        <p:spPr>
          <a:xfrm>
            <a:off x="13942729" y="5672029"/>
            <a:ext cx="3548718" cy="2950647"/>
          </a:xfrm>
          <a:prstGeom prst="rect">
            <a:avLst/>
          </a:prstGeom>
        </p:spPr>
        <p:txBody>
          <a:bodyPr lIns="0" tIns="0" rIns="0" bIns="0" rtlCol="0" anchor="t">
            <a:spAutoFit/>
          </a:bodyPr>
          <a:lstStyle/>
          <a:p>
            <a:pPr algn="just">
              <a:lnSpc>
                <a:spcPts val="5879"/>
              </a:lnSpc>
            </a:pPr>
            <a:r>
              <a:rPr lang="en-US" sz="4199" spc="125" dirty="0" err="1">
                <a:solidFill>
                  <a:srgbClr val="434040"/>
                </a:solidFill>
                <a:latin typeface="Roboto Condensed"/>
                <a:ea typeface="Roboto Condensed"/>
                <a:cs typeface="Roboto Condensed"/>
                <a:sym typeface="Roboto Condensed"/>
              </a:rPr>
              <a:t>dấu</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chấm</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phẩy</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dấu</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phẩy</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dấu</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hai</a:t>
            </a:r>
            <a:r>
              <a:rPr lang="en-US" sz="4199" spc="125" dirty="0">
                <a:solidFill>
                  <a:srgbClr val="434040"/>
                </a:solidFill>
                <a:latin typeface="Roboto Condensed"/>
                <a:ea typeface="Roboto Condensed"/>
                <a:cs typeface="Roboto Condensed"/>
                <a:sym typeface="Roboto Condensed"/>
              </a:rPr>
              <a:t> </a:t>
            </a:r>
            <a:r>
              <a:rPr lang="en-US" sz="4199" spc="125" dirty="0" err="1">
                <a:solidFill>
                  <a:srgbClr val="434040"/>
                </a:solidFill>
                <a:latin typeface="Roboto Condensed"/>
                <a:ea typeface="Roboto Condensed"/>
                <a:cs typeface="Roboto Condensed"/>
                <a:sym typeface="Roboto Condensed"/>
              </a:rPr>
              <a:t>chấm</a:t>
            </a:r>
            <a:endParaRPr lang="en-US" sz="4199" spc="125" dirty="0">
              <a:solidFill>
                <a:srgbClr val="434040"/>
              </a:solidFill>
              <a:latin typeface="Roboto Condensed"/>
              <a:ea typeface="Roboto Condensed"/>
              <a:cs typeface="Roboto Condensed"/>
              <a:sym typeface="Roboto Condensed"/>
            </a:endParaRPr>
          </a:p>
          <a:p>
            <a:pPr algn="just">
              <a:lnSpc>
                <a:spcPts val="5879"/>
              </a:lnSpc>
            </a:pPr>
            <a:endParaRPr lang="en-US" sz="4199" spc="125" dirty="0">
              <a:solidFill>
                <a:srgbClr val="434040"/>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3"/>
            <a:stretch>
              <a:fillRect/>
            </a:stretch>
          </a:blipFill>
        </p:spPr>
      </p:sp>
      <p:sp>
        <p:nvSpPr>
          <p:cNvPr id="5" name="Freeform 5"/>
          <p:cNvSpPr/>
          <p:nvPr/>
        </p:nvSpPr>
        <p:spPr>
          <a:xfrm>
            <a:off x="12556706" y="3811759"/>
            <a:ext cx="5227574" cy="5832719"/>
          </a:xfrm>
          <a:custGeom>
            <a:avLst/>
            <a:gdLst/>
            <a:ahLst/>
            <a:cxnLst/>
            <a:rect l="l" t="t" r="r" b="b"/>
            <a:pathLst>
              <a:path w="5227574" h="5832719">
                <a:moveTo>
                  <a:pt x="0" y="0"/>
                </a:moveTo>
                <a:lnTo>
                  <a:pt x="5227574" y="0"/>
                </a:lnTo>
                <a:lnTo>
                  <a:pt x="5227574" y="5832718"/>
                </a:lnTo>
                <a:lnTo>
                  <a:pt x="0" y="5832718"/>
                </a:lnTo>
                <a:lnTo>
                  <a:pt x="0" y="0"/>
                </a:lnTo>
                <a:close/>
              </a:path>
            </a:pathLst>
          </a:custGeom>
          <a:blipFill>
            <a:blip r:embed="rId4"/>
            <a:stretch>
              <a:fillRect/>
            </a:stretch>
          </a:blipFill>
        </p:spPr>
      </p:sp>
      <p:sp>
        <p:nvSpPr>
          <p:cNvPr id="6" name="Freeform 6"/>
          <p:cNvSpPr/>
          <p:nvPr/>
        </p:nvSpPr>
        <p:spPr>
          <a:xfrm>
            <a:off x="4128934" y="2206413"/>
            <a:ext cx="8198029" cy="5420946"/>
          </a:xfrm>
          <a:custGeom>
            <a:avLst/>
            <a:gdLst/>
            <a:ahLst/>
            <a:cxnLst/>
            <a:rect l="l" t="t" r="r" b="b"/>
            <a:pathLst>
              <a:path w="8198029" h="5420946">
                <a:moveTo>
                  <a:pt x="0" y="0"/>
                </a:moveTo>
                <a:lnTo>
                  <a:pt x="8198029" y="0"/>
                </a:lnTo>
                <a:lnTo>
                  <a:pt x="8198029" y="5420947"/>
                </a:lnTo>
                <a:lnTo>
                  <a:pt x="0" y="54209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579182" y="1325230"/>
            <a:ext cx="18016773" cy="1002666"/>
          </a:xfrm>
          <a:prstGeom prst="rect">
            <a:avLst/>
          </a:prstGeom>
        </p:spPr>
        <p:txBody>
          <a:bodyPr lIns="0" tIns="0" rIns="0" bIns="0" rtlCol="0" anchor="t">
            <a:spAutoFit/>
          </a:bodyPr>
          <a:lstStyle/>
          <a:p>
            <a:pPr algn="l">
              <a:lnSpc>
                <a:spcPts val="8259"/>
              </a:lnSpc>
            </a:pPr>
            <a:r>
              <a:rPr lang="en-US" sz="5899" b="1">
                <a:solidFill>
                  <a:srgbClr val="4F2C33"/>
                </a:solidFill>
                <a:latin typeface="Fraunces Bold"/>
                <a:ea typeface="Fraunces Bold"/>
                <a:cs typeface="Fraunces Bold"/>
                <a:sym typeface="Fraunces Bold"/>
              </a:rPr>
              <a:t>II. THỰC HÀNH</a:t>
            </a:r>
          </a:p>
        </p:txBody>
      </p:sp>
      <p:sp>
        <p:nvSpPr>
          <p:cNvPr id="8" name="TextBox 8"/>
          <p:cNvSpPr txBox="1"/>
          <p:nvPr/>
        </p:nvSpPr>
        <p:spPr>
          <a:xfrm>
            <a:off x="5548626" y="3505632"/>
            <a:ext cx="5062756" cy="3511352"/>
          </a:xfrm>
          <a:prstGeom prst="rect">
            <a:avLst/>
          </a:prstGeom>
        </p:spPr>
        <p:txBody>
          <a:bodyPr lIns="0" tIns="0" rIns="0" bIns="0" rtlCol="0" anchor="t">
            <a:spAutoFit/>
          </a:bodyPr>
          <a:lstStyle/>
          <a:p>
            <a:pPr algn="just">
              <a:lnSpc>
                <a:spcPts val="6999"/>
              </a:lnSpc>
            </a:pPr>
            <a:r>
              <a:rPr lang="en-US" sz="4999" b="1">
                <a:solidFill>
                  <a:srgbClr val="4F2C33"/>
                </a:solidFill>
                <a:latin typeface="Roboto Condensed Bold"/>
                <a:ea typeface="Roboto Condensed Bold"/>
                <a:cs typeface="Roboto Condensed Bold"/>
                <a:sym typeface="Roboto Condensed Bold"/>
              </a:rPr>
              <a:t> Nhiệm vụ 1: (Bài tập 1 SGK/76) HS thực hiện cá nhân, </a:t>
            </a:r>
          </a:p>
          <a:p>
            <a:pPr algn="just">
              <a:lnSpc>
                <a:spcPts val="6999"/>
              </a:lnSpc>
            </a:pPr>
            <a:endParaRPr lang="en-US" sz="4999" b="1">
              <a:solidFill>
                <a:srgbClr val="4F2C33"/>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a:off x="6849275" y="350191"/>
            <a:ext cx="12286627" cy="9936809"/>
          </a:xfrm>
          <a:custGeom>
            <a:avLst/>
            <a:gdLst/>
            <a:ahLst/>
            <a:cxnLst/>
            <a:rect l="l" t="t" r="r" b="b"/>
            <a:pathLst>
              <a:path w="12286627" h="9936809">
                <a:moveTo>
                  <a:pt x="0" y="0"/>
                </a:moveTo>
                <a:lnTo>
                  <a:pt x="12286627" y="0"/>
                </a:lnTo>
                <a:lnTo>
                  <a:pt x="12286627" y="9936809"/>
                </a:lnTo>
                <a:lnTo>
                  <a:pt x="0" y="9936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667149" y="745795"/>
            <a:ext cx="17082985" cy="1509824"/>
            <a:chOff x="0" y="0"/>
            <a:chExt cx="4499222" cy="397649"/>
          </a:xfrm>
        </p:grpSpPr>
        <p:sp>
          <p:nvSpPr>
            <p:cNvPr id="5" name="Freeform 5"/>
            <p:cNvSpPr/>
            <p:nvPr/>
          </p:nvSpPr>
          <p:spPr>
            <a:xfrm>
              <a:off x="0" y="0"/>
              <a:ext cx="4499223" cy="397649"/>
            </a:xfrm>
            <a:custGeom>
              <a:avLst/>
              <a:gdLst/>
              <a:ahLst/>
              <a:cxnLst/>
              <a:rect l="l" t="t" r="r" b="b"/>
              <a:pathLst>
                <a:path w="4499223" h="397649">
                  <a:moveTo>
                    <a:pt x="23113" y="0"/>
                  </a:moveTo>
                  <a:lnTo>
                    <a:pt x="4476110" y="0"/>
                  </a:lnTo>
                  <a:cubicBezTo>
                    <a:pt x="4488875" y="0"/>
                    <a:pt x="4499223" y="10348"/>
                    <a:pt x="4499223" y="23113"/>
                  </a:cubicBezTo>
                  <a:lnTo>
                    <a:pt x="4499223" y="374536"/>
                  </a:lnTo>
                  <a:cubicBezTo>
                    <a:pt x="4499223" y="387301"/>
                    <a:pt x="4488875" y="397649"/>
                    <a:pt x="4476110" y="397649"/>
                  </a:cubicBezTo>
                  <a:lnTo>
                    <a:pt x="23113" y="397649"/>
                  </a:lnTo>
                  <a:cubicBezTo>
                    <a:pt x="10348" y="397649"/>
                    <a:pt x="0" y="387301"/>
                    <a:pt x="0" y="374536"/>
                  </a:cubicBezTo>
                  <a:lnTo>
                    <a:pt x="0" y="23113"/>
                  </a:lnTo>
                  <a:cubicBezTo>
                    <a:pt x="0" y="10348"/>
                    <a:pt x="10348" y="0"/>
                    <a:pt x="23113" y="0"/>
                  </a:cubicBezTo>
                  <a:close/>
                </a:path>
              </a:pathLst>
            </a:custGeom>
            <a:solidFill>
              <a:srgbClr val="FFFDFB"/>
            </a:solidFill>
          </p:spPr>
        </p:sp>
        <p:sp>
          <p:nvSpPr>
            <p:cNvPr id="6" name="TextBox 6"/>
            <p:cNvSpPr txBox="1"/>
            <p:nvPr/>
          </p:nvSpPr>
          <p:spPr>
            <a:xfrm>
              <a:off x="0" y="-47625"/>
              <a:ext cx="4499222" cy="445274"/>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693126" y="2677108"/>
            <a:ext cx="17354841" cy="6495953"/>
            <a:chOff x="0" y="0"/>
            <a:chExt cx="4570822" cy="1710868"/>
          </a:xfrm>
        </p:grpSpPr>
        <p:sp>
          <p:nvSpPr>
            <p:cNvPr id="8" name="Freeform 8"/>
            <p:cNvSpPr/>
            <p:nvPr/>
          </p:nvSpPr>
          <p:spPr>
            <a:xfrm>
              <a:off x="0" y="0"/>
              <a:ext cx="4570822" cy="1710868"/>
            </a:xfrm>
            <a:custGeom>
              <a:avLst/>
              <a:gdLst/>
              <a:ahLst/>
              <a:cxnLst/>
              <a:rect l="l" t="t" r="r" b="b"/>
              <a:pathLst>
                <a:path w="4570822" h="1710868">
                  <a:moveTo>
                    <a:pt x="22751" y="0"/>
                  </a:moveTo>
                  <a:lnTo>
                    <a:pt x="4548071" y="0"/>
                  </a:lnTo>
                  <a:cubicBezTo>
                    <a:pt x="4554105" y="0"/>
                    <a:pt x="4559892" y="2397"/>
                    <a:pt x="4564159" y="6664"/>
                  </a:cubicBezTo>
                  <a:cubicBezTo>
                    <a:pt x="4568425" y="10930"/>
                    <a:pt x="4570822" y="16717"/>
                    <a:pt x="4570822" y="22751"/>
                  </a:cubicBezTo>
                  <a:lnTo>
                    <a:pt x="4570822" y="1688118"/>
                  </a:lnTo>
                  <a:cubicBezTo>
                    <a:pt x="4570822" y="1694151"/>
                    <a:pt x="4568425" y="1699938"/>
                    <a:pt x="4564159" y="1704205"/>
                  </a:cubicBezTo>
                  <a:cubicBezTo>
                    <a:pt x="4559892" y="1708471"/>
                    <a:pt x="4554105" y="1710868"/>
                    <a:pt x="4548071" y="1710868"/>
                  </a:cubicBezTo>
                  <a:lnTo>
                    <a:pt x="22751" y="1710868"/>
                  </a:lnTo>
                  <a:cubicBezTo>
                    <a:pt x="16717" y="1710868"/>
                    <a:pt x="10930" y="1708471"/>
                    <a:pt x="6664" y="1704205"/>
                  </a:cubicBezTo>
                  <a:cubicBezTo>
                    <a:pt x="2397" y="1699938"/>
                    <a:pt x="0" y="1694151"/>
                    <a:pt x="0" y="1688118"/>
                  </a:cubicBezTo>
                  <a:lnTo>
                    <a:pt x="0" y="22751"/>
                  </a:lnTo>
                  <a:cubicBezTo>
                    <a:pt x="0" y="16717"/>
                    <a:pt x="2397" y="10930"/>
                    <a:pt x="6664" y="6664"/>
                  </a:cubicBezTo>
                  <a:cubicBezTo>
                    <a:pt x="10930" y="2397"/>
                    <a:pt x="16717" y="0"/>
                    <a:pt x="22751" y="0"/>
                  </a:cubicBezTo>
                  <a:close/>
                </a:path>
              </a:pathLst>
            </a:custGeom>
            <a:solidFill>
              <a:srgbClr val="FFFDFB"/>
            </a:solidFill>
          </p:spPr>
        </p:sp>
        <p:sp>
          <p:nvSpPr>
            <p:cNvPr id="9" name="TextBox 9"/>
            <p:cNvSpPr txBox="1"/>
            <p:nvPr/>
          </p:nvSpPr>
          <p:spPr>
            <a:xfrm>
              <a:off x="0" y="-47625"/>
              <a:ext cx="4570822" cy="17584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89450" y="2874402"/>
            <a:ext cx="17000857" cy="6487383"/>
          </a:xfrm>
          <a:prstGeom prst="rect">
            <a:avLst/>
          </a:prstGeom>
        </p:spPr>
        <p:txBody>
          <a:bodyPr lIns="0" tIns="0" rIns="0" bIns="0" rtlCol="0" anchor="t">
            <a:spAutoFit/>
          </a:bodyPr>
          <a:lstStyle/>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Chúng</a:t>
            </a:r>
            <a:r>
              <a:rPr lang="en-US" sz="4100" i="1" dirty="0">
                <a:solidFill>
                  <a:srgbClr val="813331"/>
                </a:solidFill>
                <a:latin typeface="Roboto Condensed Italics"/>
                <a:ea typeface="Roboto Condensed Italics"/>
                <a:cs typeface="Roboto Condensed Italics"/>
                <a:sym typeface="Roboto Condensed Italics"/>
              </a:rPr>
              <a:t> ta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ở </a:t>
            </a:r>
            <a:r>
              <a:rPr lang="en-US" sz="4100" i="1" dirty="0" err="1">
                <a:solidFill>
                  <a:srgbClr val="813331"/>
                </a:solidFill>
                <a:latin typeface="Roboto Condensed Italics"/>
                <a:ea typeface="Roboto Condensed Italics"/>
                <a:cs typeface="Roboto Condensed Italics"/>
                <a:sym typeface="Roboto Condensed Italics"/>
              </a:rPr>
              <a:t>đâu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Hôm</a:t>
            </a:r>
            <a:r>
              <a:rPr lang="en-US" sz="4100" i="1" dirty="0">
                <a:solidFill>
                  <a:srgbClr val="813331"/>
                </a:solidFill>
                <a:latin typeface="Roboto Condensed Italics"/>
                <a:ea typeface="Roboto Condensed Italics"/>
                <a:cs typeface="Roboto Condensed Italics"/>
                <a:sym typeface="Roboto Condensed Italics"/>
              </a:rPr>
              <a:t> nay </a:t>
            </a:r>
            <a:r>
              <a:rPr lang="en-US" sz="4100" i="1" dirty="0" err="1">
                <a:solidFill>
                  <a:srgbClr val="813331"/>
                </a:solidFill>
                <a:latin typeface="Roboto Condensed Italics"/>
                <a:ea typeface="Roboto Condensed Italics"/>
                <a:cs typeface="Roboto Condensed Italics"/>
                <a:sym typeface="Roboto Condensed Italics"/>
              </a:rPr>
              <a:t>ngày</a:t>
            </a:r>
            <a:r>
              <a:rPr lang="en-US" sz="4100" i="1" dirty="0">
                <a:solidFill>
                  <a:srgbClr val="813331"/>
                </a:solidFill>
                <a:latin typeface="Roboto Condensed Italics"/>
                <a:ea typeface="Roboto Condensed Italics"/>
                <a:cs typeface="Roboto Condensed Italics"/>
                <a:sym typeface="Roboto Condensed Italics"/>
              </a:rPr>
              <a:t> 8 - 8- 1986, </a:t>
            </a:r>
            <a:r>
              <a:rPr lang="en-US" sz="4100" i="1" dirty="0" err="1">
                <a:solidFill>
                  <a:srgbClr val="813331"/>
                </a:solidFill>
                <a:latin typeface="Roboto Condensed Italics"/>
                <a:ea typeface="Roboto Condensed Italics"/>
                <a:cs typeface="Roboto Condensed Italics"/>
                <a:sym typeface="Roboto Condensed Italics"/>
              </a:rPr>
              <a:t>hơn</a:t>
            </a:r>
            <a:r>
              <a:rPr lang="en-US" sz="4100" i="1" dirty="0">
                <a:solidFill>
                  <a:srgbClr val="813331"/>
                </a:solidFill>
                <a:latin typeface="Roboto Condensed Italics"/>
                <a:ea typeface="Roboto Condensed Italics"/>
                <a:cs typeface="Roboto Condensed Italics"/>
                <a:sym typeface="Roboto Condensed Italics"/>
              </a:rPr>
              <a:t> 50 000 </a:t>
            </a:r>
            <a:r>
              <a:rPr lang="en-US" sz="4100" i="1" dirty="0" err="1">
                <a:solidFill>
                  <a:srgbClr val="813331"/>
                </a:solidFill>
                <a:latin typeface="Roboto Condensed Italics"/>
                <a:ea typeface="Roboto Condensed Italics"/>
                <a:cs typeface="Roboto Condensed Italics"/>
                <a:sym typeface="Roboto Condensed Italics"/>
              </a:rPr>
              <a:t>đầu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đạn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hạt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nhân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được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bố</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trí</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khắp</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Nói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nôm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ra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điều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nghĩa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mỗi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không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trừ</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trẻ</a:t>
            </a:r>
            <a:r>
              <a:rPr lang="en-US" sz="4100" i="1" dirty="0">
                <a:solidFill>
                  <a:srgbClr val="813331"/>
                </a:solidFill>
                <a:latin typeface="Roboto Condensed Italics"/>
                <a:ea typeface="Roboto Condensed Italics"/>
                <a:cs typeface="Roboto Condensed Italics"/>
                <a:sym typeface="Roboto Condensed Italics"/>
              </a:rPr>
              <a:t> con,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ngồi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thùng</a:t>
            </a:r>
            <a:r>
              <a:rPr lang="en-US" sz="4100" i="1" dirty="0">
                <a:solidFill>
                  <a:srgbClr val="813331"/>
                </a:solidFill>
                <a:latin typeface="Roboto Condensed Italics"/>
                <a:ea typeface="Roboto Condensed Italics"/>
                <a:cs typeface="Roboto Condensed Italics"/>
                <a:sym typeface="Roboto Condensed Italics"/>
              </a:rPr>
              <a:t> 4 </a:t>
            </a:r>
            <a:r>
              <a:rPr lang="en-US" sz="4100" i="1" dirty="0" err="1">
                <a:solidFill>
                  <a:srgbClr val="813331"/>
                </a:solidFill>
                <a:latin typeface="Roboto Condensed Italics"/>
                <a:ea typeface="Roboto Condensed Italics"/>
                <a:cs typeface="Roboto Condensed Italics"/>
                <a:sym typeface="Roboto Condensed Italics"/>
              </a:rPr>
              <a:t>tấn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thuốc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nổ</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tất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chỗ</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nổ</a:t>
            </a:r>
            <a:r>
              <a:rPr lang="en-US" sz="4100" i="1" dirty="0">
                <a:solidFill>
                  <a:srgbClr val="813331"/>
                </a:solidFill>
                <a:latin typeface="Roboto Condensed Italics"/>
                <a:ea typeface="Roboto Condensed Italics"/>
                <a:cs typeface="Roboto Condensed Italics"/>
                <a:sym typeface="Roboto Condensed Italics"/>
              </a:rPr>
              <a:t> tung </a:t>
            </a:r>
            <a:r>
              <a:rPr lang="en-US" sz="4100" i="1" dirty="0" err="1">
                <a:solidFill>
                  <a:srgbClr val="813331"/>
                </a:solidFill>
                <a:latin typeface="Roboto Condensed Italics"/>
                <a:ea typeface="Roboto Condensed Italics"/>
                <a:cs typeface="Roboto Condensed Italics"/>
                <a:sym typeface="Roboto Condensed Italics"/>
              </a:rPr>
              <a:t>lên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sẽ</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biến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thảy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không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phải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lần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hai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lần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mọi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dấu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của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sự</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sống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Trái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Đất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Nguy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cơ</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ghê</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gớm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đè</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nặng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chúng</a:t>
            </a:r>
            <a:r>
              <a:rPr lang="en-US" sz="4100" i="1" dirty="0">
                <a:solidFill>
                  <a:srgbClr val="813331"/>
                </a:solidFill>
                <a:latin typeface="Roboto Condensed Italics"/>
                <a:ea typeface="Roboto Condensed Italics"/>
                <a:cs typeface="Roboto Condensed Italics"/>
                <a:sym typeface="Roboto Condensed Italics"/>
              </a:rPr>
              <a:t> ta </a:t>
            </a:r>
            <a:r>
              <a:rPr lang="en-US" sz="4100" i="1" dirty="0" err="1">
                <a:solidFill>
                  <a:srgbClr val="813331"/>
                </a:solidFill>
                <a:latin typeface="Roboto Condensed Italics"/>
                <a:ea typeface="Roboto Condensed Italics"/>
                <a:cs typeface="Roboto Condensed Italics"/>
                <a:sym typeface="Roboto Condensed Italics"/>
              </a:rPr>
              <a:t>như</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thanh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gươm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Đa-mô-clét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về</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lí</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thuyết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thể</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tiêu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diệt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tất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các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xoay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quanh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Mặt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cộng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thêm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bốn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nữa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phá</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huỷ</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thế</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thăng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bằng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của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Hệ</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Mặt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Trời</a:t>
            </a:r>
            <a:r>
              <a:rPr lang="en-US" sz="4100" i="1" dirty="0">
                <a:solidFill>
                  <a:srgbClr val="813331"/>
                </a:solidFill>
                <a:latin typeface="Roboto Condensed Italics"/>
                <a:ea typeface="Roboto Condensed Italics"/>
                <a:cs typeface="Roboto Condensed Italics"/>
                <a:sym typeface="Roboto Condensed Italics"/>
              </a:rPr>
              <a:t>.</a:t>
            </a:r>
          </a:p>
          <a:p>
            <a:pPr algn="r">
              <a:lnSpc>
                <a:spcPts val="5740"/>
              </a:lnSpc>
            </a:pPr>
            <a:r>
              <a:rPr lang="en-US" sz="4100" dirty="0">
                <a:solidFill>
                  <a:srgbClr val="813331"/>
                </a:solidFill>
                <a:latin typeface="Roboto Condensed"/>
                <a:ea typeface="Roboto Condensed"/>
                <a:cs typeface="Roboto Condensed"/>
                <a:sym typeface="Roboto Condensed"/>
              </a:rPr>
              <a:t>(G.G. </a:t>
            </a:r>
            <a:r>
              <a:rPr lang="en-US" sz="4100" dirty="0" err="1">
                <a:solidFill>
                  <a:srgbClr val="813331"/>
                </a:solidFill>
                <a:latin typeface="Roboto Condensed"/>
                <a:ea typeface="Roboto Condensed"/>
                <a:cs typeface="Roboto Condensed"/>
                <a:sym typeface="Roboto Condensed"/>
              </a:rPr>
              <a:t>Mác-két</a:t>
            </a:r>
            <a:r>
              <a:rPr lang="en-US" sz="4100" dirty="0">
                <a:solidFill>
                  <a:srgbClr val="813331"/>
                </a:solidFill>
                <a:latin typeface="Roboto Condensed"/>
                <a:ea typeface="Roboto Condensed"/>
                <a:cs typeface="Roboto Condensed"/>
                <a:sym typeface="Roboto Condensed"/>
              </a:rPr>
              <a:t>, </a:t>
            </a:r>
            <a:r>
              <a:rPr lang="en-US" sz="4100" i="1" dirty="0" err="1">
                <a:solidFill>
                  <a:srgbClr val="813331"/>
                </a:solidFill>
                <a:latin typeface="Roboto Condensed Italics"/>
                <a:ea typeface="Roboto Condensed Italics"/>
                <a:cs typeface="Roboto Condensed Italics"/>
                <a:sym typeface="Roboto Condensed Italics"/>
              </a:rPr>
              <a:t>Đấu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tranh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cho</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thế</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giới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hoà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bình</a:t>
            </a:r>
            <a:r>
              <a:rPr lang="en-US" sz="4100" dirty="0">
                <a:solidFill>
                  <a:srgbClr val="813331"/>
                </a:solidFill>
                <a:latin typeface="Roboto Condensed"/>
                <a:ea typeface="Roboto Condensed"/>
                <a:cs typeface="Roboto Condensed"/>
                <a:sym typeface="Roboto Condensed"/>
              </a:rPr>
              <a:t>)</a:t>
            </a:r>
          </a:p>
          <a:p>
            <a:pPr algn="just">
              <a:lnSpc>
                <a:spcPts val="5740"/>
              </a:lnSpc>
              <a:spcBef>
                <a:spcPct val="0"/>
              </a:spcBef>
            </a:pPr>
            <a:endParaRPr lang="en-US" sz="4100" dirty="0">
              <a:solidFill>
                <a:srgbClr val="813331"/>
              </a:solidFill>
              <a:latin typeface="Roboto Condensed"/>
              <a:ea typeface="Roboto Condensed"/>
              <a:cs typeface="Roboto Condensed"/>
              <a:sym typeface="Roboto Condensed"/>
            </a:endParaRPr>
          </a:p>
        </p:txBody>
      </p:sp>
      <p:sp>
        <p:nvSpPr>
          <p:cNvPr id="11" name="TextBox 11"/>
          <p:cNvSpPr txBox="1"/>
          <p:nvPr/>
        </p:nvSpPr>
        <p:spPr>
          <a:xfrm>
            <a:off x="1119318" y="1114627"/>
            <a:ext cx="16230600" cy="695985"/>
          </a:xfrm>
          <a:prstGeom prst="rect">
            <a:avLst/>
          </a:prstGeom>
        </p:spPr>
        <p:txBody>
          <a:bodyPr lIns="0" tIns="0" rIns="0" bIns="0" rtlCol="0" anchor="t">
            <a:spAutoFit/>
          </a:bodyPr>
          <a:lstStyle/>
          <a:p>
            <a:pPr algn="ctr">
              <a:lnSpc>
                <a:spcPts val="5740"/>
              </a:lnSpc>
              <a:spcBef>
                <a:spcPct val="0"/>
              </a:spcBef>
            </a:pPr>
            <a:r>
              <a:rPr lang="en-US" sz="4100" b="1">
                <a:solidFill>
                  <a:srgbClr val="813331"/>
                </a:solidFill>
                <a:latin typeface="Roboto Condensed Bold"/>
                <a:ea typeface="Roboto Condensed Bold"/>
                <a:cs typeface="Roboto Condensed Bold"/>
                <a:sym typeface="Roboto Condensed Bold"/>
              </a:rPr>
              <a:t>Xác định câu đơn, câu ghép trong đoạn văn sau:</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a:off x="6849275" y="350191"/>
            <a:ext cx="12286627" cy="9936809"/>
          </a:xfrm>
          <a:custGeom>
            <a:avLst/>
            <a:gdLst/>
            <a:ahLst/>
            <a:cxnLst/>
            <a:rect l="l" t="t" r="r" b="b"/>
            <a:pathLst>
              <a:path w="12286627" h="9936809">
                <a:moveTo>
                  <a:pt x="0" y="0"/>
                </a:moveTo>
                <a:lnTo>
                  <a:pt x="12286627" y="0"/>
                </a:lnTo>
                <a:lnTo>
                  <a:pt x="12286627" y="9936809"/>
                </a:lnTo>
                <a:lnTo>
                  <a:pt x="0" y="9936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667149" y="745795"/>
            <a:ext cx="17082985" cy="1509824"/>
            <a:chOff x="0" y="0"/>
            <a:chExt cx="4499222" cy="397649"/>
          </a:xfrm>
        </p:grpSpPr>
        <p:sp>
          <p:nvSpPr>
            <p:cNvPr id="5" name="Freeform 5"/>
            <p:cNvSpPr/>
            <p:nvPr/>
          </p:nvSpPr>
          <p:spPr>
            <a:xfrm>
              <a:off x="0" y="0"/>
              <a:ext cx="4499223" cy="397649"/>
            </a:xfrm>
            <a:custGeom>
              <a:avLst/>
              <a:gdLst/>
              <a:ahLst/>
              <a:cxnLst/>
              <a:rect l="l" t="t" r="r" b="b"/>
              <a:pathLst>
                <a:path w="4499223" h="397649">
                  <a:moveTo>
                    <a:pt x="23113" y="0"/>
                  </a:moveTo>
                  <a:lnTo>
                    <a:pt x="4476110" y="0"/>
                  </a:lnTo>
                  <a:cubicBezTo>
                    <a:pt x="4488875" y="0"/>
                    <a:pt x="4499223" y="10348"/>
                    <a:pt x="4499223" y="23113"/>
                  </a:cubicBezTo>
                  <a:lnTo>
                    <a:pt x="4499223" y="374536"/>
                  </a:lnTo>
                  <a:cubicBezTo>
                    <a:pt x="4499223" y="387301"/>
                    <a:pt x="4488875" y="397649"/>
                    <a:pt x="4476110" y="397649"/>
                  </a:cubicBezTo>
                  <a:lnTo>
                    <a:pt x="23113" y="397649"/>
                  </a:lnTo>
                  <a:cubicBezTo>
                    <a:pt x="10348" y="397649"/>
                    <a:pt x="0" y="387301"/>
                    <a:pt x="0" y="374536"/>
                  </a:cubicBezTo>
                  <a:lnTo>
                    <a:pt x="0" y="23113"/>
                  </a:lnTo>
                  <a:cubicBezTo>
                    <a:pt x="0" y="10348"/>
                    <a:pt x="10348" y="0"/>
                    <a:pt x="23113" y="0"/>
                  </a:cubicBezTo>
                  <a:close/>
                </a:path>
              </a:pathLst>
            </a:custGeom>
            <a:solidFill>
              <a:srgbClr val="FFFDFB"/>
            </a:solidFill>
          </p:spPr>
        </p:sp>
        <p:sp>
          <p:nvSpPr>
            <p:cNvPr id="6" name="TextBox 6"/>
            <p:cNvSpPr txBox="1"/>
            <p:nvPr/>
          </p:nvSpPr>
          <p:spPr>
            <a:xfrm>
              <a:off x="0" y="-47625"/>
              <a:ext cx="4499222" cy="445274"/>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693126" y="2677108"/>
            <a:ext cx="17354841" cy="6495953"/>
            <a:chOff x="0" y="0"/>
            <a:chExt cx="4570822" cy="1710868"/>
          </a:xfrm>
        </p:grpSpPr>
        <p:sp>
          <p:nvSpPr>
            <p:cNvPr id="8" name="Freeform 8"/>
            <p:cNvSpPr/>
            <p:nvPr/>
          </p:nvSpPr>
          <p:spPr>
            <a:xfrm>
              <a:off x="0" y="0"/>
              <a:ext cx="4570822" cy="1710868"/>
            </a:xfrm>
            <a:custGeom>
              <a:avLst/>
              <a:gdLst/>
              <a:ahLst/>
              <a:cxnLst/>
              <a:rect l="l" t="t" r="r" b="b"/>
              <a:pathLst>
                <a:path w="4570822" h="1710868">
                  <a:moveTo>
                    <a:pt x="22751" y="0"/>
                  </a:moveTo>
                  <a:lnTo>
                    <a:pt x="4548071" y="0"/>
                  </a:lnTo>
                  <a:cubicBezTo>
                    <a:pt x="4554105" y="0"/>
                    <a:pt x="4559892" y="2397"/>
                    <a:pt x="4564159" y="6664"/>
                  </a:cubicBezTo>
                  <a:cubicBezTo>
                    <a:pt x="4568425" y="10930"/>
                    <a:pt x="4570822" y="16717"/>
                    <a:pt x="4570822" y="22751"/>
                  </a:cubicBezTo>
                  <a:lnTo>
                    <a:pt x="4570822" y="1688118"/>
                  </a:lnTo>
                  <a:cubicBezTo>
                    <a:pt x="4570822" y="1694151"/>
                    <a:pt x="4568425" y="1699938"/>
                    <a:pt x="4564159" y="1704205"/>
                  </a:cubicBezTo>
                  <a:cubicBezTo>
                    <a:pt x="4559892" y="1708471"/>
                    <a:pt x="4554105" y="1710868"/>
                    <a:pt x="4548071" y="1710868"/>
                  </a:cubicBezTo>
                  <a:lnTo>
                    <a:pt x="22751" y="1710868"/>
                  </a:lnTo>
                  <a:cubicBezTo>
                    <a:pt x="16717" y="1710868"/>
                    <a:pt x="10930" y="1708471"/>
                    <a:pt x="6664" y="1704205"/>
                  </a:cubicBezTo>
                  <a:cubicBezTo>
                    <a:pt x="2397" y="1699938"/>
                    <a:pt x="0" y="1694151"/>
                    <a:pt x="0" y="1688118"/>
                  </a:cubicBezTo>
                  <a:lnTo>
                    <a:pt x="0" y="22751"/>
                  </a:lnTo>
                  <a:cubicBezTo>
                    <a:pt x="0" y="16717"/>
                    <a:pt x="2397" y="10930"/>
                    <a:pt x="6664" y="6664"/>
                  </a:cubicBezTo>
                  <a:cubicBezTo>
                    <a:pt x="10930" y="2397"/>
                    <a:pt x="16717" y="0"/>
                    <a:pt x="22751" y="0"/>
                  </a:cubicBezTo>
                  <a:close/>
                </a:path>
              </a:pathLst>
            </a:custGeom>
            <a:solidFill>
              <a:srgbClr val="FFFDFB"/>
            </a:solidFill>
          </p:spPr>
        </p:sp>
        <p:sp>
          <p:nvSpPr>
            <p:cNvPr id="9" name="TextBox 9"/>
            <p:cNvSpPr txBox="1"/>
            <p:nvPr/>
          </p:nvSpPr>
          <p:spPr>
            <a:xfrm>
              <a:off x="0" y="-47625"/>
              <a:ext cx="4570822" cy="17584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889450" y="2874402"/>
            <a:ext cx="16860684" cy="5763458"/>
          </a:xfrm>
          <a:prstGeom prst="rect">
            <a:avLst/>
          </a:prstGeom>
        </p:spPr>
        <p:txBody>
          <a:bodyPr lIns="0" tIns="0" rIns="0" bIns="0" rtlCol="0" anchor="t">
            <a:spAutoFit/>
          </a:bodyPr>
          <a:lstStyle/>
          <a:p>
            <a:pPr algn="just">
              <a:lnSpc>
                <a:spcPts val="5740"/>
              </a:lnSpc>
            </a:pPr>
            <a:r>
              <a:rPr lang="en-US" sz="4100" b="1" i="1" dirty="0">
                <a:solidFill>
                  <a:srgbClr val="813331"/>
                </a:solidFill>
                <a:latin typeface="Roboto Condensed Bold Italics"/>
                <a:ea typeface="Roboto Condensed Bold Italics"/>
                <a:cs typeface="Roboto Condensed Bold Italics"/>
                <a:sym typeface="Roboto Condensed Bold Italics"/>
              </a:rPr>
              <a:t>* </a:t>
            </a:r>
            <a:r>
              <a:rPr lang="en-US" sz="4100" b="1" i="1" dirty="0" err="1">
                <a:solidFill>
                  <a:srgbClr val="813331"/>
                </a:solidFill>
                <a:latin typeface="Roboto Condensed Bold Italics"/>
                <a:ea typeface="Roboto Condensed Bold Italics"/>
                <a:cs typeface="Roboto Condensed Bold Italics"/>
                <a:sym typeface="Roboto Condensed Bold Italics"/>
              </a:rPr>
              <a:t>Câu</a:t>
            </a:r>
            <a:r>
              <a:rPr lang="en-US" sz="4100" b="1" i="1" dirty="0">
                <a:solidFill>
                  <a:srgbClr val="813331"/>
                </a:solidFill>
                <a:latin typeface="Roboto Condensed Bold Italics"/>
                <a:ea typeface="Roboto Condensed Bold Italics"/>
                <a:cs typeface="Roboto Condensed Bold Italics"/>
                <a:sym typeface="Roboto Condensed Bold Italics"/>
              </a:rPr>
              <a:t> </a:t>
            </a:r>
            <a:r>
              <a:rPr lang="en-US" sz="4100" b="1" i="1" dirty="0" err="1">
                <a:solidFill>
                  <a:srgbClr val="813331"/>
                </a:solidFill>
                <a:latin typeface="Roboto Condensed Bold Italics"/>
                <a:ea typeface="Roboto Condensed Bold Italics"/>
                <a:cs typeface="Roboto Condensed Bold Italics"/>
                <a:sym typeface="Roboto Condensed Bold Italics"/>
              </a:rPr>
              <a:t>đơn</a:t>
            </a:r>
            <a:r>
              <a:rPr lang="en-US" sz="4100" b="1" i="1" dirty="0">
                <a:solidFill>
                  <a:srgbClr val="813331"/>
                </a:solidFill>
                <a:latin typeface="Roboto Condensed Bold Italics"/>
                <a:ea typeface="Roboto Condensed Bold Italics"/>
                <a:cs typeface="Roboto Condensed Bold Italics"/>
                <a:sym typeface="Roboto Condensed Bold Italics"/>
              </a:rPr>
              <a:t>:</a:t>
            </a:r>
          </a:p>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Chúng</a:t>
            </a:r>
            <a:r>
              <a:rPr lang="en-US" sz="4100" i="1" dirty="0">
                <a:solidFill>
                  <a:srgbClr val="813331"/>
                </a:solidFill>
                <a:latin typeface="Roboto Condensed Italics"/>
                <a:ea typeface="Roboto Condensed Italics"/>
                <a:cs typeface="Roboto Condensed Italics"/>
                <a:sym typeface="Roboto Condensed Italics"/>
              </a:rPr>
              <a:t> ta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ở </a:t>
            </a:r>
            <a:r>
              <a:rPr lang="en-US" sz="4100" i="1" dirty="0" err="1">
                <a:solidFill>
                  <a:srgbClr val="813331"/>
                </a:solidFill>
                <a:latin typeface="Roboto Condensed Italics"/>
                <a:ea typeface="Roboto Condensed Italics"/>
                <a:cs typeface="Roboto Condensed Italics"/>
                <a:sym typeface="Roboto Condensed Italics"/>
              </a:rPr>
              <a:t>đâu</a:t>
            </a:r>
            <a:r>
              <a:rPr lang="en-US" sz="4100" i="1" dirty="0">
                <a:solidFill>
                  <a:srgbClr val="813331"/>
                </a:solidFill>
                <a:latin typeface="Roboto Condensed Italics"/>
                <a:ea typeface="Roboto Condensed Italics"/>
                <a:cs typeface="Roboto Condensed Italics"/>
                <a:sym typeface="Roboto Condensed Italics"/>
              </a:rPr>
              <a:t>?</a:t>
            </a:r>
          </a:p>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Hôm</a:t>
            </a:r>
            <a:r>
              <a:rPr lang="en-US" sz="4100" i="1" dirty="0">
                <a:solidFill>
                  <a:srgbClr val="813331"/>
                </a:solidFill>
                <a:latin typeface="Roboto Condensed Italics"/>
                <a:ea typeface="Roboto Condensed Italics"/>
                <a:cs typeface="Roboto Condensed Italics"/>
                <a:sym typeface="Roboto Condensed Italics"/>
              </a:rPr>
              <a:t> nay </a:t>
            </a:r>
            <a:r>
              <a:rPr lang="en-US" sz="4100" i="1" dirty="0" err="1">
                <a:solidFill>
                  <a:srgbClr val="813331"/>
                </a:solidFill>
                <a:latin typeface="Roboto Condensed Italics"/>
                <a:ea typeface="Roboto Condensed Italics"/>
                <a:cs typeface="Roboto Condensed Italics"/>
                <a:sym typeface="Roboto Condensed Italics"/>
              </a:rPr>
              <a:t>ngày</a:t>
            </a:r>
            <a:r>
              <a:rPr lang="en-US" sz="4100" i="1" dirty="0">
                <a:solidFill>
                  <a:srgbClr val="813331"/>
                </a:solidFill>
                <a:latin typeface="Roboto Condensed Italics"/>
                <a:ea typeface="Roboto Condensed Italics"/>
                <a:cs typeface="Roboto Condensed Italics"/>
                <a:sym typeface="Roboto Condensed Italics"/>
              </a:rPr>
              <a:t> 8 – 8 – 1986, </a:t>
            </a:r>
            <a:r>
              <a:rPr lang="en-US" sz="4100" i="1" dirty="0" err="1">
                <a:solidFill>
                  <a:srgbClr val="813331"/>
                </a:solidFill>
                <a:latin typeface="Roboto Condensed Italics"/>
                <a:ea typeface="Roboto Condensed Italics"/>
                <a:cs typeface="Roboto Condensed Italics"/>
                <a:sym typeface="Roboto Condensed Italics"/>
              </a:rPr>
              <a:t>hơn</a:t>
            </a:r>
            <a:r>
              <a:rPr lang="en-US" sz="4100" i="1" dirty="0">
                <a:solidFill>
                  <a:srgbClr val="813331"/>
                </a:solidFill>
                <a:latin typeface="Roboto Condensed Italics"/>
                <a:ea typeface="Roboto Condensed Italics"/>
                <a:cs typeface="Roboto Condensed Italics"/>
                <a:sym typeface="Roboto Condensed Italics"/>
              </a:rPr>
              <a:t> 50 000 </a:t>
            </a:r>
            <a:r>
              <a:rPr lang="en-US" sz="4100" i="1" dirty="0" err="1">
                <a:solidFill>
                  <a:srgbClr val="813331"/>
                </a:solidFill>
                <a:latin typeface="Roboto Condensed Italics"/>
                <a:ea typeface="Roboto Condensed Italics"/>
                <a:cs typeface="Roboto Condensed Italics"/>
                <a:sym typeface="Roboto Condensed Italics"/>
              </a:rPr>
              <a:t>đầu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đạn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hạt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nhân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được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bố</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trí</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khắp</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a:t>
            </a:r>
          </a:p>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Nguy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cơ</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ghê</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gớm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đè</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nặng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chúng</a:t>
            </a:r>
            <a:r>
              <a:rPr lang="en-US" sz="4100" i="1" dirty="0">
                <a:solidFill>
                  <a:srgbClr val="813331"/>
                </a:solidFill>
                <a:latin typeface="Roboto Condensed Italics"/>
                <a:ea typeface="Roboto Condensed Italics"/>
                <a:cs typeface="Roboto Condensed Italics"/>
                <a:sym typeface="Roboto Condensed Italics"/>
              </a:rPr>
              <a:t> ta </a:t>
            </a:r>
            <a:r>
              <a:rPr lang="en-US" sz="4100" i="1" dirty="0" err="1">
                <a:solidFill>
                  <a:srgbClr val="813331"/>
                </a:solidFill>
                <a:latin typeface="Roboto Condensed Italics"/>
                <a:ea typeface="Roboto Condensed Italics"/>
                <a:cs typeface="Roboto Condensed Italics"/>
                <a:sym typeface="Roboto Condensed Italics"/>
              </a:rPr>
              <a:t>như</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thanh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gươm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Đa-mô-clót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về</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lí</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thuyết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thể</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tiêu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diệt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tất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các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xoay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quanh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Mặt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cộng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thêm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bốn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hành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tinh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nữa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phá</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huỷ</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thế</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thăng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bằng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của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Hệ</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Mặt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Trời</a:t>
            </a:r>
            <a:r>
              <a:rPr lang="en-US" sz="4100" i="1" dirty="0">
                <a:solidFill>
                  <a:srgbClr val="813331"/>
                </a:solidFill>
                <a:latin typeface="Roboto Condensed Italics"/>
                <a:ea typeface="Roboto Condensed Italics"/>
                <a:cs typeface="Roboto Condensed Italics"/>
                <a:sym typeface="Roboto Condensed Italics"/>
              </a:rPr>
              <a:t>.</a:t>
            </a:r>
          </a:p>
          <a:p>
            <a:pPr algn="just">
              <a:lnSpc>
                <a:spcPts val="5740"/>
              </a:lnSpc>
              <a:spcBef>
                <a:spcPct val="0"/>
              </a:spcBef>
            </a:pPr>
            <a:endParaRPr lang="en-US" sz="4100" i="1" dirty="0">
              <a:solidFill>
                <a:srgbClr val="813331"/>
              </a:solidFill>
              <a:latin typeface="Roboto Condensed Italics"/>
              <a:ea typeface="Roboto Condensed Italics"/>
              <a:cs typeface="Roboto Condensed Italics"/>
              <a:sym typeface="Roboto Condensed Italics"/>
            </a:endParaRPr>
          </a:p>
        </p:txBody>
      </p:sp>
      <p:sp>
        <p:nvSpPr>
          <p:cNvPr id="11" name="TextBox 11"/>
          <p:cNvSpPr txBox="1"/>
          <p:nvPr/>
        </p:nvSpPr>
        <p:spPr>
          <a:xfrm>
            <a:off x="1119318" y="1114627"/>
            <a:ext cx="16230600" cy="695985"/>
          </a:xfrm>
          <a:prstGeom prst="rect">
            <a:avLst/>
          </a:prstGeom>
        </p:spPr>
        <p:txBody>
          <a:bodyPr lIns="0" tIns="0" rIns="0" bIns="0" rtlCol="0" anchor="t">
            <a:spAutoFit/>
          </a:bodyPr>
          <a:lstStyle/>
          <a:p>
            <a:pPr algn="ctr">
              <a:lnSpc>
                <a:spcPts val="5740"/>
              </a:lnSpc>
              <a:spcBef>
                <a:spcPct val="0"/>
              </a:spcBef>
            </a:pPr>
            <a:r>
              <a:rPr lang="en-US" sz="4100" b="1">
                <a:solidFill>
                  <a:srgbClr val="813331"/>
                </a:solidFill>
                <a:latin typeface="Roboto Condensed Bold"/>
                <a:ea typeface="Roboto Condensed Bold"/>
                <a:cs typeface="Roboto Condensed Bold"/>
                <a:sym typeface="Roboto Condensed Bold"/>
              </a:rPr>
              <a:t>Xác định câu đơn, câu ghép trong đoạn văn sau:</a:t>
            </a:r>
          </a:p>
        </p:txBody>
      </p:sp>
      <p:sp>
        <p:nvSpPr>
          <p:cNvPr id="12" name="TextBox 12"/>
          <p:cNvSpPr txBox="1"/>
          <p:nvPr/>
        </p:nvSpPr>
        <p:spPr>
          <a:xfrm>
            <a:off x="14248398" y="1105127"/>
            <a:ext cx="3501736" cy="705485"/>
          </a:xfrm>
          <a:prstGeom prst="rect">
            <a:avLst/>
          </a:prstGeom>
        </p:spPr>
        <p:txBody>
          <a:bodyPr lIns="0" tIns="0" rIns="0" bIns="0" rtlCol="0" anchor="t">
            <a:spAutoFit/>
          </a:bodyPr>
          <a:lstStyle/>
          <a:p>
            <a:pPr algn="ctr">
              <a:lnSpc>
                <a:spcPts val="5740"/>
              </a:lnSpc>
              <a:spcBef>
                <a:spcPct val="0"/>
              </a:spcBef>
            </a:pPr>
            <a:r>
              <a:rPr lang="en-US" sz="4100">
                <a:solidFill>
                  <a:srgbClr val="BD464F"/>
                </a:solidFill>
                <a:latin typeface="#9Slide07 SFU Blackout"/>
                <a:ea typeface="#9Slide07 SFU Blackout"/>
                <a:cs typeface="#9Slide07 SFU Blackout"/>
                <a:sym typeface="#9Slide07 SFU Blackout"/>
              </a:rPr>
              <a:t>ĐÁP ÁN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a:off x="7166440" y="264584"/>
            <a:ext cx="12286627" cy="9936809"/>
          </a:xfrm>
          <a:custGeom>
            <a:avLst/>
            <a:gdLst/>
            <a:ahLst/>
            <a:cxnLst/>
            <a:rect l="l" t="t" r="r" b="b"/>
            <a:pathLst>
              <a:path w="12286627" h="9936809">
                <a:moveTo>
                  <a:pt x="0" y="0"/>
                </a:moveTo>
                <a:lnTo>
                  <a:pt x="12286626" y="0"/>
                </a:lnTo>
                <a:lnTo>
                  <a:pt x="12286626" y="9936810"/>
                </a:lnTo>
                <a:lnTo>
                  <a:pt x="0" y="99368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735112" y="1424304"/>
            <a:ext cx="17082985" cy="1509824"/>
            <a:chOff x="0" y="0"/>
            <a:chExt cx="4499222" cy="397649"/>
          </a:xfrm>
        </p:grpSpPr>
        <p:sp>
          <p:nvSpPr>
            <p:cNvPr id="5" name="Freeform 5"/>
            <p:cNvSpPr/>
            <p:nvPr/>
          </p:nvSpPr>
          <p:spPr>
            <a:xfrm>
              <a:off x="0" y="0"/>
              <a:ext cx="4499223" cy="397649"/>
            </a:xfrm>
            <a:custGeom>
              <a:avLst/>
              <a:gdLst/>
              <a:ahLst/>
              <a:cxnLst/>
              <a:rect l="l" t="t" r="r" b="b"/>
              <a:pathLst>
                <a:path w="4499223" h="397649">
                  <a:moveTo>
                    <a:pt x="23113" y="0"/>
                  </a:moveTo>
                  <a:lnTo>
                    <a:pt x="4476110" y="0"/>
                  </a:lnTo>
                  <a:cubicBezTo>
                    <a:pt x="4488875" y="0"/>
                    <a:pt x="4499223" y="10348"/>
                    <a:pt x="4499223" y="23113"/>
                  </a:cubicBezTo>
                  <a:lnTo>
                    <a:pt x="4499223" y="374536"/>
                  </a:lnTo>
                  <a:cubicBezTo>
                    <a:pt x="4499223" y="387301"/>
                    <a:pt x="4488875" y="397649"/>
                    <a:pt x="4476110" y="397649"/>
                  </a:cubicBezTo>
                  <a:lnTo>
                    <a:pt x="23113" y="397649"/>
                  </a:lnTo>
                  <a:cubicBezTo>
                    <a:pt x="10348" y="397649"/>
                    <a:pt x="0" y="387301"/>
                    <a:pt x="0" y="374536"/>
                  </a:cubicBezTo>
                  <a:lnTo>
                    <a:pt x="0" y="23113"/>
                  </a:lnTo>
                  <a:cubicBezTo>
                    <a:pt x="0" y="10348"/>
                    <a:pt x="10348" y="0"/>
                    <a:pt x="23113" y="0"/>
                  </a:cubicBezTo>
                  <a:close/>
                </a:path>
              </a:pathLst>
            </a:custGeom>
            <a:solidFill>
              <a:srgbClr val="FFFDFB"/>
            </a:solidFill>
          </p:spPr>
        </p:sp>
        <p:sp>
          <p:nvSpPr>
            <p:cNvPr id="6" name="TextBox 6"/>
            <p:cNvSpPr txBox="1"/>
            <p:nvPr/>
          </p:nvSpPr>
          <p:spPr>
            <a:xfrm>
              <a:off x="0" y="-47625"/>
              <a:ext cx="4499222" cy="445274"/>
            </a:xfrm>
            <a:prstGeom prst="rect">
              <a:avLst/>
            </a:prstGeom>
          </p:spPr>
          <p:txBody>
            <a:bodyPr lIns="50800" tIns="50800" rIns="50800" bIns="50800" rtlCol="0" anchor="ctr"/>
            <a:lstStyle/>
            <a:p>
              <a:pPr algn="ctr">
                <a:lnSpc>
                  <a:spcPts val="3359"/>
                </a:lnSpc>
              </a:pPr>
              <a:endParaRPr/>
            </a:p>
          </p:txBody>
        </p:sp>
      </p:grpSp>
      <p:grpSp>
        <p:nvGrpSpPr>
          <p:cNvPr id="7" name="Group 7"/>
          <p:cNvGrpSpPr/>
          <p:nvPr/>
        </p:nvGrpSpPr>
        <p:grpSpPr>
          <a:xfrm>
            <a:off x="761090" y="3355617"/>
            <a:ext cx="17354841" cy="3754744"/>
            <a:chOff x="0" y="0"/>
            <a:chExt cx="4570822" cy="988904"/>
          </a:xfrm>
        </p:grpSpPr>
        <p:sp>
          <p:nvSpPr>
            <p:cNvPr id="8" name="Freeform 8"/>
            <p:cNvSpPr/>
            <p:nvPr/>
          </p:nvSpPr>
          <p:spPr>
            <a:xfrm>
              <a:off x="0" y="0"/>
              <a:ext cx="4570822" cy="988904"/>
            </a:xfrm>
            <a:custGeom>
              <a:avLst/>
              <a:gdLst/>
              <a:ahLst/>
              <a:cxnLst/>
              <a:rect l="l" t="t" r="r" b="b"/>
              <a:pathLst>
                <a:path w="4570822" h="988904">
                  <a:moveTo>
                    <a:pt x="22751" y="0"/>
                  </a:moveTo>
                  <a:lnTo>
                    <a:pt x="4548071" y="0"/>
                  </a:lnTo>
                  <a:cubicBezTo>
                    <a:pt x="4554105" y="0"/>
                    <a:pt x="4559892" y="2397"/>
                    <a:pt x="4564159" y="6664"/>
                  </a:cubicBezTo>
                  <a:cubicBezTo>
                    <a:pt x="4568425" y="10930"/>
                    <a:pt x="4570822" y="16717"/>
                    <a:pt x="4570822" y="22751"/>
                  </a:cubicBezTo>
                  <a:lnTo>
                    <a:pt x="4570822" y="966153"/>
                  </a:lnTo>
                  <a:cubicBezTo>
                    <a:pt x="4570822" y="972187"/>
                    <a:pt x="4568425" y="977974"/>
                    <a:pt x="4564159" y="982240"/>
                  </a:cubicBezTo>
                  <a:cubicBezTo>
                    <a:pt x="4559892" y="986507"/>
                    <a:pt x="4554105" y="988904"/>
                    <a:pt x="4548071" y="988904"/>
                  </a:cubicBezTo>
                  <a:lnTo>
                    <a:pt x="22751" y="988904"/>
                  </a:lnTo>
                  <a:cubicBezTo>
                    <a:pt x="16717" y="988904"/>
                    <a:pt x="10930" y="986507"/>
                    <a:pt x="6664" y="982240"/>
                  </a:cubicBezTo>
                  <a:cubicBezTo>
                    <a:pt x="2397" y="977974"/>
                    <a:pt x="0" y="972187"/>
                    <a:pt x="0" y="966153"/>
                  </a:cubicBezTo>
                  <a:lnTo>
                    <a:pt x="0" y="22751"/>
                  </a:lnTo>
                  <a:cubicBezTo>
                    <a:pt x="0" y="16717"/>
                    <a:pt x="2397" y="10930"/>
                    <a:pt x="6664" y="6664"/>
                  </a:cubicBezTo>
                  <a:cubicBezTo>
                    <a:pt x="10930" y="2397"/>
                    <a:pt x="16717" y="0"/>
                    <a:pt x="22751" y="0"/>
                  </a:cubicBezTo>
                  <a:close/>
                </a:path>
              </a:pathLst>
            </a:custGeom>
            <a:solidFill>
              <a:srgbClr val="FFFDFB"/>
            </a:solidFill>
          </p:spPr>
        </p:sp>
        <p:sp>
          <p:nvSpPr>
            <p:cNvPr id="9" name="TextBox 9"/>
            <p:cNvSpPr txBox="1"/>
            <p:nvPr/>
          </p:nvSpPr>
          <p:spPr>
            <a:xfrm>
              <a:off x="0" y="-47625"/>
              <a:ext cx="4570822" cy="1036529"/>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957413" y="3552912"/>
            <a:ext cx="16860684" cy="2867759"/>
          </a:xfrm>
          <a:prstGeom prst="rect">
            <a:avLst/>
          </a:prstGeom>
        </p:spPr>
        <p:txBody>
          <a:bodyPr lIns="0" tIns="0" rIns="0" bIns="0" rtlCol="0" anchor="t">
            <a:spAutoFit/>
          </a:bodyPr>
          <a:lstStyle/>
          <a:p>
            <a:pPr algn="just">
              <a:lnSpc>
                <a:spcPts val="5740"/>
              </a:lnSpc>
            </a:pPr>
            <a:r>
              <a:rPr lang="en-US" sz="4100" b="1" i="1" dirty="0">
                <a:solidFill>
                  <a:srgbClr val="813331"/>
                </a:solidFill>
                <a:latin typeface="Roboto Condensed Bold Italics"/>
                <a:ea typeface="Roboto Condensed Bold Italics"/>
                <a:cs typeface="Roboto Condensed Bold Italics"/>
                <a:sym typeface="Roboto Condensed Bold Italics"/>
              </a:rPr>
              <a:t>* </a:t>
            </a:r>
            <a:r>
              <a:rPr lang="en-US" sz="4100" b="1" i="1" dirty="0" err="1">
                <a:solidFill>
                  <a:srgbClr val="813331"/>
                </a:solidFill>
                <a:latin typeface="Roboto Condensed Bold Italics"/>
                <a:ea typeface="Roboto Condensed Bold Italics"/>
                <a:cs typeface="Roboto Condensed Bold Italics"/>
                <a:sym typeface="Roboto Condensed Bold Italics"/>
              </a:rPr>
              <a:t>Câu</a:t>
            </a:r>
            <a:r>
              <a:rPr lang="en-US" sz="4100" b="1" i="1" dirty="0">
                <a:solidFill>
                  <a:srgbClr val="813331"/>
                </a:solidFill>
                <a:latin typeface="Roboto Condensed Bold Italics"/>
                <a:ea typeface="Roboto Condensed Bold Italics"/>
                <a:cs typeface="Roboto Condensed Bold Italics"/>
                <a:sym typeface="Roboto Condensed Bold Italics"/>
              </a:rPr>
              <a:t> </a:t>
            </a:r>
            <a:r>
              <a:rPr lang="en-US" sz="4100" b="1" i="1" dirty="0" err="1">
                <a:solidFill>
                  <a:srgbClr val="813331"/>
                </a:solidFill>
                <a:latin typeface="Roboto Condensed Bold Italics"/>
                <a:ea typeface="Roboto Condensed Bold Italics"/>
                <a:cs typeface="Roboto Condensed Bold Italics"/>
                <a:sym typeface="Roboto Condensed Bold Italics"/>
              </a:rPr>
              <a:t>ghép</a:t>
            </a:r>
            <a:r>
              <a:rPr lang="en-US" sz="4100" b="1" i="1" dirty="0">
                <a:solidFill>
                  <a:srgbClr val="813331"/>
                </a:solidFill>
                <a:latin typeface="Roboto Condensed Bold Italics"/>
                <a:ea typeface="Roboto Condensed Bold Italics"/>
                <a:cs typeface="Roboto Condensed Bold Italics"/>
                <a:sym typeface="Roboto Condensed Bold Italics"/>
              </a:rPr>
              <a:t>:</a:t>
            </a:r>
          </a:p>
          <a:p>
            <a:pPr algn="just">
              <a:lnSpc>
                <a:spcPts val="5740"/>
              </a:lnSpc>
              <a:spcBef>
                <a:spcPct val="0"/>
              </a:spcBef>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Nói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nôm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ra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điều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nghĩa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mỗi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không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trừ</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trẻ</a:t>
            </a:r>
            <a:r>
              <a:rPr lang="en-US" sz="4100" i="1" dirty="0">
                <a:solidFill>
                  <a:srgbClr val="813331"/>
                </a:solidFill>
                <a:latin typeface="Roboto Condensed Italics"/>
                <a:ea typeface="Roboto Condensed Italics"/>
                <a:cs typeface="Roboto Condensed Italics"/>
                <a:sym typeface="Roboto Condensed Italics"/>
              </a:rPr>
              <a:t> con, </a:t>
            </a:r>
            <a:r>
              <a:rPr lang="en-US" sz="4100" i="1" dirty="0" err="1">
                <a:solidFill>
                  <a:srgbClr val="813331"/>
                </a:solidFill>
                <a:latin typeface="Roboto Condensed Italics"/>
                <a:ea typeface="Roboto Condensed Italics"/>
                <a:cs typeface="Roboto Condensed Italics"/>
                <a:sym typeface="Roboto Condensed Italics"/>
              </a:rPr>
              <a:t>đang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ngồi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thùng</a:t>
            </a:r>
            <a:r>
              <a:rPr lang="en-US" sz="4100" i="1" dirty="0">
                <a:solidFill>
                  <a:srgbClr val="813331"/>
                </a:solidFill>
                <a:latin typeface="Roboto Condensed Italics"/>
                <a:ea typeface="Roboto Condensed Italics"/>
                <a:cs typeface="Roboto Condensed Italics"/>
                <a:sym typeface="Roboto Condensed Italics"/>
              </a:rPr>
              <a:t> 4 </a:t>
            </a:r>
            <a:r>
              <a:rPr lang="en-US" sz="4100" i="1" dirty="0" err="1">
                <a:solidFill>
                  <a:srgbClr val="813331"/>
                </a:solidFill>
                <a:latin typeface="Roboto Condensed Italics"/>
                <a:ea typeface="Roboto Condensed Italics"/>
                <a:cs typeface="Roboto Condensed Italics"/>
                <a:sym typeface="Roboto Condensed Italics"/>
              </a:rPr>
              <a:t>tấn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thuốc</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nổ</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tất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chỗ</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đó</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nổ</a:t>
            </a:r>
            <a:r>
              <a:rPr lang="en-US" sz="4100" i="1" dirty="0">
                <a:solidFill>
                  <a:srgbClr val="813331"/>
                </a:solidFill>
                <a:latin typeface="Roboto Condensed Italics"/>
                <a:ea typeface="Roboto Condensed Italics"/>
                <a:cs typeface="Roboto Condensed Italics"/>
                <a:sym typeface="Roboto Condensed Italics"/>
              </a:rPr>
              <a:t> tung </a:t>
            </a:r>
            <a:r>
              <a:rPr lang="en-US" sz="4100" i="1" dirty="0" err="1">
                <a:solidFill>
                  <a:srgbClr val="813331"/>
                </a:solidFill>
                <a:latin typeface="Roboto Condensed Italics"/>
                <a:ea typeface="Roboto Condensed Italics"/>
                <a:cs typeface="Roboto Condensed Italics"/>
                <a:sym typeface="Roboto Condensed Italics"/>
              </a:rPr>
              <a:t>lên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sẽ</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làm</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biến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thầy</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không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phải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lần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hai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lần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mọi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dấu</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vết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của</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sự</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sống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trên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Trái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Đất</a:t>
            </a:r>
            <a:r>
              <a:rPr lang="en-US" sz="4100" i="1" dirty="0">
                <a:solidFill>
                  <a:srgbClr val="813331"/>
                </a:solidFill>
                <a:latin typeface="Roboto Condensed Italics"/>
                <a:ea typeface="Roboto Condensed Italics"/>
                <a:cs typeface="Roboto Condensed Italics"/>
                <a:sym typeface="Roboto Condensed Italics"/>
              </a:rPr>
              <a:t>.</a:t>
            </a:r>
          </a:p>
        </p:txBody>
      </p:sp>
      <p:sp>
        <p:nvSpPr>
          <p:cNvPr id="11" name="TextBox 11"/>
          <p:cNvSpPr txBox="1"/>
          <p:nvPr/>
        </p:nvSpPr>
        <p:spPr>
          <a:xfrm>
            <a:off x="1187282" y="1793136"/>
            <a:ext cx="16230600" cy="695985"/>
          </a:xfrm>
          <a:prstGeom prst="rect">
            <a:avLst/>
          </a:prstGeom>
        </p:spPr>
        <p:txBody>
          <a:bodyPr lIns="0" tIns="0" rIns="0" bIns="0" rtlCol="0" anchor="t">
            <a:spAutoFit/>
          </a:bodyPr>
          <a:lstStyle/>
          <a:p>
            <a:pPr algn="ctr">
              <a:lnSpc>
                <a:spcPts val="5740"/>
              </a:lnSpc>
              <a:spcBef>
                <a:spcPct val="0"/>
              </a:spcBef>
            </a:pPr>
            <a:r>
              <a:rPr lang="en-US" sz="4100" b="1">
                <a:solidFill>
                  <a:srgbClr val="813331"/>
                </a:solidFill>
                <a:latin typeface="Roboto Condensed Bold"/>
                <a:ea typeface="Roboto Condensed Bold"/>
                <a:cs typeface="Roboto Condensed Bold"/>
                <a:sym typeface="Roboto Condensed Bold"/>
              </a:rPr>
              <a:t>Xác định câu đơn, câu ghép trong đoạn văn sau:</a:t>
            </a:r>
          </a:p>
        </p:txBody>
      </p:sp>
      <p:sp>
        <p:nvSpPr>
          <p:cNvPr id="12" name="TextBox 12"/>
          <p:cNvSpPr txBox="1"/>
          <p:nvPr/>
        </p:nvSpPr>
        <p:spPr>
          <a:xfrm>
            <a:off x="14248398" y="1786011"/>
            <a:ext cx="3501736" cy="705485"/>
          </a:xfrm>
          <a:prstGeom prst="rect">
            <a:avLst/>
          </a:prstGeom>
        </p:spPr>
        <p:txBody>
          <a:bodyPr lIns="0" tIns="0" rIns="0" bIns="0" rtlCol="0" anchor="t">
            <a:spAutoFit/>
          </a:bodyPr>
          <a:lstStyle/>
          <a:p>
            <a:pPr algn="ctr">
              <a:lnSpc>
                <a:spcPts val="5740"/>
              </a:lnSpc>
              <a:spcBef>
                <a:spcPct val="0"/>
              </a:spcBef>
            </a:pPr>
            <a:r>
              <a:rPr lang="en-US" sz="4100">
                <a:solidFill>
                  <a:srgbClr val="BD464F"/>
                </a:solidFill>
                <a:latin typeface="#9Slide07 SFU Blackout"/>
                <a:ea typeface="#9Slide07 SFU Blackout"/>
                <a:cs typeface="#9Slide07 SFU Blackout"/>
                <a:sym typeface="#9Slide07 SFU Blackout"/>
              </a:rPr>
              <a:t>ĐÁP ÁN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3"/>
            <a:stretch>
              <a:fillRect/>
            </a:stretch>
          </a:blipFill>
        </p:spPr>
      </p:sp>
      <p:sp>
        <p:nvSpPr>
          <p:cNvPr id="5" name="Freeform 5"/>
          <p:cNvSpPr/>
          <p:nvPr/>
        </p:nvSpPr>
        <p:spPr>
          <a:xfrm>
            <a:off x="12556706" y="3811759"/>
            <a:ext cx="5227574" cy="5832719"/>
          </a:xfrm>
          <a:custGeom>
            <a:avLst/>
            <a:gdLst/>
            <a:ahLst/>
            <a:cxnLst/>
            <a:rect l="l" t="t" r="r" b="b"/>
            <a:pathLst>
              <a:path w="5227574" h="5832719">
                <a:moveTo>
                  <a:pt x="0" y="0"/>
                </a:moveTo>
                <a:lnTo>
                  <a:pt x="5227574" y="0"/>
                </a:lnTo>
                <a:lnTo>
                  <a:pt x="5227574" y="5832718"/>
                </a:lnTo>
                <a:lnTo>
                  <a:pt x="0" y="5832718"/>
                </a:lnTo>
                <a:lnTo>
                  <a:pt x="0" y="0"/>
                </a:lnTo>
                <a:close/>
              </a:path>
            </a:pathLst>
          </a:custGeom>
          <a:blipFill>
            <a:blip r:embed="rId4"/>
            <a:stretch>
              <a:fillRect/>
            </a:stretch>
          </a:blipFill>
        </p:spPr>
      </p:sp>
      <p:sp>
        <p:nvSpPr>
          <p:cNvPr id="6" name="Freeform 6"/>
          <p:cNvSpPr/>
          <p:nvPr/>
        </p:nvSpPr>
        <p:spPr>
          <a:xfrm>
            <a:off x="4128934" y="2206413"/>
            <a:ext cx="8198029" cy="5420946"/>
          </a:xfrm>
          <a:custGeom>
            <a:avLst/>
            <a:gdLst/>
            <a:ahLst/>
            <a:cxnLst/>
            <a:rect l="l" t="t" r="r" b="b"/>
            <a:pathLst>
              <a:path w="8198029" h="5420946">
                <a:moveTo>
                  <a:pt x="0" y="0"/>
                </a:moveTo>
                <a:lnTo>
                  <a:pt x="8198029" y="0"/>
                </a:lnTo>
                <a:lnTo>
                  <a:pt x="8198029" y="5420947"/>
                </a:lnTo>
                <a:lnTo>
                  <a:pt x="0" y="54209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579182" y="1325230"/>
            <a:ext cx="18016773" cy="1002666"/>
          </a:xfrm>
          <a:prstGeom prst="rect">
            <a:avLst/>
          </a:prstGeom>
        </p:spPr>
        <p:txBody>
          <a:bodyPr lIns="0" tIns="0" rIns="0" bIns="0" rtlCol="0" anchor="t">
            <a:spAutoFit/>
          </a:bodyPr>
          <a:lstStyle/>
          <a:p>
            <a:pPr algn="l">
              <a:lnSpc>
                <a:spcPts val="8259"/>
              </a:lnSpc>
            </a:pPr>
            <a:r>
              <a:rPr lang="en-US" sz="5899" b="1">
                <a:solidFill>
                  <a:srgbClr val="4F2C33"/>
                </a:solidFill>
                <a:latin typeface="Fraunces Bold"/>
                <a:ea typeface="Fraunces Bold"/>
                <a:cs typeface="Fraunces Bold"/>
                <a:sym typeface="Fraunces Bold"/>
              </a:rPr>
              <a:t>II. THỰC HÀNH</a:t>
            </a:r>
          </a:p>
        </p:txBody>
      </p:sp>
      <p:sp>
        <p:nvSpPr>
          <p:cNvPr id="8" name="TextBox 8"/>
          <p:cNvSpPr txBox="1"/>
          <p:nvPr/>
        </p:nvSpPr>
        <p:spPr>
          <a:xfrm>
            <a:off x="5480662" y="2928223"/>
            <a:ext cx="5062756" cy="4397127"/>
          </a:xfrm>
          <a:prstGeom prst="rect">
            <a:avLst/>
          </a:prstGeom>
        </p:spPr>
        <p:txBody>
          <a:bodyPr lIns="0" tIns="0" rIns="0" bIns="0" rtlCol="0" anchor="t">
            <a:spAutoFit/>
          </a:bodyPr>
          <a:lstStyle/>
          <a:p>
            <a:pPr algn="just">
              <a:lnSpc>
                <a:spcPts val="6999"/>
              </a:lnSpc>
            </a:pPr>
            <a:r>
              <a:rPr lang="en-US" sz="4999" b="1" dirty="0" err="1">
                <a:solidFill>
                  <a:srgbClr val="4F2C33"/>
                </a:solidFill>
                <a:latin typeface="Roboto Condensed Bold"/>
                <a:ea typeface="Roboto Condensed Bold"/>
                <a:cs typeface="Roboto Condensed Bold"/>
                <a:sym typeface="Roboto Condensed Bold"/>
              </a:rPr>
              <a:t>Nhiệm</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vụ</a:t>
            </a:r>
            <a:r>
              <a:rPr lang="en-US" sz="4999" b="1" dirty="0">
                <a:solidFill>
                  <a:srgbClr val="4F2C33"/>
                </a:solidFill>
                <a:latin typeface="Roboto Condensed Bold"/>
                <a:ea typeface="Roboto Condensed Bold"/>
                <a:cs typeface="Roboto Condensed Bold"/>
                <a:sym typeface="Roboto Condensed Bold"/>
              </a:rPr>
              <a:t> 2: (</a:t>
            </a:r>
            <a:r>
              <a:rPr lang="en-US" sz="4999" b="1" dirty="0" err="1">
                <a:solidFill>
                  <a:srgbClr val="4F2C33"/>
                </a:solidFill>
                <a:latin typeface="Roboto Condensed Bold"/>
                <a:ea typeface="Roboto Condensed Bold"/>
                <a:cs typeface="Roboto Condensed Bold"/>
                <a:sym typeface="Roboto Condensed Bold"/>
              </a:rPr>
              <a:t>Bài</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tập</a:t>
            </a:r>
            <a:r>
              <a:rPr lang="en-US" sz="4999" b="1" dirty="0">
                <a:solidFill>
                  <a:srgbClr val="4F2C33"/>
                </a:solidFill>
                <a:latin typeface="Roboto Condensed Bold"/>
                <a:ea typeface="Roboto Condensed Bold"/>
                <a:cs typeface="Roboto Condensed Bold"/>
                <a:sym typeface="Roboto Condensed Bold"/>
              </a:rPr>
              <a:t> 2 </a:t>
            </a:r>
            <a:r>
              <a:rPr lang="en-US" sz="4999" b="1" dirty="0" err="1">
                <a:solidFill>
                  <a:srgbClr val="4F2C33"/>
                </a:solidFill>
                <a:latin typeface="Roboto Condensed Bold"/>
                <a:ea typeface="Roboto Condensed Bold"/>
                <a:cs typeface="Roboto Condensed Bold"/>
                <a:sym typeface="Roboto Condensed Bold"/>
              </a:rPr>
              <a:t>SGK</a:t>
            </a:r>
            <a:r>
              <a:rPr lang="en-US" sz="4999" b="1" dirty="0">
                <a:solidFill>
                  <a:srgbClr val="4F2C33"/>
                </a:solidFill>
                <a:latin typeface="Roboto Condensed Bold"/>
                <a:ea typeface="Roboto Condensed Bold"/>
                <a:cs typeface="Roboto Condensed Bold"/>
                <a:sym typeface="Roboto Condensed Bold"/>
              </a:rPr>
              <a:t>/76) HS </a:t>
            </a:r>
            <a:r>
              <a:rPr lang="en-US" sz="4999" b="1" dirty="0" err="1">
                <a:solidFill>
                  <a:srgbClr val="4F2C33"/>
                </a:solidFill>
                <a:latin typeface="Roboto Condensed Bold"/>
                <a:ea typeface="Roboto Condensed Bold"/>
                <a:cs typeface="Roboto Condensed Bold"/>
                <a:sym typeface="Roboto Condensed Bold"/>
              </a:rPr>
              <a:t>thực</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hiện</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theo</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cặp</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thời</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gian</a:t>
            </a:r>
            <a:r>
              <a:rPr lang="en-US" sz="4999" b="1" dirty="0">
                <a:solidFill>
                  <a:srgbClr val="4F2C33"/>
                </a:solidFill>
                <a:latin typeface="Roboto Condensed Bold"/>
                <a:ea typeface="Roboto Condensed Bold"/>
                <a:cs typeface="Roboto Condensed Bold"/>
                <a:sym typeface="Roboto Condensed Bold"/>
              </a:rPr>
              <a:t> 3 </a:t>
            </a:r>
            <a:r>
              <a:rPr lang="en-US" sz="4999" b="1" dirty="0" err="1">
                <a:solidFill>
                  <a:srgbClr val="4F2C33"/>
                </a:solidFill>
                <a:latin typeface="Roboto Condensed Bold"/>
                <a:ea typeface="Roboto Condensed Bold"/>
                <a:cs typeface="Roboto Condensed Bold"/>
                <a:sym typeface="Roboto Condensed Bold"/>
              </a:rPr>
              <a:t>phút</a:t>
            </a:r>
            <a:endParaRPr lang="en-US" sz="4999" b="1" dirty="0">
              <a:solidFill>
                <a:srgbClr val="4F2C33"/>
              </a:solidFill>
              <a:latin typeface="Roboto Condensed Bold"/>
              <a:ea typeface="Roboto Condensed Bold"/>
              <a:cs typeface="Roboto Condensed Bold"/>
              <a:sym typeface="Roboto Condensed Bold"/>
            </a:endParaRPr>
          </a:p>
          <a:p>
            <a:pPr algn="just">
              <a:lnSpc>
                <a:spcPts val="6999"/>
              </a:lnSpc>
            </a:pPr>
            <a:endParaRPr lang="en-US" sz="4999" b="1" dirty="0">
              <a:solidFill>
                <a:srgbClr val="4F2C33"/>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B"/>
        </a:solidFill>
        <a:effectLst/>
      </p:bgPr>
    </p:bg>
    <p:spTree>
      <p:nvGrpSpPr>
        <p:cNvPr id="1" name=""/>
        <p:cNvGrpSpPr/>
        <p:nvPr/>
      </p:nvGrpSpPr>
      <p:grpSpPr>
        <a:xfrm>
          <a:off x="0" y="0"/>
          <a:ext cx="0" cy="0"/>
          <a:chOff x="0" y="0"/>
          <a:chExt cx="0" cy="0"/>
        </a:xfrm>
      </p:grpSpPr>
      <p:sp>
        <p:nvSpPr>
          <p:cNvPr id="2" name="Freeform 2"/>
          <p:cNvSpPr/>
          <p:nvPr/>
        </p:nvSpPr>
        <p:spPr>
          <a:xfrm>
            <a:off x="-462627" y="-697831"/>
            <a:ext cx="6548565" cy="1395663"/>
          </a:xfrm>
          <a:custGeom>
            <a:avLst/>
            <a:gdLst/>
            <a:ahLst/>
            <a:cxnLst/>
            <a:rect l="l" t="t" r="r" b="b"/>
            <a:pathLst>
              <a:path w="6548565" h="1395663">
                <a:moveTo>
                  <a:pt x="0" y="0"/>
                </a:moveTo>
                <a:lnTo>
                  <a:pt x="6548565" y="0"/>
                </a:lnTo>
                <a:lnTo>
                  <a:pt x="6548565" y="1395662"/>
                </a:lnTo>
                <a:lnTo>
                  <a:pt x="0" y="1395662"/>
                </a:lnTo>
                <a:lnTo>
                  <a:pt x="0" y="0"/>
                </a:lnTo>
                <a:close/>
              </a:path>
            </a:pathLst>
          </a:custGeom>
          <a:blipFill>
            <a:blip r:embed="rId2"/>
            <a:stretch>
              <a:fillRect/>
            </a:stretch>
          </a:blipFill>
        </p:spPr>
      </p:sp>
      <p:sp>
        <p:nvSpPr>
          <p:cNvPr id="3" name="Freeform 3"/>
          <p:cNvSpPr/>
          <p:nvPr/>
        </p:nvSpPr>
        <p:spPr>
          <a:xfrm rot="720325">
            <a:off x="10710511" y="-425773"/>
            <a:ext cx="9721444" cy="1874850"/>
          </a:xfrm>
          <a:custGeom>
            <a:avLst/>
            <a:gdLst/>
            <a:ahLst/>
            <a:cxnLst/>
            <a:rect l="l" t="t" r="r" b="b"/>
            <a:pathLst>
              <a:path w="9721444" h="1874850">
                <a:moveTo>
                  <a:pt x="0" y="0"/>
                </a:moveTo>
                <a:lnTo>
                  <a:pt x="9721445" y="0"/>
                </a:lnTo>
                <a:lnTo>
                  <a:pt x="9721445" y="1874850"/>
                </a:lnTo>
                <a:lnTo>
                  <a:pt x="0" y="1874850"/>
                </a:lnTo>
                <a:lnTo>
                  <a:pt x="0" y="0"/>
                </a:lnTo>
                <a:close/>
              </a:path>
            </a:pathLst>
          </a:custGeom>
          <a:blipFill>
            <a:blip r:embed="rId3"/>
            <a:stretch>
              <a:fillRect/>
            </a:stretch>
          </a:blipFill>
        </p:spPr>
      </p:sp>
      <p:sp>
        <p:nvSpPr>
          <p:cNvPr id="4" name="Freeform 4"/>
          <p:cNvSpPr/>
          <p:nvPr/>
        </p:nvSpPr>
        <p:spPr>
          <a:xfrm rot="-10490724" flipH="1">
            <a:off x="11858474" y="-561935"/>
            <a:ext cx="2469143" cy="2519534"/>
          </a:xfrm>
          <a:custGeom>
            <a:avLst/>
            <a:gdLst/>
            <a:ahLst/>
            <a:cxnLst/>
            <a:rect l="l" t="t" r="r" b="b"/>
            <a:pathLst>
              <a:path w="2469143" h="2519534">
                <a:moveTo>
                  <a:pt x="2469143" y="0"/>
                </a:moveTo>
                <a:lnTo>
                  <a:pt x="0" y="0"/>
                </a:lnTo>
                <a:lnTo>
                  <a:pt x="0" y="2519533"/>
                </a:lnTo>
                <a:lnTo>
                  <a:pt x="2469143" y="2519533"/>
                </a:lnTo>
                <a:lnTo>
                  <a:pt x="2469143" y="0"/>
                </a:lnTo>
                <a:close/>
              </a:path>
            </a:pathLst>
          </a:custGeom>
          <a:blipFill>
            <a:blip r:embed="rId4"/>
            <a:stretch>
              <a:fillRect/>
            </a:stretch>
          </a:blipFill>
        </p:spPr>
      </p:sp>
      <p:sp>
        <p:nvSpPr>
          <p:cNvPr id="5" name="Freeform 5"/>
          <p:cNvSpPr/>
          <p:nvPr/>
        </p:nvSpPr>
        <p:spPr>
          <a:xfrm rot="10720389">
            <a:off x="4977745" y="7710612"/>
            <a:ext cx="16230600" cy="6041390"/>
          </a:xfrm>
          <a:custGeom>
            <a:avLst/>
            <a:gdLst/>
            <a:ahLst/>
            <a:cxnLst/>
            <a:rect l="l" t="t" r="r" b="b"/>
            <a:pathLst>
              <a:path w="16230600" h="6041390">
                <a:moveTo>
                  <a:pt x="0" y="0"/>
                </a:moveTo>
                <a:lnTo>
                  <a:pt x="16230600" y="0"/>
                </a:lnTo>
                <a:lnTo>
                  <a:pt x="16230600" y="6041390"/>
                </a:lnTo>
                <a:lnTo>
                  <a:pt x="0" y="6041390"/>
                </a:lnTo>
                <a:lnTo>
                  <a:pt x="0" y="0"/>
                </a:lnTo>
                <a:close/>
              </a:path>
            </a:pathLst>
          </a:custGeom>
          <a:blipFill>
            <a:blip r:embed="rId5"/>
            <a:stretch>
              <a:fillRect/>
            </a:stretch>
          </a:blipFill>
        </p:spPr>
      </p:sp>
      <p:sp>
        <p:nvSpPr>
          <p:cNvPr id="6" name="Freeform 6"/>
          <p:cNvSpPr/>
          <p:nvPr/>
        </p:nvSpPr>
        <p:spPr>
          <a:xfrm rot="-10525069">
            <a:off x="-1124212" y="8737749"/>
            <a:ext cx="20038378" cy="7138672"/>
          </a:xfrm>
          <a:custGeom>
            <a:avLst/>
            <a:gdLst/>
            <a:ahLst/>
            <a:cxnLst/>
            <a:rect l="l" t="t" r="r" b="b"/>
            <a:pathLst>
              <a:path w="20038378" h="7138672">
                <a:moveTo>
                  <a:pt x="0" y="0"/>
                </a:moveTo>
                <a:lnTo>
                  <a:pt x="20038377" y="0"/>
                </a:lnTo>
                <a:lnTo>
                  <a:pt x="20038377" y="7138672"/>
                </a:lnTo>
                <a:lnTo>
                  <a:pt x="0" y="7138672"/>
                </a:lnTo>
                <a:lnTo>
                  <a:pt x="0" y="0"/>
                </a:lnTo>
                <a:close/>
              </a:path>
            </a:pathLst>
          </a:custGeom>
          <a:blipFill>
            <a:blip r:embed="rId6"/>
            <a:stretch>
              <a:fillRect/>
            </a:stretch>
          </a:blipFill>
        </p:spPr>
      </p:sp>
      <p:grpSp>
        <p:nvGrpSpPr>
          <p:cNvPr id="7" name="Group 7"/>
          <p:cNvGrpSpPr/>
          <p:nvPr/>
        </p:nvGrpSpPr>
        <p:grpSpPr>
          <a:xfrm>
            <a:off x="7501665" y="2270163"/>
            <a:ext cx="10617663" cy="7418306"/>
            <a:chOff x="0" y="0"/>
            <a:chExt cx="2796422" cy="1953792"/>
          </a:xfrm>
        </p:grpSpPr>
        <p:sp>
          <p:nvSpPr>
            <p:cNvPr id="8" name="Freeform 8"/>
            <p:cNvSpPr/>
            <p:nvPr/>
          </p:nvSpPr>
          <p:spPr>
            <a:xfrm>
              <a:off x="0" y="0"/>
              <a:ext cx="2796422" cy="1953793"/>
            </a:xfrm>
            <a:custGeom>
              <a:avLst/>
              <a:gdLst/>
              <a:ahLst/>
              <a:cxnLst/>
              <a:rect l="l" t="t" r="r" b="b"/>
              <a:pathLst>
                <a:path w="2796422" h="1953793">
                  <a:moveTo>
                    <a:pt x="37187" y="0"/>
                  </a:moveTo>
                  <a:lnTo>
                    <a:pt x="2759235" y="0"/>
                  </a:lnTo>
                  <a:cubicBezTo>
                    <a:pt x="2769097" y="0"/>
                    <a:pt x="2778556" y="3918"/>
                    <a:pt x="2785530" y="10892"/>
                  </a:cubicBezTo>
                  <a:cubicBezTo>
                    <a:pt x="2792504" y="17866"/>
                    <a:pt x="2796422" y="27324"/>
                    <a:pt x="2796422" y="37187"/>
                  </a:cubicBezTo>
                  <a:lnTo>
                    <a:pt x="2796422" y="1916606"/>
                  </a:lnTo>
                  <a:cubicBezTo>
                    <a:pt x="2796422" y="1937143"/>
                    <a:pt x="2779772" y="1953793"/>
                    <a:pt x="2759235" y="1953793"/>
                  </a:cubicBezTo>
                  <a:lnTo>
                    <a:pt x="37187" y="1953793"/>
                  </a:lnTo>
                  <a:cubicBezTo>
                    <a:pt x="27324" y="1953793"/>
                    <a:pt x="17866" y="1949875"/>
                    <a:pt x="10892" y="1942901"/>
                  </a:cubicBezTo>
                  <a:cubicBezTo>
                    <a:pt x="3918" y="1935927"/>
                    <a:pt x="0" y="1926468"/>
                    <a:pt x="0" y="1916606"/>
                  </a:cubicBezTo>
                  <a:lnTo>
                    <a:pt x="0" y="37187"/>
                  </a:lnTo>
                  <a:cubicBezTo>
                    <a:pt x="0" y="16649"/>
                    <a:pt x="16649" y="0"/>
                    <a:pt x="37187" y="0"/>
                  </a:cubicBezTo>
                  <a:close/>
                </a:path>
              </a:pathLst>
            </a:custGeom>
            <a:solidFill>
              <a:srgbClr val="EBE7E0"/>
            </a:solidFill>
          </p:spPr>
        </p:sp>
        <p:sp>
          <p:nvSpPr>
            <p:cNvPr id="9" name="TextBox 9"/>
            <p:cNvSpPr txBox="1"/>
            <p:nvPr/>
          </p:nvSpPr>
          <p:spPr>
            <a:xfrm>
              <a:off x="0" y="-47625"/>
              <a:ext cx="2796422" cy="2001417"/>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7487228" y="1570697"/>
            <a:ext cx="10371454" cy="9146852"/>
          </a:xfrm>
          <a:prstGeom prst="rect">
            <a:avLst/>
          </a:prstGeom>
        </p:spPr>
        <p:txBody>
          <a:bodyPr lIns="0" tIns="0" rIns="0" bIns="0" rtlCol="0" anchor="t">
            <a:spAutoFit/>
          </a:bodyPr>
          <a:lstStyle/>
          <a:p>
            <a:pPr algn="just">
              <a:lnSpc>
                <a:spcPts val="5600"/>
              </a:lnSpc>
            </a:pPr>
            <a:endParaRPr dirty="0"/>
          </a:p>
          <a:p>
            <a:pPr algn="ctr">
              <a:lnSpc>
                <a:spcPts val="5600"/>
              </a:lnSpc>
            </a:pPr>
            <a:r>
              <a:rPr lang="en-US" sz="4000" b="1" dirty="0" err="1">
                <a:solidFill>
                  <a:srgbClr val="4F2C33"/>
                </a:solidFill>
                <a:latin typeface="Roboto Condensed Bold"/>
                <a:ea typeface="Roboto Condensed Bold"/>
                <a:cs typeface="Roboto Condensed Bold"/>
                <a:sym typeface="Roboto Condensed Bold"/>
              </a:rPr>
              <a:t>ĐỘI</a:t>
            </a:r>
            <a:r>
              <a:rPr lang="en-US" sz="4000" b="1" dirty="0">
                <a:solidFill>
                  <a:srgbClr val="4F2C33"/>
                </a:solidFill>
                <a:latin typeface="Roboto Condensed Bold"/>
                <a:ea typeface="Roboto Condensed Bold"/>
                <a:cs typeface="Roboto Condensed Bold"/>
                <a:sym typeface="Roboto Condensed Bold"/>
              </a:rPr>
              <a:t> 2</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Các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em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hãy</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tìm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một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quyển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nó</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là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giáo</a:t>
            </a:r>
            <a:r>
              <a:rPr lang="en-US" sz="4000" dirty="0">
                <a:solidFill>
                  <a:srgbClr val="4F2C33"/>
                </a:solidFill>
                <a:latin typeface="Roboto Condensed"/>
                <a:ea typeface="Roboto Condensed"/>
                <a:cs typeface="Roboto Condensed"/>
                <a:sym typeface="Roboto Condensed"/>
              </a:rPr>
              <a:t> khoa </a:t>
            </a:r>
            <a:r>
              <a:rPr lang="en-US" sz="4000" dirty="0" err="1">
                <a:solidFill>
                  <a:srgbClr val="4F2C33"/>
                </a:solidFill>
                <a:latin typeface="Roboto Condensed"/>
                <a:ea typeface="Roboto Condensed"/>
                <a:cs typeface="Roboto Condensed"/>
                <a:sym typeface="Roboto Condensed"/>
              </a:rPr>
              <a:t>của</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một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trong</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những</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môn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học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nhiều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tiết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nhất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tuần</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Cuốn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để</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dưới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cạnh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cửa</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sổ</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đó</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là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của</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một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bạn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nữ</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Nếu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em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đứng</a:t>
            </a:r>
            <a:r>
              <a:rPr lang="en-US" sz="4000" dirty="0">
                <a:solidFill>
                  <a:srgbClr val="4F2C33"/>
                </a:solidFill>
                <a:latin typeface="Roboto Condensed"/>
                <a:ea typeface="Roboto Condensed"/>
                <a:cs typeface="Roboto Condensed"/>
                <a:sym typeface="Roboto Condensed"/>
              </a:rPr>
              <a:t> ở </a:t>
            </a:r>
            <a:r>
              <a:rPr lang="en-US" sz="4000" dirty="0" err="1">
                <a:solidFill>
                  <a:srgbClr val="4F2C33"/>
                </a:solidFill>
                <a:latin typeface="Roboto Condensed"/>
                <a:ea typeface="Roboto Condensed"/>
                <a:cs typeface="Roboto Condensed"/>
                <a:sym typeface="Roboto Condensed"/>
              </a:rPr>
              <a:t>bục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giảng</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nhìn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xuống</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thì</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đó</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là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số</a:t>
            </a:r>
            <a:r>
              <a:rPr lang="en-US" sz="4000" dirty="0">
                <a:solidFill>
                  <a:srgbClr val="4F2C33"/>
                </a:solidFill>
                <a:latin typeface="Roboto Condensed"/>
                <a:ea typeface="Roboto Condensed"/>
                <a:cs typeface="Roboto Condensed"/>
                <a:sym typeface="Roboto Condensed"/>
              </a:rPr>
              <a:t> 2, </a:t>
            </a:r>
            <a:r>
              <a:rPr lang="en-US" sz="4000" dirty="0" err="1">
                <a:solidFill>
                  <a:srgbClr val="4F2C33"/>
                </a:solidFill>
                <a:latin typeface="Roboto Condensed"/>
                <a:ea typeface="Roboto Condensed"/>
                <a:cs typeface="Roboto Condensed"/>
                <a:sym typeface="Roboto Condensed"/>
              </a:rPr>
              <a:t>nằm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bên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tay</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phải</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Bìa</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cuốn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màu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nâu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chủ</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đạo</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và</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tên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cuốn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gồm</a:t>
            </a:r>
            <a:r>
              <a:rPr lang="en-US" sz="4000" dirty="0">
                <a:solidFill>
                  <a:srgbClr val="4F2C33"/>
                </a:solidFill>
                <a:latin typeface="Roboto Condensed"/>
                <a:ea typeface="Roboto Condensed"/>
                <a:cs typeface="Roboto Condensed"/>
                <a:sym typeface="Roboto Condensed"/>
              </a:rPr>
              <a:t> 7 </a:t>
            </a:r>
            <a:r>
              <a:rPr lang="en-US" sz="4000" dirty="0" err="1">
                <a:solidFill>
                  <a:srgbClr val="4F2C33"/>
                </a:solidFill>
                <a:latin typeface="Roboto Condensed"/>
                <a:ea typeface="Roboto Condensed"/>
                <a:cs typeface="Roboto Condensed"/>
                <a:sym typeface="Roboto Condensed"/>
              </a:rPr>
              <a:t>chữ</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cái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màu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đỏ</a:t>
            </a:r>
            <a:r>
              <a:rPr lang="en-US" sz="4000" dirty="0">
                <a:solidFill>
                  <a:srgbClr val="4F2C33"/>
                </a:solidFill>
                <a:latin typeface="Roboto Condensed"/>
                <a:ea typeface="Roboto Condensed"/>
                <a:cs typeface="Roboto Condensed"/>
                <a:sym typeface="Roboto Condensed"/>
              </a:rPr>
              <a:t>.</a:t>
            </a:r>
          </a:p>
          <a:p>
            <a:pPr algn="just">
              <a:lnSpc>
                <a:spcPts val="5600"/>
              </a:lnSpc>
            </a:pPr>
            <a:endParaRPr lang="en-US" sz="4000" dirty="0">
              <a:solidFill>
                <a:srgbClr val="4F2C33"/>
              </a:solidFill>
              <a:latin typeface="Roboto Condensed"/>
              <a:ea typeface="Roboto Condensed"/>
              <a:cs typeface="Roboto Condensed"/>
              <a:sym typeface="Roboto Condensed"/>
            </a:endParaRPr>
          </a:p>
          <a:p>
            <a:pPr algn="just">
              <a:lnSpc>
                <a:spcPts val="5600"/>
              </a:lnSpc>
            </a:pPr>
            <a:endParaRPr lang="en-US" sz="4000" dirty="0">
              <a:solidFill>
                <a:srgbClr val="4F2C33"/>
              </a:solidFill>
              <a:latin typeface="Roboto Condensed"/>
              <a:ea typeface="Roboto Condensed"/>
              <a:cs typeface="Roboto Condensed"/>
              <a:sym typeface="Roboto Condensed"/>
            </a:endParaRPr>
          </a:p>
        </p:txBody>
      </p:sp>
      <p:grpSp>
        <p:nvGrpSpPr>
          <p:cNvPr id="11" name="Group 11"/>
          <p:cNvGrpSpPr/>
          <p:nvPr/>
        </p:nvGrpSpPr>
        <p:grpSpPr>
          <a:xfrm>
            <a:off x="783735" y="2270163"/>
            <a:ext cx="6240344" cy="7418306"/>
            <a:chOff x="0" y="0"/>
            <a:chExt cx="1643547" cy="1953792"/>
          </a:xfrm>
        </p:grpSpPr>
        <p:sp>
          <p:nvSpPr>
            <p:cNvPr id="12" name="Freeform 12"/>
            <p:cNvSpPr/>
            <p:nvPr/>
          </p:nvSpPr>
          <p:spPr>
            <a:xfrm>
              <a:off x="0" y="0"/>
              <a:ext cx="1643548" cy="1953793"/>
            </a:xfrm>
            <a:custGeom>
              <a:avLst/>
              <a:gdLst/>
              <a:ahLst/>
              <a:cxnLst/>
              <a:rect l="l" t="t" r="r" b="b"/>
              <a:pathLst>
                <a:path w="1643548" h="1953793">
                  <a:moveTo>
                    <a:pt x="63272" y="0"/>
                  </a:moveTo>
                  <a:lnTo>
                    <a:pt x="1580276" y="0"/>
                  </a:lnTo>
                  <a:cubicBezTo>
                    <a:pt x="1615220" y="0"/>
                    <a:pt x="1643548" y="28328"/>
                    <a:pt x="1643548" y="63272"/>
                  </a:cubicBezTo>
                  <a:lnTo>
                    <a:pt x="1643548" y="1890521"/>
                  </a:lnTo>
                  <a:cubicBezTo>
                    <a:pt x="1643548" y="1925465"/>
                    <a:pt x="1615220" y="1953793"/>
                    <a:pt x="1580276" y="1953793"/>
                  </a:cubicBezTo>
                  <a:lnTo>
                    <a:pt x="63272" y="1953793"/>
                  </a:lnTo>
                  <a:cubicBezTo>
                    <a:pt x="28328" y="1953793"/>
                    <a:pt x="0" y="1925465"/>
                    <a:pt x="0" y="1890521"/>
                  </a:cubicBezTo>
                  <a:lnTo>
                    <a:pt x="0" y="63272"/>
                  </a:lnTo>
                  <a:cubicBezTo>
                    <a:pt x="0" y="28328"/>
                    <a:pt x="28328" y="0"/>
                    <a:pt x="63272" y="0"/>
                  </a:cubicBezTo>
                  <a:close/>
                </a:path>
              </a:pathLst>
            </a:custGeom>
            <a:solidFill>
              <a:srgbClr val="F2E2C8"/>
            </a:solidFill>
          </p:spPr>
        </p:sp>
        <p:sp>
          <p:nvSpPr>
            <p:cNvPr id="13" name="TextBox 13"/>
            <p:cNvSpPr txBox="1"/>
            <p:nvPr/>
          </p:nvSpPr>
          <p:spPr>
            <a:xfrm>
              <a:off x="0" y="-47625"/>
              <a:ext cx="1643547" cy="2001417"/>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783735" y="1785272"/>
            <a:ext cx="6024118" cy="7032377"/>
          </a:xfrm>
          <a:prstGeom prst="rect">
            <a:avLst/>
          </a:prstGeom>
        </p:spPr>
        <p:txBody>
          <a:bodyPr lIns="0" tIns="0" rIns="0" bIns="0" rtlCol="0" anchor="t">
            <a:spAutoFit/>
          </a:bodyPr>
          <a:lstStyle/>
          <a:p>
            <a:pPr algn="just">
              <a:lnSpc>
                <a:spcPts val="5600"/>
              </a:lnSpc>
            </a:pPr>
            <a:endParaRPr dirty="0"/>
          </a:p>
          <a:p>
            <a:pPr algn="ctr">
              <a:lnSpc>
                <a:spcPts val="5600"/>
              </a:lnSpc>
            </a:pPr>
            <a:r>
              <a:rPr lang="en-US" sz="4000" b="1" dirty="0" err="1">
                <a:solidFill>
                  <a:srgbClr val="4F2C33"/>
                </a:solidFill>
                <a:latin typeface="Roboto Condensed Bold"/>
                <a:ea typeface="Roboto Condensed Bold"/>
                <a:cs typeface="Roboto Condensed Bold"/>
                <a:sym typeface="Roboto Condensed Bold"/>
              </a:rPr>
              <a:t>ĐỘI</a:t>
            </a:r>
            <a:r>
              <a:rPr lang="en-US" sz="4000" b="1" dirty="0">
                <a:solidFill>
                  <a:srgbClr val="4F2C33"/>
                </a:solidFill>
                <a:latin typeface="Roboto Condensed Bold"/>
                <a:ea typeface="Roboto Condensed Bold"/>
                <a:cs typeface="Roboto Condensed Bold"/>
                <a:sym typeface="Roboto Condensed Bold"/>
              </a:rPr>
              <a:t> 1</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Các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em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hãy</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tìm</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một</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quyển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Cuốn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để</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dưới</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ngăn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cạnh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cửa</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Ngăn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bàn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bục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giảng</a:t>
            </a:r>
            <a:r>
              <a:rPr lang="en-US" sz="4000" dirty="0">
                <a:solidFill>
                  <a:srgbClr val="4F2C33"/>
                </a:solidFill>
                <a:latin typeface="Roboto Condensed"/>
                <a:ea typeface="Roboto Condensed"/>
                <a:cs typeface="Roboto Condensed"/>
                <a:sym typeface="Roboto Condensed"/>
              </a:rPr>
              <a:t> 5 </a:t>
            </a:r>
            <a:r>
              <a:rPr lang="en-US" sz="4000" dirty="0" err="1">
                <a:solidFill>
                  <a:srgbClr val="4F2C33"/>
                </a:solidFill>
                <a:latin typeface="Roboto Condensed"/>
                <a:ea typeface="Roboto Condensed"/>
                <a:cs typeface="Roboto Condensed"/>
                <a:sym typeface="Roboto Condensed"/>
              </a:rPr>
              <a:t>bước</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chân</a:t>
            </a:r>
            <a:r>
              <a:rPr lang="en-US" sz="4000" dirty="0">
                <a:solidFill>
                  <a:srgbClr val="4F2C33"/>
                </a:solidFill>
                <a:latin typeface="Roboto Condensed"/>
                <a:ea typeface="Roboto Condensed"/>
                <a:cs typeface="Roboto Condensed"/>
                <a:sym typeface="Roboto Condensed"/>
              </a:rPr>
              <a:t>.</a:t>
            </a:r>
          </a:p>
          <a:p>
            <a:pPr marL="863601" lvl="1" indent="-431801" algn="just">
              <a:lnSpc>
                <a:spcPts val="5600"/>
              </a:lnSpc>
              <a:buFont typeface="Arial"/>
              <a:buChar char="•"/>
            </a:pPr>
            <a:r>
              <a:rPr lang="en-US" sz="4000" dirty="0" err="1">
                <a:solidFill>
                  <a:srgbClr val="4F2C33"/>
                </a:solidFill>
                <a:latin typeface="Roboto Condensed"/>
                <a:ea typeface="Roboto Condensed"/>
                <a:cs typeface="Roboto Condensed"/>
                <a:sym typeface="Roboto Condensed"/>
              </a:rPr>
              <a:t>Tên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cuốn</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sách</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màu</a:t>
            </a:r>
            <a:r>
              <a:rPr lang="en-US" sz="4000" dirty="0">
                <a:solidFill>
                  <a:srgbClr val="4F2C33"/>
                </a:solidFill>
                <a:latin typeface="Roboto Condensed"/>
                <a:ea typeface="Roboto Condensed"/>
                <a:cs typeface="Roboto Condensed"/>
                <a:sym typeface="Roboto Condensed"/>
              </a:rPr>
              <a:t> </a:t>
            </a:r>
            <a:r>
              <a:rPr lang="en-US" sz="4000" dirty="0" err="1">
                <a:solidFill>
                  <a:srgbClr val="4F2C33"/>
                </a:solidFill>
                <a:latin typeface="Roboto Condensed"/>
                <a:ea typeface="Roboto Condensed"/>
                <a:cs typeface="Roboto Condensed"/>
                <a:sym typeface="Roboto Condensed"/>
              </a:rPr>
              <a:t>đỏ</a:t>
            </a:r>
            <a:r>
              <a:rPr lang="en-US" sz="4000" dirty="0">
                <a:solidFill>
                  <a:srgbClr val="4F2C33"/>
                </a:solidFill>
                <a:latin typeface="Roboto Condensed"/>
                <a:ea typeface="Roboto Condensed"/>
                <a:cs typeface="Roboto Condensed"/>
                <a:sym typeface="Roboto Condensed"/>
              </a:rPr>
              <a:t>.</a:t>
            </a:r>
          </a:p>
          <a:p>
            <a:pPr algn="just">
              <a:lnSpc>
                <a:spcPts val="5600"/>
              </a:lnSpc>
            </a:pPr>
            <a:endParaRPr lang="en-US" sz="4000" dirty="0">
              <a:solidFill>
                <a:srgbClr val="4F2C33"/>
              </a:solidFill>
              <a:latin typeface="Roboto Condensed"/>
              <a:ea typeface="Roboto Condensed"/>
              <a:cs typeface="Roboto Condensed"/>
              <a:sym typeface="Roboto Condensed"/>
            </a:endParaRPr>
          </a:p>
        </p:txBody>
      </p:sp>
      <p:sp>
        <p:nvSpPr>
          <p:cNvPr id="15" name="TextBox 15"/>
          <p:cNvSpPr txBox="1"/>
          <p:nvPr/>
        </p:nvSpPr>
        <p:spPr>
          <a:xfrm>
            <a:off x="783735" y="812131"/>
            <a:ext cx="11347236" cy="844291"/>
          </a:xfrm>
          <a:prstGeom prst="rect">
            <a:avLst/>
          </a:prstGeom>
        </p:spPr>
        <p:txBody>
          <a:bodyPr lIns="0" tIns="0" rIns="0" bIns="0" rtlCol="0" anchor="t">
            <a:spAutoFit/>
          </a:bodyPr>
          <a:lstStyle/>
          <a:p>
            <a:pPr marL="0" lvl="0" indent="0" algn="ctr">
              <a:lnSpc>
                <a:spcPts val="5728"/>
              </a:lnSpc>
            </a:pPr>
            <a:r>
              <a:rPr lang="en-US" sz="6294">
                <a:solidFill>
                  <a:srgbClr val="7F2525"/>
                </a:solidFill>
                <a:latin typeface="#9Slide07 SVNRevolution"/>
                <a:ea typeface="#9Slide07 SVNRevolution"/>
                <a:cs typeface="#9Slide07 SVNRevolution"/>
                <a:sym typeface="#9Slide07 SVNRevolution"/>
              </a:rPr>
              <a:t>CHUYÊN GIA NGỮ PHÁP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a:off x="5102781" y="1067299"/>
            <a:ext cx="14929308" cy="10675554"/>
          </a:xfrm>
          <a:custGeom>
            <a:avLst/>
            <a:gdLst/>
            <a:ahLst/>
            <a:cxnLst/>
            <a:rect l="l" t="t" r="r" b="b"/>
            <a:pathLst>
              <a:path w="14929308" h="10675554">
                <a:moveTo>
                  <a:pt x="0" y="0"/>
                </a:moveTo>
                <a:lnTo>
                  <a:pt x="14929307" y="0"/>
                </a:lnTo>
                <a:lnTo>
                  <a:pt x="14929307" y="10675554"/>
                </a:lnTo>
                <a:lnTo>
                  <a:pt x="0" y="10675554"/>
                </a:lnTo>
                <a:lnTo>
                  <a:pt x="0" y="0"/>
                </a:lnTo>
                <a:close/>
              </a:path>
            </a:pathLst>
          </a:custGeom>
          <a:blipFill>
            <a:blip r:embed="rId3"/>
            <a:stretch>
              <a:fillRect l="-268" r="-268"/>
            </a:stretch>
          </a:blipFill>
        </p:spPr>
      </p:sp>
      <p:grpSp>
        <p:nvGrpSpPr>
          <p:cNvPr id="4" name="Group 4"/>
          <p:cNvGrpSpPr/>
          <p:nvPr/>
        </p:nvGrpSpPr>
        <p:grpSpPr>
          <a:xfrm>
            <a:off x="576530" y="476619"/>
            <a:ext cx="17082985" cy="9333762"/>
            <a:chOff x="0" y="0"/>
            <a:chExt cx="4499222" cy="2458275"/>
          </a:xfrm>
        </p:grpSpPr>
        <p:sp>
          <p:nvSpPr>
            <p:cNvPr id="5" name="Freeform 5"/>
            <p:cNvSpPr/>
            <p:nvPr/>
          </p:nvSpPr>
          <p:spPr>
            <a:xfrm>
              <a:off x="0" y="0"/>
              <a:ext cx="4499223" cy="2458275"/>
            </a:xfrm>
            <a:custGeom>
              <a:avLst/>
              <a:gdLst/>
              <a:ahLst/>
              <a:cxnLst/>
              <a:rect l="l" t="t" r="r" b="b"/>
              <a:pathLst>
                <a:path w="4499223" h="2458275">
                  <a:moveTo>
                    <a:pt x="23113" y="0"/>
                  </a:moveTo>
                  <a:lnTo>
                    <a:pt x="4476110" y="0"/>
                  </a:lnTo>
                  <a:cubicBezTo>
                    <a:pt x="4488875" y="0"/>
                    <a:pt x="4499223" y="10348"/>
                    <a:pt x="4499223" y="23113"/>
                  </a:cubicBezTo>
                  <a:lnTo>
                    <a:pt x="4499223" y="2435162"/>
                  </a:lnTo>
                  <a:cubicBezTo>
                    <a:pt x="4499223" y="2447927"/>
                    <a:pt x="4488875" y="2458275"/>
                    <a:pt x="4476110" y="2458275"/>
                  </a:cubicBezTo>
                  <a:lnTo>
                    <a:pt x="23113" y="2458275"/>
                  </a:lnTo>
                  <a:cubicBezTo>
                    <a:pt x="10348" y="2458275"/>
                    <a:pt x="0" y="2447927"/>
                    <a:pt x="0" y="2435162"/>
                  </a:cubicBezTo>
                  <a:lnTo>
                    <a:pt x="0" y="23113"/>
                  </a:lnTo>
                  <a:cubicBezTo>
                    <a:pt x="0" y="10348"/>
                    <a:pt x="10348" y="0"/>
                    <a:pt x="23113" y="0"/>
                  </a:cubicBezTo>
                  <a:close/>
                </a:path>
              </a:pathLst>
            </a:custGeom>
            <a:solidFill>
              <a:srgbClr val="FFFDFB"/>
            </a:solidFill>
          </p:spPr>
        </p:sp>
        <p:sp>
          <p:nvSpPr>
            <p:cNvPr id="6" name="TextBox 6"/>
            <p:cNvSpPr txBox="1"/>
            <p:nvPr/>
          </p:nvSpPr>
          <p:spPr>
            <a:xfrm>
              <a:off x="0" y="-47625"/>
              <a:ext cx="4499222" cy="2505900"/>
            </a:xfrm>
            <a:prstGeom prst="rect">
              <a:avLst/>
            </a:prstGeom>
          </p:spPr>
          <p:txBody>
            <a:bodyPr lIns="50800" tIns="50800" rIns="50800" bIns="50800" rtlCol="0" anchor="ctr"/>
            <a:lstStyle/>
            <a:p>
              <a:pPr algn="ctr">
                <a:lnSpc>
                  <a:spcPts val="3359"/>
                </a:lnSpc>
              </a:pPr>
              <a:endParaRPr/>
            </a:p>
          </p:txBody>
        </p:sp>
      </p:grpSp>
      <p:sp>
        <p:nvSpPr>
          <p:cNvPr id="7" name="TextBox 7"/>
          <p:cNvSpPr txBox="1"/>
          <p:nvPr/>
        </p:nvSpPr>
        <p:spPr>
          <a:xfrm>
            <a:off x="1002723" y="916580"/>
            <a:ext cx="16230600" cy="8664575"/>
          </a:xfrm>
          <a:prstGeom prst="rect">
            <a:avLst/>
          </a:prstGeom>
        </p:spPr>
        <p:txBody>
          <a:bodyPr lIns="0" tIns="0" rIns="0" bIns="0" rtlCol="0" anchor="t">
            <a:spAutoFit/>
          </a:bodyPr>
          <a:lstStyle/>
          <a:p>
            <a:pPr algn="just">
              <a:lnSpc>
                <a:spcPts val="4900"/>
              </a:lnSpc>
            </a:pPr>
            <a:r>
              <a:rPr lang="en-US" sz="3500" b="1" dirty="0" err="1">
                <a:solidFill>
                  <a:srgbClr val="813331"/>
                </a:solidFill>
                <a:latin typeface="Roboto Condensed Bold"/>
                <a:ea typeface="Roboto Condensed Bold"/>
                <a:cs typeface="Roboto Condensed Bold"/>
                <a:sym typeface="Roboto Condensed Bold"/>
              </a:rPr>
              <a:t>Chỉ</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ra</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kiểu</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câu</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ghép</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của</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từng</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câu</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sau</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và</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cho</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biết</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cách</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nối</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các</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vế</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của</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mỗi</a:t>
            </a:r>
            <a:r>
              <a:rPr lang="en-US" sz="3500" b="1" dirty="0">
                <a:solidFill>
                  <a:srgbClr val="813331"/>
                </a:solidFill>
                <a:latin typeface="Roboto Condensed Bold"/>
                <a:ea typeface="Roboto Condensed Bold"/>
                <a:cs typeface="Roboto Condensed Bold"/>
                <a:sym typeface="Roboto Condensed Bold"/>
              </a:rPr>
              <a:t> </a:t>
            </a:r>
            <a:r>
              <a:rPr lang="en-US" sz="3500" b="1" dirty="0" err="1">
                <a:solidFill>
                  <a:srgbClr val="813331"/>
                </a:solidFill>
                <a:latin typeface="Roboto Condensed Bold"/>
                <a:ea typeface="Roboto Condensed Bold"/>
                <a:cs typeface="Roboto Condensed Bold"/>
                <a:sym typeface="Roboto Condensed Bold"/>
              </a:rPr>
              <a:t>câu</a:t>
            </a:r>
            <a:r>
              <a:rPr lang="en-US" sz="3500" b="1" dirty="0">
                <a:solidFill>
                  <a:srgbClr val="813331"/>
                </a:solidFill>
                <a:latin typeface="Roboto Condensed Bold"/>
                <a:ea typeface="Roboto Condensed Bold"/>
                <a:cs typeface="Roboto Condensed Bold"/>
                <a:sym typeface="Roboto Condensed Bold"/>
              </a:rPr>
              <a:t>.</a:t>
            </a:r>
          </a:p>
          <a:p>
            <a:pPr algn="just">
              <a:lnSpc>
                <a:spcPts val="4900"/>
              </a:lnSpc>
            </a:pPr>
            <a:r>
              <a:rPr lang="en-US" sz="3500" dirty="0">
                <a:solidFill>
                  <a:srgbClr val="813331"/>
                </a:solidFill>
                <a:latin typeface="Roboto Condensed"/>
                <a:ea typeface="Roboto Condensed"/>
                <a:cs typeface="Roboto Condensed"/>
                <a:sym typeface="Roboto Condensed"/>
              </a:rPr>
              <a:t>a. </a:t>
            </a:r>
            <a:r>
              <a:rPr lang="en-US" sz="3500" i="1" dirty="0" err="1">
                <a:solidFill>
                  <a:srgbClr val="813331"/>
                </a:solidFill>
                <a:latin typeface="Roboto Condensed Italics"/>
                <a:ea typeface="Roboto Condensed Italics"/>
                <a:cs typeface="Roboto Condensed Italics"/>
                <a:sym typeface="Roboto Condensed Italics"/>
              </a:rPr>
              <a:t>Đứa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trẻ</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thì</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ngây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thơ</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chỉ</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kể</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lại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những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điều</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mà</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đêm</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đêm</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mẹ</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thường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dạy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khi</a:t>
            </a:r>
            <a:r>
              <a:rPr lang="en-US" sz="3500" i="1" dirty="0">
                <a:solidFill>
                  <a:srgbClr val="813331"/>
                </a:solidFill>
                <a:latin typeface="Roboto Condensed Italics"/>
                <a:ea typeface="Roboto Condensed Italics"/>
                <a:cs typeface="Roboto Condensed Italics"/>
                <a:sym typeface="Roboto Condensed Italics"/>
              </a:rPr>
              <a:t> cha </a:t>
            </a:r>
            <a:r>
              <a:rPr lang="en-US" sz="3500" i="1" dirty="0" err="1">
                <a:solidFill>
                  <a:srgbClr val="813331"/>
                </a:solidFill>
                <a:latin typeface="Roboto Condensed Italics"/>
                <a:ea typeface="Roboto Condensed Italics"/>
                <a:cs typeface="Roboto Condensed Italics"/>
                <a:sym typeface="Roboto Condensed Italics"/>
              </a:rPr>
              <a:t>vắng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nhà</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không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thể</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phân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biệt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được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giữa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đùa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với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thật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vì</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mới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tuổi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đầu</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và</a:t>
            </a:r>
            <a:r>
              <a:rPr lang="en-US" sz="3500" i="1" dirty="0">
                <a:solidFill>
                  <a:srgbClr val="813331"/>
                </a:solidFill>
                <a:latin typeface="Roboto Condensed Italics"/>
                <a:ea typeface="Roboto Condensed Italics"/>
                <a:cs typeface="Roboto Condensed Italics"/>
                <a:sym typeface="Roboto Condensed Italics"/>
              </a:rPr>
              <a:t> tin </a:t>
            </a:r>
            <a:r>
              <a:rPr lang="en-US" sz="3500" i="1" dirty="0" err="1">
                <a:solidFill>
                  <a:srgbClr val="813331"/>
                </a:solidFill>
                <a:latin typeface="Roboto Condensed Italics"/>
                <a:ea typeface="Roboto Condensed Italics"/>
                <a:cs typeface="Roboto Condensed Italics"/>
                <a:sym typeface="Roboto Condensed Italics"/>
              </a:rPr>
              <a:t>lời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mẹ</a:t>
            </a:r>
            <a:r>
              <a:rPr lang="en-US" sz="3500" i="1" dirty="0">
                <a:solidFill>
                  <a:srgbClr val="813331"/>
                </a:solidFill>
                <a:latin typeface="Roboto Condensed Italics"/>
                <a:ea typeface="Roboto Condensed Italics"/>
                <a:cs typeface="Roboto Condensed Italics"/>
                <a:sym typeface="Roboto Condensed Italics"/>
              </a:rPr>
              <a:t>.</a:t>
            </a:r>
          </a:p>
          <a:p>
            <a:pPr algn="r">
              <a:lnSpc>
                <a:spcPts val="4900"/>
              </a:lnSpc>
            </a:pPr>
            <a:r>
              <a:rPr lang="en-US" sz="3500" dirty="0">
                <a:solidFill>
                  <a:srgbClr val="813331"/>
                </a:solidFill>
                <a:latin typeface="Roboto Condensed"/>
                <a:ea typeface="Roboto Condensed"/>
                <a:cs typeface="Roboto Condensed"/>
                <a:sym typeface="Roboto Condensed"/>
              </a:rPr>
              <a:t>(</a:t>
            </a:r>
            <a:r>
              <a:rPr lang="en-US" sz="3500" dirty="0" err="1">
                <a:solidFill>
                  <a:srgbClr val="813331"/>
                </a:solidFill>
                <a:latin typeface="Roboto Condensed"/>
                <a:ea typeface="Roboto Condensed"/>
                <a:cs typeface="Roboto Condensed"/>
                <a:sym typeface="Roboto Condensed"/>
              </a:rPr>
              <a:t>Nguyễn</a:t>
            </a:r>
            <a:r>
              <a:rPr lang="en-US" sz="3500" dirty="0">
                <a:solidFill>
                  <a:srgbClr val="813331"/>
                </a:solidFill>
                <a:latin typeface="Roboto Condensed"/>
                <a:ea typeface="Roboto Condensed"/>
                <a:cs typeface="Roboto Condensed"/>
                <a:sym typeface="Roboto Condensed"/>
              </a:rPr>
              <a:t> </a:t>
            </a:r>
            <a:r>
              <a:rPr lang="en-US" sz="3500" dirty="0" err="1">
                <a:solidFill>
                  <a:srgbClr val="813331"/>
                </a:solidFill>
                <a:latin typeface="Roboto Condensed"/>
                <a:ea typeface="Roboto Condensed"/>
                <a:cs typeface="Roboto Condensed"/>
                <a:sym typeface="Roboto Condensed"/>
              </a:rPr>
              <a:t>Đăng</a:t>
            </a:r>
            <a:r>
              <a:rPr lang="en-US" sz="3500" dirty="0">
                <a:solidFill>
                  <a:srgbClr val="813331"/>
                </a:solidFill>
                <a:latin typeface="Roboto Condensed"/>
                <a:ea typeface="Roboto Condensed"/>
                <a:cs typeface="Roboto Condensed"/>
                <a:sym typeface="Roboto Condensed"/>
              </a:rPr>
              <a:t> Na, </a:t>
            </a:r>
            <a:r>
              <a:rPr lang="en-US" sz="3500" i="1" dirty="0">
                <a:solidFill>
                  <a:srgbClr val="813331"/>
                </a:solidFill>
                <a:latin typeface="Roboto Condensed Italics"/>
                <a:ea typeface="Roboto Condensed Italics"/>
                <a:cs typeface="Roboto Condensed Italics"/>
                <a:sym typeface="Roboto Condensed Italics"/>
              </a:rPr>
              <a:t>“</a:t>
            </a:r>
            <a:r>
              <a:rPr lang="en-US" sz="3500" i="1" dirty="0" err="1">
                <a:solidFill>
                  <a:srgbClr val="813331"/>
                </a:solidFill>
                <a:latin typeface="Roboto Condensed Italics"/>
                <a:ea typeface="Roboto Condensed Italics"/>
                <a:cs typeface="Roboto Condensed Italics"/>
                <a:sym typeface="Roboto Condensed Italics"/>
              </a:rPr>
              <a:t>Người</a:t>
            </a:r>
            <a:r>
              <a:rPr lang="en-US" sz="3500" i="1" dirty="0">
                <a:solidFill>
                  <a:srgbClr val="813331"/>
                </a:solidFill>
                <a:latin typeface="Roboto Condensed Italics"/>
                <a:ea typeface="Roboto Condensed Italics"/>
                <a:cs typeface="Roboto Condensed Italics"/>
                <a:sym typeface="Roboto Condensed Italics"/>
              </a:rPr>
              <a:t> con </a:t>
            </a:r>
            <a:r>
              <a:rPr lang="en-US" sz="3500" i="1" dirty="0" err="1">
                <a:solidFill>
                  <a:srgbClr val="813331"/>
                </a:solidFill>
                <a:latin typeface="Roboto Condensed Italics"/>
                <a:ea typeface="Roboto Condensed Italics"/>
                <a:cs typeface="Roboto Condensed Italics"/>
                <a:sym typeface="Roboto Condensed Italics"/>
              </a:rPr>
              <a:t>gái</a:t>
            </a:r>
            <a:r>
              <a:rPr lang="en-US" sz="3500" i="1" dirty="0">
                <a:solidFill>
                  <a:srgbClr val="813331"/>
                </a:solidFill>
                <a:latin typeface="Roboto Condensed Italics"/>
                <a:ea typeface="Roboto Condensed Italics"/>
                <a:cs typeface="Roboto Condensed Italics"/>
                <a:sym typeface="Roboto Condensed Italics"/>
              </a:rPr>
              <a:t> Nam </a:t>
            </a:r>
            <a:r>
              <a:rPr lang="en-US" sz="3500" i="1" dirty="0" err="1">
                <a:solidFill>
                  <a:srgbClr val="813331"/>
                </a:solidFill>
                <a:latin typeface="Roboto Condensed Italics"/>
                <a:ea typeface="Roboto Condensed Italics"/>
                <a:cs typeface="Roboto Condensed Italics"/>
                <a:sym typeface="Roboto Condensed Italics"/>
              </a:rPr>
              <a:t>Xương</a:t>
            </a:r>
            <a:r>
              <a:rPr lang="en-US" sz="3500" i="1" dirty="0">
                <a:solidFill>
                  <a:srgbClr val="813331"/>
                </a:solidFill>
                <a:latin typeface="Roboto Condensed Italics"/>
                <a:ea typeface="Roboto Condensed Italics"/>
                <a:cs typeface="Roboto Condensed Italics"/>
                <a:sym typeface="Roboto Condensed Italics"/>
              </a:rPr>
              <a:t>” - </a:t>
            </a:r>
            <a:r>
              <a:rPr lang="en-US" sz="3500" i="1" dirty="0" err="1">
                <a:solidFill>
                  <a:srgbClr val="813331"/>
                </a:solidFill>
                <a:latin typeface="Roboto Condensed Italics"/>
                <a:ea typeface="Roboto Condensed Italics"/>
                <a:cs typeface="Roboto Condensed Italics"/>
                <a:sym typeface="Roboto Condensed Italics"/>
              </a:rPr>
              <a:t>một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bị</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kịch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con </a:t>
            </a:r>
            <a:r>
              <a:rPr lang="en-US" sz="3500" i="1" dirty="0" err="1">
                <a:solidFill>
                  <a:srgbClr val="813331"/>
                </a:solidFill>
                <a:latin typeface="Roboto Condensed Italics"/>
                <a:ea typeface="Roboto Condensed Italics"/>
                <a:cs typeface="Roboto Condensed Italics"/>
                <a:sym typeface="Roboto Condensed Italics"/>
              </a:rPr>
              <a:t>người</a:t>
            </a:r>
            <a:r>
              <a:rPr lang="en-US" sz="3500" dirty="0">
                <a:solidFill>
                  <a:srgbClr val="813331"/>
                </a:solidFill>
                <a:latin typeface="Roboto Condensed"/>
                <a:ea typeface="Roboto Condensed"/>
                <a:cs typeface="Roboto Condensed"/>
                <a:sym typeface="Roboto Condensed"/>
              </a:rPr>
              <a:t>)</a:t>
            </a:r>
          </a:p>
          <a:p>
            <a:pPr algn="just">
              <a:lnSpc>
                <a:spcPts val="4900"/>
              </a:lnSpc>
            </a:pPr>
            <a:r>
              <a:rPr lang="en-US" sz="3500" dirty="0">
                <a:solidFill>
                  <a:srgbClr val="813331"/>
                </a:solidFill>
                <a:latin typeface="Roboto Condensed"/>
                <a:ea typeface="Roboto Condensed"/>
                <a:cs typeface="Roboto Condensed"/>
                <a:sym typeface="Roboto Condensed"/>
              </a:rPr>
              <a:t>b. </a:t>
            </a:r>
            <a:r>
              <a:rPr lang="en-US" sz="3500" i="1" dirty="0" err="1">
                <a:solidFill>
                  <a:srgbClr val="813331"/>
                </a:solidFill>
                <a:latin typeface="Roboto Condensed Italics"/>
                <a:ea typeface="Roboto Condensed Italics"/>
                <a:cs typeface="Roboto Condensed Italics"/>
                <a:sym typeface="Roboto Condensed Italics"/>
              </a:rPr>
              <a:t>Mấy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chiếc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chân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bàn</a:t>
            </a:r>
            <a:r>
              <a:rPr lang="en-US" sz="3500" i="1" dirty="0">
                <a:solidFill>
                  <a:srgbClr val="813331"/>
                </a:solidFill>
                <a:latin typeface="Roboto Condensed Italics"/>
                <a:ea typeface="Roboto Condensed Italics"/>
                <a:cs typeface="Roboto Condensed Italics"/>
                <a:sym typeface="Roboto Condensed Italics"/>
              </a:rPr>
              <a:t> lung lay </a:t>
            </a:r>
            <a:r>
              <a:rPr lang="en-US" sz="3500" i="1" dirty="0" err="1">
                <a:solidFill>
                  <a:srgbClr val="813331"/>
                </a:solidFill>
                <a:latin typeface="Roboto Condensed Italics"/>
                <a:ea typeface="Roboto Condensed Italics"/>
                <a:cs typeface="Roboto Condensed Italics"/>
                <a:sym typeface="Roboto Condensed Italics"/>
              </a:rPr>
              <a:t>trong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lớp</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đã</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được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đóng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lại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nhưng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không</a:t>
            </a:r>
            <a:r>
              <a:rPr lang="en-US" sz="3500" i="1" dirty="0">
                <a:solidFill>
                  <a:srgbClr val="813331"/>
                </a:solidFill>
                <a:latin typeface="Roboto Condensed Italics"/>
                <a:ea typeface="Roboto Condensed Italics"/>
                <a:cs typeface="Roboto Condensed Italics"/>
                <a:sym typeface="Roboto Condensed Italics"/>
              </a:rPr>
              <a:t> ai </a:t>
            </a:r>
            <a:r>
              <a:rPr lang="en-US" sz="3500" i="1" dirty="0" err="1">
                <a:solidFill>
                  <a:srgbClr val="813331"/>
                </a:solidFill>
                <a:latin typeface="Roboto Condensed Italics"/>
                <a:ea typeface="Roboto Condensed Italics"/>
                <a:cs typeface="Roboto Condensed Italics"/>
                <a:sym typeface="Roboto Condensed Italics"/>
              </a:rPr>
              <a:t>đánh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giá</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đúng</a:t>
            </a:r>
            <a:r>
              <a:rPr lang="en-US" sz="3500" i="1" dirty="0">
                <a:solidFill>
                  <a:srgbClr val="813331"/>
                </a:solidFill>
                <a:latin typeface="Roboto Condensed Italics"/>
                <a:ea typeface="Roboto Condensed Italics"/>
                <a:cs typeface="Roboto Condensed Italics"/>
                <a:sym typeface="Roboto Condensed Italics"/>
              </a:rPr>
              <a:t> ý </a:t>
            </a:r>
            <a:r>
              <a:rPr lang="en-US" sz="3500" i="1" dirty="0" err="1">
                <a:solidFill>
                  <a:srgbClr val="813331"/>
                </a:solidFill>
                <a:latin typeface="Roboto Condensed Italics"/>
                <a:ea typeface="Roboto Condensed Italics"/>
                <a:cs typeface="Roboto Condensed Italics"/>
                <a:sym typeface="Roboto Condensed Italics"/>
              </a:rPr>
              <a:t>nghĩa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đôi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bàn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tay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khéo</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léo</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Quỳnh</a:t>
            </a:r>
            <a:r>
              <a:rPr lang="en-US" sz="3500" i="1" dirty="0">
                <a:solidFill>
                  <a:srgbClr val="813331"/>
                </a:solidFill>
                <a:latin typeface="Roboto Condensed Italics"/>
                <a:ea typeface="Roboto Condensed Italics"/>
                <a:cs typeface="Roboto Condensed Italics"/>
                <a:sym typeface="Roboto Condensed Italics"/>
              </a:rPr>
              <a:t>.</a:t>
            </a:r>
          </a:p>
          <a:p>
            <a:pPr algn="r">
              <a:lnSpc>
                <a:spcPts val="4900"/>
              </a:lnSpc>
            </a:pPr>
            <a:r>
              <a:rPr lang="en-US" sz="3500" dirty="0">
                <a:solidFill>
                  <a:srgbClr val="813331"/>
                </a:solidFill>
                <a:latin typeface="Roboto Condensed"/>
                <a:ea typeface="Roboto Condensed"/>
                <a:cs typeface="Roboto Condensed"/>
                <a:sym typeface="Roboto Condensed"/>
              </a:rPr>
              <a:t>(</a:t>
            </a:r>
            <a:r>
              <a:rPr lang="en-US" sz="3500" dirty="0" err="1">
                <a:solidFill>
                  <a:srgbClr val="813331"/>
                </a:solidFill>
                <a:latin typeface="Roboto Condensed"/>
                <a:ea typeface="Roboto Condensed"/>
                <a:cs typeface="Roboto Condensed"/>
                <a:sym typeface="Roboto Condensed"/>
              </a:rPr>
              <a:t>Trần</a:t>
            </a:r>
            <a:r>
              <a:rPr lang="en-US" sz="3500" dirty="0">
                <a:solidFill>
                  <a:srgbClr val="813331"/>
                </a:solidFill>
                <a:latin typeface="Roboto Condensed"/>
                <a:ea typeface="Roboto Condensed"/>
                <a:cs typeface="Roboto Condensed"/>
                <a:sym typeface="Roboto Condensed"/>
              </a:rPr>
              <a:t> Văn </a:t>
            </a:r>
            <a:r>
              <a:rPr lang="en-US" sz="3500" dirty="0" err="1">
                <a:solidFill>
                  <a:srgbClr val="813331"/>
                </a:solidFill>
                <a:latin typeface="Roboto Condensed"/>
                <a:ea typeface="Roboto Condensed"/>
                <a:cs typeface="Roboto Condensed"/>
                <a:sym typeface="Roboto Condensed"/>
              </a:rPr>
              <a:t>Toàn</a:t>
            </a:r>
            <a:r>
              <a:rPr lang="en-US" sz="3500" dirty="0">
                <a:solidFill>
                  <a:srgbClr val="813331"/>
                </a:solidFill>
                <a:latin typeface="Roboto Condensed"/>
                <a:ea typeface="Roboto Condensed"/>
                <a:cs typeface="Roboto Condensed"/>
                <a:sym typeface="Roboto Condensed"/>
              </a:rPr>
              <a:t>, </a:t>
            </a:r>
            <a:r>
              <a:rPr lang="en-US" sz="3500" i="1" dirty="0" err="1">
                <a:solidFill>
                  <a:srgbClr val="813331"/>
                </a:solidFill>
                <a:latin typeface="Roboto Condensed Italics"/>
                <a:ea typeface="Roboto Condensed Italics"/>
                <a:cs typeface="Roboto Condensed Italics"/>
                <a:sym typeface="Roboto Condensed Italics"/>
              </a:rPr>
              <a:t>Từ</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Thằng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quỷ</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nhỏ</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Nguyễn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Nhật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Ánh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nghĩ</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về</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những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phẩm</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chất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một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tác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phẩm</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viết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cho</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thiếu</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nhi</a:t>
            </a:r>
            <a:r>
              <a:rPr lang="en-US" sz="3500" dirty="0">
                <a:solidFill>
                  <a:srgbClr val="813331"/>
                </a:solidFill>
                <a:latin typeface="Roboto Condensed"/>
                <a:ea typeface="Roboto Condensed"/>
                <a:cs typeface="Roboto Condensed"/>
                <a:sym typeface="Roboto Condensed"/>
              </a:rPr>
              <a:t>)</a:t>
            </a:r>
          </a:p>
          <a:p>
            <a:pPr algn="just">
              <a:lnSpc>
                <a:spcPts val="4900"/>
              </a:lnSpc>
            </a:pPr>
            <a:r>
              <a:rPr lang="en-US" sz="3500" dirty="0">
                <a:solidFill>
                  <a:srgbClr val="813331"/>
                </a:solidFill>
                <a:latin typeface="Roboto Condensed"/>
                <a:ea typeface="Roboto Condensed"/>
                <a:cs typeface="Roboto Condensed"/>
                <a:sym typeface="Roboto Condensed"/>
              </a:rPr>
              <a:t>c. </a:t>
            </a:r>
            <a:r>
              <a:rPr lang="en-US" sz="3500" i="1" dirty="0" err="1">
                <a:solidFill>
                  <a:srgbClr val="813331"/>
                </a:solidFill>
                <a:latin typeface="Roboto Condensed Italics"/>
                <a:ea typeface="Roboto Condensed Italics"/>
                <a:cs typeface="Roboto Condensed Italics"/>
                <a:sym typeface="Roboto Condensed Italics"/>
              </a:rPr>
              <a:t>Nhưng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dù</a:t>
            </a:r>
            <a:r>
              <a:rPr lang="en-US" sz="3500" i="1" dirty="0">
                <a:solidFill>
                  <a:srgbClr val="813331"/>
                </a:solidFill>
                <a:latin typeface="Roboto Condensed Italics"/>
                <a:ea typeface="Roboto Condensed Italics"/>
                <a:cs typeface="Roboto Condensed Italics"/>
                <a:sym typeface="Roboto Condensed Italics"/>
              </a:rPr>
              <a:t> tai </a:t>
            </a:r>
            <a:r>
              <a:rPr lang="en-US" sz="3500" i="1" dirty="0" err="1">
                <a:solidFill>
                  <a:srgbClr val="813331"/>
                </a:solidFill>
                <a:latin typeface="Roboto Condensed Italics"/>
                <a:ea typeface="Roboto Condensed Italics"/>
                <a:cs typeface="Roboto Condensed Italics"/>
                <a:sym typeface="Roboto Condensed Italics"/>
              </a:rPr>
              <a:t>hoạ</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xảy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ra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thì</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sự</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mặt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chúng</a:t>
            </a:r>
            <a:r>
              <a:rPr lang="en-US" sz="3500" i="1" dirty="0">
                <a:solidFill>
                  <a:srgbClr val="813331"/>
                </a:solidFill>
                <a:latin typeface="Roboto Condensed Italics"/>
                <a:ea typeface="Roboto Condensed Italics"/>
                <a:cs typeface="Roboto Condensed Italics"/>
                <a:sym typeface="Roboto Condensed Italics"/>
              </a:rPr>
              <a:t> ta ở </a:t>
            </a:r>
            <a:r>
              <a:rPr lang="en-US" sz="3500" i="1" dirty="0" err="1">
                <a:solidFill>
                  <a:srgbClr val="813331"/>
                </a:solidFill>
                <a:latin typeface="Roboto Condensed Italics"/>
                <a:ea typeface="Roboto Condensed Italics"/>
                <a:cs typeface="Roboto Condensed Italics"/>
                <a:sym typeface="Roboto Condensed Italics"/>
              </a:rPr>
              <a:t>đây</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cũng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không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phải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là</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vô</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ích</a:t>
            </a:r>
            <a:r>
              <a:rPr lang="en-US" sz="3500" i="1" dirty="0">
                <a:solidFill>
                  <a:srgbClr val="813331"/>
                </a:solidFill>
                <a:latin typeface="Roboto Condensed Italics"/>
                <a:ea typeface="Roboto Condensed Italics"/>
                <a:cs typeface="Roboto Condensed Italics"/>
                <a:sym typeface="Roboto Condensed Italics"/>
              </a:rPr>
              <a:t>.</a:t>
            </a:r>
          </a:p>
          <a:p>
            <a:pPr algn="r">
              <a:lnSpc>
                <a:spcPts val="4900"/>
              </a:lnSpc>
            </a:pPr>
            <a:r>
              <a:rPr lang="en-US" sz="3500" dirty="0">
                <a:solidFill>
                  <a:srgbClr val="813331"/>
                </a:solidFill>
                <a:latin typeface="Roboto Condensed"/>
                <a:ea typeface="Roboto Condensed"/>
                <a:cs typeface="Roboto Condensed"/>
                <a:sym typeface="Roboto Condensed"/>
              </a:rPr>
              <a:t>(G.G. </a:t>
            </a:r>
            <a:r>
              <a:rPr lang="en-US" sz="3500" dirty="0" err="1">
                <a:solidFill>
                  <a:srgbClr val="813331"/>
                </a:solidFill>
                <a:latin typeface="Roboto Condensed"/>
                <a:ea typeface="Roboto Condensed"/>
                <a:cs typeface="Roboto Condensed"/>
                <a:sym typeface="Roboto Condensed"/>
              </a:rPr>
              <a:t>Mác-két</a:t>
            </a:r>
            <a:r>
              <a:rPr lang="en-US" sz="3500" dirty="0">
                <a:solidFill>
                  <a:srgbClr val="813331"/>
                </a:solidFill>
                <a:latin typeface="Roboto Condensed"/>
                <a:ea typeface="Roboto Condensed"/>
                <a:cs typeface="Roboto Condensed"/>
                <a:sym typeface="Roboto Condensed"/>
              </a:rPr>
              <a:t>, </a:t>
            </a:r>
            <a:r>
              <a:rPr lang="en-US" sz="3500" i="1" dirty="0" err="1">
                <a:solidFill>
                  <a:srgbClr val="813331"/>
                </a:solidFill>
                <a:latin typeface="Roboto Condensed Italics"/>
                <a:ea typeface="Roboto Condensed Italics"/>
                <a:cs typeface="Roboto Condensed Italics"/>
                <a:sym typeface="Roboto Condensed Italics"/>
              </a:rPr>
              <a:t>Đấu</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tranh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cho</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một</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thế</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giới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hoà</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bình</a:t>
            </a:r>
            <a:r>
              <a:rPr lang="en-US" sz="3500" dirty="0">
                <a:solidFill>
                  <a:srgbClr val="813331"/>
                </a:solidFill>
                <a:latin typeface="Roboto Condensed"/>
                <a:ea typeface="Roboto Condensed"/>
                <a:cs typeface="Roboto Condensed"/>
                <a:sym typeface="Roboto Condensed"/>
              </a:rPr>
              <a:t>)</a:t>
            </a:r>
          </a:p>
          <a:p>
            <a:pPr algn="just">
              <a:lnSpc>
                <a:spcPts val="4900"/>
              </a:lnSpc>
            </a:pPr>
            <a:r>
              <a:rPr lang="en-US" sz="3500" dirty="0">
                <a:solidFill>
                  <a:srgbClr val="813331"/>
                </a:solidFill>
                <a:latin typeface="Roboto Condensed"/>
                <a:ea typeface="Roboto Condensed"/>
                <a:cs typeface="Roboto Condensed"/>
                <a:sym typeface="Roboto Condensed"/>
              </a:rPr>
              <a:t>d. </a:t>
            </a:r>
            <a:r>
              <a:rPr lang="en-US" sz="3500" i="1" dirty="0" err="1">
                <a:solidFill>
                  <a:srgbClr val="813331"/>
                </a:solidFill>
                <a:latin typeface="Roboto Condensed Italics"/>
                <a:ea typeface="Roboto Condensed Italics"/>
                <a:cs typeface="Roboto Condensed Italics"/>
                <a:sym typeface="Roboto Condensed Italics"/>
              </a:rPr>
              <a:t>Không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gì</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quan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trọng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bằng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tương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lai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chúng</a:t>
            </a:r>
            <a:r>
              <a:rPr lang="en-US" sz="3500" i="1" dirty="0">
                <a:solidFill>
                  <a:srgbClr val="813331"/>
                </a:solidFill>
                <a:latin typeface="Roboto Condensed Italics"/>
                <a:ea typeface="Roboto Condensed Italics"/>
                <a:cs typeface="Roboto Condensed Italics"/>
                <a:sym typeface="Roboto Condensed Italics"/>
              </a:rPr>
              <a:t> ta, </a:t>
            </a:r>
            <a:r>
              <a:rPr lang="en-US" sz="3500" i="1" dirty="0" err="1">
                <a:solidFill>
                  <a:srgbClr val="813331"/>
                </a:solidFill>
                <a:latin typeface="Roboto Condensed Italics"/>
                <a:ea typeface="Roboto Condensed Italics"/>
                <a:cs typeface="Roboto Condensed Italics"/>
                <a:sym typeface="Roboto Condensed Italics"/>
              </a:rPr>
              <a:t>và</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số</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phận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nhân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loại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tuỳ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thuộc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vào</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cách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chúng</a:t>
            </a:r>
            <a:r>
              <a:rPr lang="en-US" sz="3500" i="1" dirty="0">
                <a:solidFill>
                  <a:srgbClr val="813331"/>
                </a:solidFill>
                <a:latin typeface="Roboto Condensed Italics"/>
                <a:ea typeface="Roboto Condensed Italics"/>
                <a:cs typeface="Roboto Condensed Italics"/>
                <a:sym typeface="Roboto Condensed Italics"/>
              </a:rPr>
              <a:t> ta </a:t>
            </a:r>
            <a:r>
              <a:rPr lang="en-US" sz="3500" i="1" dirty="0" err="1">
                <a:solidFill>
                  <a:srgbClr val="813331"/>
                </a:solidFill>
                <a:latin typeface="Roboto Condensed Italics"/>
                <a:ea typeface="Roboto Condensed Italics"/>
                <a:cs typeface="Roboto Condensed Italics"/>
                <a:sym typeface="Roboto Condensed Italics"/>
              </a:rPr>
              <a:t>ứng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phó</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với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sự</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thách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thức</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khí</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hậu</a:t>
            </a:r>
            <a:r>
              <a:rPr lang="en-US" sz="3500" i="1" dirty="0">
                <a:solidFill>
                  <a:srgbClr val="813331"/>
                </a:solidFill>
                <a:latin typeface="Roboto Condensed Italics"/>
                <a:ea typeface="Roboto Condensed Italics"/>
                <a:cs typeface="Roboto Condensed Italics"/>
                <a:sym typeface="Roboto Condensed Italics"/>
              </a:rPr>
              <a:t>.</a:t>
            </a:r>
          </a:p>
          <a:p>
            <a:pPr algn="r">
              <a:lnSpc>
                <a:spcPts val="4900"/>
              </a:lnSpc>
            </a:pPr>
            <a:r>
              <a:rPr lang="en-US" sz="3500" dirty="0">
                <a:solidFill>
                  <a:srgbClr val="813331"/>
                </a:solidFill>
                <a:latin typeface="Roboto Condensed"/>
                <a:ea typeface="Roboto Condensed"/>
                <a:cs typeface="Roboto Condensed"/>
                <a:sym typeface="Roboto Condensed"/>
              </a:rPr>
              <a:t>(A. Gu-</a:t>
            </a:r>
            <a:r>
              <a:rPr lang="en-US" sz="3500" dirty="0" err="1">
                <a:solidFill>
                  <a:srgbClr val="813331"/>
                </a:solidFill>
                <a:latin typeface="Roboto Condensed"/>
                <a:ea typeface="Roboto Condensed"/>
                <a:cs typeface="Roboto Condensed"/>
                <a:sym typeface="Roboto Condensed"/>
              </a:rPr>
              <a:t>tê</a:t>
            </a:r>
            <a:r>
              <a:rPr lang="en-US" sz="3500" dirty="0">
                <a:solidFill>
                  <a:srgbClr val="813331"/>
                </a:solidFill>
                <a:latin typeface="Roboto Condensed"/>
                <a:ea typeface="Roboto Condensed"/>
                <a:cs typeface="Roboto Condensed"/>
                <a:sym typeface="Roboto Condensed"/>
              </a:rPr>
              <a:t>-</a:t>
            </a:r>
            <a:r>
              <a:rPr lang="en-US" sz="3500" dirty="0" err="1">
                <a:solidFill>
                  <a:srgbClr val="813331"/>
                </a:solidFill>
                <a:latin typeface="Roboto Condensed"/>
                <a:ea typeface="Roboto Condensed"/>
                <a:cs typeface="Roboto Condensed"/>
                <a:sym typeface="Roboto Condensed"/>
              </a:rPr>
              <a:t>rét</a:t>
            </a:r>
            <a:r>
              <a:rPr lang="en-US" sz="3500" dirty="0">
                <a:solidFill>
                  <a:srgbClr val="813331"/>
                </a:solidFill>
                <a:latin typeface="Roboto Condensed"/>
                <a:ea typeface="Roboto Condensed"/>
                <a:cs typeface="Roboto Condensed"/>
                <a:sym typeface="Roboto Condensed"/>
              </a:rPr>
              <a:t>, </a:t>
            </a:r>
            <a:r>
              <a:rPr lang="en-US" sz="3500" i="1" dirty="0" err="1">
                <a:solidFill>
                  <a:srgbClr val="813331"/>
                </a:solidFill>
                <a:latin typeface="Roboto Condensed Italics"/>
                <a:ea typeface="Roboto Condensed Italics"/>
                <a:cs typeface="Roboto Condensed Italics"/>
                <a:sym typeface="Roboto Condensed Italics"/>
              </a:rPr>
              <a:t>Biến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đổi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khí</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hậu</a:t>
            </a:r>
            <a:r>
              <a:rPr lang="en-US" sz="3500" i="1" dirty="0">
                <a:solidFill>
                  <a:srgbClr val="813331"/>
                </a:solidFill>
                <a:latin typeface="Roboto Condensed Italics"/>
                <a:ea typeface="Roboto Condensed Italics"/>
                <a:cs typeface="Roboto Condensed Italics"/>
                <a:sym typeface="Roboto Condensed Italics"/>
              </a:rPr>
              <a:t> - </a:t>
            </a:r>
            <a:r>
              <a:rPr lang="en-US" sz="3500" i="1" dirty="0" err="1">
                <a:solidFill>
                  <a:srgbClr val="813331"/>
                </a:solidFill>
                <a:latin typeface="Roboto Condensed Italics"/>
                <a:ea typeface="Roboto Condensed Italics"/>
                <a:cs typeface="Roboto Condensed Italics"/>
                <a:sym typeface="Roboto Condensed Italics"/>
              </a:rPr>
              <a:t>mối</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đe</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dọa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sự</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tồn</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vong</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của</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hành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tinh</a:t>
            </a:r>
            <a:r>
              <a:rPr lang="en-US" sz="3500" i="1" dirty="0">
                <a:solidFill>
                  <a:srgbClr val="813331"/>
                </a:solidFill>
                <a:latin typeface="Roboto Condensed Italics"/>
                <a:ea typeface="Roboto Condensed Italics"/>
                <a:cs typeface="Roboto Condensed Italics"/>
                <a:sym typeface="Roboto Condensed Italics"/>
              </a:rPr>
              <a:t> </a:t>
            </a:r>
            <a:r>
              <a:rPr lang="en-US" sz="3500" i="1" dirty="0" err="1">
                <a:solidFill>
                  <a:srgbClr val="813331"/>
                </a:solidFill>
                <a:latin typeface="Roboto Condensed Italics"/>
                <a:ea typeface="Roboto Condensed Italics"/>
                <a:cs typeface="Roboto Condensed Italics"/>
                <a:sym typeface="Roboto Condensed Italics"/>
              </a:rPr>
              <a:t>chúng</a:t>
            </a:r>
            <a:r>
              <a:rPr lang="en-US" sz="3500" i="1" dirty="0">
                <a:solidFill>
                  <a:srgbClr val="813331"/>
                </a:solidFill>
                <a:latin typeface="Roboto Condensed Italics"/>
                <a:ea typeface="Roboto Condensed Italics"/>
                <a:cs typeface="Roboto Condensed Italics"/>
                <a:sym typeface="Roboto Condensed Italics"/>
              </a:rPr>
              <a:t> ta</a:t>
            </a:r>
            <a:r>
              <a:rPr lang="en-US" sz="3500" dirty="0">
                <a:solidFill>
                  <a:srgbClr val="813331"/>
                </a:solidFill>
                <a:latin typeface="Roboto Condensed"/>
                <a:ea typeface="Roboto Condensed"/>
                <a:cs typeface="Roboto Condensed"/>
                <a:sym typeface="Roboto Condensed"/>
              </a:rPr>
              <a:t>)</a:t>
            </a:r>
          </a:p>
          <a:p>
            <a:pPr algn="just">
              <a:lnSpc>
                <a:spcPts val="4900"/>
              </a:lnSpc>
              <a:spcBef>
                <a:spcPct val="0"/>
              </a:spcBef>
            </a:pPr>
            <a:endParaRPr lang="en-US" sz="3500" dirty="0">
              <a:solidFill>
                <a:srgbClr val="813331"/>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grpSp>
        <p:nvGrpSpPr>
          <p:cNvPr id="3" name="Group 3"/>
          <p:cNvGrpSpPr/>
          <p:nvPr/>
        </p:nvGrpSpPr>
        <p:grpSpPr>
          <a:xfrm>
            <a:off x="576530" y="476619"/>
            <a:ext cx="10173326" cy="8969520"/>
            <a:chOff x="0" y="0"/>
            <a:chExt cx="2679395" cy="2362343"/>
          </a:xfrm>
        </p:grpSpPr>
        <p:sp>
          <p:nvSpPr>
            <p:cNvPr id="4" name="Freeform 4"/>
            <p:cNvSpPr/>
            <p:nvPr/>
          </p:nvSpPr>
          <p:spPr>
            <a:xfrm>
              <a:off x="0" y="0"/>
              <a:ext cx="2679395" cy="2362343"/>
            </a:xfrm>
            <a:custGeom>
              <a:avLst/>
              <a:gdLst/>
              <a:ahLst/>
              <a:cxnLst/>
              <a:rect l="l" t="t" r="r" b="b"/>
              <a:pathLst>
                <a:path w="2679395" h="2362343">
                  <a:moveTo>
                    <a:pt x="38811" y="0"/>
                  </a:moveTo>
                  <a:lnTo>
                    <a:pt x="2640584" y="0"/>
                  </a:lnTo>
                  <a:cubicBezTo>
                    <a:pt x="2662018" y="0"/>
                    <a:pt x="2679395" y="17376"/>
                    <a:pt x="2679395" y="38811"/>
                  </a:cubicBezTo>
                  <a:lnTo>
                    <a:pt x="2679395" y="2323532"/>
                  </a:lnTo>
                  <a:cubicBezTo>
                    <a:pt x="2679395" y="2344966"/>
                    <a:pt x="2662018" y="2362343"/>
                    <a:pt x="2640584" y="2362343"/>
                  </a:cubicBezTo>
                  <a:lnTo>
                    <a:pt x="38811" y="2362343"/>
                  </a:lnTo>
                  <a:cubicBezTo>
                    <a:pt x="17376" y="2362343"/>
                    <a:pt x="0" y="2344966"/>
                    <a:pt x="0" y="2323532"/>
                  </a:cubicBezTo>
                  <a:lnTo>
                    <a:pt x="0" y="38811"/>
                  </a:lnTo>
                  <a:cubicBezTo>
                    <a:pt x="0" y="17376"/>
                    <a:pt x="17376" y="0"/>
                    <a:pt x="38811" y="0"/>
                  </a:cubicBezTo>
                  <a:close/>
                </a:path>
              </a:pathLst>
            </a:custGeom>
            <a:solidFill>
              <a:srgbClr val="FFFDFB"/>
            </a:solidFill>
          </p:spPr>
        </p:sp>
        <p:sp>
          <p:nvSpPr>
            <p:cNvPr id="5" name="TextBox 5"/>
            <p:cNvSpPr txBox="1"/>
            <p:nvPr/>
          </p:nvSpPr>
          <p:spPr>
            <a:xfrm>
              <a:off x="0" y="-47625"/>
              <a:ext cx="2679395" cy="2409968"/>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830338" y="907055"/>
            <a:ext cx="9665710" cy="8263117"/>
          </a:xfrm>
          <a:prstGeom prst="rect">
            <a:avLst/>
          </a:prstGeom>
        </p:spPr>
        <p:txBody>
          <a:bodyPr lIns="0" tIns="0" rIns="0" bIns="0" rtlCol="0" anchor="t">
            <a:spAutoFit/>
          </a:bodyPr>
          <a:lstStyle/>
          <a:p>
            <a:pPr algn="just">
              <a:lnSpc>
                <a:spcPts val="6579"/>
              </a:lnSpc>
            </a:pPr>
            <a:r>
              <a:rPr lang="en-US" sz="4699" b="1">
                <a:solidFill>
                  <a:srgbClr val="813331"/>
                </a:solidFill>
                <a:latin typeface="Roboto Condensed Bold"/>
                <a:ea typeface="Roboto Condensed Bold"/>
                <a:cs typeface="Roboto Condensed Bold"/>
                <a:sym typeface="Roboto Condensed Bold"/>
              </a:rPr>
              <a:t>Chỉ ra kiểu câu ghép của từng câu sau và cho biết cách nối các vế của mỗi câu.</a:t>
            </a:r>
          </a:p>
          <a:p>
            <a:pPr algn="just">
              <a:lnSpc>
                <a:spcPts val="6579"/>
              </a:lnSpc>
            </a:pPr>
            <a:r>
              <a:rPr lang="en-US" sz="4699">
                <a:solidFill>
                  <a:srgbClr val="813331"/>
                </a:solidFill>
                <a:latin typeface="Roboto Condensed"/>
                <a:ea typeface="Roboto Condensed"/>
                <a:cs typeface="Roboto Condensed"/>
                <a:sym typeface="Roboto Condensed"/>
              </a:rPr>
              <a:t>a. </a:t>
            </a:r>
            <a:r>
              <a:rPr lang="en-US" sz="4699" i="1">
                <a:solidFill>
                  <a:srgbClr val="813331"/>
                </a:solidFill>
                <a:latin typeface="Roboto Condensed Italics"/>
                <a:ea typeface="Roboto Condensed Italics"/>
                <a:cs typeface="Roboto Condensed Italics"/>
                <a:sym typeface="Roboto Condensed Italics"/>
              </a:rPr>
              <a:t>Đứa trẻ thì ngây thơ, chỉ kể lại những điều mà đêm đêm mẹ thường dạy khi cha vắng nhà; nó không thể phân biệt được giữa đùa với thật vì mới có ba tuổi đầu và tin lời mẹ.</a:t>
            </a:r>
          </a:p>
          <a:p>
            <a:pPr algn="r">
              <a:lnSpc>
                <a:spcPts val="6579"/>
              </a:lnSpc>
            </a:pPr>
            <a:r>
              <a:rPr lang="en-US" sz="4699">
                <a:solidFill>
                  <a:srgbClr val="813331"/>
                </a:solidFill>
                <a:latin typeface="Roboto Condensed"/>
                <a:ea typeface="Roboto Condensed"/>
                <a:cs typeface="Roboto Condensed"/>
                <a:sym typeface="Roboto Condensed"/>
              </a:rPr>
              <a:t>(Nguyễn Đăng Na, </a:t>
            </a:r>
            <a:r>
              <a:rPr lang="en-US" sz="4699" i="1">
                <a:solidFill>
                  <a:srgbClr val="813331"/>
                </a:solidFill>
                <a:latin typeface="Roboto Condensed Italics"/>
                <a:ea typeface="Roboto Condensed Italics"/>
                <a:cs typeface="Roboto Condensed Italics"/>
                <a:sym typeface="Roboto Condensed Italics"/>
              </a:rPr>
              <a:t>“Người con gái Nam Xương” - một bị kịch của con người</a:t>
            </a:r>
            <a:r>
              <a:rPr lang="en-US" sz="4699">
                <a:solidFill>
                  <a:srgbClr val="813331"/>
                </a:solidFill>
                <a:latin typeface="Roboto Condensed"/>
                <a:ea typeface="Roboto Condensed"/>
                <a:cs typeface="Roboto Condensed"/>
                <a:sym typeface="Roboto Condensed"/>
              </a:rPr>
              <a:t>)</a:t>
            </a:r>
          </a:p>
          <a:p>
            <a:pPr algn="just">
              <a:lnSpc>
                <a:spcPts val="6579"/>
              </a:lnSpc>
              <a:spcBef>
                <a:spcPct val="0"/>
              </a:spcBef>
            </a:pPr>
            <a:endParaRPr lang="en-US" sz="4699">
              <a:solidFill>
                <a:srgbClr val="813331"/>
              </a:solidFill>
              <a:latin typeface="Roboto Condensed"/>
              <a:ea typeface="Roboto Condensed"/>
              <a:cs typeface="Roboto Condensed"/>
              <a:sym typeface="Roboto Condensed"/>
            </a:endParaRPr>
          </a:p>
        </p:txBody>
      </p:sp>
      <p:grpSp>
        <p:nvGrpSpPr>
          <p:cNvPr id="7" name="Group 7"/>
          <p:cNvGrpSpPr/>
          <p:nvPr/>
        </p:nvGrpSpPr>
        <p:grpSpPr>
          <a:xfrm>
            <a:off x="12309101" y="3339757"/>
            <a:ext cx="5435188" cy="3396787"/>
            <a:chOff x="0" y="0"/>
            <a:chExt cx="1431490" cy="894627"/>
          </a:xfrm>
        </p:grpSpPr>
        <p:sp>
          <p:nvSpPr>
            <p:cNvPr id="8" name="Freeform 8"/>
            <p:cNvSpPr/>
            <p:nvPr/>
          </p:nvSpPr>
          <p:spPr>
            <a:xfrm>
              <a:off x="0" y="0"/>
              <a:ext cx="1431490" cy="894627"/>
            </a:xfrm>
            <a:custGeom>
              <a:avLst/>
              <a:gdLst/>
              <a:ahLst/>
              <a:cxnLst/>
              <a:rect l="l" t="t" r="r" b="b"/>
              <a:pathLst>
                <a:path w="1431490" h="894627">
                  <a:moveTo>
                    <a:pt x="72645" y="0"/>
                  </a:moveTo>
                  <a:lnTo>
                    <a:pt x="1358845" y="0"/>
                  </a:lnTo>
                  <a:cubicBezTo>
                    <a:pt x="1378112" y="0"/>
                    <a:pt x="1396589" y="7654"/>
                    <a:pt x="1410213" y="21277"/>
                  </a:cubicBezTo>
                  <a:cubicBezTo>
                    <a:pt x="1423836" y="34901"/>
                    <a:pt x="1431490" y="53378"/>
                    <a:pt x="1431490" y="72645"/>
                  </a:cubicBezTo>
                  <a:lnTo>
                    <a:pt x="1431490" y="821982"/>
                  </a:lnTo>
                  <a:cubicBezTo>
                    <a:pt x="1431490" y="841249"/>
                    <a:pt x="1423836" y="859726"/>
                    <a:pt x="1410213" y="873350"/>
                  </a:cubicBezTo>
                  <a:cubicBezTo>
                    <a:pt x="1396589" y="886973"/>
                    <a:pt x="1378112" y="894627"/>
                    <a:pt x="1358845" y="894627"/>
                  </a:cubicBezTo>
                  <a:lnTo>
                    <a:pt x="72645" y="894627"/>
                  </a:lnTo>
                  <a:cubicBezTo>
                    <a:pt x="53378" y="894627"/>
                    <a:pt x="34901" y="886973"/>
                    <a:pt x="21277" y="873350"/>
                  </a:cubicBezTo>
                  <a:cubicBezTo>
                    <a:pt x="7654" y="859726"/>
                    <a:pt x="0" y="841249"/>
                    <a:pt x="0" y="821982"/>
                  </a:cubicBezTo>
                  <a:lnTo>
                    <a:pt x="0" y="72645"/>
                  </a:lnTo>
                  <a:cubicBezTo>
                    <a:pt x="0" y="53378"/>
                    <a:pt x="7654" y="34901"/>
                    <a:pt x="21277" y="21277"/>
                  </a:cubicBezTo>
                  <a:cubicBezTo>
                    <a:pt x="34901" y="7654"/>
                    <a:pt x="53378" y="0"/>
                    <a:pt x="72645" y="0"/>
                  </a:cubicBezTo>
                  <a:close/>
                </a:path>
              </a:pathLst>
            </a:custGeom>
            <a:solidFill>
              <a:srgbClr val="FFF8A1"/>
            </a:solidFill>
          </p:spPr>
        </p:sp>
        <p:sp>
          <p:nvSpPr>
            <p:cNvPr id="9" name="TextBox 9"/>
            <p:cNvSpPr txBox="1"/>
            <p:nvPr/>
          </p:nvSpPr>
          <p:spPr>
            <a:xfrm>
              <a:off x="0" y="-76200"/>
              <a:ext cx="1431490" cy="970827"/>
            </a:xfrm>
            <a:prstGeom prst="rect">
              <a:avLst/>
            </a:prstGeom>
          </p:spPr>
          <p:txBody>
            <a:bodyPr lIns="50800" tIns="50800" rIns="50800" bIns="50800" rtlCol="0" anchor="ctr"/>
            <a:lstStyle/>
            <a:p>
              <a:pPr algn="ctr">
                <a:lnSpc>
                  <a:spcPts val="6299"/>
                </a:lnSpc>
              </a:pPr>
              <a:endParaRPr/>
            </a:p>
          </p:txBody>
        </p:sp>
      </p:grpSp>
      <p:sp>
        <p:nvSpPr>
          <p:cNvPr id="10" name="Freeform 10"/>
          <p:cNvSpPr/>
          <p:nvPr/>
        </p:nvSpPr>
        <p:spPr>
          <a:xfrm>
            <a:off x="12444907" y="8433492"/>
            <a:ext cx="4553602" cy="4114800"/>
          </a:xfrm>
          <a:custGeom>
            <a:avLst/>
            <a:gdLst/>
            <a:ahLst/>
            <a:cxnLst/>
            <a:rect l="l" t="t" r="r" b="b"/>
            <a:pathLst>
              <a:path w="4553602" h="4114800">
                <a:moveTo>
                  <a:pt x="0" y="0"/>
                </a:moveTo>
                <a:lnTo>
                  <a:pt x="4553601" y="0"/>
                </a:lnTo>
                <a:lnTo>
                  <a:pt x="455360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5272938" y="-249357"/>
            <a:ext cx="4942703" cy="4114800"/>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12444907" y="3770193"/>
            <a:ext cx="5171854" cy="3290768"/>
          </a:xfrm>
          <a:prstGeom prst="rect">
            <a:avLst/>
          </a:prstGeom>
        </p:spPr>
        <p:txBody>
          <a:bodyPr lIns="0" tIns="0" rIns="0" bIns="0" rtlCol="0" anchor="t">
            <a:spAutoFit/>
          </a:bodyPr>
          <a:lstStyle/>
          <a:p>
            <a:pPr algn="just">
              <a:lnSpc>
                <a:spcPts val="6580"/>
              </a:lnSpc>
            </a:pPr>
            <a:r>
              <a:rPr lang="en-US" sz="4700" b="1" dirty="0">
                <a:solidFill>
                  <a:srgbClr val="434040"/>
                </a:solidFill>
                <a:latin typeface="Roboto Condensed Bold"/>
                <a:ea typeface="Roboto Condensed Bold"/>
                <a:cs typeface="Roboto Condensed Bold"/>
                <a:sym typeface="Roboto Condensed Bold"/>
              </a:rPr>
              <a:t>a. </a:t>
            </a:r>
            <a:r>
              <a:rPr lang="en-US" sz="4700" b="1" dirty="0" err="1">
                <a:solidFill>
                  <a:srgbClr val="434040"/>
                </a:solidFill>
                <a:latin typeface="Roboto Condensed Bold"/>
                <a:ea typeface="Roboto Condensed Bold"/>
                <a:cs typeface="Roboto Condensed Bold"/>
                <a:sym typeface="Roboto Condensed Bold"/>
              </a:rPr>
              <a:t>Câu</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ghép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đẳng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lập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được</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nối</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bằng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dấu</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chấm</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phẩy</a:t>
            </a:r>
            <a:r>
              <a:rPr lang="en-US" sz="4700" b="1" dirty="0">
                <a:solidFill>
                  <a:srgbClr val="434040"/>
                </a:solidFill>
                <a:latin typeface="Roboto Condensed Bold"/>
                <a:ea typeface="Roboto Condensed Bold"/>
                <a:cs typeface="Roboto Condensed Bold"/>
                <a:sym typeface="Roboto Condensed Bold"/>
              </a:rPr>
              <a:t>.</a:t>
            </a:r>
          </a:p>
          <a:p>
            <a:pPr algn="just">
              <a:lnSpc>
                <a:spcPts val="6580"/>
              </a:lnSpc>
              <a:spcBef>
                <a:spcPct val="0"/>
              </a:spcBef>
            </a:pPr>
            <a:endParaRPr lang="en-US" sz="4700" b="1" dirty="0">
              <a:solidFill>
                <a:srgbClr val="434040"/>
              </a:solidFill>
              <a:latin typeface="Roboto Condensed Bold"/>
              <a:ea typeface="Roboto Condensed Bold"/>
              <a:cs typeface="Roboto Condensed Bold"/>
              <a:sym typeface="Roboto Condensed Bold"/>
            </a:endParaRPr>
          </a:p>
        </p:txBody>
      </p:sp>
      <p:sp>
        <p:nvSpPr>
          <p:cNvPr id="13" name="TextBox 13"/>
          <p:cNvSpPr txBox="1"/>
          <p:nvPr/>
        </p:nvSpPr>
        <p:spPr>
          <a:xfrm>
            <a:off x="13275827" y="1993507"/>
            <a:ext cx="3501736" cy="936675"/>
          </a:xfrm>
          <a:prstGeom prst="rect">
            <a:avLst/>
          </a:prstGeom>
        </p:spPr>
        <p:txBody>
          <a:bodyPr lIns="0" tIns="0" rIns="0" bIns="0" rtlCol="0" anchor="t">
            <a:spAutoFit/>
          </a:bodyPr>
          <a:lstStyle/>
          <a:p>
            <a:pPr algn="ctr">
              <a:lnSpc>
                <a:spcPts val="7699"/>
              </a:lnSpc>
              <a:spcBef>
                <a:spcPct val="0"/>
              </a:spcBef>
            </a:pPr>
            <a:r>
              <a:rPr lang="en-US" sz="5499">
                <a:solidFill>
                  <a:srgbClr val="4F2C33"/>
                </a:solidFill>
                <a:latin typeface="#9Slide07 SFU Blackout"/>
                <a:ea typeface="#9Slide07 SFU Blackout"/>
                <a:cs typeface="#9Slide07 SFU Blackout"/>
                <a:sym typeface="#9Slide07 SFU Blackout"/>
              </a:rPr>
              <a:t>ĐÁP ÁN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grpSp>
        <p:nvGrpSpPr>
          <p:cNvPr id="3" name="Group 3"/>
          <p:cNvGrpSpPr/>
          <p:nvPr/>
        </p:nvGrpSpPr>
        <p:grpSpPr>
          <a:xfrm>
            <a:off x="576530" y="476619"/>
            <a:ext cx="10173326" cy="8969520"/>
            <a:chOff x="0" y="0"/>
            <a:chExt cx="2679395" cy="2362343"/>
          </a:xfrm>
        </p:grpSpPr>
        <p:sp>
          <p:nvSpPr>
            <p:cNvPr id="4" name="Freeform 4"/>
            <p:cNvSpPr/>
            <p:nvPr/>
          </p:nvSpPr>
          <p:spPr>
            <a:xfrm>
              <a:off x="0" y="0"/>
              <a:ext cx="2679395" cy="2362343"/>
            </a:xfrm>
            <a:custGeom>
              <a:avLst/>
              <a:gdLst/>
              <a:ahLst/>
              <a:cxnLst/>
              <a:rect l="l" t="t" r="r" b="b"/>
              <a:pathLst>
                <a:path w="2679395" h="2362343">
                  <a:moveTo>
                    <a:pt x="38811" y="0"/>
                  </a:moveTo>
                  <a:lnTo>
                    <a:pt x="2640584" y="0"/>
                  </a:lnTo>
                  <a:cubicBezTo>
                    <a:pt x="2662018" y="0"/>
                    <a:pt x="2679395" y="17376"/>
                    <a:pt x="2679395" y="38811"/>
                  </a:cubicBezTo>
                  <a:lnTo>
                    <a:pt x="2679395" y="2323532"/>
                  </a:lnTo>
                  <a:cubicBezTo>
                    <a:pt x="2679395" y="2344966"/>
                    <a:pt x="2662018" y="2362343"/>
                    <a:pt x="2640584" y="2362343"/>
                  </a:cubicBezTo>
                  <a:lnTo>
                    <a:pt x="38811" y="2362343"/>
                  </a:lnTo>
                  <a:cubicBezTo>
                    <a:pt x="17376" y="2362343"/>
                    <a:pt x="0" y="2344966"/>
                    <a:pt x="0" y="2323532"/>
                  </a:cubicBezTo>
                  <a:lnTo>
                    <a:pt x="0" y="38811"/>
                  </a:lnTo>
                  <a:cubicBezTo>
                    <a:pt x="0" y="17376"/>
                    <a:pt x="17376" y="0"/>
                    <a:pt x="38811" y="0"/>
                  </a:cubicBezTo>
                  <a:close/>
                </a:path>
              </a:pathLst>
            </a:custGeom>
            <a:solidFill>
              <a:srgbClr val="FFFDFB"/>
            </a:solidFill>
          </p:spPr>
        </p:sp>
        <p:sp>
          <p:nvSpPr>
            <p:cNvPr id="5" name="TextBox 5"/>
            <p:cNvSpPr txBox="1"/>
            <p:nvPr/>
          </p:nvSpPr>
          <p:spPr>
            <a:xfrm>
              <a:off x="0" y="-47625"/>
              <a:ext cx="2679395" cy="2409968"/>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830338" y="907055"/>
            <a:ext cx="9665710" cy="7434392"/>
          </a:xfrm>
          <a:prstGeom prst="rect">
            <a:avLst/>
          </a:prstGeom>
        </p:spPr>
        <p:txBody>
          <a:bodyPr lIns="0" tIns="0" rIns="0" bIns="0" rtlCol="0" anchor="t">
            <a:spAutoFit/>
          </a:bodyPr>
          <a:lstStyle/>
          <a:p>
            <a:pPr algn="just">
              <a:lnSpc>
                <a:spcPts val="6579"/>
              </a:lnSpc>
            </a:pPr>
            <a:r>
              <a:rPr lang="en-US" sz="4699" b="1">
                <a:solidFill>
                  <a:srgbClr val="813331"/>
                </a:solidFill>
                <a:latin typeface="Roboto Condensed Bold"/>
                <a:ea typeface="Roboto Condensed Bold"/>
                <a:cs typeface="Roboto Condensed Bold"/>
                <a:sym typeface="Roboto Condensed Bold"/>
              </a:rPr>
              <a:t>Chỉ ra kiểu câu ghép của từng câu sau và cho biết cách nối các vế của mỗi câu.</a:t>
            </a:r>
          </a:p>
          <a:p>
            <a:pPr algn="just">
              <a:lnSpc>
                <a:spcPts val="6579"/>
              </a:lnSpc>
            </a:pPr>
            <a:r>
              <a:rPr lang="en-US" sz="4699">
                <a:solidFill>
                  <a:srgbClr val="813331"/>
                </a:solidFill>
                <a:latin typeface="Roboto Condensed"/>
                <a:ea typeface="Roboto Condensed"/>
                <a:cs typeface="Roboto Condensed"/>
                <a:sym typeface="Roboto Condensed"/>
              </a:rPr>
              <a:t>b. </a:t>
            </a:r>
            <a:r>
              <a:rPr lang="en-US" sz="4699" i="1">
                <a:solidFill>
                  <a:srgbClr val="813331"/>
                </a:solidFill>
                <a:latin typeface="Roboto Condensed Italics"/>
                <a:ea typeface="Roboto Condensed Italics"/>
                <a:cs typeface="Roboto Condensed Italics"/>
                <a:sym typeface="Roboto Condensed Italics"/>
              </a:rPr>
              <a:t>Mấy chiếc chân bàn lung lay trong lớp đã được đóng lại nhưng không ai đánh giá đúng ý nghĩa đôi bàn tay khéo léo của Quỳnh.</a:t>
            </a:r>
          </a:p>
          <a:p>
            <a:pPr algn="just">
              <a:lnSpc>
                <a:spcPts val="6579"/>
              </a:lnSpc>
              <a:spcBef>
                <a:spcPct val="0"/>
              </a:spcBef>
            </a:pPr>
            <a:r>
              <a:rPr lang="en-US" sz="4699">
                <a:solidFill>
                  <a:srgbClr val="813331"/>
                </a:solidFill>
                <a:latin typeface="Roboto Condensed"/>
                <a:ea typeface="Roboto Condensed"/>
                <a:cs typeface="Roboto Condensed"/>
                <a:sym typeface="Roboto Condensed"/>
              </a:rPr>
              <a:t>(Trần Văn Toàn, </a:t>
            </a:r>
            <a:r>
              <a:rPr lang="en-US" sz="4699" i="1">
                <a:solidFill>
                  <a:srgbClr val="813331"/>
                </a:solidFill>
                <a:latin typeface="Roboto Condensed Italics"/>
                <a:ea typeface="Roboto Condensed Italics"/>
                <a:cs typeface="Roboto Condensed Italics"/>
                <a:sym typeface="Roboto Condensed Italics"/>
              </a:rPr>
              <a:t>Từ “Thằng quỷ nhỏ” của Nguyễn Nhật Ánh nghĩ về những phẩm chất của một tác phẩm viết cho thiếu nhi</a:t>
            </a:r>
            <a:r>
              <a:rPr lang="en-US" sz="4699">
                <a:solidFill>
                  <a:srgbClr val="813331"/>
                </a:solidFill>
                <a:latin typeface="Roboto Condensed"/>
                <a:ea typeface="Roboto Condensed"/>
                <a:cs typeface="Roboto Condensed"/>
                <a:sym typeface="Roboto Condensed"/>
              </a:rPr>
              <a:t>)</a:t>
            </a:r>
          </a:p>
        </p:txBody>
      </p:sp>
      <p:grpSp>
        <p:nvGrpSpPr>
          <p:cNvPr id="7" name="Group 7"/>
          <p:cNvGrpSpPr/>
          <p:nvPr/>
        </p:nvGrpSpPr>
        <p:grpSpPr>
          <a:xfrm>
            <a:off x="12309101" y="3339757"/>
            <a:ext cx="5435188" cy="3396787"/>
            <a:chOff x="0" y="0"/>
            <a:chExt cx="1431490" cy="894627"/>
          </a:xfrm>
        </p:grpSpPr>
        <p:sp>
          <p:nvSpPr>
            <p:cNvPr id="8" name="Freeform 8"/>
            <p:cNvSpPr/>
            <p:nvPr/>
          </p:nvSpPr>
          <p:spPr>
            <a:xfrm>
              <a:off x="0" y="0"/>
              <a:ext cx="1431490" cy="894627"/>
            </a:xfrm>
            <a:custGeom>
              <a:avLst/>
              <a:gdLst/>
              <a:ahLst/>
              <a:cxnLst/>
              <a:rect l="l" t="t" r="r" b="b"/>
              <a:pathLst>
                <a:path w="1431490" h="894627">
                  <a:moveTo>
                    <a:pt x="72645" y="0"/>
                  </a:moveTo>
                  <a:lnTo>
                    <a:pt x="1358845" y="0"/>
                  </a:lnTo>
                  <a:cubicBezTo>
                    <a:pt x="1378112" y="0"/>
                    <a:pt x="1396589" y="7654"/>
                    <a:pt x="1410213" y="21277"/>
                  </a:cubicBezTo>
                  <a:cubicBezTo>
                    <a:pt x="1423836" y="34901"/>
                    <a:pt x="1431490" y="53378"/>
                    <a:pt x="1431490" y="72645"/>
                  </a:cubicBezTo>
                  <a:lnTo>
                    <a:pt x="1431490" y="821982"/>
                  </a:lnTo>
                  <a:cubicBezTo>
                    <a:pt x="1431490" y="841249"/>
                    <a:pt x="1423836" y="859726"/>
                    <a:pt x="1410213" y="873350"/>
                  </a:cubicBezTo>
                  <a:cubicBezTo>
                    <a:pt x="1396589" y="886973"/>
                    <a:pt x="1378112" y="894627"/>
                    <a:pt x="1358845" y="894627"/>
                  </a:cubicBezTo>
                  <a:lnTo>
                    <a:pt x="72645" y="894627"/>
                  </a:lnTo>
                  <a:cubicBezTo>
                    <a:pt x="53378" y="894627"/>
                    <a:pt x="34901" y="886973"/>
                    <a:pt x="21277" y="873350"/>
                  </a:cubicBezTo>
                  <a:cubicBezTo>
                    <a:pt x="7654" y="859726"/>
                    <a:pt x="0" y="841249"/>
                    <a:pt x="0" y="821982"/>
                  </a:cubicBezTo>
                  <a:lnTo>
                    <a:pt x="0" y="72645"/>
                  </a:lnTo>
                  <a:cubicBezTo>
                    <a:pt x="0" y="53378"/>
                    <a:pt x="7654" y="34901"/>
                    <a:pt x="21277" y="21277"/>
                  </a:cubicBezTo>
                  <a:cubicBezTo>
                    <a:pt x="34901" y="7654"/>
                    <a:pt x="53378" y="0"/>
                    <a:pt x="72645" y="0"/>
                  </a:cubicBezTo>
                  <a:close/>
                </a:path>
              </a:pathLst>
            </a:custGeom>
            <a:solidFill>
              <a:srgbClr val="FFF8A1"/>
            </a:solidFill>
          </p:spPr>
        </p:sp>
        <p:sp>
          <p:nvSpPr>
            <p:cNvPr id="9" name="TextBox 9"/>
            <p:cNvSpPr txBox="1"/>
            <p:nvPr/>
          </p:nvSpPr>
          <p:spPr>
            <a:xfrm>
              <a:off x="0" y="-76200"/>
              <a:ext cx="1431490" cy="970827"/>
            </a:xfrm>
            <a:prstGeom prst="rect">
              <a:avLst/>
            </a:prstGeom>
          </p:spPr>
          <p:txBody>
            <a:bodyPr lIns="50800" tIns="50800" rIns="50800" bIns="50800" rtlCol="0" anchor="ctr"/>
            <a:lstStyle/>
            <a:p>
              <a:pPr algn="ctr">
                <a:lnSpc>
                  <a:spcPts val="6299"/>
                </a:lnSpc>
              </a:pPr>
              <a:endParaRPr/>
            </a:p>
          </p:txBody>
        </p:sp>
      </p:grpSp>
      <p:sp>
        <p:nvSpPr>
          <p:cNvPr id="10" name="TextBox 10"/>
          <p:cNvSpPr txBox="1"/>
          <p:nvPr/>
        </p:nvSpPr>
        <p:spPr>
          <a:xfrm>
            <a:off x="12444907" y="3770193"/>
            <a:ext cx="5171854" cy="2462044"/>
          </a:xfrm>
          <a:prstGeom prst="rect">
            <a:avLst/>
          </a:prstGeom>
        </p:spPr>
        <p:txBody>
          <a:bodyPr lIns="0" tIns="0" rIns="0" bIns="0" rtlCol="0" anchor="t">
            <a:spAutoFit/>
          </a:bodyPr>
          <a:lstStyle/>
          <a:p>
            <a:pPr algn="just">
              <a:lnSpc>
                <a:spcPts val="6580"/>
              </a:lnSpc>
              <a:spcBef>
                <a:spcPct val="0"/>
              </a:spcBef>
            </a:pPr>
            <a:r>
              <a:rPr lang="en-US" sz="4700" b="1" dirty="0">
                <a:solidFill>
                  <a:srgbClr val="434040"/>
                </a:solidFill>
                <a:latin typeface="Roboto Condensed Bold"/>
                <a:ea typeface="Roboto Condensed Bold"/>
                <a:cs typeface="Roboto Condensed Bold"/>
                <a:sym typeface="Roboto Condensed Bold"/>
              </a:rPr>
              <a:t>b. </a:t>
            </a:r>
            <a:r>
              <a:rPr lang="en-US" sz="4700" b="1" dirty="0" err="1">
                <a:solidFill>
                  <a:srgbClr val="434040"/>
                </a:solidFill>
                <a:latin typeface="Roboto Condensed Bold"/>
                <a:ea typeface="Roboto Condensed Bold"/>
                <a:cs typeface="Roboto Condensed Bold"/>
                <a:sym typeface="Roboto Condensed Bold"/>
              </a:rPr>
              <a:t>Câu</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ghép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đẳng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lập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được</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nối</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bằng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từ</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nhưng</a:t>
            </a:r>
            <a:r>
              <a:rPr lang="en-US" sz="4700" b="1" dirty="0">
                <a:solidFill>
                  <a:srgbClr val="434040"/>
                </a:solidFill>
                <a:latin typeface="Roboto Condensed Bold"/>
                <a:ea typeface="Roboto Condensed Bold"/>
                <a:cs typeface="Roboto Condensed Bold"/>
                <a:sym typeface="Roboto Condensed Bold"/>
              </a:rPr>
              <a:t>”.</a:t>
            </a:r>
          </a:p>
        </p:txBody>
      </p:sp>
      <p:sp>
        <p:nvSpPr>
          <p:cNvPr id="11" name="TextBox 11"/>
          <p:cNvSpPr txBox="1"/>
          <p:nvPr/>
        </p:nvSpPr>
        <p:spPr>
          <a:xfrm>
            <a:off x="13275827" y="1993507"/>
            <a:ext cx="3501736" cy="936675"/>
          </a:xfrm>
          <a:prstGeom prst="rect">
            <a:avLst/>
          </a:prstGeom>
        </p:spPr>
        <p:txBody>
          <a:bodyPr lIns="0" tIns="0" rIns="0" bIns="0" rtlCol="0" anchor="t">
            <a:spAutoFit/>
          </a:bodyPr>
          <a:lstStyle/>
          <a:p>
            <a:pPr algn="ctr">
              <a:lnSpc>
                <a:spcPts val="7699"/>
              </a:lnSpc>
              <a:spcBef>
                <a:spcPct val="0"/>
              </a:spcBef>
            </a:pPr>
            <a:r>
              <a:rPr lang="en-US" sz="5499">
                <a:solidFill>
                  <a:srgbClr val="4F2C33"/>
                </a:solidFill>
                <a:latin typeface="#9Slide07 SFU Blackout"/>
                <a:ea typeface="#9Slide07 SFU Blackout"/>
                <a:cs typeface="#9Slide07 SFU Blackout"/>
                <a:sym typeface="#9Slide07 SFU Blackout"/>
              </a:rPr>
              <a:t>ĐÁP ÁN</a:t>
            </a:r>
          </a:p>
        </p:txBody>
      </p:sp>
      <p:sp>
        <p:nvSpPr>
          <p:cNvPr id="12" name="Freeform 12"/>
          <p:cNvSpPr/>
          <p:nvPr/>
        </p:nvSpPr>
        <p:spPr>
          <a:xfrm>
            <a:off x="15272938" y="-249357"/>
            <a:ext cx="4942703" cy="4114800"/>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2444907" y="8433492"/>
            <a:ext cx="4553602" cy="4114800"/>
          </a:xfrm>
          <a:custGeom>
            <a:avLst/>
            <a:gdLst/>
            <a:ahLst/>
            <a:cxnLst/>
            <a:rect l="l" t="t" r="r" b="b"/>
            <a:pathLst>
              <a:path w="4553602" h="4114800">
                <a:moveTo>
                  <a:pt x="0" y="0"/>
                </a:moveTo>
                <a:lnTo>
                  <a:pt x="4553601" y="0"/>
                </a:lnTo>
                <a:lnTo>
                  <a:pt x="45536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grpSp>
        <p:nvGrpSpPr>
          <p:cNvPr id="3" name="Group 3"/>
          <p:cNvGrpSpPr/>
          <p:nvPr/>
        </p:nvGrpSpPr>
        <p:grpSpPr>
          <a:xfrm>
            <a:off x="576530" y="476619"/>
            <a:ext cx="10173326" cy="8969520"/>
            <a:chOff x="0" y="0"/>
            <a:chExt cx="2679395" cy="2362343"/>
          </a:xfrm>
        </p:grpSpPr>
        <p:sp>
          <p:nvSpPr>
            <p:cNvPr id="4" name="Freeform 4"/>
            <p:cNvSpPr/>
            <p:nvPr/>
          </p:nvSpPr>
          <p:spPr>
            <a:xfrm>
              <a:off x="0" y="0"/>
              <a:ext cx="2679395" cy="2362343"/>
            </a:xfrm>
            <a:custGeom>
              <a:avLst/>
              <a:gdLst/>
              <a:ahLst/>
              <a:cxnLst/>
              <a:rect l="l" t="t" r="r" b="b"/>
              <a:pathLst>
                <a:path w="2679395" h="2362343">
                  <a:moveTo>
                    <a:pt x="38811" y="0"/>
                  </a:moveTo>
                  <a:lnTo>
                    <a:pt x="2640584" y="0"/>
                  </a:lnTo>
                  <a:cubicBezTo>
                    <a:pt x="2662018" y="0"/>
                    <a:pt x="2679395" y="17376"/>
                    <a:pt x="2679395" y="38811"/>
                  </a:cubicBezTo>
                  <a:lnTo>
                    <a:pt x="2679395" y="2323532"/>
                  </a:lnTo>
                  <a:cubicBezTo>
                    <a:pt x="2679395" y="2344966"/>
                    <a:pt x="2662018" y="2362343"/>
                    <a:pt x="2640584" y="2362343"/>
                  </a:cubicBezTo>
                  <a:lnTo>
                    <a:pt x="38811" y="2362343"/>
                  </a:lnTo>
                  <a:cubicBezTo>
                    <a:pt x="17376" y="2362343"/>
                    <a:pt x="0" y="2344966"/>
                    <a:pt x="0" y="2323532"/>
                  </a:cubicBezTo>
                  <a:lnTo>
                    <a:pt x="0" y="38811"/>
                  </a:lnTo>
                  <a:cubicBezTo>
                    <a:pt x="0" y="17376"/>
                    <a:pt x="17376" y="0"/>
                    <a:pt x="38811" y="0"/>
                  </a:cubicBezTo>
                  <a:close/>
                </a:path>
              </a:pathLst>
            </a:custGeom>
            <a:solidFill>
              <a:srgbClr val="FFFDFB"/>
            </a:solidFill>
          </p:spPr>
        </p:sp>
        <p:sp>
          <p:nvSpPr>
            <p:cNvPr id="5" name="TextBox 5"/>
            <p:cNvSpPr txBox="1"/>
            <p:nvPr/>
          </p:nvSpPr>
          <p:spPr>
            <a:xfrm>
              <a:off x="0" y="-47625"/>
              <a:ext cx="2679395" cy="2409968"/>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2309101" y="3339757"/>
            <a:ext cx="5435188" cy="3396787"/>
            <a:chOff x="0" y="0"/>
            <a:chExt cx="1431490" cy="894627"/>
          </a:xfrm>
        </p:grpSpPr>
        <p:sp>
          <p:nvSpPr>
            <p:cNvPr id="7" name="Freeform 7"/>
            <p:cNvSpPr/>
            <p:nvPr/>
          </p:nvSpPr>
          <p:spPr>
            <a:xfrm>
              <a:off x="0" y="0"/>
              <a:ext cx="1431490" cy="894627"/>
            </a:xfrm>
            <a:custGeom>
              <a:avLst/>
              <a:gdLst/>
              <a:ahLst/>
              <a:cxnLst/>
              <a:rect l="l" t="t" r="r" b="b"/>
              <a:pathLst>
                <a:path w="1431490" h="894627">
                  <a:moveTo>
                    <a:pt x="72645" y="0"/>
                  </a:moveTo>
                  <a:lnTo>
                    <a:pt x="1358845" y="0"/>
                  </a:lnTo>
                  <a:cubicBezTo>
                    <a:pt x="1378112" y="0"/>
                    <a:pt x="1396589" y="7654"/>
                    <a:pt x="1410213" y="21277"/>
                  </a:cubicBezTo>
                  <a:cubicBezTo>
                    <a:pt x="1423836" y="34901"/>
                    <a:pt x="1431490" y="53378"/>
                    <a:pt x="1431490" y="72645"/>
                  </a:cubicBezTo>
                  <a:lnTo>
                    <a:pt x="1431490" y="821982"/>
                  </a:lnTo>
                  <a:cubicBezTo>
                    <a:pt x="1431490" y="841249"/>
                    <a:pt x="1423836" y="859726"/>
                    <a:pt x="1410213" y="873350"/>
                  </a:cubicBezTo>
                  <a:cubicBezTo>
                    <a:pt x="1396589" y="886973"/>
                    <a:pt x="1378112" y="894627"/>
                    <a:pt x="1358845" y="894627"/>
                  </a:cubicBezTo>
                  <a:lnTo>
                    <a:pt x="72645" y="894627"/>
                  </a:lnTo>
                  <a:cubicBezTo>
                    <a:pt x="53378" y="894627"/>
                    <a:pt x="34901" y="886973"/>
                    <a:pt x="21277" y="873350"/>
                  </a:cubicBezTo>
                  <a:cubicBezTo>
                    <a:pt x="7654" y="859726"/>
                    <a:pt x="0" y="841249"/>
                    <a:pt x="0" y="821982"/>
                  </a:cubicBezTo>
                  <a:lnTo>
                    <a:pt x="0" y="72645"/>
                  </a:lnTo>
                  <a:cubicBezTo>
                    <a:pt x="0" y="53378"/>
                    <a:pt x="7654" y="34901"/>
                    <a:pt x="21277" y="21277"/>
                  </a:cubicBezTo>
                  <a:cubicBezTo>
                    <a:pt x="34901" y="7654"/>
                    <a:pt x="53378" y="0"/>
                    <a:pt x="72645" y="0"/>
                  </a:cubicBezTo>
                  <a:close/>
                </a:path>
              </a:pathLst>
            </a:custGeom>
            <a:solidFill>
              <a:srgbClr val="FFF8A1"/>
            </a:solidFill>
          </p:spPr>
        </p:sp>
        <p:sp>
          <p:nvSpPr>
            <p:cNvPr id="8" name="TextBox 8"/>
            <p:cNvSpPr txBox="1"/>
            <p:nvPr/>
          </p:nvSpPr>
          <p:spPr>
            <a:xfrm>
              <a:off x="0" y="-76200"/>
              <a:ext cx="1431490" cy="970827"/>
            </a:xfrm>
            <a:prstGeom prst="rect">
              <a:avLst/>
            </a:prstGeom>
          </p:spPr>
          <p:txBody>
            <a:bodyPr lIns="50800" tIns="50800" rIns="50800" bIns="50800" rtlCol="0" anchor="ctr"/>
            <a:lstStyle/>
            <a:p>
              <a:pPr algn="ctr">
                <a:lnSpc>
                  <a:spcPts val="6299"/>
                </a:lnSpc>
              </a:pPr>
              <a:endParaRPr/>
            </a:p>
          </p:txBody>
        </p:sp>
      </p:grpSp>
      <p:sp>
        <p:nvSpPr>
          <p:cNvPr id="9" name="TextBox 9"/>
          <p:cNvSpPr txBox="1"/>
          <p:nvPr/>
        </p:nvSpPr>
        <p:spPr>
          <a:xfrm>
            <a:off x="12440768" y="3450491"/>
            <a:ext cx="5171854" cy="3290768"/>
          </a:xfrm>
          <a:prstGeom prst="rect">
            <a:avLst/>
          </a:prstGeom>
        </p:spPr>
        <p:txBody>
          <a:bodyPr lIns="0" tIns="0" rIns="0" bIns="0" rtlCol="0" anchor="t">
            <a:spAutoFit/>
          </a:bodyPr>
          <a:lstStyle/>
          <a:p>
            <a:pPr algn="just">
              <a:lnSpc>
                <a:spcPts val="6580"/>
              </a:lnSpc>
              <a:spcBef>
                <a:spcPct val="0"/>
              </a:spcBef>
            </a:pPr>
            <a:r>
              <a:rPr lang="en-US" sz="4700" b="1" dirty="0">
                <a:solidFill>
                  <a:srgbClr val="434040"/>
                </a:solidFill>
                <a:latin typeface="Roboto Condensed Bold"/>
                <a:ea typeface="Roboto Condensed Bold"/>
                <a:cs typeface="Roboto Condensed Bold"/>
                <a:sym typeface="Roboto Condensed Bold"/>
              </a:rPr>
              <a:t>c. </a:t>
            </a:r>
            <a:r>
              <a:rPr lang="en-US" sz="4700" b="1" dirty="0" err="1">
                <a:solidFill>
                  <a:srgbClr val="434040"/>
                </a:solidFill>
                <a:latin typeface="Roboto Condensed Bold"/>
                <a:ea typeface="Roboto Condensed Bold"/>
                <a:cs typeface="Roboto Condensed Bold"/>
                <a:sym typeface="Roboto Condensed Bold"/>
              </a:rPr>
              <a:t>Câu</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ghép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chính</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phụ</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được</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nối</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bằng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quan</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hệ</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từ</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dù</a:t>
            </a:r>
            <a:r>
              <a:rPr lang="en-US" sz="4700" b="1" dirty="0">
                <a:solidFill>
                  <a:srgbClr val="434040"/>
                </a:solidFill>
                <a:latin typeface="Roboto Condensed Bold"/>
                <a:ea typeface="Roboto Condensed Bold"/>
                <a:cs typeface="Roboto Condensed Bold"/>
                <a:sym typeface="Roboto Condensed Bold"/>
              </a:rPr>
              <a:t> ... </a:t>
            </a:r>
            <a:r>
              <a:rPr lang="en-US" sz="4700" b="1" dirty="0" err="1">
                <a:solidFill>
                  <a:srgbClr val="434040"/>
                </a:solidFill>
                <a:latin typeface="Roboto Condensed Bold"/>
                <a:ea typeface="Roboto Condensed Bold"/>
                <a:cs typeface="Roboto Condensed Bold"/>
                <a:sym typeface="Roboto Condensed Bold"/>
              </a:rPr>
              <a:t>thì</a:t>
            </a:r>
            <a:r>
              <a:rPr lang="en-US" sz="4700" b="1" dirty="0">
                <a:solidFill>
                  <a:srgbClr val="434040"/>
                </a:solidFill>
                <a:latin typeface="Roboto Condensed Bold"/>
                <a:ea typeface="Roboto Condensed Bold"/>
                <a:cs typeface="Roboto Condensed Bold"/>
                <a:sym typeface="Roboto Condensed Bold"/>
              </a:rPr>
              <a:t>...”</a:t>
            </a:r>
          </a:p>
        </p:txBody>
      </p:sp>
      <p:sp>
        <p:nvSpPr>
          <p:cNvPr id="10" name="TextBox 10"/>
          <p:cNvSpPr txBox="1"/>
          <p:nvPr/>
        </p:nvSpPr>
        <p:spPr>
          <a:xfrm>
            <a:off x="13275827" y="1993507"/>
            <a:ext cx="3501736" cy="936675"/>
          </a:xfrm>
          <a:prstGeom prst="rect">
            <a:avLst/>
          </a:prstGeom>
        </p:spPr>
        <p:txBody>
          <a:bodyPr lIns="0" tIns="0" rIns="0" bIns="0" rtlCol="0" anchor="t">
            <a:spAutoFit/>
          </a:bodyPr>
          <a:lstStyle/>
          <a:p>
            <a:pPr algn="ctr">
              <a:lnSpc>
                <a:spcPts val="7699"/>
              </a:lnSpc>
              <a:spcBef>
                <a:spcPct val="0"/>
              </a:spcBef>
            </a:pPr>
            <a:r>
              <a:rPr lang="en-US" sz="5499">
                <a:solidFill>
                  <a:srgbClr val="4F2C33"/>
                </a:solidFill>
                <a:latin typeface="#9Slide07 SFU Blackout"/>
                <a:ea typeface="#9Slide07 SFU Blackout"/>
                <a:cs typeface="#9Slide07 SFU Blackout"/>
                <a:sym typeface="#9Slide07 SFU Blackout"/>
              </a:rPr>
              <a:t>ĐÁP ÁN</a:t>
            </a:r>
          </a:p>
        </p:txBody>
      </p:sp>
      <p:sp>
        <p:nvSpPr>
          <p:cNvPr id="11" name="TextBox 11"/>
          <p:cNvSpPr txBox="1"/>
          <p:nvPr/>
        </p:nvSpPr>
        <p:spPr>
          <a:xfrm>
            <a:off x="1028700" y="1337493"/>
            <a:ext cx="9185013" cy="6605666"/>
          </a:xfrm>
          <a:prstGeom prst="rect">
            <a:avLst/>
          </a:prstGeom>
        </p:spPr>
        <p:txBody>
          <a:bodyPr lIns="0" tIns="0" rIns="0" bIns="0" rtlCol="0" anchor="t">
            <a:spAutoFit/>
          </a:bodyPr>
          <a:lstStyle/>
          <a:p>
            <a:pPr algn="just">
              <a:lnSpc>
                <a:spcPts val="6580"/>
              </a:lnSpc>
            </a:pPr>
            <a:r>
              <a:rPr lang="en-US" sz="4700" b="1">
                <a:solidFill>
                  <a:srgbClr val="813331"/>
                </a:solidFill>
                <a:latin typeface="Roboto Condensed Bold"/>
                <a:ea typeface="Roboto Condensed Bold"/>
                <a:cs typeface="Roboto Condensed Bold"/>
                <a:sym typeface="Roboto Condensed Bold"/>
              </a:rPr>
              <a:t>Chỉ ra kiểu câu ghép của từng câu sau và cho biết cách nối các vế của mỗi câu.</a:t>
            </a:r>
          </a:p>
          <a:p>
            <a:pPr algn="just">
              <a:lnSpc>
                <a:spcPts val="6580"/>
              </a:lnSpc>
            </a:pPr>
            <a:r>
              <a:rPr lang="en-US" sz="4700">
                <a:solidFill>
                  <a:srgbClr val="813331"/>
                </a:solidFill>
                <a:latin typeface="Roboto Condensed"/>
                <a:ea typeface="Roboto Condensed"/>
                <a:cs typeface="Roboto Condensed"/>
                <a:sym typeface="Roboto Condensed"/>
              </a:rPr>
              <a:t>c. Nhưng dù tai hoạ có xảy ra thì sự có mặt của chúng ta ở đây cũng không phải là vô ích.</a:t>
            </a:r>
          </a:p>
          <a:p>
            <a:pPr algn="r">
              <a:lnSpc>
                <a:spcPts val="6580"/>
              </a:lnSpc>
              <a:spcBef>
                <a:spcPct val="0"/>
              </a:spcBef>
            </a:pPr>
            <a:r>
              <a:rPr lang="en-US" sz="4700">
                <a:solidFill>
                  <a:srgbClr val="813331"/>
                </a:solidFill>
                <a:latin typeface="Roboto Condensed"/>
                <a:ea typeface="Roboto Condensed"/>
                <a:cs typeface="Roboto Condensed"/>
                <a:sym typeface="Roboto Condensed"/>
              </a:rPr>
              <a:t>(G.G. Mác-két, </a:t>
            </a:r>
            <a:r>
              <a:rPr lang="en-US" sz="4700" i="1">
                <a:solidFill>
                  <a:srgbClr val="813331"/>
                </a:solidFill>
                <a:latin typeface="Roboto Condensed Italics"/>
                <a:ea typeface="Roboto Condensed Italics"/>
                <a:cs typeface="Roboto Condensed Italics"/>
                <a:sym typeface="Roboto Condensed Italics"/>
              </a:rPr>
              <a:t>Đấu tranh cho một thế giới hoà bình</a:t>
            </a:r>
            <a:r>
              <a:rPr lang="en-US" sz="4700">
                <a:solidFill>
                  <a:srgbClr val="813331"/>
                </a:solidFill>
                <a:latin typeface="Roboto Condensed"/>
                <a:ea typeface="Roboto Condensed"/>
                <a:cs typeface="Roboto Condensed"/>
                <a:sym typeface="Roboto Condensed"/>
              </a:rPr>
              <a:t>)</a:t>
            </a:r>
          </a:p>
        </p:txBody>
      </p:sp>
      <p:sp>
        <p:nvSpPr>
          <p:cNvPr id="12" name="Freeform 12"/>
          <p:cNvSpPr/>
          <p:nvPr/>
        </p:nvSpPr>
        <p:spPr>
          <a:xfrm>
            <a:off x="15272938" y="-249357"/>
            <a:ext cx="4942703" cy="4114800"/>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2444907" y="8433492"/>
            <a:ext cx="4553602" cy="4114800"/>
          </a:xfrm>
          <a:custGeom>
            <a:avLst/>
            <a:gdLst/>
            <a:ahLst/>
            <a:cxnLst/>
            <a:rect l="l" t="t" r="r" b="b"/>
            <a:pathLst>
              <a:path w="4553602" h="4114800">
                <a:moveTo>
                  <a:pt x="0" y="0"/>
                </a:moveTo>
                <a:lnTo>
                  <a:pt x="4553601" y="0"/>
                </a:lnTo>
                <a:lnTo>
                  <a:pt x="45536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grpSp>
        <p:nvGrpSpPr>
          <p:cNvPr id="3" name="Group 3"/>
          <p:cNvGrpSpPr/>
          <p:nvPr/>
        </p:nvGrpSpPr>
        <p:grpSpPr>
          <a:xfrm>
            <a:off x="576530" y="476619"/>
            <a:ext cx="10173326" cy="8969520"/>
            <a:chOff x="0" y="0"/>
            <a:chExt cx="2679395" cy="2362343"/>
          </a:xfrm>
        </p:grpSpPr>
        <p:sp>
          <p:nvSpPr>
            <p:cNvPr id="4" name="Freeform 4"/>
            <p:cNvSpPr/>
            <p:nvPr/>
          </p:nvSpPr>
          <p:spPr>
            <a:xfrm>
              <a:off x="0" y="0"/>
              <a:ext cx="2679395" cy="2362343"/>
            </a:xfrm>
            <a:custGeom>
              <a:avLst/>
              <a:gdLst/>
              <a:ahLst/>
              <a:cxnLst/>
              <a:rect l="l" t="t" r="r" b="b"/>
              <a:pathLst>
                <a:path w="2679395" h="2362343">
                  <a:moveTo>
                    <a:pt x="38811" y="0"/>
                  </a:moveTo>
                  <a:lnTo>
                    <a:pt x="2640584" y="0"/>
                  </a:lnTo>
                  <a:cubicBezTo>
                    <a:pt x="2662018" y="0"/>
                    <a:pt x="2679395" y="17376"/>
                    <a:pt x="2679395" y="38811"/>
                  </a:cubicBezTo>
                  <a:lnTo>
                    <a:pt x="2679395" y="2323532"/>
                  </a:lnTo>
                  <a:cubicBezTo>
                    <a:pt x="2679395" y="2344966"/>
                    <a:pt x="2662018" y="2362343"/>
                    <a:pt x="2640584" y="2362343"/>
                  </a:cubicBezTo>
                  <a:lnTo>
                    <a:pt x="38811" y="2362343"/>
                  </a:lnTo>
                  <a:cubicBezTo>
                    <a:pt x="17376" y="2362343"/>
                    <a:pt x="0" y="2344966"/>
                    <a:pt x="0" y="2323532"/>
                  </a:cubicBezTo>
                  <a:lnTo>
                    <a:pt x="0" y="38811"/>
                  </a:lnTo>
                  <a:cubicBezTo>
                    <a:pt x="0" y="17376"/>
                    <a:pt x="17376" y="0"/>
                    <a:pt x="38811" y="0"/>
                  </a:cubicBezTo>
                  <a:close/>
                </a:path>
              </a:pathLst>
            </a:custGeom>
            <a:solidFill>
              <a:srgbClr val="FFFDFB"/>
            </a:solidFill>
          </p:spPr>
        </p:sp>
        <p:sp>
          <p:nvSpPr>
            <p:cNvPr id="5" name="TextBox 5"/>
            <p:cNvSpPr txBox="1"/>
            <p:nvPr/>
          </p:nvSpPr>
          <p:spPr>
            <a:xfrm>
              <a:off x="0" y="-47625"/>
              <a:ext cx="2679395" cy="2409968"/>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12309101" y="3339757"/>
            <a:ext cx="5435188" cy="2989004"/>
            <a:chOff x="0" y="0"/>
            <a:chExt cx="1431490" cy="787227"/>
          </a:xfrm>
        </p:grpSpPr>
        <p:sp>
          <p:nvSpPr>
            <p:cNvPr id="7" name="Freeform 7"/>
            <p:cNvSpPr/>
            <p:nvPr/>
          </p:nvSpPr>
          <p:spPr>
            <a:xfrm>
              <a:off x="0" y="0"/>
              <a:ext cx="1431490" cy="787227"/>
            </a:xfrm>
            <a:custGeom>
              <a:avLst/>
              <a:gdLst/>
              <a:ahLst/>
              <a:cxnLst/>
              <a:rect l="l" t="t" r="r" b="b"/>
              <a:pathLst>
                <a:path w="1431490" h="787227">
                  <a:moveTo>
                    <a:pt x="72645" y="0"/>
                  </a:moveTo>
                  <a:lnTo>
                    <a:pt x="1358845" y="0"/>
                  </a:lnTo>
                  <a:cubicBezTo>
                    <a:pt x="1378112" y="0"/>
                    <a:pt x="1396589" y="7654"/>
                    <a:pt x="1410213" y="21277"/>
                  </a:cubicBezTo>
                  <a:cubicBezTo>
                    <a:pt x="1423836" y="34901"/>
                    <a:pt x="1431490" y="53378"/>
                    <a:pt x="1431490" y="72645"/>
                  </a:cubicBezTo>
                  <a:lnTo>
                    <a:pt x="1431490" y="714583"/>
                  </a:lnTo>
                  <a:cubicBezTo>
                    <a:pt x="1431490" y="733849"/>
                    <a:pt x="1423836" y="752327"/>
                    <a:pt x="1410213" y="765950"/>
                  </a:cubicBezTo>
                  <a:cubicBezTo>
                    <a:pt x="1396589" y="779574"/>
                    <a:pt x="1378112" y="787227"/>
                    <a:pt x="1358845" y="787227"/>
                  </a:cubicBezTo>
                  <a:lnTo>
                    <a:pt x="72645" y="787227"/>
                  </a:lnTo>
                  <a:cubicBezTo>
                    <a:pt x="53378" y="787227"/>
                    <a:pt x="34901" y="779574"/>
                    <a:pt x="21277" y="765950"/>
                  </a:cubicBezTo>
                  <a:cubicBezTo>
                    <a:pt x="7654" y="752327"/>
                    <a:pt x="0" y="733849"/>
                    <a:pt x="0" y="714583"/>
                  </a:cubicBezTo>
                  <a:lnTo>
                    <a:pt x="0" y="72645"/>
                  </a:lnTo>
                  <a:cubicBezTo>
                    <a:pt x="0" y="53378"/>
                    <a:pt x="7654" y="34901"/>
                    <a:pt x="21277" y="21277"/>
                  </a:cubicBezTo>
                  <a:cubicBezTo>
                    <a:pt x="34901" y="7654"/>
                    <a:pt x="53378" y="0"/>
                    <a:pt x="72645" y="0"/>
                  </a:cubicBezTo>
                  <a:close/>
                </a:path>
              </a:pathLst>
            </a:custGeom>
            <a:solidFill>
              <a:srgbClr val="FFF8A1"/>
            </a:solidFill>
          </p:spPr>
        </p:sp>
        <p:sp>
          <p:nvSpPr>
            <p:cNvPr id="8" name="TextBox 8"/>
            <p:cNvSpPr txBox="1"/>
            <p:nvPr/>
          </p:nvSpPr>
          <p:spPr>
            <a:xfrm>
              <a:off x="0" y="-76200"/>
              <a:ext cx="1431490" cy="863427"/>
            </a:xfrm>
            <a:prstGeom prst="rect">
              <a:avLst/>
            </a:prstGeom>
          </p:spPr>
          <p:txBody>
            <a:bodyPr lIns="50800" tIns="50800" rIns="50800" bIns="50800" rtlCol="0" anchor="ctr"/>
            <a:lstStyle/>
            <a:p>
              <a:pPr algn="ctr">
                <a:lnSpc>
                  <a:spcPts val="6299"/>
                </a:lnSpc>
              </a:pPr>
              <a:endParaRPr/>
            </a:p>
          </p:txBody>
        </p:sp>
      </p:grpSp>
      <p:sp>
        <p:nvSpPr>
          <p:cNvPr id="9" name="TextBox 9"/>
          <p:cNvSpPr txBox="1"/>
          <p:nvPr/>
        </p:nvSpPr>
        <p:spPr>
          <a:xfrm>
            <a:off x="12440768" y="3450491"/>
            <a:ext cx="5171854" cy="2462044"/>
          </a:xfrm>
          <a:prstGeom prst="rect">
            <a:avLst/>
          </a:prstGeom>
        </p:spPr>
        <p:txBody>
          <a:bodyPr lIns="0" tIns="0" rIns="0" bIns="0" rtlCol="0" anchor="t">
            <a:spAutoFit/>
          </a:bodyPr>
          <a:lstStyle/>
          <a:p>
            <a:pPr algn="just">
              <a:lnSpc>
                <a:spcPts val="6580"/>
              </a:lnSpc>
              <a:spcBef>
                <a:spcPct val="0"/>
              </a:spcBef>
            </a:pPr>
            <a:r>
              <a:rPr lang="en-US" sz="4700" b="1" dirty="0">
                <a:solidFill>
                  <a:srgbClr val="434040"/>
                </a:solidFill>
                <a:latin typeface="Roboto Condensed Bold"/>
                <a:ea typeface="Roboto Condensed Bold"/>
                <a:cs typeface="Roboto Condensed Bold"/>
                <a:sym typeface="Roboto Condensed Bold"/>
              </a:rPr>
              <a:t>d. </a:t>
            </a:r>
            <a:r>
              <a:rPr lang="en-US" sz="4700" b="1" dirty="0" err="1">
                <a:solidFill>
                  <a:srgbClr val="434040"/>
                </a:solidFill>
                <a:latin typeface="Roboto Condensed Bold"/>
                <a:ea typeface="Roboto Condensed Bold"/>
                <a:cs typeface="Roboto Condensed Bold"/>
                <a:sym typeface="Roboto Condensed Bold"/>
              </a:rPr>
              <a:t>Câu</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ghép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đẳng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lập</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được</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nối</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bằng</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từ</a:t>
            </a:r>
            <a:r>
              <a:rPr lang="en-US" sz="4700" b="1" dirty="0">
                <a:solidFill>
                  <a:srgbClr val="434040"/>
                </a:solidFill>
                <a:latin typeface="Roboto Condensed Bold"/>
                <a:ea typeface="Roboto Condensed Bold"/>
                <a:cs typeface="Roboto Condensed Bold"/>
                <a:sym typeface="Roboto Condensed Bold"/>
              </a:rPr>
              <a:t> “</a:t>
            </a:r>
            <a:r>
              <a:rPr lang="en-US" sz="4700" b="1" dirty="0" err="1">
                <a:solidFill>
                  <a:srgbClr val="434040"/>
                </a:solidFill>
                <a:latin typeface="Roboto Condensed Bold"/>
                <a:ea typeface="Roboto Condensed Bold"/>
                <a:cs typeface="Roboto Condensed Bold"/>
                <a:sym typeface="Roboto Condensed Bold"/>
              </a:rPr>
              <a:t>và</a:t>
            </a:r>
            <a:r>
              <a:rPr lang="en-US" sz="4700" b="1" dirty="0">
                <a:solidFill>
                  <a:srgbClr val="434040"/>
                </a:solidFill>
                <a:latin typeface="Roboto Condensed Bold"/>
                <a:ea typeface="Roboto Condensed Bold"/>
                <a:cs typeface="Roboto Condensed Bold"/>
                <a:sym typeface="Roboto Condensed Bold"/>
              </a:rPr>
              <a:t>”.</a:t>
            </a:r>
          </a:p>
        </p:txBody>
      </p:sp>
      <p:sp>
        <p:nvSpPr>
          <p:cNvPr id="10" name="TextBox 10"/>
          <p:cNvSpPr txBox="1"/>
          <p:nvPr/>
        </p:nvSpPr>
        <p:spPr>
          <a:xfrm>
            <a:off x="13275827" y="1993507"/>
            <a:ext cx="3501736" cy="936675"/>
          </a:xfrm>
          <a:prstGeom prst="rect">
            <a:avLst/>
          </a:prstGeom>
        </p:spPr>
        <p:txBody>
          <a:bodyPr lIns="0" tIns="0" rIns="0" bIns="0" rtlCol="0" anchor="t">
            <a:spAutoFit/>
          </a:bodyPr>
          <a:lstStyle/>
          <a:p>
            <a:pPr algn="ctr">
              <a:lnSpc>
                <a:spcPts val="7699"/>
              </a:lnSpc>
              <a:spcBef>
                <a:spcPct val="0"/>
              </a:spcBef>
            </a:pPr>
            <a:r>
              <a:rPr lang="en-US" sz="5499">
                <a:solidFill>
                  <a:srgbClr val="4F2C33"/>
                </a:solidFill>
                <a:latin typeface="#9Slide07 SFU Blackout"/>
                <a:ea typeface="#9Slide07 SFU Blackout"/>
                <a:cs typeface="#9Slide07 SFU Blackout"/>
                <a:sym typeface="#9Slide07 SFU Blackout"/>
              </a:rPr>
              <a:t>ĐÁP ÁN</a:t>
            </a:r>
          </a:p>
        </p:txBody>
      </p:sp>
      <p:sp>
        <p:nvSpPr>
          <p:cNvPr id="11" name="TextBox 11"/>
          <p:cNvSpPr txBox="1"/>
          <p:nvPr/>
        </p:nvSpPr>
        <p:spPr>
          <a:xfrm>
            <a:off x="1002723" y="907055"/>
            <a:ext cx="9388905" cy="8263116"/>
          </a:xfrm>
          <a:prstGeom prst="rect">
            <a:avLst/>
          </a:prstGeom>
        </p:spPr>
        <p:txBody>
          <a:bodyPr lIns="0" tIns="0" rIns="0" bIns="0" rtlCol="0" anchor="t">
            <a:spAutoFit/>
          </a:bodyPr>
          <a:lstStyle/>
          <a:p>
            <a:pPr algn="just">
              <a:lnSpc>
                <a:spcPts val="6580"/>
              </a:lnSpc>
            </a:pPr>
            <a:r>
              <a:rPr lang="en-US" sz="4700" b="1">
                <a:solidFill>
                  <a:srgbClr val="813331"/>
                </a:solidFill>
                <a:latin typeface="Roboto Condensed Bold"/>
                <a:ea typeface="Roboto Condensed Bold"/>
                <a:cs typeface="Roboto Condensed Bold"/>
                <a:sym typeface="Roboto Condensed Bold"/>
              </a:rPr>
              <a:t>Chỉ ra kiểu câu ghép của từng câu sau và cho biết cách nối các vế của mỗi câu.</a:t>
            </a:r>
          </a:p>
          <a:p>
            <a:pPr algn="just">
              <a:lnSpc>
                <a:spcPts val="6580"/>
              </a:lnSpc>
            </a:pPr>
            <a:r>
              <a:rPr lang="en-US" sz="4700">
                <a:solidFill>
                  <a:srgbClr val="813331"/>
                </a:solidFill>
                <a:latin typeface="Roboto Condensed"/>
                <a:ea typeface="Roboto Condensed"/>
                <a:cs typeface="Roboto Condensed"/>
                <a:sym typeface="Roboto Condensed"/>
              </a:rPr>
              <a:t>d. Không gì quan trọng bằng tương lai của chúng ta, và số phận của nhân loại tuỳ thuộc vào cách chúng ta ứng phó với sự thách thức của khí hậu.</a:t>
            </a:r>
          </a:p>
          <a:p>
            <a:pPr algn="r">
              <a:lnSpc>
                <a:spcPts val="6580"/>
              </a:lnSpc>
            </a:pPr>
            <a:r>
              <a:rPr lang="en-US" sz="4700">
                <a:solidFill>
                  <a:srgbClr val="813331"/>
                </a:solidFill>
                <a:latin typeface="Roboto Condensed"/>
                <a:ea typeface="Roboto Condensed"/>
                <a:cs typeface="Roboto Condensed"/>
                <a:sym typeface="Roboto Condensed"/>
              </a:rPr>
              <a:t>(A. Gu-tê-rét, </a:t>
            </a:r>
            <a:r>
              <a:rPr lang="en-US" sz="4700" i="1">
                <a:solidFill>
                  <a:srgbClr val="813331"/>
                </a:solidFill>
                <a:latin typeface="Roboto Condensed Italics"/>
                <a:ea typeface="Roboto Condensed Italics"/>
                <a:cs typeface="Roboto Condensed Italics"/>
                <a:sym typeface="Roboto Condensed Italics"/>
              </a:rPr>
              <a:t>Biến đổi khí hậu - mối đe dọa sự tồn vong của hành tinh chúng ta</a:t>
            </a:r>
            <a:r>
              <a:rPr lang="en-US" sz="4700">
                <a:solidFill>
                  <a:srgbClr val="813331"/>
                </a:solidFill>
                <a:latin typeface="Roboto Condensed"/>
                <a:ea typeface="Roboto Condensed"/>
                <a:cs typeface="Roboto Condensed"/>
                <a:sym typeface="Roboto Condensed"/>
              </a:rPr>
              <a:t>)</a:t>
            </a:r>
          </a:p>
          <a:p>
            <a:pPr algn="just">
              <a:lnSpc>
                <a:spcPts val="6580"/>
              </a:lnSpc>
              <a:spcBef>
                <a:spcPct val="0"/>
              </a:spcBef>
            </a:pPr>
            <a:endParaRPr lang="en-US" sz="4700">
              <a:solidFill>
                <a:srgbClr val="813331"/>
              </a:solidFill>
              <a:latin typeface="Roboto Condensed"/>
              <a:ea typeface="Roboto Condensed"/>
              <a:cs typeface="Roboto Condensed"/>
              <a:sym typeface="Roboto Condensed"/>
            </a:endParaRPr>
          </a:p>
        </p:txBody>
      </p:sp>
      <p:sp>
        <p:nvSpPr>
          <p:cNvPr id="12" name="Freeform 12"/>
          <p:cNvSpPr/>
          <p:nvPr/>
        </p:nvSpPr>
        <p:spPr>
          <a:xfrm>
            <a:off x="15272938" y="-249357"/>
            <a:ext cx="4942703" cy="4114800"/>
          </a:xfrm>
          <a:custGeom>
            <a:avLst/>
            <a:gdLst/>
            <a:ahLst/>
            <a:cxnLst/>
            <a:rect l="l" t="t" r="r" b="b"/>
            <a:pathLst>
              <a:path w="4942703" h="4114800">
                <a:moveTo>
                  <a:pt x="0" y="0"/>
                </a:moveTo>
                <a:lnTo>
                  <a:pt x="4942702" y="0"/>
                </a:lnTo>
                <a:lnTo>
                  <a:pt x="49427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2444907" y="8433492"/>
            <a:ext cx="4553602" cy="4114800"/>
          </a:xfrm>
          <a:custGeom>
            <a:avLst/>
            <a:gdLst/>
            <a:ahLst/>
            <a:cxnLst/>
            <a:rect l="l" t="t" r="r" b="b"/>
            <a:pathLst>
              <a:path w="4553602" h="4114800">
                <a:moveTo>
                  <a:pt x="0" y="0"/>
                </a:moveTo>
                <a:lnTo>
                  <a:pt x="4553601" y="0"/>
                </a:lnTo>
                <a:lnTo>
                  <a:pt x="45536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3"/>
            <a:stretch>
              <a:fillRect/>
            </a:stretch>
          </a:blipFill>
        </p:spPr>
      </p:sp>
      <p:sp>
        <p:nvSpPr>
          <p:cNvPr id="5" name="Freeform 5"/>
          <p:cNvSpPr/>
          <p:nvPr/>
        </p:nvSpPr>
        <p:spPr>
          <a:xfrm>
            <a:off x="12556706" y="3811759"/>
            <a:ext cx="5227574" cy="5832719"/>
          </a:xfrm>
          <a:custGeom>
            <a:avLst/>
            <a:gdLst/>
            <a:ahLst/>
            <a:cxnLst/>
            <a:rect l="l" t="t" r="r" b="b"/>
            <a:pathLst>
              <a:path w="5227574" h="5832719">
                <a:moveTo>
                  <a:pt x="0" y="0"/>
                </a:moveTo>
                <a:lnTo>
                  <a:pt x="5227574" y="0"/>
                </a:lnTo>
                <a:lnTo>
                  <a:pt x="5227574" y="5832718"/>
                </a:lnTo>
                <a:lnTo>
                  <a:pt x="0" y="5832718"/>
                </a:lnTo>
                <a:lnTo>
                  <a:pt x="0" y="0"/>
                </a:lnTo>
                <a:close/>
              </a:path>
            </a:pathLst>
          </a:custGeom>
          <a:blipFill>
            <a:blip r:embed="rId4"/>
            <a:stretch>
              <a:fillRect/>
            </a:stretch>
          </a:blipFill>
        </p:spPr>
      </p:sp>
      <p:sp>
        <p:nvSpPr>
          <p:cNvPr id="6" name="Freeform 6"/>
          <p:cNvSpPr/>
          <p:nvPr/>
        </p:nvSpPr>
        <p:spPr>
          <a:xfrm>
            <a:off x="4128934" y="2206413"/>
            <a:ext cx="8198029" cy="5420946"/>
          </a:xfrm>
          <a:custGeom>
            <a:avLst/>
            <a:gdLst/>
            <a:ahLst/>
            <a:cxnLst/>
            <a:rect l="l" t="t" r="r" b="b"/>
            <a:pathLst>
              <a:path w="8198029" h="5420946">
                <a:moveTo>
                  <a:pt x="0" y="0"/>
                </a:moveTo>
                <a:lnTo>
                  <a:pt x="8198029" y="0"/>
                </a:lnTo>
                <a:lnTo>
                  <a:pt x="8198029" y="5420947"/>
                </a:lnTo>
                <a:lnTo>
                  <a:pt x="0" y="54209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579182" y="1325230"/>
            <a:ext cx="18016773" cy="1002666"/>
          </a:xfrm>
          <a:prstGeom prst="rect">
            <a:avLst/>
          </a:prstGeom>
        </p:spPr>
        <p:txBody>
          <a:bodyPr lIns="0" tIns="0" rIns="0" bIns="0" rtlCol="0" anchor="t">
            <a:spAutoFit/>
          </a:bodyPr>
          <a:lstStyle/>
          <a:p>
            <a:pPr algn="l">
              <a:lnSpc>
                <a:spcPts val="8259"/>
              </a:lnSpc>
            </a:pPr>
            <a:r>
              <a:rPr lang="en-US" sz="5899" b="1">
                <a:solidFill>
                  <a:srgbClr val="4F2C33"/>
                </a:solidFill>
                <a:latin typeface="Fraunces Bold"/>
                <a:ea typeface="Fraunces Bold"/>
                <a:cs typeface="Fraunces Bold"/>
                <a:sym typeface="Fraunces Bold"/>
              </a:rPr>
              <a:t>II. THỰC HÀNH</a:t>
            </a:r>
          </a:p>
        </p:txBody>
      </p:sp>
      <p:sp>
        <p:nvSpPr>
          <p:cNvPr id="8" name="TextBox 8"/>
          <p:cNvSpPr txBox="1"/>
          <p:nvPr/>
        </p:nvSpPr>
        <p:spPr>
          <a:xfrm>
            <a:off x="5480662" y="2928223"/>
            <a:ext cx="5040102" cy="4397127"/>
          </a:xfrm>
          <a:prstGeom prst="rect">
            <a:avLst/>
          </a:prstGeom>
        </p:spPr>
        <p:txBody>
          <a:bodyPr lIns="0" tIns="0" rIns="0" bIns="0" rtlCol="0" anchor="t">
            <a:spAutoFit/>
          </a:bodyPr>
          <a:lstStyle/>
          <a:p>
            <a:pPr algn="just">
              <a:lnSpc>
                <a:spcPts val="6999"/>
              </a:lnSpc>
            </a:pPr>
            <a:r>
              <a:rPr lang="en-US" sz="4999" b="1" dirty="0" err="1">
                <a:solidFill>
                  <a:srgbClr val="4F2C33"/>
                </a:solidFill>
                <a:latin typeface="Roboto Condensed Bold"/>
                <a:ea typeface="Roboto Condensed Bold"/>
                <a:cs typeface="Roboto Condensed Bold"/>
                <a:sym typeface="Roboto Condensed Bold"/>
              </a:rPr>
              <a:t>Nhiệm</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vụ</a:t>
            </a:r>
            <a:r>
              <a:rPr lang="en-US" sz="4999" b="1" dirty="0">
                <a:solidFill>
                  <a:srgbClr val="4F2C33"/>
                </a:solidFill>
                <a:latin typeface="Roboto Condensed Bold"/>
                <a:ea typeface="Roboto Condensed Bold"/>
                <a:cs typeface="Roboto Condensed Bold"/>
                <a:sym typeface="Roboto Condensed Bold"/>
              </a:rPr>
              <a:t> 3: (</a:t>
            </a:r>
            <a:r>
              <a:rPr lang="en-US" sz="4999" b="1" dirty="0" err="1">
                <a:solidFill>
                  <a:srgbClr val="4F2C33"/>
                </a:solidFill>
                <a:latin typeface="Roboto Condensed Bold"/>
                <a:ea typeface="Roboto Condensed Bold"/>
                <a:cs typeface="Roboto Condensed Bold"/>
                <a:sym typeface="Roboto Condensed Bold"/>
              </a:rPr>
              <a:t>Bài</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tập</a:t>
            </a:r>
            <a:r>
              <a:rPr lang="en-US" sz="4999" b="1" dirty="0">
                <a:solidFill>
                  <a:srgbClr val="4F2C33"/>
                </a:solidFill>
                <a:latin typeface="Roboto Condensed Bold"/>
                <a:ea typeface="Roboto Condensed Bold"/>
                <a:cs typeface="Roboto Condensed Bold"/>
                <a:sym typeface="Roboto Condensed Bold"/>
              </a:rPr>
              <a:t> 3 </a:t>
            </a:r>
            <a:r>
              <a:rPr lang="en-US" sz="4999" b="1" dirty="0" err="1">
                <a:solidFill>
                  <a:srgbClr val="4F2C33"/>
                </a:solidFill>
                <a:latin typeface="Roboto Condensed Bold"/>
                <a:ea typeface="Roboto Condensed Bold"/>
                <a:cs typeface="Roboto Condensed Bold"/>
                <a:sym typeface="Roboto Condensed Bold"/>
              </a:rPr>
              <a:t>SGK</a:t>
            </a:r>
            <a:r>
              <a:rPr lang="en-US" sz="4999" b="1" dirty="0">
                <a:solidFill>
                  <a:srgbClr val="4F2C33"/>
                </a:solidFill>
                <a:latin typeface="Roboto Condensed Bold"/>
                <a:ea typeface="Roboto Condensed Bold"/>
                <a:cs typeface="Roboto Condensed Bold"/>
                <a:sym typeface="Roboto Condensed Bold"/>
              </a:rPr>
              <a:t>/ 76) HS </a:t>
            </a:r>
            <a:r>
              <a:rPr lang="en-US" sz="4999" b="1" dirty="0" err="1">
                <a:solidFill>
                  <a:srgbClr val="4F2C33"/>
                </a:solidFill>
                <a:latin typeface="Roboto Condensed Bold"/>
                <a:ea typeface="Roboto Condensed Bold"/>
                <a:cs typeface="Roboto Condensed Bold"/>
                <a:sym typeface="Roboto Condensed Bold"/>
              </a:rPr>
              <a:t>thực</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hiện</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theo</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cặp</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thời</a:t>
            </a:r>
            <a:r>
              <a:rPr lang="en-US" sz="4999" b="1" dirty="0">
                <a:solidFill>
                  <a:srgbClr val="4F2C33"/>
                </a:solidFill>
                <a:latin typeface="Roboto Condensed Bold"/>
                <a:ea typeface="Roboto Condensed Bold"/>
                <a:cs typeface="Roboto Condensed Bold"/>
                <a:sym typeface="Roboto Condensed Bold"/>
              </a:rPr>
              <a:t> </a:t>
            </a:r>
            <a:r>
              <a:rPr lang="en-US" sz="4999" b="1" dirty="0" err="1">
                <a:solidFill>
                  <a:srgbClr val="4F2C33"/>
                </a:solidFill>
                <a:latin typeface="Roboto Condensed Bold"/>
                <a:ea typeface="Roboto Condensed Bold"/>
                <a:cs typeface="Roboto Condensed Bold"/>
                <a:sym typeface="Roboto Condensed Bold"/>
              </a:rPr>
              <a:t>gian</a:t>
            </a:r>
            <a:r>
              <a:rPr lang="en-US" sz="4999" b="1" dirty="0">
                <a:solidFill>
                  <a:srgbClr val="4F2C33"/>
                </a:solidFill>
                <a:latin typeface="Roboto Condensed Bold"/>
                <a:ea typeface="Roboto Condensed Bold"/>
                <a:cs typeface="Roboto Condensed Bold"/>
                <a:sym typeface="Roboto Condensed Bold"/>
              </a:rPr>
              <a:t> 3 </a:t>
            </a:r>
            <a:r>
              <a:rPr lang="en-US" sz="4999" b="1" dirty="0" err="1">
                <a:solidFill>
                  <a:srgbClr val="4F2C33"/>
                </a:solidFill>
                <a:latin typeface="Roboto Condensed Bold"/>
                <a:ea typeface="Roboto Condensed Bold"/>
                <a:cs typeface="Roboto Condensed Bold"/>
                <a:sym typeface="Roboto Condensed Bold"/>
              </a:rPr>
              <a:t>phút</a:t>
            </a:r>
            <a:r>
              <a:rPr lang="en-US" sz="4999" b="1" dirty="0">
                <a:solidFill>
                  <a:srgbClr val="4F2C33"/>
                </a:solidFill>
                <a:latin typeface="Roboto Condensed Bold"/>
                <a:ea typeface="Roboto Condensed Bold"/>
                <a:cs typeface="Roboto Condensed Bold"/>
                <a:sym typeface="Roboto Condensed Bold"/>
              </a:rPr>
              <a:t>.</a:t>
            </a:r>
          </a:p>
          <a:p>
            <a:pPr algn="just">
              <a:lnSpc>
                <a:spcPts val="6999"/>
              </a:lnSpc>
            </a:pPr>
            <a:endParaRPr lang="en-US" sz="4999" b="1" dirty="0">
              <a:solidFill>
                <a:srgbClr val="4F2C33"/>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grpSp>
        <p:nvGrpSpPr>
          <p:cNvPr id="10" name="Group 10"/>
          <p:cNvGrpSpPr/>
          <p:nvPr/>
        </p:nvGrpSpPr>
        <p:grpSpPr>
          <a:xfrm>
            <a:off x="576530" y="247393"/>
            <a:ext cx="17082985" cy="3545448"/>
            <a:chOff x="0" y="0"/>
            <a:chExt cx="4499222" cy="933780"/>
          </a:xfrm>
        </p:grpSpPr>
        <p:sp>
          <p:nvSpPr>
            <p:cNvPr id="11" name="Freeform 11"/>
            <p:cNvSpPr/>
            <p:nvPr/>
          </p:nvSpPr>
          <p:spPr>
            <a:xfrm>
              <a:off x="0" y="0"/>
              <a:ext cx="4499223" cy="933781"/>
            </a:xfrm>
            <a:custGeom>
              <a:avLst/>
              <a:gdLst/>
              <a:ahLst/>
              <a:cxnLst/>
              <a:rect l="l" t="t" r="r" b="b"/>
              <a:pathLst>
                <a:path w="4499223" h="933781">
                  <a:moveTo>
                    <a:pt x="23113" y="0"/>
                  </a:moveTo>
                  <a:lnTo>
                    <a:pt x="4476110" y="0"/>
                  </a:lnTo>
                  <a:cubicBezTo>
                    <a:pt x="4488875" y="0"/>
                    <a:pt x="4499223" y="10348"/>
                    <a:pt x="4499223" y="23113"/>
                  </a:cubicBezTo>
                  <a:lnTo>
                    <a:pt x="4499223" y="910668"/>
                  </a:lnTo>
                  <a:cubicBezTo>
                    <a:pt x="4499223" y="923432"/>
                    <a:pt x="4488875" y="933781"/>
                    <a:pt x="4476110" y="933781"/>
                  </a:cubicBezTo>
                  <a:lnTo>
                    <a:pt x="23113" y="933781"/>
                  </a:lnTo>
                  <a:cubicBezTo>
                    <a:pt x="10348" y="933781"/>
                    <a:pt x="0" y="923432"/>
                    <a:pt x="0" y="910668"/>
                  </a:cubicBezTo>
                  <a:lnTo>
                    <a:pt x="0" y="23113"/>
                  </a:lnTo>
                  <a:cubicBezTo>
                    <a:pt x="0" y="10348"/>
                    <a:pt x="10348" y="0"/>
                    <a:pt x="23113" y="0"/>
                  </a:cubicBezTo>
                  <a:close/>
                </a:path>
              </a:pathLst>
            </a:custGeom>
            <a:solidFill>
              <a:srgbClr val="FFFDFB"/>
            </a:solidFill>
          </p:spPr>
        </p:sp>
        <p:sp>
          <p:nvSpPr>
            <p:cNvPr id="12" name="TextBox 12"/>
            <p:cNvSpPr txBox="1"/>
            <p:nvPr/>
          </p:nvSpPr>
          <p:spPr>
            <a:xfrm>
              <a:off x="0" y="-47625"/>
              <a:ext cx="4499222" cy="981405"/>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002723" y="548649"/>
            <a:ext cx="16230600" cy="3591684"/>
          </a:xfrm>
          <a:prstGeom prst="rect">
            <a:avLst/>
          </a:prstGeom>
        </p:spPr>
        <p:txBody>
          <a:bodyPr lIns="0" tIns="0" rIns="0" bIns="0" rtlCol="0" anchor="t">
            <a:spAutoFit/>
          </a:bodyPr>
          <a:lstStyle/>
          <a:p>
            <a:pPr algn="just">
              <a:lnSpc>
                <a:spcPts val="5740"/>
              </a:lnSpc>
            </a:pPr>
            <a:r>
              <a:rPr lang="en-US" sz="4100" b="1">
                <a:solidFill>
                  <a:srgbClr val="813331"/>
                </a:solidFill>
                <a:latin typeface="Roboto Condensed Bold"/>
                <a:ea typeface="Roboto Condensed Bold"/>
                <a:cs typeface="Roboto Condensed Bold"/>
                <a:sym typeface="Roboto Condensed Bold"/>
              </a:rPr>
              <a:t>Đọc đoạn văn sau và trả lời các câu hỏi:</a:t>
            </a:r>
          </a:p>
          <a:p>
            <a:pPr marL="885192" lvl="1" indent="-442596" algn="just">
              <a:lnSpc>
                <a:spcPts val="5740"/>
              </a:lnSpc>
              <a:buFont typeface="Arial"/>
              <a:buChar char="•"/>
            </a:pPr>
            <a:r>
              <a:rPr lang="en-US" sz="4100" b="1">
                <a:solidFill>
                  <a:srgbClr val="813331"/>
                </a:solidFill>
                <a:latin typeface="Roboto Condensed Bold"/>
                <a:ea typeface="Roboto Condensed Bold"/>
                <a:cs typeface="Roboto Condensed Bold"/>
                <a:sym typeface="Roboto Condensed Bold"/>
              </a:rPr>
              <a:t>Chỉ ra các câu đơn và câu ghép có trong đoạn văn.</a:t>
            </a:r>
          </a:p>
          <a:p>
            <a:pPr marL="885192" lvl="1" indent="-442596" algn="just">
              <a:lnSpc>
                <a:spcPts val="5740"/>
              </a:lnSpc>
              <a:buFont typeface="Arial"/>
              <a:buChar char="•"/>
            </a:pPr>
            <a:r>
              <a:rPr lang="en-US" sz="4100" b="1">
                <a:solidFill>
                  <a:srgbClr val="813331"/>
                </a:solidFill>
                <a:latin typeface="Roboto Condensed Bold"/>
                <a:ea typeface="Roboto Condensed Bold"/>
                <a:cs typeface="Roboto Condensed Bold"/>
                <a:sym typeface="Roboto Condensed Bold"/>
              </a:rPr>
              <a:t>Thử tách các vế câu ghép thành các câu đơn và nhận xét sự khác nhau về nội dung biểu đạt của câu ghép với những câu đơn vừa được tách ra.</a:t>
            </a:r>
          </a:p>
          <a:p>
            <a:pPr algn="just">
              <a:lnSpc>
                <a:spcPts val="5740"/>
              </a:lnSpc>
              <a:spcBef>
                <a:spcPct val="0"/>
              </a:spcBef>
            </a:pPr>
            <a:endParaRPr lang="en-US" sz="4100" b="1">
              <a:solidFill>
                <a:srgbClr val="813331"/>
              </a:solidFill>
              <a:latin typeface="Roboto Condensed Bold"/>
              <a:ea typeface="Roboto Condensed Bold"/>
              <a:cs typeface="Roboto Condensed Bold"/>
              <a:sym typeface="Roboto Condensed Bold"/>
            </a:endParaRPr>
          </a:p>
        </p:txBody>
      </p:sp>
      <p:sp>
        <p:nvSpPr>
          <p:cNvPr id="14" name="TextBox 14"/>
          <p:cNvSpPr txBox="1"/>
          <p:nvPr/>
        </p:nvSpPr>
        <p:spPr>
          <a:xfrm>
            <a:off x="2775862" y="3968973"/>
            <a:ext cx="14883653" cy="5613201"/>
          </a:xfrm>
          <a:prstGeom prst="rect">
            <a:avLst/>
          </a:prstGeom>
        </p:spPr>
        <p:txBody>
          <a:bodyPr lIns="0" tIns="0" rIns="0" bIns="0" rtlCol="0" anchor="t">
            <a:spAutoFit/>
          </a:bodyPr>
          <a:lstStyle/>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i="1" dirty="0" err="1">
                <a:solidFill>
                  <a:srgbClr val="000000"/>
                </a:solidFill>
                <a:latin typeface="Roboto Condensed Italics"/>
                <a:ea typeface="Roboto Condensed Italics"/>
                <a:cs typeface="Roboto Condensed Italics"/>
                <a:sym typeface="Roboto Condensed Italics"/>
              </a:rPr>
              <a:t>Có</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thể</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nói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Nguyễn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vượt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khỏi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những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thức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lệ</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về</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tượng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phụ</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trong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thể</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truyền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kì</a:t>
            </a:r>
            <a:r>
              <a:rPr lang="en-US" sz="3999" i="1" dirty="0">
                <a:solidFill>
                  <a:srgbClr val="000000"/>
                </a:solidFill>
                <a:latin typeface="Roboto Condensed Italics"/>
                <a:ea typeface="Roboto Condensed Italics"/>
                <a:cs typeface="Roboto Condensed Italics"/>
                <a:sym typeface="Roboto Condensed Italics"/>
              </a:rPr>
              <a:t>. Vũ </a:t>
            </a:r>
            <a:r>
              <a:rPr lang="en-US" sz="3999" i="1" dirty="0" err="1">
                <a:solidFill>
                  <a:srgbClr val="000000"/>
                </a:solidFill>
                <a:latin typeface="Roboto Condensed Italics"/>
                <a:ea typeface="Roboto Condensed Italics"/>
                <a:cs typeface="Roboto Condensed Italics"/>
                <a:sym typeface="Roboto Condensed Italics"/>
              </a:rPr>
              <a:t>Nương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không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phải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tượng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trang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liệt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nàng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chỉ</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đàn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bà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bình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thường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như</a:t>
            </a:r>
            <a:r>
              <a:rPr lang="en-US" sz="3999" i="1" dirty="0">
                <a:solidFill>
                  <a:srgbClr val="000000"/>
                </a:solidFill>
                <a:latin typeface="Roboto Condensed Italics"/>
                <a:ea typeface="Roboto Condensed Italics"/>
                <a:cs typeface="Roboto Condensed Italics"/>
                <a:sym typeface="Roboto Condensed Italics"/>
              </a:rPr>
              <a:t> bao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mẹ</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trong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thực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Phản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ánh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số</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phận</a:t>
            </a:r>
            <a:r>
              <a:rPr lang="en-US" sz="3999" i="1" dirty="0">
                <a:solidFill>
                  <a:srgbClr val="000000"/>
                </a:solidFill>
                <a:latin typeface="Roboto Condensed Italics"/>
                <a:ea typeface="Roboto Condensed Italics"/>
                <a:cs typeface="Roboto Condensed Italics"/>
                <a:sym typeface="Roboto Condensed Italics"/>
              </a:rPr>
              <a:t> Vũ </a:t>
            </a:r>
            <a:r>
              <a:rPr lang="en-US" sz="3999" i="1" dirty="0" err="1">
                <a:solidFill>
                  <a:srgbClr val="000000"/>
                </a:solidFill>
                <a:latin typeface="Roboto Condensed Italics"/>
                <a:ea typeface="Roboto Condensed Italics"/>
                <a:cs typeface="Roboto Condensed Italics"/>
                <a:sym typeface="Roboto Condensed Italics"/>
              </a:rPr>
              <a:t>Thị</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Thiết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Nguyễn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đề</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cập</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cái</a:t>
            </a:r>
            <a:r>
              <a:rPr lang="en-US" sz="3999" i="1" dirty="0">
                <a:solidFill>
                  <a:srgbClr val="000000"/>
                </a:solidFill>
                <a:latin typeface="Roboto Condensed Italics"/>
                <a:ea typeface="Roboto Condensed Italics"/>
                <a:cs typeface="Roboto Condensed Italics"/>
                <a:sym typeface="Roboto Condensed Italics"/>
              </a:rPr>
              <a:t> bi </a:t>
            </a:r>
            <a:r>
              <a:rPr lang="en-US" sz="3999" i="1" dirty="0" err="1">
                <a:solidFill>
                  <a:srgbClr val="000000"/>
                </a:solidFill>
                <a:latin typeface="Roboto Condensed Italics"/>
                <a:ea typeface="Roboto Condensed Italics"/>
                <a:cs typeface="Roboto Condensed Italics"/>
                <a:sym typeface="Roboto Condensed Italics"/>
              </a:rPr>
              <a:t>kịch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muôn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thuở</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của</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Có</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lẽ</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vì</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vậy</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vẫn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còn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sức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hấp</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dẫn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đối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đọc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ngày</a:t>
            </a:r>
            <a:r>
              <a:rPr lang="en-US" sz="3999" i="1" dirty="0">
                <a:solidFill>
                  <a:srgbClr val="000000"/>
                </a:solidFill>
                <a:latin typeface="Roboto Condensed Italics"/>
                <a:ea typeface="Roboto Condensed Italics"/>
                <a:cs typeface="Roboto Condensed Italics"/>
                <a:sym typeface="Roboto Condensed Italics"/>
              </a:rPr>
              <a:t> nay.</a:t>
            </a:r>
          </a:p>
          <a:p>
            <a:pPr algn="just">
              <a:lnSpc>
                <a:spcPts val="5599"/>
              </a:lnSpc>
              <a:spcBef>
                <a:spcPct val="0"/>
              </a:spcBef>
            </a:pPr>
            <a:r>
              <a:rPr lang="en-US" sz="3999" dirty="0">
                <a:solidFill>
                  <a:srgbClr val="000000"/>
                </a:solidFill>
                <a:latin typeface="Roboto Condensed"/>
                <a:ea typeface="Roboto Condensed"/>
                <a:cs typeface="Roboto Condensed"/>
                <a:sym typeface="Roboto Condensed"/>
              </a:rPr>
              <a:t>(</a:t>
            </a:r>
            <a:r>
              <a:rPr lang="en-US" sz="3999" dirty="0" err="1">
                <a:solidFill>
                  <a:srgbClr val="000000"/>
                </a:solidFill>
                <a:latin typeface="Roboto Condensed"/>
                <a:ea typeface="Roboto Condensed"/>
                <a:cs typeface="Roboto Condensed"/>
                <a:sym typeface="Roboto Condensed"/>
              </a:rPr>
              <a:t>Nguyễn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Đăng</a:t>
            </a:r>
            <a:r>
              <a:rPr lang="en-US" sz="3999" dirty="0">
                <a:solidFill>
                  <a:srgbClr val="000000"/>
                </a:solidFill>
                <a:latin typeface="Roboto Condensed"/>
                <a:ea typeface="Roboto Condensed"/>
                <a:cs typeface="Roboto Condensed"/>
                <a:sym typeface="Roboto Condensed"/>
              </a:rPr>
              <a:t> Na, </a:t>
            </a:r>
            <a:r>
              <a:rPr lang="en-US" sz="3999" i="1" dirty="0">
                <a:solidFill>
                  <a:srgbClr val="000000"/>
                </a:solidFill>
                <a:latin typeface="Roboto Condensed Italics"/>
                <a:ea typeface="Roboto Condensed Italics"/>
                <a:cs typeface="Roboto Condensed Italics"/>
                <a:sym typeface="Roboto Condensed Italics"/>
              </a:rPr>
              <a:t>“</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bi </a:t>
            </a:r>
            <a:r>
              <a:rPr lang="en-US" sz="3999" i="1" dirty="0" err="1">
                <a:solidFill>
                  <a:srgbClr val="000000"/>
                </a:solidFill>
                <a:latin typeface="Roboto Condensed Italics"/>
                <a:ea typeface="Roboto Condensed Italics"/>
                <a:cs typeface="Roboto Condensed Italics"/>
                <a:sym typeface="Roboto Condensed Italics"/>
              </a:rPr>
              <a:t>kịch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của</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grpSp>
        <p:nvGrpSpPr>
          <p:cNvPr id="10" name="Group 10"/>
          <p:cNvGrpSpPr/>
          <p:nvPr/>
        </p:nvGrpSpPr>
        <p:grpSpPr>
          <a:xfrm>
            <a:off x="576530" y="247393"/>
            <a:ext cx="17082985" cy="2072897"/>
            <a:chOff x="0" y="0"/>
            <a:chExt cx="4499222" cy="545948"/>
          </a:xfrm>
        </p:grpSpPr>
        <p:sp>
          <p:nvSpPr>
            <p:cNvPr id="11" name="Freeform 11"/>
            <p:cNvSpPr/>
            <p:nvPr/>
          </p:nvSpPr>
          <p:spPr>
            <a:xfrm>
              <a:off x="0" y="0"/>
              <a:ext cx="4499223" cy="545948"/>
            </a:xfrm>
            <a:custGeom>
              <a:avLst/>
              <a:gdLst/>
              <a:ahLst/>
              <a:cxnLst/>
              <a:rect l="l" t="t" r="r" b="b"/>
              <a:pathLst>
                <a:path w="4499223" h="545948">
                  <a:moveTo>
                    <a:pt x="23113" y="0"/>
                  </a:moveTo>
                  <a:lnTo>
                    <a:pt x="4476110" y="0"/>
                  </a:lnTo>
                  <a:cubicBezTo>
                    <a:pt x="4488875" y="0"/>
                    <a:pt x="4499223" y="10348"/>
                    <a:pt x="4499223" y="23113"/>
                  </a:cubicBezTo>
                  <a:lnTo>
                    <a:pt x="4499223" y="522835"/>
                  </a:lnTo>
                  <a:cubicBezTo>
                    <a:pt x="4499223" y="535600"/>
                    <a:pt x="4488875" y="545948"/>
                    <a:pt x="4476110" y="545948"/>
                  </a:cubicBezTo>
                  <a:lnTo>
                    <a:pt x="23113" y="545948"/>
                  </a:lnTo>
                  <a:cubicBezTo>
                    <a:pt x="10348" y="545948"/>
                    <a:pt x="0" y="535600"/>
                    <a:pt x="0" y="522835"/>
                  </a:cubicBezTo>
                  <a:lnTo>
                    <a:pt x="0" y="23113"/>
                  </a:lnTo>
                  <a:cubicBezTo>
                    <a:pt x="0" y="10348"/>
                    <a:pt x="10348" y="0"/>
                    <a:pt x="23113" y="0"/>
                  </a:cubicBezTo>
                  <a:close/>
                </a:path>
              </a:pathLst>
            </a:custGeom>
            <a:solidFill>
              <a:srgbClr val="FFFDFB"/>
            </a:solidFill>
          </p:spPr>
        </p:sp>
        <p:sp>
          <p:nvSpPr>
            <p:cNvPr id="12" name="TextBox 12"/>
            <p:cNvSpPr txBox="1"/>
            <p:nvPr/>
          </p:nvSpPr>
          <p:spPr>
            <a:xfrm>
              <a:off x="0" y="-47625"/>
              <a:ext cx="4499222" cy="593573"/>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002723" y="548649"/>
            <a:ext cx="16230600" cy="1419909"/>
          </a:xfrm>
          <a:prstGeom prst="rect">
            <a:avLst/>
          </a:prstGeom>
        </p:spPr>
        <p:txBody>
          <a:bodyPr lIns="0" tIns="0" rIns="0" bIns="0" rtlCol="0" anchor="t">
            <a:spAutoFit/>
          </a:bodyPr>
          <a:lstStyle/>
          <a:p>
            <a:pPr algn="just">
              <a:lnSpc>
                <a:spcPts val="5740"/>
              </a:lnSpc>
              <a:spcBef>
                <a:spcPct val="0"/>
              </a:spcBef>
            </a:pP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ghép</a:t>
            </a:r>
            <a:r>
              <a:rPr lang="en-US" sz="4100" b="1" dirty="0">
                <a:solidFill>
                  <a:srgbClr val="813331"/>
                </a:solidFill>
                <a:latin typeface="Roboto Condensed Bold"/>
                <a:ea typeface="Roboto Condensed Bold"/>
                <a:cs typeface="Roboto Condensed Bold"/>
                <a:sym typeface="Roboto Condensed Bold"/>
              </a:rPr>
              <a:t>: Vũ </a:t>
            </a:r>
            <a:r>
              <a:rPr lang="en-US" sz="4100" b="1" dirty="0" err="1">
                <a:solidFill>
                  <a:srgbClr val="813331"/>
                </a:solidFill>
                <a:latin typeface="Roboto Condensed Bold"/>
                <a:ea typeface="Roboto Condensed Bold"/>
                <a:cs typeface="Roboto Condensed Bold"/>
                <a:sym typeface="Roboto Condensed Bold"/>
              </a:rPr>
              <a:t>Nương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không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phải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là</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hình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tượng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một</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trang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liệt</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nữ</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nàng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chỉ</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là</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một</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đàn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bà</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bình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thường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như</a:t>
            </a:r>
            <a:r>
              <a:rPr lang="en-US" sz="4100" b="1" dirty="0">
                <a:solidFill>
                  <a:srgbClr val="813331"/>
                </a:solidFill>
                <a:latin typeface="Roboto Condensed Bold"/>
                <a:ea typeface="Roboto Condensed Bold"/>
                <a:cs typeface="Roboto Condensed Bold"/>
                <a:sym typeface="Roboto Condensed Bold"/>
              </a:rPr>
              <a:t> bao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vợ</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mẹ</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trong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thực</a:t>
            </a:r>
            <a:r>
              <a:rPr lang="en-US" sz="4100" b="1" dirty="0">
                <a:solidFill>
                  <a:srgbClr val="813331"/>
                </a:solidFill>
                <a:latin typeface="Roboto Condensed Bold"/>
                <a:ea typeface="Roboto Condensed Bold"/>
                <a:cs typeface="Roboto Condensed Bold"/>
                <a:sym typeface="Roboto Condensed Bold"/>
              </a:rPr>
              <a:t>.</a:t>
            </a:r>
          </a:p>
        </p:txBody>
      </p:sp>
      <p:sp>
        <p:nvSpPr>
          <p:cNvPr id="14" name="TextBox 14"/>
          <p:cNvSpPr txBox="1"/>
          <p:nvPr/>
        </p:nvSpPr>
        <p:spPr>
          <a:xfrm>
            <a:off x="2549316" y="3036722"/>
            <a:ext cx="14883653" cy="5613201"/>
          </a:xfrm>
          <a:prstGeom prst="rect">
            <a:avLst/>
          </a:prstGeom>
        </p:spPr>
        <p:txBody>
          <a:bodyPr lIns="0" tIns="0" rIns="0" bIns="0" rtlCol="0" anchor="t">
            <a:spAutoFit/>
          </a:bodyPr>
          <a:lstStyle/>
          <a:p>
            <a:pPr algn="just">
              <a:lnSpc>
                <a:spcPts val="5599"/>
              </a:lnSpc>
            </a:pPr>
            <a:r>
              <a:rPr lang="en-US" sz="3999" dirty="0">
                <a:solidFill>
                  <a:srgbClr val="000000"/>
                </a:solidFill>
                <a:latin typeface="Roboto Condensed"/>
                <a:ea typeface="Roboto Condensed"/>
                <a:cs typeface="Roboto Condensed"/>
                <a:sym typeface="Roboto Condensed"/>
              </a:rPr>
              <a:t>       </a:t>
            </a:r>
            <a:r>
              <a:rPr lang="en-US" sz="3999" i="1" dirty="0" err="1">
                <a:solidFill>
                  <a:srgbClr val="000000"/>
                </a:solidFill>
                <a:latin typeface="Roboto Condensed Italics"/>
                <a:ea typeface="Roboto Condensed Italics"/>
                <a:cs typeface="Roboto Condensed Italics"/>
                <a:sym typeface="Roboto Condensed Italics"/>
              </a:rPr>
              <a:t>Có</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thể</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nói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Nguyễn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vượt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khỏi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những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thức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lệ</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về</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tượng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phụ</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trong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thể</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truyền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kì</a:t>
            </a:r>
            <a:r>
              <a:rPr lang="en-US" sz="3999" i="1" dirty="0">
                <a:solidFill>
                  <a:srgbClr val="000000"/>
                </a:solidFill>
                <a:latin typeface="Roboto Condensed Italics"/>
                <a:ea typeface="Roboto Condensed Italics"/>
                <a:cs typeface="Roboto Condensed Italics"/>
                <a:sym typeface="Roboto Condensed Italics"/>
              </a:rPr>
              <a:t>. Vũ </a:t>
            </a:r>
            <a:r>
              <a:rPr lang="en-US" sz="3999" i="1" dirty="0" err="1">
                <a:solidFill>
                  <a:srgbClr val="000000"/>
                </a:solidFill>
                <a:latin typeface="Roboto Condensed Italics"/>
                <a:ea typeface="Roboto Condensed Italics"/>
                <a:cs typeface="Roboto Condensed Italics"/>
                <a:sym typeface="Roboto Condensed Italics"/>
              </a:rPr>
              <a:t>Nương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không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phải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tượng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trang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liệt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nàng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chỉ</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đàn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bà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bình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thường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như</a:t>
            </a:r>
            <a:r>
              <a:rPr lang="en-US" sz="3999" i="1" dirty="0">
                <a:solidFill>
                  <a:srgbClr val="000000"/>
                </a:solidFill>
                <a:latin typeface="Roboto Condensed Italics"/>
                <a:ea typeface="Roboto Condensed Italics"/>
                <a:cs typeface="Roboto Condensed Italics"/>
                <a:sym typeface="Roboto Condensed Italics"/>
              </a:rPr>
              <a:t> bao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mẹ</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trong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thực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Phản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ánh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số</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phận</a:t>
            </a:r>
            <a:r>
              <a:rPr lang="en-US" sz="3999" i="1" dirty="0">
                <a:solidFill>
                  <a:srgbClr val="000000"/>
                </a:solidFill>
                <a:latin typeface="Roboto Condensed Italics"/>
                <a:ea typeface="Roboto Condensed Italics"/>
                <a:cs typeface="Roboto Condensed Italics"/>
                <a:sym typeface="Roboto Condensed Italics"/>
              </a:rPr>
              <a:t> Vũ </a:t>
            </a:r>
            <a:r>
              <a:rPr lang="en-US" sz="3999" i="1" dirty="0" err="1">
                <a:solidFill>
                  <a:srgbClr val="000000"/>
                </a:solidFill>
                <a:latin typeface="Roboto Condensed Italics"/>
                <a:ea typeface="Roboto Condensed Italics"/>
                <a:cs typeface="Roboto Condensed Italics"/>
                <a:sym typeface="Roboto Condensed Italics"/>
              </a:rPr>
              <a:t>Thị</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Thiết</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Nguyễn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Dữ</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đã</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đề</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cập</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cái</a:t>
            </a:r>
            <a:r>
              <a:rPr lang="en-US" sz="3999" i="1" dirty="0">
                <a:solidFill>
                  <a:srgbClr val="000000"/>
                </a:solidFill>
                <a:latin typeface="Roboto Condensed Italics"/>
                <a:ea typeface="Roboto Condensed Italics"/>
                <a:cs typeface="Roboto Condensed Italics"/>
                <a:sym typeface="Roboto Condensed Italics"/>
              </a:rPr>
              <a:t> bi </a:t>
            </a:r>
            <a:r>
              <a:rPr lang="en-US" sz="3999" i="1" dirty="0" err="1">
                <a:solidFill>
                  <a:srgbClr val="000000"/>
                </a:solidFill>
                <a:latin typeface="Roboto Condensed Italics"/>
                <a:ea typeface="Roboto Condensed Italics"/>
                <a:cs typeface="Roboto Condensed Italics"/>
                <a:sym typeface="Roboto Condensed Italics"/>
              </a:rPr>
              <a:t>kịch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muôn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thuở</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của</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Có</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lẽ</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vì</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vậy</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mà</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vẫn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còn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sức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hấp</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dẫn</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đối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với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đọc</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ngày</a:t>
            </a:r>
            <a:r>
              <a:rPr lang="en-US" sz="3999" i="1" dirty="0">
                <a:solidFill>
                  <a:srgbClr val="000000"/>
                </a:solidFill>
                <a:latin typeface="Roboto Condensed Italics"/>
                <a:ea typeface="Roboto Condensed Italics"/>
                <a:cs typeface="Roboto Condensed Italics"/>
                <a:sym typeface="Roboto Condensed Italics"/>
              </a:rPr>
              <a:t> nay.</a:t>
            </a:r>
          </a:p>
          <a:p>
            <a:pPr algn="just">
              <a:lnSpc>
                <a:spcPts val="5599"/>
              </a:lnSpc>
              <a:spcBef>
                <a:spcPct val="0"/>
              </a:spcBef>
            </a:pPr>
            <a:r>
              <a:rPr lang="en-US" sz="3999" dirty="0">
                <a:solidFill>
                  <a:srgbClr val="000000"/>
                </a:solidFill>
                <a:latin typeface="Roboto Condensed"/>
                <a:ea typeface="Roboto Condensed"/>
                <a:cs typeface="Roboto Condensed"/>
                <a:sym typeface="Roboto Condensed"/>
              </a:rPr>
              <a:t>(</a:t>
            </a:r>
            <a:r>
              <a:rPr lang="en-US" sz="3999" dirty="0" err="1">
                <a:solidFill>
                  <a:srgbClr val="000000"/>
                </a:solidFill>
                <a:latin typeface="Roboto Condensed"/>
                <a:ea typeface="Roboto Condensed"/>
                <a:cs typeface="Roboto Condensed"/>
                <a:sym typeface="Roboto Condensed"/>
              </a:rPr>
              <a:t>Nguyễn</a:t>
            </a:r>
            <a:r>
              <a:rPr lang="en-US" sz="3999" dirty="0">
                <a:solidFill>
                  <a:srgbClr val="000000"/>
                </a:solidFill>
                <a:latin typeface="Roboto Condensed"/>
                <a:ea typeface="Roboto Condensed"/>
                <a:cs typeface="Roboto Condensed"/>
                <a:sym typeface="Roboto Condensed"/>
              </a:rPr>
              <a:t> </a:t>
            </a:r>
            <a:r>
              <a:rPr lang="en-US" sz="3999" dirty="0" err="1">
                <a:solidFill>
                  <a:srgbClr val="000000"/>
                </a:solidFill>
                <a:latin typeface="Roboto Condensed"/>
                <a:ea typeface="Roboto Condensed"/>
                <a:cs typeface="Roboto Condensed"/>
                <a:sym typeface="Roboto Condensed"/>
              </a:rPr>
              <a:t>Đăng</a:t>
            </a:r>
            <a:r>
              <a:rPr lang="en-US" sz="3999" dirty="0">
                <a:solidFill>
                  <a:srgbClr val="000000"/>
                </a:solidFill>
                <a:latin typeface="Roboto Condensed"/>
                <a:ea typeface="Roboto Condensed"/>
                <a:cs typeface="Roboto Condensed"/>
                <a:sym typeface="Roboto Condensed"/>
              </a:rPr>
              <a:t> Na, </a:t>
            </a:r>
            <a:r>
              <a:rPr lang="en-US" sz="3999" i="1" dirty="0">
                <a:solidFill>
                  <a:srgbClr val="000000"/>
                </a:solidFill>
                <a:latin typeface="Roboto Condensed Italics"/>
                <a:ea typeface="Roboto Condensed Italics"/>
                <a:cs typeface="Roboto Condensed Italics"/>
                <a:sym typeface="Roboto Condensed Italics"/>
              </a:rPr>
              <a:t>“</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gái</a:t>
            </a:r>
            <a:r>
              <a:rPr lang="en-US" sz="3999" i="1" dirty="0">
                <a:solidFill>
                  <a:srgbClr val="000000"/>
                </a:solidFill>
                <a:latin typeface="Roboto Condensed Italics"/>
                <a:ea typeface="Roboto Condensed Italics"/>
                <a:cs typeface="Roboto Condensed Italics"/>
                <a:sym typeface="Roboto Condensed Italics"/>
              </a:rPr>
              <a:t> Nam </a:t>
            </a:r>
            <a:r>
              <a:rPr lang="en-US" sz="3999" i="1" dirty="0" err="1">
                <a:solidFill>
                  <a:srgbClr val="000000"/>
                </a:solidFill>
                <a:latin typeface="Roboto Condensed Italics"/>
                <a:ea typeface="Roboto Condensed Italics"/>
                <a:cs typeface="Roboto Condensed Italics"/>
                <a:sym typeface="Roboto Condensed Italics"/>
              </a:rPr>
              <a:t>Xương</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một</a:t>
            </a:r>
            <a:r>
              <a:rPr lang="en-US" sz="3999" i="1" dirty="0">
                <a:solidFill>
                  <a:srgbClr val="000000"/>
                </a:solidFill>
                <a:latin typeface="Roboto Condensed Italics"/>
                <a:ea typeface="Roboto Condensed Italics"/>
                <a:cs typeface="Roboto Condensed Italics"/>
                <a:sym typeface="Roboto Condensed Italics"/>
              </a:rPr>
              <a:t> bi </a:t>
            </a:r>
            <a:r>
              <a:rPr lang="en-US" sz="3999" i="1" dirty="0" err="1">
                <a:solidFill>
                  <a:srgbClr val="000000"/>
                </a:solidFill>
                <a:latin typeface="Roboto Condensed Italics"/>
                <a:ea typeface="Roboto Condensed Italics"/>
                <a:cs typeface="Roboto Condensed Italics"/>
                <a:sym typeface="Roboto Condensed Italics"/>
              </a:rPr>
              <a:t>kịch</a:t>
            </a:r>
            <a:r>
              <a:rPr lang="en-US" sz="3999" i="1" dirty="0">
                <a:solidFill>
                  <a:srgbClr val="000000"/>
                </a:solidFill>
                <a:latin typeface="Roboto Condensed Italics"/>
                <a:ea typeface="Roboto Condensed Italics"/>
                <a:cs typeface="Roboto Condensed Italics"/>
                <a:sym typeface="Roboto Condensed Italics"/>
              </a:rPr>
              <a:t> </a:t>
            </a:r>
            <a:r>
              <a:rPr lang="en-US" sz="3999" i="1" dirty="0" err="1">
                <a:solidFill>
                  <a:srgbClr val="000000"/>
                </a:solidFill>
                <a:latin typeface="Roboto Condensed Italics"/>
                <a:ea typeface="Roboto Condensed Italics"/>
                <a:cs typeface="Roboto Condensed Italics"/>
                <a:sym typeface="Roboto Condensed Italics"/>
              </a:rPr>
              <a:t>của</a:t>
            </a:r>
            <a:r>
              <a:rPr lang="en-US" sz="3999" i="1" dirty="0">
                <a:solidFill>
                  <a:srgbClr val="000000"/>
                </a:solidFill>
                <a:latin typeface="Roboto Condensed Italics"/>
                <a:ea typeface="Roboto Condensed Italics"/>
                <a:cs typeface="Roboto Condensed Italics"/>
                <a:sym typeface="Roboto Condensed Italics"/>
              </a:rPr>
              <a:t> con </a:t>
            </a:r>
            <a:r>
              <a:rPr lang="en-US" sz="3999" i="1" dirty="0" err="1">
                <a:solidFill>
                  <a:srgbClr val="000000"/>
                </a:solidFill>
                <a:latin typeface="Roboto Condensed Italics"/>
                <a:ea typeface="Roboto Condensed Italics"/>
                <a:cs typeface="Roboto Condensed Italics"/>
                <a:sym typeface="Roboto Condensed Italics"/>
              </a:rPr>
              <a:t>người</a:t>
            </a:r>
            <a:r>
              <a:rPr lang="en-US" sz="3999" dirty="0">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grpSp>
        <p:nvGrpSpPr>
          <p:cNvPr id="10" name="Group 10"/>
          <p:cNvGrpSpPr/>
          <p:nvPr/>
        </p:nvGrpSpPr>
        <p:grpSpPr>
          <a:xfrm>
            <a:off x="576530" y="624849"/>
            <a:ext cx="17082985" cy="2215913"/>
            <a:chOff x="0" y="0"/>
            <a:chExt cx="4499222" cy="583615"/>
          </a:xfrm>
        </p:grpSpPr>
        <p:sp>
          <p:nvSpPr>
            <p:cNvPr id="11" name="Freeform 11"/>
            <p:cNvSpPr/>
            <p:nvPr/>
          </p:nvSpPr>
          <p:spPr>
            <a:xfrm>
              <a:off x="0" y="0"/>
              <a:ext cx="4499223" cy="583615"/>
            </a:xfrm>
            <a:custGeom>
              <a:avLst/>
              <a:gdLst/>
              <a:ahLst/>
              <a:cxnLst/>
              <a:rect l="l" t="t" r="r" b="b"/>
              <a:pathLst>
                <a:path w="4499223" h="583615">
                  <a:moveTo>
                    <a:pt x="23113" y="0"/>
                  </a:moveTo>
                  <a:lnTo>
                    <a:pt x="4476110" y="0"/>
                  </a:lnTo>
                  <a:cubicBezTo>
                    <a:pt x="4488875" y="0"/>
                    <a:pt x="4499223" y="10348"/>
                    <a:pt x="4499223" y="23113"/>
                  </a:cubicBezTo>
                  <a:lnTo>
                    <a:pt x="4499223" y="560502"/>
                  </a:lnTo>
                  <a:cubicBezTo>
                    <a:pt x="4499223" y="573267"/>
                    <a:pt x="4488875" y="583615"/>
                    <a:pt x="4476110" y="583615"/>
                  </a:cubicBezTo>
                  <a:lnTo>
                    <a:pt x="23113" y="583615"/>
                  </a:lnTo>
                  <a:cubicBezTo>
                    <a:pt x="10348" y="583615"/>
                    <a:pt x="0" y="573267"/>
                    <a:pt x="0" y="560502"/>
                  </a:cubicBezTo>
                  <a:lnTo>
                    <a:pt x="0" y="23113"/>
                  </a:lnTo>
                  <a:cubicBezTo>
                    <a:pt x="0" y="10348"/>
                    <a:pt x="10348" y="0"/>
                    <a:pt x="23113" y="0"/>
                  </a:cubicBezTo>
                  <a:close/>
                </a:path>
              </a:pathLst>
            </a:custGeom>
            <a:solidFill>
              <a:srgbClr val="FFFDFB"/>
            </a:solidFill>
          </p:spPr>
        </p:sp>
        <p:sp>
          <p:nvSpPr>
            <p:cNvPr id="12" name="TextBox 12"/>
            <p:cNvSpPr txBox="1"/>
            <p:nvPr/>
          </p:nvSpPr>
          <p:spPr>
            <a:xfrm>
              <a:off x="0" y="-47625"/>
              <a:ext cx="4499222" cy="63124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002723" y="548649"/>
            <a:ext cx="16230600" cy="2867759"/>
          </a:xfrm>
          <a:prstGeom prst="rect">
            <a:avLst/>
          </a:prstGeom>
        </p:spPr>
        <p:txBody>
          <a:bodyPr lIns="0" tIns="0" rIns="0" bIns="0" rtlCol="0" anchor="t">
            <a:spAutoFit/>
          </a:bodyPr>
          <a:lstStyle/>
          <a:p>
            <a:pPr algn="just">
              <a:lnSpc>
                <a:spcPts val="5740"/>
              </a:lnSpc>
            </a:pP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đơn</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pP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Có</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thể</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nói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với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con </a:t>
            </a:r>
            <a:r>
              <a:rPr lang="en-US" sz="4100" b="1" dirty="0" err="1">
                <a:solidFill>
                  <a:srgbClr val="813331"/>
                </a:solidFill>
                <a:latin typeface="Roboto Condensed Bold"/>
                <a:ea typeface="Roboto Condensed Bold"/>
                <a:cs typeface="Roboto Condensed Bold"/>
                <a:sym typeface="Roboto Condensed Bold"/>
              </a:rPr>
              <a:t>gái</a:t>
            </a:r>
            <a:r>
              <a:rPr lang="en-US" sz="4100" b="1" dirty="0">
                <a:solidFill>
                  <a:srgbClr val="813331"/>
                </a:solidFill>
                <a:latin typeface="Roboto Condensed Bold"/>
                <a:ea typeface="Roboto Condensed Bold"/>
                <a:cs typeface="Roboto Condensed Bold"/>
                <a:sym typeface="Roboto Condensed Bold"/>
              </a:rPr>
              <a:t> Nam </a:t>
            </a:r>
            <a:r>
              <a:rPr lang="en-US" sz="4100" b="1" dirty="0" err="1">
                <a:solidFill>
                  <a:srgbClr val="813331"/>
                </a:solidFill>
                <a:latin typeface="Roboto Condensed Bold"/>
                <a:ea typeface="Roboto Condensed Bold"/>
                <a:cs typeface="Roboto Condensed Bold"/>
                <a:sym typeface="Roboto Condensed Bold"/>
              </a:rPr>
              <a:t>Xương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Nguyễn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Dữ</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đã</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vượt</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khỏi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những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công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thức</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thông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lệ</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về</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hình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tượng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phụ</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nữ</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trong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thể</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truyền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kì</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spcBef>
                <a:spcPct val="0"/>
              </a:spcBef>
            </a:pPr>
            <a:endParaRPr lang="en-US" sz="4100" b="1" dirty="0">
              <a:solidFill>
                <a:srgbClr val="813331"/>
              </a:solidFill>
              <a:latin typeface="Roboto Condensed Bold"/>
              <a:ea typeface="Roboto Condensed Bold"/>
              <a:cs typeface="Roboto Condensed Bold"/>
              <a:sym typeface="Roboto Condensed Bold"/>
            </a:endParaRPr>
          </a:p>
        </p:txBody>
      </p:sp>
      <p:sp>
        <p:nvSpPr>
          <p:cNvPr id="14" name="TextBox 14"/>
          <p:cNvSpPr txBox="1"/>
          <p:nvPr/>
        </p:nvSpPr>
        <p:spPr>
          <a:xfrm>
            <a:off x="2375647" y="3340208"/>
            <a:ext cx="14883653" cy="561320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ea typeface="Roboto Condensed"/>
                <a:cs typeface="Roboto Condensed"/>
                <a:sym typeface="Roboto Condensed"/>
              </a:rPr>
              <a:t>       </a:t>
            </a:r>
            <a:r>
              <a:rPr lang="en-US" sz="3999" i="1">
                <a:solidFill>
                  <a:srgbClr val="000000"/>
                </a:solidFill>
                <a:latin typeface="Roboto Condensed Italics"/>
                <a:ea typeface="Roboto Condensed Italics"/>
                <a:cs typeface="Roboto Condensed Italics"/>
                <a:sym typeface="Roboto Condensed Italics"/>
              </a:rPr>
              <a:t>Có thể nói, với “Người con gái Nam Xương”, Nguyễn Dữ đã vượt khỏi những công thức thông lệ về hình tượng người phụ nữ trong thể truyền kì. Vũ Nương không phải là hình tượng một trang liệt nữ, nàng chỉ là một người đàn bà bình thường như bao người vợ, người mẹ trong đời thực. Phản ánh số phận Vũ Thị Thiết, Nguyễn Dữ đã đề cập tới cái bi kịch muôn thuở của con người. Có lẽ vì vậy mà “Người con gái Nam Xương” vẫn còn sức hấp dẫn đối với người đọc ngày nay.</a:t>
            </a:r>
          </a:p>
          <a:p>
            <a:pPr algn="just">
              <a:lnSpc>
                <a:spcPts val="5599"/>
              </a:lnSpc>
              <a:spcBef>
                <a:spcPct val="0"/>
              </a:spcBef>
            </a:pPr>
            <a:r>
              <a:rPr lang="en-US" sz="3999">
                <a:solidFill>
                  <a:srgbClr val="000000"/>
                </a:solidFill>
                <a:latin typeface="Roboto Condensed"/>
                <a:ea typeface="Roboto Condensed"/>
                <a:cs typeface="Roboto Condensed"/>
                <a:sym typeface="Roboto Condensed"/>
              </a:rPr>
              <a:t>(Nguyễn Đăng Na, </a:t>
            </a:r>
            <a:r>
              <a:rPr lang="en-US" sz="3999" i="1">
                <a:solidFill>
                  <a:srgbClr val="000000"/>
                </a:solidFill>
                <a:latin typeface="Roboto Condensed Italics"/>
                <a:ea typeface="Roboto Condensed Italics"/>
                <a:cs typeface="Roboto Condensed Italics"/>
                <a:sym typeface="Roboto Condensed Italics"/>
              </a:rPr>
              <a:t>“Người con gái Nam Xương”- một bi kịch của con người</a:t>
            </a:r>
            <a:r>
              <a:rPr lang="en-US" sz="3999">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grpSp>
        <p:nvGrpSpPr>
          <p:cNvPr id="10" name="Group 10"/>
          <p:cNvGrpSpPr/>
          <p:nvPr/>
        </p:nvGrpSpPr>
        <p:grpSpPr>
          <a:xfrm>
            <a:off x="576530" y="624849"/>
            <a:ext cx="17082985" cy="2215913"/>
            <a:chOff x="0" y="0"/>
            <a:chExt cx="4499222" cy="583615"/>
          </a:xfrm>
        </p:grpSpPr>
        <p:sp>
          <p:nvSpPr>
            <p:cNvPr id="11" name="Freeform 11"/>
            <p:cNvSpPr/>
            <p:nvPr/>
          </p:nvSpPr>
          <p:spPr>
            <a:xfrm>
              <a:off x="0" y="0"/>
              <a:ext cx="4499223" cy="583615"/>
            </a:xfrm>
            <a:custGeom>
              <a:avLst/>
              <a:gdLst/>
              <a:ahLst/>
              <a:cxnLst/>
              <a:rect l="l" t="t" r="r" b="b"/>
              <a:pathLst>
                <a:path w="4499223" h="583615">
                  <a:moveTo>
                    <a:pt x="23113" y="0"/>
                  </a:moveTo>
                  <a:lnTo>
                    <a:pt x="4476110" y="0"/>
                  </a:lnTo>
                  <a:cubicBezTo>
                    <a:pt x="4488875" y="0"/>
                    <a:pt x="4499223" y="10348"/>
                    <a:pt x="4499223" y="23113"/>
                  </a:cubicBezTo>
                  <a:lnTo>
                    <a:pt x="4499223" y="560502"/>
                  </a:lnTo>
                  <a:cubicBezTo>
                    <a:pt x="4499223" y="573267"/>
                    <a:pt x="4488875" y="583615"/>
                    <a:pt x="4476110" y="583615"/>
                  </a:cubicBezTo>
                  <a:lnTo>
                    <a:pt x="23113" y="583615"/>
                  </a:lnTo>
                  <a:cubicBezTo>
                    <a:pt x="10348" y="583615"/>
                    <a:pt x="0" y="573267"/>
                    <a:pt x="0" y="560502"/>
                  </a:cubicBezTo>
                  <a:lnTo>
                    <a:pt x="0" y="23113"/>
                  </a:lnTo>
                  <a:cubicBezTo>
                    <a:pt x="0" y="10348"/>
                    <a:pt x="10348" y="0"/>
                    <a:pt x="23113" y="0"/>
                  </a:cubicBezTo>
                  <a:close/>
                </a:path>
              </a:pathLst>
            </a:custGeom>
            <a:solidFill>
              <a:srgbClr val="FFFDFB"/>
            </a:solidFill>
          </p:spPr>
        </p:sp>
        <p:sp>
          <p:nvSpPr>
            <p:cNvPr id="12" name="TextBox 12"/>
            <p:cNvSpPr txBox="1"/>
            <p:nvPr/>
          </p:nvSpPr>
          <p:spPr>
            <a:xfrm>
              <a:off x="0" y="-47625"/>
              <a:ext cx="4499222" cy="63124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002723" y="548649"/>
            <a:ext cx="16230600" cy="3591684"/>
          </a:xfrm>
          <a:prstGeom prst="rect">
            <a:avLst/>
          </a:prstGeom>
        </p:spPr>
        <p:txBody>
          <a:bodyPr lIns="0" tIns="0" rIns="0" bIns="0" rtlCol="0" anchor="t">
            <a:spAutoFit/>
          </a:bodyPr>
          <a:lstStyle/>
          <a:p>
            <a:pPr algn="just">
              <a:lnSpc>
                <a:spcPts val="5740"/>
              </a:lnSpc>
            </a:pP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đơn</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pP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Phản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ánh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số</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phận</a:t>
            </a:r>
            <a:r>
              <a:rPr lang="en-US" sz="4100" b="1" dirty="0">
                <a:solidFill>
                  <a:srgbClr val="813331"/>
                </a:solidFill>
                <a:latin typeface="Roboto Condensed Bold"/>
                <a:ea typeface="Roboto Condensed Bold"/>
                <a:cs typeface="Roboto Condensed Bold"/>
                <a:sym typeface="Roboto Condensed Bold"/>
              </a:rPr>
              <a:t> Vũ </a:t>
            </a:r>
            <a:r>
              <a:rPr lang="en-US" sz="4100" b="1" dirty="0" err="1">
                <a:solidFill>
                  <a:srgbClr val="813331"/>
                </a:solidFill>
                <a:latin typeface="Roboto Condensed Bold"/>
                <a:ea typeface="Roboto Condensed Bold"/>
                <a:cs typeface="Roboto Condensed Bold"/>
                <a:sym typeface="Roboto Condensed Bold"/>
              </a:rPr>
              <a:t>Thị</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Thiết</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Nguyễn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Dữ</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đã</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đề</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cập</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tới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cái</a:t>
            </a:r>
            <a:r>
              <a:rPr lang="en-US" sz="4100" b="1" dirty="0">
                <a:solidFill>
                  <a:srgbClr val="813331"/>
                </a:solidFill>
                <a:latin typeface="Roboto Condensed Bold"/>
                <a:ea typeface="Roboto Condensed Bold"/>
                <a:cs typeface="Roboto Condensed Bold"/>
                <a:sym typeface="Roboto Condensed Bold"/>
              </a:rPr>
              <a:t> bi </a:t>
            </a:r>
            <a:r>
              <a:rPr lang="en-US" sz="4100" b="1" dirty="0" err="1">
                <a:solidFill>
                  <a:srgbClr val="813331"/>
                </a:solidFill>
                <a:latin typeface="Roboto Condensed Bold"/>
                <a:ea typeface="Roboto Condensed Bold"/>
                <a:cs typeface="Roboto Condensed Bold"/>
                <a:sym typeface="Roboto Condensed Bold"/>
              </a:rPr>
              <a:t>kịch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muôn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thuở</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của</a:t>
            </a:r>
            <a:r>
              <a:rPr lang="en-US" sz="4100" b="1" dirty="0">
                <a:solidFill>
                  <a:srgbClr val="813331"/>
                </a:solidFill>
                <a:latin typeface="Roboto Condensed Bold"/>
                <a:ea typeface="Roboto Condensed Bold"/>
                <a:cs typeface="Roboto Condensed Bold"/>
                <a:sym typeface="Roboto Condensed Bold"/>
              </a:rPr>
              <a:t> con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pPr>
            <a:endParaRPr lang="en-US" sz="4100" b="1" dirty="0">
              <a:solidFill>
                <a:srgbClr val="813331"/>
              </a:solidFill>
              <a:latin typeface="Roboto Condensed Bold"/>
              <a:ea typeface="Roboto Condensed Bold"/>
              <a:cs typeface="Roboto Condensed Bold"/>
              <a:sym typeface="Roboto Condensed Bold"/>
            </a:endParaRPr>
          </a:p>
          <a:p>
            <a:pPr algn="just">
              <a:lnSpc>
                <a:spcPts val="5740"/>
              </a:lnSpc>
              <a:spcBef>
                <a:spcPct val="0"/>
              </a:spcBef>
            </a:pPr>
            <a:endParaRPr lang="en-US" sz="4100" b="1" dirty="0">
              <a:solidFill>
                <a:srgbClr val="813331"/>
              </a:solidFill>
              <a:latin typeface="Roboto Condensed Bold"/>
              <a:ea typeface="Roboto Condensed Bold"/>
              <a:cs typeface="Roboto Condensed Bold"/>
              <a:sym typeface="Roboto Condensed Bold"/>
            </a:endParaRPr>
          </a:p>
        </p:txBody>
      </p:sp>
      <p:sp>
        <p:nvSpPr>
          <p:cNvPr id="14" name="TextBox 14"/>
          <p:cNvSpPr txBox="1"/>
          <p:nvPr/>
        </p:nvSpPr>
        <p:spPr>
          <a:xfrm>
            <a:off x="2375647" y="3340208"/>
            <a:ext cx="14883653" cy="561320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ea typeface="Roboto Condensed"/>
                <a:cs typeface="Roboto Condensed"/>
                <a:sym typeface="Roboto Condensed"/>
              </a:rPr>
              <a:t>       </a:t>
            </a:r>
            <a:r>
              <a:rPr lang="en-US" sz="3999" i="1">
                <a:solidFill>
                  <a:srgbClr val="000000"/>
                </a:solidFill>
                <a:latin typeface="Roboto Condensed Italics"/>
                <a:ea typeface="Roboto Condensed Italics"/>
                <a:cs typeface="Roboto Condensed Italics"/>
                <a:sym typeface="Roboto Condensed Italics"/>
              </a:rPr>
              <a:t>Có thể nói, với “Người con gái Nam Xương”, Nguyễn Dữ đã vượt khỏi những công thức thông lệ về hình tượng người phụ nữ trong thể truyền kì. Vũ Nương không phải là hình tượng một trang liệt nữ, nàng chỉ là một người đàn bà bình thường như bao người vợ, người mẹ trong đời thực. Phản ánh số phận Vũ Thị Thiết, Nguyễn Dữ đã đề cập tới cái bi kịch muôn thuở của con người. Có lẽ vì vậy mà “Người con gái Nam Xương” vẫn còn sức hấp dẫn đối với người đọc ngày nay.</a:t>
            </a:r>
          </a:p>
          <a:p>
            <a:pPr algn="just">
              <a:lnSpc>
                <a:spcPts val="5599"/>
              </a:lnSpc>
              <a:spcBef>
                <a:spcPct val="0"/>
              </a:spcBef>
            </a:pPr>
            <a:r>
              <a:rPr lang="en-US" sz="3999">
                <a:solidFill>
                  <a:srgbClr val="000000"/>
                </a:solidFill>
                <a:latin typeface="Roboto Condensed"/>
                <a:ea typeface="Roboto Condensed"/>
                <a:cs typeface="Roboto Condensed"/>
                <a:sym typeface="Roboto Condensed"/>
              </a:rPr>
              <a:t>(Nguyễn Đăng Na, </a:t>
            </a:r>
            <a:r>
              <a:rPr lang="en-US" sz="3999" i="1">
                <a:solidFill>
                  <a:srgbClr val="000000"/>
                </a:solidFill>
                <a:latin typeface="Roboto Condensed Italics"/>
                <a:ea typeface="Roboto Condensed Italics"/>
                <a:cs typeface="Roboto Condensed Italics"/>
                <a:sym typeface="Roboto Condensed Italics"/>
              </a:rPr>
              <a:t>“Người con gái Nam Xương”- một bi kịch của con người</a:t>
            </a:r>
            <a:r>
              <a:rPr lang="en-US" sz="3999">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0815" y="9070869"/>
            <a:ext cx="14869734" cy="2867734"/>
          </a:xfrm>
          <a:custGeom>
            <a:avLst/>
            <a:gdLst/>
            <a:ahLst/>
            <a:cxnLst/>
            <a:rect l="l" t="t" r="r" b="b"/>
            <a:pathLst>
              <a:path w="14869734" h="2867734">
                <a:moveTo>
                  <a:pt x="0" y="0"/>
                </a:moveTo>
                <a:lnTo>
                  <a:pt x="14869735" y="0"/>
                </a:lnTo>
                <a:lnTo>
                  <a:pt x="14869735" y="2867735"/>
                </a:lnTo>
                <a:lnTo>
                  <a:pt x="0" y="2867735"/>
                </a:lnTo>
                <a:lnTo>
                  <a:pt x="0" y="0"/>
                </a:lnTo>
                <a:close/>
              </a:path>
            </a:pathLst>
          </a:custGeom>
          <a:blipFill>
            <a:blip r:embed="rId2"/>
            <a:stretch>
              <a:fillRect/>
            </a:stretch>
          </a:blipFill>
        </p:spPr>
      </p:sp>
      <p:sp>
        <p:nvSpPr>
          <p:cNvPr id="3" name="Freeform 3"/>
          <p:cNvSpPr/>
          <p:nvPr/>
        </p:nvSpPr>
        <p:spPr>
          <a:xfrm>
            <a:off x="12881166" y="6268479"/>
            <a:ext cx="10976092" cy="5474326"/>
          </a:xfrm>
          <a:custGeom>
            <a:avLst/>
            <a:gdLst/>
            <a:ahLst/>
            <a:cxnLst/>
            <a:rect l="l" t="t" r="r" b="b"/>
            <a:pathLst>
              <a:path w="10976092" h="5474326">
                <a:moveTo>
                  <a:pt x="0" y="0"/>
                </a:moveTo>
                <a:lnTo>
                  <a:pt x="10976092" y="0"/>
                </a:lnTo>
                <a:lnTo>
                  <a:pt x="10976092" y="5474326"/>
                </a:lnTo>
                <a:lnTo>
                  <a:pt x="0" y="5474326"/>
                </a:lnTo>
                <a:lnTo>
                  <a:pt x="0" y="0"/>
                </a:lnTo>
                <a:close/>
              </a:path>
            </a:pathLst>
          </a:custGeom>
          <a:blipFill>
            <a:blip r:embed="rId3"/>
            <a:stretch>
              <a:fillRect/>
            </a:stretch>
          </a:blipFill>
        </p:spPr>
      </p:sp>
      <p:sp>
        <p:nvSpPr>
          <p:cNvPr id="4" name="Freeform 4"/>
          <p:cNvSpPr/>
          <p:nvPr/>
        </p:nvSpPr>
        <p:spPr>
          <a:xfrm flipH="1">
            <a:off x="7315159" y="-4476500"/>
            <a:ext cx="12817602" cy="6041390"/>
          </a:xfrm>
          <a:custGeom>
            <a:avLst/>
            <a:gdLst/>
            <a:ahLst/>
            <a:cxnLst/>
            <a:rect l="l" t="t" r="r" b="b"/>
            <a:pathLst>
              <a:path w="12817602" h="6041390">
                <a:moveTo>
                  <a:pt x="12817602" y="0"/>
                </a:moveTo>
                <a:lnTo>
                  <a:pt x="0" y="0"/>
                </a:lnTo>
                <a:lnTo>
                  <a:pt x="0" y="6041390"/>
                </a:lnTo>
                <a:lnTo>
                  <a:pt x="12817602" y="6041390"/>
                </a:lnTo>
                <a:lnTo>
                  <a:pt x="12817602" y="0"/>
                </a:lnTo>
                <a:close/>
              </a:path>
            </a:pathLst>
          </a:custGeom>
          <a:blipFill>
            <a:blip r:embed="rId4"/>
            <a:stretch>
              <a:fillRect r="-26627"/>
            </a:stretch>
          </a:blipFill>
        </p:spPr>
      </p:sp>
      <p:sp>
        <p:nvSpPr>
          <p:cNvPr id="5" name="Freeform 5"/>
          <p:cNvSpPr/>
          <p:nvPr/>
        </p:nvSpPr>
        <p:spPr>
          <a:xfrm rot="-10800000">
            <a:off x="-5569258" y="-1455805"/>
            <a:ext cx="10976092" cy="5474326"/>
          </a:xfrm>
          <a:custGeom>
            <a:avLst/>
            <a:gdLst/>
            <a:ahLst/>
            <a:cxnLst/>
            <a:rect l="l" t="t" r="r" b="b"/>
            <a:pathLst>
              <a:path w="10976092" h="5474326">
                <a:moveTo>
                  <a:pt x="0" y="0"/>
                </a:moveTo>
                <a:lnTo>
                  <a:pt x="10976092" y="0"/>
                </a:lnTo>
                <a:lnTo>
                  <a:pt x="10976092" y="5474326"/>
                </a:lnTo>
                <a:lnTo>
                  <a:pt x="0" y="5474326"/>
                </a:lnTo>
                <a:lnTo>
                  <a:pt x="0" y="0"/>
                </a:lnTo>
                <a:close/>
              </a:path>
            </a:pathLst>
          </a:custGeom>
          <a:blipFill>
            <a:blip r:embed="rId3"/>
            <a:stretch>
              <a:fillRect/>
            </a:stretch>
          </a:blipFill>
        </p:spPr>
      </p:sp>
      <p:sp>
        <p:nvSpPr>
          <p:cNvPr id="6" name="Freeform 6"/>
          <p:cNvSpPr/>
          <p:nvPr/>
        </p:nvSpPr>
        <p:spPr>
          <a:xfrm>
            <a:off x="-2881547" y="-156078"/>
            <a:ext cx="4420180" cy="6280896"/>
          </a:xfrm>
          <a:custGeom>
            <a:avLst/>
            <a:gdLst/>
            <a:ahLst/>
            <a:cxnLst/>
            <a:rect l="l" t="t" r="r" b="b"/>
            <a:pathLst>
              <a:path w="4420180" h="6280896">
                <a:moveTo>
                  <a:pt x="0" y="0"/>
                </a:moveTo>
                <a:lnTo>
                  <a:pt x="4420180" y="0"/>
                </a:lnTo>
                <a:lnTo>
                  <a:pt x="4420180" y="6280896"/>
                </a:lnTo>
                <a:lnTo>
                  <a:pt x="0" y="6280896"/>
                </a:lnTo>
                <a:lnTo>
                  <a:pt x="0" y="0"/>
                </a:lnTo>
                <a:close/>
              </a:path>
            </a:pathLst>
          </a:custGeom>
          <a:blipFill>
            <a:blip r:embed="rId5"/>
            <a:stretch>
              <a:fillRect/>
            </a:stretch>
          </a:blipFill>
        </p:spPr>
      </p:sp>
      <p:sp>
        <p:nvSpPr>
          <p:cNvPr id="7" name="Freeform 7"/>
          <p:cNvSpPr/>
          <p:nvPr/>
        </p:nvSpPr>
        <p:spPr>
          <a:xfrm flipH="1">
            <a:off x="16892216" y="5502155"/>
            <a:ext cx="2557569" cy="3300090"/>
          </a:xfrm>
          <a:custGeom>
            <a:avLst/>
            <a:gdLst/>
            <a:ahLst/>
            <a:cxnLst/>
            <a:rect l="l" t="t" r="r" b="b"/>
            <a:pathLst>
              <a:path w="2557569" h="3300090">
                <a:moveTo>
                  <a:pt x="2557570" y="0"/>
                </a:moveTo>
                <a:lnTo>
                  <a:pt x="0" y="0"/>
                </a:lnTo>
                <a:lnTo>
                  <a:pt x="0" y="3300090"/>
                </a:lnTo>
                <a:lnTo>
                  <a:pt x="2557570" y="3300090"/>
                </a:lnTo>
                <a:lnTo>
                  <a:pt x="2557570" y="0"/>
                </a:lnTo>
                <a:close/>
              </a:path>
            </a:pathLst>
          </a:custGeom>
          <a:blipFill>
            <a:blip r:embed="rId6"/>
            <a:stretch>
              <a:fillRect/>
            </a:stretch>
          </a:blipFill>
        </p:spPr>
      </p:sp>
      <p:sp>
        <p:nvSpPr>
          <p:cNvPr id="8" name="Freeform 8"/>
          <p:cNvSpPr/>
          <p:nvPr/>
        </p:nvSpPr>
        <p:spPr>
          <a:xfrm rot="1511193">
            <a:off x="-228525" y="6303874"/>
            <a:ext cx="3534315" cy="4604971"/>
          </a:xfrm>
          <a:custGeom>
            <a:avLst/>
            <a:gdLst/>
            <a:ahLst/>
            <a:cxnLst/>
            <a:rect l="l" t="t" r="r" b="b"/>
            <a:pathLst>
              <a:path w="3534315" h="4604971">
                <a:moveTo>
                  <a:pt x="0" y="0"/>
                </a:moveTo>
                <a:lnTo>
                  <a:pt x="3534315" y="0"/>
                </a:lnTo>
                <a:lnTo>
                  <a:pt x="3534315" y="4604971"/>
                </a:lnTo>
                <a:lnTo>
                  <a:pt x="0" y="4604971"/>
                </a:lnTo>
                <a:lnTo>
                  <a:pt x="0" y="0"/>
                </a:lnTo>
                <a:close/>
              </a:path>
            </a:pathLst>
          </a:custGeom>
          <a:blipFill>
            <a:blip r:embed="rId7"/>
            <a:stretch>
              <a:fillRect/>
            </a:stretch>
          </a:blipFill>
        </p:spPr>
      </p:sp>
      <p:sp>
        <p:nvSpPr>
          <p:cNvPr id="9" name="Freeform 9"/>
          <p:cNvSpPr/>
          <p:nvPr/>
        </p:nvSpPr>
        <p:spPr>
          <a:xfrm rot="-9501119">
            <a:off x="14359177" y="-465843"/>
            <a:ext cx="3790824" cy="4939184"/>
          </a:xfrm>
          <a:custGeom>
            <a:avLst/>
            <a:gdLst/>
            <a:ahLst/>
            <a:cxnLst/>
            <a:rect l="l" t="t" r="r" b="b"/>
            <a:pathLst>
              <a:path w="3790824" h="4939184">
                <a:moveTo>
                  <a:pt x="0" y="0"/>
                </a:moveTo>
                <a:lnTo>
                  <a:pt x="3790824" y="0"/>
                </a:lnTo>
                <a:lnTo>
                  <a:pt x="3790824" y="4939184"/>
                </a:lnTo>
                <a:lnTo>
                  <a:pt x="0" y="4939184"/>
                </a:lnTo>
                <a:lnTo>
                  <a:pt x="0" y="0"/>
                </a:lnTo>
                <a:close/>
              </a:path>
            </a:pathLst>
          </a:custGeom>
          <a:blipFill>
            <a:blip r:embed="rId7"/>
            <a:stretch>
              <a:fillRect/>
            </a:stretch>
          </a:blipFill>
        </p:spPr>
      </p:sp>
      <p:sp>
        <p:nvSpPr>
          <p:cNvPr id="10" name="TextBox 10"/>
          <p:cNvSpPr txBox="1"/>
          <p:nvPr/>
        </p:nvSpPr>
        <p:spPr>
          <a:xfrm>
            <a:off x="2836824" y="915940"/>
            <a:ext cx="12614352" cy="1307342"/>
          </a:xfrm>
          <a:prstGeom prst="rect">
            <a:avLst/>
          </a:prstGeom>
        </p:spPr>
        <p:txBody>
          <a:bodyPr lIns="0" tIns="0" rIns="0" bIns="0" rtlCol="0" anchor="t">
            <a:spAutoFit/>
          </a:bodyPr>
          <a:lstStyle/>
          <a:p>
            <a:pPr algn="ctr">
              <a:lnSpc>
                <a:spcPts val="5197"/>
              </a:lnSpc>
            </a:pPr>
            <a:r>
              <a:rPr lang="en-US" sz="4331" b="1" spc="216">
                <a:solidFill>
                  <a:srgbClr val="4F2C33"/>
                </a:solidFill>
                <a:latin typeface="Fraunces Bold"/>
                <a:ea typeface="Fraunces Bold"/>
                <a:cs typeface="Fraunces Bold"/>
                <a:sym typeface="Fraunces Bold"/>
              </a:rPr>
              <a:t>BÀI 8: </a:t>
            </a:r>
          </a:p>
          <a:p>
            <a:pPr algn="ctr">
              <a:lnSpc>
                <a:spcPts val="5197"/>
              </a:lnSpc>
            </a:pPr>
            <a:r>
              <a:rPr lang="en-US" sz="4331" b="1" spc="216">
                <a:solidFill>
                  <a:srgbClr val="4F2C33"/>
                </a:solidFill>
                <a:latin typeface="Fraunces Bold"/>
                <a:ea typeface="Fraunces Bold"/>
                <a:cs typeface="Fraunces Bold"/>
                <a:sym typeface="Fraunces Bold"/>
              </a:rPr>
              <a:t>TIẾNG NÓI CỦA LƯƠNG TRI</a:t>
            </a:r>
          </a:p>
        </p:txBody>
      </p:sp>
      <p:sp>
        <p:nvSpPr>
          <p:cNvPr id="11" name="TextBox 11"/>
          <p:cNvSpPr txBox="1"/>
          <p:nvPr/>
        </p:nvSpPr>
        <p:spPr>
          <a:xfrm>
            <a:off x="4117643" y="2580510"/>
            <a:ext cx="10697766" cy="721995"/>
          </a:xfrm>
          <a:prstGeom prst="rect">
            <a:avLst/>
          </a:prstGeom>
        </p:spPr>
        <p:txBody>
          <a:bodyPr lIns="0" tIns="0" rIns="0" bIns="0" rtlCol="0" anchor="t">
            <a:spAutoFit/>
          </a:bodyPr>
          <a:lstStyle/>
          <a:p>
            <a:pPr algn="ctr">
              <a:lnSpc>
                <a:spcPts val="5880"/>
              </a:lnSpc>
            </a:pPr>
            <a:r>
              <a:rPr lang="en-US" sz="4200" b="1">
                <a:solidFill>
                  <a:srgbClr val="543110"/>
                </a:solidFill>
                <a:latin typeface="Roboto Bold"/>
                <a:ea typeface="Roboto Bold"/>
                <a:cs typeface="Roboto Bold"/>
                <a:sym typeface="Roboto Bold"/>
              </a:rPr>
              <a:t>THỰC HÀNH TIẾNG VIỆT </a:t>
            </a:r>
          </a:p>
        </p:txBody>
      </p:sp>
      <p:sp>
        <p:nvSpPr>
          <p:cNvPr id="12" name="TextBox 12"/>
          <p:cNvSpPr txBox="1"/>
          <p:nvPr/>
        </p:nvSpPr>
        <p:spPr>
          <a:xfrm>
            <a:off x="1927010" y="3744043"/>
            <a:ext cx="14965206" cy="2965494"/>
          </a:xfrm>
          <a:prstGeom prst="rect">
            <a:avLst/>
          </a:prstGeom>
        </p:spPr>
        <p:txBody>
          <a:bodyPr lIns="0" tIns="0" rIns="0" bIns="0" rtlCol="0" anchor="t">
            <a:spAutoFit/>
          </a:bodyPr>
          <a:lstStyle/>
          <a:p>
            <a:pPr algn="ctr">
              <a:lnSpc>
                <a:spcPts val="11892"/>
              </a:lnSpc>
            </a:pPr>
            <a:r>
              <a:rPr lang="en-US" sz="8494" dirty="0" err="1">
                <a:solidFill>
                  <a:srgbClr val="2E2B27"/>
                </a:solidFill>
                <a:latin typeface="#9Slide05 Dear Saturday"/>
                <a:ea typeface="#9Slide05 Dear Saturday"/>
                <a:cs typeface="#9Slide05 Dear Saturday"/>
                <a:sym typeface="#9Slide05 Dear Saturday"/>
              </a:rPr>
              <a:t>Lựa</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chọn</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câu</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đơn</a:t>
            </a:r>
            <a:r>
              <a:rPr lang="en-US" sz="8494" dirty="0">
                <a:solidFill>
                  <a:srgbClr val="2E2B27"/>
                </a:solidFill>
                <a:latin typeface="#9Slide05 Dear Saturday"/>
                <a:ea typeface="#9Slide05 Dear Saturday"/>
                <a:cs typeface="#9Slide05 Dear Saturday"/>
                <a:sym typeface="#9Slide05 Dear Saturday"/>
              </a:rPr>
              <a:t> - </a:t>
            </a:r>
            <a:r>
              <a:rPr lang="en-US" sz="8494" dirty="0" err="1">
                <a:solidFill>
                  <a:srgbClr val="2E2B27"/>
                </a:solidFill>
                <a:latin typeface="#9Slide05 Dear Saturday"/>
                <a:ea typeface="#9Slide05 Dear Saturday"/>
                <a:cs typeface="#9Slide05 Dear Saturday"/>
                <a:sym typeface="#9Slide05 Dear Saturday"/>
              </a:rPr>
              <a:t>câu</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ghép</a:t>
            </a:r>
            <a:r>
              <a:rPr lang="en-US" sz="8494" dirty="0">
                <a:solidFill>
                  <a:srgbClr val="2E2B27"/>
                </a:solidFill>
                <a:latin typeface="#9Slide05 Dear Saturday"/>
                <a:ea typeface="#9Slide05 Dear Saturday"/>
                <a:cs typeface="#9Slide05 Dear Saturday"/>
                <a:sym typeface="#9Slide05 Dear Saturday"/>
              </a:rPr>
              <a:t> </a:t>
            </a:r>
          </a:p>
          <a:p>
            <a:pPr algn="ctr">
              <a:lnSpc>
                <a:spcPts val="11892"/>
              </a:lnSpc>
              <a:spcBef>
                <a:spcPct val="0"/>
              </a:spcBef>
            </a:pPr>
            <a:r>
              <a:rPr lang="en-US" sz="8494" dirty="0" err="1">
                <a:solidFill>
                  <a:srgbClr val="2E2B27"/>
                </a:solidFill>
                <a:latin typeface="#9Slide05 Dear Saturday"/>
                <a:ea typeface="#9Slide05 Dear Saturday"/>
                <a:cs typeface="#9Slide05 Dear Saturday"/>
                <a:sym typeface="#9Slide05 Dear Saturday"/>
              </a:rPr>
              <a:t>Các</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kiểu</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câu</a:t>
            </a:r>
            <a:r>
              <a:rPr lang="en-US" sz="8494" dirty="0">
                <a:solidFill>
                  <a:srgbClr val="2E2B27"/>
                </a:solidFill>
                <a:latin typeface="#9Slide05 Dear Saturday"/>
                <a:ea typeface="#9Slide05 Dear Saturday"/>
                <a:cs typeface="#9Slide05 Dear Saturday"/>
                <a:sym typeface="#9Slide05 Dear Saturday"/>
              </a:rPr>
              <a:t> </a:t>
            </a:r>
            <a:r>
              <a:rPr lang="en-US" sz="8494" dirty="0" err="1">
                <a:solidFill>
                  <a:srgbClr val="2E2B27"/>
                </a:solidFill>
                <a:latin typeface="#9Slide05 Dear Saturday"/>
                <a:ea typeface="#9Slide05 Dear Saturday"/>
                <a:cs typeface="#9Slide05 Dear Saturday"/>
                <a:sym typeface="#9Slide05 Dear Saturday"/>
              </a:rPr>
              <a:t>ghép</a:t>
            </a:r>
            <a:endParaRPr lang="en-US" sz="8494" dirty="0">
              <a:solidFill>
                <a:srgbClr val="2E2B27"/>
              </a:solidFill>
              <a:latin typeface="#9Slide05 Dear Saturday"/>
              <a:ea typeface="#9Slide05 Dear Saturday"/>
              <a:cs typeface="#9Slide05 Dear Saturday"/>
              <a:sym typeface="#9Slide05 Dear Saturday"/>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grpSp>
        <p:nvGrpSpPr>
          <p:cNvPr id="10" name="Group 10"/>
          <p:cNvGrpSpPr/>
          <p:nvPr/>
        </p:nvGrpSpPr>
        <p:grpSpPr>
          <a:xfrm>
            <a:off x="576530" y="624849"/>
            <a:ext cx="17082985" cy="2215913"/>
            <a:chOff x="0" y="0"/>
            <a:chExt cx="4499222" cy="583615"/>
          </a:xfrm>
        </p:grpSpPr>
        <p:sp>
          <p:nvSpPr>
            <p:cNvPr id="11" name="Freeform 11"/>
            <p:cNvSpPr/>
            <p:nvPr/>
          </p:nvSpPr>
          <p:spPr>
            <a:xfrm>
              <a:off x="0" y="0"/>
              <a:ext cx="4499223" cy="583615"/>
            </a:xfrm>
            <a:custGeom>
              <a:avLst/>
              <a:gdLst/>
              <a:ahLst/>
              <a:cxnLst/>
              <a:rect l="l" t="t" r="r" b="b"/>
              <a:pathLst>
                <a:path w="4499223" h="583615">
                  <a:moveTo>
                    <a:pt x="23113" y="0"/>
                  </a:moveTo>
                  <a:lnTo>
                    <a:pt x="4476110" y="0"/>
                  </a:lnTo>
                  <a:cubicBezTo>
                    <a:pt x="4488875" y="0"/>
                    <a:pt x="4499223" y="10348"/>
                    <a:pt x="4499223" y="23113"/>
                  </a:cubicBezTo>
                  <a:lnTo>
                    <a:pt x="4499223" y="560502"/>
                  </a:lnTo>
                  <a:cubicBezTo>
                    <a:pt x="4499223" y="573267"/>
                    <a:pt x="4488875" y="583615"/>
                    <a:pt x="4476110" y="583615"/>
                  </a:cubicBezTo>
                  <a:lnTo>
                    <a:pt x="23113" y="583615"/>
                  </a:lnTo>
                  <a:cubicBezTo>
                    <a:pt x="10348" y="583615"/>
                    <a:pt x="0" y="573267"/>
                    <a:pt x="0" y="560502"/>
                  </a:cubicBezTo>
                  <a:lnTo>
                    <a:pt x="0" y="23113"/>
                  </a:lnTo>
                  <a:cubicBezTo>
                    <a:pt x="0" y="10348"/>
                    <a:pt x="10348" y="0"/>
                    <a:pt x="23113" y="0"/>
                  </a:cubicBezTo>
                  <a:close/>
                </a:path>
              </a:pathLst>
            </a:custGeom>
            <a:solidFill>
              <a:srgbClr val="FFFDFB"/>
            </a:solidFill>
          </p:spPr>
        </p:sp>
        <p:sp>
          <p:nvSpPr>
            <p:cNvPr id="12" name="TextBox 12"/>
            <p:cNvSpPr txBox="1"/>
            <p:nvPr/>
          </p:nvSpPr>
          <p:spPr>
            <a:xfrm>
              <a:off x="0" y="-47625"/>
              <a:ext cx="4499222" cy="631240"/>
            </a:xfrm>
            <a:prstGeom prst="rect">
              <a:avLst/>
            </a:prstGeom>
          </p:spPr>
          <p:txBody>
            <a:bodyPr lIns="50800" tIns="50800" rIns="50800" bIns="50800" rtlCol="0" anchor="ctr"/>
            <a:lstStyle/>
            <a:p>
              <a:pPr algn="ctr">
                <a:lnSpc>
                  <a:spcPts val="3359"/>
                </a:lnSpc>
              </a:pPr>
              <a:endParaRPr/>
            </a:p>
          </p:txBody>
        </p:sp>
      </p:grpSp>
      <p:sp>
        <p:nvSpPr>
          <p:cNvPr id="13" name="TextBox 13"/>
          <p:cNvSpPr txBox="1"/>
          <p:nvPr/>
        </p:nvSpPr>
        <p:spPr>
          <a:xfrm>
            <a:off x="1002723" y="548649"/>
            <a:ext cx="16230600" cy="4315609"/>
          </a:xfrm>
          <a:prstGeom prst="rect">
            <a:avLst/>
          </a:prstGeom>
        </p:spPr>
        <p:txBody>
          <a:bodyPr lIns="0" tIns="0" rIns="0" bIns="0" rtlCol="0" anchor="t">
            <a:spAutoFit/>
          </a:bodyPr>
          <a:lstStyle/>
          <a:p>
            <a:pPr algn="just">
              <a:lnSpc>
                <a:spcPts val="5740"/>
              </a:lnSpc>
            </a:pP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đơn</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pP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Có</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lẽ</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vì</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vậy</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mà</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con </a:t>
            </a:r>
            <a:r>
              <a:rPr lang="en-US" sz="4100" b="1" dirty="0" err="1">
                <a:solidFill>
                  <a:srgbClr val="813331"/>
                </a:solidFill>
                <a:latin typeface="Roboto Condensed Bold"/>
                <a:ea typeface="Roboto Condensed Bold"/>
                <a:cs typeface="Roboto Condensed Bold"/>
                <a:sym typeface="Roboto Condensed Bold"/>
              </a:rPr>
              <a:t>gái</a:t>
            </a:r>
            <a:r>
              <a:rPr lang="en-US" sz="4100" b="1" dirty="0">
                <a:solidFill>
                  <a:srgbClr val="813331"/>
                </a:solidFill>
                <a:latin typeface="Roboto Condensed Bold"/>
                <a:ea typeface="Roboto Condensed Bold"/>
                <a:cs typeface="Roboto Condensed Bold"/>
                <a:sym typeface="Roboto Condensed Bold"/>
              </a:rPr>
              <a:t> Nam </a:t>
            </a:r>
            <a:r>
              <a:rPr lang="en-US" sz="4100" b="1" dirty="0" err="1">
                <a:solidFill>
                  <a:srgbClr val="813331"/>
                </a:solidFill>
                <a:latin typeface="Roboto Condensed Bold"/>
                <a:ea typeface="Roboto Condensed Bold"/>
                <a:cs typeface="Roboto Condensed Bold"/>
                <a:sym typeface="Roboto Condensed Bold"/>
              </a:rPr>
              <a:t>Xương</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vẫn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còn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sức</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hấp</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dẫn</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đối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với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người</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đọc</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ngày</a:t>
            </a:r>
            <a:r>
              <a:rPr lang="en-US" sz="4100" b="1" dirty="0">
                <a:solidFill>
                  <a:srgbClr val="813331"/>
                </a:solidFill>
                <a:latin typeface="Roboto Condensed Bold"/>
                <a:ea typeface="Roboto Condensed Bold"/>
                <a:cs typeface="Roboto Condensed Bold"/>
                <a:sym typeface="Roboto Condensed Bold"/>
              </a:rPr>
              <a:t> nay.</a:t>
            </a:r>
          </a:p>
          <a:p>
            <a:pPr algn="just">
              <a:lnSpc>
                <a:spcPts val="5740"/>
              </a:lnSpc>
            </a:pPr>
            <a:endParaRPr lang="en-US" sz="4100" b="1" dirty="0">
              <a:solidFill>
                <a:srgbClr val="813331"/>
              </a:solidFill>
              <a:latin typeface="Roboto Condensed Bold"/>
              <a:ea typeface="Roboto Condensed Bold"/>
              <a:cs typeface="Roboto Condensed Bold"/>
              <a:sym typeface="Roboto Condensed Bold"/>
            </a:endParaRPr>
          </a:p>
          <a:p>
            <a:pPr algn="just">
              <a:lnSpc>
                <a:spcPts val="5740"/>
              </a:lnSpc>
            </a:pPr>
            <a:endParaRPr lang="en-US" sz="4100" b="1" dirty="0">
              <a:solidFill>
                <a:srgbClr val="813331"/>
              </a:solidFill>
              <a:latin typeface="Roboto Condensed Bold"/>
              <a:ea typeface="Roboto Condensed Bold"/>
              <a:cs typeface="Roboto Condensed Bold"/>
              <a:sym typeface="Roboto Condensed Bold"/>
            </a:endParaRPr>
          </a:p>
          <a:p>
            <a:pPr algn="just">
              <a:lnSpc>
                <a:spcPts val="5740"/>
              </a:lnSpc>
              <a:spcBef>
                <a:spcPct val="0"/>
              </a:spcBef>
            </a:pPr>
            <a:endParaRPr lang="en-US" sz="4100" b="1" dirty="0">
              <a:solidFill>
                <a:srgbClr val="813331"/>
              </a:solidFill>
              <a:latin typeface="Roboto Condensed Bold"/>
              <a:ea typeface="Roboto Condensed Bold"/>
              <a:cs typeface="Roboto Condensed Bold"/>
              <a:sym typeface="Roboto Condensed Bold"/>
            </a:endParaRPr>
          </a:p>
        </p:txBody>
      </p:sp>
      <p:sp>
        <p:nvSpPr>
          <p:cNvPr id="14" name="TextBox 14"/>
          <p:cNvSpPr txBox="1"/>
          <p:nvPr/>
        </p:nvSpPr>
        <p:spPr>
          <a:xfrm>
            <a:off x="2375647" y="3340208"/>
            <a:ext cx="14883653" cy="561320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ea typeface="Roboto Condensed"/>
                <a:cs typeface="Roboto Condensed"/>
                <a:sym typeface="Roboto Condensed"/>
              </a:rPr>
              <a:t>       </a:t>
            </a:r>
            <a:r>
              <a:rPr lang="en-US" sz="3999" i="1">
                <a:solidFill>
                  <a:srgbClr val="000000"/>
                </a:solidFill>
                <a:latin typeface="Roboto Condensed Italics"/>
                <a:ea typeface="Roboto Condensed Italics"/>
                <a:cs typeface="Roboto Condensed Italics"/>
                <a:sym typeface="Roboto Condensed Italics"/>
              </a:rPr>
              <a:t>Có thể nói, với “Người con gái Nam Xương”, Nguyễn Dữ đã vượt khỏi những công thức thông lệ về hình tượng người phụ nữ trong thể truyền kì. Vũ Nương không phải là hình tượng một trang liệt nữ, nàng chỉ là một người đàn bà bình thường như bao người vợ, người mẹ trong đời thực. Phản ánh số phận Vũ Thị Thiết, Nguyễn Dữ đã đề cập tới cái bi kịch muôn thuở của con người. Có lẽ vì vậy mà “Người con gái Nam Xương” vẫn còn sức hấp dẫn đối với người đọc ngày nay.</a:t>
            </a:r>
          </a:p>
          <a:p>
            <a:pPr algn="just">
              <a:lnSpc>
                <a:spcPts val="5599"/>
              </a:lnSpc>
              <a:spcBef>
                <a:spcPct val="0"/>
              </a:spcBef>
            </a:pPr>
            <a:r>
              <a:rPr lang="en-US" sz="3999">
                <a:solidFill>
                  <a:srgbClr val="000000"/>
                </a:solidFill>
                <a:latin typeface="Roboto Condensed"/>
                <a:ea typeface="Roboto Condensed"/>
                <a:cs typeface="Roboto Condensed"/>
                <a:sym typeface="Roboto Condensed"/>
              </a:rPr>
              <a:t>(Nguyễn Đăng Na, </a:t>
            </a:r>
            <a:r>
              <a:rPr lang="en-US" sz="3999" i="1">
                <a:solidFill>
                  <a:srgbClr val="000000"/>
                </a:solidFill>
                <a:latin typeface="Roboto Condensed Italics"/>
                <a:ea typeface="Roboto Condensed Italics"/>
                <a:cs typeface="Roboto Condensed Italics"/>
                <a:sym typeface="Roboto Condensed Italics"/>
              </a:rPr>
              <a:t>“Người con gái Nam Xương”- một bi kịch của con người</a:t>
            </a:r>
            <a:r>
              <a:rPr lang="en-US" sz="3999">
                <a:solidFill>
                  <a:srgbClr val="000000"/>
                </a:solidFill>
                <a:latin typeface="Roboto Condensed"/>
                <a:ea typeface="Roboto Condensed"/>
                <a:cs typeface="Roboto Condensed"/>
                <a:sym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grpSp>
        <p:nvGrpSpPr>
          <p:cNvPr id="9" name="Group 9"/>
          <p:cNvGrpSpPr/>
          <p:nvPr/>
        </p:nvGrpSpPr>
        <p:grpSpPr>
          <a:xfrm>
            <a:off x="576530" y="624849"/>
            <a:ext cx="7028187" cy="9465392"/>
            <a:chOff x="0" y="0"/>
            <a:chExt cx="1851045" cy="2492943"/>
          </a:xfrm>
        </p:grpSpPr>
        <p:sp>
          <p:nvSpPr>
            <p:cNvPr id="10" name="Freeform 10"/>
            <p:cNvSpPr/>
            <p:nvPr/>
          </p:nvSpPr>
          <p:spPr>
            <a:xfrm>
              <a:off x="0" y="0"/>
              <a:ext cx="1851045" cy="2492943"/>
            </a:xfrm>
            <a:custGeom>
              <a:avLst/>
              <a:gdLst/>
              <a:ahLst/>
              <a:cxnLst/>
              <a:rect l="l" t="t" r="r" b="b"/>
              <a:pathLst>
                <a:path w="1851045" h="2492943">
                  <a:moveTo>
                    <a:pt x="56179" y="0"/>
                  </a:moveTo>
                  <a:lnTo>
                    <a:pt x="1794866" y="0"/>
                  </a:lnTo>
                  <a:cubicBezTo>
                    <a:pt x="1825893" y="0"/>
                    <a:pt x="1851045" y="25152"/>
                    <a:pt x="1851045" y="56179"/>
                  </a:cubicBezTo>
                  <a:lnTo>
                    <a:pt x="1851045" y="2436763"/>
                  </a:lnTo>
                  <a:cubicBezTo>
                    <a:pt x="1851045" y="2451663"/>
                    <a:pt x="1845126" y="2465952"/>
                    <a:pt x="1834591" y="2476488"/>
                  </a:cubicBezTo>
                  <a:cubicBezTo>
                    <a:pt x="1824055" y="2487024"/>
                    <a:pt x="1809766" y="2492943"/>
                    <a:pt x="1794866" y="2492943"/>
                  </a:cubicBezTo>
                  <a:lnTo>
                    <a:pt x="56179" y="2492943"/>
                  </a:lnTo>
                  <a:cubicBezTo>
                    <a:pt x="41280" y="2492943"/>
                    <a:pt x="26990" y="2487024"/>
                    <a:pt x="16455" y="2476488"/>
                  </a:cubicBezTo>
                  <a:cubicBezTo>
                    <a:pt x="5919" y="2465952"/>
                    <a:pt x="0" y="2451663"/>
                    <a:pt x="0" y="2436763"/>
                  </a:cubicBezTo>
                  <a:lnTo>
                    <a:pt x="0" y="56179"/>
                  </a:lnTo>
                  <a:cubicBezTo>
                    <a:pt x="0" y="25152"/>
                    <a:pt x="25152" y="0"/>
                    <a:pt x="56179" y="0"/>
                  </a:cubicBezTo>
                  <a:close/>
                </a:path>
              </a:pathLst>
            </a:custGeom>
            <a:solidFill>
              <a:srgbClr val="FFFDFB"/>
            </a:solidFill>
          </p:spPr>
        </p:sp>
        <p:sp>
          <p:nvSpPr>
            <p:cNvPr id="11" name="TextBox 11"/>
            <p:cNvSpPr txBox="1"/>
            <p:nvPr/>
          </p:nvSpPr>
          <p:spPr>
            <a:xfrm>
              <a:off x="0" y="-47625"/>
              <a:ext cx="1851045" cy="2540568"/>
            </a:xfrm>
            <a:prstGeom prst="rect">
              <a:avLst/>
            </a:prstGeom>
          </p:spPr>
          <p:txBody>
            <a:bodyPr lIns="50800" tIns="50800" rIns="50800" bIns="50800" rtlCol="0" anchor="ctr"/>
            <a:lstStyle/>
            <a:p>
              <a:pPr algn="ctr">
                <a:lnSpc>
                  <a:spcPts val="3359"/>
                </a:lnSpc>
              </a:pPr>
              <a:endParaRPr/>
            </a:p>
          </p:txBody>
        </p:sp>
      </p:grpSp>
      <p:sp>
        <p:nvSpPr>
          <p:cNvPr id="12" name="TextBox 12"/>
          <p:cNvSpPr txBox="1"/>
          <p:nvPr/>
        </p:nvSpPr>
        <p:spPr>
          <a:xfrm>
            <a:off x="1028700" y="651213"/>
            <a:ext cx="6239521" cy="5763458"/>
          </a:xfrm>
          <a:prstGeom prst="rect">
            <a:avLst/>
          </a:prstGeom>
        </p:spPr>
        <p:txBody>
          <a:bodyPr lIns="0" tIns="0" rIns="0" bIns="0" rtlCol="0" anchor="t">
            <a:spAutoFit/>
          </a:bodyPr>
          <a:lstStyle/>
          <a:p>
            <a:pPr algn="just">
              <a:lnSpc>
                <a:spcPts val="5740"/>
              </a:lnSpc>
            </a:pPr>
            <a:r>
              <a:rPr lang="en-US" sz="4100" b="1" dirty="0" err="1">
                <a:solidFill>
                  <a:srgbClr val="813331"/>
                </a:solidFill>
                <a:latin typeface="Roboto Condensed Bold"/>
                <a:ea typeface="Roboto Condensed Bold"/>
                <a:cs typeface="Roboto Condensed Bold"/>
                <a:sym typeface="Roboto Condensed Bold"/>
              </a:rPr>
              <a:t>Tách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ghép</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thành</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câu</a:t>
            </a:r>
            <a:r>
              <a:rPr lang="en-US" sz="4100" b="1" dirty="0">
                <a:solidFill>
                  <a:srgbClr val="813331"/>
                </a:solidFill>
                <a:latin typeface="Roboto Condensed Bold"/>
                <a:ea typeface="Roboto Condensed Bold"/>
                <a:cs typeface="Roboto Condensed Bold"/>
                <a:sym typeface="Roboto Condensed Bold"/>
              </a:rPr>
              <a:t> </a:t>
            </a:r>
            <a:r>
              <a:rPr lang="en-US" sz="4100" b="1" dirty="0" err="1">
                <a:solidFill>
                  <a:srgbClr val="813331"/>
                </a:solidFill>
                <a:latin typeface="Roboto Condensed Bold"/>
                <a:ea typeface="Roboto Condensed Bold"/>
                <a:cs typeface="Roboto Condensed Bold"/>
                <a:sym typeface="Roboto Condensed Bold"/>
              </a:rPr>
              <a:t>đơn</a:t>
            </a:r>
            <a:r>
              <a:rPr lang="en-US" sz="4100" b="1" dirty="0">
                <a:solidFill>
                  <a:srgbClr val="813331"/>
                </a:solidFill>
                <a:latin typeface="Roboto Condensed Bold"/>
                <a:ea typeface="Roboto Condensed Bold"/>
                <a:cs typeface="Roboto Condensed Bold"/>
                <a:sym typeface="Roboto Condensed Bold"/>
              </a:rPr>
              <a:t>:</a:t>
            </a:r>
          </a:p>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Vũ </a:t>
            </a:r>
            <a:r>
              <a:rPr lang="en-US" sz="4100" i="1" dirty="0" err="1">
                <a:solidFill>
                  <a:srgbClr val="813331"/>
                </a:solidFill>
                <a:latin typeface="Roboto Condensed Italics"/>
                <a:ea typeface="Roboto Condensed Italics"/>
                <a:cs typeface="Roboto Condensed Italics"/>
                <a:sym typeface="Roboto Condensed Italics"/>
              </a:rPr>
              <a:t>Nương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không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phải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hình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tượng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trang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liệt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nữ</a:t>
            </a:r>
            <a:r>
              <a:rPr lang="en-US" sz="4100" i="1" dirty="0">
                <a:solidFill>
                  <a:srgbClr val="813331"/>
                </a:solidFill>
                <a:latin typeface="Roboto Condensed Italics"/>
                <a:ea typeface="Roboto Condensed Italics"/>
                <a:cs typeface="Roboto Condensed Italics"/>
                <a:sym typeface="Roboto Condensed Italics"/>
              </a:rPr>
              <a:t>.</a:t>
            </a:r>
          </a:p>
          <a:p>
            <a:pPr algn="just">
              <a:lnSpc>
                <a:spcPts val="5740"/>
              </a:lnSpc>
            </a:pP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Nàng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chỉ</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là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một</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đàn</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bà</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bình</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thường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như</a:t>
            </a:r>
            <a:r>
              <a:rPr lang="en-US" sz="4100" i="1" dirty="0">
                <a:solidFill>
                  <a:srgbClr val="813331"/>
                </a:solidFill>
                <a:latin typeface="Roboto Condensed Italics"/>
                <a:ea typeface="Roboto Condensed Italics"/>
                <a:cs typeface="Roboto Condensed Italics"/>
                <a:sym typeface="Roboto Condensed Italics"/>
              </a:rPr>
              <a:t> bao </a:t>
            </a:r>
            <a:r>
              <a:rPr lang="en-US" sz="4100" i="1" dirty="0" err="1">
                <a:solidFill>
                  <a:srgbClr val="813331"/>
                </a:solidFill>
                <a:latin typeface="Roboto Condensed Italics"/>
                <a:ea typeface="Roboto Condensed Italics"/>
                <a:cs typeface="Roboto Condensed Italics"/>
                <a:sym typeface="Roboto Condensed Italics"/>
              </a:rPr>
              <a:t>người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vợ</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người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mẹ</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trong</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đời</a:t>
            </a:r>
            <a:r>
              <a:rPr lang="en-US" sz="4100" i="1" dirty="0">
                <a:solidFill>
                  <a:srgbClr val="813331"/>
                </a:solidFill>
                <a:latin typeface="Roboto Condensed Italics"/>
                <a:ea typeface="Roboto Condensed Italics"/>
                <a:cs typeface="Roboto Condensed Italics"/>
                <a:sym typeface="Roboto Condensed Italics"/>
              </a:rPr>
              <a:t> </a:t>
            </a:r>
            <a:r>
              <a:rPr lang="en-US" sz="4100" i="1" dirty="0" err="1">
                <a:solidFill>
                  <a:srgbClr val="813331"/>
                </a:solidFill>
                <a:latin typeface="Roboto Condensed Italics"/>
                <a:ea typeface="Roboto Condensed Italics"/>
                <a:cs typeface="Roboto Condensed Italics"/>
                <a:sym typeface="Roboto Condensed Italics"/>
              </a:rPr>
              <a:t>thực</a:t>
            </a:r>
            <a:r>
              <a:rPr lang="en-US" sz="4100" i="1" dirty="0">
                <a:solidFill>
                  <a:srgbClr val="813331"/>
                </a:solidFill>
                <a:latin typeface="Roboto Condensed Italics"/>
                <a:ea typeface="Roboto Condensed Italics"/>
                <a:cs typeface="Roboto Condensed Italics"/>
                <a:sym typeface="Roboto Condensed Italics"/>
              </a:rPr>
              <a:t>.</a:t>
            </a:r>
          </a:p>
          <a:p>
            <a:pPr algn="just">
              <a:lnSpc>
                <a:spcPts val="5740"/>
              </a:lnSpc>
              <a:spcBef>
                <a:spcPct val="0"/>
              </a:spcBef>
            </a:pPr>
            <a:endParaRPr lang="en-US" sz="4100" i="1" dirty="0">
              <a:solidFill>
                <a:srgbClr val="813331"/>
              </a:solidFill>
              <a:latin typeface="Roboto Condensed Italics"/>
              <a:ea typeface="Roboto Condensed Italics"/>
              <a:cs typeface="Roboto Condensed Italics"/>
              <a:sym typeface="Roboto Condensed Italics"/>
            </a:endParaRPr>
          </a:p>
        </p:txBody>
      </p:sp>
      <p:sp>
        <p:nvSpPr>
          <p:cNvPr id="13" name="TextBox 13"/>
          <p:cNvSpPr txBox="1"/>
          <p:nvPr/>
        </p:nvSpPr>
        <p:spPr>
          <a:xfrm>
            <a:off x="7785954" y="1810340"/>
            <a:ext cx="10307420" cy="6590119"/>
          </a:xfrm>
          <a:prstGeom prst="rect">
            <a:avLst/>
          </a:prstGeom>
        </p:spPr>
        <p:txBody>
          <a:bodyPr lIns="0" tIns="0" rIns="0" bIns="0" rtlCol="0" anchor="t">
            <a:spAutoFit/>
          </a:bodyPr>
          <a:lstStyle/>
          <a:p>
            <a:pPr algn="just">
              <a:lnSpc>
                <a:spcPts val="4759"/>
              </a:lnSpc>
            </a:pPr>
            <a:r>
              <a:rPr lang="en-US" sz="3399">
                <a:solidFill>
                  <a:srgbClr val="000000"/>
                </a:solidFill>
                <a:latin typeface="Roboto Condensed"/>
                <a:ea typeface="Roboto Condensed"/>
                <a:cs typeface="Roboto Condensed"/>
                <a:sym typeface="Roboto Condensed"/>
              </a:rPr>
              <a:t>       </a:t>
            </a:r>
            <a:r>
              <a:rPr lang="en-US" sz="3399" i="1">
                <a:solidFill>
                  <a:srgbClr val="000000"/>
                </a:solidFill>
                <a:latin typeface="Roboto Condensed Italics"/>
                <a:ea typeface="Roboto Condensed Italics"/>
                <a:cs typeface="Roboto Condensed Italics"/>
                <a:sym typeface="Roboto Condensed Italics"/>
              </a:rPr>
              <a:t>Có thể nói, với “Người con gái Nam Xương”, Nguyễn Dữ đã vượt khỏi những công thức thông lệ về hình tượng người phụ nữ trong thể truyền kì. Vũ Nương không phải là hình tượng một trang liệt nữ, nàng chỉ là một người đàn bà bình thường như bao người vợ, người mẹ trong đời thực. Phản ánh số phận Vũ Thị Thiết, Nguyễn Dữ đã đề cập tới cái bi kịch muôn thuở của con người. Có lẽ vì vậy mà “Người con gái Nam Xương” vẫn còn sức hấp dẫn đối với người đọc ngày nay.</a:t>
            </a:r>
          </a:p>
          <a:p>
            <a:pPr algn="just">
              <a:lnSpc>
                <a:spcPts val="4759"/>
              </a:lnSpc>
              <a:spcBef>
                <a:spcPct val="0"/>
              </a:spcBef>
            </a:pPr>
            <a:r>
              <a:rPr lang="en-US" sz="3399">
                <a:solidFill>
                  <a:srgbClr val="000000"/>
                </a:solidFill>
                <a:latin typeface="Roboto Condensed"/>
                <a:ea typeface="Roboto Condensed"/>
                <a:cs typeface="Roboto Condensed"/>
                <a:sym typeface="Roboto Condensed"/>
              </a:rPr>
              <a:t>(Nguyễn Đăng Na, </a:t>
            </a:r>
            <a:r>
              <a:rPr lang="en-US" sz="3399" i="1">
                <a:solidFill>
                  <a:srgbClr val="000000"/>
                </a:solidFill>
                <a:latin typeface="Roboto Condensed Italics"/>
                <a:ea typeface="Roboto Condensed Italics"/>
                <a:cs typeface="Roboto Condensed Italics"/>
                <a:sym typeface="Roboto Condensed Italics"/>
              </a:rPr>
              <a:t>“Người con gái Nam Xương”- một bi kịch của con người</a:t>
            </a:r>
            <a:r>
              <a:rPr lang="en-US" sz="3399">
                <a:solidFill>
                  <a:srgbClr val="000000"/>
                </a:solidFill>
                <a:latin typeface="Roboto Condensed"/>
                <a:ea typeface="Roboto Condensed"/>
                <a:cs typeface="Roboto Condensed"/>
                <a:sym typeface="Roboto Condensed"/>
              </a:rPr>
              <a:t>)</a:t>
            </a:r>
          </a:p>
        </p:txBody>
      </p:sp>
      <p:sp>
        <p:nvSpPr>
          <p:cNvPr id="14" name="TextBox 14"/>
          <p:cNvSpPr txBox="1"/>
          <p:nvPr/>
        </p:nvSpPr>
        <p:spPr>
          <a:xfrm>
            <a:off x="795971" y="5804331"/>
            <a:ext cx="6472249" cy="4315609"/>
          </a:xfrm>
          <a:prstGeom prst="rect">
            <a:avLst/>
          </a:prstGeom>
        </p:spPr>
        <p:txBody>
          <a:bodyPr lIns="0" tIns="0" rIns="0" bIns="0" rtlCol="0" anchor="t">
            <a:spAutoFit/>
          </a:bodyPr>
          <a:lstStyle/>
          <a:p>
            <a:pPr algn="just">
              <a:lnSpc>
                <a:spcPts val="5740"/>
              </a:lnSpc>
            </a:pPr>
            <a:r>
              <a:rPr lang="en-US" sz="4100" b="1" dirty="0">
                <a:solidFill>
                  <a:srgbClr val="813331"/>
                </a:solidFill>
                <a:latin typeface="Roboto Condensed Bold"/>
                <a:ea typeface="Roboto Condensed Bold"/>
                <a:cs typeface="Roboto Condensed Bold"/>
                <a:sym typeface="Roboto Condensed Bold"/>
              </a:rPr>
              <a:t> So </a:t>
            </a:r>
            <a:r>
              <a:rPr lang="en-US" sz="4100" b="1" dirty="0" err="1">
                <a:solidFill>
                  <a:srgbClr val="813331"/>
                </a:solidFill>
                <a:latin typeface="Roboto Condensed Bold"/>
                <a:ea typeface="Roboto Condensed Bold"/>
                <a:cs typeface="Roboto Condensed Bold"/>
                <a:sym typeface="Roboto Condensed Bold"/>
              </a:rPr>
              <a:t>sánh</a:t>
            </a:r>
            <a:r>
              <a:rPr lang="en-US" sz="4100" b="1" dirty="0">
                <a:solidFill>
                  <a:srgbClr val="813331"/>
                </a:solidFill>
                <a:latin typeface="Roboto Condensed Bold"/>
                <a:ea typeface="Roboto Condensed Bold"/>
                <a:cs typeface="Roboto Condensed Bold"/>
                <a:sym typeface="Roboto Condensed Bold"/>
              </a:rPr>
              <a:t>:</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Khả</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năng</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biểu</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đạt</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nội</a:t>
            </a:r>
            <a:r>
              <a:rPr lang="en-US" sz="4100" dirty="0">
                <a:solidFill>
                  <a:srgbClr val="813331"/>
                </a:solidFill>
                <a:latin typeface="Roboto Condensed"/>
                <a:ea typeface="Roboto Condensed"/>
                <a:cs typeface="Roboto Condensed"/>
                <a:sym typeface="Roboto Condensed"/>
              </a:rPr>
              <a:t> dung </a:t>
            </a:r>
            <a:r>
              <a:rPr lang="en-US" sz="4100" dirty="0" err="1">
                <a:solidFill>
                  <a:srgbClr val="813331"/>
                </a:solidFill>
                <a:latin typeface="Roboto Condensed"/>
                <a:ea typeface="Roboto Condensed"/>
                <a:cs typeface="Roboto Condensed"/>
                <a:sym typeface="Roboto Condensed"/>
              </a:rPr>
              <a:t>của</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các</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câu</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ghép</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sẽ</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đầy</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đủ</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và</a:t>
            </a:r>
            <a:r>
              <a:rPr lang="en-US" sz="4100" dirty="0">
                <a:solidFill>
                  <a:srgbClr val="813331"/>
                </a:solidFill>
                <a:latin typeface="Roboto Condensed"/>
                <a:ea typeface="Roboto Condensed"/>
                <a:cs typeface="Roboto Condensed"/>
                <a:sym typeface="Roboto Condensed"/>
              </a:rPr>
              <a:t> chi </a:t>
            </a:r>
            <a:r>
              <a:rPr lang="en-US" sz="4100" dirty="0" err="1">
                <a:solidFill>
                  <a:srgbClr val="813331"/>
                </a:solidFill>
                <a:latin typeface="Roboto Condensed"/>
                <a:ea typeface="Roboto Condensed"/>
                <a:cs typeface="Roboto Condensed"/>
                <a:sym typeface="Roboto Condensed"/>
              </a:rPr>
              <a:t>tiết</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hơn</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Từ</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đó</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tạo</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sự</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thuyết</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phục</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nhiều</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hơn</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với</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người</a:t>
            </a:r>
            <a:r>
              <a:rPr lang="en-US" sz="4100" dirty="0">
                <a:solidFill>
                  <a:srgbClr val="813331"/>
                </a:solidFill>
                <a:latin typeface="Roboto Condensed"/>
                <a:ea typeface="Roboto Condensed"/>
                <a:cs typeface="Roboto Condensed"/>
                <a:sym typeface="Roboto Condensed"/>
              </a:rPr>
              <a:t> </a:t>
            </a:r>
            <a:r>
              <a:rPr lang="en-US" sz="4100" dirty="0" err="1">
                <a:solidFill>
                  <a:srgbClr val="813331"/>
                </a:solidFill>
                <a:latin typeface="Roboto Condensed"/>
                <a:ea typeface="Roboto Condensed"/>
                <a:cs typeface="Roboto Condensed"/>
                <a:sym typeface="Roboto Condensed"/>
              </a:rPr>
              <a:t>đọc</a:t>
            </a:r>
            <a:r>
              <a:rPr lang="en-US" sz="4100" dirty="0">
                <a:solidFill>
                  <a:srgbClr val="813331"/>
                </a:solidFill>
                <a:latin typeface="Roboto Condensed"/>
                <a:ea typeface="Roboto Condensed"/>
                <a:cs typeface="Roboto Condensed"/>
                <a:sym typeface="Roboto Condensed"/>
              </a:rPr>
              <a:t>.</a:t>
            </a:r>
          </a:p>
          <a:p>
            <a:pPr algn="just">
              <a:lnSpc>
                <a:spcPts val="5740"/>
              </a:lnSpc>
              <a:spcBef>
                <a:spcPct val="0"/>
              </a:spcBef>
            </a:pPr>
            <a:endParaRPr lang="en-US" sz="4100" dirty="0">
              <a:solidFill>
                <a:srgbClr val="813331"/>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a:off x="12714341" y="4141434"/>
            <a:ext cx="5356413" cy="5356413"/>
          </a:xfrm>
          <a:custGeom>
            <a:avLst/>
            <a:gdLst/>
            <a:ahLst/>
            <a:cxnLst/>
            <a:rect l="l" t="t" r="r" b="b"/>
            <a:pathLst>
              <a:path w="5356413" h="5356413">
                <a:moveTo>
                  <a:pt x="0" y="0"/>
                </a:moveTo>
                <a:lnTo>
                  <a:pt x="5356413" y="0"/>
                </a:lnTo>
                <a:lnTo>
                  <a:pt x="5356413" y="5356413"/>
                </a:lnTo>
                <a:lnTo>
                  <a:pt x="0" y="5356413"/>
                </a:lnTo>
                <a:lnTo>
                  <a:pt x="0" y="0"/>
                </a:lnTo>
                <a:close/>
              </a:path>
            </a:pathLst>
          </a:custGeom>
          <a:blipFill>
            <a:blip r:embed="rId3"/>
            <a:stretch>
              <a:fillRect/>
            </a:stretch>
          </a:blipFill>
        </p:spPr>
      </p:sp>
      <p:sp>
        <p:nvSpPr>
          <p:cNvPr id="4" name="Freeform 4"/>
          <p:cNvSpPr/>
          <p:nvPr/>
        </p:nvSpPr>
        <p:spPr>
          <a:xfrm>
            <a:off x="-205447" y="9104724"/>
            <a:ext cx="18626831" cy="12410126"/>
          </a:xfrm>
          <a:custGeom>
            <a:avLst/>
            <a:gdLst/>
            <a:ahLst/>
            <a:cxnLst/>
            <a:rect l="l" t="t" r="r" b="b"/>
            <a:pathLst>
              <a:path w="18626831" h="12410126">
                <a:moveTo>
                  <a:pt x="0" y="0"/>
                </a:moveTo>
                <a:lnTo>
                  <a:pt x="18626831" y="0"/>
                </a:lnTo>
                <a:lnTo>
                  <a:pt x="18626831" y="12410126"/>
                </a:lnTo>
                <a:lnTo>
                  <a:pt x="0" y="12410126"/>
                </a:lnTo>
                <a:lnTo>
                  <a:pt x="0" y="0"/>
                </a:lnTo>
                <a:close/>
              </a:path>
            </a:pathLst>
          </a:custGeom>
          <a:blipFill>
            <a:blip r:embed="rId4"/>
            <a:stretch>
              <a:fillRect/>
            </a:stretch>
          </a:blipFill>
        </p:spPr>
      </p:sp>
      <p:sp>
        <p:nvSpPr>
          <p:cNvPr id="5" name="Freeform 5"/>
          <p:cNvSpPr/>
          <p:nvPr/>
        </p:nvSpPr>
        <p:spPr>
          <a:xfrm rot="-311989">
            <a:off x="-1319705" y="-639384"/>
            <a:ext cx="10139675" cy="1546300"/>
          </a:xfrm>
          <a:custGeom>
            <a:avLst/>
            <a:gdLst/>
            <a:ahLst/>
            <a:cxnLst/>
            <a:rect l="l" t="t" r="r" b="b"/>
            <a:pathLst>
              <a:path w="10139675" h="1546300">
                <a:moveTo>
                  <a:pt x="0" y="0"/>
                </a:moveTo>
                <a:lnTo>
                  <a:pt x="10139675" y="0"/>
                </a:lnTo>
                <a:lnTo>
                  <a:pt x="10139675" y="1546301"/>
                </a:lnTo>
                <a:lnTo>
                  <a:pt x="0" y="1546301"/>
                </a:lnTo>
                <a:lnTo>
                  <a:pt x="0" y="0"/>
                </a:lnTo>
                <a:close/>
              </a:path>
            </a:pathLst>
          </a:custGeom>
          <a:blipFill>
            <a:blip r:embed="rId5"/>
            <a:stretch>
              <a:fillRect/>
            </a:stretch>
          </a:blipFill>
        </p:spPr>
      </p:sp>
      <p:sp>
        <p:nvSpPr>
          <p:cNvPr id="6" name="Freeform 6"/>
          <p:cNvSpPr/>
          <p:nvPr/>
        </p:nvSpPr>
        <p:spPr>
          <a:xfrm>
            <a:off x="-652361" y="-171799"/>
            <a:ext cx="2248193" cy="2797130"/>
          </a:xfrm>
          <a:custGeom>
            <a:avLst/>
            <a:gdLst/>
            <a:ahLst/>
            <a:cxnLst/>
            <a:rect l="l" t="t" r="r" b="b"/>
            <a:pathLst>
              <a:path w="2248193" h="2797130">
                <a:moveTo>
                  <a:pt x="0" y="0"/>
                </a:moveTo>
                <a:lnTo>
                  <a:pt x="2248193" y="0"/>
                </a:lnTo>
                <a:lnTo>
                  <a:pt x="2248193" y="2797130"/>
                </a:lnTo>
                <a:lnTo>
                  <a:pt x="0" y="2797130"/>
                </a:lnTo>
                <a:lnTo>
                  <a:pt x="0" y="0"/>
                </a:lnTo>
                <a:close/>
              </a:path>
            </a:pathLst>
          </a:custGeom>
          <a:blipFill>
            <a:blip r:embed="rId6"/>
            <a:stretch>
              <a:fillRect/>
            </a:stretch>
          </a:blipFill>
        </p:spPr>
      </p:sp>
      <p:sp>
        <p:nvSpPr>
          <p:cNvPr id="7" name="Freeform 7"/>
          <p:cNvSpPr/>
          <p:nvPr/>
        </p:nvSpPr>
        <p:spPr>
          <a:xfrm>
            <a:off x="13807933" y="863897"/>
            <a:ext cx="3451367" cy="3829533"/>
          </a:xfrm>
          <a:custGeom>
            <a:avLst/>
            <a:gdLst/>
            <a:ahLst/>
            <a:cxnLst/>
            <a:rect l="l" t="t" r="r" b="b"/>
            <a:pathLst>
              <a:path w="3451367" h="3829533">
                <a:moveTo>
                  <a:pt x="0" y="0"/>
                </a:moveTo>
                <a:lnTo>
                  <a:pt x="3451367" y="0"/>
                </a:lnTo>
                <a:lnTo>
                  <a:pt x="3451367" y="3829533"/>
                </a:lnTo>
                <a:lnTo>
                  <a:pt x="0" y="3829533"/>
                </a:lnTo>
                <a:lnTo>
                  <a:pt x="0" y="0"/>
                </a:lnTo>
                <a:close/>
              </a:path>
            </a:pathLst>
          </a:custGeom>
          <a:blipFill>
            <a:blip r:embed="rId7"/>
            <a:stretch>
              <a:fillRect/>
            </a:stretch>
          </a:blipFill>
        </p:spPr>
      </p:sp>
      <p:sp>
        <p:nvSpPr>
          <p:cNvPr id="8" name="TextBox 8"/>
          <p:cNvSpPr txBox="1"/>
          <p:nvPr/>
        </p:nvSpPr>
        <p:spPr>
          <a:xfrm>
            <a:off x="2579432" y="768647"/>
            <a:ext cx="18016773" cy="821055"/>
          </a:xfrm>
          <a:prstGeom prst="rect">
            <a:avLst/>
          </a:prstGeom>
        </p:spPr>
        <p:txBody>
          <a:bodyPr lIns="0" tIns="0" rIns="0" bIns="0" rtlCol="0" anchor="t">
            <a:spAutoFit/>
          </a:bodyPr>
          <a:lstStyle/>
          <a:p>
            <a:pPr algn="l">
              <a:lnSpc>
                <a:spcPts val="6720"/>
              </a:lnSpc>
            </a:pPr>
            <a:r>
              <a:rPr lang="en-US" sz="4800" b="1">
                <a:solidFill>
                  <a:srgbClr val="4F2C33"/>
                </a:solidFill>
                <a:latin typeface="Fraunces Bold"/>
                <a:ea typeface="Fraunces Bold"/>
                <a:cs typeface="Fraunces Bold"/>
                <a:sym typeface="Fraunces Bold"/>
              </a:rPr>
              <a:t>III. VIẾT NGẮN </a:t>
            </a:r>
          </a:p>
        </p:txBody>
      </p:sp>
      <p:sp>
        <p:nvSpPr>
          <p:cNvPr id="9" name="TextBox 9"/>
          <p:cNvSpPr txBox="1"/>
          <p:nvPr/>
        </p:nvSpPr>
        <p:spPr>
          <a:xfrm>
            <a:off x="13304988" y="4857057"/>
            <a:ext cx="4175118" cy="2720538"/>
          </a:xfrm>
          <a:prstGeom prst="rect">
            <a:avLst/>
          </a:prstGeom>
        </p:spPr>
        <p:txBody>
          <a:bodyPr lIns="0" tIns="0" rIns="0" bIns="0" rtlCol="0" anchor="t">
            <a:spAutoFit/>
          </a:bodyPr>
          <a:lstStyle/>
          <a:p>
            <a:pPr algn="just">
              <a:lnSpc>
                <a:spcPts val="5459"/>
              </a:lnSpc>
              <a:spcBef>
                <a:spcPct val="0"/>
              </a:spcBef>
            </a:pPr>
            <a:r>
              <a:rPr lang="en-US" sz="3900" dirty="0">
                <a:solidFill>
                  <a:srgbClr val="BD464F"/>
                </a:solidFill>
                <a:latin typeface="Roboto Condensed"/>
                <a:ea typeface="Roboto Condensed"/>
                <a:cs typeface="Roboto Condensed"/>
                <a:sym typeface="Roboto Condensed"/>
              </a:rPr>
              <a:t>HS </a:t>
            </a:r>
            <a:r>
              <a:rPr lang="en-US" sz="3900" dirty="0" err="1">
                <a:solidFill>
                  <a:srgbClr val="BD464F"/>
                </a:solidFill>
                <a:latin typeface="Roboto Condensed"/>
                <a:ea typeface="Roboto Condensed"/>
                <a:cs typeface="Roboto Condensed"/>
                <a:sym typeface="Roboto Condensed"/>
              </a:rPr>
              <a:t>thực</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hiện</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nhiệm</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vụ</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lập</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dàn</a:t>
            </a:r>
            <a:r>
              <a:rPr lang="en-US" sz="3900" dirty="0">
                <a:solidFill>
                  <a:srgbClr val="BD464F"/>
                </a:solidFill>
                <a:latin typeface="Roboto Condensed"/>
                <a:ea typeface="Roboto Condensed"/>
                <a:cs typeface="Roboto Condensed"/>
                <a:sym typeface="Roboto Condensed"/>
              </a:rPr>
              <a:t> ý </a:t>
            </a:r>
            <a:r>
              <a:rPr lang="en-US" sz="3900" dirty="0" err="1">
                <a:solidFill>
                  <a:srgbClr val="BD464F"/>
                </a:solidFill>
                <a:latin typeface="Roboto Condensed"/>
                <a:ea typeface="Roboto Condensed"/>
                <a:cs typeface="Roboto Condensed"/>
                <a:sym typeface="Roboto Condensed"/>
              </a:rPr>
              <a:t>tại</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lớp</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về</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nhà</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hoàn</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thiện</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đoạn</a:t>
            </a:r>
            <a:r>
              <a:rPr lang="en-US" sz="3900" dirty="0">
                <a:solidFill>
                  <a:srgbClr val="BD464F"/>
                </a:solidFill>
                <a:latin typeface="Roboto Condensed"/>
                <a:ea typeface="Roboto Condensed"/>
                <a:cs typeface="Roboto Condensed"/>
                <a:sym typeface="Roboto Condensed"/>
              </a:rPr>
              <a:t> </a:t>
            </a:r>
            <a:r>
              <a:rPr lang="en-US" sz="3900" dirty="0" err="1">
                <a:solidFill>
                  <a:srgbClr val="BD464F"/>
                </a:solidFill>
                <a:latin typeface="Roboto Condensed"/>
                <a:ea typeface="Roboto Condensed"/>
                <a:cs typeface="Roboto Condensed"/>
                <a:sym typeface="Roboto Condensed"/>
              </a:rPr>
              <a:t>văn</a:t>
            </a:r>
            <a:r>
              <a:rPr lang="en-US" sz="3900" dirty="0">
                <a:solidFill>
                  <a:srgbClr val="BD464F"/>
                </a:solidFill>
                <a:latin typeface="Roboto Condensed"/>
                <a:ea typeface="Roboto Condensed"/>
                <a:cs typeface="Roboto Condensed"/>
                <a:sym typeface="Roboto Condensed"/>
              </a:rPr>
              <a:t>)</a:t>
            </a:r>
          </a:p>
        </p:txBody>
      </p:sp>
      <p:sp>
        <p:nvSpPr>
          <p:cNvPr id="10" name="TextBox 10"/>
          <p:cNvSpPr txBox="1"/>
          <p:nvPr/>
        </p:nvSpPr>
        <p:spPr>
          <a:xfrm>
            <a:off x="13525795" y="7725504"/>
            <a:ext cx="3733505" cy="662940"/>
          </a:xfrm>
          <a:prstGeom prst="rect">
            <a:avLst/>
          </a:prstGeom>
        </p:spPr>
        <p:txBody>
          <a:bodyPr lIns="0" tIns="0" rIns="0" bIns="0" rtlCol="0" anchor="t">
            <a:spAutoFit/>
          </a:bodyPr>
          <a:lstStyle/>
          <a:p>
            <a:pPr algn="just">
              <a:lnSpc>
                <a:spcPts val="5459"/>
              </a:lnSpc>
              <a:spcBef>
                <a:spcPct val="0"/>
              </a:spcBef>
            </a:pPr>
            <a:r>
              <a:rPr lang="en-US" sz="3900" b="1" dirty="0" err="1">
                <a:solidFill>
                  <a:srgbClr val="BD464F"/>
                </a:solidFill>
                <a:latin typeface="Roboto Condensed Bold"/>
                <a:ea typeface="Roboto Condensed Bold"/>
                <a:cs typeface="Roboto Condensed Bold"/>
                <a:sym typeface="Roboto Condensed Bold"/>
              </a:rPr>
              <a:t>Thời</a:t>
            </a:r>
            <a:r>
              <a:rPr lang="en-US" sz="3900" b="1" dirty="0">
                <a:solidFill>
                  <a:srgbClr val="BD464F"/>
                </a:solidFill>
                <a:latin typeface="Roboto Condensed Bold"/>
                <a:ea typeface="Roboto Condensed Bold"/>
                <a:cs typeface="Roboto Condensed Bold"/>
                <a:sym typeface="Roboto Condensed Bold"/>
              </a:rPr>
              <a:t> </a:t>
            </a:r>
            <a:r>
              <a:rPr lang="en-US" sz="3900" b="1" dirty="0" err="1">
                <a:solidFill>
                  <a:srgbClr val="BD464F"/>
                </a:solidFill>
                <a:latin typeface="Roboto Condensed Bold"/>
                <a:ea typeface="Roboto Condensed Bold"/>
                <a:cs typeface="Roboto Condensed Bold"/>
                <a:sym typeface="Roboto Condensed Bold"/>
              </a:rPr>
              <a:t>gian</a:t>
            </a:r>
            <a:r>
              <a:rPr lang="en-US" sz="3900" b="1" dirty="0">
                <a:solidFill>
                  <a:srgbClr val="BD464F"/>
                </a:solidFill>
                <a:latin typeface="Roboto Condensed Bold"/>
                <a:ea typeface="Roboto Condensed Bold"/>
                <a:cs typeface="Roboto Condensed Bold"/>
                <a:sym typeface="Roboto Condensed Bold"/>
              </a:rPr>
              <a:t>: 10 </a:t>
            </a:r>
            <a:r>
              <a:rPr lang="en-US" sz="3900" b="1" dirty="0" err="1">
                <a:solidFill>
                  <a:srgbClr val="BD464F"/>
                </a:solidFill>
                <a:latin typeface="Roboto Condensed Bold"/>
                <a:ea typeface="Roboto Condensed Bold"/>
                <a:cs typeface="Roboto Condensed Bold"/>
                <a:sym typeface="Roboto Condensed Bold"/>
              </a:rPr>
              <a:t>phút</a:t>
            </a:r>
            <a:endParaRPr lang="en-US" sz="3900" b="1" dirty="0">
              <a:solidFill>
                <a:srgbClr val="BD464F"/>
              </a:solidFill>
              <a:latin typeface="Roboto Condensed Bold"/>
              <a:ea typeface="Roboto Condensed Bold"/>
              <a:cs typeface="Roboto Condensed Bold"/>
              <a:sym typeface="Roboto Condensed Bold"/>
            </a:endParaRPr>
          </a:p>
        </p:txBody>
      </p:sp>
      <p:sp>
        <p:nvSpPr>
          <p:cNvPr id="11" name="TextBox 11"/>
          <p:cNvSpPr txBox="1"/>
          <p:nvPr/>
        </p:nvSpPr>
        <p:spPr>
          <a:xfrm>
            <a:off x="1595832" y="2113857"/>
            <a:ext cx="10383687" cy="4778087"/>
          </a:xfrm>
          <a:prstGeom prst="rect">
            <a:avLst/>
          </a:prstGeom>
        </p:spPr>
        <p:txBody>
          <a:bodyPr lIns="0" tIns="0" rIns="0" bIns="0" rtlCol="0" anchor="t">
            <a:spAutoFit/>
          </a:bodyPr>
          <a:lstStyle/>
          <a:p>
            <a:pPr algn="just">
              <a:lnSpc>
                <a:spcPts val="5459"/>
              </a:lnSpc>
            </a:pPr>
            <a:r>
              <a:rPr lang="en-US" sz="3900" b="1" dirty="0">
                <a:solidFill>
                  <a:srgbClr val="4F2C33"/>
                </a:solidFill>
                <a:latin typeface="Roboto Condensed Bold"/>
                <a:ea typeface="Roboto Condensed Bold"/>
                <a:cs typeface="Roboto Condensed Bold"/>
                <a:sym typeface="Roboto Condensed Bold"/>
              </a:rPr>
              <a:t>Cho </a:t>
            </a:r>
            <a:r>
              <a:rPr lang="en-US" sz="3900" b="1" dirty="0" err="1">
                <a:solidFill>
                  <a:srgbClr val="4F2C33"/>
                </a:solidFill>
                <a:latin typeface="Roboto Condensed Bold"/>
                <a:ea typeface="Roboto Condensed Bold"/>
                <a:cs typeface="Roboto Condensed Bold"/>
                <a:sym typeface="Roboto Condensed Bold"/>
              </a:rPr>
              <a:t>đề</a:t>
            </a:r>
            <a:r>
              <a:rPr lang="en-US" sz="3900" b="1" dirty="0">
                <a:solidFill>
                  <a:srgbClr val="4F2C33"/>
                </a:solidFill>
                <a:latin typeface="Roboto Condensed Bold"/>
                <a:ea typeface="Roboto Condensed Bold"/>
                <a:cs typeface="Roboto Condensed Bold"/>
                <a:sym typeface="Roboto Condensed Bold"/>
              </a:rPr>
              <a:t> </a:t>
            </a:r>
            <a:r>
              <a:rPr lang="en-US" sz="3900" b="1" dirty="0" err="1">
                <a:solidFill>
                  <a:srgbClr val="4F2C33"/>
                </a:solidFill>
                <a:latin typeface="Roboto Condensed Bold"/>
                <a:ea typeface="Roboto Condensed Bold"/>
                <a:cs typeface="Roboto Condensed Bold"/>
                <a:sym typeface="Roboto Condensed Bold"/>
              </a:rPr>
              <a:t>bài</a:t>
            </a:r>
            <a:r>
              <a:rPr lang="en-US" sz="3900" b="1" dirty="0">
                <a:solidFill>
                  <a:srgbClr val="4F2C33"/>
                </a:solidFill>
                <a:latin typeface="Roboto Condensed Bold"/>
                <a:ea typeface="Roboto Condensed Bold"/>
                <a:cs typeface="Roboto Condensed Bold"/>
                <a:sym typeface="Roboto Condensed Bold"/>
              </a:rPr>
              <a:t>:</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Viết</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đoạn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văn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khoảng</a:t>
            </a:r>
            <a:r>
              <a:rPr lang="en-US" sz="3900" dirty="0">
                <a:solidFill>
                  <a:srgbClr val="4F2C33"/>
                </a:solidFill>
                <a:latin typeface="Roboto Condensed"/>
                <a:ea typeface="Roboto Condensed"/>
                <a:cs typeface="Roboto Condensed"/>
                <a:sym typeface="Roboto Condensed"/>
              </a:rPr>
              <a:t> 10 </a:t>
            </a:r>
            <a:r>
              <a:rPr lang="en-US" sz="3900" dirty="0" err="1">
                <a:solidFill>
                  <a:srgbClr val="4F2C33"/>
                </a:solidFill>
                <a:latin typeface="Roboto Condensed"/>
                <a:ea typeface="Roboto Condensed"/>
                <a:cs typeface="Roboto Condensed"/>
                <a:sym typeface="Roboto Condensed"/>
              </a:rPr>
              <a:t>câu</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đề</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xuất</a:t>
            </a:r>
            <a:r>
              <a:rPr lang="en-US" sz="3900" dirty="0">
                <a:solidFill>
                  <a:srgbClr val="4F2C33"/>
                </a:solidFill>
                <a:latin typeface="Roboto Condensed"/>
                <a:ea typeface="Roboto Condensed"/>
                <a:cs typeface="Roboto Condensed"/>
                <a:sym typeface="Roboto Condensed"/>
              </a:rPr>
              <a:t> 1 </a:t>
            </a:r>
            <a:r>
              <a:rPr lang="en-US" sz="3900" dirty="0" err="1">
                <a:solidFill>
                  <a:srgbClr val="4F2C33"/>
                </a:solidFill>
                <a:latin typeface="Roboto Condensed"/>
                <a:ea typeface="Roboto Condensed"/>
                <a:cs typeface="Roboto Condensed"/>
                <a:sym typeface="Roboto Condensed"/>
              </a:rPr>
              <a:t>giải</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pháp</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khả</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thi</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hiệu</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quả</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để</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giải</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quyết</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tình</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trạng</a:t>
            </a:r>
            <a:r>
              <a:rPr lang="en-US" sz="3900" dirty="0">
                <a:solidFill>
                  <a:srgbClr val="4F2C33"/>
                </a:solidFill>
                <a:latin typeface="Roboto Condensed"/>
                <a:ea typeface="Roboto Condensed"/>
                <a:cs typeface="Roboto Condensed"/>
                <a:sym typeface="Roboto Condensed"/>
              </a:rPr>
              <a:t> ô </a:t>
            </a:r>
            <a:r>
              <a:rPr lang="en-US" sz="3900" dirty="0" err="1">
                <a:solidFill>
                  <a:srgbClr val="4F2C33"/>
                </a:solidFill>
                <a:latin typeface="Roboto Condensed"/>
                <a:ea typeface="Roboto Condensed"/>
                <a:cs typeface="Roboto Condensed"/>
                <a:sym typeface="Roboto Condensed"/>
              </a:rPr>
              <a:t>nhiễm</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môi</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trường</a:t>
            </a:r>
            <a:r>
              <a:rPr lang="en-US" sz="3900" dirty="0">
                <a:solidFill>
                  <a:srgbClr val="4F2C33"/>
                </a:solidFill>
                <a:latin typeface="Roboto Condensed"/>
                <a:ea typeface="Roboto Condensed"/>
                <a:cs typeface="Roboto Condensed"/>
                <a:sym typeface="Roboto Condensed"/>
              </a:rPr>
              <a:t> ở </a:t>
            </a:r>
            <a:r>
              <a:rPr lang="en-US" sz="3900" dirty="0" err="1">
                <a:solidFill>
                  <a:srgbClr val="4F2C33"/>
                </a:solidFill>
                <a:latin typeface="Roboto Condensed"/>
                <a:ea typeface="Roboto Condensed"/>
                <a:cs typeface="Roboto Condensed"/>
                <a:sym typeface="Roboto Condensed"/>
              </a:rPr>
              <a:t>nước</a:t>
            </a:r>
            <a:r>
              <a:rPr lang="en-US" sz="3900" dirty="0">
                <a:solidFill>
                  <a:srgbClr val="4F2C33"/>
                </a:solidFill>
                <a:latin typeface="Roboto Condensed"/>
                <a:ea typeface="Roboto Condensed"/>
                <a:cs typeface="Roboto Condensed"/>
                <a:sym typeface="Roboto Condensed"/>
              </a:rPr>
              <a:t> ta </a:t>
            </a:r>
            <a:r>
              <a:rPr lang="en-US" sz="3900" dirty="0" err="1">
                <a:solidFill>
                  <a:srgbClr val="4F2C33"/>
                </a:solidFill>
                <a:latin typeface="Roboto Condensed"/>
                <a:ea typeface="Roboto Condensed"/>
                <a:cs typeface="Roboto Condensed"/>
                <a:sym typeface="Roboto Condensed"/>
              </a:rPr>
              <a:t>hiện</a:t>
            </a:r>
            <a:r>
              <a:rPr lang="en-US" sz="3900" dirty="0">
                <a:solidFill>
                  <a:srgbClr val="4F2C33"/>
                </a:solidFill>
                <a:latin typeface="Roboto Condensed"/>
                <a:ea typeface="Roboto Condensed"/>
                <a:cs typeface="Roboto Condensed"/>
                <a:sym typeface="Roboto Condensed"/>
              </a:rPr>
              <a:t> nay, </a:t>
            </a:r>
            <a:r>
              <a:rPr lang="en-US" sz="3900" dirty="0" err="1">
                <a:solidFill>
                  <a:srgbClr val="4F2C33"/>
                </a:solidFill>
                <a:latin typeface="Roboto Condensed"/>
                <a:ea typeface="Roboto Condensed"/>
                <a:cs typeface="Roboto Condensed"/>
                <a:sym typeface="Roboto Condensed"/>
              </a:rPr>
              <a:t>trong</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đoạn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văn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có</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sử</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dụng</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hợp</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lí</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câu</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ghép</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gạch</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chân</a:t>
            </a:r>
            <a:r>
              <a:rPr lang="en-US" sz="3900" dirty="0">
                <a:solidFill>
                  <a:srgbClr val="4F2C33"/>
                </a:solidFill>
                <a:latin typeface="Roboto Condensed"/>
                <a:ea typeface="Roboto Condensed"/>
                <a:cs typeface="Roboto Condensed"/>
                <a:sym typeface="Roboto Condensed"/>
              </a:rPr>
              <a:t> 1 </a:t>
            </a:r>
            <a:r>
              <a:rPr lang="en-US" sz="3900" dirty="0" err="1">
                <a:solidFill>
                  <a:srgbClr val="4F2C33"/>
                </a:solidFill>
                <a:latin typeface="Roboto Condensed"/>
                <a:ea typeface="Roboto Condensed"/>
                <a:cs typeface="Roboto Condensed"/>
                <a:sym typeface="Roboto Condensed"/>
              </a:rPr>
              <a:t>câu</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ghép</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có</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trong</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đoạn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văn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Gạch</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chân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chỉ</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rõ</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câu</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ghép</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được</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sử</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dụng</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trong</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đoạn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văn</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đã</a:t>
            </a:r>
            <a:r>
              <a:rPr lang="en-US" sz="3900" dirty="0">
                <a:solidFill>
                  <a:srgbClr val="4F2C33"/>
                </a:solidFill>
                <a:latin typeface="Roboto Condensed"/>
                <a:ea typeface="Roboto Condensed"/>
                <a:cs typeface="Roboto Condensed"/>
                <a:sym typeface="Roboto Condensed"/>
              </a:rPr>
              <a:t> </a:t>
            </a:r>
            <a:r>
              <a:rPr lang="en-US" sz="3900" dirty="0" err="1">
                <a:solidFill>
                  <a:srgbClr val="4F2C33"/>
                </a:solidFill>
                <a:latin typeface="Roboto Condensed"/>
                <a:ea typeface="Roboto Condensed"/>
                <a:cs typeface="Roboto Condensed"/>
                <a:sym typeface="Roboto Condensed"/>
              </a:rPr>
              <a:t>viết</a:t>
            </a:r>
            <a:r>
              <a:rPr lang="en-US" sz="3900" dirty="0">
                <a:solidFill>
                  <a:srgbClr val="4F2C33"/>
                </a:solidFill>
                <a:latin typeface="Roboto Condensed"/>
                <a:ea typeface="Roboto Condensed"/>
                <a:cs typeface="Roboto Condensed"/>
                <a:sym typeface="Roboto Condensed"/>
              </a:rPr>
              <a:t>).</a:t>
            </a:r>
          </a:p>
          <a:p>
            <a:pPr algn="just">
              <a:lnSpc>
                <a:spcPts val="5459"/>
              </a:lnSpc>
              <a:spcBef>
                <a:spcPct val="0"/>
              </a:spcBef>
            </a:pPr>
            <a:endParaRPr lang="en-US" sz="3900" dirty="0">
              <a:solidFill>
                <a:srgbClr val="4F2C33"/>
              </a:solidFill>
              <a:latin typeface="Roboto Condensed"/>
              <a:ea typeface="Roboto Condensed"/>
              <a:cs typeface="Roboto Condensed"/>
              <a:sym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45" t="-1196" r="-66666" b="-1531"/>
            </a:stretch>
          </a:blipFill>
        </p:spPr>
      </p:sp>
      <p:sp>
        <p:nvSpPr>
          <p:cNvPr id="3" name="Freeform 3"/>
          <p:cNvSpPr/>
          <p:nvPr/>
        </p:nvSpPr>
        <p:spPr>
          <a:xfrm rot="5400000">
            <a:off x="2854794" y="4775820"/>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3"/>
            <a:stretch>
              <a:fillRect/>
            </a:stretch>
          </a:blipFill>
        </p:spPr>
      </p:sp>
      <p:graphicFrame>
        <p:nvGraphicFramePr>
          <p:cNvPr id="4" name="Table 4"/>
          <p:cNvGraphicFramePr>
            <a:graphicFrameLocks noGrp="1"/>
          </p:cNvGraphicFramePr>
          <p:nvPr/>
        </p:nvGraphicFramePr>
        <p:xfrm>
          <a:off x="0" y="95250"/>
          <a:ext cx="18288000" cy="10096500"/>
        </p:xfrm>
        <a:graphic>
          <a:graphicData uri="http://schemas.openxmlformats.org/drawingml/2006/table">
            <a:tbl>
              <a:tblPr/>
              <a:tblGrid>
                <a:gridCol w="2182945">
                  <a:extLst>
                    <a:ext uri="{9D8B030D-6E8A-4147-A177-3AD203B41FA5}">
                      <a16:colId xmlns:a16="http://schemas.microsoft.com/office/drawing/2014/main" val="20000"/>
                    </a:ext>
                  </a:extLst>
                </a:gridCol>
                <a:gridCol w="16105055">
                  <a:extLst>
                    <a:ext uri="{9D8B030D-6E8A-4147-A177-3AD203B41FA5}">
                      <a16:colId xmlns:a16="http://schemas.microsoft.com/office/drawing/2014/main" val="20001"/>
                    </a:ext>
                  </a:extLst>
                </a:gridCol>
              </a:tblGrid>
              <a:tr h="1548895">
                <a:tc>
                  <a:txBody>
                    <a:bodyPr/>
                    <a:lstStyle/>
                    <a:p>
                      <a:pPr algn="ctr">
                        <a:lnSpc>
                          <a:spcPts val="4200"/>
                        </a:lnSpc>
                        <a:defRPr/>
                      </a:pPr>
                      <a:r>
                        <a:rPr lang="en-US" sz="3000" b="1">
                          <a:solidFill>
                            <a:srgbClr val="FEFFFE">
                              <a:alpha val="91765"/>
                            </a:srgbClr>
                          </a:solidFill>
                          <a:latin typeface="Roboto Condensed Bold"/>
                          <a:ea typeface="Roboto Condensed Bold"/>
                          <a:cs typeface="Roboto Condensed Bold"/>
                          <a:sym typeface="Roboto Condensed Bold"/>
                        </a:rPr>
                        <a:t>Mở đoạn</a:t>
                      </a:r>
                      <a:endParaRPr lang="en-US" sz="1100"/>
                    </a:p>
                    <a:p>
                      <a:pPr algn="ctr">
                        <a:lnSpc>
                          <a:spcPts val="4200"/>
                        </a:lnSpc>
                      </a:pPr>
                      <a:r>
                        <a:rPr lang="en-US" sz="3000" b="1">
                          <a:solidFill>
                            <a:srgbClr val="FEFFFE">
                              <a:alpha val="91765"/>
                            </a:srgbClr>
                          </a:solidFill>
                          <a:latin typeface="Roboto Condensed Bold"/>
                          <a:ea typeface="Roboto Condensed Bold"/>
                          <a:cs typeface="Roboto Condensed Bold"/>
                          <a:sym typeface="Roboto Condensed Bold"/>
                        </a:rPr>
                        <a:t>(1 câu)</a:t>
                      </a:r>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A3704B">
                        <a:alpha val="91765"/>
                      </a:srgbClr>
                    </a:solidFill>
                  </a:tcPr>
                </a:tc>
                <a:tc>
                  <a:txBody>
                    <a:bodyPr/>
                    <a:lstStyle/>
                    <a:p>
                      <a:pPr algn="l">
                        <a:lnSpc>
                          <a:spcPts val="4200"/>
                        </a:lnSpc>
                        <a:defRPr/>
                      </a:pPr>
                      <a:r>
                        <a:rPr lang="en-US" sz="3000">
                          <a:solidFill>
                            <a:srgbClr val="A3704B">
                              <a:alpha val="91765"/>
                            </a:srgbClr>
                          </a:solidFill>
                          <a:latin typeface="Roboto Condensed"/>
                          <a:ea typeface="Roboto Condensed"/>
                          <a:cs typeface="Roboto Condensed"/>
                          <a:sym typeface="Roboto Condensed"/>
                        </a:rPr>
                        <a:t>Khái quát tình trạng ô nhiễm môi trường nước nói riêng và môi trường nói chung. </a:t>
                      </a:r>
                      <a:endParaRPr lang="en-US" sz="1100"/>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FFFFFF">
                        <a:alpha val="91765"/>
                      </a:srgbClr>
                    </a:solidFill>
                  </a:tcPr>
                </a:tc>
                <a:extLst>
                  <a:ext uri="{0D108BD9-81ED-4DB2-BD59-A6C34878D82A}">
                    <a16:rowId xmlns:a16="http://schemas.microsoft.com/office/drawing/2014/main" val="10000"/>
                  </a:ext>
                </a:extLst>
              </a:tr>
              <a:tr h="6903099">
                <a:tc>
                  <a:txBody>
                    <a:bodyPr/>
                    <a:lstStyle/>
                    <a:p>
                      <a:pPr algn="ctr">
                        <a:lnSpc>
                          <a:spcPts val="4200"/>
                        </a:lnSpc>
                        <a:defRPr/>
                      </a:pPr>
                      <a:r>
                        <a:rPr lang="en-US" sz="3000" b="1">
                          <a:solidFill>
                            <a:srgbClr val="FEFFFE">
                              <a:alpha val="91765"/>
                            </a:srgbClr>
                          </a:solidFill>
                          <a:latin typeface="Roboto Condensed Bold"/>
                          <a:ea typeface="Roboto Condensed Bold"/>
                          <a:cs typeface="Roboto Condensed Bold"/>
                          <a:sym typeface="Roboto Condensed Bold"/>
                        </a:rPr>
                        <a:t>Thân đoạn </a:t>
                      </a:r>
                      <a:endParaRPr lang="en-US" sz="1100"/>
                    </a:p>
                    <a:p>
                      <a:pPr algn="ctr">
                        <a:lnSpc>
                          <a:spcPts val="4200"/>
                        </a:lnSpc>
                      </a:pPr>
                      <a:r>
                        <a:rPr lang="en-US" sz="3000" b="1">
                          <a:solidFill>
                            <a:srgbClr val="FEFFFE">
                              <a:alpha val="91765"/>
                            </a:srgbClr>
                          </a:solidFill>
                          <a:latin typeface="Roboto Condensed Bold"/>
                          <a:ea typeface="Roboto Condensed Bold"/>
                          <a:cs typeface="Roboto Condensed Bold"/>
                          <a:sym typeface="Roboto Condensed Bold"/>
                        </a:rPr>
                        <a:t>(8-9 câu)</a:t>
                      </a:r>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A3704B">
                        <a:alpha val="91765"/>
                      </a:srgbClr>
                    </a:solidFill>
                  </a:tcPr>
                </a:tc>
                <a:tc>
                  <a:txBody>
                    <a:bodyPr/>
                    <a:lstStyle/>
                    <a:p>
                      <a:pPr marL="647703" lvl="1" indent="-323852" algn="just">
                        <a:lnSpc>
                          <a:spcPts val="4200"/>
                        </a:lnSpc>
                        <a:buFont typeface="Arial"/>
                        <a:buChar char="•"/>
                        <a:defRPr/>
                      </a:pPr>
                      <a:r>
                        <a:rPr lang="en-US" sz="3000" b="1" dirty="0" err="1">
                          <a:solidFill>
                            <a:srgbClr val="A3704B">
                              <a:alpha val="91765"/>
                            </a:srgbClr>
                          </a:solidFill>
                          <a:latin typeface="Roboto Condensed Bold"/>
                          <a:ea typeface="Roboto Condensed Bold"/>
                          <a:cs typeface="Roboto Condensed Bold"/>
                          <a:sym typeface="Roboto Condensed Bold"/>
                        </a:rPr>
                        <a:t>Nguyên</a:t>
                      </a:r>
                      <a:r>
                        <a:rPr lang="en-US" sz="3000" b="1" dirty="0">
                          <a:solidFill>
                            <a:srgbClr val="A3704B">
                              <a:alpha val="91765"/>
                            </a:srgbClr>
                          </a:solidFill>
                          <a:latin typeface="Roboto Condensed Bold"/>
                          <a:ea typeface="Roboto Condensed Bold"/>
                          <a:cs typeface="Roboto Condensed Bold"/>
                          <a:sym typeface="Roboto Condensed Bold"/>
                        </a:rPr>
                        <a:t> </a:t>
                      </a:r>
                      <a:r>
                        <a:rPr lang="en-US" sz="3000" b="1" dirty="0" err="1">
                          <a:solidFill>
                            <a:srgbClr val="A3704B">
                              <a:alpha val="91765"/>
                            </a:srgbClr>
                          </a:solidFill>
                          <a:latin typeface="Roboto Condensed Bold"/>
                          <a:ea typeface="Roboto Condensed Bold"/>
                          <a:cs typeface="Roboto Condensed Bold"/>
                          <a:sym typeface="Roboto Condensed Bold"/>
                        </a:rPr>
                        <a:t>nhân</a:t>
                      </a:r>
                      <a:r>
                        <a:rPr lang="en-US" sz="3000" b="1" dirty="0">
                          <a:solidFill>
                            <a:srgbClr val="A3704B">
                              <a:alpha val="91765"/>
                            </a:srgbClr>
                          </a:solidFill>
                          <a:latin typeface="Roboto Condensed Bold"/>
                          <a:ea typeface="Roboto Condensed Bold"/>
                          <a:cs typeface="Roboto Condensed Bold"/>
                          <a:sym typeface="Roboto Condensed Bold"/>
                        </a:rPr>
                        <a:t>: </a:t>
                      </a:r>
                      <a:endParaRPr lang="en-US" sz="1100" dirty="0"/>
                    </a:p>
                    <a:p>
                      <a:pPr algn="just">
                        <a:lnSpc>
                          <a:spcPts val="4200"/>
                        </a:lnSpc>
                      </a:pP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Chủ</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quan</a:t>
                      </a:r>
                      <a:r>
                        <a:rPr lang="en-US" sz="3000" dirty="0">
                          <a:solidFill>
                            <a:srgbClr val="A3704B">
                              <a:alpha val="91765"/>
                            </a:srgbClr>
                          </a:solidFill>
                          <a:latin typeface="Roboto Condensed"/>
                          <a:ea typeface="Roboto Condensed"/>
                          <a:cs typeface="Roboto Condensed"/>
                          <a:sym typeface="Roboto Condensed"/>
                        </a:rPr>
                        <a:t>: Do ý </a:t>
                      </a:r>
                      <a:r>
                        <a:rPr lang="en-US" sz="3000" dirty="0" err="1">
                          <a:solidFill>
                            <a:srgbClr val="A3704B">
                              <a:alpha val="91765"/>
                            </a:srgbClr>
                          </a:solidFill>
                          <a:latin typeface="Roboto Condensed"/>
                          <a:ea typeface="Roboto Condensed"/>
                          <a:cs typeface="Roboto Condensed"/>
                          <a:sym typeface="Roboto Condensed"/>
                        </a:rPr>
                        <a:t>thức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của</a:t>
                      </a:r>
                      <a:r>
                        <a:rPr lang="en-US" sz="3000" dirty="0">
                          <a:solidFill>
                            <a:srgbClr val="A3704B">
                              <a:alpha val="91765"/>
                            </a:srgbClr>
                          </a:solidFill>
                          <a:latin typeface="Roboto Condensed"/>
                          <a:ea typeface="Roboto Condensed"/>
                          <a:cs typeface="Roboto Condensed"/>
                          <a:sym typeface="Roboto Condensed"/>
                        </a:rPr>
                        <a:t> con </a:t>
                      </a:r>
                      <a:r>
                        <a:rPr lang="en-US" sz="3000" dirty="0" err="1">
                          <a:solidFill>
                            <a:srgbClr val="A3704B">
                              <a:alpha val="91765"/>
                            </a:srgbClr>
                          </a:solidFill>
                          <a:latin typeface="Roboto Condensed"/>
                          <a:ea typeface="Roboto Condensed"/>
                          <a:cs typeface="Roboto Condensed"/>
                          <a:sym typeface="Roboto Condensed"/>
                        </a:rPr>
                        <a:t>người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còn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kém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chúng</a:t>
                      </a:r>
                      <a:r>
                        <a:rPr lang="en-US" sz="3000" dirty="0">
                          <a:solidFill>
                            <a:srgbClr val="A3704B">
                              <a:alpha val="91765"/>
                            </a:srgbClr>
                          </a:solidFill>
                          <a:latin typeface="Roboto Condensed"/>
                          <a:ea typeface="Roboto Condensed"/>
                          <a:cs typeface="Roboto Condensed"/>
                          <a:sym typeface="Roboto Condensed"/>
                        </a:rPr>
                        <a:t> ta </a:t>
                      </a:r>
                      <a:r>
                        <a:rPr lang="en-US" sz="3000" dirty="0" err="1">
                          <a:solidFill>
                            <a:srgbClr val="A3704B">
                              <a:alpha val="91765"/>
                            </a:srgbClr>
                          </a:solidFill>
                          <a:latin typeface="Roboto Condensed"/>
                          <a:ea typeface="Roboto Condensed"/>
                          <a:cs typeface="Roboto Condensed"/>
                          <a:sym typeface="Roboto Condensed"/>
                        </a:rPr>
                        <a:t>chưa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có</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nhận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thức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sâu</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sắc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về</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tầm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quan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trọng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của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việc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bảo</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vệ</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thiên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nhiên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cạnh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đó</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còn</a:t>
                      </a:r>
                      <a:r>
                        <a:rPr lang="en-US" sz="3000" dirty="0">
                          <a:solidFill>
                            <a:srgbClr val="A3704B">
                              <a:alpha val="91765"/>
                            </a:srgbClr>
                          </a:solidFill>
                          <a:latin typeface="Roboto Condensed"/>
                          <a:ea typeface="Roboto Condensed"/>
                          <a:cs typeface="Roboto Condensed"/>
                          <a:sym typeface="Roboto Condensed"/>
                        </a:rPr>
                        <a:t> do </a:t>
                      </a:r>
                      <a:r>
                        <a:rPr lang="en-US" sz="3000" dirty="0" err="1">
                          <a:solidFill>
                            <a:srgbClr val="A3704B">
                              <a:alpha val="91765"/>
                            </a:srgbClr>
                          </a:solidFill>
                          <a:latin typeface="Roboto Condensed"/>
                          <a:ea typeface="Roboto Condensed"/>
                          <a:cs typeface="Roboto Condensed"/>
                          <a:sym typeface="Roboto Condensed"/>
                        </a:rPr>
                        <a:t>lòng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tham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của</a:t>
                      </a:r>
                      <a:r>
                        <a:rPr lang="en-US" sz="3000" dirty="0">
                          <a:solidFill>
                            <a:srgbClr val="A3704B">
                              <a:alpha val="91765"/>
                            </a:srgbClr>
                          </a:solidFill>
                          <a:latin typeface="Roboto Condensed"/>
                          <a:ea typeface="Roboto Condensed"/>
                          <a:cs typeface="Roboto Condensed"/>
                          <a:sym typeface="Roboto Condensed"/>
                        </a:rPr>
                        <a:t> con </a:t>
                      </a:r>
                      <a:r>
                        <a:rPr lang="en-US" sz="3000" dirty="0" err="1">
                          <a:solidFill>
                            <a:srgbClr val="A3704B">
                              <a:alpha val="91765"/>
                            </a:srgbClr>
                          </a:solidFill>
                          <a:latin typeface="Roboto Condensed"/>
                          <a:ea typeface="Roboto Condensed"/>
                          <a:cs typeface="Roboto Condensed"/>
                          <a:sym typeface="Roboto Condensed"/>
                        </a:rPr>
                        <a:t>người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mà</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không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có</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pháp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xử</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lí</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chất</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thải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cẩn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thận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cũng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như</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đánh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bắt</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sinh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vật</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biển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quá</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đà</a:t>
                      </a:r>
                      <a:r>
                        <a:rPr lang="en-US" sz="3000" dirty="0">
                          <a:solidFill>
                            <a:srgbClr val="A3704B">
                              <a:alpha val="91765"/>
                            </a:srgbClr>
                          </a:solidFill>
                          <a:latin typeface="Roboto Condensed"/>
                          <a:ea typeface="Roboto Condensed"/>
                          <a:cs typeface="Roboto Condensed"/>
                          <a:sym typeface="Roboto Condensed"/>
                        </a:rPr>
                        <a:t>.</a:t>
                      </a:r>
                    </a:p>
                    <a:p>
                      <a:pPr algn="just">
                        <a:lnSpc>
                          <a:spcPts val="4200"/>
                        </a:lnSpc>
                      </a:pP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Khách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quan</a:t>
                      </a:r>
                      <a:r>
                        <a:rPr lang="en-US" sz="3000" dirty="0">
                          <a:solidFill>
                            <a:srgbClr val="A3704B">
                              <a:alpha val="91765"/>
                            </a:srgbClr>
                          </a:solidFill>
                          <a:latin typeface="Roboto Condensed"/>
                          <a:ea typeface="Roboto Condensed"/>
                          <a:cs typeface="Roboto Condensed"/>
                          <a:sym typeface="Roboto Condensed"/>
                        </a:rPr>
                        <a:t>: do </a:t>
                      </a:r>
                      <a:r>
                        <a:rPr lang="en-US" sz="3000" dirty="0" err="1">
                          <a:solidFill>
                            <a:srgbClr val="A3704B">
                              <a:alpha val="91765"/>
                            </a:srgbClr>
                          </a:solidFill>
                          <a:latin typeface="Roboto Condensed"/>
                          <a:ea typeface="Roboto Condensed"/>
                          <a:cs typeface="Roboto Condensed"/>
                          <a:sym typeface="Roboto Condensed"/>
                        </a:rPr>
                        <a:t>thiên</a:t>
                      </a:r>
                      <a:r>
                        <a:rPr lang="en-US" sz="3000" dirty="0">
                          <a:solidFill>
                            <a:srgbClr val="A3704B">
                              <a:alpha val="91765"/>
                            </a:srgbClr>
                          </a:solidFill>
                          <a:latin typeface="Roboto Condensed"/>
                          <a:ea typeface="Roboto Condensed"/>
                          <a:cs typeface="Roboto Condensed"/>
                          <a:sym typeface="Roboto Condensed"/>
                        </a:rPr>
                        <a:t> tai, </a:t>
                      </a:r>
                      <a:r>
                        <a:rPr lang="en-US" sz="3000" dirty="0" err="1">
                          <a:solidFill>
                            <a:srgbClr val="A3704B">
                              <a:alpha val="91765"/>
                            </a:srgbClr>
                          </a:solidFill>
                          <a:latin typeface="Roboto Condensed"/>
                          <a:ea typeface="Roboto Condensed"/>
                          <a:cs typeface="Roboto Condensed"/>
                          <a:sym typeface="Roboto Condensed"/>
                        </a:rPr>
                        <a:t>thảm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họa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của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tự</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nhiên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dẫn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đến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tình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trạng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thiên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nhiên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môi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trường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sống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bị</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phá</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hủy</a:t>
                      </a:r>
                      <a:r>
                        <a:rPr lang="en-US" sz="3000" dirty="0">
                          <a:solidFill>
                            <a:srgbClr val="A3704B">
                              <a:alpha val="91765"/>
                            </a:srgbClr>
                          </a:solidFill>
                          <a:latin typeface="Roboto Condensed"/>
                          <a:ea typeface="Roboto Condensed"/>
                          <a:cs typeface="Roboto Condensed"/>
                          <a:sym typeface="Roboto Condensed"/>
                        </a:rPr>
                        <a:t>. Do </a:t>
                      </a:r>
                      <a:r>
                        <a:rPr lang="en-US" sz="3000" dirty="0" err="1">
                          <a:solidFill>
                            <a:srgbClr val="A3704B">
                              <a:alpha val="91765"/>
                            </a:srgbClr>
                          </a:solidFill>
                          <a:latin typeface="Roboto Condensed"/>
                          <a:ea typeface="Roboto Condensed"/>
                          <a:cs typeface="Roboto Condensed"/>
                          <a:sym typeface="Roboto Condensed"/>
                        </a:rPr>
                        <a:t>các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cấp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chính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quyền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nhà</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nước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chưa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có</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những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pháp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thực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sự</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nghiêm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minh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để</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xử</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lí</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những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hành</a:t>
                      </a:r>
                      <a:r>
                        <a:rPr lang="en-US" sz="3000" dirty="0">
                          <a:solidFill>
                            <a:srgbClr val="A3704B">
                              <a:alpha val="91765"/>
                            </a:srgbClr>
                          </a:solidFill>
                          <a:latin typeface="Roboto Condensed"/>
                          <a:ea typeface="Roboto Condensed"/>
                          <a:cs typeface="Roboto Condensed"/>
                          <a:sym typeface="Roboto Condensed"/>
                        </a:rPr>
                        <a:t> vi vi </a:t>
                      </a:r>
                      <a:r>
                        <a:rPr lang="en-US" sz="3000" dirty="0" err="1">
                          <a:solidFill>
                            <a:srgbClr val="A3704B">
                              <a:alpha val="91765"/>
                            </a:srgbClr>
                          </a:solidFill>
                          <a:latin typeface="Roboto Condensed"/>
                          <a:ea typeface="Roboto Condensed"/>
                          <a:cs typeface="Roboto Condensed"/>
                          <a:sym typeface="Roboto Condensed"/>
                        </a:rPr>
                        <a:t>phạm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cũng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như</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có</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những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pháp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bảo</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vệ</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môi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trường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quả</a:t>
                      </a:r>
                      <a:r>
                        <a:rPr lang="en-US" sz="3000" dirty="0">
                          <a:solidFill>
                            <a:srgbClr val="A3704B">
                              <a:alpha val="91765"/>
                            </a:srgbClr>
                          </a:solidFill>
                          <a:latin typeface="Roboto Condensed"/>
                          <a:ea typeface="Roboto Condensed"/>
                          <a:cs typeface="Roboto Condensed"/>
                          <a:sym typeface="Roboto Condensed"/>
                        </a:rPr>
                        <a:t>.</a:t>
                      </a:r>
                    </a:p>
                    <a:p>
                      <a:pPr marL="647703" lvl="1" indent="-323852" algn="just">
                        <a:lnSpc>
                          <a:spcPts val="4200"/>
                        </a:lnSpc>
                        <a:buFont typeface="Arial"/>
                        <a:buChar char="•"/>
                      </a:pPr>
                      <a:r>
                        <a:rPr lang="en-US" sz="3000" b="1" dirty="0" err="1">
                          <a:solidFill>
                            <a:srgbClr val="A3704B">
                              <a:alpha val="91765"/>
                            </a:srgbClr>
                          </a:solidFill>
                          <a:latin typeface="Roboto Condensed Bold"/>
                          <a:ea typeface="Roboto Condensed Bold"/>
                          <a:cs typeface="Roboto Condensed Bold"/>
                          <a:sym typeface="Roboto Condensed Bold"/>
                        </a:rPr>
                        <a:t>Giải</a:t>
                      </a:r>
                      <a:r>
                        <a:rPr lang="en-US" sz="3000" b="1" dirty="0">
                          <a:solidFill>
                            <a:srgbClr val="A3704B">
                              <a:alpha val="91765"/>
                            </a:srgbClr>
                          </a:solidFill>
                          <a:latin typeface="Roboto Condensed Bold"/>
                          <a:ea typeface="Roboto Condensed Bold"/>
                          <a:cs typeface="Roboto Condensed Bold"/>
                          <a:sym typeface="Roboto Condensed Bold"/>
                        </a:rPr>
                        <a:t> </a:t>
                      </a:r>
                      <a:r>
                        <a:rPr lang="en-US" sz="3000" b="1" dirty="0" err="1">
                          <a:solidFill>
                            <a:srgbClr val="A3704B">
                              <a:alpha val="91765"/>
                            </a:srgbClr>
                          </a:solidFill>
                          <a:latin typeface="Roboto Condensed Bold"/>
                          <a:ea typeface="Roboto Condensed Bold"/>
                          <a:cs typeface="Roboto Condensed Bold"/>
                          <a:sym typeface="Roboto Condensed Bold"/>
                        </a:rPr>
                        <a:t>pháp</a:t>
                      </a:r>
                      <a:r>
                        <a:rPr lang="en-US" sz="3000" b="1" dirty="0">
                          <a:solidFill>
                            <a:srgbClr val="A3704B">
                              <a:alpha val="91765"/>
                            </a:srgbClr>
                          </a:solidFill>
                          <a:latin typeface="Roboto Condensed Bold"/>
                          <a:ea typeface="Roboto Condensed Bold"/>
                          <a:cs typeface="Roboto Condensed Bold"/>
                          <a:sym typeface="Roboto Condensed Bold"/>
                        </a:rPr>
                        <a:t>:</a:t>
                      </a:r>
                    </a:p>
                    <a:p>
                      <a:pPr algn="just">
                        <a:lnSpc>
                          <a:spcPts val="4200"/>
                        </a:lnSpc>
                      </a:pP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Trước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hết</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mỗi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người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tự</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có</a:t>
                      </a:r>
                      <a:r>
                        <a:rPr lang="en-US" sz="3000" dirty="0">
                          <a:solidFill>
                            <a:srgbClr val="A3704B">
                              <a:alpha val="91765"/>
                            </a:srgbClr>
                          </a:solidFill>
                          <a:latin typeface="Roboto Condensed"/>
                          <a:ea typeface="Roboto Condensed"/>
                          <a:cs typeface="Roboto Condensed"/>
                          <a:sym typeface="Roboto Condensed"/>
                        </a:rPr>
                        <a:t> ý </a:t>
                      </a:r>
                      <a:r>
                        <a:rPr lang="en-US" sz="3000" dirty="0" err="1">
                          <a:solidFill>
                            <a:srgbClr val="A3704B">
                              <a:alpha val="91765"/>
                            </a:srgbClr>
                          </a:solidFill>
                          <a:latin typeface="Roboto Condensed"/>
                          <a:ea typeface="Roboto Condensed"/>
                          <a:cs typeface="Roboto Condensed"/>
                          <a:sym typeface="Roboto Condensed"/>
                        </a:rPr>
                        <a:t>thức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bảo</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vệ</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giữ</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gìn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môi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trường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sống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xung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quanh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mình</a:t>
                      </a:r>
                      <a:r>
                        <a:rPr lang="en-US" sz="3000" dirty="0">
                          <a:solidFill>
                            <a:srgbClr val="A3704B">
                              <a:alpha val="91765"/>
                            </a:srgbClr>
                          </a:solidFill>
                          <a:latin typeface="Roboto Condensed"/>
                          <a:ea typeface="Roboto Condensed"/>
                          <a:cs typeface="Roboto Condensed"/>
                          <a:sym typeface="Roboto Condensed"/>
                        </a:rPr>
                        <a:t>.</a:t>
                      </a:r>
                    </a:p>
                    <a:p>
                      <a:pPr algn="just">
                        <a:lnSpc>
                          <a:spcPts val="4200"/>
                        </a:lnSpc>
                      </a:pP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Nhà</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nước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đẩy</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mạnh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các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pháp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bảo</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vệ</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xử</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lí</a:t>
                      </a:r>
                      <a:r>
                        <a:rPr lang="en-US" sz="3000" dirty="0">
                          <a:solidFill>
                            <a:srgbClr val="A3704B">
                              <a:alpha val="91765"/>
                            </a:srgbClr>
                          </a:solidFill>
                          <a:latin typeface="Roboto Condensed"/>
                          <a:ea typeface="Roboto Condensed"/>
                          <a:cs typeface="Roboto Condensed"/>
                          <a:sym typeface="Roboto Condensed"/>
                        </a:rPr>
                        <a:t> vi </a:t>
                      </a:r>
                      <a:r>
                        <a:rPr lang="en-US" sz="3000" dirty="0" err="1">
                          <a:solidFill>
                            <a:srgbClr val="A3704B">
                              <a:alpha val="91765"/>
                            </a:srgbClr>
                          </a:solidFill>
                          <a:latin typeface="Roboto Condensed"/>
                          <a:ea typeface="Roboto Condensed"/>
                          <a:cs typeface="Roboto Condensed"/>
                          <a:sym typeface="Roboto Condensed"/>
                        </a:rPr>
                        <a:t>phạm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đối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với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cá</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nhân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tổ</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chức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gây</a:t>
                      </a:r>
                      <a:r>
                        <a:rPr lang="en-US" sz="3000" dirty="0">
                          <a:solidFill>
                            <a:srgbClr val="A3704B">
                              <a:alpha val="91765"/>
                            </a:srgbClr>
                          </a:solidFill>
                          <a:latin typeface="Roboto Condensed"/>
                          <a:ea typeface="Roboto Condensed"/>
                          <a:cs typeface="Roboto Condensed"/>
                          <a:sym typeface="Roboto Condensed"/>
                        </a:rPr>
                        <a:t> ô </a:t>
                      </a:r>
                      <a:r>
                        <a:rPr lang="en-US" sz="3000" dirty="0" err="1">
                          <a:solidFill>
                            <a:srgbClr val="A3704B">
                              <a:alpha val="91765"/>
                            </a:srgbClr>
                          </a:solidFill>
                          <a:latin typeface="Roboto Condensed"/>
                          <a:ea typeface="Roboto Condensed"/>
                          <a:cs typeface="Roboto Condensed"/>
                          <a:sym typeface="Roboto Condensed"/>
                        </a:rPr>
                        <a:t>nhiễm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môi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trường</a:t>
                      </a:r>
                      <a:r>
                        <a:rPr lang="en-US" sz="3000" dirty="0">
                          <a:solidFill>
                            <a:srgbClr val="A3704B">
                              <a:alpha val="91765"/>
                            </a:srgbClr>
                          </a:solidFill>
                          <a:latin typeface="Roboto Condensed"/>
                          <a:ea typeface="Roboto Condensed"/>
                          <a:cs typeface="Roboto Condensed"/>
                          <a:sym typeface="Roboto Condensed"/>
                        </a:rPr>
                        <a:t>. </a:t>
                      </a:r>
                    </a:p>
                    <a:p>
                      <a:pPr algn="just">
                        <a:lnSpc>
                          <a:spcPts val="4200"/>
                        </a:lnSpc>
                      </a:pP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Tiến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hành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áp</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dụng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công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nghệ</a:t>
                      </a:r>
                      <a:r>
                        <a:rPr lang="en-US" sz="3000" dirty="0">
                          <a:solidFill>
                            <a:srgbClr val="A3704B">
                              <a:alpha val="91765"/>
                            </a:srgbClr>
                          </a:solidFill>
                          <a:latin typeface="Roboto Condensed"/>
                          <a:ea typeface="Roboto Condensed"/>
                          <a:cs typeface="Roboto Condensed"/>
                          <a:sym typeface="Roboto Condensed"/>
                        </a:rPr>
                        <a:t> khoa </a:t>
                      </a:r>
                      <a:r>
                        <a:rPr lang="en-US" sz="3000" dirty="0" err="1">
                          <a:solidFill>
                            <a:srgbClr val="A3704B">
                              <a:alpha val="91765"/>
                            </a:srgbClr>
                          </a:solidFill>
                          <a:latin typeface="Roboto Condensed"/>
                          <a:ea typeface="Roboto Condensed"/>
                          <a:cs typeface="Roboto Condensed"/>
                          <a:sym typeface="Roboto Condensed"/>
                        </a:rPr>
                        <a:t>học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để</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giải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quyết</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hiện</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trạng</a:t>
                      </a:r>
                      <a:r>
                        <a:rPr lang="en-US" sz="3000" dirty="0">
                          <a:solidFill>
                            <a:srgbClr val="A3704B">
                              <a:alpha val="91765"/>
                            </a:srgbClr>
                          </a:solidFill>
                          <a:latin typeface="Roboto Condensed"/>
                          <a:ea typeface="Roboto Condensed"/>
                          <a:cs typeface="Roboto Condensed"/>
                          <a:sym typeface="Roboto Condensed"/>
                        </a:rPr>
                        <a:t> ô </a:t>
                      </a:r>
                      <a:r>
                        <a:rPr lang="en-US" sz="3000" dirty="0" err="1">
                          <a:solidFill>
                            <a:srgbClr val="A3704B">
                              <a:alpha val="91765"/>
                            </a:srgbClr>
                          </a:solidFill>
                          <a:latin typeface="Roboto Condensed"/>
                          <a:ea typeface="Roboto Condensed"/>
                          <a:cs typeface="Roboto Condensed"/>
                          <a:sym typeface="Roboto Condensed"/>
                        </a:rPr>
                        <a:t>nhiễm</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nước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thải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hiện</a:t>
                      </a:r>
                      <a:r>
                        <a:rPr lang="en-US" sz="3000" dirty="0">
                          <a:solidFill>
                            <a:srgbClr val="A3704B">
                              <a:alpha val="91765"/>
                            </a:srgbClr>
                          </a:solidFill>
                          <a:latin typeface="Roboto Condensed"/>
                          <a:ea typeface="Roboto Condensed"/>
                          <a:cs typeface="Roboto Condensed"/>
                          <a:sym typeface="Roboto Condensed"/>
                        </a:rPr>
                        <a:t> nay.</a:t>
                      </a:r>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FFFFFF">
                        <a:alpha val="91765"/>
                      </a:srgbClr>
                    </a:solidFill>
                  </a:tcPr>
                </a:tc>
                <a:extLst>
                  <a:ext uri="{0D108BD9-81ED-4DB2-BD59-A6C34878D82A}">
                    <a16:rowId xmlns:a16="http://schemas.microsoft.com/office/drawing/2014/main" val="10001"/>
                  </a:ext>
                </a:extLst>
              </a:tr>
              <a:tr h="1644506">
                <a:tc>
                  <a:txBody>
                    <a:bodyPr/>
                    <a:lstStyle/>
                    <a:p>
                      <a:pPr algn="ctr">
                        <a:lnSpc>
                          <a:spcPts val="4200"/>
                        </a:lnSpc>
                        <a:defRPr/>
                      </a:pPr>
                      <a:r>
                        <a:rPr lang="en-US" sz="3000" b="1">
                          <a:solidFill>
                            <a:srgbClr val="FEFFFE">
                              <a:alpha val="91765"/>
                            </a:srgbClr>
                          </a:solidFill>
                          <a:latin typeface="Roboto Condensed Bold"/>
                          <a:ea typeface="Roboto Condensed Bold"/>
                          <a:cs typeface="Roboto Condensed Bold"/>
                          <a:sym typeface="Roboto Condensed Bold"/>
                        </a:rPr>
                        <a:t>Kết đoạn</a:t>
                      </a:r>
                      <a:endParaRPr lang="en-US" sz="1100"/>
                    </a:p>
                    <a:p>
                      <a:pPr algn="ctr">
                        <a:lnSpc>
                          <a:spcPts val="4200"/>
                        </a:lnSpc>
                      </a:pPr>
                      <a:r>
                        <a:rPr lang="en-US" sz="3000" b="1">
                          <a:solidFill>
                            <a:srgbClr val="FEFFFE">
                              <a:alpha val="91765"/>
                            </a:srgbClr>
                          </a:solidFill>
                          <a:latin typeface="Roboto Condensed Bold"/>
                          <a:ea typeface="Roboto Condensed Bold"/>
                          <a:cs typeface="Roboto Condensed Bold"/>
                          <a:sym typeface="Roboto Condensed Bold"/>
                        </a:rPr>
                        <a:t>(1 câu) </a:t>
                      </a:r>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A3704B">
                        <a:alpha val="91765"/>
                      </a:srgbClr>
                    </a:solidFill>
                  </a:tcPr>
                </a:tc>
                <a:tc>
                  <a:txBody>
                    <a:bodyPr/>
                    <a:lstStyle/>
                    <a:p>
                      <a:pPr algn="l">
                        <a:lnSpc>
                          <a:spcPts val="4200"/>
                        </a:lnSpc>
                        <a:defRPr/>
                      </a:pPr>
                      <a:r>
                        <a:rPr lang="en-US" sz="3000" dirty="0" err="1">
                          <a:solidFill>
                            <a:srgbClr val="A3704B">
                              <a:alpha val="91765"/>
                            </a:srgbClr>
                          </a:solidFill>
                          <a:latin typeface="Roboto Condensed"/>
                          <a:ea typeface="Roboto Condensed"/>
                          <a:cs typeface="Roboto Condensed"/>
                          <a:sym typeface="Roboto Condensed"/>
                        </a:rPr>
                        <a:t>Khẳng</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định</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lại</a:t>
                      </a:r>
                      <a:r>
                        <a:rPr lang="en-US" sz="3000" dirty="0">
                          <a:solidFill>
                            <a:srgbClr val="A3704B">
                              <a:alpha val="91765"/>
                            </a:srgbClr>
                          </a:solidFill>
                          <a:latin typeface="Roboto Condensed"/>
                          <a:ea typeface="Roboto Condensed"/>
                          <a:cs typeface="Roboto Condensed"/>
                          <a:sym typeface="Roboto Condensed"/>
                        </a:rPr>
                        <a:t> ý </a:t>
                      </a:r>
                      <a:r>
                        <a:rPr lang="en-US" sz="3000" dirty="0" err="1">
                          <a:solidFill>
                            <a:srgbClr val="A3704B">
                              <a:alpha val="91765"/>
                            </a:srgbClr>
                          </a:solidFill>
                          <a:latin typeface="Roboto Condensed"/>
                          <a:ea typeface="Roboto Condensed"/>
                          <a:cs typeface="Roboto Condensed"/>
                          <a:sym typeface="Roboto Condensed"/>
                        </a:rPr>
                        <a:t>nghĩa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của</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việc</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bảo</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vệ</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môi</a:t>
                      </a:r>
                      <a:r>
                        <a:rPr lang="en-US" sz="3000" dirty="0">
                          <a:solidFill>
                            <a:srgbClr val="A3704B">
                              <a:alpha val="91765"/>
                            </a:srgbClr>
                          </a:solidFill>
                          <a:latin typeface="Roboto Condensed"/>
                          <a:ea typeface="Roboto Condensed"/>
                          <a:cs typeface="Roboto Condensed"/>
                          <a:sym typeface="Roboto Condensed"/>
                        </a:rPr>
                        <a:t> </a:t>
                      </a:r>
                      <a:r>
                        <a:rPr lang="en-US" sz="3000" dirty="0" err="1">
                          <a:solidFill>
                            <a:srgbClr val="A3704B">
                              <a:alpha val="91765"/>
                            </a:srgbClr>
                          </a:solidFill>
                          <a:latin typeface="Roboto Condensed"/>
                          <a:ea typeface="Roboto Condensed"/>
                          <a:cs typeface="Roboto Condensed"/>
                          <a:sym typeface="Roboto Condensed"/>
                        </a:rPr>
                        <a:t>trường</a:t>
                      </a:r>
                      <a:r>
                        <a:rPr lang="en-US" sz="3000" dirty="0">
                          <a:solidFill>
                            <a:srgbClr val="A3704B">
                              <a:alpha val="91765"/>
                            </a:srgbClr>
                          </a:solidFill>
                          <a:latin typeface="Roboto Condensed"/>
                          <a:ea typeface="Roboto Condensed"/>
                          <a:cs typeface="Roboto Condensed"/>
                          <a:sym typeface="Roboto Condensed"/>
                        </a:rPr>
                        <a:t>.</a:t>
                      </a:r>
                      <a:endParaRPr lang="en-US" sz="1100" dirty="0"/>
                    </a:p>
                  </a:txBody>
                  <a:tcPr marL="190500" marR="190500" marT="190500" marB="190500" anchor="ctr">
                    <a:lnL w="38100" cap="flat" cmpd="sng" algn="ctr">
                      <a:solidFill>
                        <a:srgbClr val="866255"/>
                      </a:solidFill>
                      <a:prstDash val="solid"/>
                      <a:round/>
                      <a:headEnd type="none" w="med" len="med"/>
                      <a:tailEnd type="none" w="med" len="med"/>
                    </a:lnL>
                    <a:lnR w="38100" cap="flat" cmpd="sng" algn="ctr">
                      <a:solidFill>
                        <a:srgbClr val="866255"/>
                      </a:solidFill>
                      <a:prstDash val="solid"/>
                      <a:round/>
                      <a:headEnd type="none" w="med" len="med"/>
                      <a:tailEnd type="none" w="med" len="med"/>
                    </a:lnR>
                    <a:lnT w="38100" cap="flat" cmpd="sng" algn="ctr">
                      <a:solidFill>
                        <a:srgbClr val="866255"/>
                      </a:solidFill>
                      <a:prstDash val="solid"/>
                      <a:round/>
                      <a:headEnd type="none" w="med" len="med"/>
                      <a:tailEnd type="none" w="med" len="med"/>
                    </a:lnT>
                    <a:lnB w="38100" cap="flat" cmpd="sng" algn="ctr">
                      <a:solidFill>
                        <a:srgbClr val="866255"/>
                      </a:solidFill>
                      <a:prstDash val="solid"/>
                      <a:round/>
                      <a:headEnd type="none" w="med" len="med"/>
                      <a:tailEnd type="none" w="med" len="med"/>
                    </a:lnB>
                    <a:solidFill>
                      <a:srgbClr val="FFFFFF">
                        <a:alpha val="91765"/>
                      </a:srgb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30222"/>
            </a:stretch>
          </a:blipFill>
        </p:spPr>
      </p:sp>
      <p:sp>
        <p:nvSpPr>
          <p:cNvPr id="3" name="Freeform 3"/>
          <p:cNvSpPr/>
          <p:nvPr/>
        </p:nvSpPr>
        <p:spPr>
          <a:xfrm rot="-3121642">
            <a:off x="884706" y="1685203"/>
            <a:ext cx="12715074" cy="18099750"/>
          </a:xfrm>
          <a:custGeom>
            <a:avLst/>
            <a:gdLst/>
            <a:ahLst/>
            <a:cxnLst/>
            <a:rect l="l" t="t" r="r" b="b"/>
            <a:pathLst>
              <a:path w="12715074" h="18099750">
                <a:moveTo>
                  <a:pt x="0" y="0"/>
                </a:moveTo>
                <a:lnTo>
                  <a:pt x="12715074" y="0"/>
                </a:lnTo>
                <a:lnTo>
                  <a:pt x="12715074" y="18099750"/>
                </a:lnTo>
                <a:lnTo>
                  <a:pt x="0" y="18099750"/>
                </a:lnTo>
                <a:lnTo>
                  <a:pt x="0" y="0"/>
                </a:lnTo>
                <a:close/>
              </a:path>
            </a:pathLst>
          </a:custGeom>
          <a:blipFill>
            <a:blip r:embed="rId3"/>
            <a:stretch>
              <a:fillRect/>
            </a:stretch>
          </a:blipFill>
        </p:spPr>
      </p:sp>
      <p:sp>
        <p:nvSpPr>
          <p:cNvPr id="4" name="Freeform 4"/>
          <p:cNvSpPr/>
          <p:nvPr/>
        </p:nvSpPr>
        <p:spPr>
          <a:xfrm rot="-385692">
            <a:off x="-1141957" y="-3216712"/>
            <a:ext cx="12986605" cy="4683294"/>
          </a:xfrm>
          <a:custGeom>
            <a:avLst/>
            <a:gdLst/>
            <a:ahLst/>
            <a:cxnLst/>
            <a:rect l="l" t="t" r="r" b="b"/>
            <a:pathLst>
              <a:path w="12986605" h="4683294">
                <a:moveTo>
                  <a:pt x="0" y="0"/>
                </a:moveTo>
                <a:lnTo>
                  <a:pt x="12986605" y="0"/>
                </a:lnTo>
                <a:lnTo>
                  <a:pt x="12986605" y="4683295"/>
                </a:lnTo>
                <a:lnTo>
                  <a:pt x="0" y="4683295"/>
                </a:lnTo>
                <a:lnTo>
                  <a:pt x="0" y="0"/>
                </a:lnTo>
                <a:close/>
              </a:path>
            </a:pathLst>
          </a:custGeom>
          <a:blipFill>
            <a:blip r:embed="rId4"/>
            <a:stretch>
              <a:fillRect/>
            </a:stretch>
          </a:blipFill>
        </p:spPr>
      </p:sp>
      <p:sp>
        <p:nvSpPr>
          <p:cNvPr id="5" name="Freeform 5"/>
          <p:cNvSpPr/>
          <p:nvPr/>
        </p:nvSpPr>
        <p:spPr>
          <a:xfrm rot="441049">
            <a:off x="11279870" y="-2034269"/>
            <a:ext cx="8463461" cy="2866997"/>
          </a:xfrm>
          <a:custGeom>
            <a:avLst/>
            <a:gdLst/>
            <a:ahLst/>
            <a:cxnLst/>
            <a:rect l="l" t="t" r="r" b="b"/>
            <a:pathLst>
              <a:path w="8463461" h="2866997">
                <a:moveTo>
                  <a:pt x="0" y="0"/>
                </a:moveTo>
                <a:lnTo>
                  <a:pt x="8463461" y="0"/>
                </a:lnTo>
                <a:lnTo>
                  <a:pt x="8463461" y="2866998"/>
                </a:lnTo>
                <a:lnTo>
                  <a:pt x="0" y="2866998"/>
                </a:lnTo>
                <a:lnTo>
                  <a:pt x="0" y="0"/>
                </a:lnTo>
                <a:close/>
              </a:path>
            </a:pathLst>
          </a:custGeom>
          <a:blipFill>
            <a:blip r:embed="rId5"/>
            <a:stretch>
              <a:fillRect/>
            </a:stretch>
          </a:blipFill>
        </p:spPr>
      </p:sp>
      <p:sp>
        <p:nvSpPr>
          <p:cNvPr id="6" name="Freeform 6"/>
          <p:cNvSpPr/>
          <p:nvPr/>
        </p:nvSpPr>
        <p:spPr>
          <a:xfrm>
            <a:off x="-958016" y="5265393"/>
            <a:ext cx="3205267" cy="5469685"/>
          </a:xfrm>
          <a:custGeom>
            <a:avLst/>
            <a:gdLst/>
            <a:ahLst/>
            <a:cxnLst/>
            <a:rect l="l" t="t" r="r" b="b"/>
            <a:pathLst>
              <a:path w="3205267" h="5469685">
                <a:moveTo>
                  <a:pt x="0" y="0"/>
                </a:moveTo>
                <a:lnTo>
                  <a:pt x="3205267" y="0"/>
                </a:lnTo>
                <a:lnTo>
                  <a:pt x="3205267" y="5469685"/>
                </a:lnTo>
                <a:lnTo>
                  <a:pt x="0" y="5469685"/>
                </a:lnTo>
                <a:lnTo>
                  <a:pt x="0" y="0"/>
                </a:lnTo>
                <a:close/>
              </a:path>
            </a:pathLst>
          </a:custGeom>
          <a:blipFill>
            <a:blip r:embed="rId6"/>
            <a:stretch>
              <a:fillRect/>
            </a:stretch>
          </a:blipFill>
        </p:spPr>
      </p:sp>
      <p:sp>
        <p:nvSpPr>
          <p:cNvPr id="7" name="Freeform 7"/>
          <p:cNvSpPr/>
          <p:nvPr/>
        </p:nvSpPr>
        <p:spPr>
          <a:xfrm rot="-675370">
            <a:off x="313523" y="9153827"/>
            <a:ext cx="2430368" cy="567086"/>
          </a:xfrm>
          <a:custGeom>
            <a:avLst/>
            <a:gdLst/>
            <a:ahLst/>
            <a:cxnLst/>
            <a:rect l="l" t="t" r="r" b="b"/>
            <a:pathLst>
              <a:path w="2430368" h="567086">
                <a:moveTo>
                  <a:pt x="0" y="0"/>
                </a:moveTo>
                <a:lnTo>
                  <a:pt x="2430368" y="0"/>
                </a:lnTo>
                <a:lnTo>
                  <a:pt x="2430368" y="567086"/>
                </a:lnTo>
                <a:lnTo>
                  <a:pt x="0" y="567086"/>
                </a:lnTo>
                <a:lnTo>
                  <a:pt x="0" y="0"/>
                </a:lnTo>
                <a:close/>
              </a:path>
            </a:pathLst>
          </a:custGeom>
          <a:blipFill>
            <a:blip r:embed="rId7">
              <a:alphaModFix amt="74000"/>
            </a:blip>
            <a:stretch>
              <a:fillRect/>
            </a:stretch>
          </a:blipFill>
        </p:spPr>
      </p:sp>
      <p:sp>
        <p:nvSpPr>
          <p:cNvPr id="8" name="Freeform 8"/>
          <p:cNvSpPr/>
          <p:nvPr/>
        </p:nvSpPr>
        <p:spPr>
          <a:xfrm rot="-342139">
            <a:off x="-502116" y="-152062"/>
            <a:ext cx="5581697" cy="851209"/>
          </a:xfrm>
          <a:custGeom>
            <a:avLst/>
            <a:gdLst/>
            <a:ahLst/>
            <a:cxnLst/>
            <a:rect l="l" t="t" r="r" b="b"/>
            <a:pathLst>
              <a:path w="5581697" h="851209">
                <a:moveTo>
                  <a:pt x="0" y="0"/>
                </a:moveTo>
                <a:lnTo>
                  <a:pt x="5581697" y="0"/>
                </a:lnTo>
                <a:lnTo>
                  <a:pt x="5581697" y="851208"/>
                </a:lnTo>
                <a:lnTo>
                  <a:pt x="0" y="851208"/>
                </a:lnTo>
                <a:lnTo>
                  <a:pt x="0" y="0"/>
                </a:lnTo>
                <a:close/>
              </a:path>
            </a:pathLst>
          </a:custGeom>
          <a:blipFill>
            <a:blip r:embed="rId8"/>
            <a:stretch>
              <a:fillRect/>
            </a:stretch>
          </a:blipFill>
        </p:spPr>
      </p:sp>
      <p:sp>
        <p:nvSpPr>
          <p:cNvPr id="9" name="Freeform 9"/>
          <p:cNvSpPr/>
          <p:nvPr/>
        </p:nvSpPr>
        <p:spPr>
          <a:xfrm rot="-10800000">
            <a:off x="14447059" y="-783363"/>
            <a:ext cx="3279833" cy="3624125"/>
          </a:xfrm>
          <a:custGeom>
            <a:avLst/>
            <a:gdLst/>
            <a:ahLst/>
            <a:cxnLst/>
            <a:rect l="l" t="t" r="r" b="b"/>
            <a:pathLst>
              <a:path w="3279833" h="3624125">
                <a:moveTo>
                  <a:pt x="0" y="0"/>
                </a:moveTo>
                <a:lnTo>
                  <a:pt x="3279833" y="0"/>
                </a:lnTo>
                <a:lnTo>
                  <a:pt x="3279833" y="3624126"/>
                </a:lnTo>
                <a:lnTo>
                  <a:pt x="0" y="3624126"/>
                </a:lnTo>
                <a:lnTo>
                  <a:pt x="0" y="0"/>
                </a:lnTo>
                <a:close/>
              </a:path>
            </a:pathLst>
          </a:custGeom>
          <a:blipFill>
            <a:blip r:embed="rId9"/>
            <a:stretch>
              <a:fillRect/>
            </a:stretch>
          </a:blipFill>
        </p:spPr>
      </p:sp>
      <p:sp>
        <p:nvSpPr>
          <p:cNvPr id="11" name="TextBox 11"/>
          <p:cNvSpPr txBox="1"/>
          <p:nvPr/>
        </p:nvSpPr>
        <p:spPr>
          <a:xfrm>
            <a:off x="3838219" y="5011572"/>
            <a:ext cx="11295456" cy="1377801"/>
          </a:xfrm>
          <a:prstGeom prst="rect">
            <a:avLst/>
          </a:prstGeom>
        </p:spPr>
        <p:txBody>
          <a:bodyPr lIns="0" tIns="0" rIns="0" bIns="0" rtlCol="0" anchor="t">
            <a:spAutoFit/>
          </a:bodyPr>
          <a:lstStyle/>
          <a:p>
            <a:pPr algn="ctr">
              <a:lnSpc>
                <a:spcPts val="9999"/>
              </a:lnSpc>
            </a:pPr>
            <a:r>
              <a:rPr lang="en-US" sz="9999">
                <a:solidFill>
                  <a:srgbClr val="4F2C33"/>
                </a:solidFill>
                <a:latin typeface="#9Slide05 VL Fadilla"/>
                <a:ea typeface="#9Slide05 VL Fadilla"/>
                <a:cs typeface="#9Slide05 VL Fadilla"/>
                <a:sym typeface="#9Slide05 VL Fadilla"/>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aphicFrame>
        <p:nvGraphicFramePr>
          <p:cNvPr id="7" name="Table 7"/>
          <p:cNvGraphicFramePr>
            <a:graphicFrameLocks noGrp="1"/>
          </p:cNvGraphicFramePr>
          <p:nvPr/>
        </p:nvGraphicFramePr>
        <p:xfrm>
          <a:off x="9300857" y="3181350"/>
          <a:ext cx="7422488" cy="6076950"/>
        </p:xfrm>
        <a:graphic>
          <a:graphicData uri="http://schemas.openxmlformats.org/drawingml/2006/table">
            <a:tbl>
              <a:tblPr/>
              <a:tblGrid>
                <a:gridCol w="2438262">
                  <a:extLst>
                    <a:ext uri="{9D8B030D-6E8A-4147-A177-3AD203B41FA5}">
                      <a16:colId xmlns:a16="http://schemas.microsoft.com/office/drawing/2014/main" val="20000"/>
                    </a:ext>
                  </a:extLst>
                </a:gridCol>
                <a:gridCol w="2438262">
                  <a:extLst>
                    <a:ext uri="{9D8B030D-6E8A-4147-A177-3AD203B41FA5}">
                      <a16:colId xmlns:a16="http://schemas.microsoft.com/office/drawing/2014/main" val="20001"/>
                    </a:ext>
                  </a:extLst>
                </a:gridCol>
                <a:gridCol w="2545964">
                  <a:extLst>
                    <a:ext uri="{9D8B030D-6E8A-4147-A177-3AD203B41FA5}">
                      <a16:colId xmlns:a16="http://schemas.microsoft.com/office/drawing/2014/main" val="20002"/>
                    </a:ext>
                  </a:extLst>
                </a:gridCol>
              </a:tblGrid>
              <a:tr h="1090980">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a:txBody>
                    <a:bodyPr/>
                    <a:lstStyle/>
                    <a:p>
                      <a:pPr algn="l">
                        <a:lnSpc>
                          <a:spcPts val="4900"/>
                        </a:lnSpc>
                        <a:defRPr/>
                      </a:pPr>
                      <a:r>
                        <a:rPr lang="en-US" sz="3500" b="1" dirty="0" err="1">
                          <a:solidFill>
                            <a:srgbClr val="866255"/>
                          </a:solidFill>
                          <a:latin typeface="Roboto Condensed Bold"/>
                          <a:ea typeface="Roboto Condensed Bold"/>
                          <a:cs typeface="Roboto Condensed Bold"/>
                          <a:sym typeface="Roboto Condensed Bold"/>
                        </a:rPr>
                        <a:t>Câu</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đơn</a:t>
                      </a:r>
                      <a:endParaRPr lang="en-US" sz="1100" dirty="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Câu ghép</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extLst>
                  <a:ext uri="{0D108BD9-81ED-4DB2-BD59-A6C34878D82A}">
                    <a16:rowId xmlns:a16="http://schemas.microsoft.com/office/drawing/2014/main" val="10000"/>
                  </a:ext>
                </a:extLst>
              </a:tr>
              <a:tr h="1090980">
                <a:tc>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Khái niệm</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extLst>
                  <a:ext uri="{0D108BD9-81ED-4DB2-BD59-A6C34878D82A}">
                    <a16:rowId xmlns:a16="http://schemas.microsoft.com/office/drawing/2014/main" val="10001"/>
                  </a:ext>
                </a:extLst>
              </a:tr>
              <a:tr h="1090980">
                <a:tc>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Chức năng</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extLst>
                  <a:ext uri="{0D108BD9-81ED-4DB2-BD59-A6C34878D82A}">
                    <a16:rowId xmlns:a16="http://schemas.microsoft.com/office/drawing/2014/main" val="10002"/>
                  </a:ext>
                </a:extLst>
              </a:tr>
              <a:tr h="1713030">
                <a:tc>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Mô hình cấu tạo</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tcPr>
                </a:tc>
                <a:extLst>
                  <a:ext uri="{0D108BD9-81ED-4DB2-BD59-A6C34878D82A}">
                    <a16:rowId xmlns:a16="http://schemas.microsoft.com/office/drawing/2014/main" val="10003"/>
                  </a:ext>
                </a:extLst>
              </a:tr>
              <a:tr h="1090980">
                <a:tc gridSpan="3">
                  <a:txBody>
                    <a:bodyPr/>
                    <a:lstStyle/>
                    <a:p>
                      <a:pPr algn="l">
                        <a:lnSpc>
                          <a:spcPts val="4900"/>
                        </a:lnSpc>
                        <a:defRPr/>
                      </a:pPr>
                      <a:r>
                        <a:rPr lang="en-US" sz="3500" b="1" dirty="0" err="1">
                          <a:solidFill>
                            <a:srgbClr val="866255"/>
                          </a:solidFill>
                          <a:latin typeface="Roboto Condensed Bold"/>
                          <a:ea typeface="Roboto Condensed Bold"/>
                          <a:cs typeface="Roboto Condensed Bold"/>
                          <a:sym typeface="Roboto Condensed Bold"/>
                        </a:rPr>
                        <a:t>Cách</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lựa</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chọn</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câu</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đơn</a:t>
                      </a:r>
                      <a:r>
                        <a:rPr lang="en-US" sz="3500" b="1" dirty="0">
                          <a:solidFill>
                            <a:srgbClr val="866255"/>
                          </a:solidFill>
                          <a:latin typeface="Roboto Condensed Bold"/>
                          <a:ea typeface="Roboto Condensed Bold"/>
                          <a:cs typeface="Roboto Condensed Bold"/>
                          <a:sym typeface="Roboto Condensed Bold"/>
                        </a:rPr>
                        <a:t> – </a:t>
                      </a:r>
                      <a:r>
                        <a:rPr lang="en-US" sz="3500" b="1" dirty="0" err="1">
                          <a:solidFill>
                            <a:srgbClr val="866255"/>
                          </a:solidFill>
                          <a:latin typeface="Roboto Condensed Bold"/>
                          <a:ea typeface="Roboto Condensed Bold"/>
                          <a:cs typeface="Roboto Condensed Bold"/>
                          <a:sym typeface="Roboto Condensed Bold"/>
                        </a:rPr>
                        <a:t>câu</a:t>
                      </a:r>
                      <a:r>
                        <a:rPr lang="en-US" sz="3500" b="1" dirty="0">
                          <a:solidFill>
                            <a:srgbClr val="866255"/>
                          </a:solidFill>
                          <a:latin typeface="Roboto Condensed Bold"/>
                          <a:ea typeface="Roboto Condensed Bold"/>
                          <a:cs typeface="Roboto Condensed Bold"/>
                          <a:sym typeface="Roboto Condensed Bold"/>
                        </a:rPr>
                        <a:t> </a:t>
                      </a:r>
                      <a:r>
                        <a:rPr lang="en-US" sz="3500" b="1" dirty="0" err="1">
                          <a:solidFill>
                            <a:srgbClr val="866255"/>
                          </a:solidFill>
                          <a:latin typeface="Roboto Condensed Bold"/>
                          <a:ea typeface="Roboto Condensed Bold"/>
                          <a:cs typeface="Roboto Condensed Bold"/>
                          <a:sym typeface="Roboto Condensed Bold"/>
                        </a:rPr>
                        <a:t>ghép</a:t>
                      </a:r>
                      <a:r>
                        <a:rPr lang="en-US" sz="3500" b="1" dirty="0">
                          <a:solidFill>
                            <a:srgbClr val="866255"/>
                          </a:solidFill>
                          <a:latin typeface="Roboto Condensed Bold"/>
                          <a:ea typeface="Roboto Condensed Bold"/>
                          <a:cs typeface="Roboto Condensed Bold"/>
                          <a:sym typeface="Roboto Condensed Bold"/>
                        </a:rPr>
                        <a:t>:</a:t>
                      </a:r>
                      <a:endParaRPr lang="en-US" sz="1100" dirty="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hMerge="1">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Cách lựa chọn câu đơn – câu ghép:</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tc hMerge="1">
                  <a:txBody>
                    <a:bodyPr/>
                    <a:lstStyle/>
                    <a:p>
                      <a:pPr algn="l">
                        <a:lnSpc>
                          <a:spcPts val="4900"/>
                        </a:lnSpc>
                        <a:defRPr/>
                      </a:pPr>
                      <a:r>
                        <a:rPr lang="en-US" sz="3500" b="1">
                          <a:solidFill>
                            <a:srgbClr val="866255"/>
                          </a:solidFill>
                          <a:latin typeface="Roboto Condensed Bold"/>
                          <a:ea typeface="Roboto Condensed Bold"/>
                          <a:cs typeface="Roboto Condensed Bold"/>
                          <a:sym typeface="Roboto Condensed Bold"/>
                        </a:rPr>
                        <a:t>Cách lựa chọn câu đơn – câu ghép:</a:t>
                      </a:r>
                      <a:endParaRPr lang="en-US" sz="1100"/>
                    </a:p>
                  </a:txBody>
                  <a:tcPr marL="190500" marR="190500" marT="190500" marB="190500" anchor="ctr">
                    <a:lnL w="28575" cap="flat" cmpd="sng" algn="ctr">
                      <a:solidFill>
                        <a:srgbClr val="A3704B"/>
                      </a:solidFill>
                      <a:prstDash val="solid"/>
                      <a:round/>
                      <a:headEnd type="none" w="med" len="med"/>
                      <a:tailEnd type="none" w="med" len="med"/>
                    </a:lnL>
                    <a:lnR w="28575" cap="flat" cmpd="sng" algn="ctr">
                      <a:solidFill>
                        <a:srgbClr val="A3704B"/>
                      </a:solidFill>
                      <a:prstDash val="solid"/>
                      <a:round/>
                      <a:headEnd type="none" w="med" len="med"/>
                      <a:tailEnd type="none" w="med" len="med"/>
                    </a:lnR>
                    <a:lnT w="28575" cap="flat" cmpd="sng" algn="ctr">
                      <a:solidFill>
                        <a:srgbClr val="A3704B"/>
                      </a:solidFill>
                      <a:prstDash val="solid"/>
                      <a:round/>
                      <a:headEnd type="none" w="med" len="med"/>
                      <a:tailEnd type="none" w="med" len="med"/>
                    </a:lnT>
                    <a:lnB w="28575" cap="flat" cmpd="sng" algn="ctr">
                      <a:solidFill>
                        <a:srgbClr val="A3704B"/>
                      </a:solidFill>
                      <a:prstDash val="solid"/>
                      <a:round/>
                      <a:headEnd type="none" w="med" len="med"/>
                      <a:tailEnd type="none" w="med" len="med"/>
                    </a:lnB>
                    <a:solidFill>
                      <a:srgbClr val="F2E2C8"/>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9" name="TextBox 9"/>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0" name="TextBox 10"/>
          <p:cNvSpPr txBox="1"/>
          <p:nvPr/>
        </p:nvSpPr>
        <p:spPr>
          <a:xfrm>
            <a:off x="579182" y="3750455"/>
            <a:ext cx="8164356" cy="4213076"/>
          </a:xfrm>
          <a:prstGeom prst="rect">
            <a:avLst/>
          </a:prstGeom>
        </p:spPr>
        <p:txBody>
          <a:bodyPr lIns="0" tIns="0" rIns="0" bIns="0" rtlCol="0" anchor="t">
            <a:spAutoFit/>
          </a:bodyPr>
          <a:lstStyle/>
          <a:p>
            <a:pPr algn="just">
              <a:lnSpc>
                <a:spcPts val="5600"/>
              </a:lnSpc>
            </a:pP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BD464F"/>
                </a:solidFill>
                <a:latin typeface="Roboto Condensed Bold Italics"/>
                <a:ea typeface="Roboto Condensed Bold Italics"/>
                <a:cs typeface="Roboto Condensed Bold Italics"/>
                <a:sym typeface="Roboto Condensed Bold Italics"/>
              </a:rPr>
              <a:t>Nhiệm</a:t>
            </a:r>
            <a:r>
              <a:rPr lang="en-US" sz="4000" b="1" i="1" dirty="0">
                <a:solidFill>
                  <a:srgbClr val="BD464F"/>
                </a:solidFill>
                <a:latin typeface="Roboto Condensed Bold Italics"/>
                <a:ea typeface="Roboto Condensed Bold Italics"/>
                <a:cs typeface="Roboto Condensed Bold Italics"/>
                <a:sym typeface="Roboto Condensed Bold Italics"/>
              </a:rPr>
              <a:t> </a:t>
            </a:r>
            <a:r>
              <a:rPr lang="en-US" sz="4000" b="1" i="1" dirty="0" err="1">
                <a:solidFill>
                  <a:srgbClr val="BD464F"/>
                </a:solidFill>
                <a:latin typeface="Roboto Condensed Bold Italics"/>
                <a:ea typeface="Roboto Condensed Bold Italics"/>
                <a:cs typeface="Roboto Condensed Bold Italics"/>
                <a:sym typeface="Roboto Condensed Bold Italics"/>
              </a:rPr>
              <a:t>vụ</a:t>
            </a:r>
            <a:r>
              <a:rPr lang="en-US" sz="4000" b="1" i="1" dirty="0">
                <a:solidFill>
                  <a:srgbClr val="BD464F"/>
                </a:solidFill>
                <a:latin typeface="Roboto Condensed Bold Italics"/>
                <a:ea typeface="Roboto Condensed Bold Italics"/>
                <a:cs typeface="Roboto Condensed Bold Italics"/>
                <a:sym typeface="Roboto Condensed Bold Italics"/>
              </a:rPr>
              <a:t> 1: </a:t>
            </a:r>
            <a:r>
              <a:rPr lang="en-US" sz="4000" b="1" i="1" dirty="0">
                <a:solidFill>
                  <a:srgbClr val="4F2C33"/>
                </a:solidFill>
                <a:latin typeface="Roboto Condensed Bold Italics"/>
                <a:ea typeface="Roboto Condensed Bold Italics"/>
                <a:cs typeface="Roboto Condensed Bold Italics"/>
                <a:sym typeface="Roboto Condensed Bold Italics"/>
              </a:rPr>
              <a:t>HS </a:t>
            </a:r>
            <a:r>
              <a:rPr lang="en-US" sz="4000" b="1" i="1" dirty="0" err="1">
                <a:solidFill>
                  <a:srgbClr val="4F2C33"/>
                </a:solidFill>
                <a:latin typeface="Roboto Condensed Bold Italics"/>
                <a:ea typeface="Roboto Condensed Bold Italics"/>
                <a:cs typeface="Roboto Condensed Bold Italics"/>
                <a:sym typeface="Roboto Condensed Bold Italics"/>
              </a:rPr>
              <a:t>thảo</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luận</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theo</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cặp</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bàn</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thời</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gian</a:t>
            </a:r>
            <a:r>
              <a:rPr lang="en-US" sz="4000" b="1" i="1" dirty="0">
                <a:solidFill>
                  <a:srgbClr val="4F2C33"/>
                </a:solidFill>
                <a:latin typeface="Roboto Condensed Bold Italics"/>
                <a:ea typeface="Roboto Condensed Bold Italics"/>
                <a:cs typeface="Roboto Condensed Bold Italics"/>
                <a:sym typeface="Roboto Condensed Bold Italics"/>
              </a:rPr>
              <a:t> 2 </a:t>
            </a:r>
            <a:r>
              <a:rPr lang="en-US" sz="4000" b="1" i="1" dirty="0" err="1">
                <a:solidFill>
                  <a:srgbClr val="4F2C33"/>
                </a:solidFill>
                <a:latin typeface="Roboto Condensed Bold Italics"/>
                <a:ea typeface="Roboto Condensed Bold Italics"/>
                <a:cs typeface="Roboto Condensed Bold Italics"/>
                <a:sym typeface="Roboto Condensed Bold Italics"/>
              </a:rPr>
              <a:t>phút</a:t>
            </a:r>
            <a:endParaRPr lang="en-US" sz="4000" b="1" i="1" dirty="0">
              <a:solidFill>
                <a:srgbClr val="4F2C33"/>
              </a:solidFill>
              <a:latin typeface="Roboto Condensed Bold Italics"/>
              <a:ea typeface="Roboto Condensed Bold Italics"/>
              <a:cs typeface="Roboto Condensed Bold Italics"/>
              <a:sym typeface="Roboto Condensed Bold Italics"/>
            </a:endParaRPr>
          </a:p>
          <a:p>
            <a:pPr algn="just">
              <a:lnSpc>
                <a:spcPts val="5600"/>
              </a:lnSpc>
            </a:pP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GV</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gọi</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ngẫu</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nhiên</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đại</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diện</a:t>
            </a:r>
            <a:r>
              <a:rPr lang="en-US" sz="4000" b="1" i="1" dirty="0">
                <a:solidFill>
                  <a:srgbClr val="4F2C33"/>
                </a:solidFill>
                <a:latin typeface="Roboto Condensed Bold Italics"/>
                <a:ea typeface="Roboto Condensed Bold Italics"/>
                <a:cs typeface="Roboto Condensed Bold Italics"/>
                <a:sym typeface="Roboto Condensed Bold Italics"/>
              </a:rPr>
              <a:t> 2 </a:t>
            </a:r>
            <a:r>
              <a:rPr lang="en-US" sz="4000" b="1" i="1" dirty="0" err="1">
                <a:solidFill>
                  <a:srgbClr val="4F2C33"/>
                </a:solidFill>
                <a:latin typeface="Roboto Condensed Bold Italics"/>
                <a:ea typeface="Roboto Condensed Bold Italics"/>
                <a:cs typeface="Roboto Condensed Bold Italics"/>
                <a:sym typeface="Roboto Condensed Bold Italics"/>
              </a:rPr>
              <a:t>nhóm</a:t>
            </a:r>
            <a:r>
              <a:rPr lang="en-US" sz="4000" b="1" i="1" dirty="0">
                <a:solidFill>
                  <a:srgbClr val="4F2C33"/>
                </a:solidFill>
                <a:latin typeface="Roboto Condensed Bold Italics"/>
                <a:ea typeface="Roboto Condensed Bold Italics"/>
                <a:cs typeface="Roboto Condensed Bold Italics"/>
                <a:sym typeface="Roboto Condensed Bold Italics"/>
              </a:rPr>
              <a:t> HS </a:t>
            </a:r>
            <a:r>
              <a:rPr lang="en-US" sz="4000" b="1" i="1" dirty="0" err="1">
                <a:solidFill>
                  <a:srgbClr val="4F2C33"/>
                </a:solidFill>
                <a:latin typeface="Roboto Condensed Bold Italics"/>
                <a:ea typeface="Roboto Condensed Bold Italics"/>
                <a:cs typeface="Roboto Condensed Bold Italics"/>
                <a:sym typeface="Roboto Condensed Bold Italics"/>
              </a:rPr>
              <a:t>trình</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bày</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tối</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đa</a:t>
            </a:r>
            <a:r>
              <a:rPr lang="en-US" sz="4000" b="1" i="1" dirty="0">
                <a:solidFill>
                  <a:srgbClr val="4F2C33"/>
                </a:solidFill>
                <a:latin typeface="Roboto Condensed Bold Italics"/>
                <a:ea typeface="Roboto Condensed Bold Italics"/>
                <a:cs typeface="Roboto Condensed Bold Italics"/>
                <a:sym typeface="Roboto Condensed Bold Italics"/>
              </a:rPr>
              <a:t> 1 </a:t>
            </a:r>
            <a:r>
              <a:rPr lang="en-US" sz="4000" b="1" i="1" dirty="0" err="1">
                <a:solidFill>
                  <a:srgbClr val="4F2C33"/>
                </a:solidFill>
                <a:latin typeface="Roboto Condensed Bold Italics"/>
                <a:ea typeface="Roboto Condensed Bold Italics"/>
                <a:cs typeface="Roboto Condensed Bold Italics"/>
                <a:sym typeface="Roboto Condensed Bold Italics"/>
              </a:rPr>
              <a:t>phút</a:t>
            </a:r>
            <a:r>
              <a:rPr lang="en-US" sz="4000" b="1" i="1" dirty="0">
                <a:solidFill>
                  <a:srgbClr val="4F2C33"/>
                </a:solidFill>
                <a:latin typeface="Roboto Condensed Bold Italics"/>
                <a:ea typeface="Roboto Condensed Bold Italics"/>
                <a:cs typeface="Roboto Condensed Bold Italics"/>
                <a:sym typeface="Roboto Condensed Bold Italics"/>
              </a:rPr>
              <a:t>/ HS</a:t>
            </a:r>
          </a:p>
          <a:p>
            <a:pPr algn="just">
              <a:lnSpc>
                <a:spcPts val="5600"/>
              </a:lnSpc>
            </a:pPr>
            <a:r>
              <a:rPr lang="en-US" sz="4000" b="1" i="1" dirty="0">
                <a:solidFill>
                  <a:srgbClr val="4F2C33"/>
                </a:solidFill>
                <a:latin typeface="Roboto Condensed Bold Italics"/>
                <a:ea typeface="Roboto Condensed Bold Italics"/>
                <a:cs typeface="Roboto Condensed Bold Italics"/>
                <a:sym typeface="Roboto Condensed Bold Italics"/>
              </a:rPr>
              <a:t>? Em </a:t>
            </a:r>
            <a:r>
              <a:rPr lang="en-US" sz="4000" b="1" i="1" dirty="0" err="1">
                <a:solidFill>
                  <a:srgbClr val="4F2C33"/>
                </a:solidFill>
                <a:latin typeface="Roboto Condensed Bold Italics"/>
                <a:ea typeface="Roboto Condensed Bold Italics"/>
                <a:cs typeface="Roboto Condensed Bold Italics"/>
                <a:sym typeface="Roboto Condensed Bold Italics"/>
              </a:rPr>
              <a:t>hãy</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hoàn</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thành</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nội</a:t>
            </a:r>
            <a:r>
              <a:rPr lang="en-US" sz="4000" b="1" i="1" dirty="0">
                <a:solidFill>
                  <a:srgbClr val="4F2C33"/>
                </a:solidFill>
                <a:latin typeface="Roboto Condensed Bold Italics"/>
                <a:ea typeface="Roboto Condensed Bold Italics"/>
                <a:cs typeface="Roboto Condensed Bold Italics"/>
                <a:sym typeface="Roboto Condensed Bold Italics"/>
              </a:rPr>
              <a:t> dung </a:t>
            </a:r>
            <a:r>
              <a:rPr lang="en-US" sz="4000" b="1" i="1" dirty="0" err="1">
                <a:solidFill>
                  <a:srgbClr val="4F2C33"/>
                </a:solidFill>
                <a:latin typeface="Roboto Condensed Bold Italics"/>
                <a:ea typeface="Roboto Condensed Bold Italics"/>
                <a:cs typeface="Roboto Condensed Bold Italics"/>
                <a:sym typeface="Roboto Condensed Bold Italics"/>
              </a:rPr>
              <a:t>bảng</a:t>
            </a:r>
            <a:r>
              <a:rPr lang="en-US" sz="4000" b="1" i="1" dirty="0">
                <a:solidFill>
                  <a:srgbClr val="4F2C33"/>
                </a:solidFill>
                <a:latin typeface="Roboto Condensed Bold Italics"/>
                <a:ea typeface="Roboto Condensed Bold Italics"/>
                <a:cs typeface="Roboto Condensed Bold Italics"/>
                <a:sym typeface="Roboto Condensed Bold Italics"/>
              </a:rPr>
              <a:t> </a:t>
            </a:r>
            <a:r>
              <a:rPr lang="en-US" sz="4000" b="1" i="1" dirty="0" err="1">
                <a:solidFill>
                  <a:srgbClr val="4F2C33"/>
                </a:solidFill>
                <a:latin typeface="Roboto Condensed Bold Italics"/>
                <a:ea typeface="Roboto Condensed Bold Italics"/>
                <a:cs typeface="Roboto Condensed Bold Italics"/>
                <a:sym typeface="Roboto Condensed Bold Italics"/>
              </a:rPr>
              <a:t>sau</a:t>
            </a:r>
            <a:r>
              <a:rPr lang="en-US" sz="4000" b="1" i="1" dirty="0">
                <a:solidFill>
                  <a:srgbClr val="4F2C33"/>
                </a:solidFill>
                <a:latin typeface="Roboto Condensed Bold Italics"/>
                <a:ea typeface="Roboto Condensed Bold Italics"/>
                <a:cs typeface="Roboto Condensed Bold Italics"/>
                <a:sym typeface="Roboto Condensed Bold Italics"/>
              </a:rPr>
              <a:t>:</a:t>
            </a:r>
          </a:p>
          <a:p>
            <a:pPr algn="just">
              <a:lnSpc>
                <a:spcPts val="5600"/>
              </a:lnSpc>
            </a:pPr>
            <a:endParaRPr lang="en-US" sz="4000" b="1" i="1" dirty="0">
              <a:solidFill>
                <a:srgbClr val="4F2C33"/>
              </a:solidFill>
              <a:latin typeface="Roboto Condensed Bold Italics"/>
              <a:ea typeface="Roboto Condensed Bold Italics"/>
              <a:cs typeface="Roboto Condensed Bold Italics"/>
              <a:sym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pSp>
        <p:nvGrpSpPr>
          <p:cNvPr id="7" name="Group 7"/>
          <p:cNvGrpSpPr/>
          <p:nvPr/>
        </p:nvGrpSpPr>
        <p:grpSpPr>
          <a:xfrm>
            <a:off x="579182" y="5324145"/>
            <a:ext cx="16904694" cy="1777196"/>
            <a:chOff x="0" y="0"/>
            <a:chExt cx="4452265" cy="468068"/>
          </a:xfrm>
        </p:grpSpPr>
        <p:sp>
          <p:nvSpPr>
            <p:cNvPr id="8" name="Freeform 8"/>
            <p:cNvSpPr/>
            <p:nvPr/>
          </p:nvSpPr>
          <p:spPr>
            <a:xfrm>
              <a:off x="0" y="0"/>
              <a:ext cx="4452265" cy="468068"/>
            </a:xfrm>
            <a:custGeom>
              <a:avLst/>
              <a:gdLst/>
              <a:ahLst/>
              <a:cxnLst/>
              <a:rect l="l" t="t" r="r" b="b"/>
              <a:pathLst>
                <a:path w="4452265" h="468068">
                  <a:moveTo>
                    <a:pt x="0" y="0"/>
                  </a:moveTo>
                  <a:lnTo>
                    <a:pt x="4452265" y="0"/>
                  </a:lnTo>
                  <a:lnTo>
                    <a:pt x="4452265" y="468068"/>
                  </a:lnTo>
                  <a:lnTo>
                    <a:pt x="0" y="468068"/>
                  </a:lnTo>
                  <a:close/>
                </a:path>
              </a:pathLst>
            </a:custGeom>
            <a:solidFill>
              <a:srgbClr val="EDE6D8"/>
            </a:solidFill>
          </p:spPr>
        </p:sp>
        <p:sp>
          <p:nvSpPr>
            <p:cNvPr id="9" name="TextBox 9"/>
            <p:cNvSpPr txBox="1"/>
            <p:nvPr/>
          </p:nvSpPr>
          <p:spPr>
            <a:xfrm>
              <a:off x="0" y="-47625"/>
              <a:ext cx="4452265" cy="5156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1" name="TextBox 11"/>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2" name="TextBox 12"/>
          <p:cNvSpPr txBox="1"/>
          <p:nvPr/>
        </p:nvSpPr>
        <p:spPr>
          <a:xfrm>
            <a:off x="579182" y="3759980"/>
            <a:ext cx="17193208" cy="1313180"/>
          </a:xfrm>
          <a:prstGeom prst="rect">
            <a:avLst/>
          </a:prstGeom>
        </p:spPr>
        <p:txBody>
          <a:bodyPr lIns="0" tIns="0" rIns="0" bIns="0" rtlCol="0" anchor="t">
            <a:spAutoFit/>
          </a:bodyPr>
          <a:lstStyle/>
          <a:p>
            <a:pPr algn="just">
              <a:lnSpc>
                <a:spcPts val="5320"/>
              </a:lnSpc>
            </a:pP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BD464F"/>
                </a:solidFill>
                <a:latin typeface="Roboto Condensed Bold Italics"/>
                <a:ea typeface="Roboto Condensed Bold Italics"/>
                <a:cs typeface="Roboto Condensed Bold Italics"/>
                <a:sym typeface="Roboto Condensed Bold Italics"/>
              </a:rPr>
              <a:t>Nhiệm</a:t>
            </a:r>
            <a:r>
              <a:rPr lang="en-US" sz="3800" b="1" i="1" dirty="0">
                <a:solidFill>
                  <a:srgbClr val="BD464F"/>
                </a:solidFill>
                <a:latin typeface="Roboto Condensed Bold Italics"/>
                <a:ea typeface="Roboto Condensed Bold Italics"/>
                <a:cs typeface="Roboto Condensed Bold Italics"/>
                <a:sym typeface="Roboto Condensed Bold Italics"/>
              </a:rPr>
              <a:t> </a:t>
            </a:r>
            <a:r>
              <a:rPr lang="en-US" sz="3800" b="1" i="1" dirty="0" err="1">
                <a:solidFill>
                  <a:srgbClr val="BD464F"/>
                </a:solidFill>
                <a:latin typeface="Roboto Condensed Bold Italics"/>
                <a:ea typeface="Roboto Condensed Bold Italics"/>
                <a:cs typeface="Roboto Condensed Bold Italics"/>
                <a:sym typeface="Roboto Condensed Bold Italics"/>
              </a:rPr>
              <a:t>vụ</a:t>
            </a:r>
            <a:r>
              <a:rPr lang="en-US" sz="3800" b="1" i="1" dirty="0">
                <a:solidFill>
                  <a:srgbClr val="BD464F"/>
                </a:solidFill>
                <a:latin typeface="Roboto Condensed Bold Italics"/>
                <a:ea typeface="Roboto Condensed Bold Italics"/>
                <a:cs typeface="Roboto Condensed Bold Italics"/>
                <a:sym typeface="Roboto Condensed Bold Italics"/>
              </a:rPr>
              <a:t> 2:</a:t>
            </a:r>
            <a:r>
              <a:rPr lang="en-US" sz="3800" b="1" i="1" dirty="0">
                <a:solidFill>
                  <a:srgbClr val="4F2C33"/>
                </a:solidFill>
                <a:latin typeface="Roboto Condensed Bold Italics"/>
                <a:ea typeface="Roboto Condensed Bold Italics"/>
                <a:cs typeface="Roboto Condensed Bold Italics"/>
                <a:sym typeface="Roboto Condensed Bold Italics"/>
              </a:rPr>
              <a:t> HS </a:t>
            </a:r>
            <a:r>
              <a:rPr lang="en-US" sz="3800" b="1" i="1" dirty="0" err="1">
                <a:solidFill>
                  <a:srgbClr val="4F2C33"/>
                </a:solidFill>
                <a:latin typeface="Roboto Condensed Bold Italics"/>
                <a:ea typeface="Roboto Condensed Bold Italics"/>
                <a:cs typeface="Roboto Condensed Bold Italics"/>
                <a:sym typeface="Roboto Condensed Bold Italics"/>
              </a:rPr>
              <a:t>thực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hiện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cá</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nhân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giơ</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tay</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trả</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lời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mỗi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câu</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trả</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lời</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đúng</a:t>
            </a:r>
            <a:r>
              <a:rPr lang="en-US" sz="3800" b="1" i="1" dirty="0">
                <a:solidFill>
                  <a:srgbClr val="4F2C33"/>
                </a:solidFill>
                <a:latin typeface="Roboto Condensed Bold Italics"/>
                <a:ea typeface="Roboto Condensed Bold Italics"/>
                <a:cs typeface="Roboto Condensed Bold Italics"/>
                <a:sym typeface="Roboto Condensed Bold Italics"/>
              </a:rPr>
              <a:t> + 1 </a:t>
            </a:r>
            <a:r>
              <a:rPr lang="en-US" sz="3800" b="1" i="1" dirty="0" err="1">
                <a:solidFill>
                  <a:srgbClr val="4F2C33"/>
                </a:solidFill>
                <a:latin typeface="Roboto Condensed Bold Italics"/>
                <a:ea typeface="Roboto Condensed Bold Italics"/>
                <a:cs typeface="Roboto Condensed Bold Italics"/>
                <a:sym typeface="Roboto Condensed Bold Italics"/>
              </a:rPr>
              <a:t>điểm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tích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cực</a:t>
            </a:r>
            <a:endParaRPr lang="en-US" sz="3800" b="1" i="1" dirty="0">
              <a:solidFill>
                <a:srgbClr val="4F2C33"/>
              </a:solidFill>
              <a:latin typeface="Roboto Condensed Bold Italics"/>
              <a:ea typeface="Roboto Condensed Bold Italics"/>
              <a:cs typeface="Roboto Condensed Bold Italics"/>
              <a:sym typeface="Roboto Condensed Bold Italics"/>
            </a:endParaRPr>
          </a:p>
          <a:p>
            <a:pPr algn="just">
              <a:lnSpc>
                <a:spcPts val="5320"/>
              </a:lnSpc>
            </a:pP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Điền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chữ</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thích</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hợp</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vào</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chỗ</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chấm</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hoàn</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thành</a:t>
            </a:r>
            <a:r>
              <a:rPr lang="en-US" sz="3800" b="1" i="1" dirty="0">
                <a:solidFill>
                  <a:srgbClr val="4F2C33"/>
                </a:solidFill>
                <a:latin typeface="Roboto Condensed Bold Italics"/>
                <a:ea typeface="Roboto Condensed Bold Italics"/>
                <a:cs typeface="Roboto Condensed Bold Italics"/>
                <a:sym typeface="Roboto Condensed Bold Italics"/>
              </a:rPr>
              <a:t> tri </a:t>
            </a:r>
            <a:r>
              <a:rPr lang="en-US" sz="3800" b="1" i="1" dirty="0" err="1">
                <a:solidFill>
                  <a:srgbClr val="4F2C33"/>
                </a:solidFill>
                <a:latin typeface="Roboto Condensed Bold Italics"/>
                <a:ea typeface="Roboto Condensed Bold Italics"/>
                <a:cs typeface="Roboto Condensed Bold Italics"/>
                <a:sym typeface="Roboto Condensed Bold Italics"/>
              </a:rPr>
              <a:t>thức</a:t>
            </a:r>
            <a:r>
              <a:rPr lang="en-US" sz="3800" b="1" i="1" dirty="0">
                <a:solidFill>
                  <a:srgbClr val="4F2C33"/>
                </a:solidFill>
                <a:latin typeface="Roboto Condensed Bold Italics"/>
                <a:ea typeface="Roboto Condensed Bold Italics"/>
                <a:cs typeface="Roboto Condensed Bold Italics"/>
                <a:sym typeface="Roboto Condensed Bold Italics"/>
              </a:rPr>
              <a:t> </a:t>
            </a:r>
            <a:r>
              <a:rPr lang="en-US" sz="3800" b="1" i="1" dirty="0" err="1">
                <a:solidFill>
                  <a:srgbClr val="4F2C33"/>
                </a:solidFill>
                <a:latin typeface="Roboto Condensed Bold Italics"/>
                <a:ea typeface="Roboto Condensed Bold Italics"/>
                <a:cs typeface="Roboto Condensed Bold Italics"/>
                <a:sym typeface="Roboto Condensed Bold Italics"/>
              </a:rPr>
              <a:t>sau</a:t>
            </a:r>
            <a:r>
              <a:rPr lang="en-US" sz="3800" b="1" i="1" dirty="0">
                <a:solidFill>
                  <a:srgbClr val="4F2C33"/>
                </a:solidFill>
                <a:latin typeface="Roboto Condensed Bold Italics"/>
                <a:ea typeface="Roboto Condensed Bold Italics"/>
                <a:cs typeface="Roboto Condensed Bold Italics"/>
                <a:sym typeface="Roboto Condensed Bold Italics"/>
              </a:rPr>
              <a:t>:.</a:t>
            </a:r>
          </a:p>
        </p:txBody>
      </p:sp>
      <p:sp>
        <p:nvSpPr>
          <p:cNvPr id="13" name="TextBox 13"/>
          <p:cNvSpPr txBox="1"/>
          <p:nvPr/>
        </p:nvSpPr>
        <p:spPr>
          <a:xfrm>
            <a:off x="4823460" y="5406535"/>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quan</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hệ</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giữa</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các</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vế</a:t>
            </a:r>
            <a:endParaRPr lang="en-US" sz="3800" b="1" dirty="0">
              <a:solidFill>
                <a:srgbClr val="B9213F"/>
              </a:solidFill>
              <a:latin typeface="Roboto Condensed Bold"/>
              <a:ea typeface="Roboto Condensed Bold"/>
              <a:cs typeface="Roboto Condensed Bold"/>
              <a:sym typeface="Roboto Condensed Bold"/>
            </a:endParaRPr>
          </a:p>
        </p:txBody>
      </p:sp>
      <p:sp>
        <p:nvSpPr>
          <p:cNvPr id="14" name="TextBox 14"/>
          <p:cNvSpPr txBox="1"/>
          <p:nvPr/>
        </p:nvSpPr>
        <p:spPr>
          <a:xfrm>
            <a:off x="1028700" y="5731195"/>
            <a:ext cx="17193208" cy="646430"/>
          </a:xfrm>
          <a:prstGeom prst="rect">
            <a:avLst/>
          </a:prstGeom>
        </p:spPr>
        <p:txBody>
          <a:bodyPr lIns="0" tIns="0" rIns="0" bIns="0" rtlCol="0" anchor="t">
            <a:spAutoFit/>
          </a:bodyPr>
          <a:lstStyle/>
          <a:p>
            <a:pPr algn="just">
              <a:lnSpc>
                <a:spcPts val="5320"/>
              </a:lnSpc>
            </a:pPr>
            <a:r>
              <a:rPr lang="en-US" sz="3800" b="1" i="1" dirty="0" err="1">
                <a:solidFill>
                  <a:srgbClr val="D77F59"/>
                </a:solidFill>
                <a:latin typeface="Roboto Condensed Bold Italics"/>
                <a:ea typeface="Roboto Condensed Bold Italics"/>
                <a:cs typeface="Roboto Condensed Bold Italics"/>
                <a:sym typeface="Roboto Condensed Bold Italics"/>
              </a:rPr>
              <a:t>Có</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thể</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dựa</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vào</a:t>
            </a:r>
            <a:r>
              <a:rPr lang="en-US" sz="3800" b="1" i="1" dirty="0">
                <a:solidFill>
                  <a:srgbClr val="D77F59"/>
                </a:solidFill>
                <a:latin typeface="Roboto Condensed Bold Italics"/>
                <a:ea typeface="Roboto Condensed Bold Italics"/>
                <a:cs typeface="Roboto Condensed Bold Italics"/>
                <a:sym typeface="Roboto Condensed Bold Italics"/>
              </a:rPr>
              <a:t> (1) ________________________ </a:t>
            </a:r>
            <a:r>
              <a:rPr lang="en-US" sz="3800" b="1" i="1" dirty="0" err="1">
                <a:solidFill>
                  <a:srgbClr val="D77F59"/>
                </a:solidFill>
                <a:latin typeface="Roboto Condensed Bold Italics"/>
                <a:ea typeface="Roboto Condensed Bold Italics"/>
                <a:cs typeface="Roboto Condensed Bold Italics"/>
                <a:sym typeface="Roboto Condensed Bold Italics"/>
              </a:rPr>
              <a:t>trong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câu</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ghép</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để</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phân</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loại</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câu</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ghép</a:t>
            </a:r>
            <a:r>
              <a:rPr lang="en-US" sz="3800" b="1" i="1" dirty="0">
                <a:solidFill>
                  <a:srgbClr val="D77F59"/>
                </a:solidFill>
                <a:latin typeface="Roboto Condensed Bold Italics"/>
                <a:ea typeface="Roboto Condensed Bold Italics"/>
                <a:cs typeface="Roboto Condensed Bold Italics"/>
                <a:sym typeface="Roboto Condensed Bold Italics"/>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pSp>
        <p:nvGrpSpPr>
          <p:cNvPr id="7" name="Group 7"/>
          <p:cNvGrpSpPr/>
          <p:nvPr/>
        </p:nvGrpSpPr>
        <p:grpSpPr>
          <a:xfrm>
            <a:off x="579182" y="5324145"/>
            <a:ext cx="16904694" cy="1777196"/>
            <a:chOff x="0" y="0"/>
            <a:chExt cx="4452265" cy="468068"/>
          </a:xfrm>
        </p:grpSpPr>
        <p:sp>
          <p:nvSpPr>
            <p:cNvPr id="8" name="Freeform 8"/>
            <p:cNvSpPr/>
            <p:nvPr/>
          </p:nvSpPr>
          <p:spPr>
            <a:xfrm>
              <a:off x="0" y="0"/>
              <a:ext cx="4452265" cy="468068"/>
            </a:xfrm>
            <a:custGeom>
              <a:avLst/>
              <a:gdLst/>
              <a:ahLst/>
              <a:cxnLst/>
              <a:rect l="l" t="t" r="r" b="b"/>
              <a:pathLst>
                <a:path w="4452265" h="468068">
                  <a:moveTo>
                    <a:pt x="0" y="0"/>
                  </a:moveTo>
                  <a:lnTo>
                    <a:pt x="4452265" y="0"/>
                  </a:lnTo>
                  <a:lnTo>
                    <a:pt x="4452265" y="468068"/>
                  </a:lnTo>
                  <a:lnTo>
                    <a:pt x="0" y="468068"/>
                  </a:lnTo>
                  <a:close/>
                </a:path>
              </a:pathLst>
            </a:custGeom>
            <a:solidFill>
              <a:srgbClr val="EDE6D8"/>
            </a:solidFill>
          </p:spPr>
        </p:sp>
        <p:sp>
          <p:nvSpPr>
            <p:cNvPr id="9" name="TextBox 9"/>
            <p:cNvSpPr txBox="1"/>
            <p:nvPr/>
          </p:nvSpPr>
          <p:spPr>
            <a:xfrm>
              <a:off x="0" y="-47625"/>
              <a:ext cx="4452265" cy="5156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1" name="TextBox 11"/>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2" name="TextBox 12"/>
          <p:cNvSpPr txBox="1"/>
          <p:nvPr/>
        </p:nvSpPr>
        <p:spPr>
          <a:xfrm>
            <a:off x="579182" y="3759980"/>
            <a:ext cx="17193208" cy="1313180"/>
          </a:xfrm>
          <a:prstGeom prst="rect">
            <a:avLst/>
          </a:prstGeom>
        </p:spPr>
        <p:txBody>
          <a:bodyPr lIns="0" tIns="0" rIns="0" bIns="0" rtlCol="0" anchor="t">
            <a:spAutoFit/>
          </a:bodyPr>
          <a:lstStyle/>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a:t>
            </a:r>
            <a:r>
              <a:rPr lang="en-US" sz="3800" b="1" i="1">
                <a:solidFill>
                  <a:srgbClr val="BD464F"/>
                </a:solidFill>
                <a:latin typeface="Roboto Condensed Bold Italics"/>
                <a:ea typeface="Roboto Condensed Bold Italics"/>
                <a:cs typeface="Roboto Condensed Bold Italics"/>
                <a:sym typeface="Roboto Condensed Bold Italics"/>
              </a:rPr>
              <a:t>Nhiệm vụ 2:</a:t>
            </a:r>
            <a:r>
              <a:rPr lang="en-US" sz="3800" b="1" i="1">
                <a:solidFill>
                  <a:srgbClr val="4F2C33"/>
                </a:solidFill>
                <a:latin typeface="Roboto Condensed Bold Italics"/>
                <a:ea typeface="Roboto Condensed Bold Italics"/>
                <a:cs typeface="Roboto Condensed Bold Italics"/>
                <a:sym typeface="Roboto Condensed Bold Italics"/>
              </a:rPr>
              <a:t> HS thực hiện cá nhân, giơ tay trả lời, mỗi câu trả lời đúng + 1 điểm tích cực</a:t>
            </a:r>
          </a:p>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Điền chữ thích hợp vào chỗ chấm hoàn thành tri thức sau:.</a:t>
            </a:r>
          </a:p>
        </p:txBody>
      </p:sp>
      <p:sp>
        <p:nvSpPr>
          <p:cNvPr id="13" name="TextBox 13"/>
          <p:cNvSpPr txBox="1"/>
          <p:nvPr/>
        </p:nvSpPr>
        <p:spPr>
          <a:xfrm>
            <a:off x="8514141" y="5446080"/>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đẳng</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lập</a:t>
            </a:r>
            <a:endParaRPr lang="en-US" sz="3800" b="1" dirty="0">
              <a:solidFill>
                <a:srgbClr val="B9213F"/>
              </a:solidFill>
              <a:latin typeface="Roboto Condensed Bold"/>
              <a:ea typeface="Roboto Condensed Bold"/>
              <a:cs typeface="Roboto Condensed Bold"/>
              <a:sym typeface="Roboto Condensed Bold"/>
            </a:endParaRPr>
          </a:p>
        </p:txBody>
      </p:sp>
      <p:sp>
        <p:nvSpPr>
          <p:cNvPr id="14" name="TextBox 14"/>
          <p:cNvSpPr txBox="1"/>
          <p:nvPr/>
        </p:nvSpPr>
        <p:spPr>
          <a:xfrm>
            <a:off x="1028700" y="5731195"/>
            <a:ext cx="17193208" cy="1313180"/>
          </a:xfrm>
          <a:prstGeom prst="rect">
            <a:avLst/>
          </a:prstGeom>
        </p:spPr>
        <p:txBody>
          <a:bodyPr lIns="0" tIns="0" rIns="0" bIns="0" rtlCol="0" anchor="t">
            <a:spAutoFit/>
          </a:bodyPr>
          <a:lstStyle/>
          <a:p>
            <a:pPr algn="just">
              <a:lnSpc>
                <a:spcPts val="5320"/>
              </a:lnSpc>
            </a:pPr>
            <a:r>
              <a:rPr lang="en-US" sz="3800" b="1" i="1">
                <a:solidFill>
                  <a:srgbClr val="D77F59"/>
                </a:solidFill>
                <a:latin typeface="Roboto Condensed Bold Italics"/>
                <a:ea typeface="Roboto Condensed Bold Italics"/>
                <a:cs typeface="Roboto Condensed Bold Italics"/>
                <a:sym typeface="Roboto Condensed Bold Italics"/>
              </a:rPr>
              <a:t>Có hai kiểu câu ghép là: câu ghép (2) ______________ và câu ghép (3) _______________.</a:t>
            </a:r>
          </a:p>
          <a:p>
            <a:pPr algn="just">
              <a:lnSpc>
                <a:spcPts val="5320"/>
              </a:lnSpc>
            </a:pPr>
            <a:endParaRPr lang="en-US" sz="3800" b="1" i="1">
              <a:solidFill>
                <a:srgbClr val="D77F59"/>
              </a:solidFill>
              <a:latin typeface="Roboto Condensed Bold Italics"/>
              <a:ea typeface="Roboto Condensed Bold Italics"/>
              <a:cs typeface="Roboto Condensed Bold Italics"/>
              <a:sym typeface="Roboto Condensed Bold Italics"/>
            </a:endParaRPr>
          </a:p>
        </p:txBody>
      </p:sp>
      <p:sp>
        <p:nvSpPr>
          <p:cNvPr id="15" name="TextBox 15"/>
          <p:cNvSpPr txBox="1"/>
          <p:nvPr/>
        </p:nvSpPr>
        <p:spPr>
          <a:xfrm>
            <a:off x="14309848" y="5446080"/>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chính</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phụ</a:t>
            </a:r>
            <a:endParaRPr lang="en-US" sz="3800" b="1" dirty="0">
              <a:solidFill>
                <a:srgbClr val="B9213F"/>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pSp>
        <p:nvGrpSpPr>
          <p:cNvPr id="7" name="Group 7"/>
          <p:cNvGrpSpPr/>
          <p:nvPr/>
        </p:nvGrpSpPr>
        <p:grpSpPr>
          <a:xfrm>
            <a:off x="579182" y="5324145"/>
            <a:ext cx="17328653" cy="1777196"/>
            <a:chOff x="0" y="0"/>
            <a:chExt cx="4563925" cy="468068"/>
          </a:xfrm>
        </p:grpSpPr>
        <p:sp>
          <p:nvSpPr>
            <p:cNvPr id="8" name="Freeform 8"/>
            <p:cNvSpPr/>
            <p:nvPr/>
          </p:nvSpPr>
          <p:spPr>
            <a:xfrm>
              <a:off x="0" y="0"/>
              <a:ext cx="4563925" cy="468068"/>
            </a:xfrm>
            <a:custGeom>
              <a:avLst/>
              <a:gdLst/>
              <a:ahLst/>
              <a:cxnLst/>
              <a:rect l="l" t="t" r="r" b="b"/>
              <a:pathLst>
                <a:path w="4563925" h="468068">
                  <a:moveTo>
                    <a:pt x="0" y="0"/>
                  </a:moveTo>
                  <a:lnTo>
                    <a:pt x="4563925" y="0"/>
                  </a:lnTo>
                  <a:lnTo>
                    <a:pt x="4563925" y="468068"/>
                  </a:lnTo>
                  <a:lnTo>
                    <a:pt x="0" y="468068"/>
                  </a:lnTo>
                  <a:close/>
                </a:path>
              </a:pathLst>
            </a:custGeom>
            <a:solidFill>
              <a:srgbClr val="EDE6D8"/>
            </a:solidFill>
          </p:spPr>
        </p:sp>
        <p:sp>
          <p:nvSpPr>
            <p:cNvPr id="9" name="TextBox 9"/>
            <p:cNvSpPr txBox="1"/>
            <p:nvPr/>
          </p:nvSpPr>
          <p:spPr>
            <a:xfrm>
              <a:off x="0" y="-47625"/>
              <a:ext cx="4563925" cy="5156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1" name="TextBox 11"/>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2" name="TextBox 12"/>
          <p:cNvSpPr txBox="1"/>
          <p:nvPr/>
        </p:nvSpPr>
        <p:spPr>
          <a:xfrm>
            <a:off x="579182" y="3759980"/>
            <a:ext cx="17193208" cy="1313180"/>
          </a:xfrm>
          <a:prstGeom prst="rect">
            <a:avLst/>
          </a:prstGeom>
        </p:spPr>
        <p:txBody>
          <a:bodyPr lIns="0" tIns="0" rIns="0" bIns="0" rtlCol="0" anchor="t">
            <a:spAutoFit/>
          </a:bodyPr>
          <a:lstStyle/>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a:t>
            </a:r>
            <a:r>
              <a:rPr lang="en-US" sz="3800" b="1" i="1">
                <a:solidFill>
                  <a:srgbClr val="BD464F"/>
                </a:solidFill>
                <a:latin typeface="Roboto Condensed Bold Italics"/>
                <a:ea typeface="Roboto Condensed Bold Italics"/>
                <a:cs typeface="Roboto Condensed Bold Italics"/>
                <a:sym typeface="Roboto Condensed Bold Italics"/>
              </a:rPr>
              <a:t>Nhiệm vụ 2:</a:t>
            </a:r>
            <a:r>
              <a:rPr lang="en-US" sz="3800" b="1" i="1">
                <a:solidFill>
                  <a:srgbClr val="4F2C33"/>
                </a:solidFill>
                <a:latin typeface="Roboto Condensed Bold Italics"/>
                <a:ea typeface="Roboto Condensed Bold Italics"/>
                <a:cs typeface="Roboto Condensed Bold Italics"/>
                <a:sym typeface="Roboto Condensed Bold Italics"/>
              </a:rPr>
              <a:t> HS thực hiện cá nhân, giơ tay trả lời, mỗi câu trả lời đúng + 1 điểm tích cực</a:t>
            </a:r>
          </a:p>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Điền chữ thích hợp vào chỗ chấm hoàn thành tri thức sau:.</a:t>
            </a:r>
          </a:p>
        </p:txBody>
      </p:sp>
      <p:sp>
        <p:nvSpPr>
          <p:cNvPr id="13" name="TextBox 13"/>
          <p:cNvSpPr txBox="1"/>
          <p:nvPr/>
        </p:nvSpPr>
        <p:spPr>
          <a:xfrm>
            <a:off x="11381584" y="5332701"/>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bình</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đẳng</a:t>
            </a:r>
            <a:endParaRPr lang="en-US" sz="3800" b="1" dirty="0">
              <a:solidFill>
                <a:srgbClr val="B9213F"/>
              </a:solidFill>
              <a:latin typeface="Roboto Condensed Bold"/>
              <a:ea typeface="Roboto Condensed Bold"/>
              <a:cs typeface="Roboto Condensed Bold"/>
              <a:sym typeface="Roboto Condensed Bold"/>
            </a:endParaRPr>
          </a:p>
        </p:txBody>
      </p:sp>
      <p:sp>
        <p:nvSpPr>
          <p:cNvPr id="14" name="TextBox 14"/>
          <p:cNvSpPr txBox="1"/>
          <p:nvPr/>
        </p:nvSpPr>
        <p:spPr>
          <a:xfrm>
            <a:off x="714627" y="5617815"/>
            <a:ext cx="17193208" cy="1313180"/>
          </a:xfrm>
          <a:prstGeom prst="rect">
            <a:avLst/>
          </a:prstGeom>
        </p:spPr>
        <p:txBody>
          <a:bodyPr lIns="0" tIns="0" rIns="0" bIns="0" rtlCol="0" anchor="t">
            <a:spAutoFit/>
          </a:bodyPr>
          <a:lstStyle/>
          <a:p>
            <a:pPr algn="just">
              <a:lnSpc>
                <a:spcPts val="5320"/>
              </a:lnSpc>
            </a:pPr>
            <a:r>
              <a:rPr lang="en-US" sz="3800" b="1" i="1" dirty="0" err="1">
                <a:solidFill>
                  <a:srgbClr val="D77F59"/>
                </a:solidFill>
                <a:latin typeface="Roboto Condensed Bold Italics"/>
                <a:ea typeface="Roboto Condensed Bold Italics"/>
                <a:cs typeface="Roboto Condensed Bold Italics"/>
                <a:sym typeface="Roboto Condensed Bold Italics"/>
              </a:rPr>
              <a:t>Câu</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ghép</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đẳng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lập</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là</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giữa</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các</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vế</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thường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có</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quan</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hệ</a:t>
            </a:r>
            <a:r>
              <a:rPr lang="en-US" sz="3800" b="1" i="1" dirty="0">
                <a:solidFill>
                  <a:srgbClr val="D77F59"/>
                </a:solidFill>
                <a:latin typeface="Roboto Condensed Bold Italics"/>
                <a:ea typeface="Roboto Condensed Bold Italics"/>
                <a:cs typeface="Roboto Condensed Bold Italics"/>
                <a:sym typeface="Roboto Condensed Bold Italics"/>
              </a:rPr>
              <a:t> (4) ___________, </a:t>
            </a:r>
            <a:r>
              <a:rPr lang="en-US" sz="3800" b="1" i="1" dirty="0" err="1">
                <a:solidFill>
                  <a:srgbClr val="D77F59"/>
                </a:solidFill>
                <a:latin typeface="Roboto Condensed Bold Italics"/>
                <a:ea typeface="Roboto Condensed Bold Italics"/>
                <a:cs typeface="Roboto Condensed Bold Italics"/>
                <a:sym typeface="Roboto Condensed Bold Italics"/>
              </a:rPr>
              <a:t>ngang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hàng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với</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nhau</a:t>
            </a:r>
            <a:r>
              <a:rPr lang="en-US" sz="3800" b="1" i="1" dirty="0">
                <a:solidFill>
                  <a:srgbClr val="D77F59"/>
                </a:solidFill>
                <a:latin typeface="Roboto Condensed Bold Italics"/>
                <a:ea typeface="Roboto Condensed Bold Italics"/>
                <a:cs typeface="Roboto Condensed Bold Italics"/>
                <a:sym typeface="Roboto Condensed Bold Italics"/>
              </a:rPr>
              <a:t>.</a:t>
            </a:r>
          </a:p>
          <a:p>
            <a:pPr algn="just">
              <a:lnSpc>
                <a:spcPts val="5320"/>
              </a:lnSpc>
            </a:pPr>
            <a:endParaRPr lang="en-US" sz="3800" b="1" i="1" dirty="0">
              <a:solidFill>
                <a:srgbClr val="D77F59"/>
              </a:solidFill>
              <a:latin typeface="Roboto Condensed Bold Italics"/>
              <a:ea typeface="Roboto Condensed Bold Italics"/>
              <a:cs typeface="Roboto Condensed Bold Italics"/>
              <a:sym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pSp>
        <p:nvGrpSpPr>
          <p:cNvPr id="7" name="Group 7"/>
          <p:cNvGrpSpPr/>
          <p:nvPr/>
        </p:nvGrpSpPr>
        <p:grpSpPr>
          <a:xfrm>
            <a:off x="579182" y="5324145"/>
            <a:ext cx="17328653" cy="1777196"/>
            <a:chOff x="0" y="0"/>
            <a:chExt cx="4563925" cy="468068"/>
          </a:xfrm>
        </p:grpSpPr>
        <p:sp>
          <p:nvSpPr>
            <p:cNvPr id="8" name="Freeform 8"/>
            <p:cNvSpPr/>
            <p:nvPr/>
          </p:nvSpPr>
          <p:spPr>
            <a:xfrm>
              <a:off x="0" y="0"/>
              <a:ext cx="4563925" cy="468068"/>
            </a:xfrm>
            <a:custGeom>
              <a:avLst/>
              <a:gdLst/>
              <a:ahLst/>
              <a:cxnLst/>
              <a:rect l="l" t="t" r="r" b="b"/>
              <a:pathLst>
                <a:path w="4563925" h="468068">
                  <a:moveTo>
                    <a:pt x="0" y="0"/>
                  </a:moveTo>
                  <a:lnTo>
                    <a:pt x="4563925" y="0"/>
                  </a:lnTo>
                  <a:lnTo>
                    <a:pt x="4563925" y="468068"/>
                  </a:lnTo>
                  <a:lnTo>
                    <a:pt x="0" y="468068"/>
                  </a:lnTo>
                  <a:close/>
                </a:path>
              </a:pathLst>
            </a:custGeom>
            <a:solidFill>
              <a:srgbClr val="EDE6D8"/>
            </a:solidFill>
          </p:spPr>
        </p:sp>
        <p:sp>
          <p:nvSpPr>
            <p:cNvPr id="9" name="TextBox 9"/>
            <p:cNvSpPr txBox="1"/>
            <p:nvPr/>
          </p:nvSpPr>
          <p:spPr>
            <a:xfrm>
              <a:off x="0" y="-47625"/>
              <a:ext cx="4563925" cy="515693"/>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1" name="TextBox 11"/>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2" name="TextBox 12"/>
          <p:cNvSpPr txBox="1"/>
          <p:nvPr/>
        </p:nvSpPr>
        <p:spPr>
          <a:xfrm>
            <a:off x="579182" y="3759980"/>
            <a:ext cx="17193208" cy="1313180"/>
          </a:xfrm>
          <a:prstGeom prst="rect">
            <a:avLst/>
          </a:prstGeom>
        </p:spPr>
        <p:txBody>
          <a:bodyPr lIns="0" tIns="0" rIns="0" bIns="0" rtlCol="0" anchor="t">
            <a:spAutoFit/>
          </a:bodyPr>
          <a:lstStyle/>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a:t>
            </a:r>
            <a:r>
              <a:rPr lang="en-US" sz="3800" b="1" i="1">
                <a:solidFill>
                  <a:srgbClr val="BD464F"/>
                </a:solidFill>
                <a:latin typeface="Roboto Condensed Bold Italics"/>
                <a:ea typeface="Roboto Condensed Bold Italics"/>
                <a:cs typeface="Roboto Condensed Bold Italics"/>
                <a:sym typeface="Roboto Condensed Bold Italics"/>
              </a:rPr>
              <a:t>Nhiệm vụ 2:</a:t>
            </a:r>
            <a:r>
              <a:rPr lang="en-US" sz="3800" b="1" i="1">
                <a:solidFill>
                  <a:srgbClr val="4F2C33"/>
                </a:solidFill>
                <a:latin typeface="Roboto Condensed Bold Italics"/>
                <a:ea typeface="Roboto Condensed Bold Italics"/>
                <a:cs typeface="Roboto Condensed Bold Italics"/>
                <a:sym typeface="Roboto Condensed Bold Italics"/>
              </a:rPr>
              <a:t> HS thực hiện cá nhân, giơ tay trả lời, mỗi câu trả lời đúng + 1 điểm tích cực</a:t>
            </a:r>
          </a:p>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Điền chữ thích hợp vào chỗ chấm hoàn thành tri thức sau:.</a:t>
            </a:r>
          </a:p>
        </p:txBody>
      </p:sp>
      <p:sp>
        <p:nvSpPr>
          <p:cNvPr id="13" name="TextBox 13"/>
          <p:cNvSpPr txBox="1"/>
          <p:nvPr/>
        </p:nvSpPr>
        <p:spPr>
          <a:xfrm>
            <a:off x="11830122" y="5339860"/>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phụ</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thuộc</a:t>
            </a:r>
            <a:endParaRPr lang="en-US" sz="3800" b="1" dirty="0">
              <a:solidFill>
                <a:srgbClr val="B9213F"/>
              </a:solidFill>
              <a:latin typeface="Roboto Condensed Bold"/>
              <a:ea typeface="Roboto Condensed Bold"/>
              <a:cs typeface="Roboto Condensed Bold"/>
              <a:sym typeface="Roboto Condensed Bold"/>
            </a:endParaRPr>
          </a:p>
        </p:txBody>
      </p:sp>
      <p:sp>
        <p:nvSpPr>
          <p:cNvPr id="14" name="TextBox 14"/>
          <p:cNvSpPr txBox="1"/>
          <p:nvPr/>
        </p:nvSpPr>
        <p:spPr>
          <a:xfrm>
            <a:off x="704253" y="5555275"/>
            <a:ext cx="17193208" cy="1979930"/>
          </a:xfrm>
          <a:prstGeom prst="rect">
            <a:avLst/>
          </a:prstGeom>
        </p:spPr>
        <p:txBody>
          <a:bodyPr lIns="0" tIns="0" rIns="0" bIns="0" rtlCol="0" anchor="t">
            <a:spAutoFit/>
          </a:bodyPr>
          <a:lstStyle/>
          <a:p>
            <a:pPr algn="just">
              <a:lnSpc>
                <a:spcPts val="5320"/>
              </a:lnSpc>
            </a:pPr>
            <a:r>
              <a:rPr lang="en-US" sz="3800" b="1" i="1" dirty="0" err="1">
                <a:solidFill>
                  <a:srgbClr val="D77F59"/>
                </a:solidFill>
                <a:latin typeface="Roboto Condensed Bold Italics"/>
                <a:ea typeface="Roboto Condensed Bold Italics"/>
                <a:cs typeface="Roboto Condensed Bold Italics"/>
                <a:sym typeface="Roboto Condensed Bold Italics"/>
              </a:rPr>
              <a:t>Câu</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ghép</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chính</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phụ</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là</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giữa</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các</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vế</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thường</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có</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quan</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hệ</a:t>
            </a:r>
            <a:r>
              <a:rPr lang="en-US" sz="3800" b="1" i="1" dirty="0">
                <a:solidFill>
                  <a:srgbClr val="D77F59"/>
                </a:solidFill>
                <a:latin typeface="Roboto Condensed Bold Italics"/>
                <a:ea typeface="Roboto Condensed Bold Italics"/>
                <a:cs typeface="Roboto Condensed Bold Italics"/>
                <a:sym typeface="Roboto Condensed Bold Italics"/>
              </a:rPr>
              <a:t> (5) ___________, </a:t>
            </a:r>
            <a:r>
              <a:rPr lang="en-US" sz="3800" b="1" i="1" dirty="0" err="1">
                <a:solidFill>
                  <a:srgbClr val="D77F59"/>
                </a:solidFill>
                <a:latin typeface="Roboto Condensed Bold Italics"/>
                <a:ea typeface="Roboto Condensed Bold Italics"/>
                <a:cs typeface="Roboto Condensed Bold Italics"/>
                <a:sym typeface="Roboto Condensed Bold Italics"/>
              </a:rPr>
              <a:t>nghĩa</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là</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có</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vế</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chính</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và</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vế</a:t>
            </a:r>
            <a:r>
              <a:rPr lang="en-US" sz="3800" b="1" i="1" dirty="0">
                <a:solidFill>
                  <a:srgbClr val="D77F59"/>
                </a:solidFill>
                <a:latin typeface="Roboto Condensed Bold Italics"/>
                <a:ea typeface="Roboto Condensed Bold Italics"/>
                <a:cs typeface="Roboto Condensed Bold Italics"/>
                <a:sym typeface="Roboto Condensed Bold Italics"/>
              </a:rPr>
              <a:t> </a:t>
            </a:r>
            <a:r>
              <a:rPr lang="en-US" sz="3800" b="1" i="1" dirty="0" err="1">
                <a:solidFill>
                  <a:srgbClr val="D77F59"/>
                </a:solidFill>
                <a:latin typeface="Roboto Condensed Bold Italics"/>
                <a:ea typeface="Roboto Condensed Bold Italics"/>
                <a:cs typeface="Roboto Condensed Bold Italics"/>
                <a:sym typeface="Roboto Condensed Bold Italics"/>
              </a:rPr>
              <a:t>phụ</a:t>
            </a:r>
            <a:r>
              <a:rPr lang="en-US" sz="3800" b="1" i="1" dirty="0">
                <a:solidFill>
                  <a:srgbClr val="D77F59"/>
                </a:solidFill>
                <a:latin typeface="Roboto Condensed Bold Italics"/>
                <a:ea typeface="Roboto Condensed Bold Italics"/>
                <a:cs typeface="Roboto Condensed Bold Italics"/>
                <a:sym typeface="Roboto Condensed Bold Italics"/>
              </a:rPr>
              <a:t>.</a:t>
            </a:r>
          </a:p>
          <a:p>
            <a:pPr algn="just">
              <a:lnSpc>
                <a:spcPts val="5320"/>
              </a:lnSpc>
            </a:pPr>
            <a:endParaRPr lang="en-US" sz="3800" b="1" i="1" dirty="0">
              <a:solidFill>
                <a:srgbClr val="D77F59"/>
              </a:solidFill>
              <a:latin typeface="Roboto Condensed Bold Italics"/>
              <a:ea typeface="Roboto Condensed Bold Italics"/>
              <a:cs typeface="Roboto Condensed Bold Italics"/>
              <a:sym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3011651" y="-15044149"/>
            <a:ext cx="12578412" cy="20369897"/>
          </a:xfrm>
          <a:custGeom>
            <a:avLst/>
            <a:gdLst/>
            <a:ahLst/>
            <a:cxnLst/>
            <a:rect l="l" t="t" r="r" b="b"/>
            <a:pathLst>
              <a:path w="12578412" h="20369897">
                <a:moveTo>
                  <a:pt x="0" y="0"/>
                </a:moveTo>
                <a:lnTo>
                  <a:pt x="12578411" y="0"/>
                </a:lnTo>
                <a:lnTo>
                  <a:pt x="12578411" y="20369897"/>
                </a:lnTo>
                <a:lnTo>
                  <a:pt x="0" y="20369897"/>
                </a:lnTo>
                <a:lnTo>
                  <a:pt x="0" y="0"/>
                </a:lnTo>
                <a:close/>
              </a:path>
            </a:pathLst>
          </a:custGeom>
          <a:blipFill>
            <a:blip r:embed="rId2"/>
            <a:stretch>
              <a:fillRect/>
            </a:stretch>
          </a:blipFill>
        </p:spPr>
      </p:sp>
      <p:sp>
        <p:nvSpPr>
          <p:cNvPr id="3" name="Freeform 3"/>
          <p:cNvSpPr/>
          <p:nvPr/>
        </p:nvSpPr>
        <p:spPr>
          <a:xfrm rot="5400000">
            <a:off x="2454332" y="5023076"/>
            <a:ext cx="12578412" cy="20369897"/>
          </a:xfrm>
          <a:custGeom>
            <a:avLst/>
            <a:gdLst/>
            <a:ahLst/>
            <a:cxnLst/>
            <a:rect l="l" t="t" r="r" b="b"/>
            <a:pathLst>
              <a:path w="12578412" h="20369897">
                <a:moveTo>
                  <a:pt x="0" y="0"/>
                </a:moveTo>
                <a:lnTo>
                  <a:pt x="12578412" y="0"/>
                </a:lnTo>
                <a:lnTo>
                  <a:pt x="12578412" y="20369897"/>
                </a:lnTo>
                <a:lnTo>
                  <a:pt x="0" y="20369897"/>
                </a:lnTo>
                <a:lnTo>
                  <a:pt x="0" y="0"/>
                </a:lnTo>
                <a:close/>
              </a:path>
            </a:pathLst>
          </a:custGeom>
          <a:blipFill>
            <a:blip r:embed="rId2"/>
            <a:stretch>
              <a:fillRect/>
            </a:stretch>
          </a:blipFill>
        </p:spPr>
      </p:sp>
      <p:sp>
        <p:nvSpPr>
          <p:cNvPr id="4" name="Freeform 4"/>
          <p:cNvSpPr/>
          <p:nvPr/>
        </p:nvSpPr>
        <p:spPr>
          <a:xfrm>
            <a:off x="15916509" y="6826744"/>
            <a:ext cx="1855881" cy="3167002"/>
          </a:xfrm>
          <a:custGeom>
            <a:avLst/>
            <a:gdLst/>
            <a:ahLst/>
            <a:cxnLst/>
            <a:rect l="l" t="t" r="r" b="b"/>
            <a:pathLst>
              <a:path w="1855881" h="3167002">
                <a:moveTo>
                  <a:pt x="0" y="0"/>
                </a:moveTo>
                <a:lnTo>
                  <a:pt x="1855881" y="0"/>
                </a:lnTo>
                <a:lnTo>
                  <a:pt x="1855881" y="3167002"/>
                </a:lnTo>
                <a:lnTo>
                  <a:pt x="0" y="3167002"/>
                </a:lnTo>
                <a:lnTo>
                  <a:pt x="0" y="0"/>
                </a:lnTo>
                <a:close/>
              </a:path>
            </a:pathLst>
          </a:custGeom>
          <a:blipFill>
            <a:blip r:embed="rId3"/>
            <a:stretch>
              <a:fillRect/>
            </a:stretch>
          </a:blipFill>
        </p:spPr>
      </p:sp>
      <p:sp>
        <p:nvSpPr>
          <p:cNvPr id="5" name="Freeform 5"/>
          <p:cNvSpPr/>
          <p:nvPr/>
        </p:nvSpPr>
        <p:spPr>
          <a:xfrm>
            <a:off x="16324316" y="8093519"/>
            <a:ext cx="1869967" cy="633451"/>
          </a:xfrm>
          <a:custGeom>
            <a:avLst/>
            <a:gdLst/>
            <a:ahLst/>
            <a:cxnLst/>
            <a:rect l="l" t="t" r="r" b="b"/>
            <a:pathLst>
              <a:path w="1869967" h="633451">
                <a:moveTo>
                  <a:pt x="0" y="0"/>
                </a:moveTo>
                <a:lnTo>
                  <a:pt x="1869968" y="0"/>
                </a:lnTo>
                <a:lnTo>
                  <a:pt x="1869968" y="633452"/>
                </a:lnTo>
                <a:lnTo>
                  <a:pt x="0" y="633452"/>
                </a:lnTo>
                <a:lnTo>
                  <a:pt x="0" y="0"/>
                </a:lnTo>
                <a:close/>
              </a:path>
            </a:pathLst>
          </a:custGeom>
          <a:blipFill>
            <a:blip r:embed="rId4"/>
            <a:stretch>
              <a:fillRect/>
            </a:stretch>
          </a:blipFill>
        </p:spPr>
      </p:sp>
      <p:sp>
        <p:nvSpPr>
          <p:cNvPr id="6" name="Freeform 6"/>
          <p:cNvSpPr/>
          <p:nvPr/>
        </p:nvSpPr>
        <p:spPr>
          <a:xfrm flipH="1">
            <a:off x="256064" y="8093519"/>
            <a:ext cx="2687035" cy="3101916"/>
          </a:xfrm>
          <a:custGeom>
            <a:avLst/>
            <a:gdLst/>
            <a:ahLst/>
            <a:cxnLst/>
            <a:rect l="l" t="t" r="r" b="b"/>
            <a:pathLst>
              <a:path w="2687035" h="3101916">
                <a:moveTo>
                  <a:pt x="2687035" y="0"/>
                </a:moveTo>
                <a:lnTo>
                  <a:pt x="0" y="0"/>
                </a:lnTo>
                <a:lnTo>
                  <a:pt x="0" y="3101917"/>
                </a:lnTo>
                <a:lnTo>
                  <a:pt x="2687035" y="3101917"/>
                </a:lnTo>
                <a:lnTo>
                  <a:pt x="2687035" y="0"/>
                </a:lnTo>
                <a:close/>
              </a:path>
            </a:pathLst>
          </a:custGeom>
          <a:blipFill>
            <a:blip r:embed="rId5"/>
            <a:stretch>
              <a:fillRect/>
            </a:stretch>
          </a:blipFill>
        </p:spPr>
      </p:sp>
      <p:grpSp>
        <p:nvGrpSpPr>
          <p:cNvPr id="7" name="Group 7"/>
          <p:cNvGrpSpPr/>
          <p:nvPr/>
        </p:nvGrpSpPr>
        <p:grpSpPr>
          <a:xfrm>
            <a:off x="579182" y="5324145"/>
            <a:ext cx="17328653" cy="2769374"/>
            <a:chOff x="0" y="0"/>
            <a:chExt cx="4563925" cy="729383"/>
          </a:xfrm>
        </p:grpSpPr>
        <p:sp>
          <p:nvSpPr>
            <p:cNvPr id="8" name="Freeform 8"/>
            <p:cNvSpPr/>
            <p:nvPr/>
          </p:nvSpPr>
          <p:spPr>
            <a:xfrm>
              <a:off x="0" y="0"/>
              <a:ext cx="4563925" cy="729383"/>
            </a:xfrm>
            <a:custGeom>
              <a:avLst/>
              <a:gdLst/>
              <a:ahLst/>
              <a:cxnLst/>
              <a:rect l="l" t="t" r="r" b="b"/>
              <a:pathLst>
                <a:path w="4563925" h="729383">
                  <a:moveTo>
                    <a:pt x="0" y="0"/>
                  </a:moveTo>
                  <a:lnTo>
                    <a:pt x="4563925" y="0"/>
                  </a:lnTo>
                  <a:lnTo>
                    <a:pt x="4563925" y="729383"/>
                  </a:lnTo>
                  <a:lnTo>
                    <a:pt x="0" y="729383"/>
                  </a:lnTo>
                  <a:close/>
                </a:path>
              </a:pathLst>
            </a:custGeom>
            <a:solidFill>
              <a:srgbClr val="EDE6D8"/>
            </a:solidFill>
          </p:spPr>
        </p:sp>
        <p:sp>
          <p:nvSpPr>
            <p:cNvPr id="9" name="TextBox 9"/>
            <p:cNvSpPr txBox="1"/>
            <p:nvPr/>
          </p:nvSpPr>
          <p:spPr>
            <a:xfrm>
              <a:off x="0" y="-47625"/>
              <a:ext cx="4563925" cy="777008"/>
            </a:xfrm>
            <a:prstGeom prst="rect">
              <a:avLst/>
            </a:prstGeom>
          </p:spPr>
          <p:txBody>
            <a:bodyPr lIns="50800" tIns="50800" rIns="50800" bIns="50800" rtlCol="0" anchor="ctr"/>
            <a:lstStyle/>
            <a:p>
              <a:pPr algn="ctr">
                <a:lnSpc>
                  <a:spcPts val="3359"/>
                </a:lnSpc>
              </a:pPr>
              <a:endParaRPr/>
            </a:p>
          </p:txBody>
        </p:sp>
      </p:grpSp>
      <p:sp>
        <p:nvSpPr>
          <p:cNvPr id="10" name="TextBox 10"/>
          <p:cNvSpPr txBox="1"/>
          <p:nvPr/>
        </p:nvSpPr>
        <p:spPr>
          <a:xfrm>
            <a:off x="579182" y="1679038"/>
            <a:ext cx="17464098" cy="798766"/>
          </a:xfrm>
          <a:prstGeom prst="rect">
            <a:avLst/>
          </a:prstGeom>
        </p:spPr>
        <p:txBody>
          <a:bodyPr lIns="0" tIns="0" rIns="0" bIns="0" rtlCol="0" anchor="t">
            <a:spAutoFit/>
          </a:bodyPr>
          <a:lstStyle/>
          <a:p>
            <a:pPr algn="l">
              <a:lnSpc>
                <a:spcPts val="6513"/>
              </a:lnSpc>
            </a:pPr>
            <a:r>
              <a:rPr lang="en-US" sz="4652" b="1">
                <a:solidFill>
                  <a:srgbClr val="4F2C33"/>
                </a:solidFill>
                <a:latin typeface="Fraunces Bold"/>
                <a:ea typeface="Fraunces Bold"/>
                <a:cs typeface="Fraunces Bold"/>
                <a:sym typeface="Fraunces Bold"/>
              </a:rPr>
              <a:t>I. LỰA CHỌN CÂU ĐƠN - CÂU GHÉP; CÁC KIỂU CÂU GHÉP</a:t>
            </a:r>
          </a:p>
        </p:txBody>
      </p:sp>
      <p:sp>
        <p:nvSpPr>
          <p:cNvPr id="11" name="TextBox 11"/>
          <p:cNvSpPr txBox="1"/>
          <p:nvPr/>
        </p:nvSpPr>
        <p:spPr>
          <a:xfrm>
            <a:off x="533060" y="2758837"/>
            <a:ext cx="6509942" cy="947354"/>
          </a:xfrm>
          <a:prstGeom prst="rect">
            <a:avLst/>
          </a:prstGeom>
        </p:spPr>
        <p:txBody>
          <a:bodyPr lIns="0" tIns="0" rIns="0" bIns="0" rtlCol="0" anchor="t">
            <a:spAutoFit/>
          </a:bodyPr>
          <a:lstStyle/>
          <a:p>
            <a:pPr algn="ctr">
              <a:lnSpc>
                <a:spcPts val="7645"/>
              </a:lnSpc>
            </a:pPr>
            <a:r>
              <a:rPr lang="en-US" sz="5460">
                <a:solidFill>
                  <a:srgbClr val="4F2C33"/>
                </a:solidFill>
                <a:latin typeface="#9Slide07 SVNUT Triumph Press"/>
                <a:ea typeface="#9Slide07 SVNUT Triumph Press"/>
                <a:cs typeface="#9Slide07 SVNUT Triumph Press"/>
                <a:sym typeface="#9Slide07 SVNUT Triumph Press"/>
              </a:rPr>
              <a:t>1. Câu đơn, câu ghép</a:t>
            </a:r>
          </a:p>
        </p:txBody>
      </p:sp>
      <p:sp>
        <p:nvSpPr>
          <p:cNvPr id="12" name="TextBox 12"/>
          <p:cNvSpPr txBox="1"/>
          <p:nvPr/>
        </p:nvSpPr>
        <p:spPr>
          <a:xfrm>
            <a:off x="579182" y="3759980"/>
            <a:ext cx="17193208" cy="1313180"/>
          </a:xfrm>
          <a:prstGeom prst="rect">
            <a:avLst/>
          </a:prstGeom>
        </p:spPr>
        <p:txBody>
          <a:bodyPr lIns="0" tIns="0" rIns="0" bIns="0" rtlCol="0" anchor="t">
            <a:spAutoFit/>
          </a:bodyPr>
          <a:lstStyle/>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a:t>
            </a:r>
            <a:r>
              <a:rPr lang="en-US" sz="3800" b="1" i="1">
                <a:solidFill>
                  <a:srgbClr val="BD464F"/>
                </a:solidFill>
                <a:latin typeface="Roboto Condensed Bold Italics"/>
                <a:ea typeface="Roboto Condensed Bold Italics"/>
                <a:cs typeface="Roboto Condensed Bold Italics"/>
                <a:sym typeface="Roboto Condensed Bold Italics"/>
              </a:rPr>
              <a:t>Nhiệm vụ 2:</a:t>
            </a:r>
            <a:r>
              <a:rPr lang="en-US" sz="3800" b="1" i="1">
                <a:solidFill>
                  <a:srgbClr val="4F2C33"/>
                </a:solidFill>
                <a:latin typeface="Roboto Condensed Bold Italics"/>
                <a:ea typeface="Roboto Condensed Bold Italics"/>
                <a:cs typeface="Roboto Condensed Bold Italics"/>
                <a:sym typeface="Roboto Condensed Bold Italics"/>
              </a:rPr>
              <a:t> HS thực hiện cá nhân, giơ tay trả lời, mỗi câu trả lời đúng + 1 điểm tích cực</a:t>
            </a:r>
          </a:p>
          <a:p>
            <a:pPr algn="just">
              <a:lnSpc>
                <a:spcPts val="5320"/>
              </a:lnSpc>
            </a:pPr>
            <a:r>
              <a:rPr lang="en-US" sz="3800" b="1" i="1">
                <a:solidFill>
                  <a:srgbClr val="4F2C33"/>
                </a:solidFill>
                <a:latin typeface="Roboto Condensed Bold Italics"/>
                <a:ea typeface="Roboto Condensed Bold Italics"/>
                <a:cs typeface="Roboto Condensed Bold Italics"/>
                <a:sym typeface="Roboto Condensed Bold Italics"/>
              </a:rPr>
              <a:t>? Điền chữ thích hợp vào chỗ chấm hoàn thành tri thức sau:.</a:t>
            </a:r>
          </a:p>
        </p:txBody>
      </p:sp>
      <p:sp>
        <p:nvSpPr>
          <p:cNvPr id="13" name="TextBox 13"/>
          <p:cNvSpPr txBox="1"/>
          <p:nvPr/>
        </p:nvSpPr>
        <p:spPr>
          <a:xfrm>
            <a:off x="11061199" y="5339860"/>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kết</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từ</a:t>
            </a:r>
            <a:endParaRPr lang="en-US" sz="3800" b="1" dirty="0">
              <a:solidFill>
                <a:srgbClr val="B9213F"/>
              </a:solidFill>
              <a:latin typeface="Roboto Condensed Bold"/>
              <a:ea typeface="Roboto Condensed Bold"/>
              <a:cs typeface="Roboto Condensed Bold"/>
              <a:sym typeface="Roboto Condensed Bold"/>
            </a:endParaRPr>
          </a:p>
        </p:txBody>
      </p:sp>
      <p:sp>
        <p:nvSpPr>
          <p:cNvPr id="14" name="TextBox 14"/>
          <p:cNvSpPr txBox="1"/>
          <p:nvPr/>
        </p:nvSpPr>
        <p:spPr>
          <a:xfrm>
            <a:off x="714627" y="5617815"/>
            <a:ext cx="17193208" cy="2646680"/>
          </a:xfrm>
          <a:prstGeom prst="rect">
            <a:avLst/>
          </a:prstGeom>
        </p:spPr>
        <p:txBody>
          <a:bodyPr lIns="0" tIns="0" rIns="0" bIns="0" rtlCol="0" anchor="t">
            <a:spAutoFit/>
          </a:bodyPr>
          <a:lstStyle/>
          <a:p>
            <a:pPr algn="just">
              <a:lnSpc>
                <a:spcPts val="5320"/>
              </a:lnSpc>
            </a:pPr>
            <a:r>
              <a:rPr lang="en-US" sz="3800" b="1" i="1">
                <a:solidFill>
                  <a:srgbClr val="D77F59"/>
                </a:solidFill>
                <a:latin typeface="Roboto Condensed Bold Italics"/>
                <a:ea typeface="Roboto Condensed Bold Italics"/>
                <a:cs typeface="Roboto Condensed Bold Italics"/>
                <a:sym typeface="Roboto Condensed Bold Italics"/>
              </a:rPr>
              <a:t>Các phương tiện nối các vế câu ghép có thể là (6) ____________ (và, nhưng, hay,….) hoặc các (7) __________________ (vừa….vừa, bao nhiêu….bấy nhiêu…) mỗi từ nối đều thể hiện tường minh một quan hệ nghĩa nhất định giữa các vế.  </a:t>
            </a:r>
          </a:p>
          <a:p>
            <a:pPr algn="just">
              <a:lnSpc>
                <a:spcPts val="5320"/>
              </a:lnSpc>
            </a:pPr>
            <a:endParaRPr lang="en-US" sz="3800" b="1" i="1">
              <a:solidFill>
                <a:srgbClr val="D77F59"/>
              </a:solidFill>
              <a:latin typeface="Roboto Condensed Bold Italics"/>
              <a:ea typeface="Roboto Condensed Bold Italics"/>
              <a:cs typeface="Roboto Condensed Bold Italics"/>
              <a:sym typeface="Roboto Condensed Bold Italics"/>
            </a:endParaRPr>
          </a:p>
        </p:txBody>
      </p:sp>
      <p:sp>
        <p:nvSpPr>
          <p:cNvPr id="15" name="TextBox 15"/>
          <p:cNvSpPr txBox="1"/>
          <p:nvPr/>
        </p:nvSpPr>
        <p:spPr>
          <a:xfrm>
            <a:off x="2464595" y="6180314"/>
            <a:ext cx="17193208" cy="646430"/>
          </a:xfrm>
          <a:prstGeom prst="rect">
            <a:avLst/>
          </a:prstGeom>
        </p:spPr>
        <p:txBody>
          <a:bodyPr lIns="0" tIns="0" rIns="0" bIns="0" rtlCol="0" anchor="t">
            <a:spAutoFit/>
          </a:bodyPr>
          <a:lstStyle/>
          <a:p>
            <a:pPr algn="just">
              <a:lnSpc>
                <a:spcPts val="5320"/>
              </a:lnSpc>
            </a:pPr>
            <a:r>
              <a:rPr lang="en-US" sz="3800" b="1" dirty="0" err="1">
                <a:solidFill>
                  <a:srgbClr val="B9213F"/>
                </a:solidFill>
                <a:latin typeface="Roboto Condensed Bold"/>
                <a:ea typeface="Roboto Condensed Bold"/>
                <a:cs typeface="Roboto Condensed Bold"/>
                <a:sym typeface="Roboto Condensed Bold"/>
              </a:rPr>
              <a:t>cặp</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từ</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hô</a:t>
            </a:r>
            <a:r>
              <a:rPr lang="en-US" sz="3800" b="1" dirty="0">
                <a:solidFill>
                  <a:srgbClr val="B9213F"/>
                </a:solidFill>
                <a:latin typeface="Roboto Condensed Bold"/>
                <a:ea typeface="Roboto Condensed Bold"/>
                <a:cs typeface="Roboto Condensed Bold"/>
                <a:sym typeface="Roboto Condensed Bold"/>
              </a:rPr>
              <a:t> </a:t>
            </a:r>
            <a:r>
              <a:rPr lang="en-US" sz="3800" b="1" dirty="0" err="1">
                <a:solidFill>
                  <a:srgbClr val="B9213F"/>
                </a:solidFill>
                <a:latin typeface="Roboto Condensed Bold"/>
                <a:ea typeface="Roboto Condensed Bold"/>
                <a:cs typeface="Roboto Condensed Bold"/>
                <a:sym typeface="Roboto Condensed Bold"/>
              </a:rPr>
              <a:t>ứng</a:t>
            </a:r>
            <a:endParaRPr lang="en-US" sz="3800" b="1" dirty="0">
              <a:solidFill>
                <a:srgbClr val="B9213F"/>
              </a:solidFill>
              <a:latin typeface="Roboto Condensed Bold"/>
              <a:ea typeface="Roboto Condensed Bold"/>
              <a:cs typeface="Roboto Condensed Bold"/>
              <a:sym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3588</Words>
  <Application>Microsoft Macintosh PowerPoint</Application>
  <PresentationFormat>Custom</PresentationFormat>
  <Paragraphs>219</Paragraphs>
  <Slides>34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#9Slide05 VL Fadilla</vt:lpstr>
      <vt:lpstr>#9Slide07 SVNUT Triumph Press</vt:lpstr>
      <vt:lpstr>Roboto Condensed Bold Italics</vt:lpstr>
      <vt:lpstr>Calibri</vt:lpstr>
      <vt:lpstr>Roboto Condensed</vt:lpstr>
      <vt:lpstr>#9Slide05 Dear Saturday</vt:lpstr>
      <vt:lpstr>Roboto Condensed Bold</vt:lpstr>
      <vt:lpstr>#9Slide07 SVNRevolution</vt:lpstr>
      <vt:lpstr>Fraunces Bold</vt:lpstr>
      <vt:lpstr>Arial</vt:lpstr>
      <vt:lpstr>Roboto Condensed Italics</vt:lpstr>
      <vt:lpstr>Roboto Bold</vt:lpstr>
      <vt:lpstr>#9Slide07 SFU Blackout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8 - TIENG VIET 2</dc:title>
  <cp:lastModifiedBy>Microsoft Office User</cp:lastModifiedBy>
  <cp:revision>3</cp:revision>
  <dcterms:created xsi:type="dcterms:W3CDTF">2006-08-16T00:00:00Z</dcterms:created>
  <dcterms:modified xsi:type="dcterms:W3CDTF">2025-05-12T03:15:00Z</dcterms:modified>
  <dc:identifier>DAGYqB-KfZ0</dc:identifier>
</cp:coreProperties>
</file>