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9Slide05 Dear Saturday" panose="02000505000000020004" pitchFamily="2" charset="77"/>
      <p:regular r:id="rId36"/>
    </p:embeddedFont>
    <p:embeddedFont>
      <p:font typeface="#9Slide05 VL Fadilla" pitchFamily="2" charset="77"/>
      <p:regular r:id="rId37"/>
    </p:embeddedFont>
    <p:embeddedFont>
      <p:font typeface="#9Slide07 Crocante" panose="02000000000000000000" pitchFamily="2" charset="77"/>
      <p:regular r:id="rId38"/>
    </p:embeddedFont>
    <p:embeddedFont>
      <p:font typeface="#9Slide07 SVNUT Triumph Press" pitchFamily="2" charset="77"/>
      <p:bold r:id="rId39"/>
      <p:italic r:id="rId40"/>
      <p:boldItalic r:id="rId41"/>
    </p:embeddedFont>
    <p:embeddedFont>
      <p:font typeface="Calibri" panose="020F0502020204030204" pitchFamily="34" charset="0"/>
      <p:regular r:id="rId42"/>
      <p:bold r:id="rId43"/>
      <p:italic r:id="rId44"/>
      <p:boldItalic r:id="rId45"/>
    </p:embeddedFont>
    <p:embeddedFont>
      <p:font typeface="Fraunces Bold" pitchFamily="2" charset="77"/>
      <p:regular r:id="rId46"/>
      <p:bold r:id="rId47"/>
    </p:embeddedFont>
    <p:embeddedFont>
      <p:font typeface="Roboto Bold" panose="02000000000000000000" pitchFamily="2" charset="0"/>
      <p:regular r:id="rId48"/>
      <p:bold r:id="rId49"/>
    </p:embeddedFont>
    <p:embeddedFont>
      <p:font typeface="Roboto Condensed" panose="02000000000000000000" pitchFamily="2" charset="0"/>
      <p:regular r:id="rId50"/>
    </p:embeddedFont>
    <p:embeddedFont>
      <p:font typeface="Roboto Condensed Bold" panose="02000000000000000000" pitchFamily="2" charset="0"/>
      <p:regular r:id="rId51"/>
      <p:bold r:id="rId52"/>
    </p:embeddedFont>
    <p:embeddedFont>
      <p:font typeface="Roboto Condensed Bold Italics" panose="02000000000000000000" pitchFamily="2" charset="0"/>
      <p:regular r:id="rId53"/>
      <p:bold r:id="rId54"/>
      <p:italic r:id="rId55"/>
      <p:boldItalic r:id="rId56"/>
    </p:embeddedFont>
    <p:embeddedFont>
      <p:font typeface="Roboto Condensed Italics" panose="02000000000000000000" pitchFamily="2" charset="0"/>
      <p:regular r:id="rId57"/>
      <p: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9" autoAdjust="0"/>
  </p:normalViewPr>
  <p:slideViewPr>
    <p:cSldViewPr>
      <p:cViewPr varScale="1">
        <p:scale>
          <a:sx n="70" d="100"/>
          <a:sy n="70" d="100"/>
        </p:scale>
        <p:origin x="8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svg"/><Relationship Id="rId7" Type="http://schemas.openxmlformats.org/officeDocument/2006/relationships/image" Target="../media/image4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svg"/><Relationship Id="rId7" Type="http://schemas.openxmlformats.org/officeDocument/2006/relationships/image" Target="../media/image4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svg"/><Relationship Id="rId7" Type="http://schemas.openxmlformats.org/officeDocument/2006/relationships/image" Target="../media/image4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svg"/><Relationship Id="rId5" Type="http://schemas.openxmlformats.org/officeDocument/2006/relationships/image" Target="../media/image38.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svg"/><Relationship Id="rId5" Type="http://schemas.openxmlformats.org/officeDocument/2006/relationships/image" Target="../media/image46.svg"/><Relationship Id="rId10" Type="http://schemas.openxmlformats.org/officeDocument/2006/relationships/image" Target="../media/image5.png"/><Relationship Id="rId4" Type="http://schemas.openxmlformats.org/officeDocument/2006/relationships/image" Target="../media/image45.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svg"/><Relationship Id="rId5" Type="http://schemas.openxmlformats.org/officeDocument/2006/relationships/image" Target="../media/image46.svg"/><Relationship Id="rId10" Type="http://schemas.openxmlformats.org/officeDocument/2006/relationships/image" Target="../media/image5.png"/><Relationship Id="rId4" Type="http://schemas.openxmlformats.org/officeDocument/2006/relationships/image" Target="../media/image45.png"/><Relationship Id="rId9"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svg"/><Relationship Id="rId5" Type="http://schemas.openxmlformats.org/officeDocument/2006/relationships/image" Target="../media/image46.svg"/><Relationship Id="rId10" Type="http://schemas.openxmlformats.org/officeDocument/2006/relationships/image" Target="../media/image5.png"/><Relationship Id="rId4" Type="http://schemas.openxmlformats.org/officeDocument/2006/relationships/image" Target="../media/image45.png"/><Relationship Id="rId9" Type="http://schemas.openxmlformats.org/officeDocument/2006/relationships/image" Target="../media/image50.sv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8.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7.png"/><Relationship Id="rId17" Type="http://schemas.openxmlformats.org/officeDocument/2006/relationships/image" Target="../media/image6.svg"/><Relationship Id="rId2" Type="http://schemas.openxmlformats.org/officeDocument/2006/relationships/image" Target="../media/image5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4.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2.svg"/><Relationship Id="rId1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2.svg"/><Relationship Id="rId7" Type="http://schemas.openxmlformats.org/officeDocument/2006/relationships/image" Target="../media/image2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0.svg"/><Relationship Id="rId3" Type="http://schemas.openxmlformats.org/officeDocument/2006/relationships/image" Target="../media/image25.svg"/><Relationship Id="rId7" Type="http://schemas.openxmlformats.org/officeDocument/2006/relationships/image" Target="../media/image68.svg"/><Relationship Id="rId12"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64.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17.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sv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057857" y="8944223"/>
            <a:ext cx="21616511" cy="10835276"/>
          </a:xfrm>
          <a:custGeom>
            <a:avLst/>
            <a:gdLst/>
            <a:ahLst/>
            <a:cxnLst/>
            <a:rect l="l" t="t" r="r" b="b"/>
            <a:pathLst>
              <a:path w="21616511" h="10835276">
                <a:moveTo>
                  <a:pt x="0" y="0"/>
                </a:moveTo>
                <a:lnTo>
                  <a:pt x="21616511" y="0"/>
                </a:lnTo>
                <a:lnTo>
                  <a:pt x="21616511" y="10835276"/>
                </a:lnTo>
                <a:lnTo>
                  <a:pt x="0" y="10835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27922" y="129067"/>
            <a:ext cx="14929471" cy="10152040"/>
          </a:xfrm>
          <a:custGeom>
            <a:avLst/>
            <a:gdLst/>
            <a:ahLst/>
            <a:cxnLst/>
            <a:rect l="l" t="t" r="r" b="b"/>
            <a:pathLst>
              <a:path w="14929471" h="10152040">
                <a:moveTo>
                  <a:pt x="0" y="0"/>
                </a:moveTo>
                <a:lnTo>
                  <a:pt x="14929471" y="0"/>
                </a:lnTo>
                <a:lnTo>
                  <a:pt x="14929471" y="10152040"/>
                </a:lnTo>
                <a:lnTo>
                  <a:pt x="0" y="10152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614114" y="9924400"/>
            <a:ext cx="3086100" cy="591791"/>
            <a:chOff x="0" y="0"/>
            <a:chExt cx="812800" cy="155863"/>
          </a:xfrm>
        </p:grpSpPr>
        <p:sp>
          <p:nvSpPr>
            <p:cNvPr id="5" name="Freeform 5"/>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6" name="TextBox 6"/>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3308131" y="9924400"/>
            <a:ext cx="3086100" cy="591791"/>
            <a:chOff x="0" y="0"/>
            <a:chExt cx="812800" cy="155863"/>
          </a:xfrm>
        </p:grpSpPr>
        <p:sp>
          <p:nvSpPr>
            <p:cNvPr id="8" name="Freeform 8"/>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9" name="TextBox 9"/>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829173" y="918456"/>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3" name="Group 13"/>
          <p:cNvGrpSpPr/>
          <p:nvPr/>
        </p:nvGrpSpPr>
        <p:grpSpPr>
          <a:xfrm>
            <a:off x="2000002" y="2423272"/>
            <a:ext cx="399053" cy="3990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6" name="Group 16"/>
          <p:cNvGrpSpPr/>
          <p:nvPr/>
        </p:nvGrpSpPr>
        <p:grpSpPr>
          <a:xfrm>
            <a:off x="15995178" y="4159641"/>
            <a:ext cx="399053" cy="39905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9" name="Group 19"/>
          <p:cNvGrpSpPr/>
          <p:nvPr/>
        </p:nvGrpSpPr>
        <p:grpSpPr>
          <a:xfrm>
            <a:off x="17100816" y="2622798"/>
            <a:ext cx="399053" cy="39905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2" name="Group 22"/>
          <p:cNvGrpSpPr/>
          <p:nvPr/>
        </p:nvGrpSpPr>
        <p:grpSpPr>
          <a:xfrm>
            <a:off x="15958340" y="718929"/>
            <a:ext cx="399053" cy="3990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5" name="Group 25"/>
          <p:cNvGrpSpPr/>
          <p:nvPr/>
        </p:nvGrpSpPr>
        <p:grpSpPr>
          <a:xfrm>
            <a:off x="-453650" y="-513416"/>
            <a:ext cx="19337990" cy="1001476"/>
            <a:chOff x="0" y="0"/>
            <a:chExt cx="5093133" cy="263763"/>
          </a:xfrm>
        </p:grpSpPr>
        <p:sp>
          <p:nvSpPr>
            <p:cNvPr id="26" name="Freeform 26"/>
            <p:cNvSpPr/>
            <p:nvPr/>
          </p:nvSpPr>
          <p:spPr>
            <a:xfrm>
              <a:off x="0" y="0"/>
              <a:ext cx="5093133" cy="263763"/>
            </a:xfrm>
            <a:custGeom>
              <a:avLst/>
              <a:gdLst/>
              <a:ahLst/>
              <a:cxnLst/>
              <a:rect l="l" t="t" r="r" b="b"/>
              <a:pathLst>
                <a:path w="5093133" h="263763">
                  <a:moveTo>
                    <a:pt x="20418" y="0"/>
                  </a:moveTo>
                  <a:lnTo>
                    <a:pt x="5072716" y="0"/>
                  </a:lnTo>
                  <a:cubicBezTo>
                    <a:pt x="5083992" y="0"/>
                    <a:pt x="5093133" y="9141"/>
                    <a:pt x="5093133" y="20418"/>
                  </a:cubicBezTo>
                  <a:lnTo>
                    <a:pt x="5093133" y="243345"/>
                  </a:lnTo>
                  <a:cubicBezTo>
                    <a:pt x="5093133" y="254622"/>
                    <a:pt x="5083992" y="263763"/>
                    <a:pt x="5072716" y="263763"/>
                  </a:cubicBezTo>
                  <a:lnTo>
                    <a:pt x="20418" y="263763"/>
                  </a:lnTo>
                  <a:cubicBezTo>
                    <a:pt x="9141" y="263763"/>
                    <a:pt x="0" y="254622"/>
                    <a:pt x="0" y="243345"/>
                  </a:cubicBezTo>
                  <a:lnTo>
                    <a:pt x="0" y="20418"/>
                  </a:lnTo>
                  <a:cubicBezTo>
                    <a:pt x="0" y="9141"/>
                    <a:pt x="9141" y="0"/>
                    <a:pt x="20418" y="0"/>
                  </a:cubicBezTo>
                  <a:close/>
                </a:path>
              </a:pathLst>
            </a:custGeom>
            <a:solidFill>
              <a:srgbClr val="FC914F"/>
            </a:solidFill>
          </p:spPr>
        </p:sp>
        <p:sp>
          <p:nvSpPr>
            <p:cNvPr id="27" name="TextBox 27"/>
            <p:cNvSpPr txBox="1"/>
            <p:nvPr/>
          </p:nvSpPr>
          <p:spPr>
            <a:xfrm>
              <a:off x="0" y="-47625"/>
              <a:ext cx="5093133" cy="311388"/>
            </a:xfrm>
            <a:prstGeom prst="rect">
              <a:avLst/>
            </a:prstGeom>
          </p:spPr>
          <p:txBody>
            <a:bodyPr lIns="50800" tIns="50800" rIns="50800" bIns="50800" rtlCol="0" anchor="ctr"/>
            <a:lstStyle/>
            <a:p>
              <a:pPr algn="ctr">
                <a:lnSpc>
                  <a:spcPts val="3662"/>
                </a:lnSpc>
              </a:pPr>
              <a:endParaRPr/>
            </a:p>
          </p:txBody>
        </p:sp>
      </p:grpSp>
      <p:sp>
        <p:nvSpPr>
          <p:cNvPr id="28" name="Freeform 28"/>
          <p:cNvSpPr/>
          <p:nvPr/>
        </p:nvSpPr>
        <p:spPr>
          <a:xfrm>
            <a:off x="421786" y="3142801"/>
            <a:ext cx="1417665" cy="1415893"/>
          </a:xfrm>
          <a:custGeom>
            <a:avLst/>
            <a:gdLst/>
            <a:ahLst/>
            <a:cxnLst/>
            <a:rect l="l" t="t" r="r" b="b"/>
            <a:pathLst>
              <a:path w="1417665" h="1415893">
                <a:moveTo>
                  <a:pt x="0" y="0"/>
                </a:moveTo>
                <a:lnTo>
                  <a:pt x="1417664" y="0"/>
                </a:lnTo>
                <a:lnTo>
                  <a:pt x="1417664" y="1415893"/>
                </a:lnTo>
                <a:lnTo>
                  <a:pt x="0" y="141589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9" name="Freeform 29"/>
          <p:cNvSpPr/>
          <p:nvPr/>
        </p:nvSpPr>
        <p:spPr>
          <a:xfrm>
            <a:off x="16085846" y="5205087"/>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30" name="Freeform 30"/>
          <p:cNvSpPr/>
          <p:nvPr/>
        </p:nvSpPr>
        <p:spPr>
          <a:xfrm flipH="1">
            <a:off x="7002264" y="-4283728"/>
            <a:ext cx="12817602" cy="6041390"/>
          </a:xfrm>
          <a:custGeom>
            <a:avLst/>
            <a:gdLst/>
            <a:ahLst/>
            <a:cxnLst/>
            <a:rect l="l" t="t" r="r" b="b"/>
            <a:pathLst>
              <a:path w="12817602" h="6041390">
                <a:moveTo>
                  <a:pt x="12817601" y="0"/>
                </a:moveTo>
                <a:lnTo>
                  <a:pt x="0" y="0"/>
                </a:lnTo>
                <a:lnTo>
                  <a:pt x="0" y="6041390"/>
                </a:lnTo>
                <a:lnTo>
                  <a:pt x="12817601" y="6041390"/>
                </a:lnTo>
                <a:lnTo>
                  <a:pt x="12817601" y="0"/>
                </a:lnTo>
                <a:close/>
              </a:path>
            </a:pathLst>
          </a:custGeom>
          <a:blipFill>
            <a:blip r:embed="rId8"/>
            <a:stretch>
              <a:fillRect r="-26627"/>
            </a:stretch>
          </a:blipFill>
        </p:spPr>
      </p:sp>
      <p:sp>
        <p:nvSpPr>
          <p:cNvPr id="31" name="Freeform 31"/>
          <p:cNvSpPr/>
          <p:nvPr/>
        </p:nvSpPr>
        <p:spPr>
          <a:xfrm>
            <a:off x="11304464" y="5718856"/>
            <a:ext cx="2186993" cy="3444083"/>
          </a:xfrm>
          <a:custGeom>
            <a:avLst/>
            <a:gdLst/>
            <a:ahLst/>
            <a:cxnLst/>
            <a:rect l="l" t="t" r="r" b="b"/>
            <a:pathLst>
              <a:path w="2186993" h="3444083">
                <a:moveTo>
                  <a:pt x="0" y="0"/>
                </a:moveTo>
                <a:lnTo>
                  <a:pt x="2186993" y="0"/>
                </a:lnTo>
                <a:lnTo>
                  <a:pt x="2186993" y="3444083"/>
                </a:lnTo>
                <a:lnTo>
                  <a:pt x="0" y="34440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32"/>
          <p:cNvSpPr/>
          <p:nvPr/>
        </p:nvSpPr>
        <p:spPr>
          <a:xfrm>
            <a:off x="3157164" y="2178160"/>
            <a:ext cx="2380534" cy="2380534"/>
          </a:xfrm>
          <a:custGeom>
            <a:avLst/>
            <a:gdLst/>
            <a:ahLst/>
            <a:cxnLst/>
            <a:rect l="l" t="t" r="r" b="b"/>
            <a:pathLst>
              <a:path w="2380534" h="2380534">
                <a:moveTo>
                  <a:pt x="0" y="0"/>
                </a:moveTo>
                <a:lnTo>
                  <a:pt x="2380534" y="0"/>
                </a:lnTo>
                <a:lnTo>
                  <a:pt x="2380534" y="2380534"/>
                </a:lnTo>
                <a:lnTo>
                  <a:pt x="0" y="2380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TextBox 33"/>
          <p:cNvSpPr txBox="1"/>
          <p:nvPr/>
        </p:nvSpPr>
        <p:spPr>
          <a:xfrm>
            <a:off x="2585481" y="1748137"/>
            <a:ext cx="12614352" cy="771525"/>
          </a:xfrm>
          <a:prstGeom prst="rect">
            <a:avLst/>
          </a:prstGeom>
        </p:spPr>
        <p:txBody>
          <a:bodyPr lIns="0" tIns="0" rIns="0" bIns="0" rtlCol="0" anchor="t">
            <a:spAutoFit/>
          </a:bodyPr>
          <a:lstStyle/>
          <a:p>
            <a:pPr algn="ctr">
              <a:lnSpc>
                <a:spcPts val="6000"/>
              </a:lnSpc>
            </a:pPr>
            <a:r>
              <a:rPr lang="en-US" sz="5000" b="1" spc="250">
                <a:solidFill>
                  <a:srgbClr val="7A4675"/>
                </a:solidFill>
                <a:latin typeface="Fraunces Bold"/>
                <a:ea typeface="Fraunces Bold"/>
                <a:cs typeface="Fraunces Bold"/>
                <a:sym typeface="Fraunces Bold"/>
              </a:rPr>
              <a:t>KHỞI ĐỘNG</a:t>
            </a:r>
          </a:p>
        </p:txBody>
      </p:sp>
      <p:sp>
        <p:nvSpPr>
          <p:cNvPr id="34" name="TextBox 34"/>
          <p:cNvSpPr txBox="1"/>
          <p:nvPr/>
        </p:nvSpPr>
        <p:spPr>
          <a:xfrm>
            <a:off x="3614258" y="2556644"/>
            <a:ext cx="10825583" cy="2171612"/>
          </a:xfrm>
          <a:prstGeom prst="rect">
            <a:avLst/>
          </a:prstGeom>
        </p:spPr>
        <p:txBody>
          <a:bodyPr lIns="0" tIns="0" rIns="0" bIns="0" rtlCol="0" anchor="t">
            <a:spAutoFit/>
          </a:bodyPr>
          <a:lstStyle/>
          <a:p>
            <a:pPr algn="ctr">
              <a:lnSpc>
                <a:spcPts val="8410"/>
              </a:lnSpc>
            </a:pPr>
            <a:r>
              <a:rPr lang="en-US" sz="6007" dirty="0" err="1">
                <a:solidFill>
                  <a:srgbClr val="E2834B"/>
                </a:solidFill>
                <a:latin typeface="#9Slide07 Crocante"/>
                <a:ea typeface="#9Slide07 Crocante"/>
                <a:cs typeface="#9Slide07 Crocante"/>
                <a:sym typeface="#9Slide07 Crocante"/>
              </a:rPr>
              <a:t>NHÌN</a:t>
            </a:r>
            <a:r>
              <a:rPr lang="en-US" sz="6007" dirty="0">
                <a:solidFill>
                  <a:srgbClr val="E2834B"/>
                </a:solidFill>
                <a:latin typeface="#9Slide07 Crocante"/>
                <a:ea typeface="#9Slide07 Crocante"/>
                <a:cs typeface="#9Slide07 Crocante"/>
                <a:sym typeface="#9Slide07 Crocante"/>
              </a:rPr>
              <a:t> </a:t>
            </a:r>
            <a:r>
              <a:rPr lang="en-US" sz="6007" dirty="0">
                <a:solidFill>
                  <a:srgbClr val="E24B98"/>
                </a:solidFill>
                <a:latin typeface="#9Slide07 Crocante"/>
                <a:ea typeface="#9Slide07 Crocante"/>
                <a:cs typeface="#9Slide07 Crocante"/>
                <a:sym typeface="#9Slide07 Crocante"/>
              </a:rPr>
              <a:t>LOGO </a:t>
            </a:r>
          </a:p>
          <a:p>
            <a:pPr algn="ctr">
              <a:lnSpc>
                <a:spcPts val="8410"/>
              </a:lnSpc>
            </a:pPr>
            <a:r>
              <a:rPr lang="en-US" sz="6007" dirty="0" err="1">
                <a:solidFill>
                  <a:srgbClr val="E2834B"/>
                </a:solidFill>
                <a:latin typeface="#9Slide07 Crocante"/>
                <a:ea typeface="#9Slide07 Crocante"/>
                <a:cs typeface="#9Slide07 Crocante"/>
                <a:sym typeface="#9Slide07 Crocante"/>
              </a:rPr>
              <a:t>ĐOÁN</a:t>
            </a:r>
            <a:r>
              <a:rPr lang="en-US" sz="6007" dirty="0">
                <a:solidFill>
                  <a:srgbClr val="E2834B"/>
                </a:solidFill>
                <a:latin typeface="#9Slide07 Crocante"/>
                <a:ea typeface="#9Slide07 Crocante"/>
                <a:cs typeface="#9Slide07 Crocante"/>
                <a:sym typeface="#9Slide07 Crocante"/>
              </a:rPr>
              <a:t> </a:t>
            </a:r>
            <a:r>
              <a:rPr lang="en-US" sz="6007" dirty="0" err="1">
                <a:solidFill>
                  <a:srgbClr val="E2834B"/>
                </a:solidFill>
                <a:latin typeface="#9Slide07 Crocante"/>
                <a:ea typeface="#9Slide07 Crocante"/>
                <a:cs typeface="#9Slide07 Crocante"/>
                <a:sym typeface="#9Slide07 Crocante"/>
              </a:rPr>
              <a:t>TÊN</a:t>
            </a:r>
            <a:r>
              <a:rPr lang="en-US" sz="6007" dirty="0">
                <a:solidFill>
                  <a:srgbClr val="E2834B"/>
                </a:solidFill>
                <a:latin typeface="#9Slide07 Crocante"/>
                <a:ea typeface="#9Slide07 Crocante"/>
                <a:cs typeface="#9Slide07 Crocante"/>
                <a:sym typeface="#9Slide07 Crocante"/>
              </a:rPr>
              <a:t> </a:t>
            </a:r>
            <a:r>
              <a:rPr lang="en-US" sz="6007" dirty="0" err="1">
                <a:solidFill>
                  <a:srgbClr val="E2834B"/>
                </a:solidFill>
                <a:latin typeface="#9Slide07 Crocante"/>
                <a:ea typeface="#9Slide07 Crocante"/>
                <a:cs typeface="#9Slide07 Crocante"/>
                <a:sym typeface="#9Slide07 Crocante"/>
              </a:rPr>
              <a:t>TỔ</a:t>
            </a:r>
            <a:r>
              <a:rPr lang="en-US" sz="6007" dirty="0">
                <a:solidFill>
                  <a:srgbClr val="E2834B"/>
                </a:solidFill>
                <a:latin typeface="#9Slide07 Crocante"/>
                <a:ea typeface="#9Slide07 Crocante"/>
                <a:cs typeface="#9Slide07 Crocante"/>
                <a:sym typeface="#9Slide07 Crocante"/>
              </a:rPr>
              <a:t> </a:t>
            </a:r>
            <a:r>
              <a:rPr lang="en-US" sz="6007" dirty="0" err="1">
                <a:solidFill>
                  <a:srgbClr val="E2834B"/>
                </a:solidFill>
                <a:latin typeface="#9Slide07 Crocante"/>
                <a:ea typeface="#9Slide07 Crocante"/>
                <a:cs typeface="#9Slide07 Crocante"/>
                <a:sym typeface="#9Slide07 Crocante"/>
              </a:rPr>
              <a:t>CHỨC</a:t>
            </a:r>
            <a:endParaRPr lang="en-US" sz="6007" dirty="0">
              <a:solidFill>
                <a:srgbClr val="E2834B"/>
              </a:solidFill>
              <a:latin typeface="#9Slide07 Crocante"/>
              <a:ea typeface="#9Slide07 Crocante"/>
              <a:cs typeface="#9Slide07 Crocante"/>
              <a:sym typeface="#9Slide07 Crocante"/>
            </a:endParaRPr>
          </a:p>
        </p:txBody>
      </p:sp>
      <p:sp>
        <p:nvSpPr>
          <p:cNvPr id="35" name="TextBox 35"/>
          <p:cNvSpPr txBox="1"/>
          <p:nvPr/>
        </p:nvSpPr>
        <p:spPr>
          <a:xfrm>
            <a:off x="3345474" y="4859204"/>
            <a:ext cx="11094368" cy="1854200"/>
          </a:xfrm>
          <a:prstGeom prst="rect">
            <a:avLst/>
          </a:prstGeom>
        </p:spPr>
        <p:txBody>
          <a:bodyPr lIns="0" tIns="0" rIns="0" bIns="0" rtlCol="0" anchor="t">
            <a:spAutoFit/>
          </a:bodyPr>
          <a:lstStyle/>
          <a:p>
            <a:pPr algn="just">
              <a:lnSpc>
                <a:spcPts val="4900"/>
              </a:lnSpc>
            </a:pPr>
            <a:r>
              <a:rPr lang="en-US" sz="3500" b="1" dirty="0">
                <a:solidFill>
                  <a:srgbClr val="4F2C33"/>
                </a:solidFill>
                <a:latin typeface="Roboto Condensed Bold"/>
                <a:ea typeface="Roboto Condensed Bold"/>
                <a:cs typeface="Roboto Condensed Bold"/>
                <a:sym typeface="Roboto Condensed Bold"/>
              </a:rPr>
              <a:t>*</a:t>
            </a:r>
            <a:r>
              <a:rPr lang="en-US" sz="3500" b="1" dirty="0" err="1">
                <a:solidFill>
                  <a:srgbClr val="4F2C33"/>
                </a:solidFill>
                <a:latin typeface="Roboto Condensed Bold"/>
                <a:ea typeface="Roboto Condensed Bold"/>
                <a:cs typeface="Roboto Condensed Bold"/>
                <a:sym typeface="Roboto Condensed Bold"/>
              </a:rPr>
              <a:t>Luật</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chơi</a:t>
            </a:r>
            <a:r>
              <a:rPr lang="en-US" sz="3500" b="1" dirty="0">
                <a:solidFill>
                  <a:srgbClr val="4F2C33"/>
                </a:solidFill>
                <a:latin typeface="Roboto Condensed Bold"/>
                <a:ea typeface="Roboto Condensed Bold"/>
                <a:cs typeface="Roboto Condensed Bold"/>
                <a:sym typeface="Roboto Condensed Bold"/>
              </a:rPr>
              <a:t>: </a:t>
            </a:r>
            <a:r>
              <a:rPr lang="en-US" sz="3500" dirty="0">
                <a:solidFill>
                  <a:srgbClr val="4F2C33"/>
                </a:solidFill>
                <a:latin typeface="Roboto Condensed"/>
                <a:ea typeface="Roboto Condensed"/>
                <a:cs typeface="Roboto Condensed"/>
                <a:sym typeface="Roboto Condensed"/>
              </a:rPr>
              <a:t>HS </a:t>
            </a:r>
            <a:r>
              <a:rPr lang="en-US" sz="3500" dirty="0" err="1">
                <a:solidFill>
                  <a:srgbClr val="4F2C33"/>
                </a:solidFill>
                <a:latin typeface="Roboto Condensed"/>
                <a:ea typeface="Roboto Condensed"/>
                <a:cs typeface="Roboto Condensed"/>
                <a:sym typeface="Roboto Condensed"/>
              </a:rPr>
              <a:t>quan</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sát</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hình</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ảnh</a:t>
            </a:r>
            <a:r>
              <a:rPr lang="en-US" sz="3500" dirty="0">
                <a:solidFill>
                  <a:srgbClr val="4F2C33"/>
                </a:solidFill>
                <a:latin typeface="Roboto Condensed"/>
                <a:ea typeface="Roboto Condensed"/>
                <a:cs typeface="Roboto Condensed"/>
                <a:sym typeface="Roboto Condensed"/>
              </a:rPr>
              <a:t> logo </a:t>
            </a:r>
            <a:r>
              <a:rPr lang="en-US" sz="3500" dirty="0" err="1">
                <a:solidFill>
                  <a:srgbClr val="4F2C33"/>
                </a:solidFill>
                <a:latin typeface="Roboto Condensed"/>
                <a:ea typeface="Roboto Condensed"/>
                <a:cs typeface="Roboto Condensed"/>
                <a:sym typeface="Roboto Condensed"/>
              </a:rPr>
              <a:t>và</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đoán</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tên</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các</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tổ</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chức</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quốc</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tế</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tương</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ứng</a:t>
            </a:r>
            <a:endParaRPr lang="en-US" sz="3500" dirty="0">
              <a:solidFill>
                <a:srgbClr val="4F2C33"/>
              </a:solidFill>
              <a:latin typeface="Roboto Condensed"/>
              <a:ea typeface="Roboto Condensed"/>
              <a:cs typeface="Roboto Condensed"/>
              <a:sym typeface="Roboto Condensed"/>
            </a:endParaRPr>
          </a:p>
          <a:p>
            <a:pPr algn="just">
              <a:lnSpc>
                <a:spcPts val="4900"/>
              </a:lnSpc>
            </a:pPr>
            <a:r>
              <a:rPr lang="en-US" sz="3500" b="1" dirty="0">
                <a:solidFill>
                  <a:srgbClr val="4F2C33"/>
                </a:solidFill>
                <a:latin typeface="Roboto Condensed Bold"/>
                <a:ea typeface="Roboto Condensed Bold"/>
                <a:cs typeface="Roboto Condensed Bold"/>
                <a:sym typeface="Roboto Condensed Bold"/>
              </a:rPr>
              <a:t>*</a:t>
            </a:r>
            <a:r>
              <a:rPr lang="en-US" sz="3500" b="1" dirty="0" err="1">
                <a:solidFill>
                  <a:srgbClr val="4F2C33"/>
                </a:solidFill>
                <a:latin typeface="Roboto Condensed Bold"/>
                <a:ea typeface="Roboto Condensed Bold"/>
                <a:cs typeface="Roboto Condensed Bold"/>
                <a:sym typeface="Roboto Condensed Bold"/>
              </a:rPr>
              <a:t>Cách</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thức</a:t>
            </a:r>
            <a:r>
              <a:rPr lang="en-US" sz="3500" b="1" dirty="0">
                <a:solidFill>
                  <a:srgbClr val="4F2C33"/>
                </a:solidFill>
                <a:latin typeface="Roboto Condensed Bold"/>
                <a:ea typeface="Roboto Condensed Bold"/>
                <a:cs typeface="Roboto Condensed Bold"/>
                <a:sym typeface="Roboto Condensed Bold"/>
              </a:rPr>
              <a:t>: </a:t>
            </a:r>
            <a:r>
              <a:rPr lang="en-US" sz="3500" dirty="0" err="1">
                <a:solidFill>
                  <a:srgbClr val="4F2C33"/>
                </a:solidFill>
                <a:latin typeface="Roboto Condensed"/>
                <a:ea typeface="Roboto Condensed"/>
                <a:cs typeface="Roboto Condensed"/>
                <a:sym typeface="Roboto Condensed"/>
              </a:rPr>
              <a:t>Giơ</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tay</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xung</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phong</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trả</a:t>
            </a:r>
            <a:r>
              <a:rPr lang="en-US" sz="3500" dirty="0">
                <a:solidFill>
                  <a:srgbClr val="4F2C33"/>
                </a:solidFill>
                <a:latin typeface="Roboto Condensed"/>
                <a:ea typeface="Roboto Condensed"/>
                <a:cs typeface="Roboto Condensed"/>
                <a:sym typeface="Roboto Condensed"/>
              </a:rPr>
              <a:t> </a:t>
            </a:r>
            <a:r>
              <a:rPr lang="en-US" sz="3500" dirty="0" err="1">
                <a:solidFill>
                  <a:srgbClr val="4F2C33"/>
                </a:solidFill>
                <a:latin typeface="Roboto Condensed"/>
                <a:ea typeface="Roboto Condensed"/>
                <a:cs typeface="Roboto Condensed"/>
                <a:sym typeface="Roboto Condensed"/>
              </a:rPr>
              <a:t>lời</a:t>
            </a:r>
            <a:r>
              <a:rPr lang="en-US" sz="3500" dirty="0">
                <a:solidFill>
                  <a:srgbClr val="4F2C33"/>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Freeform 10"/>
          <p:cNvSpPr/>
          <p:nvPr/>
        </p:nvSpPr>
        <p:spPr>
          <a:xfrm>
            <a:off x="1572210" y="7366607"/>
            <a:ext cx="1712153" cy="2637641"/>
          </a:xfrm>
          <a:custGeom>
            <a:avLst/>
            <a:gdLst/>
            <a:ahLst/>
            <a:cxnLst/>
            <a:rect l="l" t="t" r="r" b="b"/>
            <a:pathLst>
              <a:path w="1712153" h="2637641">
                <a:moveTo>
                  <a:pt x="0" y="0"/>
                </a:moveTo>
                <a:lnTo>
                  <a:pt x="1712154" y="0"/>
                </a:lnTo>
                <a:lnTo>
                  <a:pt x="1712154" y="2637641"/>
                </a:lnTo>
                <a:lnTo>
                  <a:pt x="0" y="263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3662116" y="8174892"/>
            <a:ext cx="10963767" cy="1261209"/>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1.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quốc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trong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văn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bản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có</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điều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gì</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đặc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biệt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trình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bày</a:t>
            </a:r>
            <a:r>
              <a:rPr lang="en-US" sz="3600" b="1" dirty="0">
                <a:solidFill>
                  <a:srgbClr val="983724"/>
                </a:solidFill>
                <a:latin typeface="Roboto Condensed Bold"/>
                <a:ea typeface="Roboto Condensed Bold"/>
                <a:cs typeface="Roboto Condensed Bold"/>
                <a:sym typeface="Roboto Condensed Bold"/>
              </a:rPr>
              <a:t>,…)</a:t>
            </a:r>
          </a:p>
        </p:txBody>
      </p:sp>
      <p:sp>
        <p:nvSpPr>
          <p:cNvPr id="12" name="Freeform 12"/>
          <p:cNvSpPr/>
          <p:nvPr/>
        </p:nvSpPr>
        <p:spPr>
          <a:xfrm>
            <a:off x="15006884" y="7440291"/>
            <a:ext cx="2075931" cy="2490272"/>
          </a:xfrm>
          <a:custGeom>
            <a:avLst/>
            <a:gdLst/>
            <a:ahLst/>
            <a:cxnLst/>
            <a:rect l="l" t="t" r="r" b="b"/>
            <a:pathLst>
              <a:path w="2075931" h="2490272">
                <a:moveTo>
                  <a:pt x="0" y="0"/>
                </a:moveTo>
                <a:lnTo>
                  <a:pt x="2075931" y="0"/>
                </a:lnTo>
                <a:lnTo>
                  <a:pt x="2075931" y="2490272"/>
                </a:lnTo>
                <a:lnTo>
                  <a:pt x="0" y="2490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TextBox 10"/>
          <p:cNvSpPr txBox="1"/>
          <p:nvPr/>
        </p:nvSpPr>
        <p:spPr>
          <a:xfrm>
            <a:off x="1028700" y="7594680"/>
            <a:ext cx="14195688" cy="2537658"/>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1.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quốc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đều</a:t>
            </a:r>
            <a:r>
              <a:rPr lang="en-US" sz="3600" b="1" dirty="0">
                <a:solidFill>
                  <a:srgbClr val="983724"/>
                </a:solidFill>
                <a:latin typeface="Roboto Condensed Bold"/>
                <a:ea typeface="Roboto Condensed Bold"/>
                <a:cs typeface="Roboto Condensed Bold"/>
                <a:sym typeface="Roboto Condensed Bold"/>
              </a:rPr>
              <a:t>:</a:t>
            </a:r>
          </a:p>
          <a:p>
            <a:pPr algn="just">
              <a:lnSpc>
                <a:spcPts val="5040"/>
              </a:lnSpc>
            </a:pP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chữ</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đầu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từ</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theo</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tiếng</a:t>
            </a:r>
            <a:r>
              <a:rPr lang="en-US" sz="3600" b="1" dirty="0">
                <a:solidFill>
                  <a:srgbClr val="983724"/>
                </a:solidFill>
                <a:latin typeface="Roboto Condensed Bold"/>
                <a:ea typeface="Roboto Condensed Bold"/>
                <a:cs typeface="Roboto Condensed Bold"/>
                <a:sym typeface="Roboto Condensed Bold"/>
              </a:rPr>
              <a:t> Anh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đó</a:t>
            </a:r>
            <a:endParaRPr lang="en-US" sz="3600" b="1" dirty="0">
              <a:solidFill>
                <a:srgbClr val="983724"/>
              </a:solidFill>
              <a:latin typeface="Roboto Condensed Bold"/>
              <a:ea typeface="Roboto Condensed Bold"/>
              <a:cs typeface="Roboto Condensed Bold"/>
              <a:sym typeface="Roboto Condensed Bold"/>
            </a:endParaRPr>
          </a:p>
          <a:p>
            <a:pPr algn="just">
              <a:lnSpc>
                <a:spcPts val="5040"/>
              </a:lnSpc>
            </a:pP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trình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bày</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đặt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sau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tiếng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Việt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sử</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dụng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dấu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ngoặc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đơn</a:t>
            </a:r>
            <a:endParaRPr lang="en-US" sz="3600" b="1" dirty="0">
              <a:solidFill>
                <a:srgbClr val="983724"/>
              </a:solidFill>
              <a:latin typeface="Roboto Condensed Bold"/>
              <a:ea typeface="Roboto Condensed Bold"/>
              <a:cs typeface="Roboto Condensed Bold"/>
              <a:sym typeface="Roboto Condensed Bold"/>
            </a:endParaRPr>
          </a:p>
          <a:p>
            <a:pPr algn="just">
              <a:lnSpc>
                <a:spcPts val="5040"/>
              </a:lnSpc>
            </a:pPr>
            <a:endParaRPr lang="en-US" sz="3600" b="1" dirty="0">
              <a:solidFill>
                <a:srgbClr val="983724"/>
              </a:solidFill>
              <a:latin typeface="Roboto Condensed Bold"/>
              <a:ea typeface="Roboto Condensed Bold"/>
              <a:cs typeface="Roboto Condensed Bold"/>
              <a:sym typeface="Roboto Condensed Bold"/>
            </a:endParaRPr>
          </a:p>
        </p:txBody>
      </p:sp>
      <p:sp>
        <p:nvSpPr>
          <p:cNvPr id="11" name="Freeform 11"/>
          <p:cNvSpPr/>
          <p:nvPr/>
        </p:nvSpPr>
        <p:spPr>
          <a:xfrm>
            <a:off x="15006884" y="7440291"/>
            <a:ext cx="2075931" cy="2490272"/>
          </a:xfrm>
          <a:custGeom>
            <a:avLst/>
            <a:gdLst/>
            <a:ahLst/>
            <a:cxnLst/>
            <a:rect l="l" t="t" r="r" b="b"/>
            <a:pathLst>
              <a:path w="2075931" h="2490272">
                <a:moveTo>
                  <a:pt x="0" y="0"/>
                </a:moveTo>
                <a:lnTo>
                  <a:pt x="2075931" y="0"/>
                </a:lnTo>
                <a:lnTo>
                  <a:pt x="2075931" y="2490272"/>
                </a:lnTo>
                <a:lnTo>
                  <a:pt x="0" y="2490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Freeform 10"/>
          <p:cNvSpPr/>
          <p:nvPr/>
        </p:nvSpPr>
        <p:spPr>
          <a:xfrm>
            <a:off x="1572210" y="7366607"/>
            <a:ext cx="1712153" cy="2637641"/>
          </a:xfrm>
          <a:custGeom>
            <a:avLst/>
            <a:gdLst/>
            <a:ahLst/>
            <a:cxnLst/>
            <a:rect l="l" t="t" r="r" b="b"/>
            <a:pathLst>
              <a:path w="1712153" h="2637641">
                <a:moveTo>
                  <a:pt x="0" y="0"/>
                </a:moveTo>
                <a:lnTo>
                  <a:pt x="1712154" y="0"/>
                </a:lnTo>
                <a:lnTo>
                  <a:pt x="1712154" y="2637641"/>
                </a:lnTo>
                <a:lnTo>
                  <a:pt x="0" y="263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5006884" y="7440291"/>
            <a:ext cx="2075931" cy="2490272"/>
          </a:xfrm>
          <a:custGeom>
            <a:avLst/>
            <a:gdLst/>
            <a:ahLst/>
            <a:cxnLst/>
            <a:rect l="l" t="t" r="r" b="b"/>
            <a:pathLst>
              <a:path w="2075931" h="2490272">
                <a:moveTo>
                  <a:pt x="0" y="0"/>
                </a:moveTo>
                <a:lnTo>
                  <a:pt x="2075931" y="0"/>
                </a:lnTo>
                <a:lnTo>
                  <a:pt x="2075931" y="2490272"/>
                </a:lnTo>
                <a:lnTo>
                  <a:pt x="0" y="2490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3662116" y="7860453"/>
            <a:ext cx="10963767" cy="1899433"/>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2. Theo </a:t>
            </a:r>
            <a:r>
              <a:rPr lang="en-US" sz="3600" b="1" dirty="0" err="1">
                <a:solidFill>
                  <a:srgbClr val="983724"/>
                </a:solidFill>
                <a:latin typeface="Roboto Condensed Bold"/>
                <a:ea typeface="Roboto Condensed Bold"/>
                <a:cs typeface="Roboto Condensed Bold"/>
                <a:sym typeface="Roboto Condensed Bold"/>
              </a:rPr>
              <a:t>em</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trong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văn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bản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quốc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có</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thể</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trình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bày</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theo</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mấy</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Đó</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là</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những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nào</a:t>
            </a:r>
            <a:r>
              <a:rPr lang="en-US" sz="3600" b="1" dirty="0">
                <a:solidFill>
                  <a:srgbClr val="983724"/>
                </a:solidFill>
                <a:latin typeface="Roboto Condensed Bold"/>
                <a:ea typeface="Roboto Condensed Bold"/>
                <a:cs typeface="Roboto Condensed Bold"/>
                <a:sym typeface="Roboto Condensed Bol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Freeform 10"/>
          <p:cNvSpPr/>
          <p:nvPr/>
        </p:nvSpPr>
        <p:spPr>
          <a:xfrm>
            <a:off x="15006884" y="7440291"/>
            <a:ext cx="2075931" cy="2490272"/>
          </a:xfrm>
          <a:custGeom>
            <a:avLst/>
            <a:gdLst/>
            <a:ahLst/>
            <a:cxnLst/>
            <a:rect l="l" t="t" r="r" b="b"/>
            <a:pathLst>
              <a:path w="2075931" h="2490272">
                <a:moveTo>
                  <a:pt x="0" y="0"/>
                </a:moveTo>
                <a:lnTo>
                  <a:pt x="2075931" y="0"/>
                </a:lnTo>
                <a:lnTo>
                  <a:pt x="2075931" y="2490272"/>
                </a:lnTo>
                <a:lnTo>
                  <a:pt x="0" y="2490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542274" y="7749342"/>
            <a:ext cx="14083610" cy="2537658"/>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2. </a:t>
            </a:r>
            <a:r>
              <a:rPr lang="en-US" sz="3600" b="1" dirty="0" err="1">
                <a:solidFill>
                  <a:srgbClr val="983724"/>
                </a:solidFill>
                <a:latin typeface="Roboto Condensed Bold"/>
                <a:ea typeface="Roboto Condensed Bold"/>
                <a:cs typeface="Roboto Condensed Bold"/>
                <a:sym typeface="Roboto Condensed Bold"/>
              </a:rPr>
              <a:t>Có</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hai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trình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bày</a:t>
            </a:r>
            <a:r>
              <a:rPr lang="en-US" sz="3600" b="1" dirty="0">
                <a:solidFill>
                  <a:srgbClr val="983724"/>
                </a:solidFill>
                <a:latin typeface="Roboto Condensed Bold"/>
                <a:ea typeface="Roboto Condensed Bold"/>
                <a:cs typeface="Roboto Condensed Bold"/>
                <a:sym typeface="Roboto Condensed Bold"/>
              </a:rPr>
              <a:t>: </a:t>
            </a:r>
          </a:p>
          <a:p>
            <a:pPr algn="just">
              <a:lnSpc>
                <a:spcPts val="5040"/>
              </a:lnSpc>
            </a:pP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1. </a:t>
            </a:r>
            <a:r>
              <a:rPr lang="en-US" sz="3600" b="1" dirty="0" err="1">
                <a:solidFill>
                  <a:srgbClr val="983724"/>
                </a:solidFill>
                <a:latin typeface="Roboto Condensed Bold"/>
                <a:ea typeface="Roboto Condensed Bold"/>
                <a:cs typeface="Roboto Condensed Bold"/>
                <a:sym typeface="Roboto Condensed Bold"/>
              </a:rPr>
              <a:t>Dùng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để</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chú</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thích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sau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đầy</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đủ</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tiếng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Việt</a:t>
            </a:r>
            <a:r>
              <a:rPr lang="en-US" sz="3600" b="1" dirty="0">
                <a:solidFill>
                  <a:srgbClr val="983724"/>
                </a:solidFill>
                <a:latin typeface="Roboto Condensed Bold"/>
                <a:ea typeface="Roboto Condensed Bold"/>
                <a:cs typeface="Roboto Condensed Bold"/>
                <a:sym typeface="Roboto Condensed Bold"/>
              </a:rPr>
              <a:t>.</a:t>
            </a:r>
          </a:p>
          <a:p>
            <a:pPr algn="just">
              <a:lnSpc>
                <a:spcPts val="5040"/>
              </a:lnSpc>
            </a:pP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Cách</a:t>
            </a:r>
            <a:r>
              <a:rPr lang="en-US" sz="3600" b="1" dirty="0">
                <a:solidFill>
                  <a:srgbClr val="983724"/>
                </a:solidFill>
                <a:latin typeface="Roboto Condensed Bold"/>
                <a:ea typeface="Roboto Condensed Bold"/>
                <a:cs typeface="Roboto Condensed Bold"/>
                <a:sym typeface="Roboto Condensed Bold"/>
              </a:rPr>
              <a:t> 2. </a:t>
            </a:r>
            <a:r>
              <a:rPr lang="en-US" sz="3600" b="1" dirty="0" err="1">
                <a:solidFill>
                  <a:srgbClr val="983724"/>
                </a:solidFill>
                <a:latin typeface="Roboto Condensed Bold"/>
                <a:ea typeface="Roboto Condensed Bold"/>
                <a:cs typeface="Roboto Condensed Bold"/>
                <a:sym typeface="Roboto Condensed Bold"/>
              </a:rPr>
              <a:t>Dùng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đầy</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đủ</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tiếng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Việt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chú</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thích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sau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tiếng</a:t>
            </a:r>
            <a:r>
              <a:rPr lang="en-US" sz="3600" b="1" dirty="0">
                <a:solidFill>
                  <a:srgbClr val="983724"/>
                </a:solidFill>
                <a:latin typeface="Roboto Condensed Bold"/>
                <a:ea typeface="Roboto Condensed Bold"/>
                <a:cs typeface="Roboto Condensed Bold"/>
                <a:sym typeface="Roboto Condensed Bold"/>
              </a:rPr>
              <a:t> Anh</a:t>
            </a:r>
          </a:p>
          <a:p>
            <a:pPr algn="just">
              <a:lnSpc>
                <a:spcPts val="5040"/>
              </a:lnSpc>
            </a:pPr>
            <a:endParaRPr lang="en-US" sz="3600" b="1" dirty="0">
              <a:solidFill>
                <a:srgbClr val="983724"/>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Freeform 10"/>
          <p:cNvSpPr/>
          <p:nvPr/>
        </p:nvSpPr>
        <p:spPr>
          <a:xfrm>
            <a:off x="1572210" y="7366607"/>
            <a:ext cx="1712153" cy="2637641"/>
          </a:xfrm>
          <a:custGeom>
            <a:avLst/>
            <a:gdLst/>
            <a:ahLst/>
            <a:cxnLst/>
            <a:rect l="l" t="t" r="r" b="b"/>
            <a:pathLst>
              <a:path w="1712153" h="2637641">
                <a:moveTo>
                  <a:pt x="0" y="0"/>
                </a:moveTo>
                <a:lnTo>
                  <a:pt x="1712154" y="0"/>
                </a:lnTo>
                <a:lnTo>
                  <a:pt x="1712154" y="2637641"/>
                </a:lnTo>
                <a:lnTo>
                  <a:pt x="0" y="263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3662116" y="7860453"/>
            <a:ext cx="10963767" cy="1261209"/>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3. Khi </a:t>
            </a:r>
            <a:r>
              <a:rPr lang="en-US" sz="3600" b="1" dirty="0" err="1">
                <a:solidFill>
                  <a:srgbClr val="983724"/>
                </a:solidFill>
                <a:latin typeface="Roboto Condensed Bold"/>
                <a:ea typeface="Roboto Condensed Bold"/>
                <a:cs typeface="Roboto Condensed Bold"/>
                <a:sym typeface="Roboto Condensed Bold"/>
              </a:rPr>
              <a:t>đọc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một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văn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bản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có</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dùng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một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quốc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em</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cần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lưu</a:t>
            </a:r>
            <a:r>
              <a:rPr lang="en-US" sz="3600" b="1" dirty="0">
                <a:solidFill>
                  <a:srgbClr val="983724"/>
                </a:solidFill>
                <a:latin typeface="Roboto Condensed Bold"/>
                <a:ea typeface="Roboto Condensed Bold"/>
                <a:cs typeface="Roboto Condensed Bold"/>
                <a:sym typeface="Roboto Condensed Bold"/>
              </a:rPr>
              <a:t> ý </a:t>
            </a:r>
            <a:r>
              <a:rPr lang="en-US" sz="3600" b="1" dirty="0" err="1">
                <a:solidFill>
                  <a:srgbClr val="983724"/>
                </a:solidFill>
                <a:latin typeface="Roboto Condensed Bold"/>
                <a:ea typeface="Roboto Condensed Bold"/>
                <a:cs typeface="Roboto Condensed Bold"/>
                <a:sym typeface="Roboto Condensed Bold"/>
              </a:rPr>
              <a:t>đọc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như</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nào</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cho</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đúng</a:t>
            </a:r>
            <a:r>
              <a:rPr lang="en-US" sz="3600" b="1" dirty="0">
                <a:solidFill>
                  <a:srgbClr val="983724"/>
                </a:solidFill>
                <a:latin typeface="Roboto Condensed Bold"/>
                <a:ea typeface="Roboto Condensed Bold"/>
                <a:cs typeface="Roboto Condensed Bold"/>
                <a:sym typeface="Roboto Condensed Bold"/>
              </a:rPr>
              <a:t>?</a:t>
            </a:r>
          </a:p>
        </p:txBody>
      </p:sp>
      <p:sp>
        <p:nvSpPr>
          <p:cNvPr id="12" name="Freeform 12"/>
          <p:cNvSpPr/>
          <p:nvPr/>
        </p:nvSpPr>
        <p:spPr>
          <a:xfrm>
            <a:off x="15006884" y="7440291"/>
            <a:ext cx="2075931" cy="2490272"/>
          </a:xfrm>
          <a:custGeom>
            <a:avLst/>
            <a:gdLst/>
            <a:ahLst/>
            <a:cxnLst/>
            <a:rect l="l" t="t" r="r" b="b"/>
            <a:pathLst>
              <a:path w="2075931" h="2490272">
                <a:moveTo>
                  <a:pt x="0" y="0"/>
                </a:moveTo>
                <a:lnTo>
                  <a:pt x="2075931" y="0"/>
                </a:lnTo>
                <a:lnTo>
                  <a:pt x="2075931" y="2490272"/>
                </a:lnTo>
                <a:lnTo>
                  <a:pt x="0" y="2490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TextBox 10"/>
          <p:cNvSpPr txBox="1"/>
          <p:nvPr/>
        </p:nvSpPr>
        <p:spPr>
          <a:xfrm>
            <a:off x="3326714" y="7749342"/>
            <a:ext cx="10963767" cy="2537658"/>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3. Khi </a:t>
            </a:r>
            <a:r>
              <a:rPr lang="en-US" sz="3600" b="1" dirty="0" err="1">
                <a:solidFill>
                  <a:srgbClr val="983724"/>
                </a:solidFill>
                <a:latin typeface="Roboto Condensed Bold"/>
                <a:ea typeface="Roboto Condensed Bold"/>
                <a:cs typeface="Roboto Condensed Bold"/>
                <a:sym typeface="Roboto Condensed Bold"/>
              </a:rPr>
              <a:t>đọc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một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văn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bản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có</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dùng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một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quốc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em</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cần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lưu</a:t>
            </a:r>
            <a:r>
              <a:rPr lang="en-US" sz="3600" b="1" dirty="0">
                <a:solidFill>
                  <a:srgbClr val="983724"/>
                </a:solidFill>
                <a:latin typeface="Roboto Condensed Bold"/>
                <a:ea typeface="Roboto Condensed Bold"/>
                <a:cs typeface="Roboto Condensed Bold"/>
                <a:sym typeface="Roboto Condensed Bold"/>
              </a:rPr>
              <a:t> ý </a:t>
            </a:r>
            <a:r>
              <a:rPr lang="en-US" sz="3600" b="1" dirty="0" err="1">
                <a:solidFill>
                  <a:srgbClr val="983724"/>
                </a:solidFill>
                <a:latin typeface="Roboto Condensed Bold"/>
                <a:ea typeface="Roboto Condensed Bold"/>
                <a:cs typeface="Roboto Condensed Bold"/>
                <a:sym typeface="Roboto Condensed Bold"/>
              </a:rPr>
              <a:t>đọc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theo</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phiên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âm</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chữ</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cái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tiếng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Việt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không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đọc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theo</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phiên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âm</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tiếng</a:t>
            </a:r>
            <a:r>
              <a:rPr lang="en-US" sz="3600" b="1" dirty="0">
                <a:solidFill>
                  <a:srgbClr val="983724"/>
                </a:solidFill>
                <a:latin typeface="Roboto Condensed Bold"/>
                <a:ea typeface="Roboto Condensed Bold"/>
                <a:cs typeface="Roboto Condensed Bold"/>
                <a:sym typeface="Roboto Condensed Bold"/>
              </a:rPr>
              <a:t> Anh.</a:t>
            </a:r>
          </a:p>
          <a:p>
            <a:pPr algn="just">
              <a:lnSpc>
                <a:spcPts val="5040"/>
              </a:lnSpc>
            </a:pPr>
            <a:endParaRPr lang="en-US" sz="3600" b="1" dirty="0">
              <a:solidFill>
                <a:srgbClr val="983724"/>
              </a:solidFill>
              <a:latin typeface="Roboto Condensed Bold"/>
              <a:ea typeface="Roboto Condensed Bold"/>
              <a:cs typeface="Roboto Condensed Bold"/>
              <a:sym typeface="Roboto Condensed Bold"/>
            </a:endParaRPr>
          </a:p>
        </p:txBody>
      </p:sp>
      <p:sp>
        <p:nvSpPr>
          <p:cNvPr id="11" name="Freeform 11"/>
          <p:cNvSpPr/>
          <p:nvPr/>
        </p:nvSpPr>
        <p:spPr>
          <a:xfrm>
            <a:off x="15006884" y="7440291"/>
            <a:ext cx="2075931" cy="2490272"/>
          </a:xfrm>
          <a:custGeom>
            <a:avLst/>
            <a:gdLst/>
            <a:ahLst/>
            <a:cxnLst/>
            <a:rect l="l" t="t" r="r" b="b"/>
            <a:pathLst>
              <a:path w="2075931" h="2490272">
                <a:moveTo>
                  <a:pt x="0" y="0"/>
                </a:moveTo>
                <a:lnTo>
                  <a:pt x="2075931" y="0"/>
                </a:lnTo>
                <a:lnTo>
                  <a:pt x="2075931" y="2490272"/>
                </a:lnTo>
                <a:lnTo>
                  <a:pt x="0" y="2490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Freeform 10"/>
          <p:cNvSpPr/>
          <p:nvPr/>
        </p:nvSpPr>
        <p:spPr>
          <a:xfrm>
            <a:off x="1572210" y="7366607"/>
            <a:ext cx="1712153" cy="2637641"/>
          </a:xfrm>
          <a:custGeom>
            <a:avLst/>
            <a:gdLst/>
            <a:ahLst/>
            <a:cxnLst/>
            <a:rect l="l" t="t" r="r" b="b"/>
            <a:pathLst>
              <a:path w="1712153" h="2637641">
                <a:moveTo>
                  <a:pt x="0" y="0"/>
                </a:moveTo>
                <a:lnTo>
                  <a:pt x="1712154" y="0"/>
                </a:lnTo>
                <a:lnTo>
                  <a:pt x="1712154" y="2637641"/>
                </a:lnTo>
                <a:lnTo>
                  <a:pt x="0" y="263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3728079" y="7860453"/>
            <a:ext cx="10963767" cy="1899433"/>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4: </a:t>
            </a:r>
            <a:r>
              <a:rPr lang="en-US" sz="3600" b="1" dirty="0" err="1">
                <a:solidFill>
                  <a:srgbClr val="983724"/>
                </a:solidFill>
                <a:latin typeface="Roboto Condensed Bold"/>
                <a:ea typeface="Roboto Condensed Bold"/>
                <a:cs typeface="Roboto Condensed Bold"/>
                <a:sym typeface="Roboto Condensed Bold"/>
              </a:rPr>
              <a:t>Đối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với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một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quốc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chưa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thật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phổ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biến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khi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xuất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hiện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lần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đầu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trong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văn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bản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người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cần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làm</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gì</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để</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người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đọc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hiểu</a:t>
            </a:r>
            <a:r>
              <a:rPr lang="en-US" sz="3600" b="1" dirty="0">
                <a:solidFill>
                  <a:srgbClr val="983724"/>
                </a:solidFill>
                <a:latin typeface="Roboto Condensed Bold"/>
                <a:ea typeface="Roboto Condensed Bold"/>
                <a:cs typeface="Roboto Condensed Bold"/>
                <a:sym typeface="Roboto Condensed Bold"/>
              </a:rPr>
              <a:t>?</a:t>
            </a:r>
          </a:p>
        </p:txBody>
      </p:sp>
      <p:sp>
        <p:nvSpPr>
          <p:cNvPr id="12" name="Freeform 12"/>
          <p:cNvSpPr/>
          <p:nvPr/>
        </p:nvSpPr>
        <p:spPr>
          <a:xfrm>
            <a:off x="15184833" y="7440291"/>
            <a:ext cx="2075931" cy="2490272"/>
          </a:xfrm>
          <a:custGeom>
            <a:avLst/>
            <a:gdLst/>
            <a:ahLst/>
            <a:cxnLst/>
            <a:rect l="l" t="t" r="r" b="b"/>
            <a:pathLst>
              <a:path w="2075931" h="2490272">
                <a:moveTo>
                  <a:pt x="0" y="0"/>
                </a:moveTo>
                <a:lnTo>
                  <a:pt x="2075932" y="0"/>
                </a:lnTo>
                <a:lnTo>
                  <a:pt x="2075932" y="2490272"/>
                </a:lnTo>
                <a:lnTo>
                  <a:pt x="0" y="24902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861711" y="1028700"/>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6" name="Group 6"/>
          <p:cNvGrpSpPr/>
          <p:nvPr/>
        </p:nvGrpSpPr>
        <p:grpSpPr>
          <a:xfrm>
            <a:off x="346368" y="309606"/>
            <a:ext cx="17727189" cy="6852429"/>
            <a:chOff x="0" y="0"/>
            <a:chExt cx="4668889" cy="1804755"/>
          </a:xfrm>
        </p:grpSpPr>
        <p:sp>
          <p:nvSpPr>
            <p:cNvPr id="7" name="Freeform 7"/>
            <p:cNvSpPr/>
            <p:nvPr/>
          </p:nvSpPr>
          <p:spPr>
            <a:xfrm>
              <a:off x="0" y="0"/>
              <a:ext cx="4668889" cy="1804755"/>
            </a:xfrm>
            <a:custGeom>
              <a:avLst/>
              <a:gdLst/>
              <a:ahLst/>
              <a:cxnLst/>
              <a:rect l="l" t="t" r="r" b="b"/>
              <a:pathLst>
                <a:path w="4668889" h="1804755">
                  <a:moveTo>
                    <a:pt x="0" y="0"/>
                  </a:moveTo>
                  <a:lnTo>
                    <a:pt x="4668889" y="0"/>
                  </a:lnTo>
                  <a:lnTo>
                    <a:pt x="4668889" y="1804755"/>
                  </a:lnTo>
                  <a:lnTo>
                    <a:pt x="0" y="1804755"/>
                  </a:lnTo>
                  <a:close/>
                </a:path>
              </a:pathLst>
            </a:custGeom>
            <a:solidFill>
              <a:srgbClr val="FCF5ED">
                <a:alpha val="87843"/>
              </a:srgbClr>
            </a:solidFill>
          </p:spPr>
        </p:sp>
        <p:sp>
          <p:nvSpPr>
            <p:cNvPr id="8" name="TextBox 8"/>
            <p:cNvSpPr txBox="1"/>
            <p:nvPr/>
          </p:nvSpPr>
          <p:spPr>
            <a:xfrm>
              <a:off x="0" y="-47625"/>
              <a:ext cx="4668889" cy="1852380"/>
            </a:xfrm>
            <a:prstGeom prst="rect">
              <a:avLst/>
            </a:prstGeom>
          </p:spPr>
          <p:txBody>
            <a:bodyPr lIns="50800" tIns="50800" rIns="50800" bIns="50800" rtlCol="0" anchor="ctr"/>
            <a:lstStyle/>
            <a:p>
              <a:pPr algn="ctr">
                <a:lnSpc>
                  <a:spcPts val="3662"/>
                </a:lnSpc>
              </a:pPr>
              <a:endParaRPr/>
            </a:p>
          </p:txBody>
        </p:sp>
      </p:grpSp>
      <p:sp>
        <p:nvSpPr>
          <p:cNvPr id="9" name="TextBox 9"/>
          <p:cNvSpPr txBox="1"/>
          <p:nvPr/>
        </p:nvSpPr>
        <p:spPr>
          <a:xfrm>
            <a:off x="542274" y="432084"/>
            <a:ext cx="17298714" cy="6934522"/>
          </a:xfrm>
          <a:prstGeom prst="rect">
            <a:avLst/>
          </a:prstGeom>
        </p:spPr>
        <p:txBody>
          <a:bodyPr lIns="0" tIns="0" rIns="0" bIns="0" rtlCol="0" anchor="t">
            <a:spAutoFit/>
          </a:bodyPr>
          <a:lstStyle/>
          <a:p>
            <a:pPr algn="just">
              <a:lnSpc>
                <a:spcPts val="4200"/>
              </a:lnSpc>
            </a:pPr>
            <a:r>
              <a:rPr lang="en-US" sz="3000" b="1">
                <a:solidFill>
                  <a:srgbClr val="4F2C33"/>
                </a:solidFill>
                <a:latin typeface="Roboto Condensed Bold"/>
                <a:ea typeface="Roboto Condensed Bold"/>
                <a:cs typeface="Roboto Condensed Bold"/>
                <a:sym typeface="Roboto Condensed Bold"/>
              </a:rPr>
              <a:t>Ví dụ 1: </a:t>
            </a:r>
            <a:r>
              <a:rPr lang="en-US" sz="3000">
                <a:solidFill>
                  <a:srgbClr val="4F2C33"/>
                </a:solidFill>
                <a:latin typeface="Roboto Condensed"/>
                <a:ea typeface="Roboto Condensed"/>
                <a:cs typeface="Roboto Condensed"/>
                <a:sym typeface="Roboto Condensed"/>
              </a:rPr>
              <a:t>“Thuyết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Vịnh Hạ Long: một kì quan thiên nhiên độc đáo và tuyệt mĩ</a:t>
            </a:r>
            <a:r>
              <a:rPr lang="en-US" sz="3000">
                <a:solidFill>
                  <a:srgbClr val="4F2C33"/>
                </a:solidFill>
                <a:latin typeface="Roboto Condensed"/>
                <a:ea typeface="Roboto Condensed"/>
                <a:cs typeface="Roboto Condensed"/>
                <a:sym typeface="Roboto Condensed"/>
              </a:rPr>
              <a:t>, SGK Ngữ văn 9, </a:t>
            </a:r>
          </a:p>
          <a:p>
            <a:pPr algn="r">
              <a:lnSpc>
                <a:spcPts val="4200"/>
              </a:lnSpc>
            </a:pPr>
            <a:r>
              <a:rPr lang="en-US" sz="3000">
                <a:solidFill>
                  <a:srgbClr val="4F2C33"/>
                </a:solidFill>
                <a:latin typeface="Roboto Condensed"/>
                <a:ea typeface="Roboto Condensed"/>
                <a:cs typeface="Roboto Condensed"/>
                <a:sym typeface="Roboto Condensed"/>
              </a:rPr>
              <a:t>Bộ Cánh Diều, trang 56)</a:t>
            </a:r>
          </a:p>
          <a:p>
            <a:pPr algn="just">
              <a:lnSpc>
                <a:spcPts val="4200"/>
              </a:lnSpc>
            </a:pPr>
            <a:r>
              <a:rPr lang="en-US" sz="3000" b="1">
                <a:solidFill>
                  <a:srgbClr val="4F2C33"/>
                </a:solidFill>
                <a:latin typeface="Roboto Condensed Bold"/>
                <a:ea typeface="Roboto Condensed Bold"/>
                <a:cs typeface="Roboto Condensed Bold"/>
                <a:sym typeface="Roboto Condensed Bold"/>
              </a:rPr>
              <a:t>Ví dụ 2:</a:t>
            </a:r>
            <a:r>
              <a:rPr lang="en-US" sz="3000">
                <a:solidFill>
                  <a:srgbClr val="4F2C33"/>
                </a:solidFill>
                <a:latin typeface="Roboto Condensed"/>
                <a:ea typeface="Roboto Condensed"/>
                <a:cs typeface="Roboto Condensed"/>
                <a:sym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4200"/>
              </a:lnSpc>
            </a:pPr>
            <a:r>
              <a:rPr lang="en-US" sz="3000">
                <a:solidFill>
                  <a:srgbClr val="4F2C33"/>
                </a:solidFill>
                <a:latin typeface="Roboto Condensed"/>
                <a:ea typeface="Roboto Condensed"/>
                <a:cs typeface="Roboto Condensed"/>
                <a:sym typeface="Roboto Condensed"/>
              </a:rPr>
              <a:t>(Trích </a:t>
            </a:r>
            <a:r>
              <a:rPr lang="en-US" sz="3000" i="1">
                <a:solidFill>
                  <a:srgbClr val="4F2C33"/>
                </a:solidFill>
                <a:latin typeface="Roboto Condensed Italics"/>
                <a:ea typeface="Roboto Condensed Italics"/>
                <a:cs typeface="Roboto Condensed Italics"/>
                <a:sym typeface="Roboto Condensed Italics"/>
              </a:rPr>
              <a:t>Khám phá kì quan thế giới: thác I-goa-du</a:t>
            </a:r>
            <a:r>
              <a:rPr lang="en-US" sz="3000">
                <a:solidFill>
                  <a:srgbClr val="4F2C33"/>
                </a:solidFill>
                <a:latin typeface="Roboto Condensed"/>
                <a:ea typeface="Roboto Condensed"/>
                <a:cs typeface="Roboto Condensed"/>
                <a:sym typeface="Roboto Condensed"/>
              </a:rPr>
              <a:t>)</a:t>
            </a:r>
          </a:p>
          <a:p>
            <a:pPr algn="r">
              <a:lnSpc>
                <a:spcPts val="4200"/>
              </a:lnSpc>
            </a:pPr>
            <a:endParaRPr lang="en-US" sz="3000">
              <a:solidFill>
                <a:srgbClr val="4F2C33"/>
              </a:solidFill>
              <a:latin typeface="Roboto Condensed"/>
              <a:ea typeface="Roboto Condensed"/>
              <a:cs typeface="Roboto Condensed"/>
              <a:sym typeface="Roboto Condensed"/>
            </a:endParaRPr>
          </a:p>
        </p:txBody>
      </p:sp>
      <p:sp>
        <p:nvSpPr>
          <p:cNvPr id="10" name="TextBox 10"/>
          <p:cNvSpPr txBox="1"/>
          <p:nvPr/>
        </p:nvSpPr>
        <p:spPr>
          <a:xfrm>
            <a:off x="3434601" y="7697610"/>
            <a:ext cx="10963767" cy="1899433"/>
          </a:xfrm>
          <a:prstGeom prst="rect">
            <a:avLst/>
          </a:prstGeom>
        </p:spPr>
        <p:txBody>
          <a:bodyPr lIns="0" tIns="0" rIns="0" bIns="0" rtlCol="0" anchor="t">
            <a:spAutoFit/>
          </a:bodyPr>
          <a:lstStyle/>
          <a:p>
            <a:pPr algn="just">
              <a:lnSpc>
                <a:spcPts val="5040"/>
              </a:lnSpc>
            </a:pPr>
            <a:r>
              <a:rPr lang="en-US" sz="3600" b="1" dirty="0" err="1">
                <a:solidFill>
                  <a:srgbClr val="983724"/>
                </a:solidFill>
                <a:latin typeface="Roboto Condensed Bold"/>
                <a:ea typeface="Roboto Condensed Bold"/>
                <a:cs typeface="Roboto Condensed Bold"/>
                <a:sym typeface="Roboto Condensed Bold"/>
              </a:rPr>
              <a:t>Câu</a:t>
            </a:r>
            <a:r>
              <a:rPr lang="en-US" sz="3600" b="1" dirty="0">
                <a:solidFill>
                  <a:srgbClr val="983724"/>
                </a:solidFill>
                <a:latin typeface="Roboto Condensed Bold"/>
                <a:ea typeface="Roboto Condensed Bold"/>
                <a:cs typeface="Roboto Condensed Bold"/>
                <a:sym typeface="Roboto Condensed Bold"/>
              </a:rPr>
              <a:t> 4: </a:t>
            </a:r>
            <a:r>
              <a:rPr lang="en-US" sz="3600" b="1" dirty="0" err="1">
                <a:solidFill>
                  <a:srgbClr val="983724"/>
                </a:solidFill>
                <a:latin typeface="Roboto Condensed Bold"/>
                <a:ea typeface="Roboto Condensed Bold"/>
                <a:cs typeface="Roboto Condensed Bold"/>
                <a:sym typeface="Roboto Condensed Bold"/>
              </a:rPr>
              <a:t>Đối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với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viết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tắt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của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một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chức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quốc</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tế</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chưa</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thật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phổ</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biến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khi</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xuất</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hiện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lân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đầu</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trong</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văn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bản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cần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chú</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thích</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tên</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đầy</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đủ</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và</a:t>
            </a:r>
            <a:r>
              <a:rPr lang="en-US" sz="3600" b="1" dirty="0">
                <a:solidFill>
                  <a:srgbClr val="983724"/>
                </a:solidFill>
                <a:latin typeface="Roboto Condensed Bold"/>
                <a:ea typeface="Roboto Condensed Bold"/>
                <a:cs typeface="Roboto Condensed Bold"/>
                <a:sym typeface="Roboto Condensed Bold"/>
              </a:rPr>
              <a:t> </a:t>
            </a:r>
            <a:r>
              <a:rPr lang="en-US" sz="3600" b="1" dirty="0" err="1">
                <a:solidFill>
                  <a:srgbClr val="983724"/>
                </a:solidFill>
                <a:latin typeface="Roboto Condensed Bold"/>
                <a:ea typeface="Roboto Condensed Bold"/>
                <a:cs typeface="Roboto Condensed Bold"/>
                <a:sym typeface="Roboto Condensed Bold"/>
              </a:rPr>
              <a:t>nghĩa</a:t>
            </a:r>
            <a:endParaRPr lang="en-US" sz="3600" b="1" dirty="0">
              <a:solidFill>
                <a:srgbClr val="983724"/>
              </a:solidFill>
              <a:latin typeface="Roboto Condensed Bold"/>
              <a:ea typeface="Roboto Condensed Bold"/>
              <a:cs typeface="Roboto Condensed Bold"/>
              <a:sym typeface="Roboto Condensed Bold"/>
            </a:endParaRPr>
          </a:p>
        </p:txBody>
      </p:sp>
      <p:sp>
        <p:nvSpPr>
          <p:cNvPr id="11" name="Freeform 11"/>
          <p:cNvSpPr/>
          <p:nvPr/>
        </p:nvSpPr>
        <p:spPr>
          <a:xfrm>
            <a:off x="15184833" y="7440291"/>
            <a:ext cx="2075931" cy="2490272"/>
          </a:xfrm>
          <a:custGeom>
            <a:avLst/>
            <a:gdLst/>
            <a:ahLst/>
            <a:cxnLst/>
            <a:rect l="l" t="t" r="r" b="b"/>
            <a:pathLst>
              <a:path w="2075931" h="2490272">
                <a:moveTo>
                  <a:pt x="0" y="0"/>
                </a:moveTo>
                <a:lnTo>
                  <a:pt x="2075932" y="0"/>
                </a:lnTo>
                <a:lnTo>
                  <a:pt x="2075932" y="2490272"/>
                </a:lnTo>
                <a:lnTo>
                  <a:pt x="0" y="2490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rot="-664434">
            <a:off x="13559512" y="3402481"/>
            <a:ext cx="6647475" cy="8296380"/>
          </a:xfrm>
          <a:custGeom>
            <a:avLst/>
            <a:gdLst/>
            <a:ahLst/>
            <a:cxnLst/>
            <a:rect l="l" t="t" r="r" b="b"/>
            <a:pathLst>
              <a:path w="6647475" h="8296380">
                <a:moveTo>
                  <a:pt x="0" y="0"/>
                </a:moveTo>
                <a:lnTo>
                  <a:pt x="6647475" y="0"/>
                </a:lnTo>
                <a:lnTo>
                  <a:pt x="6647475" y="8296381"/>
                </a:lnTo>
                <a:lnTo>
                  <a:pt x="0" y="8296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2824636" y="1028700"/>
            <a:ext cx="4236602" cy="4114800"/>
          </a:xfrm>
          <a:custGeom>
            <a:avLst/>
            <a:gdLst/>
            <a:ahLst/>
            <a:cxnLst/>
            <a:rect l="l" t="t" r="r" b="b"/>
            <a:pathLst>
              <a:path w="4236602" h="4114800">
                <a:moveTo>
                  <a:pt x="4236602" y="0"/>
                </a:moveTo>
                <a:lnTo>
                  <a:pt x="0" y="0"/>
                </a:lnTo>
                <a:lnTo>
                  <a:pt x="0" y="4114800"/>
                </a:lnTo>
                <a:lnTo>
                  <a:pt x="4236602" y="4114800"/>
                </a:lnTo>
                <a:lnTo>
                  <a:pt x="4236602"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072021" y="4943973"/>
            <a:ext cx="399053" cy="39905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6413510" y="8859247"/>
            <a:ext cx="399053" cy="3990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16861711" y="1028700"/>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3" name="Freeform 13"/>
          <p:cNvSpPr/>
          <p:nvPr/>
        </p:nvSpPr>
        <p:spPr>
          <a:xfrm flipH="1">
            <a:off x="12291553" y="5962129"/>
            <a:ext cx="4121956" cy="4943876"/>
          </a:xfrm>
          <a:custGeom>
            <a:avLst/>
            <a:gdLst/>
            <a:ahLst/>
            <a:cxnLst/>
            <a:rect l="l" t="t" r="r" b="b"/>
            <a:pathLst>
              <a:path w="4121956" h="4943876">
                <a:moveTo>
                  <a:pt x="4121957" y="0"/>
                </a:moveTo>
                <a:lnTo>
                  <a:pt x="0" y="0"/>
                </a:lnTo>
                <a:lnTo>
                  <a:pt x="0" y="4943876"/>
                </a:lnTo>
                <a:lnTo>
                  <a:pt x="4121957" y="4943876"/>
                </a:lnTo>
                <a:lnTo>
                  <a:pt x="412195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6241350" y="5941554"/>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5" name="Freeform 15"/>
          <p:cNvSpPr/>
          <p:nvPr/>
        </p:nvSpPr>
        <p:spPr>
          <a:xfrm>
            <a:off x="10879549" y="1079794"/>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16" name="Group 16"/>
          <p:cNvGrpSpPr/>
          <p:nvPr/>
        </p:nvGrpSpPr>
        <p:grpSpPr>
          <a:xfrm>
            <a:off x="581733" y="3549176"/>
            <a:ext cx="12242903" cy="1793851"/>
            <a:chOff x="0" y="0"/>
            <a:chExt cx="3224468" cy="472455"/>
          </a:xfrm>
        </p:grpSpPr>
        <p:sp>
          <p:nvSpPr>
            <p:cNvPr id="17" name="Freeform 17"/>
            <p:cNvSpPr/>
            <p:nvPr/>
          </p:nvSpPr>
          <p:spPr>
            <a:xfrm>
              <a:off x="0" y="0"/>
              <a:ext cx="3224468" cy="472455"/>
            </a:xfrm>
            <a:custGeom>
              <a:avLst/>
              <a:gdLst/>
              <a:ahLst/>
              <a:cxnLst/>
              <a:rect l="l" t="t" r="r" b="b"/>
              <a:pathLst>
                <a:path w="3224468" h="472455">
                  <a:moveTo>
                    <a:pt x="0" y="0"/>
                  </a:moveTo>
                  <a:lnTo>
                    <a:pt x="3224468" y="0"/>
                  </a:lnTo>
                  <a:lnTo>
                    <a:pt x="3224468" y="472455"/>
                  </a:lnTo>
                  <a:lnTo>
                    <a:pt x="0" y="472455"/>
                  </a:lnTo>
                  <a:close/>
                </a:path>
              </a:pathLst>
            </a:custGeom>
            <a:solidFill>
              <a:srgbClr val="F7CC73"/>
            </a:solidFill>
          </p:spPr>
        </p:sp>
        <p:sp>
          <p:nvSpPr>
            <p:cNvPr id="18" name="TextBox 18"/>
            <p:cNvSpPr txBox="1"/>
            <p:nvPr/>
          </p:nvSpPr>
          <p:spPr>
            <a:xfrm>
              <a:off x="0" y="-47625"/>
              <a:ext cx="3224468" cy="520080"/>
            </a:xfrm>
            <a:prstGeom prst="rect">
              <a:avLst/>
            </a:prstGeom>
          </p:spPr>
          <p:txBody>
            <a:bodyPr lIns="50800" tIns="50800" rIns="50800" bIns="50800" rtlCol="0" anchor="ctr"/>
            <a:lstStyle/>
            <a:p>
              <a:pPr algn="ctr">
                <a:lnSpc>
                  <a:spcPts val="3662"/>
                </a:lnSpc>
              </a:pPr>
              <a:endParaRPr/>
            </a:p>
          </p:txBody>
        </p:sp>
      </p:grpSp>
      <p:sp>
        <p:nvSpPr>
          <p:cNvPr id="19" name="TextBox 19"/>
          <p:cNvSpPr txBox="1"/>
          <p:nvPr/>
        </p:nvSpPr>
        <p:spPr>
          <a:xfrm>
            <a:off x="776718" y="3750977"/>
            <a:ext cx="11695736" cy="1261209"/>
          </a:xfrm>
          <a:prstGeom prst="rect">
            <a:avLst/>
          </a:prstGeom>
        </p:spPr>
        <p:txBody>
          <a:bodyPr lIns="0" tIns="0" rIns="0" bIns="0" rtlCol="0" anchor="t">
            <a:spAutoFit/>
          </a:bodyPr>
          <a:lstStyle/>
          <a:p>
            <a:pPr marL="777243" lvl="1" indent="-388622" algn="just">
              <a:lnSpc>
                <a:spcPts val="5040"/>
              </a:lnSpc>
              <a:buFont typeface="Arial"/>
              <a:buChar char="•"/>
            </a:pP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tắt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được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tạo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bằng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cách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ghép</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chữ</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đầu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từ</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trong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gọi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đầy</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đủ</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thường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bằng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Tiếng</a:t>
            </a:r>
            <a:r>
              <a:rPr lang="en-US" sz="3600" dirty="0">
                <a:solidFill>
                  <a:srgbClr val="4F2C33"/>
                </a:solidFill>
                <a:latin typeface="Roboto Condensed"/>
                <a:ea typeface="Roboto Condensed"/>
                <a:cs typeface="Roboto Condensed"/>
                <a:sym typeface="Roboto Condensed"/>
              </a:rPr>
              <a:t> Anh)</a:t>
            </a:r>
          </a:p>
        </p:txBody>
      </p:sp>
      <p:sp>
        <p:nvSpPr>
          <p:cNvPr id="20" name="TextBox 20"/>
          <p:cNvSpPr txBox="1"/>
          <p:nvPr/>
        </p:nvSpPr>
        <p:spPr>
          <a:xfrm>
            <a:off x="581733" y="343511"/>
            <a:ext cx="18016773" cy="1225550"/>
          </a:xfrm>
          <a:prstGeom prst="rect">
            <a:avLst/>
          </a:prstGeom>
        </p:spPr>
        <p:txBody>
          <a:bodyPr lIns="0" tIns="0" rIns="0" bIns="0" rtlCol="0" anchor="t">
            <a:spAutoFit/>
          </a:bodyPr>
          <a:lstStyle/>
          <a:p>
            <a:pPr algn="l">
              <a:lnSpc>
                <a:spcPts val="4900"/>
              </a:lnSpc>
            </a:pPr>
            <a:r>
              <a:rPr lang="en-US" sz="3500" b="1">
                <a:solidFill>
                  <a:srgbClr val="CB715E"/>
                </a:solidFill>
                <a:latin typeface="Fraunces Bold"/>
                <a:ea typeface="Fraunces Bold"/>
                <a:cs typeface="Fraunces Bold"/>
                <a:sym typeface="Fraunces Bold"/>
              </a:rPr>
              <a:t>I. NGHĨA VÀ CÁCH DÙNG TÊN </a:t>
            </a:r>
          </a:p>
          <a:p>
            <a:pPr algn="l">
              <a:lnSpc>
                <a:spcPts val="4900"/>
              </a:lnSpc>
            </a:pPr>
            <a:r>
              <a:rPr lang="en-US" sz="3500" b="1">
                <a:solidFill>
                  <a:srgbClr val="CB715E"/>
                </a:solidFill>
                <a:latin typeface="Fraunces Bold"/>
                <a:ea typeface="Fraunces Bold"/>
                <a:cs typeface="Fraunces Bold"/>
                <a:sym typeface="Fraunces Bold"/>
              </a:rPr>
              <a:t>VIẾT TẮT CỦA CÁC TỔ CHỨC QUỐC TẾ</a:t>
            </a:r>
          </a:p>
        </p:txBody>
      </p:sp>
      <p:sp>
        <p:nvSpPr>
          <p:cNvPr id="21" name="TextBox 21"/>
          <p:cNvSpPr txBox="1"/>
          <p:nvPr/>
        </p:nvSpPr>
        <p:spPr>
          <a:xfrm>
            <a:off x="1028700" y="1722598"/>
            <a:ext cx="7701097" cy="1363502"/>
          </a:xfrm>
          <a:prstGeom prst="rect">
            <a:avLst/>
          </a:prstGeom>
        </p:spPr>
        <p:txBody>
          <a:bodyPr lIns="0" tIns="0" rIns="0" bIns="0" rtlCol="0" anchor="t">
            <a:spAutoFit/>
          </a:bodyPr>
          <a:lstStyle/>
          <a:p>
            <a:pPr algn="ctr">
              <a:lnSpc>
                <a:spcPts val="5470"/>
              </a:lnSpc>
            </a:pPr>
            <a:r>
              <a:rPr lang="en-US" sz="3907">
                <a:solidFill>
                  <a:srgbClr val="EC9E5E"/>
                </a:solidFill>
                <a:latin typeface="#9Slide07 SVNUT Triumph Press"/>
                <a:ea typeface="#9Slide07 SVNUT Triumph Press"/>
                <a:cs typeface="#9Slide07 SVNUT Triumph Press"/>
                <a:sym typeface="#9Slide07 SVNUT Triumph Press"/>
              </a:rPr>
              <a:t>1. Cách viết, cách dùng tên viết tắt </a:t>
            </a:r>
          </a:p>
          <a:p>
            <a:pPr algn="ctr">
              <a:lnSpc>
                <a:spcPts val="5470"/>
              </a:lnSpc>
            </a:pPr>
            <a:r>
              <a:rPr lang="en-US" sz="3907">
                <a:solidFill>
                  <a:srgbClr val="EC9E5E"/>
                </a:solidFill>
                <a:latin typeface="#9Slide07 SVNUT Triumph Press"/>
                <a:ea typeface="#9Slide07 SVNUT Triumph Press"/>
                <a:cs typeface="#9Slide07 SVNUT Triumph Press"/>
                <a:sym typeface="#9Slide07 SVNUT Triumph Press"/>
              </a:rPr>
              <a:t>của các tổ chức quốc tế</a:t>
            </a:r>
          </a:p>
        </p:txBody>
      </p:sp>
      <p:grpSp>
        <p:nvGrpSpPr>
          <p:cNvPr id="22" name="Group 22"/>
          <p:cNvGrpSpPr/>
          <p:nvPr/>
        </p:nvGrpSpPr>
        <p:grpSpPr>
          <a:xfrm>
            <a:off x="581733" y="5664214"/>
            <a:ext cx="12164304" cy="1123046"/>
            <a:chOff x="0" y="0"/>
            <a:chExt cx="3203767" cy="295782"/>
          </a:xfrm>
        </p:grpSpPr>
        <p:sp>
          <p:nvSpPr>
            <p:cNvPr id="23" name="Freeform 23"/>
            <p:cNvSpPr/>
            <p:nvPr/>
          </p:nvSpPr>
          <p:spPr>
            <a:xfrm>
              <a:off x="0" y="0"/>
              <a:ext cx="3203767" cy="295782"/>
            </a:xfrm>
            <a:custGeom>
              <a:avLst/>
              <a:gdLst/>
              <a:ahLst/>
              <a:cxnLst/>
              <a:rect l="l" t="t" r="r" b="b"/>
              <a:pathLst>
                <a:path w="3203767" h="295782">
                  <a:moveTo>
                    <a:pt x="0" y="0"/>
                  </a:moveTo>
                  <a:lnTo>
                    <a:pt x="3203767" y="0"/>
                  </a:lnTo>
                  <a:lnTo>
                    <a:pt x="3203767" y="295782"/>
                  </a:lnTo>
                  <a:lnTo>
                    <a:pt x="0" y="295782"/>
                  </a:lnTo>
                  <a:close/>
                </a:path>
              </a:pathLst>
            </a:custGeom>
            <a:solidFill>
              <a:srgbClr val="F7CC73"/>
            </a:solidFill>
          </p:spPr>
        </p:sp>
        <p:sp>
          <p:nvSpPr>
            <p:cNvPr id="24" name="TextBox 24"/>
            <p:cNvSpPr txBox="1"/>
            <p:nvPr/>
          </p:nvSpPr>
          <p:spPr>
            <a:xfrm>
              <a:off x="0" y="-47625"/>
              <a:ext cx="3203767" cy="343407"/>
            </a:xfrm>
            <a:prstGeom prst="rect">
              <a:avLst/>
            </a:prstGeom>
          </p:spPr>
          <p:txBody>
            <a:bodyPr lIns="50800" tIns="50800" rIns="50800" bIns="50800" rtlCol="0" anchor="ctr"/>
            <a:lstStyle/>
            <a:p>
              <a:pPr algn="ctr">
                <a:lnSpc>
                  <a:spcPts val="3662"/>
                </a:lnSpc>
              </a:pPr>
              <a:endParaRPr/>
            </a:p>
          </p:txBody>
        </p:sp>
      </p:grpSp>
      <p:sp>
        <p:nvSpPr>
          <p:cNvPr id="25" name="TextBox 25"/>
          <p:cNvSpPr txBox="1"/>
          <p:nvPr/>
        </p:nvSpPr>
        <p:spPr>
          <a:xfrm>
            <a:off x="698119" y="5866015"/>
            <a:ext cx="11695736" cy="622984"/>
          </a:xfrm>
          <a:prstGeom prst="rect">
            <a:avLst/>
          </a:prstGeom>
        </p:spPr>
        <p:txBody>
          <a:bodyPr lIns="0" tIns="0" rIns="0" bIns="0" rtlCol="0" anchor="t">
            <a:spAutoFit/>
          </a:bodyPr>
          <a:lstStyle/>
          <a:p>
            <a:pPr marL="777243" lvl="1" indent="-388622" algn="just">
              <a:lnSpc>
                <a:spcPts val="5040"/>
              </a:lnSpc>
              <a:buFont typeface="Arial"/>
              <a:buChar char="•"/>
            </a:pPr>
            <a:r>
              <a:rPr lang="en-US" sz="3600" dirty="0" err="1">
                <a:solidFill>
                  <a:srgbClr val="4F2C33"/>
                </a:solidFill>
                <a:latin typeface="Roboto Condensed"/>
                <a:ea typeface="Roboto Condensed"/>
                <a:cs typeface="Roboto Condensed"/>
                <a:sym typeface="Roboto Condensed"/>
              </a:rPr>
              <a:t>Tất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cả</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chữ</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trong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tắt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phải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được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in </a:t>
            </a:r>
            <a:r>
              <a:rPr lang="en-US" sz="3600" dirty="0" err="1">
                <a:solidFill>
                  <a:srgbClr val="4F2C33"/>
                </a:solidFill>
                <a:latin typeface="Roboto Condensed"/>
                <a:ea typeface="Roboto Condensed"/>
                <a:cs typeface="Roboto Condensed"/>
                <a:sym typeface="Roboto Condensed"/>
              </a:rPr>
              <a:t>hoa</a:t>
            </a:r>
            <a:endParaRPr lang="en-US" sz="3600" dirty="0">
              <a:solidFill>
                <a:srgbClr val="4F2C33"/>
              </a:solidFill>
              <a:latin typeface="Roboto Condensed"/>
              <a:ea typeface="Roboto Condensed"/>
              <a:cs typeface="Roboto Condensed"/>
              <a:sym typeface="Roboto Condensed"/>
            </a:endParaRPr>
          </a:p>
        </p:txBody>
      </p:sp>
      <p:grpSp>
        <p:nvGrpSpPr>
          <p:cNvPr id="26" name="Group 26"/>
          <p:cNvGrpSpPr/>
          <p:nvPr/>
        </p:nvGrpSpPr>
        <p:grpSpPr>
          <a:xfrm>
            <a:off x="581733" y="7111110"/>
            <a:ext cx="12242903" cy="1748137"/>
            <a:chOff x="0" y="0"/>
            <a:chExt cx="3224468" cy="460415"/>
          </a:xfrm>
        </p:grpSpPr>
        <p:sp>
          <p:nvSpPr>
            <p:cNvPr id="27" name="Freeform 27"/>
            <p:cNvSpPr/>
            <p:nvPr/>
          </p:nvSpPr>
          <p:spPr>
            <a:xfrm>
              <a:off x="0" y="0"/>
              <a:ext cx="3224468" cy="460415"/>
            </a:xfrm>
            <a:custGeom>
              <a:avLst/>
              <a:gdLst/>
              <a:ahLst/>
              <a:cxnLst/>
              <a:rect l="l" t="t" r="r" b="b"/>
              <a:pathLst>
                <a:path w="3224468" h="460415">
                  <a:moveTo>
                    <a:pt x="0" y="0"/>
                  </a:moveTo>
                  <a:lnTo>
                    <a:pt x="3224468" y="0"/>
                  </a:lnTo>
                  <a:lnTo>
                    <a:pt x="3224468" y="460415"/>
                  </a:lnTo>
                  <a:lnTo>
                    <a:pt x="0" y="460415"/>
                  </a:lnTo>
                  <a:close/>
                </a:path>
              </a:pathLst>
            </a:custGeom>
            <a:solidFill>
              <a:srgbClr val="F7CC73"/>
            </a:solidFill>
          </p:spPr>
        </p:sp>
        <p:sp>
          <p:nvSpPr>
            <p:cNvPr id="28" name="TextBox 28"/>
            <p:cNvSpPr txBox="1"/>
            <p:nvPr/>
          </p:nvSpPr>
          <p:spPr>
            <a:xfrm>
              <a:off x="0" y="-47625"/>
              <a:ext cx="3224468" cy="508040"/>
            </a:xfrm>
            <a:prstGeom prst="rect">
              <a:avLst/>
            </a:prstGeom>
          </p:spPr>
          <p:txBody>
            <a:bodyPr lIns="50800" tIns="50800" rIns="50800" bIns="50800" rtlCol="0" anchor="ctr"/>
            <a:lstStyle/>
            <a:p>
              <a:pPr algn="ctr">
                <a:lnSpc>
                  <a:spcPts val="3662"/>
                </a:lnSpc>
              </a:pPr>
              <a:endParaRPr/>
            </a:p>
          </p:txBody>
        </p:sp>
      </p:grpSp>
      <p:sp>
        <p:nvSpPr>
          <p:cNvPr id="29" name="TextBox 29"/>
          <p:cNvSpPr txBox="1"/>
          <p:nvPr/>
        </p:nvSpPr>
        <p:spPr>
          <a:xfrm>
            <a:off x="776718" y="7312911"/>
            <a:ext cx="11695736" cy="1261209"/>
          </a:xfrm>
          <a:prstGeom prst="rect">
            <a:avLst/>
          </a:prstGeom>
        </p:spPr>
        <p:txBody>
          <a:bodyPr lIns="0" tIns="0" rIns="0" bIns="0" rtlCol="0" anchor="t">
            <a:spAutoFit/>
          </a:bodyPr>
          <a:lstStyle/>
          <a:p>
            <a:pPr marL="777243" lvl="1" indent="-388622" algn="just">
              <a:lnSpc>
                <a:spcPts val="5040"/>
              </a:lnSpc>
              <a:buFont typeface="Arial"/>
              <a:buChar char="•"/>
            </a:pP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đọc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đúng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trật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tự</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chữ</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trong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tắt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tế</a:t>
            </a:r>
            <a:r>
              <a:rPr lang="en-US" sz="3600" dirty="0">
                <a:solidFill>
                  <a:srgbClr val="4F2C33"/>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rot="-664434">
            <a:off x="13559512" y="3402481"/>
            <a:ext cx="6647475" cy="8296380"/>
          </a:xfrm>
          <a:custGeom>
            <a:avLst/>
            <a:gdLst/>
            <a:ahLst/>
            <a:cxnLst/>
            <a:rect l="l" t="t" r="r" b="b"/>
            <a:pathLst>
              <a:path w="6647475" h="8296380">
                <a:moveTo>
                  <a:pt x="0" y="0"/>
                </a:moveTo>
                <a:lnTo>
                  <a:pt x="6647475" y="0"/>
                </a:lnTo>
                <a:lnTo>
                  <a:pt x="6647475" y="8296381"/>
                </a:lnTo>
                <a:lnTo>
                  <a:pt x="0" y="8296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2824636" y="1028700"/>
            <a:ext cx="4236602" cy="4114800"/>
          </a:xfrm>
          <a:custGeom>
            <a:avLst/>
            <a:gdLst/>
            <a:ahLst/>
            <a:cxnLst/>
            <a:rect l="l" t="t" r="r" b="b"/>
            <a:pathLst>
              <a:path w="4236602" h="4114800">
                <a:moveTo>
                  <a:pt x="4236602" y="0"/>
                </a:moveTo>
                <a:lnTo>
                  <a:pt x="0" y="0"/>
                </a:lnTo>
                <a:lnTo>
                  <a:pt x="0" y="4114800"/>
                </a:lnTo>
                <a:lnTo>
                  <a:pt x="4236602" y="4114800"/>
                </a:lnTo>
                <a:lnTo>
                  <a:pt x="4236602"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072021" y="4943973"/>
            <a:ext cx="399053" cy="39905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6413510" y="8859247"/>
            <a:ext cx="399053" cy="3990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16861711" y="1028700"/>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3" name="Freeform 13"/>
          <p:cNvSpPr/>
          <p:nvPr/>
        </p:nvSpPr>
        <p:spPr>
          <a:xfrm flipH="1">
            <a:off x="12291553" y="5962129"/>
            <a:ext cx="4121956" cy="4943876"/>
          </a:xfrm>
          <a:custGeom>
            <a:avLst/>
            <a:gdLst/>
            <a:ahLst/>
            <a:cxnLst/>
            <a:rect l="l" t="t" r="r" b="b"/>
            <a:pathLst>
              <a:path w="4121956" h="4943876">
                <a:moveTo>
                  <a:pt x="4121957" y="0"/>
                </a:moveTo>
                <a:lnTo>
                  <a:pt x="0" y="0"/>
                </a:lnTo>
                <a:lnTo>
                  <a:pt x="0" y="4943876"/>
                </a:lnTo>
                <a:lnTo>
                  <a:pt x="4121957" y="4943876"/>
                </a:lnTo>
                <a:lnTo>
                  <a:pt x="412195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6241350" y="5941554"/>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5" name="Freeform 15"/>
          <p:cNvSpPr/>
          <p:nvPr/>
        </p:nvSpPr>
        <p:spPr>
          <a:xfrm>
            <a:off x="10879549" y="1079794"/>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16" name="Group 16"/>
          <p:cNvGrpSpPr/>
          <p:nvPr/>
        </p:nvGrpSpPr>
        <p:grpSpPr>
          <a:xfrm>
            <a:off x="581733" y="3549176"/>
            <a:ext cx="12242903" cy="2089104"/>
            <a:chOff x="0" y="0"/>
            <a:chExt cx="3224468" cy="550217"/>
          </a:xfrm>
        </p:grpSpPr>
        <p:sp>
          <p:nvSpPr>
            <p:cNvPr id="17" name="Freeform 17"/>
            <p:cNvSpPr/>
            <p:nvPr/>
          </p:nvSpPr>
          <p:spPr>
            <a:xfrm>
              <a:off x="0" y="0"/>
              <a:ext cx="3224468" cy="550217"/>
            </a:xfrm>
            <a:custGeom>
              <a:avLst/>
              <a:gdLst/>
              <a:ahLst/>
              <a:cxnLst/>
              <a:rect l="l" t="t" r="r" b="b"/>
              <a:pathLst>
                <a:path w="3224468" h="550217">
                  <a:moveTo>
                    <a:pt x="0" y="0"/>
                  </a:moveTo>
                  <a:lnTo>
                    <a:pt x="3224468" y="0"/>
                  </a:lnTo>
                  <a:lnTo>
                    <a:pt x="3224468" y="550217"/>
                  </a:lnTo>
                  <a:lnTo>
                    <a:pt x="0" y="550217"/>
                  </a:lnTo>
                  <a:close/>
                </a:path>
              </a:pathLst>
            </a:custGeom>
            <a:solidFill>
              <a:srgbClr val="F7CC73"/>
            </a:solidFill>
          </p:spPr>
        </p:sp>
        <p:sp>
          <p:nvSpPr>
            <p:cNvPr id="18" name="TextBox 18"/>
            <p:cNvSpPr txBox="1"/>
            <p:nvPr/>
          </p:nvSpPr>
          <p:spPr>
            <a:xfrm>
              <a:off x="0" y="-47625"/>
              <a:ext cx="3224468" cy="597842"/>
            </a:xfrm>
            <a:prstGeom prst="rect">
              <a:avLst/>
            </a:prstGeom>
          </p:spPr>
          <p:txBody>
            <a:bodyPr lIns="50800" tIns="50800" rIns="50800" bIns="50800" rtlCol="0" anchor="ctr"/>
            <a:lstStyle/>
            <a:p>
              <a:pPr algn="ctr">
                <a:lnSpc>
                  <a:spcPts val="3662"/>
                </a:lnSpc>
              </a:pPr>
              <a:endParaRPr/>
            </a:p>
          </p:txBody>
        </p:sp>
      </p:grpSp>
      <p:sp>
        <p:nvSpPr>
          <p:cNvPr id="19" name="TextBox 19"/>
          <p:cNvSpPr txBox="1"/>
          <p:nvPr/>
        </p:nvSpPr>
        <p:spPr>
          <a:xfrm>
            <a:off x="698119" y="3625986"/>
            <a:ext cx="11695736" cy="1899433"/>
          </a:xfrm>
          <a:prstGeom prst="rect">
            <a:avLst/>
          </a:prstGeom>
        </p:spPr>
        <p:txBody>
          <a:bodyPr lIns="0" tIns="0" rIns="0" bIns="0" rtlCol="0" anchor="t">
            <a:spAutoFit/>
          </a:bodyPr>
          <a:lstStyle/>
          <a:p>
            <a:pPr marL="777243" lvl="1" indent="-388622" algn="just">
              <a:lnSpc>
                <a:spcPts val="5040"/>
              </a:lnSpc>
              <a:buFont typeface="Arial"/>
              <a:buChar char="•"/>
            </a:pP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tắt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thường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được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đọc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theo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từng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chữ</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trong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tiếng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Việt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hoặc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có</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khi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được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đọc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như</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một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danh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từ</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thông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thường</a:t>
            </a:r>
            <a:r>
              <a:rPr lang="en-US" sz="3600" dirty="0">
                <a:solidFill>
                  <a:srgbClr val="4F2C33"/>
                </a:solidFill>
                <a:latin typeface="Roboto Condensed"/>
                <a:ea typeface="Roboto Condensed"/>
                <a:cs typeface="Roboto Condensed"/>
                <a:sym typeface="Roboto Condensed"/>
              </a:rPr>
              <a:t>.</a:t>
            </a:r>
          </a:p>
        </p:txBody>
      </p:sp>
      <p:sp>
        <p:nvSpPr>
          <p:cNvPr id="20" name="TextBox 20"/>
          <p:cNvSpPr txBox="1"/>
          <p:nvPr/>
        </p:nvSpPr>
        <p:spPr>
          <a:xfrm>
            <a:off x="581733" y="343511"/>
            <a:ext cx="18016773" cy="1225550"/>
          </a:xfrm>
          <a:prstGeom prst="rect">
            <a:avLst/>
          </a:prstGeom>
        </p:spPr>
        <p:txBody>
          <a:bodyPr lIns="0" tIns="0" rIns="0" bIns="0" rtlCol="0" anchor="t">
            <a:spAutoFit/>
          </a:bodyPr>
          <a:lstStyle/>
          <a:p>
            <a:pPr algn="l">
              <a:lnSpc>
                <a:spcPts val="4900"/>
              </a:lnSpc>
            </a:pPr>
            <a:r>
              <a:rPr lang="en-US" sz="3500" b="1">
                <a:solidFill>
                  <a:srgbClr val="CB715E"/>
                </a:solidFill>
                <a:latin typeface="Fraunces Bold"/>
                <a:ea typeface="Fraunces Bold"/>
                <a:cs typeface="Fraunces Bold"/>
                <a:sym typeface="Fraunces Bold"/>
              </a:rPr>
              <a:t>I. NGHĨA VÀ CÁCH DÙNG TÊN </a:t>
            </a:r>
          </a:p>
          <a:p>
            <a:pPr algn="l">
              <a:lnSpc>
                <a:spcPts val="4900"/>
              </a:lnSpc>
            </a:pPr>
            <a:r>
              <a:rPr lang="en-US" sz="3500" b="1">
                <a:solidFill>
                  <a:srgbClr val="CB715E"/>
                </a:solidFill>
                <a:latin typeface="Fraunces Bold"/>
                <a:ea typeface="Fraunces Bold"/>
                <a:cs typeface="Fraunces Bold"/>
                <a:sym typeface="Fraunces Bold"/>
              </a:rPr>
              <a:t>VIẾT TẮT CỦA CÁC TỔ CHỨC QUỐC TẾ</a:t>
            </a:r>
          </a:p>
        </p:txBody>
      </p:sp>
      <p:sp>
        <p:nvSpPr>
          <p:cNvPr id="21" name="TextBox 21"/>
          <p:cNvSpPr txBox="1"/>
          <p:nvPr/>
        </p:nvSpPr>
        <p:spPr>
          <a:xfrm>
            <a:off x="1028700" y="1880873"/>
            <a:ext cx="7701097" cy="1363502"/>
          </a:xfrm>
          <a:prstGeom prst="rect">
            <a:avLst/>
          </a:prstGeom>
        </p:spPr>
        <p:txBody>
          <a:bodyPr lIns="0" tIns="0" rIns="0" bIns="0" rtlCol="0" anchor="t">
            <a:spAutoFit/>
          </a:bodyPr>
          <a:lstStyle/>
          <a:p>
            <a:pPr algn="ctr">
              <a:lnSpc>
                <a:spcPts val="5470"/>
              </a:lnSpc>
            </a:pPr>
            <a:r>
              <a:rPr lang="en-US" sz="3907">
                <a:solidFill>
                  <a:srgbClr val="EC9E5E"/>
                </a:solidFill>
                <a:latin typeface="#9Slide07 SVNUT Triumph Press"/>
                <a:ea typeface="#9Slide07 SVNUT Triumph Press"/>
                <a:cs typeface="#9Slide07 SVNUT Triumph Press"/>
                <a:sym typeface="#9Slide07 SVNUT Triumph Press"/>
              </a:rPr>
              <a:t>1. Cách viết, cách dùng tên viết tắt </a:t>
            </a:r>
          </a:p>
          <a:p>
            <a:pPr algn="ctr">
              <a:lnSpc>
                <a:spcPts val="5470"/>
              </a:lnSpc>
            </a:pPr>
            <a:r>
              <a:rPr lang="en-US" sz="3907">
                <a:solidFill>
                  <a:srgbClr val="EC9E5E"/>
                </a:solidFill>
                <a:latin typeface="#9Slide07 SVNUT Triumph Press"/>
                <a:ea typeface="#9Slide07 SVNUT Triumph Press"/>
                <a:cs typeface="#9Slide07 SVNUT Triumph Press"/>
                <a:sym typeface="#9Slide07 SVNUT Triumph Press"/>
              </a:rPr>
              <a:t>của các tổ chức quốc tế</a:t>
            </a:r>
          </a:p>
        </p:txBody>
      </p:sp>
      <p:grpSp>
        <p:nvGrpSpPr>
          <p:cNvPr id="22" name="Group 22"/>
          <p:cNvGrpSpPr/>
          <p:nvPr/>
        </p:nvGrpSpPr>
        <p:grpSpPr>
          <a:xfrm>
            <a:off x="581733" y="5941554"/>
            <a:ext cx="12164304" cy="2275992"/>
            <a:chOff x="0" y="0"/>
            <a:chExt cx="3203767" cy="599438"/>
          </a:xfrm>
        </p:grpSpPr>
        <p:sp>
          <p:nvSpPr>
            <p:cNvPr id="23" name="Freeform 23"/>
            <p:cNvSpPr/>
            <p:nvPr/>
          </p:nvSpPr>
          <p:spPr>
            <a:xfrm>
              <a:off x="0" y="0"/>
              <a:ext cx="3203767" cy="599438"/>
            </a:xfrm>
            <a:custGeom>
              <a:avLst/>
              <a:gdLst/>
              <a:ahLst/>
              <a:cxnLst/>
              <a:rect l="l" t="t" r="r" b="b"/>
              <a:pathLst>
                <a:path w="3203767" h="599438">
                  <a:moveTo>
                    <a:pt x="0" y="0"/>
                  </a:moveTo>
                  <a:lnTo>
                    <a:pt x="3203767" y="0"/>
                  </a:lnTo>
                  <a:lnTo>
                    <a:pt x="3203767" y="599438"/>
                  </a:lnTo>
                  <a:lnTo>
                    <a:pt x="0" y="599438"/>
                  </a:lnTo>
                  <a:close/>
                </a:path>
              </a:pathLst>
            </a:custGeom>
            <a:solidFill>
              <a:srgbClr val="F7CC73"/>
            </a:solidFill>
          </p:spPr>
        </p:sp>
        <p:sp>
          <p:nvSpPr>
            <p:cNvPr id="24" name="TextBox 24"/>
            <p:cNvSpPr txBox="1"/>
            <p:nvPr/>
          </p:nvSpPr>
          <p:spPr>
            <a:xfrm>
              <a:off x="0" y="-47625"/>
              <a:ext cx="3203767" cy="647063"/>
            </a:xfrm>
            <a:prstGeom prst="rect">
              <a:avLst/>
            </a:prstGeom>
          </p:spPr>
          <p:txBody>
            <a:bodyPr lIns="50800" tIns="50800" rIns="50800" bIns="50800" rtlCol="0" anchor="ctr"/>
            <a:lstStyle/>
            <a:p>
              <a:pPr algn="ctr">
                <a:lnSpc>
                  <a:spcPts val="3662"/>
                </a:lnSpc>
              </a:pPr>
              <a:endParaRPr/>
            </a:p>
          </p:txBody>
        </p:sp>
      </p:grpSp>
      <p:sp>
        <p:nvSpPr>
          <p:cNvPr id="25" name="TextBox 25"/>
          <p:cNvSpPr txBox="1"/>
          <p:nvPr/>
        </p:nvSpPr>
        <p:spPr>
          <a:xfrm>
            <a:off x="698119" y="6143355"/>
            <a:ext cx="11695736" cy="1899433"/>
          </a:xfrm>
          <a:prstGeom prst="rect">
            <a:avLst/>
          </a:prstGeom>
        </p:spPr>
        <p:txBody>
          <a:bodyPr lIns="0" tIns="0" rIns="0" bIns="0" rtlCol="0" anchor="t">
            <a:spAutoFit/>
          </a:bodyPr>
          <a:lstStyle/>
          <a:p>
            <a:pPr marL="777243" lvl="1" indent="-388622" algn="just">
              <a:lnSpc>
                <a:spcPts val="5040"/>
              </a:lnSpc>
              <a:buFont typeface="Arial"/>
              <a:buChar char="•"/>
            </a:pPr>
            <a:r>
              <a:rPr lang="en-US" sz="3600" dirty="0" err="1">
                <a:solidFill>
                  <a:srgbClr val="4F2C33"/>
                </a:solidFill>
                <a:latin typeface="Roboto Condensed"/>
                <a:ea typeface="Roboto Condensed"/>
                <a:cs typeface="Roboto Condensed"/>
                <a:sym typeface="Roboto Condensed"/>
              </a:rPr>
              <a:t>Đối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tắt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một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chưa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thật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phổ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biến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khi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xuất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hiện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lần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đầu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trong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văn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bản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cần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chú</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thích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đầy</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đủ</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nghĩa</a:t>
            </a:r>
            <a:r>
              <a:rPr lang="en-US" sz="3600" dirty="0">
                <a:solidFill>
                  <a:srgbClr val="4F2C33"/>
                </a:solidFill>
                <a:latin typeface="Roboto Condensed"/>
                <a:ea typeface="Roboto Condensed"/>
                <a:cs typeface="Roboto Condensed"/>
                <a:sym typeface="Roboto Condensed"/>
              </a:rPr>
              <a:t>.</a:t>
            </a:r>
          </a:p>
        </p:txBody>
      </p:sp>
      <p:grpSp>
        <p:nvGrpSpPr>
          <p:cNvPr id="26" name="Group 26"/>
          <p:cNvGrpSpPr/>
          <p:nvPr/>
        </p:nvGrpSpPr>
        <p:grpSpPr>
          <a:xfrm>
            <a:off x="581733" y="8636646"/>
            <a:ext cx="12242903" cy="1140220"/>
            <a:chOff x="0" y="0"/>
            <a:chExt cx="3224468" cy="300305"/>
          </a:xfrm>
        </p:grpSpPr>
        <p:sp>
          <p:nvSpPr>
            <p:cNvPr id="27" name="Freeform 27"/>
            <p:cNvSpPr/>
            <p:nvPr/>
          </p:nvSpPr>
          <p:spPr>
            <a:xfrm>
              <a:off x="0" y="0"/>
              <a:ext cx="3224468" cy="300305"/>
            </a:xfrm>
            <a:custGeom>
              <a:avLst/>
              <a:gdLst/>
              <a:ahLst/>
              <a:cxnLst/>
              <a:rect l="l" t="t" r="r" b="b"/>
              <a:pathLst>
                <a:path w="3224468" h="300305">
                  <a:moveTo>
                    <a:pt x="0" y="0"/>
                  </a:moveTo>
                  <a:lnTo>
                    <a:pt x="3224468" y="0"/>
                  </a:lnTo>
                  <a:lnTo>
                    <a:pt x="3224468" y="300305"/>
                  </a:lnTo>
                  <a:lnTo>
                    <a:pt x="0" y="300305"/>
                  </a:lnTo>
                  <a:close/>
                </a:path>
              </a:pathLst>
            </a:custGeom>
            <a:solidFill>
              <a:srgbClr val="F7CC73"/>
            </a:solidFill>
          </p:spPr>
        </p:sp>
        <p:sp>
          <p:nvSpPr>
            <p:cNvPr id="28" name="TextBox 28"/>
            <p:cNvSpPr txBox="1"/>
            <p:nvPr/>
          </p:nvSpPr>
          <p:spPr>
            <a:xfrm>
              <a:off x="0" y="-47625"/>
              <a:ext cx="3224468" cy="347930"/>
            </a:xfrm>
            <a:prstGeom prst="rect">
              <a:avLst/>
            </a:prstGeom>
          </p:spPr>
          <p:txBody>
            <a:bodyPr lIns="50800" tIns="50800" rIns="50800" bIns="50800" rtlCol="0" anchor="ctr"/>
            <a:lstStyle/>
            <a:p>
              <a:pPr algn="ctr">
                <a:lnSpc>
                  <a:spcPts val="3662"/>
                </a:lnSpc>
              </a:pPr>
              <a:endParaRPr/>
            </a:p>
          </p:txBody>
        </p:sp>
      </p:grpSp>
      <p:sp>
        <p:nvSpPr>
          <p:cNvPr id="29" name="TextBox 29"/>
          <p:cNvSpPr txBox="1"/>
          <p:nvPr/>
        </p:nvSpPr>
        <p:spPr>
          <a:xfrm>
            <a:off x="776718" y="8838447"/>
            <a:ext cx="11695736" cy="622984"/>
          </a:xfrm>
          <a:prstGeom prst="rect">
            <a:avLst/>
          </a:prstGeom>
        </p:spPr>
        <p:txBody>
          <a:bodyPr lIns="0" tIns="0" rIns="0" bIns="0" rtlCol="0" anchor="t">
            <a:spAutoFit/>
          </a:bodyPr>
          <a:lstStyle/>
          <a:p>
            <a:pPr marL="777243" lvl="1" indent="-388622" algn="just">
              <a:lnSpc>
                <a:spcPts val="5040"/>
              </a:lnSpc>
              <a:buFont typeface="Arial"/>
              <a:buChar char="•"/>
            </a:pPr>
            <a:r>
              <a:rPr lang="en-US" sz="3600" dirty="0" err="1">
                <a:solidFill>
                  <a:srgbClr val="4F2C33"/>
                </a:solidFill>
                <a:latin typeface="Roboto Condensed"/>
                <a:ea typeface="Roboto Condensed"/>
                <a:cs typeface="Roboto Condensed"/>
                <a:sym typeface="Roboto Condensed"/>
              </a:rPr>
              <a:t>Chỉ</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sử</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dụng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tắt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khi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cần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thiết</a:t>
            </a:r>
            <a:r>
              <a:rPr lang="en-US" sz="3600" dirty="0">
                <a:solidFill>
                  <a:srgbClr val="4F2C33"/>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057857" y="8944223"/>
            <a:ext cx="21616511" cy="10835276"/>
          </a:xfrm>
          <a:custGeom>
            <a:avLst/>
            <a:gdLst/>
            <a:ahLst/>
            <a:cxnLst/>
            <a:rect l="l" t="t" r="r" b="b"/>
            <a:pathLst>
              <a:path w="21616511" h="10835276">
                <a:moveTo>
                  <a:pt x="0" y="0"/>
                </a:moveTo>
                <a:lnTo>
                  <a:pt x="21616511" y="0"/>
                </a:lnTo>
                <a:lnTo>
                  <a:pt x="21616511" y="10835276"/>
                </a:lnTo>
                <a:lnTo>
                  <a:pt x="0" y="10835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27922" y="129067"/>
            <a:ext cx="14929471" cy="10152040"/>
          </a:xfrm>
          <a:custGeom>
            <a:avLst/>
            <a:gdLst/>
            <a:ahLst/>
            <a:cxnLst/>
            <a:rect l="l" t="t" r="r" b="b"/>
            <a:pathLst>
              <a:path w="14929471" h="10152040">
                <a:moveTo>
                  <a:pt x="0" y="0"/>
                </a:moveTo>
                <a:lnTo>
                  <a:pt x="14929471" y="0"/>
                </a:lnTo>
                <a:lnTo>
                  <a:pt x="14929471" y="10152040"/>
                </a:lnTo>
                <a:lnTo>
                  <a:pt x="0" y="10152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614114" y="9924400"/>
            <a:ext cx="3086100" cy="591791"/>
            <a:chOff x="0" y="0"/>
            <a:chExt cx="812800" cy="155863"/>
          </a:xfrm>
        </p:grpSpPr>
        <p:sp>
          <p:nvSpPr>
            <p:cNvPr id="5" name="Freeform 5"/>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6" name="TextBox 6"/>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3308131" y="9924400"/>
            <a:ext cx="3086100" cy="591791"/>
            <a:chOff x="0" y="0"/>
            <a:chExt cx="812800" cy="155863"/>
          </a:xfrm>
        </p:grpSpPr>
        <p:sp>
          <p:nvSpPr>
            <p:cNvPr id="8" name="Freeform 8"/>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9" name="TextBox 9"/>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829173" y="918456"/>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3" name="Group 13"/>
          <p:cNvGrpSpPr/>
          <p:nvPr/>
        </p:nvGrpSpPr>
        <p:grpSpPr>
          <a:xfrm>
            <a:off x="2000002" y="2423272"/>
            <a:ext cx="399053" cy="3990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6" name="Group 16"/>
          <p:cNvGrpSpPr/>
          <p:nvPr/>
        </p:nvGrpSpPr>
        <p:grpSpPr>
          <a:xfrm>
            <a:off x="15995178" y="4159641"/>
            <a:ext cx="399053" cy="39905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9" name="Group 19"/>
          <p:cNvGrpSpPr/>
          <p:nvPr/>
        </p:nvGrpSpPr>
        <p:grpSpPr>
          <a:xfrm>
            <a:off x="17100816" y="2622798"/>
            <a:ext cx="399053" cy="39905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2" name="Group 22"/>
          <p:cNvGrpSpPr/>
          <p:nvPr/>
        </p:nvGrpSpPr>
        <p:grpSpPr>
          <a:xfrm>
            <a:off x="15958340" y="718929"/>
            <a:ext cx="399053" cy="3990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5" name="Group 25"/>
          <p:cNvGrpSpPr/>
          <p:nvPr/>
        </p:nvGrpSpPr>
        <p:grpSpPr>
          <a:xfrm>
            <a:off x="-453650" y="-513416"/>
            <a:ext cx="19337990" cy="1001476"/>
            <a:chOff x="0" y="0"/>
            <a:chExt cx="5093133" cy="263763"/>
          </a:xfrm>
        </p:grpSpPr>
        <p:sp>
          <p:nvSpPr>
            <p:cNvPr id="26" name="Freeform 26"/>
            <p:cNvSpPr/>
            <p:nvPr/>
          </p:nvSpPr>
          <p:spPr>
            <a:xfrm>
              <a:off x="0" y="0"/>
              <a:ext cx="5093133" cy="263763"/>
            </a:xfrm>
            <a:custGeom>
              <a:avLst/>
              <a:gdLst/>
              <a:ahLst/>
              <a:cxnLst/>
              <a:rect l="l" t="t" r="r" b="b"/>
              <a:pathLst>
                <a:path w="5093133" h="263763">
                  <a:moveTo>
                    <a:pt x="20418" y="0"/>
                  </a:moveTo>
                  <a:lnTo>
                    <a:pt x="5072716" y="0"/>
                  </a:lnTo>
                  <a:cubicBezTo>
                    <a:pt x="5083992" y="0"/>
                    <a:pt x="5093133" y="9141"/>
                    <a:pt x="5093133" y="20418"/>
                  </a:cubicBezTo>
                  <a:lnTo>
                    <a:pt x="5093133" y="243345"/>
                  </a:lnTo>
                  <a:cubicBezTo>
                    <a:pt x="5093133" y="254622"/>
                    <a:pt x="5083992" y="263763"/>
                    <a:pt x="5072716" y="263763"/>
                  </a:cubicBezTo>
                  <a:lnTo>
                    <a:pt x="20418" y="263763"/>
                  </a:lnTo>
                  <a:cubicBezTo>
                    <a:pt x="9141" y="263763"/>
                    <a:pt x="0" y="254622"/>
                    <a:pt x="0" y="243345"/>
                  </a:cubicBezTo>
                  <a:lnTo>
                    <a:pt x="0" y="20418"/>
                  </a:lnTo>
                  <a:cubicBezTo>
                    <a:pt x="0" y="9141"/>
                    <a:pt x="9141" y="0"/>
                    <a:pt x="20418" y="0"/>
                  </a:cubicBezTo>
                  <a:close/>
                </a:path>
              </a:pathLst>
            </a:custGeom>
            <a:solidFill>
              <a:srgbClr val="FC914F"/>
            </a:solidFill>
          </p:spPr>
        </p:sp>
        <p:sp>
          <p:nvSpPr>
            <p:cNvPr id="27" name="TextBox 27"/>
            <p:cNvSpPr txBox="1"/>
            <p:nvPr/>
          </p:nvSpPr>
          <p:spPr>
            <a:xfrm>
              <a:off x="0" y="-47625"/>
              <a:ext cx="5093133" cy="311388"/>
            </a:xfrm>
            <a:prstGeom prst="rect">
              <a:avLst/>
            </a:prstGeom>
          </p:spPr>
          <p:txBody>
            <a:bodyPr lIns="50800" tIns="50800" rIns="50800" bIns="50800" rtlCol="0" anchor="ctr"/>
            <a:lstStyle/>
            <a:p>
              <a:pPr algn="ctr">
                <a:lnSpc>
                  <a:spcPts val="3662"/>
                </a:lnSpc>
              </a:pPr>
              <a:endParaRPr/>
            </a:p>
          </p:txBody>
        </p:sp>
      </p:grpSp>
      <p:sp>
        <p:nvSpPr>
          <p:cNvPr id="28" name="Freeform 28"/>
          <p:cNvSpPr/>
          <p:nvPr/>
        </p:nvSpPr>
        <p:spPr>
          <a:xfrm>
            <a:off x="421786" y="3142801"/>
            <a:ext cx="1417665" cy="1415893"/>
          </a:xfrm>
          <a:custGeom>
            <a:avLst/>
            <a:gdLst/>
            <a:ahLst/>
            <a:cxnLst/>
            <a:rect l="l" t="t" r="r" b="b"/>
            <a:pathLst>
              <a:path w="1417665" h="1415893">
                <a:moveTo>
                  <a:pt x="0" y="0"/>
                </a:moveTo>
                <a:lnTo>
                  <a:pt x="1417664" y="0"/>
                </a:lnTo>
                <a:lnTo>
                  <a:pt x="1417664" y="1415893"/>
                </a:lnTo>
                <a:lnTo>
                  <a:pt x="0" y="141589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9" name="Freeform 29"/>
          <p:cNvSpPr/>
          <p:nvPr/>
        </p:nvSpPr>
        <p:spPr>
          <a:xfrm>
            <a:off x="16085846" y="5205087"/>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30" name="Freeform 30"/>
          <p:cNvSpPr/>
          <p:nvPr/>
        </p:nvSpPr>
        <p:spPr>
          <a:xfrm flipH="1">
            <a:off x="7002264" y="-4283728"/>
            <a:ext cx="12817602" cy="6041390"/>
          </a:xfrm>
          <a:custGeom>
            <a:avLst/>
            <a:gdLst/>
            <a:ahLst/>
            <a:cxnLst/>
            <a:rect l="l" t="t" r="r" b="b"/>
            <a:pathLst>
              <a:path w="12817602" h="6041390">
                <a:moveTo>
                  <a:pt x="12817601" y="0"/>
                </a:moveTo>
                <a:lnTo>
                  <a:pt x="0" y="0"/>
                </a:lnTo>
                <a:lnTo>
                  <a:pt x="0" y="6041390"/>
                </a:lnTo>
                <a:lnTo>
                  <a:pt x="12817601" y="6041390"/>
                </a:lnTo>
                <a:lnTo>
                  <a:pt x="12817601" y="0"/>
                </a:lnTo>
                <a:close/>
              </a:path>
            </a:pathLst>
          </a:custGeom>
          <a:blipFill>
            <a:blip r:embed="rId8"/>
            <a:stretch>
              <a:fillRect r="-26627"/>
            </a:stretch>
          </a:blipFill>
        </p:spPr>
      </p:sp>
      <p:sp>
        <p:nvSpPr>
          <p:cNvPr id="31" name="Freeform 31"/>
          <p:cNvSpPr/>
          <p:nvPr/>
        </p:nvSpPr>
        <p:spPr>
          <a:xfrm>
            <a:off x="5699372" y="3224381"/>
            <a:ext cx="6889257" cy="4589967"/>
          </a:xfrm>
          <a:custGeom>
            <a:avLst/>
            <a:gdLst/>
            <a:ahLst/>
            <a:cxnLst/>
            <a:rect l="l" t="t" r="r" b="b"/>
            <a:pathLst>
              <a:path w="6889257" h="4589967">
                <a:moveTo>
                  <a:pt x="0" y="0"/>
                </a:moveTo>
                <a:lnTo>
                  <a:pt x="6889256" y="0"/>
                </a:lnTo>
                <a:lnTo>
                  <a:pt x="6889256" y="4589967"/>
                </a:lnTo>
                <a:lnTo>
                  <a:pt x="0" y="4589967"/>
                </a:lnTo>
                <a:lnTo>
                  <a:pt x="0" y="0"/>
                </a:lnTo>
                <a:close/>
              </a:path>
            </a:pathLst>
          </a:custGeom>
          <a:blipFill>
            <a:blip r:embed="rId9"/>
            <a:stretch>
              <a:fillRect/>
            </a:stretch>
          </a:blipFill>
        </p:spPr>
      </p:sp>
      <p:sp>
        <p:nvSpPr>
          <p:cNvPr id="32" name="TextBox 32"/>
          <p:cNvSpPr txBox="1"/>
          <p:nvPr/>
        </p:nvSpPr>
        <p:spPr>
          <a:xfrm>
            <a:off x="3592871" y="1717562"/>
            <a:ext cx="10825583" cy="1104762"/>
          </a:xfrm>
          <a:prstGeom prst="rect">
            <a:avLst/>
          </a:prstGeom>
        </p:spPr>
        <p:txBody>
          <a:bodyPr lIns="0" tIns="0" rIns="0" bIns="0" rtlCol="0" anchor="t">
            <a:spAutoFit/>
          </a:bodyPr>
          <a:lstStyle/>
          <a:p>
            <a:pPr algn="ctr">
              <a:lnSpc>
                <a:spcPts val="8410"/>
              </a:lnSpc>
            </a:pPr>
            <a:r>
              <a:rPr lang="en-US" sz="6007" dirty="0" err="1">
                <a:solidFill>
                  <a:srgbClr val="E2834B"/>
                </a:solidFill>
                <a:latin typeface="#9Slide07 Crocante"/>
                <a:ea typeface="#9Slide07 Crocante"/>
                <a:cs typeface="#9Slide07 Crocante"/>
                <a:sym typeface="#9Slide07 Crocante"/>
              </a:rPr>
              <a:t>NHÌN</a:t>
            </a:r>
            <a:r>
              <a:rPr lang="en-US" sz="6007" dirty="0">
                <a:solidFill>
                  <a:srgbClr val="E2834B"/>
                </a:solidFill>
                <a:latin typeface="#9Slide07 Crocante"/>
                <a:ea typeface="#9Slide07 Crocante"/>
                <a:cs typeface="#9Slide07 Crocante"/>
                <a:sym typeface="#9Slide07 Crocante"/>
              </a:rPr>
              <a:t> </a:t>
            </a:r>
            <a:r>
              <a:rPr lang="en-US" sz="6007" dirty="0">
                <a:solidFill>
                  <a:srgbClr val="E24B98"/>
                </a:solidFill>
                <a:latin typeface="#9Slide07 Crocante"/>
                <a:ea typeface="#9Slide07 Crocante"/>
                <a:cs typeface="#9Slide07 Crocante"/>
                <a:sym typeface="#9Slide07 Crocante"/>
              </a:rPr>
              <a:t>LOGO </a:t>
            </a:r>
            <a:r>
              <a:rPr lang="en-US" sz="6007" dirty="0" err="1">
                <a:solidFill>
                  <a:srgbClr val="E2834B"/>
                </a:solidFill>
                <a:latin typeface="#9Slide07 Crocante"/>
                <a:ea typeface="#9Slide07 Crocante"/>
                <a:cs typeface="#9Slide07 Crocante"/>
                <a:sym typeface="#9Slide07 Crocante"/>
              </a:rPr>
              <a:t>ĐOÁN</a:t>
            </a:r>
            <a:r>
              <a:rPr lang="en-US" sz="6007" dirty="0">
                <a:solidFill>
                  <a:srgbClr val="E2834B"/>
                </a:solidFill>
                <a:latin typeface="#9Slide07 Crocante"/>
                <a:ea typeface="#9Slide07 Crocante"/>
                <a:cs typeface="#9Slide07 Crocante"/>
                <a:sym typeface="#9Slide07 Crocante"/>
              </a:rPr>
              <a:t> </a:t>
            </a:r>
            <a:r>
              <a:rPr lang="en-US" sz="6007" dirty="0" err="1">
                <a:solidFill>
                  <a:srgbClr val="E2834B"/>
                </a:solidFill>
                <a:latin typeface="#9Slide07 Crocante"/>
                <a:ea typeface="#9Slide07 Crocante"/>
                <a:cs typeface="#9Slide07 Crocante"/>
                <a:sym typeface="#9Slide07 Crocante"/>
              </a:rPr>
              <a:t>TÊN</a:t>
            </a:r>
            <a:r>
              <a:rPr lang="en-US" sz="6007" dirty="0">
                <a:solidFill>
                  <a:srgbClr val="E2834B"/>
                </a:solidFill>
                <a:latin typeface="#9Slide07 Crocante"/>
                <a:ea typeface="#9Slide07 Crocante"/>
                <a:cs typeface="#9Slide07 Crocante"/>
                <a:sym typeface="#9Slide07 Crocante"/>
              </a:rPr>
              <a:t> </a:t>
            </a:r>
            <a:r>
              <a:rPr lang="en-US" sz="6007" dirty="0" err="1">
                <a:solidFill>
                  <a:srgbClr val="E2834B"/>
                </a:solidFill>
                <a:latin typeface="#9Slide07 Crocante"/>
                <a:ea typeface="#9Slide07 Crocante"/>
                <a:cs typeface="#9Slide07 Crocante"/>
                <a:sym typeface="#9Slide07 Crocante"/>
              </a:rPr>
              <a:t>TỔ</a:t>
            </a:r>
            <a:r>
              <a:rPr lang="en-US" sz="6007" dirty="0">
                <a:solidFill>
                  <a:srgbClr val="E2834B"/>
                </a:solidFill>
                <a:latin typeface="#9Slide07 Crocante"/>
                <a:ea typeface="#9Slide07 Crocante"/>
                <a:cs typeface="#9Slide07 Crocante"/>
                <a:sym typeface="#9Slide07 Crocante"/>
              </a:rPr>
              <a:t> </a:t>
            </a:r>
            <a:r>
              <a:rPr lang="en-US" sz="6007" dirty="0" err="1">
                <a:solidFill>
                  <a:srgbClr val="E2834B"/>
                </a:solidFill>
                <a:latin typeface="#9Slide07 Crocante"/>
                <a:ea typeface="#9Slide07 Crocante"/>
                <a:cs typeface="#9Slide07 Crocante"/>
                <a:sym typeface="#9Slide07 Crocante"/>
              </a:rPr>
              <a:t>CHỨC</a:t>
            </a:r>
            <a:endParaRPr lang="en-US" sz="6007" dirty="0">
              <a:solidFill>
                <a:srgbClr val="E2834B"/>
              </a:solidFill>
              <a:latin typeface="#9Slide07 Crocante"/>
              <a:ea typeface="#9Slide07 Crocante"/>
              <a:cs typeface="#9Slide07 Crocante"/>
              <a:sym typeface="#9Slide07 Crocante"/>
            </a:endParaRPr>
          </a:p>
        </p:txBody>
      </p:sp>
      <p:sp>
        <p:nvSpPr>
          <p:cNvPr id="33" name="TextBox 33"/>
          <p:cNvSpPr txBox="1"/>
          <p:nvPr/>
        </p:nvSpPr>
        <p:spPr>
          <a:xfrm>
            <a:off x="3592871" y="7623848"/>
            <a:ext cx="10825583" cy="1104762"/>
          </a:xfrm>
          <a:prstGeom prst="rect">
            <a:avLst/>
          </a:prstGeom>
        </p:spPr>
        <p:txBody>
          <a:bodyPr lIns="0" tIns="0" rIns="0" bIns="0" rtlCol="0" anchor="t">
            <a:spAutoFit/>
          </a:bodyPr>
          <a:lstStyle/>
          <a:p>
            <a:pPr algn="ctr">
              <a:lnSpc>
                <a:spcPts val="8410"/>
              </a:lnSpc>
            </a:pPr>
            <a:r>
              <a:rPr lang="en-US" sz="6007" dirty="0">
                <a:solidFill>
                  <a:srgbClr val="FBD42A"/>
                </a:solidFill>
                <a:latin typeface="#9Slide07 Crocante"/>
                <a:ea typeface="#9Slide07 Crocante"/>
                <a:cs typeface="#9Slide07 Crocante"/>
                <a:sym typeface="#9Slide07 Crocante"/>
              </a:rPr>
              <a:t>WHO - </a:t>
            </a:r>
            <a:r>
              <a:rPr lang="en-US" sz="6007" dirty="0" err="1">
                <a:solidFill>
                  <a:srgbClr val="FBD42A"/>
                </a:solidFill>
                <a:latin typeface="#9Slide07 Crocante"/>
                <a:ea typeface="#9Slide07 Crocante"/>
                <a:cs typeface="#9Slide07 Crocante"/>
                <a:sym typeface="#9Slide07 Crocante"/>
              </a:rPr>
              <a:t>Tổ</a:t>
            </a:r>
            <a:r>
              <a:rPr lang="en-US" sz="6007" dirty="0">
                <a:solidFill>
                  <a:srgbClr val="FBD42A"/>
                </a:solidFill>
                <a:latin typeface="#9Slide07 Crocante"/>
                <a:ea typeface="#9Slide07 Crocante"/>
                <a:cs typeface="#9Slide07 Crocante"/>
                <a:sym typeface="#9Slide07 Crocante"/>
              </a:rPr>
              <a:t> </a:t>
            </a:r>
            <a:r>
              <a:rPr lang="en-US" sz="6007" dirty="0" err="1">
                <a:solidFill>
                  <a:srgbClr val="FBD42A"/>
                </a:solidFill>
                <a:latin typeface="#9Slide07 Crocante"/>
                <a:ea typeface="#9Slide07 Crocante"/>
                <a:cs typeface="#9Slide07 Crocante"/>
                <a:sym typeface="#9Slide07 Crocante"/>
              </a:rPr>
              <a:t>chức</a:t>
            </a:r>
            <a:r>
              <a:rPr lang="en-US" sz="6007" dirty="0">
                <a:solidFill>
                  <a:srgbClr val="FBD42A"/>
                </a:solidFill>
                <a:latin typeface="#9Slide07 Crocante"/>
                <a:ea typeface="#9Slide07 Crocante"/>
                <a:cs typeface="#9Slide07 Crocante"/>
                <a:sym typeface="#9Slide07 Crocante"/>
              </a:rPr>
              <a:t> Y </a:t>
            </a:r>
            <a:r>
              <a:rPr lang="en-US" sz="6007" dirty="0" err="1">
                <a:solidFill>
                  <a:srgbClr val="FBD42A"/>
                </a:solidFill>
                <a:latin typeface="#9Slide07 Crocante"/>
                <a:ea typeface="#9Slide07 Crocante"/>
                <a:cs typeface="#9Slide07 Crocante"/>
                <a:sym typeface="#9Slide07 Crocante"/>
              </a:rPr>
              <a:t>tế</a:t>
            </a:r>
            <a:r>
              <a:rPr lang="en-US" sz="6007" dirty="0">
                <a:solidFill>
                  <a:srgbClr val="FBD42A"/>
                </a:solidFill>
                <a:latin typeface="#9Slide07 Crocante"/>
                <a:ea typeface="#9Slide07 Crocante"/>
                <a:cs typeface="#9Slide07 Crocante"/>
                <a:sym typeface="#9Slide07 Crocante"/>
              </a:rPr>
              <a:t> </a:t>
            </a:r>
            <a:r>
              <a:rPr lang="en-US" sz="6007" dirty="0" err="1">
                <a:solidFill>
                  <a:srgbClr val="FBD42A"/>
                </a:solidFill>
                <a:latin typeface="#9Slide07 Crocante"/>
                <a:ea typeface="#9Slide07 Crocante"/>
                <a:cs typeface="#9Slide07 Crocante"/>
                <a:sym typeface="#9Slide07 Crocante"/>
              </a:rPr>
              <a:t>Thế</a:t>
            </a:r>
            <a:r>
              <a:rPr lang="en-US" sz="6007" dirty="0">
                <a:solidFill>
                  <a:srgbClr val="FBD42A"/>
                </a:solidFill>
                <a:latin typeface="#9Slide07 Crocante"/>
                <a:ea typeface="#9Slide07 Crocante"/>
                <a:cs typeface="#9Slide07 Crocante"/>
                <a:sym typeface="#9Slide07 Crocante"/>
              </a:rPr>
              <a:t> </a:t>
            </a:r>
            <a:r>
              <a:rPr lang="en-US" sz="6007" dirty="0" err="1">
                <a:solidFill>
                  <a:srgbClr val="FBD42A"/>
                </a:solidFill>
                <a:latin typeface="#9Slide07 Crocante"/>
                <a:ea typeface="#9Slide07 Crocante"/>
                <a:cs typeface="#9Slide07 Crocante"/>
                <a:sym typeface="#9Slide07 Crocante"/>
              </a:rPr>
              <a:t>giới</a:t>
            </a:r>
            <a:endParaRPr lang="en-US" sz="6007" dirty="0">
              <a:solidFill>
                <a:srgbClr val="FBD42A"/>
              </a:solidFill>
              <a:latin typeface="#9Slide07 Crocante"/>
              <a:ea typeface="#9Slide07 Crocante"/>
              <a:cs typeface="#9Slide07 Crocante"/>
              <a:sym typeface="#9Slide07 Crocante"/>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rot="-664434">
            <a:off x="13559512" y="3402481"/>
            <a:ext cx="6647475" cy="8296380"/>
          </a:xfrm>
          <a:custGeom>
            <a:avLst/>
            <a:gdLst/>
            <a:ahLst/>
            <a:cxnLst/>
            <a:rect l="l" t="t" r="r" b="b"/>
            <a:pathLst>
              <a:path w="6647475" h="8296380">
                <a:moveTo>
                  <a:pt x="0" y="0"/>
                </a:moveTo>
                <a:lnTo>
                  <a:pt x="6647475" y="0"/>
                </a:lnTo>
                <a:lnTo>
                  <a:pt x="6647475" y="8296381"/>
                </a:lnTo>
                <a:lnTo>
                  <a:pt x="0" y="8296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2824636" y="1028700"/>
            <a:ext cx="4236602" cy="4114800"/>
          </a:xfrm>
          <a:custGeom>
            <a:avLst/>
            <a:gdLst/>
            <a:ahLst/>
            <a:cxnLst/>
            <a:rect l="l" t="t" r="r" b="b"/>
            <a:pathLst>
              <a:path w="4236602" h="4114800">
                <a:moveTo>
                  <a:pt x="4236602" y="0"/>
                </a:moveTo>
                <a:lnTo>
                  <a:pt x="0" y="0"/>
                </a:lnTo>
                <a:lnTo>
                  <a:pt x="0" y="4114800"/>
                </a:lnTo>
                <a:lnTo>
                  <a:pt x="4236602" y="4114800"/>
                </a:lnTo>
                <a:lnTo>
                  <a:pt x="4236602"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072021" y="4943973"/>
            <a:ext cx="399053" cy="39905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6413510" y="8859247"/>
            <a:ext cx="399053" cy="3990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16861711" y="1028700"/>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3" name="Freeform 13"/>
          <p:cNvSpPr/>
          <p:nvPr/>
        </p:nvSpPr>
        <p:spPr>
          <a:xfrm flipH="1">
            <a:off x="12291553" y="5962129"/>
            <a:ext cx="4121956" cy="4943876"/>
          </a:xfrm>
          <a:custGeom>
            <a:avLst/>
            <a:gdLst/>
            <a:ahLst/>
            <a:cxnLst/>
            <a:rect l="l" t="t" r="r" b="b"/>
            <a:pathLst>
              <a:path w="4121956" h="4943876">
                <a:moveTo>
                  <a:pt x="4121957" y="0"/>
                </a:moveTo>
                <a:lnTo>
                  <a:pt x="0" y="0"/>
                </a:lnTo>
                <a:lnTo>
                  <a:pt x="0" y="4943876"/>
                </a:lnTo>
                <a:lnTo>
                  <a:pt x="4121957" y="4943876"/>
                </a:lnTo>
                <a:lnTo>
                  <a:pt x="412195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6241350" y="5941554"/>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5" name="Freeform 15"/>
          <p:cNvSpPr/>
          <p:nvPr/>
        </p:nvSpPr>
        <p:spPr>
          <a:xfrm>
            <a:off x="10879549" y="1079794"/>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16" name="Group 16"/>
          <p:cNvGrpSpPr/>
          <p:nvPr/>
        </p:nvGrpSpPr>
        <p:grpSpPr>
          <a:xfrm>
            <a:off x="698119" y="2906781"/>
            <a:ext cx="12242903" cy="1697053"/>
            <a:chOff x="0" y="0"/>
            <a:chExt cx="3224468" cy="446960"/>
          </a:xfrm>
        </p:grpSpPr>
        <p:sp>
          <p:nvSpPr>
            <p:cNvPr id="17" name="Freeform 17"/>
            <p:cNvSpPr/>
            <p:nvPr/>
          </p:nvSpPr>
          <p:spPr>
            <a:xfrm>
              <a:off x="0" y="0"/>
              <a:ext cx="3224468" cy="446961"/>
            </a:xfrm>
            <a:custGeom>
              <a:avLst/>
              <a:gdLst/>
              <a:ahLst/>
              <a:cxnLst/>
              <a:rect l="l" t="t" r="r" b="b"/>
              <a:pathLst>
                <a:path w="3224468" h="446961">
                  <a:moveTo>
                    <a:pt x="0" y="0"/>
                  </a:moveTo>
                  <a:lnTo>
                    <a:pt x="3224468" y="0"/>
                  </a:lnTo>
                  <a:lnTo>
                    <a:pt x="3224468" y="446961"/>
                  </a:lnTo>
                  <a:lnTo>
                    <a:pt x="0" y="446961"/>
                  </a:lnTo>
                  <a:close/>
                </a:path>
              </a:pathLst>
            </a:custGeom>
            <a:solidFill>
              <a:srgbClr val="F7CC73"/>
            </a:solidFill>
          </p:spPr>
        </p:sp>
        <p:sp>
          <p:nvSpPr>
            <p:cNvPr id="18" name="TextBox 18"/>
            <p:cNvSpPr txBox="1"/>
            <p:nvPr/>
          </p:nvSpPr>
          <p:spPr>
            <a:xfrm>
              <a:off x="0" y="-47625"/>
              <a:ext cx="3224468" cy="494585"/>
            </a:xfrm>
            <a:prstGeom prst="rect">
              <a:avLst/>
            </a:prstGeom>
          </p:spPr>
          <p:txBody>
            <a:bodyPr lIns="50800" tIns="50800" rIns="50800" bIns="50800" rtlCol="0" anchor="ctr"/>
            <a:lstStyle/>
            <a:p>
              <a:pPr algn="ctr">
                <a:lnSpc>
                  <a:spcPts val="3662"/>
                </a:lnSpc>
              </a:pPr>
              <a:endParaRPr/>
            </a:p>
          </p:txBody>
        </p:sp>
      </p:grpSp>
      <p:grpSp>
        <p:nvGrpSpPr>
          <p:cNvPr id="19" name="Group 19"/>
          <p:cNvGrpSpPr/>
          <p:nvPr/>
        </p:nvGrpSpPr>
        <p:grpSpPr>
          <a:xfrm>
            <a:off x="5094996" y="5593544"/>
            <a:ext cx="6832557" cy="4393219"/>
            <a:chOff x="0" y="0"/>
            <a:chExt cx="1799521" cy="1157062"/>
          </a:xfrm>
        </p:grpSpPr>
        <p:sp>
          <p:nvSpPr>
            <p:cNvPr id="20" name="Freeform 20"/>
            <p:cNvSpPr/>
            <p:nvPr/>
          </p:nvSpPr>
          <p:spPr>
            <a:xfrm>
              <a:off x="0" y="0"/>
              <a:ext cx="1799521" cy="1157062"/>
            </a:xfrm>
            <a:custGeom>
              <a:avLst/>
              <a:gdLst/>
              <a:ahLst/>
              <a:cxnLst/>
              <a:rect l="l" t="t" r="r" b="b"/>
              <a:pathLst>
                <a:path w="1799521" h="1157062">
                  <a:moveTo>
                    <a:pt x="0" y="0"/>
                  </a:moveTo>
                  <a:lnTo>
                    <a:pt x="1799521" y="0"/>
                  </a:lnTo>
                  <a:lnTo>
                    <a:pt x="1799521" y="1157062"/>
                  </a:lnTo>
                  <a:lnTo>
                    <a:pt x="0" y="1157062"/>
                  </a:lnTo>
                  <a:close/>
                </a:path>
              </a:pathLst>
            </a:custGeom>
            <a:solidFill>
              <a:srgbClr val="EEE6CF"/>
            </a:solidFill>
          </p:spPr>
        </p:sp>
        <p:sp>
          <p:nvSpPr>
            <p:cNvPr id="21" name="TextBox 21"/>
            <p:cNvSpPr txBox="1"/>
            <p:nvPr/>
          </p:nvSpPr>
          <p:spPr>
            <a:xfrm>
              <a:off x="0" y="-47625"/>
              <a:ext cx="1799521" cy="1204687"/>
            </a:xfrm>
            <a:prstGeom prst="rect">
              <a:avLst/>
            </a:prstGeom>
          </p:spPr>
          <p:txBody>
            <a:bodyPr lIns="50800" tIns="50800" rIns="50800" bIns="50800" rtlCol="0" anchor="ctr"/>
            <a:lstStyle/>
            <a:p>
              <a:pPr algn="ctr">
                <a:lnSpc>
                  <a:spcPts val="3662"/>
                </a:lnSpc>
              </a:pPr>
              <a:endParaRPr/>
            </a:p>
          </p:txBody>
        </p:sp>
      </p:grpSp>
      <p:sp>
        <p:nvSpPr>
          <p:cNvPr id="22" name="Freeform 22"/>
          <p:cNvSpPr/>
          <p:nvPr/>
        </p:nvSpPr>
        <p:spPr>
          <a:xfrm>
            <a:off x="-567451" y="4355276"/>
            <a:ext cx="5754965" cy="4114800"/>
          </a:xfrm>
          <a:custGeom>
            <a:avLst/>
            <a:gdLst/>
            <a:ahLst/>
            <a:cxnLst/>
            <a:rect l="l" t="t" r="r" b="b"/>
            <a:pathLst>
              <a:path w="5754965" h="4114800">
                <a:moveTo>
                  <a:pt x="0" y="0"/>
                </a:moveTo>
                <a:lnTo>
                  <a:pt x="5754965" y="0"/>
                </a:lnTo>
                <a:lnTo>
                  <a:pt x="575496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TextBox 23"/>
          <p:cNvSpPr txBox="1"/>
          <p:nvPr/>
        </p:nvSpPr>
        <p:spPr>
          <a:xfrm>
            <a:off x="814506" y="2983591"/>
            <a:ext cx="11695736" cy="1261209"/>
          </a:xfrm>
          <a:prstGeom prst="rect">
            <a:avLst/>
          </a:prstGeom>
        </p:spPr>
        <p:txBody>
          <a:bodyPr lIns="0" tIns="0" rIns="0" bIns="0" rtlCol="0" anchor="t">
            <a:spAutoFit/>
          </a:bodyPr>
          <a:lstStyle/>
          <a:p>
            <a:pPr marL="777243" lvl="1" indent="-388622" algn="just">
              <a:lnSpc>
                <a:spcPts val="5040"/>
              </a:lnSpc>
              <a:buFont typeface="Arial"/>
              <a:buChar char="•"/>
            </a:pPr>
            <a:r>
              <a:rPr lang="en-US" sz="3600">
                <a:solidFill>
                  <a:srgbClr val="4F2C33"/>
                </a:solidFill>
                <a:latin typeface="Roboto Condensed"/>
                <a:ea typeface="Roboto Condensed"/>
                <a:cs typeface="Roboto Condensed"/>
                <a:sym typeface="Roboto Condensed"/>
              </a:rPr>
              <a:t>Nghĩa của tên viết tắt một tổ chức quốc tế bao gồm nghĩa của các từ trong tên đầy đủ của tổ chức đó.</a:t>
            </a:r>
          </a:p>
        </p:txBody>
      </p:sp>
      <p:sp>
        <p:nvSpPr>
          <p:cNvPr id="24" name="TextBox 24"/>
          <p:cNvSpPr txBox="1"/>
          <p:nvPr/>
        </p:nvSpPr>
        <p:spPr>
          <a:xfrm>
            <a:off x="581733" y="343511"/>
            <a:ext cx="18016773" cy="1225550"/>
          </a:xfrm>
          <a:prstGeom prst="rect">
            <a:avLst/>
          </a:prstGeom>
        </p:spPr>
        <p:txBody>
          <a:bodyPr lIns="0" tIns="0" rIns="0" bIns="0" rtlCol="0" anchor="t">
            <a:spAutoFit/>
          </a:bodyPr>
          <a:lstStyle/>
          <a:p>
            <a:pPr algn="l">
              <a:lnSpc>
                <a:spcPts val="4900"/>
              </a:lnSpc>
            </a:pPr>
            <a:r>
              <a:rPr lang="en-US" sz="3500" b="1">
                <a:solidFill>
                  <a:srgbClr val="CB715E"/>
                </a:solidFill>
                <a:latin typeface="Fraunces Bold"/>
                <a:ea typeface="Fraunces Bold"/>
                <a:cs typeface="Fraunces Bold"/>
                <a:sym typeface="Fraunces Bold"/>
              </a:rPr>
              <a:t>I. NGHĨA VÀ CÁCH DÙNG TÊN </a:t>
            </a:r>
          </a:p>
          <a:p>
            <a:pPr algn="l">
              <a:lnSpc>
                <a:spcPts val="4900"/>
              </a:lnSpc>
            </a:pPr>
            <a:r>
              <a:rPr lang="en-US" sz="3500" b="1">
                <a:solidFill>
                  <a:srgbClr val="CB715E"/>
                </a:solidFill>
                <a:latin typeface="Fraunces Bold"/>
                <a:ea typeface="Fraunces Bold"/>
                <a:cs typeface="Fraunces Bold"/>
                <a:sym typeface="Fraunces Bold"/>
              </a:rPr>
              <a:t>VIẾT TẮT CỦA CÁC TỔ CHỨC QUỐC TẾ</a:t>
            </a:r>
          </a:p>
        </p:txBody>
      </p:sp>
      <p:sp>
        <p:nvSpPr>
          <p:cNvPr id="25" name="TextBox 25"/>
          <p:cNvSpPr txBox="1"/>
          <p:nvPr/>
        </p:nvSpPr>
        <p:spPr>
          <a:xfrm>
            <a:off x="0" y="1880873"/>
            <a:ext cx="10879549" cy="674989"/>
          </a:xfrm>
          <a:prstGeom prst="rect">
            <a:avLst/>
          </a:prstGeom>
        </p:spPr>
        <p:txBody>
          <a:bodyPr lIns="0" tIns="0" rIns="0" bIns="0" rtlCol="0" anchor="t">
            <a:spAutoFit/>
          </a:bodyPr>
          <a:lstStyle/>
          <a:p>
            <a:pPr algn="ctr">
              <a:lnSpc>
                <a:spcPts val="5470"/>
              </a:lnSpc>
            </a:pPr>
            <a:r>
              <a:rPr lang="en-US" sz="3907">
                <a:solidFill>
                  <a:srgbClr val="EC9E5E"/>
                </a:solidFill>
                <a:latin typeface="#9Slide07 SVNUT Triumph Press"/>
                <a:ea typeface="#9Slide07 SVNUT Triumph Press"/>
                <a:cs typeface="#9Slide07 SVNUT Triumph Press"/>
                <a:sym typeface="#9Slide07 SVNUT Triumph Press"/>
              </a:rPr>
              <a:t> 2. Nghĩa của tên viết tắt các tổ chức quốc tế</a:t>
            </a:r>
          </a:p>
        </p:txBody>
      </p:sp>
      <p:sp>
        <p:nvSpPr>
          <p:cNvPr id="26" name="TextBox 26"/>
          <p:cNvSpPr txBox="1"/>
          <p:nvPr/>
        </p:nvSpPr>
        <p:spPr>
          <a:xfrm>
            <a:off x="5157962" y="5795345"/>
            <a:ext cx="6327505" cy="3814107"/>
          </a:xfrm>
          <a:prstGeom prst="rect">
            <a:avLst/>
          </a:prstGeom>
        </p:spPr>
        <p:txBody>
          <a:bodyPr lIns="0" tIns="0" rIns="0" bIns="0" rtlCol="0" anchor="t">
            <a:spAutoFit/>
          </a:bodyPr>
          <a:lstStyle/>
          <a:p>
            <a:pPr marL="777243" lvl="1" indent="-388622" algn="just">
              <a:lnSpc>
                <a:spcPts val="5040"/>
              </a:lnSpc>
              <a:buFont typeface="Arial"/>
              <a:buChar char="•"/>
            </a:pPr>
            <a:r>
              <a:rPr lang="en-US" sz="3600" dirty="0">
                <a:solidFill>
                  <a:srgbClr val="4F2C33"/>
                </a:solidFill>
                <a:latin typeface="Roboto Condensed"/>
                <a:ea typeface="Roboto Condensed"/>
                <a:cs typeface="Roboto Condensed"/>
                <a:sym typeface="Roboto Condensed"/>
              </a:rPr>
              <a:t>Trong </a:t>
            </a:r>
            <a:r>
              <a:rPr lang="en-US" sz="3600" dirty="0" err="1">
                <a:solidFill>
                  <a:srgbClr val="4F2C33"/>
                </a:solidFill>
                <a:latin typeface="Roboto Condensed"/>
                <a:ea typeface="Roboto Condensed"/>
                <a:cs typeface="Roboto Condensed"/>
                <a:sym typeface="Roboto Condensed"/>
              </a:rPr>
              <a:t>tiếng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Việt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tắt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dù</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bằng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tiếng</a:t>
            </a:r>
            <a:r>
              <a:rPr lang="en-US" sz="3600" dirty="0">
                <a:solidFill>
                  <a:srgbClr val="4F2C33"/>
                </a:solidFill>
                <a:latin typeface="Roboto Condensed"/>
                <a:ea typeface="Roboto Condensed"/>
                <a:cs typeface="Roboto Condensed"/>
                <a:sym typeface="Roboto Condensed"/>
              </a:rPr>
              <a:t> Anh hay </a:t>
            </a:r>
            <a:r>
              <a:rPr lang="en-US" sz="3600" dirty="0" err="1">
                <a:solidFill>
                  <a:srgbClr val="4F2C33"/>
                </a:solidFill>
                <a:latin typeface="Roboto Condensed"/>
                <a:ea typeface="Roboto Condensed"/>
                <a:cs typeface="Roboto Condensed"/>
                <a:sym typeface="Roboto Condensed"/>
              </a:rPr>
              <a:t>tiếng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Pháp</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tiếng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cũng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cần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được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đọc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theo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chữ</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tiếng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Việt</a:t>
            </a:r>
            <a:r>
              <a:rPr lang="en-US" sz="3600" dirty="0">
                <a:solidFill>
                  <a:srgbClr val="4F2C33"/>
                </a:solidFill>
                <a:latin typeface="Roboto Condensed"/>
                <a:ea typeface="Roboto Condensed"/>
                <a:cs typeface="Roboto Condensed"/>
                <a:sym typeface="Roboto Condensed"/>
              </a:rPr>
              <a:t>.</a:t>
            </a:r>
          </a:p>
        </p:txBody>
      </p:sp>
      <p:sp>
        <p:nvSpPr>
          <p:cNvPr id="27" name="TextBox 27"/>
          <p:cNvSpPr txBox="1"/>
          <p:nvPr/>
        </p:nvSpPr>
        <p:spPr>
          <a:xfrm>
            <a:off x="1575812" y="5991036"/>
            <a:ext cx="11695736" cy="748030"/>
          </a:xfrm>
          <a:prstGeom prst="rect">
            <a:avLst/>
          </a:prstGeom>
        </p:spPr>
        <p:txBody>
          <a:bodyPr lIns="0" tIns="0" rIns="0" bIns="0" rtlCol="0" anchor="t">
            <a:spAutoFit/>
          </a:bodyPr>
          <a:lstStyle/>
          <a:p>
            <a:pPr algn="just">
              <a:lnSpc>
                <a:spcPts val="6019"/>
              </a:lnSpc>
            </a:pPr>
            <a:r>
              <a:rPr lang="en-US" sz="4299" b="1">
                <a:solidFill>
                  <a:srgbClr val="983724"/>
                </a:solidFill>
                <a:latin typeface="Roboto Condensed Bold"/>
                <a:ea typeface="Roboto Condensed Bold"/>
                <a:cs typeface="Roboto Condensed Bold"/>
                <a:sym typeface="Roboto Condensed Bold"/>
              </a:rPr>
              <a:t>LƯU 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774669" y="1194219"/>
            <a:ext cx="13101930" cy="7664629"/>
          </a:xfrm>
          <a:custGeom>
            <a:avLst/>
            <a:gdLst/>
            <a:ahLst/>
            <a:cxnLst/>
            <a:rect l="l" t="t" r="r" b="b"/>
            <a:pathLst>
              <a:path w="13101930" h="7664629">
                <a:moveTo>
                  <a:pt x="0" y="0"/>
                </a:moveTo>
                <a:lnTo>
                  <a:pt x="13101930" y="0"/>
                </a:lnTo>
                <a:lnTo>
                  <a:pt x="13101930" y="7664629"/>
                </a:lnTo>
                <a:lnTo>
                  <a:pt x="0" y="7664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47800" y="921036"/>
            <a:ext cx="4526480" cy="6620081"/>
          </a:xfrm>
          <a:custGeom>
            <a:avLst/>
            <a:gdLst/>
            <a:ahLst/>
            <a:cxnLst/>
            <a:rect l="l" t="t" r="r" b="b"/>
            <a:pathLst>
              <a:path w="4526480" h="6620081">
                <a:moveTo>
                  <a:pt x="0" y="0"/>
                </a:moveTo>
                <a:lnTo>
                  <a:pt x="4526480" y="0"/>
                </a:lnTo>
                <a:lnTo>
                  <a:pt x="4526480" y="6620081"/>
                </a:lnTo>
                <a:lnTo>
                  <a:pt x="0" y="6620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9482222" y="2967629"/>
            <a:ext cx="5167040" cy="12016372"/>
          </a:xfrm>
          <a:custGeom>
            <a:avLst/>
            <a:gdLst/>
            <a:ahLst/>
            <a:cxnLst/>
            <a:rect l="l" t="t" r="r" b="b"/>
            <a:pathLst>
              <a:path w="5167040" h="12016372">
                <a:moveTo>
                  <a:pt x="5167040" y="0"/>
                </a:moveTo>
                <a:lnTo>
                  <a:pt x="0" y="0"/>
                </a:lnTo>
                <a:lnTo>
                  <a:pt x="0" y="12016372"/>
                </a:lnTo>
                <a:lnTo>
                  <a:pt x="5167040" y="12016372"/>
                </a:lnTo>
                <a:lnTo>
                  <a:pt x="516704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092523" y="8975815"/>
            <a:ext cx="5941949" cy="4114800"/>
          </a:xfrm>
          <a:custGeom>
            <a:avLst/>
            <a:gdLst/>
            <a:ahLst/>
            <a:cxnLst/>
            <a:rect l="l" t="t" r="r" b="b"/>
            <a:pathLst>
              <a:path w="5941949" h="4114800">
                <a:moveTo>
                  <a:pt x="0" y="0"/>
                </a:moveTo>
                <a:lnTo>
                  <a:pt x="5941949" y="0"/>
                </a:lnTo>
                <a:lnTo>
                  <a:pt x="59419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5092523" y="8058939"/>
            <a:ext cx="399053" cy="3990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9" name="Group 9"/>
          <p:cNvGrpSpPr/>
          <p:nvPr/>
        </p:nvGrpSpPr>
        <p:grpSpPr>
          <a:xfrm>
            <a:off x="10813036" y="2532689"/>
            <a:ext cx="399053" cy="3990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2" name="Group 12"/>
          <p:cNvGrpSpPr/>
          <p:nvPr/>
        </p:nvGrpSpPr>
        <p:grpSpPr>
          <a:xfrm>
            <a:off x="17059773" y="1928734"/>
            <a:ext cx="399053" cy="39905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5" name="Freeform 15"/>
          <p:cNvSpPr/>
          <p:nvPr/>
        </p:nvSpPr>
        <p:spPr>
          <a:xfrm>
            <a:off x="9220131" y="736874"/>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Freeform 16"/>
          <p:cNvSpPr/>
          <p:nvPr/>
        </p:nvSpPr>
        <p:spPr>
          <a:xfrm>
            <a:off x="17491548" y="4231076"/>
            <a:ext cx="1592905" cy="1590914"/>
          </a:xfrm>
          <a:custGeom>
            <a:avLst/>
            <a:gdLst/>
            <a:ahLst/>
            <a:cxnLst/>
            <a:rect l="l" t="t" r="r" b="b"/>
            <a:pathLst>
              <a:path w="1592905" h="1590914">
                <a:moveTo>
                  <a:pt x="0" y="0"/>
                </a:moveTo>
                <a:lnTo>
                  <a:pt x="1592904" y="0"/>
                </a:lnTo>
                <a:lnTo>
                  <a:pt x="1592904" y="1590914"/>
                </a:lnTo>
                <a:lnTo>
                  <a:pt x="0" y="159091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7" name="TextBox 17"/>
          <p:cNvSpPr txBox="1"/>
          <p:nvPr/>
        </p:nvSpPr>
        <p:spPr>
          <a:xfrm>
            <a:off x="473835" y="1850156"/>
            <a:ext cx="18016773" cy="821099"/>
          </a:xfrm>
          <a:prstGeom prst="rect">
            <a:avLst/>
          </a:prstGeom>
        </p:spPr>
        <p:txBody>
          <a:bodyPr lIns="0" tIns="0" rIns="0" bIns="0" rtlCol="0" anchor="t">
            <a:spAutoFit/>
          </a:bodyPr>
          <a:lstStyle/>
          <a:p>
            <a:pPr algn="l">
              <a:lnSpc>
                <a:spcPts val="6720"/>
              </a:lnSpc>
            </a:pPr>
            <a:r>
              <a:rPr lang="en-US" sz="4800" b="1">
                <a:solidFill>
                  <a:srgbClr val="CB715E"/>
                </a:solidFill>
                <a:latin typeface="Fraunces Bold"/>
                <a:ea typeface="Fraunces Bold"/>
                <a:cs typeface="Fraunces Bold"/>
                <a:sym typeface="Fraunces Bold"/>
              </a:rPr>
              <a:t>II. THỰC HÀNH</a:t>
            </a:r>
          </a:p>
        </p:txBody>
      </p:sp>
      <p:sp>
        <p:nvSpPr>
          <p:cNvPr id="18" name="TextBox 18"/>
          <p:cNvSpPr txBox="1"/>
          <p:nvPr/>
        </p:nvSpPr>
        <p:spPr>
          <a:xfrm>
            <a:off x="766666" y="2846017"/>
            <a:ext cx="8453465" cy="4213076"/>
          </a:xfrm>
          <a:prstGeom prst="rect">
            <a:avLst/>
          </a:prstGeom>
        </p:spPr>
        <p:txBody>
          <a:bodyPr lIns="0" tIns="0" rIns="0" bIns="0" rtlCol="0" anchor="t">
            <a:spAutoFit/>
          </a:bodyPr>
          <a:lstStyle/>
          <a:p>
            <a:pPr algn="just">
              <a:lnSpc>
                <a:spcPts val="5600"/>
              </a:lnSpc>
            </a:pPr>
            <a:r>
              <a:rPr lang="en-US" sz="4000" b="1" dirty="0" err="1">
                <a:solidFill>
                  <a:srgbClr val="4F2C33"/>
                </a:solidFill>
                <a:latin typeface="Roboto Condensed Bold"/>
                <a:ea typeface="Roboto Condensed Bold"/>
                <a:cs typeface="Roboto Condensed Bold"/>
                <a:sym typeface="Roboto Condensed Bold"/>
              </a:rPr>
              <a:t>Nhiệm</a:t>
            </a:r>
            <a:r>
              <a:rPr lang="en-US" sz="4000" b="1" dirty="0">
                <a:solidFill>
                  <a:srgbClr val="4F2C33"/>
                </a:solidFill>
                <a:latin typeface="Roboto Condensed Bold"/>
                <a:ea typeface="Roboto Condensed Bold"/>
                <a:cs typeface="Roboto Condensed Bold"/>
                <a:sym typeface="Roboto Condensed Bold"/>
              </a:rPr>
              <a:t> </a:t>
            </a:r>
            <a:r>
              <a:rPr lang="en-US" sz="4000" b="1" dirty="0" err="1">
                <a:solidFill>
                  <a:srgbClr val="4F2C33"/>
                </a:solidFill>
                <a:latin typeface="Roboto Condensed Bold"/>
                <a:ea typeface="Roboto Condensed Bold"/>
                <a:cs typeface="Roboto Condensed Bold"/>
                <a:sym typeface="Roboto Condensed Bold"/>
              </a:rPr>
              <a:t>vụ</a:t>
            </a:r>
            <a:r>
              <a:rPr lang="en-US" sz="4000" b="1" dirty="0">
                <a:solidFill>
                  <a:srgbClr val="4F2C33"/>
                </a:solidFill>
                <a:latin typeface="Roboto Condensed Bold"/>
                <a:ea typeface="Roboto Condensed Bold"/>
                <a:cs typeface="Roboto Condensed Bold"/>
                <a:sym typeface="Roboto Condensed Bold"/>
              </a:rPr>
              <a:t> 1: </a:t>
            </a:r>
          </a:p>
          <a:p>
            <a:pPr algn="just">
              <a:lnSpc>
                <a:spcPts val="5600"/>
              </a:lnSpc>
            </a:pPr>
            <a:r>
              <a:rPr lang="en-US" sz="4000" b="1" dirty="0">
                <a:solidFill>
                  <a:srgbClr val="4F2C33"/>
                </a:solidFill>
                <a:latin typeface="Roboto Condensed Bold"/>
                <a:ea typeface="Roboto Condensed Bold"/>
                <a:cs typeface="Roboto Condensed Bold"/>
                <a:sym typeface="Roboto Condensed Bold"/>
              </a:rPr>
              <a:t>(</a:t>
            </a:r>
            <a:r>
              <a:rPr lang="en-US" sz="4000" b="1" dirty="0" err="1">
                <a:solidFill>
                  <a:srgbClr val="4F2C33"/>
                </a:solidFill>
                <a:latin typeface="Roboto Condensed Bold"/>
                <a:ea typeface="Roboto Condensed Bold"/>
                <a:cs typeface="Roboto Condensed Bold"/>
                <a:sym typeface="Roboto Condensed Bold"/>
              </a:rPr>
              <a:t>Bài</a:t>
            </a:r>
            <a:r>
              <a:rPr lang="en-US" sz="4000" b="1" dirty="0">
                <a:solidFill>
                  <a:srgbClr val="4F2C33"/>
                </a:solidFill>
                <a:latin typeface="Roboto Condensed Bold"/>
                <a:ea typeface="Roboto Condensed Bold"/>
                <a:cs typeface="Roboto Condensed Bold"/>
                <a:sym typeface="Roboto Condensed Bold"/>
              </a:rPr>
              <a:t> </a:t>
            </a:r>
            <a:r>
              <a:rPr lang="en-US" sz="4000" b="1" dirty="0" err="1">
                <a:solidFill>
                  <a:srgbClr val="4F2C33"/>
                </a:solidFill>
                <a:latin typeface="Roboto Condensed Bold"/>
                <a:ea typeface="Roboto Condensed Bold"/>
                <a:cs typeface="Roboto Condensed Bold"/>
                <a:sym typeface="Roboto Condensed Bold"/>
              </a:rPr>
              <a:t>tập</a:t>
            </a:r>
            <a:r>
              <a:rPr lang="en-US" sz="4000" b="1" dirty="0">
                <a:solidFill>
                  <a:srgbClr val="4F2C33"/>
                </a:solidFill>
                <a:latin typeface="Roboto Condensed Bold"/>
                <a:ea typeface="Roboto Condensed Bold"/>
                <a:cs typeface="Roboto Condensed Bold"/>
                <a:sym typeface="Roboto Condensed Bold"/>
              </a:rPr>
              <a:t> 1 </a:t>
            </a:r>
            <a:r>
              <a:rPr lang="en-US" sz="4000" b="1" dirty="0" err="1">
                <a:solidFill>
                  <a:srgbClr val="4F2C33"/>
                </a:solidFill>
                <a:latin typeface="Roboto Condensed Bold"/>
                <a:ea typeface="Roboto Condensed Bold"/>
                <a:cs typeface="Roboto Condensed Bold"/>
                <a:sym typeface="Roboto Condensed Bold"/>
              </a:rPr>
              <a:t>SGK</a:t>
            </a:r>
            <a:r>
              <a:rPr lang="en-US" sz="4000" b="1" dirty="0">
                <a:solidFill>
                  <a:srgbClr val="4F2C33"/>
                </a:solidFill>
                <a:latin typeface="Roboto Condensed Bold"/>
                <a:ea typeface="Roboto Condensed Bold"/>
                <a:cs typeface="Roboto Condensed Bold"/>
                <a:sym typeface="Roboto Condensed Bold"/>
              </a:rPr>
              <a:t>/71)</a:t>
            </a:r>
            <a:r>
              <a:rPr lang="en-US" sz="4000" dirty="0">
                <a:solidFill>
                  <a:srgbClr val="4F2C33"/>
                </a:solidFill>
                <a:latin typeface="Roboto Condensed"/>
                <a:ea typeface="Roboto Condensed"/>
                <a:cs typeface="Roboto Condensed"/>
                <a:sym typeface="Roboto Condensed"/>
              </a:rPr>
              <a:t> HS </a:t>
            </a:r>
            <a:r>
              <a:rPr lang="en-US" sz="4000" dirty="0" err="1">
                <a:solidFill>
                  <a:srgbClr val="4F2C33"/>
                </a:solidFill>
                <a:latin typeface="Roboto Condensed"/>
                <a:ea typeface="Roboto Condensed"/>
                <a:cs typeface="Roboto Condensed"/>
                <a:sym typeface="Roboto Condensed"/>
              </a:rPr>
              <a:t>thực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hiện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cá</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nhân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thời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gian</a:t>
            </a:r>
            <a:r>
              <a:rPr lang="en-US" sz="4000" dirty="0">
                <a:solidFill>
                  <a:srgbClr val="4F2C33"/>
                </a:solidFill>
                <a:latin typeface="Roboto Condensed"/>
                <a:ea typeface="Roboto Condensed"/>
                <a:cs typeface="Roboto Condensed"/>
                <a:sym typeface="Roboto Condensed"/>
              </a:rPr>
              <a:t> 3 </a:t>
            </a:r>
            <a:r>
              <a:rPr lang="en-US" sz="4000" dirty="0" err="1">
                <a:solidFill>
                  <a:srgbClr val="4F2C33"/>
                </a:solidFill>
                <a:latin typeface="Roboto Condensed"/>
                <a:ea typeface="Roboto Condensed"/>
                <a:cs typeface="Roboto Condensed"/>
                <a:sym typeface="Roboto Condensed"/>
              </a:rPr>
              <a:t>phút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GV</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gọi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ngẫu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nhiên</a:t>
            </a:r>
            <a:r>
              <a:rPr lang="en-US" sz="4000" dirty="0">
                <a:solidFill>
                  <a:srgbClr val="4F2C33"/>
                </a:solidFill>
                <a:latin typeface="Roboto Condensed"/>
                <a:ea typeface="Roboto Condensed"/>
                <a:cs typeface="Roboto Condensed"/>
                <a:sym typeface="Roboto Condensed"/>
              </a:rPr>
              <a:t> HS, </a:t>
            </a:r>
            <a:r>
              <a:rPr lang="en-US" sz="4000" dirty="0" err="1">
                <a:solidFill>
                  <a:srgbClr val="4F2C33"/>
                </a:solidFill>
                <a:latin typeface="Roboto Condensed"/>
                <a:ea typeface="Roboto Condensed"/>
                <a:cs typeface="Roboto Condensed"/>
                <a:sym typeface="Roboto Condensed"/>
              </a:rPr>
              <a:t>mỗi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câu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trả</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lời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đúng</a:t>
            </a:r>
            <a:r>
              <a:rPr lang="en-US" sz="4000" dirty="0">
                <a:solidFill>
                  <a:srgbClr val="4F2C33"/>
                </a:solidFill>
                <a:latin typeface="Roboto Condensed"/>
                <a:ea typeface="Roboto Condensed"/>
                <a:cs typeface="Roboto Condensed"/>
                <a:sym typeface="Roboto Condensed"/>
              </a:rPr>
              <a:t>, HS </a:t>
            </a:r>
            <a:r>
              <a:rPr lang="en-US" sz="4000" dirty="0" err="1">
                <a:solidFill>
                  <a:srgbClr val="4F2C33"/>
                </a:solidFill>
                <a:latin typeface="Roboto Condensed"/>
                <a:ea typeface="Roboto Condensed"/>
                <a:cs typeface="Roboto Condensed"/>
                <a:sym typeface="Roboto Condensed"/>
              </a:rPr>
              <a:t>được</a:t>
            </a:r>
            <a:r>
              <a:rPr lang="en-US" sz="4000" dirty="0">
                <a:solidFill>
                  <a:srgbClr val="4F2C33"/>
                </a:solidFill>
                <a:latin typeface="Roboto Condensed"/>
                <a:ea typeface="Roboto Condensed"/>
                <a:cs typeface="Roboto Condensed"/>
                <a:sym typeface="Roboto Condensed"/>
              </a:rPr>
              <a:t> +2 </a:t>
            </a:r>
            <a:r>
              <a:rPr lang="en-US" sz="4000" dirty="0" err="1">
                <a:solidFill>
                  <a:srgbClr val="4F2C33"/>
                </a:solidFill>
                <a:latin typeface="Roboto Condensed"/>
                <a:ea typeface="Roboto Condensed"/>
                <a:cs typeface="Roboto Condensed"/>
                <a:sym typeface="Roboto Condensed"/>
              </a:rPr>
              <a:t>điểm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tích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cực</a:t>
            </a:r>
            <a:r>
              <a:rPr lang="en-US" sz="4000" dirty="0">
                <a:solidFill>
                  <a:srgbClr val="4F2C33"/>
                </a:solidFill>
                <a:latin typeface="Roboto Condensed"/>
                <a:ea typeface="Roboto Condensed"/>
                <a:cs typeface="Roboto Condensed"/>
                <a:sym typeface="Roboto Condensed"/>
              </a:rPr>
              <a:t>.</a:t>
            </a:r>
          </a:p>
          <a:p>
            <a:pPr algn="just">
              <a:lnSpc>
                <a:spcPts val="5600"/>
              </a:lnSpc>
            </a:pPr>
            <a:endParaRPr lang="en-US" sz="4000" dirty="0">
              <a:solidFill>
                <a:srgbClr val="4F2C33"/>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883516" y="7557574"/>
            <a:ext cx="22055031" cy="968163"/>
            <a:chOff x="0" y="0"/>
            <a:chExt cx="5808733" cy="254989"/>
          </a:xfrm>
        </p:grpSpPr>
        <p:sp>
          <p:nvSpPr>
            <p:cNvPr id="3" name="Freeform 3"/>
            <p:cNvSpPr/>
            <p:nvPr/>
          </p:nvSpPr>
          <p:spPr>
            <a:xfrm>
              <a:off x="0" y="0"/>
              <a:ext cx="5808733" cy="254989"/>
            </a:xfrm>
            <a:custGeom>
              <a:avLst/>
              <a:gdLst/>
              <a:ahLst/>
              <a:cxnLst/>
              <a:rect l="l" t="t" r="r" b="b"/>
              <a:pathLst>
                <a:path w="5808733" h="254989">
                  <a:moveTo>
                    <a:pt x="17902" y="0"/>
                  </a:moveTo>
                  <a:lnTo>
                    <a:pt x="5790830" y="0"/>
                  </a:lnTo>
                  <a:cubicBezTo>
                    <a:pt x="5800718" y="0"/>
                    <a:pt x="5808733" y="8015"/>
                    <a:pt x="5808733" y="17902"/>
                  </a:cubicBezTo>
                  <a:lnTo>
                    <a:pt x="5808733" y="237087"/>
                  </a:lnTo>
                  <a:cubicBezTo>
                    <a:pt x="5808733" y="241835"/>
                    <a:pt x="5806846" y="246389"/>
                    <a:pt x="5803489" y="249746"/>
                  </a:cubicBezTo>
                  <a:cubicBezTo>
                    <a:pt x="5800132" y="253103"/>
                    <a:pt x="5795578" y="254989"/>
                    <a:pt x="5790830" y="254989"/>
                  </a:cubicBezTo>
                  <a:lnTo>
                    <a:pt x="17902" y="254989"/>
                  </a:lnTo>
                  <a:cubicBezTo>
                    <a:pt x="13154" y="254989"/>
                    <a:pt x="8601" y="253103"/>
                    <a:pt x="5243" y="249746"/>
                  </a:cubicBezTo>
                  <a:cubicBezTo>
                    <a:pt x="1886" y="246389"/>
                    <a:pt x="0" y="241835"/>
                    <a:pt x="0" y="237087"/>
                  </a:cubicBezTo>
                  <a:lnTo>
                    <a:pt x="0" y="17902"/>
                  </a:lnTo>
                  <a:cubicBezTo>
                    <a:pt x="0" y="13154"/>
                    <a:pt x="1886" y="8601"/>
                    <a:pt x="5243" y="5243"/>
                  </a:cubicBezTo>
                  <a:cubicBezTo>
                    <a:pt x="8601" y="1886"/>
                    <a:pt x="13154" y="0"/>
                    <a:pt x="17902" y="0"/>
                  </a:cubicBezTo>
                  <a:close/>
                </a:path>
              </a:pathLst>
            </a:custGeom>
            <a:solidFill>
              <a:srgbClr val="FCF5ED"/>
            </a:solidFill>
          </p:spPr>
        </p:sp>
        <p:sp>
          <p:nvSpPr>
            <p:cNvPr id="4" name="TextBox 4"/>
            <p:cNvSpPr txBox="1"/>
            <p:nvPr/>
          </p:nvSpPr>
          <p:spPr>
            <a:xfrm>
              <a:off x="0" y="-47625"/>
              <a:ext cx="5808733" cy="302614"/>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6" name="Freeform 6"/>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2628233" y="3330280"/>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4" name="Group 14"/>
          <p:cNvGrpSpPr/>
          <p:nvPr/>
        </p:nvGrpSpPr>
        <p:grpSpPr>
          <a:xfrm>
            <a:off x="6112251" y="7158521"/>
            <a:ext cx="399053" cy="3990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7" name="Freeform 17"/>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9" name="Freeform 19"/>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20" name="Group 20"/>
          <p:cNvGrpSpPr/>
          <p:nvPr/>
        </p:nvGrpSpPr>
        <p:grpSpPr>
          <a:xfrm>
            <a:off x="461764" y="486613"/>
            <a:ext cx="10335935" cy="2973904"/>
            <a:chOff x="0" y="0"/>
            <a:chExt cx="2722222" cy="783250"/>
          </a:xfrm>
        </p:grpSpPr>
        <p:sp>
          <p:nvSpPr>
            <p:cNvPr id="21" name="Freeform 21"/>
            <p:cNvSpPr/>
            <p:nvPr/>
          </p:nvSpPr>
          <p:spPr>
            <a:xfrm>
              <a:off x="0" y="0"/>
              <a:ext cx="2722222" cy="783250"/>
            </a:xfrm>
            <a:custGeom>
              <a:avLst/>
              <a:gdLst/>
              <a:ahLst/>
              <a:cxnLst/>
              <a:rect l="l" t="t" r="r" b="b"/>
              <a:pathLst>
                <a:path w="2722222" h="783250">
                  <a:moveTo>
                    <a:pt x="38201" y="0"/>
                  </a:moveTo>
                  <a:lnTo>
                    <a:pt x="2684021" y="0"/>
                  </a:lnTo>
                  <a:cubicBezTo>
                    <a:pt x="2694153" y="0"/>
                    <a:pt x="2703869" y="4025"/>
                    <a:pt x="2711033" y="11189"/>
                  </a:cubicBezTo>
                  <a:cubicBezTo>
                    <a:pt x="2718197" y="18353"/>
                    <a:pt x="2722222" y="28069"/>
                    <a:pt x="2722222" y="38201"/>
                  </a:cubicBezTo>
                  <a:lnTo>
                    <a:pt x="2722222" y="745050"/>
                  </a:lnTo>
                  <a:cubicBezTo>
                    <a:pt x="2722222" y="755181"/>
                    <a:pt x="2718197" y="764898"/>
                    <a:pt x="2711033" y="772062"/>
                  </a:cubicBezTo>
                  <a:cubicBezTo>
                    <a:pt x="2703869" y="779226"/>
                    <a:pt x="2694153" y="783250"/>
                    <a:pt x="2684021" y="783250"/>
                  </a:cubicBezTo>
                  <a:lnTo>
                    <a:pt x="38201" y="783250"/>
                  </a:lnTo>
                  <a:cubicBezTo>
                    <a:pt x="28069" y="783250"/>
                    <a:pt x="18353" y="779226"/>
                    <a:pt x="11189" y="772062"/>
                  </a:cubicBezTo>
                  <a:cubicBezTo>
                    <a:pt x="4025" y="764898"/>
                    <a:pt x="0" y="755181"/>
                    <a:pt x="0" y="745050"/>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22" name="TextBox 22"/>
            <p:cNvSpPr txBox="1"/>
            <p:nvPr/>
          </p:nvSpPr>
          <p:spPr>
            <a:xfrm>
              <a:off x="0" y="-47625"/>
              <a:ext cx="2722222" cy="830875"/>
            </a:xfrm>
            <a:prstGeom prst="rect">
              <a:avLst/>
            </a:prstGeom>
          </p:spPr>
          <p:txBody>
            <a:bodyPr lIns="50800" tIns="50800" rIns="50800" bIns="50800" rtlCol="0" anchor="ctr"/>
            <a:lstStyle/>
            <a:p>
              <a:pPr algn="ctr">
                <a:lnSpc>
                  <a:spcPts val="3662"/>
                </a:lnSpc>
              </a:pPr>
              <a:endParaRPr/>
            </a:p>
          </p:txBody>
        </p:sp>
      </p:grpSp>
      <p:sp>
        <p:nvSpPr>
          <p:cNvPr id="23" name="TextBox 23"/>
          <p:cNvSpPr txBox="1"/>
          <p:nvPr/>
        </p:nvSpPr>
        <p:spPr>
          <a:xfrm>
            <a:off x="948051" y="583512"/>
            <a:ext cx="9403712" cy="3313430"/>
          </a:xfrm>
          <a:prstGeom prst="rect">
            <a:avLst/>
          </a:prstGeom>
        </p:spPr>
        <p:txBody>
          <a:bodyPr lIns="0" tIns="0" rIns="0" bIns="0" rtlCol="0" anchor="t">
            <a:spAutoFit/>
          </a:bodyPr>
          <a:lstStyle/>
          <a:p>
            <a:pPr algn="just">
              <a:lnSpc>
                <a:spcPts val="5320"/>
              </a:lnSpc>
            </a:pPr>
            <a:r>
              <a:rPr lang="en-US" sz="3800">
                <a:solidFill>
                  <a:srgbClr val="4F2C33"/>
                </a:solidFill>
                <a:latin typeface="Roboto Condensed"/>
                <a:ea typeface="Roboto Condensed"/>
                <a:cs typeface="Roboto Condensed"/>
                <a:sym typeface="Roboto Condensed"/>
              </a:rPr>
              <a:t>Đọc văn bản </a:t>
            </a:r>
            <a:r>
              <a:rPr lang="en-US" sz="3800" b="1" i="1">
                <a:solidFill>
                  <a:srgbClr val="4F2C33"/>
                </a:solidFill>
                <a:latin typeface="Roboto Condensed Bold Italics"/>
                <a:ea typeface="Roboto Condensed Bold Italics"/>
                <a:cs typeface="Roboto Condensed Bold Italics"/>
                <a:sym typeface="Roboto Condensed Bold Italics"/>
              </a:rPr>
              <a:t>“Đấu tranh cho một thế giới hòa bình”</a:t>
            </a:r>
            <a:r>
              <a:rPr lang="en-US" sz="3800">
                <a:solidFill>
                  <a:srgbClr val="4F2C33"/>
                </a:solidFill>
                <a:latin typeface="Roboto Condensed"/>
                <a:ea typeface="Roboto Condensed"/>
                <a:cs typeface="Roboto Condensed"/>
                <a:sym typeface="Roboto Condensed"/>
              </a:rPr>
              <a:t>, gặp tên viết tắt của tổ chức quốc tế như các trường hợp dưới đây, em cần làm gì? Vì sao phải làm như vậy?</a:t>
            </a:r>
          </a:p>
          <a:p>
            <a:pPr algn="just">
              <a:lnSpc>
                <a:spcPts val="5320"/>
              </a:lnSpc>
            </a:pPr>
            <a:endParaRPr lang="en-US" sz="3800">
              <a:solidFill>
                <a:srgbClr val="4F2C33"/>
              </a:solidFill>
              <a:latin typeface="Roboto Condensed"/>
              <a:ea typeface="Roboto Condensed"/>
              <a:cs typeface="Roboto Condensed"/>
              <a:sym typeface="Roboto Condensed"/>
            </a:endParaRPr>
          </a:p>
        </p:txBody>
      </p:sp>
      <p:sp>
        <p:nvSpPr>
          <p:cNvPr id="24" name="TextBox 24"/>
          <p:cNvSpPr txBox="1"/>
          <p:nvPr/>
        </p:nvSpPr>
        <p:spPr>
          <a:xfrm>
            <a:off x="486409" y="3657843"/>
            <a:ext cx="11213020" cy="3313430"/>
          </a:xfrm>
          <a:prstGeom prst="rect">
            <a:avLst/>
          </a:prstGeom>
        </p:spPr>
        <p:txBody>
          <a:bodyPr lIns="0" tIns="0" rIns="0" bIns="0" rtlCol="0" anchor="t">
            <a:spAutoFit/>
          </a:bodyPr>
          <a:lstStyle/>
          <a:p>
            <a:pPr algn="just">
              <a:lnSpc>
                <a:spcPts val="5320"/>
              </a:lnSpc>
            </a:pPr>
            <a:r>
              <a:rPr lang="en-US" sz="3800" b="1" i="1" dirty="0">
                <a:solidFill>
                  <a:srgbClr val="4F2C33"/>
                </a:solidFill>
                <a:latin typeface="Roboto Condensed Bold Italics"/>
                <a:ea typeface="Roboto Condensed Bold Italics"/>
                <a:cs typeface="Roboto Condensed Bold Italics"/>
                <a:sym typeface="Roboto Condensed Bold Italics"/>
              </a:rPr>
              <a:t>a. Theo </a:t>
            </a:r>
            <a:r>
              <a:rPr lang="en-US" sz="3800" b="1" i="1" dirty="0" err="1">
                <a:solidFill>
                  <a:srgbClr val="4F2C33"/>
                </a:solidFill>
                <a:latin typeface="Roboto Condensed Bold Italics"/>
                <a:ea typeface="Roboto Condensed Bold Italics"/>
                <a:cs typeface="Roboto Condensed Bold Italics"/>
                <a:sym typeface="Roboto Condensed Bold Italics"/>
              </a:rPr>
              <a:t>tính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toán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FAO, </a:t>
            </a:r>
            <a:r>
              <a:rPr lang="en-US" sz="3800" b="1" i="1" dirty="0" err="1">
                <a:solidFill>
                  <a:srgbClr val="4F2C33"/>
                </a:solidFill>
                <a:latin typeface="Roboto Condensed Bold Italics"/>
                <a:ea typeface="Roboto Condensed Bold Italics"/>
                <a:cs typeface="Roboto Condensed Bold Italics"/>
                <a:sym typeface="Roboto Condensed Bold Italics"/>
              </a:rPr>
              <a:t>năm</a:t>
            </a:r>
            <a:r>
              <a:rPr lang="en-US" sz="3800" b="1" i="1" dirty="0">
                <a:solidFill>
                  <a:srgbClr val="4F2C33"/>
                </a:solidFill>
                <a:latin typeface="Roboto Condensed Bold Italics"/>
                <a:ea typeface="Roboto Condensed Bold Italics"/>
                <a:cs typeface="Roboto Condensed Bold Italics"/>
                <a:sym typeface="Roboto Condensed Bold Italics"/>
              </a:rPr>
              <a:t> 1985, </a:t>
            </a:r>
            <a:r>
              <a:rPr lang="en-US" sz="3800" b="1" i="1" dirty="0" err="1">
                <a:solidFill>
                  <a:srgbClr val="4F2C33"/>
                </a:solidFill>
                <a:latin typeface="Roboto Condensed Bold Italics"/>
                <a:ea typeface="Roboto Condensed Bold Italics"/>
                <a:cs typeface="Roboto Condensed Bold Italics"/>
                <a:sym typeface="Roboto Condensed Bold Italics"/>
              </a:rPr>
              <a:t>người</a:t>
            </a:r>
            <a:r>
              <a:rPr lang="en-US" sz="3800" b="1" i="1" dirty="0">
                <a:solidFill>
                  <a:srgbClr val="4F2C33"/>
                </a:solidFill>
                <a:latin typeface="Roboto Condensed Bold Italics"/>
                <a:ea typeface="Roboto Condensed Bold Italics"/>
                <a:cs typeface="Roboto Condensed Bold Italics"/>
                <a:sym typeface="Roboto Condensed Bold Italics"/>
              </a:rPr>
              <a:t> ta </a:t>
            </a:r>
            <a:r>
              <a:rPr lang="en-US" sz="3800" b="1" i="1" dirty="0" err="1">
                <a:solidFill>
                  <a:srgbClr val="4F2C33"/>
                </a:solidFill>
                <a:latin typeface="Roboto Condensed Bold Italics"/>
                <a:ea typeface="Roboto Condensed Bold Italics"/>
                <a:cs typeface="Roboto Condensed Bold Italics"/>
                <a:sym typeface="Roboto Condensed Bold Italics"/>
              </a:rPr>
              <a:t>thấy</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trên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thế</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giới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có</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gần</a:t>
            </a:r>
            <a:r>
              <a:rPr lang="en-US" sz="3800" b="1" i="1" dirty="0">
                <a:solidFill>
                  <a:srgbClr val="4F2C33"/>
                </a:solidFill>
                <a:latin typeface="Roboto Condensed Bold Italics"/>
                <a:ea typeface="Roboto Condensed Bold Italics"/>
                <a:cs typeface="Roboto Condensed Bold Italics"/>
                <a:sym typeface="Roboto Condensed Bold Italics"/>
              </a:rPr>
              <a:t> 575. </a:t>
            </a:r>
            <a:r>
              <a:rPr lang="en-US" sz="3800" b="1" i="1" dirty="0" err="1">
                <a:solidFill>
                  <a:srgbClr val="4F2C33"/>
                </a:solidFill>
                <a:latin typeface="Roboto Condensed Bold Italics"/>
                <a:ea typeface="Roboto Condensed Bold Italics"/>
                <a:cs typeface="Roboto Condensed Bold Italics"/>
                <a:sym typeface="Roboto Condensed Bold Italics"/>
              </a:rPr>
              <a:t>triệu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người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thiếu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dinh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dưỡng</a:t>
            </a:r>
            <a:r>
              <a:rPr lang="en-US" sz="3800" b="1" i="1" dirty="0">
                <a:solidFill>
                  <a:srgbClr val="4F2C33"/>
                </a:solidFill>
                <a:latin typeface="Roboto Condensed Bold Italics"/>
                <a:ea typeface="Roboto Condensed Bold Italics"/>
                <a:cs typeface="Roboto Condensed Bold Italics"/>
                <a:sym typeface="Roboto Condensed Bold Italics"/>
              </a:rPr>
              <a:t>. </a:t>
            </a:r>
          </a:p>
          <a:p>
            <a:pPr algn="just">
              <a:lnSpc>
                <a:spcPts val="5320"/>
              </a:lnSpc>
            </a:pPr>
            <a:r>
              <a:rPr lang="en-US" sz="3800" b="1" i="1" dirty="0">
                <a:solidFill>
                  <a:srgbClr val="4F2C33"/>
                </a:solidFill>
                <a:latin typeface="Roboto Condensed Bold Italics"/>
                <a:ea typeface="Roboto Condensed Bold Italics"/>
                <a:cs typeface="Roboto Condensed Bold Italics"/>
                <a:sym typeface="Roboto Condensed Bold Italics"/>
              </a:rPr>
              <a:t>b. </a:t>
            </a:r>
            <a:r>
              <a:rPr lang="en-US" sz="3800" b="1" i="1" dirty="0" err="1">
                <a:solidFill>
                  <a:srgbClr val="4F2C33"/>
                </a:solidFill>
                <a:latin typeface="Roboto Condensed Bold Italics"/>
                <a:ea typeface="Roboto Condensed Bold Italics"/>
                <a:cs typeface="Roboto Condensed Bold Italics"/>
                <a:sym typeface="Roboto Condensed Bold Italics"/>
              </a:rPr>
              <a:t>Năm</a:t>
            </a:r>
            <a:r>
              <a:rPr lang="en-US" sz="3800" b="1" i="1" dirty="0">
                <a:solidFill>
                  <a:srgbClr val="4F2C33"/>
                </a:solidFill>
                <a:latin typeface="Roboto Condensed Bold Italics"/>
                <a:ea typeface="Roboto Condensed Bold Italics"/>
                <a:cs typeface="Roboto Condensed Bold Italics"/>
                <a:sym typeface="Roboto Condensed Bold Italics"/>
              </a:rPr>
              <a:t> 1981, UNICEF </a:t>
            </a:r>
            <a:r>
              <a:rPr lang="en-US" sz="3800" b="1" i="1" dirty="0" err="1">
                <a:solidFill>
                  <a:srgbClr val="4F2C33"/>
                </a:solidFill>
                <a:latin typeface="Roboto Condensed Bold Italics"/>
                <a:ea typeface="Roboto Condensed Bold Italics"/>
                <a:cs typeface="Roboto Condensed Bold Italics"/>
                <a:sym typeface="Roboto Condensed Bold Italics"/>
              </a:rPr>
              <a:t>đã</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định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ra</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một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chương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trình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để</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giải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quyết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những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vấn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đề</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cấp</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bách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cho</a:t>
            </a:r>
            <a:r>
              <a:rPr lang="en-US" sz="3800" b="1" i="1" dirty="0">
                <a:solidFill>
                  <a:srgbClr val="4F2C33"/>
                </a:solidFill>
                <a:latin typeface="Roboto Condensed Bold Italics"/>
                <a:ea typeface="Roboto Condensed Bold Italics"/>
                <a:cs typeface="Roboto Condensed Bold Italics"/>
                <a:sym typeface="Roboto Condensed Bold Italics"/>
              </a:rPr>
              <a:t> 900 </a:t>
            </a:r>
            <a:r>
              <a:rPr lang="en-US" sz="3800" b="1" i="1" dirty="0" err="1">
                <a:solidFill>
                  <a:srgbClr val="4F2C33"/>
                </a:solidFill>
                <a:latin typeface="Roboto Condensed Bold Italics"/>
                <a:ea typeface="Roboto Condensed Bold Italics"/>
                <a:cs typeface="Roboto Condensed Bold Italics"/>
                <a:sym typeface="Roboto Condensed Bold Italics"/>
              </a:rPr>
              <a:t>triệu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trẻ</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em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nghèo</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khổ</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nhất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trên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thế</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giới</a:t>
            </a:r>
            <a:r>
              <a:rPr lang="en-US" sz="3800" b="1" i="1" dirty="0">
                <a:solidFill>
                  <a:srgbClr val="4F2C33"/>
                </a:solidFill>
                <a:latin typeface="Roboto Condensed Bold Italics"/>
                <a:ea typeface="Roboto Condensed Bold Italics"/>
                <a:cs typeface="Roboto Condensed Bold Italics"/>
                <a:sym typeface="Roboto Condensed Bold Italics"/>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883516" y="8033824"/>
            <a:ext cx="22055031" cy="968163"/>
            <a:chOff x="0" y="0"/>
            <a:chExt cx="5808733" cy="254989"/>
          </a:xfrm>
        </p:grpSpPr>
        <p:sp>
          <p:nvSpPr>
            <p:cNvPr id="3" name="Freeform 3"/>
            <p:cNvSpPr/>
            <p:nvPr/>
          </p:nvSpPr>
          <p:spPr>
            <a:xfrm>
              <a:off x="0" y="0"/>
              <a:ext cx="5808733" cy="254989"/>
            </a:xfrm>
            <a:custGeom>
              <a:avLst/>
              <a:gdLst/>
              <a:ahLst/>
              <a:cxnLst/>
              <a:rect l="l" t="t" r="r" b="b"/>
              <a:pathLst>
                <a:path w="5808733" h="254989">
                  <a:moveTo>
                    <a:pt x="17902" y="0"/>
                  </a:moveTo>
                  <a:lnTo>
                    <a:pt x="5790830" y="0"/>
                  </a:lnTo>
                  <a:cubicBezTo>
                    <a:pt x="5800718" y="0"/>
                    <a:pt x="5808733" y="8015"/>
                    <a:pt x="5808733" y="17902"/>
                  </a:cubicBezTo>
                  <a:lnTo>
                    <a:pt x="5808733" y="237087"/>
                  </a:lnTo>
                  <a:cubicBezTo>
                    <a:pt x="5808733" y="241835"/>
                    <a:pt x="5806846" y="246389"/>
                    <a:pt x="5803489" y="249746"/>
                  </a:cubicBezTo>
                  <a:cubicBezTo>
                    <a:pt x="5800132" y="253103"/>
                    <a:pt x="5795578" y="254989"/>
                    <a:pt x="5790830" y="254989"/>
                  </a:cubicBezTo>
                  <a:lnTo>
                    <a:pt x="17902" y="254989"/>
                  </a:lnTo>
                  <a:cubicBezTo>
                    <a:pt x="13154" y="254989"/>
                    <a:pt x="8601" y="253103"/>
                    <a:pt x="5243" y="249746"/>
                  </a:cubicBezTo>
                  <a:cubicBezTo>
                    <a:pt x="1886" y="246389"/>
                    <a:pt x="0" y="241835"/>
                    <a:pt x="0" y="237087"/>
                  </a:cubicBezTo>
                  <a:lnTo>
                    <a:pt x="0" y="17902"/>
                  </a:lnTo>
                  <a:cubicBezTo>
                    <a:pt x="0" y="13154"/>
                    <a:pt x="1886" y="8601"/>
                    <a:pt x="5243" y="5243"/>
                  </a:cubicBezTo>
                  <a:cubicBezTo>
                    <a:pt x="8601" y="1886"/>
                    <a:pt x="13154" y="0"/>
                    <a:pt x="17902" y="0"/>
                  </a:cubicBezTo>
                  <a:close/>
                </a:path>
              </a:pathLst>
            </a:custGeom>
            <a:solidFill>
              <a:srgbClr val="FCF5ED"/>
            </a:solidFill>
          </p:spPr>
        </p:sp>
        <p:sp>
          <p:nvSpPr>
            <p:cNvPr id="4" name="TextBox 4"/>
            <p:cNvSpPr txBox="1"/>
            <p:nvPr/>
          </p:nvSpPr>
          <p:spPr>
            <a:xfrm>
              <a:off x="0" y="-47625"/>
              <a:ext cx="5808733" cy="302614"/>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6" name="Freeform 6"/>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2628233" y="3330280"/>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4" name="Group 14"/>
          <p:cNvGrpSpPr/>
          <p:nvPr/>
        </p:nvGrpSpPr>
        <p:grpSpPr>
          <a:xfrm>
            <a:off x="6112251" y="7158521"/>
            <a:ext cx="399053" cy="3990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7" name="Freeform 17"/>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9" name="Freeform 19"/>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20" name="Group 20"/>
          <p:cNvGrpSpPr/>
          <p:nvPr/>
        </p:nvGrpSpPr>
        <p:grpSpPr>
          <a:xfrm>
            <a:off x="461764" y="486613"/>
            <a:ext cx="10335935" cy="2973904"/>
            <a:chOff x="0" y="0"/>
            <a:chExt cx="2722222" cy="783250"/>
          </a:xfrm>
        </p:grpSpPr>
        <p:sp>
          <p:nvSpPr>
            <p:cNvPr id="21" name="Freeform 21"/>
            <p:cNvSpPr/>
            <p:nvPr/>
          </p:nvSpPr>
          <p:spPr>
            <a:xfrm>
              <a:off x="0" y="0"/>
              <a:ext cx="2722222" cy="783250"/>
            </a:xfrm>
            <a:custGeom>
              <a:avLst/>
              <a:gdLst/>
              <a:ahLst/>
              <a:cxnLst/>
              <a:rect l="l" t="t" r="r" b="b"/>
              <a:pathLst>
                <a:path w="2722222" h="783250">
                  <a:moveTo>
                    <a:pt x="38201" y="0"/>
                  </a:moveTo>
                  <a:lnTo>
                    <a:pt x="2684021" y="0"/>
                  </a:lnTo>
                  <a:cubicBezTo>
                    <a:pt x="2694153" y="0"/>
                    <a:pt x="2703869" y="4025"/>
                    <a:pt x="2711033" y="11189"/>
                  </a:cubicBezTo>
                  <a:cubicBezTo>
                    <a:pt x="2718197" y="18353"/>
                    <a:pt x="2722222" y="28069"/>
                    <a:pt x="2722222" y="38201"/>
                  </a:cubicBezTo>
                  <a:lnTo>
                    <a:pt x="2722222" y="745050"/>
                  </a:lnTo>
                  <a:cubicBezTo>
                    <a:pt x="2722222" y="755181"/>
                    <a:pt x="2718197" y="764898"/>
                    <a:pt x="2711033" y="772062"/>
                  </a:cubicBezTo>
                  <a:cubicBezTo>
                    <a:pt x="2703869" y="779226"/>
                    <a:pt x="2694153" y="783250"/>
                    <a:pt x="2684021" y="783250"/>
                  </a:cubicBezTo>
                  <a:lnTo>
                    <a:pt x="38201" y="783250"/>
                  </a:lnTo>
                  <a:cubicBezTo>
                    <a:pt x="28069" y="783250"/>
                    <a:pt x="18353" y="779226"/>
                    <a:pt x="11189" y="772062"/>
                  </a:cubicBezTo>
                  <a:cubicBezTo>
                    <a:pt x="4025" y="764898"/>
                    <a:pt x="0" y="755181"/>
                    <a:pt x="0" y="745050"/>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22" name="TextBox 22"/>
            <p:cNvSpPr txBox="1"/>
            <p:nvPr/>
          </p:nvSpPr>
          <p:spPr>
            <a:xfrm>
              <a:off x="0" y="-47625"/>
              <a:ext cx="2722222" cy="830875"/>
            </a:xfrm>
            <a:prstGeom prst="rect">
              <a:avLst/>
            </a:prstGeom>
          </p:spPr>
          <p:txBody>
            <a:bodyPr lIns="50800" tIns="50800" rIns="50800" bIns="50800" rtlCol="0" anchor="ctr"/>
            <a:lstStyle/>
            <a:p>
              <a:pPr algn="ctr">
                <a:lnSpc>
                  <a:spcPts val="3662"/>
                </a:lnSpc>
              </a:pPr>
              <a:endParaRPr/>
            </a:p>
          </p:txBody>
        </p:sp>
      </p:grpSp>
      <p:sp>
        <p:nvSpPr>
          <p:cNvPr id="23" name="TextBox 23"/>
          <p:cNvSpPr txBox="1"/>
          <p:nvPr/>
        </p:nvSpPr>
        <p:spPr>
          <a:xfrm>
            <a:off x="948051" y="583512"/>
            <a:ext cx="9403712" cy="3313430"/>
          </a:xfrm>
          <a:prstGeom prst="rect">
            <a:avLst/>
          </a:prstGeom>
        </p:spPr>
        <p:txBody>
          <a:bodyPr lIns="0" tIns="0" rIns="0" bIns="0" rtlCol="0" anchor="t">
            <a:spAutoFit/>
          </a:bodyPr>
          <a:lstStyle/>
          <a:p>
            <a:pPr algn="just">
              <a:lnSpc>
                <a:spcPts val="5320"/>
              </a:lnSpc>
            </a:pPr>
            <a:r>
              <a:rPr lang="en-US" sz="3800">
                <a:solidFill>
                  <a:srgbClr val="4F2C33"/>
                </a:solidFill>
                <a:latin typeface="Roboto Condensed"/>
                <a:ea typeface="Roboto Condensed"/>
                <a:cs typeface="Roboto Condensed"/>
                <a:sym typeface="Roboto Condensed"/>
              </a:rPr>
              <a:t>Đọc văn bản </a:t>
            </a:r>
            <a:r>
              <a:rPr lang="en-US" sz="3800" b="1" i="1">
                <a:solidFill>
                  <a:srgbClr val="4F2C33"/>
                </a:solidFill>
                <a:latin typeface="Roboto Condensed Bold Italics"/>
                <a:ea typeface="Roboto Condensed Bold Italics"/>
                <a:cs typeface="Roboto Condensed Bold Italics"/>
                <a:sym typeface="Roboto Condensed Bold Italics"/>
              </a:rPr>
              <a:t>“Đấu tranh cho một thế giới hòa bình”</a:t>
            </a:r>
            <a:r>
              <a:rPr lang="en-US" sz="3800">
                <a:solidFill>
                  <a:srgbClr val="4F2C33"/>
                </a:solidFill>
                <a:latin typeface="Roboto Condensed"/>
                <a:ea typeface="Roboto Condensed"/>
                <a:cs typeface="Roboto Condensed"/>
                <a:sym typeface="Roboto Condensed"/>
              </a:rPr>
              <a:t>, gặp tên viết tắt của tổ chức quốc tế như các trường hợp dưới đây, em cần làm gì? Vì sao phải làm như vậy?</a:t>
            </a:r>
          </a:p>
          <a:p>
            <a:pPr algn="just">
              <a:lnSpc>
                <a:spcPts val="5320"/>
              </a:lnSpc>
            </a:pPr>
            <a:endParaRPr lang="en-US" sz="3800">
              <a:solidFill>
                <a:srgbClr val="4F2C33"/>
              </a:solidFill>
              <a:latin typeface="Roboto Condensed"/>
              <a:ea typeface="Roboto Condensed"/>
              <a:cs typeface="Roboto Condensed"/>
              <a:sym typeface="Roboto Condensed"/>
            </a:endParaRPr>
          </a:p>
        </p:txBody>
      </p:sp>
      <p:sp>
        <p:nvSpPr>
          <p:cNvPr id="24" name="TextBox 24"/>
          <p:cNvSpPr txBox="1"/>
          <p:nvPr/>
        </p:nvSpPr>
        <p:spPr>
          <a:xfrm>
            <a:off x="171970" y="3702554"/>
            <a:ext cx="11213020" cy="3980180"/>
          </a:xfrm>
          <a:prstGeom prst="rect">
            <a:avLst/>
          </a:prstGeom>
        </p:spPr>
        <p:txBody>
          <a:bodyPr lIns="0" tIns="0" rIns="0" bIns="0" rtlCol="0" anchor="t">
            <a:spAutoFit/>
          </a:bodyPr>
          <a:lstStyle/>
          <a:p>
            <a:pPr marL="820422" lvl="1" indent="-410211" algn="just">
              <a:lnSpc>
                <a:spcPts val="5320"/>
              </a:lnSpc>
              <a:buFont typeface="Arial"/>
              <a:buChar char="•"/>
            </a:pPr>
            <a:r>
              <a:rPr lang="en-US" sz="3800" b="1" i="1" dirty="0">
                <a:solidFill>
                  <a:srgbClr val="4F2C33"/>
                </a:solidFill>
                <a:latin typeface="Roboto Condensed Bold Italics"/>
                <a:ea typeface="Roboto Condensed Bold Italics"/>
                <a:cs typeface="Roboto Condensed Bold Italics"/>
                <a:sym typeface="Roboto Condensed Bold Italics"/>
              </a:rPr>
              <a:t>Khi </a:t>
            </a:r>
            <a:r>
              <a:rPr lang="en-US" sz="3800" b="1" i="1" dirty="0" err="1">
                <a:solidFill>
                  <a:srgbClr val="4F2C33"/>
                </a:solidFill>
                <a:latin typeface="Roboto Condensed Bold Italics"/>
                <a:ea typeface="Roboto Condensed Bold Italics"/>
                <a:cs typeface="Roboto Condensed Bold Italics"/>
                <a:sym typeface="Roboto Condensed Bold Italics"/>
              </a:rPr>
              <a:t>gặp</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các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trường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hợp</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như</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vậy</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chúng</a:t>
            </a:r>
            <a:r>
              <a:rPr lang="en-US" sz="3800" b="1" i="1" dirty="0">
                <a:solidFill>
                  <a:srgbClr val="4F2C33"/>
                </a:solidFill>
                <a:latin typeface="Roboto Condensed Bold Italics"/>
                <a:ea typeface="Roboto Condensed Bold Italics"/>
                <a:cs typeface="Roboto Condensed Bold Italics"/>
                <a:sym typeface="Roboto Condensed Bold Italics"/>
              </a:rPr>
              <a:t> ta </a:t>
            </a:r>
            <a:r>
              <a:rPr lang="en-US" sz="3800" b="1" i="1" dirty="0" err="1">
                <a:solidFill>
                  <a:srgbClr val="4F2C33"/>
                </a:solidFill>
                <a:latin typeface="Roboto Condensed Bold Italics"/>
                <a:ea typeface="Roboto Condensed Bold Italics"/>
                <a:cs typeface="Roboto Condensed Bold Italics"/>
                <a:sym typeface="Roboto Condensed Bold Italics"/>
              </a:rPr>
              <a:t>cần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xem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phần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chú</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thích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hoặc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tìm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kiếm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thêm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thông</a:t>
            </a:r>
            <a:r>
              <a:rPr lang="en-US" sz="3800" b="1" i="1" dirty="0">
                <a:solidFill>
                  <a:srgbClr val="4F2C33"/>
                </a:solidFill>
                <a:latin typeface="Roboto Condensed Bold Italics"/>
                <a:ea typeface="Roboto Condensed Bold Italics"/>
                <a:cs typeface="Roboto Condensed Bold Italics"/>
                <a:sym typeface="Roboto Condensed Bold Italics"/>
              </a:rPr>
              <a:t> tin </a:t>
            </a:r>
            <a:r>
              <a:rPr lang="en-US" sz="3800" b="1" i="1" dirty="0" err="1">
                <a:solidFill>
                  <a:srgbClr val="4F2C33"/>
                </a:solidFill>
                <a:latin typeface="Roboto Condensed Bold Italics"/>
                <a:ea typeface="Roboto Condensed Bold Italics"/>
                <a:cs typeface="Roboto Condensed Bold Italics"/>
                <a:sym typeface="Roboto Condensed Bold Italics"/>
              </a:rPr>
              <a:t>trên</a:t>
            </a:r>
            <a:r>
              <a:rPr lang="en-US" sz="3800" b="1" i="1" dirty="0">
                <a:solidFill>
                  <a:srgbClr val="4F2C33"/>
                </a:solidFill>
                <a:latin typeface="Roboto Condensed Bold Italics"/>
                <a:ea typeface="Roboto Condensed Bold Italics"/>
                <a:cs typeface="Roboto Condensed Bold Italics"/>
                <a:sym typeface="Roboto Condensed Bold Italics"/>
              </a:rPr>
              <a:t> internet. </a:t>
            </a:r>
            <a:r>
              <a:rPr lang="en-US" sz="3800" b="1" i="1" dirty="0" err="1">
                <a:solidFill>
                  <a:srgbClr val="4F2C33"/>
                </a:solidFill>
                <a:latin typeface="Roboto Condensed Bold Italics"/>
                <a:ea typeface="Roboto Condensed Bold Italics"/>
                <a:cs typeface="Roboto Condensed Bold Italics"/>
                <a:sym typeface="Roboto Condensed Bold Italics"/>
              </a:rPr>
              <a:t>Cần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tìm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hiểu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rõ</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vì</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để</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người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đọc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nhận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biết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được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đó</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là</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tên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tổ</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chức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nào</a:t>
            </a:r>
            <a:r>
              <a:rPr lang="en-US" sz="3800" b="1" i="1" dirty="0">
                <a:solidFill>
                  <a:srgbClr val="4F2C33"/>
                </a:solidFill>
                <a:latin typeface="Roboto Condensed Bold Italics"/>
                <a:ea typeface="Roboto Condensed Bold Italics"/>
                <a:cs typeface="Roboto Condensed Bold Italics"/>
                <a:sym typeface="Roboto Condensed Bold Italics"/>
              </a:rPr>
              <a:t>,...</a:t>
            </a:r>
          </a:p>
          <a:p>
            <a:pPr marL="820422" lvl="1" indent="-410211" algn="just">
              <a:lnSpc>
                <a:spcPts val="5320"/>
              </a:lnSpc>
              <a:buFont typeface="Arial"/>
              <a:buChar char="•"/>
            </a:pPr>
            <a:r>
              <a:rPr lang="en-US" sz="3800" b="1" i="1" dirty="0" err="1">
                <a:solidFill>
                  <a:srgbClr val="4F2C33"/>
                </a:solidFill>
                <a:latin typeface="Roboto Condensed Bold Italics"/>
                <a:ea typeface="Roboto Condensed Bold Italics"/>
                <a:cs typeface="Roboto Condensed Bold Italics"/>
                <a:sym typeface="Roboto Condensed Bold Italics"/>
              </a:rPr>
              <a:t>Vì</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nếu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không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hiểu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được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cụm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từ</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viết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tắt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các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tổ</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chức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quốc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tế</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thì</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sẽ</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không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hiểu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nội</a:t>
            </a:r>
            <a:r>
              <a:rPr lang="en-US" sz="3800" b="1" i="1" dirty="0">
                <a:solidFill>
                  <a:srgbClr val="4F2C33"/>
                </a:solidFill>
                <a:latin typeface="Roboto Condensed Bold Italics"/>
                <a:ea typeface="Roboto Condensed Bold Italics"/>
                <a:cs typeface="Roboto Condensed Bold Italics"/>
                <a:sym typeface="Roboto Condensed Bold Italics"/>
              </a:rPr>
              <a:t> dung </a:t>
            </a:r>
            <a:r>
              <a:rPr lang="en-US" sz="3800" b="1" i="1" dirty="0" err="1">
                <a:solidFill>
                  <a:srgbClr val="4F2C33"/>
                </a:solidFill>
                <a:latin typeface="Roboto Condensed Bold Italics"/>
                <a:ea typeface="Roboto Condensed Bold Italics"/>
                <a:cs typeface="Roboto Condensed Bold Italics"/>
                <a:sym typeface="Roboto Condensed Bold Italics"/>
              </a:rPr>
              <a:t>văn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bản</a:t>
            </a:r>
            <a:r>
              <a:rPr lang="en-US" sz="3800" b="1" i="1" dirty="0">
                <a:solidFill>
                  <a:srgbClr val="4F2C33"/>
                </a:solidFill>
                <a:latin typeface="Roboto Condensed Bold Italics"/>
                <a:ea typeface="Roboto Condensed Bold Italics"/>
                <a:cs typeface="Roboto Condensed Bold Italics"/>
                <a:sym typeface="Roboto Condensed Bold Italics"/>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774669" y="1194219"/>
            <a:ext cx="13101930" cy="7664629"/>
          </a:xfrm>
          <a:custGeom>
            <a:avLst/>
            <a:gdLst/>
            <a:ahLst/>
            <a:cxnLst/>
            <a:rect l="l" t="t" r="r" b="b"/>
            <a:pathLst>
              <a:path w="13101930" h="7664629">
                <a:moveTo>
                  <a:pt x="0" y="0"/>
                </a:moveTo>
                <a:lnTo>
                  <a:pt x="13101930" y="0"/>
                </a:lnTo>
                <a:lnTo>
                  <a:pt x="13101930" y="7664629"/>
                </a:lnTo>
                <a:lnTo>
                  <a:pt x="0" y="7664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47800" y="921036"/>
            <a:ext cx="4526480" cy="6620081"/>
          </a:xfrm>
          <a:custGeom>
            <a:avLst/>
            <a:gdLst/>
            <a:ahLst/>
            <a:cxnLst/>
            <a:rect l="l" t="t" r="r" b="b"/>
            <a:pathLst>
              <a:path w="4526480" h="6620081">
                <a:moveTo>
                  <a:pt x="0" y="0"/>
                </a:moveTo>
                <a:lnTo>
                  <a:pt x="4526480" y="0"/>
                </a:lnTo>
                <a:lnTo>
                  <a:pt x="4526480" y="6620081"/>
                </a:lnTo>
                <a:lnTo>
                  <a:pt x="0" y="6620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9482222" y="2967629"/>
            <a:ext cx="5167040" cy="12016372"/>
          </a:xfrm>
          <a:custGeom>
            <a:avLst/>
            <a:gdLst/>
            <a:ahLst/>
            <a:cxnLst/>
            <a:rect l="l" t="t" r="r" b="b"/>
            <a:pathLst>
              <a:path w="5167040" h="12016372">
                <a:moveTo>
                  <a:pt x="5167040" y="0"/>
                </a:moveTo>
                <a:lnTo>
                  <a:pt x="0" y="0"/>
                </a:lnTo>
                <a:lnTo>
                  <a:pt x="0" y="12016372"/>
                </a:lnTo>
                <a:lnTo>
                  <a:pt x="5167040" y="12016372"/>
                </a:lnTo>
                <a:lnTo>
                  <a:pt x="516704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092523" y="8975815"/>
            <a:ext cx="5941949" cy="4114800"/>
          </a:xfrm>
          <a:custGeom>
            <a:avLst/>
            <a:gdLst/>
            <a:ahLst/>
            <a:cxnLst/>
            <a:rect l="l" t="t" r="r" b="b"/>
            <a:pathLst>
              <a:path w="5941949" h="4114800">
                <a:moveTo>
                  <a:pt x="0" y="0"/>
                </a:moveTo>
                <a:lnTo>
                  <a:pt x="5941949" y="0"/>
                </a:lnTo>
                <a:lnTo>
                  <a:pt x="59419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5092523" y="8058939"/>
            <a:ext cx="399053" cy="3990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9" name="Group 9"/>
          <p:cNvGrpSpPr/>
          <p:nvPr/>
        </p:nvGrpSpPr>
        <p:grpSpPr>
          <a:xfrm>
            <a:off x="10813036" y="2532689"/>
            <a:ext cx="399053" cy="3990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2" name="Group 12"/>
          <p:cNvGrpSpPr/>
          <p:nvPr/>
        </p:nvGrpSpPr>
        <p:grpSpPr>
          <a:xfrm>
            <a:off x="17059773" y="1928734"/>
            <a:ext cx="399053" cy="39905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5" name="Freeform 15"/>
          <p:cNvSpPr/>
          <p:nvPr/>
        </p:nvSpPr>
        <p:spPr>
          <a:xfrm>
            <a:off x="9220131" y="736874"/>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Freeform 16"/>
          <p:cNvSpPr/>
          <p:nvPr/>
        </p:nvSpPr>
        <p:spPr>
          <a:xfrm>
            <a:off x="17491548" y="4231076"/>
            <a:ext cx="1592905" cy="1590914"/>
          </a:xfrm>
          <a:custGeom>
            <a:avLst/>
            <a:gdLst/>
            <a:ahLst/>
            <a:cxnLst/>
            <a:rect l="l" t="t" r="r" b="b"/>
            <a:pathLst>
              <a:path w="1592905" h="1590914">
                <a:moveTo>
                  <a:pt x="0" y="0"/>
                </a:moveTo>
                <a:lnTo>
                  <a:pt x="1592904" y="0"/>
                </a:lnTo>
                <a:lnTo>
                  <a:pt x="1592904" y="1590914"/>
                </a:lnTo>
                <a:lnTo>
                  <a:pt x="0" y="159091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7" name="TextBox 17"/>
          <p:cNvSpPr txBox="1"/>
          <p:nvPr/>
        </p:nvSpPr>
        <p:spPr>
          <a:xfrm>
            <a:off x="473835" y="1850156"/>
            <a:ext cx="18016773" cy="821099"/>
          </a:xfrm>
          <a:prstGeom prst="rect">
            <a:avLst/>
          </a:prstGeom>
        </p:spPr>
        <p:txBody>
          <a:bodyPr lIns="0" tIns="0" rIns="0" bIns="0" rtlCol="0" anchor="t">
            <a:spAutoFit/>
          </a:bodyPr>
          <a:lstStyle/>
          <a:p>
            <a:pPr algn="l">
              <a:lnSpc>
                <a:spcPts val="6720"/>
              </a:lnSpc>
            </a:pPr>
            <a:r>
              <a:rPr lang="en-US" sz="4800" b="1">
                <a:solidFill>
                  <a:srgbClr val="CB715E"/>
                </a:solidFill>
                <a:latin typeface="Fraunces Bold"/>
                <a:ea typeface="Fraunces Bold"/>
                <a:cs typeface="Fraunces Bold"/>
                <a:sym typeface="Fraunces Bold"/>
              </a:rPr>
              <a:t>II. THỰC HÀNH</a:t>
            </a:r>
          </a:p>
        </p:txBody>
      </p:sp>
      <p:sp>
        <p:nvSpPr>
          <p:cNvPr id="18" name="TextBox 18"/>
          <p:cNvSpPr txBox="1"/>
          <p:nvPr/>
        </p:nvSpPr>
        <p:spPr>
          <a:xfrm>
            <a:off x="766666" y="2846017"/>
            <a:ext cx="8453465" cy="4213076"/>
          </a:xfrm>
          <a:prstGeom prst="rect">
            <a:avLst/>
          </a:prstGeom>
        </p:spPr>
        <p:txBody>
          <a:bodyPr lIns="0" tIns="0" rIns="0" bIns="0" rtlCol="0" anchor="t">
            <a:spAutoFit/>
          </a:bodyPr>
          <a:lstStyle/>
          <a:p>
            <a:pPr algn="just">
              <a:lnSpc>
                <a:spcPts val="5600"/>
              </a:lnSpc>
            </a:pPr>
            <a:r>
              <a:rPr lang="en-US" sz="4000" b="1" dirty="0" err="1">
                <a:solidFill>
                  <a:srgbClr val="4F2C33"/>
                </a:solidFill>
                <a:latin typeface="Roboto Condensed Bold"/>
                <a:ea typeface="Roboto Condensed Bold"/>
                <a:cs typeface="Roboto Condensed Bold"/>
                <a:sym typeface="Roboto Condensed Bold"/>
              </a:rPr>
              <a:t>Nhiệm</a:t>
            </a:r>
            <a:r>
              <a:rPr lang="en-US" sz="4000" b="1" dirty="0">
                <a:solidFill>
                  <a:srgbClr val="4F2C33"/>
                </a:solidFill>
                <a:latin typeface="Roboto Condensed Bold"/>
                <a:ea typeface="Roboto Condensed Bold"/>
                <a:cs typeface="Roboto Condensed Bold"/>
                <a:sym typeface="Roboto Condensed Bold"/>
              </a:rPr>
              <a:t> </a:t>
            </a:r>
            <a:r>
              <a:rPr lang="en-US" sz="4000" b="1" dirty="0" err="1">
                <a:solidFill>
                  <a:srgbClr val="4F2C33"/>
                </a:solidFill>
                <a:latin typeface="Roboto Condensed Bold"/>
                <a:ea typeface="Roboto Condensed Bold"/>
                <a:cs typeface="Roboto Condensed Bold"/>
                <a:sym typeface="Roboto Condensed Bold"/>
              </a:rPr>
              <a:t>vụ</a:t>
            </a:r>
            <a:r>
              <a:rPr lang="en-US" sz="4000" b="1" dirty="0">
                <a:solidFill>
                  <a:srgbClr val="4F2C33"/>
                </a:solidFill>
                <a:latin typeface="Roboto Condensed Bold"/>
                <a:ea typeface="Roboto Condensed Bold"/>
                <a:cs typeface="Roboto Condensed Bold"/>
                <a:sym typeface="Roboto Condensed Bold"/>
              </a:rPr>
              <a:t> 2: </a:t>
            </a:r>
          </a:p>
          <a:p>
            <a:pPr algn="just">
              <a:lnSpc>
                <a:spcPts val="5600"/>
              </a:lnSpc>
            </a:pPr>
            <a:r>
              <a:rPr lang="en-US" sz="4000" b="1" dirty="0">
                <a:solidFill>
                  <a:srgbClr val="4F2C33"/>
                </a:solidFill>
                <a:latin typeface="Roboto Condensed Bold"/>
                <a:ea typeface="Roboto Condensed Bold"/>
                <a:cs typeface="Roboto Condensed Bold"/>
                <a:sym typeface="Roboto Condensed Bold"/>
              </a:rPr>
              <a:t>(</a:t>
            </a:r>
            <a:r>
              <a:rPr lang="en-US" sz="4000" b="1" dirty="0" err="1">
                <a:solidFill>
                  <a:srgbClr val="4F2C33"/>
                </a:solidFill>
                <a:latin typeface="Roboto Condensed Bold"/>
                <a:ea typeface="Roboto Condensed Bold"/>
                <a:cs typeface="Roboto Condensed Bold"/>
                <a:sym typeface="Roboto Condensed Bold"/>
              </a:rPr>
              <a:t>Bài</a:t>
            </a:r>
            <a:r>
              <a:rPr lang="en-US" sz="4000" b="1" dirty="0">
                <a:solidFill>
                  <a:srgbClr val="4F2C33"/>
                </a:solidFill>
                <a:latin typeface="Roboto Condensed Bold"/>
                <a:ea typeface="Roboto Condensed Bold"/>
                <a:cs typeface="Roboto Condensed Bold"/>
                <a:sym typeface="Roboto Condensed Bold"/>
              </a:rPr>
              <a:t> </a:t>
            </a:r>
            <a:r>
              <a:rPr lang="en-US" sz="4000" b="1" dirty="0" err="1">
                <a:solidFill>
                  <a:srgbClr val="4F2C33"/>
                </a:solidFill>
                <a:latin typeface="Roboto Condensed Bold"/>
                <a:ea typeface="Roboto Condensed Bold"/>
                <a:cs typeface="Roboto Condensed Bold"/>
                <a:sym typeface="Roboto Condensed Bold"/>
              </a:rPr>
              <a:t>tập</a:t>
            </a:r>
            <a:r>
              <a:rPr lang="en-US" sz="4000" b="1" dirty="0">
                <a:solidFill>
                  <a:srgbClr val="4F2C33"/>
                </a:solidFill>
                <a:latin typeface="Roboto Condensed Bold"/>
                <a:ea typeface="Roboto Condensed Bold"/>
                <a:cs typeface="Roboto Condensed Bold"/>
                <a:sym typeface="Roboto Condensed Bold"/>
              </a:rPr>
              <a:t> 2 </a:t>
            </a:r>
            <a:r>
              <a:rPr lang="en-US" sz="4000" b="1" dirty="0" err="1">
                <a:solidFill>
                  <a:srgbClr val="4F2C33"/>
                </a:solidFill>
                <a:latin typeface="Roboto Condensed Bold"/>
                <a:ea typeface="Roboto Condensed Bold"/>
                <a:cs typeface="Roboto Condensed Bold"/>
                <a:sym typeface="Roboto Condensed Bold"/>
              </a:rPr>
              <a:t>SGK</a:t>
            </a:r>
            <a:r>
              <a:rPr lang="en-US" sz="4000" b="1" dirty="0">
                <a:solidFill>
                  <a:srgbClr val="4F2C33"/>
                </a:solidFill>
                <a:latin typeface="Roboto Condensed Bold"/>
                <a:ea typeface="Roboto Condensed Bold"/>
                <a:cs typeface="Roboto Condensed Bold"/>
                <a:sym typeface="Roboto Condensed Bold"/>
              </a:rPr>
              <a:t>/71) </a:t>
            </a:r>
            <a:r>
              <a:rPr lang="en-US" sz="4000" dirty="0">
                <a:solidFill>
                  <a:srgbClr val="4F2C33"/>
                </a:solidFill>
                <a:latin typeface="Roboto Condensed"/>
                <a:ea typeface="Roboto Condensed"/>
                <a:cs typeface="Roboto Condensed"/>
                <a:sym typeface="Roboto Condensed"/>
              </a:rPr>
              <a:t>HS </a:t>
            </a:r>
            <a:r>
              <a:rPr lang="en-US" sz="4000" dirty="0" err="1">
                <a:solidFill>
                  <a:srgbClr val="4F2C33"/>
                </a:solidFill>
                <a:latin typeface="Roboto Condensed"/>
                <a:ea typeface="Roboto Condensed"/>
                <a:cs typeface="Roboto Condensed"/>
                <a:sym typeface="Roboto Condensed"/>
              </a:rPr>
              <a:t>thực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hiện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cá</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nhân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thời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gian</a:t>
            </a:r>
            <a:r>
              <a:rPr lang="en-US" sz="4000" dirty="0">
                <a:solidFill>
                  <a:srgbClr val="4F2C33"/>
                </a:solidFill>
                <a:latin typeface="Roboto Condensed"/>
                <a:ea typeface="Roboto Condensed"/>
                <a:cs typeface="Roboto Condensed"/>
                <a:sym typeface="Roboto Condensed"/>
              </a:rPr>
              <a:t> 3 </a:t>
            </a:r>
            <a:r>
              <a:rPr lang="en-US" sz="4000" dirty="0" err="1">
                <a:solidFill>
                  <a:srgbClr val="4F2C33"/>
                </a:solidFill>
                <a:latin typeface="Roboto Condensed"/>
                <a:ea typeface="Roboto Condensed"/>
                <a:cs typeface="Roboto Condensed"/>
                <a:sym typeface="Roboto Condensed"/>
              </a:rPr>
              <a:t>phút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GV</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gọi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ngẫu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nhiên</a:t>
            </a:r>
            <a:r>
              <a:rPr lang="en-US" sz="4000" dirty="0">
                <a:solidFill>
                  <a:srgbClr val="4F2C33"/>
                </a:solidFill>
                <a:latin typeface="Roboto Condensed"/>
                <a:ea typeface="Roboto Condensed"/>
                <a:cs typeface="Roboto Condensed"/>
                <a:sym typeface="Roboto Condensed"/>
              </a:rPr>
              <a:t> HS; </a:t>
            </a:r>
            <a:r>
              <a:rPr lang="en-US" sz="4000" dirty="0" err="1">
                <a:solidFill>
                  <a:srgbClr val="4F2C33"/>
                </a:solidFill>
                <a:latin typeface="Roboto Condensed"/>
                <a:ea typeface="Roboto Condensed"/>
                <a:cs typeface="Roboto Condensed"/>
                <a:sym typeface="Roboto Condensed"/>
              </a:rPr>
              <a:t>mỗi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câu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trả</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lời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đúng</a:t>
            </a:r>
            <a:r>
              <a:rPr lang="en-US" sz="4000" dirty="0">
                <a:solidFill>
                  <a:srgbClr val="4F2C33"/>
                </a:solidFill>
                <a:latin typeface="Roboto Condensed"/>
                <a:ea typeface="Roboto Condensed"/>
                <a:cs typeface="Roboto Condensed"/>
                <a:sym typeface="Roboto Condensed"/>
              </a:rPr>
              <a:t>, HS </a:t>
            </a:r>
            <a:r>
              <a:rPr lang="en-US" sz="4000" dirty="0" err="1">
                <a:solidFill>
                  <a:srgbClr val="4F2C33"/>
                </a:solidFill>
                <a:latin typeface="Roboto Condensed"/>
                <a:ea typeface="Roboto Condensed"/>
                <a:cs typeface="Roboto Condensed"/>
                <a:sym typeface="Roboto Condensed"/>
              </a:rPr>
              <a:t>được</a:t>
            </a:r>
            <a:r>
              <a:rPr lang="en-US" sz="4000" dirty="0">
                <a:solidFill>
                  <a:srgbClr val="4F2C33"/>
                </a:solidFill>
                <a:latin typeface="Roboto Condensed"/>
                <a:ea typeface="Roboto Condensed"/>
                <a:cs typeface="Roboto Condensed"/>
                <a:sym typeface="Roboto Condensed"/>
              </a:rPr>
              <a:t> +2 </a:t>
            </a:r>
            <a:r>
              <a:rPr lang="en-US" sz="4000" dirty="0" err="1">
                <a:solidFill>
                  <a:srgbClr val="4F2C33"/>
                </a:solidFill>
                <a:latin typeface="Roboto Condensed"/>
                <a:ea typeface="Roboto Condensed"/>
                <a:cs typeface="Roboto Condensed"/>
                <a:sym typeface="Roboto Condensed"/>
              </a:rPr>
              <a:t>điểm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tích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cực</a:t>
            </a:r>
            <a:r>
              <a:rPr lang="en-US" sz="4000" dirty="0">
                <a:solidFill>
                  <a:srgbClr val="4F2C33"/>
                </a:solidFill>
                <a:latin typeface="Roboto Condensed"/>
                <a:ea typeface="Roboto Condensed"/>
                <a:cs typeface="Roboto Condensed"/>
                <a:sym typeface="Roboto Condensed"/>
              </a:rPr>
              <a:t>.</a:t>
            </a:r>
          </a:p>
          <a:p>
            <a:pPr algn="just">
              <a:lnSpc>
                <a:spcPts val="5600"/>
              </a:lnSpc>
            </a:pPr>
            <a:endParaRPr lang="en-US" sz="4000" dirty="0">
              <a:solidFill>
                <a:srgbClr val="4F2C33"/>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883516" y="7557574"/>
            <a:ext cx="22055031" cy="968163"/>
            <a:chOff x="0" y="0"/>
            <a:chExt cx="5808733" cy="254989"/>
          </a:xfrm>
        </p:grpSpPr>
        <p:sp>
          <p:nvSpPr>
            <p:cNvPr id="3" name="Freeform 3"/>
            <p:cNvSpPr/>
            <p:nvPr/>
          </p:nvSpPr>
          <p:spPr>
            <a:xfrm>
              <a:off x="0" y="0"/>
              <a:ext cx="5808733" cy="254989"/>
            </a:xfrm>
            <a:custGeom>
              <a:avLst/>
              <a:gdLst/>
              <a:ahLst/>
              <a:cxnLst/>
              <a:rect l="l" t="t" r="r" b="b"/>
              <a:pathLst>
                <a:path w="5808733" h="254989">
                  <a:moveTo>
                    <a:pt x="17902" y="0"/>
                  </a:moveTo>
                  <a:lnTo>
                    <a:pt x="5790830" y="0"/>
                  </a:lnTo>
                  <a:cubicBezTo>
                    <a:pt x="5800718" y="0"/>
                    <a:pt x="5808733" y="8015"/>
                    <a:pt x="5808733" y="17902"/>
                  </a:cubicBezTo>
                  <a:lnTo>
                    <a:pt x="5808733" y="237087"/>
                  </a:lnTo>
                  <a:cubicBezTo>
                    <a:pt x="5808733" y="241835"/>
                    <a:pt x="5806846" y="246389"/>
                    <a:pt x="5803489" y="249746"/>
                  </a:cubicBezTo>
                  <a:cubicBezTo>
                    <a:pt x="5800132" y="253103"/>
                    <a:pt x="5795578" y="254989"/>
                    <a:pt x="5790830" y="254989"/>
                  </a:cubicBezTo>
                  <a:lnTo>
                    <a:pt x="17902" y="254989"/>
                  </a:lnTo>
                  <a:cubicBezTo>
                    <a:pt x="13154" y="254989"/>
                    <a:pt x="8601" y="253103"/>
                    <a:pt x="5243" y="249746"/>
                  </a:cubicBezTo>
                  <a:cubicBezTo>
                    <a:pt x="1886" y="246389"/>
                    <a:pt x="0" y="241835"/>
                    <a:pt x="0" y="237087"/>
                  </a:cubicBezTo>
                  <a:lnTo>
                    <a:pt x="0" y="17902"/>
                  </a:lnTo>
                  <a:cubicBezTo>
                    <a:pt x="0" y="13154"/>
                    <a:pt x="1886" y="8601"/>
                    <a:pt x="5243" y="5243"/>
                  </a:cubicBezTo>
                  <a:cubicBezTo>
                    <a:pt x="8601" y="1886"/>
                    <a:pt x="13154" y="0"/>
                    <a:pt x="17902" y="0"/>
                  </a:cubicBezTo>
                  <a:close/>
                </a:path>
              </a:pathLst>
            </a:custGeom>
            <a:solidFill>
              <a:srgbClr val="FCF5ED"/>
            </a:solidFill>
          </p:spPr>
        </p:sp>
        <p:sp>
          <p:nvSpPr>
            <p:cNvPr id="4" name="TextBox 4"/>
            <p:cNvSpPr txBox="1"/>
            <p:nvPr/>
          </p:nvSpPr>
          <p:spPr>
            <a:xfrm>
              <a:off x="0" y="-47625"/>
              <a:ext cx="5808733" cy="302614"/>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6" name="Freeform 6"/>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2628233" y="3330280"/>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4" name="Group 14"/>
          <p:cNvGrpSpPr/>
          <p:nvPr/>
        </p:nvGrpSpPr>
        <p:grpSpPr>
          <a:xfrm>
            <a:off x="6112251" y="7158521"/>
            <a:ext cx="399053" cy="3990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7" name="Freeform 17"/>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9" name="Freeform 19"/>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20" name="Group 20"/>
          <p:cNvGrpSpPr/>
          <p:nvPr/>
        </p:nvGrpSpPr>
        <p:grpSpPr>
          <a:xfrm>
            <a:off x="261739" y="695379"/>
            <a:ext cx="10335935" cy="5928957"/>
            <a:chOff x="0" y="0"/>
            <a:chExt cx="2722222" cy="1561536"/>
          </a:xfrm>
        </p:grpSpPr>
        <p:sp>
          <p:nvSpPr>
            <p:cNvPr id="21" name="Freeform 21"/>
            <p:cNvSpPr/>
            <p:nvPr/>
          </p:nvSpPr>
          <p:spPr>
            <a:xfrm>
              <a:off x="0" y="0"/>
              <a:ext cx="2722222" cy="1561536"/>
            </a:xfrm>
            <a:custGeom>
              <a:avLst/>
              <a:gdLst/>
              <a:ahLst/>
              <a:cxnLst/>
              <a:rect l="l" t="t" r="r" b="b"/>
              <a:pathLst>
                <a:path w="2722222" h="1561536">
                  <a:moveTo>
                    <a:pt x="38201" y="0"/>
                  </a:moveTo>
                  <a:lnTo>
                    <a:pt x="2684021" y="0"/>
                  </a:lnTo>
                  <a:cubicBezTo>
                    <a:pt x="2694153" y="0"/>
                    <a:pt x="2703869" y="4025"/>
                    <a:pt x="2711033" y="11189"/>
                  </a:cubicBezTo>
                  <a:cubicBezTo>
                    <a:pt x="2718197" y="18353"/>
                    <a:pt x="2722222" y="28069"/>
                    <a:pt x="2722222" y="38201"/>
                  </a:cubicBezTo>
                  <a:lnTo>
                    <a:pt x="2722222" y="1523336"/>
                  </a:lnTo>
                  <a:cubicBezTo>
                    <a:pt x="2722222" y="1533467"/>
                    <a:pt x="2718197" y="1543183"/>
                    <a:pt x="2711033" y="1550347"/>
                  </a:cubicBezTo>
                  <a:cubicBezTo>
                    <a:pt x="2703869" y="1557511"/>
                    <a:pt x="2694153" y="1561536"/>
                    <a:pt x="2684021" y="1561536"/>
                  </a:cubicBezTo>
                  <a:lnTo>
                    <a:pt x="38201" y="1561536"/>
                  </a:lnTo>
                  <a:cubicBezTo>
                    <a:pt x="28069" y="1561536"/>
                    <a:pt x="18353" y="1557511"/>
                    <a:pt x="11189" y="1550347"/>
                  </a:cubicBezTo>
                  <a:cubicBezTo>
                    <a:pt x="4025" y="1543183"/>
                    <a:pt x="0" y="1533467"/>
                    <a:pt x="0" y="1523336"/>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22" name="TextBox 22"/>
            <p:cNvSpPr txBox="1"/>
            <p:nvPr/>
          </p:nvSpPr>
          <p:spPr>
            <a:xfrm>
              <a:off x="0" y="-47625"/>
              <a:ext cx="2722222" cy="1609161"/>
            </a:xfrm>
            <a:prstGeom prst="rect">
              <a:avLst/>
            </a:prstGeom>
          </p:spPr>
          <p:txBody>
            <a:bodyPr lIns="50800" tIns="50800" rIns="50800" bIns="50800" rtlCol="0" anchor="ctr"/>
            <a:lstStyle/>
            <a:p>
              <a:pPr algn="ctr">
                <a:lnSpc>
                  <a:spcPts val="3662"/>
                </a:lnSpc>
              </a:pPr>
              <a:endParaRPr/>
            </a:p>
          </p:txBody>
        </p:sp>
      </p:grpSp>
      <p:sp>
        <p:nvSpPr>
          <p:cNvPr id="23" name="TextBox 23"/>
          <p:cNvSpPr txBox="1"/>
          <p:nvPr/>
        </p:nvSpPr>
        <p:spPr>
          <a:xfrm>
            <a:off x="748026" y="792278"/>
            <a:ext cx="9403712" cy="5980430"/>
          </a:xfrm>
          <a:prstGeom prst="rect">
            <a:avLst/>
          </a:prstGeom>
        </p:spPr>
        <p:txBody>
          <a:bodyPr lIns="0" tIns="0" rIns="0" bIns="0" rtlCol="0" anchor="t">
            <a:spAutoFit/>
          </a:bodyPr>
          <a:lstStyle/>
          <a:p>
            <a:pPr algn="just">
              <a:lnSpc>
                <a:spcPts val="5320"/>
              </a:lnSpc>
            </a:pPr>
            <a:r>
              <a:rPr lang="en-US" sz="3800" dirty="0" err="1">
                <a:solidFill>
                  <a:srgbClr val="4F2C33"/>
                </a:solidFill>
                <a:latin typeface="Roboto Condensed"/>
                <a:ea typeface="Roboto Condensed"/>
                <a:cs typeface="Roboto Condensed"/>
                <a:sym typeface="Roboto Condensed"/>
              </a:rPr>
              <a:t>Nhận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xét</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việc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sử</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dụng</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tên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viết</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tắt</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các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tổ</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chức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quốc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tế</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trong</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đoạn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văn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sau</a:t>
            </a:r>
            <a:r>
              <a:rPr lang="en-US" sz="3800" dirty="0">
                <a:solidFill>
                  <a:srgbClr val="4F2C33"/>
                </a:solidFill>
                <a:latin typeface="Roboto Condensed"/>
                <a:ea typeface="Roboto Condensed"/>
                <a:cs typeface="Roboto Condensed"/>
                <a:sym typeface="Roboto Condensed"/>
              </a:rPr>
              <a:t>:</a:t>
            </a:r>
          </a:p>
          <a:p>
            <a:pPr algn="just">
              <a:lnSpc>
                <a:spcPts val="5320"/>
              </a:lnSpc>
            </a:pPr>
            <a:r>
              <a:rPr lang="en-US" sz="3800" dirty="0">
                <a:solidFill>
                  <a:srgbClr val="4F2C33"/>
                </a:solidFill>
                <a:latin typeface="Roboto Condensed"/>
                <a:ea typeface="Roboto Condensed"/>
                <a:cs typeface="Roboto Condensed"/>
                <a:sym typeface="Roboto Condensed"/>
              </a:rPr>
              <a:t>      </a:t>
            </a:r>
            <a:r>
              <a:rPr lang="en-US" sz="3800" b="1" i="1" dirty="0" err="1">
                <a:solidFill>
                  <a:srgbClr val="4F2C33"/>
                </a:solidFill>
                <a:latin typeface="Roboto Condensed Bold Italics"/>
                <a:ea typeface="Roboto Condensed Bold Italics"/>
                <a:cs typeface="Roboto Condensed Bold Italics"/>
                <a:sym typeface="Roboto Condensed Bold Italics"/>
              </a:rPr>
              <a:t>Việt</a:t>
            </a:r>
            <a:r>
              <a:rPr lang="en-US" sz="3800" b="1" i="1" dirty="0">
                <a:solidFill>
                  <a:srgbClr val="4F2C33"/>
                </a:solidFill>
                <a:latin typeface="Roboto Condensed Bold Italics"/>
                <a:ea typeface="Roboto Condensed Bold Italics"/>
                <a:cs typeface="Roboto Condensed Bold Italics"/>
                <a:sym typeface="Roboto Condensed Bold Italics"/>
              </a:rPr>
              <a:t> Nam </a:t>
            </a:r>
            <a:r>
              <a:rPr lang="en-US" sz="3800" b="1" i="1" dirty="0" err="1">
                <a:solidFill>
                  <a:srgbClr val="4F2C33"/>
                </a:solidFill>
                <a:latin typeface="Roboto Condensed Bold Italics"/>
                <a:ea typeface="Roboto Condensed Bold Italics"/>
                <a:cs typeface="Roboto Condensed Bold Italics"/>
                <a:sym typeface="Roboto Condensed Bold Italics"/>
              </a:rPr>
              <a:t>là</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một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thành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viên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UN, </a:t>
            </a:r>
            <a:r>
              <a:rPr lang="en-US" sz="3800" b="1" i="1" dirty="0" err="1">
                <a:solidFill>
                  <a:srgbClr val="4F2C33"/>
                </a:solidFill>
                <a:latin typeface="Roboto Condensed Bold Italics"/>
                <a:ea typeface="Roboto Condensed Bold Italics"/>
                <a:cs typeface="Roboto Condensed Bold Italics"/>
                <a:sym typeface="Roboto Condensed Bold Italics"/>
              </a:rPr>
              <a:t>luôn</a:t>
            </a:r>
            <a:r>
              <a:rPr lang="en-US" sz="3800" b="1" i="1" dirty="0">
                <a:solidFill>
                  <a:srgbClr val="4F2C33"/>
                </a:solidFill>
                <a:latin typeface="Roboto Condensed Bold Italics"/>
                <a:ea typeface="Roboto Condensed Bold Italics"/>
                <a:cs typeface="Roboto Condensed Bold Italics"/>
                <a:sym typeface="Roboto Condensed Bold Italics"/>
              </a:rPr>
              <a:t> cam </a:t>
            </a:r>
            <a:r>
              <a:rPr lang="en-US" sz="3800" b="1" i="1" dirty="0" err="1">
                <a:solidFill>
                  <a:srgbClr val="4F2C33"/>
                </a:solidFill>
                <a:latin typeface="Roboto Condensed Bold Italics"/>
                <a:ea typeface="Roboto Condensed Bold Italics"/>
                <a:cs typeface="Roboto Condensed Bold Italics"/>
                <a:sym typeface="Roboto Condensed Bold Italics"/>
              </a:rPr>
              <a:t>kết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hoàn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thành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nghĩa</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vụ</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với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tổ</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chức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này</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Các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cơ</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quan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UN </a:t>
            </a:r>
            <a:r>
              <a:rPr lang="en-US" sz="3800" b="1" i="1" dirty="0" err="1">
                <a:solidFill>
                  <a:srgbClr val="4F2C33"/>
                </a:solidFill>
                <a:latin typeface="Roboto Condensed Bold Italics"/>
                <a:ea typeface="Roboto Condensed Bold Italics"/>
                <a:cs typeface="Roboto Condensed Bold Italics"/>
                <a:sym typeface="Roboto Condensed Bold Italics"/>
              </a:rPr>
              <a:t>như</a:t>
            </a:r>
            <a:r>
              <a:rPr lang="en-US" sz="3800" b="1" i="1" dirty="0">
                <a:solidFill>
                  <a:srgbClr val="4F2C33"/>
                </a:solidFill>
                <a:latin typeface="Roboto Condensed Bold Italics"/>
                <a:ea typeface="Roboto Condensed Bold Italics"/>
                <a:cs typeface="Roboto Condensed Bold Italics"/>
                <a:sym typeface="Roboto Condensed Bold Italics"/>
              </a:rPr>
              <a:t> UNICEF, UNESCO, UNDP.... </a:t>
            </a:r>
            <a:r>
              <a:rPr lang="en-US" sz="3800" b="1" i="1" dirty="0" err="1">
                <a:solidFill>
                  <a:srgbClr val="4F2C33"/>
                </a:solidFill>
                <a:latin typeface="Roboto Condensed Bold Italics"/>
                <a:ea typeface="Roboto Condensed Bold Italics"/>
                <a:cs typeface="Roboto Condensed Bold Italics"/>
                <a:sym typeface="Roboto Condensed Bold Italics"/>
              </a:rPr>
              <a:t>luôn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đồng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hành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cùng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Việt</a:t>
            </a:r>
            <a:r>
              <a:rPr lang="en-US" sz="3800" b="1" i="1" dirty="0">
                <a:solidFill>
                  <a:srgbClr val="4F2C33"/>
                </a:solidFill>
                <a:latin typeface="Roboto Condensed Bold Italics"/>
                <a:ea typeface="Roboto Condensed Bold Italics"/>
                <a:cs typeface="Roboto Condensed Bold Italics"/>
                <a:sym typeface="Roboto Condensed Bold Italics"/>
              </a:rPr>
              <a:t> Nam </a:t>
            </a:r>
            <a:r>
              <a:rPr lang="en-US" sz="3800" b="1" i="1" dirty="0" err="1">
                <a:solidFill>
                  <a:srgbClr val="4F2C33"/>
                </a:solidFill>
                <a:latin typeface="Roboto Condensed Bold Italics"/>
                <a:ea typeface="Roboto Condensed Bold Italics"/>
                <a:cs typeface="Roboto Condensed Bold Italics"/>
                <a:sym typeface="Roboto Condensed Bold Italics"/>
              </a:rPr>
              <a:t>trong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việc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thực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hiện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những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chương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trình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quan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trọng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nhằm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cải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thiện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đời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sống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con </a:t>
            </a:r>
            <a:r>
              <a:rPr lang="en-US" sz="3800" b="1" i="1" dirty="0" err="1">
                <a:solidFill>
                  <a:srgbClr val="4F2C33"/>
                </a:solidFill>
                <a:latin typeface="Roboto Condensed Bold Italics"/>
                <a:ea typeface="Roboto Condensed Bold Italics"/>
                <a:cs typeface="Roboto Condensed Bold Italics"/>
                <a:sym typeface="Roboto Condensed Bold Italics"/>
              </a:rPr>
              <a:t>người</a:t>
            </a:r>
            <a:r>
              <a:rPr lang="en-US" sz="3800" b="1" i="1" dirty="0">
                <a:solidFill>
                  <a:srgbClr val="4F2C33"/>
                </a:solidFill>
                <a:latin typeface="Roboto Condensed Bold Italics"/>
                <a:ea typeface="Roboto Condensed Bold Italics"/>
                <a:cs typeface="Roboto Condensed Bold Italics"/>
                <a:sym typeface="Roboto Condensed Bold Italics"/>
              </a:rPr>
              <a:t>.</a:t>
            </a:r>
          </a:p>
          <a:p>
            <a:pPr algn="just">
              <a:lnSpc>
                <a:spcPts val="5320"/>
              </a:lnSpc>
            </a:pPr>
            <a:endParaRPr lang="en-US" sz="3800" b="1" i="1" dirty="0">
              <a:solidFill>
                <a:srgbClr val="4F2C33"/>
              </a:solidFill>
              <a:latin typeface="Roboto Condensed Bold Italics"/>
              <a:ea typeface="Roboto Condensed Bold Italics"/>
              <a:cs typeface="Roboto Condensed Bold Italics"/>
              <a:sym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883516" y="7805224"/>
            <a:ext cx="22055031" cy="968163"/>
            <a:chOff x="0" y="0"/>
            <a:chExt cx="5808733" cy="254989"/>
          </a:xfrm>
        </p:grpSpPr>
        <p:sp>
          <p:nvSpPr>
            <p:cNvPr id="3" name="Freeform 3"/>
            <p:cNvSpPr/>
            <p:nvPr/>
          </p:nvSpPr>
          <p:spPr>
            <a:xfrm>
              <a:off x="0" y="0"/>
              <a:ext cx="5808733" cy="254989"/>
            </a:xfrm>
            <a:custGeom>
              <a:avLst/>
              <a:gdLst/>
              <a:ahLst/>
              <a:cxnLst/>
              <a:rect l="l" t="t" r="r" b="b"/>
              <a:pathLst>
                <a:path w="5808733" h="254989">
                  <a:moveTo>
                    <a:pt x="17902" y="0"/>
                  </a:moveTo>
                  <a:lnTo>
                    <a:pt x="5790830" y="0"/>
                  </a:lnTo>
                  <a:cubicBezTo>
                    <a:pt x="5800718" y="0"/>
                    <a:pt x="5808733" y="8015"/>
                    <a:pt x="5808733" y="17902"/>
                  </a:cubicBezTo>
                  <a:lnTo>
                    <a:pt x="5808733" y="237087"/>
                  </a:lnTo>
                  <a:cubicBezTo>
                    <a:pt x="5808733" y="241835"/>
                    <a:pt x="5806846" y="246389"/>
                    <a:pt x="5803489" y="249746"/>
                  </a:cubicBezTo>
                  <a:cubicBezTo>
                    <a:pt x="5800132" y="253103"/>
                    <a:pt x="5795578" y="254989"/>
                    <a:pt x="5790830" y="254989"/>
                  </a:cubicBezTo>
                  <a:lnTo>
                    <a:pt x="17902" y="254989"/>
                  </a:lnTo>
                  <a:cubicBezTo>
                    <a:pt x="13154" y="254989"/>
                    <a:pt x="8601" y="253103"/>
                    <a:pt x="5243" y="249746"/>
                  </a:cubicBezTo>
                  <a:cubicBezTo>
                    <a:pt x="1886" y="246389"/>
                    <a:pt x="0" y="241835"/>
                    <a:pt x="0" y="237087"/>
                  </a:cubicBezTo>
                  <a:lnTo>
                    <a:pt x="0" y="17902"/>
                  </a:lnTo>
                  <a:cubicBezTo>
                    <a:pt x="0" y="13154"/>
                    <a:pt x="1886" y="8601"/>
                    <a:pt x="5243" y="5243"/>
                  </a:cubicBezTo>
                  <a:cubicBezTo>
                    <a:pt x="8601" y="1886"/>
                    <a:pt x="13154" y="0"/>
                    <a:pt x="17902" y="0"/>
                  </a:cubicBezTo>
                  <a:close/>
                </a:path>
              </a:pathLst>
            </a:custGeom>
            <a:solidFill>
              <a:srgbClr val="FCF5ED"/>
            </a:solidFill>
          </p:spPr>
        </p:sp>
        <p:sp>
          <p:nvSpPr>
            <p:cNvPr id="4" name="TextBox 4"/>
            <p:cNvSpPr txBox="1"/>
            <p:nvPr/>
          </p:nvSpPr>
          <p:spPr>
            <a:xfrm>
              <a:off x="0" y="-47625"/>
              <a:ext cx="5808733" cy="302614"/>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6" name="Freeform 6"/>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2628233" y="3330280"/>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4" name="Group 14"/>
          <p:cNvGrpSpPr/>
          <p:nvPr/>
        </p:nvGrpSpPr>
        <p:grpSpPr>
          <a:xfrm>
            <a:off x="6112251" y="7158521"/>
            <a:ext cx="399053" cy="3990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7" name="Freeform 17"/>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9" name="Freeform 19"/>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20" name="Group 20"/>
          <p:cNvGrpSpPr/>
          <p:nvPr/>
        </p:nvGrpSpPr>
        <p:grpSpPr>
          <a:xfrm>
            <a:off x="461764" y="486613"/>
            <a:ext cx="10335935" cy="3690395"/>
            <a:chOff x="0" y="0"/>
            <a:chExt cx="2722222" cy="971956"/>
          </a:xfrm>
        </p:grpSpPr>
        <p:sp>
          <p:nvSpPr>
            <p:cNvPr id="21" name="Freeform 21"/>
            <p:cNvSpPr/>
            <p:nvPr/>
          </p:nvSpPr>
          <p:spPr>
            <a:xfrm>
              <a:off x="0" y="0"/>
              <a:ext cx="2722222" cy="971956"/>
            </a:xfrm>
            <a:custGeom>
              <a:avLst/>
              <a:gdLst/>
              <a:ahLst/>
              <a:cxnLst/>
              <a:rect l="l" t="t" r="r" b="b"/>
              <a:pathLst>
                <a:path w="2722222" h="971956">
                  <a:moveTo>
                    <a:pt x="38201" y="0"/>
                  </a:moveTo>
                  <a:lnTo>
                    <a:pt x="2684021" y="0"/>
                  </a:lnTo>
                  <a:cubicBezTo>
                    <a:pt x="2694153" y="0"/>
                    <a:pt x="2703869" y="4025"/>
                    <a:pt x="2711033" y="11189"/>
                  </a:cubicBezTo>
                  <a:cubicBezTo>
                    <a:pt x="2718197" y="18353"/>
                    <a:pt x="2722222" y="28069"/>
                    <a:pt x="2722222" y="38201"/>
                  </a:cubicBezTo>
                  <a:lnTo>
                    <a:pt x="2722222" y="933755"/>
                  </a:lnTo>
                  <a:cubicBezTo>
                    <a:pt x="2722222" y="943887"/>
                    <a:pt x="2718197" y="953603"/>
                    <a:pt x="2711033" y="960767"/>
                  </a:cubicBezTo>
                  <a:cubicBezTo>
                    <a:pt x="2703869" y="967931"/>
                    <a:pt x="2694153" y="971956"/>
                    <a:pt x="2684021" y="971956"/>
                  </a:cubicBezTo>
                  <a:lnTo>
                    <a:pt x="38201" y="971956"/>
                  </a:lnTo>
                  <a:cubicBezTo>
                    <a:pt x="28069" y="971956"/>
                    <a:pt x="18353" y="967931"/>
                    <a:pt x="11189" y="960767"/>
                  </a:cubicBezTo>
                  <a:cubicBezTo>
                    <a:pt x="4025" y="953603"/>
                    <a:pt x="0" y="943887"/>
                    <a:pt x="0" y="933755"/>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22" name="TextBox 22"/>
            <p:cNvSpPr txBox="1"/>
            <p:nvPr/>
          </p:nvSpPr>
          <p:spPr>
            <a:xfrm>
              <a:off x="0" y="-47625"/>
              <a:ext cx="2722222" cy="1019581"/>
            </a:xfrm>
            <a:prstGeom prst="rect">
              <a:avLst/>
            </a:prstGeom>
          </p:spPr>
          <p:txBody>
            <a:bodyPr lIns="50800" tIns="50800" rIns="50800" bIns="50800" rtlCol="0" anchor="ctr"/>
            <a:lstStyle/>
            <a:p>
              <a:pPr algn="ctr">
                <a:lnSpc>
                  <a:spcPts val="3662"/>
                </a:lnSpc>
              </a:pPr>
              <a:endParaRPr/>
            </a:p>
          </p:txBody>
        </p:sp>
      </p:grpSp>
      <p:sp>
        <p:nvSpPr>
          <p:cNvPr id="23" name="TextBox 23"/>
          <p:cNvSpPr txBox="1"/>
          <p:nvPr/>
        </p:nvSpPr>
        <p:spPr>
          <a:xfrm>
            <a:off x="927875" y="952500"/>
            <a:ext cx="9403712" cy="2646680"/>
          </a:xfrm>
          <a:prstGeom prst="rect">
            <a:avLst/>
          </a:prstGeom>
        </p:spPr>
        <p:txBody>
          <a:bodyPr lIns="0" tIns="0" rIns="0" bIns="0" rtlCol="0" anchor="t">
            <a:spAutoFit/>
          </a:bodyPr>
          <a:lstStyle/>
          <a:p>
            <a:pPr algn="just">
              <a:lnSpc>
                <a:spcPts val="5320"/>
              </a:lnSpc>
            </a:pPr>
            <a:r>
              <a:rPr lang="en-US" sz="3800" b="1" dirty="0" err="1">
                <a:solidFill>
                  <a:srgbClr val="4F2C33"/>
                </a:solidFill>
                <a:latin typeface="Roboto Condensed Bold"/>
                <a:ea typeface="Roboto Condensed Bold"/>
                <a:cs typeface="Roboto Condensed Bold"/>
                <a:sym typeface="Roboto Condensed Bold"/>
              </a:rPr>
              <a:t>Nhận</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xét</a:t>
            </a:r>
            <a:r>
              <a:rPr lang="en-US" sz="3800" b="1" dirty="0">
                <a:solidFill>
                  <a:srgbClr val="4F2C33"/>
                </a:solidFill>
                <a:latin typeface="Roboto Condensed Bold"/>
                <a:ea typeface="Roboto Condensed Bold"/>
                <a:cs typeface="Roboto Condensed Bold"/>
                <a:sym typeface="Roboto Condensed Bold"/>
              </a:rPr>
              <a:t>:</a:t>
            </a:r>
          </a:p>
          <a:p>
            <a:pPr algn="just">
              <a:lnSpc>
                <a:spcPts val="5320"/>
              </a:lnSpc>
            </a:pP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Việc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sử</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dụng</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nhiều</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tên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viết</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tắt</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các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tổ</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chức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quốc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tế</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giúp</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văn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bản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ngắn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gọn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và</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súc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tích</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hơn</a:t>
            </a:r>
            <a:r>
              <a:rPr lang="en-US" sz="3800" dirty="0">
                <a:solidFill>
                  <a:srgbClr val="4F2C33"/>
                </a:solidFill>
                <a:latin typeface="Roboto Condensed"/>
                <a:ea typeface="Roboto Condensed"/>
                <a:cs typeface="Roboto Condensed"/>
                <a:sym typeface="Roboto Condensed"/>
              </a:rPr>
              <a:t>.</a:t>
            </a:r>
          </a:p>
          <a:p>
            <a:pPr algn="just">
              <a:lnSpc>
                <a:spcPts val="5320"/>
              </a:lnSpc>
            </a:pP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Việc</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sử</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dụng</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như</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vậy</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phù</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hợp</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và</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cần</a:t>
            </a:r>
            <a:r>
              <a:rPr lang="en-US" sz="3800" dirty="0">
                <a:solidFill>
                  <a:srgbClr val="4F2C33"/>
                </a:solidFill>
                <a:latin typeface="Roboto Condensed"/>
                <a:ea typeface="Roboto Condensed"/>
                <a:cs typeface="Roboto Condensed"/>
                <a:sym typeface="Roboto Condensed"/>
              </a:rPr>
              <a:t> </a:t>
            </a:r>
            <a:r>
              <a:rPr lang="en-US" sz="3800" dirty="0" err="1">
                <a:solidFill>
                  <a:srgbClr val="4F2C33"/>
                </a:solidFill>
                <a:latin typeface="Roboto Condensed"/>
                <a:ea typeface="Roboto Condensed"/>
                <a:cs typeface="Roboto Condensed"/>
                <a:sym typeface="Roboto Condensed"/>
              </a:rPr>
              <a:t>thiết</a:t>
            </a:r>
            <a:r>
              <a:rPr lang="en-US" sz="3800" dirty="0">
                <a:solidFill>
                  <a:srgbClr val="4F2C33"/>
                </a:solidFill>
                <a:latin typeface="Roboto Condensed"/>
                <a:ea typeface="Roboto Condensed"/>
                <a:cs typeface="Roboto Condensed"/>
                <a:sym typeface="Roboto Condensed"/>
              </a:rPr>
              <a:t>.</a:t>
            </a:r>
          </a:p>
        </p:txBody>
      </p:sp>
      <p:sp>
        <p:nvSpPr>
          <p:cNvPr id="24" name="TextBox 24"/>
          <p:cNvSpPr txBox="1"/>
          <p:nvPr/>
        </p:nvSpPr>
        <p:spPr>
          <a:xfrm>
            <a:off x="330440" y="4172476"/>
            <a:ext cx="10598583" cy="3313430"/>
          </a:xfrm>
          <a:prstGeom prst="rect">
            <a:avLst/>
          </a:prstGeom>
        </p:spPr>
        <p:txBody>
          <a:bodyPr lIns="0" tIns="0" rIns="0" bIns="0" rtlCol="0" anchor="t">
            <a:spAutoFit/>
          </a:bodyPr>
          <a:lstStyle/>
          <a:p>
            <a:pPr algn="just">
              <a:lnSpc>
                <a:spcPts val="5320"/>
              </a:lnSpc>
            </a:pPr>
            <a:r>
              <a:rPr lang="en-US" sz="3800" dirty="0">
                <a:solidFill>
                  <a:srgbClr val="4F2C33"/>
                </a:solidFill>
                <a:latin typeface="Roboto Condensed"/>
                <a:ea typeface="Roboto Condensed"/>
                <a:cs typeface="Roboto Condensed"/>
                <a:sym typeface="Roboto Condensed"/>
              </a:rPr>
              <a:t>    </a:t>
            </a:r>
            <a:r>
              <a:rPr lang="en-US" sz="3800" b="1" i="1" dirty="0" err="1">
                <a:solidFill>
                  <a:srgbClr val="4F2C33"/>
                </a:solidFill>
                <a:latin typeface="Roboto Condensed Bold Italics"/>
                <a:ea typeface="Roboto Condensed Bold Italics"/>
                <a:cs typeface="Roboto Condensed Bold Italics"/>
                <a:sym typeface="Roboto Condensed Bold Italics"/>
              </a:rPr>
              <a:t>Việt</a:t>
            </a:r>
            <a:r>
              <a:rPr lang="en-US" sz="3800" b="1" i="1" dirty="0">
                <a:solidFill>
                  <a:srgbClr val="4F2C33"/>
                </a:solidFill>
                <a:latin typeface="Roboto Condensed Bold Italics"/>
                <a:ea typeface="Roboto Condensed Bold Italics"/>
                <a:cs typeface="Roboto Condensed Bold Italics"/>
                <a:sym typeface="Roboto Condensed Bold Italics"/>
              </a:rPr>
              <a:t> Nam </a:t>
            </a:r>
            <a:r>
              <a:rPr lang="en-US" sz="3800" b="1" i="1" dirty="0" err="1">
                <a:solidFill>
                  <a:srgbClr val="4F2C33"/>
                </a:solidFill>
                <a:latin typeface="Roboto Condensed Bold Italics"/>
                <a:ea typeface="Roboto Condensed Bold Italics"/>
                <a:cs typeface="Roboto Condensed Bold Italics"/>
                <a:sym typeface="Roboto Condensed Bold Italics"/>
              </a:rPr>
              <a:t>là</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một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thành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viên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UN, </a:t>
            </a:r>
            <a:r>
              <a:rPr lang="en-US" sz="3800" b="1" i="1" dirty="0" err="1">
                <a:solidFill>
                  <a:srgbClr val="4F2C33"/>
                </a:solidFill>
                <a:latin typeface="Roboto Condensed Bold Italics"/>
                <a:ea typeface="Roboto Condensed Bold Italics"/>
                <a:cs typeface="Roboto Condensed Bold Italics"/>
                <a:sym typeface="Roboto Condensed Bold Italics"/>
              </a:rPr>
              <a:t>luôn</a:t>
            </a:r>
            <a:r>
              <a:rPr lang="en-US" sz="3800" b="1" i="1" dirty="0">
                <a:solidFill>
                  <a:srgbClr val="4F2C33"/>
                </a:solidFill>
                <a:latin typeface="Roboto Condensed Bold Italics"/>
                <a:ea typeface="Roboto Condensed Bold Italics"/>
                <a:cs typeface="Roboto Condensed Bold Italics"/>
                <a:sym typeface="Roboto Condensed Bold Italics"/>
              </a:rPr>
              <a:t> cam </a:t>
            </a:r>
            <a:r>
              <a:rPr lang="en-US" sz="3800" b="1" i="1" dirty="0" err="1">
                <a:solidFill>
                  <a:srgbClr val="4F2C33"/>
                </a:solidFill>
                <a:latin typeface="Roboto Condensed Bold Italics"/>
                <a:ea typeface="Roboto Condensed Bold Italics"/>
                <a:cs typeface="Roboto Condensed Bold Italics"/>
                <a:sym typeface="Roboto Condensed Bold Italics"/>
              </a:rPr>
              <a:t>kết</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hoàn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thành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nghĩa</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vụ</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với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tổ</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chức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này</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Các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cơ</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quan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UN </a:t>
            </a:r>
            <a:r>
              <a:rPr lang="en-US" sz="3800" b="1" i="1" dirty="0" err="1">
                <a:solidFill>
                  <a:srgbClr val="4F2C33"/>
                </a:solidFill>
                <a:latin typeface="Roboto Condensed Bold Italics"/>
                <a:ea typeface="Roboto Condensed Bold Italics"/>
                <a:cs typeface="Roboto Condensed Bold Italics"/>
                <a:sym typeface="Roboto Condensed Bold Italics"/>
              </a:rPr>
              <a:t>như</a:t>
            </a:r>
            <a:r>
              <a:rPr lang="en-US" sz="3800" b="1" i="1" dirty="0">
                <a:solidFill>
                  <a:srgbClr val="4F2C33"/>
                </a:solidFill>
                <a:latin typeface="Roboto Condensed Bold Italics"/>
                <a:ea typeface="Roboto Condensed Bold Italics"/>
                <a:cs typeface="Roboto Condensed Bold Italics"/>
                <a:sym typeface="Roboto Condensed Bold Italics"/>
              </a:rPr>
              <a:t> UNICEF, UNESCO, UNDP.... </a:t>
            </a:r>
            <a:r>
              <a:rPr lang="en-US" sz="3800" b="1" i="1" dirty="0" err="1">
                <a:solidFill>
                  <a:srgbClr val="4F2C33"/>
                </a:solidFill>
                <a:latin typeface="Roboto Condensed Bold Italics"/>
                <a:ea typeface="Roboto Condensed Bold Italics"/>
                <a:cs typeface="Roboto Condensed Bold Italics"/>
                <a:sym typeface="Roboto Condensed Bold Italics"/>
              </a:rPr>
              <a:t>luôn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đồng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hành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cùng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Việt</a:t>
            </a:r>
            <a:r>
              <a:rPr lang="en-US" sz="3800" b="1" i="1" dirty="0">
                <a:solidFill>
                  <a:srgbClr val="4F2C33"/>
                </a:solidFill>
                <a:latin typeface="Roboto Condensed Bold Italics"/>
                <a:ea typeface="Roboto Condensed Bold Italics"/>
                <a:cs typeface="Roboto Condensed Bold Italics"/>
                <a:sym typeface="Roboto Condensed Bold Italics"/>
              </a:rPr>
              <a:t> Nam </a:t>
            </a:r>
            <a:r>
              <a:rPr lang="en-US" sz="3800" b="1" i="1" dirty="0" err="1">
                <a:solidFill>
                  <a:srgbClr val="4F2C33"/>
                </a:solidFill>
                <a:latin typeface="Roboto Condensed Bold Italics"/>
                <a:ea typeface="Roboto Condensed Bold Italics"/>
                <a:cs typeface="Roboto Condensed Bold Italics"/>
                <a:sym typeface="Roboto Condensed Bold Italics"/>
              </a:rPr>
              <a:t>trong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việc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thực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hiện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những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chương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trình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quan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trọng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nhằm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cải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thiện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đời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sống</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của</a:t>
            </a:r>
            <a:r>
              <a:rPr lang="en-US" sz="3800" b="1" i="1" dirty="0">
                <a:solidFill>
                  <a:srgbClr val="4F2C33"/>
                </a:solidFill>
                <a:latin typeface="Roboto Condensed Bold Italics"/>
                <a:ea typeface="Roboto Condensed Bold Italics"/>
                <a:cs typeface="Roboto Condensed Bold Italics"/>
                <a:sym typeface="Roboto Condensed Bold Italics"/>
              </a:rPr>
              <a:t> con </a:t>
            </a:r>
            <a:r>
              <a:rPr lang="en-US" sz="3800" b="1" i="1" dirty="0" err="1">
                <a:solidFill>
                  <a:srgbClr val="4F2C33"/>
                </a:solidFill>
                <a:latin typeface="Roboto Condensed Bold Italics"/>
                <a:ea typeface="Roboto Condensed Bold Italics"/>
                <a:cs typeface="Roboto Condensed Bold Italics"/>
                <a:sym typeface="Roboto Condensed Bold Italics"/>
              </a:rPr>
              <a:t>người</a:t>
            </a:r>
            <a:r>
              <a:rPr lang="en-US" sz="3800" b="1" i="1" dirty="0">
                <a:solidFill>
                  <a:srgbClr val="4F2C33"/>
                </a:solidFill>
                <a:latin typeface="Roboto Condensed Bold Italics"/>
                <a:ea typeface="Roboto Condensed Bold Italics"/>
                <a:cs typeface="Roboto Condensed Bold Italics"/>
                <a:sym typeface="Roboto Condensed Bold Italics"/>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774669" y="1194219"/>
            <a:ext cx="13101930" cy="7664629"/>
          </a:xfrm>
          <a:custGeom>
            <a:avLst/>
            <a:gdLst/>
            <a:ahLst/>
            <a:cxnLst/>
            <a:rect l="l" t="t" r="r" b="b"/>
            <a:pathLst>
              <a:path w="13101930" h="7664629">
                <a:moveTo>
                  <a:pt x="0" y="0"/>
                </a:moveTo>
                <a:lnTo>
                  <a:pt x="13101930" y="0"/>
                </a:lnTo>
                <a:lnTo>
                  <a:pt x="13101930" y="7664629"/>
                </a:lnTo>
                <a:lnTo>
                  <a:pt x="0" y="7664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47800" y="921036"/>
            <a:ext cx="4526480" cy="6620081"/>
          </a:xfrm>
          <a:custGeom>
            <a:avLst/>
            <a:gdLst/>
            <a:ahLst/>
            <a:cxnLst/>
            <a:rect l="l" t="t" r="r" b="b"/>
            <a:pathLst>
              <a:path w="4526480" h="6620081">
                <a:moveTo>
                  <a:pt x="0" y="0"/>
                </a:moveTo>
                <a:lnTo>
                  <a:pt x="4526480" y="0"/>
                </a:lnTo>
                <a:lnTo>
                  <a:pt x="4526480" y="6620081"/>
                </a:lnTo>
                <a:lnTo>
                  <a:pt x="0" y="6620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9482222" y="2967629"/>
            <a:ext cx="5167040" cy="12016372"/>
          </a:xfrm>
          <a:custGeom>
            <a:avLst/>
            <a:gdLst/>
            <a:ahLst/>
            <a:cxnLst/>
            <a:rect l="l" t="t" r="r" b="b"/>
            <a:pathLst>
              <a:path w="5167040" h="12016372">
                <a:moveTo>
                  <a:pt x="5167040" y="0"/>
                </a:moveTo>
                <a:lnTo>
                  <a:pt x="0" y="0"/>
                </a:lnTo>
                <a:lnTo>
                  <a:pt x="0" y="12016372"/>
                </a:lnTo>
                <a:lnTo>
                  <a:pt x="5167040" y="12016372"/>
                </a:lnTo>
                <a:lnTo>
                  <a:pt x="516704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092523" y="8975815"/>
            <a:ext cx="5941949" cy="4114800"/>
          </a:xfrm>
          <a:custGeom>
            <a:avLst/>
            <a:gdLst/>
            <a:ahLst/>
            <a:cxnLst/>
            <a:rect l="l" t="t" r="r" b="b"/>
            <a:pathLst>
              <a:path w="5941949" h="4114800">
                <a:moveTo>
                  <a:pt x="0" y="0"/>
                </a:moveTo>
                <a:lnTo>
                  <a:pt x="5941949" y="0"/>
                </a:lnTo>
                <a:lnTo>
                  <a:pt x="59419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5092523" y="8058939"/>
            <a:ext cx="399053" cy="3990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9" name="Group 9"/>
          <p:cNvGrpSpPr/>
          <p:nvPr/>
        </p:nvGrpSpPr>
        <p:grpSpPr>
          <a:xfrm>
            <a:off x="10813036" y="2532689"/>
            <a:ext cx="399053" cy="3990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2" name="Group 12"/>
          <p:cNvGrpSpPr/>
          <p:nvPr/>
        </p:nvGrpSpPr>
        <p:grpSpPr>
          <a:xfrm>
            <a:off x="17059773" y="1928734"/>
            <a:ext cx="399053" cy="39905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5" name="Freeform 15"/>
          <p:cNvSpPr/>
          <p:nvPr/>
        </p:nvSpPr>
        <p:spPr>
          <a:xfrm>
            <a:off x="9220131" y="736874"/>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Freeform 16"/>
          <p:cNvSpPr/>
          <p:nvPr/>
        </p:nvSpPr>
        <p:spPr>
          <a:xfrm>
            <a:off x="17491548" y="4231076"/>
            <a:ext cx="1592905" cy="1590914"/>
          </a:xfrm>
          <a:custGeom>
            <a:avLst/>
            <a:gdLst/>
            <a:ahLst/>
            <a:cxnLst/>
            <a:rect l="l" t="t" r="r" b="b"/>
            <a:pathLst>
              <a:path w="1592905" h="1590914">
                <a:moveTo>
                  <a:pt x="0" y="0"/>
                </a:moveTo>
                <a:lnTo>
                  <a:pt x="1592904" y="0"/>
                </a:lnTo>
                <a:lnTo>
                  <a:pt x="1592904" y="1590914"/>
                </a:lnTo>
                <a:lnTo>
                  <a:pt x="0" y="159091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7" name="TextBox 17"/>
          <p:cNvSpPr txBox="1"/>
          <p:nvPr/>
        </p:nvSpPr>
        <p:spPr>
          <a:xfrm>
            <a:off x="473835" y="1850156"/>
            <a:ext cx="18016773" cy="821099"/>
          </a:xfrm>
          <a:prstGeom prst="rect">
            <a:avLst/>
          </a:prstGeom>
        </p:spPr>
        <p:txBody>
          <a:bodyPr lIns="0" tIns="0" rIns="0" bIns="0" rtlCol="0" anchor="t">
            <a:spAutoFit/>
          </a:bodyPr>
          <a:lstStyle/>
          <a:p>
            <a:pPr algn="l">
              <a:lnSpc>
                <a:spcPts val="6720"/>
              </a:lnSpc>
            </a:pPr>
            <a:r>
              <a:rPr lang="en-US" sz="4800" b="1">
                <a:solidFill>
                  <a:srgbClr val="CB715E"/>
                </a:solidFill>
                <a:latin typeface="Fraunces Bold"/>
                <a:ea typeface="Fraunces Bold"/>
                <a:cs typeface="Fraunces Bold"/>
                <a:sym typeface="Fraunces Bold"/>
              </a:rPr>
              <a:t>II. THỰC HÀNH</a:t>
            </a:r>
          </a:p>
        </p:txBody>
      </p:sp>
      <p:sp>
        <p:nvSpPr>
          <p:cNvPr id="18" name="TextBox 18"/>
          <p:cNvSpPr txBox="1"/>
          <p:nvPr/>
        </p:nvSpPr>
        <p:spPr>
          <a:xfrm>
            <a:off x="766666" y="2846017"/>
            <a:ext cx="8453465" cy="2803425"/>
          </a:xfrm>
          <a:prstGeom prst="rect">
            <a:avLst/>
          </a:prstGeom>
        </p:spPr>
        <p:txBody>
          <a:bodyPr lIns="0" tIns="0" rIns="0" bIns="0" rtlCol="0" anchor="t">
            <a:spAutoFit/>
          </a:bodyPr>
          <a:lstStyle/>
          <a:p>
            <a:pPr algn="just">
              <a:lnSpc>
                <a:spcPts val="5600"/>
              </a:lnSpc>
            </a:pPr>
            <a:r>
              <a:rPr lang="en-US" sz="4000" b="1" dirty="0" err="1">
                <a:solidFill>
                  <a:srgbClr val="4F2C33"/>
                </a:solidFill>
                <a:latin typeface="Roboto Condensed Bold"/>
                <a:ea typeface="Roboto Condensed Bold"/>
                <a:cs typeface="Roboto Condensed Bold"/>
                <a:sym typeface="Roboto Condensed Bold"/>
              </a:rPr>
              <a:t>Nhiệm</a:t>
            </a:r>
            <a:r>
              <a:rPr lang="en-US" sz="4000" b="1" dirty="0">
                <a:solidFill>
                  <a:srgbClr val="4F2C33"/>
                </a:solidFill>
                <a:latin typeface="Roboto Condensed Bold"/>
                <a:ea typeface="Roboto Condensed Bold"/>
                <a:cs typeface="Roboto Condensed Bold"/>
                <a:sym typeface="Roboto Condensed Bold"/>
              </a:rPr>
              <a:t> </a:t>
            </a:r>
            <a:r>
              <a:rPr lang="en-US" sz="4000" b="1" dirty="0" err="1">
                <a:solidFill>
                  <a:srgbClr val="4F2C33"/>
                </a:solidFill>
                <a:latin typeface="Roboto Condensed Bold"/>
                <a:ea typeface="Roboto Condensed Bold"/>
                <a:cs typeface="Roboto Condensed Bold"/>
                <a:sym typeface="Roboto Condensed Bold"/>
              </a:rPr>
              <a:t>vụ</a:t>
            </a:r>
            <a:r>
              <a:rPr lang="en-US" sz="4000" b="1" dirty="0">
                <a:solidFill>
                  <a:srgbClr val="4F2C33"/>
                </a:solidFill>
                <a:latin typeface="Roboto Condensed Bold"/>
                <a:ea typeface="Roboto Condensed Bold"/>
                <a:cs typeface="Roboto Condensed Bold"/>
                <a:sym typeface="Roboto Condensed Bold"/>
              </a:rPr>
              <a:t> 3: </a:t>
            </a:r>
          </a:p>
          <a:p>
            <a:pPr algn="just">
              <a:lnSpc>
                <a:spcPts val="5600"/>
              </a:lnSpc>
            </a:pPr>
            <a:r>
              <a:rPr lang="en-US" sz="4000" b="1" dirty="0">
                <a:solidFill>
                  <a:srgbClr val="4F2C33"/>
                </a:solidFill>
                <a:latin typeface="Roboto Condensed Bold"/>
                <a:ea typeface="Roboto Condensed Bold"/>
                <a:cs typeface="Roboto Condensed Bold"/>
                <a:sym typeface="Roboto Condensed Bold"/>
              </a:rPr>
              <a:t>(</a:t>
            </a:r>
            <a:r>
              <a:rPr lang="en-US" sz="4000" b="1" dirty="0" err="1">
                <a:solidFill>
                  <a:srgbClr val="4F2C33"/>
                </a:solidFill>
                <a:latin typeface="Roboto Condensed Bold"/>
                <a:ea typeface="Roboto Condensed Bold"/>
                <a:cs typeface="Roboto Condensed Bold"/>
                <a:sym typeface="Roboto Condensed Bold"/>
              </a:rPr>
              <a:t>Bài</a:t>
            </a:r>
            <a:r>
              <a:rPr lang="en-US" sz="4000" b="1" dirty="0">
                <a:solidFill>
                  <a:srgbClr val="4F2C33"/>
                </a:solidFill>
                <a:latin typeface="Roboto Condensed Bold"/>
                <a:ea typeface="Roboto Condensed Bold"/>
                <a:cs typeface="Roboto Condensed Bold"/>
                <a:sym typeface="Roboto Condensed Bold"/>
              </a:rPr>
              <a:t> </a:t>
            </a:r>
            <a:r>
              <a:rPr lang="en-US" sz="4000" b="1" dirty="0" err="1">
                <a:solidFill>
                  <a:srgbClr val="4F2C33"/>
                </a:solidFill>
                <a:latin typeface="Roboto Condensed Bold"/>
                <a:ea typeface="Roboto Condensed Bold"/>
                <a:cs typeface="Roboto Condensed Bold"/>
                <a:sym typeface="Roboto Condensed Bold"/>
              </a:rPr>
              <a:t>tập</a:t>
            </a:r>
            <a:r>
              <a:rPr lang="en-US" sz="4000" b="1" dirty="0">
                <a:solidFill>
                  <a:srgbClr val="4F2C33"/>
                </a:solidFill>
                <a:latin typeface="Roboto Condensed Bold"/>
                <a:ea typeface="Roboto Condensed Bold"/>
                <a:cs typeface="Roboto Condensed Bold"/>
                <a:sym typeface="Roboto Condensed Bold"/>
              </a:rPr>
              <a:t> 3 </a:t>
            </a:r>
            <a:r>
              <a:rPr lang="en-US" sz="4000" b="1" dirty="0" err="1">
                <a:solidFill>
                  <a:srgbClr val="4F2C33"/>
                </a:solidFill>
                <a:latin typeface="Roboto Condensed Bold"/>
                <a:ea typeface="Roboto Condensed Bold"/>
                <a:cs typeface="Roboto Condensed Bold"/>
                <a:sym typeface="Roboto Condensed Bold"/>
              </a:rPr>
              <a:t>SGK</a:t>
            </a:r>
            <a:r>
              <a:rPr lang="en-US" sz="4000" b="1" dirty="0">
                <a:solidFill>
                  <a:srgbClr val="4F2C33"/>
                </a:solidFill>
                <a:latin typeface="Roboto Condensed Bold"/>
                <a:ea typeface="Roboto Condensed Bold"/>
                <a:cs typeface="Roboto Condensed Bold"/>
                <a:sym typeface="Roboto Condensed Bold"/>
              </a:rPr>
              <a:t>/ 71) </a:t>
            </a:r>
            <a:r>
              <a:rPr lang="en-US" sz="4000" dirty="0">
                <a:solidFill>
                  <a:srgbClr val="4F2C33"/>
                </a:solidFill>
                <a:latin typeface="Roboto Condensed"/>
                <a:ea typeface="Roboto Condensed"/>
                <a:cs typeface="Roboto Condensed"/>
                <a:sym typeface="Roboto Condensed"/>
              </a:rPr>
              <a:t>HS </a:t>
            </a:r>
            <a:r>
              <a:rPr lang="en-US" sz="4000" dirty="0" err="1">
                <a:solidFill>
                  <a:srgbClr val="4F2C33"/>
                </a:solidFill>
                <a:latin typeface="Roboto Condensed"/>
                <a:ea typeface="Roboto Condensed"/>
                <a:cs typeface="Roboto Condensed"/>
                <a:sym typeface="Roboto Condensed"/>
              </a:rPr>
              <a:t>thực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hiện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theo</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cặp</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thời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gian</a:t>
            </a:r>
            <a:r>
              <a:rPr lang="en-US" sz="4000" dirty="0">
                <a:solidFill>
                  <a:srgbClr val="4F2C33"/>
                </a:solidFill>
                <a:latin typeface="Roboto Condensed"/>
                <a:ea typeface="Roboto Condensed"/>
                <a:cs typeface="Roboto Condensed"/>
                <a:sym typeface="Roboto Condensed"/>
              </a:rPr>
              <a:t> 3 </a:t>
            </a:r>
            <a:r>
              <a:rPr lang="en-US" sz="4000" dirty="0" err="1">
                <a:solidFill>
                  <a:srgbClr val="4F2C33"/>
                </a:solidFill>
                <a:latin typeface="Roboto Condensed"/>
                <a:ea typeface="Roboto Condensed"/>
                <a:cs typeface="Roboto Condensed"/>
                <a:sym typeface="Roboto Condensed"/>
              </a:rPr>
              <a:t>phút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GV</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gọi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đại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diện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trình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bày</a:t>
            </a:r>
            <a:r>
              <a:rPr lang="en-US" sz="4000" dirty="0">
                <a:solidFill>
                  <a:srgbClr val="4F2C33"/>
                </a:solidFill>
                <a:latin typeface="Roboto Condensed"/>
                <a:ea typeface="Roboto Condensed"/>
                <a:cs typeface="Roboto Condensed"/>
                <a:sym typeface="Roboto Condensed"/>
              </a:rPr>
              <a:t> 2 </a:t>
            </a:r>
            <a:r>
              <a:rPr lang="en-US" sz="4000" dirty="0" err="1">
                <a:solidFill>
                  <a:srgbClr val="4F2C33"/>
                </a:solidFill>
                <a:latin typeface="Roboto Condensed"/>
                <a:ea typeface="Roboto Condensed"/>
                <a:cs typeface="Roboto Condensed"/>
                <a:sym typeface="Roboto Condensed"/>
              </a:rPr>
              <a:t>phút</a:t>
            </a:r>
            <a:r>
              <a:rPr lang="en-US" sz="4000" dirty="0">
                <a:solidFill>
                  <a:srgbClr val="4F2C33"/>
                </a:solidFill>
                <a:latin typeface="Roboto Condensed"/>
                <a:ea typeface="Roboto Condensed"/>
                <a:cs typeface="Roboto Condensed"/>
                <a:sym typeface="Roboto Condensed"/>
              </a:rPr>
              <a:t>/ HS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883516" y="7805224"/>
            <a:ext cx="22055031" cy="968163"/>
            <a:chOff x="0" y="0"/>
            <a:chExt cx="5808733" cy="254989"/>
          </a:xfrm>
        </p:grpSpPr>
        <p:sp>
          <p:nvSpPr>
            <p:cNvPr id="3" name="Freeform 3"/>
            <p:cNvSpPr/>
            <p:nvPr/>
          </p:nvSpPr>
          <p:spPr>
            <a:xfrm>
              <a:off x="0" y="0"/>
              <a:ext cx="5808733" cy="254989"/>
            </a:xfrm>
            <a:custGeom>
              <a:avLst/>
              <a:gdLst/>
              <a:ahLst/>
              <a:cxnLst/>
              <a:rect l="l" t="t" r="r" b="b"/>
              <a:pathLst>
                <a:path w="5808733" h="254989">
                  <a:moveTo>
                    <a:pt x="17902" y="0"/>
                  </a:moveTo>
                  <a:lnTo>
                    <a:pt x="5790830" y="0"/>
                  </a:lnTo>
                  <a:cubicBezTo>
                    <a:pt x="5800718" y="0"/>
                    <a:pt x="5808733" y="8015"/>
                    <a:pt x="5808733" y="17902"/>
                  </a:cubicBezTo>
                  <a:lnTo>
                    <a:pt x="5808733" y="237087"/>
                  </a:lnTo>
                  <a:cubicBezTo>
                    <a:pt x="5808733" y="241835"/>
                    <a:pt x="5806846" y="246389"/>
                    <a:pt x="5803489" y="249746"/>
                  </a:cubicBezTo>
                  <a:cubicBezTo>
                    <a:pt x="5800132" y="253103"/>
                    <a:pt x="5795578" y="254989"/>
                    <a:pt x="5790830" y="254989"/>
                  </a:cubicBezTo>
                  <a:lnTo>
                    <a:pt x="17902" y="254989"/>
                  </a:lnTo>
                  <a:cubicBezTo>
                    <a:pt x="13154" y="254989"/>
                    <a:pt x="8601" y="253103"/>
                    <a:pt x="5243" y="249746"/>
                  </a:cubicBezTo>
                  <a:cubicBezTo>
                    <a:pt x="1886" y="246389"/>
                    <a:pt x="0" y="241835"/>
                    <a:pt x="0" y="237087"/>
                  </a:cubicBezTo>
                  <a:lnTo>
                    <a:pt x="0" y="17902"/>
                  </a:lnTo>
                  <a:cubicBezTo>
                    <a:pt x="0" y="13154"/>
                    <a:pt x="1886" y="8601"/>
                    <a:pt x="5243" y="5243"/>
                  </a:cubicBezTo>
                  <a:cubicBezTo>
                    <a:pt x="8601" y="1886"/>
                    <a:pt x="13154" y="0"/>
                    <a:pt x="17902" y="0"/>
                  </a:cubicBezTo>
                  <a:close/>
                </a:path>
              </a:pathLst>
            </a:custGeom>
            <a:solidFill>
              <a:srgbClr val="FCF5ED"/>
            </a:solidFill>
          </p:spPr>
        </p:sp>
        <p:sp>
          <p:nvSpPr>
            <p:cNvPr id="4" name="TextBox 4"/>
            <p:cNvSpPr txBox="1"/>
            <p:nvPr/>
          </p:nvSpPr>
          <p:spPr>
            <a:xfrm>
              <a:off x="0" y="-47625"/>
              <a:ext cx="5808733" cy="302614"/>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6" name="Freeform 6"/>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2628233" y="3330280"/>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4" name="Group 14"/>
          <p:cNvGrpSpPr/>
          <p:nvPr/>
        </p:nvGrpSpPr>
        <p:grpSpPr>
          <a:xfrm>
            <a:off x="6112251" y="7158521"/>
            <a:ext cx="399053" cy="3990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7" name="Freeform 17"/>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9" name="Freeform 19"/>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20" name="Group 20"/>
          <p:cNvGrpSpPr/>
          <p:nvPr/>
        </p:nvGrpSpPr>
        <p:grpSpPr>
          <a:xfrm>
            <a:off x="461764" y="486613"/>
            <a:ext cx="10335935" cy="4656887"/>
            <a:chOff x="0" y="0"/>
            <a:chExt cx="2722222" cy="1226505"/>
          </a:xfrm>
        </p:grpSpPr>
        <p:sp>
          <p:nvSpPr>
            <p:cNvPr id="21" name="Freeform 21"/>
            <p:cNvSpPr/>
            <p:nvPr/>
          </p:nvSpPr>
          <p:spPr>
            <a:xfrm>
              <a:off x="0" y="0"/>
              <a:ext cx="2722222" cy="1226505"/>
            </a:xfrm>
            <a:custGeom>
              <a:avLst/>
              <a:gdLst/>
              <a:ahLst/>
              <a:cxnLst/>
              <a:rect l="l" t="t" r="r" b="b"/>
              <a:pathLst>
                <a:path w="2722222" h="1226505">
                  <a:moveTo>
                    <a:pt x="38201" y="0"/>
                  </a:moveTo>
                  <a:lnTo>
                    <a:pt x="2684021" y="0"/>
                  </a:lnTo>
                  <a:cubicBezTo>
                    <a:pt x="2694153" y="0"/>
                    <a:pt x="2703869" y="4025"/>
                    <a:pt x="2711033" y="11189"/>
                  </a:cubicBezTo>
                  <a:cubicBezTo>
                    <a:pt x="2718197" y="18353"/>
                    <a:pt x="2722222" y="28069"/>
                    <a:pt x="2722222" y="38201"/>
                  </a:cubicBezTo>
                  <a:lnTo>
                    <a:pt x="2722222" y="1188305"/>
                  </a:lnTo>
                  <a:cubicBezTo>
                    <a:pt x="2722222" y="1198436"/>
                    <a:pt x="2718197" y="1208152"/>
                    <a:pt x="2711033" y="1215316"/>
                  </a:cubicBezTo>
                  <a:cubicBezTo>
                    <a:pt x="2703869" y="1222480"/>
                    <a:pt x="2694153" y="1226505"/>
                    <a:pt x="2684021" y="1226505"/>
                  </a:cubicBezTo>
                  <a:lnTo>
                    <a:pt x="38201" y="1226505"/>
                  </a:lnTo>
                  <a:cubicBezTo>
                    <a:pt x="28069" y="1226505"/>
                    <a:pt x="18353" y="1222480"/>
                    <a:pt x="11189" y="1215316"/>
                  </a:cubicBezTo>
                  <a:cubicBezTo>
                    <a:pt x="4025" y="1208152"/>
                    <a:pt x="0" y="1198436"/>
                    <a:pt x="0" y="1188305"/>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22" name="TextBox 22"/>
            <p:cNvSpPr txBox="1"/>
            <p:nvPr/>
          </p:nvSpPr>
          <p:spPr>
            <a:xfrm>
              <a:off x="0" y="-47625"/>
              <a:ext cx="2722222" cy="1274130"/>
            </a:xfrm>
            <a:prstGeom prst="rect">
              <a:avLst/>
            </a:prstGeom>
          </p:spPr>
          <p:txBody>
            <a:bodyPr lIns="50800" tIns="50800" rIns="50800" bIns="50800" rtlCol="0" anchor="ctr"/>
            <a:lstStyle/>
            <a:p>
              <a:pPr algn="ctr">
                <a:lnSpc>
                  <a:spcPts val="3662"/>
                </a:lnSpc>
              </a:pPr>
              <a:endParaRPr/>
            </a:p>
          </p:txBody>
        </p:sp>
      </p:grpSp>
      <p:sp>
        <p:nvSpPr>
          <p:cNvPr id="23" name="TextBox 23"/>
          <p:cNvSpPr txBox="1"/>
          <p:nvPr/>
        </p:nvSpPr>
        <p:spPr>
          <a:xfrm>
            <a:off x="927875" y="573312"/>
            <a:ext cx="9403712" cy="4646930"/>
          </a:xfrm>
          <a:prstGeom prst="rect">
            <a:avLst/>
          </a:prstGeom>
        </p:spPr>
        <p:txBody>
          <a:bodyPr lIns="0" tIns="0" rIns="0" bIns="0" rtlCol="0" anchor="t">
            <a:spAutoFit/>
          </a:bodyPr>
          <a:lstStyle/>
          <a:p>
            <a:pPr algn="just">
              <a:lnSpc>
                <a:spcPts val="5320"/>
              </a:lnSpc>
            </a:pPr>
            <a:r>
              <a:rPr lang="en-US" sz="3800" b="1" dirty="0" err="1">
                <a:solidFill>
                  <a:srgbClr val="4F2C33"/>
                </a:solidFill>
                <a:latin typeface="Roboto Condensed Bold"/>
                <a:ea typeface="Roboto Condensed Bold"/>
                <a:cs typeface="Roboto Condensed Bold"/>
                <a:sym typeface="Roboto Condensed Bold"/>
              </a:rPr>
              <a:t>Đặt</a:t>
            </a:r>
            <a:r>
              <a:rPr lang="en-US" sz="3800" b="1" dirty="0">
                <a:solidFill>
                  <a:srgbClr val="4F2C33"/>
                </a:solidFill>
                <a:latin typeface="Roboto Condensed Bold"/>
                <a:ea typeface="Roboto Condensed Bold"/>
                <a:cs typeface="Roboto Condensed Bold"/>
                <a:sym typeface="Roboto Condensed Bold"/>
              </a:rPr>
              <a:t> 4 </a:t>
            </a:r>
            <a:r>
              <a:rPr lang="en-US" sz="3800" b="1" dirty="0" err="1">
                <a:solidFill>
                  <a:srgbClr val="4F2C33"/>
                </a:solidFill>
                <a:latin typeface="Roboto Condensed Bold"/>
                <a:ea typeface="Roboto Condensed Bold"/>
                <a:cs typeface="Roboto Condensed Bold"/>
                <a:sym typeface="Roboto Condensed Bold"/>
              </a:rPr>
              <a:t>câu</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mỗi</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câu</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có</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sử</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dụng</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tên</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viết</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tắt</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của</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một</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tổ</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chức</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quốc</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tế</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sau</a:t>
            </a:r>
            <a:r>
              <a:rPr lang="en-US" sz="3800" b="1" dirty="0">
                <a:solidFill>
                  <a:srgbClr val="4F2C33"/>
                </a:solidFill>
                <a:latin typeface="Roboto Condensed Bold"/>
                <a:ea typeface="Roboto Condensed Bold"/>
                <a:cs typeface="Roboto Condensed Bold"/>
                <a:sym typeface="Roboto Condensed Bold"/>
              </a:rPr>
              <a:t> </a:t>
            </a:r>
            <a:r>
              <a:rPr lang="en-US" sz="3800" b="1" dirty="0" err="1">
                <a:solidFill>
                  <a:srgbClr val="4F2C33"/>
                </a:solidFill>
                <a:latin typeface="Roboto Condensed Bold"/>
                <a:ea typeface="Roboto Condensed Bold"/>
                <a:cs typeface="Roboto Condensed Bold"/>
                <a:sym typeface="Roboto Condensed Bold"/>
              </a:rPr>
              <a:t>đây</a:t>
            </a:r>
            <a:r>
              <a:rPr lang="en-US" sz="3800" b="1" dirty="0">
                <a:solidFill>
                  <a:srgbClr val="4F2C33"/>
                </a:solidFill>
                <a:latin typeface="Roboto Condensed Bold"/>
                <a:ea typeface="Roboto Condensed Bold"/>
                <a:cs typeface="Roboto Condensed Bold"/>
                <a:sym typeface="Roboto Condensed Bold"/>
              </a:rPr>
              <a:t>:</a:t>
            </a:r>
          </a:p>
          <a:p>
            <a:pPr algn="just">
              <a:lnSpc>
                <a:spcPts val="5320"/>
              </a:lnSpc>
            </a:pPr>
            <a:r>
              <a:rPr lang="en-US" sz="3800" b="1" dirty="0">
                <a:solidFill>
                  <a:srgbClr val="4F2C33"/>
                </a:solidFill>
                <a:latin typeface="Roboto Condensed Bold"/>
                <a:ea typeface="Roboto Condensed Bold"/>
                <a:cs typeface="Roboto Condensed Bold"/>
                <a:sym typeface="Roboto Condensed Bold"/>
              </a:rPr>
              <a:t>- WTO</a:t>
            </a:r>
          </a:p>
          <a:p>
            <a:pPr algn="just">
              <a:lnSpc>
                <a:spcPts val="5320"/>
              </a:lnSpc>
            </a:pPr>
            <a:r>
              <a:rPr lang="en-US" sz="3800" b="1" dirty="0">
                <a:solidFill>
                  <a:srgbClr val="4F2C33"/>
                </a:solidFill>
                <a:latin typeface="Roboto Condensed Bold"/>
                <a:ea typeface="Roboto Condensed Bold"/>
                <a:cs typeface="Roboto Condensed Bold"/>
                <a:sym typeface="Roboto Condensed Bold"/>
              </a:rPr>
              <a:t>- WB</a:t>
            </a:r>
          </a:p>
          <a:p>
            <a:pPr algn="just">
              <a:lnSpc>
                <a:spcPts val="5320"/>
              </a:lnSpc>
            </a:pPr>
            <a:r>
              <a:rPr lang="en-US" sz="3800" b="1" dirty="0">
                <a:solidFill>
                  <a:srgbClr val="4F2C33"/>
                </a:solidFill>
                <a:latin typeface="Roboto Condensed Bold"/>
                <a:ea typeface="Roboto Condensed Bold"/>
                <a:cs typeface="Roboto Condensed Bold"/>
                <a:sym typeface="Roboto Condensed Bold"/>
              </a:rPr>
              <a:t>- ASEAN</a:t>
            </a:r>
          </a:p>
          <a:p>
            <a:pPr algn="just">
              <a:lnSpc>
                <a:spcPts val="5320"/>
              </a:lnSpc>
            </a:pPr>
            <a:r>
              <a:rPr lang="en-US" sz="3800" b="1" dirty="0">
                <a:solidFill>
                  <a:srgbClr val="4F2C33"/>
                </a:solidFill>
                <a:latin typeface="Roboto Condensed Bold"/>
                <a:ea typeface="Roboto Condensed Bold"/>
                <a:cs typeface="Roboto Condensed Bold"/>
                <a:sym typeface="Roboto Condensed Bold"/>
              </a:rPr>
              <a:t>- WHO</a:t>
            </a:r>
          </a:p>
          <a:p>
            <a:pPr algn="just">
              <a:lnSpc>
                <a:spcPts val="5320"/>
              </a:lnSpc>
            </a:pPr>
            <a:endParaRPr lang="en-US" sz="3800" b="1" dirty="0">
              <a:solidFill>
                <a:srgbClr val="4F2C33"/>
              </a:solidFill>
              <a:latin typeface="Roboto Condensed Bold"/>
              <a:ea typeface="Roboto Condensed Bold"/>
              <a:cs typeface="Roboto Condensed Bold"/>
              <a:sym typeface="Roboto Condensed Bold"/>
            </a:endParaRPr>
          </a:p>
        </p:txBody>
      </p:sp>
      <p:sp>
        <p:nvSpPr>
          <p:cNvPr id="24" name="TextBox 24"/>
          <p:cNvSpPr txBox="1"/>
          <p:nvPr/>
        </p:nvSpPr>
        <p:spPr>
          <a:xfrm>
            <a:off x="1206314" y="5693625"/>
            <a:ext cx="9403712" cy="721945"/>
          </a:xfrm>
          <a:prstGeom prst="rect">
            <a:avLst/>
          </a:prstGeom>
        </p:spPr>
        <p:txBody>
          <a:bodyPr lIns="0" tIns="0" rIns="0" bIns="0" rtlCol="0" anchor="t">
            <a:spAutoFit/>
          </a:bodyPr>
          <a:lstStyle/>
          <a:p>
            <a:pPr algn="just">
              <a:lnSpc>
                <a:spcPts val="5880"/>
              </a:lnSpc>
            </a:pPr>
            <a:r>
              <a:rPr lang="en-US" sz="4200" dirty="0" err="1">
                <a:solidFill>
                  <a:srgbClr val="4F2C33"/>
                </a:solidFill>
                <a:latin typeface="#9Slide05 Dear Saturday"/>
                <a:ea typeface="#9Slide05 Dear Saturday"/>
                <a:cs typeface="#9Slide05 Dear Saturday"/>
                <a:sym typeface="#9Slide05 Dear Saturday"/>
              </a:rPr>
              <a:t>Việt</a:t>
            </a:r>
            <a:r>
              <a:rPr lang="en-US" sz="4200" dirty="0">
                <a:solidFill>
                  <a:srgbClr val="4F2C33"/>
                </a:solidFill>
                <a:latin typeface="#9Slide05 Dear Saturday"/>
                <a:ea typeface="#9Slide05 Dear Saturday"/>
                <a:cs typeface="#9Slide05 Dear Saturday"/>
                <a:sym typeface="#9Slide05 Dear Saturday"/>
              </a:rPr>
              <a:t> Nam </a:t>
            </a:r>
            <a:r>
              <a:rPr lang="en-US" sz="4200" dirty="0" err="1">
                <a:solidFill>
                  <a:srgbClr val="4F2C33"/>
                </a:solidFill>
                <a:latin typeface="#9Slide05 Dear Saturday"/>
                <a:ea typeface="#9Slide05 Dear Saturday"/>
                <a:cs typeface="#9Slide05 Dear Saturday"/>
                <a:sym typeface="#9Slide05 Dear Saturday"/>
              </a:rPr>
              <a:t>là</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thành</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viên</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của</a:t>
            </a:r>
            <a:r>
              <a:rPr lang="en-US" sz="4200" dirty="0">
                <a:solidFill>
                  <a:srgbClr val="4F2C33"/>
                </a:solidFill>
                <a:latin typeface="#9Slide05 Dear Saturday"/>
                <a:ea typeface="#9Slide05 Dear Saturday"/>
                <a:cs typeface="#9Slide05 Dear Saturday"/>
                <a:sym typeface="#9Slide05 Dear Saturday"/>
              </a:rPr>
              <a:t> WTO.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883516" y="7805224"/>
            <a:ext cx="22055031" cy="968163"/>
            <a:chOff x="0" y="0"/>
            <a:chExt cx="5808733" cy="254989"/>
          </a:xfrm>
        </p:grpSpPr>
        <p:sp>
          <p:nvSpPr>
            <p:cNvPr id="3" name="Freeform 3"/>
            <p:cNvSpPr/>
            <p:nvPr/>
          </p:nvSpPr>
          <p:spPr>
            <a:xfrm>
              <a:off x="0" y="0"/>
              <a:ext cx="5808733" cy="254989"/>
            </a:xfrm>
            <a:custGeom>
              <a:avLst/>
              <a:gdLst/>
              <a:ahLst/>
              <a:cxnLst/>
              <a:rect l="l" t="t" r="r" b="b"/>
              <a:pathLst>
                <a:path w="5808733" h="254989">
                  <a:moveTo>
                    <a:pt x="17902" y="0"/>
                  </a:moveTo>
                  <a:lnTo>
                    <a:pt x="5790830" y="0"/>
                  </a:lnTo>
                  <a:cubicBezTo>
                    <a:pt x="5800718" y="0"/>
                    <a:pt x="5808733" y="8015"/>
                    <a:pt x="5808733" y="17902"/>
                  </a:cubicBezTo>
                  <a:lnTo>
                    <a:pt x="5808733" y="237087"/>
                  </a:lnTo>
                  <a:cubicBezTo>
                    <a:pt x="5808733" y="241835"/>
                    <a:pt x="5806846" y="246389"/>
                    <a:pt x="5803489" y="249746"/>
                  </a:cubicBezTo>
                  <a:cubicBezTo>
                    <a:pt x="5800132" y="253103"/>
                    <a:pt x="5795578" y="254989"/>
                    <a:pt x="5790830" y="254989"/>
                  </a:cubicBezTo>
                  <a:lnTo>
                    <a:pt x="17902" y="254989"/>
                  </a:lnTo>
                  <a:cubicBezTo>
                    <a:pt x="13154" y="254989"/>
                    <a:pt x="8601" y="253103"/>
                    <a:pt x="5243" y="249746"/>
                  </a:cubicBezTo>
                  <a:cubicBezTo>
                    <a:pt x="1886" y="246389"/>
                    <a:pt x="0" y="241835"/>
                    <a:pt x="0" y="237087"/>
                  </a:cubicBezTo>
                  <a:lnTo>
                    <a:pt x="0" y="17902"/>
                  </a:lnTo>
                  <a:cubicBezTo>
                    <a:pt x="0" y="13154"/>
                    <a:pt x="1886" y="8601"/>
                    <a:pt x="5243" y="5243"/>
                  </a:cubicBezTo>
                  <a:cubicBezTo>
                    <a:pt x="8601" y="1886"/>
                    <a:pt x="13154" y="0"/>
                    <a:pt x="17902" y="0"/>
                  </a:cubicBezTo>
                  <a:close/>
                </a:path>
              </a:pathLst>
            </a:custGeom>
            <a:solidFill>
              <a:srgbClr val="FCF5ED"/>
            </a:solidFill>
          </p:spPr>
        </p:sp>
        <p:sp>
          <p:nvSpPr>
            <p:cNvPr id="4" name="TextBox 4"/>
            <p:cNvSpPr txBox="1"/>
            <p:nvPr/>
          </p:nvSpPr>
          <p:spPr>
            <a:xfrm>
              <a:off x="0" y="-47625"/>
              <a:ext cx="5808733" cy="302614"/>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6" name="Freeform 6"/>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2628233" y="3330280"/>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4" name="Group 14"/>
          <p:cNvGrpSpPr/>
          <p:nvPr/>
        </p:nvGrpSpPr>
        <p:grpSpPr>
          <a:xfrm>
            <a:off x="6112251" y="7158521"/>
            <a:ext cx="399053" cy="3990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7" name="Freeform 17"/>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9" name="Freeform 19"/>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20" name="Group 20"/>
          <p:cNvGrpSpPr/>
          <p:nvPr/>
        </p:nvGrpSpPr>
        <p:grpSpPr>
          <a:xfrm>
            <a:off x="461764" y="486613"/>
            <a:ext cx="10335935" cy="4656887"/>
            <a:chOff x="0" y="0"/>
            <a:chExt cx="2722222" cy="1226505"/>
          </a:xfrm>
        </p:grpSpPr>
        <p:sp>
          <p:nvSpPr>
            <p:cNvPr id="21" name="Freeform 21"/>
            <p:cNvSpPr/>
            <p:nvPr/>
          </p:nvSpPr>
          <p:spPr>
            <a:xfrm>
              <a:off x="0" y="0"/>
              <a:ext cx="2722222" cy="1226505"/>
            </a:xfrm>
            <a:custGeom>
              <a:avLst/>
              <a:gdLst/>
              <a:ahLst/>
              <a:cxnLst/>
              <a:rect l="l" t="t" r="r" b="b"/>
              <a:pathLst>
                <a:path w="2722222" h="1226505">
                  <a:moveTo>
                    <a:pt x="38201" y="0"/>
                  </a:moveTo>
                  <a:lnTo>
                    <a:pt x="2684021" y="0"/>
                  </a:lnTo>
                  <a:cubicBezTo>
                    <a:pt x="2694153" y="0"/>
                    <a:pt x="2703869" y="4025"/>
                    <a:pt x="2711033" y="11189"/>
                  </a:cubicBezTo>
                  <a:cubicBezTo>
                    <a:pt x="2718197" y="18353"/>
                    <a:pt x="2722222" y="28069"/>
                    <a:pt x="2722222" y="38201"/>
                  </a:cubicBezTo>
                  <a:lnTo>
                    <a:pt x="2722222" y="1188305"/>
                  </a:lnTo>
                  <a:cubicBezTo>
                    <a:pt x="2722222" y="1198436"/>
                    <a:pt x="2718197" y="1208152"/>
                    <a:pt x="2711033" y="1215316"/>
                  </a:cubicBezTo>
                  <a:cubicBezTo>
                    <a:pt x="2703869" y="1222480"/>
                    <a:pt x="2694153" y="1226505"/>
                    <a:pt x="2684021" y="1226505"/>
                  </a:cubicBezTo>
                  <a:lnTo>
                    <a:pt x="38201" y="1226505"/>
                  </a:lnTo>
                  <a:cubicBezTo>
                    <a:pt x="28069" y="1226505"/>
                    <a:pt x="18353" y="1222480"/>
                    <a:pt x="11189" y="1215316"/>
                  </a:cubicBezTo>
                  <a:cubicBezTo>
                    <a:pt x="4025" y="1208152"/>
                    <a:pt x="0" y="1198436"/>
                    <a:pt x="0" y="1188305"/>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22" name="TextBox 22"/>
            <p:cNvSpPr txBox="1"/>
            <p:nvPr/>
          </p:nvSpPr>
          <p:spPr>
            <a:xfrm>
              <a:off x="0" y="-47625"/>
              <a:ext cx="2722222" cy="1274130"/>
            </a:xfrm>
            <a:prstGeom prst="rect">
              <a:avLst/>
            </a:prstGeom>
          </p:spPr>
          <p:txBody>
            <a:bodyPr lIns="50800" tIns="50800" rIns="50800" bIns="50800" rtlCol="0" anchor="ctr"/>
            <a:lstStyle/>
            <a:p>
              <a:pPr algn="ctr">
                <a:lnSpc>
                  <a:spcPts val="3662"/>
                </a:lnSpc>
              </a:pPr>
              <a:endParaRPr/>
            </a:p>
          </p:txBody>
        </p:sp>
      </p:grpSp>
      <p:sp>
        <p:nvSpPr>
          <p:cNvPr id="23" name="TextBox 23"/>
          <p:cNvSpPr txBox="1"/>
          <p:nvPr/>
        </p:nvSpPr>
        <p:spPr>
          <a:xfrm>
            <a:off x="927875" y="573312"/>
            <a:ext cx="9403712" cy="4646930"/>
          </a:xfrm>
          <a:prstGeom prst="rect">
            <a:avLst/>
          </a:prstGeom>
        </p:spPr>
        <p:txBody>
          <a:bodyPr lIns="0" tIns="0" rIns="0" bIns="0" rtlCol="0" anchor="t">
            <a:spAutoFit/>
          </a:bodyPr>
          <a:lstStyle/>
          <a:p>
            <a:pPr algn="just">
              <a:lnSpc>
                <a:spcPts val="5320"/>
              </a:lnSpc>
            </a:pPr>
            <a:r>
              <a:rPr lang="en-US" sz="3800" b="1">
                <a:solidFill>
                  <a:srgbClr val="4F2C33"/>
                </a:solidFill>
                <a:latin typeface="Roboto Condensed Bold"/>
                <a:ea typeface="Roboto Condensed Bold"/>
                <a:cs typeface="Roboto Condensed Bold"/>
                <a:sym typeface="Roboto Condensed Bold"/>
              </a:rPr>
              <a:t>Đặt 4 câu, mỗi câu có sử dụng tên viết tắt của một tổ chức quốc tế sau đây:</a:t>
            </a:r>
          </a:p>
          <a:p>
            <a:pPr algn="just">
              <a:lnSpc>
                <a:spcPts val="5320"/>
              </a:lnSpc>
            </a:pPr>
            <a:r>
              <a:rPr lang="en-US" sz="3800" b="1">
                <a:solidFill>
                  <a:srgbClr val="4F2C33"/>
                </a:solidFill>
                <a:latin typeface="Roboto Condensed Bold"/>
                <a:ea typeface="Roboto Condensed Bold"/>
                <a:cs typeface="Roboto Condensed Bold"/>
                <a:sym typeface="Roboto Condensed Bold"/>
              </a:rPr>
              <a:t>- WTO</a:t>
            </a:r>
          </a:p>
          <a:p>
            <a:pPr algn="just">
              <a:lnSpc>
                <a:spcPts val="5320"/>
              </a:lnSpc>
            </a:pPr>
            <a:r>
              <a:rPr lang="en-US" sz="3800" b="1">
                <a:solidFill>
                  <a:srgbClr val="4F2C33"/>
                </a:solidFill>
                <a:latin typeface="Roboto Condensed Bold"/>
                <a:ea typeface="Roboto Condensed Bold"/>
                <a:cs typeface="Roboto Condensed Bold"/>
                <a:sym typeface="Roboto Condensed Bold"/>
              </a:rPr>
              <a:t>- WB</a:t>
            </a:r>
          </a:p>
          <a:p>
            <a:pPr algn="just">
              <a:lnSpc>
                <a:spcPts val="5320"/>
              </a:lnSpc>
            </a:pPr>
            <a:r>
              <a:rPr lang="en-US" sz="3800" b="1">
                <a:solidFill>
                  <a:srgbClr val="4F2C33"/>
                </a:solidFill>
                <a:latin typeface="Roboto Condensed Bold"/>
                <a:ea typeface="Roboto Condensed Bold"/>
                <a:cs typeface="Roboto Condensed Bold"/>
                <a:sym typeface="Roboto Condensed Bold"/>
              </a:rPr>
              <a:t>- ASEAN</a:t>
            </a:r>
          </a:p>
          <a:p>
            <a:pPr algn="just">
              <a:lnSpc>
                <a:spcPts val="5320"/>
              </a:lnSpc>
            </a:pPr>
            <a:r>
              <a:rPr lang="en-US" sz="3800" b="1">
                <a:solidFill>
                  <a:srgbClr val="4F2C33"/>
                </a:solidFill>
                <a:latin typeface="Roboto Condensed Bold"/>
                <a:ea typeface="Roboto Condensed Bold"/>
                <a:cs typeface="Roboto Condensed Bold"/>
                <a:sym typeface="Roboto Condensed Bold"/>
              </a:rPr>
              <a:t>- WHO</a:t>
            </a:r>
          </a:p>
          <a:p>
            <a:pPr algn="just">
              <a:lnSpc>
                <a:spcPts val="5320"/>
              </a:lnSpc>
            </a:pPr>
            <a:endParaRPr lang="en-US" sz="3800" b="1">
              <a:solidFill>
                <a:srgbClr val="4F2C33"/>
              </a:solidFill>
              <a:latin typeface="Roboto Condensed Bold"/>
              <a:ea typeface="Roboto Condensed Bold"/>
              <a:cs typeface="Roboto Condensed Bold"/>
              <a:sym typeface="Roboto Condensed Bold"/>
            </a:endParaRPr>
          </a:p>
        </p:txBody>
      </p:sp>
      <p:sp>
        <p:nvSpPr>
          <p:cNvPr id="24" name="TextBox 24"/>
          <p:cNvSpPr txBox="1"/>
          <p:nvPr/>
        </p:nvSpPr>
        <p:spPr>
          <a:xfrm>
            <a:off x="1028700" y="5345858"/>
            <a:ext cx="9403712" cy="2950646"/>
          </a:xfrm>
          <a:prstGeom prst="rect">
            <a:avLst/>
          </a:prstGeom>
        </p:spPr>
        <p:txBody>
          <a:bodyPr lIns="0" tIns="0" rIns="0" bIns="0" rtlCol="0" anchor="t">
            <a:spAutoFit/>
          </a:bodyPr>
          <a:lstStyle/>
          <a:p>
            <a:pPr algn="just">
              <a:lnSpc>
                <a:spcPts val="5880"/>
              </a:lnSpc>
            </a:pPr>
            <a:r>
              <a:rPr lang="en-US" sz="4200" dirty="0" err="1">
                <a:solidFill>
                  <a:srgbClr val="4F2C33"/>
                </a:solidFill>
                <a:latin typeface="#9Slide05 Dear Saturday"/>
                <a:ea typeface="#9Slide05 Dear Saturday"/>
                <a:cs typeface="#9Slide05 Dear Saturday"/>
                <a:sym typeface="#9Slide05 Dear Saturday"/>
              </a:rPr>
              <a:t>Tổ</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chức</a:t>
            </a:r>
            <a:r>
              <a:rPr lang="en-US" sz="4200" dirty="0">
                <a:solidFill>
                  <a:srgbClr val="4F2C33"/>
                </a:solidFill>
                <a:latin typeface="#9Slide05 Dear Saturday"/>
                <a:ea typeface="#9Slide05 Dear Saturday"/>
                <a:cs typeface="#9Slide05 Dear Saturday"/>
                <a:sym typeface="#9Slide05 Dear Saturday"/>
              </a:rPr>
              <a:t> WB (</a:t>
            </a:r>
            <a:r>
              <a:rPr lang="en-US" sz="4200" dirty="0" err="1">
                <a:solidFill>
                  <a:srgbClr val="4F2C33"/>
                </a:solidFill>
                <a:latin typeface="#9Slide05 Dear Saturday"/>
                <a:ea typeface="#9Slide05 Dear Saturday"/>
                <a:cs typeface="#9Slide05 Dear Saturday"/>
                <a:sym typeface="#9Slide05 Dear Saturday"/>
              </a:rPr>
              <a:t>Ngân</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hàng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Thế</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giới</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hỗ</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trợ</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Việt</a:t>
            </a:r>
            <a:r>
              <a:rPr lang="en-US" sz="4200" dirty="0">
                <a:solidFill>
                  <a:srgbClr val="4F2C33"/>
                </a:solidFill>
                <a:latin typeface="#9Slide05 Dear Saturday"/>
                <a:ea typeface="#9Slide05 Dear Saturday"/>
                <a:cs typeface="#9Slide05 Dear Saturday"/>
                <a:sym typeface="#9Slide05 Dear Saturday"/>
              </a:rPr>
              <a:t> Nam </a:t>
            </a:r>
            <a:r>
              <a:rPr lang="en-US" sz="4200" dirty="0" err="1">
                <a:solidFill>
                  <a:srgbClr val="4F2C33"/>
                </a:solidFill>
                <a:latin typeface="#9Slide05 Dear Saturday"/>
                <a:ea typeface="#9Slide05 Dear Saturday"/>
                <a:cs typeface="#9Slide05 Dear Saturday"/>
                <a:sym typeface="#9Slide05 Dear Saturday"/>
              </a:rPr>
              <a:t>trong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các</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dự</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án</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phát</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triển</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kinh</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tế</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và</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xã</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hội</a:t>
            </a:r>
            <a:r>
              <a:rPr lang="en-US" sz="4200" dirty="0">
                <a:solidFill>
                  <a:srgbClr val="4F2C33"/>
                </a:solidFill>
                <a:latin typeface="#9Slide05 Dear Saturday"/>
                <a:ea typeface="#9Slide05 Dear Saturday"/>
                <a:cs typeface="#9Slide05 Dear Saturday"/>
                <a:sym typeface="#9Slide05 Dear Saturday"/>
              </a:rPr>
              <a:t>.</a:t>
            </a:r>
          </a:p>
          <a:p>
            <a:pPr algn="just">
              <a:lnSpc>
                <a:spcPts val="5880"/>
              </a:lnSpc>
            </a:pPr>
            <a:endParaRPr lang="en-US" sz="4200" dirty="0">
              <a:solidFill>
                <a:srgbClr val="4F2C33"/>
              </a:solidFill>
              <a:latin typeface="#9Slide05 Dear Saturday"/>
              <a:ea typeface="#9Slide05 Dear Saturday"/>
              <a:cs typeface="#9Slide05 Dear Saturday"/>
              <a:sym typeface="#9Slide05 Dear Saturday"/>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057857" y="8944223"/>
            <a:ext cx="21616511" cy="10835276"/>
          </a:xfrm>
          <a:custGeom>
            <a:avLst/>
            <a:gdLst/>
            <a:ahLst/>
            <a:cxnLst/>
            <a:rect l="l" t="t" r="r" b="b"/>
            <a:pathLst>
              <a:path w="21616511" h="10835276">
                <a:moveTo>
                  <a:pt x="0" y="0"/>
                </a:moveTo>
                <a:lnTo>
                  <a:pt x="21616511" y="0"/>
                </a:lnTo>
                <a:lnTo>
                  <a:pt x="21616511" y="10835276"/>
                </a:lnTo>
                <a:lnTo>
                  <a:pt x="0" y="10835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27922" y="129067"/>
            <a:ext cx="14929471" cy="10152040"/>
          </a:xfrm>
          <a:custGeom>
            <a:avLst/>
            <a:gdLst/>
            <a:ahLst/>
            <a:cxnLst/>
            <a:rect l="l" t="t" r="r" b="b"/>
            <a:pathLst>
              <a:path w="14929471" h="10152040">
                <a:moveTo>
                  <a:pt x="0" y="0"/>
                </a:moveTo>
                <a:lnTo>
                  <a:pt x="14929471" y="0"/>
                </a:lnTo>
                <a:lnTo>
                  <a:pt x="14929471" y="10152040"/>
                </a:lnTo>
                <a:lnTo>
                  <a:pt x="0" y="10152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614114" y="9924400"/>
            <a:ext cx="3086100" cy="591791"/>
            <a:chOff x="0" y="0"/>
            <a:chExt cx="812800" cy="155863"/>
          </a:xfrm>
        </p:grpSpPr>
        <p:sp>
          <p:nvSpPr>
            <p:cNvPr id="5" name="Freeform 5"/>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6" name="TextBox 6"/>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3308131" y="9924400"/>
            <a:ext cx="3086100" cy="591791"/>
            <a:chOff x="0" y="0"/>
            <a:chExt cx="812800" cy="155863"/>
          </a:xfrm>
        </p:grpSpPr>
        <p:sp>
          <p:nvSpPr>
            <p:cNvPr id="8" name="Freeform 8"/>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9" name="TextBox 9"/>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829173" y="918456"/>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3" name="Group 13"/>
          <p:cNvGrpSpPr/>
          <p:nvPr/>
        </p:nvGrpSpPr>
        <p:grpSpPr>
          <a:xfrm>
            <a:off x="2000002" y="2423272"/>
            <a:ext cx="399053" cy="3990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6" name="Group 16"/>
          <p:cNvGrpSpPr/>
          <p:nvPr/>
        </p:nvGrpSpPr>
        <p:grpSpPr>
          <a:xfrm>
            <a:off x="15995178" y="4159641"/>
            <a:ext cx="399053" cy="39905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9" name="Group 19"/>
          <p:cNvGrpSpPr/>
          <p:nvPr/>
        </p:nvGrpSpPr>
        <p:grpSpPr>
          <a:xfrm>
            <a:off x="17100816" y="2622798"/>
            <a:ext cx="399053" cy="39905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2" name="Group 22"/>
          <p:cNvGrpSpPr/>
          <p:nvPr/>
        </p:nvGrpSpPr>
        <p:grpSpPr>
          <a:xfrm>
            <a:off x="15958340" y="718929"/>
            <a:ext cx="399053" cy="3990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5" name="Group 25"/>
          <p:cNvGrpSpPr/>
          <p:nvPr/>
        </p:nvGrpSpPr>
        <p:grpSpPr>
          <a:xfrm>
            <a:off x="-453650" y="-513416"/>
            <a:ext cx="19337990" cy="1001476"/>
            <a:chOff x="0" y="0"/>
            <a:chExt cx="5093133" cy="263763"/>
          </a:xfrm>
        </p:grpSpPr>
        <p:sp>
          <p:nvSpPr>
            <p:cNvPr id="26" name="Freeform 26"/>
            <p:cNvSpPr/>
            <p:nvPr/>
          </p:nvSpPr>
          <p:spPr>
            <a:xfrm>
              <a:off x="0" y="0"/>
              <a:ext cx="5093133" cy="263763"/>
            </a:xfrm>
            <a:custGeom>
              <a:avLst/>
              <a:gdLst/>
              <a:ahLst/>
              <a:cxnLst/>
              <a:rect l="l" t="t" r="r" b="b"/>
              <a:pathLst>
                <a:path w="5093133" h="263763">
                  <a:moveTo>
                    <a:pt x="20418" y="0"/>
                  </a:moveTo>
                  <a:lnTo>
                    <a:pt x="5072716" y="0"/>
                  </a:lnTo>
                  <a:cubicBezTo>
                    <a:pt x="5083992" y="0"/>
                    <a:pt x="5093133" y="9141"/>
                    <a:pt x="5093133" y="20418"/>
                  </a:cubicBezTo>
                  <a:lnTo>
                    <a:pt x="5093133" y="243345"/>
                  </a:lnTo>
                  <a:cubicBezTo>
                    <a:pt x="5093133" y="254622"/>
                    <a:pt x="5083992" y="263763"/>
                    <a:pt x="5072716" y="263763"/>
                  </a:cubicBezTo>
                  <a:lnTo>
                    <a:pt x="20418" y="263763"/>
                  </a:lnTo>
                  <a:cubicBezTo>
                    <a:pt x="9141" y="263763"/>
                    <a:pt x="0" y="254622"/>
                    <a:pt x="0" y="243345"/>
                  </a:cubicBezTo>
                  <a:lnTo>
                    <a:pt x="0" y="20418"/>
                  </a:lnTo>
                  <a:cubicBezTo>
                    <a:pt x="0" y="9141"/>
                    <a:pt x="9141" y="0"/>
                    <a:pt x="20418" y="0"/>
                  </a:cubicBezTo>
                  <a:close/>
                </a:path>
              </a:pathLst>
            </a:custGeom>
            <a:solidFill>
              <a:srgbClr val="FC914F"/>
            </a:solidFill>
          </p:spPr>
        </p:sp>
        <p:sp>
          <p:nvSpPr>
            <p:cNvPr id="27" name="TextBox 27"/>
            <p:cNvSpPr txBox="1"/>
            <p:nvPr/>
          </p:nvSpPr>
          <p:spPr>
            <a:xfrm>
              <a:off x="0" y="-47625"/>
              <a:ext cx="5093133" cy="311388"/>
            </a:xfrm>
            <a:prstGeom prst="rect">
              <a:avLst/>
            </a:prstGeom>
          </p:spPr>
          <p:txBody>
            <a:bodyPr lIns="50800" tIns="50800" rIns="50800" bIns="50800" rtlCol="0" anchor="ctr"/>
            <a:lstStyle/>
            <a:p>
              <a:pPr algn="ctr">
                <a:lnSpc>
                  <a:spcPts val="3662"/>
                </a:lnSpc>
              </a:pPr>
              <a:endParaRPr/>
            </a:p>
          </p:txBody>
        </p:sp>
      </p:grpSp>
      <p:sp>
        <p:nvSpPr>
          <p:cNvPr id="28" name="Freeform 28"/>
          <p:cNvSpPr/>
          <p:nvPr/>
        </p:nvSpPr>
        <p:spPr>
          <a:xfrm>
            <a:off x="421786" y="3142801"/>
            <a:ext cx="1417665" cy="1415893"/>
          </a:xfrm>
          <a:custGeom>
            <a:avLst/>
            <a:gdLst/>
            <a:ahLst/>
            <a:cxnLst/>
            <a:rect l="l" t="t" r="r" b="b"/>
            <a:pathLst>
              <a:path w="1417665" h="1415893">
                <a:moveTo>
                  <a:pt x="0" y="0"/>
                </a:moveTo>
                <a:lnTo>
                  <a:pt x="1417664" y="0"/>
                </a:lnTo>
                <a:lnTo>
                  <a:pt x="1417664" y="1415893"/>
                </a:lnTo>
                <a:lnTo>
                  <a:pt x="0" y="141589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9" name="Freeform 29"/>
          <p:cNvSpPr/>
          <p:nvPr/>
        </p:nvSpPr>
        <p:spPr>
          <a:xfrm>
            <a:off x="16085846" y="5205087"/>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30" name="Freeform 30"/>
          <p:cNvSpPr/>
          <p:nvPr/>
        </p:nvSpPr>
        <p:spPr>
          <a:xfrm flipH="1">
            <a:off x="7002264" y="-4283728"/>
            <a:ext cx="12817602" cy="6041390"/>
          </a:xfrm>
          <a:custGeom>
            <a:avLst/>
            <a:gdLst/>
            <a:ahLst/>
            <a:cxnLst/>
            <a:rect l="l" t="t" r="r" b="b"/>
            <a:pathLst>
              <a:path w="12817602" h="6041390">
                <a:moveTo>
                  <a:pt x="12817601" y="0"/>
                </a:moveTo>
                <a:lnTo>
                  <a:pt x="0" y="0"/>
                </a:lnTo>
                <a:lnTo>
                  <a:pt x="0" y="6041390"/>
                </a:lnTo>
                <a:lnTo>
                  <a:pt x="12817601" y="6041390"/>
                </a:lnTo>
                <a:lnTo>
                  <a:pt x="12817601" y="0"/>
                </a:lnTo>
                <a:close/>
              </a:path>
            </a:pathLst>
          </a:custGeom>
          <a:blipFill>
            <a:blip r:embed="rId8"/>
            <a:stretch>
              <a:fillRect r="-26627"/>
            </a:stretch>
          </a:blipFill>
        </p:spPr>
      </p:sp>
      <p:sp>
        <p:nvSpPr>
          <p:cNvPr id="31" name="Freeform 31"/>
          <p:cNvSpPr/>
          <p:nvPr/>
        </p:nvSpPr>
        <p:spPr>
          <a:xfrm>
            <a:off x="6425698" y="3284897"/>
            <a:ext cx="5579295" cy="3717205"/>
          </a:xfrm>
          <a:custGeom>
            <a:avLst/>
            <a:gdLst/>
            <a:ahLst/>
            <a:cxnLst/>
            <a:rect l="l" t="t" r="r" b="b"/>
            <a:pathLst>
              <a:path w="5579295" h="3717205">
                <a:moveTo>
                  <a:pt x="0" y="0"/>
                </a:moveTo>
                <a:lnTo>
                  <a:pt x="5579294" y="0"/>
                </a:lnTo>
                <a:lnTo>
                  <a:pt x="5579294" y="3717206"/>
                </a:lnTo>
                <a:lnTo>
                  <a:pt x="0" y="3717206"/>
                </a:lnTo>
                <a:lnTo>
                  <a:pt x="0" y="0"/>
                </a:lnTo>
                <a:close/>
              </a:path>
            </a:pathLst>
          </a:custGeom>
          <a:blipFill>
            <a:blip r:embed="rId9"/>
            <a:stretch>
              <a:fillRect/>
            </a:stretch>
          </a:blipFill>
        </p:spPr>
      </p:sp>
      <p:sp>
        <p:nvSpPr>
          <p:cNvPr id="32" name="TextBox 32"/>
          <p:cNvSpPr txBox="1"/>
          <p:nvPr/>
        </p:nvSpPr>
        <p:spPr>
          <a:xfrm>
            <a:off x="3592871" y="1717562"/>
            <a:ext cx="10825583" cy="1104762"/>
          </a:xfrm>
          <a:prstGeom prst="rect">
            <a:avLst/>
          </a:prstGeom>
        </p:spPr>
        <p:txBody>
          <a:bodyPr lIns="0" tIns="0" rIns="0" bIns="0" rtlCol="0" anchor="t">
            <a:spAutoFit/>
          </a:bodyPr>
          <a:lstStyle/>
          <a:p>
            <a:pPr algn="ctr">
              <a:lnSpc>
                <a:spcPts val="8410"/>
              </a:lnSpc>
            </a:pPr>
            <a:r>
              <a:rPr lang="en-US" sz="6007">
                <a:solidFill>
                  <a:srgbClr val="E2834B"/>
                </a:solidFill>
                <a:latin typeface="#9Slide07 Crocante"/>
                <a:ea typeface="#9Slide07 Crocante"/>
                <a:cs typeface="#9Slide07 Crocante"/>
                <a:sym typeface="#9Slide07 Crocante"/>
              </a:rPr>
              <a:t>NHÌN </a:t>
            </a:r>
            <a:r>
              <a:rPr lang="en-US" sz="6007">
                <a:solidFill>
                  <a:srgbClr val="E24B98"/>
                </a:solidFill>
                <a:latin typeface="#9Slide07 Crocante"/>
                <a:ea typeface="#9Slide07 Crocante"/>
                <a:cs typeface="#9Slide07 Crocante"/>
                <a:sym typeface="#9Slide07 Crocante"/>
              </a:rPr>
              <a:t>LOGO </a:t>
            </a:r>
            <a:r>
              <a:rPr lang="en-US" sz="6007">
                <a:solidFill>
                  <a:srgbClr val="E2834B"/>
                </a:solidFill>
                <a:latin typeface="#9Slide07 Crocante"/>
                <a:ea typeface="#9Slide07 Crocante"/>
                <a:cs typeface="#9Slide07 Crocante"/>
                <a:sym typeface="#9Slide07 Crocante"/>
              </a:rPr>
              <a:t>ĐOÁN TÊN TỔ CHỨC</a:t>
            </a:r>
          </a:p>
        </p:txBody>
      </p:sp>
      <p:sp>
        <p:nvSpPr>
          <p:cNvPr id="33" name="TextBox 33"/>
          <p:cNvSpPr txBox="1"/>
          <p:nvPr/>
        </p:nvSpPr>
        <p:spPr>
          <a:xfrm>
            <a:off x="3731208" y="6964003"/>
            <a:ext cx="10825583" cy="2171612"/>
          </a:xfrm>
          <a:prstGeom prst="rect">
            <a:avLst/>
          </a:prstGeom>
        </p:spPr>
        <p:txBody>
          <a:bodyPr lIns="0" tIns="0" rIns="0" bIns="0" rtlCol="0" anchor="t">
            <a:spAutoFit/>
          </a:bodyPr>
          <a:lstStyle/>
          <a:p>
            <a:pPr algn="ctr">
              <a:lnSpc>
                <a:spcPts val="8410"/>
              </a:lnSpc>
            </a:pPr>
            <a:r>
              <a:rPr lang="en-US" sz="6007" dirty="0">
                <a:solidFill>
                  <a:srgbClr val="FBD42A"/>
                </a:solidFill>
                <a:latin typeface="#9Slide07 Crocante"/>
                <a:ea typeface="#9Slide07 Crocante"/>
                <a:cs typeface="#9Slide07 Crocante"/>
                <a:sym typeface="#9Slide07 Crocante"/>
              </a:rPr>
              <a:t>ASEAN - </a:t>
            </a:r>
            <a:r>
              <a:rPr lang="en-US" sz="6007" dirty="0" err="1">
                <a:solidFill>
                  <a:srgbClr val="FBD42A"/>
                </a:solidFill>
                <a:latin typeface="#9Slide07 Crocante"/>
                <a:ea typeface="#9Slide07 Crocante"/>
                <a:cs typeface="#9Slide07 Crocante"/>
                <a:sym typeface="#9Slide07 Crocante"/>
              </a:rPr>
              <a:t>Hiệp</a:t>
            </a:r>
            <a:r>
              <a:rPr lang="en-US" sz="6007" dirty="0">
                <a:solidFill>
                  <a:srgbClr val="FBD42A"/>
                </a:solidFill>
                <a:latin typeface="#9Slide07 Crocante"/>
                <a:ea typeface="#9Slide07 Crocante"/>
                <a:cs typeface="#9Slide07 Crocante"/>
                <a:sym typeface="#9Slide07 Crocante"/>
              </a:rPr>
              <a:t> </a:t>
            </a:r>
            <a:r>
              <a:rPr lang="en-US" sz="6007" dirty="0" err="1">
                <a:solidFill>
                  <a:srgbClr val="FBD42A"/>
                </a:solidFill>
                <a:latin typeface="#9Slide07 Crocante"/>
                <a:ea typeface="#9Slide07 Crocante"/>
                <a:cs typeface="#9Slide07 Crocante"/>
                <a:sym typeface="#9Slide07 Crocante"/>
              </a:rPr>
              <a:t>hội</a:t>
            </a:r>
            <a:r>
              <a:rPr lang="en-US" sz="6007" dirty="0">
                <a:solidFill>
                  <a:srgbClr val="FBD42A"/>
                </a:solidFill>
                <a:latin typeface="#9Slide07 Crocante"/>
                <a:ea typeface="#9Slide07 Crocante"/>
                <a:cs typeface="#9Slide07 Crocante"/>
                <a:sym typeface="#9Slide07 Crocante"/>
              </a:rPr>
              <a:t> </a:t>
            </a:r>
            <a:r>
              <a:rPr lang="en-US" sz="6007" dirty="0" err="1">
                <a:solidFill>
                  <a:srgbClr val="FBD42A"/>
                </a:solidFill>
                <a:latin typeface="#9Slide07 Crocante"/>
                <a:ea typeface="#9Slide07 Crocante"/>
                <a:cs typeface="#9Slide07 Crocante"/>
                <a:sym typeface="#9Slide07 Crocante"/>
              </a:rPr>
              <a:t>các</a:t>
            </a:r>
            <a:r>
              <a:rPr lang="en-US" sz="6007" dirty="0">
                <a:solidFill>
                  <a:srgbClr val="FBD42A"/>
                </a:solidFill>
                <a:latin typeface="#9Slide07 Crocante"/>
                <a:ea typeface="#9Slide07 Crocante"/>
                <a:cs typeface="#9Slide07 Crocante"/>
                <a:sym typeface="#9Slide07 Crocante"/>
              </a:rPr>
              <a:t> </a:t>
            </a:r>
          </a:p>
          <a:p>
            <a:pPr algn="ctr">
              <a:lnSpc>
                <a:spcPts val="8410"/>
              </a:lnSpc>
            </a:pPr>
            <a:r>
              <a:rPr lang="en-US" sz="6007" dirty="0" err="1">
                <a:solidFill>
                  <a:srgbClr val="FBD42A"/>
                </a:solidFill>
                <a:latin typeface="#9Slide07 Crocante"/>
                <a:ea typeface="#9Slide07 Crocante"/>
                <a:cs typeface="#9Slide07 Crocante"/>
                <a:sym typeface="#9Slide07 Crocante"/>
              </a:rPr>
              <a:t>quốc</a:t>
            </a:r>
            <a:r>
              <a:rPr lang="en-US" sz="6007" dirty="0">
                <a:solidFill>
                  <a:srgbClr val="FBD42A"/>
                </a:solidFill>
                <a:latin typeface="#9Slide07 Crocante"/>
                <a:ea typeface="#9Slide07 Crocante"/>
                <a:cs typeface="#9Slide07 Crocante"/>
                <a:sym typeface="#9Slide07 Crocante"/>
              </a:rPr>
              <a:t> </a:t>
            </a:r>
            <a:r>
              <a:rPr lang="en-US" sz="6007" dirty="0" err="1">
                <a:solidFill>
                  <a:srgbClr val="FBD42A"/>
                </a:solidFill>
                <a:latin typeface="#9Slide07 Crocante"/>
                <a:ea typeface="#9Slide07 Crocante"/>
                <a:cs typeface="#9Slide07 Crocante"/>
                <a:sym typeface="#9Slide07 Crocante"/>
              </a:rPr>
              <a:t>gia</a:t>
            </a:r>
            <a:r>
              <a:rPr lang="en-US" sz="6007" dirty="0">
                <a:solidFill>
                  <a:srgbClr val="FBD42A"/>
                </a:solidFill>
                <a:latin typeface="#9Slide07 Crocante"/>
                <a:ea typeface="#9Slide07 Crocante"/>
                <a:cs typeface="#9Slide07 Crocante"/>
                <a:sym typeface="#9Slide07 Crocante"/>
              </a:rPr>
              <a:t> </a:t>
            </a:r>
            <a:r>
              <a:rPr lang="en-US" sz="6007" dirty="0" err="1">
                <a:solidFill>
                  <a:srgbClr val="FBD42A"/>
                </a:solidFill>
                <a:latin typeface="#9Slide07 Crocante"/>
                <a:ea typeface="#9Slide07 Crocante"/>
                <a:cs typeface="#9Slide07 Crocante"/>
                <a:sym typeface="#9Slide07 Crocante"/>
              </a:rPr>
              <a:t>Đông</a:t>
            </a:r>
            <a:r>
              <a:rPr lang="en-US" sz="6007" dirty="0">
                <a:solidFill>
                  <a:srgbClr val="FBD42A"/>
                </a:solidFill>
                <a:latin typeface="#9Slide07 Crocante"/>
                <a:ea typeface="#9Slide07 Crocante"/>
                <a:cs typeface="#9Slide07 Crocante"/>
                <a:sym typeface="#9Slide07 Crocante"/>
              </a:rPr>
              <a:t> Nam Á</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883516" y="7805224"/>
            <a:ext cx="22055031" cy="968163"/>
            <a:chOff x="0" y="0"/>
            <a:chExt cx="5808733" cy="254989"/>
          </a:xfrm>
        </p:grpSpPr>
        <p:sp>
          <p:nvSpPr>
            <p:cNvPr id="3" name="Freeform 3"/>
            <p:cNvSpPr/>
            <p:nvPr/>
          </p:nvSpPr>
          <p:spPr>
            <a:xfrm>
              <a:off x="0" y="0"/>
              <a:ext cx="5808733" cy="254989"/>
            </a:xfrm>
            <a:custGeom>
              <a:avLst/>
              <a:gdLst/>
              <a:ahLst/>
              <a:cxnLst/>
              <a:rect l="l" t="t" r="r" b="b"/>
              <a:pathLst>
                <a:path w="5808733" h="254989">
                  <a:moveTo>
                    <a:pt x="17902" y="0"/>
                  </a:moveTo>
                  <a:lnTo>
                    <a:pt x="5790830" y="0"/>
                  </a:lnTo>
                  <a:cubicBezTo>
                    <a:pt x="5800718" y="0"/>
                    <a:pt x="5808733" y="8015"/>
                    <a:pt x="5808733" y="17902"/>
                  </a:cubicBezTo>
                  <a:lnTo>
                    <a:pt x="5808733" y="237087"/>
                  </a:lnTo>
                  <a:cubicBezTo>
                    <a:pt x="5808733" y="241835"/>
                    <a:pt x="5806846" y="246389"/>
                    <a:pt x="5803489" y="249746"/>
                  </a:cubicBezTo>
                  <a:cubicBezTo>
                    <a:pt x="5800132" y="253103"/>
                    <a:pt x="5795578" y="254989"/>
                    <a:pt x="5790830" y="254989"/>
                  </a:cubicBezTo>
                  <a:lnTo>
                    <a:pt x="17902" y="254989"/>
                  </a:lnTo>
                  <a:cubicBezTo>
                    <a:pt x="13154" y="254989"/>
                    <a:pt x="8601" y="253103"/>
                    <a:pt x="5243" y="249746"/>
                  </a:cubicBezTo>
                  <a:cubicBezTo>
                    <a:pt x="1886" y="246389"/>
                    <a:pt x="0" y="241835"/>
                    <a:pt x="0" y="237087"/>
                  </a:cubicBezTo>
                  <a:lnTo>
                    <a:pt x="0" y="17902"/>
                  </a:lnTo>
                  <a:cubicBezTo>
                    <a:pt x="0" y="13154"/>
                    <a:pt x="1886" y="8601"/>
                    <a:pt x="5243" y="5243"/>
                  </a:cubicBezTo>
                  <a:cubicBezTo>
                    <a:pt x="8601" y="1886"/>
                    <a:pt x="13154" y="0"/>
                    <a:pt x="17902" y="0"/>
                  </a:cubicBezTo>
                  <a:close/>
                </a:path>
              </a:pathLst>
            </a:custGeom>
            <a:solidFill>
              <a:srgbClr val="FCF5ED"/>
            </a:solidFill>
          </p:spPr>
        </p:sp>
        <p:sp>
          <p:nvSpPr>
            <p:cNvPr id="4" name="TextBox 4"/>
            <p:cNvSpPr txBox="1"/>
            <p:nvPr/>
          </p:nvSpPr>
          <p:spPr>
            <a:xfrm>
              <a:off x="0" y="-47625"/>
              <a:ext cx="5808733" cy="302614"/>
            </a:xfrm>
            <a:prstGeom prst="rect">
              <a:avLst/>
            </a:prstGeom>
          </p:spPr>
          <p:txBody>
            <a:bodyPr lIns="50800" tIns="50800" rIns="50800" bIns="50800" rtlCol="0" anchor="ctr"/>
            <a:lstStyle/>
            <a:p>
              <a:pPr algn="ctr">
                <a:lnSpc>
                  <a:spcPts val="3662"/>
                </a:lnSpc>
              </a:pPr>
              <a:endParaRPr/>
            </a:p>
          </p:txBody>
        </p:sp>
      </p:grpSp>
      <p:sp>
        <p:nvSpPr>
          <p:cNvPr id="5" name="Freeform 5"/>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6" name="Freeform 6"/>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1" name="Group 11"/>
          <p:cNvGrpSpPr/>
          <p:nvPr/>
        </p:nvGrpSpPr>
        <p:grpSpPr>
          <a:xfrm>
            <a:off x="12628233" y="3330280"/>
            <a:ext cx="399053" cy="39905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4" name="Freeform 14"/>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6" name="Freeform 16"/>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17" name="Group 17"/>
          <p:cNvGrpSpPr/>
          <p:nvPr/>
        </p:nvGrpSpPr>
        <p:grpSpPr>
          <a:xfrm>
            <a:off x="461764" y="486613"/>
            <a:ext cx="10335935" cy="4656887"/>
            <a:chOff x="0" y="0"/>
            <a:chExt cx="2722222" cy="1226505"/>
          </a:xfrm>
        </p:grpSpPr>
        <p:sp>
          <p:nvSpPr>
            <p:cNvPr id="18" name="Freeform 18"/>
            <p:cNvSpPr/>
            <p:nvPr/>
          </p:nvSpPr>
          <p:spPr>
            <a:xfrm>
              <a:off x="0" y="0"/>
              <a:ext cx="2722222" cy="1226505"/>
            </a:xfrm>
            <a:custGeom>
              <a:avLst/>
              <a:gdLst/>
              <a:ahLst/>
              <a:cxnLst/>
              <a:rect l="l" t="t" r="r" b="b"/>
              <a:pathLst>
                <a:path w="2722222" h="1226505">
                  <a:moveTo>
                    <a:pt x="38201" y="0"/>
                  </a:moveTo>
                  <a:lnTo>
                    <a:pt x="2684021" y="0"/>
                  </a:lnTo>
                  <a:cubicBezTo>
                    <a:pt x="2694153" y="0"/>
                    <a:pt x="2703869" y="4025"/>
                    <a:pt x="2711033" y="11189"/>
                  </a:cubicBezTo>
                  <a:cubicBezTo>
                    <a:pt x="2718197" y="18353"/>
                    <a:pt x="2722222" y="28069"/>
                    <a:pt x="2722222" y="38201"/>
                  </a:cubicBezTo>
                  <a:lnTo>
                    <a:pt x="2722222" y="1188305"/>
                  </a:lnTo>
                  <a:cubicBezTo>
                    <a:pt x="2722222" y="1198436"/>
                    <a:pt x="2718197" y="1208152"/>
                    <a:pt x="2711033" y="1215316"/>
                  </a:cubicBezTo>
                  <a:cubicBezTo>
                    <a:pt x="2703869" y="1222480"/>
                    <a:pt x="2694153" y="1226505"/>
                    <a:pt x="2684021" y="1226505"/>
                  </a:cubicBezTo>
                  <a:lnTo>
                    <a:pt x="38201" y="1226505"/>
                  </a:lnTo>
                  <a:cubicBezTo>
                    <a:pt x="28069" y="1226505"/>
                    <a:pt x="18353" y="1222480"/>
                    <a:pt x="11189" y="1215316"/>
                  </a:cubicBezTo>
                  <a:cubicBezTo>
                    <a:pt x="4025" y="1208152"/>
                    <a:pt x="0" y="1198436"/>
                    <a:pt x="0" y="1188305"/>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19" name="TextBox 19"/>
            <p:cNvSpPr txBox="1"/>
            <p:nvPr/>
          </p:nvSpPr>
          <p:spPr>
            <a:xfrm>
              <a:off x="0" y="-47625"/>
              <a:ext cx="2722222" cy="1274130"/>
            </a:xfrm>
            <a:prstGeom prst="rect">
              <a:avLst/>
            </a:prstGeom>
          </p:spPr>
          <p:txBody>
            <a:bodyPr lIns="50800" tIns="50800" rIns="50800" bIns="50800" rtlCol="0" anchor="ctr"/>
            <a:lstStyle/>
            <a:p>
              <a:pPr algn="ctr">
                <a:lnSpc>
                  <a:spcPts val="3662"/>
                </a:lnSpc>
              </a:pPr>
              <a:endParaRPr/>
            </a:p>
          </p:txBody>
        </p:sp>
      </p:grpSp>
      <p:sp>
        <p:nvSpPr>
          <p:cNvPr id="20" name="TextBox 20"/>
          <p:cNvSpPr txBox="1"/>
          <p:nvPr/>
        </p:nvSpPr>
        <p:spPr>
          <a:xfrm>
            <a:off x="927875" y="573312"/>
            <a:ext cx="9403712" cy="4646930"/>
          </a:xfrm>
          <a:prstGeom prst="rect">
            <a:avLst/>
          </a:prstGeom>
        </p:spPr>
        <p:txBody>
          <a:bodyPr lIns="0" tIns="0" rIns="0" bIns="0" rtlCol="0" anchor="t">
            <a:spAutoFit/>
          </a:bodyPr>
          <a:lstStyle/>
          <a:p>
            <a:pPr algn="just">
              <a:lnSpc>
                <a:spcPts val="5320"/>
              </a:lnSpc>
            </a:pPr>
            <a:r>
              <a:rPr lang="en-US" sz="3800" b="1">
                <a:solidFill>
                  <a:srgbClr val="4F2C33"/>
                </a:solidFill>
                <a:latin typeface="Roboto Condensed Bold"/>
                <a:ea typeface="Roboto Condensed Bold"/>
                <a:cs typeface="Roboto Condensed Bold"/>
                <a:sym typeface="Roboto Condensed Bold"/>
              </a:rPr>
              <a:t>Đặt 4 câu, mỗi câu có sử dụng tên viết tắt của một tổ chức quốc tế sau đây:</a:t>
            </a:r>
          </a:p>
          <a:p>
            <a:pPr algn="just">
              <a:lnSpc>
                <a:spcPts val="5320"/>
              </a:lnSpc>
            </a:pPr>
            <a:r>
              <a:rPr lang="en-US" sz="3800" b="1">
                <a:solidFill>
                  <a:srgbClr val="4F2C33"/>
                </a:solidFill>
                <a:latin typeface="Roboto Condensed Bold"/>
                <a:ea typeface="Roboto Condensed Bold"/>
                <a:cs typeface="Roboto Condensed Bold"/>
                <a:sym typeface="Roboto Condensed Bold"/>
              </a:rPr>
              <a:t>- WTO</a:t>
            </a:r>
          </a:p>
          <a:p>
            <a:pPr algn="just">
              <a:lnSpc>
                <a:spcPts val="5320"/>
              </a:lnSpc>
            </a:pPr>
            <a:r>
              <a:rPr lang="en-US" sz="3800" b="1">
                <a:solidFill>
                  <a:srgbClr val="4F2C33"/>
                </a:solidFill>
                <a:latin typeface="Roboto Condensed Bold"/>
                <a:ea typeface="Roboto Condensed Bold"/>
                <a:cs typeface="Roboto Condensed Bold"/>
                <a:sym typeface="Roboto Condensed Bold"/>
              </a:rPr>
              <a:t>- WB</a:t>
            </a:r>
          </a:p>
          <a:p>
            <a:pPr algn="just">
              <a:lnSpc>
                <a:spcPts val="5320"/>
              </a:lnSpc>
            </a:pPr>
            <a:r>
              <a:rPr lang="en-US" sz="3800" b="1">
                <a:solidFill>
                  <a:srgbClr val="4F2C33"/>
                </a:solidFill>
                <a:latin typeface="Roboto Condensed Bold"/>
                <a:ea typeface="Roboto Condensed Bold"/>
                <a:cs typeface="Roboto Condensed Bold"/>
                <a:sym typeface="Roboto Condensed Bold"/>
              </a:rPr>
              <a:t>- ASEAN</a:t>
            </a:r>
          </a:p>
          <a:p>
            <a:pPr algn="just">
              <a:lnSpc>
                <a:spcPts val="5320"/>
              </a:lnSpc>
            </a:pPr>
            <a:r>
              <a:rPr lang="en-US" sz="3800" b="1">
                <a:solidFill>
                  <a:srgbClr val="4F2C33"/>
                </a:solidFill>
                <a:latin typeface="Roboto Condensed Bold"/>
                <a:ea typeface="Roboto Condensed Bold"/>
                <a:cs typeface="Roboto Condensed Bold"/>
                <a:sym typeface="Roboto Condensed Bold"/>
              </a:rPr>
              <a:t>- WHO</a:t>
            </a:r>
          </a:p>
          <a:p>
            <a:pPr algn="just">
              <a:lnSpc>
                <a:spcPts val="5320"/>
              </a:lnSpc>
            </a:pPr>
            <a:endParaRPr lang="en-US" sz="3800" b="1">
              <a:solidFill>
                <a:srgbClr val="4F2C33"/>
              </a:solidFill>
              <a:latin typeface="Roboto Condensed Bold"/>
              <a:ea typeface="Roboto Condensed Bold"/>
              <a:cs typeface="Roboto Condensed Bold"/>
              <a:sym typeface="Roboto Condensed Bold"/>
            </a:endParaRPr>
          </a:p>
        </p:txBody>
      </p:sp>
      <p:sp>
        <p:nvSpPr>
          <p:cNvPr id="21" name="TextBox 21"/>
          <p:cNvSpPr txBox="1"/>
          <p:nvPr/>
        </p:nvSpPr>
        <p:spPr>
          <a:xfrm>
            <a:off x="1028700" y="5303933"/>
            <a:ext cx="9403712" cy="1464846"/>
          </a:xfrm>
          <a:prstGeom prst="rect">
            <a:avLst/>
          </a:prstGeom>
        </p:spPr>
        <p:txBody>
          <a:bodyPr lIns="0" tIns="0" rIns="0" bIns="0" rtlCol="0" anchor="t">
            <a:spAutoFit/>
          </a:bodyPr>
          <a:lstStyle/>
          <a:p>
            <a:pPr algn="just">
              <a:lnSpc>
                <a:spcPts val="5880"/>
              </a:lnSpc>
            </a:pPr>
            <a:r>
              <a:rPr lang="en-US" sz="4200" dirty="0">
                <a:solidFill>
                  <a:srgbClr val="4F2C33"/>
                </a:solidFill>
                <a:latin typeface="#9Slide05 Dear Saturday"/>
                <a:ea typeface="#9Slide05 Dear Saturday"/>
                <a:cs typeface="#9Slide05 Dear Saturday"/>
                <a:sym typeface="#9Slide05 Dear Saturday"/>
              </a:rPr>
              <a:t>ASEAN </a:t>
            </a:r>
            <a:r>
              <a:rPr lang="en-US" sz="4200" dirty="0" err="1">
                <a:solidFill>
                  <a:srgbClr val="4F2C33"/>
                </a:solidFill>
                <a:latin typeface="#9Slide05 Dear Saturday"/>
                <a:ea typeface="#9Slide05 Dear Saturday"/>
                <a:cs typeface="#9Slide05 Dear Saturday"/>
                <a:sym typeface="#9Slide05 Dear Saturday"/>
              </a:rPr>
              <a:t>là</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tổ</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chức</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hợp</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tác</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quan</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trọng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của</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Việt</a:t>
            </a:r>
            <a:r>
              <a:rPr lang="en-US" sz="4200" dirty="0">
                <a:solidFill>
                  <a:srgbClr val="4F2C33"/>
                </a:solidFill>
                <a:latin typeface="#9Slide05 Dear Saturday"/>
                <a:ea typeface="#9Slide05 Dear Saturday"/>
                <a:cs typeface="#9Slide05 Dear Saturday"/>
                <a:sym typeface="#9Slide05 Dear Saturday"/>
              </a:rPr>
              <a:t> Nam.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1439700" y="8296505"/>
            <a:ext cx="20784661" cy="2154824"/>
          </a:xfrm>
          <a:custGeom>
            <a:avLst/>
            <a:gdLst/>
            <a:ahLst/>
            <a:cxnLst/>
            <a:rect l="l" t="t" r="r" b="b"/>
            <a:pathLst>
              <a:path w="20784661" h="2154824">
                <a:moveTo>
                  <a:pt x="0" y="0"/>
                </a:moveTo>
                <a:lnTo>
                  <a:pt x="20784660" y="0"/>
                </a:lnTo>
                <a:lnTo>
                  <a:pt x="20784660" y="2154824"/>
                </a:lnTo>
                <a:lnTo>
                  <a:pt x="0" y="2154824"/>
                </a:lnTo>
                <a:lnTo>
                  <a:pt x="0" y="0"/>
                </a:lnTo>
                <a:close/>
              </a:path>
            </a:pathLst>
          </a:custGeom>
          <a:blipFill>
            <a:blip r:embed="rId2">
              <a:extLst>
                <a:ext uri="{96DAC541-7B7A-43D3-8B79-37D633B846F1}">
                  <asvg:svgBlip xmlns:asvg="http://schemas.microsoft.com/office/drawing/2016/SVG/main" r:embed="rId3"/>
                </a:ext>
              </a:extLst>
            </a:blip>
            <a:stretch>
              <a:fillRect l="-266" t="-10780"/>
            </a:stretch>
          </a:blipFill>
        </p:spPr>
      </p:sp>
      <p:sp>
        <p:nvSpPr>
          <p:cNvPr id="3" name="Freeform 3"/>
          <p:cNvSpPr/>
          <p:nvPr/>
        </p:nvSpPr>
        <p:spPr>
          <a:xfrm>
            <a:off x="14008567" y="2446229"/>
            <a:ext cx="3069338" cy="9378533"/>
          </a:xfrm>
          <a:custGeom>
            <a:avLst/>
            <a:gdLst/>
            <a:ahLst/>
            <a:cxnLst/>
            <a:rect l="l" t="t" r="r" b="b"/>
            <a:pathLst>
              <a:path w="3069338" h="9378533">
                <a:moveTo>
                  <a:pt x="0" y="0"/>
                </a:moveTo>
                <a:lnTo>
                  <a:pt x="3069338" y="0"/>
                </a:lnTo>
                <a:lnTo>
                  <a:pt x="3069338" y="9378533"/>
                </a:lnTo>
                <a:lnTo>
                  <a:pt x="0" y="937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047037" y="8000969"/>
            <a:ext cx="15297756" cy="5312493"/>
          </a:xfrm>
          <a:custGeom>
            <a:avLst/>
            <a:gdLst/>
            <a:ahLst/>
            <a:cxnLst/>
            <a:rect l="l" t="t" r="r" b="b"/>
            <a:pathLst>
              <a:path w="15297756" h="5312493">
                <a:moveTo>
                  <a:pt x="0" y="0"/>
                </a:moveTo>
                <a:lnTo>
                  <a:pt x="15297756" y="0"/>
                </a:lnTo>
                <a:lnTo>
                  <a:pt x="15297756" y="5312494"/>
                </a:lnTo>
                <a:lnTo>
                  <a:pt x="0" y="5312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0610026" y="7240945"/>
            <a:ext cx="7315200" cy="3666744"/>
          </a:xfrm>
          <a:custGeom>
            <a:avLst/>
            <a:gdLst/>
            <a:ahLst/>
            <a:cxnLst/>
            <a:rect l="l" t="t" r="r" b="b"/>
            <a:pathLst>
              <a:path w="7315200" h="3666744">
                <a:moveTo>
                  <a:pt x="0" y="0"/>
                </a:moveTo>
                <a:lnTo>
                  <a:pt x="7315200" y="0"/>
                </a:lnTo>
                <a:lnTo>
                  <a:pt x="7315200" y="3666744"/>
                </a:lnTo>
                <a:lnTo>
                  <a:pt x="0" y="3666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1899454" y="4177008"/>
            <a:ext cx="4736344" cy="3380565"/>
          </a:xfrm>
          <a:custGeom>
            <a:avLst/>
            <a:gdLst/>
            <a:ahLst/>
            <a:cxnLst/>
            <a:rect l="l" t="t" r="r" b="b"/>
            <a:pathLst>
              <a:path w="4736344" h="3380565">
                <a:moveTo>
                  <a:pt x="0" y="0"/>
                </a:moveTo>
                <a:lnTo>
                  <a:pt x="4736344" y="0"/>
                </a:lnTo>
                <a:lnTo>
                  <a:pt x="4736344" y="3380566"/>
                </a:lnTo>
                <a:lnTo>
                  <a:pt x="0" y="3380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flipH="1">
            <a:off x="10797699" y="1302825"/>
            <a:ext cx="1830534" cy="1777906"/>
          </a:xfrm>
          <a:custGeom>
            <a:avLst/>
            <a:gdLst/>
            <a:ahLst/>
            <a:cxnLst/>
            <a:rect l="l" t="t" r="r" b="b"/>
            <a:pathLst>
              <a:path w="1830534" h="1777906">
                <a:moveTo>
                  <a:pt x="1830534" y="0"/>
                </a:moveTo>
                <a:lnTo>
                  <a:pt x="0" y="0"/>
                </a:lnTo>
                <a:lnTo>
                  <a:pt x="0" y="1777906"/>
                </a:lnTo>
                <a:lnTo>
                  <a:pt x="1830534" y="1777906"/>
                </a:lnTo>
                <a:lnTo>
                  <a:pt x="1830534"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12628233" y="3330280"/>
            <a:ext cx="399053" cy="39905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1" name="Freeform 11"/>
          <p:cNvSpPr/>
          <p:nvPr/>
        </p:nvSpPr>
        <p:spPr>
          <a:xfrm>
            <a:off x="12931025" y="4695714"/>
            <a:ext cx="3908298" cy="9532435"/>
          </a:xfrm>
          <a:custGeom>
            <a:avLst/>
            <a:gdLst/>
            <a:ahLst/>
            <a:cxnLst/>
            <a:rect l="l" t="t" r="r" b="b"/>
            <a:pathLst>
              <a:path w="3908298" h="9532435">
                <a:moveTo>
                  <a:pt x="0" y="0"/>
                </a:moveTo>
                <a:lnTo>
                  <a:pt x="3908298" y="0"/>
                </a:lnTo>
                <a:lnTo>
                  <a:pt x="3908298" y="9532435"/>
                </a:lnTo>
                <a:lnTo>
                  <a:pt x="0" y="9532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4041785" y="649512"/>
            <a:ext cx="1308260" cy="1306625"/>
          </a:xfrm>
          <a:custGeom>
            <a:avLst/>
            <a:gdLst/>
            <a:ahLst/>
            <a:cxnLst/>
            <a:rect l="l" t="t" r="r" b="b"/>
            <a:pathLst>
              <a:path w="1308260" h="1306625">
                <a:moveTo>
                  <a:pt x="0" y="0"/>
                </a:moveTo>
                <a:lnTo>
                  <a:pt x="1308260" y="0"/>
                </a:lnTo>
                <a:lnTo>
                  <a:pt x="1308260" y="1306625"/>
                </a:lnTo>
                <a:lnTo>
                  <a:pt x="0" y="1306625"/>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3" name="Freeform 13"/>
          <p:cNvSpPr/>
          <p:nvPr/>
        </p:nvSpPr>
        <p:spPr>
          <a:xfrm flipH="1">
            <a:off x="16839323" y="3080731"/>
            <a:ext cx="1308260" cy="1306625"/>
          </a:xfrm>
          <a:custGeom>
            <a:avLst/>
            <a:gdLst/>
            <a:ahLst/>
            <a:cxnLst/>
            <a:rect l="l" t="t" r="r" b="b"/>
            <a:pathLst>
              <a:path w="1308260" h="1306625">
                <a:moveTo>
                  <a:pt x="1308261" y="0"/>
                </a:moveTo>
                <a:lnTo>
                  <a:pt x="0" y="0"/>
                </a:lnTo>
                <a:lnTo>
                  <a:pt x="0" y="1306625"/>
                </a:lnTo>
                <a:lnTo>
                  <a:pt x="1308261" y="1306625"/>
                </a:lnTo>
                <a:lnTo>
                  <a:pt x="1308261"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grpSp>
        <p:nvGrpSpPr>
          <p:cNvPr id="14" name="Group 14"/>
          <p:cNvGrpSpPr/>
          <p:nvPr/>
        </p:nvGrpSpPr>
        <p:grpSpPr>
          <a:xfrm>
            <a:off x="461764" y="486613"/>
            <a:ext cx="10335935" cy="4656887"/>
            <a:chOff x="0" y="0"/>
            <a:chExt cx="2722222" cy="1226505"/>
          </a:xfrm>
        </p:grpSpPr>
        <p:sp>
          <p:nvSpPr>
            <p:cNvPr id="15" name="Freeform 15"/>
            <p:cNvSpPr/>
            <p:nvPr/>
          </p:nvSpPr>
          <p:spPr>
            <a:xfrm>
              <a:off x="0" y="0"/>
              <a:ext cx="2722222" cy="1226505"/>
            </a:xfrm>
            <a:custGeom>
              <a:avLst/>
              <a:gdLst/>
              <a:ahLst/>
              <a:cxnLst/>
              <a:rect l="l" t="t" r="r" b="b"/>
              <a:pathLst>
                <a:path w="2722222" h="1226505">
                  <a:moveTo>
                    <a:pt x="38201" y="0"/>
                  </a:moveTo>
                  <a:lnTo>
                    <a:pt x="2684021" y="0"/>
                  </a:lnTo>
                  <a:cubicBezTo>
                    <a:pt x="2694153" y="0"/>
                    <a:pt x="2703869" y="4025"/>
                    <a:pt x="2711033" y="11189"/>
                  </a:cubicBezTo>
                  <a:cubicBezTo>
                    <a:pt x="2718197" y="18353"/>
                    <a:pt x="2722222" y="28069"/>
                    <a:pt x="2722222" y="38201"/>
                  </a:cubicBezTo>
                  <a:lnTo>
                    <a:pt x="2722222" y="1188305"/>
                  </a:lnTo>
                  <a:cubicBezTo>
                    <a:pt x="2722222" y="1198436"/>
                    <a:pt x="2718197" y="1208152"/>
                    <a:pt x="2711033" y="1215316"/>
                  </a:cubicBezTo>
                  <a:cubicBezTo>
                    <a:pt x="2703869" y="1222480"/>
                    <a:pt x="2694153" y="1226505"/>
                    <a:pt x="2684021" y="1226505"/>
                  </a:cubicBezTo>
                  <a:lnTo>
                    <a:pt x="38201" y="1226505"/>
                  </a:lnTo>
                  <a:cubicBezTo>
                    <a:pt x="28069" y="1226505"/>
                    <a:pt x="18353" y="1222480"/>
                    <a:pt x="11189" y="1215316"/>
                  </a:cubicBezTo>
                  <a:cubicBezTo>
                    <a:pt x="4025" y="1208152"/>
                    <a:pt x="0" y="1198436"/>
                    <a:pt x="0" y="1188305"/>
                  </a:cubicBezTo>
                  <a:lnTo>
                    <a:pt x="0" y="38201"/>
                  </a:lnTo>
                  <a:cubicBezTo>
                    <a:pt x="0" y="28069"/>
                    <a:pt x="4025" y="18353"/>
                    <a:pt x="11189" y="11189"/>
                  </a:cubicBezTo>
                  <a:cubicBezTo>
                    <a:pt x="18353" y="4025"/>
                    <a:pt x="28069" y="0"/>
                    <a:pt x="38201" y="0"/>
                  </a:cubicBezTo>
                  <a:close/>
                </a:path>
              </a:pathLst>
            </a:custGeom>
            <a:solidFill>
              <a:srgbClr val="A8E1D2"/>
            </a:solidFill>
          </p:spPr>
        </p:sp>
        <p:sp>
          <p:nvSpPr>
            <p:cNvPr id="16" name="TextBox 16"/>
            <p:cNvSpPr txBox="1"/>
            <p:nvPr/>
          </p:nvSpPr>
          <p:spPr>
            <a:xfrm>
              <a:off x="0" y="-47625"/>
              <a:ext cx="2722222" cy="1274130"/>
            </a:xfrm>
            <a:prstGeom prst="rect">
              <a:avLst/>
            </a:prstGeom>
          </p:spPr>
          <p:txBody>
            <a:bodyPr lIns="50800" tIns="50800" rIns="50800" bIns="50800" rtlCol="0" anchor="ctr"/>
            <a:lstStyle/>
            <a:p>
              <a:pPr algn="ctr">
                <a:lnSpc>
                  <a:spcPts val="3662"/>
                </a:lnSpc>
              </a:pPr>
              <a:endParaRPr/>
            </a:p>
          </p:txBody>
        </p:sp>
      </p:grpSp>
      <p:sp>
        <p:nvSpPr>
          <p:cNvPr id="17" name="TextBox 17"/>
          <p:cNvSpPr txBox="1"/>
          <p:nvPr/>
        </p:nvSpPr>
        <p:spPr>
          <a:xfrm>
            <a:off x="927875" y="573312"/>
            <a:ext cx="9403712" cy="4646930"/>
          </a:xfrm>
          <a:prstGeom prst="rect">
            <a:avLst/>
          </a:prstGeom>
        </p:spPr>
        <p:txBody>
          <a:bodyPr lIns="0" tIns="0" rIns="0" bIns="0" rtlCol="0" anchor="t">
            <a:spAutoFit/>
          </a:bodyPr>
          <a:lstStyle/>
          <a:p>
            <a:pPr algn="just">
              <a:lnSpc>
                <a:spcPts val="5320"/>
              </a:lnSpc>
            </a:pPr>
            <a:r>
              <a:rPr lang="en-US" sz="3800" b="1">
                <a:solidFill>
                  <a:srgbClr val="4F2C33"/>
                </a:solidFill>
                <a:latin typeface="Roboto Condensed Bold"/>
                <a:ea typeface="Roboto Condensed Bold"/>
                <a:cs typeface="Roboto Condensed Bold"/>
                <a:sym typeface="Roboto Condensed Bold"/>
              </a:rPr>
              <a:t>Đặt 4 câu, mỗi câu có sử dụng tên viết tắt của một tổ chức quốc tế sau đây:</a:t>
            </a:r>
          </a:p>
          <a:p>
            <a:pPr algn="just">
              <a:lnSpc>
                <a:spcPts val="5320"/>
              </a:lnSpc>
            </a:pPr>
            <a:r>
              <a:rPr lang="en-US" sz="3800" b="1">
                <a:solidFill>
                  <a:srgbClr val="4F2C33"/>
                </a:solidFill>
                <a:latin typeface="Roboto Condensed Bold"/>
                <a:ea typeface="Roboto Condensed Bold"/>
                <a:cs typeface="Roboto Condensed Bold"/>
                <a:sym typeface="Roboto Condensed Bold"/>
              </a:rPr>
              <a:t>- WTO</a:t>
            </a:r>
          </a:p>
          <a:p>
            <a:pPr algn="just">
              <a:lnSpc>
                <a:spcPts val="5320"/>
              </a:lnSpc>
            </a:pPr>
            <a:r>
              <a:rPr lang="en-US" sz="3800" b="1">
                <a:solidFill>
                  <a:srgbClr val="4F2C33"/>
                </a:solidFill>
                <a:latin typeface="Roboto Condensed Bold"/>
                <a:ea typeface="Roboto Condensed Bold"/>
                <a:cs typeface="Roboto Condensed Bold"/>
                <a:sym typeface="Roboto Condensed Bold"/>
              </a:rPr>
              <a:t>- WB</a:t>
            </a:r>
          </a:p>
          <a:p>
            <a:pPr algn="just">
              <a:lnSpc>
                <a:spcPts val="5320"/>
              </a:lnSpc>
            </a:pPr>
            <a:r>
              <a:rPr lang="en-US" sz="3800" b="1">
                <a:solidFill>
                  <a:srgbClr val="4F2C33"/>
                </a:solidFill>
                <a:latin typeface="Roboto Condensed Bold"/>
                <a:ea typeface="Roboto Condensed Bold"/>
                <a:cs typeface="Roboto Condensed Bold"/>
                <a:sym typeface="Roboto Condensed Bold"/>
              </a:rPr>
              <a:t>- ASEAN</a:t>
            </a:r>
          </a:p>
          <a:p>
            <a:pPr algn="just">
              <a:lnSpc>
                <a:spcPts val="5320"/>
              </a:lnSpc>
            </a:pPr>
            <a:r>
              <a:rPr lang="en-US" sz="3800" b="1">
                <a:solidFill>
                  <a:srgbClr val="4F2C33"/>
                </a:solidFill>
                <a:latin typeface="Roboto Condensed Bold"/>
                <a:ea typeface="Roboto Condensed Bold"/>
                <a:cs typeface="Roboto Condensed Bold"/>
                <a:sym typeface="Roboto Condensed Bold"/>
              </a:rPr>
              <a:t>- WHO</a:t>
            </a:r>
          </a:p>
          <a:p>
            <a:pPr algn="just">
              <a:lnSpc>
                <a:spcPts val="5320"/>
              </a:lnSpc>
            </a:pPr>
            <a:endParaRPr lang="en-US" sz="3800" b="1">
              <a:solidFill>
                <a:srgbClr val="4F2C33"/>
              </a:solidFill>
              <a:latin typeface="Roboto Condensed Bold"/>
              <a:ea typeface="Roboto Condensed Bold"/>
              <a:cs typeface="Roboto Condensed Bold"/>
              <a:sym typeface="Roboto Condensed Bold"/>
            </a:endParaRPr>
          </a:p>
        </p:txBody>
      </p:sp>
      <p:sp>
        <p:nvSpPr>
          <p:cNvPr id="18" name="TextBox 18"/>
          <p:cNvSpPr txBox="1"/>
          <p:nvPr/>
        </p:nvSpPr>
        <p:spPr>
          <a:xfrm>
            <a:off x="1028700" y="5245859"/>
            <a:ext cx="9403712" cy="3693547"/>
          </a:xfrm>
          <a:prstGeom prst="rect">
            <a:avLst/>
          </a:prstGeom>
        </p:spPr>
        <p:txBody>
          <a:bodyPr lIns="0" tIns="0" rIns="0" bIns="0" rtlCol="0" anchor="t">
            <a:spAutoFit/>
          </a:bodyPr>
          <a:lstStyle/>
          <a:p>
            <a:pPr algn="just">
              <a:lnSpc>
                <a:spcPts val="5880"/>
              </a:lnSpc>
            </a:pPr>
            <a:r>
              <a:rPr lang="en-US" sz="4200" dirty="0">
                <a:solidFill>
                  <a:srgbClr val="4F2C33"/>
                </a:solidFill>
                <a:latin typeface="#9Slide05 Dear Saturday"/>
                <a:ea typeface="#9Slide05 Dear Saturday"/>
                <a:cs typeface="#9Slide05 Dear Saturday"/>
                <a:sym typeface="#9Slide05 Dear Saturday"/>
              </a:rPr>
              <a:t>WHO (</a:t>
            </a:r>
            <a:r>
              <a:rPr lang="en-US" sz="4200" dirty="0" err="1">
                <a:solidFill>
                  <a:srgbClr val="4F2C33"/>
                </a:solidFill>
                <a:latin typeface="#9Slide05 Dear Saturday"/>
                <a:ea typeface="#9Slide05 Dear Saturday"/>
                <a:cs typeface="#9Slide05 Dear Saturday"/>
                <a:sym typeface="#9Slide05 Dear Saturday"/>
              </a:rPr>
              <a:t>Tổ</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chức</a:t>
            </a:r>
            <a:r>
              <a:rPr lang="en-US" sz="4200" dirty="0">
                <a:solidFill>
                  <a:srgbClr val="4F2C33"/>
                </a:solidFill>
                <a:latin typeface="#9Slide05 Dear Saturday"/>
                <a:ea typeface="#9Slide05 Dear Saturday"/>
                <a:cs typeface="#9Slide05 Dear Saturday"/>
                <a:sym typeface="#9Slide05 Dear Saturday"/>
              </a:rPr>
              <a:t> Y </a:t>
            </a:r>
            <a:r>
              <a:rPr lang="en-US" sz="4200" dirty="0" err="1">
                <a:solidFill>
                  <a:srgbClr val="4F2C33"/>
                </a:solidFill>
                <a:latin typeface="#9Slide05 Dear Saturday"/>
                <a:ea typeface="#9Slide05 Dear Saturday"/>
                <a:cs typeface="#9Slide05 Dear Saturday"/>
                <a:sym typeface="#9Slide05 Dear Saturday"/>
              </a:rPr>
              <a:t>tế</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Thế</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giới</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phối</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hợp</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với</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Việt</a:t>
            </a:r>
            <a:r>
              <a:rPr lang="en-US" sz="4200" dirty="0">
                <a:solidFill>
                  <a:srgbClr val="4F2C33"/>
                </a:solidFill>
                <a:latin typeface="#9Slide05 Dear Saturday"/>
                <a:ea typeface="#9Slide05 Dear Saturday"/>
                <a:cs typeface="#9Slide05 Dear Saturday"/>
                <a:sym typeface="#9Slide05 Dear Saturday"/>
              </a:rPr>
              <a:t> Nam </a:t>
            </a:r>
            <a:r>
              <a:rPr lang="en-US" sz="4200" dirty="0" err="1">
                <a:solidFill>
                  <a:srgbClr val="4F2C33"/>
                </a:solidFill>
                <a:latin typeface="#9Slide05 Dear Saturday"/>
                <a:ea typeface="#9Slide05 Dear Saturday"/>
                <a:cs typeface="#9Slide05 Dear Saturday"/>
                <a:sym typeface="#9Slide05 Dear Saturday"/>
              </a:rPr>
              <a:t>trong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công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tác</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phòng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chống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dịch</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bệnh</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bảo</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vệ</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sức</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khỏe</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cộng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đồng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và</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nâng</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cao</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chất</a:t>
            </a:r>
            <a:r>
              <a:rPr lang="en-US" sz="4200" dirty="0">
                <a:solidFill>
                  <a:srgbClr val="4F2C33"/>
                </a:solidFill>
                <a:latin typeface="#9Slide05 Dear Saturday"/>
                <a:ea typeface="#9Slide05 Dear Saturday"/>
                <a:cs typeface="#9Slide05 Dear Saturday"/>
                <a:sym typeface="#9Slide05 Dear Saturday"/>
              </a:rPr>
              <a:t> </a:t>
            </a:r>
            <a:r>
              <a:rPr lang="en-US" sz="4200" dirty="0" err="1">
                <a:solidFill>
                  <a:srgbClr val="4F2C33"/>
                </a:solidFill>
                <a:latin typeface="#9Slide05 Dear Saturday"/>
                <a:ea typeface="#9Slide05 Dear Saturday"/>
                <a:cs typeface="#9Slide05 Dear Saturday"/>
                <a:sym typeface="#9Slide05 Dear Saturday"/>
              </a:rPr>
              <a:t>lượng</a:t>
            </a:r>
            <a:r>
              <a:rPr lang="en-US" sz="4200" dirty="0">
                <a:solidFill>
                  <a:srgbClr val="4F2C33"/>
                </a:solidFill>
                <a:latin typeface="#9Slide05 Dear Saturday"/>
                <a:ea typeface="#9Slide05 Dear Saturday"/>
                <a:cs typeface="#9Slide05 Dear Saturday"/>
                <a:sym typeface="#9Slide05 Dear Saturday"/>
              </a:rPr>
              <a:t> y </a:t>
            </a:r>
            <a:r>
              <a:rPr lang="en-US" sz="4200" dirty="0" err="1">
                <a:solidFill>
                  <a:srgbClr val="4F2C33"/>
                </a:solidFill>
                <a:latin typeface="#9Slide05 Dear Saturday"/>
                <a:ea typeface="#9Slide05 Dear Saturday"/>
                <a:cs typeface="#9Slide05 Dear Saturday"/>
                <a:sym typeface="#9Slide05 Dear Saturday"/>
              </a:rPr>
              <a:t>tế</a:t>
            </a:r>
            <a:r>
              <a:rPr lang="en-US" sz="4200" dirty="0">
                <a:solidFill>
                  <a:srgbClr val="4F2C33"/>
                </a:solidFill>
                <a:latin typeface="#9Slide05 Dear Saturday"/>
                <a:ea typeface="#9Slide05 Dear Saturday"/>
                <a:cs typeface="#9Slide05 Dear Saturday"/>
                <a:sym typeface="#9Slide05 Dear Saturday"/>
              </a:rPr>
              <a:t>.</a:t>
            </a:r>
          </a:p>
          <a:p>
            <a:pPr algn="just">
              <a:lnSpc>
                <a:spcPts val="5880"/>
              </a:lnSpc>
            </a:pPr>
            <a:endParaRPr lang="en-US" sz="4200" dirty="0">
              <a:solidFill>
                <a:srgbClr val="4F2C33"/>
              </a:solidFill>
              <a:latin typeface="#9Slide05 Dear Saturday"/>
              <a:ea typeface="#9Slide05 Dear Saturday"/>
              <a:cs typeface="#9Slide05 Dear Saturday"/>
              <a:sym typeface="#9Slide05 Dear Saturday"/>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4102767" y="840344"/>
            <a:ext cx="10288077" cy="13926330"/>
          </a:xfrm>
          <a:custGeom>
            <a:avLst/>
            <a:gdLst/>
            <a:ahLst/>
            <a:cxnLst/>
            <a:rect l="l" t="t" r="r" b="b"/>
            <a:pathLst>
              <a:path w="10288077" h="13926330">
                <a:moveTo>
                  <a:pt x="0" y="0"/>
                </a:moveTo>
                <a:lnTo>
                  <a:pt x="10288076" y="0"/>
                </a:lnTo>
                <a:lnTo>
                  <a:pt x="10288076" y="13926330"/>
                </a:lnTo>
                <a:lnTo>
                  <a:pt x="0" y="1392633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rot="-5498069">
            <a:off x="8995774" y="7388598"/>
            <a:ext cx="502063" cy="3550970"/>
          </a:xfrm>
          <a:custGeom>
            <a:avLst/>
            <a:gdLst/>
            <a:ahLst/>
            <a:cxnLst/>
            <a:rect l="l" t="t" r="r" b="b"/>
            <a:pathLst>
              <a:path w="502063" h="3550970">
                <a:moveTo>
                  <a:pt x="0" y="0"/>
                </a:moveTo>
                <a:lnTo>
                  <a:pt x="502062" y="0"/>
                </a:lnTo>
                <a:lnTo>
                  <a:pt x="502062" y="3550970"/>
                </a:lnTo>
                <a:lnTo>
                  <a:pt x="0" y="3550970"/>
                </a:lnTo>
                <a:lnTo>
                  <a:pt x="0" y="0"/>
                </a:lnTo>
                <a:close/>
              </a:path>
            </a:pathLst>
          </a:custGeom>
          <a:blipFill>
            <a:blip r:embed="rId4">
              <a:extLst>
                <a:ext uri="{96DAC541-7B7A-43D3-8B79-37D633B846F1}">
                  <asvg:svgBlip xmlns:asvg="http://schemas.microsoft.com/office/drawing/2016/SVG/main" r:embed="rId5"/>
                </a:ext>
              </a:extLst>
            </a:blip>
            <a:stretch>
              <a:fillRect l="-229204"/>
            </a:stretch>
          </a:blipFill>
        </p:spPr>
      </p:sp>
      <p:grpSp>
        <p:nvGrpSpPr>
          <p:cNvPr id="4" name="Group 4"/>
          <p:cNvGrpSpPr/>
          <p:nvPr/>
        </p:nvGrpSpPr>
        <p:grpSpPr>
          <a:xfrm>
            <a:off x="14907965" y="3832190"/>
            <a:ext cx="399053" cy="39905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2A"/>
            </a:solidFill>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214597" y="1028700"/>
            <a:ext cx="399053" cy="3990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2A"/>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3187861" y="3830138"/>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3" name="Freeform 13"/>
          <p:cNvSpPr/>
          <p:nvPr/>
        </p:nvSpPr>
        <p:spPr>
          <a:xfrm>
            <a:off x="476619" y="6231680"/>
            <a:ext cx="4900441" cy="6070366"/>
          </a:xfrm>
          <a:custGeom>
            <a:avLst/>
            <a:gdLst/>
            <a:ahLst/>
            <a:cxnLst/>
            <a:rect l="l" t="t" r="r" b="b"/>
            <a:pathLst>
              <a:path w="4900441" h="6070366">
                <a:moveTo>
                  <a:pt x="0" y="0"/>
                </a:moveTo>
                <a:lnTo>
                  <a:pt x="4900440" y="0"/>
                </a:lnTo>
                <a:lnTo>
                  <a:pt x="4900440" y="6070366"/>
                </a:lnTo>
                <a:lnTo>
                  <a:pt x="0" y="6070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flipH="1">
            <a:off x="12159333" y="7625359"/>
            <a:ext cx="4900441" cy="6070366"/>
          </a:xfrm>
          <a:custGeom>
            <a:avLst/>
            <a:gdLst/>
            <a:ahLst/>
            <a:cxnLst/>
            <a:rect l="l" t="t" r="r" b="b"/>
            <a:pathLst>
              <a:path w="4900441" h="6070366">
                <a:moveTo>
                  <a:pt x="4900440" y="0"/>
                </a:moveTo>
                <a:lnTo>
                  <a:pt x="0" y="0"/>
                </a:lnTo>
                <a:lnTo>
                  <a:pt x="0" y="6070365"/>
                </a:lnTo>
                <a:lnTo>
                  <a:pt x="4900440" y="6070365"/>
                </a:lnTo>
                <a:lnTo>
                  <a:pt x="490044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16860247" y="5542553"/>
            <a:ext cx="399053" cy="39905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8" name="Freeform 18"/>
          <p:cNvSpPr/>
          <p:nvPr/>
        </p:nvSpPr>
        <p:spPr>
          <a:xfrm>
            <a:off x="892772" y="4029665"/>
            <a:ext cx="1441758" cy="1439956"/>
          </a:xfrm>
          <a:custGeom>
            <a:avLst/>
            <a:gdLst/>
            <a:ahLst/>
            <a:cxnLst/>
            <a:rect l="l" t="t" r="r" b="b"/>
            <a:pathLst>
              <a:path w="1441758" h="1439956">
                <a:moveTo>
                  <a:pt x="0" y="0"/>
                </a:moveTo>
                <a:lnTo>
                  <a:pt x="1441757" y="0"/>
                </a:lnTo>
                <a:lnTo>
                  <a:pt x="1441757" y="1439955"/>
                </a:lnTo>
                <a:lnTo>
                  <a:pt x="0" y="143995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a:off x="16139368" y="508249"/>
            <a:ext cx="1441758" cy="1439956"/>
          </a:xfrm>
          <a:custGeom>
            <a:avLst/>
            <a:gdLst/>
            <a:ahLst/>
            <a:cxnLst/>
            <a:rect l="l" t="t" r="r" b="b"/>
            <a:pathLst>
              <a:path w="1441758" h="1439956">
                <a:moveTo>
                  <a:pt x="0" y="0"/>
                </a:moveTo>
                <a:lnTo>
                  <a:pt x="1441758" y="0"/>
                </a:lnTo>
                <a:lnTo>
                  <a:pt x="1441758" y="1439955"/>
                </a:lnTo>
                <a:lnTo>
                  <a:pt x="0" y="143995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TextBox 20"/>
          <p:cNvSpPr txBox="1"/>
          <p:nvPr/>
        </p:nvSpPr>
        <p:spPr>
          <a:xfrm>
            <a:off x="6099105" y="1852954"/>
            <a:ext cx="18016773" cy="821055"/>
          </a:xfrm>
          <a:prstGeom prst="rect">
            <a:avLst/>
          </a:prstGeom>
        </p:spPr>
        <p:txBody>
          <a:bodyPr lIns="0" tIns="0" rIns="0" bIns="0" rtlCol="0" anchor="t">
            <a:spAutoFit/>
          </a:bodyPr>
          <a:lstStyle/>
          <a:p>
            <a:pPr algn="l">
              <a:lnSpc>
                <a:spcPts val="6720"/>
              </a:lnSpc>
            </a:pPr>
            <a:r>
              <a:rPr lang="en-US" sz="4800" b="1">
                <a:solidFill>
                  <a:srgbClr val="4F2C33"/>
                </a:solidFill>
                <a:latin typeface="Fraunces Bold"/>
                <a:ea typeface="Fraunces Bold"/>
                <a:cs typeface="Fraunces Bold"/>
                <a:sym typeface="Fraunces Bold"/>
              </a:rPr>
              <a:t>III. VIẾT NGẮN </a:t>
            </a:r>
          </a:p>
        </p:txBody>
      </p:sp>
      <p:sp>
        <p:nvSpPr>
          <p:cNvPr id="21" name="TextBox 21"/>
          <p:cNvSpPr txBox="1"/>
          <p:nvPr/>
        </p:nvSpPr>
        <p:spPr>
          <a:xfrm>
            <a:off x="5188404" y="2972210"/>
            <a:ext cx="8280718" cy="5463936"/>
          </a:xfrm>
          <a:prstGeom prst="rect">
            <a:avLst/>
          </a:prstGeom>
        </p:spPr>
        <p:txBody>
          <a:bodyPr lIns="0" tIns="0" rIns="0" bIns="0" rtlCol="0" anchor="t">
            <a:spAutoFit/>
          </a:bodyPr>
          <a:lstStyle/>
          <a:p>
            <a:pPr algn="just">
              <a:lnSpc>
                <a:spcPts val="5459"/>
              </a:lnSpc>
            </a:pPr>
            <a:r>
              <a:rPr lang="en-US" sz="3900" b="1" dirty="0" err="1">
                <a:solidFill>
                  <a:srgbClr val="4F2C33"/>
                </a:solidFill>
                <a:latin typeface="Roboto Condensed Bold"/>
                <a:ea typeface="Roboto Condensed Bold"/>
                <a:cs typeface="Roboto Condensed Bold"/>
                <a:sym typeface="Roboto Condensed Bold"/>
              </a:rPr>
              <a:t>Viết</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một</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đoạn</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văn</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khoảng</a:t>
            </a:r>
            <a:r>
              <a:rPr lang="en-US" sz="3900" b="1" dirty="0">
                <a:solidFill>
                  <a:srgbClr val="4F2C33"/>
                </a:solidFill>
                <a:latin typeface="Roboto Condensed Bold"/>
                <a:ea typeface="Roboto Condensed Bold"/>
                <a:cs typeface="Roboto Condensed Bold"/>
                <a:sym typeface="Roboto Condensed Bold"/>
              </a:rPr>
              <a:t> 7 - 9 </a:t>
            </a:r>
            <a:r>
              <a:rPr lang="en-US" sz="3900" b="1" dirty="0" err="1">
                <a:solidFill>
                  <a:srgbClr val="4F2C33"/>
                </a:solidFill>
                <a:latin typeface="Roboto Condensed Bold"/>
                <a:ea typeface="Roboto Condensed Bold"/>
                <a:cs typeface="Roboto Condensed Bold"/>
                <a:sym typeface="Roboto Condensed Bold"/>
              </a:rPr>
              <a:t>câu</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trình</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bày</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hiểu</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biết</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của</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em</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về</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một</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tổ</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chức</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quốc</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tế</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mà</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em</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có</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ước</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mơ</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mình</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có</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cơ</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hội</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được</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làm</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việc</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trong</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đoạn</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văn</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có</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sử</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dụng</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tên</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viết</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tắt</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của</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tổ</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chức</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đó</a:t>
            </a:r>
            <a:r>
              <a:rPr lang="en-US" sz="3900" b="1" dirty="0">
                <a:solidFill>
                  <a:srgbClr val="4F2C33"/>
                </a:solidFill>
                <a:latin typeface="Roboto Condensed Bold"/>
                <a:ea typeface="Roboto Condensed Bold"/>
                <a:cs typeface="Roboto Condensed Bold"/>
                <a:sym typeface="Roboto Condensed Bold"/>
              </a:rPr>
              <a:t>.</a:t>
            </a:r>
          </a:p>
          <a:p>
            <a:pPr algn="just">
              <a:lnSpc>
                <a:spcPts val="5459"/>
              </a:lnSpc>
            </a:pPr>
            <a:r>
              <a:rPr lang="en-US" sz="3900" dirty="0" err="1">
                <a:solidFill>
                  <a:srgbClr val="4F2C33"/>
                </a:solidFill>
                <a:latin typeface="Roboto Condensed"/>
                <a:ea typeface="Roboto Condensed"/>
                <a:cs typeface="Roboto Condensed"/>
                <a:sym typeface="Roboto Condensed"/>
              </a:rPr>
              <a:t>Hình</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thức</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thực</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hiện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cá</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nhân</a:t>
            </a:r>
            <a:endParaRPr lang="en-US" sz="3900" dirty="0">
              <a:solidFill>
                <a:srgbClr val="4F2C33"/>
              </a:solidFill>
              <a:latin typeface="Roboto Condensed"/>
              <a:ea typeface="Roboto Condensed"/>
              <a:cs typeface="Roboto Condensed"/>
              <a:sym typeface="Roboto Condensed"/>
            </a:endParaRPr>
          </a:p>
          <a:p>
            <a:pPr algn="just">
              <a:lnSpc>
                <a:spcPts val="5459"/>
              </a:lnSpc>
            </a:pPr>
            <a:r>
              <a:rPr lang="en-US" sz="3900" dirty="0" err="1">
                <a:solidFill>
                  <a:srgbClr val="4F2C33"/>
                </a:solidFill>
                <a:latin typeface="Roboto Condensed"/>
                <a:ea typeface="Roboto Condensed"/>
                <a:cs typeface="Roboto Condensed"/>
                <a:sym typeface="Roboto Condensed"/>
              </a:rPr>
              <a:t>Thời</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gian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thực</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hiện</a:t>
            </a:r>
            <a:r>
              <a:rPr lang="en-US" sz="3900" dirty="0">
                <a:solidFill>
                  <a:srgbClr val="4F2C33"/>
                </a:solidFill>
                <a:latin typeface="Roboto Condensed"/>
                <a:ea typeface="Roboto Condensed"/>
                <a:cs typeface="Roboto Condensed"/>
                <a:sym typeface="Roboto Condensed"/>
              </a:rPr>
              <a:t>: 10 </a:t>
            </a:r>
            <a:r>
              <a:rPr lang="en-US" sz="3900" dirty="0" err="1">
                <a:solidFill>
                  <a:srgbClr val="4F2C33"/>
                </a:solidFill>
                <a:latin typeface="Roboto Condensed"/>
                <a:ea typeface="Roboto Condensed"/>
                <a:cs typeface="Roboto Condensed"/>
                <a:sym typeface="Roboto Condensed"/>
              </a:rPr>
              <a:t>phút</a:t>
            </a:r>
            <a:r>
              <a:rPr lang="en-US" sz="3900" dirty="0">
                <a:solidFill>
                  <a:srgbClr val="4F2C33"/>
                </a:solidFill>
                <a:latin typeface="Roboto Condensed"/>
                <a:ea typeface="Roboto Condensed"/>
                <a:cs typeface="Roboto Condensed"/>
                <a:sym typeface="Roboto Condensed"/>
              </a:rPr>
              <a:t> </a:t>
            </a:r>
          </a:p>
          <a:p>
            <a:pPr algn="just">
              <a:lnSpc>
                <a:spcPts val="5459"/>
              </a:lnSpc>
              <a:spcBef>
                <a:spcPct val="0"/>
              </a:spcBef>
            </a:pPr>
            <a:endParaRPr lang="en-US" sz="3900" dirty="0">
              <a:solidFill>
                <a:srgbClr val="4F2C33"/>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6183" y="712804"/>
          <a:ext cx="18075634" cy="9248776"/>
        </p:xfrm>
        <a:graphic>
          <a:graphicData uri="http://schemas.openxmlformats.org/drawingml/2006/table">
            <a:tbl>
              <a:tblPr/>
              <a:tblGrid>
                <a:gridCol w="2994388">
                  <a:extLst>
                    <a:ext uri="{9D8B030D-6E8A-4147-A177-3AD203B41FA5}">
                      <a16:colId xmlns:a16="http://schemas.microsoft.com/office/drawing/2014/main" val="20000"/>
                    </a:ext>
                  </a:extLst>
                </a:gridCol>
                <a:gridCol w="15081246">
                  <a:extLst>
                    <a:ext uri="{9D8B030D-6E8A-4147-A177-3AD203B41FA5}">
                      <a16:colId xmlns:a16="http://schemas.microsoft.com/office/drawing/2014/main" val="20001"/>
                    </a:ext>
                  </a:extLst>
                </a:gridCol>
              </a:tblGrid>
              <a:tr h="1903316">
                <a:tc>
                  <a:txBody>
                    <a:bodyPr/>
                    <a:lstStyle/>
                    <a:p>
                      <a:pPr algn="ctr">
                        <a:lnSpc>
                          <a:spcPts val="5599"/>
                        </a:lnSpc>
                        <a:defRPr/>
                      </a:pPr>
                      <a:r>
                        <a:rPr lang="en-US" sz="3999" b="1">
                          <a:solidFill>
                            <a:srgbClr val="000000"/>
                          </a:solidFill>
                          <a:latin typeface="Roboto Condensed Bold"/>
                          <a:ea typeface="Roboto Condensed Bold"/>
                          <a:cs typeface="Roboto Condensed Bold"/>
                          <a:sym typeface="Roboto Condensed Bold"/>
                        </a:rPr>
                        <a:t>Mở đoạn </a:t>
                      </a:r>
                      <a:endParaRPr lang="en-US" sz="1100"/>
                    </a:p>
                    <a:p>
                      <a:pPr algn="ctr">
                        <a:lnSpc>
                          <a:spcPts val="5599"/>
                        </a:lnSpc>
                      </a:pPr>
                      <a:r>
                        <a:rPr lang="en-US" sz="3999" b="1">
                          <a:solidFill>
                            <a:srgbClr val="000000"/>
                          </a:solidFill>
                          <a:latin typeface="Roboto Condensed Bold"/>
                          <a:ea typeface="Roboto Condensed Bold"/>
                          <a:cs typeface="Roboto Condensed Bold"/>
                          <a:sym typeface="Roboto Condensed Bold"/>
                        </a:rPr>
                        <a:t>(1 câu)</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FDF"/>
                    </a:solidFill>
                  </a:tcPr>
                </a:tc>
                <a:tc>
                  <a:txBody>
                    <a:bodyPr/>
                    <a:lstStyle/>
                    <a:p>
                      <a:pPr algn="just">
                        <a:lnSpc>
                          <a:spcPts val="5599"/>
                        </a:lnSpc>
                        <a:defRPr/>
                      </a:pPr>
                      <a:r>
                        <a:rPr lang="en-US" sz="3999">
                          <a:solidFill>
                            <a:srgbClr val="000000"/>
                          </a:solidFill>
                          <a:latin typeface="Roboto Condensed"/>
                          <a:ea typeface="Roboto Condensed"/>
                          <a:cs typeface="Roboto Condensed"/>
                          <a:sym typeface="Roboto Condensed"/>
                        </a:rPr>
                        <a:t>Dẫn dắt và nêu tên tổ chức mà bản thân em mong muốn có cơ hội được làm việc.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EFFFE"/>
                    </a:solidFill>
                  </a:tcPr>
                </a:tc>
                <a:extLst>
                  <a:ext uri="{0D108BD9-81ED-4DB2-BD59-A6C34878D82A}">
                    <a16:rowId xmlns:a16="http://schemas.microsoft.com/office/drawing/2014/main" val="10000"/>
                  </a:ext>
                </a:extLst>
              </a:tr>
              <a:tr h="5442144">
                <a:tc>
                  <a:txBody>
                    <a:bodyPr/>
                    <a:lstStyle/>
                    <a:p>
                      <a:pPr algn="ctr">
                        <a:lnSpc>
                          <a:spcPts val="5599"/>
                        </a:lnSpc>
                        <a:defRPr/>
                      </a:pPr>
                      <a:r>
                        <a:rPr lang="en-US" sz="3999" b="1">
                          <a:solidFill>
                            <a:srgbClr val="000000"/>
                          </a:solidFill>
                          <a:latin typeface="Roboto Condensed Bold"/>
                          <a:ea typeface="Roboto Condensed Bold"/>
                          <a:cs typeface="Roboto Condensed Bold"/>
                          <a:sym typeface="Roboto Condensed Bold"/>
                        </a:rPr>
                        <a:t>Thân đoạn (6-7 câu)</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FDF"/>
                    </a:solidFill>
                  </a:tcPr>
                </a:tc>
                <a:tc>
                  <a:txBody>
                    <a:bodyPr/>
                    <a:lstStyle/>
                    <a:p>
                      <a:pPr algn="just">
                        <a:lnSpc>
                          <a:spcPts val="5599"/>
                        </a:lnSpc>
                        <a:defRPr/>
                      </a:pP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Giới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thiệu</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các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thông</a:t>
                      </a:r>
                      <a:r>
                        <a:rPr lang="en-US" sz="3999" dirty="0">
                          <a:solidFill>
                            <a:srgbClr val="000000"/>
                          </a:solidFill>
                          <a:latin typeface="Roboto Condensed"/>
                          <a:ea typeface="Roboto Condensed"/>
                          <a:cs typeface="Roboto Condensed"/>
                          <a:sym typeface="Roboto Condensed"/>
                        </a:rPr>
                        <a:t> tin </a:t>
                      </a:r>
                      <a:r>
                        <a:rPr lang="en-US" sz="3999" dirty="0" err="1">
                          <a:solidFill>
                            <a:srgbClr val="000000"/>
                          </a:solidFill>
                          <a:latin typeface="Roboto Condensed"/>
                          <a:ea typeface="Roboto Condensed"/>
                          <a:cs typeface="Roboto Condensed"/>
                          <a:sym typeface="Roboto Condensed"/>
                        </a:rPr>
                        <a:t>về</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tổ</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chức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đó</a:t>
                      </a:r>
                      <a:r>
                        <a:rPr lang="en-US" sz="3999" dirty="0">
                          <a:solidFill>
                            <a:srgbClr val="000000"/>
                          </a:solidFill>
                          <a:latin typeface="Roboto Condensed"/>
                          <a:ea typeface="Roboto Condensed"/>
                          <a:cs typeface="Roboto Condensed"/>
                          <a:sym typeface="Roboto Condensed"/>
                        </a:rPr>
                        <a:t>: </a:t>
                      </a:r>
                      <a:endParaRPr lang="en-US" sz="1100" dirty="0"/>
                    </a:p>
                    <a:p>
                      <a:pPr algn="just">
                        <a:lnSpc>
                          <a:spcPts val="5599"/>
                        </a:lnSpc>
                      </a:pP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Tên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đầy</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đủ</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tiếng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anh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tên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tiếng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Việt</a:t>
                      </a:r>
                      <a:endParaRPr lang="en-US" sz="3999" dirty="0">
                        <a:solidFill>
                          <a:srgbClr val="000000"/>
                        </a:solidFill>
                        <a:latin typeface="Roboto Condensed"/>
                        <a:ea typeface="Roboto Condensed"/>
                        <a:cs typeface="Roboto Condensed"/>
                        <a:sym typeface="Roboto Condensed"/>
                      </a:endParaRPr>
                    </a:p>
                    <a:p>
                      <a:pPr algn="just">
                        <a:lnSpc>
                          <a:spcPts val="5599"/>
                        </a:lnSpc>
                      </a:pP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Dấu</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mốc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năm</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thành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lập</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cùng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mục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đích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thành</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lập</a:t>
                      </a:r>
                      <a:endParaRPr lang="en-US" sz="3999" dirty="0">
                        <a:solidFill>
                          <a:srgbClr val="000000"/>
                        </a:solidFill>
                        <a:latin typeface="Roboto Condensed"/>
                        <a:ea typeface="Roboto Condensed"/>
                        <a:cs typeface="Roboto Condensed"/>
                        <a:sym typeface="Roboto Condensed"/>
                      </a:endParaRPr>
                    </a:p>
                    <a:p>
                      <a:pPr algn="just">
                        <a:lnSpc>
                          <a:spcPts val="5599"/>
                        </a:lnSpc>
                      </a:pPr>
                      <a:r>
                        <a:rPr lang="en-US" sz="3999" dirty="0">
                          <a:solidFill>
                            <a:srgbClr val="000000"/>
                          </a:solidFill>
                          <a:latin typeface="Roboto Condensed"/>
                          <a:ea typeface="Roboto Condensed"/>
                          <a:cs typeface="Roboto Condensed"/>
                          <a:sym typeface="Roboto Condensed"/>
                        </a:rPr>
                        <a:t>+ Ý </a:t>
                      </a:r>
                      <a:r>
                        <a:rPr lang="en-US" sz="3999" dirty="0" err="1">
                          <a:solidFill>
                            <a:srgbClr val="000000"/>
                          </a:solidFill>
                          <a:latin typeface="Roboto Condensed"/>
                          <a:ea typeface="Roboto Condensed"/>
                          <a:cs typeface="Roboto Condensed"/>
                          <a:sym typeface="Roboto Condensed"/>
                        </a:rPr>
                        <a:t>nghĩa</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của</a:t>
                      </a:r>
                      <a:r>
                        <a:rPr lang="en-US" sz="3999" dirty="0">
                          <a:solidFill>
                            <a:srgbClr val="000000"/>
                          </a:solidFill>
                          <a:latin typeface="Roboto Condensed"/>
                          <a:ea typeface="Roboto Condensed"/>
                          <a:cs typeface="Roboto Condensed"/>
                          <a:sym typeface="Roboto Condensed"/>
                        </a:rPr>
                        <a:t> logo</a:t>
                      </a:r>
                    </a:p>
                    <a:p>
                      <a:pPr algn="just">
                        <a:lnSpc>
                          <a:spcPts val="5599"/>
                        </a:lnSpc>
                      </a:pP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Trụ</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sở</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chính</a:t>
                      </a:r>
                      <a:endParaRPr lang="en-US" sz="3999" dirty="0">
                        <a:solidFill>
                          <a:srgbClr val="000000"/>
                        </a:solidFill>
                        <a:latin typeface="Roboto Condensed"/>
                        <a:ea typeface="Roboto Condensed"/>
                        <a:cs typeface="Roboto Condensed"/>
                        <a:sym typeface="Roboto Condensed"/>
                      </a:endParaRPr>
                    </a:p>
                    <a:p>
                      <a:pPr algn="just">
                        <a:lnSpc>
                          <a:spcPts val="5599"/>
                        </a:lnSpc>
                      </a:pP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Các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hoạt</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động</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tiêu</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biểu</a:t>
                      </a:r>
                      <a:endParaRPr lang="en-US" sz="3999" dirty="0">
                        <a:solidFill>
                          <a:srgbClr val="000000"/>
                        </a:solidFill>
                        <a:latin typeface="Roboto Condensed"/>
                        <a:ea typeface="Roboto Condensed"/>
                        <a:cs typeface="Roboto Condensed"/>
                        <a:sym typeface="Roboto Condensed"/>
                      </a:endParaRPr>
                    </a:p>
                    <a:p>
                      <a:pPr algn="just">
                        <a:lnSpc>
                          <a:spcPts val="5599"/>
                        </a:lnSpc>
                      </a:pPr>
                      <a:r>
                        <a:rPr lang="en-US" sz="3999" dirty="0">
                          <a:solidFill>
                            <a:srgbClr val="000000"/>
                          </a:solidFill>
                          <a:latin typeface="Roboto Condensed"/>
                          <a:ea typeface="Roboto Condensed"/>
                          <a:cs typeface="Roboto Condensed"/>
                          <a:sym typeface="Roboto Condensed"/>
                        </a:rPr>
                        <a: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EFFFE"/>
                    </a:solidFill>
                  </a:tcPr>
                </a:tc>
                <a:extLst>
                  <a:ext uri="{0D108BD9-81ED-4DB2-BD59-A6C34878D82A}">
                    <a16:rowId xmlns:a16="http://schemas.microsoft.com/office/drawing/2014/main" val="10001"/>
                  </a:ext>
                </a:extLst>
              </a:tr>
              <a:tr h="1903316">
                <a:tc>
                  <a:txBody>
                    <a:bodyPr/>
                    <a:lstStyle/>
                    <a:p>
                      <a:pPr algn="ctr">
                        <a:lnSpc>
                          <a:spcPts val="5599"/>
                        </a:lnSpc>
                        <a:defRPr/>
                      </a:pPr>
                      <a:r>
                        <a:rPr lang="en-US" sz="3999" b="1">
                          <a:solidFill>
                            <a:srgbClr val="000000"/>
                          </a:solidFill>
                          <a:latin typeface="Roboto Condensed Bold"/>
                          <a:ea typeface="Roboto Condensed Bold"/>
                          <a:cs typeface="Roboto Condensed Bold"/>
                          <a:sym typeface="Roboto Condensed Bold"/>
                        </a:rPr>
                        <a:t>Kết đoạn </a:t>
                      </a:r>
                      <a:endParaRPr lang="en-US" sz="1100"/>
                    </a:p>
                    <a:p>
                      <a:pPr algn="ctr">
                        <a:lnSpc>
                          <a:spcPts val="5599"/>
                        </a:lnSpc>
                      </a:pPr>
                      <a:r>
                        <a:rPr lang="en-US" sz="3999" b="1">
                          <a:solidFill>
                            <a:srgbClr val="000000"/>
                          </a:solidFill>
                          <a:latin typeface="Roboto Condensed Bold"/>
                          <a:ea typeface="Roboto Condensed Bold"/>
                          <a:cs typeface="Roboto Condensed Bold"/>
                          <a:sym typeface="Roboto Condensed Bold"/>
                        </a:rPr>
                        <a:t>(1 câu)</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FDF"/>
                    </a:solidFill>
                  </a:tcPr>
                </a:tc>
                <a:tc>
                  <a:txBody>
                    <a:bodyPr/>
                    <a:lstStyle/>
                    <a:p>
                      <a:pPr algn="l">
                        <a:lnSpc>
                          <a:spcPts val="5599"/>
                        </a:lnSpc>
                        <a:defRPr/>
                      </a:pPr>
                      <a:r>
                        <a:rPr lang="en-US" sz="3999" dirty="0">
                          <a:solidFill>
                            <a:srgbClr val="000000"/>
                          </a:solidFill>
                          <a:latin typeface="Roboto Condensed"/>
                          <a:ea typeface="Roboto Condensed"/>
                          <a:cs typeface="Roboto Condensed"/>
                          <a:sym typeface="Roboto Condensed"/>
                        </a:rPr>
                        <a:t>Chia </a:t>
                      </a:r>
                      <a:r>
                        <a:rPr lang="en-US" sz="3999" dirty="0" err="1">
                          <a:solidFill>
                            <a:srgbClr val="000000"/>
                          </a:solidFill>
                          <a:latin typeface="Roboto Condensed"/>
                          <a:ea typeface="Roboto Condensed"/>
                          <a:cs typeface="Roboto Condensed"/>
                          <a:sym typeface="Roboto Condensed"/>
                        </a:rPr>
                        <a:t>sẻ</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cảm</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nhận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ước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muốn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của</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bản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thân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đối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với</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tổ</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chức</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đó</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EFFFE"/>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rot="8510908">
            <a:off x="-2246288" y="-1732359"/>
            <a:ext cx="5964541" cy="7444045"/>
          </a:xfrm>
          <a:custGeom>
            <a:avLst/>
            <a:gdLst/>
            <a:ahLst/>
            <a:cxnLst/>
            <a:rect l="l" t="t" r="r" b="b"/>
            <a:pathLst>
              <a:path w="5964541" h="7444045">
                <a:moveTo>
                  <a:pt x="0" y="0"/>
                </a:moveTo>
                <a:lnTo>
                  <a:pt x="5964541" y="0"/>
                </a:lnTo>
                <a:lnTo>
                  <a:pt x="5964541" y="7444045"/>
                </a:lnTo>
                <a:lnTo>
                  <a:pt x="0" y="7444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8572" y="6381962"/>
            <a:ext cx="18505145" cy="5004394"/>
          </a:xfrm>
          <a:custGeom>
            <a:avLst/>
            <a:gdLst/>
            <a:ahLst/>
            <a:cxnLst/>
            <a:rect l="l" t="t" r="r" b="b"/>
            <a:pathLst>
              <a:path w="18505145" h="5004394">
                <a:moveTo>
                  <a:pt x="0" y="0"/>
                </a:moveTo>
                <a:lnTo>
                  <a:pt x="18505144" y="0"/>
                </a:lnTo>
                <a:lnTo>
                  <a:pt x="18505144" y="5004394"/>
                </a:lnTo>
                <a:lnTo>
                  <a:pt x="0" y="5004394"/>
                </a:lnTo>
                <a:lnTo>
                  <a:pt x="0" y="0"/>
                </a:lnTo>
                <a:close/>
              </a:path>
            </a:pathLst>
          </a:custGeom>
          <a:blipFill>
            <a:blip r:embed="rId4">
              <a:extLst>
                <a:ext uri="{96DAC541-7B7A-43D3-8B79-37D633B846F1}">
                  <asvg:svgBlip xmlns:asvg="http://schemas.microsoft.com/office/drawing/2016/SVG/main" r:embed="rId5"/>
                </a:ext>
              </a:extLst>
            </a:blip>
            <a:stretch>
              <a:fillRect t="-156827"/>
            </a:stretch>
          </a:blipFill>
        </p:spPr>
      </p:sp>
      <p:sp>
        <p:nvSpPr>
          <p:cNvPr id="4" name="Freeform 4"/>
          <p:cNvSpPr/>
          <p:nvPr/>
        </p:nvSpPr>
        <p:spPr>
          <a:xfrm>
            <a:off x="2960006" y="1989663"/>
            <a:ext cx="12367988" cy="6307674"/>
          </a:xfrm>
          <a:custGeom>
            <a:avLst/>
            <a:gdLst/>
            <a:ahLst/>
            <a:cxnLst/>
            <a:rect l="l" t="t" r="r" b="b"/>
            <a:pathLst>
              <a:path w="12367988" h="6307674">
                <a:moveTo>
                  <a:pt x="0" y="0"/>
                </a:moveTo>
                <a:lnTo>
                  <a:pt x="12367988" y="0"/>
                </a:lnTo>
                <a:lnTo>
                  <a:pt x="12367988" y="6307674"/>
                </a:lnTo>
                <a:lnTo>
                  <a:pt x="0" y="630767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5" name="Freeform 5"/>
          <p:cNvSpPr/>
          <p:nvPr/>
        </p:nvSpPr>
        <p:spPr>
          <a:xfrm>
            <a:off x="399753" y="5143500"/>
            <a:ext cx="4747171" cy="5703103"/>
          </a:xfrm>
          <a:custGeom>
            <a:avLst/>
            <a:gdLst/>
            <a:ahLst/>
            <a:cxnLst/>
            <a:rect l="l" t="t" r="r" b="b"/>
            <a:pathLst>
              <a:path w="4747171" h="5703103">
                <a:moveTo>
                  <a:pt x="0" y="0"/>
                </a:moveTo>
                <a:lnTo>
                  <a:pt x="4747171" y="0"/>
                </a:lnTo>
                <a:lnTo>
                  <a:pt x="4747171" y="5703103"/>
                </a:lnTo>
                <a:lnTo>
                  <a:pt x="0" y="5703103"/>
                </a:lnTo>
                <a:lnTo>
                  <a:pt x="0" y="0"/>
                </a:lnTo>
                <a:close/>
              </a:path>
            </a:pathLst>
          </a:custGeom>
          <a:blipFill>
            <a:blip r:embed="rId8">
              <a:extLst>
                <a:ext uri="{96DAC541-7B7A-43D3-8B79-37D633B846F1}">
                  <asvg:svgBlip xmlns:asvg="http://schemas.microsoft.com/office/drawing/2016/SVG/main" r:embed="rId9"/>
                </a:ext>
              </a:extLst>
            </a:blip>
            <a:stretch>
              <a:fillRect l="-63451"/>
            </a:stretch>
          </a:blipFill>
        </p:spPr>
      </p:sp>
      <p:sp>
        <p:nvSpPr>
          <p:cNvPr id="6" name="Freeform 6"/>
          <p:cNvSpPr/>
          <p:nvPr/>
        </p:nvSpPr>
        <p:spPr>
          <a:xfrm>
            <a:off x="16288925" y="8297337"/>
            <a:ext cx="1169901" cy="1332186"/>
          </a:xfrm>
          <a:custGeom>
            <a:avLst/>
            <a:gdLst/>
            <a:ahLst/>
            <a:cxnLst/>
            <a:rect l="l" t="t" r="r" b="b"/>
            <a:pathLst>
              <a:path w="1169901" h="1332186">
                <a:moveTo>
                  <a:pt x="0" y="0"/>
                </a:moveTo>
                <a:lnTo>
                  <a:pt x="1169902" y="0"/>
                </a:lnTo>
                <a:lnTo>
                  <a:pt x="1169902" y="1332185"/>
                </a:lnTo>
                <a:lnTo>
                  <a:pt x="0" y="13321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53479" y="829173"/>
            <a:ext cx="1345122" cy="1531712"/>
          </a:xfrm>
          <a:custGeom>
            <a:avLst/>
            <a:gdLst/>
            <a:ahLst/>
            <a:cxnLst/>
            <a:rect l="l" t="t" r="r" b="b"/>
            <a:pathLst>
              <a:path w="1345122" h="1531712">
                <a:moveTo>
                  <a:pt x="0" y="0"/>
                </a:moveTo>
                <a:lnTo>
                  <a:pt x="1345122" y="0"/>
                </a:lnTo>
                <a:lnTo>
                  <a:pt x="1345122" y="1531713"/>
                </a:lnTo>
                <a:lnTo>
                  <a:pt x="0" y="15317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6244489" y="1205303"/>
            <a:ext cx="859721" cy="978979"/>
          </a:xfrm>
          <a:custGeom>
            <a:avLst/>
            <a:gdLst/>
            <a:ahLst/>
            <a:cxnLst/>
            <a:rect l="l" t="t" r="r" b="b"/>
            <a:pathLst>
              <a:path w="859721" h="978979">
                <a:moveTo>
                  <a:pt x="0" y="0"/>
                </a:moveTo>
                <a:lnTo>
                  <a:pt x="859721" y="0"/>
                </a:lnTo>
                <a:lnTo>
                  <a:pt x="859721" y="978979"/>
                </a:lnTo>
                <a:lnTo>
                  <a:pt x="0" y="9789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15661369" y="5665162"/>
            <a:ext cx="399053" cy="3990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2A"/>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2" name="Group 12"/>
          <p:cNvGrpSpPr/>
          <p:nvPr/>
        </p:nvGrpSpPr>
        <p:grpSpPr>
          <a:xfrm>
            <a:off x="17059773" y="3503305"/>
            <a:ext cx="399053" cy="39905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5" name="Group 15"/>
          <p:cNvGrpSpPr/>
          <p:nvPr/>
        </p:nvGrpSpPr>
        <p:grpSpPr>
          <a:xfrm>
            <a:off x="5576344" y="829173"/>
            <a:ext cx="399053" cy="39905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8" name="Group 18"/>
          <p:cNvGrpSpPr/>
          <p:nvPr/>
        </p:nvGrpSpPr>
        <p:grpSpPr>
          <a:xfrm>
            <a:off x="10456055" y="9058773"/>
            <a:ext cx="399053" cy="39905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21" name="Freeform 21"/>
          <p:cNvSpPr/>
          <p:nvPr/>
        </p:nvSpPr>
        <p:spPr>
          <a:xfrm flipH="1">
            <a:off x="12122533" y="6442480"/>
            <a:ext cx="4121956" cy="4943876"/>
          </a:xfrm>
          <a:custGeom>
            <a:avLst/>
            <a:gdLst/>
            <a:ahLst/>
            <a:cxnLst/>
            <a:rect l="l" t="t" r="r" b="b"/>
            <a:pathLst>
              <a:path w="4121956" h="4943876">
                <a:moveTo>
                  <a:pt x="4121956" y="0"/>
                </a:moveTo>
                <a:lnTo>
                  <a:pt x="0" y="0"/>
                </a:lnTo>
                <a:lnTo>
                  <a:pt x="0" y="4943876"/>
                </a:lnTo>
                <a:lnTo>
                  <a:pt x="4121956" y="4943876"/>
                </a:lnTo>
                <a:lnTo>
                  <a:pt x="412195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rot="-5498069">
            <a:off x="8892969" y="5284951"/>
            <a:ext cx="502063" cy="3550970"/>
          </a:xfrm>
          <a:custGeom>
            <a:avLst/>
            <a:gdLst/>
            <a:ahLst/>
            <a:cxnLst/>
            <a:rect l="l" t="t" r="r" b="b"/>
            <a:pathLst>
              <a:path w="502063" h="3550970">
                <a:moveTo>
                  <a:pt x="0" y="0"/>
                </a:moveTo>
                <a:lnTo>
                  <a:pt x="502062" y="0"/>
                </a:lnTo>
                <a:lnTo>
                  <a:pt x="502062" y="3550970"/>
                </a:lnTo>
                <a:lnTo>
                  <a:pt x="0" y="3550970"/>
                </a:lnTo>
                <a:lnTo>
                  <a:pt x="0" y="0"/>
                </a:lnTo>
                <a:close/>
              </a:path>
            </a:pathLst>
          </a:custGeom>
          <a:blipFill>
            <a:blip r:embed="rId14">
              <a:extLst>
                <a:ext uri="{96DAC541-7B7A-43D3-8B79-37D633B846F1}">
                  <asvg:svgBlip xmlns:asvg="http://schemas.microsoft.com/office/drawing/2016/SVG/main" r:embed="rId15"/>
                </a:ext>
              </a:extLst>
            </a:blip>
            <a:stretch>
              <a:fillRect l="-229204"/>
            </a:stretch>
          </a:blipFill>
        </p:spPr>
      </p:sp>
      <p:grpSp>
        <p:nvGrpSpPr>
          <p:cNvPr id="23" name="Group 23"/>
          <p:cNvGrpSpPr/>
          <p:nvPr/>
        </p:nvGrpSpPr>
        <p:grpSpPr>
          <a:xfrm>
            <a:off x="1326514" y="4943973"/>
            <a:ext cx="399053" cy="39905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2A"/>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27" name="TextBox 27"/>
          <p:cNvSpPr txBox="1"/>
          <p:nvPr/>
        </p:nvSpPr>
        <p:spPr>
          <a:xfrm>
            <a:off x="4734845" y="4498991"/>
            <a:ext cx="8266789" cy="1008160"/>
          </a:xfrm>
          <a:prstGeom prst="rect">
            <a:avLst/>
          </a:prstGeom>
        </p:spPr>
        <p:txBody>
          <a:bodyPr lIns="0" tIns="0" rIns="0" bIns="0" rtlCol="0" anchor="t">
            <a:spAutoFit/>
          </a:bodyPr>
          <a:lstStyle/>
          <a:p>
            <a:pPr algn="ctr">
              <a:lnSpc>
                <a:spcPts val="7318"/>
              </a:lnSpc>
            </a:pPr>
            <a:r>
              <a:rPr lang="en-US" sz="7318" dirty="0">
                <a:solidFill>
                  <a:srgbClr val="52AFAE"/>
                </a:solidFill>
                <a:latin typeface="#9Slide05 VL Fadilla"/>
                <a:ea typeface="#9Slide05 VL Fadilla"/>
                <a:cs typeface="#9Slide05 VL Fadilla"/>
                <a:sym typeface="#9Slide05 VL Fadilla"/>
              </a:rPr>
              <a:t>Xin </a:t>
            </a:r>
            <a:r>
              <a:rPr lang="en-US" sz="7318" dirty="0" err="1">
                <a:solidFill>
                  <a:srgbClr val="52AFAE"/>
                </a:solidFill>
                <a:latin typeface="#9Slide05 VL Fadilla"/>
                <a:ea typeface="#9Slide05 VL Fadilla"/>
                <a:cs typeface="#9Slide05 VL Fadilla"/>
                <a:sym typeface="#9Slide05 VL Fadilla"/>
              </a:rPr>
              <a:t>chào</a:t>
            </a:r>
            <a:r>
              <a:rPr lang="en-US" sz="7318" dirty="0">
                <a:solidFill>
                  <a:srgbClr val="52AFAE"/>
                </a:solidFill>
                <a:latin typeface="#9Slide05 VL Fadilla"/>
                <a:ea typeface="#9Slide05 VL Fadilla"/>
                <a:cs typeface="#9Slide05 VL Fadilla"/>
                <a:sym typeface="#9Slide05 VL Fadilla"/>
              </a:rPr>
              <a:t> </a:t>
            </a:r>
            <a:r>
              <a:rPr lang="en-US" sz="7318" dirty="0" err="1">
                <a:solidFill>
                  <a:srgbClr val="52AFAE"/>
                </a:solidFill>
                <a:latin typeface="#9Slide05 VL Fadilla"/>
                <a:ea typeface="#9Slide05 VL Fadilla"/>
                <a:cs typeface="#9Slide05 VL Fadilla"/>
                <a:sym typeface="#9Slide05 VL Fadilla"/>
              </a:rPr>
              <a:t>và</a:t>
            </a:r>
            <a:r>
              <a:rPr lang="en-US" sz="7318" dirty="0">
                <a:solidFill>
                  <a:srgbClr val="52AFAE"/>
                </a:solidFill>
                <a:latin typeface="#9Slide05 VL Fadilla"/>
                <a:ea typeface="#9Slide05 VL Fadilla"/>
                <a:cs typeface="#9Slide05 VL Fadilla"/>
                <a:sym typeface="#9Slide05 VL Fadilla"/>
              </a:rPr>
              <a:t> </a:t>
            </a:r>
            <a:r>
              <a:rPr lang="en-US" sz="7318" dirty="0" err="1">
                <a:solidFill>
                  <a:srgbClr val="52AFAE"/>
                </a:solidFill>
                <a:latin typeface="#9Slide05 VL Fadilla"/>
                <a:ea typeface="#9Slide05 VL Fadilla"/>
                <a:cs typeface="#9Slide05 VL Fadilla"/>
                <a:sym typeface="#9Slide05 VL Fadilla"/>
              </a:rPr>
              <a:t>hẹn</a:t>
            </a:r>
            <a:r>
              <a:rPr lang="en-US" sz="7318" dirty="0">
                <a:solidFill>
                  <a:srgbClr val="52AFAE"/>
                </a:solidFill>
                <a:latin typeface="#9Slide05 VL Fadilla"/>
                <a:ea typeface="#9Slide05 VL Fadilla"/>
                <a:cs typeface="#9Slide05 VL Fadilla"/>
                <a:sym typeface="#9Slide05 VL Fadilla"/>
              </a:rPr>
              <a:t> </a:t>
            </a:r>
            <a:r>
              <a:rPr lang="en-US" sz="7318" dirty="0" err="1">
                <a:solidFill>
                  <a:srgbClr val="52AFAE"/>
                </a:solidFill>
                <a:latin typeface="#9Slide05 VL Fadilla"/>
                <a:ea typeface="#9Slide05 VL Fadilla"/>
                <a:cs typeface="#9Slide05 VL Fadilla"/>
                <a:sym typeface="#9Slide05 VL Fadilla"/>
              </a:rPr>
              <a:t>gặp</a:t>
            </a:r>
            <a:r>
              <a:rPr lang="en-US" sz="7318" dirty="0">
                <a:solidFill>
                  <a:srgbClr val="52AFAE"/>
                </a:solidFill>
                <a:latin typeface="#9Slide05 VL Fadilla"/>
                <a:ea typeface="#9Slide05 VL Fadilla"/>
                <a:cs typeface="#9Slide05 VL Fadilla"/>
                <a:sym typeface="#9Slide05 VL Fadilla"/>
              </a:rPr>
              <a:t> </a:t>
            </a:r>
            <a:r>
              <a:rPr lang="en-US" sz="7318" dirty="0" err="1">
                <a:solidFill>
                  <a:srgbClr val="52AFAE"/>
                </a:solidFill>
                <a:latin typeface="#9Slide05 VL Fadilla"/>
                <a:ea typeface="#9Slide05 VL Fadilla"/>
                <a:cs typeface="#9Slide05 VL Fadilla"/>
                <a:sym typeface="#9Slide05 VL Fadilla"/>
              </a:rPr>
              <a:t>lại</a:t>
            </a:r>
            <a:r>
              <a:rPr lang="en-US" sz="7318" dirty="0">
                <a:solidFill>
                  <a:srgbClr val="52AFAE"/>
                </a:solidFill>
                <a:latin typeface="#9Slide05 VL Fadilla"/>
                <a:ea typeface="#9Slide05 VL Fadilla"/>
                <a:cs typeface="#9Slide05 VL Fadilla"/>
                <a:sym typeface="#9Slide05 VL Fadilla"/>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057857" y="8944223"/>
            <a:ext cx="21616511" cy="10835276"/>
          </a:xfrm>
          <a:custGeom>
            <a:avLst/>
            <a:gdLst/>
            <a:ahLst/>
            <a:cxnLst/>
            <a:rect l="l" t="t" r="r" b="b"/>
            <a:pathLst>
              <a:path w="21616511" h="10835276">
                <a:moveTo>
                  <a:pt x="0" y="0"/>
                </a:moveTo>
                <a:lnTo>
                  <a:pt x="21616511" y="0"/>
                </a:lnTo>
                <a:lnTo>
                  <a:pt x="21616511" y="10835276"/>
                </a:lnTo>
                <a:lnTo>
                  <a:pt x="0" y="10835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27922" y="129067"/>
            <a:ext cx="14929471" cy="10152040"/>
          </a:xfrm>
          <a:custGeom>
            <a:avLst/>
            <a:gdLst/>
            <a:ahLst/>
            <a:cxnLst/>
            <a:rect l="l" t="t" r="r" b="b"/>
            <a:pathLst>
              <a:path w="14929471" h="10152040">
                <a:moveTo>
                  <a:pt x="0" y="0"/>
                </a:moveTo>
                <a:lnTo>
                  <a:pt x="14929471" y="0"/>
                </a:lnTo>
                <a:lnTo>
                  <a:pt x="14929471" y="10152040"/>
                </a:lnTo>
                <a:lnTo>
                  <a:pt x="0" y="10152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614114" y="9924400"/>
            <a:ext cx="3086100" cy="591791"/>
            <a:chOff x="0" y="0"/>
            <a:chExt cx="812800" cy="155863"/>
          </a:xfrm>
        </p:grpSpPr>
        <p:sp>
          <p:nvSpPr>
            <p:cNvPr id="5" name="Freeform 5"/>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6" name="TextBox 6"/>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3308131" y="9924400"/>
            <a:ext cx="3086100" cy="591791"/>
            <a:chOff x="0" y="0"/>
            <a:chExt cx="812800" cy="155863"/>
          </a:xfrm>
        </p:grpSpPr>
        <p:sp>
          <p:nvSpPr>
            <p:cNvPr id="8" name="Freeform 8"/>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9" name="TextBox 9"/>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829173" y="918456"/>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3" name="Group 13"/>
          <p:cNvGrpSpPr/>
          <p:nvPr/>
        </p:nvGrpSpPr>
        <p:grpSpPr>
          <a:xfrm>
            <a:off x="2000002" y="2423272"/>
            <a:ext cx="399053" cy="3990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6" name="Group 16"/>
          <p:cNvGrpSpPr/>
          <p:nvPr/>
        </p:nvGrpSpPr>
        <p:grpSpPr>
          <a:xfrm>
            <a:off x="15995178" y="4159641"/>
            <a:ext cx="399053" cy="39905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9" name="Group 19"/>
          <p:cNvGrpSpPr/>
          <p:nvPr/>
        </p:nvGrpSpPr>
        <p:grpSpPr>
          <a:xfrm>
            <a:off x="17100816" y="2622798"/>
            <a:ext cx="399053" cy="39905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2" name="Group 22"/>
          <p:cNvGrpSpPr/>
          <p:nvPr/>
        </p:nvGrpSpPr>
        <p:grpSpPr>
          <a:xfrm>
            <a:off x="15958340" y="718929"/>
            <a:ext cx="399053" cy="3990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5" name="Group 25"/>
          <p:cNvGrpSpPr/>
          <p:nvPr/>
        </p:nvGrpSpPr>
        <p:grpSpPr>
          <a:xfrm>
            <a:off x="-453650" y="-513416"/>
            <a:ext cx="19337990" cy="1001476"/>
            <a:chOff x="0" y="0"/>
            <a:chExt cx="5093133" cy="263763"/>
          </a:xfrm>
        </p:grpSpPr>
        <p:sp>
          <p:nvSpPr>
            <p:cNvPr id="26" name="Freeform 26"/>
            <p:cNvSpPr/>
            <p:nvPr/>
          </p:nvSpPr>
          <p:spPr>
            <a:xfrm>
              <a:off x="0" y="0"/>
              <a:ext cx="5093133" cy="263763"/>
            </a:xfrm>
            <a:custGeom>
              <a:avLst/>
              <a:gdLst/>
              <a:ahLst/>
              <a:cxnLst/>
              <a:rect l="l" t="t" r="r" b="b"/>
              <a:pathLst>
                <a:path w="5093133" h="263763">
                  <a:moveTo>
                    <a:pt x="20418" y="0"/>
                  </a:moveTo>
                  <a:lnTo>
                    <a:pt x="5072716" y="0"/>
                  </a:lnTo>
                  <a:cubicBezTo>
                    <a:pt x="5083992" y="0"/>
                    <a:pt x="5093133" y="9141"/>
                    <a:pt x="5093133" y="20418"/>
                  </a:cubicBezTo>
                  <a:lnTo>
                    <a:pt x="5093133" y="243345"/>
                  </a:lnTo>
                  <a:cubicBezTo>
                    <a:pt x="5093133" y="254622"/>
                    <a:pt x="5083992" y="263763"/>
                    <a:pt x="5072716" y="263763"/>
                  </a:cubicBezTo>
                  <a:lnTo>
                    <a:pt x="20418" y="263763"/>
                  </a:lnTo>
                  <a:cubicBezTo>
                    <a:pt x="9141" y="263763"/>
                    <a:pt x="0" y="254622"/>
                    <a:pt x="0" y="243345"/>
                  </a:cubicBezTo>
                  <a:lnTo>
                    <a:pt x="0" y="20418"/>
                  </a:lnTo>
                  <a:cubicBezTo>
                    <a:pt x="0" y="9141"/>
                    <a:pt x="9141" y="0"/>
                    <a:pt x="20418" y="0"/>
                  </a:cubicBezTo>
                  <a:close/>
                </a:path>
              </a:pathLst>
            </a:custGeom>
            <a:solidFill>
              <a:srgbClr val="FC914F"/>
            </a:solidFill>
          </p:spPr>
        </p:sp>
        <p:sp>
          <p:nvSpPr>
            <p:cNvPr id="27" name="TextBox 27"/>
            <p:cNvSpPr txBox="1"/>
            <p:nvPr/>
          </p:nvSpPr>
          <p:spPr>
            <a:xfrm>
              <a:off x="0" y="-47625"/>
              <a:ext cx="5093133" cy="311388"/>
            </a:xfrm>
            <a:prstGeom prst="rect">
              <a:avLst/>
            </a:prstGeom>
          </p:spPr>
          <p:txBody>
            <a:bodyPr lIns="50800" tIns="50800" rIns="50800" bIns="50800" rtlCol="0" anchor="ctr"/>
            <a:lstStyle/>
            <a:p>
              <a:pPr algn="ctr">
                <a:lnSpc>
                  <a:spcPts val="3662"/>
                </a:lnSpc>
              </a:pPr>
              <a:endParaRPr/>
            </a:p>
          </p:txBody>
        </p:sp>
      </p:grpSp>
      <p:sp>
        <p:nvSpPr>
          <p:cNvPr id="28" name="Freeform 28"/>
          <p:cNvSpPr/>
          <p:nvPr/>
        </p:nvSpPr>
        <p:spPr>
          <a:xfrm>
            <a:off x="421786" y="3142801"/>
            <a:ext cx="1417665" cy="1415893"/>
          </a:xfrm>
          <a:custGeom>
            <a:avLst/>
            <a:gdLst/>
            <a:ahLst/>
            <a:cxnLst/>
            <a:rect l="l" t="t" r="r" b="b"/>
            <a:pathLst>
              <a:path w="1417665" h="1415893">
                <a:moveTo>
                  <a:pt x="0" y="0"/>
                </a:moveTo>
                <a:lnTo>
                  <a:pt x="1417664" y="0"/>
                </a:lnTo>
                <a:lnTo>
                  <a:pt x="1417664" y="1415893"/>
                </a:lnTo>
                <a:lnTo>
                  <a:pt x="0" y="141589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9" name="Freeform 29"/>
          <p:cNvSpPr/>
          <p:nvPr/>
        </p:nvSpPr>
        <p:spPr>
          <a:xfrm>
            <a:off x="16085846" y="5205087"/>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30" name="Freeform 30"/>
          <p:cNvSpPr/>
          <p:nvPr/>
        </p:nvSpPr>
        <p:spPr>
          <a:xfrm flipH="1">
            <a:off x="7002264" y="-4283728"/>
            <a:ext cx="12817602" cy="6041390"/>
          </a:xfrm>
          <a:custGeom>
            <a:avLst/>
            <a:gdLst/>
            <a:ahLst/>
            <a:cxnLst/>
            <a:rect l="l" t="t" r="r" b="b"/>
            <a:pathLst>
              <a:path w="12817602" h="6041390">
                <a:moveTo>
                  <a:pt x="12817601" y="0"/>
                </a:moveTo>
                <a:lnTo>
                  <a:pt x="0" y="0"/>
                </a:lnTo>
                <a:lnTo>
                  <a:pt x="0" y="6041390"/>
                </a:lnTo>
                <a:lnTo>
                  <a:pt x="12817601" y="6041390"/>
                </a:lnTo>
                <a:lnTo>
                  <a:pt x="12817601" y="0"/>
                </a:lnTo>
                <a:close/>
              </a:path>
            </a:pathLst>
          </a:custGeom>
          <a:blipFill>
            <a:blip r:embed="rId8"/>
            <a:stretch>
              <a:fillRect r="-26627"/>
            </a:stretch>
          </a:blipFill>
        </p:spPr>
      </p:sp>
      <p:sp>
        <p:nvSpPr>
          <p:cNvPr id="31" name="Freeform 31"/>
          <p:cNvSpPr/>
          <p:nvPr/>
        </p:nvSpPr>
        <p:spPr>
          <a:xfrm>
            <a:off x="5277376" y="2960181"/>
            <a:ext cx="7456572" cy="4194322"/>
          </a:xfrm>
          <a:custGeom>
            <a:avLst/>
            <a:gdLst/>
            <a:ahLst/>
            <a:cxnLst/>
            <a:rect l="l" t="t" r="r" b="b"/>
            <a:pathLst>
              <a:path w="7456572" h="4194322">
                <a:moveTo>
                  <a:pt x="0" y="0"/>
                </a:moveTo>
                <a:lnTo>
                  <a:pt x="7456573" y="0"/>
                </a:lnTo>
                <a:lnTo>
                  <a:pt x="7456573" y="4194322"/>
                </a:lnTo>
                <a:lnTo>
                  <a:pt x="0" y="4194322"/>
                </a:lnTo>
                <a:lnTo>
                  <a:pt x="0" y="0"/>
                </a:lnTo>
                <a:close/>
              </a:path>
            </a:pathLst>
          </a:custGeom>
          <a:blipFill>
            <a:blip r:embed="rId9"/>
            <a:stretch>
              <a:fillRect/>
            </a:stretch>
          </a:blipFill>
        </p:spPr>
      </p:sp>
      <p:sp>
        <p:nvSpPr>
          <p:cNvPr id="32" name="TextBox 32"/>
          <p:cNvSpPr txBox="1"/>
          <p:nvPr/>
        </p:nvSpPr>
        <p:spPr>
          <a:xfrm>
            <a:off x="3592871" y="1717562"/>
            <a:ext cx="10825583" cy="1104762"/>
          </a:xfrm>
          <a:prstGeom prst="rect">
            <a:avLst/>
          </a:prstGeom>
        </p:spPr>
        <p:txBody>
          <a:bodyPr lIns="0" tIns="0" rIns="0" bIns="0" rtlCol="0" anchor="t">
            <a:spAutoFit/>
          </a:bodyPr>
          <a:lstStyle/>
          <a:p>
            <a:pPr algn="ctr">
              <a:lnSpc>
                <a:spcPts val="8410"/>
              </a:lnSpc>
            </a:pPr>
            <a:r>
              <a:rPr lang="en-US" sz="6007">
                <a:solidFill>
                  <a:srgbClr val="E2834B"/>
                </a:solidFill>
                <a:latin typeface="#9Slide07 Crocante"/>
                <a:ea typeface="#9Slide07 Crocante"/>
                <a:cs typeface="#9Slide07 Crocante"/>
                <a:sym typeface="#9Slide07 Crocante"/>
              </a:rPr>
              <a:t>NHÌN </a:t>
            </a:r>
            <a:r>
              <a:rPr lang="en-US" sz="6007">
                <a:solidFill>
                  <a:srgbClr val="E24B98"/>
                </a:solidFill>
                <a:latin typeface="#9Slide07 Crocante"/>
                <a:ea typeface="#9Slide07 Crocante"/>
                <a:cs typeface="#9Slide07 Crocante"/>
                <a:sym typeface="#9Slide07 Crocante"/>
              </a:rPr>
              <a:t>LOGO </a:t>
            </a:r>
            <a:r>
              <a:rPr lang="en-US" sz="6007">
                <a:solidFill>
                  <a:srgbClr val="E2834B"/>
                </a:solidFill>
                <a:latin typeface="#9Slide07 Crocante"/>
                <a:ea typeface="#9Slide07 Crocante"/>
                <a:cs typeface="#9Slide07 Crocante"/>
                <a:sym typeface="#9Slide07 Crocante"/>
              </a:rPr>
              <a:t>ĐOÁN TÊN TỔ CHỨC</a:t>
            </a:r>
          </a:p>
        </p:txBody>
      </p:sp>
      <p:sp>
        <p:nvSpPr>
          <p:cNvPr id="33" name="TextBox 33"/>
          <p:cNvSpPr txBox="1"/>
          <p:nvPr/>
        </p:nvSpPr>
        <p:spPr>
          <a:xfrm>
            <a:off x="3175908" y="7517575"/>
            <a:ext cx="11433500" cy="911175"/>
          </a:xfrm>
          <a:prstGeom prst="rect">
            <a:avLst/>
          </a:prstGeom>
        </p:spPr>
        <p:txBody>
          <a:bodyPr lIns="0" tIns="0" rIns="0" bIns="0" rtlCol="0" anchor="t">
            <a:spAutoFit/>
          </a:bodyPr>
          <a:lstStyle/>
          <a:p>
            <a:pPr algn="ctr">
              <a:lnSpc>
                <a:spcPts val="7000"/>
              </a:lnSpc>
            </a:pPr>
            <a:r>
              <a:rPr lang="en-US" sz="5000" dirty="0">
                <a:solidFill>
                  <a:srgbClr val="FBD42A"/>
                </a:solidFill>
                <a:latin typeface="#9Slide07 Crocante"/>
                <a:ea typeface="#9Slide07 Crocante"/>
                <a:cs typeface="#9Slide07 Crocante"/>
                <a:sym typeface="#9Slide07 Crocante"/>
              </a:rPr>
              <a:t>WTO - </a:t>
            </a:r>
            <a:r>
              <a:rPr lang="en-US" sz="5000" dirty="0" err="1">
                <a:solidFill>
                  <a:srgbClr val="FBD42A"/>
                </a:solidFill>
                <a:latin typeface="#9Slide07 Crocante"/>
                <a:ea typeface="#9Slide07 Crocante"/>
                <a:cs typeface="#9Slide07 Crocante"/>
                <a:sym typeface="#9Slide07 Crocante"/>
              </a:rPr>
              <a:t>Tổ</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chức</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Thương</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mại</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Thế</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giới</a:t>
            </a:r>
            <a:endParaRPr lang="en-US" sz="5000" dirty="0">
              <a:solidFill>
                <a:srgbClr val="FBD42A"/>
              </a:solidFill>
              <a:latin typeface="#9Slide07 Crocante"/>
              <a:ea typeface="#9Slide07 Crocante"/>
              <a:cs typeface="#9Slide07 Crocante"/>
              <a:sym typeface="#9Slide07 Crocante"/>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057857" y="8944223"/>
            <a:ext cx="21616511" cy="10835276"/>
          </a:xfrm>
          <a:custGeom>
            <a:avLst/>
            <a:gdLst/>
            <a:ahLst/>
            <a:cxnLst/>
            <a:rect l="l" t="t" r="r" b="b"/>
            <a:pathLst>
              <a:path w="21616511" h="10835276">
                <a:moveTo>
                  <a:pt x="0" y="0"/>
                </a:moveTo>
                <a:lnTo>
                  <a:pt x="21616511" y="0"/>
                </a:lnTo>
                <a:lnTo>
                  <a:pt x="21616511" y="10835276"/>
                </a:lnTo>
                <a:lnTo>
                  <a:pt x="0" y="10835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27922" y="129067"/>
            <a:ext cx="14929471" cy="10152040"/>
          </a:xfrm>
          <a:custGeom>
            <a:avLst/>
            <a:gdLst/>
            <a:ahLst/>
            <a:cxnLst/>
            <a:rect l="l" t="t" r="r" b="b"/>
            <a:pathLst>
              <a:path w="14929471" h="10152040">
                <a:moveTo>
                  <a:pt x="0" y="0"/>
                </a:moveTo>
                <a:lnTo>
                  <a:pt x="14929471" y="0"/>
                </a:lnTo>
                <a:lnTo>
                  <a:pt x="14929471" y="10152040"/>
                </a:lnTo>
                <a:lnTo>
                  <a:pt x="0" y="10152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614114" y="9924400"/>
            <a:ext cx="3086100" cy="591791"/>
            <a:chOff x="0" y="0"/>
            <a:chExt cx="812800" cy="155863"/>
          </a:xfrm>
        </p:grpSpPr>
        <p:sp>
          <p:nvSpPr>
            <p:cNvPr id="5" name="Freeform 5"/>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6" name="TextBox 6"/>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7" name="Group 7"/>
          <p:cNvGrpSpPr/>
          <p:nvPr/>
        </p:nvGrpSpPr>
        <p:grpSpPr>
          <a:xfrm>
            <a:off x="13308131" y="9924400"/>
            <a:ext cx="3086100" cy="591791"/>
            <a:chOff x="0" y="0"/>
            <a:chExt cx="812800" cy="155863"/>
          </a:xfrm>
        </p:grpSpPr>
        <p:sp>
          <p:nvSpPr>
            <p:cNvPr id="8" name="Freeform 8"/>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9" name="TextBox 9"/>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grpSp>
        <p:nvGrpSpPr>
          <p:cNvPr id="10" name="Group 10"/>
          <p:cNvGrpSpPr/>
          <p:nvPr/>
        </p:nvGrpSpPr>
        <p:grpSpPr>
          <a:xfrm>
            <a:off x="829173" y="918456"/>
            <a:ext cx="399053" cy="3990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3" name="Group 13"/>
          <p:cNvGrpSpPr/>
          <p:nvPr/>
        </p:nvGrpSpPr>
        <p:grpSpPr>
          <a:xfrm>
            <a:off x="2000002" y="2423272"/>
            <a:ext cx="399053" cy="3990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6" name="Group 16"/>
          <p:cNvGrpSpPr/>
          <p:nvPr/>
        </p:nvGrpSpPr>
        <p:grpSpPr>
          <a:xfrm>
            <a:off x="15995178" y="4159641"/>
            <a:ext cx="399053" cy="39905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9" name="Group 19"/>
          <p:cNvGrpSpPr/>
          <p:nvPr/>
        </p:nvGrpSpPr>
        <p:grpSpPr>
          <a:xfrm>
            <a:off x="17100816" y="2622798"/>
            <a:ext cx="399053" cy="39905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2" name="Group 22"/>
          <p:cNvGrpSpPr/>
          <p:nvPr/>
        </p:nvGrpSpPr>
        <p:grpSpPr>
          <a:xfrm>
            <a:off x="15958340" y="718929"/>
            <a:ext cx="399053" cy="3990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5" name="Group 25"/>
          <p:cNvGrpSpPr/>
          <p:nvPr/>
        </p:nvGrpSpPr>
        <p:grpSpPr>
          <a:xfrm>
            <a:off x="-453650" y="-513416"/>
            <a:ext cx="19337990" cy="1001476"/>
            <a:chOff x="0" y="0"/>
            <a:chExt cx="5093133" cy="263763"/>
          </a:xfrm>
        </p:grpSpPr>
        <p:sp>
          <p:nvSpPr>
            <p:cNvPr id="26" name="Freeform 26"/>
            <p:cNvSpPr/>
            <p:nvPr/>
          </p:nvSpPr>
          <p:spPr>
            <a:xfrm>
              <a:off x="0" y="0"/>
              <a:ext cx="5093133" cy="263763"/>
            </a:xfrm>
            <a:custGeom>
              <a:avLst/>
              <a:gdLst/>
              <a:ahLst/>
              <a:cxnLst/>
              <a:rect l="l" t="t" r="r" b="b"/>
              <a:pathLst>
                <a:path w="5093133" h="263763">
                  <a:moveTo>
                    <a:pt x="20418" y="0"/>
                  </a:moveTo>
                  <a:lnTo>
                    <a:pt x="5072716" y="0"/>
                  </a:lnTo>
                  <a:cubicBezTo>
                    <a:pt x="5083992" y="0"/>
                    <a:pt x="5093133" y="9141"/>
                    <a:pt x="5093133" y="20418"/>
                  </a:cubicBezTo>
                  <a:lnTo>
                    <a:pt x="5093133" y="243345"/>
                  </a:lnTo>
                  <a:cubicBezTo>
                    <a:pt x="5093133" y="254622"/>
                    <a:pt x="5083992" y="263763"/>
                    <a:pt x="5072716" y="263763"/>
                  </a:cubicBezTo>
                  <a:lnTo>
                    <a:pt x="20418" y="263763"/>
                  </a:lnTo>
                  <a:cubicBezTo>
                    <a:pt x="9141" y="263763"/>
                    <a:pt x="0" y="254622"/>
                    <a:pt x="0" y="243345"/>
                  </a:cubicBezTo>
                  <a:lnTo>
                    <a:pt x="0" y="20418"/>
                  </a:lnTo>
                  <a:cubicBezTo>
                    <a:pt x="0" y="9141"/>
                    <a:pt x="9141" y="0"/>
                    <a:pt x="20418" y="0"/>
                  </a:cubicBezTo>
                  <a:close/>
                </a:path>
              </a:pathLst>
            </a:custGeom>
            <a:solidFill>
              <a:srgbClr val="FC914F"/>
            </a:solidFill>
          </p:spPr>
        </p:sp>
        <p:sp>
          <p:nvSpPr>
            <p:cNvPr id="27" name="TextBox 27"/>
            <p:cNvSpPr txBox="1"/>
            <p:nvPr/>
          </p:nvSpPr>
          <p:spPr>
            <a:xfrm>
              <a:off x="0" y="-47625"/>
              <a:ext cx="5093133" cy="311388"/>
            </a:xfrm>
            <a:prstGeom prst="rect">
              <a:avLst/>
            </a:prstGeom>
          </p:spPr>
          <p:txBody>
            <a:bodyPr lIns="50800" tIns="50800" rIns="50800" bIns="50800" rtlCol="0" anchor="ctr"/>
            <a:lstStyle/>
            <a:p>
              <a:pPr algn="ctr">
                <a:lnSpc>
                  <a:spcPts val="3662"/>
                </a:lnSpc>
              </a:pPr>
              <a:endParaRPr/>
            </a:p>
          </p:txBody>
        </p:sp>
      </p:grpSp>
      <p:sp>
        <p:nvSpPr>
          <p:cNvPr id="28" name="Freeform 28"/>
          <p:cNvSpPr/>
          <p:nvPr/>
        </p:nvSpPr>
        <p:spPr>
          <a:xfrm>
            <a:off x="421786" y="3142801"/>
            <a:ext cx="1417665" cy="1415893"/>
          </a:xfrm>
          <a:custGeom>
            <a:avLst/>
            <a:gdLst/>
            <a:ahLst/>
            <a:cxnLst/>
            <a:rect l="l" t="t" r="r" b="b"/>
            <a:pathLst>
              <a:path w="1417665" h="1415893">
                <a:moveTo>
                  <a:pt x="0" y="0"/>
                </a:moveTo>
                <a:lnTo>
                  <a:pt x="1417664" y="0"/>
                </a:lnTo>
                <a:lnTo>
                  <a:pt x="1417664" y="1415893"/>
                </a:lnTo>
                <a:lnTo>
                  <a:pt x="0" y="141589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9" name="Freeform 29"/>
          <p:cNvSpPr/>
          <p:nvPr/>
        </p:nvSpPr>
        <p:spPr>
          <a:xfrm>
            <a:off x="16085846" y="5205087"/>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30" name="Freeform 30"/>
          <p:cNvSpPr/>
          <p:nvPr/>
        </p:nvSpPr>
        <p:spPr>
          <a:xfrm flipH="1">
            <a:off x="7002264" y="-4283728"/>
            <a:ext cx="12817602" cy="6041390"/>
          </a:xfrm>
          <a:custGeom>
            <a:avLst/>
            <a:gdLst/>
            <a:ahLst/>
            <a:cxnLst/>
            <a:rect l="l" t="t" r="r" b="b"/>
            <a:pathLst>
              <a:path w="12817602" h="6041390">
                <a:moveTo>
                  <a:pt x="12817601" y="0"/>
                </a:moveTo>
                <a:lnTo>
                  <a:pt x="0" y="0"/>
                </a:lnTo>
                <a:lnTo>
                  <a:pt x="0" y="6041390"/>
                </a:lnTo>
                <a:lnTo>
                  <a:pt x="12817601" y="6041390"/>
                </a:lnTo>
                <a:lnTo>
                  <a:pt x="12817601" y="0"/>
                </a:lnTo>
                <a:close/>
              </a:path>
            </a:pathLst>
          </a:custGeom>
          <a:blipFill>
            <a:blip r:embed="rId8"/>
            <a:stretch>
              <a:fillRect r="-26627"/>
            </a:stretch>
          </a:blipFill>
        </p:spPr>
      </p:sp>
      <p:sp>
        <p:nvSpPr>
          <p:cNvPr id="31" name="Freeform 31"/>
          <p:cNvSpPr/>
          <p:nvPr/>
        </p:nvSpPr>
        <p:spPr>
          <a:xfrm>
            <a:off x="5946124" y="3384805"/>
            <a:ext cx="5279385" cy="3517390"/>
          </a:xfrm>
          <a:custGeom>
            <a:avLst/>
            <a:gdLst/>
            <a:ahLst/>
            <a:cxnLst/>
            <a:rect l="l" t="t" r="r" b="b"/>
            <a:pathLst>
              <a:path w="5279385" h="3517390">
                <a:moveTo>
                  <a:pt x="0" y="0"/>
                </a:moveTo>
                <a:lnTo>
                  <a:pt x="5279385" y="0"/>
                </a:lnTo>
                <a:lnTo>
                  <a:pt x="5279385" y="3517390"/>
                </a:lnTo>
                <a:lnTo>
                  <a:pt x="0" y="3517390"/>
                </a:lnTo>
                <a:lnTo>
                  <a:pt x="0" y="0"/>
                </a:lnTo>
                <a:close/>
              </a:path>
            </a:pathLst>
          </a:custGeom>
          <a:blipFill>
            <a:blip r:embed="rId9"/>
            <a:stretch>
              <a:fillRect/>
            </a:stretch>
          </a:blipFill>
        </p:spPr>
      </p:sp>
      <p:sp>
        <p:nvSpPr>
          <p:cNvPr id="32" name="TextBox 32"/>
          <p:cNvSpPr txBox="1"/>
          <p:nvPr/>
        </p:nvSpPr>
        <p:spPr>
          <a:xfrm>
            <a:off x="3592871" y="1717562"/>
            <a:ext cx="10825583" cy="1104762"/>
          </a:xfrm>
          <a:prstGeom prst="rect">
            <a:avLst/>
          </a:prstGeom>
        </p:spPr>
        <p:txBody>
          <a:bodyPr lIns="0" tIns="0" rIns="0" bIns="0" rtlCol="0" anchor="t">
            <a:spAutoFit/>
          </a:bodyPr>
          <a:lstStyle/>
          <a:p>
            <a:pPr algn="ctr">
              <a:lnSpc>
                <a:spcPts val="8410"/>
              </a:lnSpc>
            </a:pPr>
            <a:r>
              <a:rPr lang="en-US" sz="6007">
                <a:solidFill>
                  <a:srgbClr val="E2834B"/>
                </a:solidFill>
                <a:latin typeface="#9Slide07 Crocante"/>
                <a:ea typeface="#9Slide07 Crocante"/>
                <a:cs typeface="#9Slide07 Crocante"/>
                <a:sym typeface="#9Slide07 Crocante"/>
              </a:rPr>
              <a:t>NHÌN </a:t>
            </a:r>
            <a:r>
              <a:rPr lang="en-US" sz="6007">
                <a:solidFill>
                  <a:srgbClr val="E24B98"/>
                </a:solidFill>
                <a:latin typeface="#9Slide07 Crocante"/>
                <a:ea typeface="#9Slide07 Crocante"/>
                <a:cs typeface="#9Slide07 Crocante"/>
                <a:sym typeface="#9Slide07 Crocante"/>
              </a:rPr>
              <a:t>LOGO </a:t>
            </a:r>
            <a:r>
              <a:rPr lang="en-US" sz="6007">
                <a:solidFill>
                  <a:srgbClr val="E2834B"/>
                </a:solidFill>
                <a:latin typeface="#9Slide07 Crocante"/>
                <a:ea typeface="#9Slide07 Crocante"/>
                <a:cs typeface="#9Slide07 Crocante"/>
                <a:sym typeface="#9Slide07 Crocante"/>
              </a:rPr>
              <a:t>ĐOÁN TÊN TỔ CHỨC</a:t>
            </a:r>
          </a:p>
        </p:txBody>
      </p:sp>
      <p:sp>
        <p:nvSpPr>
          <p:cNvPr id="33" name="TextBox 33"/>
          <p:cNvSpPr txBox="1"/>
          <p:nvPr/>
        </p:nvSpPr>
        <p:spPr>
          <a:xfrm>
            <a:off x="3288912" y="7391421"/>
            <a:ext cx="11433500" cy="911175"/>
          </a:xfrm>
          <a:prstGeom prst="rect">
            <a:avLst/>
          </a:prstGeom>
        </p:spPr>
        <p:txBody>
          <a:bodyPr lIns="0" tIns="0" rIns="0" bIns="0" rtlCol="0" anchor="t">
            <a:spAutoFit/>
          </a:bodyPr>
          <a:lstStyle/>
          <a:p>
            <a:pPr algn="ctr">
              <a:lnSpc>
                <a:spcPts val="7000"/>
              </a:lnSpc>
            </a:pPr>
            <a:r>
              <a:rPr lang="en-US" sz="5000" dirty="0">
                <a:solidFill>
                  <a:srgbClr val="FBD42A"/>
                </a:solidFill>
                <a:latin typeface="#9Slide07 Crocante"/>
                <a:ea typeface="#9Slide07 Crocante"/>
                <a:cs typeface="#9Slide07 Crocante"/>
                <a:sym typeface="#9Slide07 Crocante"/>
              </a:rPr>
              <a:t>FIDE - Liên </a:t>
            </a:r>
            <a:r>
              <a:rPr lang="en-US" sz="5000" dirty="0" err="1">
                <a:solidFill>
                  <a:srgbClr val="FBD42A"/>
                </a:solidFill>
                <a:latin typeface="#9Slide07 Crocante"/>
                <a:ea typeface="#9Slide07 Crocante"/>
                <a:cs typeface="#9Slide07 Crocante"/>
                <a:sym typeface="#9Slide07 Crocante"/>
              </a:rPr>
              <a:t>đoàn</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Cờ</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vua</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Quốc</a:t>
            </a:r>
            <a:r>
              <a:rPr lang="en-US" sz="5000" dirty="0">
                <a:solidFill>
                  <a:srgbClr val="FBD42A"/>
                </a:solidFill>
                <a:latin typeface="#9Slide07 Crocante"/>
                <a:ea typeface="#9Slide07 Crocante"/>
                <a:cs typeface="#9Slide07 Crocante"/>
                <a:sym typeface="#9Slide07 Crocante"/>
              </a:rPr>
              <a:t> </a:t>
            </a:r>
            <a:r>
              <a:rPr lang="en-US" sz="5000" dirty="0" err="1">
                <a:solidFill>
                  <a:srgbClr val="FBD42A"/>
                </a:solidFill>
                <a:latin typeface="#9Slide07 Crocante"/>
                <a:ea typeface="#9Slide07 Crocante"/>
                <a:cs typeface="#9Slide07 Crocante"/>
                <a:sym typeface="#9Slide07 Crocante"/>
              </a:rPr>
              <a:t>tế</a:t>
            </a:r>
            <a:endParaRPr lang="en-US" sz="5000" dirty="0">
              <a:solidFill>
                <a:srgbClr val="FBD42A"/>
              </a:solidFill>
              <a:latin typeface="#9Slide07 Crocante"/>
              <a:ea typeface="#9Slide07 Crocante"/>
              <a:cs typeface="#9Slide07 Crocante"/>
              <a:sym typeface="#9Slide07 Crocante"/>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2057857" y="8944223"/>
            <a:ext cx="21616511" cy="10835276"/>
          </a:xfrm>
          <a:custGeom>
            <a:avLst/>
            <a:gdLst/>
            <a:ahLst/>
            <a:cxnLst/>
            <a:rect l="l" t="t" r="r" b="b"/>
            <a:pathLst>
              <a:path w="21616511" h="10835276">
                <a:moveTo>
                  <a:pt x="0" y="0"/>
                </a:moveTo>
                <a:lnTo>
                  <a:pt x="21616511" y="0"/>
                </a:lnTo>
                <a:lnTo>
                  <a:pt x="21616511" y="10835276"/>
                </a:lnTo>
                <a:lnTo>
                  <a:pt x="0" y="10835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002254" y="1028700"/>
            <a:ext cx="12283492" cy="8352775"/>
          </a:xfrm>
          <a:custGeom>
            <a:avLst/>
            <a:gdLst/>
            <a:ahLst/>
            <a:cxnLst/>
            <a:rect l="l" t="t" r="r" b="b"/>
            <a:pathLst>
              <a:path w="12283492" h="8352775">
                <a:moveTo>
                  <a:pt x="0" y="0"/>
                </a:moveTo>
                <a:lnTo>
                  <a:pt x="12283492" y="0"/>
                </a:lnTo>
                <a:lnTo>
                  <a:pt x="12283492" y="8352775"/>
                </a:lnTo>
                <a:lnTo>
                  <a:pt x="0" y="8352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614114" y="9924400"/>
            <a:ext cx="3086100" cy="591791"/>
            <a:chOff x="0" y="0"/>
            <a:chExt cx="812800" cy="155863"/>
          </a:xfrm>
        </p:grpSpPr>
        <p:sp>
          <p:nvSpPr>
            <p:cNvPr id="5" name="Freeform 5"/>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6" name="TextBox 6"/>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sp>
        <p:nvSpPr>
          <p:cNvPr id="7" name="Freeform 7"/>
          <p:cNvSpPr/>
          <p:nvPr/>
        </p:nvSpPr>
        <p:spPr>
          <a:xfrm>
            <a:off x="-1141808" y="3665242"/>
            <a:ext cx="5511844" cy="6621758"/>
          </a:xfrm>
          <a:custGeom>
            <a:avLst/>
            <a:gdLst/>
            <a:ahLst/>
            <a:cxnLst/>
            <a:rect l="l" t="t" r="r" b="b"/>
            <a:pathLst>
              <a:path w="5511844" h="6621758">
                <a:moveTo>
                  <a:pt x="0" y="0"/>
                </a:moveTo>
                <a:lnTo>
                  <a:pt x="5511845" y="0"/>
                </a:lnTo>
                <a:lnTo>
                  <a:pt x="5511845" y="6621758"/>
                </a:lnTo>
                <a:lnTo>
                  <a:pt x="0" y="6621758"/>
                </a:lnTo>
                <a:lnTo>
                  <a:pt x="0" y="0"/>
                </a:lnTo>
                <a:close/>
              </a:path>
            </a:pathLst>
          </a:custGeom>
          <a:blipFill>
            <a:blip r:embed="rId6">
              <a:extLst>
                <a:ext uri="{96DAC541-7B7A-43D3-8B79-37D633B846F1}">
                  <asvg:svgBlip xmlns:asvg="http://schemas.microsoft.com/office/drawing/2016/SVG/main" r:embed="rId7"/>
                </a:ext>
              </a:extLst>
            </a:blip>
            <a:stretch>
              <a:fillRect l="-63451"/>
            </a:stretch>
          </a:blipFill>
        </p:spPr>
      </p:sp>
      <p:grpSp>
        <p:nvGrpSpPr>
          <p:cNvPr id="8" name="Group 8"/>
          <p:cNvGrpSpPr/>
          <p:nvPr/>
        </p:nvGrpSpPr>
        <p:grpSpPr>
          <a:xfrm>
            <a:off x="13308131" y="9924400"/>
            <a:ext cx="3086100" cy="591791"/>
            <a:chOff x="0" y="0"/>
            <a:chExt cx="812800" cy="155863"/>
          </a:xfrm>
        </p:grpSpPr>
        <p:sp>
          <p:nvSpPr>
            <p:cNvPr id="9" name="Freeform 9"/>
            <p:cNvSpPr/>
            <p:nvPr/>
          </p:nvSpPr>
          <p:spPr>
            <a:xfrm>
              <a:off x="0" y="0"/>
              <a:ext cx="812800" cy="155863"/>
            </a:xfrm>
            <a:custGeom>
              <a:avLst/>
              <a:gdLst/>
              <a:ahLst/>
              <a:cxnLst/>
              <a:rect l="l" t="t" r="r" b="b"/>
              <a:pathLst>
                <a:path w="812800" h="155863">
                  <a:moveTo>
                    <a:pt x="406400" y="0"/>
                  </a:moveTo>
                  <a:cubicBezTo>
                    <a:pt x="181951" y="0"/>
                    <a:pt x="0" y="34891"/>
                    <a:pt x="0" y="77931"/>
                  </a:cubicBezTo>
                  <a:cubicBezTo>
                    <a:pt x="0" y="120972"/>
                    <a:pt x="181951" y="155863"/>
                    <a:pt x="406400" y="155863"/>
                  </a:cubicBezTo>
                  <a:cubicBezTo>
                    <a:pt x="630849" y="155863"/>
                    <a:pt x="812800" y="120972"/>
                    <a:pt x="812800" y="77931"/>
                  </a:cubicBezTo>
                  <a:cubicBezTo>
                    <a:pt x="812800" y="34891"/>
                    <a:pt x="630849" y="0"/>
                    <a:pt x="406400" y="0"/>
                  </a:cubicBezTo>
                  <a:close/>
                </a:path>
              </a:pathLst>
            </a:custGeom>
            <a:solidFill>
              <a:srgbClr val="000000">
                <a:alpha val="55686"/>
              </a:srgbClr>
            </a:solidFill>
          </p:spPr>
        </p:sp>
        <p:sp>
          <p:nvSpPr>
            <p:cNvPr id="10" name="TextBox 10"/>
            <p:cNvSpPr txBox="1"/>
            <p:nvPr/>
          </p:nvSpPr>
          <p:spPr>
            <a:xfrm>
              <a:off x="76200" y="-33013"/>
              <a:ext cx="660400" cy="174263"/>
            </a:xfrm>
            <a:prstGeom prst="rect">
              <a:avLst/>
            </a:prstGeom>
          </p:spPr>
          <p:txBody>
            <a:bodyPr lIns="50800" tIns="50800" rIns="50800" bIns="50800" rtlCol="0" anchor="ctr"/>
            <a:lstStyle/>
            <a:p>
              <a:pPr algn="ctr">
                <a:lnSpc>
                  <a:spcPts val="3662"/>
                </a:lnSpc>
              </a:pPr>
              <a:endParaRPr/>
            </a:p>
          </p:txBody>
        </p:sp>
      </p:grpSp>
      <p:sp>
        <p:nvSpPr>
          <p:cNvPr id="11" name="Freeform 11"/>
          <p:cNvSpPr/>
          <p:nvPr/>
        </p:nvSpPr>
        <p:spPr>
          <a:xfrm>
            <a:off x="14228511" y="6976105"/>
            <a:ext cx="2872305" cy="3936235"/>
          </a:xfrm>
          <a:custGeom>
            <a:avLst/>
            <a:gdLst/>
            <a:ahLst/>
            <a:cxnLst/>
            <a:rect l="l" t="t" r="r" b="b"/>
            <a:pathLst>
              <a:path w="2872305" h="3936235">
                <a:moveTo>
                  <a:pt x="0" y="0"/>
                </a:moveTo>
                <a:lnTo>
                  <a:pt x="2872305" y="0"/>
                </a:lnTo>
                <a:lnTo>
                  <a:pt x="2872305" y="3936235"/>
                </a:lnTo>
                <a:lnTo>
                  <a:pt x="0" y="3936235"/>
                </a:lnTo>
                <a:lnTo>
                  <a:pt x="0" y="0"/>
                </a:lnTo>
                <a:close/>
              </a:path>
            </a:pathLst>
          </a:custGeom>
          <a:blipFill>
            <a:blip r:embed="rId8">
              <a:extLst>
                <a:ext uri="{96DAC541-7B7A-43D3-8B79-37D633B846F1}">
                  <asvg:svgBlip xmlns:asvg="http://schemas.microsoft.com/office/drawing/2016/SVG/main" r:embed="rId9"/>
                </a:ext>
              </a:extLst>
            </a:blip>
            <a:stretch>
              <a:fillRect t="-123257" r="-316263"/>
            </a:stretch>
          </a:blipFill>
        </p:spPr>
      </p:sp>
      <p:sp>
        <p:nvSpPr>
          <p:cNvPr id="12" name="Freeform 12"/>
          <p:cNvSpPr/>
          <p:nvPr/>
        </p:nvSpPr>
        <p:spPr>
          <a:xfrm rot="-490337">
            <a:off x="13532361" y="5362914"/>
            <a:ext cx="2458490" cy="3330467"/>
          </a:xfrm>
          <a:custGeom>
            <a:avLst/>
            <a:gdLst/>
            <a:ahLst/>
            <a:cxnLst/>
            <a:rect l="l" t="t" r="r" b="b"/>
            <a:pathLst>
              <a:path w="2458490" h="3330467">
                <a:moveTo>
                  <a:pt x="0" y="0"/>
                </a:moveTo>
                <a:lnTo>
                  <a:pt x="2458491" y="0"/>
                </a:lnTo>
                <a:lnTo>
                  <a:pt x="2458491" y="3330468"/>
                </a:lnTo>
                <a:lnTo>
                  <a:pt x="0" y="3330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3" name="Group 13"/>
          <p:cNvGrpSpPr/>
          <p:nvPr/>
        </p:nvGrpSpPr>
        <p:grpSpPr>
          <a:xfrm>
            <a:off x="829173" y="918456"/>
            <a:ext cx="399053" cy="39905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6" name="Group 16"/>
          <p:cNvGrpSpPr/>
          <p:nvPr/>
        </p:nvGrpSpPr>
        <p:grpSpPr>
          <a:xfrm>
            <a:off x="2000002" y="2423272"/>
            <a:ext cx="399053" cy="39905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19" name="Group 19"/>
          <p:cNvGrpSpPr/>
          <p:nvPr/>
        </p:nvGrpSpPr>
        <p:grpSpPr>
          <a:xfrm>
            <a:off x="15995178" y="4159641"/>
            <a:ext cx="399053" cy="39905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2" name="Group 22"/>
          <p:cNvGrpSpPr/>
          <p:nvPr/>
        </p:nvGrpSpPr>
        <p:grpSpPr>
          <a:xfrm>
            <a:off x="17100816" y="2622798"/>
            <a:ext cx="399053" cy="3990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5" name="Group 25"/>
          <p:cNvGrpSpPr/>
          <p:nvPr/>
        </p:nvGrpSpPr>
        <p:grpSpPr>
          <a:xfrm>
            <a:off x="15958340" y="718929"/>
            <a:ext cx="399053" cy="39905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28" name="Group 28"/>
          <p:cNvGrpSpPr/>
          <p:nvPr/>
        </p:nvGrpSpPr>
        <p:grpSpPr>
          <a:xfrm>
            <a:off x="-453650" y="-513416"/>
            <a:ext cx="19337990" cy="1001476"/>
            <a:chOff x="0" y="0"/>
            <a:chExt cx="5093133" cy="263763"/>
          </a:xfrm>
        </p:grpSpPr>
        <p:sp>
          <p:nvSpPr>
            <p:cNvPr id="29" name="Freeform 29"/>
            <p:cNvSpPr/>
            <p:nvPr/>
          </p:nvSpPr>
          <p:spPr>
            <a:xfrm>
              <a:off x="0" y="0"/>
              <a:ext cx="5093133" cy="263763"/>
            </a:xfrm>
            <a:custGeom>
              <a:avLst/>
              <a:gdLst/>
              <a:ahLst/>
              <a:cxnLst/>
              <a:rect l="l" t="t" r="r" b="b"/>
              <a:pathLst>
                <a:path w="5093133" h="263763">
                  <a:moveTo>
                    <a:pt x="20418" y="0"/>
                  </a:moveTo>
                  <a:lnTo>
                    <a:pt x="5072716" y="0"/>
                  </a:lnTo>
                  <a:cubicBezTo>
                    <a:pt x="5083992" y="0"/>
                    <a:pt x="5093133" y="9141"/>
                    <a:pt x="5093133" y="20418"/>
                  </a:cubicBezTo>
                  <a:lnTo>
                    <a:pt x="5093133" y="243345"/>
                  </a:lnTo>
                  <a:cubicBezTo>
                    <a:pt x="5093133" y="254622"/>
                    <a:pt x="5083992" y="263763"/>
                    <a:pt x="5072716" y="263763"/>
                  </a:cubicBezTo>
                  <a:lnTo>
                    <a:pt x="20418" y="263763"/>
                  </a:lnTo>
                  <a:cubicBezTo>
                    <a:pt x="9141" y="263763"/>
                    <a:pt x="0" y="254622"/>
                    <a:pt x="0" y="243345"/>
                  </a:cubicBezTo>
                  <a:lnTo>
                    <a:pt x="0" y="20418"/>
                  </a:lnTo>
                  <a:cubicBezTo>
                    <a:pt x="0" y="9141"/>
                    <a:pt x="9141" y="0"/>
                    <a:pt x="20418" y="0"/>
                  </a:cubicBezTo>
                  <a:close/>
                </a:path>
              </a:pathLst>
            </a:custGeom>
            <a:solidFill>
              <a:srgbClr val="FC914F"/>
            </a:solidFill>
          </p:spPr>
        </p:sp>
        <p:sp>
          <p:nvSpPr>
            <p:cNvPr id="30" name="TextBox 30"/>
            <p:cNvSpPr txBox="1"/>
            <p:nvPr/>
          </p:nvSpPr>
          <p:spPr>
            <a:xfrm>
              <a:off x="0" y="-47625"/>
              <a:ext cx="5093133" cy="311388"/>
            </a:xfrm>
            <a:prstGeom prst="rect">
              <a:avLst/>
            </a:prstGeom>
          </p:spPr>
          <p:txBody>
            <a:bodyPr lIns="50800" tIns="50800" rIns="50800" bIns="50800" rtlCol="0" anchor="ctr"/>
            <a:lstStyle/>
            <a:p>
              <a:pPr algn="ctr">
                <a:lnSpc>
                  <a:spcPts val="3662"/>
                </a:lnSpc>
              </a:pPr>
              <a:endParaRPr/>
            </a:p>
          </p:txBody>
        </p:sp>
      </p:grpSp>
      <p:sp>
        <p:nvSpPr>
          <p:cNvPr id="31" name="Freeform 31"/>
          <p:cNvSpPr/>
          <p:nvPr/>
        </p:nvSpPr>
        <p:spPr>
          <a:xfrm>
            <a:off x="421786" y="3142801"/>
            <a:ext cx="1417665" cy="1415893"/>
          </a:xfrm>
          <a:custGeom>
            <a:avLst/>
            <a:gdLst/>
            <a:ahLst/>
            <a:cxnLst/>
            <a:rect l="l" t="t" r="r" b="b"/>
            <a:pathLst>
              <a:path w="1417665" h="1415893">
                <a:moveTo>
                  <a:pt x="0" y="0"/>
                </a:moveTo>
                <a:lnTo>
                  <a:pt x="1417664" y="0"/>
                </a:lnTo>
                <a:lnTo>
                  <a:pt x="1417664" y="1415893"/>
                </a:lnTo>
                <a:lnTo>
                  <a:pt x="0" y="1415893"/>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2" name="Freeform 32"/>
          <p:cNvSpPr/>
          <p:nvPr/>
        </p:nvSpPr>
        <p:spPr>
          <a:xfrm>
            <a:off x="16085846" y="5205087"/>
            <a:ext cx="1240723" cy="1239172"/>
          </a:xfrm>
          <a:custGeom>
            <a:avLst/>
            <a:gdLst/>
            <a:ahLst/>
            <a:cxnLst/>
            <a:rect l="l" t="t" r="r" b="b"/>
            <a:pathLst>
              <a:path w="1240723" h="1239172">
                <a:moveTo>
                  <a:pt x="0" y="0"/>
                </a:moveTo>
                <a:lnTo>
                  <a:pt x="1240723" y="0"/>
                </a:lnTo>
                <a:lnTo>
                  <a:pt x="1240723" y="1239172"/>
                </a:lnTo>
                <a:lnTo>
                  <a:pt x="0" y="123917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33" name="Freeform 33"/>
          <p:cNvSpPr/>
          <p:nvPr/>
        </p:nvSpPr>
        <p:spPr>
          <a:xfrm flipH="1">
            <a:off x="7002264" y="-4283728"/>
            <a:ext cx="12817602" cy="6041390"/>
          </a:xfrm>
          <a:custGeom>
            <a:avLst/>
            <a:gdLst/>
            <a:ahLst/>
            <a:cxnLst/>
            <a:rect l="l" t="t" r="r" b="b"/>
            <a:pathLst>
              <a:path w="12817602" h="6041390">
                <a:moveTo>
                  <a:pt x="12817601" y="0"/>
                </a:moveTo>
                <a:lnTo>
                  <a:pt x="0" y="0"/>
                </a:lnTo>
                <a:lnTo>
                  <a:pt x="0" y="6041390"/>
                </a:lnTo>
                <a:lnTo>
                  <a:pt x="12817601" y="6041390"/>
                </a:lnTo>
                <a:lnTo>
                  <a:pt x="12817601" y="0"/>
                </a:lnTo>
                <a:close/>
              </a:path>
            </a:pathLst>
          </a:custGeom>
          <a:blipFill>
            <a:blip r:embed="rId14"/>
            <a:stretch>
              <a:fillRect r="-26627"/>
            </a:stretch>
          </a:blipFill>
        </p:spPr>
      </p:sp>
      <p:sp>
        <p:nvSpPr>
          <p:cNvPr id="34" name="TextBox 34"/>
          <p:cNvSpPr txBox="1"/>
          <p:nvPr/>
        </p:nvSpPr>
        <p:spPr>
          <a:xfrm>
            <a:off x="3050311" y="2423272"/>
            <a:ext cx="12614352" cy="1104801"/>
          </a:xfrm>
          <a:prstGeom prst="rect">
            <a:avLst/>
          </a:prstGeom>
        </p:spPr>
        <p:txBody>
          <a:bodyPr lIns="0" tIns="0" rIns="0" bIns="0" rtlCol="0" anchor="t">
            <a:spAutoFit/>
          </a:bodyPr>
          <a:lstStyle/>
          <a:p>
            <a:pPr algn="ctr">
              <a:lnSpc>
                <a:spcPts val="4357"/>
              </a:lnSpc>
            </a:pPr>
            <a:r>
              <a:rPr lang="en-US" sz="3631" b="1" spc="181">
                <a:solidFill>
                  <a:srgbClr val="7A4675"/>
                </a:solidFill>
                <a:latin typeface="Fraunces Bold"/>
                <a:ea typeface="Fraunces Bold"/>
                <a:cs typeface="Fraunces Bold"/>
                <a:sym typeface="Fraunces Bold"/>
              </a:rPr>
              <a:t>BÀI 8: </a:t>
            </a:r>
          </a:p>
          <a:p>
            <a:pPr algn="ctr">
              <a:lnSpc>
                <a:spcPts val="4357"/>
              </a:lnSpc>
            </a:pPr>
            <a:r>
              <a:rPr lang="en-US" sz="3631" b="1" spc="181">
                <a:solidFill>
                  <a:srgbClr val="7A4675"/>
                </a:solidFill>
                <a:latin typeface="Fraunces Bold"/>
                <a:ea typeface="Fraunces Bold"/>
                <a:cs typeface="Fraunces Bold"/>
                <a:sym typeface="Fraunces Bold"/>
              </a:rPr>
              <a:t>TIẾNG NÓI CỦA LƯƠNG TRI</a:t>
            </a:r>
          </a:p>
        </p:txBody>
      </p:sp>
      <p:sp>
        <p:nvSpPr>
          <p:cNvPr id="35" name="TextBox 35"/>
          <p:cNvSpPr txBox="1"/>
          <p:nvPr/>
        </p:nvSpPr>
        <p:spPr>
          <a:xfrm>
            <a:off x="3795117" y="3765023"/>
            <a:ext cx="10697766" cy="721995"/>
          </a:xfrm>
          <a:prstGeom prst="rect">
            <a:avLst/>
          </a:prstGeom>
        </p:spPr>
        <p:txBody>
          <a:bodyPr lIns="0" tIns="0" rIns="0" bIns="0" rtlCol="0" anchor="t">
            <a:spAutoFit/>
          </a:bodyPr>
          <a:lstStyle/>
          <a:p>
            <a:pPr algn="ctr">
              <a:lnSpc>
                <a:spcPts val="5880"/>
              </a:lnSpc>
            </a:pPr>
            <a:r>
              <a:rPr lang="en-US" sz="4200" b="1">
                <a:solidFill>
                  <a:srgbClr val="89A162"/>
                </a:solidFill>
                <a:latin typeface="Roboto Bold"/>
                <a:ea typeface="Roboto Bold"/>
                <a:cs typeface="Roboto Bold"/>
                <a:sym typeface="Roboto Bold"/>
              </a:rPr>
              <a:t>THỰC HÀNH TIẾNG VIỆT </a:t>
            </a:r>
          </a:p>
        </p:txBody>
      </p:sp>
      <p:sp>
        <p:nvSpPr>
          <p:cNvPr id="36" name="TextBox 36"/>
          <p:cNvSpPr txBox="1"/>
          <p:nvPr/>
        </p:nvSpPr>
        <p:spPr>
          <a:xfrm>
            <a:off x="4847720" y="4935616"/>
            <a:ext cx="8592561" cy="2994660"/>
          </a:xfrm>
          <a:prstGeom prst="rect">
            <a:avLst/>
          </a:prstGeom>
        </p:spPr>
        <p:txBody>
          <a:bodyPr lIns="0" tIns="0" rIns="0" bIns="0" rtlCol="0" anchor="t">
            <a:spAutoFit/>
          </a:bodyPr>
          <a:lstStyle/>
          <a:p>
            <a:pPr algn="ctr">
              <a:lnSpc>
                <a:spcPts val="7920"/>
              </a:lnSpc>
            </a:pPr>
            <a:r>
              <a:rPr lang="en-US" sz="6000" dirty="0" err="1">
                <a:solidFill>
                  <a:srgbClr val="EC9E5E"/>
                </a:solidFill>
                <a:latin typeface="#9Slide05 Dear Saturday"/>
                <a:ea typeface="#9Slide05 Dear Saturday"/>
                <a:cs typeface="#9Slide05 Dear Saturday"/>
                <a:sym typeface="#9Slide05 Dear Saturday"/>
              </a:rPr>
              <a:t>Nghĩa</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và</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cách</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dùng</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tên</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viết</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tắt</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các</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tổ</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chức</a:t>
            </a:r>
            <a:r>
              <a:rPr lang="en-US" sz="6000" dirty="0">
                <a:solidFill>
                  <a:srgbClr val="EC9E5E"/>
                </a:solidFill>
                <a:latin typeface="#9Slide05 Dear Saturday"/>
                <a:ea typeface="#9Slide05 Dear Saturday"/>
                <a:cs typeface="#9Slide05 Dear Saturday"/>
                <a:sym typeface="#9Slide05 Dear Saturday"/>
              </a:rPr>
              <a:t> </a:t>
            </a:r>
          </a:p>
          <a:p>
            <a:pPr algn="ctr">
              <a:lnSpc>
                <a:spcPts val="7920"/>
              </a:lnSpc>
            </a:pPr>
            <a:r>
              <a:rPr lang="en-US" sz="6000" dirty="0" err="1">
                <a:solidFill>
                  <a:srgbClr val="EC9E5E"/>
                </a:solidFill>
                <a:latin typeface="#9Slide05 Dear Saturday"/>
                <a:ea typeface="#9Slide05 Dear Saturday"/>
                <a:cs typeface="#9Slide05 Dear Saturday"/>
                <a:sym typeface="#9Slide05 Dear Saturday"/>
              </a:rPr>
              <a:t>quốc</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tế</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quan</a:t>
            </a:r>
            <a:r>
              <a:rPr lang="en-US" sz="6000" dirty="0">
                <a:solidFill>
                  <a:srgbClr val="EC9E5E"/>
                </a:solidFill>
                <a:latin typeface="#9Slide05 Dear Saturday"/>
                <a:ea typeface="#9Slide05 Dear Saturday"/>
                <a:cs typeface="#9Slide05 Dear Saturday"/>
                <a:sym typeface="#9Slide05 Dear Saturday"/>
              </a:rPr>
              <a:t> </a:t>
            </a:r>
            <a:r>
              <a:rPr lang="en-US" sz="6000" dirty="0" err="1">
                <a:solidFill>
                  <a:srgbClr val="EC9E5E"/>
                </a:solidFill>
                <a:latin typeface="#9Slide05 Dear Saturday"/>
                <a:ea typeface="#9Slide05 Dear Saturday"/>
                <a:cs typeface="#9Slide05 Dear Saturday"/>
                <a:sym typeface="#9Slide05 Dear Saturday"/>
              </a:rPr>
              <a:t>trọng</a:t>
            </a:r>
            <a:endParaRPr lang="en-US" sz="6000" dirty="0">
              <a:solidFill>
                <a:srgbClr val="EC9E5E"/>
              </a:solidFill>
              <a:latin typeface="#9Slide05 Dear Saturday"/>
              <a:ea typeface="#9Slide05 Dear Saturday"/>
              <a:cs typeface="#9Slide05 Dear Saturday"/>
              <a:sym typeface="#9Slide05 Dear Saturday"/>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7800121" y="-5914954"/>
            <a:ext cx="9658491" cy="21765614"/>
          </a:xfrm>
          <a:custGeom>
            <a:avLst/>
            <a:gdLst/>
            <a:ahLst/>
            <a:cxnLst/>
            <a:rect l="l" t="t" r="r" b="b"/>
            <a:pathLst>
              <a:path w="9658491" h="21765614">
                <a:moveTo>
                  <a:pt x="0" y="0"/>
                </a:moveTo>
                <a:lnTo>
                  <a:pt x="9658491" y="0"/>
                </a:lnTo>
                <a:lnTo>
                  <a:pt x="9658491" y="21765615"/>
                </a:lnTo>
                <a:lnTo>
                  <a:pt x="0" y="21765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3818">
            <a:off x="-3571403" y="4215654"/>
            <a:ext cx="6647475" cy="8296380"/>
          </a:xfrm>
          <a:custGeom>
            <a:avLst/>
            <a:gdLst/>
            <a:ahLst/>
            <a:cxnLst/>
            <a:rect l="l" t="t" r="r" b="b"/>
            <a:pathLst>
              <a:path w="6647475" h="8296380">
                <a:moveTo>
                  <a:pt x="0" y="0"/>
                </a:moveTo>
                <a:lnTo>
                  <a:pt x="6647475" y="0"/>
                </a:lnTo>
                <a:lnTo>
                  <a:pt x="6647475" y="8296380"/>
                </a:lnTo>
                <a:lnTo>
                  <a:pt x="0" y="8296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700" y="757225"/>
            <a:ext cx="6053368" cy="5833933"/>
          </a:xfrm>
          <a:custGeom>
            <a:avLst/>
            <a:gdLst/>
            <a:ahLst/>
            <a:cxnLst/>
            <a:rect l="l" t="t" r="r" b="b"/>
            <a:pathLst>
              <a:path w="6053368" h="5833933">
                <a:moveTo>
                  <a:pt x="0" y="0"/>
                </a:moveTo>
                <a:lnTo>
                  <a:pt x="6053368" y="0"/>
                </a:lnTo>
                <a:lnTo>
                  <a:pt x="6053368" y="5833933"/>
                </a:lnTo>
                <a:lnTo>
                  <a:pt x="0" y="5833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88092" y="5143500"/>
            <a:ext cx="4900441" cy="6070366"/>
          </a:xfrm>
          <a:custGeom>
            <a:avLst/>
            <a:gdLst/>
            <a:ahLst/>
            <a:cxnLst/>
            <a:rect l="l" t="t" r="r" b="b"/>
            <a:pathLst>
              <a:path w="4900441" h="6070366">
                <a:moveTo>
                  <a:pt x="0" y="0"/>
                </a:moveTo>
                <a:lnTo>
                  <a:pt x="4900440" y="0"/>
                </a:lnTo>
                <a:lnTo>
                  <a:pt x="4900440" y="6070366"/>
                </a:lnTo>
                <a:lnTo>
                  <a:pt x="0" y="6070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7449978" y="358172"/>
            <a:ext cx="399053" cy="3990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9" name="Group 9"/>
          <p:cNvGrpSpPr/>
          <p:nvPr/>
        </p:nvGrpSpPr>
        <p:grpSpPr>
          <a:xfrm>
            <a:off x="17449978" y="7964791"/>
            <a:ext cx="399053" cy="3990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42A"/>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12" name="TextBox 12"/>
          <p:cNvSpPr txBox="1"/>
          <p:nvPr/>
        </p:nvSpPr>
        <p:spPr>
          <a:xfrm>
            <a:off x="8441592" y="281972"/>
            <a:ext cx="18016773" cy="1225550"/>
          </a:xfrm>
          <a:prstGeom prst="rect">
            <a:avLst/>
          </a:prstGeom>
        </p:spPr>
        <p:txBody>
          <a:bodyPr lIns="0" tIns="0" rIns="0" bIns="0" rtlCol="0" anchor="t">
            <a:spAutoFit/>
          </a:bodyPr>
          <a:lstStyle/>
          <a:p>
            <a:pPr algn="l">
              <a:lnSpc>
                <a:spcPts val="4900"/>
              </a:lnSpc>
            </a:pPr>
            <a:r>
              <a:rPr lang="en-US" sz="3500" b="1">
                <a:solidFill>
                  <a:srgbClr val="CB715E"/>
                </a:solidFill>
                <a:latin typeface="Fraunces Bold"/>
                <a:ea typeface="Fraunces Bold"/>
                <a:cs typeface="Fraunces Bold"/>
                <a:sym typeface="Fraunces Bold"/>
              </a:rPr>
              <a:t>I. NGHĨA VÀ CÁCH DÙNG TÊN </a:t>
            </a:r>
          </a:p>
          <a:p>
            <a:pPr algn="l">
              <a:lnSpc>
                <a:spcPts val="4900"/>
              </a:lnSpc>
            </a:pPr>
            <a:r>
              <a:rPr lang="en-US" sz="3500" b="1">
                <a:solidFill>
                  <a:srgbClr val="CB715E"/>
                </a:solidFill>
                <a:latin typeface="Fraunces Bold"/>
                <a:ea typeface="Fraunces Bold"/>
                <a:cs typeface="Fraunces Bold"/>
                <a:sym typeface="Fraunces Bold"/>
              </a:rPr>
              <a:t>VIẾT TẮT CỦA CÁC TỔ CHỨC QUỐC TẾ</a:t>
            </a:r>
          </a:p>
        </p:txBody>
      </p:sp>
      <p:sp>
        <p:nvSpPr>
          <p:cNvPr id="13" name="TextBox 13"/>
          <p:cNvSpPr txBox="1"/>
          <p:nvPr/>
        </p:nvSpPr>
        <p:spPr>
          <a:xfrm>
            <a:off x="8493131" y="1717264"/>
            <a:ext cx="7701097" cy="1363502"/>
          </a:xfrm>
          <a:prstGeom prst="rect">
            <a:avLst/>
          </a:prstGeom>
        </p:spPr>
        <p:txBody>
          <a:bodyPr lIns="0" tIns="0" rIns="0" bIns="0" rtlCol="0" anchor="t">
            <a:spAutoFit/>
          </a:bodyPr>
          <a:lstStyle/>
          <a:p>
            <a:pPr algn="ctr">
              <a:lnSpc>
                <a:spcPts val="5470"/>
              </a:lnSpc>
            </a:pPr>
            <a:r>
              <a:rPr lang="en-US" sz="3907">
                <a:solidFill>
                  <a:srgbClr val="EC9E5E"/>
                </a:solidFill>
                <a:latin typeface="#9Slide07 SVNUT Triumph Press"/>
                <a:ea typeface="#9Slide07 SVNUT Triumph Press"/>
                <a:cs typeface="#9Slide07 SVNUT Triumph Press"/>
                <a:sym typeface="#9Slide07 SVNUT Triumph Press"/>
              </a:rPr>
              <a:t>1. Cách viết, cách dùng tên viết tắt </a:t>
            </a:r>
          </a:p>
          <a:p>
            <a:pPr algn="ctr">
              <a:lnSpc>
                <a:spcPts val="5470"/>
              </a:lnSpc>
            </a:pPr>
            <a:r>
              <a:rPr lang="en-US" sz="3907">
                <a:solidFill>
                  <a:srgbClr val="EC9E5E"/>
                </a:solidFill>
                <a:latin typeface="#9Slide07 SVNUT Triumph Press"/>
                <a:ea typeface="#9Slide07 SVNUT Triumph Press"/>
                <a:cs typeface="#9Slide07 SVNUT Triumph Press"/>
                <a:sym typeface="#9Slide07 SVNUT Triumph Press"/>
              </a:rPr>
              <a:t>của các tổ chức quốc tế</a:t>
            </a:r>
          </a:p>
        </p:txBody>
      </p:sp>
      <p:sp>
        <p:nvSpPr>
          <p:cNvPr id="14" name="TextBox 14"/>
          <p:cNvSpPr txBox="1"/>
          <p:nvPr/>
        </p:nvSpPr>
        <p:spPr>
          <a:xfrm>
            <a:off x="8910298" y="3420765"/>
            <a:ext cx="7773538" cy="1854200"/>
          </a:xfrm>
          <a:prstGeom prst="rect">
            <a:avLst/>
          </a:prstGeom>
        </p:spPr>
        <p:txBody>
          <a:bodyPr lIns="0" tIns="0" rIns="0" bIns="0" rtlCol="0" anchor="t">
            <a:spAutoFit/>
          </a:bodyPr>
          <a:lstStyle/>
          <a:p>
            <a:pPr algn="just">
              <a:lnSpc>
                <a:spcPts val="4900"/>
              </a:lnSpc>
            </a:pPr>
            <a:r>
              <a:rPr lang="en-US" sz="3500" b="1" dirty="0">
                <a:solidFill>
                  <a:srgbClr val="4F2C33"/>
                </a:solidFill>
                <a:latin typeface="Roboto Condensed Bold"/>
                <a:ea typeface="Roboto Condensed Bold"/>
                <a:cs typeface="Roboto Condensed Bold"/>
                <a:sym typeface="Roboto Condensed Bold"/>
              </a:rPr>
              <a:t>HS </a:t>
            </a:r>
            <a:r>
              <a:rPr lang="en-US" sz="3500" b="1" dirty="0" err="1">
                <a:solidFill>
                  <a:srgbClr val="4F2C33"/>
                </a:solidFill>
                <a:latin typeface="Roboto Condensed Bold"/>
                <a:ea typeface="Roboto Condensed Bold"/>
                <a:cs typeface="Roboto Condensed Bold"/>
                <a:sym typeface="Roboto Condensed Bold"/>
              </a:rPr>
              <a:t>thảo</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luận</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cặp</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đôi</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thời</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gian</a:t>
            </a:r>
            <a:r>
              <a:rPr lang="en-US" sz="3500" b="1" dirty="0">
                <a:solidFill>
                  <a:srgbClr val="4F2C33"/>
                </a:solidFill>
                <a:latin typeface="Roboto Condensed Bold"/>
                <a:ea typeface="Roboto Condensed Bold"/>
                <a:cs typeface="Roboto Condensed Bold"/>
                <a:sym typeface="Roboto Condensed Bold"/>
              </a:rPr>
              <a:t> 5 </a:t>
            </a:r>
            <a:r>
              <a:rPr lang="en-US" sz="3500" b="1" dirty="0" err="1">
                <a:solidFill>
                  <a:srgbClr val="4F2C33"/>
                </a:solidFill>
                <a:latin typeface="Roboto Condensed Bold"/>
                <a:ea typeface="Roboto Condensed Bold"/>
                <a:cs typeface="Roboto Condensed Bold"/>
                <a:sym typeface="Roboto Condensed Bold"/>
              </a:rPr>
              <a:t>phút</a:t>
            </a:r>
            <a:endParaRPr lang="en-US" sz="3500" b="1" dirty="0">
              <a:solidFill>
                <a:srgbClr val="4F2C33"/>
              </a:solidFill>
              <a:latin typeface="Roboto Condensed Bold"/>
              <a:ea typeface="Roboto Condensed Bold"/>
              <a:cs typeface="Roboto Condensed Bold"/>
              <a:sym typeface="Roboto Condensed Bold"/>
            </a:endParaRPr>
          </a:p>
          <a:p>
            <a:pPr algn="just">
              <a:lnSpc>
                <a:spcPts val="4900"/>
              </a:lnSpc>
            </a:pPr>
            <a:r>
              <a:rPr lang="en-US" sz="3500" b="1" dirty="0">
                <a:solidFill>
                  <a:srgbClr val="4F2C33"/>
                </a:solidFill>
                <a:latin typeface="Roboto Condensed Bold"/>
                <a:ea typeface="Roboto Condensed Bold"/>
                <a:cs typeface="Roboto Condensed Bold"/>
                <a:sym typeface="Roboto Condensed Bold"/>
              </a:rPr>
              <a:t> Quan </a:t>
            </a:r>
            <a:r>
              <a:rPr lang="en-US" sz="3500" b="1" dirty="0" err="1">
                <a:solidFill>
                  <a:srgbClr val="4F2C33"/>
                </a:solidFill>
                <a:latin typeface="Roboto Condensed Bold"/>
                <a:ea typeface="Roboto Condensed Bold"/>
                <a:cs typeface="Roboto Condensed Bold"/>
                <a:sym typeface="Roboto Condensed Bold"/>
              </a:rPr>
              <a:t>sát</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những</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ví</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dụ</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sau</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và</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trả</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lời</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câu</a:t>
            </a:r>
            <a:r>
              <a:rPr lang="en-US" sz="3500" b="1" dirty="0">
                <a:solidFill>
                  <a:srgbClr val="4F2C33"/>
                </a:solidFill>
                <a:latin typeface="Roboto Condensed Bold"/>
                <a:ea typeface="Roboto Condensed Bold"/>
                <a:cs typeface="Roboto Condensed Bold"/>
                <a:sym typeface="Roboto Condensed Bold"/>
              </a:rPr>
              <a:t> </a:t>
            </a:r>
            <a:r>
              <a:rPr lang="en-US" sz="3500" b="1" dirty="0" err="1">
                <a:solidFill>
                  <a:srgbClr val="4F2C33"/>
                </a:solidFill>
                <a:latin typeface="Roboto Condensed Bold"/>
                <a:ea typeface="Roboto Condensed Bold"/>
                <a:cs typeface="Roboto Condensed Bold"/>
                <a:sym typeface="Roboto Condensed Bold"/>
              </a:rPr>
              <a:t>hỏi</a:t>
            </a:r>
            <a:r>
              <a:rPr lang="en-US" sz="3500" b="1" dirty="0">
                <a:solidFill>
                  <a:srgbClr val="4F2C33"/>
                </a:solidFill>
                <a:latin typeface="Roboto Condensed Bold"/>
                <a:ea typeface="Roboto Condensed Bold"/>
                <a:cs typeface="Roboto Condensed Bold"/>
                <a:sym typeface="Roboto Condensed Bold"/>
              </a:rPr>
              <a:t>:</a:t>
            </a:r>
          </a:p>
          <a:p>
            <a:pPr algn="just">
              <a:lnSpc>
                <a:spcPts val="4900"/>
              </a:lnSpc>
            </a:pPr>
            <a:endParaRPr lang="en-US" sz="3500" b="1" dirty="0">
              <a:solidFill>
                <a:srgbClr val="4F2C33"/>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sp>
        <p:nvSpPr>
          <p:cNvPr id="2" name="Freeform 2"/>
          <p:cNvSpPr/>
          <p:nvPr/>
        </p:nvSpPr>
        <p:spPr>
          <a:xfrm>
            <a:off x="7486475" y="2091053"/>
            <a:ext cx="12328989" cy="822960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2"/>
            <a:stretch>
              <a:fillRect/>
            </a:stretch>
          </a:blipFill>
        </p:spPr>
      </p:sp>
      <p:grpSp>
        <p:nvGrpSpPr>
          <p:cNvPr id="3" name="Group 3"/>
          <p:cNvGrpSpPr/>
          <p:nvPr/>
        </p:nvGrpSpPr>
        <p:grpSpPr>
          <a:xfrm>
            <a:off x="16413510" y="8859247"/>
            <a:ext cx="399053" cy="39905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6" name="Group 6"/>
          <p:cNvGrpSpPr/>
          <p:nvPr/>
        </p:nvGrpSpPr>
        <p:grpSpPr>
          <a:xfrm>
            <a:off x="16861711" y="1028700"/>
            <a:ext cx="399053" cy="39905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9" name="Group 9"/>
          <p:cNvGrpSpPr/>
          <p:nvPr/>
        </p:nvGrpSpPr>
        <p:grpSpPr>
          <a:xfrm>
            <a:off x="765621" y="2432651"/>
            <a:ext cx="17085275" cy="6426596"/>
            <a:chOff x="0" y="0"/>
            <a:chExt cx="4499825" cy="1692602"/>
          </a:xfrm>
        </p:grpSpPr>
        <p:sp>
          <p:nvSpPr>
            <p:cNvPr id="10" name="Freeform 10"/>
            <p:cNvSpPr/>
            <p:nvPr/>
          </p:nvSpPr>
          <p:spPr>
            <a:xfrm>
              <a:off x="0" y="0"/>
              <a:ext cx="4499825" cy="1692602"/>
            </a:xfrm>
            <a:custGeom>
              <a:avLst/>
              <a:gdLst/>
              <a:ahLst/>
              <a:cxnLst/>
              <a:rect l="l" t="t" r="r" b="b"/>
              <a:pathLst>
                <a:path w="4499825" h="1692602">
                  <a:moveTo>
                    <a:pt x="0" y="0"/>
                  </a:moveTo>
                  <a:lnTo>
                    <a:pt x="4499825" y="0"/>
                  </a:lnTo>
                  <a:lnTo>
                    <a:pt x="4499825" y="1692602"/>
                  </a:lnTo>
                  <a:lnTo>
                    <a:pt x="0" y="1692602"/>
                  </a:lnTo>
                  <a:close/>
                </a:path>
              </a:pathLst>
            </a:custGeom>
            <a:solidFill>
              <a:srgbClr val="FCF5ED">
                <a:alpha val="87843"/>
              </a:srgbClr>
            </a:solidFill>
          </p:spPr>
        </p:sp>
        <p:sp>
          <p:nvSpPr>
            <p:cNvPr id="11" name="TextBox 11"/>
            <p:cNvSpPr txBox="1"/>
            <p:nvPr/>
          </p:nvSpPr>
          <p:spPr>
            <a:xfrm>
              <a:off x="0" y="-47625"/>
              <a:ext cx="4499825" cy="1740227"/>
            </a:xfrm>
            <a:prstGeom prst="rect">
              <a:avLst/>
            </a:prstGeom>
          </p:spPr>
          <p:txBody>
            <a:bodyPr lIns="50800" tIns="50800" rIns="50800" bIns="50800" rtlCol="0" anchor="ctr"/>
            <a:lstStyle/>
            <a:p>
              <a:pPr algn="ctr">
                <a:lnSpc>
                  <a:spcPts val="3662"/>
                </a:lnSpc>
              </a:pPr>
              <a:endParaRPr/>
            </a:p>
          </p:txBody>
        </p:sp>
      </p:grpSp>
      <p:sp>
        <p:nvSpPr>
          <p:cNvPr id="12" name="TextBox 12"/>
          <p:cNvSpPr txBox="1"/>
          <p:nvPr/>
        </p:nvSpPr>
        <p:spPr>
          <a:xfrm>
            <a:off x="961527" y="2555129"/>
            <a:ext cx="16732722" cy="5728781"/>
          </a:xfrm>
          <a:prstGeom prst="rect">
            <a:avLst/>
          </a:prstGeom>
        </p:spPr>
        <p:txBody>
          <a:bodyPr lIns="0" tIns="0" rIns="0" bIns="0" rtlCol="0" anchor="t">
            <a:spAutoFit/>
          </a:bodyPr>
          <a:lstStyle/>
          <a:p>
            <a:pPr algn="just">
              <a:lnSpc>
                <a:spcPts val="5040"/>
              </a:lnSpc>
            </a:pPr>
            <a:r>
              <a:rPr lang="en-US" sz="3600" b="1" dirty="0" err="1">
                <a:solidFill>
                  <a:srgbClr val="4F2C33"/>
                </a:solidFill>
                <a:latin typeface="Roboto Condensed Bold"/>
                <a:ea typeface="Roboto Condensed Bold"/>
                <a:cs typeface="Roboto Condensed Bold"/>
                <a:sym typeface="Roboto Condensed Bold"/>
              </a:rPr>
              <a:t>Ví</a:t>
            </a:r>
            <a:r>
              <a:rPr lang="en-US" sz="3600" b="1" dirty="0">
                <a:solidFill>
                  <a:srgbClr val="4F2C33"/>
                </a:solidFill>
                <a:latin typeface="Roboto Condensed Bold"/>
                <a:ea typeface="Roboto Condensed Bold"/>
                <a:cs typeface="Roboto Condensed Bold"/>
                <a:sym typeface="Roboto Condensed Bold"/>
              </a:rPr>
              <a:t> </a:t>
            </a:r>
            <a:r>
              <a:rPr lang="en-US" sz="3600" b="1" dirty="0" err="1">
                <a:solidFill>
                  <a:srgbClr val="4F2C33"/>
                </a:solidFill>
                <a:latin typeface="Roboto Condensed Bold"/>
                <a:ea typeface="Roboto Condensed Bold"/>
                <a:cs typeface="Roboto Condensed Bold"/>
                <a:sym typeface="Roboto Condensed Bold"/>
              </a:rPr>
              <a:t>dụ</a:t>
            </a:r>
            <a:r>
              <a:rPr lang="en-US" sz="3600" b="1" dirty="0">
                <a:solidFill>
                  <a:srgbClr val="4F2C33"/>
                </a:solidFill>
                <a:latin typeface="Roboto Condensed Bold"/>
                <a:ea typeface="Roboto Condensed Bold"/>
                <a:cs typeface="Roboto Condensed Bold"/>
                <a:sym typeface="Roboto Condensed Bold"/>
              </a:rPr>
              <a:t> 1: </a:t>
            </a:r>
            <a:r>
              <a:rPr lang="en-US" sz="3600" dirty="0">
                <a:solidFill>
                  <a:srgbClr val="4F2C33"/>
                </a:solidFill>
                <a:latin typeface="Roboto Condensed"/>
                <a:ea typeface="Roboto Condensed"/>
                <a:cs typeface="Roboto Condensed"/>
                <a:sym typeface="Roboto Condensed"/>
              </a:rPr>
              <a:t>“</a:t>
            </a:r>
            <a:r>
              <a:rPr lang="en-US" sz="3600" dirty="0" err="1">
                <a:solidFill>
                  <a:srgbClr val="4F2C33"/>
                </a:solidFill>
                <a:latin typeface="Roboto Condensed"/>
                <a:ea typeface="Roboto Condensed"/>
                <a:cs typeface="Roboto Condensed"/>
                <a:sym typeface="Roboto Condensed"/>
              </a:rPr>
              <a:t>Thuyết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minh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về</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những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giá</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trị</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ngoại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hạng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giá</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trị</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toàn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cầu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vịnh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Hạ</a:t>
            </a:r>
            <a:r>
              <a:rPr lang="en-US" sz="3600" dirty="0">
                <a:solidFill>
                  <a:srgbClr val="4F2C33"/>
                </a:solidFill>
                <a:latin typeface="Roboto Condensed"/>
                <a:ea typeface="Roboto Condensed"/>
                <a:cs typeface="Roboto Condensed"/>
                <a:sym typeface="Roboto Condensed"/>
              </a:rPr>
              <a:t> Long </a:t>
            </a:r>
            <a:r>
              <a:rPr lang="en-US" sz="3600" dirty="0" err="1">
                <a:solidFill>
                  <a:srgbClr val="4F2C33"/>
                </a:solidFill>
                <a:latin typeface="Roboto Condensed"/>
                <a:ea typeface="Roboto Condensed"/>
                <a:cs typeface="Roboto Condensed"/>
                <a:sym typeface="Roboto Condensed"/>
              </a:rPr>
              <a:t>tại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Hội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đồng</a:t>
            </a:r>
            <a:r>
              <a:rPr lang="en-US" sz="3600" dirty="0">
                <a:solidFill>
                  <a:srgbClr val="4F2C33"/>
                </a:solidFill>
                <a:latin typeface="Roboto Condensed"/>
                <a:ea typeface="Roboto Condensed"/>
                <a:cs typeface="Roboto Condensed"/>
                <a:sym typeface="Roboto Condensed"/>
              </a:rPr>
              <a:t> Di </a:t>
            </a:r>
            <a:r>
              <a:rPr lang="en-US" sz="3600" dirty="0" err="1">
                <a:solidFill>
                  <a:srgbClr val="4F2C33"/>
                </a:solidFill>
                <a:latin typeface="Roboto Condensed"/>
                <a:ea typeface="Roboto Condensed"/>
                <a:cs typeface="Roboto Condensed"/>
                <a:sym typeface="Roboto Condensed"/>
              </a:rPr>
              <a:t>sản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trước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khi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biểu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quyết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ông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Giêm</a:t>
            </a:r>
            <a:r>
              <a:rPr lang="en-US" sz="3600" dirty="0">
                <a:solidFill>
                  <a:srgbClr val="4F2C33"/>
                </a:solidFill>
                <a:latin typeface="Roboto Condensed"/>
                <a:ea typeface="Roboto Condensed"/>
                <a:cs typeface="Roboto Condensed"/>
                <a:sym typeface="Roboto Condensed"/>
              </a:rPr>
              <a:t> Tho-</a:t>
            </a:r>
            <a:r>
              <a:rPr lang="en-US" sz="3600" dirty="0" err="1">
                <a:solidFill>
                  <a:srgbClr val="4F2C33"/>
                </a:solidFill>
                <a:latin typeface="Roboto Condensed"/>
                <a:ea typeface="Roboto Condensed"/>
                <a:cs typeface="Roboto Condensed"/>
                <a:sym typeface="Roboto Condensed"/>
              </a:rPr>
              <a:t>sen</a:t>
            </a:r>
            <a:r>
              <a:rPr lang="en-US" sz="3600" dirty="0">
                <a:solidFill>
                  <a:srgbClr val="4F2C33"/>
                </a:solidFill>
                <a:latin typeface="Roboto Condensed"/>
                <a:ea typeface="Roboto Condensed"/>
                <a:cs typeface="Roboto Condensed"/>
                <a:sym typeface="Roboto Condensed"/>
              </a:rPr>
              <a:t> (James </a:t>
            </a:r>
            <a:r>
              <a:rPr lang="en-US" sz="3600" dirty="0" err="1">
                <a:solidFill>
                  <a:srgbClr val="4F2C33"/>
                </a:solidFill>
                <a:latin typeface="Roboto Condensed"/>
                <a:ea typeface="Roboto Condensed"/>
                <a:cs typeface="Roboto Condensed"/>
                <a:sym typeface="Roboto Condensed"/>
              </a:rPr>
              <a:t>Thorsell</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Giám</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Bảo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tồn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tế</a:t>
            </a:r>
            <a:r>
              <a:rPr lang="en-US" sz="3600" dirty="0">
                <a:solidFill>
                  <a:srgbClr val="4F2C33"/>
                </a:solidFill>
                <a:latin typeface="Roboto Condensed"/>
                <a:ea typeface="Roboto Condensed"/>
                <a:cs typeface="Roboto Condensed"/>
                <a:sym typeface="Roboto Condensed"/>
              </a:rPr>
              <a:t> (IUCN)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Giáo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dục</a:t>
            </a:r>
            <a:r>
              <a:rPr lang="en-US" sz="3600" dirty="0">
                <a:solidFill>
                  <a:srgbClr val="4F2C33"/>
                </a:solidFill>
                <a:latin typeface="Roboto Condensed"/>
                <a:ea typeface="Roboto Condensed"/>
                <a:cs typeface="Roboto Condensed"/>
                <a:sym typeface="Roboto Condensed"/>
              </a:rPr>
              <a:t>, Khoa </a:t>
            </a:r>
            <a:r>
              <a:rPr lang="en-US" sz="3600" dirty="0" err="1">
                <a:solidFill>
                  <a:srgbClr val="4F2C33"/>
                </a:solidFill>
                <a:latin typeface="Roboto Condensed"/>
                <a:ea typeface="Roboto Condensed"/>
                <a:cs typeface="Roboto Condensed"/>
                <a:sym typeface="Roboto Condensed"/>
              </a:rPr>
              <a:t>học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và</a:t>
            </a:r>
            <a:r>
              <a:rPr lang="en-US" sz="3600" dirty="0">
                <a:solidFill>
                  <a:srgbClr val="4F2C33"/>
                </a:solidFill>
                <a:latin typeface="Roboto Condensed"/>
                <a:ea typeface="Roboto Condensed"/>
                <a:cs typeface="Roboto Condensed"/>
                <a:sym typeface="Roboto Condensed"/>
              </a:rPr>
              <a:t> Văn </a:t>
            </a:r>
            <a:r>
              <a:rPr lang="en-US" sz="3600" dirty="0" err="1">
                <a:solidFill>
                  <a:srgbClr val="4F2C33"/>
                </a:solidFill>
                <a:latin typeface="Roboto Condensed"/>
                <a:ea typeface="Roboto Condensed"/>
                <a:cs typeface="Roboto Condensed"/>
                <a:sym typeface="Roboto Condensed"/>
              </a:rPr>
              <a:t>hóa</a:t>
            </a:r>
            <a:r>
              <a:rPr lang="en-US" sz="3600" dirty="0">
                <a:solidFill>
                  <a:srgbClr val="4F2C33"/>
                </a:solidFill>
                <a:latin typeface="Roboto Condensed"/>
                <a:ea typeface="Roboto Condensed"/>
                <a:cs typeface="Roboto Condensed"/>
                <a:sym typeface="Roboto Condensed"/>
              </a:rPr>
              <a:t> Liên </a:t>
            </a:r>
            <a:r>
              <a:rPr lang="en-US" sz="3600" dirty="0" err="1">
                <a:solidFill>
                  <a:srgbClr val="4F2C33"/>
                </a:solidFill>
                <a:latin typeface="Roboto Condensed"/>
                <a:ea typeface="Roboto Condensed"/>
                <a:cs typeface="Roboto Condensed"/>
                <a:sym typeface="Roboto Condensed"/>
              </a:rPr>
              <a:t>hợp</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(UNESCO), </a:t>
            </a:r>
            <a:r>
              <a:rPr lang="en-US" sz="3600" dirty="0" err="1">
                <a:solidFill>
                  <a:srgbClr val="4F2C33"/>
                </a:solidFill>
                <a:latin typeface="Roboto Condensed"/>
                <a:ea typeface="Roboto Condensed"/>
                <a:cs typeface="Roboto Condensed"/>
                <a:sym typeface="Roboto Condensed"/>
              </a:rPr>
              <a:t>đã</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đánh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giá</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vẻ</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đẹp</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Hạ</a:t>
            </a:r>
            <a:r>
              <a:rPr lang="en-US" sz="3600" dirty="0">
                <a:solidFill>
                  <a:srgbClr val="4F2C33"/>
                </a:solidFill>
                <a:latin typeface="Roboto Condensed"/>
                <a:ea typeface="Roboto Condensed"/>
                <a:cs typeface="Roboto Condensed"/>
                <a:sym typeface="Roboto Condensed"/>
              </a:rPr>
              <a:t> Long </a:t>
            </a:r>
            <a:r>
              <a:rPr lang="en-US" sz="3600" dirty="0" err="1">
                <a:solidFill>
                  <a:srgbClr val="4F2C33"/>
                </a:solidFill>
                <a:latin typeface="Roboto Condensed"/>
                <a:ea typeface="Roboto Condensed"/>
                <a:cs typeface="Roboto Condensed"/>
                <a:sym typeface="Roboto Condensed"/>
              </a:rPr>
              <a:t>như</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sau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Những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ngọn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núi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đá</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nhô</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lên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từ</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mặt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nước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Hạ</a:t>
            </a:r>
            <a:r>
              <a:rPr lang="en-US" sz="3600" dirty="0">
                <a:solidFill>
                  <a:srgbClr val="4F2C33"/>
                </a:solidFill>
                <a:latin typeface="Roboto Condensed"/>
                <a:ea typeface="Roboto Condensed"/>
                <a:cs typeface="Roboto Condensed"/>
                <a:sym typeface="Roboto Condensed"/>
              </a:rPr>
              <a:t> Long </a:t>
            </a:r>
            <a:r>
              <a:rPr lang="en-US" sz="3600" dirty="0" err="1">
                <a:solidFill>
                  <a:srgbClr val="4F2C33"/>
                </a:solidFill>
                <a:latin typeface="Roboto Condensed"/>
                <a:ea typeface="Roboto Condensed"/>
                <a:cs typeface="Roboto Condensed"/>
                <a:sym typeface="Roboto Condensed"/>
              </a:rPr>
              <a:t>là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một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cảnh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độc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đáo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tự</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một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sự</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tuyệt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mĩ</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của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ưu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đãi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đặc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biệt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là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các</a:t>
            </a:r>
            <a:r>
              <a:rPr lang="en-US" sz="3600" dirty="0">
                <a:solidFill>
                  <a:srgbClr val="4F2C33"/>
                </a:solidFill>
                <a:latin typeface="Roboto Condensed"/>
                <a:ea typeface="Roboto Condensed"/>
                <a:cs typeface="Roboto Condensed"/>
                <a:sym typeface="Roboto Condensed"/>
              </a:rPr>
              <a:t> di </a:t>
            </a:r>
            <a:r>
              <a:rPr lang="en-US" sz="3600" dirty="0" err="1">
                <a:solidFill>
                  <a:srgbClr val="4F2C33"/>
                </a:solidFill>
                <a:latin typeface="Roboto Condensed"/>
                <a:ea typeface="Roboto Condensed"/>
                <a:cs typeface="Roboto Condensed"/>
                <a:sym typeface="Roboto Condensed"/>
              </a:rPr>
              <a:t>sản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khảo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Nó</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xứng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đáng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được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bảo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quản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ghi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vào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danh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mục</a:t>
            </a:r>
            <a:r>
              <a:rPr lang="en-US" sz="3600" dirty="0">
                <a:solidFill>
                  <a:srgbClr val="4F2C33"/>
                </a:solidFill>
                <a:latin typeface="Roboto Condensed"/>
                <a:ea typeface="Roboto Condensed"/>
                <a:cs typeface="Roboto Condensed"/>
                <a:sym typeface="Roboto Condensed"/>
              </a:rPr>
              <a:t> Di </a:t>
            </a:r>
            <a:r>
              <a:rPr lang="en-US" sz="3600" dirty="0" err="1">
                <a:solidFill>
                  <a:srgbClr val="4F2C33"/>
                </a:solidFill>
                <a:latin typeface="Roboto Condensed"/>
                <a:ea typeface="Roboto Condensed"/>
                <a:cs typeface="Roboto Condensed"/>
                <a:sym typeface="Roboto Condensed"/>
              </a:rPr>
              <a:t>sản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theo</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tiêu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chuẩn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một</a:t>
            </a:r>
            <a:r>
              <a:rPr lang="en-US" sz="3600" dirty="0">
                <a:solidFill>
                  <a:srgbClr val="4F2C33"/>
                </a:solidFill>
                <a:latin typeface="Roboto Condensed"/>
                <a:ea typeface="Roboto Condensed"/>
                <a:cs typeface="Roboto Condensed"/>
                <a:sym typeface="Roboto Condensed"/>
              </a:rPr>
              <a:t> Di </a:t>
            </a:r>
            <a:r>
              <a:rPr lang="en-US" sz="3600" dirty="0" err="1">
                <a:solidFill>
                  <a:srgbClr val="4F2C33"/>
                </a:solidFill>
                <a:latin typeface="Roboto Condensed"/>
                <a:ea typeface="Roboto Condensed"/>
                <a:cs typeface="Roboto Condensed"/>
                <a:sym typeface="Roboto Condensed"/>
              </a:rPr>
              <a:t>sản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nhiên</a:t>
            </a:r>
            <a:r>
              <a:rPr lang="en-US" sz="3600" dirty="0">
                <a:solidFill>
                  <a:srgbClr val="4F2C33"/>
                </a:solidFill>
                <a:latin typeface="Roboto Condensed"/>
                <a:ea typeface="Roboto Condensed"/>
                <a:cs typeface="Roboto Condensed"/>
                <a:sym typeface="Roboto Condensed"/>
              </a:rPr>
              <a:t>”. </a:t>
            </a:r>
          </a:p>
          <a:p>
            <a:pPr algn="r">
              <a:lnSpc>
                <a:spcPts val="5040"/>
              </a:lnSpc>
            </a:pPr>
            <a:r>
              <a:rPr lang="en-US" sz="3600" dirty="0">
                <a:solidFill>
                  <a:srgbClr val="4F2C33"/>
                </a:solidFill>
                <a:latin typeface="Roboto Condensed"/>
                <a:ea typeface="Roboto Condensed"/>
                <a:cs typeface="Roboto Condensed"/>
                <a:sym typeface="Roboto Condensed"/>
              </a:rPr>
              <a:t>(</a:t>
            </a:r>
            <a:r>
              <a:rPr lang="en-US" sz="3600" dirty="0" err="1">
                <a:solidFill>
                  <a:srgbClr val="4F2C33"/>
                </a:solidFill>
                <a:latin typeface="Roboto Condensed"/>
                <a:ea typeface="Roboto Condensed"/>
                <a:cs typeface="Roboto Condensed"/>
                <a:sym typeface="Roboto Condensed"/>
              </a:rPr>
              <a:t>trích</a:t>
            </a:r>
            <a:r>
              <a:rPr lang="en-US" sz="3600" dirty="0">
                <a:solidFill>
                  <a:srgbClr val="4F2C33"/>
                </a:solidFill>
                <a:latin typeface="Roboto Condensed"/>
                <a:ea typeface="Roboto Condensed"/>
                <a:cs typeface="Roboto Condensed"/>
                <a:sym typeface="Roboto Condensed"/>
              </a:rPr>
              <a:t> </a:t>
            </a:r>
            <a:r>
              <a:rPr lang="en-US" sz="3600" i="1" dirty="0" err="1">
                <a:solidFill>
                  <a:srgbClr val="4F2C33"/>
                </a:solidFill>
                <a:latin typeface="Roboto Condensed Italics"/>
                <a:ea typeface="Roboto Condensed Italics"/>
                <a:cs typeface="Roboto Condensed Italics"/>
                <a:sym typeface="Roboto Condensed Italics"/>
              </a:rPr>
              <a:t>Vịnh</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Hạ</a:t>
            </a:r>
            <a:r>
              <a:rPr lang="en-US" sz="3600" i="1" dirty="0">
                <a:solidFill>
                  <a:srgbClr val="4F2C33"/>
                </a:solidFill>
                <a:latin typeface="Roboto Condensed Italics"/>
                <a:ea typeface="Roboto Condensed Italics"/>
                <a:cs typeface="Roboto Condensed Italics"/>
                <a:sym typeface="Roboto Condensed Italics"/>
              </a:rPr>
              <a:t> Long: </a:t>
            </a:r>
            <a:r>
              <a:rPr lang="en-US" sz="3600" i="1" dirty="0" err="1">
                <a:solidFill>
                  <a:srgbClr val="4F2C33"/>
                </a:solidFill>
                <a:latin typeface="Roboto Condensed Italics"/>
                <a:ea typeface="Roboto Condensed Italics"/>
                <a:cs typeface="Roboto Condensed Italics"/>
                <a:sym typeface="Roboto Condensed Italics"/>
              </a:rPr>
              <a:t>một</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kì</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quan</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thiên</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nhiên</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độc</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đáo</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và</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tuyệt</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mĩ</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SGK</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Ngữ</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văn</a:t>
            </a:r>
            <a:r>
              <a:rPr lang="en-US" sz="3600" dirty="0">
                <a:solidFill>
                  <a:srgbClr val="4F2C33"/>
                </a:solidFill>
                <a:latin typeface="Roboto Condensed"/>
                <a:ea typeface="Roboto Condensed"/>
                <a:cs typeface="Roboto Condensed"/>
                <a:sym typeface="Roboto Condensed"/>
              </a:rPr>
              <a:t> 9, </a:t>
            </a:r>
          </a:p>
          <a:p>
            <a:pPr algn="r">
              <a:lnSpc>
                <a:spcPts val="5040"/>
              </a:lnSpc>
            </a:pPr>
            <a:r>
              <a:rPr lang="en-US" sz="3600" dirty="0" err="1">
                <a:solidFill>
                  <a:srgbClr val="4F2C33"/>
                </a:solidFill>
                <a:latin typeface="Roboto Condensed"/>
                <a:ea typeface="Roboto Condensed"/>
                <a:cs typeface="Roboto Condensed"/>
                <a:sym typeface="Roboto Condensed"/>
              </a:rPr>
              <a:t>Bộ</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Cánh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Diều</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trang</a:t>
            </a:r>
            <a:r>
              <a:rPr lang="en-US" sz="3600" dirty="0">
                <a:solidFill>
                  <a:srgbClr val="4F2C33"/>
                </a:solidFill>
                <a:latin typeface="Roboto Condensed"/>
                <a:ea typeface="Roboto Condensed"/>
                <a:cs typeface="Roboto Condensed"/>
                <a:sym typeface="Roboto Condensed"/>
              </a:rPr>
              <a:t> 56)</a:t>
            </a:r>
          </a:p>
        </p:txBody>
      </p:sp>
      <p:sp>
        <p:nvSpPr>
          <p:cNvPr id="13" name="TextBox 13"/>
          <p:cNvSpPr txBox="1"/>
          <p:nvPr/>
        </p:nvSpPr>
        <p:spPr>
          <a:xfrm>
            <a:off x="581733" y="343511"/>
            <a:ext cx="18016773" cy="606425"/>
          </a:xfrm>
          <a:prstGeom prst="rect">
            <a:avLst/>
          </a:prstGeom>
        </p:spPr>
        <p:txBody>
          <a:bodyPr lIns="0" tIns="0" rIns="0" bIns="0" rtlCol="0" anchor="t">
            <a:spAutoFit/>
          </a:bodyPr>
          <a:lstStyle/>
          <a:p>
            <a:pPr algn="l">
              <a:lnSpc>
                <a:spcPts val="4900"/>
              </a:lnSpc>
            </a:pPr>
            <a:r>
              <a:rPr lang="en-US" sz="3500" b="1">
                <a:solidFill>
                  <a:srgbClr val="CB715E"/>
                </a:solidFill>
                <a:latin typeface="Fraunces Bold"/>
                <a:ea typeface="Fraunces Bold"/>
                <a:cs typeface="Fraunces Bold"/>
                <a:sym typeface="Fraunces Bold"/>
              </a:rPr>
              <a:t>I. NGHĨA VÀ CÁCH DÙNG TÊN  VIẾT TẮT CỦA CÁC TỔ CHỨC QUỐC TẾ</a:t>
            </a:r>
          </a:p>
        </p:txBody>
      </p:sp>
      <p:sp>
        <p:nvSpPr>
          <p:cNvPr id="14" name="TextBox 14"/>
          <p:cNvSpPr txBox="1"/>
          <p:nvPr/>
        </p:nvSpPr>
        <p:spPr>
          <a:xfrm>
            <a:off x="777639" y="1142502"/>
            <a:ext cx="17061238" cy="672326"/>
          </a:xfrm>
          <a:prstGeom prst="rect">
            <a:avLst/>
          </a:prstGeom>
        </p:spPr>
        <p:txBody>
          <a:bodyPr lIns="0" tIns="0" rIns="0" bIns="0" rtlCol="0" anchor="t">
            <a:spAutoFit/>
          </a:bodyPr>
          <a:lstStyle/>
          <a:p>
            <a:pPr algn="l">
              <a:lnSpc>
                <a:spcPts val="5470"/>
              </a:lnSpc>
            </a:pPr>
            <a:r>
              <a:rPr lang="en-US" sz="3907">
                <a:solidFill>
                  <a:srgbClr val="EC9E5E"/>
                </a:solidFill>
                <a:latin typeface="#9Slide07 SVNUT Triumph Press"/>
                <a:ea typeface="#9Slide07 SVNUT Triumph Press"/>
                <a:cs typeface="#9Slide07 SVNUT Triumph Press"/>
                <a:sym typeface="#9Slide07 SVNUT Triumph Press"/>
              </a:rPr>
              <a:t>1. Cách viết, cách dùng tên viết tắt của các tổ chức quốc tế</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5E1"/>
        </a:solidFill>
        <a:effectLst/>
      </p:bgPr>
    </p:bg>
    <p:spTree>
      <p:nvGrpSpPr>
        <p:cNvPr id="1" name=""/>
        <p:cNvGrpSpPr/>
        <p:nvPr/>
      </p:nvGrpSpPr>
      <p:grpSpPr>
        <a:xfrm>
          <a:off x="0" y="0"/>
          <a:ext cx="0" cy="0"/>
          <a:chOff x="0" y="0"/>
          <a:chExt cx="0" cy="0"/>
        </a:xfrm>
      </p:grpSpPr>
      <p:grpSp>
        <p:nvGrpSpPr>
          <p:cNvPr id="2" name="Group 2"/>
          <p:cNvGrpSpPr/>
          <p:nvPr/>
        </p:nvGrpSpPr>
        <p:grpSpPr>
          <a:xfrm>
            <a:off x="16413510" y="8859247"/>
            <a:ext cx="399053" cy="3990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grpSp>
        <p:nvGrpSpPr>
          <p:cNvPr id="5" name="Group 5"/>
          <p:cNvGrpSpPr/>
          <p:nvPr/>
        </p:nvGrpSpPr>
        <p:grpSpPr>
          <a:xfrm>
            <a:off x="16861711" y="1028700"/>
            <a:ext cx="399053" cy="39905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A2BB"/>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662"/>
                </a:lnSpc>
              </a:pPr>
              <a:endParaRPr/>
            </a:p>
          </p:txBody>
        </p:sp>
      </p:grpSp>
      <p:sp>
        <p:nvSpPr>
          <p:cNvPr id="8" name="Freeform 8"/>
          <p:cNvSpPr/>
          <p:nvPr/>
        </p:nvSpPr>
        <p:spPr>
          <a:xfrm>
            <a:off x="14820605" y="949936"/>
            <a:ext cx="1592905" cy="1590914"/>
          </a:xfrm>
          <a:custGeom>
            <a:avLst/>
            <a:gdLst/>
            <a:ahLst/>
            <a:cxnLst/>
            <a:rect l="l" t="t" r="r" b="b"/>
            <a:pathLst>
              <a:path w="1592905" h="1590914">
                <a:moveTo>
                  <a:pt x="0" y="0"/>
                </a:moveTo>
                <a:lnTo>
                  <a:pt x="1592905" y="0"/>
                </a:lnTo>
                <a:lnTo>
                  <a:pt x="1592905" y="1590913"/>
                </a:lnTo>
                <a:lnTo>
                  <a:pt x="0" y="15909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9" name="Group 9"/>
          <p:cNvGrpSpPr/>
          <p:nvPr/>
        </p:nvGrpSpPr>
        <p:grpSpPr>
          <a:xfrm>
            <a:off x="6472238" y="3324225"/>
            <a:ext cx="11194770" cy="4498033"/>
            <a:chOff x="0" y="0"/>
            <a:chExt cx="2948417" cy="1184667"/>
          </a:xfrm>
        </p:grpSpPr>
        <p:sp>
          <p:nvSpPr>
            <p:cNvPr id="10" name="Freeform 10"/>
            <p:cNvSpPr/>
            <p:nvPr/>
          </p:nvSpPr>
          <p:spPr>
            <a:xfrm>
              <a:off x="0" y="0"/>
              <a:ext cx="2948417" cy="1184667"/>
            </a:xfrm>
            <a:custGeom>
              <a:avLst/>
              <a:gdLst/>
              <a:ahLst/>
              <a:cxnLst/>
              <a:rect l="l" t="t" r="r" b="b"/>
              <a:pathLst>
                <a:path w="2948417" h="1184667">
                  <a:moveTo>
                    <a:pt x="0" y="0"/>
                  </a:moveTo>
                  <a:lnTo>
                    <a:pt x="2948417" y="0"/>
                  </a:lnTo>
                  <a:lnTo>
                    <a:pt x="2948417" y="1184667"/>
                  </a:lnTo>
                  <a:lnTo>
                    <a:pt x="0" y="1184667"/>
                  </a:lnTo>
                  <a:close/>
                </a:path>
              </a:pathLst>
            </a:custGeom>
            <a:solidFill>
              <a:srgbClr val="FCF5ED"/>
            </a:solidFill>
          </p:spPr>
        </p:sp>
        <p:sp>
          <p:nvSpPr>
            <p:cNvPr id="11" name="TextBox 11"/>
            <p:cNvSpPr txBox="1"/>
            <p:nvPr/>
          </p:nvSpPr>
          <p:spPr>
            <a:xfrm>
              <a:off x="0" y="-47625"/>
              <a:ext cx="2948417" cy="1232292"/>
            </a:xfrm>
            <a:prstGeom prst="rect">
              <a:avLst/>
            </a:prstGeom>
          </p:spPr>
          <p:txBody>
            <a:bodyPr lIns="50800" tIns="50800" rIns="50800" bIns="50800" rtlCol="0" anchor="ctr"/>
            <a:lstStyle/>
            <a:p>
              <a:pPr algn="ctr">
                <a:lnSpc>
                  <a:spcPts val="3662"/>
                </a:lnSpc>
              </a:pPr>
              <a:endParaRPr/>
            </a:p>
          </p:txBody>
        </p:sp>
      </p:grpSp>
      <p:sp>
        <p:nvSpPr>
          <p:cNvPr id="12" name="Freeform 12"/>
          <p:cNvSpPr/>
          <p:nvPr/>
        </p:nvSpPr>
        <p:spPr>
          <a:xfrm>
            <a:off x="-2274407" y="3324225"/>
            <a:ext cx="10418356" cy="7936893"/>
          </a:xfrm>
          <a:custGeom>
            <a:avLst/>
            <a:gdLst/>
            <a:ahLst/>
            <a:cxnLst/>
            <a:rect l="l" t="t" r="r" b="b"/>
            <a:pathLst>
              <a:path w="10418356" h="7936893">
                <a:moveTo>
                  <a:pt x="0" y="0"/>
                </a:moveTo>
                <a:lnTo>
                  <a:pt x="10418356" y="0"/>
                </a:lnTo>
                <a:lnTo>
                  <a:pt x="10418356" y="7936893"/>
                </a:lnTo>
                <a:lnTo>
                  <a:pt x="0" y="7936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6600601" y="3446704"/>
            <a:ext cx="10963767" cy="3814107"/>
          </a:xfrm>
          <a:prstGeom prst="rect">
            <a:avLst/>
          </a:prstGeom>
        </p:spPr>
        <p:txBody>
          <a:bodyPr lIns="0" tIns="0" rIns="0" bIns="0" rtlCol="0" anchor="t">
            <a:spAutoFit/>
          </a:bodyPr>
          <a:lstStyle/>
          <a:p>
            <a:pPr algn="just">
              <a:lnSpc>
                <a:spcPts val="5040"/>
              </a:lnSpc>
            </a:pPr>
            <a:r>
              <a:rPr lang="en-US" sz="3600" b="1" dirty="0" err="1">
                <a:solidFill>
                  <a:srgbClr val="4F2C33"/>
                </a:solidFill>
                <a:latin typeface="Roboto Condensed Bold"/>
                <a:ea typeface="Roboto Condensed Bold"/>
                <a:cs typeface="Roboto Condensed Bold"/>
                <a:sym typeface="Roboto Condensed Bold"/>
              </a:rPr>
              <a:t>Ví</a:t>
            </a:r>
            <a:r>
              <a:rPr lang="en-US" sz="3600" b="1" dirty="0">
                <a:solidFill>
                  <a:srgbClr val="4F2C33"/>
                </a:solidFill>
                <a:latin typeface="Roboto Condensed Bold"/>
                <a:ea typeface="Roboto Condensed Bold"/>
                <a:cs typeface="Roboto Condensed Bold"/>
                <a:sym typeface="Roboto Condensed Bold"/>
              </a:rPr>
              <a:t> </a:t>
            </a:r>
            <a:r>
              <a:rPr lang="en-US" sz="3600" b="1" dirty="0" err="1">
                <a:solidFill>
                  <a:srgbClr val="4F2C33"/>
                </a:solidFill>
                <a:latin typeface="Roboto Condensed Bold"/>
                <a:ea typeface="Roboto Condensed Bold"/>
                <a:cs typeface="Roboto Condensed Bold"/>
                <a:sym typeface="Roboto Condensed Bold"/>
              </a:rPr>
              <a:t>dụ</a:t>
            </a:r>
            <a:r>
              <a:rPr lang="en-US" sz="3600" b="1" dirty="0">
                <a:solidFill>
                  <a:srgbClr val="4F2C33"/>
                </a:solidFill>
                <a:latin typeface="Roboto Condensed Bold"/>
                <a:ea typeface="Roboto Condensed Bold"/>
                <a:cs typeface="Roboto Condensed Bold"/>
                <a:sym typeface="Roboto Condensed Bold"/>
              </a:rPr>
              <a:t> 2. </a:t>
            </a:r>
            <a:r>
              <a:rPr lang="en-US" sz="3600" dirty="0">
                <a:solidFill>
                  <a:srgbClr val="4F2C33"/>
                </a:solidFill>
                <a:latin typeface="Roboto Condensed"/>
                <a:ea typeface="Roboto Condensed"/>
                <a:cs typeface="Roboto Condensed"/>
                <a:sym typeface="Roboto Condensed"/>
              </a:rPr>
              <a:t>“</a:t>
            </a:r>
            <a:r>
              <a:rPr lang="en-US" sz="3600" dirty="0" err="1">
                <a:solidFill>
                  <a:srgbClr val="4F2C33"/>
                </a:solidFill>
                <a:latin typeface="Roboto Condensed"/>
                <a:ea typeface="Roboto Condensed"/>
                <a:cs typeface="Roboto Condensed"/>
                <a:sym typeface="Roboto Condensed"/>
              </a:rPr>
              <a:t>Thác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nước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khổng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lồ</a:t>
            </a:r>
            <a:r>
              <a:rPr lang="en-US" sz="3600" dirty="0">
                <a:solidFill>
                  <a:srgbClr val="4F2C33"/>
                </a:solidFill>
                <a:latin typeface="Roboto Condensed"/>
                <a:ea typeface="Roboto Condensed"/>
                <a:cs typeface="Roboto Condensed"/>
                <a:sym typeface="Roboto Condensed"/>
              </a:rPr>
              <a:t> I-goa-du </a:t>
            </a:r>
            <a:r>
              <a:rPr lang="en-US" sz="3600" dirty="0" err="1">
                <a:solidFill>
                  <a:srgbClr val="4F2C33"/>
                </a:solidFill>
                <a:latin typeface="Roboto Condensed"/>
                <a:ea typeface="Roboto Condensed"/>
                <a:cs typeface="Roboto Condensed"/>
                <a:sym typeface="Roboto Condensed"/>
              </a:rPr>
              <a:t>nằm</a:t>
            </a:r>
            <a:r>
              <a:rPr lang="en-US" sz="3600" dirty="0">
                <a:solidFill>
                  <a:srgbClr val="4F2C33"/>
                </a:solidFill>
                <a:latin typeface="Roboto Condensed"/>
                <a:ea typeface="Roboto Condensed"/>
                <a:cs typeface="Roboto Condensed"/>
                <a:sym typeface="Roboto Condensed"/>
              </a:rPr>
              <a:t> ở </a:t>
            </a:r>
            <a:r>
              <a:rPr lang="en-US" sz="3600" dirty="0" err="1">
                <a:solidFill>
                  <a:srgbClr val="4F2C33"/>
                </a:solidFill>
                <a:latin typeface="Roboto Condensed"/>
                <a:ea typeface="Roboto Condensed"/>
                <a:cs typeface="Roboto Condensed"/>
                <a:sym typeface="Roboto Condensed"/>
              </a:rPr>
              <a:t>vùng</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giữa</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hai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quốc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gia</a:t>
            </a:r>
            <a:r>
              <a:rPr lang="en-US" sz="3600" dirty="0">
                <a:solidFill>
                  <a:srgbClr val="4F2C33"/>
                </a:solidFill>
                <a:latin typeface="Roboto Condensed"/>
                <a:ea typeface="Roboto Condensed"/>
                <a:cs typeface="Roboto Condensed"/>
                <a:sym typeface="Roboto Condensed"/>
              </a:rPr>
              <a:t> Nam </a:t>
            </a:r>
            <a:r>
              <a:rPr lang="en-US" sz="3600" dirty="0" err="1">
                <a:solidFill>
                  <a:srgbClr val="4F2C33"/>
                </a:solidFill>
                <a:latin typeface="Roboto Condensed"/>
                <a:ea typeface="Roboto Condensed"/>
                <a:cs typeface="Roboto Condensed"/>
                <a:sym typeface="Roboto Condensed"/>
              </a:rPr>
              <a:t>Mỹ</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là</a:t>
            </a:r>
            <a:r>
              <a:rPr lang="en-US" sz="3600" dirty="0">
                <a:solidFill>
                  <a:srgbClr val="4F2C33"/>
                </a:solidFill>
                <a:latin typeface="Roboto Condensed"/>
                <a:ea typeface="Roboto Condensed"/>
                <a:cs typeface="Roboto Condensed"/>
                <a:sym typeface="Roboto Condensed"/>
              </a:rPr>
              <a:t> Bra-</a:t>
            </a:r>
            <a:r>
              <a:rPr lang="en-US" sz="3600" dirty="0" err="1">
                <a:solidFill>
                  <a:srgbClr val="4F2C33"/>
                </a:solidFill>
                <a:latin typeface="Roboto Condensed"/>
                <a:ea typeface="Roboto Condensed"/>
                <a:cs typeface="Roboto Condensed"/>
                <a:sym typeface="Roboto Condensed"/>
              </a:rPr>
              <a:t>xin</a:t>
            </a:r>
            <a:r>
              <a:rPr lang="en-US" sz="3600" dirty="0">
                <a:solidFill>
                  <a:srgbClr val="4F2C33"/>
                </a:solidFill>
                <a:latin typeface="Roboto Condensed"/>
                <a:ea typeface="Roboto Condensed"/>
                <a:cs typeface="Roboto Condensed"/>
                <a:sym typeface="Roboto Condensed"/>
              </a:rPr>
              <a:t> (Brazil) </a:t>
            </a:r>
            <a:r>
              <a:rPr lang="en-US" sz="3600" dirty="0" err="1">
                <a:solidFill>
                  <a:srgbClr val="4F2C33"/>
                </a:solidFill>
                <a:latin typeface="Roboto Condensed"/>
                <a:ea typeface="Roboto Condensed"/>
                <a:cs typeface="Roboto Condensed"/>
                <a:sym typeface="Roboto Condensed"/>
              </a:rPr>
              <a:t>và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Ác</a:t>
            </a:r>
            <a:r>
              <a:rPr lang="en-US" sz="3600" dirty="0">
                <a:solidFill>
                  <a:srgbClr val="4F2C33"/>
                </a:solidFill>
                <a:latin typeface="Roboto Condensed"/>
                <a:ea typeface="Roboto Condensed"/>
                <a:cs typeface="Roboto Condensed"/>
                <a:sym typeface="Roboto Condensed"/>
              </a:rPr>
              <a:t>-hen-</a:t>
            </a:r>
            <a:r>
              <a:rPr lang="en-US" sz="3600" dirty="0" err="1">
                <a:solidFill>
                  <a:srgbClr val="4F2C33"/>
                </a:solidFill>
                <a:latin typeface="Roboto Condensed"/>
                <a:ea typeface="Roboto Condensed"/>
                <a:cs typeface="Roboto Condensed"/>
                <a:sym typeface="Roboto Condensed"/>
              </a:rPr>
              <a:t>ti</a:t>
            </a:r>
            <a:r>
              <a:rPr lang="en-US" sz="3600" dirty="0">
                <a:solidFill>
                  <a:srgbClr val="4F2C33"/>
                </a:solidFill>
                <a:latin typeface="Roboto Condensed"/>
                <a:ea typeface="Roboto Condensed"/>
                <a:cs typeface="Roboto Condensed"/>
                <a:sym typeface="Roboto Condensed"/>
              </a:rPr>
              <a:t>-</a:t>
            </a:r>
            <a:r>
              <a:rPr lang="en-US" sz="3600" dirty="0" err="1">
                <a:solidFill>
                  <a:srgbClr val="4F2C33"/>
                </a:solidFill>
                <a:latin typeface="Roboto Condensed"/>
                <a:ea typeface="Roboto Condensed"/>
                <a:cs typeface="Roboto Condensed"/>
                <a:sym typeface="Roboto Condensed"/>
              </a:rPr>
              <a:t>na</a:t>
            </a:r>
            <a:r>
              <a:rPr lang="en-US" sz="3600" dirty="0">
                <a:solidFill>
                  <a:srgbClr val="4F2C33"/>
                </a:solidFill>
                <a:latin typeface="Roboto Condensed"/>
                <a:ea typeface="Roboto Condensed"/>
                <a:cs typeface="Roboto Condensed"/>
                <a:sym typeface="Roboto Condensed"/>
              </a:rPr>
              <a:t> (Argentina). </a:t>
            </a:r>
            <a:r>
              <a:rPr lang="en-US" sz="3600" dirty="0" err="1">
                <a:solidFill>
                  <a:srgbClr val="4F2C33"/>
                </a:solidFill>
                <a:latin typeface="Roboto Condensed"/>
                <a:ea typeface="Roboto Condensed"/>
                <a:cs typeface="Roboto Condensed"/>
                <a:sym typeface="Roboto Condensed"/>
              </a:rPr>
              <a:t>Đây</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là</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một</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kì</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quan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đã</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được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Tổ</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Bảy</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kì</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quan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nhiên</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thế</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giới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mới</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NOWC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vinh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danh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chính</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thức</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từ</a:t>
            </a:r>
            <a:r>
              <a:rPr lang="en-US" sz="3600" dirty="0">
                <a:solidFill>
                  <a:srgbClr val="4F2C33"/>
                </a:solidFill>
                <a:latin typeface="Roboto Condensed"/>
                <a:ea typeface="Roboto Condensed"/>
                <a:cs typeface="Roboto Condensed"/>
                <a:sym typeface="Roboto Condensed"/>
              </a:rPr>
              <a:t> </a:t>
            </a:r>
            <a:r>
              <a:rPr lang="en-US" sz="3600" dirty="0" err="1">
                <a:solidFill>
                  <a:srgbClr val="4F2C33"/>
                </a:solidFill>
                <a:latin typeface="Roboto Condensed"/>
                <a:ea typeface="Roboto Condensed"/>
                <a:cs typeface="Roboto Condensed"/>
                <a:sym typeface="Roboto Condensed"/>
              </a:rPr>
              <a:t>tháng</a:t>
            </a:r>
            <a:r>
              <a:rPr lang="en-US" sz="3600" dirty="0">
                <a:solidFill>
                  <a:srgbClr val="4F2C33"/>
                </a:solidFill>
                <a:latin typeface="Roboto Condensed"/>
                <a:ea typeface="Roboto Condensed"/>
                <a:cs typeface="Roboto Condensed"/>
                <a:sym typeface="Roboto Condensed"/>
              </a:rPr>
              <a:t> 11-2011”. </a:t>
            </a:r>
          </a:p>
          <a:p>
            <a:pPr algn="r">
              <a:lnSpc>
                <a:spcPts val="5040"/>
              </a:lnSpc>
            </a:pPr>
            <a:r>
              <a:rPr lang="en-US" sz="3600" dirty="0">
                <a:solidFill>
                  <a:srgbClr val="4F2C33"/>
                </a:solidFill>
                <a:latin typeface="Roboto Condensed"/>
                <a:ea typeface="Roboto Condensed"/>
                <a:cs typeface="Roboto Condensed"/>
                <a:sym typeface="Roboto Condensed"/>
              </a:rPr>
              <a:t>(</a:t>
            </a:r>
            <a:r>
              <a:rPr lang="en-US" sz="3600" dirty="0" err="1">
                <a:solidFill>
                  <a:srgbClr val="4F2C33"/>
                </a:solidFill>
                <a:latin typeface="Roboto Condensed"/>
                <a:ea typeface="Roboto Condensed"/>
                <a:cs typeface="Roboto Condensed"/>
                <a:sym typeface="Roboto Condensed"/>
              </a:rPr>
              <a:t>Trích</a:t>
            </a:r>
            <a:r>
              <a:rPr lang="en-US" sz="3600" dirty="0">
                <a:solidFill>
                  <a:srgbClr val="4F2C33"/>
                </a:solidFill>
                <a:latin typeface="Roboto Condensed"/>
                <a:ea typeface="Roboto Condensed"/>
                <a:cs typeface="Roboto Condensed"/>
                <a:sym typeface="Roboto Condensed"/>
              </a:rPr>
              <a:t> </a:t>
            </a:r>
            <a:r>
              <a:rPr lang="en-US" sz="3600" i="1" dirty="0" err="1">
                <a:solidFill>
                  <a:srgbClr val="4F2C33"/>
                </a:solidFill>
                <a:latin typeface="Roboto Condensed Italics"/>
                <a:ea typeface="Roboto Condensed Italics"/>
                <a:cs typeface="Roboto Condensed Italics"/>
                <a:sym typeface="Roboto Condensed Italics"/>
              </a:rPr>
              <a:t>Khám</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phá</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kì</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quan</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thế</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giới</a:t>
            </a:r>
            <a:r>
              <a:rPr lang="en-US" sz="3600" i="1" dirty="0">
                <a:solidFill>
                  <a:srgbClr val="4F2C33"/>
                </a:solidFill>
                <a:latin typeface="Roboto Condensed Italics"/>
                <a:ea typeface="Roboto Condensed Italics"/>
                <a:cs typeface="Roboto Condensed Italics"/>
                <a:sym typeface="Roboto Condensed Italics"/>
              </a:rPr>
              <a:t>: </a:t>
            </a:r>
            <a:r>
              <a:rPr lang="en-US" sz="3600" i="1" dirty="0" err="1">
                <a:solidFill>
                  <a:srgbClr val="4F2C33"/>
                </a:solidFill>
                <a:latin typeface="Roboto Condensed Italics"/>
                <a:ea typeface="Roboto Condensed Italics"/>
                <a:cs typeface="Roboto Condensed Italics"/>
                <a:sym typeface="Roboto Condensed Italics"/>
              </a:rPr>
              <a:t>thác</a:t>
            </a:r>
            <a:r>
              <a:rPr lang="en-US" sz="3600" i="1" dirty="0">
                <a:solidFill>
                  <a:srgbClr val="4F2C33"/>
                </a:solidFill>
                <a:latin typeface="Roboto Condensed Italics"/>
                <a:ea typeface="Roboto Condensed Italics"/>
                <a:cs typeface="Roboto Condensed Italics"/>
                <a:sym typeface="Roboto Condensed Italics"/>
              </a:rPr>
              <a:t> I-goa-du</a:t>
            </a:r>
            <a:r>
              <a:rPr lang="en-US" sz="3600" dirty="0">
                <a:solidFill>
                  <a:srgbClr val="4F2C33"/>
                </a:solidFill>
                <a:latin typeface="Roboto Condensed"/>
                <a:ea typeface="Roboto Condensed"/>
                <a:cs typeface="Roboto Condensed"/>
                <a:sym typeface="Roboto Condensed"/>
              </a:rPr>
              <a:t>)</a:t>
            </a:r>
          </a:p>
        </p:txBody>
      </p:sp>
      <p:sp>
        <p:nvSpPr>
          <p:cNvPr id="14" name="TextBox 14"/>
          <p:cNvSpPr txBox="1"/>
          <p:nvPr/>
        </p:nvSpPr>
        <p:spPr>
          <a:xfrm>
            <a:off x="581733" y="343511"/>
            <a:ext cx="18016773" cy="606425"/>
          </a:xfrm>
          <a:prstGeom prst="rect">
            <a:avLst/>
          </a:prstGeom>
        </p:spPr>
        <p:txBody>
          <a:bodyPr lIns="0" tIns="0" rIns="0" bIns="0" rtlCol="0" anchor="t">
            <a:spAutoFit/>
          </a:bodyPr>
          <a:lstStyle/>
          <a:p>
            <a:pPr algn="l">
              <a:lnSpc>
                <a:spcPts val="4900"/>
              </a:lnSpc>
            </a:pPr>
            <a:r>
              <a:rPr lang="en-US" sz="3500" b="1">
                <a:solidFill>
                  <a:srgbClr val="CB715E"/>
                </a:solidFill>
                <a:latin typeface="Fraunces Bold"/>
                <a:ea typeface="Fraunces Bold"/>
                <a:cs typeface="Fraunces Bold"/>
                <a:sym typeface="Fraunces Bold"/>
              </a:rPr>
              <a:t>I. NGHĨA VÀ CÁCH DÙNG TÊN  VIẾT TẮT CỦA CÁC TỔ CHỨC QUỐC TẾ</a:t>
            </a:r>
          </a:p>
        </p:txBody>
      </p:sp>
      <p:sp>
        <p:nvSpPr>
          <p:cNvPr id="15" name="TextBox 15"/>
          <p:cNvSpPr txBox="1"/>
          <p:nvPr/>
        </p:nvSpPr>
        <p:spPr>
          <a:xfrm>
            <a:off x="777639" y="1142502"/>
            <a:ext cx="17061238" cy="672326"/>
          </a:xfrm>
          <a:prstGeom prst="rect">
            <a:avLst/>
          </a:prstGeom>
        </p:spPr>
        <p:txBody>
          <a:bodyPr lIns="0" tIns="0" rIns="0" bIns="0" rtlCol="0" anchor="t">
            <a:spAutoFit/>
          </a:bodyPr>
          <a:lstStyle/>
          <a:p>
            <a:pPr algn="l">
              <a:lnSpc>
                <a:spcPts val="5470"/>
              </a:lnSpc>
            </a:pPr>
            <a:r>
              <a:rPr lang="en-US" sz="3907">
                <a:solidFill>
                  <a:srgbClr val="EC9E5E"/>
                </a:solidFill>
                <a:latin typeface="#9Slide07 SVNUT Triumph Press"/>
                <a:ea typeface="#9Slide07 SVNUT Triumph Press"/>
                <a:cs typeface="#9Slide07 SVNUT Triumph Press"/>
                <a:sym typeface="#9Slide07 SVNUT Triumph Press"/>
              </a:rPr>
              <a:t>1. Cách viết, cách dùng tên viết tắt của các tổ chức quốc tế</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3950</Words>
  <Application>Microsoft Macintosh PowerPoint</Application>
  <PresentationFormat>Custom</PresentationFormat>
  <Paragraphs>170</Paragraphs>
  <Slides>34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#9Slide05 VL Fadilla</vt:lpstr>
      <vt:lpstr>#9Slide07 SVNUT Triumph Press</vt:lpstr>
      <vt:lpstr>Roboto Condensed Bold Italics</vt:lpstr>
      <vt:lpstr>Calibri</vt:lpstr>
      <vt:lpstr>Roboto Condensed</vt:lpstr>
      <vt:lpstr>#9Slide05 Dear Saturday</vt:lpstr>
      <vt:lpstr>Roboto Condensed Bold</vt:lpstr>
      <vt:lpstr>Fraunces Bold</vt:lpstr>
      <vt:lpstr>Arial</vt:lpstr>
      <vt:lpstr>Roboto Condensed Italics</vt:lpstr>
      <vt:lpstr>#9Slide07 Crocante</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8 - TIENG VIET 1</dc:title>
  <cp:lastModifiedBy>Microsoft Office User</cp:lastModifiedBy>
  <cp:revision>3</cp:revision>
  <dcterms:created xsi:type="dcterms:W3CDTF">2006-08-16T00:00:00Z</dcterms:created>
  <dcterms:modified xsi:type="dcterms:W3CDTF">2025-05-12T03:14:41Z</dcterms:modified>
  <dc:identifier>DAGYp_Y2iRU</dc:identifier>
</cp:coreProperties>
</file>