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9Slide05 VL Fadilla" pitchFamily="2" charset="77"/>
      <p:regular r:id="rId40"/>
    </p:embeddedFont>
    <p:embeddedFont>
      <p:font typeface="#9Slide07 SVNBango" panose="02000000000000000000" pitchFamily="2" charset="0"/>
      <p:regular r:id="rId41"/>
    </p:embeddedFont>
    <p:embeddedFont>
      <p:font typeface="Barlow Bold" pitchFamily="2" charset="77"/>
      <p:regular r:id="rId42"/>
      <p:bold r:id="rId43"/>
    </p:embeddedFont>
    <p:embeddedFont>
      <p:font typeface="Calibri" panose="020F0502020204030204" pitchFamily="34" charset="0"/>
      <p:regular r:id="rId44"/>
      <p:bold r:id="rId45"/>
      <p:italic r:id="rId46"/>
      <p:boldItalic r:id="rId47"/>
    </p:embeddedFont>
    <p:embeddedFont>
      <p:font typeface="Fraunces Bold" pitchFamily="2" charset="77"/>
      <p:regular r:id="rId48"/>
      <p:bold r:id="rId49"/>
    </p:embeddedFont>
    <p:embeddedFont>
      <p:font typeface="Roboto Condensed" panose="02000000000000000000" pitchFamily="2" charset="0"/>
      <p:regular r:id="rId50"/>
    </p:embeddedFont>
    <p:embeddedFont>
      <p:font typeface="Roboto Condensed Bold" panose="02000000000000000000" pitchFamily="2" charset="0"/>
      <p:regular r:id="rId51"/>
      <p:bold r:id="rId52"/>
    </p:embeddedFont>
    <p:embeddedFont>
      <p:font typeface="Roboto Condensed Italics" panose="02000000000000000000" pitchFamily="2"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0622" y="1326710"/>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29544"/>
              </a:stretch>
            </a:blipFill>
          </p:spPr>
        </p:sp>
      </p:grpSp>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0779" r="-10779"/>
              </a:stretch>
            </a:blipFill>
          </p:spPr>
        </p:sp>
      </p:grpSp>
      <p:sp>
        <p:nvSpPr>
          <p:cNvPr id="30" name="Freeform 30"/>
          <p:cNvSpPr/>
          <p:nvPr/>
        </p:nvSpPr>
        <p:spPr>
          <a:xfrm>
            <a:off x="204020" y="-195259"/>
            <a:ext cx="2671671" cy="2447919"/>
          </a:xfrm>
          <a:custGeom>
            <a:avLst/>
            <a:gdLst/>
            <a:ahLst/>
            <a:cxnLst/>
            <a:rect l="l" t="t" r="r" b="b"/>
            <a:pathLst>
              <a:path w="2671671" h="2447919">
                <a:moveTo>
                  <a:pt x="0" y="0"/>
                </a:moveTo>
                <a:lnTo>
                  <a:pt x="2671671" y="0"/>
                </a:lnTo>
                <a:lnTo>
                  <a:pt x="2671671" y="2447918"/>
                </a:lnTo>
                <a:lnTo>
                  <a:pt x="0" y="2447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31"/>
          <p:cNvSpPr txBox="1"/>
          <p:nvPr/>
        </p:nvSpPr>
        <p:spPr>
          <a:xfrm>
            <a:off x="661301" y="711309"/>
            <a:ext cx="8822935" cy="1310589"/>
          </a:xfrm>
          <a:prstGeom prst="rect">
            <a:avLst/>
          </a:prstGeom>
        </p:spPr>
        <p:txBody>
          <a:bodyPr lIns="0" tIns="0" rIns="0" bIns="0" rtlCol="0" anchor="t">
            <a:spAutoFit/>
          </a:bodyPr>
          <a:lstStyle/>
          <a:p>
            <a:pPr algn="ctr">
              <a:lnSpc>
                <a:spcPts val="10707"/>
              </a:lnSpc>
            </a:pPr>
            <a:r>
              <a:rPr lang="en-US" sz="7647" b="1">
                <a:solidFill>
                  <a:srgbClr val="000000"/>
                </a:solidFill>
                <a:latin typeface="Fraunces Bold"/>
                <a:ea typeface="Fraunces Bold"/>
                <a:cs typeface="Fraunces Bold"/>
                <a:sym typeface="Fraunces Bold"/>
              </a:rPr>
              <a:t>KHỞI ĐỘNG</a:t>
            </a:r>
          </a:p>
        </p:txBody>
      </p:sp>
      <p:sp>
        <p:nvSpPr>
          <p:cNvPr id="32" name="TextBox 32"/>
          <p:cNvSpPr txBox="1"/>
          <p:nvPr/>
        </p:nvSpPr>
        <p:spPr>
          <a:xfrm>
            <a:off x="432352" y="2476178"/>
            <a:ext cx="8984270" cy="2326790"/>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Mỗi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ảnh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gợi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em</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liên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tưởng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đến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xã</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hội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nào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Hãy</a:t>
            </a:r>
            <a:r>
              <a:rPr lang="en-US" sz="4399" dirty="0">
                <a:solidFill>
                  <a:srgbClr val="348AE7"/>
                </a:solidFill>
                <a:latin typeface="Roboto Condensed"/>
                <a:ea typeface="Roboto Condensed"/>
                <a:cs typeface="Roboto Condensed"/>
                <a:sym typeface="Roboto Condensed"/>
              </a:rPr>
              <a:t> chia </a:t>
            </a:r>
            <a:r>
              <a:rPr lang="en-US" sz="4399" dirty="0" err="1">
                <a:solidFill>
                  <a:srgbClr val="348AE7"/>
                </a:solidFill>
                <a:latin typeface="Roboto Condensed"/>
                <a:ea typeface="Roboto Condensed"/>
                <a:cs typeface="Roboto Condensed"/>
                <a:sym typeface="Roboto Condensed"/>
              </a:rPr>
              <a:t>sẻ</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một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thông</a:t>
            </a:r>
            <a:r>
              <a:rPr lang="en-US" sz="4399" dirty="0">
                <a:solidFill>
                  <a:srgbClr val="348AE7"/>
                </a:solidFill>
                <a:latin typeface="Roboto Condensed"/>
                <a:ea typeface="Roboto Condensed"/>
                <a:cs typeface="Roboto Condensed"/>
                <a:sym typeface="Roboto Condensed"/>
              </a:rPr>
              <a:t> tin </a:t>
            </a:r>
            <a:r>
              <a:rPr lang="en-US" sz="4399" dirty="0" err="1">
                <a:solidFill>
                  <a:srgbClr val="348AE7"/>
                </a:solidFill>
                <a:latin typeface="Roboto Condensed"/>
                <a:ea typeface="Roboto Condensed"/>
                <a:cs typeface="Roboto Condensed"/>
                <a:sym typeface="Roboto Condensed"/>
              </a:rPr>
              <a:t>em</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biết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đó</a:t>
            </a:r>
            <a:r>
              <a:rPr lang="en-US" sz="4399" dirty="0">
                <a:solidFill>
                  <a:srgbClr val="348AE7"/>
                </a:solidFill>
                <a:latin typeface="Roboto Condensed"/>
                <a:ea typeface="Roboto Condensed"/>
                <a:cs typeface="Roboto Condensed"/>
                <a:sym typeface="Roboto Condensed"/>
              </a:rPr>
              <a:t>.</a:t>
            </a:r>
          </a:p>
        </p:txBody>
      </p:sp>
      <p:sp>
        <p:nvSpPr>
          <p:cNvPr id="33" name="TextBox 33"/>
          <p:cNvSpPr txBox="1"/>
          <p:nvPr/>
        </p:nvSpPr>
        <p:spPr>
          <a:xfrm>
            <a:off x="432352" y="5381049"/>
            <a:ext cx="8984270" cy="3888990"/>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Thời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gian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quan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sát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và</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trả</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mỗi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ảnh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15s</a:t>
            </a:r>
            <a:r>
              <a:rPr lang="en-US" sz="4399" dirty="0">
                <a:solidFill>
                  <a:srgbClr val="348AE7"/>
                </a:solidFill>
                <a:latin typeface="Roboto Condensed"/>
                <a:ea typeface="Roboto Condensed"/>
                <a:cs typeface="Roboto Condensed"/>
                <a:sym typeface="Roboto Condensed"/>
              </a:rPr>
              <a:t>/</a:t>
            </a:r>
            <a:r>
              <a:rPr lang="en-US" sz="4399" dirty="0" err="1">
                <a:solidFill>
                  <a:srgbClr val="348AE7"/>
                </a:solidFill>
                <a:latin typeface="Roboto Condensed"/>
                <a:ea typeface="Roboto Condensed"/>
                <a:cs typeface="Roboto Condensed"/>
                <a:sym typeface="Roboto Condensed"/>
              </a:rPr>
              <a:t>hình</a:t>
            </a:r>
            <a:endParaRPr lang="en-US" sz="4399" dirty="0">
              <a:solidFill>
                <a:srgbClr val="348AE7"/>
              </a:solidFill>
              <a:latin typeface="Roboto Condensed"/>
              <a:ea typeface="Roboto Condensed"/>
              <a:cs typeface="Roboto Condensed"/>
              <a:sym typeface="Roboto Condensed"/>
            </a:endParaRPr>
          </a:p>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Mỗi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câu</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trả</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đúng</a:t>
            </a:r>
            <a:r>
              <a:rPr lang="en-US" sz="4399" dirty="0">
                <a:solidFill>
                  <a:srgbClr val="348AE7"/>
                </a:solidFill>
                <a:latin typeface="Roboto Condensed"/>
                <a:ea typeface="Roboto Condensed"/>
                <a:cs typeface="Roboto Condensed"/>
                <a:sym typeface="Roboto Condensed"/>
              </a:rPr>
              <a:t> HS </a:t>
            </a:r>
            <a:r>
              <a:rPr lang="en-US" sz="4399" dirty="0" err="1">
                <a:solidFill>
                  <a:srgbClr val="348AE7"/>
                </a:solidFill>
                <a:latin typeface="Roboto Condensed"/>
                <a:ea typeface="Roboto Condensed"/>
                <a:cs typeface="Roboto Condensed"/>
                <a:sym typeface="Roboto Condensed"/>
              </a:rPr>
              <a:t>được</a:t>
            </a:r>
            <a:r>
              <a:rPr lang="en-US" sz="4399" dirty="0">
                <a:solidFill>
                  <a:srgbClr val="348AE7"/>
                </a:solidFill>
                <a:latin typeface="Roboto Condensed"/>
                <a:ea typeface="Roboto Condensed"/>
                <a:cs typeface="Roboto Condensed"/>
                <a:sym typeface="Roboto Condensed"/>
              </a:rPr>
              <a:t> +2 </a:t>
            </a:r>
            <a:r>
              <a:rPr lang="en-US" sz="4399" dirty="0" err="1">
                <a:solidFill>
                  <a:srgbClr val="348AE7"/>
                </a:solidFill>
                <a:latin typeface="Roboto Condensed"/>
                <a:ea typeface="Roboto Condensed"/>
                <a:cs typeface="Roboto Condensed"/>
                <a:sym typeface="Roboto Condensed"/>
              </a:rPr>
              <a:t>điểm</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tích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cực</a:t>
            </a:r>
            <a:endParaRPr lang="en-US" sz="4399" dirty="0">
              <a:solidFill>
                <a:srgbClr val="348AE7"/>
              </a:solidFill>
              <a:latin typeface="Roboto Condensed"/>
              <a:ea typeface="Roboto Condensed"/>
              <a:cs typeface="Roboto Condensed"/>
              <a:sym typeface="Roboto Condensed"/>
            </a:endParaRPr>
          </a:p>
          <a:p>
            <a:pPr marL="949946" lvl="1" indent="-474973" algn="just">
              <a:lnSpc>
                <a:spcPts val="6159"/>
              </a:lnSpc>
              <a:buFont typeface="Arial"/>
              <a:buChar char="•"/>
            </a:pPr>
            <a:r>
              <a:rPr lang="en-US" sz="4399" dirty="0">
                <a:solidFill>
                  <a:srgbClr val="348AE7"/>
                </a:solidFill>
                <a:latin typeface="Roboto Condensed"/>
                <a:ea typeface="Roboto Condensed"/>
                <a:cs typeface="Roboto Condensed"/>
                <a:sym typeface="Roboto Condensed"/>
              </a:rPr>
              <a:t>HS </a:t>
            </a:r>
            <a:r>
              <a:rPr lang="en-US" sz="4399" dirty="0" err="1">
                <a:solidFill>
                  <a:srgbClr val="348AE7"/>
                </a:solidFill>
                <a:latin typeface="Roboto Condensed"/>
                <a:ea typeface="Roboto Condensed"/>
                <a:cs typeface="Roboto Condensed"/>
                <a:sym typeface="Roboto Condensed"/>
              </a:rPr>
              <a:t>thực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hiện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cá</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nhân</a:t>
            </a:r>
            <a:endParaRPr lang="en-US" sz="4399" dirty="0">
              <a:solidFill>
                <a:srgbClr val="348AE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TextBox 13"/>
          <p:cNvSpPr txBox="1"/>
          <p:nvPr/>
        </p:nvSpPr>
        <p:spPr>
          <a:xfrm>
            <a:off x="512333" y="572746"/>
            <a:ext cx="10771593" cy="4786862"/>
          </a:xfrm>
          <a:prstGeom prst="rect">
            <a:avLst/>
          </a:prstGeom>
        </p:spPr>
        <p:txBody>
          <a:bodyPr lIns="0" tIns="0" rIns="0" bIns="0" rtlCol="0" anchor="t">
            <a:spAutoFit/>
          </a:bodyPr>
          <a:lstStyle/>
          <a:p>
            <a:pPr algn="just">
              <a:lnSpc>
                <a:spcPts val="6301"/>
              </a:lnSpc>
            </a:pPr>
            <a:r>
              <a:rPr lang="en-US" sz="4599"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6301"/>
              </a:lnSpc>
            </a:pPr>
            <a:endParaRPr lang="en-US" sz="4599" b="1">
              <a:solidFill>
                <a:srgbClr val="348AE7"/>
              </a:solidFill>
              <a:latin typeface="Fraunces Bold"/>
              <a:ea typeface="Fraunces Bold"/>
              <a:cs typeface="Fraunces Bold"/>
              <a:sym typeface="Fraunces Bold"/>
            </a:endParaRPr>
          </a:p>
        </p:txBody>
      </p:sp>
      <p:sp>
        <p:nvSpPr>
          <p:cNvPr id="14" name="TextBox 14"/>
          <p:cNvSpPr txBox="1"/>
          <p:nvPr/>
        </p:nvSpPr>
        <p:spPr>
          <a:xfrm>
            <a:off x="1015377" y="4904562"/>
            <a:ext cx="11169989" cy="4836160"/>
          </a:xfrm>
          <a:prstGeom prst="rect">
            <a:avLst/>
          </a:prstGeom>
        </p:spPr>
        <p:txBody>
          <a:bodyPr lIns="0" tIns="0" rIns="0" bIns="0" rtlCol="0" anchor="t">
            <a:spAutoFit/>
          </a:bodyPr>
          <a:lstStyle/>
          <a:p>
            <a:pPr algn="just">
              <a:lnSpc>
                <a:spcPts val="6439"/>
              </a:lnSpc>
            </a:pPr>
            <a:r>
              <a:rPr lang="en-US" sz="4599" dirty="0">
                <a:solidFill>
                  <a:srgbClr val="575353"/>
                </a:solidFill>
                <a:latin typeface="Roboto Condensed"/>
                <a:ea typeface="Roboto Condensed"/>
                <a:cs typeface="Roboto Condensed"/>
                <a:sym typeface="Roboto Condensed"/>
              </a:rPr>
              <a:t>HS </a:t>
            </a:r>
            <a:r>
              <a:rPr lang="en-US" sz="4599" dirty="0" err="1">
                <a:solidFill>
                  <a:srgbClr val="575353"/>
                </a:solidFill>
                <a:latin typeface="Roboto Condensed"/>
                <a:ea typeface="Roboto Condensed"/>
                <a:cs typeface="Roboto Condensed"/>
                <a:sym typeface="Roboto Condensed"/>
              </a:rPr>
              <a:t>thực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hiện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nhiệm</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vụ</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theo</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kĩ</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thuật</a:t>
            </a:r>
            <a:r>
              <a:rPr lang="en-US" sz="4599" dirty="0">
                <a:solidFill>
                  <a:srgbClr val="575353"/>
                </a:solidFill>
                <a:latin typeface="Roboto Condensed"/>
                <a:ea typeface="Roboto Condensed"/>
                <a:cs typeface="Roboto Condensed"/>
                <a:sym typeface="Roboto Condensed"/>
              </a:rPr>
              <a:t> </a:t>
            </a:r>
          </a:p>
          <a:p>
            <a:pPr algn="ctr">
              <a:lnSpc>
                <a:spcPts val="6439"/>
              </a:lnSpc>
            </a:pPr>
            <a:r>
              <a:rPr lang="en-US" sz="4599" b="1" dirty="0">
                <a:solidFill>
                  <a:srgbClr val="575353"/>
                </a:solidFill>
                <a:latin typeface="Roboto Condensed Bold"/>
                <a:ea typeface="Roboto Condensed Bold"/>
                <a:cs typeface="Roboto Condensed Bold"/>
                <a:sym typeface="Roboto Condensed Bold"/>
              </a:rPr>
              <a:t>THINK-PAIR-SHARE:</a:t>
            </a:r>
          </a:p>
          <a:p>
            <a:pPr algn="just">
              <a:lnSpc>
                <a:spcPts val="6439"/>
              </a:lnSpc>
            </a:pPr>
            <a:r>
              <a:rPr lang="en-US" sz="4599" dirty="0">
                <a:solidFill>
                  <a:srgbClr val="575353"/>
                </a:solidFill>
                <a:latin typeface="Roboto Condensed"/>
                <a:ea typeface="Roboto Condensed"/>
                <a:cs typeface="Roboto Condensed"/>
                <a:sym typeface="Roboto Condensed"/>
              </a:rPr>
              <a:t>+ THINK: </a:t>
            </a:r>
            <a:r>
              <a:rPr lang="en-US" sz="4599" dirty="0" err="1">
                <a:solidFill>
                  <a:srgbClr val="575353"/>
                </a:solidFill>
                <a:latin typeface="Roboto Condensed"/>
                <a:ea typeface="Roboto Condensed"/>
                <a:cs typeface="Roboto Condensed"/>
                <a:sym typeface="Roboto Condensed"/>
              </a:rPr>
              <a:t>cá</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nhân</a:t>
            </a:r>
            <a:r>
              <a:rPr lang="en-US" sz="4599" dirty="0">
                <a:solidFill>
                  <a:srgbClr val="575353"/>
                </a:solidFill>
                <a:latin typeface="Roboto Condensed"/>
                <a:ea typeface="Roboto Condensed"/>
                <a:cs typeface="Roboto Condensed"/>
                <a:sym typeface="Roboto Condensed"/>
              </a:rPr>
              <a:t> HS </a:t>
            </a:r>
            <a:r>
              <a:rPr lang="en-US" sz="4599" dirty="0" err="1">
                <a:solidFill>
                  <a:srgbClr val="575353"/>
                </a:solidFill>
                <a:latin typeface="Roboto Condensed"/>
                <a:ea typeface="Roboto Condensed"/>
                <a:cs typeface="Roboto Condensed"/>
                <a:sym typeface="Roboto Condensed"/>
              </a:rPr>
              <a:t>suy</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nghĩ</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trả</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lời</a:t>
            </a:r>
            <a:r>
              <a:rPr lang="en-US" sz="4599" dirty="0">
                <a:solidFill>
                  <a:srgbClr val="575353"/>
                </a:solidFill>
                <a:latin typeface="Roboto Condensed"/>
                <a:ea typeface="Roboto Condensed"/>
                <a:cs typeface="Roboto Condensed"/>
                <a:sym typeface="Roboto Condensed"/>
              </a:rPr>
              <a:t> (3’)</a:t>
            </a:r>
          </a:p>
          <a:p>
            <a:pPr algn="just">
              <a:lnSpc>
                <a:spcPts val="6439"/>
              </a:lnSpc>
            </a:pPr>
            <a:r>
              <a:rPr lang="en-US" sz="4599" dirty="0">
                <a:solidFill>
                  <a:srgbClr val="575353"/>
                </a:solidFill>
                <a:latin typeface="Roboto Condensed"/>
                <a:ea typeface="Roboto Condensed"/>
                <a:cs typeface="Roboto Condensed"/>
                <a:sym typeface="Roboto Condensed"/>
              </a:rPr>
              <a:t>+ PAIR: HS </a:t>
            </a:r>
            <a:r>
              <a:rPr lang="en-US" sz="4599" dirty="0" err="1">
                <a:solidFill>
                  <a:srgbClr val="575353"/>
                </a:solidFill>
                <a:latin typeface="Roboto Condensed"/>
                <a:ea typeface="Roboto Condensed"/>
                <a:cs typeface="Roboto Condensed"/>
                <a:sym typeface="Roboto Condensed"/>
              </a:rPr>
              <a:t>trao</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đổi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cặp</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đôi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với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bạn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bên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cạnh</a:t>
            </a:r>
            <a:r>
              <a:rPr lang="en-US" sz="4599" dirty="0">
                <a:solidFill>
                  <a:srgbClr val="575353"/>
                </a:solidFill>
                <a:latin typeface="Roboto Condensed"/>
                <a:ea typeface="Roboto Condensed"/>
                <a:cs typeface="Roboto Condensed"/>
                <a:sym typeface="Roboto Condensed"/>
              </a:rPr>
              <a:t> (2’)</a:t>
            </a:r>
          </a:p>
          <a:p>
            <a:pPr algn="just">
              <a:lnSpc>
                <a:spcPts val="6439"/>
              </a:lnSpc>
            </a:pPr>
            <a:r>
              <a:rPr lang="en-US" sz="4599" dirty="0">
                <a:solidFill>
                  <a:srgbClr val="575353"/>
                </a:solidFill>
                <a:latin typeface="Roboto Condensed"/>
                <a:ea typeface="Roboto Condensed"/>
                <a:cs typeface="Roboto Condensed"/>
                <a:sym typeface="Roboto Condensed"/>
              </a:rPr>
              <a:t>+ SHARE: HS chia </a:t>
            </a:r>
            <a:r>
              <a:rPr lang="en-US" sz="4599" dirty="0" err="1">
                <a:solidFill>
                  <a:srgbClr val="575353"/>
                </a:solidFill>
                <a:latin typeface="Roboto Condensed"/>
                <a:ea typeface="Roboto Condensed"/>
                <a:cs typeface="Roboto Condensed"/>
                <a:sym typeface="Roboto Condensed"/>
              </a:rPr>
              <a:t>sẻ</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toàn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lớp</a:t>
            </a:r>
            <a:r>
              <a:rPr lang="en-US" sz="4599" dirty="0">
                <a:solidFill>
                  <a:srgbClr val="575353"/>
                </a:solidFill>
                <a:latin typeface="Roboto Condensed"/>
                <a:ea typeface="Roboto Condensed"/>
                <a:cs typeface="Roboto Condensed"/>
                <a:sym typeface="Roboto Condensed"/>
              </a:rPr>
              <a:t> (5’)</a:t>
            </a:r>
          </a:p>
          <a:p>
            <a:pPr algn="just">
              <a:lnSpc>
                <a:spcPts val="6439"/>
              </a:lnSpc>
            </a:pPr>
            <a:endParaRPr lang="en-US" sz="4599" dirty="0">
              <a:solidFill>
                <a:srgbClr val="575353"/>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TextBox 13"/>
          <p:cNvSpPr txBox="1"/>
          <p:nvPr/>
        </p:nvSpPr>
        <p:spPr>
          <a:xfrm>
            <a:off x="946904" y="5048250"/>
            <a:ext cx="10337022" cy="4026535"/>
          </a:xfrm>
          <a:prstGeom prst="rect">
            <a:avLst/>
          </a:prstGeom>
        </p:spPr>
        <p:txBody>
          <a:bodyPr lIns="0" tIns="0" rIns="0" bIns="0" rtlCol="0" anchor="t">
            <a:spAutoFit/>
          </a:bodyPr>
          <a:lstStyle/>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Mục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đích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của</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kiểu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trình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bày</a:t>
            </a:r>
            <a:r>
              <a:rPr lang="en-US" sz="4599" dirty="0">
                <a:solidFill>
                  <a:srgbClr val="575353"/>
                </a:solidFill>
                <a:latin typeface="Roboto Condensed"/>
                <a:ea typeface="Roboto Condensed"/>
                <a:cs typeface="Roboto Condensed"/>
                <a:sym typeface="Roboto Condensed"/>
              </a:rPr>
              <a:t> ý </a:t>
            </a:r>
            <a:r>
              <a:rPr lang="en-US" sz="4599" dirty="0" err="1">
                <a:solidFill>
                  <a:srgbClr val="575353"/>
                </a:solidFill>
                <a:latin typeface="Roboto Condensed"/>
                <a:ea typeface="Roboto Condensed"/>
                <a:cs typeface="Roboto Condensed"/>
                <a:sym typeface="Roboto Condensed"/>
              </a:rPr>
              <a:t>kiến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về</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một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có</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tính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thời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là</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gì</a:t>
            </a:r>
            <a:r>
              <a:rPr lang="en-US" sz="4599" dirty="0">
                <a:solidFill>
                  <a:srgbClr val="575353"/>
                </a:solidFill>
                <a:latin typeface="Roboto Condensed"/>
                <a:ea typeface="Roboto Condensed"/>
                <a:cs typeface="Roboto Condensed"/>
                <a:sym typeface="Roboto Condensed"/>
              </a:rPr>
              <a:t>? Theo </a:t>
            </a:r>
            <a:r>
              <a:rPr lang="en-US" sz="4599" dirty="0" err="1">
                <a:solidFill>
                  <a:srgbClr val="575353"/>
                </a:solidFill>
                <a:latin typeface="Roboto Condensed"/>
                <a:ea typeface="Roboto Condensed"/>
                <a:cs typeface="Roboto Condensed"/>
                <a:sym typeface="Roboto Condensed"/>
              </a:rPr>
              <a:t>em</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đối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tượng</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người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nghe</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của</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kiểu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trình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bày</a:t>
            </a:r>
            <a:r>
              <a:rPr lang="en-US" sz="4599" dirty="0">
                <a:solidFill>
                  <a:srgbClr val="575353"/>
                </a:solidFill>
                <a:latin typeface="Roboto Condensed"/>
                <a:ea typeface="Roboto Condensed"/>
                <a:cs typeface="Roboto Condensed"/>
                <a:sym typeface="Roboto Condensed"/>
              </a:rPr>
              <a:t> ý </a:t>
            </a:r>
            <a:r>
              <a:rPr lang="en-US" sz="4599" dirty="0" err="1">
                <a:solidFill>
                  <a:srgbClr val="575353"/>
                </a:solidFill>
                <a:latin typeface="Roboto Condensed"/>
                <a:ea typeface="Roboto Condensed"/>
                <a:cs typeface="Roboto Condensed"/>
                <a:sym typeface="Roboto Condensed"/>
              </a:rPr>
              <a:t>kiến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về</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một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có</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tính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chất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thời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là</a:t>
            </a:r>
            <a:r>
              <a:rPr lang="en-US" sz="4599" dirty="0">
                <a:solidFill>
                  <a:srgbClr val="575353"/>
                </a:solidFill>
                <a:latin typeface="Roboto Condensed"/>
                <a:ea typeface="Roboto Condensed"/>
                <a:cs typeface="Roboto Condensed"/>
                <a:sym typeface="Roboto Condensed"/>
              </a:rPr>
              <a:t> ai?</a:t>
            </a:r>
          </a:p>
        </p:txBody>
      </p:sp>
      <p:sp>
        <p:nvSpPr>
          <p:cNvPr id="14" name="Freeform 14"/>
          <p:cNvSpPr/>
          <p:nvPr/>
        </p:nvSpPr>
        <p:spPr>
          <a:xfrm>
            <a:off x="10931216" y="6013660"/>
            <a:ext cx="3307271" cy="4114800"/>
          </a:xfrm>
          <a:custGeom>
            <a:avLst/>
            <a:gdLst/>
            <a:ahLst/>
            <a:cxnLst/>
            <a:rect l="l" t="t" r="r" b="b"/>
            <a:pathLst>
              <a:path w="3307271" h="4114800">
                <a:moveTo>
                  <a:pt x="0" y="0"/>
                </a:moveTo>
                <a:lnTo>
                  <a:pt x="3307270" y="0"/>
                </a:lnTo>
                <a:lnTo>
                  <a:pt x="33072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330922" y="8442535"/>
            <a:ext cx="1395555" cy="2025212"/>
          </a:xfrm>
          <a:custGeom>
            <a:avLst/>
            <a:gdLst/>
            <a:ahLst/>
            <a:cxnLst/>
            <a:rect l="l" t="t" r="r" b="b"/>
            <a:pathLst>
              <a:path w="1395555" h="2025212">
                <a:moveTo>
                  <a:pt x="0" y="0"/>
                </a:moveTo>
                <a:lnTo>
                  <a:pt x="1395556" y="0"/>
                </a:lnTo>
                <a:lnTo>
                  <a:pt x="1395556" y="2025212"/>
                </a:lnTo>
                <a:lnTo>
                  <a:pt x="0" y="20252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512333" y="572746"/>
            <a:ext cx="10771593" cy="4786862"/>
          </a:xfrm>
          <a:prstGeom prst="rect">
            <a:avLst/>
          </a:prstGeom>
        </p:spPr>
        <p:txBody>
          <a:bodyPr lIns="0" tIns="0" rIns="0" bIns="0" rtlCol="0" anchor="t">
            <a:spAutoFit/>
          </a:bodyPr>
          <a:lstStyle/>
          <a:p>
            <a:pPr algn="just">
              <a:lnSpc>
                <a:spcPts val="6301"/>
              </a:lnSpc>
            </a:pPr>
            <a:r>
              <a:rPr lang="en-US" sz="4599"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6301"/>
              </a:lnSpc>
            </a:pPr>
            <a:endParaRPr lang="en-US" sz="4599"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Freeform 13"/>
          <p:cNvSpPr/>
          <p:nvPr/>
        </p:nvSpPr>
        <p:spPr>
          <a:xfrm>
            <a:off x="9277580" y="5678257"/>
            <a:ext cx="3307270" cy="4114800"/>
          </a:xfrm>
          <a:custGeom>
            <a:avLst/>
            <a:gdLst/>
            <a:ahLst/>
            <a:cxnLst/>
            <a:rect l="l" t="t" r="r" b="b"/>
            <a:pathLst>
              <a:path w="3307270" h="4114800">
                <a:moveTo>
                  <a:pt x="0" y="0"/>
                </a:moveTo>
                <a:lnTo>
                  <a:pt x="3307271" y="0"/>
                </a:lnTo>
                <a:lnTo>
                  <a:pt x="33072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3164640" y="3585056"/>
            <a:ext cx="6112940" cy="6417785"/>
          </a:xfrm>
          <a:custGeom>
            <a:avLst/>
            <a:gdLst/>
            <a:ahLst/>
            <a:cxnLst/>
            <a:rect l="l" t="t" r="r" b="b"/>
            <a:pathLst>
              <a:path w="6112940" h="6417785">
                <a:moveTo>
                  <a:pt x="0" y="0"/>
                </a:moveTo>
                <a:lnTo>
                  <a:pt x="6112940" y="0"/>
                </a:lnTo>
                <a:lnTo>
                  <a:pt x="6112940" y="6417785"/>
                </a:lnTo>
                <a:lnTo>
                  <a:pt x="0" y="64177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3059013" y="5728812"/>
            <a:ext cx="5116277" cy="2606427"/>
          </a:xfrm>
          <a:prstGeom prst="rect">
            <a:avLst/>
          </a:prstGeom>
        </p:spPr>
        <p:txBody>
          <a:bodyPr lIns="0" tIns="0" rIns="0" bIns="0" rtlCol="0" anchor="t">
            <a:spAutoFit/>
          </a:bodyPr>
          <a:lstStyle/>
          <a:p>
            <a:pPr marL="804975" lvl="1" indent="-402488" algn="just">
              <a:lnSpc>
                <a:spcPts val="5219"/>
              </a:lnSpc>
              <a:buFont typeface="Arial"/>
              <a:buChar char="•"/>
            </a:pPr>
            <a:r>
              <a:rPr lang="en-US" sz="3728">
                <a:solidFill>
                  <a:srgbClr val="575353"/>
                </a:solidFill>
                <a:latin typeface="Roboto Condensed"/>
                <a:ea typeface="Roboto Condensed"/>
                <a:cs typeface="Roboto Condensed"/>
                <a:sym typeface="Roboto Condensed"/>
              </a:rPr>
              <a:t>Theo em, làm thế nào để trình bày ý kiến về một vấn đề có tính thời sự được hiệu quả?</a:t>
            </a:r>
          </a:p>
        </p:txBody>
      </p:sp>
      <p:sp>
        <p:nvSpPr>
          <p:cNvPr id="16" name="TextBox 16"/>
          <p:cNvSpPr txBox="1"/>
          <p:nvPr/>
        </p:nvSpPr>
        <p:spPr>
          <a:xfrm>
            <a:off x="512333" y="601321"/>
            <a:ext cx="9191086" cy="4068493"/>
          </a:xfrm>
          <a:prstGeom prst="rect">
            <a:avLst/>
          </a:prstGeom>
        </p:spPr>
        <p:txBody>
          <a:bodyPr lIns="0" tIns="0" rIns="0" bIns="0" rtlCol="0" anchor="t">
            <a:spAutoFit/>
          </a:bodyPr>
          <a:lstStyle/>
          <a:p>
            <a:pPr algn="just">
              <a:lnSpc>
                <a:spcPts val="5377"/>
              </a:lnSpc>
            </a:pPr>
            <a:r>
              <a:rPr lang="en-US" sz="3925"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5377"/>
              </a:lnSpc>
            </a:pPr>
            <a:endParaRPr lang="en-US" sz="3925"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Freeform 13"/>
          <p:cNvSpPr/>
          <p:nvPr/>
        </p:nvSpPr>
        <p:spPr>
          <a:xfrm>
            <a:off x="9277580" y="5678257"/>
            <a:ext cx="3307270" cy="4114800"/>
          </a:xfrm>
          <a:custGeom>
            <a:avLst/>
            <a:gdLst/>
            <a:ahLst/>
            <a:cxnLst/>
            <a:rect l="l" t="t" r="r" b="b"/>
            <a:pathLst>
              <a:path w="3307270" h="4114800">
                <a:moveTo>
                  <a:pt x="0" y="0"/>
                </a:moveTo>
                <a:lnTo>
                  <a:pt x="3307271" y="0"/>
                </a:lnTo>
                <a:lnTo>
                  <a:pt x="33072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2510502" y="3356553"/>
            <a:ext cx="5831532" cy="6122343"/>
          </a:xfrm>
          <a:custGeom>
            <a:avLst/>
            <a:gdLst/>
            <a:ahLst/>
            <a:cxnLst/>
            <a:rect l="l" t="t" r="r" b="b"/>
            <a:pathLst>
              <a:path w="5831532" h="6122343">
                <a:moveTo>
                  <a:pt x="0" y="0"/>
                </a:moveTo>
                <a:lnTo>
                  <a:pt x="5831532" y="0"/>
                </a:lnTo>
                <a:lnTo>
                  <a:pt x="5831532" y="6122343"/>
                </a:lnTo>
                <a:lnTo>
                  <a:pt x="0" y="6122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2409737" y="5398114"/>
            <a:ext cx="4880750" cy="3115971"/>
          </a:xfrm>
          <a:prstGeom prst="rect">
            <a:avLst/>
          </a:prstGeom>
        </p:spPr>
        <p:txBody>
          <a:bodyPr lIns="0" tIns="0" rIns="0" bIns="0" rtlCol="0" anchor="t">
            <a:spAutoFit/>
          </a:bodyPr>
          <a:lstStyle/>
          <a:p>
            <a:pPr marL="767918" lvl="1" indent="-383959" algn="just">
              <a:lnSpc>
                <a:spcPts val="4979"/>
              </a:lnSpc>
              <a:buFont typeface="Arial"/>
              <a:buChar char="•"/>
            </a:pPr>
            <a:r>
              <a:rPr lang="en-US" sz="3556">
                <a:solidFill>
                  <a:srgbClr val="575353"/>
                </a:solidFill>
                <a:latin typeface="Roboto Condensed"/>
                <a:ea typeface="Roboto Condensed"/>
                <a:cs typeface="Roboto Condensed"/>
                <a:sym typeface="Roboto Condensed"/>
              </a:rPr>
              <a:t>Theo em việc trình bày ý kiến về một vấn đề có tính thời sự hiệu quả đem đến những lợi ích gì?</a:t>
            </a:r>
          </a:p>
        </p:txBody>
      </p:sp>
      <p:sp>
        <p:nvSpPr>
          <p:cNvPr id="16" name="TextBox 16"/>
          <p:cNvSpPr txBox="1"/>
          <p:nvPr/>
        </p:nvSpPr>
        <p:spPr>
          <a:xfrm>
            <a:off x="764941" y="551947"/>
            <a:ext cx="10166274" cy="3385813"/>
          </a:xfrm>
          <a:prstGeom prst="rect">
            <a:avLst/>
          </a:prstGeom>
        </p:spPr>
        <p:txBody>
          <a:bodyPr lIns="0" tIns="0" rIns="0" bIns="0" rtlCol="0" anchor="t">
            <a:spAutoFit/>
          </a:bodyPr>
          <a:lstStyle/>
          <a:p>
            <a:pPr algn="just">
              <a:lnSpc>
                <a:spcPts val="5377"/>
              </a:lnSpc>
            </a:pPr>
            <a:r>
              <a:rPr lang="en-US" sz="3925"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5377"/>
              </a:lnSpc>
            </a:pPr>
            <a:endParaRPr lang="en-US" sz="3925"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Freeform 13"/>
          <p:cNvSpPr/>
          <p:nvPr/>
        </p:nvSpPr>
        <p:spPr>
          <a:xfrm>
            <a:off x="9277580" y="5678257"/>
            <a:ext cx="3307270" cy="4114800"/>
          </a:xfrm>
          <a:custGeom>
            <a:avLst/>
            <a:gdLst/>
            <a:ahLst/>
            <a:cxnLst/>
            <a:rect l="l" t="t" r="r" b="b"/>
            <a:pathLst>
              <a:path w="3307270" h="4114800">
                <a:moveTo>
                  <a:pt x="0" y="0"/>
                </a:moveTo>
                <a:lnTo>
                  <a:pt x="3307271" y="0"/>
                </a:lnTo>
                <a:lnTo>
                  <a:pt x="33072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710057" y="2210534"/>
            <a:ext cx="7541824" cy="7917925"/>
          </a:xfrm>
          <a:custGeom>
            <a:avLst/>
            <a:gdLst/>
            <a:ahLst/>
            <a:cxnLst/>
            <a:rect l="l" t="t" r="r" b="b"/>
            <a:pathLst>
              <a:path w="7541824" h="7917925">
                <a:moveTo>
                  <a:pt x="0" y="0"/>
                </a:moveTo>
                <a:lnTo>
                  <a:pt x="7541824" y="0"/>
                </a:lnTo>
                <a:lnTo>
                  <a:pt x="7541824" y="7917926"/>
                </a:lnTo>
                <a:lnTo>
                  <a:pt x="0" y="79179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rot="-551768">
            <a:off x="1652356" y="4344552"/>
            <a:ext cx="6512028" cy="4203551"/>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575353"/>
                </a:solidFill>
                <a:latin typeface="Roboto Condensed"/>
                <a:ea typeface="Roboto Condensed"/>
                <a:cs typeface="Roboto Condensed"/>
                <a:sym typeface="Roboto Condensed"/>
              </a:rPr>
              <a:t>Khi tìm hiểu, trình bày ý kiến với bạn bè về các vấn đề có tính thời sự trong đời sống của cộng đồng, đất nước, nhân loại thì sẽ có tác động như thế nào đến em?</a:t>
            </a:r>
          </a:p>
        </p:txBody>
      </p:sp>
      <p:sp>
        <p:nvSpPr>
          <p:cNvPr id="16" name="TextBox 16"/>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Freeform 13"/>
          <p:cNvSpPr/>
          <p:nvPr/>
        </p:nvSpPr>
        <p:spPr>
          <a:xfrm>
            <a:off x="9277580" y="5678257"/>
            <a:ext cx="3307270" cy="4114800"/>
          </a:xfrm>
          <a:custGeom>
            <a:avLst/>
            <a:gdLst/>
            <a:ahLst/>
            <a:cxnLst/>
            <a:rect l="l" t="t" r="r" b="b"/>
            <a:pathLst>
              <a:path w="3307270" h="4114800">
                <a:moveTo>
                  <a:pt x="0" y="0"/>
                </a:moveTo>
                <a:lnTo>
                  <a:pt x="3307271" y="0"/>
                </a:lnTo>
                <a:lnTo>
                  <a:pt x="33072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710057" y="2210534"/>
            <a:ext cx="7541824" cy="7917925"/>
          </a:xfrm>
          <a:custGeom>
            <a:avLst/>
            <a:gdLst/>
            <a:ahLst/>
            <a:cxnLst/>
            <a:rect l="l" t="t" r="r" b="b"/>
            <a:pathLst>
              <a:path w="7541824" h="7917925">
                <a:moveTo>
                  <a:pt x="0" y="0"/>
                </a:moveTo>
                <a:lnTo>
                  <a:pt x="7541824" y="0"/>
                </a:lnTo>
                <a:lnTo>
                  <a:pt x="7541824" y="7917926"/>
                </a:lnTo>
                <a:lnTo>
                  <a:pt x="0" y="79179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rot="-551768">
            <a:off x="2215583" y="4299255"/>
            <a:ext cx="5888474" cy="3498726"/>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a:solidFill>
                  <a:srgbClr val="575353"/>
                </a:solidFill>
                <a:latin typeface="Roboto Condensed"/>
                <a:ea typeface="Roboto Condensed"/>
                <a:cs typeface="Roboto Condensed"/>
                <a:sym typeface="Roboto Condensed"/>
              </a:rPr>
              <a:t>Khi </a:t>
            </a:r>
            <a:r>
              <a:rPr lang="en-US" sz="3999" dirty="0" err="1">
                <a:solidFill>
                  <a:srgbClr val="575353"/>
                </a:solidFill>
                <a:latin typeface="Roboto Condensed"/>
                <a:ea typeface="Roboto Condensed"/>
                <a:cs typeface="Roboto Condensed"/>
                <a:sym typeface="Roboto Condensed"/>
              </a:rPr>
              <a:t>trình</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bày</a:t>
            </a:r>
            <a:r>
              <a:rPr lang="en-US" sz="3999" dirty="0">
                <a:solidFill>
                  <a:srgbClr val="575353"/>
                </a:solidFill>
                <a:latin typeface="Roboto Condensed"/>
                <a:ea typeface="Roboto Condensed"/>
                <a:cs typeface="Roboto Condensed"/>
                <a:sym typeface="Roboto Condensed"/>
              </a:rPr>
              <a:t> ý </a:t>
            </a:r>
            <a:r>
              <a:rPr lang="en-US" sz="3999" dirty="0" err="1">
                <a:solidFill>
                  <a:srgbClr val="575353"/>
                </a:solidFill>
                <a:latin typeface="Roboto Condensed"/>
                <a:ea typeface="Roboto Condensed"/>
                <a:cs typeface="Roboto Condensed"/>
                <a:sym typeface="Roboto Condensed"/>
              </a:rPr>
              <a:t>kiến</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về</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một</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vấn</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đề</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có</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tính</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thời</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sự</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em</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và</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các</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bạn</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thường</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thực</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hiện</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theo</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các</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bước</a:t>
            </a:r>
            <a:r>
              <a:rPr lang="en-US" sz="3999" dirty="0">
                <a:solidFill>
                  <a:srgbClr val="575353"/>
                </a:solidFill>
                <a:latin typeface="Roboto Condensed"/>
                <a:ea typeface="Roboto Condensed"/>
                <a:cs typeface="Roboto Condensed"/>
                <a:sym typeface="Roboto Condensed"/>
              </a:rPr>
              <a:t> </a:t>
            </a:r>
            <a:r>
              <a:rPr lang="en-US" sz="3999" dirty="0" err="1">
                <a:solidFill>
                  <a:srgbClr val="575353"/>
                </a:solidFill>
                <a:latin typeface="Roboto Condensed"/>
                <a:ea typeface="Roboto Condensed"/>
                <a:cs typeface="Roboto Condensed"/>
                <a:sym typeface="Roboto Condensed"/>
              </a:rPr>
              <a:t>nào</a:t>
            </a:r>
            <a:r>
              <a:rPr lang="en-US" sz="3999" dirty="0">
                <a:solidFill>
                  <a:srgbClr val="575353"/>
                </a:solidFill>
                <a:latin typeface="Roboto Condensed"/>
                <a:ea typeface="Roboto Condensed"/>
                <a:cs typeface="Roboto Condensed"/>
                <a:sym typeface="Roboto Condensed"/>
              </a:rPr>
              <a:t>?</a:t>
            </a:r>
          </a:p>
        </p:txBody>
      </p:sp>
      <p:sp>
        <p:nvSpPr>
          <p:cNvPr id="16" name="TextBox 16"/>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TextBox 13"/>
          <p:cNvSpPr txBox="1"/>
          <p:nvPr/>
        </p:nvSpPr>
        <p:spPr>
          <a:xfrm>
            <a:off x="3104110" y="2293179"/>
            <a:ext cx="10771593" cy="786486"/>
          </a:xfrm>
          <a:prstGeom prst="rect">
            <a:avLst/>
          </a:prstGeom>
        </p:spPr>
        <p:txBody>
          <a:bodyPr lIns="0" tIns="0" rIns="0" bIns="0" rtlCol="0" anchor="t">
            <a:spAutoFit/>
          </a:bodyPr>
          <a:lstStyle/>
          <a:p>
            <a:pPr marL="0" lvl="0" indent="0" algn="just">
              <a:lnSpc>
                <a:spcPts val="6301"/>
              </a:lnSpc>
            </a:pPr>
            <a:r>
              <a:rPr lang="en-US" sz="4599">
                <a:solidFill>
                  <a:srgbClr val="F3A518"/>
                </a:solidFill>
                <a:latin typeface="#9Slide07 SVNBango"/>
                <a:ea typeface="#9Slide07 SVNBango"/>
                <a:cs typeface="#9Slide07 SVNBango"/>
                <a:sym typeface="#9Slide07 SVNBango"/>
              </a:rPr>
              <a:t>YÊU CẦU KIỂU BÀI</a:t>
            </a:r>
          </a:p>
        </p:txBody>
      </p:sp>
      <p:sp>
        <p:nvSpPr>
          <p:cNvPr id="14" name="TextBox 14"/>
          <p:cNvSpPr txBox="1"/>
          <p:nvPr/>
        </p:nvSpPr>
        <p:spPr>
          <a:xfrm>
            <a:off x="826773" y="3143413"/>
            <a:ext cx="6312193" cy="788035"/>
          </a:xfrm>
          <a:prstGeom prst="rect">
            <a:avLst/>
          </a:prstGeom>
        </p:spPr>
        <p:txBody>
          <a:bodyPr lIns="0" tIns="0" rIns="0" bIns="0" rtlCol="0" anchor="t">
            <a:spAutoFit/>
          </a:bodyPr>
          <a:lstStyle/>
          <a:p>
            <a:pPr algn="just">
              <a:lnSpc>
                <a:spcPts val="6439"/>
              </a:lnSpc>
            </a:pPr>
            <a:r>
              <a:rPr lang="en-US" sz="4599" b="1">
                <a:solidFill>
                  <a:srgbClr val="575353"/>
                </a:solidFill>
                <a:latin typeface="Roboto Condensed Bold"/>
                <a:ea typeface="Roboto Condensed Bold"/>
                <a:cs typeface="Roboto Condensed Bold"/>
                <a:sym typeface="Roboto Condensed Bold"/>
              </a:rPr>
              <a:t>Về nội dung:</a:t>
            </a:r>
          </a:p>
        </p:txBody>
      </p:sp>
      <p:sp>
        <p:nvSpPr>
          <p:cNvPr id="15" name="TextBox 15"/>
          <p:cNvSpPr txBox="1"/>
          <p:nvPr/>
        </p:nvSpPr>
        <p:spPr>
          <a:xfrm>
            <a:off x="512333" y="4112424"/>
            <a:ext cx="11673032" cy="4836160"/>
          </a:xfrm>
          <a:prstGeom prst="rect">
            <a:avLst/>
          </a:prstGeom>
        </p:spPr>
        <p:txBody>
          <a:bodyPr lIns="0" tIns="0" rIns="0" bIns="0" rtlCol="0" anchor="t">
            <a:spAutoFit/>
          </a:bodyPr>
          <a:lstStyle/>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Giới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thiệu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và</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nêu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tóm</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tắt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được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cần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trình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bày</a:t>
            </a:r>
            <a:r>
              <a:rPr lang="en-US" sz="4599" dirty="0">
                <a:solidFill>
                  <a:srgbClr val="575353"/>
                </a:solidFill>
                <a:latin typeface="Roboto Condensed"/>
                <a:ea typeface="Roboto Condensed"/>
                <a:cs typeface="Roboto Condensed"/>
                <a:sym typeface="Roboto Condensed"/>
              </a:rPr>
              <a:t>. </a:t>
            </a:r>
          </a:p>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Trình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bày</a:t>
            </a:r>
            <a:r>
              <a:rPr lang="en-US" sz="4599" dirty="0">
                <a:solidFill>
                  <a:srgbClr val="575353"/>
                </a:solidFill>
                <a:latin typeface="Roboto Condensed"/>
                <a:ea typeface="Roboto Condensed"/>
                <a:cs typeface="Roboto Condensed"/>
                <a:sym typeface="Roboto Condensed"/>
              </a:rPr>
              <a:t> ý </a:t>
            </a:r>
            <a:r>
              <a:rPr lang="en-US" sz="4599" dirty="0" err="1">
                <a:solidFill>
                  <a:srgbClr val="575353"/>
                </a:solidFill>
                <a:latin typeface="Roboto Condensed"/>
                <a:ea typeface="Roboto Condensed"/>
                <a:cs typeface="Roboto Condensed"/>
                <a:sym typeface="Roboto Condensed"/>
              </a:rPr>
              <a:t>kiến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về</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đồng</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tình</a:t>
            </a:r>
            <a:r>
              <a:rPr lang="en-US" sz="4599" dirty="0">
                <a:solidFill>
                  <a:srgbClr val="575353"/>
                </a:solidFill>
                <a:latin typeface="Roboto Condensed"/>
                <a:ea typeface="Roboto Condensed"/>
                <a:cs typeface="Roboto Condensed"/>
                <a:sym typeface="Roboto Condensed"/>
              </a:rPr>
              <a:t> hay </a:t>
            </a:r>
            <a:r>
              <a:rPr lang="en-US" sz="4599" dirty="0" err="1">
                <a:solidFill>
                  <a:srgbClr val="575353"/>
                </a:solidFill>
                <a:latin typeface="Roboto Condensed"/>
                <a:ea typeface="Roboto Condensed"/>
                <a:cs typeface="Roboto Condensed"/>
                <a:sym typeface="Roboto Condensed"/>
              </a:rPr>
              <a:t>phản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đối</a:t>
            </a:r>
            <a:r>
              <a:rPr lang="en-US" sz="4599" dirty="0">
                <a:solidFill>
                  <a:srgbClr val="575353"/>
                </a:solidFill>
                <a:latin typeface="Roboto Condensed"/>
                <a:ea typeface="Roboto Condensed"/>
                <a:cs typeface="Roboto Condensed"/>
                <a:sym typeface="Roboto Condensed"/>
              </a:rPr>
              <a:t>). </a:t>
            </a:r>
          </a:p>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Nêu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được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ảnh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hưởng</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của</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đối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với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cuộc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sống</a:t>
            </a:r>
            <a:r>
              <a:rPr lang="en-US" sz="4599" dirty="0">
                <a:solidFill>
                  <a:srgbClr val="575353"/>
                </a:solidFill>
                <a:latin typeface="Roboto Condensed"/>
                <a:ea typeface="Roboto Condensed"/>
                <a:cs typeface="Roboto Condensed"/>
                <a:sym typeface="Roboto Condensed"/>
              </a:rPr>
              <a:t> con </a:t>
            </a:r>
            <a:r>
              <a:rPr lang="en-US" sz="4599" dirty="0" err="1">
                <a:solidFill>
                  <a:srgbClr val="575353"/>
                </a:solidFill>
                <a:latin typeface="Roboto Condensed"/>
                <a:ea typeface="Roboto Condensed"/>
                <a:cs typeface="Roboto Condensed"/>
                <a:sym typeface="Roboto Condensed"/>
              </a:rPr>
              <a:t>người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và</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phát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triển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của</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xã</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hội</a:t>
            </a:r>
            <a:r>
              <a:rPr lang="en-US" sz="4599" dirty="0">
                <a:solidFill>
                  <a:srgbClr val="575353"/>
                </a:solidFill>
                <a:latin typeface="Roboto Condensed"/>
                <a:ea typeface="Roboto Condensed"/>
                <a:cs typeface="Roboto Condensed"/>
                <a:sym typeface="Roboto Condensed"/>
              </a:rPr>
              <a:t>.</a:t>
            </a:r>
          </a:p>
        </p:txBody>
      </p:sp>
      <p:sp>
        <p:nvSpPr>
          <p:cNvPr id="16" name="TextBox 16"/>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TextBox 13"/>
          <p:cNvSpPr txBox="1"/>
          <p:nvPr/>
        </p:nvSpPr>
        <p:spPr>
          <a:xfrm>
            <a:off x="3104110" y="2293179"/>
            <a:ext cx="10771593" cy="786486"/>
          </a:xfrm>
          <a:prstGeom prst="rect">
            <a:avLst/>
          </a:prstGeom>
        </p:spPr>
        <p:txBody>
          <a:bodyPr lIns="0" tIns="0" rIns="0" bIns="0" rtlCol="0" anchor="t">
            <a:spAutoFit/>
          </a:bodyPr>
          <a:lstStyle/>
          <a:p>
            <a:pPr marL="0" lvl="0" indent="0" algn="just">
              <a:lnSpc>
                <a:spcPts val="6301"/>
              </a:lnSpc>
            </a:pPr>
            <a:r>
              <a:rPr lang="en-US" sz="4599">
                <a:solidFill>
                  <a:srgbClr val="F3A518"/>
                </a:solidFill>
                <a:latin typeface="#9Slide07 SVNBango"/>
                <a:ea typeface="#9Slide07 SVNBango"/>
                <a:cs typeface="#9Slide07 SVNBango"/>
                <a:sym typeface="#9Slide07 SVNBango"/>
              </a:rPr>
              <a:t>YÊU CẦU KIỂU BÀI</a:t>
            </a:r>
          </a:p>
        </p:txBody>
      </p:sp>
      <p:sp>
        <p:nvSpPr>
          <p:cNvPr id="14" name="TextBox 14"/>
          <p:cNvSpPr txBox="1"/>
          <p:nvPr/>
        </p:nvSpPr>
        <p:spPr>
          <a:xfrm>
            <a:off x="826773" y="3143413"/>
            <a:ext cx="6312193" cy="788035"/>
          </a:xfrm>
          <a:prstGeom prst="rect">
            <a:avLst/>
          </a:prstGeom>
        </p:spPr>
        <p:txBody>
          <a:bodyPr lIns="0" tIns="0" rIns="0" bIns="0" rtlCol="0" anchor="t">
            <a:spAutoFit/>
          </a:bodyPr>
          <a:lstStyle/>
          <a:p>
            <a:pPr algn="just">
              <a:lnSpc>
                <a:spcPts val="6439"/>
              </a:lnSpc>
            </a:pPr>
            <a:r>
              <a:rPr lang="en-US" sz="4599" b="1">
                <a:solidFill>
                  <a:srgbClr val="575353"/>
                </a:solidFill>
                <a:latin typeface="Roboto Condensed Bold"/>
                <a:ea typeface="Roboto Condensed Bold"/>
                <a:cs typeface="Roboto Condensed Bold"/>
                <a:sym typeface="Roboto Condensed Bold"/>
              </a:rPr>
              <a:t>Về nội dung:</a:t>
            </a:r>
          </a:p>
        </p:txBody>
      </p:sp>
      <p:sp>
        <p:nvSpPr>
          <p:cNvPr id="15" name="TextBox 15"/>
          <p:cNvSpPr txBox="1"/>
          <p:nvPr/>
        </p:nvSpPr>
        <p:spPr>
          <a:xfrm>
            <a:off x="512333" y="4112424"/>
            <a:ext cx="11673032" cy="2407285"/>
          </a:xfrm>
          <a:prstGeom prst="rect">
            <a:avLst/>
          </a:prstGeom>
        </p:spPr>
        <p:txBody>
          <a:bodyPr lIns="0" tIns="0" rIns="0" bIns="0" rtlCol="0" anchor="t">
            <a:spAutoFit/>
          </a:bodyPr>
          <a:lstStyle/>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Nêu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giải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pháp</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để</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giải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quyết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p>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Nêu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bài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học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rút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ra</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từ</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sự</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việc</a:t>
            </a:r>
            <a:r>
              <a:rPr lang="en-US" sz="4599" dirty="0">
                <a:solidFill>
                  <a:srgbClr val="575353"/>
                </a:solidFill>
                <a:latin typeface="Roboto Condensed"/>
                <a:ea typeface="Roboto Condensed"/>
                <a:cs typeface="Roboto Condensed"/>
                <a:sym typeface="Roboto Condensed"/>
              </a:rPr>
              <a:t>. </a:t>
            </a:r>
          </a:p>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Trả</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lời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được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các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câu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hỏi</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và</a:t>
            </a:r>
            <a:r>
              <a:rPr lang="en-US" sz="4599" dirty="0">
                <a:solidFill>
                  <a:srgbClr val="575353"/>
                </a:solidFill>
                <a:latin typeface="Roboto Condensed"/>
                <a:ea typeface="Roboto Condensed"/>
                <a:cs typeface="Roboto Condensed"/>
                <a:sym typeface="Roboto Condensed"/>
              </a:rPr>
              <a:t> ý </a:t>
            </a:r>
            <a:r>
              <a:rPr lang="en-US" sz="4599" dirty="0" err="1">
                <a:solidFill>
                  <a:srgbClr val="575353"/>
                </a:solidFill>
                <a:latin typeface="Roboto Condensed"/>
                <a:ea typeface="Roboto Condensed"/>
                <a:cs typeface="Roboto Condensed"/>
                <a:sym typeface="Roboto Condensed"/>
              </a:rPr>
              <a:t>kiến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phản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biện</a:t>
            </a:r>
            <a:r>
              <a:rPr lang="en-US" sz="4599" dirty="0">
                <a:solidFill>
                  <a:srgbClr val="575353"/>
                </a:solidFill>
                <a:latin typeface="Roboto Condensed"/>
                <a:ea typeface="Roboto Condensed"/>
                <a:cs typeface="Roboto Condensed"/>
                <a:sym typeface="Roboto Condensed"/>
              </a:rPr>
              <a:t>.</a:t>
            </a:r>
          </a:p>
        </p:txBody>
      </p:sp>
      <p:sp>
        <p:nvSpPr>
          <p:cNvPr id="16" name="TextBox 16"/>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TextBox 13"/>
          <p:cNvSpPr txBox="1"/>
          <p:nvPr/>
        </p:nvSpPr>
        <p:spPr>
          <a:xfrm>
            <a:off x="3104110" y="2293179"/>
            <a:ext cx="10771593" cy="786486"/>
          </a:xfrm>
          <a:prstGeom prst="rect">
            <a:avLst/>
          </a:prstGeom>
        </p:spPr>
        <p:txBody>
          <a:bodyPr lIns="0" tIns="0" rIns="0" bIns="0" rtlCol="0" anchor="t">
            <a:spAutoFit/>
          </a:bodyPr>
          <a:lstStyle/>
          <a:p>
            <a:pPr marL="0" lvl="0" indent="0" algn="just">
              <a:lnSpc>
                <a:spcPts val="6301"/>
              </a:lnSpc>
            </a:pPr>
            <a:r>
              <a:rPr lang="en-US" sz="4599">
                <a:solidFill>
                  <a:srgbClr val="F3A518"/>
                </a:solidFill>
                <a:latin typeface="#9Slide07 SVNBango"/>
                <a:ea typeface="#9Slide07 SVNBango"/>
                <a:cs typeface="#9Slide07 SVNBango"/>
                <a:sym typeface="#9Slide07 SVNBango"/>
              </a:rPr>
              <a:t>YÊU CẦU KIỂU BÀI</a:t>
            </a:r>
          </a:p>
        </p:txBody>
      </p:sp>
      <p:sp>
        <p:nvSpPr>
          <p:cNvPr id="14" name="TextBox 14"/>
          <p:cNvSpPr txBox="1"/>
          <p:nvPr/>
        </p:nvSpPr>
        <p:spPr>
          <a:xfrm>
            <a:off x="826773" y="3143413"/>
            <a:ext cx="6312193" cy="788035"/>
          </a:xfrm>
          <a:prstGeom prst="rect">
            <a:avLst/>
          </a:prstGeom>
        </p:spPr>
        <p:txBody>
          <a:bodyPr lIns="0" tIns="0" rIns="0" bIns="0" rtlCol="0" anchor="t">
            <a:spAutoFit/>
          </a:bodyPr>
          <a:lstStyle/>
          <a:p>
            <a:pPr algn="just">
              <a:lnSpc>
                <a:spcPts val="6439"/>
              </a:lnSpc>
            </a:pPr>
            <a:r>
              <a:rPr lang="en-US" sz="4599" b="1">
                <a:solidFill>
                  <a:srgbClr val="575353"/>
                </a:solidFill>
                <a:latin typeface="Roboto Condensed Bold"/>
                <a:ea typeface="Roboto Condensed Bold"/>
                <a:cs typeface="Roboto Condensed Bold"/>
                <a:sym typeface="Roboto Condensed Bold"/>
              </a:rPr>
              <a:t>Về cách trình bày:</a:t>
            </a:r>
          </a:p>
        </p:txBody>
      </p:sp>
      <p:sp>
        <p:nvSpPr>
          <p:cNvPr id="15" name="TextBox 15"/>
          <p:cNvSpPr txBox="1"/>
          <p:nvPr/>
        </p:nvSpPr>
        <p:spPr>
          <a:xfrm>
            <a:off x="512333" y="4112424"/>
            <a:ext cx="11673032" cy="2407285"/>
          </a:xfrm>
          <a:prstGeom prst="rect">
            <a:avLst/>
          </a:prstGeom>
        </p:spPr>
        <p:txBody>
          <a:bodyPr lIns="0" tIns="0" rIns="0" bIns="0" rtlCol="0" anchor="t">
            <a:spAutoFit/>
          </a:bodyPr>
          <a:lstStyle/>
          <a:p>
            <a:pPr marL="993136" lvl="1" indent="-496568" algn="just">
              <a:lnSpc>
                <a:spcPts val="6439"/>
              </a:lnSpc>
              <a:buFont typeface="Arial"/>
              <a:buChar char="•"/>
            </a:pP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Nói</a:t>
            </a:r>
            <a:r>
              <a:rPr lang="en-US" sz="4599" dirty="0">
                <a:solidFill>
                  <a:srgbClr val="575353"/>
                </a:solidFill>
                <a:latin typeface="Roboto Condensed"/>
                <a:ea typeface="Roboto Condensed"/>
                <a:cs typeface="Roboto Condensed"/>
                <a:sym typeface="Roboto Condensed"/>
              </a:rPr>
              <a:t> to, </a:t>
            </a:r>
            <a:r>
              <a:rPr lang="en-US" sz="4599" dirty="0" err="1">
                <a:solidFill>
                  <a:srgbClr val="575353"/>
                </a:solidFill>
                <a:latin typeface="Roboto Condensed"/>
                <a:ea typeface="Roboto Condensed"/>
                <a:cs typeface="Roboto Condensed"/>
                <a:sym typeface="Roboto Condensed"/>
              </a:rPr>
              <a:t>rõ</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ràng</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truyền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cảm</a:t>
            </a:r>
            <a:r>
              <a:rPr lang="en-US" sz="4599" dirty="0">
                <a:solidFill>
                  <a:srgbClr val="575353"/>
                </a:solidFill>
                <a:latin typeface="Roboto Condensed"/>
                <a:ea typeface="Roboto Condensed"/>
                <a:cs typeface="Roboto Condensed"/>
                <a:sym typeface="Roboto Condensed"/>
              </a:rPr>
              <a:t>. </a:t>
            </a:r>
          </a:p>
          <a:p>
            <a:pPr marL="993136" lvl="1" indent="-496568" algn="just">
              <a:lnSpc>
                <a:spcPts val="6439"/>
              </a:lnSpc>
              <a:buFont typeface="Arial"/>
              <a:buChar char="•"/>
            </a:pPr>
            <a:r>
              <a:rPr lang="en-US" sz="4599" dirty="0" err="1">
                <a:solidFill>
                  <a:srgbClr val="575353"/>
                </a:solidFill>
                <a:latin typeface="Roboto Condensed"/>
                <a:ea typeface="Roboto Condensed"/>
                <a:cs typeface="Roboto Condensed"/>
                <a:sym typeface="Roboto Condensed"/>
              </a:rPr>
              <a:t>Sử</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dụng</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các</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yếu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tố</a:t>
            </a:r>
            <a:r>
              <a:rPr lang="en-US" sz="4599" dirty="0">
                <a:solidFill>
                  <a:srgbClr val="575353"/>
                </a:solidFill>
                <a:latin typeface="Roboto Condensed"/>
                <a:ea typeface="Roboto Condensed"/>
                <a:cs typeface="Roboto Condensed"/>
                <a:sym typeface="Roboto Condensed"/>
              </a:rPr>
              <a:t> phi </a:t>
            </a:r>
            <a:r>
              <a:rPr lang="en-US" sz="4599" dirty="0" err="1">
                <a:solidFill>
                  <a:srgbClr val="575353"/>
                </a:solidFill>
                <a:latin typeface="Roboto Condensed"/>
                <a:ea typeface="Roboto Condensed"/>
                <a:cs typeface="Roboto Condensed"/>
                <a:sym typeface="Roboto Condensed"/>
              </a:rPr>
              <a:t>ngôn</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ngữ</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điệu</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bộ</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cử</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chỉ</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nét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mặt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ánh</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mắt</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phù</a:t>
            </a:r>
            <a:r>
              <a:rPr lang="en-US" sz="4599" dirty="0">
                <a:solidFill>
                  <a:srgbClr val="575353"/>
                </a:solidFill>
                <a:latin typeface="Roboto Condensed"/>
                <a:ea typeface="Roboto Condensed"/>
                <a:cs typeface="Roboto Condensed"/>
                <a:sym typeface="Roboto Condensed"/>
              </a:rPr>
              <a:t> </a:t>
            </a:r>
            <a:r>
              <a:rPr lang="en-US" sz="4599" dirty="0" err="1">
                <a:solidFill>
                  <a:srgbClr val="575353"/>
                </a:solidFill>
                <a:latin typeface="Roboto Condensed"/>
                <a:ea typeface="Roboto Condensed"/>
                <a:cs typeface="Roboto Condensed"/>
                <a:sym typeface="Roboto Condensed"/>
              </a:rPr>
              <a:t>hợp</a:t>
            </a:r>
            <a:endParaRPr lang="en-US" sz="4599" dirty="0">
              <a:solidFill>
                <a:srgbClr val="575353"/>
              </a:solidFill>
              <a:latin typeface="Roboto Condensed"/>
              <a:ea typeface="Roboto Condensed"/>
              <a:cs typeface="Roboto Condensed"/>
              <a:sym typeface="Roboto Condensed"/>
            </a:endParaRPr>
          </a:p>
        </p:txBody>
      </p:sp>
      <p:sp>
        <p:nvSpPr>
          <p:cNvPr id="16" name="TextBox 16"/>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3" name="Freeform 3"/>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4" name="Group 4"/>
          <p:cNvGrpSpPr/>
          <p:nvPr/>
        </p:nvGrpSpPr>
        <p:grpSpPr>
          <a:xfrm>
            <a:off x="13042425" y="3585056"/>
            <a:ext cx="6737837" cy="7840392"/>
            <a:chOff x="0" y="0"/>
            <a:chExt cx="698500" cy="812800"/>
          </a:xfrm>
        </p:grpSpPr>
        <p:sp>
          <p:nvSpPr>
            <p:cNvPr id="5" name="Freeform 5"/>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404274" y="4006117"/>
            <a:ext cx="6014139" cy="6998271"/>
            <a:chOff x="0" y="0"/>
            <a:chExt cx="698500" cy="812800"/>
          </a:xfrm>
        </p:grpSpPr>
        <p:sp>
          <p:nvSpPr>
            <p:cNvPr id="7" name="Freeform 7"/>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27775" r="-27775"/>
              </a:stretch>
            </a:blipFill>
          </p:spPr>
        </p:sp>
      </p:grpSp>
      <p:sp>
        <p:nvSpPr>
          <p:cNvPr id="8" name="Freeform 8"/>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9" name="Group 9"/>
          <p:cNvGrpSpPr/>
          <p:nvPr/>
        </p:nvGrpSpPr>
        <p:grpSpPr>
          <a:xfrm>
            <a:off x="11390175" y="135558"/>
            <a:ext cx="3854195" cy="4484882"/>
            <a:chOff x="0" y="0"/>
            <a:chExt cx="698500" cy="812800"/>
          </a:xfrm>
        </p:grpSpPr>
        <p:sp>
          <p:nvSpPr>
            <p:cNvPr id="10" name="Freeform 10"/>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682322" y="489874"/>
            <a:ext cx="3246771" cy="3778060"/>
            <a:chOff x="0" y="0"/>
            <a:chExt cx="698500" cy="812800"/>
          </a:xfrm>
        </p:grpSpPr>
        <p:sp>
          <p:nvSpPr>
            <p:cNvPr id="12" name="Freeform 12"/>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36020" r="-36020"/>
              </a:stretch>
            </a:blipFill>
          </p:spPr>
        </p:sp>
      </p:grpSp>
      <p:sp>
        <p:nvSpPr>
          <p:cNvPr id="13" name="Freeform 13"/>
          <p:cNvSpPr/>
          <p:nvPr/>
        </p:nvSpPr>
        <p:spPr>
          <a:xfrm rot="-5400000">
            <a:off x="943693" y="4898402"/>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3"/>
            <a:stretch>
              <a:fillRect/>
            </a:stretch>
          </a:blipFill>
        </p:spPr>
      </p:sp>
      <p:grpSp>
        <p:nvGrpSpPr>
          <p:cNvPr id="14" name="Group 14"/>
          <p:cNvGrpSpPr/>
          <p:nvPr/>
        </p:nvGrpSpPr>
        <p:grpSpPr>
          <a:xfrm>
            <a:off x="1083933" y="4804968"/>
            <a:ext cx="2595892" cy="3046809"/>
            <a:chOff x="0" y="0"/>
            <a:chExt cx="698500" cy="819832"/>
          </a:xfrm>
        </p:grpSpPr>
        <p:sp>
          <p:nvSpPr>
            <p:cNvPr id="15" name="Freeform 1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16" name="Group 16"/>
          <p:cNvGrpSpPr/>
          <p:nvPr/>
        </p:nvGrpSpPr>
        <p:grpSpPr>
          <a:xfrm>
            <a:off x="1300100" y="5094145"/>
            <a:ext cx="2163558" cy="2517595"/>
            <a:chOff x="0" y="0"/>
            <a:chExt cx="698500" cy="812800"/>
          </a:xfrm>
        </p:grpSpPr>
        <p:sp>
          <p:nvSpPr>
            <p:cNvPr id="17" name="Freeform 1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8" name="Freeform 18"/>
          <p:cNvSpPr/>
          <p:nvPr/>
        </p:nvSpPr>
        <p:spPr>
          <a:xfrm rot="-5400000">
            <a:off x="9581323" y="4898402"/>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3"/>
            <a:stretch>
              <a:fillRect/>
            </a:stretch>
          </a:blipFill>
        </p:spPr>
      </p:sp>
      <p:grpSp>
        <p:nvGrpSpPr>
          <p:cNvPr id="19" name="Group 19"/>
          <p:cNvGrpSpPr/>
          <p:nvPr/>
        </p:nvGrpSpPr>
        <p:grpSpPr>
          <a:xfrm>
            <a:off x="9637529" y="4804968"/>
            <a:ext cx="2595892" cy="3046809"/>
            <a:chOff x="0" y="0"/>
            <a:chExt cx="698500" cy="819832"/>
          </a:xfrm>
        </p:grpSpPr>
        <p:sp>
          <p:nvSpPr>
            <p:cNvPr id="20" name="Freeform 20"/>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21" name="Group 21"/>
          <p:cNvGrpSpPr/>
          <p:nvPr/>
        </p:nvGrpSpPr>
        <p:grpSpPr>
          <a:xfrm>
            <a:off x="9853696" y="5094145"/>
            <a:ext cx="2163558" cy="2517595"/>
            <a:chOff x="0" y="0"/>
            <a:chExt cx="698500" cy="812800"/>
          </a:xfrm>
        </p:grpSpPr>
        <p:sp>
          <p:nvSpPr>
            <p:cNvPr id="22" name="Freeform 22"/>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23" name="Freeform 23"/>
          <p:cNvSpPr/>
          <p:nvPr/>
        </p:nvSpPr>
        <p:spPr>
          <a:xfrm rot="-5400000">
            <a:off x="5213352" y="5655408"/>
            <a:ext cx="3147115" cy="2859941"/>
          </a:xfrm>
          <a:custGeom>
            <a:avLst/>
            <a:gdLst/>
            <a:ahLst/>
            <a:cxnLst/>
            <a:rect l="l" t="t" r="r" b="b"/>
            <a:pathLst>
              <a:path w="3147115" h="2859941">
                <a:moveTo>
                  <a:pt x="0" y="0"/>
                </a:moveTo>
                <a:lnTo>
                  <a:pt x="3147114" y="0"/>
                </a:lnTo>
                <a:lnTo>
                  <a:pt x="3147114" y="2859941"/>
                </a:lnTo>
                <a:lnTo>
                  <a:pt x="0" y="2859941"/>
                </a:lnTo>
                <a:lnTo>
                  <a:pt x="0" y="0"/>
                </a:lnTo>
                <a:close/>
              </a:path>
            </a:pathLst>
          </a:custGeom>
          <a:blipFill>
            <a:blip r:embed="rId3"/>
            <a:stretch>
              <a:fillRect/>
            </a:stretch>
          </a:blipFill>
        </p:spPr>
      </p:sp>
      <p:grpSp>
        <p:nvGrpSpPr>
          <p:cNvPr id="24" name="Group 24"/>
          <p:cNvGrpSpPr/>
          <p:nvPr/>
        </p:nvGrpSpPr>
        <p:grpSpPr>
          <a:xfrm>
            <a:off x="5356711" y="5561974"/>
            <a:ext cx="2595892" cy="3046809"/>
            <a:chOff x="0" y="0"/>
            <a:chExt cx="698500" cy="819832"/>
          </a:xfrm>
        </p:grpSpPr>
        <p:sp>
          <p:nvSpPr>
            <p:cNvPr id="25" name="Freeform 2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26" name="Group 26"/>
          <p:cNvGrpSpPr/>
          <p:nvPr/>
        </p:nvGrpSpPr>
        <p:grpSpPr>
          <a:xfrm>
            <a:off x="5572878" y="5845631"/>
            <a:ext cx="2163558" cy="2517595"/>
            <a:chOff x="0" y="0"/>
            <a:chExt cx="698500" cy="812800"/>
          </a:xfrm>
        </p:grpSpPr>
        <p:sp>
          <p:nvSpPr>
            <p:cNvPr id="27" name="Freeform 2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28" name="TextBox 28"/>
          <p:cNvSpPr txBox="1"/>
          <p:nvPr/>
        </p:nvSpPr>
        <p:spPr>
          <a:xfrm>
            <a:off x="3011223" y="2924355"/>
            <a:ext cx="10771593" cy="786486"/>
          </a:xfrm>
          <a:prstGeom prst="rect">
            <a:avLst/>
          </a:prstGeom>
        </p:spPr>
        <p:txBody>
          <a:bodyPr lIns="0" tIns="0" rIns="0" bIns="0" rtlCol="0" anchor="t">
            <a:spAutoFit/>
          </a:bodyPr>
          <a:lstStyle/>
          <a:p>
            <a:pPr marL="0" lvl="0" indent="0" algn="just">
              <a:lnSpc>
                <a:spcPts val="6301"/>
              </a:lnSpc>
            </a:pPr>
            <a:r>
              <a:rPr lang="en-US" sz="4599">
                <a:solidFill>
                  <a:srgbClr val="F3A518"/>
                </a:solidFill>
                <a:latin typeface="#9Slide07 SVNBango"/>
                <a:ea typeface="#9Slide07 SVNBango"/>
                <a:cs typeface="#9Slide07 SVNBango"/>
                <a:sym typeface="#9Slide07 SVNBango"/>
              </a:rPr>
              <a:t>QUY TRÌNH NÓI NGHE</a:t>
            </a:r>
          </a:p>
        </p:txBody>
      </p:sp>
      <p:sp>
        <p:nvSpPr>
          <p:cNvPr id="29" name="TextBox 29"/>
          <p:cNvSpPr txBox="1"/>
          <p:nvPr/>
        </p:nvSpPr>
        <p:spPr>
          <a:xfrm>
            <a:off x="1752535" y="5748969"/>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01</a:t>
            </a:r>
          </a:p>
        </p:txBody>
      </p:sp>
      <p:sp>
        <p:nvSpPr>
          <p:cNvPr id="30" name="TextBox 30"/>
          <p:cNvSpPr txBox="1"/>
          <p:nvPr/>
        </p:nvSpPr>
        <p:spPr>
          <a:xfrm>
            <a:off x="1028700" y="8050289"/>
            <a:ext cx="2649603" cy="836196"/>
          </a:xfrm>
          <a:prstGeom prst="rect">
            <a:avLst/>
          </a:prstGeom>
        </p:spPr>
        <p:txBody>
          <a:bodyPr lIns="0" tIns="0" rIns="0" bIns="0" rtlCol="0" anchor="t">
            <a:spAutoFit/>
          </a:bodyPr>
          <a:lstStyle/>
          <a:p>
            <a:pPr marL="0" lvl="0" indent="0" algn="ctr">
              <a:lnSpc>
                <a:spcPts val="3240"/>
              </a:lnSpc>
            </a:pPr>
            <a:r>
              <a:rPr lang="en-US" sz="3000">
                <a:solidFill>
                  <a:srgbClr val="152A69"/>
                </a:solidFill>
                <a:latin typeface="#9Slide07 SVNBango"/>
                <a:ea typeface="#9Slide07 SVNBango"/>
                <a:cs typeface="#9Slide07 SVNBango"/>
                <a:sym typeface="#9Slide07 SVNBango"/>
              </a:rPr>
              <a:t>TRƯỚC KHI NÓI</a:t>
            </a:r>
          </a:p>
        </p:txBody>
      </p:sp>
      <p:sp>
        <p:nvSpPr>
          <p:cNvPr id="31" name="TextBox 31"/>
          <p:cNvSpPr txBox="1"/>
          <p:nvPr/>
        </p:nvSpPr>
        <p:spPr>
          <a:xfrm>
            <a:off x="10306131" y="5748969"/>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03</a:t>
            </a:r>
          </a:p>
        </p:txBody>
      </p:sp>
      <p:sp>
        <p:nvSpPr>
          <p:cNvPr id="32" name="TextBox 32"/>
          <p:cNvSpPr txBox="1"/>
          <p:nvPr/>
        </p:nvSpPr>
        <p:spPr>
          <a:xfrm>
            <a:off x="6025313" y="6481406"/>
            <a:ext cx="1258688" cy="1175766"/>
          </a:xfrm>
          <a:prstGeom prst="rect">
            <a:avLst/>
          </a:prstGeom>
        </p:spPr>
        <p:txBody>
          <a:bodyPr lIns="0" tIns="0" rIns="0" bIns="0" rtlCol="0" anchor="t">
            <a:spAutoFit/>
          </a:bodyPr>
          <a:lstStyle/>
          <a:p>
            <a:pPr marL="0" lvl="0" indent="0" algn="ctr">
              <a:lnSpc>
                <a:spcPts val="9072"/>
              </a:lnSpc>
            </a:pPr>
            <a:r>
              <a:rPr lang="en-US" sz="8400" b="1" spc="-210">
                <a:solidFill>
                  <a:srgbClr val="FFFFFF"/>
                </a:solidFill>
                <a:latin typeface="Barlow Bold"/>
                <a:ea typeface="Barlow Bold"/>
                <a:cs typeface="Barlow Bold"/>
                <a:sym typeface="Barlow Bold"/>
              </a:rPr>
              <a:t>02</a:t>
            </a:r>
          </a:p>
        </p:txBody>
      </p:sp>
      <p:sp>
        <p:nvSpPr>
          <p:cNvPr id="33" name="TextBox 33"/>
          <p:cNvSpPr txBox="1"/>
          <p:nvPr/>
        </p:nvSpPr>
        <p:spPr>
          <a:xfrm>
            <a:off x="5303000" y="8687511"/>
            <a:ext cx="2649603" cy="836196"/>
          </a:xfrm>
          <a:prstGeom prst="rect">
            <a:avLst/>
          </a:prstGeom>
        </p:spPr>
        <p:txBody>
          <a:bodyPr lIns="0" tIns="0" rIns="0" bIns="0" rtlCol="0" anchor="t">
            <a:spAutoFit/>
          </a:bodyPr>
          <a:lstStyle/>
          <a:p>
            <a:pPr marL="0" lvl="0" indent="0" algn="ctr">
              <a:lnSpc>
                <a:spcPts val="3240"/>
              </a:lnSpc>
            </a:pPr>
            <a:r>
              <a:rPr lang="en-US" sz="3000">
                <a:solidFill>
                  <a:srgbClr val="152A69"/>
                </a:solidFill>
                <a:latin typeface="#9Slide07 SVNBango"/>
                <a:ea typeface="#9Slide07 SVNBango"/>
                <a:cs typeface="#9Slide07 SVNBango"/>
                <a:sym typeface="#9Slide07 SVNBango"/>
              </a:rPr>
              <a:t>TRÌNH BÀY BÀI NÓI</a:t>
            </a:r>
          </a:p>
        </p:txBody>
      </p:sp>
      <p:sp>
        <p:nvSpPr>
          <p:cNvPr id="34" name="TextBox 34"/>
          <p:cNvSpPr txBox="1"/>
          <p:nvPr/>
        </p:nvSpPr>
        <p:spPr>
          <a:xfrm>
            <a:off x="9724910" y="8050289"/>
            <a:ext cx="2649603" cy="426670"/>
          </a:xfrm>
          <a:prstGeom prst="rect">
            <a:avLst/>
          </a:prstGeom>
        </p:spPr>
        <p:txBody>
          <a:bodyPr lIns="0" tIns="0" rIns="0" bIns="0" rtlCol="0" anchor="t">
            <a:spAutoFit/>
          </a:bodyPr>
          <a:lstStyle/>
          <a:p>
            <a:pPr marL="0" lvl="0" indent="0" algn="ctr">
              <a:lnSpc>
                <a:spcPts val="3240"/>
              </a:lnSpc>
            </a:pPr>
            <a:r>
              <a:rPr lang="en-US" sz="3000">
                <a:solidFill>
                  <a:srgbClr val="152A69"/>
                </a:solidFill>
                <a:latin typeface="#9Slide07 SVNBango"/>
                <a:ea typeface="#9Slide07 SVNBango"/>
                <a:cs typeface="#9Slide07 SVNBango"/>
                <a:sym typeface="#9Slide07 SVNBango"/>
              </a:rPr>
              <a:t>SAU KHI NÓI</a:t>
            </a:r>
          </a:p>
        </p:txBody>
      </p:sp>
      <p:sp>
        <p:nvSpPr>
          <p:cNvPr id="35" name="TextBox 35"/>
          <p:cNvSpPr txBox="1"/>
          <p:nvPr/>
        </p:nvSpPr>
        <p:spPr>
          <a:xfrm>
            <a:off x="476246" y="432724"/>
            <a:ext cx="11052421" cy="2174122"/>
          </a:xfrm>
          <a:prstGeom prst="rect">
            <a:avLst/>
          </a:prstGeom>
        </p:spPr>
        <p:txBody>
          <a:bodyPr lIns="0" tIns="0" rIns="0" bIns="0" rtlCol="0" anchor="t">
            <a:spAutoFit/>
          </a:bodyPr>
          <a:lstStyle/>
          <a:p>
            <a:pPr algn="just">
              <a:lnSpc>
                <a:spcPts val="4302"/>
              </a:lnSpc>
            </a:pPr>
            <a:r>
              <a:rPr lang="en-US" sz="3140" b="1">
                <a:solidFill>
                  <a:srgbClr val="348AE7"/>
                </a:solidFill>
                <a:latin typeface="Fraunces Bold"/>
                <a:ea typeface="Fraunces Bold"/>
                <a:cs typeface="Fraunces Bold"/>
                <a:sym typeface="Fraunces Bold"/>
              </a:rPr>
              <a:t>I. TÌM HIỂU CÁCH THỨC THỰC HIỆN TRÌNH BÀY Ý KIẾN VỀ MỘT VẤN ĐỀ CÓ TÍNH THỜI SỰ TRONG ĐỜI SỐNG CỦA CỘNG ĐỒNG, ĐẤT NƯỚC, NHÂN LOẠI </a:t>
            </a:r>
          </a:p>
          <a:p>
            <a:pPr marL="0" lvl="0" indent="0" algn="just">
              <a:lnSpc>
                <a:spcPts val="4302"/>
              </a:lnSpc>
            </a:pPr>
            <a:endParaRPr lang="en-US" sz="3140" b="1">
              <a:solidFill>
                <a:srgbClr val="348AE7"/>
              </a:solidFill>
              <a:latin typeface="Fraunces Bold"/>
              <a:ea typeface="Fraunces Bold"/>
              <a:cs typeface="Fraunces Bold"/>
              <a:sym typeface="Fraunces Bold"/>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4020" y="-195259"/>
            <a:ext cx="2671671" cy="2447919"/>
          </a:xfrm>
          <a:custGeom>
            <a:avLst/>
            <a:gdLst/>
            <a:ahLst/>
            <a:cxnLst/>
            <a:rect l="l" t="t" r="r" b="b"/>
            <a:pathLst>
              <a:path w="2671671" h="2447919">
                <a:moveTo>
                  <a:pt x="0" y="0"/>
                </a:moveTo>
                <a:lnTo>
                  <a:pt x="2671671" y="0"/>
                </a:lnTo>
                <a:lnTo>
                  <a:pt x="2671671" y="2447918"/>
                </a:lnTo>
                <a:lnTo>
                  <a:pt x="0" y="24479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1248444" y="1362517"/>
            <a:ext cx="15791111" cy="8279054"/>
          </a:xfrm>
          <a:custGeom>
            <a:avLst/>
            <a:gdLst/>
            <a:ahLst/>
            <a:cxnLst/>
            <a:rect l="l" t="t" r="r" b="b"/>
            <a:pathLst>
              <a:path w="15791111" h="8279054">
                <a:moveTo>
                  <a:pt x="0" y="0"/>
                </a:moveTo>
                <a:lnTo>
                  <a:pt x="15791112" y="0"/>
                </a:lnTo>
                <a:lnTo>
                  <a:pt x="15791112" y="8279054"/>
                </a:lnTo>
                <a:lnTo>
                  <a:pt x="0" y="8279054"/>
                </a:lnTo>
                <a:lnTo>
                  <a:pt x="0" y="0"/>
                </a:lnTo>
                <a:close/>
              </a:path>
            </a:pathLst>
          </a:custGeom>
          <a:blipFill>
            <a:blip r:embed="rId5"/>
            <a:stretch>
              <a:fillRect/>
            </a:stretch>
          </a:blipFill>
        </p:spPr>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9144000" y="8218936"/>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5" name="TextBox 15"/>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flipH="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3"/>
              <a:stretch>
                <a:fillRect l="-135356" r="-17094" b="-35844"/>
              </a:stretch>
            </a:blipFill>
          </p:spPr>
        </p:sp>
      </p:grpSp>
      <p:sp>
        <p:nvSpPr>
          <p:cNvPr id="21" name="Freeform 21"/>
          <p:cNvSpPr/>
          <p:nvPr/>
        </p:nvSpPr>
        <p:spPr>
          <a:xfrm>
            <a:off x="11197013" y="3840290"/>
            <a:ext cx="5391061" cy="6446710"/>
          </a:xfrm>
          <a:custGeom>
            <a:avLst/>
            <a:gdLst/>
            <a:ahLst/>
            <a:cxnLst/>
            <a:rect l="l" t="t" r="r" b="b"/>
            <a:pathLst>
              <a:path w="5391061" h="6446710">
                <a:moveTo>
                  <a:pt x="0" y="0"/>
                </a:moveTo>
                <a:lnTo>
                  <a:pt x="5391061" y="0"/>
                </a:lnTo>
                <a:lnTo>
                  <a:pt x="5391061" y="6446710"/>
                </a:lnTo>
                <a:lnTo>
                  <a:pt x="0" y="6446710"/>
                </a:lnTo>
                <a:lnTo>
                  <a:pt x="0" y="0"/>
                </a:lnTo>
                <a:close/>
              </a:path>
            </a:pathLst>
          </a:custGeom>
          <a:blipFill>
            <a:blip r:embed="rId4"/>
            <a:stretch>
              <a:fillRect/>
            </a:stretch>
          </a:blipFill>
        </p:spPr>
      </p:sp>
      <p:sp>
        <p:nvSpPr>
          <p:cNvPr id="22" name="TextBox 22"/>
          <p:cNvSpPr txBox="1"/>
          <p:nvPr/>
        </p:nvSpPr>
        <p:spPr>
          <a:xfrm>
            <a:off x="780763" y="596358"/>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1:</a:t>
            </a:r>
          </a:p>
          <a:p>
            <a:pPr marL="0" lvl="0" indent="0" algn="ctr">
              <a:lnSpc>
                <a:spcPts val="5014"/>
              </a:lnSpc>
            </a:pPr>
            <a:r>
              <a:rPr lang="en-US" sz="4643">
                <a:solidFill>
                  <a:srgbClr val="152A69"/>
                </a:solidFill>
                <a:latin typeface="#9Slide07 SVNBango"/>
                <a:ea typeface="#9Slide07 SVNBango"/>
                <a:cs typeface="#9Slide07 SVNBango"/>
                <a:sym typeface="#9Slide07 SVNBango"/>
              </a:rPr>
              <a:t>TRƯỚC KHI NÓI</a:t>
            </a:r>
          </a:p>
        </p:txBody>
      </p:sp>
      <p:sp>
        <p:nvSpPr>
          <p:cNvPr id="23" name="TextBox 23"/>
          <p:cNvSpPr txBox="1"/>
          <p:nvPr/>
        </p:nvSpPr>
        <p:spPr>
          <a:xfrm>
            <a:off x="468784" y="2290415"/>
            <a:ext cx="10325621" cy="1545691"/>
          </a:xfrm>
          <a:prstGeom prst="rect">
            <a:avLst/>
          </a:prstGeom>
        </p:spPr>
        <p:txBody>
          <a:bodyPr lIns="0" tIns="0" rIns="0" bIns="0" rtlCol="0" anchor="t">
            <a:spAutoFit/>
          </a:bodyPr>
          <a:lstStyle/>
          <a:p>
            <a:pPr algn="just">
              <a:lnSpc>
                <a:spcPts val="6159"/>
              </a:lnSpc>
              <a:spcBef>
                <a:spcPct val="0"/>
              </a:spcBef>
            </a:pPr>
            <a:r>
              <a:rPr lang="en-US" sz="4399">
                <a:solidFill>
                  <a:srgbClr val="152A69"/>
                </a:solidFill>
                <a:latin typeface="Roboto Condensed"/>
                <a:ea typeface="Roboto Condensed"/>
                <a:cs typeface="Roboto Condensed"/>
                <a:sym typeface="Roboto Condensed"/>
              </a:rPr>
              <a:t>Lựa chọn đề tài và chuẩn bị nội dung bằng cách trả lời các câu hỏi:</a:t>
            </a:r>
          </a:p>
        </p:txBody>
      </p:sp>
      <p:sp>
        <p:nvSpPr>
          <p:cNvPr id="24" name="TextBox 24"/>
          <p:cNvSpPr txBox="1"/>
          <p:nvPr/>
        </p:nvSpPr>
        <p:spPr>
          <a:xfrm>
            <a:off x="1028700" y="4237469"/>
            <a:ext cx="10325621" cy="2326790"/>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Lí</a:t>
            </a:r>
            <a:r>
              <a:rPr lang="en-US" sz="4399" dirty="0">
                <a:solidFill>
                  <a:srgbClr val="348AE7"/>
                </a:solidFill>
                <a:latin typeface="Roboto Condensed"/>
                <a:ea typeface="Roboto Condensed"/>
                <a:cs typeface="Roboto Condensed"/>
                <a:sym typeface="Roboto Condensed"/>
              </a:rPr>
              <a:t> do </a:t>
            </a:r>
            <a:r>
              <a:rPr lang="en-US" sz="4399" dirty="0" err="1">
                <a:solidFill>
                  <a:srgbClr val="348AE7"/>
                </a:solidFill>
                <a:latin typeface="Roboto Condensed"/>
                <a:ea typeface="Roboto Condensed"/>
                <a:cs typeface="Roboto Condensed"/>
                <a:sym typeface="Roboto Condensed"/>
              </a:rPr>
              <a:t>lựa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chọn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để</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bày</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là</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gì</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lưu</a:t>
            </a:r>
            <a:r>
              <a:rPr lang="en-US" sz="4399" dirty="0">
                <a:solidFill>
                  <a:srgbClr val="348AE7"/>
                </a:solidFill>
                <a:latin typeface="Roboto Condensed"/>
                <a:ea typeface="Roboto Condensed"/>
                <a:cs typeface="Roboto Condensed"/>
                <a:sym typeface="Roboto Condensed"/>
              </a:rPr>
              <a:t> ý </a:t>
            </a:r>
            <a:r>
              <a:rPr lang="en-US" sz="4399" dirty="0" err="1">
                <a:solidFill>
                  <a:srgbClr val="348AE7"/>
                </a:solidFill>
                <a:latin typeface="Roboto Condensed"/>
                <a:ea typeface="Roboto Condensed"/>
                <a:cs typeface="Roboto Condensed"/>
                <a:sym typeface="Roboto Condensed"/>
              </a:rPr>
              <a:t>lựa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chọn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các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thu</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hút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sự</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quan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tâm</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của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mọi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người</a:t>
            </a:r>
            <a:r>
              <a:rPr lang="en-US" sz="4399" dirty="0">
                <a:solidFill>
                  <a:srgbClr val="348AE7"/>
                </a:solidFill>
                <a:latin typeface="Roboto Condensed"/>
                <a:ea typeface="Roboto Condensed"/>
                <a:cs typeface="Roboto Condensed"/>
                <a:sym typeface="Roboto Condensed"/>
              </a:rPr>
              <a:t>)</a:t>
            </a:r>
          </a:p>
        </p:txBody>
      </p:sp>
      <p:sp>
        <p:nvSpPr>
          <p:cNvPr id="25" name="TextBox 25"/>
          <p:cNvSpPr txBox="1"/>
          <p:nvPr/>
        </p:nvSpPr>
        <p:spPr>
          <a:xfrm>
            <a:off x="1028700" y="6707134"/>
            <a:ext cx="10325621" cy="764591"/>
          </a:xfrm>
          <a:prstGeom prst="rect">
            <a:avLst/>
          </a:prstGeom>
        </p:spPr>
        <p:txBody>
          <a:bodyPr lIns="0" tIns="0" rIns="0" bIns="0" rtlCol="0" anchor="t">
            <a:spAutoFit/>
          </a:bodyPr>
          <a:lstStyle/>
          <a:p>
            <a:pPr marL="949946" lvl="1" indent="-474973" algn="just">
              <a:lnSpc>
                <a:spcPts val="6159"/>
              </a:lnSpc>
              <a:buFont typeface="Arial"/>
              <a:buChar char="•"/>
            </a:pPr>
            <a:r>
              <a:rPr lang="en-US" sz="4399">
                <a:solidFill>
                  <a:srgbClr val="348AE7"/>
                </a:solidFill>
                <a:latin typeface="Roboto Condensed"/>
                <a:ea typeface="Roboto Condensed"/>
                <a:cs typeface="Roboto Condensed"/>
                <a:sym typeface="Roboto Condensed"/>
              </a:rPr>
              <a:t>Mục đích của bài trình bày là gì?</a:t>
            </a:r>
          </a:p>
        </p:txBody>
      </p:sp>
      <p:sp>
        <p:nvSpPr>
          <p:cNvPr id="26" name="TextBox 26"/>
          <p:cNvSpPr txBox="1"/>
          <p:nvPr/>
        </p:nvSpPr>
        <p:spPr>
          <a:xfrm>
            <a:off x="1028700" y="7614600"/>
            <a:ext cx="9969256" cy="1545691"/>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a:solidFill>
                  <a:srgbClr val="348AE7"/>
                </a:solidFill>
                <a:latin typeface="Roboto Condensed"/>
                <a:ea typeface="Roboto Condensed"/>
                <a:cs typeface="Roboto Condensed"/>
                <a:sym typeface="Roboto Condensed"/>
              </a:rPr>
              <a:t>Em </a:t>
            </a:r>
            <a:r>
              <a:rPr lang="en-US" sz="4399" dirty="0" err="1">
                <a:solidFill>
                  <a:srgbClr val="348AE7"/>
                </a:solidFill>
                <a:latin typeface="Roboto Condensed"/>
                <a:ea typeface="Roboto Condensed"/>
                <a:cs typeface="Roboto Condensed"/>
                <a:sym typeface="Roboto Condensed"/>
              </a:rPr>
              <a:t>sẽ</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bày</a:t>
            </a:r>
            <a:r>
              <a:rPr lang="en-US" sz="4399" dirty="0">
                <a:solidFill>
                  <a:srgbClr val="348AE7"/>
                </a:solidFill>
                <a:latin typeface="Roboto Condensed"/>
                <a:ea typeface="Roboto Condensed"/>
                <a:cs typeface="Roboto Condensed"/>
                <a:sym typeface="Roboto Condensed"/>
              </a:rPr>
              <a:t> ở </a:t>
            </a:r>
            <a:r>
              <a:rPr lang="en-US" sz="4399" dirty="0" err="1">
                <a:solidFill>
                  <a:srgbClr val="348AE7"/>
                </a:solidFill>
                <a:latin typeface="Roboto Condensed"/>
                <a:ea typeface="Roboto Condensed"/>
                <a:cs typeface="Roboto Condensed"/>
                <a:sym typeface="Roboto Condensed"/>
              </a:rPr>
              <a:t>đâu</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trong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gian</a:t>
            </a:r>
            <a:r>
              <a:rPr lang="en-US" sz="4399" dirty="0">
                <a:solidFill>
                  <a:srgbClr val="348AE7"/>
                </a:solidFill>
                <a:latin typeface="Roboto Condensed"/>
                <a:ea typeface="Roboto Condensed"/>
                <a:cs typeface="Roboto Condensed"/>
                <a:sym typeface="Roboto Condensed"/>
              </a:rPr>
              <a:t> bao </a:t>
            </a:r>
            <a:r>
              <a:rPr lang="en-US" sz="4399" dirty="0" err="1">
                <a:solidFill>
                  <a:srgbClr val="348AE7"/>
                </a:solidFill>
                <a:latin typeface="Roboto Condensed"/>
                <a:ea typeface="Roboto Condensed"/>
                <a:cs typeface="Roboto Condensed"/>
                <a:sym typeface="Roboto Condensed"/>
              </a:rPr>
              <a:t>lâu</a:t>
            </a:r>
            <a:r>
              <a:rPr lang="en-US" sz="4399" dirty="0">
                <a:solidFill>
                  <a:srgbClr val="348AE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9144000" y="8218936"/>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5" name="TextBox 15"/>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flipH="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3"/>
              <a:stretch>
                <a:fillRect l="-135356" r="-17094" b="-35844"/>
              </a:stretch>
            </a:blipFill>
          </p:spPr>
        </p:sp>
      </p:grpSp>
      <p:sp>
        <p:nvSpPr>
          <p:cNvPr id="21" name="Freeform 21"/>
          <p:cNvSpPr/>
          <p:nvPr/>
        </p:nvSpPr>
        <p:spPr>
          <a:xfrm>
            <a:off x="11197013" y="3840290"/>
            <a:ext cx="5391061" cy="6446710"/>
          </a:xfrm>
          <a:custGeom>
            <a:avLst/>
            <a:gdLst/>
            <a:ahLst/>
            <a:cxnLst/>
            <a:rect l="l" t="t" r="r" b="b"/>
            <a:pathLst>
              <a:path w="5391061" h="6446710">
                <a:moveTo>
                  <a:pt x="0" y="0"/>
                </a:moveTo>
                <a:lnTo>
                  <a:pt x="5391061" y="0"/>
                </a:lnTo>
                <a:lnTo>
                  <a:pt x="5391061" y="6446710"/>
                </a:lnTo>
                <a:lnTo>
                  <a:pt x="0" y="6446710"/>
                </a:lnTo>
                <a:lnTo>
                  <a:pt x="0" y="0"/>
                </a:lnTo>
                <a:close/>
              </a:path>
            </a:pathLst>
          </a:custGeom>
          <a:blipFill>
            <a:blip r:embed="rId4"/>
            <a:stretch>
              <a:fillRect/>
            </a:stretch>
          </a:blipFill>
        </p:spPr>
      </p:sp>
      <p:sp>
        <p:nvSpPr>
          <p:cNvPr id="22" name="TextBox 22"/>
          <p:cNvSpPr txBox="1"/>
          <p:nvPr/>
        </p:nvSpPr>
        <p:spPr>
          <a:xfrm>
            <a:off x="780763" y="596358"/>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1:</a:t>
            </a:r>
          </a:p>
          <a:p>
            <a:pPr marL="0" lvl="0" indent="0" algn="ctr">
              <a:lnSpc>
                <a:spcPts val="5014"/>
              </a:lnSpc>
            </a:pPr>
            <a:r>
              <a:rPr lang="en-US" sz="4643">
                <a:solidFill>
                  <a:srgbClr val="152A69"/>
                </a:solidFill>
                <a:latin typeface="#9Slide07 SVNBango"/>
                <a:ea typeface="#9Slide07 SVNBango"/>
                <a:cs typeface="#9Slide07 SVNBango"/>
                <a:sym typeface="#9Slide07 SVNBango"/>
              </a:rPr>
              <a:t>TRƯỚC KHI NÓI</a:t>
            </a:r>
          </a:p>
        </p:txBody>
      </p:sp>
      <p:sp>
        <p:nvSpPr>
          <p:cNvPr id="23" name="TextBox 23"/>
          <p:cNvSpPr txBox="1"/>
          <p:nvPr/>
        </p:nvSpPr>
        <p:spPr>
          <a:xfrm>
            <a:off x="468784" y="2290415"/>
            <a:ext cx="10325621" cy="1545691"/>
          </a:xfrm>
          <a:prstGeom prst="rect">
            <a:avLst/>
          </a:prstGeom>
        </p:spPr>
        <p:txBody>
          <a:bodyPr lIns="0" tIns="0" rIns="0" bIns="0" rtlCol="0" anchor="t">
            <a:spAutoFit/>
          </a:bodyPr>
          <a:lstStyle/>
          <a:p>
            <a:pPr algn="just">
              <a:lnSpc>
                <a:spcPts val="6159"/>
              </a:lnSpc>
              <a:spcBef>
                <a:spcPct val="0"/>
              </a:spcBef>
            </a:pPr>
            <a:r>
              <a:rPr lang="en-US" sz="4399">
                <a:solidFill>
                  <a:srgbClr val="152A69"/>
                </a:solidFill>
                <a:latin typeface="Roboto Condensed"/>
                <a:ea typeface="Roboto Condensed"/>
                <a:cs typeface="Roboto Condensed"/>
                <a:sym typeface="Roboto Condensed"/>
              </a:rPr>
              <a:t>Lựa chọn đề tài và chuẩn bị nội dung bằng cách trả lời các câu hỏi:</a:t>
            </a:r>
          </a:p>
        </p:txBody>
      </p:sp>
      <p:sp>
        <p:nvSpPr>
          <p:cNvPr id="24" name="TextBox 24"/>
          <p:cNvSpPr txBox="1"/>
          <p:nvPr/>
        </p:nvSpPr>
        <p:spPr>
          <a:xfrm>
            <a:off x="1028700" y="4237469"/>
            <a:ext cx="10500115" cy="1545691"/>
          </a:xfrm>
          <a:prstGeom prst="rect">
            <a:avLst/>
          </a:prstGeom>
        </p:spPr>
        <p:txBody>
          <a:bodyPr wrap="square"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Đối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tượng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người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nghe</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là</a:t>
            </a:r>
            <a:r>
              <a:rPr lang="en-US" sz="4399" dirty="0">
                <a:solidFill>
                  <a:srgbClr val="348AE7"/>
                </a:solidFill>
                <a:latin typeface="Roboto Condensed"/>
                <a:ea typeface="Roboto Condensed"/>
                <a:cs typeface="Roboto Condensed"/>
                <a:sym typeface="Roboto Condensed"/>
              </a:rPr>
              <a:t> ai? </a:t>
            </a:r>
            <a:r>
              <a:rPr lang="en-US" sz="4399" dirty="0" err="1">
                <a:solidFill>
                  <a:srgbClr val="348AE7"/>
                </a:solidFill>
                <a:latin typeface="Roboto Condensed"/>
                <a:ea typeface="Roboto Condensed"/>
                <a:cs typeface="Roboto Condensed"/>
                <a:sym typeface="Roboto Condensed"/>
              </a:rPr>
              <a:t>Họ</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mong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chờ</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nhận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được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điều</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gì</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từ</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trình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bày</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của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em</a:t>
            </a:r>
            <a:r>
              <a:rPr lang="en-US" sz="4399" dirty="0">
                <a:solidFill>
                  <a:srgbClr val="348AE7"/>
                </a:solidFill>
                <a:latin typeface="Roboto Condensed"/>
                <a:ea typeface="Roboto Condensed"/>
                <a:cs typeface="Roboto Condensed"/>
                <a:sym typeface="Roboto Condensed"/>
              </a:rPr>
              <a:t>? </a:t>
            </a:r>
          </a:p>
        </p:txBody>
      </p:sp>
      <p:sp>
        <p:nvSpPr>
          <p:cNvPr id="25" name="TextBox 25"/>
          <p:cNvSpPr txBox="1"/>
          <p:nvPr/>
        </p:nvSpPr>
        <p:spPr>
          <a:xfrm>
            <a:off x="1028700" y="6173685"/>
            <a:ext cx="10325621" cy="2326790"/>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Có</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thể</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dùng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những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lí</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lẽ</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bằng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chứng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nào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để</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thuyết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phục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người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nghe</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đồng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với</a:t>
            </a:r>
            <a:r>
              <a:rPr lang="en-US" sz="4399" dirty="0">
                <a:solidFill>
                  <a:srgbClr val="348AE7"/>
                </a:solidFill>
                <a:latin typeface="Roboto Condensed"/>
                <a:ea typeface="Roboto Condensed"/>
                <a:cs typeface="Roboto Condensed"/>
                <a:sym typeface="Roboto Condensed"/>
              </a:rPr>
              <a:t> ý </a:t>
            </a:r>
            <a:r>
              <a:rPr lang="en-US" sz="4399" dirty="0" err="1">
                <a:solidFill>
                  <a:srgbClr val="348AE7"/>
                </a:solidFill>
                <a:latin typeface="Roboto Condensed"/>
                <a:ea typeface="Roboto Condensed"/>
                <a:cs typeface="Roboto Condensed"/>
                <a:sym typeface="Roboto Condensed"/>
              </a:rPr>
              <a:t>kiến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của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mình</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được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bàn</a:t>
            </a:r>
            <a:endParaRPr lang="en-US" sz="4399" dirty="0">
              <a:solidFill>
                <a:srgbClr val="348AE7"/>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9144000" y="8218936"/>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3" name="Group 13"/>
          <p:cNvGrpSpPr/>
          <p:nvPr/>
        </p:nvGrpSpPr>
        <p:grpSpPr>
          <a:xfrm rot="-5478636">
            <a:off x="15809284" y="4405847"/>
            <a:ext cx="1845214" cy="2147158"/>
            <a:chOff x="0" y="0"/>
            <a:chExt cx="698500" cy="812800"/>
          </a:xfrm>
        </p:grpSpPr>
        <p:sp>
          <p:nvSpPr>
            <p:cNvPr id="14" name="Freeform 14"/>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5" name="TextBox 15"/>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flipH="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3"/>
              <a:stretch>
                <a:fillRect l="-135356" r="-17094" b="-35844"/>
              </a:stretch>
            </a:blipFill>
          </p:spPr>
        </p:sp>
      </p:grpSp>
      <p:sp>
        <p:nvSpPr>
          <p:cNvPr id="21" name="Freeform 21"/>
          <p:cNvSpPr/>
          <p:nvPr/>
        </p:nvSpPr>
        <p:spPr>
          <a:xfrm>
            <a:off x="11197013" y="3840290"/>
            <a:ext cx="5391061" cy="6446710"/>
          </a:xfrm>
          <a:custGeom>
            <a:avLst/>
            <a:gdLst/>
            <a:ahLst/>
            <a:cxnLst/>
            <a:rect l="l" t="t" r="r" b="b"/>
            <a:pathLst>
              <a:path w="5391061" h="6446710">
                <a:moveTo>
                  <a:pt x="0" y="0"/>
                </a:moveTo>
                <a:lnTo>
                  <a:pt x="5391061" y="0"/>
                </a:lnTo>
                <a:lnTo>
                  <a:pt x="5391061" y="6446710"/>
                </a:lnTo>
                <a:lnTo>
                  <a:pt x="0" y="6446710"/>
                </a:lnTo>
                <a:lnTo>
                  <a:pt x="0" y="0"/>
                </a:lnTo>
                <a:close/>
              </a:path>
            </a:pathLst>
          </a:custGeom>
          <a:blipFill>
            <a:blip r:embed="rId4"/>
            <a:stretch>
              <a:fillRect/>
            </a:stretch>
          </a:blipFill>
        </p:spPr>
      </p:sp>
      <p:sp>
        <p:nvSpPr>
          <p:cNvPr id="22" name="TextBox 22"/>
          <p:cNvSpPr txBox="1"/>
          <p:nvPr/>
        </p:nvSpPr>
        <p:spPr>
          <a:xfrm>
            <a:off x="780763" y="596358"/>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1:</a:t>
            </a:r>
          </a:p>
          <a:p>
            <a:pPr marL="0" lvl="0" indent="0" algn="ctr">
              <a:lnSpc>
                <a:spcPts val="5014"/>
              </a:lnSpc>
            </a:pPr>
            <a:r>
              <a:rPr lang="en-US" sz="4643">
                <a:solidFill>
                  <a:srgbClr val="152A69"/>
                </a:solidFill>
                <a:latin typeface="#9Slide07 SVNBango"/>
                <a:ea typeface="#9Slide07 SVNBango"/>
                <a:cs typeface="#9Slide07 SVNBango"/>
                <a:sym typeface="#9Slide07 SVNBango"/>
              </a:rPr>
              <a:t>TRƯỚC KHI NÓI</a:t>
            </a:r>
          </a:p>
        </p:txBody>
      </p:sp>
      <p:sp>
        <p:nvSpPr>
          <p:cNvPr id="23" name="TextBox 23"/>
          <p:cNvSpPr txBox="1"/>
          <p:nvPr/>
        </p:nvSpPr>
        <p:spPr>
          <a:xfrm>
            <a:off x="468784" y="2290415"/>
            <a:ext cx="10325621" cy="1545691"/>
          </a:xfrm>
          <a:prstGeom prst="rect">
            <a:avLst/>
          </a:prstGeom>
        </p:spPr>
        <p:txBody>
          <a:bodyPr lIns="0" tIns="0" rIns="0" bIns="0" rtlCol="0" anchor="t">
            <a:spAutoFit/>
          </a:bodyPr>
          <a:lstStyle/>
          <a:p>
            <a:pPr algn="just">
              <a:lnSpc>
                <a:spcPts val="6159"/>
              </a:lnSpc>
              <a:spcBef>
                <a:spcPct val="0"/>
              </a:spcBef>
            </a:pPr>
            <a:r>
              <a:rPr lang="en-US" sz="4399">
                <a:solidFill>
                  <a:srgbClr val="152A69"/>
                </a:solidFill>
                <a:latin typeface="Roboto Condensed"/>
                <a:ea typeface="Roboto Condensed"/>
                <a:cs typeface="Roboto Condensed"/>
                <a:sym typeface="Roboto Condensed"/>
              </a:rPr>
              <a:t>Lựa chọn đề tài và chuẩn bị nội dung bằng cách trả lời các câu hỏi:</a:t>
            </a:r>
          </a:p>
        </p:txBody>
      </p:sp>
      <p:sp>
        <p:nvSpPr>
          <p:cNvPr id="24" name="TextBox 24"/>
          <p:cNvSpPr txBox="1"/>
          <p:nvPr/>
        </p:nvSpPr>
        <p:spPr>
          <a:xfrm>
            <a:off x="1028700" y="4237469"/>
            <a:ext cx="10325621" cy="1545691"/>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Cần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đưa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ra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những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hướng</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giải</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quyết</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nào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cho</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đó</a:t>
            </a:r>
            <a:r>
              <a:rPr lang="en-US" sz="4399" dirty="0">
                <a:solidFill>
                  <a:srgbClr val="348AE7"/>
                </a:solidFill>
                <a:latin typeface="Roboto Condensed"/>
                <a:ea typeface="Roboto Condensed"/>
                <a:cs typeface="Roboto Condensed"/>
                <a:sym typeface="Roboto Condensed"/>
              </a:rPr>
              <a:t>?</a:t>
            </a:r>
          </a:p>
        </p:txBody>
      </p:sp>
      <p:sp>
        <p:nvSpPr>
          <p:cNvPr id="25" name="TextBox 25"/>
          <p:cNvSpPr txBox="1"/>
          <p:nvPr/>
        </p:nvSpPr>
        <p:spPr>
          <a:xfrm>
            <a:off x="1028700" y="6173685"/>
            <a:ext cx="10325621" cy="1545691"/>
          </a:xfrm>
          <a:prstGeom prst="rect">
            <a:avLst/>
          </a:prstGeom>
        </p:spPr>
        <p:txBody>
          <a:bodyPr lIns="0" tIns="0" rIns="0" bIns="0" rtlCol="0" anchor="t">
            <a:spAutoFit/>
          </a:bodyPr>
          <a:lstStyle/>
          <a:p>
            <a:pPr marL="949946" lvl="1" indent="-474973" algn="just">
              <a:lnSpc>
                <a:spcPts val="6159"/>
              </a:lnSpc>
              <a:buFont typeface="Arial"/>
              <a:buChar char="•"/>
            </a:pPr>
            <a:r>
              <a:rPr lang="en-US" sz="4399" dirty="0" err="1">
                <a:solidFill>
                  <a:srgbClr val="348AE7"/>
                </a:solidFill>
                <a:latin typeface="Roboto Condensed"/>
                <a:ea typeface="Roboto Condensed"/>
                <a:cs typeface="Roboto Condensed"/>
                <a:sym typeface="Roboto Condensed"/>
              </a:rPr>
              <a:t>Việc</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bàn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luận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vấn</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đề</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này</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có</a:t>
            </a:r>
            <a:r>
              <a:rPr lang="en-US" sz="4399" dirty="0">
                <a:solidFill>
                  <a:srgbClr val="348AE7"/>
                </a:solidFill>
                <a:latin typeface="Roboto Condensed"/>
                <a:ea typeface="Roboto Condensed"/>
                <a:cs typeface="Roboto Condensed"/>
                <a:sym typeface="Roboto Condensed"/>
              </a:rPr>
              <a:t> ý </a:t>
            </a:r>
            <a:r>
              <a:rPr lang="en-US" sz="4399" dirty="0" err="1">
                <a:solidFill>
                  <a:srgbClr val="348AE7"/>
                </a:solidFill>
                <a:latin typeface="Roboto Condensed"/>
                <a:ea typeface="Roboto Condensed"/>
                <a:cs typeface="Roboto Condensed"/>
                <a:sym typeface="Roboto Condensed"/>
              </a:rPr>
              <a:t>nghĩa</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như</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thế</a:t>
            </a:r>
            <a:r>
              <a:rPr lang="en-US" sz="4399" dirty="0">
                <a:solidFill>
                  <a:srgbClr val="348AE7"/>
                </a:solidFill>
                <a:latin typeface="Roboto Condensed"/>
                <a:ea typeface="Roboto Condensed"/>
                <a:cs typeface="Roboto Condensed"/>
                <a:sym typeface="Roboto Condensed"/>
              </a:rPr>
              <a:t> </a:t>
            </a:r>
            <a:r>
              <a:rPr lang="en-US" sz="4399" dirty="0" err="1">
                <a:solidFill>
                  <a:srgbClr val="348AE7"/>
                </a:solidFill>
                <a:latin typeface="Roboto Condensed"/>
                <a:ea typeface="Roboto Condensed"/>
                <a:cs typeface="Roboto Condensed"/>
                <a:sym typeface="Roboto Condensed"/>
              </a:rPr>
              <a:t>nào</a:t>
            </a:r>
            <a:r>
              <a:rPr lang="en-US" sz="4399" dirty="0">
                <a:solidFill>
                  <a:srgbClr val="348AE7"/>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847548"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98104"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57252"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488400"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401426"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rot="-10800000">
            <a:off x="-930682" y="-1548695"/>
            <a:ext cx="3715747" cy="4323778"/>
            <a:chOff x="0" y="0"/>
            <a:chExt cx="698500" cy="812800"/>
          </a:xfrm>
        </p:grpSpPr>
        <p:sp>
          <p:nvSpPr>
            <p:cNvPr id="18" name="Freeform 1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9" name="TextBox 19"/>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0" name="Freeform 20"/>
          <p:cNvSpPr/>
          <p:nvPr/>
        </p:nvSpPr>
        <p:spPr>
          <a:xfrm>
            <a:off x="13663553" y="7292362"/>
            <a:ext cx="4367990" cy="3117653"/>
          </a:xfrm>
          <a:custGeom>
            <a:avLst/>
            <a:gdLst/>
            <a:ahLst/>
            <a:cxnLst/>
            <a:rect l="l" t="t" r="r" b="b"/>
            <a:pathLst>
              <a:path w="4367990" h="3117653">
                <a:moveTo>
                  <a:pt x="0" y="0"/>
                </a:moveTo>
                <a:lnTo>
                  <a:pt x="4367990" y="0"/>
                </a:lnTo>
                <a:lnTo>
                  <a:pt x="4367990" y="3117653"/>
                </a:lnTo>
                <a:lnTo>
                  <a:pt x="0" y="3117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4110120" y="3661575"/>
            <a:ext cx="10681412" cy="3981326"/>
          </a:xfrm>
          <a:prstGeom prst="rect">
            <a:avLst/>
          </a:prstGeom>
        </p:spPr>
        <p:txBody>
          <a:bodyPr lIns="0" tIns="0" rIns="0" bIns="0" rtlCol="0" anchor="t">
            <a:spAutoFit/>
          </a:bodyPr>
          <a:lstStyle/>
          <a:p>
            <a:pPr algn="just">
              <a:lnSpc>
                <a:spcPts val="6299"/>
              </a:lnSpc>
            </a:pPr>
            <a:r>
              <a:rPr lang="en-US" sz="4500" b="1" spc="-76" dirty="0" err="1">
                <a:solidFill>
                  <a:srgbClr val="000000"/>
                </a:solidFill>
                <a:latin typeface="Roboto Condensed Bold"/>
                <a:ea typeface="Roboto Condensed Bold"/>
                <a:cs typeface="Roboto Condensed Bold"/>
                <a:sym typeface="Roboto Condensed Bold"/>
              </a:rPr>
              <a:t>Mở</a:t>
            </a:r>
            <a:r>
              <a:rPr lang="en-US" sz="4500" b="1" spc="-76" dirty="0">
                <a:solidFill>
                  <a:srgbClr val="000000"/>
                </a:solidFill>
                <a:latin typeface="Roboto Condensed Bold"/>
                <a:ea typeface="Roboto Condensed Bold"/>
                <a:cs typeface="Roboto Condensed Bold"/>
                <a:sym typeface="Roboto Condensed Bold"/>
              </a:rPr>
              <a:t> </a:t>
            </a:r>
            <a:r>
              <a:rPr lang="en-US" sz="4500" b="1" spc="-76" dirty="0" err="1">
                <a:solidFill>
                  <a:srgbClr val="000000"/>
                </a:solidFill>
                <a:latin typeface="Roboto Condensed Bold"/>
                <a:ea typeface="Roboto Condensed Bold"/>
                <a:cs typeface="Roboto Condensed Bold"/>
                <a:sym typeface="Roboto Condensed Bold"/>
              </a:rPr>
              <a:t>đầu</a:t>
            </a:r>
            <a:r>
              <a:rPr lang="en-US" sz="4500" b="1" spc="-76" dirty="0">
                <a:solidFill>
                  <a:srgbClr val="000000"/>
                </a:solidFill>
                <a:latin typeface="Roboto Condensed Bold"/>
                <a:ea typeface="Roboto Condensed Bold"/>
                <a:cs typeface="Roboto Condensed Bold"/>
                <a:sym typeface="Roboto Condensed Bold"/>
              </a:rPr>
              <a:t>: </a:t>
            </a:r>
            <a:r>
              <a:rPr lang="en-US" sz="4500" spc="-76" dirty="0" err="1">
                <a:solidFill>
                  <a:srgbClr val="000000"/>
                </a:solidFill>
                <a:latin typeface="Roboto Condensed"/>
                <a:ea typeface="Roboto Condensed"/>
                <a:cs typeface="Roboto Condensed"/>
                <a:sym typeface="Roboto Condensed"/>
              </a:rPr>
              <a:t>Giới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thiệu</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vấn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đề</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có</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thể</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tạo</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sự</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lôi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cuốn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bằng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cách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thuật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lại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một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mẩu</a:t>
            </a:r>
            <a:r>
              <a:rPr lang="en-US" sz="4500" spc="-76" dirty="0">
                <a:solidFill>
                  <a:srgbClr val="000000"/>
                </a:solidFill>
                <a:latin typeface="Roboto Condensed"/>
                <a:ea typeface="Roboto Condensed"/>
                <a:cs typeface="Roboto Condensed"/>
                <a:sym typeface="Roboto Condensed"/>
              </a:rPr>
              <a:t> tin, </a:t>
            </a:r>
            <a:r>
              <a:rPr lang="en-US" sz="4500" spc="-76" dirty="0" err="1">
                <a:solidFill>
                  <a:srgbClr val="000000"/>
                </a:solidFill>
                <a:latin typeface="Roboto Condensed"/>
                <a:ea typeface="Roboto Condensed"/>
                <a:cs typeface="Roboto Condensed"/>
                <a:sym typeface="Roboto Condensed"/>
              </a:rPr>
              <a:t>kể</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lại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một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câu</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chuyện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sử</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dụng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hình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ảnh</a:t>
            </a:r>
            <a:r>
              <a:rPr lang="en-US" sz="4500" spc="-76" dirty="0">
                <a:solidFill>
                  <a:srgbClr val="000000"/>
                </a:solidFill>
                <a:latin typeface="Roboto Condensed"/>
                <a:ea typeface="Roboto Condensed"/>
                <a:cs typeface="Roboto Condensed"/>
                <a:sym typeface="Roboto Condensed"/>
              </a:rPr>
              <a:t> hay </a:t>
            </a:r>
            <a:r>
              <a:rPr lang="en-US" sz="4500" spc="-76" dirty="0" err="1">
                <a:solidFill>
                  <a:srgbClr val="000000"/>
                </a:solidFill>
                <a:latin typeface="Roboto Condensed"/>
                <a:ea typeface="Roboto Condensed"/>
                <a:cs typeface="Roboto Condensed"/>
                <a:sym typeface="Roboto Condensed"/>
              </a:rPr>
              <a:t>đoạn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phim</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ngắn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liên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quan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đến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sự</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việc</a:t>
            </a:r>
            <a:r>
              <a:rPr lang="en-US" sz="4500" spc="-76" dirty="0">
                <a:solidFill>
                  <a:srgbClr val="000000"/>
                </a:solidFill>
                <a:latin typeface="Roboto Condensed"/>
                <a:ea typeface="Roboto Condensed"/>
                <a:cs typeface="Roboto Condensed"/>
                <a:sym typeface="Roboto Condensed"/>
              </a:rPr>
              <a:t>,…)</a:t>
            </a:r>
          </a:p>
          <a:p>
            <a:pPr algn="just">
              <a:lnSpc>
                <a:spcPts val="6299"/>
              </a:lnSpc>
            </a:pPr>
            <a:endParaRPr lang="en-US" sz="4500" spc="-76" dirty="0">
              <a:solidFill>
                <a:srgbClr val="000000"/>
              </a:solidFill>
              <a:latin typeface="Roboto Condensed"/>
              <a:ea typeface="Roboto Condensed"/>
              <a:cs typeface="Roboto Condensed"/>
              <a:sym typeface="Roboto Condensed"/>
            </a:endParaRPr>
          </a:p>
        </p:txBody>
      </p:sp>
      <p:sp>
        <p:nvSpPr>
          <p:cNvPr id="22" name="TextBox 22"/>
          <p:cNvSpPr txBox="1"/>
          <p:nvPr/>
        </p:nvSpPr>
        <p:spPr>
          <a:xfrm>
            <a:off x="4368521" y="711914"/>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2:</a:t>
            </a:r>
          </a:p>
          <a:p>
            <a:pPr marL="0" lvl="0" indent="0" algn="ctr">
              <a:lnSpc>
                <a:spcPts val="5014"/>
              </a:lnSpc>
            </a:pPr>
            <a:r>
              <a:rPr lang="en-US" sz="4643">
                <a:solidFill>
                  <a:srgbClr val="152A69"/>
                </a:solidFill>
                <a:latin typeface="#9Slide07 SVNBango"/>
                <a:ea typeface="#9Slide07 SVNBango"/>
                <a:cs typeface="#9Slide07 SVNBango"/>
                <a:sym typeface="#9Slide07 SVNBango"/>
              </a:rPr>
              <a:t>TRÌNH BÀY BÀI NÓI</a:t>
            </a:r>
          </a:p>
        </p:txBody>
      </p:sp>
      <p:sp>
        <p:nvSpPr>
          <p:cNvPr id="23" name="TextBox 23"/>
          <p:cNvSpPr txBox="1"/>
          <p:nvPr/>
        </p:nvSpPr>
        <p:spPr>
          <a:xfrm>
            <a:off x="7543872" y="2032204"/>
            <a:ext cx="3200256" cy="1304784"/>
          </a:xfrm>
          <a:prstGeom prst="rect">
            <a:avLst/>
          </a:prstGeom>
        </p:spPr>
        <p:txBody>
          <a:bodyPr lIns="0" tIns="0" rIns="0" bIns="0" rtlCol="0" anchor="t">
            <a:spAutoFit/>
          </a:bodyPr>
          <a:lstStyle/>
          <a:p>
            <a:pPr algn="ctr">
              <a:lnSpc>
                <a:spcPts val="10324"/>
              </a:lnSpc>
              <a:spcBef>
                <a:spcPct val="0"/>
              </a:spcBef>
            </a:pPr>
            <a:r>
              <a:rPr lang="en-US" sz="7374">
                <a:solidFill>
                  <a:srgbClr val="F3A518"/>
                </a:solidFill>
                <a:latin typeface="#9Slide05 VL Fadilla"/>
                <a:ea typeface="#9Slide05 VL Fadilla"/>
                <a:cs typeface="#9Slide05 VL Fadilla"/>
                <a:sym typeface="#9Slide05 VL Fadilla"/>
              </a:rPr>
              <a:t>Người nói</a:t>
            </a:r>
          </a:p>
        </p:txBody>
      </p:sp>
      <p:grpSp>
        <p:nvGrpSpPr>
          <p:cNvPr id="24" name="Group 24"/>
          <p:cNvGrpSpPr/>
          <p:nvPr/>
        </p:nvGrpSpPr>
        <p:grpSpPr>
          <a:xfrm>
            <a:off x="-4075405" y="6426507"/>
            <a:ext cx="7129508" cy="6126921"/>
            <a:chOff x="0" y="0"/>
            <a:chExt cx="812800" cy="698500"/>
          </a:xfrm>
        </p:grpSpPr>
        <p:sp>
          <p:nvSpPr>
            <p:cNvPr id="25" name="Freeform 2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348AE7"/>
              </a:solidFill>
              <a:prstDash val="solid"/>
              <a:round/>
            </a:ln>
          </p:spPr>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847548"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98104"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57252"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488400"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401426"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rot="-10800000">
            <a:off x="-930682" y="-1548695"/>
            <a:ext cx="3715747" cy="4323778"/>
            <a:chOff x="0" y="0"/>
            <a:chExt cx="698500" cy="812800"/>
          </a:xfrm>
        </p:grpSpPr>
        <p:sp>
          <p:nvSpPr>
            <p:cNvPr id="18" name="Freeform 1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9" name="TextBox 19"/>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0" name="Freeform 20"/>
          <p:cNvSpPr/>
          <p:nvPr/>
        </p:nvSpPr>
        <p:spPr>
          <a:xfrm>
            <a:off x="13663553" y="7292362"/>
            <a:ext cx="4367990" cy="3117653"/>
          </a:xfrm>
          <a:custGeom>
            <a:avLst/>
            <a:gdLst/>
            <a:ahLst/>
            <a:cxnLst/>
            <a:rect l="l" t="t" r="r" b="b"/>
            <a:pathLst>
              <a:path w="4367990" h="3117653">
                <a:moveTo>
                  <a:pt x="0" y="0"/>
                </a:moveTo>
                <a:lnTo>
                  <a:pt x="4367990" y="0"/>
                </a:lnTo>
                <a:lnTo>
                  <a:pt x="4367990" y="3117653"/>
                </a:lnTo>
                <a:lnTo>
                  <a:pt x="0" y="3117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3582112" y="3588144"/>
            <a:ext cx="11737429" cy="5581476"/>
          </a:xfrm>
          <a:prstGeom prst="rect">
            <a:avLst/>
          </a:prstGeom>
        </p:spPr>
        <p:txBody>
          <a:bodyPr lIns="0" tIns="0" rIns="0" bIns="0" rtlCol="0" anchor="t">
            <a:spAutoFit/>
          </a:bodyPr>
          <a:lstStyle/>
          <a:p>
            <a:pPr algn="just">
              <a:lnSpc>
                <a:spcPts val="6299"/>
              </a:lnSpc>
            </a:pPr>
            <a:r>
              <a:rPr lang="en-US" sz="4500" b="1" spc="-76" dirty="0">
                <a:solidFill>
                  <a:srgbClr val="000000"/>
                </a:solidFill>
                <a:latin typeface="Roboto Condensed Bold"/>
                <a:ea typeface="Roboto Condensed Bold"/>
                <a:cs typeface="Roboto Condensed Bold"/>
                <a:sym typeface="Roboto Condensed Bold"/>
              </a:rPr>
              <a:t>- </a:t>
            </a:r>
            <a:r>
              <a:rPr lang="en-US" sz="4500" b="1" spc="-76" dirty="0" err="1">
                <a:solidFill>
                  <a:srgbClr val="000000"/>
                </a:solidFill>
                <a:latin typeface="Roboto Condensed Bold"/>
                <a:ea typeface="Roboto Condensed Bold"/>
                <a:cs typeface="Roboto Condensed Bold"/>
                <a:sym typeface="Roboto Condensed Bold"/>
              </a:rPr>
              <a:t>Triển</a:t>
            </a:r>
            <a:r>
              <a:rPr lang="en-US" sz="4500" b="1" spc="-76" dirty="0">
                <a:solidFill>
                  <a:srgbClr val="000000"/>
                </a:solidFill>
                <a:latin typeface="Roboto Condensed Bold"/>
                <a:ea typeface="Roboto Condensed Bold"/>
                <a:cs typeface="Roboto Condensed Bold"/>
                <a:sym typeface="Roboto Condensed Bold"/>
              </a:rPr>
              <a:t> </a:t>
            </a:r>
            <a:r>
              <a:rPr lang="en-US" sz="4500" b="1" spc="-76" dirty="0" err="1">
                <a:solidFill>
                  <a:srgbClr val="000000"/>
                </a:solidFill>
                <a:latin typeface="Roboto Condensed Bold"/>
                <a:ea typeface="Roboto Condensed Bold"/>
                <a:cs typeface="Roboto Condensed Bold"/>
                <a:sym typeface="Roboto Condensed Bold"/>
              </a:rPr>
              <a:t>khai</a:t>
            </a:r>
            <a:r>
              <a:rPr lang="en-US" sz="4500" b="1" spc="-76" dirty="0">
                <a:solidFill>
                  <a:srgbClr val="000000"/>
                </a:solidFill>
                <a:latin typeface="Roboto Condensed Bold"/>
                <a:ea typeface="Roboto Condensed Bold"/>
                <a:cs typeface="Roboto Condensed Bold"/>
                <a:sym typeface="Roboto Condensed Bold"/>
              </a:rPr>
              <a:t>:</a:t>
            </a:r>
          </a:p>
          <a:p>
            <a:pPr algn="just">
              <a:lnSpc>
                <a:spcPts val="6299"/>
              </a:lnSpc>
            </a:pP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Diễn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giải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để</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làm</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rõ</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bản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chất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của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sự</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việc</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đưa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ra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lí</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lẽ</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kết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hợp</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với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bằng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chứng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từ</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thực</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tế</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khách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quan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để</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thuyết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phục</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người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nghe</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đồng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tình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với</a:t>
            </a:r>
            <a:r>
              <a:rPr lang="en-US" sz="4500" spc="-76" dirty="0">
                <a:solidFill>
                  <a:srgbClr val="000000"/>
                </a:solidFill>
                <a:latin typeface="Roboto Condensed"/>
                <a:ea typeface="Roboto Condensed"/>
                <a:cs typeface="Roboto Condensed"/>
                <a:sym typeface="Roboto Condensed"/>
              </a:rPr>
              <a:t> ý </a:t>
            </a:r>
            <a:r>
              <a:rPr lang="en-US" sz="4500" spc="-76" dirty="0" err="1">
                <a:solidFill>
                  <a:srgbClr val="000000"/>
                </a:solidFill>
                <a:latin typeface="Roboto Condensed"/>
                <a:ea typeface="Roboto Condensed"/>
                <a:cs typeface="Roboto Condensed"/>
                <a:sym typeface="Roboto Condensed"/>
              </a:rPr>
              <a:t>kiến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của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mình</a:t>
            </a:r>
            <a:r>
              <a:rPr lang="en-US" sz="4500" spc="-76" dirty="0">
                <a:solidFill>
                  <a:srgbClr val="000000"/>
                </a:solidFill>
                <a:latin typeface="Roboto Condensed"/>
                <a:ea typeface="Roboto Condensed"/>
                <a:cs typeface="Roboto Condensed"/>
                <a:sym typeface="Roboto Condensed"/>
              </a:rPr>
              <a:t>.</a:t>
            </a:r>
          </a:p>
          <a:p>
            <a:pPr algn="just">
              <a:lnSpc>
                <a:spcPts val="6299"/>
              </a:lnSpc>
            </a:pP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Sử</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dụng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ngôn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ngữ</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cơ</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thể</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và</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điều</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chỉnh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ngữ</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điệu</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cho</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phù</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hợp</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với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nội</a:t>
            </a:r>
            <a:r>
              <a:rPr lang="en-US" sz="4500" spc="-76" dirty="0">
                <a:solidFill>
                  <a:srgbClr val="000000"/>
                </a:solidFill>
                <a:latin typeface="Roboto Condensed"/>
                <a:ea typeface="Roboto Condensed"/>
                <a:cs typeface="Roboto Condensed"/>
                <a:sym typeface="Roboto Condensed"/>
              </a:rPr>
              <a:t> dung </a:t>
            </a:r>
            <a:r>
              <a:rPr lang="en-US" sz="4500" spc="-76" dirty="0" err="1">
                <a:solidFill>
                  <a:srgbClr val="000000"/>
                </a:solidFill>
                <a:latin typeface="Roboto Condensed"/>
                <a:ea typeface="Roboto Condensed"/>
                <a:cs typeface="Roboto Condensed"/>
                <a:sym typeface="Roboto Condensed"/>
              </a:rPr>
              <a:t>trình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bày</a:t>
            </a:r>
            <a:r>
              <a:rPr lang="en-US" sz="4500" spc="-76" dirty="0">
                <a:solidFill>
                  <a:srgbClr val="000000"/>
                </a:solidFill>
                <a:latin typeface="Roboto Condensed"/>
                <a:ea typeface="Roboto Condensed"/>
                <a:cs typeface="Roboto Condensed"/>
                <a:sym typeface="Roboto Condensed"/>
              </a:rPr>
              <a:t>.</a:t>
            </a:r>
          </a:p>
          <a:p>
            <a:pPr algn="just">
              <a:lnSpc>
                <a:spcPts val="6299"/>
              </a:lnSpc>
            </a:pPr>
            <a:endParaRPr lang="en-US" sz="4500" spc="-76" dirty="0">
              <a:solidFill>
                <a:srgbClr val="000000"/>
              </a:solidFill>
              <a:latin typeface="Roboto Condensed"/>
              <a:ea typeface="Roboto Condensed"/>
              <a:cs typeface="Roboto Condensed"/>
              <a:sym typeface="Roboto Condensed"/>
            </a:endParaRPr>
          </a:p>
        </p:txBody>
      </p:sp>
      <p:sp>
        <p:nvSpPr>
          <p:cNvPr id="22" name="TextBox 22"/>
          <p:cNvSpPr txBox="1"/>
          <p:nvPr/>
        </p:nvSpPr>
        <p:spPr>
          <a:xfrm>
            <a:off x="4368521" y="711914"/>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2:</a:t>
            </a:r>
          </a:p>
          <a:p>
            <a:pPr marL="0" lvl="0" indent="0" algn="ctr">
              <a:lnSpc>
                <a:spcPts val="5014"/>
              </a:lnSpc>
            </a:pPr>
            <a:r>
              <a:rPr lang="en-US" sz="4643">
                <a:solidFill>
                  <a:srgbClr val="152A69"/>
                </a:solidFill>
                <a:latin typeface="#9Slide07 SVNBango"/>
                <a:ea typeface="#9Slide07 SVNBango"/>
                <a:cs typeface="#9Slide07 SVNBango"/>
                <a:sym typeface="#9Slide07 SVNBango"/>
              </a:rPr>
              <a:t>TRÌNH BÀY BÀI NÓI</a:t>
            </a:r>
          </a:p>
        </p:txBody>
      </p:sp>
      <p:sp>
        <p:nvSpPr>
          <p:cNvPr id="23" name="TextBox 23"/>
          <p:cNvSpPr txBox="1"/>
          <p:nvPr/>
        </p:nvSpPr>
        <p:spPr>
          <a:xfrm>
            <a:off x="7543872" y="2032204"/>
            <a:ext cx="3200256" cy="1304784"/>
          </a:xfrm>
          <a:prstGeom prst="rect">
            <a:avLst/>
          </a:prstGeom>
        </p:spPr>
        <p:txBody>
          <a:bodyPr lIns="0" tIns="0" rIns="0" bIns="0" rtlCol="0" anchor="t">
            <a:spAutoFit/>
          </a:bodyPr>
          <a:lstStyle/>
          <a:p>
            <a:pPr algn="ctr">
              <a:lnSpc>
                <a:spcPts val="10324"/>
              </a:lnSpc>
              <a:spcBef>
                <a:spcPct val="0"/>
              </a:spcBef>
            </a:pPr>
            <a:r>
              <a:rPr lang="en-US" sz="7374">
                <a:solidFill>
                  <a:srgbClr val="F3A518"/>
                </a:solidFill>
                <a:latin typeface="#9Slide05 VL Fadilla"/>
                <a:ea typeface="#9Slide05 VL Fadilla"/>
                <a:cs typeface="#9Slide05 VL Fadilla"/>
                <a:sym typeface="#9Slide05 VL Fadilla"/>
              </a:rPr>
              <a:t>Người nói</a:t>
            </a:r>
          </a:p>
        </p:txBody>
      </p:sp>
      <p:grpSp>
        <p:nvGrpSpPr>
          <p:cNvPr id="24" name="Group 24"/>
          <p:cNvGrpSpPr/>
          <p:nvPr/>
        </p:nvGrpSpPr>
        <p:grpSpPr>
          <a:xfrm>
            <a:off x="-4075405" y="6426507"/>
            <a:ext cx="7129508" cy="6126921"/>
            <a:chOff x="0" y="0"/>
            <a:chExt cx="812800" cy="698500"/>
          </a:xfrm>
        </p:grpSpPr>
        <p:sp>
          <p:nvSpPr>
            <p:cNvPr id="25" name="Freeform 2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348AE7"/>
              </a:solidFill>
              <a:prstDash val="solid"/>
              <a:round/>
            </a:ln>
          </p:spPr>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847548"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98104"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57252"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488400"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401426"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rot="-10800000">
            <a:off x="-930682" y="-1548695"/>
            <a:ext cx="3715747" cy="4323778"/>
            <a:chOff x="0" y="0"/>
            <a:chExt cx="698500" cy="812800"/>
          </a:xfrm>
        </p:grpSpPr>
        <p:sp>
          <p:nvSpPr>
            <p:cNvPr id="18" name="Freeform 1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9" name="TextBox 19"/>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0" name="Freeform 20"/>
          <p:cNvSpPr/>
          <p:nvPr/>
        </p:nvSpPr>
        <p:spPr>
          <a:xfrm>
            <a:off x="13663553" y="7292362"/>
            <a:ext cx="4367990" cy="3117653"/>
          </a:xfrm>
          <a:custGeom>
            <a:avLst/>
            <a:gdLst/>
            <a:ahLst/>
            <a:cxnLst/>
            <a:rect l="l" t="t" r="r" b="b"/>
            <a:pathLst>
              <a:path w="4367990" h="3117653">
                <a:moveTo>
                  <a:pt x="0" y="0"/>
                </a:moveTo>
                <a:lnTo>
                  <a:pt x="4367990" y="0"/>
                </a:lnTo>
                <a:lnTo>
                  <a:pt x="4367990" y="3117653"/>
                </a:lnTo>
                <a:lnTo>
                  <a:pt x="0" y="3117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3917514" y="3676425"/>
            <a:ext cx="11066624" cy="3181251"/>
          </a:xfrm>
          <a:prstGeom prst="rect">
            <a:avLst/>
          </a:prstGeom>
        </p:spPr>
        <p:txBody>
          <a:bodyPr lIns="0" tIns="0" rIns="0" bIns="0" rtlCol="0" anchor="t">
            <a:spAutoFit/>
          </a:bodyPr>
          <a:lstStyle/>
          <a:p>
            <a:pPr algn="just">
              <a:lnSpc>
                <a:spcPts val="6299"/>
              </a:lnSpc>
            </a:pPr>
            <a:r>
              <a:rPr lang="en-US" sz="4500" b="1" spc="-76" dirty="0" err="1">
                <a:solidFill>
                  <a:srgbClr val="000000"/>
                </a:solidFill>
                <a:latin typeface="Roboto Condensed Bold"/>
                <a:ea typeface="Roboto Condensed Bold"/>
                <a:cs typeface="Roboto Condensed Bold"/>
                <a:sym typeface="Roboto Condensed Bold"/>
              </a:rPr>
              <a:t>Kết</a:t>
            </a:r>
            <a:r>
              <a:rPr lang="en-US" sz="4500" b="1" spc="-76" dirty="0">
                <a:solidFill>
                  <a:srgbClr val="000000"/>
                </a:solidFill>
                <a:latin typeface="Roboto Condensed Bold"/>
                <a:ea typeface="Roboto Condensed Bold"/>
                <a:cs typeface="Roboto Condensed Bold"/>
                <a:sym typeface="Roboto Condensed Bold"/>
              </a:rPr>
              <a:t> </a:t>
            </a:r>
            <a:r>
              <a:rPr lang="en-US" sz="4500" b="1" spc="-76" dirty="0" err="1">
                <a:solidFill>
                  <a:srgbClr val="000000"/>
                </a:solidFill>
                <a:latin typeface="Roboto Condensed Bold"/>
                <a:ea typeface="Roboto Condensed Bold"/>
                <a:cs typeface="Roboto Condensed Bold"/>
                <a:sym typeface="Roboto Condensed Bold"/>
              </a:rPr>
              <a:t>thúc</a:t>
            </a:r>
            <a:r>
              <a:rPr lang="en-US" sz="4500" b="1" spc="-76" dirty="0">
                <a:solidFill>
                  <a:srgbClr val="000000"/>
                </a:solidFill>
                <a:latin typeface="Roboto Condensed Bold"/>
                <a:ea typeface="Roboto Condensed Bold"/>
                <a:cs typeface="Roboto Condensed Bold"/>
                <a:sym typeface="Roboto Condensed Bold"/>
              </a:rPr>
              <a:t>: </a:t>
            </a:r>
            <a:r>
              <a:rPr lang="en-US" sz="4500" spc="-76" dirty="0" err="1">
                <a:solidFill>
                  <a:srgbClr val="000000"/>
                </a:solidFill>
                <a:latin typeface="Roboto Condensed"/>
                <a:ea typeface="Roboto Condensed"/>
                <a:cs typeface="Roboto Condensed"/>
                <a:sym typeface="Roboto Condensed"/>
              </a:rPr>
              <a:t>Khái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quát</a:t>
            </a:r>
            <a:r>
              <a:rPr lang="en-US" sz="4500" spc="-76" dirty="0">
                <a:solidFill>
                  <a:srgbClr val="000000"/>
                </a:solidFill>
                <a:latin typeface="Roboto Condensed"/>
                <a:ea typeface="Roboto Condensed"/>
                <a:cs typeface="Roboto Condensed"/>
                <a:sym typeface="Roboto Condensed"/>
              </a:rPr>
              <a:t> ý </a:t>
            </a:r>
            <a:r>
              <a:rPr lang="en-US" sz="4500" spc="-76" dirty="0" err="1">
                <a:solidFill>
                  <a:srgbClr val="000000"/>
                </a:solidFill>
                <a:latin typeface="Roboto Condensed"/>
                <a:ea typeface="Roboto Condensed"/>
                <a:cs typeface="Roboto Condensed"/>
                <a:sym typeface="Roboto Condensed"/>
              </a:rPr>
              <a:t>nghĩa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của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sự</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việc</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được</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trình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bày</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nêu</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phương</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án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giải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quyết</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liên</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hệ</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trách</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nhiệm</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của</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mỗi</a:t>
            </a:r>
            <a:r>
              <a:rPr lang="en-US" sz="4500" spc="-76" dirty="0">
                <a:solidFill>
                  <a:srgbClr val="000000"/>
                </a:solidFill>
                <a:latin typeface="Roboto Condensed"/>
                <a:ea typeface="Roboto Condensed"/>
                <a:cs typeface="Roboto Condensed"/>
                <a:sym typeface="Roboto Condensed"/>
              </a:rPr>
              <a:t> </a:t>
            </a:r>
            <a:r>
              <a:rPr lang="en-US" sz="4500" spc="-76" dirty="0" err="1">
                <a:solidFill>
                  <a:srgbClr val="000000"/>
                </a:solidFill>
                <a:latin typeface="Roboto Condensed"/>
                <a:ea typeface="Roboto Condensed"/>
                <a:cs typeface="Roboto Condensed"/>
                <a:sym typeface="Roboto Condensed"/>
              </a:rPr>
              <a:t>người</a:t>
            </a:r>
            <a:r>
              <a:rPr lang="en-US" sz="4500" spc="-76" dirty="0">
                <a:solidFill>
                  <a:srgbClr val="000000"/>
                </a:solidFill>
                <a:latin typeface="Roboto Condensed"/>
                <a:ea typeface="Roboto Condensed"/>
                <a:cs typeface="Roboto Condensed"/>
                <a:sym typeface="Roboto Condensed"/>
              </a:rPr>
              <a:t>.</a:t>
            </a:r>
          </a:p>
          <a:p>
            <a:pPr algn="just">
              <a:lnSpc>
                <a:spcPts val="6299"/>
              </a:lnSpc>
            </a:pPr>
            <a:endParaRPr lang="en-US" sz="4500" spc="-76" dirty="0">
              <a:solidFill>
                <a:srgbClr val="000000"/>
              </a:solidFill>
              <a:latin typeface="Roboto Condensed"/>
              <a:ea typeface="Roboto Condensed"/>
              <a:cs typeface="Roboto Condensed"/>
              <a:sym typeface="Roboto Condensed"/>
            </a:endParaRPr>
          </a:p>
        </p:txBody>
      </p:sp>
      <p:sp>
        <p:nvSpPr>
          <p:cNvPr id="22" name="TextBox 22"/>
          <p:cNvSpPr txBox="1"/>
          <p:nvPr/>
        </p:nvSpPr>
        <p:spPr>
          <a:xfrm>
            <a:off x="4368521" y="711914"/>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2:</a:t>
            </a:r>
          </a:p>
          <a:p>
            <a:pPr marL="0" lvl="0" indent="0" algn="ctr">
              <a:lnSpc>
                <a:spcPts val="5014"/>
              </a:lnSpc>
            </a:pPr>
            <a:r>
              <a:rPr lang="en-US" sz="4643">
                <a:solidFill>
                  <a:srgbClr val="152A69"/>
                </a:solidFill>
                <a:latin typeface="#9Slide07 SVNBango"/>
                <a:ea typeface="#9Slide07 SVNBango"/>
                <a:cs typeface="#9Slide07 SVNBango"/>
                <a:sym typeface="#9Slide07 SVNBango"/>
              </a:rPr>
              <a:t>TRÌNH BÀY BÀI NÓI</a:t>
            </a:r>
          </a:p>
        </p:txBody>
      </p:sp>
      <p:sp>
        <p:nvSpPr>
          <p:cNvPr id="23" name="TextBox 23"/>
          <p:cNvSpPr txBox="1"/>
          <p:nvPr/>
        </p:nvSpPr>
        <p:spPr>
          <a:xfrm>
            <a:off x="7543872" y="2032204"/>
            <a:ext cx="3200256" cy="1304784"/>
          </a:xfrm>
          <a:prstGeom prst="rect">
            <a:avLst/>
          </a:prstGeom>
        </p:spPr>
        <p:txBody>
          <a:bodyPr lIns="0" tIns="0" rIns="0" bIns="0" rtlCol="0" anchor="t">
            <a:spAutoFit/>
          </a:bodyPr>
          <a:lstStyle/>
          <a:p>
            <a:pPr algn="ctr">
              <a:lnSpc>
                <a:spcPts val="10324"/>
              </a:lnSpc>
              <a:spcBef>
                <a:spcPct val="0"/>
              </a:spcBef>
            </a:pPr>
            <a:r>
              <a:rPr lang="en-US" sz="7374">
                <a:solidFill>
                  <a:srgbClr val="F3A518"/>
                </a:solidFill>
                <a:latin typeface="#9Slide05 VL Fadilla"/>
                <a:ea typeface="#9Slide05 VL Fadilla"/>
                <a:cs typeface="#9Slide05 VL Fadilla"/>
                <a:sym typeface="#9Slide05 VL Fadilla"/>
              </a:rPr>
              <a:t>Người nói</a:t>
            </a:r>
          </a:p>
        </p:txBody>
      </p:sp>
      <p:grpSp>
        <p:nvGrpSpPr>
          <p:cNvPr id="24" name="Group 24"/>
          <p:cNvGrpSpPr/>
          <p:nvPr/>
        </p:nvGrpSpPr>
        <p:grpSpPr>
          <a:xfrm>
            <a:off x="-4075405" y="6426507"/>
            <a:ext cx="7129508" cy="6126921"/>
            <a:chOff x="0" y="0"/>
            <a:chExt cx="812800" cy="698500"/>
          </a:xfrm>
        </p:grpSpPr>
        <p:sp>
          <p:nvSpPr>
            <p:cNvPr id="25" name="Freeform 2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348AE7"/>
              </a:solidFill>
              <a:prstDash val="solid"/>
              <a:round/>
            </a:ln>
          </p:spPr>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847548"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98104"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57252"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488400"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401426"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rot="-10800000">
            <a:off x="-930682" y="-1548695"/>
            <a:ext cx="3715747" cy="4323778"/>
            <a:chOff x="0" y="0"/>
            <a:chExt cx="698500" cy="812800"/>
          </a:xfrm>
        </p:grpSpPr>
        <p:sp>
          <p:nvSpPr>
            <p:cNvPr id="18" name="Freeform 1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9" name="TextBox 19"/>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0" name="TextBox 20"/>
          <p:cNvSpPr txBox="1"/>
          <p:nvPr/>
        </p:nvSpPr>
        <p:spPr>
          <a:xfrm>
            <a:off x="2375121" y="3451288"/>
            <a:ext cx="14370486" cy="6665148"/>
          </a:xfrm>
          <a:prstGeom prst="rect">
            <a:avLst/>
          </a:prstGeom>
        </p:spPr>
        <p:txBody>
          <a:bodyPr lIns="0" tIns="0" rIns="0" bIns="0" rtlCol="0" anchor="t">
            <a:spAutoFit/>
          </a:bodyPr>
          <a:lstStyle/>
          <a:p>
            <a:pPr marL="906782" lvl="1" indent="-453391" algn="just">
              <a:lnSpc>
                <a:spcPts val="5880"/>
              </a:lnSpc>
              <a:buFont typeface="Arial"/>
              <a:buChar char="•"/>
            </a:pPr>
            <a:r>
              <a:rPr lang="en-US" sz="4200" spc="-71" dirty="0">
                <a:solidFill>
                  <a:srgbClr val="000000"/>
                </a:solidFill>
                <a:latin typeface="Roboto Condensed"/>
                <a:ea typeface="Roboto Condensed"/>
                <a:cs typeface="Roboto Condensed"/>
                <a:sym typeface="Roboto Condensed"/>
              </a:rPr>
              <a:t>Theo </a:t>
            </a:r>
            <a:r>
              <a:rPr lang="en-US" sz="4200" spc="-71" dirty="0" err="1">
                <a:solidFill>
                  <a:srgbClr val="000000"/>
                </a:solidFill>
                <a:latin typeface="Roboto Condensed"/>
                <a:ea typeface="Roboto Condensed"/>
                <a:cs typeface="Roboto Condensed"/>
                <a:sym typeface="Roboto Condensed"/>
              </a:rPr>
              <a:t>dõi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để</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nắm</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bắt</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nội</a:t>
            </a:r>
            <a:r>
              <a:rPr lang="en-US" sz="4200" spc="-71" dirty="0">
                <a:solidFill>
                  <a:srgbClr val="000000"/>
                </a:solidFill>
                <a:latin typeface="Roboto Condensed"/>
                <a:ea typeface="Roboto Condensed"/>
                <a:cs typeface="Roboto Condensed"/>
                <a:sym typeface="Roboto Condensed"/>
              </a:rPr>
              <a:t> dung </a:t>
            </a:r>
            <a:r>
              <a:rPr lang="en-US" sz="4200" spc="-71" dirty="0" err="1">
                <a:solidFill>
                  <a:srgbClr val="000000"/>
                </a:solidFill>
                <a:latin typeface="Roboto Condensed"/>
                <a:ea typeface="Roboto Condensed"/>
                <a:cs typeface="Roboto Condensed"/>
                <a:sym typeface="Roboto Condensed"/>
              </a:rPr>
              <a:t>và</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cách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trình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bày</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bài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nói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nhận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biết</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mức</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độ</a:t>
            </a:r>
            <a:r>
              <a:rPr lang="en-US" sz="4200" spc="-71" dirty="0">
                <a:solidFill>
                  <a:srgbClr val="000000"/>
                </a:solidFill>
                <a:latin typeface="Roboto Condensed"/>
                <a:ea typeface="Roboto Condensed"/>
                <a:cs typeface="Roboto Condensed"/>
                <a:sym typeface="Roboto Condensed"/>
              </a:rPr>
              <a:t> tin </a:t>
            </a:r>
            <a:r>
              <a:rPr lang="en-US" sz="4200" spc="-71" dirty="0" err="1">
                <a:solidFill>
                  <a:srgbClr val="000000"/>
                </a:solidFill>
                <a:latin typeface="Roboto Condensed"/>
                <a:ea typeface="Roboto Condensed"/>
                <a:cs typeface="Roboto Condensed"/>
                <a:sym typeface="Roboto Condensed"/>
              </a:rPr>
              <a:t>cậy</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của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thông</a:t>
            </a:r>
            <a:r>
              <a:rPr lang="en-US" sz="4200" spc="-71" dirty="0">
                <a:solidFill>
                  <a:srgbClr val="000000"/>
                </a:solidFill>
                <a:latin typeface="Roboto Condensed"/>
                <a:ea typeface="Roboto Condensed"/>
                <a:cs typeface="Roboto Condensed"/>
                <a:sym typeface="Roboto Condensed"/>
              </a:rPr>
              <a:t> tin </a:t>
            </a:r>
            <a:r>
              <a:rPr lang="en-US" sz="4200" spc="-71" dirty="0" err="1">
                <a:solidFill>
                  <a:srgbClr val="000000"/>
                </a:solidFill>
                <a:latin typeface="Roboto Condensed"/>
                <a:ea typeface="Roboto Condensed"/>
                <a:cs typeface="Roboto Condensed"/>
                <a:sym typeface="Roboto Condensed"/>
              </a:rPr>
              <a:t>khách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quan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tính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thuyết</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phục</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của</a:t>
            </a:r>
            <a:r>
              <a:rPr lang="en-US" sz="4200" spc="-71" dirty="0">
                <a:solidFill>
                  <a:srgbClr val="000000"/>
                </a:solidFill>
                <a:latin typeface="Roboto Condensed"/>
                <a:ea typeface="Roboto Condensed"/>
                <a:cs typeface="Roboto Condensed"/>
                <a:sym typeface="Roboto Condensed"/>
              </a:rPr>
              <a:t> ý </a:t>
            </a:r>
            <a:r>
              <a:rPr lang="en-US" sz="4200" spc="-71" dirty="0" err="1">
                <a:solidFill>
                  <a:srgbClr val="000000"/>
                </a:solidFill>
                <a:latin typeface="Roboto Condensed"/>
                <a:ea typeface="Roboto Condensed"/>
                <a:cs typeface="Roboto Condensed"/>
                <a:sym typeface="Roboto Condensed"/>
              </a:rPr>
              <a:t>kiến</a:t>
            </a:r>
            <a:r>
              <a:rPr lang="en-US" sz="4200" spc="-71" dirty="0">
                <a:solidFill>
                  <a:srgbClr val="000000"/>
                </a:solidFill>
                <a:latin typeface="Roboto Condensed"/>
                <a:ea typeface="Roboto Condensed"/>
                <a:cs typeface="Roboto Condensed"/>
                <a:sym typeface="Roboto Condensed"/>
              </a:rPr>
              <a:t> do </a:t>
            </a:r>
            <a:r>
              <a:rPr lang="en-US" sz="4200" spc="-71" dirty="0" err="1">
                <a:solidFill>
                  <a:srgbClr val="000000"/>
                </a:solidFill>
                <a:latin typeface="Roboto Condensed"/>
                <a:ea typeface="Roboto Condensed"/>
                <a:cs typeface="Roboto Condensed"/>
                <a:sym typeface="Roboto Condensed"/>
              </a:rPr>
              <a:t>người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nói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nêu</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ra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chỉ</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ra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những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hạn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chế</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nếu</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có</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như</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lập</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luận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thiếu</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lô-gic</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bằng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chứng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chưa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đầy</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đủ</a:t>
            </a:r>
            <a:r>
              <a:rPr lang="en-US" sz="4200" spc="-71" dirty="0">
                <a:solidFill>
                  <a:srgbClr val="000000"/>
                </a:solidFill>
                <a:latin typeface="Roboto Condensed"/>
                <a:ea typeface="Roboto Condensed"/>
                <a:cs typeface="Roboto Condensed"/>
                <a:sym typeface="Roboto Condensed"/>
              </a:rPr>
              <a:t> hay </a:t>
            </a:r>
            <a:r>
              <a:rPr lang="en-US" sz="4200" spc="-71" dirty="0" err="1">
                <a:solidFill>
                  <a:srgbClr val="000000"/>
                </a:solidFill>
                <a:latin typeface="Roboto Condensed"/>
                <a:ea typeface="Roboto Condensed"/>
                <a:cs typeface="Roboto Condensed"/>
                <a:sym typeface="Roboto Condensed"/>
              </a:rPr>
              <a:t>không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liên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quan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đến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sự</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việc</a:t>
            </a:r>
            <a:r>
              <a:rPr lang="en-US" sz="4200" spc="-71" dirty="0">
                <a:solidFill>
                  <a:srgbClr val="000000"/>
                </a:solidFill>
                <a:latin typeface="Roboto Condensed"/>
                <a:ea typeface="Roboto Condensed"/>
                <a:cs typeface="Roboto Condensed"/>
                <a:sym typeface="Roboto Condensed"/>
              </a:rPr>
              <a:t>.</a:t>
            </a:r>
          </a:p>
          <a:p>
            <a:pPr marL="906782" lvl="1" indent="-453391" algn="just">
              <a:lnSpc>
                <a:spcPts val="5880"/>
              </a:lnSpc>
              <a:buFont typeface="Arial"/>
              <a:buChar char="•"/>
            </a:pPr>
            <a:r>
              <a:rPr lang="en-US" sz="4200" spc="-71" dirty="0" err="1">
                <a:solidFill>
                  <a:srgbClr val="000000"/>
                </a:solidFill>
                <a:latin typeface="Roboto Condensed"/>
                <a:ea typeface="Roboto Condensed"/>
                <a:cs typeface="Roboto Condensed"/>
                <a:sym typeface="Roboto Condensed"/>
              </a:rPr>
              <a:t>Có</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thể</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yêu</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cầu</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người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nói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cung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cấp</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thêm</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thông</a:t>
            </a:r>
            <a:r>
              <a:rPr lang="en-US" sz="4200" spc="-71" dirty="0">
                <a:solidFill>
                  <a:srgbClr val="000000"/>
                </a:solidFill>
                <a:latin typeface="Roboto Condensed"/>
                <a:ea typeface="Roboto Condensed"/>
                <a:cs typeface="Roboto Condensed"/>
                <a:sym typeface="Roboto Condensed"/>
              </a:rPr>
              <a:t> tin, </a:t>
            </a:r>
            <a:r>
              <a:rPr lang="en-US" sz="4200" spc="-71" dirty="0" err="1">
                <a:solidFill>
                  <a:srgbClr val="000000"/>
                </a:solidFill>
                <a:latin typeface="Roboto Condensed"/>
                <a:ea typeface="Roboto Condensed"/>
                <a:cs typeface="Roboto Condensed"/>
                <a:sym typeface="Roboto Condensed"/>
              </a:rPr>
              <a:t>giải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thích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những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điểm</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còn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chưa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rõ</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trao</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đổi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lại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những</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chỗ</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chưa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tán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thành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với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cách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nhìn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nhận</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đánh</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giá</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của</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người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nói</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về</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sự</a:t>
            </a:r>
            <a:r>
              <a:rPr lang="en-US" sz="4200" spc="-71" dirty="0">
                <a:solidFill>
                  <a:srgbClr val="000000"/>
                </a:solidFill>
                <a:latin typeface="Roboto Condensed"/>
                <a:ea typeface="Roboto Condensed"/>
                <a:cs typeface="Roboto Condensed"/>
                <a:sym typeface="Roboto Condensed"/>
              </a:rPr>
              <a:t> </a:t>
            </a:r>
            <a:r>
              <a:rPr lang="en-US" sz="4200" spc="-71" dirty="0" err="1">
                <a:solidFill>
                  <a:srgbClr val="000000"/>
                </a:solidFill>
                <a:latin typeface="Roboto Condensed"/>
                <a:ea typeface="Roboto Condensed"/>
                <a:cs typeface="Roboto Condensed"/>
                <a:sym typeface="Roboto Condensed"/>
              </a:rPr>
              <a:t>việc</a:t>
            </a:r>
            <a:r>
              <a:rPr lang="en-US" sz="4200" spc="-71" dirty="0">
                <a:solidFill>
                  <a:srgbClr val="000000"/>
                </a:solidFill>
                <a:latin typeface="Roboto Condensed"/>
                <a:ea typeface="Roboto Condensed"/>
                <a:cs typeface="Roboto Condensed"/>
                <a:sym typeface="Roboto Condensed"/>
              </a:rPr>
              <a:t>. </a:t>
            </a:r>
          </a:p>
          <a:p>
            <a:pPr algn="just">
              <a:lnSpc>
                <a:spcPts val="5880"/>
              </a:lnSpc>
            </a:pPr>
            <a:endParaRPr lang="en-US" sz="4200" spc="-71" dirty="0">
              <a:solidFill>
                <a:srgbClr val="000000"/>
              </a:solidFill>
              <a:latin typeface="Roboto Condensed"/>
              <a:ea typeface="Roboto Condensed"/>
              <a:cs typeface="Roboto Condensed"/>
              <a:sym typeface="Roboto Condensed"/>
            </a:endParaRPr>
          </a:p>
        </p:txBody>
      </p:sp>
      <p:sp>
        <p:nvSpPr>
          <p:cNvPr id="21" name="TextBox 21"/>
          <p:cNvSpPr txBox="1"/>
          <p:nvPr/>
        </p:nvSpPr>
        <p:spPr>
          <a:xfrm>
            <a:off x="4368521" y="711914"/>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2:</a:t>
            </a:r>
          </a:p>
          <a:p>
            <a:pPr marL="0" lvl="0" indent="0" algn="ctr">
              <a:lnSpc>
                <a:spcPts val="5014"/>
              </a:lnSpc>
            </a:pPr>
            <a:r>
              <a:rPr lang="en-US" sz="4643">
                <a:solidFill>
                  <a:srgbClr val="152A69"/>
                </a:solidFill>
                <a:latin typeface="#9Slide07 SVNBango"/>
                <a:ea typeface="#9Slide07 SVNBango"/>
                <a:cs typeface="#9Slide07 SVNBango"/>
                <a:sym typeface="#9Slide07 SVNBango"/>
              </a:rPr>
              <a:t>TRÌNH BÀY BÀI NÓI</a:t>
            </a:r>
          </a:p>
        </p:txBody>
      </p:sp>
      <p:sp>
        <p:nvSpPr>
          <p:cNvPr id="22" name="TextBox 22"/>
          <p:cNvSpPr txBox="1"/>
          <p:nvPr/>
        </p:nvSpPr>
        <p:spPr>
          <a:xfrm>
            <a:off x="7264820" y="2032204"/>
            <a:ext cx="3758360" cy="1304784"/>
          </a:xfrm>
          <a:prstGeom prst="rect">
            <a:avLst/>
          </a:prstGeom>
        </p:spPr>
        <p:txBody>
          <a:bodyPr lIns="0" tIns="0" rIns="0" bIns="0" rtlCol="0" anchor="t">
            <a:spAutoFit/>
          </a:bodyPr>
          <a:lstStyle/>
          <a:p>
            <a:pPr algn="ctr">
              <a:lnSpc>
                <a:spcPts val="10324"/>
              </a:lnSpc>
              <a:spcBef>
                <a:spcPct val="0"/>
              </a:spcBef>
            </a:pPr>
            <a:r>
              <a:rPr lang="en-US" sz="7374">
                <a:solidFill>
                  <a:srgbClr val="348AE7"/>
                </a:solidFill>
                <a:latin typeface="#9Slide05 VL Fadilla"/>
                <a:ea typeface="#9Slide05 VL Fadilla"/>
                <a:cs typeface="#9Slide05 VL Fadilla"/>
                <a:sym typeface="#9Slide05 VL Fadilla"/>
              </a:rPr>
              <a:t>Người nghe</a:t>
            </a:r>
          </a:p>
        </p:txBody>
      </p:sp>
      <p:grpSp>
        <p:nvGrpSpPr>
          <p:cNvPr id="23" name="Group 23"/>
          <p:cNvGrpSpPr/>
          <p:nvPr/>
        </p:nvGrpSpPr>
        <p:grpSpPr>
          <a:xfrm>
            <a:off x="-4075405" y="6426507"/>
            <a:ext cx="7129508" cy="6126921"/>
            <a:chOff x="0" y="0"/>
            <a:chExt cx="812800" cy="698500"/>
          </a:xfrm>
        </p:grpSpPr>
        <p:sp>
          <p:nvSpPr>
            <p:cNvPr id="24" name="Freeform 24"/>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348AE7"/>
              </a:solidFill>
              <a:prstDash val="solid"/>
              <a:round/>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769592" y="-5272948"/>
            <a:ext cx="7129508" cy="6126921"/>
            <a:chOff x="0" y="0"/>
            <a:chExt cx="812800" cy="698500"/>
          </a:xfrm>
        </p:grpSpPr>
        <p:sp>
          <p:nvSpPr>
            <p:cNvPr id="6" name="Freeform 6"/>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2"/>
            <a:stretch>
              <a:fillRect/>
            </a:stretch>
          </a:blipFill>
        </p:spPr>
      </p:sp>
      <p:grpSp>
        <p:nvGrpSpPr>
          <p:cNvPr id="9" name="Group 9"/>
          <p:cNvGrpSpPr/>
          <p:nvPr/>
        </p:nvGrpSpPr>
        <p:grpSpPr>
          <a:xfrm>
            <a:off x="1117458" y="5928973"/>
            <a:ext cx="6769646" cy="5817665"/>
            <a:chOff x="0" y="0"/>
            <a:chExt cx="812800" cy="698500"/>
          </a:xfrm>
        </p:grpSpPr>
        <p:sp>
          <p:nvSpPr>
            <p:cNvPr id="10" name="Freeform 10"/>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82508" y="6213105"/>
            <a:ext cx="5839545" cy="5181832"/>
            <a:chOff x="0" y="0"/>
            <a:chExt cx="4346359" cy="3856825"/>
          </a:xfrm>
        </p:grpSpPr>
        <p:sp>
          <p:nvSpPr>
            <p:cNvPr id="13" name="Freeform 13"/>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8736" r="-28310"/>
              </a:stretch>
            </a:blipFill>
          </p:spPr>
        </p:sp>
      </p:grpSp>
      <p:grpSp>
        <p:nvGrpSpPr>
          <p:cNvPr id="14" name="Group 14"/>
          <p:cNvGrpSpPr/>
          <p:nvPr/>
        </p:nvGrpSpPr>
        <p:grpSpPr>
          <a:xfrm>
            <a:off x="-4075405" y="6426507"/>
            <a:ext cx="7129508" cy="6126921"/>
            <a:chOff x="0" y="0"/>
            <a:chExt cx="812800" cy="698500"/>
          </a:xfrm>
        </p:grpSpPr>
        <p:sp>
          <p:nvSpPr>
            <p:cNvPr id="15" name="Freeform 1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02837" y="2902346"/>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3:</a:t>
            </a:r>
          </a:p>
          <a:p>
            <a:pPr marL="0" lvl="0" indent="0" algn="ctr">
              <a:lnSpc>
                <a:spcPts val="5014"/>
              </a:lnSpc>
            </a:pPr>
            <a:r>
              <a:rPr lang="en-US" sz="4643">
                <a:solidFill>
                  <a:srgbClr val="152A69"/>
                </a:solidFill>
                <a:latin typeface="#9Slide07 SVNBango"/>
                <a:ea typeface="#9Slide07 SVNBango"/>
                <a:cs typeface="#9Slide07 SVNBango"/>
                <a:sym typeface="#9Slide07 SVNBango"/>
              </a:rPr>
              <a:t>SAU KHI NÓI</a:t>
            </a:r>
          </a:p>
        </p:txBody>
      </p:sp>
      <p:sp>
        <p:nvSpPr>
          <p:cNvPr id="18" name="TextBox 18"/>
          <p:cNvSpPr txBox="1"/>
          <p:nvPr/>
        </p:nvSpPr>
        <p:spPr>
          <a:xfrm>
            <a:off x="8401050" y="952500"/>
            <a:ext cx="8962027" cy="1419909"/>
          </a:xfrm>
          <a:prstGeom prst="rect">
            <a:avLst/>
          </a:prstGeom>
        </p:spPr>
        <p:txBody>
          <a:bodyPr lIns="0" tIns="0" rIns="0" bIns="0" rtlCol="0" anchor="t">
            <a:spAutoFit/>
          </a:bodyPr>
          <a:lstStyle/>
          <a:p>
            <a:pPr algn="just">
              <a:lnSpc>
                <a:spcPts val="5740"/>
              </a:lnSpc>
            </a:pPr>
            <a:r>
              <a:rPr lang="en-US" sz="4100" b="1">
                <a:solidFill>
                  <a:srgbClr val="152A69"/>
                </a:solidFill>
                <a:latin typeface="Roboto Condensed Bold"/>
                <a:ea typeface="Roboto Condensed Bold"/>
                <a:cs typeface="Roboto Condensed Bold"/>
                <a:sym typeface="Roboto Condensed Bold"/>
              </a:rPr>
              <a:t>Trao đổi về bài nói theo một số gợi ý sau:</a:t>
            </a:r>
          </a:p>
          <a:p>
            <a:pPr algn="just">
              <a:lnSpc>
                <a:spcPts val="5740"/>
              </a:lnSpc>
              <a:spcBef>
                <a:spcPct val="0"/>
              </a:spcBef>
            </a:pPr>
            <a:endParaRPr lang="en-US" sz="4100" b="1">
              <a:solidFill>
                <a:srgbClr val="152A69"/>
              </a:solidFill>
              <a:latin typeface="Roboto Condensed Bold"/>
              <a:ea typeface="Roboto Condensed Bold"/>
              <a:cs typeface="Roboto Condensed Bold"/>
              <a:sym typeface="Roboto Condensed Bold"/>
            </a:endParaRPr>
          </a:p>
        </p:txBody>
      </p:sp>
      <p:sp>
        <p:nvSpPr>
          <p:cNvPr id="19" name="TextBox 19"/>
          <p:cNvSpPr txBox="1"/>
          <p:nvPr/>
        </p:nvSpPr>
        <p:spPr>
          <a:xfrm>
            <a:off x="8694527" y="2368736"/>
            <a:ext cx="8375073" cy="3591684"/>
          </a:xfrm>
          <a:prstGeom prst="rect">
            <a:avLst/>
          </a:prstGeom>
        </p:spPr>
        <p:txBody>
          <a:bodyPr lIns="0" tIns="0" rIns="0" bIns="0" rtlCol="0" anchor="t">
            <a:spAutoFit/>
          </a:bodyPr>
          <a:lstStyle/>
          <a:p>
            <a:pPr marL="885191" lvl="1" indent="-442595" algn="just">
              <a:lnSpc>
                <a:spcPts val="5740"/>
              </a:lnSpc>
              <a:buFont typeface="Arial"/>
              <a:buChar char="•"/>
            </a:pP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việc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được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trình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bày</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có</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tính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không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việc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đó</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có</a:t>
            </a:r>
            <a:r>
              <a:rPr lang="en-US" sz="4100" dirty="0">
                <a:solidFill>
                  <a:srgbClr val="152A69"/>
                </a:solidFill>
                <a:latin typeface="Roboto Condensed"/>
                <a:ea typeface="Roboto Condensed"/>
                <a:cs typeface="Roboto Condensed"/>
                <a:sym typeface="Roboto Condensed"/>
              </a:rPr>
              <a:t> ý </a:t>
            </a:r>
            <a:r>
              <a:rPr lang="en-US" sz="4100" dirty="0" err="1">
                <a:solidFill>
                  <a:srgbClr val="152A69"/>
                </a:solidFill>
                <a:latin typeface="Roboto Condensed"/>
                <a:ea typeface="Roboto Condensed"/>
                <a:cs typeface="Roboto Condensed"/>
                <a:sym typeface="Roboto Condensed"/>
              </a:rPr>
              <a:t>nghĩa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như</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thế</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nào</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trong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sống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của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cộng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đồng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đất</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nước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nhân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loại</a:t>
            </a:r>
            <a:r>
              <a:rPr lang="en-US" sz="4100" dirty="0">
                <a:solidFill>
                  <a:srgbClr val="152A69"/>
                </a:solidFill>
                <a:latin typeface="Roboto Condensed"/>
                <a:ea typeface="Roboto Condensed"/>
                <a:cs typeface="Roboto Condensed"/>
                <a:sym typeface="Roboto Condensed"/>
              </a:rPr>
              <a:t>?</a:t>
            </a:r>
          </a:p>
          <a:p>
            <a:pPr algn="just">
              <a:lnSpc>
                <a:spcPts val="5740"/>
              </a:lnSpc>
              <a:spcBef>
                <a:spcPct val="0"/>
              </a:spcBef>
            </a:pPr>
            <a:endParaRPr lang="en-US" sz="4100" dirty="0">
              <a:solidFill>
                <a:srgbClr val="152A69"/>
              </a:solidFill>
              <a:latin typeface="Roboto Condensed"/>
              <a:ea typeface="Roboto Condensed"/>
              <a:cs typeface="Roboto Condensed"/>
              <a:sym typeface="Roboto Condensed"/>
            </a:endParaRPr>
          </a:p>
        </p:txBody>
      </p:sp>
      <p:sp>
        <p:nvSpPr>
          <p:cNvPr id="20" name="TextBox 20"/>
          <p:cNvSpPr txBox="1"/>
          <p:nvPr/>
        </p:nvSpPr>
        <p:spPr>
          <a:xfrm>
            <a:off x="8542021" y="5637482"/>
            <a:ext cx="8375073" cy="2867759"/>
          </a:xfrm>
          <a:prstGeom prst="rect">
            <a:avLst/>
          </a:prstGeom>
        </p:spPr>
        <p:txBody>
          <a:bodyPr lIns="0" tIns="0" rIns="0" bIns="0" rtlCol="0" anchor="t">
            <a:spAutoFit/>
          </a:bodyPr>
          <a:lstStyle/>
          <a:p>
            <a:pPr marL="885191" lvl="1" indent="-442595" algn="just">
              <a:lnSpc>
                <a:spcPts val="5740"/>
              </a:lnSpc>
              <a:spcBef>
                <a:spcPct val="0"/>
              </a:spcBef>
              <a:buFont typeface="Arial"/>
              <a:buChar char="•"/>
            </a:pP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nói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trình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bày</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việc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rõ</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ràng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chưa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Để</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thể</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hiện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rõ</a:t>
            </a:r>
            <a:r>
              <a:rPr lang="en-US" sz="4100" dirty="0">
                <a:solidFill>
                  <a:srgbClr val="152A69"/>
                </a:solidFill>
                <a:latin typeface="Roboto Condensed"/>
                <a:ea typeface="Roboto Condensed"/>
                <a:cs typeface="Roboto Condensed"/>
                <a:sym typeface="Roboto Condensed"/>
              </a:rPr>
              <a:t> ý </a:t>
            </a:r>
            <a:r>
              <a:rPr lang="en-US" sz="4100" dirty="0" err="1">
                <a:solidFill>
                  <a:srgbClr val="152A69"/>
                </a:solidFill>
                <a:latin typeface="Roboto Condensed"/>
                <a:ea typeface="Roboto Condensed"/>
                <a:cs typeface="Roboto Condensed"/>
                <a:sym typeface="Roboto Condensed"/>
              </a:rPr>
              <a:t>kiến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của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cá</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nhân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về</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việc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chưa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Sử</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dụng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lí</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lẽ</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và</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bằng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chứng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có</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phù</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hợp</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không</a:t>
            </a:r>
            <a:r>
              <a:rPr lang="en-US" sz="4100" dirty="0">
                <a:solidFill>
                  <a:srgbClr val="152A69"/>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769592" y="-5272948"/>
            <a:ext cx="7129508" cy="6126921"/>
            <a:chOff x="0" y="0"/>
            <a:chExt cx="812800" cy="698500"/>
          </a:xfrm>
        </p:grpSpPr>
        <p:sp>
          <p:nvSpPr>
            <p:cNvPr id="6" name="Freeform 6"/>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2"/>
            <a:stretch>
              <a:fillRect/>
            </a:stretch>
          </a:blipFill>
        </p:spPr>
      </p:sp>
      <p:grpSp>
        <p:nvGrpSpPr>
          <p:cNvPr id="9" name="Group 9"/>
          <p:cNvGrpSpPr/>
          <p:nvPr/>
        </p:nvGrpSpPr>
        <p:grpSpPr>
          <a:xfrm>
            <a:off x="1117458" y="5928973"/>
            <a:ext cx="6769646" cy="5817665"/>
            <a:chOff x="0" y="0"/>
            <a:chExt cx="812800" cy="698500"/>
          </a:xfrm>
        </p:grpSpPr>
        <p:sp>
          <p:nvSpPr>
            <p:cNvPr id="10" name="Freeform 10"/>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82508" y="6213105"/>
            <a:ext cx="5839545" cy="5181832"/>
            <a:chOff x="0" y="0"/>
            <a:chExt cx="4346359" cy="3856825"/>
          </a:xfrm>
        </p:grpSpPr>
        <p:sp>
          <p:nvSpPr>
            <p:cNvPr id="13" name="Freeform 13"/>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8736" r="-28310"/>
              </a:stretch>
            </a:blipFill>
          </p:spPr>
        </p:sp>
      </p:grpSp>
      <p:grpSp>
        <p:nvGrpSpPr>
          <p:cNvPr id="14" name="Group 14"/>
          <p:cNvGrpSpPr/>
          <p:nvPr/>
        </p:nvGrpSpPr>
        <p:grpSpPr>
          <a:xfrm>
            <a:off x="-4075405" y="6426507"/>
            <a:ext cx="7129508" cy="6126921"/>
            <a:chOff x="0" y="0"/>
            <a:chExt cx="812800" cy="698500"/>
          </a:xfrm>
        </p:grpSpPr>
        <p:sp>
          <p:nvSpPr>
            <p:cNvPr id="15" name="Freeform 15"/>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02837" y="2902346"/>
            <a:ext cx="9544858" cy="1300332"/>
          </a:xfrm>
          <a:prstGeom prst="rect">
            <a:avLst/>
          </a:prstGeom>
        </p:spPr>
        <p:txBody>
          <a:bodyPr lIns="0" tIns="0" rIns="0" bIns="0" rtlCol="0" anchor="t">
            <a:spAutoFit/>
          </a:bodyPr>
          <a:lstStyle/>
          <a:p>
            <a:pPr algn="ctr">
              <a:lnSpc>
                <a:spcPts val="5014"/>
              </a:lnSpc>
            </a:pPr>
            <a:r>
              <a:rPr lang="en-US" sz="4643">
                <a:solidFill>
                  <a:srgbClr val="152A69"/>
                </a:solidFill>
                <a:latin typeface="#9Slide07 SVNBango"/>
                <a:ea typeface="#9Slide07 SVNBango"/>
                <a:cs typeface="#9Slide07 SVNBango"/>
                <a:sym typeface="#9Slide07 SVNBango"/>
              </a:rPr>
              <a:t> bước 3:</a:t>
            </a:r>
          </a:p>
          <a:p>
            <a:pPr marL="0" lvl="0" indent="0" algn="ctr">
              <a:lnSpc>
                <a:spcPts val="5014"/>
              </a:lnSpc>
            </a:pPr>
            <a:r>
              <a:rPr lang="en-US" sz="4643">
                <a:solidFill>
                  <a:srgbClr val="152A69"/>
                </a:solidFill>
                <a:latin typeface="#9Slide07 SVNBango"/>
                <a:ea typeface="#9Slide07 SVNBango"/>
                <a:cs typeface="#9Slide07 SVNBango"/>
                <a:sym typeface="#9Slide07 SVNBango"/>
              </a:rPr>
              <a:t>SAU KHI NÓI</a:t>
            </a:r>
          </a:p>
        </p:txBody>
      </p:sp>
      <p:sp>
        <p:nvSpPr>
          <p:cNvPr id="18" name="TextBox 18"/>
          <p:cNvSpPr txBox="1"/>
          <p:nvPr/>
        </p:nvSpPr>
        <p:spPr>
          <a:xfrm>
            <a:off x="8401050" y="1287902"/>
            <a:ext cx="8962027" cy="1419909"/>
          </a:xfrm>
          <a:prstGeom prst="rect">
            <a:avLst/>
          </a:prstGeom>
        </p:spPr>
        <p:txBody>
          <a:bodyPr lIns="0" tIns="0" rIns="0" bIns="0" rtlCol="0" anchor="t">
            <a:spAutoFit/>
          </a:bodyPr>
          <a:lstStyle/>
          <a:p>
            <a:pPr algn="just">
              <a:lnSpc>
                <a:spcPts val="5740"/>
              </a:lnSpc>
            </a:pPr>
            <a:r>
              <a:rPr lang="en-US" sz="4100" b="1">
                <a:solidFill>
                  <a:srgbClr val="152A69"/>
                </a:solidFill>
                <a:latin typeface="Roboto Condensed Bold"/>
                <a:ea typeface="Roboto Condensed Bold"/>
                <a:cs typeface="Roboto Condensed Bold"/>
                <a:sym typeface="Roboto Condensed Bold"/>
              </a:rPr>
              <a:t>Trao đổi về bài nói theo một số gợi ý sau:</a:t>
            </a:r>
          </a:p>
          <a:p>
            <a:pPr algn="just">
              <a:lnSpc>
                <a:spcPts val="5740"/>
              </a:lnSpc>
              <a:spcBef>
                <a:spcPct val="0"/>
              </a:spcBef>
            </a:pPr>
            <a:endParaRPr lang="en-US" sz="4100" b="1">
              <a:solidFill>
                <a:srgbClr val="152A69"/>
              </a:solidFill>
              <a:latin typeface="Roboto Condensed Bold"/>
              <a:ea typeface="Roboto Condensed Bold"/>
              <a:cs typeface="Roboto Condensed Bold"/>
              <a:sym typeface="Roboto Condensed Bold"/>
            </a:endParaRPr>
          </a:p>
        </p:txBody>
      </p:sp>
      <p:sp>
        <p:nvSpPr>
          <p:cNvPr id="19" name="TextBox 19"/>
          <p:cNvSpPr txBox="1"/>
          <p:nvPr/>
        </p:nvSpPr>
        <p:spPr>
          <a:xfrm>
            <a:off x="8694527" y="2368736"/>
            <a:ext cx="8914334" cy="2867759"/>
          </a:xfrm>
          <a:prstGeom prst="rect">
            <a:avLst/>
          </a:prstGeom>
        </p:spPr>
        <p:txBody>
          <a:bodyPr lIns="0" tIns="0" rIns="0" bIns="0" rtlCol="0" anchor="t">
            <a:spAutoFit/>
          </a:bodyPr>
          <a:lstStyle/>
          <a:p>
            <a:pPr marL="885191" lvl="1" indent="-442595" algn="just">
              <a:lnSpc>
                <a:spcPts val="5740"/>
              </a:lnSpc>
              <a:spcBef>
                <a:spcPct val="0"/>
              </a:spcBef>
              <a:buFont typeface="Arial"/>
              <a:buChar char="•"/>
            </a:pPr>
            <a:r>
              <a:rPr lang="en-US" sz="4100" dirty="0" err="1">
                <a:solidFill>
                  <a:srgbClr val="152A69"/>
                </a:solidFill>
                <a:latin typeface="Roboto Condensed"/>
                <a:ea typeface="Roboto Condensed"/>
                <a:cs typeface="Roboto Condensed"/>
                <a:sym typeface="Roboto Condensed"/>
              </a:rPr>
              <a:t>Cách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noí</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sử</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dụng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các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phương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tiện</a:t>
            </a:r>
            <a:r>
              <a:rPr lang="en-US" sz="4100" dirty="0">
                <a:solidFill>
                  <a:srgbClr val="152A69"/>
                </a:solidFill>
                <a:latin typeface="Roboto Condensed"/>
                <a:ea typeface="Roboto Condensed"/>
                <a:cs typeface="Roboto Condensed"/>
                <a:sym typeface="Roboto Condensed"/>
              </a:rPr>
              <a:t> phi </a:t>
            </a:r>
            <a:r>
              <a:rPr lang="en-US" sz="4100" dirty="0" err="1">
                <a:solidFill>
                  <a:srgbClr val="152A69"/>
                </a:solidFill>
                <a:latin typeface="Roboto Condensed"/>
                <a:ea typeface="Roboto Condensed"/>
                <a:cs typeface="Roboto Condensed"/>
                <a:sym typeface="Roboto Condensed"/>
              </a:rPr>
              <a:t>ngôn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ngữ</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và</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phương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tiện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hỗ</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trợ</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tương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tác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với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nghe</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đã</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đạt</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yêu</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cầu</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chưa</a:t>
            </a:r>
            <a:r>
              <a:rPr lang="en-US" sz="4100" dirty="0">
                <a:solidFill>
                  <a:srgbClr val="152A69"/>
                </a:solidFill>
                <a:latin typeface="Roboto Condensed"/>
                <a:ea typeface="Roboto Condensed"/>
                <a:cs typeface="Roboto Condensed"/>
                <a:sym typeface="Roboto Condensed"/>
              </a:rPr>
              <a:t>?</a:t>
            </a:r>
          </a:p>
        </p:txBody>
      </p:sp>
      <p:sp>
        <p:nvSpPr>
          <p:cNvPr id="20" name="TextBox 20"/>
          <p:cNvSpPr txBox="1"/>
          <p:nvPr/>
        </p:nvSpPr>
        <p:spPr>
          <a:xfrm>
            <a:off x="8694527" y="5331745"/>
            <a:ext cx="9066840" cy="4315609"/>
          </a:xfrm>
          <a:prstGeom prst="rect">
            <a:avLst/>
          </a:prstGeom>
        </p:spPr>
        <p:txBody>
          <a:bodyPr lIns="0" tIns="0" rIns="0" bIns="0" rtlCol="0" anchor="t">
            <a:spAutoFit/>
          </a:bodyPr>
          <a:lstStyle/>
          <a:p>
            <a:pPr marL="885191" lvl="1" indent="-442595" algn="just">
              <a:lnSpc>
                <a:spcPts val="5740"/>
              </a:lnSpc>
              <a:spcBef>
                <a:spcPct val="0"/>
              </a:spcBef>
              <a:buFont typeface="Arial"/>
              <a:buChar char="•"/>
            </a:pP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nghe</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có</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thái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độ</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như</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thế</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nào</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khi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nói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trình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bày</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Có</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thể</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hiện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được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sự</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chủ</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động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tích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cực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khi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tiếp</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nhận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thông</a:t>
            </a:r>
            <a:r>
              <a:rPr lang="en-US" sz="4100" dirty="0">
                <a:solidFill>
                  <a:srgbClr val="152A69"/>
                </a:solidFill>
                <a:latin typeface="Roboto Condensed"/>
                <a:ea typeface="Roboto Condensed"/>
                <a:cs typeface="Roboto Condensed"/>
                <a:sym typeface="Roboto Condensed"/>
              </a:rPr>
              <a:t> tin </a:t>
            </a:r>
            <a:r>
              <a:rPr lang="en-US" sz="4100" dirty="0" err="1">
                <a:solidFill>
                  <a:srgbClr val="152A69"/>
                </a:solidFill>
                <a:latin typeface="Roboto Condensed"/>
                <a:ea typeface="Roboto Condensed"/>
                <a:cs typeface="Roboto Condensed"/>
                <a:sym typeface="Roboto Condensed"/>
              </a:rPr>
              <a:t>và</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tương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tác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với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người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nói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không</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Nhận</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biết</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và</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đánh</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giá</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như</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thế</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nào</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về</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mức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độ</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thuyết</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phục</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của</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bài</a:t>
            </a:r>
            <a:r>
              <a:rPr lang="en-US" sz="4100" dirty="0">
                <a:solidFill>
                  <a:srgbClr val="152A69"/>
                </a:solidFill>
                <a:latin typeface="Roboto Condensed"/>
                <a:ea typeface="Roboto Condensed"/>
                <a:cs typeface="Roboto Condensed"/>
                <a:sym typeface="Roboto Condensed"/>
              </a:rPr>
              <a:t> </a:t>
            </a:r>
            <a:r>
              <a:rPr lang="en-US" sz="4100" dirty="0" err="1">
                <a:solidFill>
                  <a:srgbClr val="152A69"/>
                </a:solidFill>
                <a:latin typeface="Roboto Condensed"/>
                <a:ea typeface="Roboto Condensed"/>
                <a:cs typeface="Roboto Condensed"/>
                <a:sym typeface="Roboto Condensed"/>
              </a:rPr>
              <a:t>nói</a:t>
            </a:r>
            <a:r>
              <a:rPr lang="en-US" sz="4100" dirty="0">
                <a:solidFill>
                  <a:srgbClr val="152A69"/>
                </a:solidFill>
                <a:latin typeface="Roboto Condensed"/>
                <a:ea typeface="Roboto Condensed"/>
                <a:cs typeface="Roboto Condensed"/>
                <a:sym typeface="Roboto Condense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3507206" y="5860816"/>
            <a:ext cx="5377142" cy="5465964"/>
          </a:xfrm>
          <a:custGeom>
            <a:avLst/>
            <a:gdLst/>
            <a:ahLst/>
            <a:cxnLst/>
            <a:rect l="l" t="t" r="r" b="b"/>
            <a:pathLst>
              <a:path w="5377142" h="5465964">
                <a:moveTo>
                  <a:pt x="0" y="0"/>
                </a:moveTo>
                <a:lnTo>
                  <a:pt x="5377142" y="0"/>
                </a:lnTo>
                <a:lnTo>
                  <a:pt x="5377142" y="5465964"/>
                </a:lnTo>
                <a:lnTo>
                  <a:pt x="0" y="5465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4"/>
            <a:stretch>
              <a:fillRect/>
            </a:stretch>
          </a:blipFill>
        </p:spPr>
      </p:sp>
      <p:graphicFrame>
        <p:nvGraphicFramePr>
          <p:cNvPr id="4" name="Table 4"/>
          <p:cNvGraphicFramePr>
            <a:graphicFrameLocks noGrp="1"/>
          </p:cNvGraphicFramePr>
          <p:nvPr/>
        </p:nvGraphicFramePr>
        <p:xfrm>
          <a:off x="446406" y="1818892"/>
          <a:ext cx="17395187" cy="6419850"/>
        </p:xfrm>
        <a:graphic>
          <a:graphicData uri="http://schemas.openxmlformats.org/drawingml/2006/table">
            <a:tbl>
              <a:tblPr/>
              <a:tblGrid>
                <a:gridCol w="2647861">
                  <a:extLst>
                    <a:ext uri="{9D8B030D-6E8A-4147-A177-3AD203B41FA5}">
                      <a16:colId xmlns:a16="http://schemas.microsoft.com/office/drawing/2014/main" val="20000"/>
                    </a:ext>
                  </a:extLst>
                </a:gridCol>
                <a:gridCol w="11896316">
                  <a:extLst>
                    <a:ext uri="{9D8B030D-6E8A-4147-A177-3AD203B41FA5}">
                      <a16:colId xmlns:a16="http://schemas.microsoft.com/office/drawing/2014/main" val="20001"/>
                    </a:ext>
                  </a:extLst>
                </a:gridCol>
                <a:gridCol w="1549282">
                  <a:extLst>
                    <a:ext uri="{9D8B030D-6E8A-4147-A177-3AD203B41FA5}">
                      <a16:colId xmlns:a16="http://schemas.microsoft.com/office/drawing/2014/main" val="20002"/>
                    </a:ext>
                  </a:extLst>
                </a:gridCol>
                <a:gridCol w="1301728">
                  <a:extLst>
                    <a:ext uri="{9D8B030D-6E8A-4147-A177-3AD203B41FA5}">
                      <a16:colId xmlns:a16="http://schemas.microsoft.com/office/drawing/2014/main" val="20003"/>
                    </a:ext>
                  </a:extLst>
                </a:gridCol>
              </a:tblGrid>
              <a:tr h="1688430">
                <a:tc gridSpan="2">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hMerge="1">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KĐ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0"/>
                  </a:ext>
                </a:extLst>
              </a:tr>
              <a:tr h="1182855">
                <a:tc rowSpan="4">
                  <a:txBody>
                    <a:bodyPr/>
                    <a:lstStyle/>
                    <a:p>
                      <a:pPr algn="l">
                        <a:lnSpc>
                          <a:spcPts val="5040"/>
                        </a:lnSpc>
                        <a:defRPr/>
                      </a:pPr>
                      <a:r>
                        <a:rPr lang="en-US" sz="3600">
                          <a:solidFill>
                            <a:srgbClr val="000000"/>
                          </a:solidFill>
                          <a:latin typeface="Roboto Condensed"/>
                          <a:ea typeface="Roboto Condensed"/>
                          <a:cs typeface="Roboto Condensed"/>
                          <a:sym typeface="Roboto Condensed"/>
                        </a:rPr>
                        <a:t>Mở đầu</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Có lời chào và lời tự giới thiệu</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1"/>
                  </a:ext>
                </a:extLst>
              </a:tr>
              <a:tr h="1182855">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Mở đầu</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Mở đầu thu hút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2"/>
                  </a:ext>
                </a:extLst>
              </a:tr>
              <a:tr h="1182855">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Mở đầu</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Chọn và giới thiệu được sự việc có tính thời sự để trình bày </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3"/>
                  </a:ext>
                </a:extLst>
              </a:tr>
              <a:tr h="1182855">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Mở đầu</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Nêu được tính thời sự của sự việc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356965" y="-195259"/>
            <a:ext cx="2671671" cy="2447919"/>
          </a:xfrm>
          <a:custGeom>
            <a:avLst/>
            <a:gdLst/>
            <a:ahLst/>
            <a:cxnLst/>
            <a:rect l="l" t="t" r="r" b="b"/>
            <a:pathLst>
              <a:path w="2671671" h="2447919">
                <a:moveTo>
                  <a:pt x="0" y="0"/>
                </a:moveTo>
                <a:lnTo>
                  <a:pt x="2671672" y="0"/>
                </a:lnTo>
                <a:lnTo>
                  <a:pt x="2671672" y="2447918"/>
                </a:lnTo>
                <a:lnTo>
                  <a:pt x="0" y="24479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3018397" y="939260"/>
            <a:ext cx="11976105" cy="9101840"/>
          </a:xfrm>
          <a:custGeom>
            <a:avLst/>
            <a:gdLst/>
            <a:ahLst/>
            <a:cxnLst/>
            <a:rect l="l" t="t" r="r" b="b"/>
            <a:pathLst>
              <a:path w="11976105" h="9101840">
                <a:moveTo>
                  <a:pt x="0" y="0"/>
                </a:moveTo>
                <a:lnTo>
                  <a:pt x="11976106" y="0"/>
                </a:lnTo>
                <a:lnTo>
                  <a:pt x="11976106" y="9101840"/>
                </a:lnTo>
                <a:lnTo>
                  <a:pt x="0" y="9101840"/>
                </a:lnTo>
                <a:lnTo>
                  <a:pt x="0" y="0"/>
                </a:lnTo>
                <a:close/>
              </a:path>
            </a:pathLst>
          </a:custGeom>
          <a:blipFill>
            <a:blip r:embed="rId5"/>
            <a:stretch>
              <a:fillRect/>
            </a:stretch>
          </a:blipFill>
        </p:spPr>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3507206" y="5860816"/>
            <a:ext cx="5377142" cy="5465964"/>
          </a:xfrm>
          <a:custGeom>
            <a:avLst/>
            <a:gdLst/>
            <a:ahLst/>
            <a:cxnLst/>
            <a:rect l="l" t="t" r="r" b="b"/>
            <a:pathLst>
              <a:path w="5377142" h="5465964">
                <a:moveTo>
                  <a:pt x="0" y="0"/>
                </a:moveTo>
                <a:lnTo>
                  <a:pt x="5377142" y="0"/>
                </a:lnTo>
                <a:lnTo>
                  <a:pt x="5377142" y="5465964"/>
                </a:lnTo>
                <a:lnTo>
                  <a:pt x="0" y="5465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4"/>
            <a:stretch>
              <a:fillRect/>
            </a:stretch>
          </a:blipFill>
        </p:spPr>
      </p:sp>
      <p:graphicFrame>
        <p:nvGraphicFramePr>
          <p:cNvPr id="4" name="Table 4"/>
          <p:cNvGraphicFramePr>
            <a:graphicFrameLocks noGrp="1"/>
          </p:cNvGraphicFramePr>
          <p:nvPr/>
        </p:nvGraphicFramePr>
        <p:xfrm>
          <a:off x="446406" y="1818892"/>
          <a:ext cx="17395188" cy="8153400"/>
        </p:xfrm>
        <a:graphic>
          <a:graphicData uri="http://schemas.openxmlformats.org/drawingml/2006/table">
            <a:tbl>
              <a:tblPr/>
              <a:tblGrid>
                <a:gridCol w="2647861">
                  <a:extLst>
                    <a:ext uri="{9D8B030D-6E8A-4147-A177-3AD203B41FA5}">
                      <a16:colId xmlns:a16="http://schemas.microsoft.com/office/drawing/2014/main" val="20000"/>
                    </a:ext>
                  </a:extLst>
                </a:gridCol>
                <a:gridCol w="11896316">
                  <a:extLst>
                    <a:ext uri="{9D8B030D-6E8A-4147-A177-3AD203B41FA5}">
                      <a16:colId xmlns:a16="http://schemas.microsoft.com/office/drawing/2014/main" val="20001"/>
                    </a:ext>
                  </a:extLst>
                </a:gridCol>
                <a:gridCol w="1549282">
                  <a:extLst>
                    <a:ext uri="{9D8B030D-6E8A-4147-A177-3AD203B41FA5}">
                      <a16:colId xmlns:a16="http://schemas.microsoft.com/office/drawing/2014/main" val="20002"/>
                    </a:ext>
                  </a:extLst>
                </a:gridCol>
                <a:gridCol w="1301728">
                  <a:extLst>
                    <a:ext uri="{9D8B030D-6E8A-4147-A177-3AD203B41FA5}">
                      <a16:colId xmlns:a16="http://schemas.microsoft.com/office/drawing/2014/main" val="20003"/>
                    </a:ext>
                  </a:extLst>
                </a:gridCol>
              </a:tblGrid>
              <a:tr h="1687897">
                <a:tc gridSpan="2">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hMerge="1">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KĐ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0"/>
                  </a:ext>
                </a:extLst>
              </a:tr>
              <a:tr h="1182481">
                <a:tc rowSpan="5">
                  <a:txBody>
                    <a:bodyPr/>
                    <a:lstStyle/>
                    <a:p>
                      <a:pPr algn="l">
                        <a:lnSpc>
                          <a:spcPts val="5040"/>
                        </a:lnSpc>
                        <a:defRPr/>
                      </a:pPr>
                      <a:r>
                        <a:rPr lang="en-US" sz="3600">
                          <a:solidFill>
                            <a:srgbClr val="000000"/>
                          </a:solidFill>
                          <a:latin typeface="Roboto Condensed"/>
                          <a:ea typeface="Roboto Condensed"/>
                          <a:cs typeface="Roboto Condensed"/>
                          <a:sym typeface="Roboto Condensed"/>
                        </a:rPr>
                        <a:t>Nội dung chính</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Nêu rõ ý kiến đồng tình/ phản đối về sự việc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1"/>
                  </a:ext>
                </a:extLst>
              </a:tr>
              <a:tr h="1182481">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Nội dung chính</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Giải thích được bản chất của sự việc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2"/>
                  </a:ext>
                </a:extLst>
              </a:tr>
              <a:tr h="1182481">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Nội dung chính</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Trình bày luận điểm phân tích các khía cạnh của sự việc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3"/>
                  </a:ext>
                </a:extLst>
              </a:tr>
              <a:tr h="1735578">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Nội dung chính</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Đưa ra lí lẽ, bằng chứng phù hợp, thuyết phục để làm sáng tỏ ý kiến.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4"/>
                  </a:ext>
                </a:extLst>
              </a:tr>
              <a:tr h="1182481">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Nội dung chính</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Đề xuất các giải pháp hiệu quả</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5"/>
                  </a:ext>
                </a:extLst>
              </a:tr>
            </a:tbl>
          </a:graphicData>
        </a:graphic>
      </p:graphicFrame>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3507206" y="5860816"/>
            <a:ext cx="5377142" cy="5465964"/>
          </a:xfrm>
          <a:custGeom>
            <a:avLst/>
            <a:gdLst/>
            <a:ahLst/>
            <a:cxnLst/>
            <a:rect l="l" t="t" r="r" b="b"/>
            <a:pathLst>
              <a:path w="5377142" h="5465964">
                <a:moveTo>
                  <a:pt x="0" y="0"/>
                </a:moveTo>
                <a:lnTo>
                  <a:pt x="5377142" y="0"/>
                </a:lnTo>
                <a:lnTo>
                  <a:pt x="5377142" y="5465964"/>
                </a:lnTo>
                <a:lnTo>
                  <a:pt x="0" y="5465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4"/>
            <a:stretch>
              <a:fillRect/>
            </a:stretch>
          </a:blipFill>
        </p:spPr>
      </p:sp>
      <p:graphicFrame>
        <p:nvGraphicFramePr>
          <p:cNvPr id="4" name="Table 4"/>
          <p:cNvGraphicFramePr>
            <a:graphicFrameLocks noGrp="1"/>
          </p:cNvGraphicFramePr>
          <p:nvPr/>
        </p:nvGraphicFramePr>
        <p:xfrm>
          <a:off x="446406" y="1818892"/>
          <a:ext cx="17395187" cy="4057650"/>
        </p:xfrm>
        <a:graphic>
          <a:graphicData uri="http://schemas.openxmlformats.org/drawingml/2006/table">
            <a:tbl>
              <a:tblPr/>
              <a:tblGrid>
                <a:gridCol w="2647861">
                  <a:extLst>
                    <a:ext uri="{9D8B030D-6E8A-4147-A177-3AD203B41FA5}">
                      <a16:colId xmlns:a16="http://schemas.microsoft.com/office/drawing/2014/main" val="20000"/>
                    </a:ext>
                  </a:extLst>
                </a:gridCol>
                <a:gridCol w="11896316">
                  <a:extLst>
                    <a:ext uri="{9D8B030D-6E8A-4147-A177-3AD203B41FA5}">
                      <a16:colId xmlns:a16="http://schemas.microsoft.com/office/drawing/2014/main" val="20001"/>
                    </a:ext>
                  </a:extLst>
                </a:gridCol>
                <a:gridCol w="1549282">
                  <a:extLst>
                    <a:ext uri="{9D8B030D-6E8A-4147-A177-3AD203B41FA5}">
                      <a16:colId xmlns:a16="http://schemas.microsoft.com/office/drawing/2014/main" val="20002"/>
                    </a:ext>
                  </a:extLst>
                </a:gridCol>
                <a:gridCol w="1301728">
                  <a:extLst>
                    <a:ext uri="{9D8B030D-6E8A-4147-A177-3AD203B41FA5}">
                      <a16:colId xmlns:a16="http://schemas.microsoft.com/office/drawing/2014/main" val="20003"/>
                    </a:ext>
                  </a:extLst>
                </a:gridCol>
              </a:tblGrid>
              <a:tr h="1689892">
                <a:tc gridSpan="2">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hMerge="1">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KĐ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0"/>
                  </a:ext>
                </a:extLst>
              </a:tr>
              <a:tr h="1183879">
                <a:tc rowSpan="2">
                  <a:txBody>
                    <a:bodyPr/>
                    <a:lstStyle/>
                    <a:p>
                      <a:pPr algn="l">
                        <a:lnSpc>
                          <a:spcPts val="5040"/>
                        </a:lnSpc>
                        <a:defRPr/>
                      </a:pPr>
                      <a:r>
                        <a:rPr lang="en-US" sz="3600">
                          <a:solidFill>
                            <a:srgbClr val="000000"/>
                          </a:solidFill>
                          <a:latin typeface="Roboto Condensed"/>
                          <a:ea typeface="Roboto Condensed"/>
                          <a:cs typeface="Roboto Condensed"/>
                          <a:sym typeface="Roboto Condensed"/>
                        </a:rPr>
                        <a:t>Kết thúc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Nêu bài học rút ra từ sự việc một cách thuyết phục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1"/>
                  </a:ext>
                </a:extLst>
              </a:tr>
              <a:tr h="1183879">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Kết thúc</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Kết thúc ấn tượng</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3507206" y="5860816"/>
            <a:ext cx="5377142" cy="5465964"/>
          </a:xfrm>
          <a:custGeom>
            <a:avLst/>
            <a:gdLst/>
            <a:ahLst/>
            <a:cxnLst/>
            <a:rect l="l" t="t" r="r" b="b"/>
            <a:pathLst>
              <a:path w="5377142" h="5465964">
                <a:moveTo>
                  <a:pt x="0" y="0"/>
                </a:moveTo>
                <a:lnTo>
                  <a:pt x="5377142" y="0"/>
                </a:lnTo>
                <a:lnTo>
                  <a:pt x="5377142" y="5465964"/>
                </a:lnTo>
                <a:lnTo>
                  <a:pt x="0" y="5465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4"/>
            <a:stretch>
              <a:fillRect/>
            </a:stretch>
          </a:blipFill>
        </p:spPr>
      </p:sp>
      <p:graphicFrame>
        <p:nvGraphicFramePr>
          <p:cNvPr id="4" name="Table 4"/>
          <p:cNvGraphicFramePr>
            <a:graphicFrameLocks noGrp="1"/>
          </p:cNvGraphicFramePr>
          <p:nvPr/>
        </p:nvGraphicFramePr>
        <p:xfrm>
          <a:off x="446406" y="1818892"/>
          <a:ext cx="17395187" cy="7600950"/>
        </p:xfrm>
        <a:graphic>
          <a:graphicData uri="http://schemas.openxmlformats.org/drawingml/2006/table">
            <a:tbl>
              <a:tblPr/>
              <a:tblGrid>
                <a:gridCol w="2647861">
                  <a:extLst>
                    <a:ext uri="{9D8B030D-6E8A-4147-A177-3AD203B41FA5}">
                      <a16:colId xmlns:a16="http://schemas.microsoft.com/office/drawing/2014/main" val="20000"/>
                    </a:ext>
                  </a:extLst>
                </a:gridCol>
                <a:gridCol w="11896316">
                  <a:extLst>
                    <a:ext uri="{9D8B030D-6E8A-4147-A177-3AD203B41FA5}">
                      <a16:colId xmlns:a16="http://schemas.microsoft.com/office/drawing/2014/main" val="20001"/>
                    </a:ext>
                  </a:extLst>
                </a:gridCol>
                <a:gridCol w="1549282">
                  <a:extLst>
                    <a:ext uri="{9D8B030D-6E8A-4147-A177-3AD203B41FA5}">
                      <a16:colId xmlns:a16="http://schemas.microsoft.com/office/drawing/2014/main" val="20002"/>
                    </a:ext>
                  </a:extLst>
                </a:gridCol>
                <a:gridCol w="1301728">
                  <a:extLst>
                    <a:ext uri="{9D8B030D-6E8A-4147-A177-3AD203B41FA5}">
                      <a16:colId xmlns:a16="http://schemas.microsoft.com/office/drawing/2014/main" val="20003"/>
                    </a:ext>
                  </a:extLst>
                </a:gridCol>
              </a:tblGrid>
              <a:tr h="1688040">
                <a:tc gridSpan="2">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hMerge="1">
                  <a:txBody>
                    <a:bodyPr/>
                    <a:lstStyle/>
                    <a:p>
                      <a:pPr algn="ctr">
                        <a:lnSpc>
                          <a:spcPts val="4900"/>
                        </a:lnSpc>
                        <a:defRPr/>
                      </a:pPr>
                      <a:r>
                        <a:rPr lang="en-US" sz="3500" b="1">
                          <a:solidFill>
                            <a:srgbClr val="000000"/>
                          </a:solidFill>
                          <a:latin typeface="Roboto Condensed Bold"/>
                          <a:ea typeface="Roboto Condensed Bold"/>
                          <a:cs typeface="Roboto Condensed Bold"/>
                          <a:sym typeface="Roboto Condensed Bold"/>
                        </a:rPr>
                        <a:t>TRÌNH BÀY Ý KIẾN VỀ MỘT SỰ VIỆC CÓ TÍNH THỜI SỰ</a:t>
                      </a:r>
                      <a:endParaRPr lang="en-US" sz="1100"/>
                    </a:p>
                    <a:p>
                      <a:pPr algn="ctr">
                        <a:lnSpc>
                          <a:spcPts val="4900"/>
                        </a:lnSpc>
                      </a:pPr>
                      <a:r>
                        <a:rPr lang="en-US" sz="3500" b="1">
                          <a:solidFill>
                            <a:srgbClr val="000000"/>
                          </a:solidFill>
                          <a:latin typeface="Roboto Condensed Bold"/>
                          <a:ea typeface="Roboto Condensed Bold"/>
                          <a:cs typeface="Roboto Condensed Bold"/>
                          <a:sym typeface="Roboto Condensed Bold"/>
                        </a:rPr>
                        <a:t>PHIẾU ĐÁNH GIÁ DÀNH CHO NGƯỜI NÓI</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ctr">
                        <a:lnSpc>
                          <a:spcPts val="5739"/>
                        </a:lnSpc>
                        <a:defRPr/>
                      </a:pPr>
                      <a:r>
                        <a:rPr lang="en-US" sz="4099">
                          <a:solidFill>
                            <a:srgbClr val="000000"/>
                          </a:solidFill>
                          <a:latin typeface="Roboto Condensed"/>
                          <a:ea typeface="Roboto Condensed"/>
                          <a:cs typeface="Roboto Condensed"/>
                          <a:sym typeface="Roboto Condensed"/>
                        </a:rPr>
                        <a:t>KĐ</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0"/>
                  </a:ext>
                </a:extLst>
              </a:tr>
              <a:tr h="1182582">
                <a:tc rowSpan="5">
                  <a:txBody>
                    <a:bodyPr/>
                    <a:lstStyle/>
                    <a:p>
                      <a:pPr algn="l">
                        <a:lnSpc>
                          <a:spcPts val="5040"/>
                        </a:lnSpc>
                        <a:defRPr/>
                      </a:pPr>
                      <a:r>
                        <a:rPr lang="en-US" sz="3600">
                          <a:solidFill>
                            <a:srgbClr val="000000"/>
                          </a:solidFill>
                          <a:latin typeface="Roboto Condensed"/>
                          <a:ea typeface="Roboto Condensed"/>
                          <a:cs typeface="Roboto Condensed"/>
                          <a:sym typeface="Roboto Condensed"/>
                        </a:rPr>
                        <a:t>Kĩ năng trình bày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Bố cục bài nói rõ ràng, mạch lạc, trình bày tự tin, lưu loát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1"/>
                  </a:ext>
                </a:extLst>
              </a:tr>
              <a:tr h="1182582">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Kĩ năng trình bày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Tương tác tích cực trong suốt quá trình nói</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2"/>
                  </a:ext>
                </a:extLst>
              </a:tr>
              <a:tr h="1182582">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Kĩ năng trình bày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Kết hợp hiệu quả các phương tiện phi ngôn ngữ</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3"/>
                  </a:ext>
                </a:extLst>
              </a:tr>
              <a:tr h="1182582">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Kĩ năng trình bày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Đảm bảo thời gian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4"/>
                  </a:ext>
                </a:extLst>
              </a:tr>
              <a:tr h="1182582">
                <a:tc vMerge="1">
                  <a:txBody>
                    <a:bodyPr/>
                    <a:lstStyle/>
                    <a:p>
                      <a:pPr algn="l">
                        <a:lnSpc>
                          <a:spcPts val="5040"/>
                        </a:lnSpc>
                        <a:defRPr/>
                      </a:pPr>
                      <a:r>
                        <a:rPr lang="en-US" sz="3600">
                          <a:solidFill>
                            <a:srgbClr val="000000"/>
                          </a:solidFill>
                          <a:latin typeface="Roboto Condensed"/>
                          <a:ea typeface="Roboto Condensed"/>
                          <a:cs typeface="Roboto Condensed"/>
                          <a:sym typeface="Roboto Condensed"/>
                        </a:rPr>
                        <a:t>Kĩ năng trình bày</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gradFill rotWithShape="1">
                      <a:gsLst>
                        <a:gs pos="0">
                          <a:srgbClr val="FFB613">
                            <a:alpha val="100000"/>
                          </a:srgbClr>
                        </a:gs>
                        <a:gs pos="100000">
                          <a:srgbClr val="FFE42F">
                            <a:alpha val="100000"/>
                          </a:srgbClr>
                        </a:gs>
                      </a:gsLst>
                      <a:lin ang="5400000"/>
                    </a:gradFill>
                  </a:tcPr>
                </a:tc>
                <a:tc>
                  <a:txBody>
                    <a:bodyPr/>
                    <a:lstStyle/>
                    <a:p>
                      <a:pPr algn="l">
                        <a:lnSpc>
                          <a:spcPts val="5040"/>
                        </a:lnSpc>
                        <a:defRPr/>
                      </a:pPr>
                      <a:r>
                        <a:rPr lang="en-US" sz="3600">
                          <a:solidFill>
                            <a:srgbClr val="000000"/>
                          </a:solidFill>
                          <a:latin typeface="Roboto Condensed"/>
                          <a:ea typeface="Roboto Condensed"/>
                          <a:cs typeface="Roboto Condensed"/>
                          <a:sym typeface="Roboto Condensed"/>
                        </a:rPr>
                        <a:t>Tiếp thu tích cực và đối thoại với các ý kiến phản hồi</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CF5E0"/>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tc>
                  <a:txBody>
                    <a:bodyPr/>
                    <a:lstStyle/>
                    <a:p>
                      <a:pPr algn="just">
                        <a:lnSpc>
                          <a:spcPts val="573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AEE"/>
                    </a:solidFill>
                  </a:tcPr>
                </a:tc>
                <a:extLst>
                  <a:ext uri="{0D108BD9-81ED-4DB2-BD59-A6C34878D82A}">
                    <a16:rowId xmlns:a16="http://schemas.microsoft.com/office/drawing/2014/main" val="10005"/>
                  </a:ext>
                </a:extLst>
              </a:tr>
            </a:tbl>
          </a:graphicData>
        </a:graphic>
      </p:graphicFrame>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1" name="Freeform 11"/>
          <p:cNvSpPr/>
          <p:nvPr/>
        </p:nvSpPr>
        <p:spPr>
          <a:xfrm>
            <a:off x="252908" y="7754882"/>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3245168" y="7098849"/>
            <a:ext cx="1716877" cy="1790745"/>
          </a:xfrm>
          <a:custGeom>
            <a:avLst/>
            <a:gdLst/>
            <a:ahLst/>
            <a:cxnLst/>
            <a:rect l="l" t="t" r="r" b="b"/>
            <a:pathLst>
              <a:path w="1716877" h="1790745">
                <a:moveTo>
                  <a:pt x="0" y="0"/>
                </a:moveTo>
                <a:lnTo>
                  <a:pt x="1716878" y="0"/>
                </a:lnTo>
                <a:lnTo>
                  <a:pt x="1716878" y="1790746"/>
                </a:lnTo>
                <a:lnTo>
                  <a:pt x="0" y="1790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966404" y="6284520"/>
            <a:ext cx="1811604" cy="1709702"/>
          </a:xfrm>
          <a:custGeom>
            <a:avLst/>
            <a:gdLst/>
            <a:ahLst/>
            <a:cxnLst/>
            <a:rect l="l" t="t" r="r" b="b"/>
            <a:pathLst>
              <a:path w="1811604" h="1709702">
                <a:moveTo>
                  <a:pt x="0" y="0"/>
                </a:moveTo>
                <a:lnTo>
                  <a:pt x="1811604" y="0"/>
                </a:lnTo>
                <a:lnTo>
                  <a:pt x="1811604" y="1709702"/>
                </a:lnTo>
                <a:lnTo>
                  <a:pt x="0" y="1709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512333" y="572746"/>
            <a:ext cx="10771593" cy="786486"/>
          </a:xfrm>
          <a:prstGeom prst="rect">
            <a:avLst/>
          </a:prstGeom>
        </p:spPr>
        <p:txBody>
          <a:bodyPr lIns="0" tIns="0" rIns="0" bIns="0" rtlCol="0" anchor="t">
            <a:spAutoFit/>
          </a:bodyPr>
          <a:lstStyle/>
          <a:p>
            <a:pPr marL="0" lvl="0" indent="0" algn="just">
              <a:lnSpc>
                <a:spcPts val="6301"/>
              </a:lnSpc>
            </a:pPr>
            <a:r>
              <a:rPr lang="en-US" sz="4599" b="1">
                <a:solidFill>
                  <a:srgbClr val="348AE7"/>
                </a:solidFill>
                <a:latin typeface="Fraunces Bold"/>
                <a:ea typeface="Fraunces Bold"/>
                <a:cs typeface="Fraunces Bold"/>
                <a:sym typeface="Fraunces Bold"/>
              </a:rPr>
              <a:t>II. CHUẨN BỊ BÀI NÓI</a:t>
            </a:r>
          </a:p>
        </p:txBody>
      </p:sp>
      <p:sp>
        <p:nvSpPr>
          <p:cNvPr id="15" name="TextBox 15"/>
          <p:cNvSpPr txBox="1"/>
          <p:nvPr/>
        </p:nvSpPr>
        <p:spPr>
          <a:xfrm>
            <a:off x="252908" y="1903042"/>
            <a:ext cx="6804434" cy="2867759"/>
          </a:xfrm>
          <a:prstGeom prst="rect">
            <a:avLst/>
          </a:prstGeom>
        </p:spPr>
        <p:txBody>
          <a:bodyPr lIns="0" tIns="0" rIns="0" bIns="0" rtlCol="0" anchor="t">
            <a:spAutoFit/>
          </a:bodyPr>
          <a:lstStyle/>
          <a:p>
            <a:pPr marL="885191" lvl="1" indent="-442595" algn="l">
              <a:lnSpc>
                <a:spcPts val="5740"/>
              </a:lnSpc>
              <a:spcBef>
                <a:spcPct val="0"/>
              </a:spcBef>
              <a:buFont typeface="Arial"/>
              <a:buChar char="•"/>
            </a:pPr>
            <a:r>
              <a:rPr lang="en-US" sz="4100" b="1" dirty="0">
                <a:solidFill>
                  <a:srgbClr val="152A69"/>
                </a:solidFill>
                <a:latin typeface="Roboto Condensed Bold"/>
                <a:ea typeface="Roboto Condensed Bold"/>
                <a:cs typeface="Roboto Condensed Bold"/>
                <a:sym typeface="Roboto Condensed Bold"/>
              </a:rPr>
              <a:t>Chia </a:t>
            </a:r>
            <a:r>
              <a:rPr lang="en-US" sz="4100" b="1" dirty="0" err="1">
                <a:solidFill>
                  <a:srgbClr val="152A69"/>
                </a:solidFill>
                <a:latin typeface="Roboto Condensed Bold"/>
                <a:ea typeface="Roboto Condensed Bold"/>
                <a:cs typeface="Roboto Condensed Bold"/>
                <a:sym typeface="Roboto Condensed Bold"/>
              </a:rPr>
              <a:t>lớp</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thành</a:t>
            </a:r>
            <a:r>
              <a:rPr lang="en-US" sz="4100" b="1" dirty="0">
                <a:solidFill>
                  <a:srgbClr val="152A69"/>
                </a:solidFill>
                <a:latin typeface="Roboto Condensed Bold"/>
                <a:ea typeface="Roboto Condensed Bold"/>
                <a:cs typeface="Roboto Condensed Bold"/>
                <a:sym typeface="Roboto Condensed Bold"/>
              </a:rPr>
              <a:t> 5 </a:t>
            </a:r>
            <a:r>
              <a:rPr lang="en-US" sz="4100" b="1" dirty="0" err="1">
                <a:solidFill>
                  <a:srgbClr val="152A69"/>
                </a:solidFill>
                <a:latin typeface="Roboto Condensed Bold"/>
                <a:ea typeface="Roboto Condensed Bold"/>
                <a:cs typeface="Roboto Condensed Bold"/>
                <a:sym typeface="Roboto Condensed Bold"/>
              </a:rPr>
              <a:t>nhóm</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bốc</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thăm</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đề</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tài</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sau</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đó</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chuẩn</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bị</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bài</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nói</a:t>
            </a:r>
            <a:r>
              <a:rPr lang="en-US" sz="4100" b="1" dirty="0">
                <a:solidFill>
                  <a:srgbClr val="152A69"/>
                </a:solidFill>
                <a:latin typeface="Roboto Condensed Bold"/>
                <a:ea typeface="Roboto Condensed Bold"/>
                <a:cs typeface="Roboto Condensed Bold"/>
                <a:sym typeface="Roboto Condensed Bold"/>
              </a:rPr>
              <a:t> </a:t>
            </a:r>
            <a:r>
              <a:rPr lang="en-US" sz="4100" b="1" dirty="0" err="1">
                <a:solidFill>
                  <a:srgbClr val="152A69"/>
                </a:solidFill>
                <a:latin typeface="Roboto Condensed Bold"/>
                <a:ea typeface="Roboto Condensed Bold"/>
                <a:cs typeface="Roboto Condensed Bold"/>
                <a:sym typeface="Roboto Condensed Bold"/>
              </a:rPr>
              <a:t>trong</a:t>
            </a:r>
            <a:r>
              <a:rPr lang="en-US" sz="4100" b="1" dirty="0">
                <a:solidFill>
                  <a:srgbClr val="152A69"/>
                </a:solidFill>
                <a:latin typeface="Roboto Condensed Bold"/>
                <a:ea typeface="Roboto Condensed Bold"/>
                <a:cs typeface="Roboto Condensed Bold"/>
                <a:sym typeface="Roboto Condensed Bold"/>
              </a:rPr>
              <a:t> 20 </a:t>
            </a:r>
            <a:r>
              <a:rPr lang="en-US" sz="4100" b="1" dirty="0" err="1">
                <a:solidFill>
                  <a:srgbClr val="152A69"/>
                </a:solidFill>
                <a:latin typeface="Roboto Condensed Bold"/>
                <a:ea typeface="Roboto Condensed Bold"/>
                <a:cs typeface="Roboto Condensed Bold"/>
                <a:sym typeface="Roboto Condensed Bold"/>
              </a:rPr>
              <a:t>phút</a:t>
            </a:r>
            <a:r>
              <a:rPr lang="en-US" sz="4100" b="1" dirty="0">
                <a:solidFill>
                  <a:srgbClr val="152A69"/>
                </a:solidFill>
                <a:latin typeface="Roboto Condensed Bold"/>
                <a:ea typeface="Roboto Condensed Bold"/>
                <a:cs typeface="Roboto Condensed Bold"/>
                <a:sym typeface="Roboto Condensed Bold"/>
              </a:rPr>
              <a:t> – </a:t>
            </a:r>
            <a:r>
              <a:rPr lang="en-US" sz="4100" b="1" dirty="0" err="1">
                <a:solidFill>
                  <a:srgbClr val="152A69"/>
                </a:solidFill>
                <a:latin typeface="Roboto Condensed Bold"/>
                <a:ea typeface="Roboto Condensed Bold"/>
                <a:cs typeface="Roboto Condensed Bold"/>
                <a:sym typeface="Roboto Condensed Bold"/>
              </a:rPr>
              <a:t>PHT</a:t>
            </a:r>
            <a:r>
              <a:rPr lang="en-US" sz="4100" b="1" dirty="0">
                <a:solidFill>
                  <a:srgbClr val="152A69"/>
                </a:solidFill>
                <a:latin typeface="Roboto Condensed Bold"/>
                <a:ea typeface="Roboto Condensed Bold"/>
                <a:cs typeface="Roboto Condensed Bold"/>
                <a:sym typeface="Roboto Condensed Bold"/>
              </a:rPr>
              <a:t> 1.1</a:t>
            </a:r>
          </a:p>
        </p:txBody>
      </p:sp>
      <p:sp>
        <p:nvSpPr>
          <p:cNvPr id="16" name="TextBox 16"/>
          <p:cNvSpPr txBox="1"/>
          <p:nvPr/>
        </p:nvSpPr>
        <p:spPr>
          <a:xfrm>
            <a:off x="8369037" y="1140127"/>
            <a:ext cx="8927450" cy="7643455"/>
          </a:xfrm>
          <a:prstGeom prst="rect">
            <a:avLst/>
          </a:prstGeom>
        </p:spPr>
        <p:txBody>
          <a:bodyPr lIns="0" tIns="0" rIns="0" bIns="0" rtlCol="0" anchor="t">
            <a:spAutoFit/>
          </a:bodyPr>
          <a:lstStyle/>
          <a:p>
            <a:pPr marL="777243" lvl="1" indent="-388622" algn="just">
              <a:lnSpc>
                <a:spcPts val="5040"/>
              </a:lnSpc>
              <a:buFont typeface="Arial"/>
              <a:buChar char="•"/>
            </a:pPr>
            <a:r>
              <a:rPr lang="en-US" sz="3600" i="1" dirty="0" err="1">
                <a:solidFill>
                  <a:srgbClr val="152A69"/>
                </a:solidFill>
                <a:latin typeface="Roboto Condensed Italics"/>
                <a:ea typeface="Roboto Condensed Italics"/>
                <a:cs typeface="Roboto Condensed Italics"/>
                <a:sym typeface="Roboto Condensed Italics"/>
              </a:rPr>
              <a:t>Đề</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tài</a:t>
            </a:r>
            <a:r>
              <a:rPr lang="en-US" sz="3600" i="1" dirty="0">
                <a:solidFill>
                  <a:srgbClr val="152A69"/>
                </a:solidFill>
                <a:latin typeface="Roboto Condensed Italics"/>
                <a:ea typeface="Roboto Condensed Italics"/>
                <a:cs typeface="Roboto Condensed Italics"/>
                <a:sym typeface="Roboto Condensed Italics"/>
              </a:rPr>
              <a:t> 1: </a:t>
            </a:r>
            <a:r>
              <a:rPr lang="en-US" sz="3600" i="1" dirty="0" err="1">
                <a:solidFill>
                  <a:srgbClr val="152A69"/>
                </a:solidFill>
                <a:latin typeface="Roboto Condensed Italics"/>
                <a:ea typeface="Roboto Condensed Italics"/>
                <a:cs typeface="Roboto Condensed Italics"/>
                <a:sym typeface="Roboto Condensed Italics"/>
              </a:rPr>
              <a:t>Việc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xả</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nước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thải</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chưa</a:t>
            </a:r>
            <a:r>
              <a:rPr lang="en-US" sz="3600" i="1" dirty="0">
                <a:solidFill>
                  <a:srgbClr val="152A69"/>
                </a:solidFill>
                <a:latin typeface="Roboto Condensed Italics"/>
                <a:ea typeface="Roboto Condensed Italics"/>
                <a:cs typeface="Roboto Condensed Italics"/>
                <a:sym typeface="Roboto Condensed Italics"/>
              </a:rPr>
              <a:t> qua </a:t>
            </a:r>
            <a:r>
              <a:rPr lang="en-US" sz="3600" i="1" dirty="0" err="1">
                <a:solidFill>
                  <a:srgbClr val="152A69"/>
                </a:solidFill>
                <a:latin typeface="Roboto Condensed Italics"/>
                <a:ea typeface="Roboto Condensed Italics"/>
                <a:cs typeface="Roboto Condensed Italics"/>
                <a:sym typeface="Roboto Condensed Italics"/>
              </a:rPr>
              <a:t>xử</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lí</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của</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một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đơn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vị</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sản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xuất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công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nghiệp</a:t>
            </a:r>
            <a:r>
              <a:rPr lang="en-US" sz="3600" i="1" dirty="0">
                <a:solidFill>
                  <a:srgbClr val="152A69"/>
                </a:solidFill>
                <a:latin typeface="Roboto Condensed Italics"/>
                <a:ea typeface="Roboto Condensed Italics"/>
                <a:cs typeface="Roboto Condensed Italics"/>
                <a:sym typeface="Roboto Condensed Italics"/>
              </a:rPr>
              <a:t>?</a:t>
            </a:r>
          </a:p>
          <a:p>
            <a:pPr marL="777243" lvl="1" indent="-388622" algn="just">
              <a:lnSpc>
                <a:spcPts val="5040"/>
              </a:lnSpc>
              <a:buFont typeface="Arial"/>
              <a:buChar char="•"/>
            </a:pPr>
            <a:r>
              <a:rPr lang="en-US" sz="3600" i="1" dirty="0" err="1">
                <a:solidFill>
                  <a:srgbClr val="152A69"/>
                </a:solidFill>
                <a:latin typeface="Roboto Condensed Italics"/>
                <a:ea typeface="Roboto Condensed Italics"/>
                <a:cs typeface="Roboto Condensed Italics"/>
                <a:sym typeface="Roboto Condensed Italics"/>
              </a:rPr>
              <a:t>Đề</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tài</a:t>
            </a:r>
            <a:r>
              <a:rPr lang="en-US" sz="3600" i="1" dirty="0">
                <a:solidFill>
                  <a:srgbClr val="152A69"/>
                </a:solidFill>
                <a:latin typeface="Roboto Condensed Italics"/>
                <a:ea typeface="Roboto Condensed Italics"/>
                <a:cs typeface="Roboto Condensed Italics"/>
                <a:sym typeface="Roboto Condensed Italics"/>
              </a:rPr>
              <a:t> 2: </a:t>
            </a:r>
            <a:r>
              <a:rPr lang="en-US" sz="3600" i="1" dirty="0" err="1">
                <a:solidFill>
                  <a:srgbClr val="152A69"/>
                </a:solidFill>
                <a:latin typeface="Roboto Condensed Italics"/>
                <a:ea typeface="Roboto Condensed Italics"/>
                <a:cs typeface="Roboto Condensed Italics"/>
                <a:sym typeface="Roboto Condensed Italics"/>
              </a:rPr>
              <a:t>Sự</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xuất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hiện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các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sản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phẩm</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trí</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tuệ</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nhân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tạo</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và</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tác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động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của</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chúng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đối</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với</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đời</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sống</a:t>
            </a:r>
            <a:r>
              <a:rPr lang="en-US" sz="3600" i="1" dirty="0">
                <a:solidFill>
                  <a:srgbClr val="152A69"/>
                </a:solidFill>
                <a:latin typeface="Roboto Condensed Italics"/>
                <a:ea typeface="Roboto Condensed Italics"/>
                <a:cs typeface="Roboto Condensed Italics"/>
                <a:sym typeface="Roboto Condensed Italics"/>
              </a:rPr>
              <a:t> con </a:t>
            </a:r>
            <a:r>
              <a:rPr lang="en-US" sz="3600" i="1" dirty="0" err="1">
                <a:solidFill>
                  <a:srgbClr val="152A69"/>
                </a:solidFill>
                <a:latin typeface="Roboto Condensed Italics"/>
                <a:ea typeface="Roboto Condensed Italics"/>
                <a:cs typeface="Roboto Condensed Italics"/>
                <a:sym typeface="Roboto Condensed Italics"/>
              </a:rPr>
              <a:t>người</a:t>
            </a:r>
            <a:r>
              <a:rPr lang="en-US" sz="3600" i="1" dirty="0">
                <a:solidFill>
                  <a:srgbClr val="152A69"/>
                </a:solidFill>
                <a:latin typeface="Roboto Condensed Italics"/>
                <a:ea typeface="Roboto Condensed Italics"/>
                <a:cs typeface="Roboto Condensed Italics"/>
                <a:sym typeface="Roboto Condensed Italics"/>
              </a:rPr>
              <a:t>.</a:t>
            </a:r>
          </a:p>
          <a:p>
            <a:pPr marL="777243" lvl="1" indent="-388622" algn="just">
              <a:lnSpc>
                <a:spcPts val="5040"/>
              </a:lnSpc>
              <a:buFont typeface="Arial"/>
              <a:buChar char="•"/>
            </a:pPr>
            <a:r>
              <a:rPr lang="en-US" sz="3600" i="1" dirty="0" err="1">
                <a:solidFill>
                  <a:srgbClr val="152A69"/>
                </a:solidFill>
                <a:latin typeface="Roboto Condensed Italics"/>
                <a:ea typeface="Roboto Condensed Italics"/>
                <a:cs typeface="Roboto Condensed Italics"/>
                <a:sym typeface="Roboto Condensed Italics"/>
              </a:rPr>
              <a:t>Đề</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tài</a:t>
            </a:r>
            <a:r>
              <a:rPr lang="en-US" sz="3600" i="1" dirty="0">
                <a:solidFill>
                  <a:srgbClr val="152A69"/>
                </a:solidFill>
                <a:latin typeface="Roboto Condensed Italics"/>
                <a:ea typeface="Roboto Condensed Italics"/>
                <a:cs typeface="Roboto Condensed Italics"/>
                <a:sym typeface="Roboto Condensed Italics"/>
              </a:rPr>
              <a:t> 3: </a:t>
            </a:r>
            <a:r>
              <a:rPr lang="en-US" sz="3600" i="1" dirty="0" err="1">
                <a:solidFill>
                  <a:srgbClr val="152A69"/>
                </a:solidFill>
                <a:latin typeface="Roboto Condensed Italics"/>
                <a:ea typeface="Roboto Condensed Italics"/>
                <a:cs typeface="Roboto Condensed Italics"/>
                <a:sym typeface="Roboto Condensed Italics"/>
              </a:rPr>
              <a:t>Việc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phát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hiện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ra</a:t>
            </a:r>
            <a:r>
              <a:rPr lang="en-US" sz="3600" i="1" dirty="0">
                <a:solidFill>
                  <a:srgbClr val="152A69"/>
                </a:solidFill>
                <a:latin typeface="Roboto Condensed Italics"/>
                <a:ea typeface="Roboto Condensed Italics"/>
                <a:cs typeface="Roboto Condensed Italics"/>
                <a:sym typeface="Roboto Condensed Italics"/>
              </a:rPr>
              <a:t> hang </a:t>
            </a:r>
            <a:r>
              <a:rPr lang="en-US" sz="3600" i="1" dirty="0" err="1">
                <a:solidFill>
                  <a:srgbClr val="152A69"/>
                </a:solidFill>
                <a:latin typeface="Roboto Condensed Italics"/>
                <a:ea typeface="Roboto Condensed Italics"/>
                <a:cs typeface="Roboto Condensed Italics"/>
                <a:sym typeface="Roboto Condensed Italics"/>
              </a:rPr>
              <a:t>động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mới</a:t>
            </a:r>
            <a:r>
              <a:rPr lang="en-US" sz="3600" i="1" dirty="0">
                <a:solidFill>
                  <a:srgbClr val="152A69"/>
                </a:solidFill>
                <a:latin typeface="Roboto Condensed Italics"/>
                <a:ea typeface="Roboto Condensed Italics"/>
                <a:cs typeface="Roboto Condensed Italics"/>
                <a:sym typeface="Roboto Condensed Italics"/>
              </a:rPr>
              <a:t> ở </a:t>
            </a:r>
            <a:r>
              <a:rPr lang="en-US" sz="3600" i="1" dirty="0" err="1">
                <a:solidFill>
                  <a:srgbClr val="152A69"/>
                </a:solidFill>
                <a:latin typeface="Roboto Condensed Italics"/>
                <a:ea typeface="Roboto Condensed Italics"/>
                <a:cs typeface="Roboto Condensed Italics"/>
                <a:sym typeface="Roboto Condensed Italics"/>
              </a:rPr>
              <a:t>Quảng</a:t>
            </a:r>
            <a:r>
              <a:rPr lang="en-US" sz="3600" i="1" dirty="0">
                <a:solidFill>
                  <a:srgbClr val="152A69"/>
                </a:solidFill>
                <a:latin typeface="Roboto Condensed Italics"/>
                <a:ea typeface="Roboto Condensed Italics"/>
                <a:cs typeface="Roboto Condensed Italics"/>
                <a:sym typeface="Roboto Condensed Italics"/>
              </a:rPr>
              <a:t> Bình.</a:t>
            </a:r>
          </a:p>
          <a:p>
            <a:pPr marL="777243" lvl="1" indent="-388622" algn="just">
              <a:lnSpc>
                <a:spcPts val="5040"/>
              </a:lnSpc>
              <a:buFont typeface="Arial"/>
              <a:buChar char="•"/>
            </a:pPr>
            <a:r>
              <a:rPr lang="en-US" sz="3600" i="1" dirty="0" err="1">
                <a:solidFill>
                  <a:srgbClr val="152A69"/>
                </a:solidFill>
                <a:latin typeface="Roboto Condensed Italics"/>
                <a:ea typeface="Roboto Condensed Italics"/>
                <a:cs typeface="Roboto Condensed Italics"/>
                <a:sym typeface="Roboto Condensed Italics"/>
              </a:rPr>
              <a:t>Đề</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tài</a:t>
            </a:r>
            <a:r>
              <a:rPr lang="en-US" sz="3600" i="1" dirty="0">
                <a:solidFill>
                  <a:srgbClr val="152A69"/>
                </a:solidFill>
                <a:latin typeface="Roboto Condensed Italics"/>
                <a:ea typeface="Roboto Condensed Italics"/>
                <a:cs typeface="Roboto Condensed Italics"/>
                <a:sym typeface="Roboto Condensed Italics"/>
              </a:rPr>
              <a:t> 4: </a:t>
            </a:r>
            <a:r>
              <a:rPr lang="en-US" sz="3600" i="1" dirty="0" err="1">
                <a:solidFill>
                  <a:srgbClr val="152A69"/>
                </a:solidFill>
                <a:latin typeface="Roboto Condensed Italics"/>
                <a:ea typeface="Roboto Condensed Italics"/>
                <a:cs typeface="Roboto Condensed Italics"/>
                <a:sym typeface="Roboto Condensed Italics"/>
              </a:rPr>
              <a:t>Một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dự</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án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nhằm</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phát</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triển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kinh</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tế</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xã</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hội</a:t>
            </a:r>
            <a:r>
              <a:rPr lang="en-US" sz="3600" i="1" dirty="0">
                <a:solidFill>
                  <a:srgbClr val="152A69"/>
                </a:solidFill>
                <a:latin typeface="Roboto Condensed Italics"/>
                <a:ea typeface="Roboto Condensed Italics"/>
                <a:cs typeface="Roboto Condensed Italics"/>
                <a:sym typeface="Roboto Condensed Italics"/>
              </a:rPr>
              <a:t> ở </a:t>
            </a:r>
            <a:r>
              <a:rPr lang="en-US" sz="3600" i="1" dirty="0" err="1">
                <a:solidFill>
                  <a:srgbClr val="152A69"/>
                </a:solidFill>
                <a:latin typeface="Roboto Condensed Italics"/>
                <a:ea typeface="Roboto Condensed Italics"/>
                <a:cs typeface="Roboto Condensed Italics"/>
                <a:sym typeface="Roboto Condensed Italics"/>
              </a:rPr>
              <a:t>vùng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sâu</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vùng</a:t>
            </a:r>
            <a:r>
              <a:rPr lang="en-US" sz="3600" i="1" dirty="0">
                <a:solidFill>
                  <a:srgbClr val="152A69"/>
                </a:solidFill>
                <a:latin typeface="Roboto Condensed Italics"/>
                <a:ea typeface="Roboto Condensed Italics"/>
                <a:cs typeface="Roboto Condensed Italics"/>
                <a:sym typeface="Roboto Condensed Italics"/>
              </a:rPr>
              <a:t> xa.</a:t>
            </a:r>
          </a:p>
          <a:p>
            <a:pPr marL="777243" lvl="1" indent="-388622" algn="just">
              <a:lnSpc>
                <a:spcPts val="5040"/>
              </a:lnSpc>
              <a:buFont typeface="Arial"/>
              <a:buChar char="•"/>
            </a:pPr>
            <a:r>
              <a:rPr lang="en-US" sz="3600" i="1" dirty="0" err="1">
                <a:solidFill>
                  <a:srgbClr val="152A69"/>
                </a:solidFill>
                <a:latin typeface="Roboto Condensed Italics"/>
                <a:ea typeface="Roboto Condensed Italics"/>
                <a:cs typeface="Roboto Condensed Italics"/>
                <a:sym typeface="Roboto Condensed Italics"/>
              </a:rPr>
              <a:t>Đề</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tài</a:t>
            </a:r>
            <a:r>
              <a:rPr lang="en-US" sz="3600" i="1" dirty="0">
                <a:solidFill>
                  <a:srgbClr val="152A69"/>
                </a:solidFill>
                <a:latin typeface="Roboto Condensed Italics"/>
                <a:ea typeface="Roboto Condensed Italics"/>
                <a:cs typeface="Roboto Condensed Italics"/>
                <a:sym typeface="Roboto Condensed Italics"/>
              </a:rPr>
              <a:t> 5: </a:t>
            </a:r>
            <a:r>
              <a:rPr lang="en-US" sz="3600" i="1" dirty="0" err="1">
                <a:solidFill>
                  <a:srgbClr val="152A69"/>
                </a:solidFill>
                <a:latin typeface="Roboto Condensed Italics"/>
                <a:ea typeface="Roboto Condensed Italics"/>
                <a:cs typeface="Roboto Condensed Italics"/>
                <a:sym typeface="Roboto Condensed Italics"/>
              </a:rPr>
              <a:t>Việc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thay</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thế</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hình</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thức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dạy</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học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trực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tiếp</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bằng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hình</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thức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trực</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tuyến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trong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những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tình</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huống</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cần</a:t>
            </a:r>
            <a:r>
              <a:rPr lang="en-US" sz="3600" i="1" dirty="0">
                <a:solidFill>
                  <a:srgbClr val="152A69"/>
                </a:solidFill>
                <a:latin typeface="Roboto Condensed Italics"/>
                <a:ea typeface="Roboto Condensed Italics"/>
                <a:cs typeface="Roboto Condensed Italics"/>
                <a:sym typeface="Roboto Condensed Italics"/>
              </a:rPr>
              <a:t> </a:t>
            </a:r>
            <a:r>
              <a:rPr lang="en-US" sz="3600" i="1" dirty="0" err="1">
                <a:solidFill>
                  <a:srgbClr val="152A69"/>
                </a:solidFill>
                <a:latin typeface="Roboto Condensed Italics"/>
                <a:ea typeface="Roboto Condensed Italics"/>
                <a:cs typeface="Roboto Condensed Italics"/>
                <a:sym typeface="Roboto Condensed Italics"/>
              </a:rPr>
              <a:t>thiết</a:t>
            </a:r>
            <a:r>
              <a:rPr lang="en-US" sz="3600" i="1" dirty="0">
                <a:solidFill>
                  <a:srgbClr val="152A69"/>
                </a:solidFill>
                <a:latin typeface="Roboto Condensed Italics"/>
                <a:ea typeface="Roboto Condensed Italics"/>
                <a:cs typeface="Roboto Condensed Italics"/>
                <a:sym typeface="Roboto Condensed Italics"/>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83922" y="8107224"/>
            <a:ext cx="8838610" cy="8032087"/>
          </a:xfrm>
          <a:custGeom>
            <a:avLst/>
            <a:gdLst/>
            <a:ahLst/>
            <a:cxnLst/>
            <a:rect l="l" t="t" r="r" b="b"/>
            <a:pathLst>
              <a:path w="8838610" h="8032087">
                <a:moveTo>
                  <a:pt x="0" y="0"/>
                </a:moveTo>
                <a:lnTo>
                  <a:pt x="8838611" y="0"/>
                </a:lnTo>
                <a:lnTo>
                  <a:pt x="8838611" y="8032087"/>
                </a:lnTo>
                <a:lnTo>
                  <a:pt x="0" y="8032087"/>
                </a:lnTo>
                <a:lnTo>
                  <a:pt x="0" y="0"/>
                </a:lnTo>
                <a:close/>
              </a:path>
            </a:pathLst>
          </a:custGeom>
          <a:blipFill>
            <a:blip r:embed="rId2"/>
            <a:stretch>
              <a:fillRect/>
            </a:stretch>
          </a:blipFill>
        </p:spPr>
      </p:sp>
      <p:grpSp>
        <p:nvGrpSpPr>
          <p:cNvPr id="3" name="Group 3"/>
          <p:cNvGrpSpPr/>
          <p:nvPr/>
        </p:nvGrpSpPr>
        <p:grpSpPr>
          <a:xfrm>
            <a:off x="8400965" y="8520814"/>
            <a:ext cx="9004526" cy="7738264"/>
            <a:chOff x="0" y="0"/>
            <a:chExt cx="812800" cy="698500"/>
          </a:xfrm>
        </p:grpSpPr>
        <p:sp>
          <p:nvSpPr>
            <p:cNvPr id="4" name="Freeform 4"/>
            <p:cNvSpPr/>
            <p:nvPr/>
          </p:nvSpPr>
          <p:spPr>
            <a:xfrm>
              <a:off x="6274" y="0"/>
              <a:ext cx="800252" cy="698500"/>
            </a:xfrm>
            <a:custGeom>
              <a:avLst/>
              <a:gdLst/>
              <a:ahLst/>
              <a:cxnLst/>
              <a:rect l="l" t="t" r="r" b="b"/>
              <a:pathLst>
                <a:path w="800252" h="698500">
                  <a:moveTo>
                    <a:pt x="790096" y="377490"/>
                  </a:moveTo>
                  <a:lnTo>
                    <a:pt x="619756" y="670260"/>
                  </a:lnTo>
                  <a:cubicBezTo>
                    <a:pt x="609584" y="687744"/>
                    <a:pt x="590882" y="698500"/>
                    <a:pt x="570654" y="698500"/>
                  </a:cubicBezTo>
                  <a:lnTo>
                    <a:pt x="229598" y="698500"/>
                  </a:lnTo>
                  <a:cubicBezTo>
                    <a:pt x="209370" y="698500"/>
                    <a:pt x="190668" y="687744"/>
                    <a:pt x="180496" y="670260"/>
                  </a:cubicBezTo>
                  <a:lnTo>
                    <a:pt x="10156" y="377490"/>
                  </a:lnTo>
                  <a:cubicBezTo>
                    <a:pt x="0" y="360033"/>
                    <a:pt x="0" y="338467"/>
                    <a:pt x="10156" y="321010"/>
                  </a:cubicBezTo>
                  <a:lnTo>
                    <a:pt x="180496" y="28240"/>
                  </a:lnTo>
                  <a:cubicBezTo>
                    <a:pt x="190668" y="10756"/>
                    <a:pt x="209370" y="0"/>
                    <a:pt x="229598" y="0"/>
                  </a:cubicBezTo>
                  <a:lnTo>
                    <a:pt x="570654" y="0"/>
                  </a:lnTo>
                  <a:cubicBezTo>
                    <a:pt x="590882" y="0"/>
                    <a:pt x="609584" y="10756"/>
                    <a:pt x="619756" y="28240"/>
                  </a:cubicBezTo>
                  <a:lnTo>
                    <a:pt x="790096" y="321010"/>
                  </a:lnTo>
                  <a:cubicBezTo>
                    <a:pt x="800252" y="338467"/>
                    <a:pt x="800252" y="360033"/>
                    <a:pt x="790096" y="37749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78636">
            <a:off x="15809284" y="4405847"/>
            <a:ext cx="1845214" cy="2147158"/>
            <a:chOff x="0" y="0"/>
            <a:chExt cx="698500" cy="812800"/>
          </a:xfrm>
        </p:grpSpPr>
        <p:sp>
          <p:nvSpPr>
            <p:cNvPr id="13" name="Freeform 13"/>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5" name="Freeform 15"/>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16595" r="-16595"/>
              </a:stretch>
            </a:blipFill>
          </p:spPr>
        </p:sp>
      </p:grpSp>
      <p:sp>
        <p:nvSpPr>
          <p:cNvPr id="21" name="Freeform 21"/>
          <p:cNvSpPr/>
          <p:nvPr/>
        </p:nvSpPr>
        <p:spPr>
          <a:xfrm>
            <a:off x="10816747" y="4641968"/>
            <a:ext cx="4820744" cy="5304807"/>
          </a:xfrm>
          <a:custGeom>
            <a:avLst/>
            <a:gdLst/>
            <a:ahLst/>
            <a:cxnLst/>
            <a:rect l="l" t="t" r="r" b="b"/>
            <a:pathLst>
              <a:path w="4820744" h="5304807">
                <a:moveTo>
                  <a:pt x="0" y="0"/>
                </a:moveTo>
                <a:lnTo>
                  <a:pt x="4820744" y="0"/>
                </a:lnTo>
                <a:lnTo>
                  <a:pt x="4820744" y="5304808"/>
                </a:lnTo>
                <a:lnTo>
                  <a:pt x="0" y="5304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425420" y="592582"/>
            <a:ext cx="10771593" cy="786486"/>
          </a:xfrm>
          <a:prstGeom prst="rect">
            <a:avLst/>
          </a:prstGeom>
        </p:spPr>
        <p:txBody>
          <a:bodyPr lIns="0" tIns="0" rIns="0" bIns="0" rtlCol="0" anchor="t">
            <a:spAutoFit/>
          </a:bodyPr>
          <a:lstStyle/>
          <a:p>
            <a:pPr marL="0" lvl="0" indent="0" algn="just">
              <a:lnSpc>
                <a:spcPts val="6301"/>
              </a:lnSpc>
            </a:pPr>
            <a:r>
              <a:rPr lang="en-US" sz="4599" b="1">
                <a:solidFill>
                  <a:srgbClr val="348AE7"/>
                </a:solidFill>
                <a:latin typeface="Fraunces Bold"/>
                <a:ea typeface="Fraunces Bold"/>
                <a:cs typeface="Fraunces Bold"/>
                <a:sym typeface="Fraunces Bold"/>
              </a:rPr>
              <a:t>III. TRÌNH BÀY BÀI NÓI</a:t>
            </a:r>
          </a:p>
        </p:txBody>
      </p:sp>
      <p:sp>
        <p:nvSpPr>
          <p:cNvPr id="23" name="TextBox 23"/>
          <p:cNvSpPr txBox="1"/>
          <p:nvPr/>
        </p:nvSpPr>
        <p:spPr>
          <a:xfrm>
            <a:off x="425420" y="1799283"/>
            <a:ext cx="9900202" cy="7265035"/>
          </a:xfrm>
          <a:prstGeom prst="rect">
            <a:avLst/>
          </a:prstGeom>
        </p:spPr>
        <p:txBody>
          <a:bodyPr lIns="0" tIns="0" rIns="0" bIns="0" rtlCol="0" anchor="t">
            <a:spAutoFit/>
          </a:bodyPr>
          <a:lstStyle/>
          <a:p>
            <a:pPr algn="l">
              <a:lnSpc>
                <a:spcPts val="6439"/>
              </a:lnSpc>
            </a:pPr>
            <a:r>
              <a:rPr lang="en-US" sz="4599" b="1" dirty="0" err="1">
                <a:solidFill>
                  <a:srgbClr val="152A69"/>
                </a:solidFill>
                <a:latin typeface="Roboto Condensed Bold"/>
                <a:ea typeface="Roboto Condensed Bold"/>
                <a:cs typeface="Roboto Condensed Bold"/>
                <a:sym typeface="Roboto Condensed Bold"/>
              </a:rPr>
              <a:t>Nhiệm</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vụ</a:t>
            </a:r>
            <a:r>
              <a:rPr lang="en-US" sz="4599" b="1" dirty="0">
                <a:solidFill>
                  <a:srgbClr val="152A69"/>
                </a:solidFill>
                <a:latin typeface="Roboto Condensed Bold"/>
                <a:ea typeface="Roboto Condensed Bold"/>
                <a:cs typeface="Roboto Condensed Bold"/>
                <a:sym typeface="Roboto Condensed Bold"/>
              </a:rPr>
              <a:t> 1: HS </a:t>
            </a:r>
            <a:r>
              <a:rPr lang="en-US" sz="4599" b="1" dirty="0" err="1">
                <a:solidFill>
                  <a:srgbClr val="152A69"/>
                </a:solidFill>
                <a:latin typeface="Roboto Condensed Bold"/>
                <a:ea typeface="Roboto Condensed Bold"/>
                <a:cs typeface="Roboto Condensed Bold"/>
                <a:sym typeface="Roboto Condensed Bold"/>
              </a:rPr>
              <a:t>luyện</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tập</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nói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nghe</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theo</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cặp</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đôi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trong</a:t>
            </a:r>
            <a:r>
              <a:rPr lang="en-US" sz="4599" b="1" dirty="0">
                <a:solidFill>
                  <a:srgbClr val="152A69"/>
                </a:solidFill>
                <a:latin typeface="Roboto Condensed Bold"/>
                <a:ea typeface="Roboto Condensed Bold"/>
                <a:cs typeface="Roboto Condensed Bold"/>
                <a:sym typeface="Roboto Condensed Bold"/>
              </a:rPr>
              <a:t> 15 </a:t>
            </a:r>
            <a:r>
              <a:rPr lang="en-US" sz="4599" b="1" dirty="0" err="1">
                <a:solidFill>
                  <a:srgbClr val="152A69"/>
                </a:solidFill>
                <a:latin typeface="Roboto Condensed Bold"/>
                <a:ea typeface="Roboto Condensed Bold"/>
                <a:cs typeface="Roboto Condensed Bold"/>
                <a:sym typeface="Roboto Condensed Bold"/>
              </a:rPr>
              <a:t>phút</a:t>
            </a:r>
            <a:endParaRPr lang="en-US" sz="4599" b="1" dirty="0">
              <a:solidFill>
                <a:srgbClr val="152A69"/>
              </a:solidFill>
              <a:latin typeface="Roboto Condensed Bold"/>
              <a:ea typeface="Roboto Condensed Bold"/>
              <a:cs typeface="Roboto Condensed Bold"/>
              <a:sym typeface="Roboto Condensed Bold"/>
            </a:endParaRPr>
          </a:p>
          <a:p>
            <a:pPr algn="l">
              <a:lnSpc>
                <a:spcPts val="6439"/>
              </a:lnSpc>
            </a:pPr>
            <a:r>
              <a:rPr lang="en-US" sz="4599" dirty="0">
                <a:solidFill>
                  <a:srgbClr val="152A69"/>
                </a:solidFill>
                <a:latin typeface="Roboto Condensed"/>
                <a:ea typeface="Roboto Condensed"/>
                <a:cs typeface="Roboto Condensed"/>
                <a:sym typeface="Roboto Condensed"/>
              </a:rPr>
              <a:t>+ HS </a:t>
            </a:r>
            <a:r>
              <a:rPr lang="en-US" sz="4599" dirty="0" err="1">
                <a:solidFill>
                  <a:srgbClr val="152A69"/>
                </a:solidFill>
                <a:latin typeface="Roboto Condensed"/>
                <a:ea typeface="Roboto Condensed"/>
                <a:cs typeface="Roboto Condensed"/>
                <a:sym typeface="Roboto Condensed"/>
              </a:rPr>
              <a:t>thực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hành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theo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dàn</a:t>
            </a:r>
            <a:r>
              <a:rPr lang="en-US" sz="4599" dirty="0">
                <a:solidFill>
                  <a:srgbClr val="152A69"/>
                </a:solidFill>
                <a:latin typeface="Roboto Condensed"/>
                <a:ea typeface="Roboto Condensed"/>
                <a:cs typeface="Roboto Condensed"/>
                <a:sym typeface="Roboto Condensed"/>
              </a:rPr>
              <a:t> ý </a:t>
            </a:r>
            <a:r>
              <a:rPr lang="en-US" sz="4599" dirty="0" err="1">
                <a:solidFill>
                  <a:srgbClr val="152A69"/>
                </a:solidFill>
                <a:latin typeface="Roboto Condensed"/>
                <a:ea typeface="Roboto Condensed"/>
                <a:cs typeface="Roboto Condensed"/>
                <a:sym typeface="Roboto Condensed"/>
              </a:rPr>
              <a:t>đã</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chuẩn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bị</a:t>
            </a:r>
            <a:endParaRPr lang="en-US" sz="4599" dirty="0">
              <a:solidFill>
                <a:srgbClr val="152A69"/>
              </a:solidFill>
              <a:latin typeface="Roboto Condensed"/>
              <a:ea typeface="Roboto Condensed"/>
              <a:cs typeface="Roboto Condensed"/>
              <a:sym typeface="Roboto Condensed"/>
            </a:endParaRPr>
          </a:p>
          <a:p>
            <a:pPr algn="l">
              <a:lnSpc>
                <a:spcPts val="6439"/>
              </a:lnSpc>
            </a:pPr>
            <a:r>
              <a:rPr lang="en-US" sz="4599" dirty="0">
                <a:solidFill>
                  <a:srgbClr val="152A69"/>
                </a:solidFill>
                <a:latin typeface="Roboto Condensed"/>
                <a:ea typeface="Roboto Condensed"/>
                <a:cs typeface="Roboto Condensed"/>
                <a:sym typeface="Roboto Condensed"/>
              </a:rPr>
              <a:t>+ HS </a:t>
            </a:r>
            <a:r>
              <a:rPr lang="en-US" sz="4599" dirty="0" err="1">
                <a:solidFill>
                  <a:srgbClr val="152A69"/>
                </a:solidFill>
                <a:latin typeface="Roboto Condensed"/>
                <a:ea typeface="Roboto Condensed"/>
                <a:cs typeface="Roboto Condensed"/>
                <a:sym typeface="Roboto Condensed"/>
              </a:rPr>
              <a:t>còn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lại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trong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cặp</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nghe</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ghi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chép</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tóm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tắt</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nội</a:t>
            </a:r>
            <a:r>
              <a:rPr lang="en-US" sz="4599" dirty="0">
                <a:solidFill>
                  <a:srgbClr val="152A69"/>
                </a:solidFill>
                <a:latin typeface="Roboto Condensed"/>
                <a:ea typeface="Roboto Condensed"/>
                <a:cs typeface="Roboto Condensed"/>
                <a:sym typeface="Roboto Condensed"/>
              </a:rPr>
              <a:t> dung </a:t>
            </a:r>
            <a:r>
              <a:rPr lang="en-US" sz="4599" dirty="0" err="1">
                <a:solidFill>
                  <a:srgbClr val="152A69"/>
                </a:solidFill>
                <a:latin typeface="Roboto Condensed"/>
                <a:ea typeface="Roboto Condensed"/>
                <a:cs typeface="Roboto Condensed"/>
                <a:sym typeface="Roboto Condensed"/>
              </a:rPr>
              <a:t>bài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trao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đổi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về</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góp</a:t>
            </a:r>
            <a:r>
              <a:rPr lang="en-US" sz="4599" dirty="0">
                <a:solidFill>
                  <a:srgbClr val="152A69"/>
                </a:solidFill>
                <a:latin typeface="Roboto Condensed"/>
                <a:ea typeface="Roboto Condensed"/>
                <a:cs typeface="Roboto Condensed"/>
                <a:sym typeface="Roboto Condensed"/>
              </a:rPr>
              <a:t> ý </a:t>
            </a:r>
            <a:r>
              <a:rPr lang="en-US" sz="4599" dirty="0" err="1">
                <a:solidFill>
                  <a:srgbClr val="152A69"/>
                </a:solidFill>
                <a:latin typeface="Roboto Condensed"/>
                <a:ea typeface="Roboto Condensed"/>
                <a:cs typeface="Roboto Condensed"/>
                <a:sym typeface="Roboto Condensed"/>
              </a:rPr>
              <a:t>cho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bạn</a:t>
            </a:r>
            <a:endParaRPr lang="en-US" sz="4599" dirty="0">
              <a:solidFill>
                <a:srgbClr val="152A69"/>
              </a:solidFill>
              <a:latin typeface="Roboto Condensed"/>
              <a:ea typeface="Roboto Condensed"/>
              <a:cs typeface="Roboto Condensed"/>
              <a:sym typeface="Roboto Condensed"/>
            </a:endParaRPr>
          </a:p>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Luân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phiên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vai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người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người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nghe</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để</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đảm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bảo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thực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hành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cả</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vai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nghe</a:t>
            </a:r>
            <a:endParaRPr lang="en-US" sz="4599" dirty="0">
              <a:solidFill>
                <a:srgbClr val="152A69"/>
              </a:solidFill>
              <a:latin typeface="Roboto Condensed"/>
              <a:ea typeface="Roboto Condensed"/>
              <a:cs typeface="Roboto Condensed"/>
              <a:sym typeface="Roboto Condensed"/>
            </a:endParaRPr>
          </a:p>
          <a:p>
            <a:pPr algn="l">
              <a:lnSpc>
                <a:spcPts val="6439"/>
              </a:lnSpc>
            </a:pPr>
            <a:endParaRPr lang="en-US" sz="4599" dirty="0">
              <a:solidFill>
                <a:srgbClr val="152A69"/>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83922" y="8107224"/>
            <a:ext cx="8838610" cy="8032087"/>
          </a:xfrm>
          <a:custGeom>
            <a:avLst/>
            <a:gdLst/>
            <a:ahLst/>
            <a:cxnLst/>
            <a:rect l="l" t="t" r="r" b="b"/>
            <a:pathLst>
              <a:path w="8838610" h="8032087">
                <a:moveTo>
                  <a:pt x="0" y="0"/>
                </a:moveTo>
                <a:lnTo>
                  <a:pt x="8838611" y="0"/>
                </a:lnTo>
                <a:lnTo>
                  <a:pt x="8838611" y="8032087"/>
                </a:lnTo>
                <a:lnTo>
                  <a:pt x="0" y="8032087"/>
                </a:lnTo>
                <a:lnTo>
                  <a:pt x="0" y="0"/>
                </a:lnTo>
                <a:close/>
              </a:path>
            </a:pathLst>
          </a:custGeom>
          <a:blipFill>
            <a:blip r:embed="rId2"/>
            <a:stretch>
              <a:fillRect/>
            </a:stretch>
          </a:blipFill>
        </p:spPr>
      </p:sp>
      <p:grpSp>
        <p:nvGrpSpPr>
          <p:cNvPr id="3" name="Group 3"/>
          <p:cNvGrpSpPr/>
          <p:nvPr/>
        </p:nvGrpSpPr>
        <p:grpSpPr>
          <a:xfrm>
            <a:off x="8400965" y="8520814"/>
            <a:ext cx="9004526" cy="7738264"/>
            <a:chOff x="0" y="0"/>
            <a:chExt cx="812800" cy="698500"/>
          </a:xfrm>
        </p:grpSpPr>
        <p:sp>
          <p:nvSpPr>
            <p:cNvPr id="4" name="Freeform 4"/>
            <p:cNvSpPr/>
            <p:nvPr/>
          </p:nvSpPr>
          <p:spPr>
            <a:xfrm>
              <a:off x="6274" y="0"/>
              <a:ext cx="800252" cy="698500"/>
            </a:xfrm>
            <a:custGeom>
              <a:avLst/>
              <a:gdLst/>
              <a:ahLst/>
              <a:cxnLst/>
              <a:rect l="l" t="t" r="r" b="b"/>
              <a:pathLst>
                <a:path w="800252" h="698500">
                  <a:moveTo>
                    <a:pt x="790096" y="377490"/>
                  </a:moveTo>
                  <a:lnTo>
                    <a:pt x="619756" y="670260"/>
                  </a:lnTo>
                  <a:cubicBezTo>
                    <a:pt x="609584" y="687744"/>
                    <a:pt x="590882" y="698500"/>
                    <a:pt x="570654" y="698500"/>
                  </a:cubicBezTo>
                  <a:lnTo>
                    <a:pt x="229598" y="698500"/>
                  </a:lnTo>
                  <a:cubicBezTo>
                    <a:pt x="209370" y="698500"/>
                    <a:pt x="190668" y="687744"/>
                    <a:pt x="180496" y="670260"/>
                  </a:cubicBezTo>
                  <a:lnTo>
                    <a:pt x="10156" y="377490"/>
                  </a:lnTo>
                  <a:cubicBezTo>
                    <a:pt x="0" y="360033"/>
                    <a:pt x="0" y="338467"/>
                    <a:pt x="10156" y="321010"/>
                  </a:cubicBezTo>
                  <a:lnTo>
                    <a:pt x="180496" y="28240"/>
                  </a:lnTo>
                  <a:cubicBezTo>
                    <a:pt x="190668" y="10756"/>
                    <a:pt x="209370" y="0"/>
                    <a:pt x="229598" y="0"/>
                  </a:cubicBezTo>
                  <a:lnTo>
                    <a:pt x="570654" y="0"/>
                  </a:lnTo>
                  <a:cubicBezTo>
                    <a:pt x="590882" y="0"/>
                    <a:pt x="609584" y="10756"/>
                    <a:pt x="619756" y="28240"/>
                  </a:cubicBezTo>
                  <a:lnTo>
                    <a:pt x="790096" y="321010"/>
                  </a:lnTo>
                  <a:cubicBezTo>
                    <a:pt x="800252" y="338467"/>
                    <a:pt x="800252" y="360033"/>
                    <a:pt x="790096" y="37749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78636">
            <a:off x="15809284" y="4405847"/>
            <a:ext cx="1845214" cy="2147158"/>
            <a:chOff x="0" y="0"/>
            <a:chExt cx="698500" cy="812800"/>
          </a:xfrm>
        </p:grpSpPr>
        <p:sp>
          <p:nvSpPr>
            <p:cNvPr id="13" name="Freeform 13"/>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5" name="Freeform 15"/>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16595" r="-16595"/>
              </a:stretch>
            </a:blipFill>
          </p:spPr>
        </p:sp>
      </p:grpSp>
      <p:sp>
        <p:nvSpPr>
          <p:cNvPr id="21" name="Freeform 21"/>
          <p:cNvSpPr/>
          <p:nvPr/>
        </p:nvSpPr>
        <p:spPr>
          <a:xfrm>
            <a:off x="10816747" y="4641968"/>
            <a:ext cx="4820744" cy="5304807"/>
          </a:xfrm>
          <a:custGeom>
            <a:avLst/>
            <a:gdLst/>
            <a:ahLst/>
            <a:cxnLst/>
            <a:rect l="l" t="t" r="r" b="b"/>
            <a:pathLst>
              <a:path w="4820744" h="5304807">
                <a:moveTo>
                  <a:pt x="0" y="0"/>
                </a:moveTo>
                <a:lnTo>
                  <a:pt x="4820744" y="0"/>
                </a:lnTo>
                <a:lnTo>
                  <a:pt x="4820744" y="5304808"/>
                </a:lnTo>
                <a:lnTo>
                  <a:pt x="0" y="5304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425420" y="592582"/>
            <a:ext cx="10771593" cy="786486"/>
          </a:xfrm>
          <a:prstGeom prst="rect">
            <a:avLst/>
          </a:prstGeom>
        </p:spPr>
        <p:txBody>
          <a:bodyPr lIns="0" tIns="0" rIns="0" bIns="0" rtlCol="0" anchor="t">
            <a:spAutoFit/>
          </a:bodyPr>
          <a:lstStyle/>
          <a:p>
            <a:pPr marL="0" lvl="0" indent="0" algn="just">
              <a:lnSpc>
                <a:spcPts val="6301"/>
              </a:lnSpc>
            </a:pPr>
            <a:r>
              <a:rPr lang="en-US" sz="4599" b="1">
                <a:solidFill>
                  <a:srgbClr val="348AE7"/>
                </a:solidFill>
                <a:latin typeface="Fraunces Bold"/>
                <a:ea typeface="Fraunces Bold"/>
                <a:cs typeface="Fraunces Bold"/>
                <a:sym typeface="Fraunces Bold"/>
              </a:rPr>
              <a:t>III. TRÌNH BÀY BÀI NÓI</a:t>
            </a:r>
          </a:p>
        </p:txBody>
      </p:sp>
      <p:sp>
        <p:nvSpPr>
          <p:cNvPr id="23" name="TextBox 23"/>
          <p:cNvSpPr txBox="1"/>
          <p:nvPr/>
        </p:nvSpPr>
        <p:spPr>
          <a:xfrm>
            <a:off x="425420" y="1799283"/>
            <a:ext cx="9900202" cy="7265035"/>
          </a:xfrm>
          <a:prstGeom prst="rect">
            <a:avLst/>
          </a:prstGeom>
        </p:spPr>
        <p:txBody>
          <a:bodyPr lIns="0" tIns="0" rIns="0" bIns="0" rtlCol="0" anchor="t">
            <a:spAutoFit/>
          </a:bodyPr>
          <a:lstStyle/>
          <a:p>
            <a:pPr algn="l">
              <a:lnSpc>
                <a:spcPts val="6439"/>
              </a:lnSpc>
            </a:pP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Nhiệm</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vụ</a:t>
            </a:r>
            <a:r>
              <a:rPr lang="en-US" sz="4599" b="1" dirty="0">
                <a:solidFill>
                  <a:srgbClr val="152A69"/>
                </a:solidFill>
                <a:latin typeface="Roboto Condensed Bold"/>
                <a:ea typeface="Roboto Condensed Bold"/>
                <a:cs typeface="Roboto Condensed Bold"/>
                <a:sym typeface="Roboto Condensed Bold"/>
              </a:rPr>
              <a:t> 2: </a:t>
            </a:r>
            <a:r>
              <a:rPr lang="en-US" sz="4599" b="1" dirty="0" err="1">
                <a:solidFill>
                  <a:srgbClr val="152A69"/>
                </a:solidFill>
                <a:latin typeface="Roboto Condensed Bold"/>
                <a:ea typeface="Roboto Condensed Bold"/>
                <a:cs typeface="Roboto Condensed Bold"/>
                <a:sym typeface="Roboto Condensed Bold"/>
              </a:rPr>
              <a:t>Trình</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bày</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bài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nói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trước</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lớp</a:t>
            </a:r>
            <a:endParaRPr lang="en-US" sz="4599" b="1" dirty="0">
              <a:solidFill>
                <a:srgbClr val="152A69"/>
              </a:solidFill>
              <a:latin typeface="Roboto Condensed Bold"/>
              <a:ea typeface="Roboto Condensed Bold"/>
              <a:cs typeface="Roboto Condensed Bold"/>
              <a:sym typeface="Roboto Condensed Bold"/>
            </a:endParaRPr>
          </a:p>
          <a:p>
            <a:pPr algn="just">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Có</a:t>
            </a:r>
            <a:r>
              <a:rPr lang="en-US" sz="4599" dirty="0">
                <a:solidFill>
                  <a:srgbClr val="152A69"/>
                </a:solidFill>
                <a:latin typeface="Roboto Condensed"/>
                <a:ea typeface="Roboto Condensed"/>
                <a:cs typeface="Roboto Condensed"/>
                <a:sym typeface="Roboto Condensed"/>
              </a:rPr>
              <a:t> 2 </a:t>
            </a:r>
            <a:r>
              <a:rPr lang="en-US" sz="4599" dirty="0" err="1">
                <a:solidFill>
                  <a:srgbClr val="152A69"/>
                </a:solidFill>
                <a:latin typeface="Roboto Condensed"/>
                <a:ea typeface="Roboto Condensed"/>
                <a:cs typeface="Roboto Condensed"/>
                <a:sym typeface="Roboto Condensed"/>
              </a:rPr>
              <a:t>nhóm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được</a:t>
            </a:r>
            <a:r>
              <a:rPr lang="en-US" sz="4599" dirty="0">
                <a:solidFill>
                  <a:srgbClr val="152A69"/>
                </a:solidFill>
                <a:latin typeface="Roboto Condensed"/>
                <a:ea typeface="Roboto Condensed"/>
                <a:cs typeface="Roboto Condensed"/>
                <a:sym typeface="Roboto Condensed"/>
              </a:rPr>
              <a:t> quay </a:t>
            </a:r>
            <a:r>
              <a:rPr lang="en-US" sz="4599" dirty="0" err="1">
                <a:solidFill>
                  <a:srgbClr val="152A69"/>
                </a:solidFill>
                <a:latin typeface="Roboto Condensed"/>
                <a:ea typeface="Roboto Condensed"/>
                <a:cs typeface="Roboto Condensed"/>
                <a:sym typeface="Roboto Condensed"/>
              </a:rPr>
              <a:t>ngẫu</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nhiên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lên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trình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bày</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hoặc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theo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tinh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thần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xung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phong</a:t>
            </a:r>
            <a:r>
              <a:rPr lang="en-US" sz="4599" dirty="0">
                <a:solidFill>
                  <a:srgbClr val="152A69"/>
                </a:solidFill>
                <a:latin typeface="Roboto Condensed"/>
                <a:ea typeface="Roboto Condensed"/>
                <a:cs typeface="Roboto Condensed"/>
                <a:sym typeface="Roboto Condensed"/>
              </a:rPr>
              <a:t>): Quay </a:t>
            </a:r>
            <a:r>
              <a:rPr lang="en-US" sz="4599" dirty="0" err="1">
                <a:solidFill>
                  <a:srgbClr val="152A69"/>
                </a:solidFill>
                <a:latin typeface="Roboto Condensed"/>
                <a:ea typeface="Roboto Condensed"/>
                <a:cs typeface="Roboto Condensed"/>
                <a:sym typeface="Roboto Condensed"/>
              </a:rPr>
              <a:t>ngẫu</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nhiên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nhóm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trình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bày</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thành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viên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trong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nhóm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trình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bày</a:t>
            </a:r>
            <a:endParaRPr lang="en-US" sz="4599" dirty="0">
              <a:solidFill>
                <a:srgbClr val="152A69"/>
              </a:solidFill>
              <a:latin typeface="Roboto Condensed"/>
              <a:ea typeface="Roboto Condensed"/>
              <a:cs typeface="Roboto Condensed"/>
              <a:sym typeface="Roboto Condensed"/>
            </a:endParaRPr>
          </a:p>
          <a:p>
            <a:pPr algn="just">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Thời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gian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tối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đa</a:t>
            </a:r>
            <a:r>
              <a:rPr lang="en-US" sz="4599" dirty="0">
                <a:solidFill>
                  <a:srgbClr val="152A69"/>
                </a:solidFill>
                <a:latin typeface="Roboto Condensed"/>
                <a:ea typeface="Roboto Condensed"/>
                <a:cs typeface="Roboto Condensed"/>
                <a:sym typeface="Roboto Condensed"/>
              </a:rPr>
              <a:t> 5 </a:t>
            </a:r>
            <a:r>
              <a:rPr lang="en-US" sz="4599" dirty="0" err="1">
                <a:solidFill>
                  <a:srgbClr val="152A69"/>
                </a:solidFill>
                <a:latin typeface="Roboto Condensed"/>
                <a:ea typeface="Roboto Condensed"/>
                <a:cs typeface="Roboto Condensed"/>
                <a:sym typeface="Roboto Condensed"/>
              </a:rPr>
              <a:t>phút</a:t>
            </a:r>
            <a:endParaRPr lang="en-US" sz="4599" dirty="0">
              <a:solidFill>
                <a:srgbClr val="152A69"/>
              </a:solidFill>
              <a:latin typeface="Roboto Condensed"/>
              <a:ea typeface="Roboto Condensed"/>
              <a:cs typeface="Roboto Condensed"/>
              <a:sym typeface="Roboto Condensed"/>
            </a:endParaRPr>
          </a:p>
          <a:p>
            <a:pPr algn="just">
              <a:lnSpc>
                <a:spcPts val="6439"/>
              </a:lnSpc>
            </a:pPr>
            <a:r>
              <a:rPr lang="en-US" sz="4599" dirty="0">
                <a:solidFill>
                  <a:srgbClr val="152A69"/>
                </a:solidFill>
                <a:latin typeface="Roboto Condensed"/>
                <a:ea typeface="Roboto Condensed"/>
                <a:cs typeface="Roboto Condensed"/>
                <a:sym typeface="Roboto Condensed"/>
              </a:rPr>
              <a:t>+ HS </a:t>
            </a:r>
            <a:r>
              <a:rPr lang="en-US" sz="4599" dirty="0" err="1">
                <a:solidFill>
                  <a:srgbClr val="152A69"/>
                </a:solidFill>
                <a:latin typeface="Roboto Condensed"/>
                <a:ea typeface="Roboto Condensed"/>
                <a:cs typeface="Roboto Condensed"/>
                <a:sym typeface="Roboto Condensed"/>
              </a:rPr>
              <a:t>phía</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dưới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lắng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nghe</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ghi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chép</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phản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hồi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về</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sau</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khi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bạn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trình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bày</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xong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vào</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PHT</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số</a:t>
            </a:r>
            <a:r>
              <a:rPr lang="en-US" sz="4599" dirty="0">
                <a:solidFill>
                  <a:srgbClr val="152A69"/>
                </a:solidFill>
                <a:latin typeface="Roboto Condensed"/>
                <a:ea typeface="Roboto Condensed"/>
                <a:cs typeface="Roboto Condensed"/>
                <a:sym typeface="Roboto Condensed"/>
              </a:rPr>
              <a:t> 1.2</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83922" y="8107224"/>
            <a:ext cx="8838610" cy="8032087"/>
          </a:xfrm>
          <a:custGeom>
            <a:avLst/>
            <a:gdLst/>
            <a:ahLst/>
            <a:cxnLst/>
            <a:rect l="l" t="t" r="r" b="b"/>
            <a:pathLst>
              <a:path w="8838610" h="8032087">
                <a:moveTo>
                  <a:pt x="0" y="0"/>
                </a:moveTo>
                <a:lnTo>
                  <a:pt x="8838611" y="0"/>
                </a:lnTo>
                <a:lnTo>
                  <a:pt x="8838611" y="8032087"/>
                </a:lnTo>
                <a:lnTo>
                  <a:pt x="0" y="8032087"/>
                </a:lnTo>
                <a:lnTo>
                  <a:pt x="0" y="0"/>
                </a:lnTo>
                <a:close/>
              </a:path>
            </a:pathLst>
          </a:custGeom>
          <a:blipFill>
            <a:blip r:embed="rId2"/>
            <a:stretch>
              <a:fillRect/>
            </a:stretch>
          </a:blipFill>
        </p:spPr>
      </p:sp>
      <p:grpSp>
        <p:nvGrpSpPr>
          <p:cNvPr id="3" name="Group 3"/>
          <p:cNvGrpSpPr/>
          <p:nvPr/>
        </p:nvGrpSpPr>
        <p:grpSpPr>
          <a:xfrm>
            <a:off x="8400965" y="8520814"/>
            <a:ext cx="9004526" cy="7738264"/>
            <a:chOff x="0" y="0"/>
            <a:chExt cx="812800" cy="698500"/>
          </a:xfrm>
        </p:grpSpPr>
        <p:sp>
          <p:nvSpPr>
            <p:cNvPr id="4" name="Freeform 4"/>
            <p:cNvSpPr/>
            <p:nvPr/>
          </p:nvSpPr>
          <p:spPr>
            <a:xfrm>
              <a:off x="6274" y="0"/>
              <a:ext cx="800252" cy="698500"/>
            </a:xfrm>
            <a:custGeom>
              <a:avLst/>
              <a:gdLst/>
              <a:ahLst/>
              <a:cxnLst/>
              <a:rect l="l" t="t" r="r" b="b"/>
              <a:pathLst>
                <a:path w="800252" h="698500">
                  <a:moveTo>
                    <a:pt x="790096" y="377490"/>
                  </a:moveTo>
                  <a:lnTo>
                    <a:pt x="619756" y="670260"/>
                  </a:lnTo>
                  <a:cubicBezTo>
                    <a:pt x="609584" y="687744"/>
                    <a:pt x="590882" y="698500"/>
                    <a:pt x="570654" y="698500"/>
                  </a:cubicBezTo>
                  <a:lnTo>
                    <a:pt x="229598" y="698500"/>
                  </a:lnTo>
                  <a:cubicBezTo>
                    <a:pt x="209370" y="698500"/>
                    <a:pt x="190668" y="687744"/>
                    <a:pt x="180496" y="670260"/>
                  </a:cubicBezTo>
                  <a:lnTo>
                    <a:pt x="10156" y="377490"/>
                  </a:lnTo>
                  <a:cubicBezTo>
                    <a:pt x="0" y="360033"/>
                    <a:pt x="0" y="338467"/>
                    <a:pt x="10156" y="321010"/>
                  </a:cubicBezTo>
                  <a:lnTo>
                    <a:pt x="180496" y="28240"/>
                  </a:lnTo>
                  <a:cubicBezTo>
                    <a:pt x="190668" y="10756"/>
                    <a:pt x="209370" y="0"/>
                    <a:pt x="229598" y="0"/>
                  </a:cubicBezTo>
                  <a:lnTo>
                    <a:pt x="570654" y="0"/>
                  </a:lnTo>
                  <a:cubicBezTo>
                    <a:pt x="590882" y="0"/>
                    <a:pt x="609584" y="10756"/>
                    <a:pt x="619756" y="28240"/>
                  </a:cubicBezTo>
                  <a:lnTo>
                    <a:pt x="790096" y="321010"/>
                  </a:lnTo>
                  <a:cubicBezTo>
                    <a:pt x="800252" y="338467"/>
                    <a:pt x="800252" y="360033"/>
                    <a:pt x="790096" y="37749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78636">
            <a:off x="15809284" y="4405847"/>
            <a:ext cx="1845214" cy="2147158"/>
            <a:chOff x="0" y="0"/>
            <a:chExt cx="698500" cy="812800"/>
          </a:xfrm>
        </p:grpSpPr>
        <p:sp>
          <p:nvSpPr>
            <p:cNvPr id="13" name="Freeform 13"/>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5" name="Freeform 15"/>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6" name="Group 16"/>
          <p:cNvGrpSpPr/>
          <p:nvPr/>
        </p:nvGrpSpPr>
        <p:grpSpPr>
          <a:xfrm>
            <a:off x="10794405" y="-1667303"/>
            <a:ext cx="6708021" cy="5764705"/>
            <a:chOff x="0" y="0"/>
            <a:chExt cx="812800" cy="698500"/>
          </a:xfrm>
        </p:grpSpPr>
        <p:sp>
          <p:nvSpPr>
            <p:cNvPr id="17" name="Freeform 17"/>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197013" y="-1380905"/>
            <a:ext cx="5879077" cy="5216911"/>
            <a:chOff x="0" y="0"/>
            <a:chExt cx="4346359" cy="3856825"/>
          </a:xfrm>
        </p:grpSpPr>
        <p:sp>
          <p:nvSpPr>
            <p:cNvPr id="20" name="Freeform 2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16595" r="-16595"/>
              </a:stretch>
            </a:blipFill>
          </p:spPr>
        </p:sp>
      </p:grpSp>
      <p:sp>
        <p:nvSpPr>
          <p:cNvPr id="21" name="Freeform 21"/>
          <p:cNvSpPr/>
          <p:nvPr/>
        </p:nvSpPr>
        <p:spPr>
          <a:xfrm>
            <a:off x="10816747" y="4641968"/>
            <a:ext cx="4820744" cy="5304807"/>
          </a:xfrm>
          <a:custGeom>
            <a:avLst/>
            <a:gdLst/>
            <a:ahLst/>
            <a:cxnLst/>
            <a:rect l="l" t="t" r="r" b="b"/>
            <a:pathLst>
              <a:path w="4820744" h="5304807">
                <a:moveTo>
                  <a:pt x="0" y="0"/>
                </a:moveTo>
                <a:lnTo>
                  <a:pt x="4820744" y="0"/>
                </a:lnTo>
                <a:lnTo>
                  <a:pt x="4820744" y="5304808"/>
                </a:lnTo>
                <a:lnTo>
                  <a:pt x="0" y="5304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425420" y="592582"/>
            <a:ext cx="10771593" cy="786486"/>
          </a:xfrm>
          <a:prstGeom prst="rect">
            <a:avLst/>
          </a:prstGeom>
        </p:spPr>
        <p:txBody>
          <a:bodyPr lIns="0" tIns="0" rIns="0" bIns="0" rtlCol="0" anchor="t">
            <a:spAutoFit/>
          </a:bodyPr>
          <a:lstStyle/>
          <a:p>
            <a:pPr marL="0" lvl="0" indent="0" algn="just">
              <a:lnSpc>
                <a:spcPts val="6301"/>
              </a:lnSpc>
            </a:pPr>
            <a:r>
              <a:rPr lang="en-US" sz="4599" b="1">
                <a:solidFill>
                  <a:srgbClr val="348AE7"/>
                </a:solidFill>
                <a:latin typeface="Fraunces Bold"/>
                <a:ea typeface="Fraunces Bold"/>
                <a:cs typeface="Fraunces Bold"/>
                <a:sym typeface="Fraunces Bold"/>
              </a:rPr>
              <a:t>IV. ĐÁNH GIÁ, RÚT KINH NGHIỆM</a:t>
            </a:r>
          </a:p>
        </p:txBody>
      </p:sp>
      <p:sp>
        <p:nvSpPr>
          <p:cNvPr id="23" name="TextBox 23"/>
          <p:cNvSpPr txBox="1"/>
          <p:nvPr/>
        </p:nvSpPr>
        <p:spPr>
          <a:xfrm>
            <a:off x="1235657" y="1934589"/>
            <a:ext cx="7029524" cy="1597660"/>
          </a:xfrm>
          <a:prstGeom prst="rect">
            <a:avLst/>
          </a:prstGeom>
        </p:spPr>
        <p:txBody>
          <a:bodyPr lIns="0" tIns="0" rIns="0" bIns="0" rtlCol="0" anchor="t">
            <a:spAutoFit/>
          </a:bodyPr>
          <a:lstStyle/>
          <a:p>
            <a:pPr algn="l">
              <a:lnSpc>
                <a:spcPts val="6439"/>
              </a:lnSpc>
            </a:pP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Đánh</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giá</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dựa</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trên</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bảng</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kiểm</a:t>
            </a:r>
            <a:endParaRPr lang="en-US" sz="4599" b="1" dirty="0">
              <a:solidFill>
                <a:srgbClr val="152A69"/>
              </a:solidFill>
              <a:latin typeface="Roboto Condensed Bold"/>
              <a:ea typeface="Roboto Condensed Bold"/>
              <a:cs typeface="Roboto Condensed Bold"/>
              <a:sym typeface="Roboto Condensed Bold"/>
            </a:endParaRPr>
          </a:p>
          <a:p>
            <a:pPr algn="l">
              <a:lnSpc>
                <a:spcPts val="6439"/>
              </a:lnSpc>
            </a:pP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Rút</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kinh</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nghiệm</a:t>
            </a:r>
            <a:endParaRPr lang="en-US" sz="4599" b="1" dirty="0">
              <a:solidFill>
                <a:srgbClr val="152A69"/>
              </a:solidFill>
              <a:latin typeface="Roboto Condensed Bold"/>
              <a:ea typeface="Roboto Condensed Bold"/>
              <a:cs typeface="Roboto Condensed Bold"/>
              <a:sym typeface="Roboto Condensed Bol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678861" y="1952392"/>
            <a:ext cx="17609139" cy="8074660"/>
          </a:xfrm>
          <a:prstGeom prst="rect">
            <a:avLst/>
          </a:prstGeom>
        </p:spPr>
        <p:txBody>
          <a:bodyPr lIns="0" tIns="0" rIns="0" bIns="0" rtlCol="0" anchor="t">
            <a:spAutoFit/>
          </a:bodyPr>
          <a:lstStyle/>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b="1" dirty="0" err="1">
                <a:solidFill>
                  <a:srgbClr val="152A69"/>
                </a:solidFill>
                <a:latin typeface="Roboto Condensed Bold"/>
                <a:ea typeface="Roboto Condensed Bold"/>
                <a:cs typeface="Roboto Condensed Bold"/>
                <a:sym typeface="Roboto Condensed Bold"/>
              </a:rPr>
              <a:t>Mỗi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nhóm</a:t>
            </a:r>
            <a:r>
              <a:rPr lang="en-US" sz="4599" b="1" dirty="0">
                <a:solidFill>
                  <a:srgbClr val="152A69"/>
                </a:solidFill>
                <a:latin typeface="Roboto Condensed Bold"/>
                <a:ea typeface="Roboto Condensed Bold"/>
                <a:cs typeface="Roboto Condensed Bold"/>
                <a:sym typeface="Roboto Condensed Bold"/>
              </a:rPr>
              <a:t> HS (2-3 HS) </a:t>
            </a:r>
            <a:r>
              <a:rPr lang="en-US" sz="4599" b="1" dirty="0" err="1">
                <a:solidFill>
                  <a:srgbClr val="152A69"/>
                </a:solidFill>
                <a:latin typeface="Roboto Condensed Bold"/>
                <a:ea typeface="Roboto Condensed Bold"/>
                <a:cs typeface="Roboto Condensed Bold"/>
                <a:sym typeface="Roboto Condensed Bold"/>
              </a:rPr>
              <a:t>thực</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hiện</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nhiệm</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vụ</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trình</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bày</a:t>
            </a:r>
            <a:r>
              <a:rPr lang="en-US" sz="4599" b="1" dirty="0">
                <a:solidFill>
                  <a:srgbClr val="152A69"/>
                </a:solidFill>
                <a:latin typeface="Roboto Condensed Bold"/>
                <a:ea typeface="Roboto Condensed Bold"/>
                <a:cs typeface="Roboto Condensed Bold"/>
                <a:sym typeface="Roboto Condensed Bold"/>
              </a:rPr>
              <a:t> ý </a:t>
            </a:r>
            <a:r>
              <a:rPr lang="en-US" sz="4599" b="1" dirty="0" err="1">
                <a:solidFill>
                  <a:srgbClr val="152A69"/>
                </a:solidFill>
                <a:latin typeface="Roboto Condensed Bold"/>
                <a:ea typeface="Roboto Condensed Bold"/>
                <a:cs typeface="Roboto Condensed Bold"/>
                <a:sym typeface="Roboto Condensed Bold"/>
              </a:rPr>
              <a:t>kiến</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về</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một</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sự</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việc</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có</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tính</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thời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sự</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trong</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đời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sống</a:t>
            </a:r>
            <a:r>
              <a:rPr lang="en-US" sz="4599" b="1" dirty="0">
                <a:solidFill>
                  <a:srgbClr val="152A69"/>
                </a:solidFill>
                <a:latin typeface="Roboto Condensed Bold"/>
                <a:ea typeface="Roboto Condensed Bold"/>
                <a:cs typeface="Roboto Condensed Bold"/>
                <a:sym typeface="Roboto Condensed Bold"/>
              </a:rPr>
              <a:t> – quay video </a:t>
            </a:r>
            <a:r>
              <a:rPr lang="en-US" sz="4599" b="1" dirty="0" err="1">
                <a:solidFill>
                  <a:srgbClr val="152A69"/>
                </a:solidFill>
                <a:latin typeface="Roboto Condensed Bold"/>
                <a:ea typeface="Roboto Condensed Bold"/>
                <a:cs typeface="Roboto Condensed Bold"/>
                <a:sym typeface="Roboto Condensed Bold"/>
              </a:rPr>
              <a:t>gửi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lại</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cho</a:t>
            </a:r>
            <a:r>
              <a:rPr lang="en-US" sz="4599" b="1" dirty="0">
                <a:solidFill>
                  <a:srgbClr val="152A69"/>
                </a:solidFill>
                <a:latin typeface="Roboto Condensed Bold"/>
                <a:ea typeface="Roboto Condensed Bold"/>
                <a:cs typeface="Roboto Condensed Bold"/>
                <a:sym typeface="Roboto Condensed Bold"/>
              </a:rPr>
              <a:t> </a:t>
            </a:r>
            <a:r>
              <a:rPr lang="en-US" sz="4599" b="1" dirty="0" err="1">
                <a:solidFill>
                  <a:srgbClr val="152A69"/>
                </a:solidFill>
                <a:latin typeface="Roboto Condensed Bold"/>
                <a:ea typeface="Roboto Condensed Bold"/>
                <a:cs typeface="Roboto Condensed Bold"/>
                <a:sym typeface="Roboto Condensed Bold"/>
              </a:rPr>
              <a:t>GV</a:t>
            </a:r>
            <a:endParaRPr lang="en-US" sz="4599" b="1" dirty="0">
              <a:solidFill>
                <a:srgbClr val="152A69"/>
              </a:solidFill>
              <a:latin typeface="Roboto Condensed Bold"/>
              <a:ea typeface="Roboto Condensed Bold"/>
              <a:cs typeface="Roboto Condensed Bold"/>
              <a:sym typeface="Roboto Condensed Bold"/>
            </a:endParaRPr>
          </a:p>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Yêu</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cầu</a:t>
            </a:r>
            <a:r>
              <a:rPr lang="en-US" sz="4599" dirty="0">
                <a:solidFill>
                  <a:srgbClr val="152A69"/>
                </a:solidFill>
                <a:latin typeface="Roboto Condensed"/>
                <a:ea typeface="Roboto Condensed"/>
                <a:cs typeface="Roboto Condensed"/>
                <a:sym typeface="Roboto Condensed"/>
              </a:rPr>
              <a:t>:</a:t>
            </a:r>
          </a:p>
          <a:p>
            <a:pPr algn="l">
              <a:lnSpc>
                <a:spcPts val="6439"/>
              </a:lnSpc>
            </a:pPr>
            <a:r>
              <a:rPr lang="en-US" sz="4599" dirty="0">
                <a:solidFill>
                  <a:srgbClr val="152A69"/>
                </a:solidFill>
                <a:latin typeface="Roboto Condensed"/>
                <a:ea typeface="Roboto Condensed"/>
                <a:cs typeface="Roboto Condensed"/>
                <a:sym typeface="Roboto Condensed"/>
              </a:rPr>
              <a:t>+ HS </a:t>
            </a:r>
            <a:r>
              <a:rPr lang="en-US" sz="4599" dirty="0" err="1">
                <a:solidFill>
                  <a:srgbClr val="152A69"/>
                </a:solidFill>
                <a:latin typeface="Roboto Condensed"/>
                <a:ea typeface="Roboto Condensed"/>
                <a:cs typeface="Roboto Condensed"/>
                <a:sym typeface="Roboto Condensed"/>
              </a:rPr>
              <a:t>vận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dụng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kĩ</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năng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nói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nghe</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để</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trình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bày</a:t>
            </a:r>
            <a:r>
              <a:rPr lang="en-US" sz="4599" dirty="0">
                <a:solidFill>
                  <a:srgbClr val="152A69"/>
                </a:solidFill>
                <a:latin typeface="Roboto Condensed"/>
                <a:ea typeface="Roboto Condensed"/>
                <a:cs typeface="Roboto Condensed"/>
                <a:sym typeface="Roboto Condensed"/>
              </a:rPr>
              <a:t> ý </a:t>
            </a:r>
            <a:r>
              <a:rPr lang="en-US" sz="4599" dirty="0" err="1">
                <a:solidFill>
                  <a:srgbClr val="152A69"/>
                </a:solidFill>
                <a:latin typeface="Roboto Condensed"/>
                <a:ea typeface="Roboto Condensed"/>
                <a:cs typeface="Roboto Condensed"/>
                <a:sym typeface="Roboto Condensed"/>
              </a:rPr>
              <a:t>kiến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về</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một</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sự</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việc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có</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tính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thời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sự</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trong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đời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sống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của</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cộng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đồng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đất</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nước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nhân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loại</a:t>
            </a:r>
            <a:r>
              <a:rPr lang="en-US" sz="4599" dirty="0">
                <a:solidFill>
                  <a:srgbClr val="152A69"/>
                </a:solidFill>
                <a:latin typeface="Roboto Condensed"/>
                <a:ea typeface="Roboto Condensed"/>
                <a:cs typeface="Roboto Condensed"/>
                <a:sym typeface="Roboto Condensed"/>
              </a:rPr>
              <a:t>.</a:t>
            </a:r>
          </a:p>
          <a:p>
            <a:pPr algn="l">
              <a:lnSpc>
                <a:spcPts val="6439"/>
              </a:lnSpc>
            </a:pPr>
            <a:r>
              <a:rPr lang="en-US" sz="4599" dirty="0">
                <a:solidFill>
                  <a:srgbClr val="152A69"/>
                </a:solidFill>
                <a:latin typeface="Roboto Condensed"/>
                <a:ea typeface="Roboto Condensed"/>
                <a:cs typeface="Roboto Condensed"/>
                <a:sym typeface="Roboto Condensed"/>
              </a:rPr>
              <a:t>+ Video quay </a:t>
            </a:r>
            <a:r>
              <a:rPr lang="en-US" sz="4599" dirty="0" err="1">
                <a:solidFill>
                  <a:srgbClr val="152A69"/>
                </a:solidFill>
                <a:latin typeface="Roboto Condensed"/>
                <a:ea typeface="Roboto Condensed"/>
                <a:cs typeface="Roboto Condensed"/>
                <a:sym typeface="Roboto Condensed"/>
              </a:rPr>
              <a:t>rõ</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tối</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thiểu</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là</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chân</a:t>
            </a:r>
            <a:r>
              <a:rPr lang="en-US" sz="4599" dirty="0">
                <a:solidFill>
                  <a:srgbClr val="152A69"/>
                </a:solidFill>
                <a:latin typeface="Roboto Condensed"/>
                <a:ea typeface="Roboto Condensed"/>
                <a:cs typeface="Roboto Condensed"/>
                <a:sym typeface="Roboto Condensed"/>
              </a:rPr>
              <a:t> dung </a:t>
            </a:r>
            <a:r>
              <a:rPr lang="en-US" sz="4599" dirty="0" err="1">
                <a:solidFill>
                  <a:srgbClr val="152A69"/>
                </a:solidFill>
                <a:latin typeface="Roboto Condensed"/>
                <a:ea typeface="Roboto Condensed"/>
                <a:cs typeface="Roboto Condensed"/>
                <a:sym typeface="Roboto Condensed"/>
              </a:rPr>
              <a:t>học</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sinh</a:t>
            </a:r>
            <a:r>
              <a:rPr lang="en-US" sz="4599" dirty="0">
                <a:solidFill>
                  <a:srgbClr val="152A69"/>
                </a:solidFill>
                <a:latin typeface="Roboto Condensed"/>
                <a:ea typeface="Roboto Condensed"/>
                <a:cs typeface="Roboto Condensed"/>
                <a:sym typeface="Roboto Condensed"/>
              </a:rPr>
              <a:t>, quay </a:t>
            </a:r>
            <a:r>
              <a:rPr lang="en-US" sz="4599" dirty="0" err="1">
                <a:solidFill>
                  <a:srgbClr val="152A69"/>
                </a:solidFill>
                <a:latin typeface="Roboto Condensed"/>
                <a:ea typeface="Roboto Condensed"/>
                <a:cs typeface="Roboto Condensed"/>
                <a:sym typeface="Roboto Condensed"/>
              </a:rPr>
              <a:t>ngang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điện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thoại</a:t>
            </a:r>
            <a:endParaRPr lang="en-US" sz="4599" dirty="0">
              <a:solidFill>
                <a:srgbClr val="152A69"/>
              </a:solidFill>
              <a:latin typeface="Roboto Condensed"/>
              <a:ea typeface="Roboto Condensed"/>
              <a:cs typeface="Roboto Condensed"/>
              <a:sym typeface="Roboto Condensed"/>
            </a:endParaRPr>
          </a:p>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Âm</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thanh</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rõ</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không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lẫn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tạp</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âm</a:t>
            </a:r>
            <a:endParaRPr lang="en-US" sz="4599" dirty="0">
              <a:solidFill>
                <a:srgbClr val="152A69"/>
              </a:solidFill>
              <a:latin typeface="Roboto Condensed"/>
              <a:ea typeface="Roboto Condensed"/>
              <a:cs typeface="Roboto Condensed"/>
              <a:sym typeface="Roboto Condensed"/>
            </a:endParaRPr>
          </a:p>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Độ</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dài</a:t>
            </a:r>
            <a:r>
              <a:rPr lang="en-US" sz="4599" dirty="0">
                <a:solidFill>
                  <a:srgbClr val="152A69"/>
                </a:solidFill>
                <a:latin typeface="Roboto Condensed"/>
                <a:ea typeface="Roboto Condensed"/>
                <a:cs typeface="Roboto Condensed"/>
                <a:sym typeface="Roboto Condensed"/>
              </a:rPr>
              <a:t> video </a:t>
            </a:r>
            <a:r>
              <a:rPr lang="en-US" sz="4599" dirty="0" err="1">
                <a:solidFill>
                  <a:srgbClr val="152A69"/>
                </a:solidFill>
                <a:latin typeface="Roboto Condensed"/>
                <a:ea typeface="Roboto Condensed"/>
                <a:cs typeface="Roboto Condensed"/>
                <a:sym typeface="Roboto Condensed"/>
              </a:rPr>
              <a:t>không</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quá</a:t>
            </a:r>
            <a:r>
              <a:rPr lang="en-US" sz="4599" dirty="0">
                <a:solidFill>
                  <a:srgbClr val="152A69"/>
                </a:solidFill>
                <a:latin typeface="Roboto Condensed"/>
                <a:ea typeface="Roboto Condensed"/>
                <a:cs typeface="Roboto Condensed"/>
                <a:sym typeface="Roboto Condensed"/>
              </a:rPr>
              <a:t> 10 </a:t>
            </a:r>
            <a:r>
              <a:rPr lang="en-US" sz="4599" dirty="0" err="1">
                <a:solidFill>
                  <a:srgbClr val="152A69"/>
                </a:solidFill>
                <a:latin typeface="Roboto Condensed"/>
                <a:ea typeface="Roboto Condensed"/>
                <a:cs typeface="Roboto Condensed"/>
                <a:sym typeface="Roboto Condensed"/>
              </a:rPr>
              <a:t>phút</a:t>
            </a:r>
            <a:endParaRPr lang="en-US" sz="4599" dirty="0">
              <a:solidFill>
                <a:srgbClr val="152A69"/>
              </a:solidFill>
              <a:latin typeface="Roboto Condensed"/>
              <a:ea typeface="Roboto Condensed"/>
              <a:cs typeface="Roboto Condensed"/>
              <a:sym typeface="Roboto Condensed"/>
            </a:endParaRPr>
          </a:p>
          <a:p>
            <a:pPr algn="l">
              <a:lnSpc>
                <a:spcPts val="6439"/>
              </a:lnSpc>
            </a:pP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Hạn</a:t>
            </a:r>
            <a:r>
              <a:rPr lang="en-US" sz="4599" dirty="0">
                <a:solidFill>
                  <a:srgbClr val="152A69"/>
                </a:solidFill>
                <a:latin typeface="Roboto Condensed"/>
                <a:ea typeface="Roboto Condensed"/>
                <a:cs typeface="Roboto Condensed"/>
                <a:sym typeface="Roboto Condensed"/>
              </a:rPr>
              <a:t> </a:t>
            </a:r>
            <a:r>
              <a:rPr lang="en-US" sz="4599" dirty="0" err="1">
                <a:solidFill>
                  <a:srgbClr val="152A69"/>
                </a:solidFill>
                <a:latin typeface="Roboto Condensed"/>
                <a:ea typeface="Roboto Condensed"/>
                <a:cs typeface="Roboto Condensed"/>
                <a:sym typeface="Roboto Condensed"/>
              </a:rPr>
              <a:t>nộp</a:t>
            </a:r>
            <a:r>
              <a:rPr lang="en-US" sz="4599" dirty="0">
                <a:solidFill>
                  <a:srgbClr val="152A69"/>
                </a:solidFill>
                <a:latin typeface="Roboto Condensed"/>
                <a:ea typeface="Roboto Condensed"/>
                <a:cs typeface="Roboto Condensed"/>
                <a:sym typeface="Roboto Condensed"/>
              </a:rPr>
              <a:t>: 1 </a:t>
            </a:r>
            <a:r>
              <a:rPr lang="en-US" sz="4599" dirty="0" err="1">
                <a:solidFill>
                  <a:srgbClr val="152A69"/>
                </a:solidFill>
                <a:latin typeface="Roboto Condensed"/>
                <a:ea typeface="Roboto Condensed"/>
                <a:cs typeface="Roboto Condensed"/>
                <a:sym typeface="Roboto Condensed"/>
              </a:rPr>
              <a:t>tuần</a:t>
            </a:r>
            <a:r>
              <a:rPr lang="en-US" sz="4599" dirty="0">
                <a:solidFill>
                  <a:srgbClr val="152A69"/>
                </a:solidFill>
                <a:latin typeface="Roboto Condensed"/>
                <a:ea typeface="Roboto Condensed"/>
                <a:cs typeface="Roboto Condensed"/>
                <a:sym typeface="Roboto Condensed"/>
              </a:rPr>
              <a:t> </a:t>
            </a:r>
          </a:p>
          <a:p>
            <a:pPr algn="l">
              <a:lnSpc>
                <a:spcPts val="6439"/>
              </a:lnSpc>
            </a:pPr>
            <a:endParaRPr lang="en-US" sz="4599" dirty="0">
              <a:solidFill>
                <a:srgbClr val="152A69"/>
              </a:solidFill>
              <a:latin typeface="Roboto Condensed"/>
              <a:ea typeface="Roboto Condensed"/>
              <a:cs typeface="Roboto Condensed"/>
              <a:sym typeface="Roboto Condensed"/>
            </a:endParaRPr>
          </a:p>
        </p:txBody>
      </p:sp>
      <p:sp>
        <p:nvSpPr>
          <p:cNvPr id="3" name="Freeform 3"/>
          <p:cNvSpPr/>
          <p:nvPr/>
        </p:nvSpPr>
        <p:spPr>
          <a:xfrm>
            <a:off x="12187127" y="6700789"/>
            <a:ext cx="5072173" cy="4114800"/>
          </a:xfrm>
          <a:custGeom>
            <a:avLst/>
            <a:gdLst/>
            <a:ahLst/>
            <a:cxnLst/>
            <a:rect l="l" t="t" r="r" b="b"/>
            <a:pathLst>
              <a:path w="5072173" h="4114800">
                <a:moveTo>
                  <a:pt x="0" y="0"/>
                </a:moveTo>
                <a:lnTo>
                  <a:pt x="5072173" y="0"/>
                </a:lnTo>
                <a:lnTo>
                  <a:pt x="50721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25420" y="592582"/>
            <a:ext cx="10771593" cy="786486"/>
          </a:xfrm>
          <a:prstGeom prst="rect">
            <a:avLst/>
          </a:prstGeom>
        </p:spPr>
        <p:txBody>
          <a:bodyPr lIns="0" tIns="0" rIns="0" bIns="0" rtlCol="0" anchor="t">
            <a:spAutoFit/>
          </a:bodyPr>
          <a:lstStyle/>
          <a:p>
            <a:pPr marL="0" lvl="0" indent="0" algn="just">
              <a:lnSpc>
                <a:spcPts val="6301"/>
              </a:lnSpc>
            </a:pPr>
            <a:r>
              <a:rPr lang="en-US" sz="4599" b="1">
                <a:solidFill>
                  <a:srgbClr val="348AE7"/>
                </a:solidFill>
                <a:latin typeface="Fraunces Bold"/>
                <a:ea typeface="Fraunces Bold"/>
                <a:cs typeface="Fraunces Bold"/>
                <a:sym typeface="Fraunces Bold"/>
              </a:rPr>
              <a:t>V. VẬN DỤNG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sp>
        <p:nvSpPr>
          <p:cNvPr id="13" name="TextBox 13"/>
          <p:cNvSpPr txBox="1"/>
          <p:nvPr/>
        </p:nvSpPr>
        <p:spPr>
          <a:xfrm>
            <a:off x="1084758" y="4377723"/>
            <a:ext cx="9175254" cy="1531553"/>
          </a:xfrm>
          <a:prstGeom prst="rect">
            <a:avLst/>
          </a:prstGeom>
        </p:spPr>
        <p:txBody>
          <a:bodyPr lIns="0" tIns="0" rIns="0" bIns="0" rtlCol="0" anchor="t">
            <a:spAutoFit/>
          </a:bodyPr>
          <a:lstStyle/>
          <a:p>
            <a:pPr algn="ctr">
              <a:lnSpc>
                <a:spcPts val="12179"/>
              </a:lnSpc>
            </a:pPr>
            <a:r>
              <a:rPr lang="en-US" sz="8699" dirty="0">
                <a:solidFill>
                  <a:srgbClr val="463352"/>
                </a:solidFill>
                <a:latin typeface="#9Slide05 VL Fadilla"/>
                <a:ea typeface="#9Slide05 VL Fadilla"/>
                <a:cs typeface="#9Slide05 VL Fadilla"/>
                <a:sym typeface="#9Slide05 VL Fadilla"/>
              </a:rPr>
              <a:t>Xin </a:t>
            </a:r>
            <a:r>
              <a:rPr lang="en-US" sz="8699" dirty="0" err="1">
                <a:solidFill>
                  <a:srgbClr val="463352"/>
                </a:solidFill>
                <a:latin typeface="#9Slide05 VL Fadilla"/>
                <a:ea typeface="#9Slide05 VL Fadilla"/>
                <a:cs typeface="#9Slide05 VL Fadilla"/>
                <a:sym typeface="#9Slide05 VL Fadilla"/>
              </a:rPr>
              <a:t>chào</a:t>
            </a:r>
            <a:r>
              <a:rPr lang="en-US" sz="8699" dirty="0">
                <a:solidFill>
                  <a:srgbClr val="463352"/>
                </a:solidFill>
                <a:latin typeface="#9Slide05 VL Fadilla"/>
                <a:ea typeface="#9Slide05 VL Fadilla"/>
                <a:cs typeface="#9Slide05 VL Fadilla"/>
                <a:sym typeface="#9Slide05 VL Fadilla"/>
              </a:rPr>
              <a:t> </a:t>
            </a:r>
            <a:r>
              <a:rPr lang="en-US" sz="8699" dirty="0" err="1">
                <a:solidFill>
                  <a:srgbClr val="463352"/>
                </a:solidFill>
                <a:latin typeface="#9Slide05 VL Fadilla"/>
                <a:ea typeface="#9Slide05 VL Fadilla"/>
                <a:cs typeface="#9Slide05 VL Fadilla"/>
                <a:sym typeface="#9Slide05 VL Fadilla"/>
              </a:rPr>
              <a:t>và</a:t>
            </a:r>
            <a:r>
              <a:rPr lang="en-US" sz="8699" dirty="0">
                <a:solidFill>
                  <a:srgbClr val="463352"/>
                </a:solidFill>
                <a:latin typeface="#9Slide05 VL Fadilla"/>
                <a:ea typeface="#9Slide05 VL Fadilla"/>
                <a:cs typeface="#9Slide05 VL Fadilla"/>
                <a:sym typeface="#9Slide05 VL Fadilla"/>
              </a:rPr>
              <a:t> </a:t>
            </a:r>
            <a:r>
              <a:rPr lang="en-US" sz="8699" dirty="0" err="1">
                <a:solidFill>
                  <a:srgbClr val="463352"/>
                </a:solidFill>
                <a:latin typeface="#9Slide05 VL Fadilla"/>
                <a:ea typeface="#9Slide05 VL Fadilla"/>
                <a:cs typeface="#9Slide05 VL Fadilla"/>
                <a:sym typeface="#9Slide05 VL Fadilla"/>
              </a:rPr>
              <a:t>hẹn</a:t>
            </a:r>
            <a:r>
              <a:rPr lang="en-US" sz="8699" dirty="0">
                <a:solidFill>
                  <a:srgbClr val="463352"/>
                </a:solidFill>
                <a:latin typeface="#9Slide05 VL Fadilla"/>
                <a:ea typeface="#9Slide05 VL Fadilla"/>
                <a:cs typeface="#9Slide05 VL Fadilla"/>
                <a:sym typeface="#9Slide05 VL Fadilla"/>
              </a:rPr>
              <a:t> </a:t>
            </a:r>
            <a:r>
              <a:rPr lang="en-US" sz="8699" dirty="0" err="1">
                <a:solidFill>
                  <a:srgbClr val="463352"/>
                </a:solidFill>
                <a:latin typeface="#9Slide05 VL Fadilla"/>
                <a:ea typeface="#9Slide05 VL Fadilla"/>
                <a:cs typeface="#9Slide05 VL Fadilla"/>
                <a:sym typeface="#9Slide05 VL Fadilla"/>
              </a:rPr>
              <a:t>gặp</a:t>
            </a:r>
            <a:r>
              <a:rPr lang="en-US" sz="8699" dirty="0">
                <a:solidFill>
                  <a:srgbClr val="463352"/>
                </a:solidFill>
                <a:latin typeface="#9Slide05 VL Fadilla"/>
                <a:ea typeface="#9Slide05 VL Fadilla"/>
                <a:cs typeface="#9Slide05 VL Fadilla"/>
                <a:sym typeface="#9Slide05 VL Fadilla"/>
              </a:rPr>
              <a:t> </a:t>
            </a:r>
            <a:r>
              <a:rPr lang="en-US" sz="8699" dirty="0" err="1">
                <a:solidFill>
                  <a:srgbClr val="463352"/>
                </a:solidFill>
                <a:latin typeface="#9Slide05 VL Fadilla"/>
                <a:ea typeface="#9Slide05 VL Fadilla"/>
                <a:cs typeface="#9Slide05 VL Fadilla"/>
                <a:sym typeface="#9Slide05 VL Fadilla"/>
              </a:rPr>
              <a:t>lại</a:t>
            </a:r>
            <a:r>
              <a:rPr lang="en-US" sz="8699" dirty="0">
                <a:solidFill>
                  <a:srgbClr val="463352"/>
                </a:solidFill>
                <a:latin typeface="#9Slide05 VL Fadilla"/>
                <a:ea typeface="#9Slide05 VL Fadilla"/>
                <a:cs typeface="#9Slide05 VL Fadilla"/>
                <a:sym typeface="#9Slide05 VL Fadilla"/>
              </a:rPr>
              <a:t>!</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766475" y="658047"/>
            <a:ext cx="8970905" cy="8970905"/>
          </a:xfrm>
          <a:custGeom>
            <a:avLst/>
            <a:gdLst/>
            <a:ahLst/>
            <a:cxnLst/>
            <a:rect l="l" t="t" r="r" b="b"/>
            <a:pathLst>
              <a:path w="8970905" h="8970905">
                <a:moveTo>
                  <a:pt x="0" y="0"/>
                </a:moveTo>
                <a:lnTo>
                  <a:pt x="8970905" y="0"/>
                </a:lnTo>
                <a:lnTo>
                  <a:pt x="8970905" y="8970906"/>
                </a:lnTo>
                <a:lnTo>
                  <a:pt x="0" y="8970906"/>
                </a:lnTo>
                <a:lnTo>
                  <a:pt x="0" y="0"/>
                </a:lnTo>
                <a:close/>
              </a:path>
            </a:pathLst>
          </a:custGeom>
          <a:blipFill>
            <a:blip r:embed="rId3"/>
            <a:stretch>
              <a:fillRect/>
            </a:stretch>
          </a:blipFill>
        </p:spPr>
      </p:sp>
      <p:sp>
        <p:nvSpPr>
          <p:cNvPr id="19" name="Freeform 19"/>
          <p:cNvSpPr/>
          <p:nvPr/>
        </p:nvSpPr>
        <p:spPr>
          <a:xfrm>
            <a:off x="1283077" y="3652092"/>
            <a:ext cx="2598821" cy="4114800"/>
          </a:xfrm>
          <a:custGeom>
            <a:avLst/>
            <a:gdLst/>
            <a:ahLst/>
            <a:cxnLst/>
            <a:rect l="l" t="t" r="r" b="b"/>
            <a:pathLst>
              <a:path w="2598821" h="4114800">
                <a:moveTo>
                  <a:pt x="0" y="0"/>
                </a:moveTo>
                <a:lnTo>
                  <a:pt x="2598821" y="0"/>
                </a:lnTo>
                <a:lnTo>
                  <a:pt x="25988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3106280" y="939260"/>
            <a:ext cx="12929035" cy="8613970"/>
          </a:xfrm>
          <a:custGeom>
            <a:avLst/>
            <a:gdLst/>
            <a:ahLst/>
            <a:cxnLst/>
            <a:rect l="l" t="t" r="r" b="b"/>
            <a:pathLst>
              <a:path w="12929035" h="8613970">
                <a:moveTo>
                  <a:pt x="0" y="0"/>
                </a:moveTo>
                <a:lnTo>
                  <a:pt x="12929035" y="0"/>
                </a:lnTo>
                <a:lnTo>
                  <a:pt x="12929035" y="8613970"/>
                </a:lnTo>
                <a:lnTo>
                  <a:pt x="0" y="8613970"/>
                </a:lnTo>
                <a:lnTo>
                  <a:pt x="0" y="0"/>
                </a:lnTo>
                <a:close/>
              </a:path>
            </a:pathLst>
          </a:custGeom>
          <a:blipFill>
            <a:blip r:embed="rId3"/>
            <a:stretch>
              <a:fillRect/>
            </a:stretch>
          </a:blipFill>
        </p:spPr>
      </p:sp>
      <p:sp>
        <p:nvSpPr>
          <p:cNvPr id="19" name="Freeform 19"/>
          <p:cNvSpPr/>
          <p:nvPr/>
        </p:nvSpPr>
        <p:spPr>
          <a:xfrm>
            <a:off x="860693" y="1362517"/>
            <a:ext cx="2396600" cy="2396600"/>
          </a:xfrm>
          <a:custGeom>
            <a:avLst/>
            <a:gdLst/>
            <a:ahLst/>
            <a:cxnLst/>
            <a:rect l="l" t="t" r="r" b="b"/>
            <a:pathLst>
              <a:path w="2396600" h="2396600">
                <a:moveTo>
                  <a:pt x="0" y="0"/>
                </a:moveTo>
                <a:lnTo>
                  <a:pt x="2396601" y="0"/>
                </a:lnTo>
                <a:lnTo>
                  <a:pt x="2396601" y="2396600"/>
                </a:lnTo>
                <a:lnTo>
                  <a:pt x="0" y="2396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360026" y="516003"/>
            <a:ext cx="16263010" cy="9147943"/>
          </a:xfrm>
          <a:custGeom>
            <a:avLst/>
            <a:gdLst/>
            <a:ahLst/>
            <a:cxnLst/>
            <a:rect l="l" t="t" r="r" b="b"/>
            <a:pathLst>
              <a:path w="16263010" h="9147943">
                <a:moveTo>
                  <a:pt x="0" y="0"/>
                </a:moveTo>
                <a:lnTo>
                  <a:pt x="16263010" y="0"/>
                </a:lnTo>
                <a:lnTo>
                  <a:pt x="16263010" y="9147943"/>
                </a:lnTo>
                <a:lnTo>
                  <a:pt x="0" y="9147943"/>
                </a:lnTo>
                <a:lnTo>
                  <a:pt x="0" y="0"/>
                </a:lnTo>
                <a:close/>
              </a:path>
            </a:pathLst>
          </a:custGeom>
          <a:blipFill>
            <a:blip r:embed="rId3"/>
            <a:stretch>
              <a:fillRect/>
            </a:stretch>
          </a:blipFill>
        </p:spPr>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419007" y="746592"/>
            <a:ext cx="13449986" cy="9347740"/>
          </a:xfrm>
          <a:custGeom>
            <a:avLst/>
            <a:gdLst/>
            <a:ahLst/>
            <a:cxnLst/>
            <a:rect l="l" t="t" r="r" b="b"/>
            <a:pathLst>
              <a:path w="13449986" h="9347740">
                <a:moveTo>
                  <a:pt x="0" y="0"/>
                </a:moveTo>
                <a:lnTo>
                  <a:pt x="13449986" y="0"/>
                </a:lnTo>
                <a:lnTo>
                  <a:pt x="13449986" y="9347740"/>
                </a:lnTo>
                <a:lnTo>
                  <a:pt x="0" y="9347740"/>
                </a:lnTo>
                <a:lnTo>
                  <a:pt x="0" y="0"/>
                </a:lnTo>
                <a:close/>
              </a:path>
            </a:pathLst>
          </a:custGeom>
          <a:blipFill>
            <a:blip r:embed="rId3"/>
            <a:stretch>
              <a:fillRect/>
            </a:stretch>
          </a:blipFill>
        </p:spPr>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2" name="Group 12"/>
          <p:cNvGrpSpPr/>
          <p:nvPr/>
        </p:nvGrpSpPr>
        <p:grpSpPr>
          <a:xfrm>
            <a:off x="16717233" y="308492"/>
            <a:ext cx="1084133" cy="1261537"/>
            <a:chOff x="0" y="0"/>
            <a:chExt cx="698500" cy="812800"/>
          </a:xfrm>
        </p:grpSpPr>
        <p:sp>
          <p:nvSpPr>
            <p:cNvPr id="13" name="Freeform 13"/>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6895564" y="516003"/>
            <a:ext cx="727472" cy="846513"/>
            <a:chOff x="0" y="0"/>
            <a:chExt cx="698500" cy="812800"/>
          </a:xfrm>
        </p:grpSpPr>
        <p:sp>
          <p:nvSpPr>
            <p:cNvPr id="16" name="Freeform 16"/>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355699" y="939260"/>
            <a:ext cx="14903601" cy="7824391"/>
          </a:xfrm>
          <a:custGeom>
            <a:avLst/>
            <a:gdLst/>
            <a:ahLst/>
            <a:cxnLst/>
            <a:rect l="l" t="t" r="r" b="b"/>
            <a:pathLst>
              <a:path w="14903601" h="7824391">
                <a:moveTo>
                  <a:pt x="0" y="0"/>
                </a:moveTo>
                <a:lnTo>
                  <a:pt x="14903601" y="0"/>
                </a:lnTo>
                <a:lnTo>
                  <a:pt x="14903601" y="7824391"/>
                </a:lnTo>
                <a:lnTo>
                  <a:pt x="0" y="7824391"/>
                </a:lnTo>
                <a:lnTo>
                  <a:pt x="0" y="0"/>
                </a:lnTo>
                <a:close/>
              </a:path>
            </a:pathLst>
          </a:custGeom>
          <a:blipFill>
            <a:blip r:embed="rId3"/>
            <a:stretch>
              <a:fillRect/>
            </a:stretch>
          </a:blipFill>
        </p:spPr>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771021"/>
            <a:ext cx="5232675" cy="6088930"/>
            <a:chOff x="0" y="0"/>
            <a:chExt cx="698500" cy="812800"/>
          </a:xfrm>
        </p:grpSpPr>
        <p:sp>
          <p:nvSpPr>
            <p:cNvPr id="5" name="Freeform 5"/>
            <p:cNvSpPr/>
            <p:nvPr/>
          </p:nvSpPr>
          <p:spPr>
            <a:xfrm>
              <a:off x="0" y="10255"/>
              <a:ext cx="698500" cy="792291"/>
            </a:xfrm>
            <a:custGeom>
              <a:avLst/>
              <a:gdLst/>
              <a:ahLst/>
              <a:cxnLst/>
              <a:rect l="l" t="t" r="r" b="b"/>
              <a:pathLst>
                <a:path w="698500" h="792291">
                  <a:moveTo>
                    <a:pt x="395408" y="16600"/>
                  </a:moveTo>
                  <a:lnTo>
                    <a:pt x="652342" y="166090"/>
                  </a:lnTo>
                  <a:cubicBezTo>
                    <a:pt x="680919" y="182716"/>
                    <a:pt x="698500" y="213285"/>
                    <a:pt x="698500" y="246347"/>
                  </a:cubicBezTo>
                  <a:lnTo>
                    <a:pt x="698500" y="545943"/>
                  </a:lnTo>
                  <a:cubicBezTo>
                    <a:pt x="698500" y="579005"/>
                    <a:pt x="680919" y="609574"/>
                    <a:pt x="652342" y="626200"/>
                  </a:cubicBezTo>
                  <a:lnTo>
                    <a:pt x="395408" y="775690"/>
                  </a:lnTo>
                  <a:cubicBezTo>
                    <a:pt x="366875" y="792290"/>
                    <a:pt x="331625" y="792290"/>
                    <a:pt x="303092" y="775690"/>
                  </a:cubicBezTo>
                  <a:lnTo>
                    <a:pt x="46158" y="626200"/>
                  </a:lnTo>
                  <a:cubicBezTo>
                    <a:pt x="17581" y="609574"/>
                    <a:pt x="0" y="579005"/>
                    <a:pt x="0" y="545943"/>
                  </a:cubicBezTo>
                  <a:lnTo>
                    <a:pt x="0" y="246347"/>
                  </a:lnTo>
                  <a:cubicBezTo>
                    <a:pt x="0" y="213285"/>
                    <a:pt x="17581" y="182716"/>
                    <a:pt x="46158" y="166090"/>
                  </a:cubicBezTo>
                  <a:lnTo>
                    <a:pt x="303092" y="16600"/>
                  </a:lnTo>
                  <a:cubicBezTo>
                    <a:pt x="331625" y="0"/>
                    <a:pt x="366875" y="0"/>
                    <a:pt x="395408" y="16600"/>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366888" y="-4485713"/>
            <a:ext cx="7705872" cy="6622234"/>
            <a:chOff x="0" y="0"/>
            <a:chExt cx="812800" cy="698500"/>
          </a:xfrm>
        </p:grpSpPr>
        <p:sp>
          <p:nvSpPr>
            <p:cNvPr id="7" name="Freeform 7"/>
            <p:cNvSpPr/>
            <p:nvPr/>
          </p:nvSpPr>
          <p:spPr>
            <a:xfrm>
              <a:off x="6945" y="0"/>
              <a:ext cx="798909" cy="698500"/>
            </a:xfrm>
            <a:custGeom>
              <a:avLst/>
              <a:gdLst/>
              <a:ahLst/>
              <a:cxnLst/>
              <a:rect l="l" t="t" r="r" b="b"/>
              <a:pathLst>
                <a:path w="798909" h="698500">
                  <a:moveTo>
                    <a:pt x="787666" y="380512"/>
                  </a:moveTo>
                  <a:lnTo>
                    <a:pt x="620844" y="667238"/>
                  </a:lnTo>
                  <a:cubicBezTo>
                    <a:pt x="609583" y="686593"/>
                    <a:pt x="588879" y="698500"/>
                    <a:pt x="566487" y="698500"/>
                  </a:cubicBezTo>
                  <a:lnTo>
                    <a:pt x="232423" y="698500"/>
                  </a:lnTo>
                  <a:cubicBezTo>
                    <a:pt x="210031" y="698500"/>
                    <a:pt x="189327" y="686593"/>
                    <a:pt x="178066" y="667238"/>
                  </a:cubicBezTo>
                  <a:lnTo>
                    <a:pt x="11244" y="380512"/>
                  </a:lnTo>
                  <a:cubicBezTo>
                    <a:pt x="0" y="361187"/>
                    <a:pt x="0" y="337313"/>
                    <a:pt x="11244" y="317988"/>
                  </a:cubicBezTo>
                  <a:lnTo>
                    <a:pt x="178066" y="31262"/>
                  </a:lnTo>
                  <a:cubicBezTo>
                    <a:pt x="189327" y="11907"/>
                    <a:pt x="210031" y="0"/>
                    <a:pt x="232423" y="0"/>
                  </a:cubicBezTo>
                  <a:lnTo>
                    <a:pt x="566487" y="0"/>
                  </a:lnTo>
                  <a:cubicBezTo>
                    <a:pt x="588879" y="0"/>
                    <a:pt x="609583" y="11907"/>
                    <a:pt x="620844" y="31262"/>
                  </a:cubicBezTo>
                  <a:lnTo>
                    <a:pt x="787666" y="317988"/>
                  </a:lnTo>
                  <a:cubicBezTo>
                    <a:pt x="798910" y="337313"/>
                    <a:pt x="798910" y="361187"/>
                    <a:pt x="787666" y="380512"/>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378473" y="-491336"/>
            <a:ext cx="7835201" cy="7120239"/>
          </a:xfrm>
          <a:custGeom>
            <a:avLst/>
            <a:gdLst/>
            <a:ahLst/>
            <a:cxnLst/>
            <a:rect l="l" t="t" r="r" b="b"/>
            <a:pathLst>
              <a:path w="7835201" h="7120239">
                <a:moveTo>
                  <a:pt x="0" y="0"/>
                </a:moveTo>
                <a:lnTo>
                  <a:pt x="7835201" y="0"/>
                </a:lnTo>
                <a:lnTo>
                  <a:pt x="7835201" y="7120239"/>
                </a:lnTo>
                <a:lnTo>
                  <a:pt x="0" y="7120239"/>
                </a:lnTo>
                <a:lnTo>
                  <a:pt x="0" y="0"/>
                </a:lnTo>
                <a:close/>
              </a:path>
            </a:pathLst>
          </a:custGeom>
          <a:blipFill>
            <a:blip r:embed="rId2"/>
            <a:stretch>
              <a:fillRect/>
            </a:stretch>
          </a:blipFill>
        </p:spPr>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41222" y="-230953"/>
            <a:ext cx="6007782" cy="6990874"/>
            <a:chOff x="0" y="0"/>
            <a:chExt cx="698500" cy="812800"/>
          </a:xfrm>
        </p:grpSpPr>
        <p:sp>
          <p:nvSpPr>
            <p:cNvPr id="14" name="Freeform 14"/>
            <p:cNvSpPr/>
            <p:nvPr/>
          </p:nvSpPr>
          <p:spPr>
            <a:xfrm>
              <a:off x="0" y="8932"/>
              <a:ext cx="698500" cy="794937"/>
            </a:xfrm>
            <a:custGeom>
              <a:avLst/>
              <a:gdLst/>
              <a:ahLst/>
              <a:cxnLst/>
              <a:rect l="l" t="t" r="r" b="b"/>
              <a:pathLst>
                <a:path w="698500" h="794937">
                  <a:moveTo>
                    <a:pt x="389453" y="14459"/>
                  </a:moveTo>
                  <a:lnTo>
                    <a:pt x="658297" y="170877"/>
                  </a:lnTo>
                  <a:cubicBezTo>
                    <a:pt x="683188" y="185359"/>
                    <a:pt x="698500" y="211983"/>
                    <a:pt x="698500" y="240780"/>
                  </a:cubicBezTo>
                  <a:lnTo>
                    <a:pt x="698500" y="554156"/>
                  </a:lnTo>
                  <a:cubicBezTo>
                    <a:pt x="698500" y="582953"/>
                    <a:pt x="683188" y="609577"/>
                    <a:pt x="658297" y="624059"/>
                  </a:cubicBezTo>
                  <a:lnTo>
                    <a:pt x="389453" y="780477"/>
                  </a:lnTo>
                  <a:cubicBezTo>
                    <a:pt x="364601" y="794936"/>
                    <a:pt x="333899" y="794936"/>
                    <a:pt x="309047" y="780477"/>
                  </a:cubicBezTo>
                  <a:lnTo>
                    <a:pt x="40203" y="624059"/>
                  </a:lnTo>
                  <a:cubicBezTo>
                    <a:pt x="15312" y="609577"/>
                    <a:pt x="0" y="582953"/>
                    <a:pt x="0" y="554156"/>
                  </a:cubicBezTo>
                  <a:lnTo>
                    <a:pt x="0" y="240780"/>
                  </a:lnTo>
                  <a:cubicBezTo>
                    <a:pt x="0" y="211983"/>
                    <a:pt x="15312" y="185359"/>
                    <a:pt x="40203" y="170877"/>
                  </a:cubicBezTo>
                  <a:lnTo>
                    <a:pt x="309047" y="14459"/>
                  </a:lnTo>
                  <a:cubicBezTo>
                    <a:pt x="333899" y="0"/>
                    <a:pt x="364601" y="0"/>
                    <a:pt x="389453" y="14459"/>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5" name="Group 15"/>
          <p:cNvGrpSpPr/>
          <p:nvPr/>
        </p:nvGrpSpPr>
        <p:grpSpPr>
          <a:xfrm>
            <a:off x="1063863" y="144485"/>
            <a:ext cx="5362499" cy="6239998"/>
            <a:chOff x="0" y="0"/>
            <a:chExt cx="698500" cy="812800"/>
          </a:xfrm>
        </p:grpSpPr>
        <p:sp>
          <p:nvSpPr>
            <p:cNvPr id="16" name="Freeform 16"/>
            <p:cNvSpPr/>
            <p:nvPr/>
          </p:nvSpPr>
          <p:spPr>
            <a:xfrm>
              <a:off x="0" y="10006"/>
              <a:ext cx="698500" cy="792787"/>
            </a:xfrm>
            <a:custGeom>
              <a:avLst/>
              <a:gdLst/>
              <a:ahLst/>
              <a:cxnLst/>
              <a:rect l="l" t="t" r="r" b="b"/>
              <a:pathLst>
                <a:path w="698500" h="792787">
                  <a:moveTo>
                    <a:pt x="394290" y="16199"/>
                  </a:moveTo>
                  <a:lnTo>
                    <a:pt x="653460" y="166989"/>
                  </a:lnTo>
                  <a:cubicBezTo>
                    <a:pt x="681345" y="183213"/>
                    <a:pt x="698500" y="213041"/>
                    <a:pt x="698500" y="245303"/>
                  </a:cubicBezTo>
                  <a:lnTo>
                    <a:pt x="698500" y="547485"/>
                  </a:lnTo>
                  <a:cubicBezTo>
                    <a:pt x="698500" y="579747"/>
                    <a:pt x="681345" y="609575"/>
                    <a:pt x="653460" y="625799"/>
                  </a:cubicBezTo>
                  <a:lnTo>
                    <a:pt x="394290" y="776589"/>
                  </a:lnTo>
                  <a:cubicBezTo>
                    <a:pt x="366448" y="792788"/>
                    <a:pt x="332052" y="792788"/>
                    <a:pt x="304210" y="776589"/>
                  </a:cubicBezTo>
                  <a:lnTo>
                    <a:pt x="45040" y="625799"/>
                  </a:lnTo>
                  <a:cubicBezTo>
                    <a:pt x="17155" y="609575"/>
                    <a:pt x="0" y="579747"/>
                    <a:pt x="0" y="547485"/>
                  </a:cubicBezTo>
                  <a:lnTo>
                    <a:pt x="0" y="245303"/>
                  </a:lnTo>
                  <a:cubicBezTo>
                    <a:pt x="0" y="213041"/>
                    <a:pt x="17155" y="183213"/>
                    <a:pt x="45040" y="166989"/>
                  </a:cubicBezTo>
                  <a:lnTo>
                    <a:pt x="304210" y="16199"/>
                  </a:lnTo>
                  <a:cubicBezTo>
                    <a:pt x="332052" y="0"/>
                    <a:pt x="366448" y="0"/>
                    <a:pt x="394290" y="16199"/>
                  </a:cubicBezTo>
                  <a:close/>
                </a:path>
              </a:pathLst>
            </a:custGeom>
            <a:blipFill>
              <a:blip r:embed="rId3"/>
              <a:stretch>
                <a:fillRect l="-34149" r="-34149"/>
              </a:stretch>
            </a:blipFill>
          </p:spPr>
        </p:sp>
      </p:grpSp>
      <p:grpSp>
        <p:nvGrpSpPr>
          <p:cNvPr id="17" name="Group 17"/>
          <p:cNvGrpSpPr/>
          <p:nvPr/>
        </p:nvGrpSpPr>
        <p:grpSpPr>
          <a:xfrm rot="-5400000">
            <a:off x="5884295" y="7721729"/>
            <a:ext cx="1084133" cy="1261537"/>
            <a:chOff x="0" y="0"/>
            <a:chExt cx="698500" cy="812800"/>
          </a:xfrm>
        </p:grpSpPr>
        <p:sp>
          <p:nvSpPr>
            <p:cNvPr id="18" name="Freeform 18"/>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9" name="TextBox 19"/>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400000">
            <a:off x="6062626" y="7929241"/>
            <a:ext cx="727472" cy="846513"/>
            <a:chOff x="0" y="0"/>
            <a:chExt cx="698500" cy="812800"/>
          </a:xfrm>
        </p:grpSpPr>
        <p:sp>
          <p:nvSpPr>
            <p:cNvPr id="21" name="Freeform 21"/>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5400000">
            <a:off x="1252837" y="635410"/>
            <a:ext cx="1084133" cy="1261537"/>
            <a:chOff x="0" y="0"/>
            <a:chExt cx="698500" cy="812800"/>
          </a:xfrm>
        </p:grpSpPr>
        <p:sp>
          <p:nvSpPr>
            <p:cNvPr id="24" name="Freeform 24"/>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5" name="TextBox 2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5400000">
            <a:off x="1431168" y="842922"/>
            <a:ext cx="727472" cy="846513"/>
            <a:chOff x="0" y="0"/>
            <a:chExt cx="698500" cy="812800"/>
          </a:xfrm>
        </p:grpSpPr>
        <p:sp>
          <p:nvSpPr>
            <p:cNvPr id="27" name="Freeform 27"/>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8" name="TextBox 28"/>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rot="-5400000">
            <a:off x="13348200" y="5438670"/>
            <a:ext cx="6469481" cy="5879141"/>
          </a:xfrm>
          <a:custGeom>
            <a:avLst/>
            <a:gdLst/>
            <a:ahLst/>
            <a:cxnLst/>
            <a:rect l="l" t="t" r="r" b="b"/>
            <a:pathLst>
              <a:path w="6469481" h="5879141">
                <a:moveTo>
                  <a:pt x="0" y="0"/>
                </a:moveTo>
                <a:lnTo>
                  <a:pt x="6469481" y="0"/>
                </a:lnTo>
                <a:lnTo>
                  <a:pt x="6469481" y="5879141"/>
                </a:lnTo>
                <a:lnTo>
                  <a:pt x="0" y="5879141"/>
                </a:lnTo>
                <a:lnTo>
                  <a:pt x="0" y="0"/>
                </a:lnTo>
                <a:close/>
              </a:path>
            </a:pathLst>
          </a:custGeom>
          <a:blipFill>
            <a:blip r:embed="rId2"/>
            <a:stretch>
              <a:fillRect/>
            </a:stretch>
          </a:blipFill>
        </p:spPr>
      </p:sp>
      <p:grpSp>
        <p:nvGrpSpPr>
          <p:cNvPr id="30" name="Group 30"/>
          <p:cNvGrpSpPr/>
          <p:nvPr/>
        </p:nvGrpSpPr>
        <p:grpSpPr>
          <a:xfrm>
            <a:off x="14005837" y="5143500"/>
            <a:ext cx="5337372" cy="6210760"/>
            <a:chOff x="0" y="0"/>
            <a:chExt cx="698500" cy="812800"/>
          </a:xfrm>
        </p:grpSpPr>
        <p:sp>
          <p:nvSpPr>
            <p:cNvPr id="31" name="Freeform 31"/>
            <p:cNvSpPr/>
            <p:nvPr/>
          </p:nvSpPr>
          <p:spPr>
            <a:xfrm>
              <a:off x="0" y="10053"/>
              <a:ext cx="698500" cy="792693"/>
            </a:xfrm>
            <a:custGeom>
              <a:avLst/>
              <a:gdLst/>
              <a:ahLst/>
              <a:cxnLst/>
              <a:rect l="l" t="t" r="r" b="b"/>
              <a:pathLst>
                <a:path w="698500" h="792693">
                  <a:moveTo>
                    <a:pt x="394502" y="16276"/>
                  </a:moveTo>
                  <a:lnTo>
                    <a:pt x="653248" y="166818"/>
                  </a:lnTo>
                  <a:cubicBezTo>
                    <a:pt x="681264" y="183119"/>
                    <a:pt x="698500" y="213088"/>
                    <a:pt x="698500" y="245501"/>
                  </a:cubicBezTo>
                  <a:lnTo>
                    <a:pt x="698500" y="547193"/>
                  </a:lnTo>
                  <a:cubicBezTo>
                    <a:pt x="698500" y="579606"/>
                    <a:pt x="681264" y="609575"/>
                    <a:pt x="653248" y="625876"/>
                  </a:cubicBezTo>
                  <a:lnTo>
                    <a:pt x="394502" y="776418"/>
                  </a:lnTo>
                  <a:cubicBezTo>
                    <a:pt x="366529" y="792694"/>
                    <a:pt x="331971" y="792694"/>
                    <a:pt x="303998" y="776418"/>
                  </a:cubicBezTo>
                  <a:lnTo>
                    <a:pt x="45252" y="625876"/>
                  </a:lnTo>
                  <a:cubicBezTo>
                    <a:pt x="17236" y="609575"/>
                    <a:pt x="0" y="579606"/>
                    <a:pt x="0" y="547193"/>
                  </a:cubicBezTo>
                  <a:lnTo>
                    <a:pt x="0" y="245501"/>
                  </a:lnTo>
                  <a:cubicBezTo>
                    <a:pt x="0" y="213088"/>
                    <a:pt x="17236" y="183119"/>
                    <a:pt x="45252" y="166818"/>
                  </a:cubicBezTo>
                  <a:lnTo>
                    <a:pt x="303998" y="16276"/>
                  </a:lnTo>
                  <a:cubicBezTo>
                    <a:pt x="331971" y="0"/>
                    <a:pt x="366529" y="0"/>
                    <a:pt x="394502" y="16276"/>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32" name="Group 32"/>
          <p:cNvGrpSpPr/>
          <p:nvPr/>
        </p:nvGrpSpPr>
        <p:grpSpPr>
          <a:xfrm>
            <a:off x="14292475" y="5477043"/>
            <a:ext cx="4764095" cy="5543675"/>
            <a:chOff x="0" y="0"/>
            <a:chExt cx="698500" cy="812800"/>
          </a:xfrm>
        </p:grpSpPr>
        <p:sp>
          <p:nvSpPr>
            <p:cNvPr id="33" name="Freeform 33"/>
            <p:cNvSpPr/>
            <p:nvPr/>
          </p:nvSpPr>
          <p:spPr>
            <a:xfrm>
              <a:off x="0" y="11263"/>
              <a:ext cx="698500" cy="790274"/>
            </a:xfrm>
            <a:custGeom>
              <a:avLst/>
              <a:gdLst/>
              <a:ahLst/>
              <a:cxnLst/>
              <a:rect l="l" t="t" r="r" b="b"/>
              <a:pathLst>
                <a:path w="698500" h="790274">
                  <a:moveTo>
                    <a:pt x="399948" y="18234"/>
                  </a:moveTo>
                  <a:lnTo>
                    <a:pt x="647802" y="162440"/>
                  </a:lnTo>
                  <a:cubicBezTo>
                    <a:pt x="679190" y="180702"/>
                    <a:pt x="698500" y="214277"/>
                    <a:pt x="698500" y="250591"/>
                  </a:cubicBezTo>
                  <a:lnTo>
                    <a:pt x="698500" y="539683"/>
                  </a:lnTo>
                  <a:cubicBezTo>
                    <a:pt x="698500" y="575997"/>
                    <a:pt x="679190" y="609572"/>
                    <a:pt x="647802" y="627834"/>
                  </a:cubicBezTo>
                  <a:lnTo>
                    <a:pt x="399948" y="772040"/>
                  </a:lnTo>
                  <a:cubicBezTo>
                    <a:pt x="368608" y="790274"/>
                    <a:pt x="329892" y="790274"/>
                    <a:pt x="298552" y="772040"/>
                  </a:cubicBezTo>
                  <a:lnTo>
                    <a:pt x="50698" y="627834"/>
                  </a:lnTo>
                  <a:cubicBezTo>
                    <a:pt x="19310" y="609572"/>
                    <a:pt x="0" y="575997"/>
                    <a:pt x="0" y="539683"/>
                  </a:cubicBezTo>
                  <a:lnTo>
                    <a:pt x="0" y="250591"/>
                  </a:lnTo>
                  <a:cubicBezTo>
                    <a:pt x="0" y="214277"/>
                    <a:pt x="19310" y="180702"/>
                    <a:pt x="50698" y="162440"/>
                  </a:cubicBezTo>
                  <a:lnTo>
                    <a:pt x="298552" y="18234"/>
                  </a:lnTo>
                  <a:cubicBezTo>
                    <a:pt x="329892" y="0"/>
                    <a:pt x="368608" y="0"/>
                    <a:pt x="399948" y="18234"/>
                  </a:cubicBezTo>
                  <a:close/>
                </a:path>
              </a:pathLst>
            </a:custGeom>
            <a:blipFill>
              <a:blip r:embed="rId4"/>
              <a:stretch>
                <a:fillRect l="-33927" r="-33927"/>
              </a:stretch>
            </a:blipFill>
          </p:spPr>
        </p:sp>
      </p:grpSp>
      <p:sp>
        <p:nvSpPr>
          <p:cNvPr id="34" name="Freeform 34"/>
          <p:cNvSpPr/>
          <p:nvPr/>
        </p:nvSpPr>
        <p:spPr>
          <a:xfrm rot="-1823056">
            <a:off x="7454603" y="5842856"/>
            <a:ext cx="4204527" cy="4812049"/>
          </a:xfrm>
          <a:custGeom>
            <a:avLst/>
            <a:gdLst/>
            <a:ahLst/>
            <a:cxnLst/>
            <a:rect l="l" t="t" r="r" b="b"/>
            <a:pathLst>
              <a:path w="4204527" h="4812049">
                <a:moveTo>
                  <a:pt x="0" y="0"/>
                </a:moveTo>
                <a:lnTo>
                  <a:pt x="4204528" y="0"/>
                </a:lnTo>
                <a:lnTo>
                  <a:pt x="4204528" y="4812048"/>
                </a:lnTo>
                <a:lnTo>
                  <a:pt x="0" y="4812048"/>
                </a:lnTo>
                <a:lnTo>
                  <a:pt x="0" y="0"/>
                </a:lnTo>
                <a:close/>
              </a:path>
            </a:pathLst>
          </a:custGeom>
          <a:blipFill>
            <a:blip r:embed="rId5"/>
            <a:stretch>
              <a:fillRect/>
            </a:stretch>
          </a:blipFill>
        </p:spPr>
      </p:sp>
      <p:sp>
        <p:nvSpPr>
          <p:cNvPr id="35" name="TextBox 35"/>
          <p:cNvSpPr txBox="1"/>
          <p:nvPr/>
        </p:nvSpPr>
        <p:spPr>
          <a:xfrm>
            <a:off x="6426362" y="357319"/>
            <a:ext cx="12346479" cy="1961049"/>
          </a:xfrm>
          <a:prstGeom prst="rect">
            <a:avLst/>
          </a:prstGeom>
        </p:spPr>
        <p:txBody>
          <a:bodyPr lIns="0" tIns="0" rIns="0" bIns="0" rtlCol="0" anchor="t">
            <a:spAutoFit/>
          </a:bodyPr>
          <a:lstStyle/>
          <a:p>
            <a:pPr algn="ctr">
              <a:lnSpc>
                <a:spcPts val="7899"/>
              </a:lnSpc>
            </a:pPr>
            <a:r>
              <a:rPr lang="en-US" sz="5642" b="1">
                <a:solidFill>
                  <a:srgbClr val="F3A518"/>
                </a:solidFill>
                <a:latin typeface="Roboto Condensed Bold"/>
                <a:ea typeface="Roboto Condensed Bold"/>
                <a:cs typeface="Roboto Condensed Bold"/>
                <a:sym typeface="Roboto Condensed Bold"/>
              </a:rPr>
              <a:t>BÀI 8: </a:t>
            </a:r>
          </a:p>
          <a:p>
            <a:pPr algn="ctr">
              <a:lnSpc>
                <a:spcPts val="7899"/>
              </a:lnSpc>
            </a:pPr>
            <a:r>
              <a:rPr lang="en-US" sz="5642" b="1">
                <a:solidFill>
                  <a:srgbClr val="F3A518"/>
                </a:solidFill>
                <a:latin typeface="Roboto Condensed Bold"/>
                <a:ea typeface="Roboto Condensed Bold"/>
                <a:cs typeface="Roboto Condensed Bold"/>
                <a:sym typeface="Roboto Condensed Bold"/>
              </a:rPr>
              <a:t>TIẾNG NÓI CỦA LƯƠNG TRI</a:t>
            </a:r>
          </a:p>
        </p:txBody>
      </p:sp>
      <p:sp>
        <p:nvSpPr>
          <p:cNvPr id="36" name="TextBox 36"/>
          <p:cNvSpPr txBox="1"/>
          <p:nvPr/>
        </p:nvSpPr>
        <p:spPr>
          <a:xfrm>
            <a:off x="5850752" y="2432575"/>
            <a:ext cx="13237538" cy="880110"/>
          </a:xfrm>
          <a:prstGeom prst="rect">
            <a:avLst/>
          </a:prstGeom>
        </p:spPr>
        <p:txBody>
          <a:bodyPr lIns="0" tIns="0" rIns="0" bIns="0" rtlCol="0" anchor="t">
            <a:spAutoFit/>
          </a:bodyPr>
          <a:lstStyle/>
          <a:p>
            <a:pPr algn="ctr">
              <a:lnSpc>
                <a:spcPts val="7140"/>
              </a:lnSpc>
            </a:pPr>
            <a:r>
              <a:rPr lang="en-US" sz="5100">
                <a:solidFill>
                  <a:srgbClr val="348AE7"/>
                </a:solidFill>
                <a:latin typeface="Roboto Condensed"/>
                <a:ea typeface="Roboto Condensed"/>
                <a:cs typeface="Roboto Condensed"/>
                <a:sym typeface="Roboto Condensed"/>
              </a:rPr>
              <a:t>KĨ NĂNG NÓI - NGHE</a:t>
            </a:r>
          </a:p>
        </p:txBody>
      </p:sp>
      <p:sp>
        <p:nvSpPr>
          <p:cNvPr id="37" name="TextBox 37"/>
          <p:cNvSpPr txBox="1"/>
          <p:nvPr/>
        </p:nvSpPr>
        <p:spPr>
          <a:xfrm>
            <a:off x="7057130" y="3332036"/>
            <a:ext cx="10963795" cy="2467390"/>
          </a:xfrm>
          <a:prstGeom prst="rect">
            <a:avLst/>
          </a:prstGeom>
        </p:spPr>
        <p:txBody>
          <a:bodyPr lIns="0" tIns="0" rIns="0" bIns="0" rtlCol="0" anchor="t">
            <a:spAutoFit/>
          </a:bodyPr>
          <a:lstStyle/>
          <a:p>
            <a:pPr algn="ctr">
              <a:lnSpc>
                <a:spcPts val="9612"/>
              </a:lnSpc>
            </a:pPr>
            <a:r>
              <a:rPr lang="en-US" sz="8010" dirty="0" err="1">
                <a:solidFill>
                  <a:srgbClr val="152A69"/>
                </a:solidFill>
                <a:latin typeface="#9Slide05 VL Fadilla"/>
                <a:ea typeface="#9Slide05 VL Fadilla"/>
                <a:cs typeface="#9Slide05 VL Fadilla"/>
                <a:sym typeface="#9Slide05 VL Fadilla"/>
              </a:rPr>
              <a:t>Trình</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bày</a:t>
            </a:r>
            <a:r>
              <a:rPr lang="en-US" sz="8010" dirty="0">
                <a:solidFill>
                  <a:srgbClr val="152A69"/>
                </a:solidFill>
                <a:latin typeface="#9Slide05 VL Fadilla"/>
                <a:ea typeface="#9Slide05 VL Fadilla"/>
                <a:cs typeface="#9Slide05 VL Fadilla"/>
                <a:sym typeface="#9Slide05 VL Fadilla"/>
              </a:rPr>
              <a:t> ý </a:t>
            </a:r>
            <a:r>
              <a:rPr lang="en-US" sz="8010" dirty="0" err="1">
                <a:solidFill>
                  <a:srgbClr val="152A69"/>
                </a:solidFill>
                <a:latin typeface="#9Slide05 VL Fadilla"/>
                <a:ea typeface="#9Slide05 VL Fadilla"/>
                <a:cs typeface="#9Slide05 VL Fadilla"/>
                <a:sym typeface="#9Slide05 VL Fadilla"/>
              </a:rPr>
              <a:t>kiến</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về</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một</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sự</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việc</a:t>
            </a:r>
            <a:r>
              <a:rPr lang="en-US" sz="8010" dirty="0">
                <a:solidFill>
                  <a:srgbClr val="152A69"/>
                </a:solidFill>
                <a:latin typeface="#9Slide05 VL Fadilla"/>
                <a:ea typeface="#9Slide05 VL Fadilla"/>
                <a:cs typeface="#9Slide05 VL Fadilla"/>
                <a:sym typeface="#9Slide05 VL Fadilla"/>
              </a:rPr>
              <a:t> </a:t>
            </a:r>
          </a:p>
          <a:p>
            <a:pPr algn="ctr">
              <a:lnSpc>
                <a:spcPts val="9612"/>
              </a:lnSpc>
              <a:spcBef>
                <a:spcPct val="0"/>
              </a:spcBef>
            </a:pPr>
            <a:r>
              <a:rPr lang="en-US" sz="8010" dirty="0" err="1">
                <a:solidFill>
                  <a:srgbClr val="152A69"/>
                </a:solidFill>
                <a:latin typeface="#9Slide05 VL Fadilla"/>
                <a:ea typeface="#9Slide05 VL Fadilla"/>
                <a:cs typeface="#9Slide05 VL Fadilla"/>
                <a:sym typeface="#9Slide05 VL Fadilla"/>
              </a:rPr>
              <a:t>có</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tính</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chất</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thời</a:t>
            </a:r>
            <a:r>
              <a:rPr lang="en-US" sz="8010" dirty="0">
                <a:solidFill>
                  <a:srgbClr val="152A69"/>
                </a:solidFill>
                <a:latin typeface="#9Slide05 VL Fadilla"/>
                <a:ea typeface="#9Slide05 VL Fadilla"/>
                <a:cs typeface="#9Slide05 VL Fadilla"/>
                <a:sym typeface="#9Slide05 VL Fadilla"/>
              </a:rPr>
              <a:t> </a:t>
            </a:r>
            <a:r>
              <a:rPr lang="en-US" sz="8010" dirty="0" err="1">
                <a:solidFill>
                  <a:srgbClr val="152A69"/>
                </a:solidFill>
                <a:latin typeface="#9Slide05 VL Fadilla"/>
                <a:ea typeface="#9Slide05 VL Fadilla"/>
                <a:cs typeface="#9Slide05 VL Fadilla"/>
                <a:sym typeface="#9Slide05 VL Fadilla"/>
              </a:rPr>
              <a:t>sự</a:t>
            </a:r>
            <a:endParaRPr lang="en-US" sz="8010" dirty="0">
              <a:solidFill>
                <a:srgbClr val="152A69"/>
              </a:solidFill>
              <a:latin typeface="#9Slide05 VL Fadilla"/>
              <a:ea typeface="#9Slide05 VL Fadilla"/>
              <a:cs typeface="#9Slide05 VL Fadilla"/>
              <a:sym typeface="#9Slide05 VL Fadill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2140</Words>
  <Application>Microsoft Macintosh PowerPoint</Application>
  <PresentationFormat>Custom</PresentationFormat>
  <Paragraphs>161</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Roboto Condensed</vt:lpstr>
      <vt:lpstr>Roboto Condensed Bold</vt:lpstr>
      <vt:lpstr>Barlow Bold</vt:lpstr>
      <vt:lpstr>Roboto Condensed Italics</vt:lpstr>
      <vt:lpstr>Calibri</vt:lpstr>
      <vt:lpstr>Arial</vt:lpstr>
      <vt:lpstr>#9Slide05 VL Fadilla</vt:lpstr>
      <vt:lpstr>Fraunces Bold</vt:lpstr>
      <vt:lpstr>#9Slide07 SVNBango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B8 KN9 - NÓI NGHE</dc:title>
  <cp:lastModifiedBy>Microsoft Office User</cp:lastModifiedBy>
  <cp:revision>4</cp:revision>
  <dcterms:created xsi:type="dcterms:W3CDTF">2006-08-16T00:00:00Z</dcterms:created>
  <dcterms:modified xsi:type="dcterms:W3CDTF">2025-05-12T03:14:15Z</dcterms:modified>
  <dc:identifier>DAGYryt-vg4</dc:identifier>
</cp:coreProperties>
</file>