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18288000" cy="10287000"/>
  <p:notesSz cx="6858000" cy="9144000"/>
  <p:embeddedFontLst>
    <p:embeddedFont>
      <p:font typeface="#9Slide05 Fourth Medium" pitchFamily="2" charset="77"/>
      <p:regular r:id="rId46"/>
      <p:bold r:id="rId47"/>
    </p:embeddedFont>
    <p:embeddedFont>
      <p:font typeface="Calibri" panose="020F0502020204030204" pitchFamily="34" charset="0"/>
      <p:regular r:id="rId48"/>
      <p:bold r:id="rId49"/>
      <p:italic r:id="rId50"/>
      <p:boldItalic r:id="rId51"/>
    </p:embeddedFont>
    <p:embeddedFont>
      <p:font typeface="Fraunces Bold" pitchFamily="2" charset="77"/>
      <p:regular r:id="rId52"/>
      <p:bold r:id="rId53"/>
    </p:embeddedFont>
    <p:embeddedFont>
      <p:font typeface="Fraunces Italics" pitchFamily="2" charset="0"/>
      <p:regular r:id="rId54"/>
      <p:italic r:id="rId55"/>
    </p:embeddedFont>
    <p:embeddedFont>
      <p:font typeface="Roboto Condensed" panose="02000000000000000000" pitchFamily="2" charset="0"/>
      <p:regular r:id="rId56"/>
      <p:bold r:id="rId57"/>
      <p:italic r:id="rId58"/>
      <p:boldItalic r:id="rId59"/>
    </p:embeddedFont>
    <p:embeddedFont>
      <p:font typeface="Roboto Condensed Bold" panose="02000000000000000000" pitchFamily="2" charset="0"/>
      <p:regular r:id="rId60"/>
      <p:bold r:id="rId61"/>
    </p:embeddedFont>
    <p:embeddedFont>
      <p:font typeface="Roboto Condensed Bold Italics" panose="02000000000000000000" pitchFamily="2" charset="0"/>
      <p:regular r:id="rId62"/>
      <p:bold r:id="rId63"/>
      <p:italic r:id="rId64"/>
      <p:boldItalic r:id="rId65"/>
    </p:embeddedFont>
    <p:embeddedFont>
      <p:font typeface="Roboto Condensed Italics" panose="02000000000000000000" pitchFamily="2" charset="0"/>
      <p:regular r:id="rId66"/>
      <p: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599" autoAdjust="0"/>
  </p:normalViewPr>
  <p:slideViewPr>
    <p:cSldViewPr>
      <p:cViewPr varScale="1">
        <p:scale>
          <a:sx n="70" d="100"/>
          <a:sy n="70" d="100"/>
        </p:scale>
        <p:origin x="84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5" Type="http://schemas.openxmlformats.org/officeDocument/2006/relationships/slide" Target="slides/slide4.xml"/><Relationship Id="rId61"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5.fntdata"/><Relationship Id="rId55"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svg"/><Relationship Id="rId11" Type="http://schemas.openxmlformats.org/officeDocument/2006/relationships/image" Target="../media/image15.sv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svg"/><Relationship Id="rId11" Type="http://schemas.openxmlformats.org/officeDocument/2006/relationships/image" Target="../media/image15.sv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svg"/><Relationship Id="rId9"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svg"/><Relationship Id="rId9" Type="http://schemas.openxmlformats.org/officeDocument/2006/relationships/image" Target="../media/image24.sv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https://vi.wikipedia.org/wiki/Ch%E1%BA%BFt" TargetMode="External"/><Relationship Id="rId13" Type="http://schemas.openxmlformats.org/officeDocument/2006/relationships/hyperlink" Target="https://vi.wikipedia.org/wiki/Ph%C3%A2n_h%E1%BB%A7y" TargetMode="External"/><Relationship Id="rId3" Type="http://schemas.openxmlformats.org/officeDocument/2006/relationships/image" Target="../media/image3.png"/><Relationship Id="rId7" Type="http://schemas.openxmlformats.org/officeDocument/2006/relationships/hyperlink" Target="https://vi.wikipedia.org/w/index.php?title=S%E1%BB%95_t%E1%BB%AD&amp;action=edit&amp;redlink=1" TargetMode="External"/><Relationship Id="rId12" Type="http://schemas.openxmlformats.org/officeDocument/2006/relationships/hyperlink" Target="https://vi.wikipedia.org/wiki/Th%E1%BB%8Bt" TargetMode="External"/><Relationship Id="rId17" Type="http://schemas.openxmlformats.org/officeDocument/2006/relationships/hyperlink" Target="https://vi.wikipedia.org/wiki/B%E1%BB%87nh" TargetMode="External"/><Relationship Id="rId2" Type="http://schemas.openxmlformats.org/officeDocument/2006/relationships/image" Target="../media/image4.png"/><Relationship Id="rId16" Type="http://schemas.openxmlformats.org/officeDocument/2006/relationships/hyperlink" Target="https://vi.wikipedia.org/wiki/L%C3%A3o_h%C3%B3a" TargetMode="External"/><Relationship Id="rId1" Type="http://schemas.openxmlformats.org/officeDocument/2006/relationships/slideLayout" Target="../slideLayouts/slideLayout7.xml"/><Relationship Id="rId6" Type="http://schemas.openxmlformats.org/officeDocument/2006/relationships/hyperlink" Target="https://vi.wikipedia.org/wiki/Th%E1%BA%A7n_B%E1%BA%AFc_%C4%90%E1%BA%A9u" TargetMode="External"/><Relationship Id="rId11" Type="http://schemas.openxmlformats.org/officeDocument/2006/relationships/hyperlink" Target="https://vi.wikipedia.org/wiki/X%C3%A1c_ch%E1%BA%BFt" TargetMode="External"/><Relationship Id="rId5" Type="http://schemas.openxmlformats.org/officeDocument/2006/relationships/image" Target="../media/image6.svg"/><Relationship Id="rId15" Type="http://schemas.openxmlformats.org/officeDocument/2006/relationships/hyperlink" Target="https://vi.wikipedia.org/wiki/S%E1%BB%B1_s%E1%BB%91ng" TargetMode="External"/><Relationship Id="rId10" Type="http://schemas.openxmlformats.org/officeDocument/2006/relationships/hyperlink" Target="https://vi.wikipedia.org/wiki/Linh_h%E1%BB%93n" TargetMode="External"/><Relationship Id="rId4" Type="http://schemas.openxmlformats.org/officeDocument/2006/relationships/image" Target="../media/image5.png"/><Relationship Id="rId9" Type="http://schemas.openxmlformats.org/officeDocument/2006/relationships/hyperlink" Target="https://vi.wikipedia.org/wiki/%C4%90%E1%BA%BF_Th%C3%ADch_Thi%C3%AAn" TargetMode="External"/><Relationship Id="rId14" Type="http://schemas.openxmlformats.org/officeDocument/2006/relationships/hyperlink" Target="https://vi.wikipedia.org/wiki/%C4%90%E1%BA%A5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ideo" Target="https://www.youtube.com/watch?v=CWxxneLX_us" TargetMode="External"/><Relationship Id="rId5" Type="http://schemas.openxmlformats.org/officeDocument/2006/relationships/image" Target="../media/image7.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6.sv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8.sv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8.sv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3.png"/><Relationship Id="rId7"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4.sv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6.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6.sv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5.sv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4.sv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svg"/><Relationship Id="rId9"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svg"/><Relationship Id="rId9"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svg"/><Relationship Id="rId11" Type="http://schemas.openxmlformats.org/officeDocument/2006/relationships/image" Target="../media/image15.sv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svg"/><Relationship Id="rId11" Type="http://schemas.openxmlformats.org/officeDocument/2006/relationships/image" Target="../media/image15.sv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svg"/><Relationship Id="rId11" Type="http://schemas.openxmlformats.org/officeDocument/2006/relationships/image" Target="../media/image15.sv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974185" y="207118"/>
            <a:ext cx="14282479" cy="9872764"/>
          </a:xfrm>
          <a:custGeom>
            <a:avLst/>
            <a:gdLst/>
            <a:ahLst/>
            <a:cxnLst/>
            <a:rect l="l" t="t" r="r" b="b"/>
            <a:pathLst>
              <a:path w="14282479" h="9872764">
                <a:moveTo>
                  <a:pt x="0" y="0"/>
                </a:moveTo>
                <a:lnTo>
                  <a:pt x="14282480" y="0"/>
                </a:lnTo>
                <a:lnTo>
                  <a:pt x="14282480" y="9872764"/>
                </a:lnTo>
                <a:lnTo>
                  <a:pt x="0" y="9872764"/>
                </a:lnTo>
                <a:lnTo>
                  <a:pt x="0" y="0"/>
                </a:lnTo>
                <a:close/>
              </a:path>
            </a:pathLst>
          </a:custGeom>
          <a:blipFill>
            <a:blip r:embed="rId3"/>
            <a:stretch>
              <a:fillRect/>
            </a:stretch>
          </a:blipFill>
        </p:spPr>
        <p:txBody>
          <a:bodyPr/>
          <a:lstStyle/>
          <a:p>
            <a:endParaRPr lang="en-US"/>
          </a:p>
        </p:txBody>
      </p:sp>
      <p:sp>
        <p:nvSpPr>
          <p:cNvPr id="4" name="Freeform 4"/>
          <p:cNvSpPr/>
          <p:nvPr/>
        </p:nvSpPr>
        <p:spPr>
          <a:xfrm flipH="1">
            <a:off x="2732193" y="2824509"/>
            <a:ext cx="2300793" cy="3234859"/>
          </a:xfrm>
          <a:custGeom>
            <a:avLst/>
            <a:gdLst/>
            <a:ahLst/>
            <a:cxnLst/>
            <a:rect l="l" t="t" r="r" b="b"/>
            <a:pathLst>
              <a:path w="2300793" h="3234859">
                <a:moveTo>
                  <a:pt x="2300793" y="0"/>
                </a:moveTo>
                <a:lnTo>
                  <a:pt x="0" y="0"/>
                </a:lnTo>
                <a:lnTo>
                  <a:pt x="0" y="3234859"/>
                </a:lnTo>
                <a:lnTo>
                  <a:pt x="2300793" y="3234859"/>
                </a:lnTo>
                <a:lnTo>
                  <a:pt x="2300793" y="0"/>
                </a:lnTo>
                <a:close/>
              </a:path>
            </a:pathLst>
          </a:custGeom>
          <a:blipFill>
            <a:blip r:embed="rId4"/>
            <a:stretch>
              <a:fillRect/>
            </a:stretch>
          </a:blipFill>
        </p:spPr>
        <p:txBody>
          <a:bodyPr/>
          <a:lstStyle/>
          <a:p>
            <a:endParaRPr lang="en-US"/>
          </a:p>
        </p:txBody>
      </p:sp>
      <p:sp>
        <p:nvSpPr>
          <p:cNvPr id="5" name="TextBox 5"/>
          <p:cNvSpPr txBox="1"/>
          <p:nvPr/>
        </p:nvSpPr>
        <p:spPr>
          <a:xfrm>
            <a:off x="4572968" y="4749949"/>
            <a:ext cx="9142065" cy="1187152"/>
          </a:xfrm>
          <a:prstGeom prst="rect">
            <a:avLst/>
          </a:prstGeom>
        </p:spPr>
        <p:txBody>
          <a:bodyPr lIns="0" tIns="0" rIns="0" bIns="0" rtlCol="0" anchor="t">
            <a:spAutoFit/>
          </a:bodyPr>
          <a:lstStyle/>
          <a:p>
            <a:pPr algn="ctr">
              <a:lnSpc>
                <a:spcPts val="8346"/>
              </a:lnSpc>
            </a:pPr>
            <a:r>
              <a:rPr lang="en-US" sz="10432" b="1">
                <a:solidFill>
                  <a:srgbClr val="4D3527"/>
                </a:solidFill>
                <a:latin typeface="Fraunces Bold"/>
                <a:ea typeface="Fraunces Bold"/>
                <a:cs typeface="Fraunces Bold"/>
                <a:sym typeface="Fraunces Bold"/>
              </a:rPr>
              <a:t>KHỞI ĐỘNG</a:t>
            </a:r>
          </a:p>
        </p:txBody>
      </p:sp>
      <p:sp>
        <p:nvSpPr>
          <p:cNvPr id="6" name="Freeform 6"/>
          <p:cNvSpPr/>
          <p:nvPr/>
        </p:nvSpPr>
        <p:spPr>
          <a:xfrm rot="1986075">
            <a:off x="13618745" y="2824509"/>
            <a:ext cx="2300793" cy="3234859"/>
          </a:xfrm>
          <a:custGeom>
            <a:avLst/>
            <a:gdLst/>
            <a:ahLst/>
            <a:cxnLst/>
            <a:rect l="l" t="t" r="r" b="b"/>
            <a:pathLst>
              <a:path w="2300793" h="3234859">
                <a:moveTo>
                  <a:pt x="0" y="0"/>
                </a:moveTo>
                <a:lnTo>
                  <a:pt x="2300793" y="0"/>
                </a:lnTo>
                <a:lnTo>
                  <a:pt x="2300793" y="3234859"/>
                </a:lnTo>
                <a:lnTo>
                  <a:pt x="0" y="3234859"/>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4"/>
            <a:stretch>
              <a:fillRect t="-11444" b="-11444"/>
            </a:stretch>
          </a:blipFill>
        </p:spPr>
        <p:txBody>
          <a:bodyPr/>
          <a:lstStyle/>
          <a:p>
            <a:endParaRPr lang="en-US"/>
          </a:p>
        </p:txBody>
      </p:sp>
      <p:sp>
        <p:nvSpPr>
          <p:cNvPr id="3" name="Freeform 3"/>
          <p:cNvSpPr/>
          <p:nvPr/>
        </p:nvSpPr>
        <p:spPr>
          <a:xfrm>
            <a:off x="1456163" y="3822855"/>
            <a:ext cx="16054138" cy="6241046"/>
          </a:xfrm>
          <a:custGeom>
            <a:avLst/>
            <a:gdLst/>
            <a:ahLst/>
            <a:cxnLst/>
            <a:rect l="l" t="t" r="r" b="b"/>
            <a:pathLst>
              <a:path w="16054138" h="6241046">
                <a:moveTo>
                  <a:pt x="0" y="0"/>
                </a:moveTo>
                <a:lnTo>
                  <a:pt x="16054138" y="0"/>
                </a:lnTo>
                <a:lnTo>
                  <a:pt x="16054138" y="6241046"/>
                </a:lnTo>
                <a:lnTo>
                  <a:pt x="0" y="62410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5640719" y="6228251"/>
            <a:ext cx="3237162" cy="4942233"/>
          </a:xfrm>
          <a:custGeom>
            <a:avLst/>
            <a:gdLst/>
            <a:ahLst/>
            <a:cxnLst/>
            <a:rect l="l" t="t" r="r" b="b"/>
            <a:pathLst>
              <a:path w="3237162" h="4942233">
                <a:moveTo>
                  <a:pt x="0" y="0"/>
                </a:moveTo>
                <a:lnTo>
                  <a:pt x="3237162" y="0"/>
                </a:lnTo>
                <a:lnTo>
                  <a:pt x="3237162" y="4942233"/>
                </a:lnTo>
                <a:lnTo>
                  <a:pt x="0" y="4942233"/>
                </a:lnTo>
                <a:lnTo>
                  <a:pt x="0" y="0"/>
                </a:lnTo>
                <a:close/>
              </a:path>
            </a:pathLst>
          </a:custGeom>
          <a:blipFill>
            <a:blip r:embed="rId7"/>
            <a:stretch>
              <a:fillRect/>
            </a:stretch>
          </a:blipFill>
        </p:spPr>
        <p:txBody>
          <a:bodyPr/>
          <a:lstStyle/>
          <a:p>
            <a:endParaRPr lang="en-US"/>
          </a:p>
        </p:txBody>
      </p:sp>
      <p:sp>
        <p:nvSpPr>
          <p:cNvPr id="5" name="Freeform 5"/>
          <p:cNvSpPr/>
          <p:nvPr/>
        </p:nvSpPr>
        <p:spPr>
          <a:xfrm flipH="1">
            <a:off x="0" y="118087"/>
            <a:ext cx="3483223" cy="2856243"/>
          </a:xfrm>
          <a:custGeom>
            <a:avLst/>
            <a:gdLst/>
            <a:ahLst/>
            <a:cxnLst/>
            <a:rect l="l" t="t" r="r" b="b"/>
            <a:pathLst>
              <a:path w="3483223" h="2856243">
                <a:moveTo>
                  <a:pt x="3483223" y="0"/>
                </a:moveTo>
                <a:lnTo>
                  <a:pt x="0" y="0"/>
                </a:lnTo>
                <a:lnTo>
                  <a:pt x="0" y="2856243"/>
                </a:lnTo>
                <a:lnTo>
                  <a:pt x="3483223" y="2856243"/>
                </a:lnTo>
                <a:lnTo>
                  <a:pt x="348322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074740" y="-511191"/>
            <a:ext cx="3152966" cy="4114800"/>
          </a:xfrm>
          <a:custGeom>
            <a:avLst/>
            <a:gdLst/>
            <a:ahLst/>
            <a:cxnLst/>
            <a:rect l="l" t="t" r="r" b="b"/>
            <a:pathLst>
              <a:path w="3152966" h="4114800">
                <a:moveTo>
                  <a:pt x="0" y="0"/>
                </a:moveTo>
                <a:lnTo>
                  <a:pt x="3152966" y="0"/>
                </a:lnTo>
                <a:lnTo>
                  <a:pt x="315296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547783" y="7552097"/>
            <a:ext cx="3152966" cy="4114800"/>
          </a:xfrm>
          <a:custGeom>
            <a:avLst/>
            <a:gdLst/>
            <a:ahLst/>
            <a:cxnLst/>
            <a:rect l="l" t="t" r="r" b="b"/>
            <a:pathLst>
              <a:path w="3152966" h="4114800">
                <a:moveTo>
                  <a:pt x="0" y="0"/>
                </a:moveTo>
                <a:lnTo>
                  <a:pt x="3152966" y="0"/>
                </a:lnTo>
                <a:lnTo>
                  <a:pt x="315296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TextBox 8"/>
          <p:cNvSpPr txBox="1"/>
          <p:nvPr/>
        </p:nvSpPr>
        <p:spPr>
          <a:xfrm>
            <a:off x="3180156" y="300999"/>
            <a:ext cx="16403844" cy="788010"/>
          </a:xfrm>
          <a:prstGeom prst="rect">
            <a:avLst/>
          </a:prstGeom>
        </p:spPr>
        <p:txBody>
          <a:bodyPr lIns="0" tIns="0" rIns="0" bIns="0" rtlCol="0" anchor="t">
            <a:spAutoFit/>
          </a:bodyPr>
          <a:lstStyle/>
          <a:p>
            <a:pPr algn="l">
              <a:lnSpc>
                <a:spcPts val="6439"/>
              </a:lnSpc>
            </a:pPr>
            <a:r>
              <a:rPr lang="en-US" sz="4599" b="1">
                <a:solidFill>
                  <a:srgbClr val="70422C"/>
                </a:solidFill>
                <a:latin typeface="Fraunces Bold"/>
                <a:ea typeface="Fraunces Bold"/>
                <a:cs typeface="Fraunces Bold"/>
                <a:sym typeface="Fraunces Bold"/>
              </a:rPr>
              <a:t>I. TÌM HIỂU YÊU CẦU CỦA KIỂU VĂN BẢN</a:t>
            </a:r>
          </a:p>
        </p:txBody>
      </p:sp>
      <p:sp>
        <p:nvSpPr>
          <p:cNvPr id="9" name="TextBox 9"/>
          <p:cNvSpPr txBox="1"/>
          <p:nvPr/>
        </p:nvSpPr>
        <p:spPr>
          <a:xfrm>
            <a:off x="4018815" y="1189021"/>
            <a:ext cx="12632408" cy="704850"/>
          </a:xfrm>
          <a:prstGeom prst="rect">
            <a:avLst/>
          </a:prstGeom>
        </p:spPr>
        <p:txBody>
          <a:bodyPr lIns="0" tIns="0" rIns="0" bIns="0" rtlCol="0" anchor="t">
            <a:spAutoFit/>
          </a:bodyPr>
          <a:lstStyle/>
          <a:p>
            <a:pPr algn="l">
              <a:lnSpc>
                <a:spcPts val="5519"/>
              </a:lnSpc>
            </a:pPr>
            <a:r>
              <a:rPr lang="en-US" sz="4599" b="1">
                <a:solidFill>
                  <a:srgbClr val="764A49"/>
                </a:solidFill>
                <a:latin typeface="Roboto Condensed Bold"/>
                <a:ea typeface="Roboto Condensed Bold"/>
                <a:cs typeface="Roboto Condensed Bold"/>
                <a:sym typeface="Roboto Condensed Bold"/>
              </a:rPr>
              <a:t>1. Yêu cầu của kiểu văn bản</a:t>
            </a:r>
          </a:p>
        </p:txBody>
      </p:sp>
      <p:sp>
        <p:nvSpPr>
          <p:cNvPr id="10" name="TextBox 10"/>
          <p:cNvSpPr txBox="1"/>
          <p:nvPr/>
        </p:nvSpPr>
        <p:spPr>
          <a:xfrm>
            <a:off x="2316318" y="4415326"/>
            <a:ext cx="13549827" cy="3521075"/>
          </a:xfrm>
          <a:prstGeom prst="rect">
            <a:avLst/>
          </a:prstGeom>
        </p:spPr>
        <p:txBody>
          <a:bodyPr lIns="0" tIns="0" rIns="0" bIns="0" rtlCol="0" anchor="t">
            <a:spAutoFit/>
          </a:bodyPr>
          <a:lstStyle/>
          <a:p>
            <a:pPr algn="just">
              <a:lnSpc>
                <a:spcPts val="7000"/>
              </a:lnSpc>
            </a:pPr>
            <a:r>
              <a:rPr lang="en-US" sz="5000">
                <a:solidFill>
                  <a:srgbClr val="764A49"/>
                </a:solidFill>
                <a:latin typeface="Roboto Condensed"/>
                <a:ea typeface="Roboto Condensed"/>
                <a:cs typeface="Roboto Condensed"/>
                <a:sym typeface="Roboto Condensed"/>
              </a:rPr>
              <a:t>Triển khai được hệ thống ____________chặt chẽ; sử dụng __________, _____________xác đáng từ tác phẩm kịch để làm sáng tỏ ý kiến trong bài viết.</a:t>
            </a:r>
          </a:p>
          <a:p>
            <a:pPr algn="just">
              <a:lnSpc>
                <a:spcPts val="7000"/>
              </a:lnSpc>
            </a:pPr>
            <a:endParaRPr lang="en-US" sz="5000">
              <a:solidFill>
                <a:srgbClr val="764A49"/>
              </a:solidFill>
              <a:latin typeface="Roboto Condensed"/>
              <a:ea typeface="Roboto Condensed"/>
              <a:cs typeface="Roboto Condensed"/>
              <a:sym typeface="Roboto Condensed"/>
            </a:endParaRPr>
          </a:p>
        </p:txBody>
      </p:sp>
      <p:sp>
        <p:nvSpPr>
          <p:cNvPr id="11" name="TextBox 11"/>
          <p:cNvSpPr txBox="1"/>
          <p:nvPr/>
        </p:nvSpPr>
        <p:spPr>
          <a:xfrm>
            <a:off x="2316318" y="2327434"/>
            <a:ext cx="14013811" cy="1276175"/>
          </a:xfrm>
          <a:prstGeom prst="rect">
            <a:avLst/>
          </a:prstGeom>
        </p:spPr>
        <p:txBody>
          <a:bodyPr lIns="0" tIns="0" rIns="0" bIns="0" rtlCol="0" anchor="t">
            <a:spAutoFit/>
          </a:bodyPr>
          <a:lstStyle/>
          <a:p>
            <a:pPr algn="ctr">
              <a:lnSpc>
                <a:spcPts val="8857"/>
              </a:lnSpc>
            </a:pPr>
            <a:r>
              <a:rPr lang="en-US" sz="7380">
                <a:solidFill>
                  <a:srgbClr val="764A49"/>
                </a:solidFill>
                <a:latin typeface="#9Slide05 Fourth Medium"/>
                <a:ea typeface="#9Slide05 Fourth Medium"/>
                <a:cs typeface="#9Slide05 Fourth Medium"/>
                <a:sym typeface="#9Slide05 Fourth Medium"/>
              </a:rPr>
              <a:t>Từ nào còn thiếu?</a:t>
            </a:r>
          </a:p>
        </p:txBody>
      </p:sp>
      <p:sp>
        <p:nvSpPr>
          <p:cNvPr id="12" name="TextBox 12"/>
          <p:cNvSpPr txBox="1"/>
          <p:nvPr/>
        </p:nvSpPr>
        <p:spPr>
          <a:xfrm>
            <a:off x="9871150" y="4279900"/>
            <a:ext cx="3021855" cy="863600"/>
          </a:xfrm>
          <a:prstGeom prst="rect">
            <a:avLst/>
          </a:prstGeom>
        </p:spPr>
        <p:txBody>
          <a:bodyPr lIns="0" tIns="0" rIns="0" bIns="0" rtlCol="0" anchor="t">
            <a:spAutoFit/>
          </a:bodyPr>
          <a:lstStyle/>
          <a:p>
            <a:pPr algn="just">
              <a:lnSpc>
                <a:spcPts val="7000"/>
              </a:lnSpc>
            </a:pPr>
            <a:r>
              <a:rPr lang="en-US" sz="5000" b="1" dirty="0" err="1">
                <a:solidFill>
                  <a:srgbClr val="FF8718"/>
                </a:solidFill>
                <a:latin typeface="Roboto Condensed Bold"/>
                <a:ea typeface="Roboto Condensed Bold"/>
                <a:cs typeface="Roboto Condensed Bold"/>
                <a:sym typeface="Roboto Condensed Bold"/>
              </a:rPr>
              <a:t>luận</a:t>
            </a:r>
            <a:r>
              <a:rPr lang="en-US" sz="5000" b="1" dirty="0">
                <a:solidFill>
                  <a:srgbClr val="FF8718"/>
                </a:solidFill>
                <a:latin typeface="Roboto Condensed Bold"/>
                <a:ea typeface="Roboto Condensed Bold"/>
                <a:cs typeface="Roboto Condensed Bold"/>
                <a:sym typeface="Roboto Condensed Bold"/>
              </a:rPr>
              <a:t> </a:t>
            </a:r>
            <a:r>
              <a:rPr lang="en-US" sz="5000" b="1" dirty="0" err="1">
                <a:solidFill>
                  <a:srgbClr val="FF8718"/>
                </a:solidFill>
                <a:latin typeface="Roboto Condensed Bold"/>
                <a:ea typeface="Roboto Condensed Bold"/>
                <a:cs typeface="Roboto Condensed Bold"/>
                <a:sym typeface="Roboto Condensed Bold"/>
              </a:rPr>
              <a:t>điểm</a:t>
            </a:r>
            <a:endParaRPr lang="en-US" sz="5000" b="1" dirty="0">
              <a:solidFill>
                <a:srgbClr val="FF8718"/>
              </a:solidFill>
              <a:latin typeface="Roboto Condensed Bold"/>
              <a:ea typeface="Roboto Condensed Bold"/>
              <a:cs typeface="Roboto Condensed Bold"/>
              <a:sym typeface="Roboto Condensed Bold"/>
            </a:endParaRPr>
          </a:p>
        </p:txBody>
      </p:sp>
      <p:sp>
        <p:nvSpPr>
          <p:cNvPr id="13" name="TextBox 13"/>
          <p:cNvSpPr txBox="1"/>
          <p:nvPr/>
        </p:nvSpPr>
        <p:spPr>
          <a:xfrm>
            <a:off x="4412688" y="5176697"/>
            <a:ext cx="2538953" cy="863600"/>
          </a:xfrm>
          <a:prstGeom prst="rect">
            <a:avLst/>
          </a:prstGeom>
        </p:spPr>
        <p:txBody>
          <a:bodyPr lIns="0" tIns="0" rIns="0" bIns="0" rtlCol="0" anchor="t">
            <a:spAutoFit/>
          </a:bodyPr>
          <a:lstStyle/>
          <a:p>
            <a:pPr algn="just">
              <a:lnSpc>
                <a:spcPts val="7000"/>
              </a:lnSpc>
            </a:pPr>
            <a:r>
              <a:rPr lang="en-US" sz="5000" b="1">
                <a:solidFill>
                  <a:srgbClr val="FF8718"/>
                </a:solidFill>
                <a:latin typeface="Roboto Condensed Bold"/>
                <a:ea typeface="Roboto Condensed Bold"/>
                <a:cs typeface="Roboto Condensed Bold"/>
                <a:sym typeface="Roboto Condensed Bold"/>
              </a:rPr>
              <a:t>lí lẽ</a:t>
            </a:r>
          </a:p>
        </p:txBody>
      </p:sp>
      <p:sp>
        <p:nvSpPr>
          <p:cNvPr id="14" name="TextBox 14"/>
          <p:cNvSpPr txBox="1"/>
          <p:nvPr/>
        </p:nvSpPr>
        <p:spPr>
          <a:xfrm>
            <a:off x="6951641" y="5176697"/>
            <a:ext cx="3136831" cy="863600"/>
          </a:xfrm>
          <a:prstGeom prst="rect">
            <a:avLst/>
          </a:prstGeom>
        </p:spPr>
        <p:txBody>
          <a:bodyPr lIns="0" tIns="0" rIns="0" bIns="0" rtlCol="0" anchor="t">
            <a:spAutoFit/>
          </a:bodyPr>
          <a:lstStyle/>
          <a:p>
            <a:pPr algn="just">
              <a:lnSpc>
                <a:spcPts val="7000"/>
              </a:lnSpc>
            </a:pPr>
            <a:r>
              <a:rPr lang="en-US" sz="5000" b="1">
                <a:solidFill>
                  <a:srgbClr val="FF8718"/>
                </a:solidFill>
                <a:latin typeface="Roboto Condensed Bold"/>
                <a:ea typeface="Roboto Condensed Bold"/>
                <a:cs typeface="Roboto Condensed Bold"/>
                <a:sym typeface="Roboto Condensed Bold"/>
              </a:rPr>
              <a:t>bằng chứng</a:t>
            </a:r>
          </a:p>
        </p:txBody>
      </p:sp>
      <p:pic>
        <p:nvPicPr>
          <p:cNvPr id="15" name="10 Second Countdown - After Effects">
            <a:hlinkClick r:id="" action="ppaction://media"/>
            <a:extLst>
              <a:ext uri="{FF2B5EF4-FFF2-40B4-BE49-F238E27FC236}">
                <a16:creationId xmlns:a16="http://schemas.microsoft.com/office/drawing/2014/main" id="{7D40E9C3-C238-62EC-CA84-93492EB6B871}"/>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3882688" y="1409896"/>
            <a:ext cx="3358416" cy="18891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5"/>
                                        </p:tgtEl>
                                      </p:cBhvr>
                                    </p:cmd>
                                  </p:childTnLst>
                                </p:cTn>
                              </p:par>
                            </p:childTnLst>
                          </p:cTn>
                        </p:par>
                      </p:childTnLst>
                    </p:cTn>
                  </p:par>
                </p:childTnLst>
              </p:cTn>
              <p:nextCondLst>
                <p:cond evt="onClick" delay="0">
                  <p:tgtEl>
                    <p:spTgt spid="15"/>
                  </p:tgtEl>
                </p:cond>
              </p:nextCondLst>
            </p:seq>
            <p:video>
              <p:cMediaNode vol="80000">
                <p:cTn id="23" fill="hold" display="0">
                  <p:stCondLst>
                    <p:cond delay="indefinite"/>
                  </p:stCondLst>
                </p:cTn>
                <p:tgtEl>
                  <p:spTgt spid="15"/>
                </p:tgtEl>
              </p:cMediaNode>
            </p:video>
          </p:childTnLst>
        </p:cTn>
      </p:par>
    </p:tnLst>
    <p:bldLst>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4"/>
            <a:stretch>
              <a:fillRect t="-11444" b="-11444"/>
            </a:stretch>
          </a:blipFill>
        </p:spPr>
        <p:txBody>
          <a:bodyPr/>
          <a:lstStyle/>
          <a:p>
            <a:endParaRPr lang="en-US"/>
          </a:p>
        </p:txBody>
      </p:sp>
      <p:sp>
        <p:nvSpPr>
          <p:cNvPr id="3" name="Freeform 3"/>
          <p:cNvSpPr/>
          <p:nvPr/>
        </p:nvSpPr>
        <p:spPr>
          <a:xfrm>
            <a:off x="1456163" y="3822855"/>
            <a:ext cx="16054138" cy="6241046"/>
          </a:xfrm>
          <a:custGeom>
            <a:avLst/>
            <a:gdLst/>
            <a:ahLst/>
            <a:cxnLst/>
            <a:rect l="l" t="t" r="r" b="b"/>
            <a:pathLst>
              <a:path w="16054138" h="6241046">
                <a:moveTo>
                  <a:pt x="0" y="0"/>
                </a:moveTo>
                <a:lnTo>
                  <a:pt x="16054138" y="0"/>
                </a:lnTo>
                <a:lnTo>
                  <a:pt x="16054138" y="6241046"/>
                </a:lnTo>
                <a:lnTo>
                  <a:pt x="0" y="62410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5640719" y="6228251"/>
            <a:ext cx="3237162" cy="4942233"/>
          </a:xfrm>
          <a:custGeom>
            <a:avLst/>
            <a:gdLst/>
            <a:ahLst/>
            <a:cxnLst/>
            <a:rect l="l" t="t" r="r" b="b"/>
            <a:pathLst>
              <a:path w="3237162" h="4942233">
                <a:moveTo>
                  <a:pt x="0" y="0"/>
                </a:moveTo>
                <a:lnTo>
                  <a:pt x="3237162" y="0"/>
                </a:lnTo>
                <a:lnTo>
                  <a:pt x="3237162" y="4942233"/>
                </a:lnTo>
                <a:lnTo>
                  <a:pt x="0" y="4942233"/>
                </a:lnTo>
                <a:lnTo>
                  <a:pt x="0" y="0"/>
                </a:lnTo>
                <a:close/>
              </a:path>
            </a:pathLst>
          </a:custGeom>
          <a:blipFill>
            <a:blip r:embed="rId7"/>
            <a:stretch>
              <a:fillRect/>
            </a:stretch>
          </a:blipFill>
        </p:spPr>
        <p:txBody>
          <a:bodyPr/>
          <a:lstStyle/>
          <a:p>
            <a:endParaRPr lang="en-US"/>
          </a:p>
        </p:txBody>
      </p:sp>
      <p:sp>
        <p:nvSpPr>
          <p:cNvPr id="5" name="Freeform 5"/>
          <p:cNvSpPr/>
          <p:nvPr/>
        </p:nvSpPr>
        <p:spPr>
          <a:xfrm flipH="1">
            <a:off x="0" y="118087"/>
            <a:ext cx="3483223" cy="2856243"/>
          </a:xfrm>
          <a:custGeom>
            <a:avLst/>
            <a:gdLst/>
            <a:ahLst/>
            <a:cxnLst/>
            <a:rect l="l" t="t" r="r" b="b"/>
            <a:pathLst>
              <a:path w="3483223" h="2856243">
                <a:moveTo>
                  <a:pt x="3483223" y="0"/>
                </a:moveTo>
                <a:lnTo>
                  <a:pt x="0" y="0"/>
                </a:lnTo>
                <a:lnTo>
                  <a:pt x="0" y="2856243"/>
                </a:lnTo>
                <a:lnTo>
                  <a:pt x="3483223" y="2856243"/>
                </a:lnTo>
                <a:lnTo>
                  <a:pt x="348322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074740" y="-511191"/>
            <a:ext cx="3152966" cy="4114800"/>
          </a:xfrm>
          <a:custGeom>
            <a:avLst/>
            <a:gdLst/>
            <a:ahLst/>
            <a:cxnLst/>
            <a:rect l="l" t="t" r="r" b="b"/>
            <a:pathLst>
              <a:path w="3152966" h="4114800">
                <a:moveTo>
                  <a:pt x="0" y="0"/>
                </a:moveTo>
                <a:lnTo>
                  <a:pt x="3152966" y="0"/>
                </a:lnTo>
                <a:lnTo>
                  <a:pt x="315296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547783" y="7552097"/>
            <a:ext cx="3152966" cy="4114800"/>
          </a:xfrm>
          <a:custGeom>
            <a:avLst/>
            <a:gdLst/>
            <a:ahLst/>
            <a:cxnLst/>
            <a:rect l="l" t="t" r="r" b="b"/>
            <a:pathLst>
              <a:path w="3152966" h="4114800">
                <a:moveTo>
                  <a:pt x="0" y="0"/>
                </a:moveTo>
                <a:lnTo>
                  <a:pt x="3152966" y="0"/>
                </a:lnTo>
                <a:lnTo>
                  <a:pt x="315296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TextBox 8"/>
          <p:cNvSpPr txBox="1"/>
          <p:nvPr/>
        </p:nvSpPr>
        <p:spPr>
          <a:xfrm>
            <a:off x="3180156" y="300999"/>
            <a:ext cx="16403844" cy="788010"/>
          </a:xfrm>
          <a:prstGeom prst="rect">
            <a:avLst/>
          </a:prstGeom>
        </p:spPr>
        <p:txBody>
          <a:bodyPr lIns="0" tIns="0" rIns="0" bIns="0" rtlCol="0" anchor="t">
            <a:spAutoFit/>
          </a:bodyPr>
          <a:lstStyle/>
          <a:p>
            <a:pPr algn="l">
              <a:lnSpc>
                <a:spcPts val="6439"/>
              </a:lnSpc>
            </a:pPr>
            <a:r>
              <a:rPr lang="en-US" sz="4599" b="1">
                <a:solidFill>
                  <a:srgbClr val="70422C"/>
                </a:solidFill>
                <a:latin typeface="Fraunces Bold"/>
                <a:ea typeface="Fraunces Bold"/>
                <a:cs typeface="Fraunces Bold"/>
                <a:sym typeface="Fraunces Bold"/>
              </a:rPr>
              <a:t>I. TÌM HIỂU YÊU CẦU CỦA KIỂU VĂN BẢN</a:t>
            </a:r>
          </a:p>
        </p:txBody>
      </p:sp>
      <p:sp>
        <p:nvSpPr>
          <p:cNvPr id="9" name="TextBox 9"/>
          <p:cNvSpPr txBox="1"/>
          <p:nvPr/>
        </p:nvSpPr>
        <p:spPr>
          <a:xfrm>
            <a:off x="4018815" y="1189021"/>
            <a:ext cx="12632408" cy="704850"/>
          </a:xfrm>
          <a:prstGeom prst="rect">
            <a:avLst/>
          </a:prstGeom>
        </p:spPr>
        <p:txBody>
          <a:bodyPr lIns="0" tIns="0" rIns="0" bIns="0" rtlCol="0" anchor="t">
            <a:spAutoFit/>
          </a:bodyPr>
          <a:lstStyle/>
          <a:p>
            <a:pPr algn="l">
              <a:lnSpc>
                <a:spcPts val="5519"/>
              </a:lnSpc>
            </a:pPr>
            <a:r>
              <a:rPr lang="en-US" sz="4599" b="1">
                <a:solidFill>
                  <a:srgbClr val="764A49"/>
                </a:solidFill>
                <a:latin typeface="Roboto Condensed Bold"/>
                <a:ea typeface="Roboto Condensed Bold"/>
                <a:cs typeface="Roboto Condensed Bold"/>
                <a:sym typeface="Roboto Condensed Bold"/>
              </a:rPr>
              <a:t>1. Yêu cầu của kiểu văn bản</a:t>
            </a:r>
          </a:p>
        </p:txBody>
      </p:sp>
      <p:sp>
        <p:nvSpPr>
          <p:cNvPr id="10" name="TextBox 10"/>
          <p:cNvSpPr txBox="1"/>
          <p:nvPr/>
        </p:nvSpPr>
        <p:spPr>
          <a:xfrm>
            <a:off x="2605183" y="5038725"/>
            <a:ext cx="14356526" cy="863600"/>
          </a:xfrm>
          <a:prstGeom prst="rect">
            <a:avLst/>
          </a:prstGeom>
        </p:spPr>
        <p:txBody>
          <a:bodyPr lIns="0" tIns="0" rIns="0" bIns="0" rtlCol="0" anchor="t">
            <a:spAutoFit/>
          </a:bodyPr>
          <a:lstStyle/>
          <a:p>
            <a:pPr algn="just">
              <a:lnSpc>
                <a:spcPts val="7000"/>
              </a:lnSpc>
            </a:pPr>
            <a:r>
              <a:rPr lang="en-US" sz="5000">
                <a:solidFill>
                  <a:srgbClr val="764A49"/>
                </a:solidFill>
                <a:latin typeface="Roboto Condensed"/>
                <a:ea typeface="Roboto Condensed"/>
                <a:cs typeface="Roboto Condensed"/>
                <a:sym typeface="Roboto Condensed"/>
              </a:rPr>
              <a:t>Khẳng định được ___________, ____________của tác phẩm.</a:t>
            </a:r>
          </a:p>
        </p:txBody>
      </p:sp>
      <p:sp>
        <p:nvSpPr>
          <p:cNvPr id="11" name="TextBox 11"/>
          <p:cNvSpPr txBox="1"/>
          <p:nvPr/>
        </p:nvSpPr>
        <p:spPr>
          <a:xfrm>
            <a:off x="2316318" y="2327434"/>
            <a:ext cx="14013811" cy="1276175"/>
          </a:xfrm>
          <a:prstGeom prst="rect">
            <a:avLst/>
          </a:prstGeom>
        </p:spPr>
        <p:txBody>
          <a:bodyPr lIns="0" tIns="0" rIns="0" bIns="0" rtlCol="0" anchor="t">
            <a:spAutoFit/>
          </a:bodyPr>
          <a:lstStyle/>
          <a:p>
            <a:pPr algn="ctr">
              <a:lnSpc>
                <a:spcPts val="8857"/>
              </a:lnSpc>
            </a:pPr>
            <a:r>
              <a:rPr lang="en-US" sz="7380">
                <a:solidFill>
                  <a:srgbClr val="764A49"/>
                </a:solidFill>
                <a:latin typeface="#9Slide05 Fourth Medium"/>
                <a:ea typeface="#9Slide05 Fourth Medium"/>
                <a:cs typeface="#9Slide05 Fourth Medium"/>
                <a:sym typeface="#9Slide05 Fourth Medium"/>
              </a:rPr>
              <a:t>Từ nào còn thiếu?</a:t>
            </a:r>
          </a:p>
        </p:txBody>
      </p:sp>
      <p:sp>
        <p:nvSpPr>
          <p:cNvPr id="12" name="TextBox 12"/>
          <p:cNvSpPr txBox="1"/>
          <p:nvPr/>
        </p:nvSpPr>
        <p:spPr>
          <a:xfrm>
            <a:off x="10361178" y="4787935"/>
            <a:ext cx="3021855" cy="863600"/>
          </a:xfrm>
          <a:prstGeom prst="rect">
            <a:avLst/>
          </a:prstGeom>
        </p:spPr>
        <p:txBody>
          <a:bodyPr lIns="0" tIns="0" rIns="0" bIns="0" rtlCol="0" anchor="t">
            <a:spAutoFit/>
          </a:bodyPr>
          <a:lstStyle/>
          <a:p>
            <a:pPr algn="ctr">
              <a:lnSpc>
                <a:spcPts val="7000"/>
              </a:lnSpc>
            </a:pPr>
            <a:r>
              <a:rPr lang="en-US" sz="5000" b="1">
                <a:solidFill>
                  <a:srgbClr val="FF8718"/>
                </a:solidFill>
                <a:latin typeface="Roboto Condensed Bold"/>
                <a:ea typeface="Roboto Condensed Bold"/>
                <a:cs typeface="Roboto Condensed Bold"/>
                <a:sym typeface="Roboto Condensed Bold"/>
              </a:rPr>
              <a:t>giá trị</a:t>
            </a:r>
          </a:p>
        </p:txBody>
      </p:sp>
      <p:sp>
        <p:nvSpPr>
          <p:cNvPr id="13" name="TextBox 13"/>
          <p:cNvSpPr txBox="1"/>
          <p:nvPr/>
        </p:nvSpPr>
        <p:spPr>
          <a:xfrm>
            <a:off x="7620000" y="4787935"/>
            <a:ext cx="2538953" cy="863600"/>
          </a:xfrm>
          <a:prstGeom prst="rect">
            <a:avLst/>
          </a:prstGeom>
        </p:spPr>
        <p:txBody>
          <a:bodyPr lIns="0" tIns="0" rIns="0" bIns="0" rtlCol="0" anchor="t">
            <a:spAutoFit/>
          </a:bodyPr>
          <a:lstStyle/>
          <a:p>
            <a:pPr algn="just">
              <a:lnSpc>
                <a:spcPts val="7000"/>
              </a:lnSpc>
            </a:pPr>
            <a:r>
              <a:rPr lang="en-US" sz="5000" b="1" dirty="0">
                <a:solidFill>
                  <a:srgbClr val="FF8718"/>
                </a:solidFill>
                <a:latin typeface="Roboto Condensed Bold"/>
                <a:ea typeface="Roboto Condensed Bold"/>
                <a:cs typeface="Roboto Condensed Bold"/>
                <a:sym typeface="Roboto Condensed Bold"/>
              </a:rPr>
              <a:t>ý </a:t>
            </a:r>
            <a:r>
              <a:rPr lang="en-US" sz="5000" b="1" dirty="0" err="1">
                <a:solidFill>
                  <a:srgbClr val="FF8718"/>
                </a:solidFill>
                <a:latin typeface="Roboto Condensed Bold"/>
                <a:ea typeface="Roboto Condensed Bold"/>
                <a:cs typeface="Roboto Condensed Bold"/>
                <a:sym typeface="Roboto Condensed Bold"/>
              </a:rPr>
              <a:t>nghĩa</a:t>
            </a:r>
            <a:endParaRPr lang="en-US" sz="5000" b="1" dirty="0">
              <a:solidFill>
                <a:srgbClr val="FF8718"/>
              </a:solidFill>
              <a:latin typeface="Roboto Condensed Bold"/>
              <a:ea typeface="Roboto Condensed Bold"/>
              <a:cs typeface="Roboto Condensed Bold"/>
              <a:sym typeface="Roboto Condensed Bold"/>
            </a:endParaRPr>
          </a:p>
        </p:txBody>
      </p:sp>
      <p:pic>
        <p:nvPicPr>
          <p:cNvPr id="14" name="10 Second Countdown - After Effects">
            <a:hlinkClick r:id="" action="ppaction://media"/>
            <a:extLst>
              <a:ext uri="{FF2B5EF4-FFF2-40B4-BE49-F238E27FC236}">
                <a16:creationId xmlns:a16="http://schemas.microsoft.com/office/drawing/2014/main" id="{AE407EB4-3A52-FBDC-6D8C-2A56C1F6A281}"/>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3882688" y="1409896"/>
            <a:ext cx="3358416" cy="18891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4"/>
                                        </p:tgtEl>
                                      </p:cBhvr>
                                    </p:cmd>
                                  </p:childTnLst>
                                </p:cTn>
                              </p:par>
                            </p:childTnLst>
                          </p:cTn>
                        </p:par>
                      </p:childTnLst>
                    </p:cTn>
                  </p:par>
                </p:childTnLst>
              </p:cTn>
              <p:nextCondLst>
                <p:cond evt="onClick" delay="0">
                  <p:tgtEl>
                    <p:spTgt spid="14"/>
                  </p:tgtEl>
                </p:cond>
              </p:nextCondLst>
            </p:seq>
            <p:video>
              <p:cMediaNode vol="80000">
                <p:cTn id="20" fill="hold" display="0">
                  <p:stCondLst>
                    <p:cond delay="indefinite"/>
                  </p:stCondLst>
                </p:cTn>
                <p:tgtEl>
                  <p:spTgt spid="14"/>
                </p:tgtEl>
              </p:cMediaNode>
            </p:video>
          </p:childTnLst>
        </p:cTn>
      </p:par>
    </p:tnLst>
    <p:bldLst>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11444" b="-11444"/>
            </a:stretch>
          </a:blipFill>
        </p:spPr>
        <p:txBody>
          <a:bodyPr/>
          <a:lstStyle/>
          <a:p>
            <a:endParaRPr lang="en-US"/>
          </a:p>
        </p:txBody>
      </p:sp>
      <p:sp>
        <p:nvSpPr>
          <p:cNvPr id="3" name="Freeform 3"/>
          <p:cNvSpPr/>
          <p:nvPr/>
        </p:nvSpPr>
        <p:spPr>
          <a:xfrm>
            <a:off x="1282849" y="4110564"/>
            <a:ext cx="5389341" cy="5389341"/>
          </a:xfrm>
          <a:custGeom>
            <a:avLst/>
            <a:gdLst/>
            <a:ahLst/>
            <a:cxnLst/>
            <a:rect l="l" t="t" r="r" b="b"/>
            <a:pathLst>
              <a:path w="5389341" h="5389341">
                <a:moveTo>
                  <a:pt x="0" y="0"/>
                </a:moveTo>
                <a:lnTo>
                  <a:pt x="5389342" y="0"/>
                </a:lnTo>
                <a:lnTo>
                  <a:pt x="5389342" y="5389341"/>
                </a:lnTo>
                <a:lnTo>
                  <a:pt x="0" y="5389341"/>
                </a:lnTo>
                <a:lnTo>
                  <a:pt x="0" y="0"/>
                </a:lnTo>
                <a:close/>
              </a:path>
            </a:pathLst>
          </a:custGeom>
          <a:blipFill>
            <a:blip r:embed="rId3"/>
            <a:stretch>
              <a:fillRect/>
            </a:stretch>
          </a:blipFill>
        </p:spPr>
        <p:txBody>
          <a:bodyPr/>
          <a:lstStyle/>
          <a:p>
            <a:endParaRPr lang="en-US"/>
          </a:p>
        </p:txBody>
      </p:sp>
      <p:sp>
        <p:nvSpPr>
          <p:cNvPr id="4" name="Freeform 4"/>
          <p:cNvSpPr/>
          <p:nvPr/>
        </p:nvSpPr>
        <p:spPr>
          <a:xfrm>
            <a:off x="6672191" y="4110564"/>
            <a:ext cx="5200663" cy="5200663"/>
          </a:xfrm>
          <a:custGeom>
            <a:avLst/>
            <a:gdLst/>
            <a:ahLst/>
            <a:cxnLst/>
            <a:rect l="l" t="t" r="r" b="b"/>
            <a:pathLst>
              <a:path w="5200663" h="5200663">
                <a:moveTo>
                  <a:pt x="0" y="0"/>
                </a:moveTo>
                <a:lnTo>
                  <a:pt x="5200663" y="0"/>
                </a:lnTo>
                <a:lnTo>
                  <a:pt x="5200663" y="5200663"/>
                </a:lnTo>
                <a:lnTo>
                  <a:pt x="0" y="5200663"/>
                </a:lnTo>
                <a:lnTo>
                  <a:pt x="0" y="0"/>
                </a:lnTo>
                <a:close/>
              </a:path>
            </a:pathLst>
          </a:custGeom>
          <a:blipFill>
            <a:blip r:embed="rId3"/>
            <a:stretch>
              <a:fillRect/>
            </a:stretch>
          </a:blipFill>
        </p:spPr>
        <p:txBody>
          <a:bodyPr/>
          <a:lstStyle/>
          <a:p>
            <a:endParaRPr lang="en-US"/>
          </a:p>
        </p:txBody>
      </p:sp>
      <p:sp>
        <p:nvSpPr>
          <p:cNvPr id="5" name="Freeform 5"/>
          <p:cNvSpPr/>
          <p:nvPr/>
        </p:nvSpPr>
        <p:spPr>
          <a:xfrm>
            <a:off x="11802287" y="4001688"/>
            <a:ext cx="5898406" cy="5898406"/>
          </a:xfrm>
          <a:custGeom>
            <a:avLst/>
            <a:gdLst/>
            <a:ahLst/>
            <a:cxnLst/>
            <a:rect l="l" t="t" r="r" b="b"/>
            <a:pathLst>
              <a:path w="5898406" h="5898406">
                <a:moveTo>
                  <a:pt x="0" y="0"/>
                </a:moveTo>
                <a:lnTo>
                  <a:pt x="5898406" y="0"/>
                </a:lnTo>
                <a:lnTo>
                  <a:pt x="5898406" y="5898406"/>
                </a:lnTo>
                <a:lnTo>
                  <a:pt x="0" y="5898406"/>
                </a:lnTo>
                <a:lnTo>
                  <a:pt x="0" y="0"/>
                </a:lnTo>
                <a:close/>
              </a:path>
            </a:pathLst>
          </a:custGeom>
          <a:blipFill>
            <a:blip r:embed="rId3"/>
            <a:stretch>
              <a:fillRect/>
            </a:stretch>
          </a:blipFill>
        </p:spPr>
        <p:txBody>
          <a:bodyPr/>
          <a:lstStyle/>
          <a:p>
            <a:endParaRPr lang="en-US"/>
          </a:p>
        </p:txBody>
      </p:sp>
      <p:sp>
        <p:nvSpPr>
          <p:cNvPr id="6" name="Freeform 6"/>
          <p:cNvSpPr/>
          <p:nvPr/>
        </p:nvSpPr>
        <p:spPr>
          <a:xfrm>
            <a:off x="-499481" y="-515916"/>
            <a:ext cx="3564660" cy="3298931"/>
          </a:xfrm>
          <a:custGeom>
            <a:avLst/>
            <a:gdLst/>
            <a:ahLst/>
            <a:cxnLst/>
            <a:rect l="l" t="t" r="r" b="b"/>
            <a:pathLst>
              <a:path w="3564660" h="3298931">
                <a:moveTo>
                  <a:pt x="0" y="0"/>
                </a:moveTo>
                <a:lnTo>
                  <a:pt x="3564660" y="0"/>
                </a:lnTo>
                <a:lnTo>
                  <a:pt x="3564660" y="3298931"/>
                </a:lnTo>
                <a:lnTo>
                  <a:pt x="0" y="32989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flipH="1" flipV="1">
            <a:off x="15339245" y="0"/>
            <a:ext cx="3564660" cy="3298931"/>
          </a:xfrm>
          <a:custGeom>
            <a:avLst/>
            <a:gdLst/>
            <a:ahLst/>
            <a:cxnLst/>
            <a:rect l="l" t="t" r="r" b="b"/>
            <a:pathLst>
              <a:path w="3564660" h="3298931">
                <a:moveTo>
                  <a:pt x="3564660" y="3298931"/>
                </a:moveTo>
                <a:lnTo>
                  <a:pt x="0" y="3298931"/>
                </a:lnTo>
                <a:lnTo>
                  <a:pt x="0" y="0"/>
                </a:lnTo>
                <a:lnTo>
                  <a:pt x="3564660" y="0"/>
                </a:lnTo>
                <a:lnTo>
                  <a:pt x="3564660" y="3298931"/>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3065179" y="587070"/>
            <a:ext cx="16403844" cy="788010"/>
          </a:xfrm>
          <a:prstGeom prst="rect">
            <a:avLst/>
          </a:prstGeom>
        </p:spPr>
        <p:txBody>
          <a:bodyPr lIns="0" tIns="0" rIns="0" bIns="0" rtlCol="0" anchor="t">
            <a:spAutoFit/>
          </a:bodyPr>
          <a:lstStyle/>
          <a:p>
            <a:pPr algn="l">
              <a:lnSpc>
                <a:spcPts val="6439"/>
              </a:lnSpc>
            </a:pPr>
            <a:r>
              <a:rPr lang="en-US" sz="4599" b="1">
                <a:solidFill>
                  <a:srgbClr val="70422C"/>
                </a:solidFill>
                <a:latin typeface="Fraunces Bold"/>
                <a:ea typeface="Fraunces Bold"/>
                <a:cs typeface="Fraunces Bold"/>
                <a:sym typeface="Fraunces Bold"/>
              </a:rPr>
              <a:t>I. TÌM HIỂU YÊU CẦU CỦA KIỂU VĂN BẢN</a:t>
            </a:r>
          </a:p>
        </p:txBody>
      </p:sp>
      <p:sp>
        <p:nvSpPr>
          <p:cNvPr id="9" name="TextBox 9"/>
          <p:cNvSpPr txBox="1"/>
          <p:nvPr/>
        </p:nvSpPr>
        <p:spPr>
          <a:xfrm>
            <a:off x="3723371" y="1639940"/>
            <a:ext cx="12632408" cy="704850"/>
          </a:xfrm>
          <a:prstGeom prst="rect">
            <a:avLst/>
          </a:prstGeom>
        </p:spPr>
        <p:txBody>
          <a:bodyPr lIns="0" tIns="0" rIns="0" bIns="0" rtlCol="0" anchor="t">
            <a:spAutoFit/>
          </a:bodyPr>
          <a:lstStyle/>
          <a:p>
            <a:pPr algn="l">
              <a:lnSpc>
                <a:spcPts val="5519"/>
              </a:lnSpc>
            </a:pPr>
            <a:r>
              <a:rPr lang="en-US" sz="4599" b="1">
                <a:solidFill>
                  <a:srgbClr val="764A49"/>
                </a:solidFill>
                <a:latin typeface="Roboto Condensed Bold"/>
                <a:ea typeface="Roboto Condensed Bold"/>
                <a:cs typeface="Roboto Condensed Bold"/>
                <a:sym typeface="Roboto Condensed Bold"/>
              </a:rPr>
              <a:t>1. Yêu cầu của kiểu văn bản</a:t>
            </a:r>
          </a:p>
        </p:txBody>
      </p:sp>
      <p:sp>
        <p:nvSpPr>
          <p:cNvPr id="10" name="TextBox 10"/>
          <p:cNvSpPr txBox="1"/>
          <p:nvPr/>
        </p:nvSpPr>
        <p:spPr>
          <a:xfrm>
            <a:off x="1933126" y="4680184"/>
            <a:ext cx="4088788" cy="3711575"/>
          </a:xfrm>
          <a:prstGeom prst="rect">
            <a:avLst/>
          </a:prstGeom>
        </p:spPr>
        <p:txBody>
          <a:bodyPr lIns="0" tIns="0" rIns="0" bIns="0" rtlCol="0" anchor="t">
            <a:spAutoFit/>
          </a:bodyPr>
          <a:lstStyle/>
          <a:p>
            <a:pPr algn="just">
              <a:lnSpc>
                <a:spcPts val="4900"/>
              </a:lnSpc>
            </a:pP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Giới</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thiệu</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khái</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quát</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về</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tác</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phẩm</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kịch</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tên</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tác</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phẩm</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tên</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tác</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giả</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thể</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loại</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nêu</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được</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nhận</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định</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chung</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của</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người</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viết</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về</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tác</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phẩm</a:t>
            </a:r>
            <a:r>
              <a:rPr lang="en-US" sz="3500" dirty="0">
                <a:solidFill>
                  <a:srgbClr val="764A49"/>
                </a:solidFill>
                <a:latin typeface="Roboto Condensed"/>
                <a:ea typeface="Roboto Condensed"/>
                <a:cs typeface="Roboto Condensed"/>
                <a:sym typeface="Roboto Condensed"/>
              </a:rPr>
              <a:t>.</a:t>
            </a:r>
          </a:p>
        </p:txBody>
      </p:sp>
      <p:sp>
        <p:nvSpPr>
          <p:cNvPr id="11" name="TextBox 11"/>
          <p:cNvSpPr txBox="1"/>
          <p:nvPr/>
        </p:nvSpPr>
        <p:spPr>
          <a:xfrm>
            <a:off x="7570004" y="5372237"/>
            <a:ext cx="3528026" cy="1854200"/>
          </a:xfrm>
          <a:prstGeom prst="rect">
            <a:avLst/>
          </a:prstGeom>
        </p:spPr>
        <p:txBody>
          <a:bodyPr lIns="0" tIns="0" rIns="0" bIns="0" rtlCol="0" anchor="t">
            <a:spAutoFit/>
          </a:bodyPr>
          <a:lstStyle/>
          <a:p>
            <a:pPr algn="just">
              <a:lnSpc>
                <a:spcPts val="4900"/>
              </a:lnSpc>
            </a:pPr>
            <a:r>
              <a:rPr lang="en-US" sz="3500">
                <a:solidFill>
                  <a:srgbClr val="764A49"/>
                </a:solidFill>
                <a:latin typeface="Roboto Condensed"/>
                <a:ea typeface="Roboto Condensed"/>
                <a:cs typeface="Roboto Condensed"/>
                <a:sym typeface="Roboto Condensed"/>
              </a:rPr>
              <a:t>Làm rõ được nội dung chủ đề của tác phẩm.</a:t>
            </a:r>
          </a:p>
        </p:txBody>
      </p:sp>
      <p:sp>
        <p:nvSpPr>
          <p:cNvPr id="12" name="TextBox 12"/>
          <p:cNvSpPr txBox="1"/>
          <p:nvPr/>
        </p:nvSpPr>
        <p:spPr>
          <a:xfrm>
            <a:off x="12355971" y="4597022"/>
            <a:ext cx="4791039" cy="4330700"/>
          </a:xfrm>
          <a:prstGeom prst="rect">
            <a:avLst/>
          </a:prstGeom>
        </p:spPr>
        <p:txBody>
          <a:bodyPr lIns="0" tIns="0" rIns="0" bIns="0" rtlCol="0" anchor="t">
            <a:spAutoFit/>
          </a:bodyPr>
          <a:lstStyle/>
          <a:p>
            <a:pPr algn="just">
              <a:lnSpc>
                <a:spcPts val="4900"/>
              </a:lnSpc>
            </a:pPr>
            <a:r>
              <a:rPr lang="en-US" sz="3500">
                <a:solidFill>
                  <a:srgbClr val="764A49"/>
                </a:solidFill>
                <a:latin typeface="Roboto Condensed"/>
                <a:ea typeface="Roboto Condensed"/>
                <a:cs typeface="Roboto Condensed"/>
                <a:sym typeface="Roboto Condensed"/>
              </a:rPr>
              <a:t>Phân tích được những nét đặc sắc về hình thức nghệ thuật của tác phẩm kịch (cốt truyện, nhân vật, hành động, xung đột, lời thoại…) và hiệu quả thẩm mỹ của chúng; </a:t>
            </a:r>
          </a:p>
        </p:txBody>
      </p:sp>
      <p:sp>
        <p:nvSpPr>
          <p:cNvPr id="13" name="TextBox 13"/>
          <p:cNvSpPr txBox="1"/>
          <p:nvPr/>
        </p:nvSpPr>
        <p:spPr>
          <a:xfrm>
            <a:off x="2706837" y="2594081"/>
            <a:ext cx="12632408" cy="1228725"/>
          </a:xfrm>
          <a:prstGeom prst="rect">
            <a:avLst/>
          </a:prstGeom>
        </p:spPr>
        <p:txBody>
          <a:bodyPr lIns="0" tIns="0" rIns="0" bIns="0" rtlCol="0" anchor="t">
            <a:spAutoFit/>
          </a:bodyPr>
          <a:lstStyle/>
          <a:p>
            <a:pPr marL="863603" lvl="1" indent="-431801" algn="l">
              <a:lnSpc>
                <a:spcPts val="4800"/>
              </a:lnSpc>
              <a:buFont typeface="Arial"/>
              <a:buChar char="•"/>
            </a:pPr>
            <a:r>
              <a:rPr lang="en-US" sz="4000" b="1" dirty="0" err="1">
                <a:solidFill>
                  <a:srgbClr val="764A49"/>
                </a:solidFill>
                <a:latin typeface="Roboto Condensed Bold"/>
                <a:ea typeface="Roboto Condensed Bold"/>
                <a:cs typeface="Roboto Condensed Bold"/>
                <a:sym typeface="Roboto Condensed Bold"/>
              </a:rPr>
              <a:t>Hình</a:t>
            </a:r>
            <a:r>
              <a:rPr lang="en-US" sz="4000" b="1" dirty="0">
                <a:solidFill>
                  <a:srgbClr val="764A49"/>
                </a:solidFill>
                <a:latin typeface="Roboto Condensed Bold"/>
                <a:ea typeface="Roboto Condensed Bold"/>
                <a:cs typeface="Roboto Condensed Bold"/>
                <a:sym typeface="Roboto Condensed Bold"/>
              </a:rPr>
              <a:t> </a:t>
            </a:r>
            <a:r>
              <a:rPr lang="en-US" sz="4000" b="1" dirty="0" err="1">
                <a:solidFill>
                  <a:srgbClr val="764A49"/>
                </a:solidFill>
                <a:latin typeface="Roboto Condensed Bold"/>
                <a:ea typeface="Roboto Condensed Bold"/>
                <a:cs typeface="Roboto Condensed Bold"/>
                <a:sym typeface="Roboto Condensed Bold"/>
              </a:rPr>
              <a:t>thức</a:t>
            </a:r>
            <a:r>
              <a:rPr lang="en-US" sz="4000" b="1" dirty="0">
                <a:solidFill>
                  <a:srgbClr val="764A49"/>
                </a:solidFill>
                <a:latin typeface="Roboto Condensed Bold"/>
                <a:ea typeface="Roboto Condensed Bold"/>
                <a:cs typeface="Roboto Condensed Bold"/>
                <a:sym typeface="Roboto Condensed Bold"/>
              </a:rPr>
              <a:t>: </a:t>
            </a:r>
            <a:r>
              <a:rPr lang="en-US" sz="4000" dirty="0" err="1">
                <a:solidFill>
                  <a:srgbClr val="764A49"/>
                </a:solidFill>
                <a:latin typeface="Roboto Condensed"/>
                <a:ea typeface="Roboto Condensed"/>
                <a:cs typeface="Roboto Condensed"/>
                <a:sym typeface="Roboto Condensed"/>
              </a:rPr>
              <a:t>Bài</a:t>
            </a:r>
            <a:r>
              <a:rPr lang="en-US" sz="4000" dirty="0">
                <a:solidFill>
                  <a:srgbClr val="764A49"/>
                </a:solidFill>
                <a:latin typeface="Roboto Condensed"/>
                <a:ea typeface="Roboto Condensed"/>
                <a:cs typeface="Roboto Condensed"/>
                <a:sym typeface="Roboto Condensed"/>
              </a:rPr>
              <a:t> </a:t>
            </a:r>
            <a:r>
              <a:rPr lang="en-US" sz="4000" dirty="0" err="1">
                <a:solidFill>
                  <a:srgbClr val="764A49"/>
                </a:solidFill>
                <a:latin typeface="Roboto Condensed"/>
                <a:ea typeface="Roboto Condensed"/>
                <a:cs typeface="Roboto Condensed"/>
                <a:sym typeface="Roboto Condensed"/>
              </a:rPr>
              <a:t>văn</a:t>
            </a:r>
            <a:r>
              <a:rPr lang="en-US" sz="4000" dirty="0">
                <a:solidFill>
                  <a:srgbClr val="764A49"/>
                </a:solidFill>
                <a:latin typeface="Roboto Condensed"/>
                <a:ea typeface="Roboto Condensed"/>
                <a:cs typeface="Roboto Condensed"/>
                <a:sym typeface="Roboto Condensed"/>
              </a:rPr>
              <a:t> (</a:t>
            </a:r>
            <a:r>
              <a:rPr lang="en-US" sz="4000" dirty="0" err="1">
                <a:solidFill>
                  <a:srgbClr val="764A49"/>
                </a:solidFill>
                <a:latin typeface="Roboto Condensed"/>
                <a:ea typeface="Roboto Condensed"/>
                <a:cs typeface="Roboto Condensed"/>
                <a:sym typeface="Roboto Condensed"/>
              </a:rPr>
              <a:t>bố</a:t>
            </a:r>
            <a:r>
              <a:rPr lang="en-US" sz="4000" dirty="0">
                <a:solidFill>
                  <a:srgbClr val="764A49"/>
                </a:solidFill>
                <a:latin typeface="Roboto Condensed"/>
                <a:ea typeface="Roboto Condensed"/>
                <a:cs typeface="Roboto Condensed"/>
                <a:sym typeface="Roboto Condensed"/>
              </a:rPr>
              <a:t> </a:t>
            </a:r>
            <a:r>
              <a:rPr lang="en-US" sz="4000" dirty="0" err="1">
                <a:solidFill>
                  <a:srgbClr val="764A49"/>
                </a:solidFill>
                <a:latin typeface="Roboto Condensed"/>
                <a:ea typeface="Roboto Condensed"/>
                <a:cs typeface="Roboto Condensed"/>
                <a:sym typeface="Roboto Condensed"/>
              </a:rPr>
              <a:t>cục</a:t>
            </a:r>
            <a:r>
              <a:rPr lang="en-US" sz="4000" dirty="0">
                <a:solidFill>
                  <a:srgbClr val="764A49"/>
                </a:solidFill>
                <a:latin typeface="Roboto Condensed"/>
                <a:ea typeface="Roboto Condensed"/>
                <a:cs typeface="Roboto Condensed"/>
                <a:sym typeface="Roboto Condensed"/>
              </a:rPr>
              <a:t> 3 </a:t>
            </a:r>
            <a:r>
              <a:rPr lang="en-US" sz="4000" dirty="0" err="1">
                <a:solidFill>
                  <a:srgbClr val="764A49"/>
                </a:solidFill>
                <a:latin typeface="Roboto Condensed"/>
                <a:ea typeface="Roboto Condensed"/>
                <a:cs typeface="Roboto Condensed"/>
                <a:sym typeface="Roboto Condensed"/>
              </a:rPr>
              <a:t>phần</a:t>
            </a:r>
            <a:r>
              <a:rPr lang="en-US" sz="4000" dirty="0">
                <a:solidFill>
                  <a:srgbClr val="764A49"/>
                </a:solidFill>
                <a:latin typeface="Roboto Condensed"/>
                <a:ea typeface="Roboto Condensed"/>
                <a:cs typeface="Roboto Condensed"/>
                <a:sym typeface="Roboto Condensed"/>
              </a:rPr>
              <a:t> MB, TB, KB)</a:t>
            </a:r>
          </a:p>
          <a:p>
            <a:pPr marL="863603" lvl="1" indent="-431801" algn="l">
              <a:lnSpc>
                <a:spcPts val="4800"/>
              </a:lnSpc>
              <a:buFont typeface="Arial"/>
              <a:buChar char="•"/>
            </a:pPr>
            <a:r>
              <a:rPr lang="en-US" sz="4000" b="1" dirty="0" err="1">
                <a:solidFill>
                  <a:srgbClr val="764A49"/>
                </a:solidFill>
                <a:latin typeface="Roboto Condensed Bold"/>
                <a:ea typeface="Roboto Condensed Bold"/>
                <a:cs typeface="Roboto Condensed Bold"/>
                <a:sym typeface="Roboto Condensed Bold"/>
              </a:rPr>
              <a:t>Nội</a:t>
            </a:r>
            <a:r>
              <a:rPr lang="en-US" sz="4000" b="1" dirty="0">
                <a:solidFill>
                  <a:srgbClr val="764A49"/>
                </a:solidFill>
                <a:latin typeface="Roboto Condensed Bold"/>
                <a:ea typeface="Roboto Condensed Bold"/>
                <a:cs typeface="Roboto Condensed Bold"/>
                <a:sym typeface="Roboto Condensed Bold"/>
              </a:rPr>
              <a:t> dung: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11444" b="-11444"/>
            </a:stretch>
          </a:blipFill>
        </p:spPr>
        <p:txBody>
          <a:bodyPr/>
          <a:lstStyle/>
          <a:p>
            <a:endParaRPr lang="en-US"/>
          </a:p>
        </p:txBody>
      </p:sp>
      <p:sp>
        <p:nvSpPr>
          <p:cNvPr id="3" name="Freeform 3"/>
          <p:cNvSpPr/>
          <p:nvPr/>
        </p:nvSpPr>
        <p:spPr>
          <a:xfrm>
            <a:off x="3424216" y="2973312"/>
            <a:ext cx="5921098" cy="5921098"/>
          </a:xfrm>
          <a:custGeom>
            <a:avLst/>
            <a:gdLst/>
            <a:ahLst/>
            <a:cxnLst/>
            <a:rect l="l" t="t" r="r" b="b"/>
            <a:pathLst>
              <a:path w="5921098" h="5921098">
                <a:moveTo>
                  <a:pt x="0" y="0"/>
                </a:moveTo>
                <a:lnTo>
                  <a:pt x="5921098" y="0"/>
                </a:lnTo>
                <a:lnTo>
                  <a:pt x="5921098" y="5921098"/>
                </a:lnTo>
                <a:lnTo>
                  <a:pt x="0" y="5921098"/>
                </a:lnTo>
                <a:lnTo>
                  <a:pt x="0" y="0"/>
                </a:lnTo>
                <a:close/>
              </a:path>
            </a:pathLst>
          </a:custGeom>
          <a:blipFill>
            <a:blip r:embed="rId3"/>
            <a:stretch>
              <a:fillRect/>
            </a:stretch>
          </a:blipFill>
        </p:spPr>
        <p:txBody>
          <a:bodyPr/>
          <a:lstStyle/>
          <a:p>
            <a:endParaRPr lang="en-US"/>
          </a:p>
        </p:txBody>
      </p:sp>
      <p:sp>
        <p:nvSpPr>
          <p:cNvPr id="4" name="Freeform 4"/>
          <p:cNvSpPr/>
          <p:nvPr/>
        </p:nvSpPr>
        <p:spPr>
          <a:xfrm>
            <a:off x="9899489" y="3198057"/>
            <a:ext cx="5898406" cy="5898406"/>
          </a:xfrm>
          <a:custGeom>
            <a:avLst/>
            <a:gdLst/>
            <a:ahLst/>
            <a:cxnLst/>
            <a:rect l="l" t="t" r="r" b="b"/>
            <a:pathLst>
              <a:path w="5898406" h="5898406">
                <a:moveTo>
                  <a:pt x="0" y="0"/>
                </a:moveTo>
                <a:lnTo>
                  <a:pt x="5898405" y="0"/>
                </a:lnTo>
                <a:lnTo>
                  <a:pt x="5898405" y="5898406"/>
                </a:lnTo>
                <a:lnTo>
                  <a:pt x="0" y="5898406"/>
                </a:lnTo>
                <a:lnTo>
                  <a:pt x="0" y="0"/>
                </a:lnTo>
                <a:close/>
              </a:path>
            </a:pathLst>
          </a:custGeom>
          <a:blipFill>
            <a:blip r:embed="rId3"/>
            <a:stretch>
              <a:fillRect/>
            </a:stretch>
          </a:blipFill>
        </p:spPr>
        <p:txBody>
          <a:bodyPr/>
          <a:lstStyle/>
          <a:p>
            <a:endParaRPr lang="en-US"/>
          </a:p>
        </p:txBody>
      </p:sp>
      <p:sp>
        <p:nvSpPr>
          <p:cNvPr id="5" name="Freeform 5"/>
          <p:cNvSpPr/>
          <p:nvPr/>
        </p:nvSpPr>
        <p:spPr>
          <a:xfrm>
            <a:off x="-499481" y="-515916"/>
            <a:ext cx="3564660" cy="3298931"/>
          </a:xfrm>
          <a:custGeom>
            <a:avLst/>
            <a:gdLst/>
            <a:ahLst/>
            <a:cxnLst/>
            <a:rect l="l" t="t" r="r" b="b"/>
            <a:pathLst>
              <a:path w="3564660" h="3298931">
                <a:moveTo>
                  <a:pt x="0" y="0"/>
                </a:moveTo>
                <a:lnTo>
                  <a:pt x="3564660" y="0"/>
                </a:lnTo>
                <a:lnTo>
                  <a:pt x="3564660" y="3298931"/>
                </a:lnTo>
                <a:lnTo>
                  <a:pt x="0" y="32989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flipH="1" flipV="1">
            <a:off x="15339245" y="0"/>
            <a:ext cx="3564660" cy="3298931"/>
          </a:xfrm>
          <a:custGeom>
            <a:avLst/>
            <a:gdLst/>
            <a:ahLst/>
            <a:cxnLst/>
            <a:rect l="l" t="t" r="r" b="b"/>
            <a:pathLst>
              <a:path w="3564660" h="3298931">
                <a:moveTo>
                  <a:pt x="3564660" y="3298931"/>
                </a:moveTo>
                <a:lnTo>
                  <a:pt x="0" y="3298931"/>
                </a:lnTo>
                <a:lnTo>
                  <a:pt x="0" y="0"/>
                </a:lnTo>
                <a:lnTo>
                  <a:pt x="3564660" y="0"/>
                </a:lnTo>
                <a:lnTo>
                  <a:pt x="3564660" y="3298931"/>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3065179" y="587070"/>
            <a:ext cx="16403844" cy="788010"/>
          </a:xfrm>
          <a:prstGeom prst="rect">
            <a:avLst/>
          </a:prstGeom>
        </p:spPr>
        <p:txBody>
          <a:bodyPr lIns="0" tIns="0" rIns="0" bIns="0" rtlCol="0" anchor="t">
            <a:spAutoFit/>
          </a:bodyPr>
          <a:lstStyle/>
          <a:p>
            <a:pPr algn="l">
              <a:lnSpc>
                <a:spcPts val="6439"/>
              </a:lnSpc>
            </a:pPr>
            <a:r>
              <a:rPr lang="en-US" sz="4599" b="1">
                <a:solidFill>
                  <a:srgbClr val="70422C"/>
                </a:solidFill>
                <a:latin typeface="Fraunces Bold"/>
                <a:ea typeface="Fraunces Bold"/>
                <a:cs typeface="Fraunces Bold"/>
                <a:sym typeface="Fraunces Bold"/>
              </a:rPr>
              <a:t>I. TÌM HIỂU YÊU CẦU CỦA KIỂU VĂN BẢN</a:t>
            </a:r>
          </a:p>
        </p:txBody>
      </p:sp>
      <p:sp>
        <p:nvSpPr>
          <p:cNvPr id="8" name="TextBox 8"/>
          <p:cNvSpPr txBox="1"/>
          <p:nvPr/>
        </p:nvSpPr>
        <p:spPr>
          <a:xfrm>
            <a:off x="3723371" y="1639940"/>
            <a:ext cx="12632408" cy="704850"/>
          </a:xfrm>
          <a:prstGeom prst="rect">
            <a:avLst/>
          </a:prstGeom>
        </p:spPr>
        <p:txBody>
          <a:bodyPr lIns="0" tIns="0" rIns="0" bIns="0" rtlCol="0" anchor="t">
            <a:spAutoFit/>
          </a:bodyPr>
          <a:lstStyle/>
          <a:p>
            <a:pPr algn="l">
              <a:lnSpc>
                <a:spcPts val="5519"/>
              </a:lnSpc>
            </a:pPr>
            <a:r>
              <a:rPr lang="en-US" sz="4599" b="1">
                <a:solidFill>
                  <a:srgbClr val="764A49"/>
                </a:solidFill>
                <a:latin typeface="Roboto Condensed Bold"/>
                <a:ea typeface="Roboto Condensed Bold"/>
                <a:cs typeface="Roboto Condensed Bold"/>
                <a:sym typeface="Roboto Condensed Bold"/>
              </a:rPr>
              <a:t>1. Yêu cầu của kiểu văn bản</a:t>
            </a:r>
          </a:p>
        </p:txBody>
      </p:sp>
      <p:sp>
        <p:nvSpPr>
          <p:cNvPr id="9" name="TextBox 9"/>
          <p:cNvSpPr txBox="1"/>
          <p:nvPr/>
        </p:nvSpPr>
        <p:spPr>
          <a:xfrm>
            <a:off x="4340372" y="3725649"/>
            <a:ext cx="4088788" cy="4330700"/>
          </a:xfrm>
          <a:prstGeom prst="rect">
            <a:avLst/>
          </a:prstGeom>
        </p:spPr>
        <p:txBody>
          <a:bodyPr lIns="0" tIns="0" rIns="0" bIns="0" rtlCol="0" anchor="t">
            <a:spAutoFit/>
          </a:bodyPr>
          <a:lstStyle/>
          <a:p>
            <a:pPr algn="just">
              <a:lnSpc>
                <a:spcPts val="4900"/>
              </a:lnSpc>
            </a:pPr>
            <a:r>
              <a:rPr lang="en-US" sz="3500">
                <a:solidFill>
                  <a:srgbClr val="764A49"/>
                </a:solidFill>
                <a:latin typeface="Roboto Condensed"/>
                <a:ea typeface="Roboto Condensed"/>
                <a:cs typeface="Roboto Condensed"/>
                <a:sym typeface="Roboto Condensed"/>
              </a:rPr>
              <a:t>Triển khai được hệ thống luận điểm chặt chẽ; sử dụng lí lẽ, bằng chứng xác đáng từ tác phẩm kịch để làm sáng tỏ ý kiến trong bài viết.</a:t>
            </a:r>
          </a:p>
          <a:p>
            <a:pPr algn="just">
              <a:lnSpc>
                <a:spcPts val="4900"/>
              </a:lnSpc>
            </a:pPr>
            <a:endParaRPr lang="en-US" sz="3500">
              <a:solidFill>
                <a:srgbClr val="764A49"/>
              </a:solidFill>
              <a:latin typeface="Roboto Condensed"/>
              <a:ea typeface="Roboto Condensed"/>
              <a:cs typeface="Roboto Condensed"/>
              <a:sym typeface="Roboto Condensed"/>
            </a:endParaRPr>
          </a:p>
        </p:txBody>
      </p:sp>
      <p:sp>
        <p:nvSpPr>
          <p:cNvPr id="10" name="TextBox 10"/>
          <p:cNvSpPr txBox="1"/>
          <p:nvPr/>
        </p:nvSpPr>
        <p:spPr>
          <a:xfrm>
            <a:off x="10897034" y="4516086"/>
            <a:ext cx="3450680" cy="1854200"/>
          </a:xfrm>
          <a:prstGeom prst="rect">
            <a:avLst/>
          </a:prstGeom>
        </p:spPr>
        <p:txBody>
          <a:bodyPr lIns="0" tIns="0" rIns="0" bIns="0" rtlCol="0" anchor="t">
            <a:spAutoFit/>
          </a:bodyPr>
          <a:lstStyle/>
          <a:p>
            <a:pPr algn="just">
              <a:lnSpc>
                <a:spcPts val="4900"/>
              </a:lnSpc>
            </a:pPr>
            <a:r>
              <a:rPr lang="en-US" sz="3500">
                <a:solidFill>
                  <a:srgbClr val="764A49"/>
                </a:solidFill>
                <a:latin typeface="Roboto Condensed"/>
                <a:ea typeface="Roboto Condensed"/>
                <a:cs typeface="Roboto Condensed"/>
                <a:sym typeface="Roboto Condensed"/>
              </a:rPr>
              <a:t> Khẳng định được ý nghĩa, giá trị của tác phẩm.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11444" b="-11444"/>
            </a:stretch>
          </a:blipFill>
        </p:spPr>
        <p:txBody>
          <a:bodyPr/>
          <a:lstStyle/>
          <a:p>
            <a:endParaRPr lang="en-US"/>
          </a:p>
        </p:txBody>
      </p:sp>
      <p:sp>
        <p:nvSpPr>
          <p:cNvPr id="3" name="Freeform 3"/>
          <p:cNvSpPr/>
          <p:nvPr/>
        </p:nvSpPr>
        <p:spPr>
          <a:xfrm>
            <a:off x="1456163" y="3822855"/>
            <a:ext cx="16054138" cy="6241046"/>
          </a:xfrm>
          <a:custGeom>
            <a:avLst/>
            <a:gdLst/>
            <a:ahLst/>
            <a:cxnLst/>
            <a:rect l="l" t="t" r="r" b="b"/>
            <a:pathLst>
              <a:path w="16054138" h="6241046">
                <a:moveTo>
                  <a:pt x="0" y="0"/>
                </a:moveTo>
                <a:lnTo>
                  <a:pt x="16054138" y="0"/>
                </a:lnTo>
                <a:lnTo>
                  <a:pt x="16054138" y="6241046"/>
                </a:lnTo>
                <a:lnTo>
                  <a:pt x="0" y="62410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5891720" y="5667132"/>
            <a:ext cx="3237162" cy="4942233"/>
          </a:xfrm>
          <a:custGeom>
            <a:avLst/>
            <a:gdLst/>
            <a:ahLst/>
            <a:cxnLst/>
            <a:rect l="l" t="t" r="r" b="b"/>
            <a:pathLst>
              <a:path w="3237162" h="4942233">
                <a:moveTo>
                  <a:pt x="0" y="0"/>
                </a:moveTo>
                <a:lnTo>
                  <a:pt x="3237162" y="0"/>
                </a:lnTo>
                <a:lnTo>
                  <a:pt x="3237162" y="4942233"/>
                </a:lnTo>
                <a:lnTo>
                  <a:pt x="0" y="4942233"/>
                </a:lnTo>
                <a:lnTo>
                  <a:pt x="0" y="0"/>
                </a:lnTo>
                <a:close/>
              </a:path>
            </a:pathLst>
          </a:custGeom>
          <a:blipFill>
            <a:blip r:embed="rId5"/>
            <a:stretch>
              <a:fillRect/>
            </a:stretch>
          </a:blipFill>
        </p:spPr>
        <p:txBody>
          <a:bodyPr/>
          <a:lstStyle/>
          <a:p>
            <a:endParaRPr lang="en-US"/>
          </a:p>
        </p:txBody>
      </p:sp>
      <p:sp>
        <p:nvSpPr>
          <p:cNvPr id="5" name="Freeform 5"/>
          <p:cNvSpPr/>
          <p:nvPr/>
        </p:nvSpPr>
        <p:spPr>
          <a:xfrm flipH="1">
            <a:off x="0" y="118087"/>
            <a:ext cx="3483223" cy="2856243"/>
          </a:xfrm>
          <a:custGeom>
            <a:avLst/>
            <a:gdLst/>
            <a:ahLst/>
            <a:cxnLst/>
            <a:rect l="l" t="t" r="r" b="b"/>
            <a:pathLst>
              <a:path w="3483223" h="2856243">
                <a:moveTo>
                  <a:pt x="3483223" y="0"/>
                </a:moveTo>
                <a:lnTo>
                  <a:pt x="0" y="0"/>
                </a:lnTo>
                <a:lnTo>
                  <a:pt x="0" y="2856243"/>
                </a:lnTo>
                <a:lnTo>
                  <a:pt x="3483223" y="2856243"/>
                </a:lnTo>
                <a:lnTo>
                  <a:pt x="348322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5074740" y="-511191"/>
            <a:ext cx="3152966" cy="4114800"/>
          </a:xfrm>
          <a:custGeom>
            <a:avLst/>
            <a:gdLst/>
            <a:ahLst/>
            <a:cxnLst/>
            <a:rect l="l" t="t" r="r" b="b"/>
            <a:pathLst>
              <a:path w="3152966" h="4114800">
                <a:moveTo>
                  <a:pt x="0" y="0"/>
                </a:moveTo>
                <a:lnTo>
                  <a:pt x="3152966" y="0"/>
                </a:lnTo>
                <a:lnTo>
                  <a:pt x="31529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547783" y="7552097"/>
            <a:ext cx="3152966" cy="4114800"/>
          </a:xfrm>
          <a:custGeom>
            <a:avLst/>
            <a:gdLst/>
            <a:ahLst/>
            <a:cxnLst/>
            <a:rect l="l" t="t" r="r" b="b"/>
            <a:pathLst>
              <a:path w="3152966" h="4114800">
                <a:moveTo>
                  <a:pt x="0" y="0"/>
                </a:moveTo>
                <a:lnTo>
                  <a:pt x="3152966" y="0"/>
                </a:lnTo>
                <a:lnTo>
                  <a:pt x="31529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3242502" y="520074"/>
            <a:ext cx="16403844" cy="788010"/>
          </a:xfrm>
          <a:prstGeom prst="rect">
            <a:avLst/>
          </a:prstGeom>
        </p:spPr>
        <p:txBody>
          <a:bodyPr lIns="0" tIns="0" rIns="0" bIns="0" rtlCol="0" anchor="t">
            <a:spAutoFit/>
          </a:bodyPr>
          <a:lstStyle/>
          <a:p>
            <a:pPr algn="l">
              <a:lnSpc>
                <a:spcPts val="6439"/>
              </a:lnSpc>
            </a:pPr>
            <a:r>
              <a:rPr lang="en-US" sz="4599" b="1">
                <a:solidFill>
                  <a:srgbClr val="70422C"/>
                </a:solidFill>
                <a:latin typeface="Fraunces Bold"/>
                <a:ea typeface="Fraunces Bold"/>
                <a:cs typeface="Fraunces Bold"/>
                <a:sym typeface="Fraunces Bold"/>
              </a:rPr>
              <a:t>I. TÌM HIỂU YÊU CẦU CỦA KIỂU VĂN BẢN</a:t>
            </a:r>
          </a:p>
        </p:txBody>
      </p:sp>
      <p:sp>
        <p:nvSpPr>
          <p:cNvPr id="9" name="TextBox 9"/>
          <p:cNvSpPr txBox="1"/>
          <p:nvPr/>
        </p:nvSpPr>
        <p:spPr>
          <a:xfrm>
            <a:off x="4018815" y="1536684"/>
            <a:ext cx="12632408" cy="704850"/>
          </a:xfrm>
          <a:prstGeom prst="rect">
            <a:avLst/>
          </a:prstGeom>
        </p:spPr>
        <p:txBody>
          <a:bodyPr lIns="0" tIns="0" rIns="0" bIns="0" rtlCol="0" anchor="t">
            <a:spAutoFit/>
          </a:bodyPr>
          <a:lstStyle/>
          <a:p>
            <a:pPr algn="l">
              <a:lnSpc>
                <a:spcPts val="5519"/>
              </a:lnSpc>
            </a:pPr>
            <a:r>
              <a:rPr lang="en-US" sz="4599" b="1">
                <a:solidFill>
                  <a:srgbClr val="764A49"/>
                </a:solidFill>
                <a:latin typeface="Roboto Condensed Bold"/>
                <a:ea typeface="Roboto Condensed Bold"/>
                <a:cs typeface="Roboto Condensed Bold"/>
                <a:sym typeface="Roboto Condensed Bold"/>
              </a:rPr>
              <a:t>1. Yêu cầu của kiểu văn bản</a:t>
            </a:r>
          </a:p>
        </p:txBody>
      </p:sp>
      <p:sp>
        <p:nvSpPr>
          <p:cNvPr id="10" name="TextBox 10"/>
          <p:cNvSpPr txBox="1"/>
          <p:nvPr/>
        </p:nvSpPr>
        <p:spPr>
          <a:xfrm>
            <a:off x="1965737" y="4549478"/>
            <a:ext cx="14356526" cy="3796029"/>
          </a:xfrm>
          <a:prstGeom prst="rect">
            <a:avLst/>
          </a:prstGeom>
        </p:spPr>
        <p:txBody>
          <a:bodyPr lIns="0" tIns="0" rIns="0" bIns="0" rtlCol="0" anchor="t">
            <a:spAutoFit/>
          </a:bodyPr>
          <a:lstStyle/>
          <a:p>
            <a:pPr marL="928374" lvl="1" indent="-464187" algn="just">
              <a:lnSpc>
                <a:spcPts val="6020"/>
              </a:lnSpc>
              <a:buFont typeface="Arial"/>
              <a:buChar char="•"/>
            </a:pPr>
            <a:r>
              <a:rPr lang="en-US" sz="4300">
                <a:solidFill>
                  <a:srgbClr val="764A49"/>
                </a:solidFill>
                <a:latin typeface="Roboto Condensed"/>
                <a:ea typeface="Roboto Condensed"/>
                <a:cs typeface="Roboto Condensed"/>
                <a:sym typeface="Roboto Condensed"/>
              </a:rPr>
              <a:t>Bài viết cần tránh chỉ nêu lại đơn thuần nội dung hay nhận xét về giá trị nội dung, nghệ thuật một cách chung chung, thiếu thuyết phục.</a:t>
            </a:r>
          </a:p>
          <a:p>
            <a:pPr marL="928374" lvl="1" indent="-464187" algn="just">
              <a:lnSpc>
                <a:spcPts val="6020"/>
              </a:lnSpc>
              <a:buFont typeface="Arial"/>
              <a:buChar char="•"/>
            </a:pPr>
            <a:r>
              <a:rPr lang="en-US" sz="4300">
                <a:solidFill>
                  <a:srgbClr val="764A49"/>
                </a:solidFill>
                <a:latin typeface="Roboto Condensed"/>
                <a:ea typeface="Roboto Condensed"/>
                <a:cs typeface="Roboto Condensed"/>
                <a:sym typeface="Roboto Condensed"/>
              </a:rPr>
              <a:t>Bài viết được thực hiện theo quy trình viết bài văn nghị luận.</a:t>
            </a:r>
          </a:p>
          <a:p>
            <a:pPr algn="just">
              <a:lnSpc>
                <a:spcPts val="6020"/>
              </a:lnSpc>
            </a:pPr>
            <a:endParaRPr lang="en-US" sz="4300">
              <a:solidFill>
                <a:srgbClr val="764A49"/>
              </a:solidFill>
              <a:latin typeface="Roboto Condensed"/>
              <a:ea typeface="Roboto Condensed"/>
              <a:cs typeface="Roboto Condensed"/>
              <a:sym typeface="Roboto Condensed"/>
            </a:endParaRPr>
          </a:p>
        </p:txBody>
      </p:sp>
      <p:sp>
        <p:nvSpPr>
          <p:cNvPr id="11" name="TextBox 11"/>
          <p:cNvSpPr txBox="1"/>
          <p:nvPr/>
        </p:nvSpPr>
        <p:spPr>
          <a:xfrm>
            <a:off x="3242502" y="2598932"/>
            <a:ext cx="10984485" cy="1004677"/>
          </a:xfrm>
          <a:prstGeom prst="rect">
            <a:avLst/>
          </a:prstGeom>
        </p:spPr>
        <p:txBody>
          <a:bodyPr lIns="0" tIns="0" rIns="0" bIns="0" rtlCol="0" anchor="t">
            <a:spAutoFit/>
          </a:bodyPr>
          <a:lstStyle/>
          <a:p>
            <a:pPr algn="ctr">
              <a:lnSpc>
                <a:spcPts val="6942"/>
              </a:lnSpc>
            </a:pPr>
            <a:r>
              <a:rPr lang="en-US" sz="5785">
                <a:solidFill>
                  <a:srgbClr val="764A49"/>
                </a:solidFill>
                <a:latin typeface="#9Slide05 Fourth Medium"/>
                <a:ea typeface="#9Slide05 Fourth Medium"/>
                <a:cs typeface="#9Slide05 Fourth Medium"/>
                <a:sym typeface="#9Slide05 Fourth Medium"/>
              </a:rPr>
              <a:t>Lưu ý</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11444" b="-11444"/>
            </a:stretch>
          </a:blipFill>
        </p:spPr>
        <p:txBody>
          <a:bodyPr/>
          <a:lstStyle/>
          <a:p>
            <a:endParaRPr lang="en-US"/>
          </a:p>
        </p:txBody>
      </p:sp>
      <p:sp>
        <p:nvSpPr>
          <p:cNvPr id="3" name="Freeform 3"/>
          <p:cNvSpPr/>
          <p:nvPr/>
        </p:nvSpPr>
        <p:spPr>
          <a:xfrm>
            <a:off x="-499481" y="-515916"/>
            <a:ext cx="3564660" cy="3298931"/>
          </a:xfrm>
          <a:custGeom>
            <a:avLst/>
            <a:gdLst/>
            <a:ahLst/>
            <a:cxnLst/>
            <a:rect l="l" t="t" r="r" b="b"/>
            <a:pathLst>
              <a:path w="3564660" h="3298931">
                <a:moveTo>
                  <a:pt x="0" y="0"/>
                </a:moveTo>
                <a:lnTo>
                  <a:pt x="3564660" y="0"/>
                </a:lnTo>
                <a:lnTo>
                  <a:pt x="3564660" y="3298931"/>
                </a:lnTo>
                <a:lnTo>
                  <a:pt x="0" y="32989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flipV="1">
            <a:off x="15339245" y="0"/>
            <a:ext cx="3564660" cy="3298931"/>
          </a:xfrm>
          <a:custGeom>
            <a:avLst/>
            <a:gdLst/>
            <a:ahLst/>
            <a:cxnLst/>
            <a:rect l="l" t="t" r="r" b="b"/>
            <a:pathLst>
              <a:path w="3564660" h="3298931">
                <a:moveTo>
                  <a:pt x="3564660" y="3298931"/>
                </a:moveTo>
                <a:lnTo>
                  <a:pt x="0" y="3298931"/>
                </a:lnTo>
                <a:lnTo>
                  <a:pt x="0" y="0"/>
                </a:lnTo>
                <a:lnTo>
                  <a:pt x="3564660" y="0"/>
                </a:lnTo>
                <a:lnTo>
                  <a:pt x="3564660" y="329893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3200535" y="933450"/>
            <a:ext cx="16403844" cy="788010"/>
          </a:xfrm>
          <a:prstGeom prst="rect">
            <a:avLst/>
          </a:prstGeom>
        </p:spPr>
        <p:txBody>
          <a:bodyPr lIns="0" tIns="0" rIns="0" bIns="0" rtlCol="0" anchor="t">
            <a:spAutoFit/>
          </a:bodyPr>
          <a:lstStyle/>
          <a:p>
            <a:pPr algn="l">
              <a:lnSpc>
                <a:spcPts val="6439"/>
              </a:lnSpc>
            </a:pPr>
            <a:r>
              <a:rPr lang="en-US" sz="4599" b="1">
                <a:solidFill>
                  <a:srgbClr val="70422C"/>
                </a:solidFill>
                <a:latin typeface="Fraunces Bold"/>
                <a:ea typeface="Fraunces Bold"/>
                <a:cs typeface="Fraunces Bold"/>
                <a:sym typeface="Fraunces Bold"/>
              </a:rPr>
              <a:t>I. TÌM HIỂU YÊU CẦU CỦA KIỂU VĂN BẢN</a:t>
            </a:r>
          </a:p>
        </p:txBody>
      </p:sp>
      <p:sp>
        <p:nvSpPr>
          <p:cNvPr id="6" name="TextBox 6"/>
          <p:cNvSpPr txBox="1"/>
          <p:nvPr/>
        </p:nvSpPr>
        <p:spPr>
          <a:xfrm>
            <a:off x="5573594" y="1897566"/>
            <a:ext cx="7140812" cy="704850"/>
          </a:xfrm>
          <a:prstGeom prst="rect">
            <a:avLst/>
          </a:prstGeom>
        </p:spPr>
        <p:txBody>
          <a:bodyPr lIns="0" tIns="0" rIns="0" bIns="0" rtlCol="0" anchor="t">
            <a:spAutoFit/>
          </a:bodyPr>
          <a:lstStyle/>
          <a:p>
            <a:pPr algn="l">
              <a:lnSpc>
                <a:spcPts val="5519"/>
              </a:lnSpc>
            </a:pPr>
            <a:r>
              <a:rPr lang="en-US" sz="4599" b="1">
                <a:solidFill>
                  <a:srgbClr val="764A49"/>
                </a:solidFill>
                <a:latin typeface="Roboto Condensed Bold"/>
                <a:ea typeface="Roboto Condensed Bold"/>
                <a:cs typeface="Roboto Condensed Bold"/>
                <a:sym typeface="Roboto Condensed Bold"/>
              </a:rPr>
              <a:t>2. Bảng kiểm tham khảo</a:t>
            </a:r>
          </a:p>
        </p:txBody>
      </p:sp>
      <p:graphicFrame>
        <p:nvGraphicFramePr>
          <p:cNvPr id="7" name="Table 7"/>
          <p:cNvGraphicFramePr>
            <a:graphicFrameLocks noGrp="1"/>
          </p:cNvGraphicFramePr>
          <p:nvPr/>
        </p:nvGraphicFramePr>
        <p:xfrm>
          <a:off x="1439594" y="4175934"/>
          <a:ext cx="15819707" cy="3425198"/>
        </p:xfrm>
        <a:graphic>
          <a:graphicData uri="http://schemas.openxmlformats.org/drawingml/2006/table">
            <a:tbl>
              <a:tblPr/>
              <a:tblGrid>
                <a:gridCol w="2026292">
                  <a:extLst>
                    <a:ext uri="{9D8B030D-6E8A-4147-A177-3AD203B41FA5}">
                      <a16:colId xmlns:a16="http://schemas.microsoft.com/office/drawing/2014/main" val="20000"/>
                    </a:ext>
                  </a:extLst>
                </a:gridCol>
                <a:gridCol w="8278773">
                  <a:extLst>
                    <a:ext uri="{9D8B030D-6E8A-4147-A177-3AD203B41FA5}">
                      <a16:colId xmlns:a16="http://schemas.microsoft.com/office/drawing/2014/main" val="20001"/>
                    </a:ext>
                  </a:extLst>
                </a:gridCol>
                <a:gridCol w="1103958">
                  <a:extLst>
                    <a:ext uri="{9D8B030D-6E8A-4147-A177-3AD203B41FA5}">
                      <a16:colId xmlns:a16="http://schemas.microsoft.com/office/drawing/2014/main" val="20002"/>
                    </a:ext>
                  </a:extLst>
                </a:gridCol>
                <a:gridCol w="1102671">
                  <a:extLst>
                    <a:ext uri="{9D8B030D-6E8A-4147-A177-3AD203B41FA5}">
                      <a16:colId xmlns:a16="http://schemas.microsoft.com/office/drawing/2014/main" val="20003"/>
                    </a:ext>
                  </a:extLst>
                </a:gridCol>
                <a:gridCol w="1102671">
                  <a:extLst>
                    <a:ext uri="{9D8B030D-6E8A-4147-A177-3AD203B41FA5}">
                      <a16:colId xmlns:a16="http://schemas.microsoft.com/office/drawing/2014/main" val="20004"/>
                    </a:ext>
                  </a:extLst>
                </a:gridCol>
                <a:gridCol w="1102671">
                  <a:extLst>
                    <a:ext uri="{9D8B030D-6E8A-4147-A177-3AD203B41FA5}">
                      <a16:colId xmlns:a16="http://schemas.microsoft.com/office/drawing/2014/main" val="20005"/>
                    </a:ext>
                  </a:extLst>
                </a:gridCol>
                <a:gridCol w="1102671">
                  <a:extLst>
                    <a:ext uri="{9D8B030D-6E8A-4147-A177-3AD203B41FA5}">
                      <a16:colId xmlns:a16="http://schemas.microsoft.com/office/drawing/2014/main" val="20006"/>
                    </a:ext>
                  </a:extLst>
                </a:gridCol>
              </a:tblGrid>
              <a:tr h="1728028">
                <a:tc gridSpan="2">
                  <a:txBody>
                    <a:bodyPr/>
                    <a:lstStyle/>
                    <a:p>
                      <a:pPr algn="ctr">
                        <a:lnSpc>
                          <a:spcPts val="4340"/>
                        </a:lnSpc>
                        <a:defRPr/>
                      </a:pPr>
                      <a:r>
                        <a:rPr lang="en-US" sz="3100" b="1">
                          <a:solidFill>
                            <a:srgbClr val="545454"/>
                          </a:solidFill>
                          <a:latin typeface="Roboto Condensed Bold"/>
                          <a:ea typeface="Roboto Condensed Bold"/>
                          <a:cs typeface="Roboto Condensed Bold"/>
                          <a:sym typeface="Roboto Condensed Bold"/>
                        </a:rPr>
                        <a:t>TIẾU CHÍ</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D699"/>
                    </a:solidFill>
                  </a:tcPr>
                </a:tc>
                <a:tc hMerge="1">
                  <a:txBody>
                    <a:bodyPr/>
                    <a:lstStyle/>
                    <a:p>
                      <a:pPr algn="ctr">
                        <a:lnSpc>
                          <a:spcPts val="4340"/>
                        </a:lnSpc>
                        <a:defRPr/>
                      </a:pPr>
                      <a:r>
                        <a:rPr lang="en-US" sz="3100" b="1">
                          <a:solidFill>
                            <a:srgbClr val="545454"/>
                          </a:solidFill>
                          <a:latin typeface="Roboto Condensed Bold"/>
                          <a:ea typeface="Roboto Condensed Bold"/>
                          <a:cs typeface="Roboto Condensed Bold"/>
                          <a:sym typeface="Roboto Condensed Bold"/>
                        </a:rPr>
                        <a:t>TIẾU CHÍ</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D699"/>
                    </a:solidFill>
                  </a:tcPr>
                </a:tc>
                <a:tc>
                  <a:txBody>
                    <a:bodyPr/>
                    <a:lstStyle/>
                    <a:p>
                      <a:pPr algn="ctr">
                        <a:lnSpc>
                          <a:spcPts val="4340"/>
                        </a:lnSpc>
                        <a:defRPr/>
                      </a:pPr>
                      <a:r>
                        <a:rPr lang="en-US" sz="3100" b="1">
                          <a:solidFill>
                            <a:srgbClr val="545454"/>
                          </a:solidFill>
                          <a:latin typeface="Roboto Condensed Bold"/>
                          <a:ea typeface="Roboto Condensed Bold"/>
                          <a:cs typeface="Roboto Condensed Bold"/>
                          <a:sym typeface="Roboto Condensed Bold"/>
                        </a:rPr>
                        <a:t>CHƯA ĐẠT</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D699"/>
                    </a:solidFill>
                  </a:tcPr>
                </a:tc>
                <a:tc>
                  <a:txBody>
                    <a:bodyPr/>
                    <a:lstStyle/>
                    <a:p>
                      <a:pPr algn="ctr">
                        <a:lnSpc>
                          <a:spcPts val="4340"/>
                        </a:lnSpc>
                        <a:defRPr/>
                      </a:pPr>
                      <a:r>
                        <a:rPr lang="en-US" sz="3100" b="1">
                          <a:solidFill>
                            <a:srgbClr val="545454"/>
                          </a:solidFill>
                          <a:latin typeface="Roboto Condensed Bold"/>
                          <a:ea typeface="Roboto Condensed Bold"/>
                          <a:cs typeface="Roboto Condensed Bold"/>
                          <a:sym typeface="Roboto Condensed Bold"/>
                        </a:rPr>
                        <a:t> ĐẠT</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D699"/>
                    </a:solidFill>
                  </a:tcPr>
                </a:tc>
                <a:tc>
                  <a:txBody>
                    <a:bodyPr/>
                    <a:lstStyle/>
                    <a:p>
                      <a:pPr algn="ctr">
                        <a:lnSpc>
                          <a:spcPts val="4340"/>
                        </a:lnSpc>
                        <a:defRPr/>
                      </a:pPr>
                      <a:r>
                        <a:rPr lang="en-US" sz="3100" b="1">
                          <a:solidFill>
                            <a:srgbClr val="545454"/>
                          </a:solidFill>
                          <a:latin typeface="Roboto Condensed Bold"/>
                          <a:ea typeface="Roboto Condensed Bold"/>
                          <a:cs typeface="Roboto Condensed Bold"/>
                          <a:sym typeface="Roboto Condensed Bold"/>
                        </a:rPr>
                        <a:t>KHÁ</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D699"/>
                    </a:solidFill>
                  </a:tcPr>
                </a:tc>
                <a:tc>
                  <a:txBody>
                    <a:bodyPr/>
                    <a:lstStyle/>
                    <a:p>
                      <a:pPr algn="ctr">
                        <a:lnSpc>
                          <a:spcPts val="4340"/>
                        </a:lnSpc>
                        <a:defRPr/>
                      </a:pPr>
                      <a:r>
                        <a:rPr lang="en-US" sz="3100" b="1">
                          <a:solidFill>
                            <a:srgbClr val="545454"/>
                          </a:solidFill>
                          <a:latin typeface="Roboto Condensed Bold"/>
                          <a:ea typeface="Roboto Condensed Bold"/>
                          <a:cs typeface="Roboto Condensed Bold"/>
                          <a:sym typeface="Roboto Condensed Bold"/>
                        </a:rPr>
                        <a:t>TỐT</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D699"/>
                    </a:solidFill>
                  </a:tcPr>
                </a:tc>
                <a:tc>
                  <a:txBody>
                    <a:bodyPr/>
                    <a:lstStyle/>
                    <a:p>
                      <a:pPr algn="ctr">
                        <a:lnSpc>
                          <a:spcPts val="4340"/>
                        </a:lnSpc>
                        <a:defRPr/>
                      </a:pPr>
                      <a:r>
                        <a:rPr lang="en-US" sz="3100" b="1">
                          <a:solidFill>
                            <a:srgbClr val="545454"/>
                          </a:solidFill>
                          <a:latin typeface="Roboto Condensed Bold"/>
                          <a:ea typeface="Roboto Condensed Bold"/>
                          <a:cs typeface="Roboto Condensed Bold"/>
                          <a:sym typeface="Roboto Condensed Bold"/>
                        </a:rPr>
                        <a:t>XUẤT SẮC</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D699"/>
                    </a:solidFill>
                  </a:tcPr>
                </a:tc>
                <a:extLst>
                  <a:ext uri="{0D108BD9-81ED-4DB2-BD59-A6C34878D82A}">
                    <a16:rowId xmlns:a16="http://schemas.microsoft.com/office/drawing/2014/main" val="10000"/>
                  </a:ext>
                </a:extLst>
              </a:tr>
              <a:tr h="1697170">
                <a:tc>
                  <a:txBody>
                    <a:bodyPr/>
                    <a:lstStyle/>
                    <a:p>
                      <a:pPr algn="ctr">
                        <a:lnSpc>
                          <a:spcPts val="5599"/>
                        </a:lnSpc>
                        <a:defRPr/>
                      </a:pPr>
                      <a:r>
                        <a:rPr lang="en-US" sz="3999" b="1">
                          <a:solidFill>
                            <a:srgbClr val="545454"/>
                          </a:solidFill>
                          <a:latin typeface="Roboto Condensed Bold"/>
                          <a:ea typeface="Roboto Condensed Bold"/>
                          <a:cs typeface="Roboto Condensed Bold"/>
                          <a:sym typeface="Roboto Condensed Bold"/>
                        </a:rPr>
                        <a:t>Mở bài</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E2B8"/>
                    </a:solidFill>
                  </a:tcPr>
                </a:tc>
                <a:tc>
                  <a:txBody>
                    <a:bodyPr/>
                    <a:lstStyle/>
                    <a:p>
                      <a:pPr algn="l">
                        <a:lnSpc>
                          <a:spcPts val="5599"/>
                        </a:lnSpc>
                        <a:defRPr/>
                      </a:pPr>
                      <a:r>
                        <a:rPr lang="en-US" sz="3999">
                          <a:solidFill>
                            <a:srgbClr val="545454"/>
                          </a:solidFill>
                          <a:latin typeface="Roboto Condensed"/>
                          <a:ea typeface="Roboto Condensed"/>
                          <a:cs typeface="Roboto Condensed"/>
                          <a:sym typeface="Roboto Condensed"/>
                        </a:rPr>
                        <a:t>Nêu tác giả tác phẩm.Nêu được nhận định khái quát về tác phẩm</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5599"/>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5599"/>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5599"/>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5599"/>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5599"/>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11444" b="-11444"/>
            </a:stretch>
          </a:blipFill>
        </p:spPr>
        <p:txBody>
          <a:bodyPr/>
          <a:lstStyle/>
          <a:p>
            <a:endParaRPr lang="en-US"/>
          </a:p>
        </p:txBody>
      </p:sp>
      <p:sp>
        <p:nvSpPr>
          <p:cNvPr id="3" name="Freeform 3"/>
          <p:cNvSpPr/>
          <p:nvPr/>
        </p:nvSpPr>
        <p:spPr>
          <a:xfrm>
            <a:off x="-499481" y="-515916"/>
            <a:ext cx="3564660" cy="3298931"/>
          </a:xfrm>
          <a:custGeom>
            <a:avLst/>
            <a:gdLst/>
            <a:ahLst/>
            <a:cxnLst/>
            <a:rect l="l" t="t" r="r" b="b"/>
            <a:pathLst>
              <a:path w="3564660" h="3298931">
                <a:moveTo>
                  <a:pt x="0" y="0"/>
                </a:moveTo>
                <a:lnTo>
                  <a:pt x="3564660" y="0"/>
                </a:lnTo>
                <a:lnTo>
                  <a:pt x="3564660" y="3298931"/>
                </a:lnTo>
                <a:lnTo>
                  <a:pt x="0" y="32989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flipV="1">
            <a:off x="15339245" y="0"/>
            <a:ext cx="3564660" cy="3298931"/>
          </a:xfrm>
          <a:custGeom>
            <a:avLst/>
            <a:gdLst/>
            <a:ahLst/>
            <a:cxnLst/>
            <a:rect l="l" t="t" r="r" b="b"/>
            <a:pathLst>
              <a:path w="3564660" h="3298931">
                <a:moveTo>
                  <a:pt x="3564660" y="3298931"/>
                </a:moveTo>
                <a:lnTo>
                  <a:pt x="0" y="3298931"/>
                </a:lnTo>
                <a:lnTo>
                  <a:pt x="0" y="0"/>
                </a:lnTo>
                <a:lnTo>
                  <a:pt x="3564660" y="0"/>
                </a:lnTo>
                <a:lnTo>
                  <a:pt x="3564660" y="329893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aphicFrame>
        <p:nvGraphicFramePr>
          <p:cNvPr id="5" name="Table 5"/>
          <p:cNvGraphicFramePr>
            <a:graphicFrameLocks noGrp="1"/>
          </p:cNvGraphicFramePr>
          <p:nvPr/>
        </p:nvGraphicFramePr>
        <p:xfrm>
          <a:off x="1028700" y="368013"/>
          <a:ext cx="16438475" cy="9541473"/>
        </p:xfrm>
        <a:graphic>
          <a:graphicData uri="http://schemas.openxmlformats.org/drawingml/2006/table">
            <a:tbl>
              <a:tblPr/>
              <a:tblGrid>
                <a:gridCol w="1104434">
                  <a:extLst>
                    <a:ext uri="{9D8B030D-6E8A-4147-A177-3AD203B41FA5}">
                      <a16:colId xmlns:a16="http://schemas.microsoft.com/office/drawing/2014/main" val="20000"/>
                    </a:ext>
                  </a:extLst>
                </a:gridCol>
                <a:gridCol w="9896958">
                  <a:extLst>
                    <a:ext uri="{9D8B030D-6E8A-4147-A177-3AD203B41FA5}">
                      <a16:colId xmlns:a16="http://schemas.microsoft.com/office/drawing/2014/main" val="20001"/>
                    </a:ext>
                  </a:extLst>
                </a:gridCol>
                <a:gridCol w="1088615">
                  <a:extLst>
                    <a:ext uri="{9D8B030D-6E8A-4147-A177-3AD203B41FA5}">
                      <a16:colId xmlns:a16="http://schemas.microsoft.com/office/drawing/2014/main" val="20002"/>
                    </a:ext>
                  </a:extLst>
                </a:gridCol>
                <a:gridCol w="1087117">
                  <a:extLst>
                    <a:ext uri="{9D8B030D-6E8A-4147-A177-3AD203B41FA5}">
                      <a16:colId xmlns:a16="http://schemas.microsoft.com/office/drawing/2014/main" val="20003"/>
                    </a:ext>
                  </a:extLst>
                </a:gridCol>
                <a:gridCol w="1087117">
                  <a:extLst>
                    <a:ext uri="{9D8B030D-6E8A-4147-A177-3AD203B41FA5}">
                      <a16:colId xmlns:a16="http://schemas.microsoft.com/office/drawing/2014/main" val="20004"/>
                    </a:ext>
                  </a:extLst>
                </a:gridCol>
                <a:gridCol w="1087117">
                  <a:extLst>
                    <a:ext uri="{9D8B030D-6E8A-4147-A177-3AD203B41FA5}">
                      <a16:colId xmlns:a16="http://schemas.microsoft.com/office/drawing/2014/main" val="20005"/>
                    </a:ext>
                  </a:extLst>
                </a:gridCol>
                <a:gridCol w="1087117">
                  <a:extLst>
                    <a:ext uri="{9D8B030D-6E8A-4147-A177-3AD203B41FA5}">
                      <a16:colId xmlns:a16="http://schemas.microsoft.com/office/drawing/2014/main" val="20006"/>
                    </a:ext>
                  </a:extLst>
                </a:gridCol>
              </a:tblGrid>
              <a:tr h="1354695">
                <a:tc gridSpan="2">
                  <a:txBody>
                    <a:bodyPr/>
                    <a:lstStyle/>
                    <a:p>
                      <a:pPr algn="ctr">
                        <a:lnSpc>
                          <a:spcPts val="4340"/>
                        </a:lnSpc>
                        <a:defRPr/>
                      </a:pPr>
                      <a:r>
                        <a:rPr lang="en-US" sz="3100" b="1">
                          <a:solidFill>
                            <a:srgbClr val="545454"/>
                          </a:solidFill>
                          <a:latin typeface="Roboto Condensed Bold"/>
                          <a:ea typeface="Roboto Condensed Bold"/>
                          <a:cs typeface="Roboto Condensed Bold"/>
                          <a:sym typeface="Roboto Condensed Bold"/>
                        </a:rPr>
                        <a:t>TIẾU CHÍ</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D699"/>
                    </a:solidFill>
                  </a:tcPr>
                </a:tc>
                <a:tc hMerge="1">
                  <a:txBody>
                    <a:bodyPr/>
                    <a:lstStyle/>
                    <a:p>
                      <a:pPr algn="ctr">
                        <a:lnSpc>
                          <a:spcPts val="4340"/>
                        </a:lnSpc>
                        <a:defRPr/>
                      </a:pPr>
                      <a:r>
                        <a:rPr lang="en-US" sz="3100" b="1">
                          <a:solidFill>
                            <a:srgbClr val="545454"/>
                          </a:solidFill>
                          <a:latin typeface="Roboto Condensed Bold"/>
                          <a:ea typeface="Roboto Condensed Bold"/>
                          <a:cs typeface="Roboto Condensed Bold"/>
                          <a:sym typeface="Roboto Condensed Bold"/>
                        </a:rPr>
                        <a:t>TIẾU CHÍ</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D699"/>
                    </a:solidFill>
                  </a:tcPr>
                </a:tc>
                <a:tc>
                  <a:txBody>
                    <a:bodyPr/>
                    <a:lstStyle/>
                    <a:p>
                      <a:pPr algn="ctr">
                        <a:lnSpc>
                          <a:spcPts val="4340"/>
                        </a:lnSpc>
                        <a:defRPr/>
                      </a:pPr>
                      <a:r>
                        <a:rPr lang="en-US" sz="3100" b="1">
                          <a:solidFill>
                            <a:srgbClr val="545454"/>
                          </a:solidFill>
                          <a:latin typeface="Roboto Condensed Bold"/>
                          <a:ea typeface="Roboto Condensed Bold"/>
                          <a:cs typeface="Roboto Condensed Bold"/>
                          <a:sym typeface="Roboto Condensed Bold"/>
                        </a:rPr>
                        <a:t>CHƯA ĐẠT</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D699"/>
                    </a:solidFill>
                  </a:tcPr>
                </a:tc>
                <a:tc>
                  <a:txBody>
                    <a:bodyPr/>
                    <a:lstStyle/>
                    <a:p>
                      <a:pPr algn="ctr">
                        <a:lnSpc>
                          <a:spcPts val="4340"/>
                        </a:lnSpc>
                        <a:defRPr/>
                      </a:pPr>
                      <a:r>
                        <a:rPr lang="en-US" sz="3100" b="1">
                          <a:solidFill>
                            <a:srgbClr val="545454"/>
                          </a:solidFill>
                          <a:latin typeface="Roboto Condensed Bold"/>
                          <a:ea typeface="Roboto Condensed Bold"/>
                          <a:cs typeface="Roboto Condensed Bold"/>
                          <a:sym typeface="Roboto Condensed Bold"/>
                        </a:rPr>
                        <a:t> ĐẠT</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D699"/>
                    </a:solidFill>
                  </a:tcPr>
                </a:tc>
                <a:tc>
                  <a:txBody>
                    <a:bodyPr/>
                    <a:lstStyle/>
                    <a:p>
                      <a:pPr algn="ctr">
                        <a:lnSpc>
                          <a:spcPts val="4340"/>
                        </a:lnSpc>
                        <a:defRPr/>
                      </a:pPr>
                      <a:r>
                        <a:rPr lang="en-US" sz="3100" b="1">
                          <a:solidFill>
                            <a:srgbClr val="545454"/>
                          </a:solidFill>
                          <a:latin typeface="Roboto Condensed Bold"/>
                          <a:ea typeface="Roboto Condensed Bold"/>
                          <a:cs typeface="Roboto Condensed Bold"/>
                          <a:sym typeface="Roboto Condensed Bold"/>
                        </a:rPr>
                        <a:t>KHÁ</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D699"/>
                    </a:solidFill>
                  </a:tcPr>
                </a:tc>
                <a:tc>
                  <a:txBody>
                    <a:bodyPr/>
                    <a:lstStyle/>
                    <a:p>
                      <a:pPr algn="ctr">
                        <a:lnSpc>
                          <a:spcPts val="4340"/>
                        </a:lnSpc>
                        <a:defRPr/>
                      </a:pPr>
                      <a:r>
                        <a:rPr lang="en-US" sz="3100" b="1">
                          <a:solidFill>
                            <a:srgbClr val="545454"/>
                          </a:solidFill>
                          <a:latin typeface="Roboto Condensed Bold"/>
                          <a:ea typeface="Roboto Condensed Bold"/>
                          <a:cs typeface="Roboto Condensed Bold"/>
                          <a:sym typeface="Roboto Condensed Bold"/>
                        </a:rPr>
                        <a:t>TỐT</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D699"/>
                    </a:solidFill>
                  </a:tcPr>
                </a:tc>
                <a:tc>
                  <a:txBody>
                    <a:bodyPr/>
                    <a:lstStyle/>
                    <a:p>
                      <a:pPr algn="ctr">
                        <a:lnSpc>
                          <a:spcPts val="4340"/>
                        </a:lnSpc>
                        <a:defRPr/>
                      </a:pPr>
                      <a:r>
                        <a:rPr lang="en-US" sz="3100" b="1">
                          <a:solidFill>
                            <a:srgbClr val="545454"/>
                          </a:solidFill>
                          <a:latin typeface="Roboto Condensed Bold"/>
                          <a:ea typeface="Roboto Condensed Bold"/>
                          <a:cs typeface="Roboto Condensed Bold"/>
                          <a:sym typeface="Roboto Condensed Bold"/>
                        </a:rPr>
                        <a:t>XUẤT SẮC</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D699"/>
                    </a:solidFill>
                  </a:tcPr>
                </a:tc>
                <a:extLst>
                  <a:ext uri="{0D108BD9-81ED-4DB2-BD59-A6C34878D82A}">
                    <a16:rowId xmlns:a16="http://schemas.microsoft.com/office/drawing/2014/main" val="10000"/>
                  </a:ext>
                </a:extLst>
              </a:tr>
              <a:tr h="728647">
                <a:tc rowSpan="8">
                  <a:txBody>
                    <a:bodyPr/>
                    <a:lstStyle/>
                    <a:p>
                      <a:pPr algn="ctr">
                        <a:lnSpc>
                          <a:spcPts val="4340"/>
                        </a:lnSpc>
                        <a:defRPr/>
                      </a:pPr>
                      <a:r>
                        <a:rPr lang="en-US" sz="3100" b="1">
                          <a:solidFill>
                            <a:srgbClr val="545454"/>
                          </a:solidFill>
                          <a:latin typeface="Roboto Condensed Bold"/>
                          <a:ea typeface="Roboto Condensed Bold"/>
                          <a:cs typeface="Roboto Condensed Bold"/>
                          <a:sym typeface="Roboto Condensed Bold"/>
                        </a:rPr>
                        <a:t>Thân bài</a:t>
                      </a:r>
                      <a:endParaRPr lang="en-US" sz="1100"/>
                    </a:p>
                    <a:p>
                      <a:pPr algn="ctr">
                        <a:lnSpc>
                          <a:spcPts val="4340"/>
                        </a:lnSpc>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E2B8"/>
                    </a:solidFill>
                  </a:tcPr>
                </a:tc>
                <a:tc>
                  <a:txBody>
                    <a:bodyPr/>
                    <a:lstStyle/>
                    <a:p>
                      <a:pPr algn="l">
                        <a:lnSpc>
                          <a:spcPts val="4340"/>
                        </a:lnSpc>
                        <a:defRPr/>
                      </a:pPr>
                      <a:r>
                        <a:rPr lang="en-US" sz="3100">
                          <a:solidFill>
                            <a:srgbClr val="545454"/>
                          </a:solidFill>
                          <a:latin typeface="Roboto Condensed"/>
                          <a:ea typeface="Roboto Condensed"/>
                          <a:cs typeface="Roboto Condensed"/>
                          <a:sym typeface="Roboto Condensed"/>
                        </a:rPr>
                        <a:t>Tóm tắt được cốt truyện của văn bản kịch</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extLst>
                  <a:ext uri="{0D108BD9-81ED-4DB2-BD59-A6C34878D82A}">
                    <a16:rowId xmlns:a16="http://schemas.microsoft.com/office/drawing/2014/main" val="10001"/>
                  </a:ext>
                </a:extLst>
              </a:tr>
              <a:tr h="728647">
                <a:tc vMerge="1">
                  <a:txBody>
                    <a:bodyPr/>
                    <a:lstStyle/>
                    <a:p>
                      <a:pPr algn="ctr">
                        <a:lnSpc>
                          <a:spcPts val="4340"/>
                        </a:lnSpc>
                        <a:defRPr/>
                      </a:pPr>
                      <a:r>
                        <a:rPr lang="en-US" sz="3100" b="1">
                          <a:solidFill>
                            <a:srgbClr val="545454"/>
                          </a:solidFill>
                          <a:latin typeface="Roboto Condensed Bold"/>
                          <a:ea typeface="Roboto Condensed Bold"/>
                          <a:cs typeface="Roboto Condensed Bold"/>
                          <a:sym typeface="Roboto Condensed Bold"/>
                        </a:rPr>
                        <a:t>Thân bài</a:t>
                      </a:r>
                      <a:endParaRPr lang="en-US" sz="1100"/>
                    </a:p>
                    <a:p>
                      <a:pPr algn="ctr">
                        <a:lnSpc>
                          <a:spcPts val="4340"/>
                        </a:lnSpc>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E2B8"/>
                    </a:solidFill>
                  </a:tcPr>
                </a:tc>
                <a:tc>
                  <a:txBody>
                    <a:bodyPr/>
                    <a:lstStyle/>
                    <a:p>
                      <a:pPr algn="just">
                        <a:lnSpc>
                          <a:spcPts val="4340"/>
                        </a:lnSpc>
                        <a:defRPr/>
                      </a:pPr>
                      <a:r>
                        <a:rPr lang="en-US" sz="3100">
                          <a:solidFill>
                            <a:srgbClr val="545454"/>
                          </a:solidFill>
                          <a:latin typeface="Roboto Condensed"/>
                          <a:ea typeface="Roboto Condensed"/>
                          <a:cs typeface="Roboto Condensed"/>
                          <a:sym typeface="Roboto Condensed"/>
                        </a:rPr>
                        <a:t>Phân tích được nội dung chủ đề của văn bản kịch</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extLst>
                  <a:ext uri="{0D108BD9-81ED-4DB2-BD59-A6C34878D82A}">
                    <a16:rowId xmlns:a16="http://schemas.microsoft.com/office/drawing/2014/main" val="10002"/>
                  </a:ext>
                </a:extLst>
              </a:tr>
              <a:tr h="1315620">
                <a:tc vMerge="1">
                  <a:txBody>
                    <a:bodyPr/>
                    <a:lstStyle/>
                    <a:p>
                      <a:pPr algn="ctr">
                        <a:lnSpc>
                          <a:spcPts val="4340"/>
                        </a:lnSpc>
                        <a:defRPr/>
                      </a:pPr>
                      <a:r>
                        <a:rPr lang="en-US" sz="3100" b="1">
                          <a:solidFill>
                            <a:srgbClr val="545454"/>
                          </a:solidFill>
                          <a:latin typeface="Roboto Condensed Bold"/>
                          <a:ea typeface="Roboto Condensed Bold"/>
                          <a:cs typeface="Roboto Condensed Bold"/>
                          <a:sym typeface="Roboto Condensed Bold"/>
                        </a:rPr>
                        <a:t>Thân bài</a:t>
                      </a:r>
                      <a:endParaRPr lang="en-US" sz="1100"/>
                    </a:p>
                    <a:p>
                      <a:pPr algn="ctr">
                        <a:lnSpc>
                          <a:spcPts val="4340"/>
                        </a:lnSpc>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E2B8"/>
                    </a:solidFill>
                  </a:tcPr>
                </a:tc>
                <a:tc>
                  <a:txBody>
                    <a:bodyPr/>
                    <a:lstStyle/>
                    <a:p>
                      <a:pPr algn="l">
                        <a:lnSpc>
                          <a:spcPts val="4340"/>
                        </a:lnSpc>
                        <a:defRPr/>
                      </a:pPr>
                      <a:r>
                        <a:rPr lang="en-US" sz="3100">
                          <a:solidFill>
                            <a:srgbClr val="545454"/>
                          </a:solidFill>
                          <a:latin typeface="Roboto Condensed"/>
                          <a:ea typeface="Roboto Condensed"/>
                          <a:cs typeface="Roboto Condensed"/>
                          <a:sym typeface="Roboto Condensed"/>
                        </a:rPr>
                        <a:t>Phân tích được những đặc sắc nghệ thuật của văn bản kịch (xung đột, hành động, cốt truyện, nhân vật, lời thoại…)</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p>
                      <a:pPr algn="l">
                        <a:lnSpc>
                          <a:spcPts val="4340"/>
                        </a:lnSpc>
                      </a:pPr>
                      <a:r>
                        <a:rPr lang="en-US" sz="3100">
                          <a:solidFill>
                            <a:srgbClr val="545454"/>
                          </a:solidFill>
                          <a:latin typeface="Roboto Condensed"/>
                          <a:ea typeface="Roboto Condensed"/>
                          <a:cs typeface="Roboto Condensed"/>
                          <a:sym typeface="Roboto Condensed"/>
                        </a:rPr>
                        <a:t>  </a:t>
                      </a:r>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extLst>
                  <a:ext uri="{0D108BD9-81ED-4DB2-BD59-A6C34878D82A}">
                    <a16:rowId xmlns:a16="http://schemas.microsoft.com/office/drawing/2014/main" val="10003"/>
                  </a:ext>
                </a:extLst>
              </a:tr>
              <a:tr h="1313617">
                <a:tc vMerge="1">
                  <a:txBody>
                    <a:bodyPr/>
                    <a:lstStyle/>
                    <a:p>
                      <a:pPr algn="ctr">
                        <a:lnSpc>
                          <a:spcPts val="4340"/>
                        </a:lnSpc>
                        <a:defRPr/>
                      </a:pPr>
                      <a:r>
                        <a:rPr lang="en-US" sz="3100" b="1">
                          <a:solidFill>
                            <a:srgbClr val="545454"/>
                          </a:solidFill>
                          <a:latin typeface="Roboto Condensed Bold"/>
                          <a:ea typeface="Roboto Condensed Bold"/>
                          <a:cs typeface="Roboto Condensed Bold"/>
                          <a:sym typeface="Roboto Condensed Bold"/>
                        </a:rPr>
                        <a:t>Thân bài</a:t>
                      </a:r>
                      <a:endParaRPr lang="en-US" sz="1100"/>
                    </a:p>
                    <a:p>
                      <a:pPr algn="ctr">
                        <a:lnSpc>
                          <a:spcPts val="4340"/>
                        </a:lnSpc>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E2B8"/>
                    </a:solidFill>
                  </a:tcPr>
                </a:tc>
                <a:tc>
                  <a:txBody>
                    <a:bodyPr/>
                    <a:lstStyle/>
                    <a:p>
                      <a:pPr algn="just">
                        <a:lnSpc>
                          <a:spcPts val="4340"/>
                        </a:lnSpc>
                        <a:defRPr/>
                      </a:pPr>
                      <a:r>
                        <a:rPr lang="en-US" sz="3100">
                          <a:solidFill>
                            <a:srgbClr val="545454"/>
                          </a:solidFill>
                          <a:latin typeface="Roboto Condensed"/>
                          <a:ea typeface="Roboto Condensed"/>
                          <a:cs typeface="Roboto Condensed"/>
                          <a:sym typeface="Roboto Condensed"/>
                        </a:rPr>
                        <a:t>Nêu được 1-2 lí lẽ một cách thuyết phục để làm rõ một luận điểm</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extLst>
                  <a:ext uri="{0D108BD9-81ED-4DB2-BD59-A6C34878D82A}">
                    <a16:rowId xmlns:a16="http://schemas.microsoft.com/office/drawing/2014/main" val="10004"/>
                  </a:ext>
                </a:extLst>
              </a:tr>
              <a:tr h="744366">
                <a:tc vMerge="1">
                  <a:txBody>
                    <a:bodyPr/>
                    <a:lstStyle/>
                    <a:p>
                      <a:pPr algn="ctr">
                        <a:lnSpc>
                          <a:spcPts val="4340"/>
                        </a:lnSpc>
                        <a:defRPr/>
                      </a:pPr>
                      <a:r>
                        <a:rPr lang="en-US" sz="3100" b="1">
                          <a:solidFill>
                            <a:srgbClr val="545454"/>
                          </a:solidFill>
                          <a:latin typeface="Roboto Condensed Bold"/>
                          <a:ea typeface="Roboto Condensed Bold"/>
                          <a:cs typeface="Roboto Condensed Bold"/>
                          <a:sym typeface="Roboto Condensed Bold"/>
                        </a:rPr>
                        <a:t>Thân bài</a:t>
                      </a:r>
                      <a:endParaRPr lang="en-US" sz="1100"/>
                    </a:p>
                    <a:p>
                      <a:pPr algn="ctr">
                        <a:lnSpc>
                          <a:spcPts val="4340"/>
                        </a:lnSpc>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E2B8"/>
                    </a:solidFill>
                  </a:tcPr>
                </a:tc>
                <a:tc>
                  <a:txBody>
                    <a:bodyPr/>
                    <a:lstStyle/>
                    <a:p>
                      <a:pPr algn="l">
                        <a:lnSpc>
                          <a:spcPts val="4340"/>
                        </a:lnSpc>
                        <a:defRPr/>
                      </a:pPr>
                      <a:r>
                        <a:rPr lang="en-US" sz="3100">
                          <a:solidFill>
                            <a:srgbClr val="545454"/>
                          </a:solidFill>
                          <a:latin typeface="Roboto Condensed"/>
                          <a:ea typeface="Roboto Condensed"/>
                          <a:cs typeface="Roboto Condensed"/>
                          <a:sym typeface="Roboto Condensed"/>
                        </a:rPr>
                        <a:t>Nêu được bằng chứng đa dạng, cụ thể, phù hợp với luận điểm</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extLst>
                  <a:ext uri="{0D108BD9-81ED-4DB2-BD59-A6C34878D82A}">
                    <a16:rowId xmlns:a16="http://schemas.microsoft.com/office/drawing/2014/main" val="10005"/>
                  </a:ext>
                </a:extLst>
              </a:tr>
              <a:tr h="1313617">
                <a:tc vMerge="1">
                  <a:txBody>
                    <a:bodyPr/>
                    <a:lstStyle/>
                    <a:p>
                      <a:pPr algn="ctr">
                        <a:lnSpc>
                          <a:spcPts val="4340"/>
                        </a:lnSpc>
                        <a:defRPr/>
                      </a:pPr>
                      <a:r>
                        <a:rPr lang="en-US" sz="3100" b="1">
                          <a:solidFill>
                            <a:srgbClr val="545454"/>
                          </a:solidFill>
                          <a:latin typeface="Roboto Condensed Bold"/>
                          <a:ea typeface="Roboto Condensed Bold"/>
                          <a:cs typeface="Roboto Condensed Bold"/>
                          <a:sym typeface="Roboto Condensed Bold"/>
                        </a:rPr>
                        <a:t>Thân bài</a:t>
                      </a:r>
                      <a:endParaRPr lang="en-US" sz="1100"/>
                    </a:p>
                    <a:p>
                      <a:pPr algn="ctr">
                        <a:lnSpc>
                          <a:spcPts val="4340"/>
                        </a:lnSpc>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E2B8"/>
                    </a:solidFill>
                  </a:tcPr>
                </a:tc>
                <a:tc>
                  <a:txBody>
                    <a:bodyPr/>
                    <a:lstStyle/>
                    <a:p>
                      <a:pPr algn="l">
                        <a:lnSpc>
                          <a:spcPts val="4340"/>
                        </a:lnSpc>
                        <a:defRPr/>
                      </a:pPr>
                      <a:r>
                        <a:rPr lang="en-US" sz="3100">
                          <a:solidFill>
                            <a:srgbClr val="545454"/>
                          </a:solidFill>
                          <a:latin typeface="Roboto Condensed"/>
                          <a:ea typeface="Roboto Condensed"/>
                          <a:cs typeface="Roboto Condensed"/>
                          <a:sym typeface="Roboto Condensed"/>
                        </a:rPr>
                        <a:t>Sử dụng các phương tiện liên kết để tạo tính mạch lạc trong văn bản</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extLst>
                  <a:ext uri="{0D108BD9-81ED-4DB2-BD59-A6C34878D82A}">
                    <a16:rowId xmlns:a16="http://schemas.microsoft.com/office/drawing/2014/main" val="10006"/>
                  </a:ext>
                </a:extLst>
              </a:tr>
              <a:tr h="728647">
                <a:tc vMerge="1">
                  <a:txBody>
                    <a:bodyPr/>
                    <a:lstStyle/>
                    <a:p>
                      <a:pPr algn="ctr">
                        <a:lnSpc>
                          <a:spcPts val="4340"/>
                        </a:lnSpc>
                        <a:defRPr/>
                      </a:pPr>
                      <a:r>
                        <a:rPr lang="en-US" sz="3100" b="1">
                          <a:solidFill>
                            <a:srgbClr val="545454"/>
                          </a:solidFill>
                          <a:latin typeface="Roboto Condensed Bold"/>
                          <a:ea typeface="Roboto Condensed Bold"/>
                          <a:cs typeface="Roboto Condensed Bold"/>
                          <a:sym typeface="Roboto Condensed Bold"/>
                        </a:rPr>
                        <a:t>Thân bài</a:t>
                      </a:r>
                      <a:endParaRPr lang="en-US" sz="1100"/>
                    </a:p>
                    <a:p>
                      <a:pPr algn="ctr">
                        <a:lnSpc>
                          <a:spcPts val="4340"/>
                        </a:lnSpc>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E2B8"/>
                    </a:solidFill>
                  </a:tcPr>
                </a:tc>
                <a:tc>
                  <a:txBody>
                    <a:bodyPr/>
                    <a:lstStyle/>
                    <a:p>
                      <a:pPr algn="l">
                        <a:lnSpc>
                          <a:spcPts val="4340"/>
                        </a:lnSpc>
                        <a:defRPr/>
                      </a:pPr>
                      <a:r>
                        <a:rPr lang="en-US" sz="3100">
                          <a:solidFill>
                            <a:srgbClr val="545454"/>
                          </a:solidFill>
                          <a:latin typeface="Roboto Condensed"/>
                          <a:ea typeface="Roboto Condensed"/>
                          <a:cs typeface="Roboto Condensed"/>
                          <a:sym typeface="Roboto Condensed"/>
                        </a:rPr>
                        <a:t>Sắp xếp các lí lẽ, bằng chứng theo một trình tự hợp lí</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extLst>
                  <a:ext uri="{0D108BD9-81ED-4DB2-BD59-A6C34878D82A}">
                    <a16:rowId xmlns:a16="http://schemas.microsoft.com/office/drawing/2014/main" val="10007"/>
                  </a:ext>
                </a:extLst>
              </a:tr>
              <a:tr h="1313617">
                <a:tc vMerge="1">
                  <a:txBody>
                    <a:bodyPr/>
                    <a:lstStyle/>
                    <a:p>
                      <a:pPr algn="ctr">
                        <a:lnSpc>
                          <a:spcPts val="4340"/>
                        </a:lnSpc>
                        <a:defRPr/>
                      </a:pPr>
                      <a:r>
                        <a:rPr lang="en-US" sz="3100" b="1">
                          <a:solidFill>
                            <a:srgbClr val="545454"/>
                          </a:solidFill>
                          <a:latin typeface="Roboto Condensed Bold"/>
                          <a:ea typeface="Roboto Condensed Bold"/>
                          <a:cs typeface="Roboto Condensed Bold"/>
                          <a:sym typeface="Roboto Condensed Bold"/>
                        </a:rPr>
                        <a:t>Thân bài</a:t>
                      </a:r>
                      <a:endParaRPr lang="en-US" sz="1100"/>
                    </a:p>
                    <a:p>
                      <a:pPr algn="ctr">
                        <a:lnSpc>
                          <a:spcPts val="4340"/>
                        </a:lnSpc>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E2B8"/>
                    </a:solidFill>
                  </a:tcPr>
                </a:tc>
                <a:tc>
                  <a:txBody>
                    <a:bodyPr/>
                    <a:lstStyle/>
                    <a:p>
                      <a:pPr algn="l">
                        <a:lnSpc>
                          <a:spcPts val="4340"/>
                        </a:lnSpc>
                        <a:defRPr/>
                      </a:pPr>
                      <a:r>
                        <a:rPr lang="en-US" sz="3100">
                          <a:solidFill>
                            <a:srgbClr val="545454"/>
                          </a:solidFill>
                          <a:latin typeface="Roboto Condensed"/>
                          <a:ea typeface="Roboto Condensed"/>
                          <a:cs typeface="Roboto Condensed"/>
                          <a:sym typeface="Roboto Condensed"/>
                        </a:rPr>
                        <a:t>Sử dụng các phương tiện liên kết để tạo tính mạch lạc trong văn bản</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34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extLst>
                  <a:ext uri="{0D108BD9-81ED-4DB2-BD59-A6C34878D82A}">
                    <a16:rowId xmlns:a16="http://schemas.microsoft.com/office/drawing/2014/main" val="10008"/>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11444" b="-11444"/>
            </a:stretch>
          </a:blipFill>
        </p:spPr>
        <p:txBody>
          <a:bodyPr/>
          <a:lstStyle/>
          <a:p>
            <a:endParaRPr lang="en-US"/>
          </a:p>
        </p:txBody>
      </p:sp>
      <p:sp>
        <p:nvSpPr>
          <p:cNvPr id="3" name="Freeform 3"/>
          <p:cNvSpPr/>
          <p:nvPr/>
        </p:nvSpPr>
        <p:spPr>
          <a:xfrm>
            <a:off x="-499481" y="-515916"/>
            <a:ext cx="3564660" cy="3298931"/>
          </a:xfrm>
          <a:custGeom>
            <a:avLst/>
            <a:gdLst/>
            <a:ahLst/>
            <a:cxnLst/>
            <a:rect l="l" t="t" r="r" b="b"/>
            <a:pathLst>
              <a:path w="3564660" h="3298931">
                <a:moveTo>
                  <a:pt x="0" y="0"/>
                </a:moveTo>
                <a:lnTo>
                  <a:pt x="3564660" y="0"/>
                </a:lnTo>
                <a:lnTo>
                  <a:pt x="3564660" y="3298931"/>
                </a:lnTo>
                <a:lnTo>
                  <a:pt x="0" y="32989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flipV="1">
            <a:off x="15339245" y="0"/>
            <a:ext cx="3564660" cy="3298931"/>
          </a:xfrm>
          <a:custGeom>
            <a:avLst/>
            <a:gdLst/>
            <a:ahLst/>
            <a:cxnLst/>
            <a:rect l="l" t="t" r="r" b="b"/>
            <a:pathLst>
              <a:path w="3564660" h="3298931">
                <a:moveTo>
                  <a:pt x="3564660" y="3298931"/>
                </a:moveTo>
                <a:lnTo>
                  <a:pt x="0" y="3298931"/>
                </a:lnTo>
                <a:lnTo>
                  <a:pt x="0" y="0"/>
                </a:lnTo>
                <a:lnTo>
                  <a:pt x="3564660" y="0"/>
                </a:lnTo>
                <a:lnTo>
                  <a:pt x="3564660" y="329893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3200535" y="933450"/>
            <a:ext cx="16403844" cy="788010"/>
          </a:xfrm>
          <a:prstGeom prst="rect">
            <a:avLst/>
          </a:prstGeom>
        </p:spPr>
        <p:txBody>
          <a:bodyPr lIns="0" tIns="0" rIns="0" bIns="0" rtlCol="0" anchor="t">
            <a:spAutoFit/>
          </a:bodyPr>
          <a:lstStyle/>
          <a:p>
            <a:pPr algn="l">
              <a:lnSpc>
                <a:spcPts val="6439"/>
              </a:lnSpc>
            </a:pPr>
            <a:r>
              <a:rPr lang="en-US" sz="4599" b="1">
                <a:solidFill>
                  <a:srgbClr val="70422C"/>
                </a:solidFill>
                <a:latin typeface="Fraunces Bold"/>
                <a:ea typeface="Fraunces Bold"/>
                <a:cs typeface="Fraunces Bold"/>
                <a:sym typeface="Fraunces Bold"/>
              </a:rPr>
              <a:t>I. TÌM HIỂU YÊU CẦU CỦA KIỂU VĂN BẢN</a:t>
            </a:r>
          </a:p>
        </p:txBody>
      </p:sp>
      <p:sp>
        <p:nvSpPr>
          <p:cNvPr id="6" name="TextBox 6"/>
          <p:cNvSpPr txBox="1"/>
          <p:nvPr/>
        </p:nvSpPr>
        <p:spPr>
          <a:xfrm>
            <a:off x="5573594" y="1897566"/>
            <a:ext cx="7140812" cy="704850"/>
          </a:xfrm>
          <a:prstGeom prst="rect">
            <a:avLst/>
          </a:prstGeom>
        </p:spPr>
        <p:txBody>
          <a:bodyPr lIns="0" tIns="0" rIns="0" bIns="0" rtlCol="0" anchor="t">
            <a:spAutoFit/>
          </a:bodyPr>
          <a:lstStyle/>
          <a:p>
            <a:pPr algn="l">
              <a:lnSpc>
                <a:spcPts val="5519"/>
              </a:lnSpc>
            </a:pPr>
            <a:r>
              <a:rPr lang="en-US" sz="4599" b="1">
                <a:solidFill>
                  <a:srgbClr val="764A49"/>
                </a:solidFill>
                <a:latin typeface="Roboto Condensed Bold"/>
                <a:ea typeface="Roboto Condensed Bold"/>
                <a:cs typeface="Roboto Condensed Bold"/>
                <a:sym typeface="Roboto Condensed Bold"/>
              </a:rPr>
              <a:t>2. Bảng kiểm tham khảo</a:t>
            </a:r>
          </a:p>
        </p:txBody>
      </p:sp>
      <p:graphicFrame>
        <p:nvGraphicFramePr>
          <p:cNvPr id="7" name="Table 7"/>
          <p:cNvGraphicFramePr>
            <a:graphicFrameLocks noGrp="1"/>
          </p:cNvGraphicFramePr>
          <p:nvPr/>
        </p:nvGraphicFramePr>
        <p:xfrm>
          <a:off x="1130208" y="3088868"/>
          <a:ext cx="16129093" cy="6906037"/>
        </p:xfrm>
        <a:graphic>
          <a:graphicData uri="http://schemas.openxmlformats.org/drawingml/2006/table">
            <a:tbl>
              <a:tblPr/>
              <a:tblGrid>
                <a:gridCol w="2065920">
                  <a:extLst>
                    <a:ext uri="{9D8B030D-6E8A-4147-A177-3AD203B41FA5}">
                      <a16:colId xmlns:a16="http://schemas.microsoft.com/office/drawing/2014/main" val="20000"/>
                    </a:ext>
                  </a:extLst>
                </a:gridCol>
                <a:gridCol w="8101130">
                  <a:extLst>
                    <a:ext uri="{9D8B030D-6E8A-4147-A177-3AD203B41FA5}">
                      <a16:colId xmlns:a16="http://schemas.microsoft.com/office/drawing/2014/main" val="20001"/>
                    </a:ext>
                  </a:extLst>
                </a:gridCol>
                <a:gridCol w="1465099">
                  <a:extLst>
                    <a:ext uri="{9D8B030D-6E8A-4147-A177-3AD203B41FA5}">
                      <a16:colId xmlns:a16="http://schemas.microsoft.com/office/drawing/2014/main" val="20002"/>
                    </a:ext>
                  </a:extLst>
                </a:gridCol>
                <a:gridCol w="1124236">
                  <a:extLst>
                    <a:ext uri="{9D8B030D-6E8A-4147-A177-3AD203B41FA5}">
                      <a16:colId xmlns:a16="http://schemas.microsoft.com/office/drawing/2014/main" val="20003"/>
                    </a:ext>
                  </a:extLst>
                </a:gridCol>
                <a:gridCol w="1124236">
                  <a:extLst>
                    <a:ext uri="{9D8B030D-6E8A-4147-A177-3AD203B41FA5}">
                      <a16:colId xmlns:a16="http://schemas.microsoft.com/office/drawing/2014/main" val="20004"/>
                    </a:ext>
                  </a:extLst>
                </a:gridCol>
                <a:gridCol w="1124236">
                  <a:extLst>
                    <a:ext uri="{9D8B030D-6E8A-4147-A177-3AD203B41FA5}">
                      <a16:colId xmlns:a16="http://schemas.microsoft.com/office/drawing/2014/main" val="20005"/>
                    </a:ext>
                  </a:extLst>
                </a:gridCol>
                <a:gridCol w="1124236">
                  <a:extLst>
                    <a:ext uri="{9D8B030D-6E8A-4147-A177-3AD203B41FA5}">
                      <a16:colId xmlns:a16="http://schemas.microsoft.com/office/drawing/2014/main" val="20006"/>
                    </a:ext>
                  </a:extLst>
                </a:gridCol>
              </a:tblGrid>
              <a:tr h="1749946">
                <a:tc gridSpan="2">
                  <a:txBody>
                    <a:bodyPr/>
                    <a:lstStyle/>
                    <a:p>
                      <a:pPr algn="ctr">
                        <a:lnSpc>
                          <a:spcPts val="4900"/>
                        </a:lnSpc>
                        <a:defRPr/>
                      </a:pPr>
                      <a:r>
                        <a:rPr lang="en-US" sz="3500" b="1">
                          <a:solidFill>
                            <a:srgbClr val="545454"/>
                          </a:solidFill>
                          <a:latin typeface="Roboto Condensed Bold"/>
                          <a:ea typeface="Roboto Condensed Bold"/>
                          <a:cs typeface="Roboto Condensed Bold"/>
                          <a:sym typeface="Roboto Condensed Bold"/>
                        </a:rPr>
                        <a:t>TIẾU CHÍ</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D699"/>
                    </a:solidFill>
                  </a:tcPr>
                </a:tc>
                <a:tc hMerge="1">
                  <a:txBody>
                    <a:bodyPr/>
                    <a:lstStyle/>
                    <a:p>
                      <a:pPr algn="ctr">
                        <a:lnSpc>
                          <a:spcPts val="4900"/>
                        </a:lnSpc>
                        <a:defRPr/>
                      </a:pPr>
                      <a:r>
                        <a:rPr lang="en-US" sz="3500" b="1">
                          <a:solidFill>
                            <a:srgbClr val="545454"/>
                          </a:solidFill>
                          <a:latin typeface="Roboto Condensed Bold"/>
                          <a:ea typeface="Roboto Condensed Bold"/>
                          <a:cs typeface="Roboto Condensed Bold"/>
                          <a:sym typeface="Roboto Condensed Bold"/>
                        </a:rPr>
                        <a:t>TIẾU CHÍ</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D699"/>
                    </a:solidFill>
                  </a:tcPr>
                </a:tc>
                <a:tc>
                  <a:txBody>
                    <a:bodyPr/>
                    <a:lstStyle/>
                    <a:p>
                      <a:pPr algn="ctr">
                        <a:lnSpc>
                          <a:spcPts val="4900"/>
                        </a:lnSpc>
                        <a:defRPr/>
                      </a:pPr>
                      <a:r>
                        <a:rPr lang="en-US" sz="3500" b="1">
                          <a:solidFill>
                            <a:srgbClr val="545454"/>
                          </a:solidFill>
                          <a:latin typeface="Roboto Condensed Bold"/>
                          <a:ea typeface="Roboto Condensed Bold"/>
                          <a:cs typeface="Roboto Condensed Bold"/>
                          <a:sym typeface="Roboto Condensed Bold"/>
                        </a:rPr>
                        <a:t>CHƯA ĐẠT</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D699"/>
                    </a:solidFill>
                  </a:tcPr>
                </a:tc>
                <a:tc>
                  <a:txBody>
                    <a:bodyPr/>
                    <a:lstStyle/>
                    <a:p>
                      <a:pPr algn="ctr">
                        <a:lnSpc>
                          <a:spcPts val="4900"/>
                        </a:lnSpc>
                        <a:defRPr/>
                      </a:pPr>
                      <a:r>
                        <a:rPr lang="en-US" sz="3500" b="1">
                          <a:solidFill>
                            <a:srgbClr val="545454"/>
                          </a:solidFill>
                          <a:latin typeface="Roboto Condensed Bold"/>
                          <a:ea typeface="Roboto Condensed Bold"/>
                          <a:cs typeface="Roboto Condensed Bold"/>
                          <a:sym typeface="Roboto Condensed Bold"/>
                        </a:rPr>
                        <a:t> ĐẠT</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D699"/>
                    </a:solidFill>
                  </a:tcPr>
                </a:tc>
                <a:tc>
                  <a:txBody>
                    <a:bodyPr/>
                    <a:lstStyle/>
                    <a:p>
                      <a:pPr algn="ctr">
                        <a:lnSpc>
                          <a:spcPts val="4900"/>
                        </a:lnSpc>
                        <a:defRPr/>
                      </a:pPr>
                      <a:r>
                        <a:rPr lang="en-US" sz="3500" b="1">
                          <a:solidFill>
                            <a:srgbClr val="545454"/>
                          </a:solidFill>
                          <a:latin typeface="Roboto Condensed Bold"/>
                          <a:ea typeface="Roboto Condensed Bold"/>
                          <a:cs typeface="Roboto Condensed Bold"/>
                          <a:sym typeface="Roboto Condensed Bold"/>
                        </a:rPr>
                        <a:t>KHÁ</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D699"/>
                    </a:solidFill>
                  </a:tcPr>
                </a:tc>
                <a:tc>
                  <a:txBody>
                    <a:bodyPr/>
                    <a:lstStyle/>
                    <a:p>
                      <a:pPr algn="ctr">
                        <a:lnSpc>
                          <a:spcPts val="4900"/>
                        </a:lnSpc>
                        <a:defRPr/>
                      </a:pPr>
                      <a:r>
                        <a:rPr lang="en-US" sz="3500" b="1">
                          <a:solidFill>
                            <a:srgbClr val="545454"/>
                          </a:solidFill>
                          <a:latin typeface="Roboto Condensed Bold"/>
                          <a:ea typeface="Roboto Condensed Bold"/>
                          <a:cs typeface="Roboto Condensed Bold"/>
                          <a:sym typeface="Roboto Condensed Bold"/>
                        </a:rPr>
                        <a:t>TỐT</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D699"/>
                    </a:solidFill>
                  </a:tcPr>
                </a:tc>
                <a:tc>
                  <a:txBody>
                    <a:bodyPr/>
                    <a:lstStyle/>
                    <a:p>
                      <a:pPr algn="ctr">
                        <a:lnSpc>
                          <a:spcPts val="4900"/>
                        </a:lnSpc>
                        <a:defRPr/>
                      </a:pPr>
                      <a:r>
                        <a:rPr lang="en-US" sz="3500" b="1">
                          <a:solidFill>
                            <a:srgbClr val="545454"/>
                          </a:solidFill>
                          <a:latin typeface="Roboto Condensed Bold"/>
                          <a:ea typeface="Roboto Condensed Bold"/>
                          <a:cs typeface="Roboto Condensed Bold"/>
                          <a:sym typeface="Roboto Condensed Bold"/>
                        </a:rPr>
                        <a:t>XUẤT SẮC</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D699"/>
                    </a:solidFill>
                  </a:tcPr>
                </a:tc>
                <a:extLst>
                  <a:ext uri="{0D108BD9-81ED-4DB2-BD59-A6C34878D82A}">
                    <a16:rowId xmlns:a16="http://schemas.microsoft.com/office/drawing/2014/main" val="10000"/>
                  </a:ext>
                </a:extLst>
              </a:tr>
              <a:tr h="1718697">
                <a:tc>
                  <a:txBody>
                    <a:bodyPr/>
                    <a:lstStyle/>
                    <a:p>
                      <a:pPr algn="ctr">
                        <a:lnSpc>
                          <a:spcPts val="4900"/>
                        </a:lnSpc>
                        <a:defRPr/>
                      </a:pPr>
                      <a:r>
                        <a:rPr lang="en-US" sz="3500" b="1">
                          <a:solidFill>
                            <a:srgbClr val="545454"/>
                          </a:solidFill>
                          <a:latin typeface="Roboto Condensed Bold"/>
                          <a:ea typeface="Roboto Condensed Bold"/>
                          <a:cs typeface="Roboto Condensed Bold"/>
                          <a:sym typeface="Roboto Condensed Bold"/>
                        </a:rPr>
                        <a:t>Kết bài </a:t>
                      </a:r>
                      <a:endParaRPr lang="en-US" sz="1100"/>
                    </a:p>
                    <a:p>
                      <a:pPr algn="ctr">
                        <a:lnSpc>
                          <a:spcPts val="4900"/>
                        </a:lnSpc>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E2B8"/>
                    </a:solidFill>
                  </a:tcPr>
                </a:tc>
                <a:tc>
                  <a:txBody>
                    <a:bodyPr/>
                    <a:lstStyle/>
                    <a:p>
                      <a:pPr algn="l">
                        <a:lnSpc>
                          <a:spcPts val="4900"/>
                        </a:lnSpc>
                        <a:defRPr/>
                      </a:pPr>
                      <a:r>
                        <a:rPr lang="en-US" sz="3500">
                          <a:solidFill>
                            <a:srgbClr val="545454"/>
                          </a:solidFill>
                          <a:latin typeface="Roboto Condensed"/>
                          <a:ea typeface="Roboto Condensed"/>
                          <a:cs typeface="Roboto Condensed"/>
                          <a:sym typeface="Roboto Condensed"/>
                        </a:rPr>
                        <a:t>Khẳng định lại giá trị, ý nghĩa của văn bản kịch</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90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90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90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90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90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extLst>
                  <a:ext uri="{0D108BD9-81ED-4DB2-BD59-A6C34878D82A}">
                    <a16:rowId xmlns:a16="http://schemas.microsoft.com/office/drawing/2014/main" val="10001"/>
                  </a:ext>
                </a:extLst>
              </a:tr>
              <a:tr h="1718697">
                <a:tc rowSpan="2">
                  <a:txBody>
                    <a:bodyPr/>
                    <a:lstStyle/>
                    <a:p>
                      <a:pPr algn="ctr">
                        <a:lnSpc>
                          <a:spcPts val="4900"/>
                        </a:lnSpc>
                        <a:defRPr/>
                      </a:pPr>
                      <a:r>
                        <a:rPr lang="en-US" sz="3500" b="1">
                          <a:solidFill>
                            <a:srgbClr val="545454"/>
                          </a:solidFill>
                          <a:latin typeface="Roboto Condensed Bold"/>
                          <a:ea typeface="Roboto Condensed Bold"/>
                          <a:cs typeface="Roboto Condensed Bold"/>
                          <a:sym typeface="Roboto Condensed Bold"/>
                        </a:rPr>
                        <a:t>Trình bày, diễn đạt</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E2B8"/>
                    </a:solidFill>
                  </a:tcPr>
                </a:tc>
                <a:tc>
                  <a:txBody>
                    <a:bodyPr/>
                    <a:lstStyle/>
                    <a:p>
                      <a:pPr algn="l">
                        <a:lnSpc>
                          <a:spcPts val="4900"/>
                        </a:lnSpc>
                        <a:defRPr/>
                      </a:pPr>
                      <a:r>
                        <a:rPr lang="en-US" sz="3500">
                          <a:solidFill>
                            <a:srgbClr val="545454"/>
                          </a:solidFill>
                          <a:latin typeface="Roboto Condensed"/>
                          <a:ea typeface="Roboto Condensed"/>
                          <a:cs typeface="Roboto Condensed"/>
                          <a:sym typeface="Roboto Condensed"/>
                        </a:rPr>
                        <a:t>Không mắc lỗi chính tả, dùng từ, đặt câu</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90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90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90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90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90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extLst>
                  <a:ext uri="{0D108BD9-81ED-4DB2-BD59-A6C34878D82A}">
                    <a16:rowId xmlns:a16="http://schemas.microsoft.com/office/drawing/2014/main" val="10002"/>
                  </a:ext>
                </a:extLst>
              </a:tr>
              <a:tr h="1718697">
                <a:tc vMerge="1">
                  <a:txBody>
                    <a:bodyPr/>
                    <a:lstStyle/>
                    <a:p>
                      <a:pPr algn="ctr">
                        <a:lnSpc>
                          <a:spcPts val="4900"/>
                        </a:lnSpc>
                        <a:defRPr/>
                      </a:pPr>
                      <a:r>
                        <a:rPr lang="en-US" sz="3500" b="1">
                          <a:solidFill>
                            <a:srgbClr val="545454"/>
                          </a:solidFill>
                          <a:latin typeface="Roboto Condensed Bold"/>
                          <a:ea typeface="Roboto Condensed Bold"/>
                          <a:cs typeface="Roboto Condensed Bold"/>
                          <a:sym typeface="Roboto Condensed Bold"/>
                        </a:rPr>
                        <a:t>Trình bày, diễn đạt</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E2B8"/>
                    </a:solidFill>
                  </a:tcPr>
                </a:tc>
                <a:tc>
                  <a:txBody>
                    <a:bodyPr/>
                    <a:lstStyle/>
                    <a:p>
                      <a:pPr algn="l">
                        <a:lnSpc>
                          <a:spcPts val="4900"/>
                        </a:lnSpc>
                        <a:defRPr/>
                      </a:pPr>
                      <a:r>
                        <a:rPr lang="en-US" sz="3500">
                          <a:solidFill>
                            <a:srgbClr val="545454"/>
                          </a:solidFill>
                          <a:latin typeface="Roboto Condensed"/>
                          <a:ea typeface="Roboto Condensed"/>
                          <a:cs typeface="Roboto Condensed"/>
                          <a:sym typeface="Roboto Condensed"/>
                        </a:rPr>
                        <a:t>Diễn đạt chặt chẽ, thuyết phục</a:t>
                      </a: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90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90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90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90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tc>
                  <a:txBody>
                    <a:bodyPr/>
                    <a:lstStyle/>
                    <a:p>
                      <a:pPr algn="l">
                        <a:lnSpc>
                          <a:spcPts val="4900"/>
                        </a:lnSpc>
                        <a:defRPr/>
                      </a:pPr>
                      <a:endParaRPr lang="en-US" sz="1100"/>
                    </a:p>
                  </a:txBody>
                  <a:tcPr marL="28575" marR="28575" marT="28575" marB="2857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4E3"/>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444" b="-11444"/>
            </a:stretch>
          </a:blipFill>
        </p:spPr>
        <p:txBody>
          <a:bodyPr/>
          <a:lstStyle/>
          <a:p>
            <a:endParaRPr lang="en-US"/>
          </a:p>
        </p:txBody>
      </p:sp>
      <p:sp>
        <p:nvSpPr>
          <p:cNvPr id="3" name="Freeform 3"/>
          <p:cNvSpPr/>
          <p:nvPr/>
        </p:nvSpPr>
        <p:spPr>
          <a:xfrm>
            <a:off x="352238" y="1742855"/>
            <a:ext cx="17280274" cy="6717706"/>
          </a:xfrm>
          <a:custGeom>
            <a:avLst/>
            <a:gdLst/>
            <a:ahLst/>
            <a:cxnLst/>
            <a:rect l="l" t="t" r="r" b="b"/>
            <a:pathLst>
              <a:path w="17280274" h="6717706">
                <a:moveTo>
                  <a:pt x="0" y="0"/>
                </a:moveTo>
                <a:lnTo>
                  <a:pt x="17280274" y="0"/>
                </a:lnTo>
                <a:lnTo>
                  <a:pt x="17280274" y="6717707"/>
                </a:lnTo>
                <a:lnTo>
                  <a:pt x="0" y="67177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5400000">
            <a:off x="16085344" y="-1385852"/>
            <a:ext cx="3094336" cy="5866040"/>
          </a:xfrm>
          <a:custGeom>
            <a:avLst/>
            <a:gdLst/>
            <a:ahLst/>
            <a:cxnLst/>
            <a:rect l="l" t="t" r="r" b="b"/>
            <a:pathLst>
              <a:path w="3094336" h="5866040">
                <a:moveTo>
                  <a:pt x="0" y="0"/>
                </a:moveTo>
                <a:lnTo>
                  <a:pt x="3094336" y="0"/>
                </a:lnTo>
                <a:lnTo>
                  <a:pt x="3094336" y="5866040"/>
                </a:lnTo>
                <a:lnTo>
                  <a:pt x="0" y="5866040"/>
                </a:lnTo>
                <a:lnTo>
                  <a:pt x="0" y="0"/>
                </a:lnTo>
                <a:close/>
              </a:path>
            </a:pathLst>
          </a:custGeom>
          <a:blipFill>
            <a:blip r:embed="rId5"/>
            <a:stretch>
              <a:fillRect/>
            </a:stretch>
          </a:blipFill>
        </p:spPr>
        <p:txBody>
          <a:bodyPr/>
          <a:lstStyle/>
          <a:p>
            <a:endParaRPr lang="en-US"/>
          </a:p>
        </p:txBody>
      </p:sp>
      <p:sp>
        <p:nvSpPr>
          <p:cNvPr id="5" name="Freeform 5"/>
          <p:cNvSpPr/>
          <p:nvPr/>
        </p:nvSpPr>
        <p:spPr>
          <a:xfrm>
            <a:off x="1819188" y="3550513"/>
            <a:ext cx="4981645" cy="3094847"/>
          </a:xfrm>
          <a:custGeom>
            <a:avLst/>
            <a:gdLst/>
            <a:ahLst/>
            <a:cxnLst/>
            <a:rect l="l" t="t" r="r" b="b"/>
            <a:pathLst>
              <a:path w="4981645" h="3094847">
                <a:moveTo>
                  <a:pt x="0" y="0"/>
                </a:moveTo>
                <a:lnTo>
                  <a:pt x="4981645" y="0"/>
                </a:lnTo>
                <a:lnTo>
                  <a:pt x="4981645" y="3094847"/>
                </a:lnTo>
                <a:lnTo>
                  <a:pt x="0" y="3094847"/>
                </a:lnTo>
                <a:lnTo>
                  <a:pt x="0" y="0"/>
                </a:lnTo>
                <a:close/>
              </a:path>
            </a:pathLst>
          </a:custGeom>
          <a:blipFill>
            <a:blip r:embed="rId6">
              <a:extLst>
                <a:ext uri="{96DAC541-7B7A-43D3-8B79-37D633B846F1}">
                  <asvg:svgBlip xmlns:asvg="http://schemas.microsoft.com/office/drawing/2016/SVG/main" r:embed="rId7"/>
                </a:ext>
              </a:extLst>
            </a:blip>
            <a:stretch>
              <a:fillRect/>
            </a:stretch>
          </a:blipFill>
          <a:ln w="28575" cap="sq">
            <a:solidFill>
              <a:srgbClr val="FAD9BB"/>
            </a:solidFill>
            <a:prstDash val="sysDot"/>
            <a:miter/>
          </a:ln>
        </p:spPr>
        <p:txBody>
          <a:bodyPr/>
          <a:lstStyle/>
          <a:p>
            <a:endParaRPr lang="en-US"/>
          </a:p>
        </p:txBody>
      </p:sp>
      <p:sp>
        <p:nvSpPr>
          <p:cNvPr id="6" name="TextBox 6"/>
          <p:cNvSpPr txBox="1"/>
          <p:nvPr/>
        </p:nvSpPr>
        <p:spPr>
          <a:xfrm>
            <a:off x="2617251" y="497220"/>
            <a:ext cx="11413929" cy="1078214"/>
          </a:xfrm>
          <a:prstGeom prst="rect">
            <a:avLst/>
          </a:prstGeom>
        </p:spPr>
        <p:txBody>
          <a:bodyPr lIns="0" tIns="0" rIns="0" bIns="0" rtlCol="0" anchor="t">
            <a:spAutoFit/>
          </a:bodyPr>
          <a:lstStyle/>
          <a:p>
            <a:pPr algn="ctr">
              <a:lnSpc>
                <a:spcPts val="8819"/>
              </a:lnSpc>
            </a:pPr>
            <a:r>
              <a:rPr lang="en-US" sz="6298" b="1">
                <a:solidFill>
                  <a:srgbClr val="70422C"/>
                </a:solidFill>
                <a:latin typeface="Fraunces Bold"/>
                <a:ea typeface="Fraunces Bold"/>
                <a:cs typeface="Fraunces Bold"/>
                <a:sym typeface="Fraunces Bold"/>
              </a:rPr>
              <a:t>II. PHÂN TÍCH MẪU</a:t>
            </a:r>
          </a:p>
        </p:txBody>
      </p:sp>
      <p:sp>
        <p:nvSpPr>
          <p:cNvPr id="7" name="TextBox 7"/>
          <p:cNvSpPr txBox="1"/>
          <p:nvPr/>
        </p:nvSpPr>
        <p:spPr>
          <a:xfrm>
            <a:off x="1317977" y="2176046"/>
            <a:ext cx="14012475" cy="1457237"/>
          </a:xfrm>
          <a:prstGeom prst="rect">
            <a:avLst/>
          </a:prstGeom>
        </p:spPr>
        <p:txBody>
          <a:bodyPr lIns="0" tIns="0" rIns="0" bIns="0" rtlCol="0" anchor="t">
            <a:spAutoFit/>
          </a:bodyPr>
          <a:lstStyle/>
          <a:p>
            <a:pPr algn="ctr">
              <a:lnSpc>
                <a:spcPts val="5759"/>
              </a:lnSpc>
            </a:pPr>
            <a:r>
              <a:rPr lang="en-US" sz="4799" b="1">
                <a:solidFill>
                  <a:srgbClr val="764A49"/>
                </a:solidFill>
                <a:latin typeface="Roboto Condensed Bold"/>
                <a:ea typeface="Roboto Condensed Bold"/>
                <a:cs typeface="Roboto Condensed Bold"/>
                <a:sym typeface="Roboto Condensed Bold"/>
              </a:rPr>
              <a:t>Yêu cầu: </a:t>
            </a:r>
            <a:r>
              <a:rPr lang="en-US" sz="4799">
                <a:solidFill>
                  <a:srgbClr val="764A49"/>
                </a:solidFill>
                <a:latin typeface="Roboto Condensed"/>
                <a:ea typeface="Roboto Condensed"/>
                <a:cs typeface="Roboto Condensed"/>
                <a:sym typeface="Roboto Condensed"/>
              </a:rPr>
              <a:t>Phân tích vở bi kịch </a:t>
            </a:r>
            <a:r>
              <a:rPr lang="en-US" sz="4799" i="1">
                <a:solidFill>
                  <a:srgbClr val="764A49"/>
                </a:solidFill>
                <a:latin typeface="Roboto Condensed Italics"/>
                <a:ea typeface="Roboto Condensed Italics"/>
                <a:cs typeface="Roboto Condensed Italics"/>
                <a:sym typeface="Roboto Condensed Italics"/>
              </a:rPr>
              <a:t>Yêu Ly</a:t>
            </a:r>
            <a:r>
              <a:rPr lang="en-US" sz="4799">
                <a:solidFill>
                  <a:srgbClr val="764A49"/>
                </a:solidFill>
                <a:latin typeface="Roboto Condensed"/>
                <a:ea typeface="Roboto Condensed"/>
                <a:cs typeface="Roboto Condensed"/>
                <a:sym typeface="Roboto Condensed"/>
              </a:rPr>
              <a:t> của Lưu Quang Thuận và thực hiện Phiếu học tập số 1</a:t>
            </a:r>
          </a:p>
        </p:txBody>
      </p:sp>
      <p:sp>
        <p:nvSpPr>
          <p:cNvPr id="8" name="TextBox 8"/>
          <p:cNvSpPr txBox="1"/>
          <p:nvPr/>
        </p:nvSpPr>
        <p:spPr>
          <a:xfrm>
            <a:off x="1819188" y="4438716"/>
            <a:ext cx="4622571" cy="1800159"/>
          </a:xfrm>
          <a:prstGeom prst="rect">
            <a:avLst/>
          </a:prstGeom>
        </p:spPr>
        <p:txBody>
          <a:bodyPr lIns="0" tIns="0" rIns="0" bIns="0" rtlCol="0" anchor="t">
            <a:spAutoFit/>
          </a:bodyPr>
          <a:lstStyle/>
          <a:p>
            <a:pPr marL="863598" lvl="1" indent="-431799" algn="just">
              <a:lnSpc>
                <a:spcPts val="4799"/>
              </a:lnSpc>
              <a:buFont typeface="Arial"/>
              <a:buChar char="•"/>
            </a:pPr>
            <a:r>
              <a:rPr lang="en-US" sz="3999" b="1">
                <a:solidFill>
                  <a:srgbClr val="764A49"/>
                </a:solidFill>
                <a:latin typeface="Roboto Condensed Bold"/>
                <a:ea typeface="Roboto Condensed Bold"/>
                <a:cs typeface="Roboto Condensed Bold"/>
                <a:sym typeface="Roboto Condensed Bold"/>
              </a:rPr>
              <a:t>Tác giả có mục đích gì khi viết văn bản này?</a:t>
            </a:r>
          </a:p>
        </p:txBody>
      </p:sp>
      <p:sp>
        <p:nvSpPr>
          <p:cNvPr id="9" name="TextBox 9"/>
          <p:cNvSpPr txBox="1"/>
          <p:nvPr/>
        </p:nvSpPr>
        <p:spPr>
          <a:xfrm>
            <a:off x="7583077" y="4438716"/>
            <a:ext cx="8791750" cy="1800159"/>
          </a:xfrm>
          <a:prstGeom prst="rect">
            <a:avLst/>
          </a:prstGeom>
        </p:spPr>
        <p:txBody>
          <a:bodyPr lIns="0" tIns="0" rIns="0" bIns="0" rtlCol="0" anchor="t">
            <a:spAutoFit/>
          </a:bodyPr>
          <a:lstStyle/>
          <a:p>
            <a:pPr algn="just">
              <a:lnSpc>
                <a:spcPts val="4799"/>
              </a:lnSpc>
            </a:pPr>
            <a:r>
              <a:rPr lang="en-US" sz="3999" b="1" dirty="0" err="1">
                <a:solidFill>
                  <a:srgbClr val="764A49"/>
                </a:solidFill>
                <a:latin typeface="Roboto Condensed Bold"/>
                <a:ea typeface="Roboto Condensed Bold"/>
                <a:cs typeface="Roboto Condensed Bold"/>
                <a:sym typeface="Roboto Condensed Bold"/>
              </a:rPr>
              <a:t>Bày</a:t>
            </a:r>
            <a:r>
              <a:rPr lang="en-US" sz="3999" b="1" dirty="0">
                <a:solidFill>
                  <a:srgbClr val="764A49"/>
                </a:solidFill>
                <a:latin typeface="Roboto Condensed Bold"/>
                <a:ea typeface="Roboto Condensed Bold"/>
                <a:cs typeface="Roboto Condensed Bold"/>
                <a:sym typeface="Roboto Condensed Bold"/>
              </a:rPr>
              <a:t> </a:t>
            </a:r>
            <a:r>
              <a:rPr lang="en-US" sz="3999" b="1" dirty="0" err="1">
                <a:solidFill>
                  <a:srgbClr val="764A49"/>
                </a:solidFill>
                <a:latin typeface="Roboto Condensed Bold"/>
                <a:ea typeface="Roboto Condensed Bold"/>
                <a:cs typeface="Roboto Condensed Bold"/>
                <a:sym typeface="Roboto Condensed Bold"/>
              </a:rPr>
              <a:t>tỏ</a:t>
            </a:r>
            <a:r>
              <a:rPr lang="en-US" sz="3999" b="1" dirty="0">
                <a:solidFill>
                  <a:srgbClr val="764A49"/>
                </a:solidFill>
                <a:latin typeface="Roboto Condensed Bold"/>
                <a:ea typeface="Roboto Condensed Bold"/>
                <a:cs typeface="Roboto Condensed Bold"/>
                <a:sym typeface="Roboto Condensed Bold"/>
              </a:rPr>
              <a:t> </a:t>
            </a:r>
            <a:r>
              <a:rPr lang="en-US" sz="3999" b="1" dirty="0" err="1">
                <a:solidFill>
                  <a:srgbClr val="764A49"/>
                </a:solidFill>
                <a:latin typeface="Roboto Condensed Bold"/>
                <a:ea typeface="Roboto Condensed Bold"/>
                <a:cs typeface="Roboto Condensed Bold"/>
                <a:sym typeface="Roboto Condensed Bold"/>
              </a:rPr>
              <a:t>quan</a:t>
            </a:r>
            <a:r>
              <a:rPr lang="en-US" sz="3999" b="1" dirty="0">
                <a:solidFill>
                  <a:srgbClr val="764A49"/>
                </a:solidFill>
                <a:latin typeface="Roboto Condensed Bold"/>
                <a:ea typeface="Roboto Condensed Bold"/>
                <a:cs typeface="Roboto Condensed Bold"/>
                <a:sym typeface="Roboto Condensed Bold"/>
              </a:rPr>
              <a:t> </a:t>
            </a:r>
            <a:r>
              <a:rPr lang="en-US" sz="3999" b="1" dirty="0" err="1">
                <a:solidFill>
                  <a:srgbClr val="764A49"/>
                </a:solidFill>
                <a:latin typeface="Roboto Condensed Bold"/>
                <a:ea typeface="Roboto Condensed Bold"/>
                <a:cs typeface="Roboto Condensed Bold"/>
                <a:sym typeface="Roboto Condensed Bold"/>
              </a:rPr>
              <a:t>điểm</a:t>
            </a:r>
            <a:r>
              <a:rPr lang="en-US" sz="3999" b="1" dirty="0">
                <a:solidFill>
                  <a:srgbClr val="764A49"/>
                </a:solidFill>
                <a:latin typeface="Roboto Condensed Bold"/>
                <a:ea typeface="Roboto Condensed Bold"/>
                <a:cs typeface="Roboto Condensed Bold"/>
                <a:sym typeface="Roboto Condensed Bold"/>
              </a:rPr>
              <a:t> </a:t>
            </a:r>
            <a:r>
              <a:rPr lang="en-US" sz="3999" b="1" dirty="0" err="1">
                <a:solidFill>
                  <a:srgbClr val="764A49"/>
                </a:solidFill>
                <a:latin typeface="Roboto Condensed Bold"/>
                <a:ea typeface="Roboto Condensed Bold"/>
                <a:cs typeface="Roboto Condensed Bold"/>
                <a:sym typeface="Roboto Condensed Bold"/>
              </a:rPr>
              <a:t>cá</a:t>
            </a:r>
            <a:r>
              <a:rPr lang="en-US" sz="3999" b="1" dirty="0">
                <a:solidFill>
                  <a:srgbClr val="764A49"/>
                </a:solidFill>
                <a:latin typeface="Roboto Condensed Bold"/>
                <a:ea typeface="Roboto Condensed Bold"/>
                <a:cs typeface="Roboto Condensed Bold"/>
                <a:sym typeface="Roboto Condensed Bold"/>
              </a:rPr>
              <a:t> </a:t>
            </a:r>
            <a:r>
              <a:rPr lang="en-US" sz="3999" b="1" dirty="0" err="1">
                <a:solidFill>
                  <a:srgbClr val="764A49"/>
                </a:solidFill>
                <a:latin typeface="Roboto Condensed Bold"/>
                <a:ea typeface="Roboto Condensed Bold"/>
                <a:cs typeface="Roboto Condensed Bold"/>
                <a:sym typeface="Roboto Condensed Bold"/>
              </a:rPr>
              <a:t>nhân</a:t>
            </a:r>
            <a:r>
              <a:rPr lang="en-US" sz="3999" b="1" dirty="0">
                <a:solidFill>
                  <a:srgbClr val="764A49"/>
                </a:solidFill>
                <a:latin typeface="Roboto Condensed Bold"/>
                <a:ea typeface="Roboto Condensed Bold"/>
                <a:cs typeface="Roboto Condensed Bold"/>
                <a:sym typeface="Roboto Condensed Bold"/>
              </a:rPr>
              <a:t> </a:t>
            </a:r>
            <a:r>
              <a:rPr lang="en-US" sz="3999" b="1" dirty="0" err="1">
                <a:solidFill>
                  <a:srgbClr val="764A49"/>
                </a:solidFill>
                <a:latin typeface="Roboto Condensed Bold"/>
                <a:ea typeface="Roboto Condensed Bold"/>
                <a:cs typeface="Roboto Condensed Bold"/>
                <a:sym typeface="Roboto Condensed Bold"/>
              </a:rPr>
              <a:t>về</a:t>
            </a:r>
            <a:r>
              <a:rPr lang="en-US" sz="3999" b="1" dirty="0">
                <a:solidFill>
                  <a:srgbClr val="764A49"/>
                </a:solidFill>
                <a:latin typeface="Roboto Condensed Bold"/>
                <a:ea typeface="Roboto Condensed Bold"/>
                <a:cs typeface="Roboto Condensed Bold"/>
                <a:sym typeface="Roboto Condensed Bold"/>
              </a:rPr>
              <a:t> </a:t>
            </a:r>
            <a:r>
              <a:rPr lang="en-US" sz="3999" b="1" dirty="0" err="1">
                <a:solidFill>
                  <a:srgbClr val="764A49"/>
                </a:solidFill>
                <a:latin typeface="Roboto Condensed Bold"/>
                <a:ea typeface="Roboto Condensed Bold"/>
                <a:cs typeface="Roboto Condensed Bold"/>
                <a:sym typeface="Roboto Condensed Bold"/>
              </a:rPr>
              <a:t>cái</a:t>
            </a:r>
            <a:r>
              <a:rPr lang="en-US" sz="3999" b="1" dirty="0">
                <a:solidFill>
                  <a:srgbClr val="764A49"/>
                </a:solidFill>
                <a:latin typeface="Roboto Condensed Bold"/>
                <a:ea typeface="Roboto Condensed Bold"/>
                <a:cs typeface="Roboto Condensed Bold"/>
                <a:sym typeface="Roboto Condensed Bold"/>
              </a:rPr>
              <a:t> hay, </a:t>
            </a:r>
            <a:r>
              <a:rPr lang="en-US" sz="3999" b="1" dirty="0" err="1">
                <a:solidFill>
                  <a:srgbClr val="764A49"/>
                </a:solidFill>
                <a:latin typeface="Roboto Condensed Bold"/>
                <a:ea typeface="Roboto Condensed Bold"/>
                <a:cs typeface="Roboto Condensed Bold"/>
                <a:sym typeface="Roboto Condensed Bold"/>
              </a:rPr>
              <a:t>cái</a:t>
            </a:r>
            <a:r>
              <a:rPr lang="en-US" sz="3999" b="1" dirty="0">
                <a:solidFill>
                  <a:srgbClr val="764A49"/>
                </a:solidFill>
                <a:latin typeface="Roboto Condensed Bold"/>
                <a:ea typeface="Roboto Condensed Bold"/>
                <a:cs typeface="Roboto Condensed Bold"/>
                <a:sym typeface="Roboto Condensed Bold"/>
              </a:rPr>
              <a:t> </a:t>
            </a:r>
            <a:r>
              <a:rPr lang="en-US" sz="3999" b="1" dirty="0" err="1">
                <a:solidFill>
                  <a:srgbClr val="764A49"/>
                </a:solidFill>
                <a:latin typeface="Roboto Condensed Bold"/>
                <a:ea typeface="Roboto Condensed Bold"/>
                <a:cs typeface="Roboto Condensed Bold"/>
                <a:sym typeface="Roboto Condensed Bold"/>
              </a:rPr>
              <a:t>đẹp</a:t>
            </a:r>
            <a:r>
              <a:rPr lang="en-US" sz="3999" b="1" dirty="0">
                <a:solidFill>
                  <a:srgbClr val="764A49"/>
                </a:solidFill>
                <a:latin typeface="Roboto Condensed Bold"/>
                <a:ea typeface="Roboto Condensed Bold"/>
                <a:cs typeface="Roboto Condensed Bold"/>
                <a:sym typeface="Roboto Condensed Bold"/>
              </a:rPr>
              <a:t> </a:t>
            </a:r>
            <a:r>
              <a:rPr lang="en-US" sz="3999" b="1" dirty="0" err="1">
                <a:solidFill>
                  <a:srgbClr val="764A49"/>
                </a:solidFill>
                <a:latin typeface="Roboto Condensed Bold"/>
                <a:ea typeface="Roboto Condensed Bold"/>
                <a:cs typeface="Roboto Condensed Bold"/>
                <a:sym typeface="Roboto Condensed Bold"/>
              </a:rPr>
              <a:t>về</a:t>
            </a:r>
            <a:r>
              <a:rPr lang="en-US" sz="3999" b="1" dirty="0">
                <a:solidFill>
                  <a:srgbClr val="764A49"/>
                </a:solidFill>
                <a:latin typeface="Roboto Condensed Bold"/>
                <a:ea typeface="Roboto Condensed Bold"/>
                <a:cs typeface="Roboto Condensed Bold"/>
                <a:sym typeface="Roboto Condensed Bold"/>
              </a:rPr>
              <a:t> </a:t>
            </a:r>
            <a:r>
              <a:rPr lang="en-US" sz="3999" b="1" dirty="0" err="1">
                <a:solidFill>
                  <a:srgbClr val="764A49"/>
                </a:solidFill>
                <a:latin typeface="Roboto Condensed Bold"/>
                <a:ea typeface="Roboto Condensed Bold"/>
                <a:cs typeface="Roboto Condensed Bold"/>
                <a:sym typeface="Roboto Condensed Bold"/>
              </a:rPr>
              <a:t>nội</a:t>
            </a:r>
            <a:r>
              <a:rPr lang="en-US" sz="3999" b="1" dirty="0">
                <a:solidFill>
                  <a:srgbClr val="764A49"/>
                </a:solidFill>
                <a:latin typeface="Roboto Condensed Bold"/>
                <a:ea typeface="Roboto Condensed Bold"/>
                <a:cs typeface="Roboto Condensed Bold"/>
                <a:sym typeface="Roboto Condensed Bold"/>
              </a:rPr>
              <a:t> dung </a:t>
            </a:r>
            <a:r>
              <a:rPr lang="en-US" sz="3999" b="1" dirty="0" err="1">
                <a:solidFill>
                  <a:srgbClr val="764A49"/>
                </a:solidFill>
                <a:latin typeface="Roboto Condensed Bold"/>
                <a:ea typeface="Roboto Condensed Bold"/>
                <a:cs typeface="Roboto Condensed Bold"/>
                <a:sym typeface="Roboto Condensed Bold"/>
              </a:rPr>
              <a:t>và</a:t>
            </a:r>
            <a:r>
              <a:rPr lang="en-US" sz="3999" b="1" dirty="0">
                <a:solidFill>
                  <a:srgbClr val="764A49"/>
                </a:solidFill>
                <a:latin typeface="Roboto Condensed Bold"/>
                <a:ea typeface="Roboto Condensed Bold"/>
                <a:cs typeface="Roboto Condensed Bold"/>
                <a:sym typeface="Roboto Condensed Bold"/>
              </a:rPr>
              <a:t> </a:t>
            </a:r>
            <a:r>
              <a:rPr lang="en-US" sz="3999" b="1" dirty="0" err="1">
                <a:solidFill>
                  <a:srgbClr val="764A49"/>
                </a:solidFill>
                <a:latin typeface="Roboto Condensed Bold"/>
                <a:ea typeface="Roboto Condensed Bold"/>
                <a:cs typeface="Roboto Condensed Bold"/>
                <a:sym typeface="Roboto Condensed Bold"/>
              </a:rPr>
              <a:t>nghệ</a:t>
            </a:r>
            <a:r>
              <a:rPr lang="en-US" sz="3999" b="1" dirty="0">
                <a:solidFill>
                  <a:srgbClr val="764A49"/>
                </a:solidFill>
                <a:latin typeface="Roboto Condensed Bold"/>
                <a:ea typeface="Roboto Condensed Bold"/>
                <a:cs typeface="Roboto Condensed Bold"/>
                <a:sym typeface="Roboto Condensed Bold"/>
              </a:rPr>
              <a:t> </a:t>
            </a:r>
            <a:r>
              <a:rPr lang="en-US" sz="3999" b="1" dirty="0" err="1">
                <a:solidFill>
                  <a:srgbClr val="764A49"/>
                </a:solidFill>
                <a:latin typeface="Roboto Condensed Bold"/>
                <a:ea typeface="Roboto Condensed Bold"/>
                <a:cs typeface="Roboto Condensed Bold"/>
                <a:sym typeface="Roboto Condensed Bold"/>
              </a:rPr>
              <a:t>thuật</a:t>
            </a:r>
            <a:r>
              <a:rPr lang="en-US" sz="3999" b="1" dirty="0">
                <a:solidFill>
                  <a:srgbClr val="764A49"/>
                </a:solidFill>
                <a:latin typeface="Roboto Condensed Bold"/>
                <a:ea typeface="Roboto Condensed Bold"/>
                <a:cs typeface="Roboto Condensed Bold"/>
                <a:sym typeface="Roboto Condensed Bold"/>
              </a:rPr>
              <a:t> </a:t>
            </a:r>
            <a:r>
              <a:rPr lang="en-US" sz="3999" b="1" dirty="0" err="1">
                <a:solidFill>
                  <a:srgbClr val="764A49"/>
                </a:solidFill>
                <a:latin typeface="Roboto Condensed Bold"/>
                <a:ea typeface="Roboto Condensed Bold"/>
                <a:cs typeface="Roboto Condensed Bold"/>
                <a:sym typeface="Roboto Condensed Bold"/>
              </a:rPr>
              <a:t>của</a:t>
            </a:r>
            <a:r>
              <a:rPr lang="en-US" sz="3999" b="1" dirty="0">
                <a:solidFill>
                  <a:srgbClr val="764A49"/>
                </a:solidFill>
                <a:latin typeface="Roboto Condensed Bold"/>
                <a:ea typeface="Roboto Condensed Bold"/>
                <a:cs typeface="Roboto Condensed Bold"/>
                <a:sym typeface="Roboto Condensed Bold"/>
              </a:rPr>
              <a:t> </a:t>
            </a:r>
            <a:r>
              <a:rPr lang="en-US" sz="3999" b="1" dirty="0" err="1">
                <a:solidFill>
                  <a:srgbClr val="764A49"/>
                </a:solidFill>
                <a:latin typeface="Roboto Condensed Bold"/>
                <a:ea typeface="Roboto Condensed Bold"/>
                <a:cs typeface="Roboto Condensed Bold"/>
                <a:sym typeface="Roboto Condensed Bold"/>
              </a:rPr>
              <a:t>văn</a:t>
            </a:r>
            <a:r>
              <a:rPr lang="en-US" sz="3999" b="1" dirty="0">
                <a:solidFill>
                  <a:srgbClr val="764A49"/>
                </a:solidFill>
                <a:latin typeface="Roboto Condensed Bold"/>
                <a:ea typeface="Roboto Condensed Bold"/>
                <a:cs typeface="Roboto Condensed Bold"/>
                <a:sym typeface="Roboto Condensed Bold"/>
              </a:rPr>
              <a:t> </a:t>
            </a:r>
            <a:r>
              <a:rPr lang="en-US" sz="3999" b="1" dirty="0" err="1">
                <a:solidFill>
                  <a:srgbClr val="764A49"/>
                </a:solidFill>
                <a:latin typeface="Roboto Condensed Bold"/>
                <a:ea typeface="Roboto Condensed Bold"/>
                <a:cs typeface="Roboto Condensed Bold"/>
                <a:sym typeface="Roboto Condensed Bold"/>
              </a:rPr>
              <a:t>bản</a:t>
            </a:r>
            <a:r>
              <a:rPr lang="en-US" sz="3999" b="1" dirty="0">
                <a:solidFill>
                  <a:srgbClr val="764A49"/>
                </a:solidFill>
                <a:latin typeface="Roboto Condensed Bold"/>
                <a:ea typeface="Roboto Condensed Bold"/>
                <a:cs typeface="Roboto Condensed Bold"/>
                <a:sym typeface="Roboto Condensed Bold"/>
              </a:rPr>
              <a:t> </a:t>
            </a:r>
            <a:r>
              <a:rPr lang="en-US" sz="3999" b="1" dirty="0" err="1">
                <a:solidFill>
                  <a:srgbClr val="764A49"/>
                </a:solidFill>
                <a:latin typeface="Roboto Condensed Bold"/>
                <a:ea typeface="Roboto Condensed Bold"/>
                <a:cs typeface="Roboto Condensed Bold"/>
                <a:sym typeface="Roboto Condensed Bold"/>
              </a:rPr>
              <a:t>kịch</a:t>
            </a:r>
            <a:r>
              <a:rPr lang="en-US" sz="3999" b="1" dirty="0">
                <a:solidFill>
                  <a:srgbClr val="764A49"/>
                </a:solidFill>
                <a:latin typeface="Roboto Condensed Bold"/>
                <a:ea typeface="Roboto Condensed Bold"/>
                <a:cs typeface="Roboto Condensed Bold"/>
                <a:sym typeface="Roboto Condensed Bold"/>
              </a:rPr>
              <a:t> </a:t>
            </a:r>
            <a:r>
              <a:rPr lang="en-US" sz="3999" b="1" i="1" dirty="0" err="1">
                <a:solidFill>
                  <a:srgbClr val="764A49"/>
                </a:solidFill>
                <a:latin typeface="Roboto Condensed Bold Italics"/>
                <a:ea typeface="Roboto Condensed Bold Italics"/>
                <a:cs typeface="Roboto Condensed Bold Italics"/>
                <a:sym typeface="Roboto Condensed Bold Italics"/>
              </a:rPr>
              <a:t>Yêu</a:t>
            </a:r>
            <a:r>
              <a:rPr lang="en-US" sz="3999" b="1" i="1" dirty="0">
                <a:solidFill>
                  <a:srgbClr val="764A49"/>
                </a:solidFill>
                <a:latin typeface="Roboto Condensed Bold Italics"/>
                <a:ea typeface="Roboto Condensed Bold Italics"/>
                <a:cs typeface="Roboto Condensed Bold Italics"/>
                <a:sym typeface="Roboto Condensed Bold Italics"/>
              </a:rPr>
              <a:t> Ly.</a:t>
            </a:r>
          </a:p>
        </p:txBody>
      </p:sp>
      <p:sp>
        <p:nvSpPr>
          <p:cNvPr id="10" name="Freeform 10"/>
          <p:cNvSpPr/>
          <p:nvPr/>
        </p:nvSpPr>
        <p:spPr>
          <a:xfrm>
            <a:off x="2127491" y="8151323"/>
            <a:ext cx="9346684" cy="3483764"/>
          </a:xfrm>
          <a:custGeom>
            <a:avLst/>
            <a:gdLst/>
            <a:ahLst/>
            <a:cxnLst/>
            <a:rect l="l" t="t" r="r" b="b"/>
            <a:pathLst>
              <a:path w="9346684" h="3483764">
                <a:moveTo>
                  <a:pt x="0" y="0"/>
                </a:moveTo>
                <a:lnTo>
                  <a:pt x="9346684" y="0"/>
                </a:lnTo>
                <a:lnTo>
                  <a:pt x="9346684" y="3483764"/>
                </a:lnTo>
                <a:lnTo>
                  <a:pt x="0" y="34837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444" b="-11444"/>
            </a:stretch>
          </a:blipFill>
        </p:spPr>
        <p:txBody>
          <a:bodyPr/>
          <a:lstStyle/>
          <a:p>
            <a:endParaRPr lang="en-US"/>
          </a:p>
        </p:txBody>
      </p:sp>
      <p:sp>
        <p:nvSpPr>
          <p:cNvPr id="3" name="Freeform 3"/>
          <p:cNvSpPr/>
          <p:nvPr/>
        </p:nvSpPr>
        <p:spPr>
          <a:xfrm rot="-5400000">
            <a:off x="15001103" y="-568111"/>
            <a:ext cx="3094336" cy="5866040"/>
          </a:xfrm>
          <a:custGeom>
            <a:avLst/>
            <a:gdLst/>
            <a:ahLst/>
            <a:cxnLst/>
            <a:rect l="l" t="t" r="r" b="b"/>
            <a:pathLst>
              <a:path w="3094336" h="5866040">
                <a:moveTo>
                  <a:pt x="0" y="0"/>
                </a:moveTo>
                <a:lnTo>
                  <a:pt x="3094336" y="0"/>
                </a:lnTo>
                <a:lnTo>
                  <a:pt x="3094336" y="5866041"/>
                </a:lnTo>
                <a:lnTo>
                  <a:pt x="0" y="5866041"/>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2201322" y="305311"/>
            <a:ext cx="11413929" cy="920086"/>
          </a:xfrm>
          <a:prstGeom prst="rect">
            <a:avLst/>
          </a:prstGeom>
        </p:spPr>
        <p:txBody>
          <a:bodyPr lIns="0" tIns="0" rIns="0" bIns="0" rtlCol="0" anchor="t">
            <a:spAutoFit/>
          </a:bodyPr>
          <a:lstStyle/>
          <a:p>
            <a:pPr algn="ctr">
              <a:lnSpc>
                <a:spcPts val="7559"/>
              </a:lnSpc>
            </a:pPr>
            <a:r>
              <a:rPr lang="en-US" sz="5398" b="1">
                <a:solidFill>
                  <a:srgbClr val="70422C"/>
                </a:solidFill>
                <a:latin typeface="Fraunces Bold"/>
                <a:ea typeface="Fraunces Bold"/>
                <a:cs typeface="Fraunces Bold"/>
                <a:sym typeface="Fraunces Bold"/>
              </a:rPr>
              <a:t>II. PHÂN TÍCH MẪU</a:t>
            </a:r>
          </a:p>
        </p:txBody>
      </p:sp>
      <p:sp>
        <p:nvSpPr>
          <p:cNvPr id="5" name="TextBox 5"/>
          <p:cNvSpPr txBox="1"/>
          <p:nvPr/>
        </p:nvSpPr>
        <p:spPr>
          <a:xfrm>
            <a:off x="1785394" y="1494312"/>
            <a:ext cx="12245785" cy="1200150"/>
          </a:xfrm>
          <a:prstGeom prst="rect">
            <a:avLst/>
          </a:prstGeom>
        </p:spPr>
        <p:txBody>
          <a:bodyPr lIns="0" tIns="0" rIns="0" bIns="0" rtlCol="0" anchor="t">
            <a:spAutoFit/>
          </a:bodyPr>
          <a:lstStyle/>
          <a:p>
            <a:pPr algn="just">
              <a:lnSpc>
                <a:spcPts val="4799"/>
              </a:lnSpc>
            </a:pPr>
            <a:r>
              <a:rPr lang="en-US" sz="3999" b="1">
                <a:solidFill>
                  <a:srgbClr val="764A49"/>
                </a:solidFill>
                <a:latin typeface="Roboto Condensed Bold"/>
                <a:ea typeface="Roboto Condensed Bold"/>
                <a:cs typeface="Roboto Condensed Bold"/>
                <a:sym typeface="Roboto Condensed Bold"/>
              </a:rPr>
              <a:t>Yêu cầu: </a:t>
            </a:r>
            <a:r>
              <a:rPr lang="en-US" sz="3999">
                <a:solidFill>
                  <a:srgbClr val="764A49"/>
                </a:solidFill>
                <a:latin typeface="Roboto Condensed"/>
                <a:ea typeface="Roboto Condensed"/>
                <a:cs typeface="Roboto Condensed"/>
                <a:sym typeface="Roboto Condensed"/>
              </a:rPr>
              <a:t>Phân tích vở bi kịch </a:t>
            </a:r>
            <a:r>
              <a:rPr lang="en-US" sz="3999" i="1">
                <a:solidFill>
                  <a:srgbClr val="764A49"/>
                </a:solidFill>
                <a:latin typeface="Roboto Condensed Italics"/>
                <a:ea typeface="Roboto Condensed Italics"/>
                <a:cs typeface="Roboto Condensed Italics"/>
                <a:sym typeface="Roboto Condensed Italics"/>
              </a:rPr>
              <a:t>Yêu Ly</a:t>
            </a:r>
            <a:r>
              <a:rPr lang="en-US" sz="3999">
                <a:solidFill>
                  <a:srgbClr val="764A49"/>
                </a:solidFill>
                <a:latin typeface="Roboto Condensed"/>
                <a:ea typeface="Roboto Condensed"/>
                <a:cs typeface="Roboto Condensed"/>
                <a:sym typeface="Roboto Condensed"/>
              </a:rPr>
              <a:t> của Lưu Quang Thuận và thực hiện phiếu học tập số 1</a:t>
            </a:r>
          </a:p>
        </p:txBody>
      </p:sp>
      <p:grpSp>
        <p:nvGrpSpPr>
          <p:cNvPr id="6" name="Group 6"/>
          <p:cNvGrpSpPr/>
          <p:nvPr/>
        </p:nvGrpSpPr>
        <p:grpSpPr>
          <a:xfrm>
            <a:off x="568381" y="4309331"/>
            <a:ext cx="4651716" cy="465171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3B72D"/>
            </a:solidFill>
          </p:spPr>
          <p:txBody>
            <a:bodyPr/>
            <a:lstStyle/>
            <a:p>
              <a:endParaRPr lang="en-US"/>
            </a:p>
          </p:txBody>
        </p:sp>
        <p:sp>
          <p:nvSpPr>
            <p:cNvPr id="8" name="TextBox 8"/>
            <p:cNvSpPr txBox="1"/>
            <p:nvPr/>
          </p:nvSpPr>
          <p:spPr>
            <a:xfrm>
              <a:off x="127000" y="79375"/>
              <a:ext cx="558800" cy="60642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369466" y="5719918"/>
            <a:ext cx="4622571" cy="1495574"/>
          </a:xfrm>
          <a:prstGeom prst="rect">
            <a:avLst/>
          </a:prstGeom>
        </p:spPr>
        <p:txBody>
          <a:bodyPr lIns="0" tIns="0" rIns="0" bIns="0" rtlCol="0" anchor="t">
            <a:spAutoFit/>
          </a:bodyPr>
          <a:lstStyle/>
          <a:p>
            <a:pPr marL="712472" lvl="1" indent="-356236" algn="just">
              <a:lnSpc>
                <a:spcPts val="3960"/>
              </a:lnSpc>
              <a:buFont typeface="Arial"/>
              <a:buChar char="•"/>
            </a:pPr>
            <a:r>
              <a:rPr lang="en-US" sz="3300" b="1">
                <a:solidFill>
                  <a:srgbClr val="764A49"/>
                </a:solidFill>
                <a:latin typeface="Roboto Condensed Bold"/>
                <a:ea typeface="Roboto Condensed Bold"/>
                <a:cs typeface="Roboto Condensed Bold"/>
                <a:sym typeface="Roboto Condensed Bold"/>
              </a:rPr>
              <a:t>THINK: 3 '</a:t>
            </a:r>
          </a:p>
          <a:p>
            <a:pPr marL="712472" lvl="1" indent="-356236" algn="just">
              <a:lnSpc>
                <a:spcPts val="3960"/>
              </a:lnSpc>
              <a:buFont typeface="Arial"/>
              <a:buChar char="•"/>
            </a:pPr>
            <a:r>
              <a:rPr lang="en-US" sz="3300" b="1">
                <a:solidFill>
                  <a:srgbClr val="764A49"/>
                </a:solidFill>
                <a:latin typeface="Roboto Condensed Bold"/>
                <a:ea typeface="Roboto Condensed Bold"/>
                <a:cs typeface="Roboto Condensed Bold"/>
                <a:sym typeface="Roboto Condensed Bold"/>
              </a:rPr>
              <a:t>PAIR: 2 '</a:t>
            </a:r>
          </a:p>
          <a:p>
            <a:pPr marL="712472" lvl="1" indent="-356236" algn="just">
              <a:lnSpc>
                <a:spcPts val="3960"/>
              </a:lnSpc>
              <a:buFont typeface="Arial"/>
              <a:buChar char="•"/>
            </a:pPr>
            <a:r>
              <a:rPr lang="en-US" sz="3300" b="1">
                <a:solidFill>
                  <a:srgbClr val="764A49"/>
                </a:solidFill>
                <a:latin typeface="Roboto Condensed Bold"/>
                <a:ea typeface="Roboto Condensed Bold"/>
                <a:cs typeface="Roboto Condensed Bold"/>
                <a:sym typeface="Roboto Condensed Bold"/>
              </a:rPr>
              <a:t>SHARE: 5'</a:t>
            </a:r>
          </a:p>
        </p:txBody>
      </p:sp>
      <p:sp>
        <p:nvSpPr>
          <p:cNvPr id="10" name="TextBox 10"/>
          <p:cNvSpPr txBox="1"/>
          <p:nvPr/>
        </p:nvSpPr>
        <p:spPr>
          <a:xfrm>
            <a:off x="5728469" y="2865912"/>
            <a:ext cx="8302711" cy="697255"/>
          </a:xfrm>
          <a:prstGeom prst="rect">
            <a:avLst/>
          </a:prstGeom>
        </p:spPr>
        <p:txBody>
          <a:bodyPr lIns="0" tIns="0" rIns="0" bIns="0" rtlCol="0" anchor="t">
            <a:spAutoFit/>
          </a:bodyPr>
          <a:lstStyle/>
          <a:p>
            <a:pPr algn="ctr">
              <a:lnSpc>
                <a:spcPts val="5759"/>
              </a:lnSpc>
            </a:pPr>
            <a:r>
              <a:rPr lang="en-US" sz="3999" b="1">
                <a:solidFill>
                  <a:srgbClr val="4D3527"/>
                </a:solidFill>
                <a:latin typeface="Roboto Condensed Bold"/>
                <a:ea typeface="Roboto Condensed Bold"/>
                <a:cs typeface="Roboto Condensed Bold"/>
                <a:sym typeface="Roboto Condensed Bold"/>
              </a:rPr>
              <a:t>1.1. Tìm hiểu bố cục của bài viết</a:t>
            </a:r>
          </a:p>
        </p:txBody>
      </p:sp>
      <p:graphicFrame>
        <p:nvGraphicFramePr>
          <p:cNvPr id="11" name="Table 11"/>
          <p:cNvGraphicFramePr>
            <a:graphicFrameLocks noGrp="1"/>
          </p:cNvGraphicFramePr>
          <p:nvPr/>
        </p:nvGraphicFramePr>
        <p:xfrm>
          <a:off x="4871400" y="3829867"/>
          <a:ext cx="12387900" cy="5724944"/>
        </p:xfrm>
        <a:graphic>
          <a:graphicData uri="http://schemas.openxmlformats.org/drawingml/2006/table">
            <a:tbl>
              <a:tblPr/>
              <a:tblGrid>
                <a:gridCol w="2416135">
                  <a:extLst>
                    <a:ext uri="{9D8B030D-6E8A-4147-A177-3AD203B41FA5}">
                      <a16:colId xmlns:a16="http://schemas.microsoft.com/office/drawing/2014/main" val="20000"/>
                    </a:ext>
                  </a:extLst>
                </a:gridCol>
                <a:gridCol w="3280066">
                  <a:extLst>
                    <a:ext uri="{9D8B030D-6E8A-4147-A177-3AD203B41FA5}">
                      <a16:colId xmlns:a16="http://schemas.microsoft.com/office/drawing/2014/main" val="20001"/>
                    </a:ext>
                  </a:extLst>
                </a:gridCol>
                <a:gridCol w="6691699">
                  <a:extLst>
                    <a:ext uri="{9D8B030D-6E8A-4147-A177-3AD203B41FA5}">
                      <a16:colId xmlns:a16="http://schemas.microsoft.com/office/drawing/2014/main" val="20002"/>
                    </a:ext>
                  </a:extLst>
                </a:gridCol>
              </a:tblGrid>
              <a:tr h="1431236">
                <a:tc>
                  <a:txBody>
                    <a:bodyPr/>
                    <a:lstStyle/>
                    <a:p>
                      <a:pPr algn="ctr">
                        <a:lnSpc>
                          <a:spcPts val="5215"/>
                        </a:lnSpc>
                        <a:defRPr/>
                      </a:pPr>
                      <a:r>
                        <a:rPr lang="en-US" sz="3500" b="1">
                          <a:solidFill>
                            <a:srgbClr val="4D3527"/>
                          </a:solidFill>
                          <a:latin typeface="Roboto Condensed Bold"/>
                          <a:ea typeface="Roboto Condensed Bold"/>
                          <a:cs typeface="Roboto Condensed Bold"/>
                          <a:sym typeface="Roboto Condensed Bold"/>
                        </a:rPr>
                        <a:t>PHẦN</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8F2C5"/>
                    </a:solidFill>
                  </a:tcPr>
                </a:tc>
                <a:tc>
                  <a:txBody>
                    <a:bodyPr/>
                    <a:lstStyle/>
                    <a:p>
                      <a:pPr algn="ctr">
                        <a:lnSpc>
                          <a:spcPts val="5215"/>
                        </a:lnSpc>
                        <a:defRPr/>
                      </a:pPr>
                      <a:r>
                        <a:rPr lang="en-US" sz="3500" b="1">
                          <a:solidFill>
                            <a:srgbClr val="4D3527"/>
                          </a:solidFill>
                          <a:latin typeface="Roboto Condensed Bold"/>
                          <a:ea typeface="Roboto Condensed Bold"/>
                          <a:cs typeface="Roboto Condensed Bold"/>
                          <a:sym typeface="Roboto Condensed Bold"/>
                        </a:rPr>
                        <a:t>ĐOẠN VĂN</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8F2C5"/>
                    </a:solidFill>
                  </a:tcPr>
                </a:tc>
                <a:tc>
                  <a:txBody>
                    <a:bodyPr/>
                    <a:lstStyle/>
                    <a:p>
                      <a:pPr algn="ctr">
                        <a:lnSpc>
                          <a:spcPts val="5215"/>
                        </a:lnSpc>
                        <a:defRPr/>
                      </a:pPr>
                      <a:r>
                        <a:rPr lang="en-US" sz="3500" b="1">
                          <a:solidFill>
                            <a:srgbClr val="4D3527"/>
                          </a:solidFill>
                          <a:latin typeface="Roboto Condensed Bold"/>
                          <a:ea typeface="Roboto Condensed Bold"/>
                          <a:cs typeface="Roboto Condensed Bold"/>
                          <a:sym typeface="Roboto Condensed Bold"/>
                        </a:rPr>
                        <a:t>NỘI DUNG</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8F2C5"/>
                    </a:solidFill>
                  </a:tcPr>
                </a:tc>
                <a:extLst>
                  <a:ext uri="{0D108BD9-81ED-4DB2-BD59-A6C34878D82A}">
                    <a16:rowId xmlns:a16="http://schemas.microsoft.com/office/drawing/2014/main" val="10000"/>
                  </a:ext>
                </a:extLst>
              </a:tr>
              <a:tr h="1431236">
                <a:tc>
                  <a:txBody>
                    <a:bodyPr/>
                    <a:lstStyle/>
                    <a:p>
                      <a:pPr algn="ctr">
                        <a:lnSpc>
                          <a:spcPts val="5215"/>
                        </a:lnSpc>
                        <a:defRPr/>
                      </a:pPr>
                      <a:r>
                        <a:rPr lang="en-US" sz="3500">
                          <a:solidFill>
                            <a:srgbClr val="4D3527"/>
                          </a:solidFill>
                          <a:latin typeface="Roboto Condensed"/>
                          <a:ea typeface="Roboto Condensed"/>
                          <a:cs typeface="Roboto Condensed"/>
                          <a:sym typeface="Roboto Condensed"/>
                        </a:rPr>
                        <a:t>Mở bài</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just">
                        <a:lnSpc>
                          <a:spcPts val="5215"/>
                        </a:lnSpc>
                        <a:defRPr/>
                      </a:pP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l">
                        <a:lnSpc>
                          <a:spcPts val="5215"/>
                        </a:lnSpc>
                        <a:defRPr/>
                      </a:pP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431236">
                <a:tc>
                  <a:txBody>
                    <a:bodyPr/>
                    <a:lstStyle/>
                    <a:p>
                      <a:pPr algn="ctr">
                        <a:lnSpc>
                          <a:spcPts val="5215"/>
                        </a:lnSpc>
                        <a:defRPr/>
                      </a:pPr>
                      <a:r>
                        <a:rPr lang="en-US" sz="3500">
                          <a:solidFill>
                            <a:srgbClr val="4D3527"/>
                          </a:solidFill>
                          <a:latin typeface="Roboto Condensed"/>
                          <a:ea typeface="Roboto Condensed"/>
                          <a:cs typeface="Roboto Condensed"/>
                          <a:sym typeface="Roboto Condensed"/>
                        </a:rPr>
                        <a:t>Thân bài</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just">
                        <a:lnSpc>
                          <a:spcPts val="5215"/>
                        </a:lnSpc>
                        <a:defRPr/>
                      </a:pP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l">
                        <a:lnSpc>
                          <a:spcPts val="5215"/>
                        </a:lnSpc>
                        <a:defRPr/>
                      </a:pP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431236">
                <a:tc>
                  <a:txBody>
                    <a:bodyPr/>
                    <a:lstStyle/>
                    <a:p>
                      <a:pPr algn="ctr">
                        <a:lnSpc>
                          <a:spcPts val="5215"/>
                        </a:lnSpc>
                        <a:defRPr/>
                      </a:pPr>
                      <a:r>
                        <a:rPr lang="en-US" sz="3500">
                          <a:solidFill>
                            <a:srgbClr val="4D3527"/>
                          </a:solidFill>
                          <a:latin typeface="Roboto Condensed"/>
                          <a:ea typeface="Roboto Condensed"/>
                          <a:cs typeface="Roboto Condensed"/>
                          <a:sym typeface="Roboto Condensed"/>
                        </a:rPr>
                        <a:t>Kết bài</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just">
                        <a:lnSpc>
                          <a:spcPts val="5215"/>
                        </a:lnSpc>
                        <a:defRPr/>
                      </a:pP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l">
                        <a:lnSpc>
                          <a:spcPts val="5215"/>
                        </a:lnSpc>
                        <a:defRPr/>
                      </a:pP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444" b="-11444"/>
            </a:stretch>
          </a:blipFill>
        </p:spPr>
        <p:txBody>
          <a:bodyPr/>
          <a:lstStyle/>
          <a:p>
            <a:endParaRPr lang="en-US"/>
          </a:p>
        </p:txBody>
      </p:sp>
      <p:sp>
        <p:nvSpPr>
          <p:cNvPr id="3" name="Freeform 3"/>
          <p:cNvSpPr/>
          <p:nvPr/>
        </p:nvSpPr>
        <p:spPr>
          <a:xfrm rot="1656617" flipH="1">
            <a:off x="-563019" y="-1209218"/>
            <a:ext cx="3183438" cy="4475835"/>
          </a:xfrm>
          <a:custGeom>
            <a:avLst/>
            <a:gdLst/>
            <a:ahLst/>
            <a:cxnLst/>
            <a:rect l="l" t="t" r="r" b="b"/>
            <a:pathLst>
              <a:path w="3183438" h="4475835">
                <a:moveTo>
                  <a:pt x="3183438" y="0"/>
                </a:moveTo>
                <a:lnTo>
                  <a:pt x="0" y="0"/>
                </a:lnTo>
                <a:lnTo>
                  <a:pt x="0" y="4475836"/>
                </a:lnTo>
                <a:lnTo>
                  <a:pt x="3183438" y="4475836"/>
                </a:lnTo>
                <a:lnTo>
                  <a:pt x="3183438" y="0"/>
                </a:lnTo>
                <a:close/>
              </a:path>
            </a:pathLst>
          </a:custGeom>
          <a:blipFill>
            <a:blip r:embed="rId3"/>
            <a:stretch>
              <a:fillRect/>
            </a:stretch>
          </a:blipFill>
        </p:spPr>
        <p:txBody>
          <a:bodyPr/>
          <a:lstStyle/>
          <a:p>
            <a:endParaRPr lang="en-US"/>
          </a:p>
        </p:txBody>
      </p:sp>
      <p:sp>
        <p:nvSpPr>
          <p:cNvPr id="4" name="Freeform 4"/>
          <p:cNvSpPr/>
          <p:nvPr/>
        </p:nvSpPr>
        <p:spPr>
          <a:xfrm rot="-935191">
            <a:off x="15667581" y="-1491691"/>
            <a:ext cx="3183438" cy="4475835"/>
          </a:xfrm>
          <a:custGeom>
            <a:avLst/>
            <a:gdLst/>
            <a:ahLst/>
            <a:cxnLst/>
            <a:rect l="l" t="t" r="r" b="b"/>
            <a:pathLst>
              <a:path w="3183438" h="4475835">
                <a:moveTo>
                  <a:pt x="0" y="0"/>
                </a:moveTo>
                <a:lnTo>
                  <a:pt x="3183438" y="0"/>
                </a:lnTo>
                <a:lnTo>
                  <a:pt x="3183438" y="4475836"/>
                </a:lnTo>
                <a:lnTo>
                  <a:pt x="0" y="4475836"/>
                </a:lnTo>
                <a:lnTo>
                  <a:pt x="0" y="0"/>
                </a:lnTo>
                <a:close/>
              </a:path>
            </a:pathLst>
          </a:custGeom>
          <a:blipFill>
            <a:blip r:embed="rId3"/>
            <a:stretch>
              <a:fillRect/>
            </a:stretch>
          </a:blipFill>
        </p:spPr>
        <p:txBody>
          <a:bodyPr/>
          <a:lstStyle/>
          <a:p>
            <a:endParaRPr lang="en-US"/>
          </a:p>
        </p:txBody>
      </p:sp>
      <p:sp>
        <p:nvSpPr>
          <p:cNvPr id="5" name="Freeform 5"/>
          <p:cNvSpPr/>
          <p:nvPr/>
        </p:nvSpPr>
        <p:spPr>
          <a:xfrm>
            <a:off x="874496" y="746227"/>
            <a:ext cx="17020670" cy="6616785"/>
          </a:xfrm>
          <a:custGeom>
            <a:avLst/>
            <a:gdLst/>
            <a:ahLst/>
            <a:cxnLst/>
            <a:rect l="l" t="t" r="r" b="b"/>
            <a:pathLst>
              <a:path w="17020670" h="6616785">
                <a:moveTo>
                  <a:pt x="0" y="0"/>
                </a:moveTo>
                <a:lnTo>
                  <a:pt x="17020669" y="0"/>
                </a:lnTo>
                <a:lnTo>
                  <a:pt x="17020669" y="6616785"/>
                </a:lnTo>
                <a:lnTo>
                  <a:pt x="0" y="66167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874496" y="5143500"/>
            <a:ext cx="17020670" cy="6616785"/>
          </a:xfrm>
          <a:custGeom>
            <a:avLst/>
            <a:gdLst/>
            <a:ahLst/>
            <a:cxnLst/>
            <a:rect l="l" t="t" r="r" b="b"/>
            <a:pathLst>
              <a:path w="17020670" h="6616785">
                <a:moveTo>
                  <a:pt x="0" y="0"/>
                </a:moveTo>
                <a:lnTo>
                  <a:pt x="17020669" y="0"/>
                </a:lnTo>
                <a:lnTo>
                  <a:pt x="17020669" y="6616785"/>
                </a:lnTo>
                <a:lnTo>
                  <a:pt x="0" y="66167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621698" y="1961039"/>
            <a:ext cx="3407117" cy="5602688"/>
          </a:xfrm>
          <a:prstGeom prst="rect">
            <a:avLst/>
          </a:prstGeom>
        </p:spPr>
        <p:txBody>
          <a:bodyPr lIns="0" tIns="0" rIns="0" bIns="0" rtlCol="0" anchor="t">
            <a:spAutoFit/>
          </a:bodyPr>
          <a:lstStyle/>
          <a:p>
            <a:pPr algn="just">
              <a:lnSpc>
                <a:spcPts val="4419"/>
              </a:lnSpc>
            </a:pP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Trương</a:t>
            </a:r>
            <a:r>
              <a:rPr lang="en-US" sz="3156" i="1" dirty="0">
                <a:latin typeface="Roboto Condensed Italics"/>
                <a:ea typeface="Roboto Condensed Italics"/>
                <a:cs typeface="Roboto Condensed Italics"/>
                <a:sym typeface="Roboto Condensed Italics"/>
              </a:rPr>
              <a:t> Ba </a:t>
            </a:r>
            <a:r>
              <a:rPr lang="en-US" sz="3156" i="1" dirty="0" err="1">
                <a:latin typeface="Roboto Condensed Italics"/>
                <a:ea typeface="Roboto Condensed Italics"/>
                <a:cs typeface="Roboto Condensed Italics"/>
                <a:sym typeface="Roboto Condensed Italics"/>
              </a:rPr>
              <a:t>là</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một</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ông</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lão</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giỏi</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đánh</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cờ</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tướng</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được</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mọi</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người</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kính</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trọng</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vì</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lòng</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nhân</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hậu</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và</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tính</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tình</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hiền</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lành</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nhưng</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lại</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bị</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hlinkClick r:id="rId6" tooltip="https://vi.wikipedia.org/wiki/Th%E1%BA%A7n_B%E1%BA%AFc_%C4%90%E1%BA%A9u">
                  <a:extLst>
                    <a:ext uri="{A12FA001-AC4F-418D-AE19-62706E023703}">
                      <ahyp:hlinkClr xmlns:ahyp="http://schemas.microsoft.com/office/drawing/2018/hyperlinkcolor" val="tx"/>
                    </a:ext>
                  </a:extLst>
                </a:hlinkClick>
              </a:rPr>
              <a:t>Bắc</a:t>
            </a:r>
            <a:r>
              <a:rPr lang="en-US" sz="3156" i="1" dirty="0">
                <a:latin typeface="Roboto Condensed Italics"/>
                <a:ea typeface="Roboto Condensed Italics"/>
                <a:cs typeface="Roboto Condensed Italics"/>
                <a:sym typeface="Roboto Condensed Italics"/>
                <a:hlinkClick r:id="rId6" tooltip="https://vi.wikipedia.org/wiki/Th%E1%BA%A7n_B%E1%BA%AFc_%C4%90%E1%BA%A9u">
                  <a:extLst>
                    <a:ext uri="{A12FA001-AC4F-418D-AE19-62706E023703}">
                      <ahyp:hlinkClr xmlns:ahyp="http://schemas.microsoft.com/office/drawing/2018/hyperlinkcolor" val="tx"/>
                    </a:ext>
                  </a:extLst>
                </a:hlinkClick>
              </a:rPr>
              <a:t> </a:t>
            </a:r>
            <a:r>
              <a:rPr lang="en-US" sz="3156" i="1" dirty="0" err="1">
                <a:latin typeface="Roboto Condensed Italics"/>
                <a:ea typeface="Roboto Condensed Italics"/>
                <a:cs typeface="Roboto Condensed Italics"/>
                <a:sym typeface="Roboto Condensed Italics"/>
                <a:hlinkClick r:id="rId6" tooltip="https://vi.wikipedia.org/wiki/Th%E1%BA%A7n_B%E1%BA%AFc_%C4%90%E1%BA%A9u">
                  <a:extLst>
                    <a:ext uri="{A12FA001-AC4F-418D-AE19-62706E023703}">
                      <ahyp:hlinkClr xmlns:ahyp="http://schemas.microsoft.com/office/drawing/2018/hyperlinkcolor" val="tx"/>
                    </a:ext>
                  </a:extLst>
                </a:hlinkClick>
              </a:rPr>
              <a:t>Đẩu</a:t>
            </a:r>
            <a:r>
              <a:rPr lang="en-US" sz="3156" i="1" dirty="0">
                <a:latin typeface="Roboto Condensed Italics"/>
                <a:ea typeface="Roboto Condensed Italics"/>
                <a:cs typeface="Roboto Condensed Italics"/>
                <a:sym typeface="Roboto Condensed Italics"/>
              </a:rPr>
              <a:t> do </a:t>
            </a:r>
            <a:r>
              <a:rPr lang="en-US" sz="3156" i="1" dirty="0" err="1">
                <a:latin typeface="Roboto Condensed Italics"/>
                <a:ea typeface="Roboto Condensed Italics"/>
                <a:cs typeface="Roboto Condensed Italics"/>
                <a:sym typeface="Roboto Condensed Italics"/>
              </a:rPr>
              <a:t>sơ</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suất</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mà</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gạch</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nhầm</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tên</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trong</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hlinkClick r:id="rId7" tooltip="https://vi.wikipedia.org/w/index.php?title=S%E1%BB%95_t%E1%BB%AD&amp;action=edit&amp;redlink=1">
                  <a:extLst>
                    <a:ext uri="{A12FA001-AC4F-418D-AE19-62706E023703}">
                      <ahyp:hlinkClr xmlns:ahyp="http://schemas.microsoft.com/office/drawing/2018/hyperlinkcolor" val="tx"/>
                    </a:ext>
                  </a:extLst>
                </a:hlinkClick>
              </a:rPr>
              <a:t>sổ</a:t>
            </a:r>
            <a:r>
              <a:rPr lang="en-US" sz="3156" i="1" dirty="0">
                <a:latin typeface="Roboto Condensed Italics"/>
                <a:ea typeface="Roboto Condensed Italics"/>
                <a:cs typeface="Roboto Condensed Italics"/>
                <a:sym typeface="Roboto Condensed Italics"/>
                <a:hlinkClick r:id="rId7" tooltip="https://vi.wikipedia.org/w/index.php?title=S%E1%BB%95_t%E1%BB%AD&amp;action=edit&amp;redlink=1">
                  <a:extLst>
                    <a:ext uri="{A12FA001-AC4F-418D-AE19-62706E023703}">
                      <ahyp:hlinkClr xmlns:ahyp="http://schemas.microsoft.com/office/drawing/2018/hyperlinkcolor" val="tx"/>
                    </a:ext>
                  </a:extLst>
                </a:hlinkClick>
              </a:rPr>
              <a:t> </a:t>
            </a:r>
            <a:r>
              <a:rPr lang="en-US" sz="3156" i="1" dirty="0" err="1">
                <a:latin typeface="Roboto Condensed Italics"/>
                <a:ea typeface="Roboto Condensed Italics"/>
                <a:cs typeface="Roboto Condensed Italics"/>
                <a:sym typeface="Roboto Condensed Italics"/>
                <a:hlinkClick r:id="rId7" tooltip="https://vi.wikipedia.org/w/index.php?title=S%E1%BB%95_t%E1%BB%AD&amp;action=edit&amp;redlink=1">
                  <a:extLst>
                    <a:ext uri="{A12FA001-AC4F-418D-AE19-62706E023703}">
                      <ahyp:hlinkClr xmlns:ahyp="http://schemas.microsoft.com/office/drawing/2018/hyperlinkcolor" val="tx"/>
                    </a:ext>
                  </a:extLst>
                </a:hlinkClick>
              </a:rPr>
              <a:t>tử</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dẫn</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tới</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cái</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hlinkClick r:id="rId8" tooltip="https://vi.wikipedia.org/wiki/Ch%E1%BA%BFt">
                  <a:extLst>
                    <a:ext uri="{A12FA001-AC4F-418D-AE19-62706E023703}">
                      <ahyp:hlinkClr xmlns:ahyp="http://schemas.microsoft.com/office/drawing/2018/hyperlinkcolor" val="tx"/>
                    </a:ext>
                  </a:extLst>
                </a:hlinkClick>
              </a:rPr>
              <a:t>chết</a:t>
            </a:r>
            <a:r>
              <a:rPr lang="en-US" sz="3156" i="1" dirty="0">
                <a:latin typeface="Roboto Condensed Italics"/>
                <a:ea typeface="Roboto Condensed Italics"/>
                <a:cs typeface="Roboto Condensed Italics"/>
                <a:sym typeface="Roboto Condensed Italics"/>
              </a:rPr>
              <a:t>. </a:t>
            </a:r>
          </a:p>
        </p:txBody>
      </p:sp>
      <p:sp>
        <p:nvSpPr>
          <p:cNvPr id="8" name="TextBox 8"/>
          <p:cNvSpPr txBox="1"/>
          <p:nvPr/>
        </p:nvSpPr>
        <p:spPr>
          <a:xfrm>
            <a:off x="4306907" y="970564"/>
            <a:ext cx="10155847" cy="821250"/>
          </a:xfrm>
          <a:prstGeom prst="rect">
            <a:avLst/>
          </a:prstGeom>
        </p:spPr>
        <p:txBody>
          <a:bodyPr lIns="0" tIns="0" rIns="0" bIns="0" rtlCol="0" anchor="t">
            <a:spAutoFit/>
          </a:bodyPr>
          <a:lstStyle/>
          <a:p>
            <a:pPr algn="ctr">
              <a:lnSpc>
                <a:spcPts val="6418"/>
              </a:lnSpc>
            </a:pPr>
            <a:r>
              <a:rPr lang="en-US" sz="5348">
                <a:latin typeface="#9Slide05 Fourth Medium"/>
                <a:ea typeface="#9Slide05 Fourth Medium"/>
                <a:cs typeface="#9Slide05 Fourth Medium"/>
                <a:sym typeface="#9Slide05 Fourth Medium"/>
              </a:rPr>
              <a:t>Tóm tắt: Hồn Trương Ba, da hàng thịt</a:t>
            </a:r>
          </a:p>
        </p:txBody>
      </p:sp>
      <p:sp>
        <p:nvSpPr>
          <p:cNvPr id="9" name="TextBox 9"/>
          <p:cNvSpPr txBox="1"/>
          <p:nvPr/>
        </p:nvSpPr>
        <p:spPr>
          <a:xfrm>
            <a:off x="5476347" y="1961039"/>
            <a:ext cx="3908484" cy="6166945"/>
          </a:xfrm>
          <a:prstGeom prst="rect">
            <a:avLst/>
          </a:prstGeom>
        </p:spPr>
        <p:txBody>
          <a:bodyPr lIns="0" tIns="0" rIns="0" bIns="0" rtlCol="0" anchor="t">
            <a:spAutoFit/>
          </a:bodyPr>
          <a:lstStyle/>
          <a:p>
            <a:pPr algn="just">
              <a:lnSpc>
                <a:spcPts val="4419"/>
              </a:lnSpc>
            </a:pPr>
            <a:r>
              <a:rPr lang="en-US" sz="3156" i="1" dirty="0" err="1">
                <a:latin typeface="Roboto Condensed Italics"/>
                <a:ea typeface="Roboto Condensed Italics"/>
                <a:cs typeface="Roboto Condensed Italics"/>
                <a:sym typeface="Roboto Condensed Italics"/>
              </a:rPr>
              <a:t>Vì</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muốn</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sửa</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sai</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nên</a:t>
            </a:r>
            <a:r>
              <a:rPr lang="en-US" sz="3156" i="1" dirty="0">
                <a:latin typeface="Roboto Condensed Italics"/>
                <a:ea typeface="Roboto Condensed Italics"/>
                <a:cs typeface="Roboto Condensed Italics"/>
                <a:sym typeface="Roboto Condensed Italics"/>
              </a:rPr>
              <a:t> Nam </a:t>
            </a:r>
            <a:r>
              <a:rPr lang="en-US" sz="3156" i="1" dirty="0" err="1">
                <a:latin typeface="Roboto Condensed Italics"/>
                <a:ea typeface="Roboto Condensed Italics"/>
                <a:cs typeface="Roboto Condensed Italics"/>
                <a:sym typeface="Roboto Condensed Italics"/>
              </a:rPr>
              <a:t>Tào</a:t>
            </a:r>
            <a:r>
              <a:rPr lang="en-US" sz="3156" i="1" dirty="0">
                <a:latin typeface="Roboto Condensed Italics"/>
                <a:ea typeface="Roboto Condensed Italics"/>
                <a:cs typeface="Roboto Condensed Italics"/>
                <a:sym typeface="Roboto Condensed Italics"/>
              </a:rPr>
              <a:t>, </a:t>
            </a:r>
            <a:r>
              <a:rPr lang="en-US" sz="3156" b="1" i="1" dirty="0" err="1">
                <a:latin typeface="Roboto Condensed Bold Italics"/>
                <a:ea typeface="Roboto Condensed Bold Italics"/>
                <a:cs typeface="Roboto Condensed Bold Italics"/>
                <a:sym typeface="Roboto Condensed Bold Italics"/>
              </a:rPr>
              <a:t>Bắc</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Đẩu</a:t>
            </a:r>
            <a:r>
              <a:rPr lang="en-US" sz="3156" b="1" i="1" dirty="0">
                <a:latin typeface="Roboto Condensed Italics"/>
                <a:ea typeface="Roboto Condensed Italics"/>
                <a:cs typeface="Roboto Condensed Bold Italics"/>
                <a:sym typeface="Roboto Condensed Italics"/>
              </a:rPr>
              <a:t> </a:t>
            </a:r>
            <a:r>
              <a:rPr lang="en-US" sz="3156" i="1" dirty="0" err="1">
                <a:latin typeface="Roboto Condensed Italics"/>
                <a:ea typeface="Roboto Condensed Italics"/>
                <a:cs typeface="Roboto Condensed Italics"/>
                <a:sym typeface="Roboto Condensed Italics"/>
              </a:rPr>
              <a:t>và</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hlinkClick r:id="rId9" tooltip="https://vi.wikipedia.org/wiki/%C4%90%E1%BA%BF_Th%C3%ADch_Thi%C3%AAn">
                  <a:extLst>
                    <a:ext uri="{A12FA001-AC4F-418D-AE19-62706E023703}">
                      <ahyp:hlinkClr xmlns:ahyp="http://schemas.microsoft.com/office/drawing/2018/hyperlinkcolor" val="tx"/>
                    </a:ext>
                  </a:extLst>
                </a:hlinkClick>
              </a:rPr>
              <a:t>Đế</a:t>
            </a:r>
            <a:r>
              <a:rPr lang="en-US" sz="3156" i="1" dirty="0">
                <a:latin typeface="Roboto Condensed Italics"/>
                <a:ea typeface="Roboto Condensed Italics"/>
                <a:cs typeface="Roboto Condensed Italics"/>
                <a:sym typeface="Roboto Condensed Italics"/>
                <a:hlinkClick r:id="rId9" tooltip="https://vi.wikipedia.org/wiki/%C4%90%E1%BA%BF_Th%C3%ADch_Thi%C3%AAn">
                  <a:extLst>
                    <a:ext uri="{A12FA001-AC4F-418D-AE19-62706E023703}">
                      <ahyp:hlinkClr xmlns:ahyp="http://schemas.microsoft.com/office/drawing/2018/hyperlinkcolor" val="tx"/>
                    </a:ext>
                  </a:extLst>
                </a:hlinkClick>
              </a:rPr>
              <a:t> Thích</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cho</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hlinkClick r:id="rId10" tooltip="https://vi.wikipedia.org/wiki/Linh_h%E1%BB%93n">
                  <a:extLst>
                    <a:ext uri="{A12FA001-AC4F-418D-AE19-62706E023703}">
                      <ahyp:hlinkClr xmlns:ahyp="http://schemas.microsoft.com/office/drawing/2018/hyperlinkcolor" val="tx"/>
                    </a:ext>
                  </a:extLst>
                </a:hlinkClick>
              </a:rPr>
              <a:t>hồn</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Trương</a:t>
            </a:r>
            <a:r>
              <a:rPr lang="en-US" sz="3156" i="1" dirty="0">
                <a:latin typeface="Roboto Condensed Italics"/>
                <a:ea typeface="Roboto Condensed Italics"/>
                <a:cs typeface="Roboto Condensed Italics"/>
                <a:sym typeface="Roboto Condensed Italics"/>
              </a:rPr>
              <a:t> Ba </a:t>
            </a:r>
            <a:r>
              <a:rPr lang="en-US" sz="3156" i="1" dirty="0" err="1">
                <a:latin typeface="Roboto Condensed Italics"/>
                <a:ea typeface="Roboto Condensed Italics"/>
                <a:cs typeface="Roboto Condensed Italics"/>
                <a:sym typeface="Roboto Condensed Italics"/>
              </a:rPr>
              <a:t>được</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sống</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lại</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và</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nhập</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vào</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hlinkClick r:id="rId11" tooltip="https://vi.wikipedia.org/wiki/X%C3%A1c_ch%E1%BA%BFt">
                  <a:extLst>
                    <a:ext uri="{A12FA001-AC4F-418D-AE19-62706E023703}">
                      <ahyp:hlinkClr xmlns:ahyp="http://schemas.microsoft.com/office/drawing/2018/hyperlinkcolor" val="tx"/>
                    </a:ext>
                  </a:extLst>
                </a:hlinkClick>
              </a:rPr>
              <a:t>xác</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của</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một</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anh</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hàng</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hlinkClick r:id="rId12" tooltip="https://vi.wikipedia.org/wiki/Th%E1%BB%8Bt">
                  <a:extLst>
                    <a:ext uri="{A12FA001-AC4F-418D-AE19-62706E023703}">
                      <ahyp:hlinkClr xmlns:ahyp="http://schemas.microsoft.com/office/drawing/2018/hyperlinkcolor" val="tx"/>
                    </a:ext>
                  </a:extLst>
                </a:hlinkClick>
              </a:rPr>
              <a:t>thịt</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vừa</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mới</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chết</a:t>
            </a:r>
            <a:r>
              <a:rPr lang="en-US" sz="3156" i="1" dirty="0">
                <a:latin typeface="Roboto Condensed Italics"/>
                <a:ea typeface="Roboto Condensed Italics"/>
                <a:cs typeface="Roboto Condensed Italics"/>
                <a:sym typeface="Roboto Condensed Italics"/>
              </a:rPr>
              <a:t> (do </a:t>
            </a:r>
            <a:r>
              <a:rPr lang="en-US" sz="3156" i="1" dirty="0" err="1">
                <a:latin typeface="Roboto Condensed Italics"/>
                <a:ea typeface="Roboto Condensed Italics"/>
                <a:cs typeface="Roboto Condensed Italics"/>
                <a:sym typeface="Roboto Condensed Italics"/>
              </a:rPr>
              <a:t>Trương</a:t>
            </a:r>
            <a:r>
              <a:rPr lang="en-US" sz="3156" i="1" dirty="0">
                <a:latin typeface="Roboto Condensed Italics"/>
                <a:ea typeface="Roboto Condensed Italics"/>
                <a:cs typeface="Roboto Condensed Italics"/>
                <a:sym typeface="Roboto Condensed Italics"/>
              </a:rPr>
              <a:t> Ba </a:t>
            </a:r>
            <a:r>
              <a:rPr lang="en-US" sz="3156" i="1" dirty="0" err="1">
                <a:latin typeface="Roboto Condensed Italics"/>
                <a:ea typeface="Roboto Condensed Italics"/>
                <a:cs typeface="Roboto Condensed Italics"/>
                <a:sym typeface="Roboto Condensed Italics"/>
              </a:rPr>
              <a:t>lúc</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này</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đã</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chết</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từ</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lâu</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thân</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thể</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ông</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đã</a:t>
            </a:r>
            <a:r>
              <a:rPr lang="en-US" sz="3156" i="1" dirty="0">
                <a:latin typeface="Roboto Condensed Italics"/>
                <a:ea typeface="Roboto Condensed Italics"/>
                <a:cs typeface="Roboto Condensed Italics"/>
                <a:sym typeface="Roboto Condensed Italics"/>
              </a:rPr>
              <a:t> </a:t>
            </a:r>
            <a:r>
              <a:rPr lang="en-US" sz="3156" i="1" dirty="0">
                <a:latin typeface="Roboto Condensed Italics"/>
                <a:ea typeface="Roboto Condensed Italics"/>
                <a:cs typeface="Roboto Condensed Italics"/>
                <a:sym typeface="Roboto Condensed Italics"/>
                <a:hlinkClick r:id="rId13" tooltip="https://vi.wikipedia.org/wiki/Ph%C3%A2n_h%E1%BB%A7y">
                  <a:extLst>
                    <a:ext uri="{A12FA001-AC4F-418D-AE19-62706E023703}">
                      <ahyp:hlinkClr xmlns:ahyp="http://schemas.microsoft.com/office/drawing/2018/hyperlinkcolor" val="tx"/>
                    </a:ext>
                  </a:extLst>
                </a:hlinkClick>
              </a:rPr>
              <a:t>tan </a:t>
            </a:r>
            <a:r>
              <a:rPr lang="en-US" sz="3156" i="1" dirty="0" err="1">
                <a:latin typeface="Roboto Condensed Italics"/>
                <a:ea typeface="Roboto Condensed Italics"/>
                <a:cs typeface="Roboto Condensed Italics"/>
                <a:sym typeface="Roboto Condensed Italics"/>
                <a:hlinkClick r:id="rId13" tooltip="https://vi.wikipedia.org/wiki/Ph%C3%A2n_h%E1%BB%A7y">
                  <a:extLst>
                    <a:ext uri="{A12FA001-AC4F-418D-AE19-62706E023703}">
                      <ahyp:hlinkClr xmlns:ahyp="http://schemas.microsoft.com/office/drawing/2018/hyperlinkcolor" val="tx"/>
                    </a:ext>
                  </a:extLst>
                </a:hlinkClick>
              </a:rPr>
              <a:t>rữa</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trong</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hlinkClick r:id="rId14" tooltip="https://vi.wikipedia.org/wiki/%C4%90%E1%BA%A5t">
                  <a:extLst>
                    <a:ext uri="{A12FA001-AC4F-418D-AE19-62706E023703}">
                      <ahyp:hlinkClr xmlns:ahyp="http://schemas.microsoft.com/office/drawing/2018/hyperlinkcolor" val="tx"/>
                    </a:ext>
                  </a:extLst>
                </a:hlinkClick>
              </a:rPr>
              <a:t>bùn</a:t>
            </a:r>
            <a:r>
              <a:rPr lang="en-US" sz="3156" i="1" dirty="0">
                <a:latin typeface="Roboto Condensed Italics"/>
                <a:ea typeface="Roboto Condensed Italics"/>
                <a:cs typeface="Roboto Condensed Italics"/>
                <a:sym typeface="Roboto Condensed Italics"/>
                <a:hlinkClick r:id="rId14" tooltip="https://vi.wikipedia.org/wiki/%C4%90%E1%BA%A5t">
                  <a:extLst>
                    <a:ext uri="{A12FA001-AC4F-418D-AE19-62706E023703}">
                      <ahyp:hlinkClr xmlns:ahyp="http://schemas.microsoft.com/office/drawing/2018/hyperlinkcolor" val="tx"/>
                    </a:ext>
                  </a:extLst>
                </a:hlinkClick>
              </a:rPr>
              <a:t> </a:t>
            </a:r>
            <a:r>
              <a:rPr lang="en-US" sz="3156" i="1" dirty="0" err="1">
                <a:latin typeface="Roboto Condensed Italics"/>
                <a:ea typeface="Roboto Condensed Italics"/>
                <a:cs typeface="Roboto Condensed Italics"/>
                <a:sym typeface="Roboto Condensed Italics"/>
                <a:hlinkClick r:id="rId14" tooltip="https://vi.wikipedia.org/wiki/%C4%90%E1%BA%A5t">
                  <a:extLst>
                    <a:ext uri="{A12FA001-AC4F-418D-AE19-62706E023703}">
                      <ahyp:hlinkClr xmlns:ahyp="http://schemas.microsoft.com/office/drawing/2018/hyperlinkcolor" val="tx"/>
                    </a:ext>
                  </a:extLst>
                </a:hlinkClick>
              </a:rPr>
              <a:t>đất</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nên</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không</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thể</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hoàn</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hồn</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trở</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lại</a:t>
            </a:r>
            <a:r>
              <a:rPr lang="en-US" sz="3156" i="1" dirty="0">
                <a:latin typeface="Roboto Condensed Italics"/>
                <a:ea typeface="Roboto Condensed Italics"/>
                <a:cs typeface="Roboto Condensed Italics"/>
                <a:sym typeface="Roboto Condensed Italics"/>
              </a:rPr>
              <a:t>). </a:t>
            </a:r>
          </a:p>
        </p:txBody>
      </p:sp>
      <p:sp>
        <p:nvSpPr>
          <p:cNvPr id="10" name="TextBox 10"/>
          <p:cNvSpPr txBox="1"/>
          <p:nvPr/>
        </p:nvSpPr>
        <p:spPr>
          <a:xfrm>
            <a:off x="1875681" y="8375693"/>
            <a:ext cx="14697827" cy="1653366"/>
          </a:xfrm>
          <a:prstGeom prst="rect">
            <a:avLst/>
          </a:prstGeom>
        </p:spPr>
        <p:txBody>
          <a:bodyPr lIns="0" tIns="0" rIns="0" bIns="0" rtlCol="0" anchor="t">
            <a:spAutoFit/>
          </a:bodyPr>
          <a:lstStyle/>
          <a:p>
            <a:pPr algn="just">
              <a:lnSpc>
                <a:spcPts val="4419"/>
              </a:lnSpc>
            </a:pPr>
            <a:r>
              <a:rPr lang="en-US" sz="3156" b="1" i="1" dirty="0" err="1">
                <a:latin typeface="Roboto Condensed Bold Italics"/>
                <a:ea typeface="Roboto Condensed Bold Italics"/>
                <a:cs typeface="Roboto Condensed Bold Italics"/>
                <a:sym typeface="Roboto Condensed Bold Italics"/>
              </a:rPr>
              <a:t>Trước</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nguy</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cơ</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tha</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hóa</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về</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nhân</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cách</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và</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sự</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phiền</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toái</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từ</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việc</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mượn</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thân</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xác</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của</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kẻ</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khác</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Trương</a:t>
            </a:r>
            <a:r>
              <a:rPr lang="en-US" sz="3156" b="1" i="1" dirty="0">
                <a:latin typeface="Roboto Condensed Bold Italics"/>
                <a:ea typeface="Roboto Condensed Bold Italics"/>
                <a:cs typeface="Roboto Condensed Bold Italics"/>
                <a:sym typeface="Roboto Condensed Bold Italics"/>
              </a:rPr>
              <a:t> Ba </a:t>
            </a:r>
            <a:r>
              <a:rPr lang="en-US" sz="3156" b="1" i="1" dirty="0" err="1">
                <a:latin typeface="Roboto Condensed Bold Italics"/>
                <a:ea typeface="Roboto Condensed Bold Italics"/>
                <a:cs typeface="Roboto Condensed Bold Italics"/>
                <a:sym typeface="Roboto Condensed Bold Italics"/>
              </a:rPr>
              <a:t>quyết</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định</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trả</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lại</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xác</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cho</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hàng</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thịt</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và</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chấp</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nhận</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cái</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chết</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theo</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đúng</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quy</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luật</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hlinkClick r:id="rId15" tooltip="https://vi.wikipedia.org/wiki/S%E1%BB%B1_s%E1%BB%91ng">
                  <a:extLst>
                    <a:ext uri="{A12FA001-AC4F-418D-AE19-62706E023703}">
                      <ahyp:hlinkClr xmlns:ahyp="http://schemas.microsoft.com/office/drawing/2018/hyperlinkcolor" val="tx"/>
                    </a:ext>
                  </a:extLst>
                </a:hlinkClick>
              </a:rPr>
              <a:t>sinh</a:t>
            </a:r>
            <a:r>
              <a:rPr lang="en-US" sz="3156" b="1" i="1" dirty="0">
                <a:latin typeface="Roboto Condensed Bold Italics"/>
                <a:ea typeface="Roboto Condensed Bold Italics"/>
                <a:cs typeface="Roboto Condensed Bold Italics"/>
                <a:sym typeface="Roboto Condensed Bold Italics"/>
              </a:rPr>
              <a:t> - </a:t>
            </a:r>
            <a:r>
              <a:rPr lang="en-US" sz="3156" b="1" i="1" dirty="0" err="1">
                <a:latin typeface="Roboto Condensed Bold Italics"/>
                <a:ea typeface="Roboto Condensed Bold Italics"/>
                <a:cs typeface="Roboto Condensed Bold Italics"/>
                <a:sym typeface="Roboto Condensed Bold Italics"/>
                <a:hlinkClick r:id="rId16" tooltip="https://vi.wikipedia.org/wiki/L%C3%A3o_h%C3%B3a">
                  <a:extLst>
                    <a:ext uri="{A12FA001-AC4F-418D-AE19-62706E023703}">
                      <ahyp:hlinkClr xmlns:ahyp="http://schemas.microsoft.com/office/drawing/2018/hyperlinkcolor" val="tx"/>
                    </a:ext>
                  </a:extLst>
                </a:hlinkClick>
              </a:rPr>
              <a:t>lão</a:t>
            </a:r>
            <a:r>
              <a:rPr lang="en-US" sz="3156" b="1" i="1" dirty="0">
                <a:latin typeface="Roboto Condensed Bold Italics"/>
                <a:ea typeface="Roboto Condensed Bold Italics"/>
                <a:cs typeface="Roboto Condensed Bold Italics"/>
                <a:sym typeface="Roboto Condensed Bold Italics"/>
              </a:rPr>
              <a:t> - </a:t>
            </a:r>
            <a:r>
              <a:rPr lang="en-US" sz="3156" b="1" i="1" dirty="0" err="1">
                <a:latin typeface="Roboto Condensed Bold Italics"/>
                <a:ea typeface="Roboto Condensed Bold Italics"/>
                <a:cs typeface="Roboto Condensed Bold Italics"/>
                <a:sym typeface="Roboto Condensed Bold Italics"/>
                <a:hlinkClick r:id="rId17" tooltip="https://vi.wikipedia.org/wiki/B%E1%BB%87nh">
                  <a:extLst>
                    <a:ext uri="{A12FA001-AC4F-418D-AE19-62706E023703}">
                      <ahyp:hlinkClr xmlns:ahyp="http://schemas.microsoft.com/office/drawing/2018/hyperlinkcolor" val="tx"/>
                    </a:ext>
                  </a:extLst>
                </a:hlinkClick>
              </a:rPr>
              <a:t>bệnh</a:t>
            </a:r>
            <a:r>
              <a:rPr lang="en-US" sz="3156" b="1" i="1" dirty="0">
                <a:latin typeface="Roboto Condensed Bold Italics"/>
                <a:ea typeface="Roboto Condensed Bold Italics"/>
                <a:cs typeface="Roboto Condensed Bold Italics"/>
                <a:sym typeface="Roboto Condensed Bold Italics"/>
              </a:rPr>
              <a:t> - </a:t>
            </a:r>
            <a:r>
              <a:rPr lang="en-US" sz="3156" b="1" i="1" dirty="0" err="1">
                <a:latin typeface="Roboto Condensed Bold Italics"/>
                <a:ea typeface="Roboto Condensed Bold Italics"/>
                <a:cs typeface="Roboto Condensed Bold Italics"/>
                <a:sym typeface="Roboto Condensed Bold Italics"/>
                <a:hlinkClick r:id="rId8" tooltip="https://vi.wikipedia.org/wiki/Ch%E1%BA%BFt">
                  <a:extLst>
                    <a:ext uri="{A12FA001-AC4F-418D-AE19-62706E023703}">
                      <ahyp:hlinkClr xmlns:ahyp="http://schemas.microsoft.com/office/drawing/2018/hyperlinkcolor" val="tx"/>
                    </a:ext>
                  </a:extLst>
                </a:hlinkClick>
              </a:rPr>
              <a:t>tử</a:t>
            </a:r>
            <a:r>
              <a:rPr lang="en-US" sz="3156" b="1" i="1" dirty="0">
                <a:latin typeface="Roboto Condensed Bold Italics"/>
                <a:ea typeface="Roboto Condensed Bold Italics"/>
                <a:cs typeface="Roboto Condensed Bold Italics"/>
                <a:sym typeface="Roboto Condensed Bold Italics"/>
              </a:rPr>
              <a:t>.</a:t>
            </a:r>
          </a:p>
        </p:txBody>
      </p:sp>
      <p:sp>
        <p:nvSpPr>
          <p:cNvPr id="11" name="TextBox 11"/>
          <p:cNvSpPr txBox="1"/>
          <p:nvPr/>
        </p:nvSpPr>
        <p:spPr>
          <a:xfrm>
            <a:off x="9832505" y="1961039"/>
            <a:ext cx="7127831" cy="6731202"/>
          </a:xfrm>
          <a:prstGeom prst="rect">
            <a:avLst/>
          </a:prstGeom>
        </p:spPr>
        <p:txBody>
          <a:bodyPr lIns="0" tIns="0" rIns="0" bIns="0" rtlCol="0" anchor="t">
            <a:spAutoFit/>
          </a:bodyPr>
          <a:lstStyle/>
          <a:p>
            <a:pPr algn="just">
              <a:lnSpc>
                <a:spcPts val="4419"/>
              </a:lnSpc>
            </a:pPr>
            <a:r>
              <a:rPr lang="en-US" sz="3156" i="1" dirty="0" err="1">
                <a:latin typeface="Roboto Condensed Italics"/>
                <a:ea typeface="Roboto Condensed Italics"/>
                <a:cs typeface="Roboto Condensed Italics"/>
                <a:sym typeface="Roboto Condensed Italics"/>
              </a:rPr>
              <a:t>Trú</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nhờ</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trong</a:t>
            </a:r>
            <a:r>
              <a:rPr lang="en-US" sz="3156" i="1" dirty="0">
                <a:latin typeface="Roboto Condensed Italics"/>
                <a:ea typeface="Roboto Condensed Italics"/>
                <a:cs typeface="Roboto Condensed Italics"/>
                <a:sym typeface="Roboto Condensed Italics"/>
              </a:rPr>
              <a:t> </a:t>
            </a:r>
            <a:r>
              <a:rPr lang="en-US" sz="3156" b="1" i="1" dirty="0" err="1">
                <a:latin typeface="Roboto Condensed Bold Italics"/>
                <a:ea typeface="Roboto Condensed Bold Italics"/>
                <a:cs typeface="Roboto Condensed Bold Italics"/>
                <a:sym typeface="Roboto Condensed Bold Italics"/>
              </a:rPr>
              <a:t>thể</a:t>
            </a:r>
            <a:r>
              <a:rPr lang="en-US" sz="3156" b="1" i="1" dirty="0">
                <a:latin typeface="Roboto Condensed Bold Italics"/>
                <a:ea typeface="Roboto Condensed Bold Italics"/>
                <a:cs typeface="Roboto Condensed Bold Italics"/>
                <a:sym typeface="Roboto Condensed Bold Italics"/>
              </a:rPr>
              <a:t> </a:t>
            </a:r>
            <a:r>
              <a:rPr lang="en-US" sz="3156" b="1" i="1" dirty="0" err="1">
                <a:latin typeface="Roboto Condensed Bold Italics"/>
                <a:ea typeface="Roboto Condensed Bold Italics"/>
                <a:cs typeface="Roboto Condensed Bold Italics"/>
                <a:sym typeface="Roboto Condensed Bold Italics"/>
              </a:rPr>
              <a:t>xác</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của</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anh</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hàng</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thịt</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linh</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hồn</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Trương</a:t>
            </a:r>
            <a:r>
              <a:rPr lang="en-US" sz="3156" i="1" dirty="0">
                <a:latin typeface="Roboto Condensed Italics"/>
                <a:ea typeface="Roboto Condensed Italics"/>
                <a:cs typeface="Roboto Condensed Italics"/>
                <a:sym typeface="Roboto Condensed Italics"/>
              </a:rPr>
              <a:t> Ba </a:t>
            </a:r>
            <a:r>
              <a:rPr lang="en-US" sz="3156" i="1" dirty="0" err="1">
                <a:latin typeface="Roboto Condensed Italics"/>
                <a:ea typeface="Roboto Condensed Italics"/>
                <a:cs typeface="Roboto Condensed Italics"/>
                <a:sym typeface="Roboto Condensed Italics"/>
              </a:rPr>
              <a:t>gặp</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phải</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rất</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nhiều</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điều</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phiền</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toái</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lí</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trưởng</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sách</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nhiễu</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chị</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hàng</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thịt</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đòi</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chồng</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gia</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đình</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Trương</a:t>
            </a:r>
            <a:r>
              <a:rPr lang="en-US" sz="3156" i="1" dirty="0">
                <a:latin typeface="Roboto Condensed Italics"/>
                <a:ea typeface="Roboto Condensed Italics"/>
                <a:cs typeface="Roboto Condensed Italics"/>
                <a:sym typeface="Roboto Condensed Italics"/>
              </a:rPr>
              <a:t> Ba </a:t>
            </a:r>
            <a:r>
              <a:rPr lang="en-US" sz="3156" i="1" dirty="0" err="1">
                <a:latin typeface="Roboto Condensed Italics"/>
                <a:ea typeface="Roboto Condensed Italics"/>
                <a:cs typeface="Roboto Condensed Italics"/>
                <a:sym typeface="Roboto Condensed Italics"/>
              </a:rPr>
              <a:t>cảm</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thấy</a:t>
            </a:r>
            <a:r>
              <a:rPr lang="en-US" sz="3156" i="1" dirty="0">
                <a:latin typeface="Roboto Condensed Italics"/>
                <a:ea typeface="Roboto Condensed Italics"/>
                <a:cs typeface="Roboto Condensed Italics"/>
                <a:sym typeface="Roboto Condensed Italics"/>
              </a:rPr>
              <a:t> xa </a:t>
            </a:r>
            <a:r>
              <a:rPr lang="en-US" sz="3156" i="1" dirty="0" err="1">
                <a:latin typeface="Roboto Condensed Italics"/>
                <a:ea typeface="Roboto Condensed Italics"/>
                <a:cs typeface="Roboto Condensed Italics"/>
                <a:sym typeface="Roboto Condensed Italics"/>
              </a:rPr>
              <a:t>lạ</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vì</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không</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phải</a:t>
            </a:r>
            <a:r>
              <a:rPr lang="en-US" sz="3156" i="1" dirty="0">
                <a:latin typeface="Roboto Condensed Italics"/>
                <a:ea typeface="Roboto Condensed Italics"/>
                <a:cs typeface="Roboto Condensed Italics"/>
                <a:sym typeface="Roboto Condensed Italics"/>
              </a:rPr>
              <a:t> da </a:t>
            </a:r>
            <a:r>
              <a:rPr lang="en-US" sz="3156" i="1" dirty="0" err="1">
                <a:latin typeface="Roboto Condensed Italics"/>
                <a:ea typeface="Roboto Condensed Italics"/>
                <a:cs typeface="Roboto Condensed Italics"/>
                <a:sym typeface="Roboto Condensed Italics"/>
              </a:rPr>
              <a:t>thịt</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của</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người</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thân</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mình</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bản</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thân</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Trương</a:t>
            </a:r>
            <a:r>
              <a:rPr lang="en-US" sz="3156" i="1" dirty="0">
                <a:latin typeface="Roboto Condensed Italics"/>
                <a:ea typeface="Roboto Condensed Italics"/>
                <a:cs typeface="Roboto Condensed Italics"/>
                <a:sym typeface="Roboto Condensed Italics"/>
              </a:rPr>
              <a:t> Ba </a:t>
            </a:r>
            <a:r>
              <a:rPr lang="en-US" sz="3156" i="1" dirty="0" err="1">
                <a:latin typeface="Roboto Condensed Italics"/>
                <a:ea typeface="Roboto Condensed Italics"/>
                <a:cs typeface="Roboto Condensed Italics"/>
                <a:sym typeface="Roboto Condensed Italics"/>
              </a:rPr>
              <a:t>thì</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vô</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cùng</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đau</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khổ</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vì</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phải</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sống</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trái</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tự</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nhiên</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giả</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tạo</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Đặc</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biệt</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Trương</a:t>
            </a:r>
            <a:r>
              <a:rPr lang="en-US" sz="3156" i="1" dirty="0">
                <a:latin typeface="Roboto Condensed Italics"/>
                <a:ea typeface="Roboto Condensed Italics"/>
                <a:cs typeface="Roboto Condensed Italics"/>
                <a:sym typeface="Roboto Condensed Italics"/>
              </a:rPr>
              <a:t> Ba </a:t>
            </a:r>
            <a:r>
              <a:rPr lang="en-US" sz="3156" i="1" dirty="0" err="1">
                <a:latin typeface="Roboto Condensed Italics"/>
                <a:ea typeface="Roboto Condensed Italics"/>
                <a:cs typeface="Roboto Condensed Italics"/>
                <a:sym typeface="Roboto Condensed Italics"/>
              </a:rPr>
              <a:t>khi</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này</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nhiễm</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phải</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nhiều</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thói</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xấu</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và</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những</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nhu</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cầu</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vốn</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không</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phải</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của</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chính</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bản</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thân</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ông</a:t>
            </a:r>
            <a:r>
              <a:rPr lang="en-US" sz="3156" i="1" dirty="0">
                <a:latin typeface="Roboto Condensed Italics"/>
                <a:ea typeface="Roboto Condensed Italics"/>
                <a:cs typeface="Roboto Condensed Italics"/>
                <a:sym typeface="Roboto Condensed Italics"/>
              </a:rPr>
              <a:t> do </a:t>
            </a:r>
            <a:r>
              <a:rPr lang="en-US" sz="3156" i="1" dirty="0" err="1">
                <a:latin typeface="Roboto Condensed Italics"/>
                <a:ea typeface="Roboto Condensed Italics"/>
                <a:cs typeface="Roboto Condensed Italics"/>
                <a:sym typeface="Roboto Condensed Italics"/>
              </a:rPr>
              <a:t>phải</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trú</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trong</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thân</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xác</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của</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anh</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hàng</a:t>
            </a:r>
            <a:r>
              <a:rPr lang="en-US" sz="3156" i="1" dirty="0">
                <a:latin typeface="Roboto Condensed Italics"/>
                <a:ea typeface="Roboto Condensed Italics"/>
                <a:cs typeface="Roboto Condensed Italics"/>
                <a:sym typeface="Roboto Condensed Italics"/>
              </a:rPr>
              <a:t> </a:t>
            </a:r>
            <a:r>
              <a:rPr lang="en-US" sz="3156" i="1" dirty="0" err="1">
                <a:latin typeface="Roboto Condensed Italics"/>
                <a:ea typeface="Roboto Condensed Italics"/>
                <a:cs typeface="Roboto Condensed Italics"/>
                <a:sym typeface="Roboto Condensed Italics"/>
              </a:rPr>
              <a:t>thịt</a:t>
            </a:r>
            <a:r>
              <a:rPr lang="en-US" sz="3156" i="1" dirty="0">
                <a:latin typeface="Roboto Condensed Italics"/>
                <a:ea typeface="Roboto Condensed Italics"/>
                <a:cs typeface="Roboto Condensed Italics"/>
                <a:sym typeface="Roboto Condensed Italics"/>
              </a:rPr>
              <a:t>. </a:t>
            </a:r>
          </a:p>
          <a:p>
            <a:pPr algn="just">
              <a:lnSpc>
                <a:spcPts val="4419"/>
              </a:lnSpc>
            </a:pPr>
            <a:endParaRPr lang="en-US" sz="3156" i="1" dirty="0">
              <a:latin typeface="Roboto Condensed Italics"/>
              <a:ea typeface="Roboto Condensed Italics"/>
              <a:cs typeface="Roboto Condensed Italics"/>
              <a:sym typeface="Roboto Condensed Itali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444" b="-11444"/>
            </a:stretch>
          </a:blipFill>
        </p:spPr>
        <p:txBody>
          <a:bodyPr/>
          <a:lstStyle/>
          <a:p>
            <a:endParaRPr lang="en-US"/>
          </a:p>
        </p:txBody>
      </p:sp>
      <p:sp>
        <p:nvSpPr>
          <p:cNvPr id="3" name="TextBox 3"/>
          <p:cNvSpPr txBox="1"/>
          <p:nvPr/>
        </p:nvSpPr>
        <p:spPr>
          <a:xfrm>
            <a:off x="4719768" y="402439"/>
            <a:ext cx="8302711" cy="796246"/>
          </a:xfrm>
          <a:prstGeom prst="rect">
            <a:avLst/>
          </a:prstGeom>
        </p:spPr>
        <p:txBody>
          <a:bodyPr lIns="0" tIns="0" rIns="0" bIns="0" rtlCol="0" anchor="t">
            <a:spAutoFit/>
          </a:bodyPr>
          <a:lstStyle/>
          <a:p>
            <a:pPr algn="ctr">
              <a:lnSpc>
                <a:spcPts val="6479"/>
              </a:lnSpc>
            </a:pPr>
            <a:r>
              <a:rPr lang="en-US" sz="4499" b="1">
                <a:solidFill>
                  <a:srgbClr val="4D3527"/>
                </a:solidFill>
                <a:latin typeface="Roboto Condensed Bold"/>
                <a:ea typeface="Roboto Condensed Bold"/>
                <a:cs typeface="Roboto Condensed Bold"/>
                <a:sym typeface="Roboto Condensed Bold"/>
              </a:rPr>
              <a:t>1.1. Tìm hiểu bố cục của bài viết</a:t>
            </a:r>
          </a:p>
        </p:txBody>
      </p:sp>
      <p:graphicFrame>
        <p:nvGraphicFramePr>
          <p:cNvPr id="4" name="Table 4"/>
          <p:cNvGraphicFramePr>
            <a:graphicFrameLocks noGrp="1"/>
          </p:cNvGraphicFramePr>
          <p:nvPr/>
        </p:nvGraphicFramePr>
        <p:xfrm>
          <a:off x="1028700" y="1547168"/>
          <a:ext cx="16407748" cy="7960450"/>
        </p:xfrm>
        <a:graphic>
          <a:graphicData uri="http://schemas.openxmlformats.org/drawingml/2006/table">
            <a:tbl>
              <a:tblPr/>
              <a:tblGrid>
                <a:gridCol w="2892333">
                  <a:extLst>
                    <a:ext uri="{9D8B030D-6E8A-4147-A177-3AD203B41FA5}">
                      <a16:colId xmlns:a16="http://schemas.microsoft.com/office/drawing/2014/main" val="20000"/>
                    </a:ext>
                  </a:extLst>
                </a:gridCol>
                <a:gridCol w="2285113">
                  <a:extLst>
                    <a:ext uri="{9D8B030D-6E8A-4147-A177-3AD203B41FA5}">
                      <a16:colId xmlns:a16="http://schemas.microsoft.com/office/drawing/2014/main" val="20001"/>
                    </a:ext>
                  </a:extLst>
                </a:gridCol>
                <a:gridCol w="11230302">
                  <a:extLst>
                    <a:ext uri="{9D8B030D-6E8A-4147-A177-3AD203B41FA5}">
                      <a16:colId xmlns:a16="http://schemas.microsoft.com/office/drawing/2014/main" val="20002"/>
                    </a:ext>
                  </a:extLst>
                </a:gridCol>
              </a:tblGrid>
              <a:tr h="1652389">
                <a:tc>
                  <a:txBody>
                    <a:bodyPr/>
                    <a:lstStyle/>
                    <a:p>
                      <a:pPr algn="ctr">
                        <a:lnSpc>
                          <a:spcPts val="5215"/>
                        </a:lnSpc>
                        <a:defRPr/>
                      </a:pPr>
                      <a:r>
                        <a:rPr lang="en-US" sz="3500" b="1">
                          <a:solidFill>
                            <a:srgbClr val="4D3527"/>
                          </a:solidFill>
                          <a:latin typeface="Roboto Condensed Bold"/>
                          <a:ea typeface="Roboto Condensed Bold"/>
                          <a:cs typeface="Roboto Condensed Bold"/>
                          <a:sym typeface="Roboto Condensed Bold"/>
                        </a:rPr>
                        <a:t>PHẦN</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8F2C5"/>
                    </a:solidFill>
                  </a:tcPr>
                </a:tc>
                <a:tc>
                  <a:txBody>
                    <a:bodyPr/>
                    <a:lstStyle/>
                    <a:p>
                      <a:pPr algn="ctr">
                        <a:lnSpc>
                          <a:spcPts val="5215"/>
                        </a:lnSpc>
                        <a:defRPr/>
                      </a:pPr>
                      <a:r>
                        <a:rPr lang="en-US" sz="3500" b="1">
                          <a:solidFill>
                            <a:srgbClr val="4D3527"/>
                          </a:solidFill>
                          <a:latin typeface="Roboto Condensed Bold"/>
                          <a:ea typeface="Roboto Condensed Bold"/>
                          <a:cs typeface="Roboto Condensed Bold"/>
                          <a:sym typeface="Roboto Condensed Bold"/>
                        </a:rPr>
                        <a:t>ĐOẠN VĂN</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8F2C5"/>
                    </a:solidFill>
                  </a:tcPr>
                </a:tc>
                <a:tc>
                  <a:txBody>
                    <a:bodyPr/>
                    <a:lstStyle/>
                    <a:p>
                      <a:pPr algn="ctr">
                        <a:lnSpc>
                          <a:spcPts val="5215"/>
                        </a:lnSpc>
                        <a:defRPr/>
                      </a:pPr>
                      <a:r>
                        <a:rPr lang="en-US" sz="3500" b="1">
                          <a:solidFill>
                            <a:srgbClr val="4D3527"/>
                          </a:solidFill>
                          <a:latin typeface="Roboto Condensed Bold"/>
                          <a:ea typeface="Roboto Condensed Bold"/>
                          <a:cs typeface="Roboto Condensed Bold"/>
                          <a:sym typeface="Roboto Condensed Bold"/>
                        </a:rPr>
                        <a:t>NỘI DUNG</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8F2C5"/>
                    </a:solidFill>
                  </a:tcPr>
                </a:tc>
                <a:extLst>
                  <a:ext uri="{0D108BD9-81ED-4DB2-BD59-A6C34878D82A}">
                    <a16:rowId xmlns:a16="http://schemas.microsoft.com/office/drawing/2014/main" val="10000"/>
                  </a:ext>
                </a:extLst>
              </a:tr>
              <a:tr h="983201">
                <a:tc>
                  <a:txBody>
                    <a:bodyPr/>
                    <a:lstStyle/>
                    <a:p>
                      <a:pPr algn="ctr">
                        <a:lnSpc>
                          <a:spcPts val="5215"/>
                        </a:lnSpc>
                        <a:defRPr/>
                      </a:pPr>
                      <a:r>
                        <a:rPr lang="en-US" sz="3500">
                          <a:solidFill>
                            <a:srgbClr val="4D3527"/>
                          </a:solidFill>
                          <a:latin typeface="Roboto Condensed"/>
                          <a:ea typeface="Roboto Condensed"/>
                          <a:cs typeface="Roboto Condensed"/>
                          <a:sym typeface="Roboto Condensed"/>
                        </a:rPr>
                        <a:t>Mở bài</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ctr">
                        <a:lnSpc>
                          <a:spcPts val="5215"/>
                        </a:lnSpc>
                        <a:defRPr/>
                      </a:pPr>
                      <a:r>
                        <a:rPr lang="en-US" sz="3500">
                          <a:solidFill>
                            <a:srgbClr val="4D3527"/>
                          </a:solidFill>
                          <a:latin typeface="Roboto Condensed"/>
                          <a:ea typeface="Roboto Condensed"/>
                          <a:cs typeface="Roboto Condensed"/>
                          <a:sym typeface="Roboto Condensed"/>
                        </a:rPr>
                        <a:t>1</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l">
                        <a:lnSpc>
                          <a:spcPts val="5215"/>
                        </a:lnSpc>
                        <a:defRPr/>
                      </a:pPr>
                      <a:r>
                        <a:rPr lang="en-US" sz="3500">
                          <a:solidFill>
                            <a:srgbClr val="4D3527"/>
                          </a:solidFill>
                          <a:latin typeface="Roboto Condensed"/>
                          <a:ea typeface="Roboto Condensed"/>
                          <a:cs typeface="Roboto Condensed"/>
                          <a:sym typeface="Roboto Condensed"/>
                        </a:rPr>
                        <a:t>Nêu tác giả, tác phẩm, thể loại và nhận định chung về vở kịch</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341659">
                <a:tc>
                  <a:txBody>
                    <a:bodyPr/>
                    <a:lstStyle/>
                    <a:p>
                      <a:pPr algn="ctr">
                        <a:lnSpc>
                          <a:spcPts val="5215"/>
                        </a:lnSpc>
                        <a:defRPr/>
                      </a:pPr>
                      <a:r>
                        <a:rPr lang="en-US" sz="3500">
                          <a:solidFill>
                            <a:srgbClr val="4D3527"/>
                          </a:solidFill>
                          <a:latin typeface="Roboto Condensed"/>
                          <a:ea typeface="Roboto Condensed"/>
                          <a:cs typeface="Roboto Condensed"/>
                          <a:sym typeface="Roboto Condensed"/>
                        </a:rPr>
                        <a:t>Thân bài</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ctr">
                        <a:lnSpc>
                          <a:spcPts val="5215"/>
                        </a:lnSpc>
                        <a:defRPr/>
                      </a:pPr>
                      <a:r>
                        <a:rPr lang="en-US" sz="3500">
                          <a:solidFill>
                            <a:srgbClr val="4D3527"/>
                          </a:solidFill>
                          <a:latin typeface="Roboto Condensed"/>
                          <a:ea typeface="Roboto Condensed"/>
                          <a:cs typeface="Roboto Condensed"/>
                          <a:sym typeface="Roboto Condensed"/>
                        </a:rPr>
                        <a:t>2 -&gt; 7</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l">
                        <a:lnSpc>
                          <a:spcPts val="5215"/>
                        </a:lnSpc>
                        <a:defRPr/>
                      </a:pPr>
                      <a:r>
                        <a:rPr lang="en-US" sz="3500">
                          <a:solidFill>
                            <a:srgbClr val="4D3527"/>
                          </a:solidFill>
                          <a:latin typeface="Roboto Condensed"/>
                          <a:ea typeface="Roboto Condensed"/>
                          <a:cs typeface="Roboto Condensed"/>
                          <a:sym typeface="Roboto Condensed"/>
                        </a:rPr>
                        <a:t>Đoạn 2: Tóm tắt diễn biến cốt truyện</a:t>
                      </a:r>
                      <a:endParaRPr lang="en-US" sz="1100"/>
                    </a:p>
                    <a:p>
                      <a:pPr algn="l">
                        <a:lnSpc>
                          <a:spcPts val="5215"/>
                        </a:lnSpc>
                      </a:pPr>
                      <a:r>
                        <a:rPr lang="en-US" sz="3500">
                          <a:solidFill>
                            <a:srgbClr val="4D3527"/>
                          </a:solidFill>
                          <a:latin typeface="Roboto Condensed"/>
                          <a:ea typeface="Roboto Condensed"/>
                          <a:cs typeface="Roboto Condensed"/>
                          <a:sym typeface="Roboto Condensed"/>
                        </a:rPr>
                        <a:t>Đoạn 3: Chỉ ra chủ đề và phân tích xung đột kịch</a:t>
                      </a:r>
                    </a:p>
                    <a:p>
                      <a:pPr algn="l">
                        <a:lnSpc>
                          <a:spcPts val="5215"/>
                        </a:lnSpc>
                      </a:pPr>
                      <a:r>
                        <a:rPr lang="en-US" sz="3500">
                          <a:solidFill>
                            <a:srgbClr val="4D3527"/>
                          </a:solidFill>
                          <a:latin typeface="Roboto Condensed"/>
                          <a:ea typeface="Roboto Condensed"/>
                          <a:cs typeface="Roboto Condensed"/>
                          <a:sym typeface="Roboto Condensed"/>
                        </a:rPr>
                        <a:t>Đoạn 4-5: Phân tích hành động kịch và nêu bằng chứng</a:t>
                      </a:r>
                    </a:p>
                    <a:p>
                      <a:pPr algn="l">
                        <a:lnSpc>
                          <a:spcPts val="5215"/>
                        </a:lnSpc>
                      </a:pPr>
                      <a:r>
                        <a:rPr lang="en-US" sz="3500">
                          <a:solidFill>
                            <a:srgbClr val="4D3527"/>
                          </a:solidFill>
                          <a:latin typeface="Roboto Condensed"/>
                          <a:ea typeface="Roboto Condensed"/>
                          <a:cs typeface="Roboto Condensed"/>
                          <a:sym typeface="Roboto Condensed"/>
                        </a:rPr>
                        <a:t>Đoạn 6: Phân tích nội tâm nhân vật và nêu bằng chứng</a:t>
                      </a:r>
                    </a:p>
                    <a:p>
                      <a:pPr algn="l">
                        <a:lnSpc>
                          <a:spcPts val="5215"/>
                        </a:lnSpc>
                      </a:pPr>
                      <a:r>
                        <a:rPr lang="en-US" sz="3500">
                          <a:solidFill>
                            <a:srgbClr val="4D3527"/>
                          </a:solidFill>
                          <a:latin typeface="Roboto Condensed"/>
                          <a:ea typeface="Roboto Condensed"/>
                          <a:cs typeface="Roboto Condensed"/>
                          <a:sym typeface="Roboto Condensed"/>
                        </a:rPr>
                        <a:t>Đoạn 7: Bình luận về chủ đề tư tưởng và đặc sắc trong lối viết của tác giả</a:t>
                      </a:r>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983201">
                <a:tc>
                  <a:txBody>
                    <a:bodyPr/>
                    <a:lstStyle/>
                    <a:p>
                      <a:pPr algn="ctr">
                        <a:lnSpc>
                          <a:spcPts val="5215"/>
                        </a:lnSpc>
                        <a:defRPr/>
                      </a:pPr>
                      <a:r>
                        <a:rPr lang="en-US" sz="3500">
                          <a:solidFill>
                            <a:srgbClr val="4D3527"/>
                          </a:solidFill>
                          <a:latin typeface="Roboto Condensed"/>
                          <a:ea typeface="Roboto Condensed"/>
                          <a:cs typeface="Roboto Condensed"/>
                          <a:sym typeface="Roboto Condensed"/>
                        </a:rPr>
                        <a:t>Kết bài</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ctr">
                        <a:lnSpc>
                          <a:spcPts val="5215"/>
                        </a:lnSpc>
                        <a:defRPr/>
                      </a:pPr>
                      <a:r>
                        <a:rPr lang="en-US" sz="3500">
                          <a:solidFill>
                            <a:srgbClr val="4D3527"/>
                          </a:solidFill>
                          <a:latin typeface="Roboto Condensed"/>
                          <a:ea typeface="Roboto Condensed"/>
                          <a:cs typeface="Roboto Condensed"/>
                          <a:sym typeface="Roboto Condensed"/>
                        </a:rPr>
                        <a:t>8</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l">
                        <a:lnSpc>
                          <a:spcPts val="5215"/>
                        </a:lnSpc>
                        <a:defRPr/>
                      </a:pPr>
                      <a:r>
                        <a:rPr lang="en-US" sz="3500">
                          <a:solidFill>
                            <a:srgbClr val="4D3527"/>
                          </a:solidFill>
                          <a:latin typeface="Roboto Condensed"/>
                          <a:ea typeface="Roboto Condensed"/>
                          <a:cs typeface="Roboto Condensed"/>
                          <a:sym typeface="Roboto Condensed"/>
                        </a:rPr>
                        <a:t>Khẳng định ý nghĩa và giá trị của vở kịch</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5" name="Freeform 5"/>
          <p:cNvSpPr/>
          <p:nvPr/>
        </p:nvSpPr>
        <p:spPr>
          <a:xfrm rot="-5400000">
            <a:off x="14787136" y="-1385852"/>
            <a:ext cx="3094336" cy="5866040"/>
          </a:xfrm>
          <a:custGeom>
            <a:avLst/>
            <a:gdLst/>
            <a:ahLst/>
            <a:cxnLst/>
            <a:rect l="l" t="t" r="r" b="b"/>
            <a:pathLst>
              <a:path w="3094336" h="5866040">
                <a:moveTo>
                  <a:pt x="0" y="0"/>
                </a:moveTo>
                <a:lnTo>
                  <a:pt x="3094337" y="0"/>
                </a:lnTo>
                <a:lnTo>
                  <a:pt x="3094337" y="5866040"/>
                </a:lnTo>
                <a:lnTo>
                  <a:pt x="0" y="586604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444" b="-11444"/>
            </a:stretch>
          </a:blipFill>
        </p:spPr>
        <p:txBody>
          <a:bodyPr/>
          <a:lstStyle/>
          <a:p>
            <a:endParaRPr lang="en-US"/>
          </a:p>
        </p:txBody>
      </p:sp>
      <p:sp>
        <p:nvSpPr>
          <p:cNvPr id="3" name="TextBox 3"/>
          <p:cNvSpPr txBox="1"/>
          <p:nvPr/>
        </p:nvSpPr>
        <p:spPr>
          <a:xfrm>
            <a:off x="2149524" y="428675"/>
            <a:ext cx="12245785" cy="1200106"/>
          </a:xfrm>
          <a:prstGeom prst="rect">
            <a:avLst/>
          </a:prstGeom>
        </p:spPr>
        <p:txBody>
          <a:bodyPr lIns="0" tIns="0" rIns="0" bIns="0" rtlCol="0" anchor="t">
            <a:spAutoFit/>
          </a:bodyPr>
          <a:lstStyle/>
          <a:p>
            <a:pPr algn="just">
              <a:lnSpc>
                <a:spcPts val="4799"/>
              </a:lnSpc>
            </a:pPr>
            <a:r>
              <a:rPr lang="en-US" sz="3999" b="1">
                <a:solidFill>
                  <a:srgbClr val="764A49"/>
                </a:solidFill>
                <a:latin typeface="Roboto Condensed Bold"/>
                <a:ea typeface="Roboto Condensed Bold"/>
                <a:cs typeface="Roboto Condensed Bold"/>
                <a:sym typeface="Roboto Condensed Bold"/>
              </a:rPr>
              <a:t>Yêu cầu: Phân tích vở bi kịch </a:t>
            </a:r>
            <a:r>
              <a:rPr lang="en-US" sz="3999" b="1" i="1">
                <a:solidFill>
                  <a:srgbClr val="764A49"/>
                </a:solidFill>
                <a:latin typeface="Roboto Condensed Bold Italics"/>
                <a:ea typeface="Roboto Condensed Bold Italics"/>
                <a:cs typeface="Roboto Condensed Bold Italics"/>
                <a:sym typeface="Roboto Condensed Bold Italics"/>
              </a:rPr>
              <a:t>Yêu Ly</a:t>
            </a:r>
            <a:r>
              <a:rPr lang="en-US" sz="3999" b="1">
                <a:solidFill>
                  <a:srgbClr val="764A49"/>
                </a:solidFill>
                <a:latin typeface="Roboto Condensed Bold"/>
                <a:ea typeface="Roboto Condensed Bold"/>
                <a:cs typeface="Roboto Condensed Bold"/>
                <a:sym typeface="Roboto Condensed Bold"/>
              </a:rPr>
              <a:t> của Lưu Quang Thuận và thực hiện phiếu học tập số 1</a:t>
            </a:r>
          </a:p>
        </p:txBody>
      </p:sp>
      <p:graphicFrame>
        <p:nvGraphicFramePr>
          <p:cNvPr id="4" name="Table 4"/>
          <p:cNvGraphicFramePr>
            <a:graphicFrameLocks noGrp="1"/>
          </p:cNvGraphicFramePr>
          <p:nvPr/>
        </p:nvGraphicFramePr>
        <p:xfrm>
          <a:off x="1028700" y="1913560"/>
          <a:ext cx="15816688" cy="7667624"/>
        </p:xfrm>
        <a:graphic>
          <a:graphicData uri="http://schemas.openxmlformats.org/drawingml/2006/table">
            <a:tbl>
              <a:tblPr/>
              <a:tblGrid>
                <a:gridCol w="10737183">
                  <a:extLst>
                    <a:ext uri="{9D8B030D-6E8A-4147-A177-3AD203B41FA5}">
                      <a16:colId xmlns:a16="http://schemas.microsoft.com/office/drawing/2014/main" val="20000"/>
                    </a:ext>
                  </a:extLst>
                </a:gridCol>
                <a:gridCol w="5079505">
                  <a:extLst>
                    <a:ext uri="{9D8B030D-6E8A-4147-A177-3AD203B41FA5}">
                      <a16:colId xmlns:a16="http://schemas.microsoft.com/office/drawing/2014/main" val="20001"/>
                    </a:ext>
                  </a:extLst>
                </a:gridCol>
              </a:tblGrid>
              <a:tr h="1669009">
                <a:tc>
                  <a:txBody>
                    <a:bodyPr/>
                    <a:lstStyle/>
                    <a:p>
                      <a:pPr algn="ctr">
                        <a:lnSpc>
                          <a:spcPts val="5215"/>
                        </a:lnSpc>
                        <a:defRPr/>
                      </a:pPr>
                      <a:r>
                        <a:rPr lang="en-US" sz="3500" b="1">
                          <a:solidFill>
                            <a:srgbClr val="4D3527"/>
                          </a:solidFill>
                          <a:latin typeface="Roboto Condensed Bold"/>
                          <a:ea typeface="Roboto Condensed Bold"/>
                          <a:cs typeface="Roboto Condensed Bold"/>
                          <a:sym typeface="Roboto Condensed Bold"/>
                        </a:rPr>
                        <a:t>CÂU HỎI</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8F2C5"/>
                    </a:solidFill>
                  </a:tcPr>
                </a:tc>
                <a:tc>
                  <a:txBody>
                    <a:bodyPr/>
                    <a:lstStyle/>
                    <a:p>
                      <a:pPr algn="ctr">
                        <a:lnSpc>
                          <a:spcPts val="5215"/>
                        </a:lnSpc>
                        <a:defRPr/>
                      </a:pPr>
                      <a:r>
                        <a:rPr lang="en-US" sz="3500" b="1">
                          <a:solidFill>
                            <a:srgbClr val="4D3527"/>
                          </a:solidFill>
                          <a:latin typeface="Roboto Condensed Bold"/>
                          <a:ea typeface="Roboto Condensed Bold"/>
                          <a:cs typeface="Roboto Condensed Bold"/>
                          <a:sym typeface="Roboto Condensed Bold"/>
                        </a:rPr>
                        <a:t>BIỂU HIỆN </a:t>
                      </a:r>
                      <a:endParaRPr lang="en-US" sz="1100"/>
                    </a:p>
                    <a:p>
                      <a:pPr algn="ctr">
                        <a:lnSpc>
                          <a:spcPts val="5215"/>
                        </a:lnSpc>
                      </a:pPr>
                      <a:r>
                        <a:rPr lang="en-US" sz="3500" b="1">
                          <a:solidFill>
                            <a:srgbClr val="4D3527"/>
                          </a:solidFill>
                          <a:latin typeface="Roboto Condensed Bold"/>
                          <a:ea typeface="Roboto Condensed Bold"/>
                          <a:cs typeface="Roboto Condensed Bold"/>
                          <a:sym typeface="Roboto Condensed Bold"/>
                        </a:rPr>
                        <a:t>TRONG VĂN BẢN</a:t>
                      </a:r>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8F2C5"/>
                    </a:solidFill>
                  </a:tcPr>
                </a:tc>
                <a:extLst>
                  <a:ext uri="{0D108BD9-81ED-4DB2-BD59-A6C34878D82A}">
                    <a16:rowId xmlns:a16="http://schemas.microsoft.com/office/drawing/2014/main" val="10000"/>
                  </a:ext>
                </a:extLst>
              </a:tr>
              <a:tr h="1669009">
                <a:tc>
                  <a:txBody>
                    <a:bodyPr/>
                    <a:lstStyle/>
                    <a:p>
                      <a:pPr algn="just">
                        <a:lnSpc>
                          <a:spcPts val="5215"/>
                        </a:lnSpc>
                        <a:defRPr/>
                      </a:pPr>
                      <a:r>
                        <a:rPr lang="en-US" sz="3500">
                          <a:solidFill>
                            <a:srgbClr val="4D3527"/>
                          </a:solidFill>
                          <a:latin typeface="Roboto Condensed"/>
                          <a:ea typeface="Roboto Condensed"/>
                          <a:cs typeface="Roboto Condensed"/>
                          <a:sym typeface="Roboto Condensed"/>
                        </a:rPr>
                        <a:t>Phần Mở bài giới thiệu những thông tin nào?  Câu nào nêu nhận định chung về tác phẩm?</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l">
                        <a:lnSpc>
                          <a:spcPts val="5215"/>
                        </a:lnSpc>
                        <a:defRPr/>
                      </a:pP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669009">
                <a:tc>
                  <a:txBody>
                    <a:bodyPr/>
                    <a:lstStyle/>
                    <a:p>
                      <a:pPr algn="just">
                        <a:lnSpc>
                          <a:spcPts val="5215"/>
                        </a:lnSpc>
                        <a:defRPr/>
                      </a:pPr>
                      <a:r>
                        <a:rPr lang="en-US" sz="3500">
                          <a:solidFill>
                            <a:srgbClr val="4D3527"/>
                          </a:solidFill>
                          <a:latin typeface="Roboto Condensed"/>
                          <a:ea typeface="Roboto Condensed"/>
                          <a:cs typeface="Roboto Condensed"/>
                          <a:sym typeface="Roboto Condensed"/>
                        </a:rPr>
                        <a:t>Đoạn tóm tắt vở kịch đặt ở vị trí nào trong bài? Khi tóm tắt ta cần chú ý điều gì?</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l">
                        <a:lnSpc>
                          <a:spcPts val="5215"/>
                        </a:lnSpc>
                        <a:defRPr/>
                      </a:pP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991588">
                <a:tc>
                  <a:txBody>
                    <a:bodyPr/>
                    <a:lstStyle/>
                    <a:p>
                      <a:pPr algn="just">
                        <a:lnSpc>
                          <a:spcPts val="5215"/>
                        </a:lnSpc>
                        <a:defRPr/>
                      </a:pPr>
                      <a:r>
                        <a:rPr lang="en-US" sz="3500">
                          <a:solidFill>
                            <a:srgbClr val="4D3527"/>
                          </a:solidFill>
                          <a:latin typeface="Roboto Condensed"/>
                          <a:ea typeface="Roboto Condensed"/>
                          <a:cs typeface="Roboto Condensed"/>
                          <a:sym typeface="Roboto Condensed"/>
                        </a:rPr>
                        <a:t>Bài viết nêu lên chủ đề gì của vở kịch?</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l">
                        <a:lnSpc>
                          <a:spcPts val="5215"/>
                        </a:lnSpc>
                        <a:defRPr/>
                      </a:pP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669009">
                <a:tc>
                  <a:txBody>
                    <a:bodyPr/>
                    <a:lstStyle/>
                    <a:p>
                      <a:pPr algn="just">
                        <a:lnSpc>
                          <a:spcPts val="5215"/>
                        </a:lnSpc>
                        <a:defRPr/>
                      </a:pPr>
                      <a:r>
                        <a:rPr lang="en-US" sz="3500">
                          <a:solidFill>
                            <a:srgbClr val="4D3527"/>
                          </a:solidFill>
                          <a:latin typeface="Roboto Condensed"/>
                          <a:ea typeface="Roboto Condensed"/>
                          <a:cs typeface="Roboto Condensed"/>
                          <a:sym typeface="Roboto Condensed"/>
                        </a:rPr>
                        <a:t>Bài viết xác định các phương diện đặc trưng của thể loại kịch như thế nào?</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l">
                        <a:lnSpc>
                          <a:spcPts val="5215"/>
                        </a:lnSpc>
                        <a:defRPr/>
                      </a:pP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5" name="Freeform 5"/>
          <p:cNvSpPr/>
          <p:nvPr/>
        </p:nvSpPr>
        <p:spPr>
          <a:xfrm rot="-5400000">
            <a:off x="16146813" y="-1536215"/>
            <a:ext cx="3094336" cy="5866040"/>
          </a:xfrm>
          <a:custGeom>
            <a:avLst/>
            <a:gdLst/>
            <a:ahLst/>
            <a:cxnLst/>
            <a:rect l="l" t="t" r="r" b="b"/>
            <a:pathLst>
              <a:path w="3094336" h="5866040">
                <a:moveTo>
                  <a:pt x="0" y="0"/>
                </a:moveTo>
                <a:lnTo>
                  <a:pt x="3094336" y="0"/>
                </a:lnTo>
                <a:lnTo>
                  <a:pt x="3094336" y="5866040"/>
                </a:lnTo>
                <a:lnTo>
                  <a:pt x="0" y="586604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444" b="-11444"/>
            </a:stretch>
          </a:blipFill>
        </p:spPr>
        <p:txBody>
          <a:bodyPr/>
          <a:lstStyle/>
          <a:p>
            <a:endParaRPr lang="en-US"/>
          </a:p>
        </p:txBody>
      </p:sp>
      <p:graphicFrame>
        <p:nvGraphicFramePr>
          <p:cNvPr id="3" name="Table 3"/>
          <p:cNvGraphicFramePr>
            <a:graphicFrameLocks noGrp="1"/>
          </p:cNvGraphicFramePr>
          <p:nvPr/>
        </p:nvGraphicFramePr>
        <p:xfrm>
          <a:off x="784932" y="286528"/>
          <a:ext cx="16304223" cy="8982075"/>
        </p:xfrm>
        <a:graphic>
          <a:graphicData uri="http://schemas.openxmlformats.org/drawingml/2006/table">
            <a:tbl>
              <a:tblPr/>
              <a:tblGrid>
                <a:gridCol w="12312527">
                  <a:extLst>
                    <a:ext uri="{9D8B030D-6E8A-4147-A177-3AD203B41FA5}">
                      <a16:colId xmlns:a16="http://schemas.microsoft.com/office/drawing/2014/main" val="20000"/>
                    </a:ext>
                  </a:extLst>
                </a:gridCol>
                <a:gridCol w="3991696">
                  <a:extLst>
                    <a:ext uri="{9D8B030D-6E8A-4147-A177-3AD203B41FA5}">
                      <a16:colId xmlns:a16="http://schemas.microsoft.com/office/drawing/2014/main" val="20001"/>
                    </a:ext>
                  </a:extLst>
                </a:gridCol>
              </a:tblGrid>
              <a:tr h="1661537">
                <a:tc>
                  <a:txBody>
                    <a:bodyPr/>
                    <a:lstStyle/>
                    <a:p>
                      <a:pPr algn="ctr">
                        <a:lnSpc>
                          <a:spcPts val="5215"/>
                        </a:lnSpc>
                        <a:defRPr/>
                      </a:pPr>
                      <a:r>
                        <a:rPr lang="en-US" sz="3500" b="1">
                          <a:solidFill>
                            <a:srgbClr val="4D3527"/>
                          </a:solidFill>
                          <a:latin typeface="Roboto Condensed Bold"/>
                          <a:ea typeface="Roboto Condensed Bold"/>
                          <a:cs typeface="Roboto Condensed Bold"/>
                          <a:sym typeface="Roboto Condensed Bold"/>
                        </a:rPr>
                        <a:t>CÂU HỎI</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8F2C5"/>
                    </a:solidFill>
                  </a:tcPr>
                </a:tc>
                <a:tc>
                  <a:txBody>
                    <a:bodyPr/>
                    <a:lstStyle/>
                    <a:p>
                      <a:pPr algn="ctr">
                        <a:lnSpc>
                          <a:spcPts val="5215"/>
                        </a:lnSpc>
                        <a:defRPr/>
                      </a:pPr>
                      <a:r>
                        <a:rPr lang="en-US" sz="3500" b="1">
                          <a:solidFill>
                            <a:srgbClr val="4D3527"/>
                          </a:solidFill>
                          <a:latin typeface="Roboto Condensed Bold"/>
                          <a:ea typeface="Roboto Condensed Bold"/>
                          <a:cs typeface="Roboto Condensed Bold"/>
                          <a:sym typeface="Roboto Condensed Bold"/>
                        </a:rPr>
                        <a:t>BIỂU HIỆN </a:t>
                      </a:r>
                      <a:endParaRPr lang="en-US" sz="1100"/>
                    </a:p>
                    <a:p>
                      <a:pPr algn="ctr">
                        <a:lnSpc>
                          <a:spcPts val="5215"/>
                        </a:lnSpc>
                      </a:pPr>
                      <a:r>
                        <a:rPr lang="en-US" sz="3500" b="1">
                          <a:solidFill>
                            <a:srgbClr val="4D3527"/>
                          </a:solidFill>
                          <a:latin typeface="Roboto Condensed Bold"/>
                          <a:ea typeface="Roboto Condensed Bold"/>
                          <a:cs typeface="Roboto Condensed Bold"/>
                          <a:sym typeface="Roboto Condensed Bold"/>
                        </a:rPr>
                        <a:t>TRONG VĂN BẢN</a:t>
                      </a:r>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8F2C5"/>
                    </a:solidFill>
                  </a:tcPr>
                </a:tc>
                <a:extLst>
                  <a:ext uri="{0D108BD9-81ED-4DB2-BD59-A6C34878D82A}">
                    <a16:rowId xmlns:a16="http://schemas.microsoft.com/office/drawing/2014/main" val="10000"/>
                  </a:ext>
                </a:extLst>
              </a:tr>
              <a:tr h="1661537">
                <a:tc>
                  <a:txBody>
                    <a:bodyPr/>
                    <a:lstStyle/>
                    <a:p>
                      <a:pPr algn="just">
                        <a:lnSpc>
                          <a:spcPts val="5215"/>
                        </a:lnSpc>
                        <a:defRPr/>
                      </a:pPr>
                      <a:r>
                        <a:rPr lang="en-US" sz="3500">
                          <a:solidFill>
                            <a:srgbClr val="0D113E"/>
                          </a:solidFill>
                          <a:latin typeface="Roboto Condensed"/>
                          <a:ea typeface="Roboto Condensed"/>
                          <a:cs typeface="Roboto Condensed"/>
                          <a:sym typeface="Roboto Condensed"/>
                        </a:rPr>
                        <a:t>Bài viết phân tích phương diện nổi bật nào của vở kịch? Em học được điều gì qua cách phân tích của tác giả bài viết tham khảo?</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l">
                        <a:lnSpc>
                          <a:spcPts val="5215"/>
                        </a:lnSpc>
                        <a:defRPr/>
                      </a:pP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661537">
                <a:tc>
                  <a:txBody>
                    <a:bodyPr/>
                    <a:lstStyle/>
                    <a:p>
                      <a:pPr algn="just">
                        <a:lnSpc>
                          <a:spcPts val="5215"/>
                        </a:lnSpc>
                        <a:defRPr/>
                      </a:pPr>
                      <a:r>
                        <a:rPr lang="en-US" sz="3500">
                          <a:solidFill>
                            <a:srgbClr val="0D113E"/>
                          </a:solidFill>
                          <a:latin typeface="Roboto Condensed"/>
                          <a:ea typeface="Roboto Condensed"/>
                          <a:cs typeface="Roboto Condensed"/>
                          <a:sym typeface="Roboto Condensed"/>
                        </a:rPr>
                        <a:t>Nhận xét về cách bình luận của người viết ở đoạn văn trước phần KB “</a:t>
                      </a:r>
                      <a:r>
                        <a:rPr lang="en-US" sz="3500" b="1" i="1">
                          <a:solidFill>
                            <a:srgbClr val="0D113E"/>
                          </a:solidFill>
                          <a:latin typeface="Roboto Condensed Bold Italics"/>
                          <a:ea typeface="Roboto Condensed Bold Italics"/>
                          <a:cs typeface="Roboto Condensed Bold Italics"/>
                          <a:sym typeface="Roboto Condensed Bold Italics"/>
                        </a:rPr>
                        <a:t>Trong Yêu Ly… bi kịch đích thực”.</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l">
                        <a:lnSpc>
                          <a:spcPts val="5215"/>
                        </a:lnSpc>
                        <a:defRPr/>
                      </a:pP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987149">
                <a:tc>
                  <a:txBody>
                    <a:bodyPr/>
                    <a:lstStyle/>
                    <a:p>
                      <a:pPr algn="just">
                        <a:lnSpc>
                          <a:spcPts val="5215"/>
                        </a:lnSpc>
                        <a:defRPr/>
                      </a:pPr>
                      <a:r>
                        <a:rPr lang="en-US" sz="3500">
                          <a:solidFill>
                            <a:srgbClr val="0D113E"/>
                          </a:solidFill>
                          <a:latin typeface="Roboto Condensed"/>
                          <a:ea typeface="Roboto Condensed"/>
                          <a:cs typeface="Roboto Condensed"/>
                          <a:sym typeface="Roboto Condensed"/>
                        </a:rPr>
                        <a:t>Bài viết xác định ý nghĩa, giá trị của vở kịch như thế nào?</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l">
                        <a:lnSpc>
                          <a:spcPts val="5215"/>
                        </a:lnSpc>
                        <a:defRPr/>
                      </a:pP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010315">
                <a:tc>
                  <a:txBody>
                    <a:bodyPr/>
                    <a:lstStyle/>
                    <a:p>
                      <a:pPr algn="just">
                        <a:lnSpc>
                          <a:spcPts val="5215"/>
                        </a:lnSpc>
                        <a:defRPr/>
                      </a:pPr>
                      <a:r>
                        <a:rPr lang="en-US" sz="3500">
                          <a:solidFill>
                            <a:srgbClr val="0D113E"/>
                          </a:solidFill>
                          <a:latin typeface="Roboto Condensed"/>
                          <a:ea typeface="Roboto Condensed"/>
                          <a:cs typeface="Roboto Condensed"/>
                          <a:sym typeface="Roboto Condensed"/>
                        </a:rPr>
                        <a:t>Theo em, bài viết tham khảo có đáp ứng được yêu cầu đối với bài văn nghị luận phân tích một tác phẩm văn học (kịch) không?</a:t>
                      </a:r>
                      <a:endParaRPr lang="en-US" sz="1100"/>
                    </a:p>
                    <a:p>
                      <a:pPr algn="just">
                        <a:lnSpc>
                          <a:spcPts val="5215"/>
                        </a:lnSpc>
                      </a:pPr>
                      <a:r>
                        <a:rPr lang="en-US" sz="3500">
                          <a:solidFill>
                            <a:srgbClr val="0D113E"/>
                          </a:solidFill>
                          <a:latin typeface="Roboto Condensed"/>
                          <a:ea typeface="Roboto Condensed"/>
                          <a:cs typeface="Roboto Condensed"/>
                          <a:sym typeface="Roboto Condensed"/>
                        </a:rPr>
                        <a:t>Nếu được bổ sung / điều chỉnh bài viết theo ý kiến cá nhân, em sẽ viết như thế nào?</a:t>
                      </a:r>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l">
                        <a:lnSpc>
                          <a:spcPts val="5215"/>
                        </a:lnSpc>
                        <a:defRPr/>
                      </a:pP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Freeform 4"/>
          <p:cNvSpPr/>
          <p:nvPr/>
        </p:nvSpPr>
        <p:spPr>
          <a:xfrm rot="-5400000">
            <a:off x="15712132" y="6042519"/>
            <a:ext cx="3094336" cy="5866040"/>
          </a:xfrm>
          <a:custGeom>
            <a:avLst/>
            <a:gdLst/>
            <a:ahLst/>
            <a:cxnLst/>
            <a:rect l="l" t="t" r="r" b="b"/>
            <a:pathLst>
              <a:path w="3094336" h="5866040">
                <a:moveTo>
                  <a:pt x="0" y="0"/>
                </a:moveTo>
                <a:lnTo>
                  <a:pt x="3094336" y="0"/>
                </a:lnTo>
                <a:lnTo>
                  <a:pt x="3094336" y="5866040"/>
                </a:lnTo>
                <a:lnTo>
                  <a:pt x="0" y="586604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444" b="-11444"/>
            </a:stretch>
          </a:blipFill>
        </p:spPr>
        <p:txBody>
          <a:bodyPr/>
          <a:lstStyle/>
          <a:p>
            <a:endParaRPr lang="en-US"/>
          </a:p>
        </p:txBody>
      </p:sp>
      <p:sp>
        <p:nvSpPr>
          <p:cNvPr id="3" name="TextBox 3"/>
          <p:cNvSpPr txBox="1"/>
          <p:nvPr/>
        </p:nvSpPr>
        <p:spPr>
          <a:xfrm>
            <a:off x="4719768" y="326239"/>
            <a:ext cx="8302711" cy="796246"/>
          </a:xfrm>
          <a:prstGeom prst="rect">
            <a:avLst/>
          </a:prstGeom>
        </p:spPr>
        <p:txBody>
          <a:bodyPr lIns="0" tIns="0" rIns="0" bIns="0" rtlCol="0" anchor="t">
            <a:spAutoFit/>
          </a:bodyPr>
          <a:lstStyle/>
          <a:p>
            <a:pPr algn="ctr">
              <a:lnSpc>
                <a:spcPts val="6479"/>
              </a:lnSpc>
            </a:pPr>
            <a:r>
              <a:rPr lang="en-US" sz="4499" b="1">
                <a:solidFill>
                  <a:srgbClr val="4D3527"/>
                </a:solidFill>
                <a:latin typeface="Roboto Condensed Bold"/>
                <a:ea typeface="Roboto Condensed Bold"/>
                <a:cs typeface="Roboto Condensed Bold"/>
                <a:sym typeface="Roboto Condensed Bold"/>
              </a:rPr>
              <a:t>1.2 Phân tích bài viết</a:t>
            </a:r>
          </a:p>
        </p:txBody>
      </p:sp>
      <p:sp>
        <p:nvSpPr>
          <p:cNvPr id="4" name="Freeform 4"/>
          <p:cNvSpPr/>
          <p:nvPr/>
        </p:nvSpPr>
        <p:spPr>
          <a:xfrm rot="-5400000">
            <a:off x="14787136" y="-1385852"/>
            <a:ext cx="3094336" cy="5866040"/>
          </a:xfrm>
          <a:custGeom>
            <a:avLst/>
            <a:gdLst/>
            <a:ahLst/>
            <a:cxnLst/>
            <a:rect l="l" t="t" r="r" b="b"/>
            <a:pathLst>
              <a:path w="3094336" h="5866040">
                <a:moveTo>
                  <a:pt x="0" y="0"/>
                </a:moveTo>
                <a:lnTo>
                  <a:pt x="3094337" y="0"/>
                </a:lnTo>
                <a:lnTo>
                  <a:pt x="3094337" y="5866040"/>
                </a:lnTo>
                <a:lnTo>
                  <a:pt x="0" y="5866040"/>
                </a:lnTo>
                <a:lnTo>
                  <a:pt x="0" y="0"/>
                </a:lnTo>
                <a:close/>
              </a:path>
            </a:pathLst>
          </a:custGeom>
          <a:blipFill>
            <a:blip r:embed="rId3"/>
            <a:stretch>
              <a:fillRect/>
            </a:stretch>
          </a:blipFill>
        </p:spPr>
        <p:txBody>
          <a:bodyPr/>
          <a:lstStyle/>
          <a:p>
            <a:endParaRPr lang="en-US"/>
          </a:p>
        </p:txBody>
      </p:sp>
      <p:graphicFrame>
        <p:nvGraphicFramePr>
          <p:cNvPr id="5" name="Table 5"/>
          <p:cNvGraphicFramePr>
            <a:graphicFrameLocks noGrp="1"/>
          </p:cNvGraphicFramePr>
          <p:nvPr/>
        </p:nvGraphicFramePr>
        <p:xfrm>
          <a:off x="753600" y="1363768"/>
          <a:ext cx="16750234" cy="8802915"/>
        </p:xfrm>
        <a:graphic>
          <a:graphicData uri="http://schemas.openxmlformats.org/drawingml/2006/table">
            <a:tbl>
              <a:tblPr/>
              <a:tblGrid>
                <a:gridCol w="4535945">
                  <a:extLst>
                    <a:ext uri="{9D8B030D-6E8A-4147-A177-3AD203B41FA5}">
                      <a16:colId xmlns:a16="http://schemas.microsoft.com/office/drawing/2014/main" val="20000"/>
                    </a:ext>
                  </a:extLst>
                </a:gridCol>
                <a:gridCol w="12214289">
                  <a:extLst>
                    <a:ext uri="{9D8B030D-6E8A-4147-A177-3AD203B41FA5}">
                      <a16:colId xmlns:a16="http://schemas.microsoft.com/office/drawing/2014/main" val="20001"/>
                    </a:ext>
                  </a:extLst>
                </a:gridCol>
              </a:tblGrid>
              <a:tr h="975527">
                <a:tc>
                  <a:txBody>
                    <a:bodyPr/>
                    <a:lstStyle/>
                    <a:p>
                      <a:pPr algn="ctr">
                        <a:lnSpc>
                          <a:spcPts val="5215"/>
                        </a:lnSpc>
                        <a:defRPr/>
                      </a:pPr>
                      <a:r>
                        <a:rPr lang="en-US" sz="3500" b="1">
                          <a:solidFill>
                            <a:srgbClr val="4D3527"/>
                          </a:solidFill>
                          <a:latin typeface="Roboto Condensed Bold"/>
                          <a:ea typeface="Roboto Condensed Bold"/>
                          <a:cs typeface="Roboto Condensed Bold"/>
                          <a:sym typeface="Roboto Condensed Bold"/>
                        </a:rPr>
                        <a:t>CÂU HỎI</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8F2C5"/>
                    </a:solidFill>
                  </a:tcPr>
                </a:tc>
                <a:tc>
                  <a:txBody>
                    <a:bodyPr/>
                    <a:lstStyle/>
                    <a:p>
                      <a:pPr algn="ctr">
                        <a:lnSpc>
                          <a:spcPts val="5215"/>
                        </a:lnSpc>
                        <a:defRPr/>
                      </a:pPr>
                      <a:r>
                        <a:rPr lang="en-US" sz="3500" b="1">
                          <a:solidFill>
                            <a:srgbClr val="4D3527"/>
                          </a:solidFill>
                          <a:latin typeface="Roboto Condensed Bold"/>
                          <a:ea typeface="Roboto Condensed Bold"/>
                          <a:cs typeface="Roboto Condensed Bold"/>
                          <a:sym typeface="Roboto Condensed Bold"/>
                        </a:rPr>
                        <a:t>BIỂU HIỆN TRONG VĂN BẢN</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8F2C5"/>
                    </a:solidFill>
                  </a:tcPr>
                </a:tc>
                <a:extLst>
                  <a:ext uri="{0D108BD9-81ED-4DB2-BD59-A6C34878D82A}">
                    <a16:rowId xmlns:a16="http://schemas.microsoft.com/office/drawing/2014/main" val="10000"/>
                  </a:ext>
                </a:extLst>
              </a:tr>
              <a:tr h="2974875">
                <a:tc>
                  <a:txBody>
                    <a:bodyPr/>
                    <a:lstStyle/>
                    <a:p>
                      <a:pPr algn="just">
                        <a:lnSpc>
                          <a:spcPts val="5215"/>
                        </a:lnSpc>
                        <a:defRPr/>
                      </a:pPr>
                      <a:r>
                        <a:rPr lang="en-US" sz="3500">
                          <a:solidFill>
                            <a:srgbClr val="4D3527"/>
                          </a:solidFill>
                          <a:latin typeface="Roboto Condensed"/>
                          <a:ea typeface="Roboto Condensed"/>
                          <a:cs typeface="Roboto Condensed"/>
                          <a:sym typeface="Roboto Condensed"/>
                        </a:rPr>
                        <a:t>Phần Mở bài giới thiệu những thông tin nào?  Câu nào nêu nhận định chung về tác phẩm?</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marL="755651" lvl="1" indent="-377825" algn="l">
                        <a:lnSpc>
                          <a:spcPts val="5215"/>
                        </a:lnSpc>
                        <a:buFont typeface="Arial"/>
                        <a:buChar char="•"/>
                        <a:defRPr/>
                      </a:pPr>
                      <a:r>
                        <a:rPr lang="en-US" sz="3500">
                          <a:solidFill>
                            <a:srgbClr val="4D3527"/>
                          </a:solidFill>
                          <a:latin typeface="Roboto Condensed"/>
                          <a:ea typeface="Roboto Condensed"/>
                          <a:cs typeface="Roboto Condensed"/>
                          <a:sym typeface="Roboto Condensed"/>
                        </a:rPr>
                        <a:t>Nêu tác giả, tác phẩm, thể loại và nhận định chung về vở kịch.</a:t>
                      </a:r>
                      <a:endParaRPr lang="en-US" sz="1100"/>
                    </a:p>
                    <a:p>
                      <a:pPr marL="755651" lvl="1" indent="-377825" algn="l">
                        <a:lnSpc>
                          <a:spcPts val="5215"/>
                        </a:lnSpc>
                        <a:buFont typeface="Arial"/>
                        <a:buChar char="•"/>
                      </a:pPr>
                      <a:r>
                        <a:rPr lang="en-US" sz="3500">
                          <a:solidFill>
                            <a:srgbClr val="4D3527"/>
                          </a:solidFill>
                          <a:latin typeface="Roboto Condensed"/>
                          <a:ea typeface="Roboto Condensed"/>
                          <a:cs typeface="Roboto Condensed"/>
                          <a:sym typeface="Roboto Condensed"/>
                        </a:rPr>
                        <a:t>Câu nêu nhận định chung về tác phẩm: </a:t>
                      </a:r>
                      <a:r>
                        <a:rPr lang="en-US" sz="3500" i="1">
                          <a:solidFill>
                            <a:srgbClr val="4D3527"/>
                          </a:solidFill>
                          <a:latin typeface="Roboto Condensed Italics"/>
                          <a:ea typeface="Roboto Condensed Italics"/>
                          <a:cs typeface="Roboto Condensed Italics"/>
                          <a:sym typeface="Roboto Condensed Italics"/>
                        </a:rPr>
                        <a:t>Vở kịch lấy đề tài từ lịch sử Trung Quốc nhưng đã nói được những vấn đề chung của con người ở mọi thời đại.</a:t>
                      </a:r>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307773">
                <a:tc>
                  <a:txBody>
                    <a:bodyPr/>
                    <a:lstStyle/>
                    <a:p>
                      <a:pPr algn="just">
                        <a:lnSpc>
                          <a:spcPts val="5215"/>
                        </a:lnSpc>
                        <a:defRPr/>
                      </a:pPr>
                      <a:r>
                        <a:rPr lang="en-US" sz="3500">
                          <a:solidFill>
                            <a:srgbClr val="4D3527"/>
                          </a:solidFill>
                          <a:latin typeface="Roboto Condensed"/>
                          <a:ea typeface="Roboto Condensed"/>
                          <a:cs typeface="Roboto Condensed"/>
                          <a:sym typeface="Roboto Condensed"/>
                        </a:rPr>
                        <a:t>Đoạn tóm tắt vở kịch đặt ở vị trí nào trong bài? Khi tóm tắt ta cần chú ý điều gì?</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marL="755651" lvl="1" indent="-377825" algn="l">
                        <a:lnSpc>
                          <a:spcPts val="5215"/>
                        </a:lnSpc>
                        <a:buFont typeface="Arial"/>
                        <a:buChar char="•"/>
                        <a:defRPr/>
                      </a:pPr>
                      <a:r>
                        <a:rPr lang="en-US" sz="3500">
                          <a:solidFill>
                            <a:srgbClr val="4D3527"/>
                          </a:solidFill>
                          <a:latin typeface="Roboto Condensed"/>
                          <a:ea typeface="Roboto Condensed"/>
                          <a:cs typeface="Roboto Condensed"/>
                          <a:sym typeface="Roboto Condensed"/>
                        </a:rPr>
                        <a:t>Đoạn tóm tắt là đoạn văn 2, đặt ngay sau MB.</a:t>
                      </a:r>
                      <a:endParaRPr lang="en-US" sz="1100"/>
                    </a:p>
                    <a:p>
                      <a:pPr marL="755651" lvl="1" indent="-377825" algn="l">
                        <a:lnSpc>
                          <a:spcPts val="5215"/>
                        </a:lnSpc>
                        <a:buFont typeface="Arial"/>
                        <a:buChar char="•"/>
                      </a:pPr>
                      <a:r>
                        <a:rPr lang="en-US" sz="3500">
                          <a:solidFill>
                            <a:srgbClr val="4D3527"/>
                          </a:solidFill>
                          <a:latin typeface="Roboto Condensed"/>
                          <a:ea typeface="Roboto Condensed"/>
                          <a:cs typeface="Roboto Condensed"/>
                          <a:sym typeface="Roboto Condensed"/>
                        </a:rPr>
                        <a:t>Tóm tắt cốt truyện kịch cần đặt sau MB để giúp người đọc hình dung được nhân vật, diễn biến chính để hiểu khái quát, làm tiền đề cho phần phân tích phía sau.</a:t>
                      </a:r>
                    </a:p>
                    <a:p>
                      <a:pPr marL="755651" lvl="1" indent="-377825" algn="l">
                        <a:lnSpc>
                          <a:spcPts val="5215"/>
                        </a:lnSpc>
                        <a:buFont typeface="Arial"/>
                        <a:buChar char="•"/>
                      </a:pPr>
                      <a:r>
                        <a:rPr lang="en-US" sz="3500">
                          <a:solidFill>
                            <a:srgbClr val="4D3527"/>
                          </a:solidFill>
                          <a:latin typeface="Roboto Condensed"/>
                          <a:ea typeface="Roboto Condensed"/>
                          <a:cs typeface="Roboto Condensed"/>
                          <a:sym typeface="Roboto Condensed"/>
                        </a:rPr>
                        <a:t>Chú ý ngắn gọn, tập trung vào sự việc chính thể hiện xung đột kịch.</a:t>
                      </a:r>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444" b="-11444"/>
            </a:stretch>
          </a:blipFill>
        </p:spPr>
        <p:txBody>
          <a:bodyPr/>
          <a:lstStyle/>
          <a:p>
            <a:endParaRPr lang="en-US"/>
          </a:p>
        </p:txBody>
      </p:sp>
      <p:sp>
        <p:nvSpPr>
          <p:cNvPr id="3" name="TextBox 3"/>
          <p:cNvSpPr txBox="1"/>
          <p:nvPr/>
        </p:nvSpPr>
        <p:spPr>
          <a:xfrm>
            <a:off x="4719768" y="402439"/>
            <a:ext cx="8302711" cy="796246"/>
          </a:xfrm>
          <a:prstGeom prst="rect">
            <a:avLst/>
          </a:prstGeom>
        </p:spPr>
        <p:txBody>
          <a:bodyPr lIns="0" tIns="0" rIns="0" bIns="0" rtlCol="0" anchor="t">
            <a:spAutoFit/>
          </a:bodyPr>
          <a:lstStyle/>
          <a:p>
            <a:pPr algn="ctr">
              <a:lnSpc>
                <a:spcPts val="6479"/>
              </a:lnSpc>
            </a:pPr>
            <a:r>
              <a:rPr lang="en-US" sz="4499" b="1">
                <a:solidFill>
                  <a:srgbClr val="4D3527"/>
                </a:solidFill>
                <a:latin typeface="Roboto Condensed Bold"/>
                <a:ea typeface="Roboto Condensed Bold"/>
                <a:cs typeface="Roboto Condensed Bold"/>
                <a:sym typeface="Roboto Condensed Bold"/>
              </a:rPr>
              <a:t>1.2 Phân tích bài viết</a:t>
            </a:r>
          </a:p>
        </p:txBody>
      </p:sp>
      <p:sp>
        <p:nvSpPr>
          <p:cNvPr id="4" name="Freeform 4"/>
          <p:cNvSpPr/>
          <p:nvPr/>
        </p:nvSpPr>
        <p:spPr>
          <a:xfrm rot="-5400000">
            <a:off x="14787136" y="-1385852"/>
            <a:ext cx="3094336" cy="5866040"/>
          </a:xfrm>
          <a:custGeom>
            <a:avLst/>
            <a:gdLst/>
            <a:ahLst/>
            <a:cxnLst/>
            <a:rect l="l" t="t" r="r" b="b"/>
            <a:pathLst>
              <a:path w="3094336" h="5866040">
                <a:moveTo>
                  <a:pt x="0" y="0"/>
                </a:moveTo>
                <a:lnTo>
                  <a:pt x="3094337" y="0"/>
                </a:lnTo>
                <a:lnTo>
                  <a:pt x="3094337" y="5866040"/>
                </a:lnTo>
                <a:lnTo>
                  <a:pt x="0" y="5866040"/>
                </a:lnTo>
                <a:lnTo>
                  <a:pt x="0" y="0"/>
                </a:lnTo>
                <a:close/>
              </a:path>
            </a:pathLst>
          </a:custGeom>
          <a:blipFill>
            <a:blip r:embed="rId3"/>
            <a:stretch>
              <a:fillRect/>
            </a:stretch>
          </a:blipFill>
        </p:spPr>
        <p:txBody>
          <a:bodyPr/>
          <a:lstStyle/>
          <a:p>
            <a:endParaRPr lang="en-US"/>
          </a:p>
        </p:txBody>
      </p:sp>
      <p:graphicFrame>
        <p:nvGraphicFramePr>
          <p:cNvPr id="5" name="Table 5"/>
          <p:cNvGraphicFramePr>
            <a:graphicFrameLocks noGrp="1"/>
          </p:cNvGraphicFramePr>
          <p:nvPr/>
        </p:nvGraphicFramePr>
        <p:xfrm>
          <a:off x="1028700" y="1913560"/>
          <a:ext cx="15816688" cy="6941137"/>
        </p:xfrm>
        <a:graphic>
          <a:graphicData uri="http://schemas.openxmlformats.org/drawingml/2006/table">
            <a:tbl>
              <a:tblPr/>
              <a:tblGrid>
                <a:gridCol w="4294903">
                  <a:extLst>
                    <a:ext uri="{9D8B030D-6E8A-4147-A177-3AD203B41FA5}">
                      <a16:colId xmlns:a16="http://schemas.microsoft.com/office/drawing/2014/main" val="20000"/>
                    </a:ext>
                  </a:extLst>
                </a:gridCol>
                <a:gridCol w="11521785">
                  <a:extLst>
                    <a:ext uri="{9D8B030D-6E8A-4147-A177-3AD203B41FA5}">
                      <a16:colId xmlns:a16="http://schemas.microsoft.com/office/drawing/2014/main" val="20001"/>
                    </a:ext>
                  </a:extLst>
                </a:gridCol>
              </a:tblGrid>
              <a:tr h="1643730">
                <a:tc>
                  <a:txBody>
                    <a:bodyPr/>
                    <a:lstStyle/>
                    <a:p>
                      <a:pPr algn="ctr">
                        <a:lnSpc>
                          <a:spcPts val="5215"/>
                        </a:lnSpc>
                        <a:defRPr/>
                      </a:pPr>
                      <a:r>
                        <a:rPr lang="en-US" sz="3500" b="1">
                          <a:solidFill>
                            <a:srgbClr val="4D3527"/>
                          </a:solidFill>
                          <a:latin typeface="Roboto Condensed Bold"/>
                          <a:ea typeface="Roboto Condensed Bold"/>
                          <a:cs typeface="Roboto Condensed Bold"/>
                          <a:sym typeface="Roboto Condensed Bold"/>
                        </a:rPr>
                        <a:t>CÂU HỎI</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8F2C5"/>
                    </a:solidFill>
                  </a:tcPr>
                </a:tc>
                <a:tc>
                  <a:txBody>
                    <a:bodyPr/>
                    <a:lstStyle/>
                    <a:p>
                      <a:pPr algn="ctr">
                        <a:lnSpc>
                          <a:spcPts val="5215"/>
                        </a:lnSpc>
                        <a:defRPr/>
                      </a:pPr>
                      <a:r>
                        <a:rPr lang="en-US" sz="3500" b="1">
                          <a:solidFill>
                            <a:srgbClr val="4D3527"/>
                          </a:solidFill>
                          <a:latin typeface="Roboto Condensed Bold"/>
                          <a:ea typeface="Roboto Condensed Bold"/>
                          <a:cs typeface="Roboto Condensed Bold"/>
                          <a:sym typeface="Roboto Condensed Bold"/>
                        </a:rPr>
                        <a:t>BIỂU HIỆN TRONG VĂN BẢN</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8F2C5"/>
                    </a:solidFill>
                  </a:tcPr>
                </a:tc>
                <a:extLst>
                  <a:ext uri="{0D108BD9-81ED-4DB2-BD59-A6C34878D82A}">
                    <a16:rowId xmlns:a16="http://schemas.microsoft.com/office/drawing/2014/main" val="10000"/>
                  </a:ext>
                </a:extLst>
              </a:tr>
              <a:tr h="2314589">
                <a:tc>
                  <a:txBody>
                    <a:bodyPr/>
                    <a:lstStyle/>
                    <a:p>
                      <a:pPr algn="just">
                        <a:lnSpc>
                          <a:spcPts val="5215"/>
                        </a:lnSpc>
                        <a:defRPr/>
                      </a:pPr>
                      <a:r>
                        <a:rPr lang="en-US" sz="3500">
                          <a:solidFill>
                            <a:srgbClr val="4D3527"/>
                          </a:solidFill>
                          <a:latin typeface="Roboto Condensed"/>
                          <a:ea typeface="Roboto Condensed"/>
                          <a:cs typeface="Roboto Condensed"/>
                          <a:sym typeface="Roboto Condensed"/>
                        </a:rPr>
                        <a:t>Bài viết nêu lên chủ đề gì của vở kịch?</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l">
                        <a:lnSpc>
                          <a:spcPts val="5215"/>
                        </a:lnSpc>
                        <a:defRPr/>
                      </a:pPr>
                      <a:r>
                        <a:rPr lang="en-US" sz="3500">
                          <a:solidFill>
                            <a:srgbClr val="4D3527"/>
                          </a:solidFill>
                          <a:latin typeface="Roboto Condensed"/>
                          <a:ea typeface="Roboto Condensed"/>
                          <a:cs typeface="Roboto Condensed"/>
                          <a:sym typeface="Roboto Condensed"/>
                        </a:rPr>
                        <a:t>Bài viết nêu chủ đề về sự xung đột giữa các giá trị ngang bằng nhau: </a:t>
                      </a:r>
                      <a:r>
                        <a:rPr lang="en-US" sz="3500" b="1">
                          <a:solidFill>
                            <a:srgbClr val="4D3527"/>
                          </a:solidFill>
                          <a:latin typeface="Roboto Condensed Bold"/>
                          <a:ea typeface="Roboto Condensed Bold"/>
                          <a:cs typeface="Roboto Condensed Bold"/>
                          <a:sym typeface="Roboto Condensed Bold"/>
                        </a:rPr>
                        <a:t>tình chồng vợ, cha con và khát vọng lập công; thân thể, tình tri kỉ và ý chí phụng sự minh chủ.</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82818">
                <a:tc>
                  <a:txBody>
                    <a:bodyPr/>
                    <a:lstStyle/>
                    <a:p>
                      <a:pPr algn="just">
                        <a:lnSpc>
                          <a:spcPts val="5215"/>
                        </a:lnSpc>
                        <a:defRPr/>
                      </a:pPr>
                      <a:r>
                        <a:rPr lang="en-US" sz="3500">
                          <a:solidFill>
                            <a:srgbClr val="4D3527"/>
                          </a:solidFill>
                          <a:latin typeface="Roboto Condensed"/>
                          <a:ea typeface="Roboto Condensed"/>
                          <a:cs typeface="Roboto Condensed"/>
                          <a:sym typeface="Roboto Condensed"/>
                        </a:rPr>
                        <a:t>Bài viết xác định các phương diện đặc trưng của thể loại kịch như thế nào?</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l">
                        <a:lnSpc>
                          <a:spcPts val="5215"/>
                        </a:lnSpc>
                        <a:defRPr/>
                      </a:pPr>
                      <a:r>
                        <a:rPr lang="en-US" sz="3500">
                          <a:solidFill>
                            <a:srgbClr val="4D3527"/>
                          </a:solidFill>
                          <a:latin typeface="Roboto Condensed"/>
                          <a:ea typeface="Roboto Condensed"/>
                          <a:cs typeface="Roboto Condensed"/>
                          <a:sym typeface="Roboto Condensed"/>
                        </a:rPr>
                        <a:t>Bài viết xác định các phương diện đặc trưng của thể loại kịch: </a:t>
                      </a:r>
                      <a:r>
                        <a:rPr lang="en-US" sz="3500" b="1" i="1">
                          <a:solidFill>
                            <a:srgbClr val="4D3527"/>
                          </a:solidFill>
                          <a:latin typeface="Roboto Condensed Bold Italics"/>
                          <a:ea typeface="Roboto Condensed Bold Italics"/>
                          <a:cs typeface="Roboto Condensed Bold Italics"/>
                          <a:sym typeface="Roboto Condensed Bold Italics"/>
                        </a:rPr>
                        <a:t>Nhân vật bi kịch, xung đột nội tâm của nhân vật; kết cục bi kịch</a:t>
                      </a:r>
                      <a:r>
                        <a:rPr lang="en-US" sz="3500">
                          <a:solidFill>
                            <a:srgbClr val="4D3527"/>
                          </a:solidFill>
                          <a:latin typeface="Roboto Condensed"/>
                          <a:ea typeface="Roboto Condensed"/>
                          <a:cs typeface="Roboto Condensed"/>
                          <a:sym typeface="Roboto Condensed"/>
                        </a:rPr>
                        <a:t>.</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444" b="-11444"/>
            </a:stretch>
          </a:blipFill>
        </p:spPr>
        <p:txBody>
          <a:bodyPr/>
          <a:lstStyle/>
          <a:p>
            <a:endParaRPr lang="en-US"/>
          </a:p>
        </p:txBody>
      </p:sp>
      <p:sp>
        <p:nvSpPr>
          <p:cNvPr id="3" name="TextBox 3"/>
          <p:cNvSpPr txBox="1"/>
          <p:nvPr/>
        </p:nvSpPr>
        <p:spPr>
          <a:xfrm>
            <a:off x="4992645" y="232454"/>
            <a:ext cx="8302711" cy="796246"/>
          </a:xfrm>
          <a:prstGeom prst="rect">
            <a:avLst/>
          </a:prstGeom>
        </p:spPr>
        <p:txBody>
          <a:bodyPr lIns="0" tIns="0" rIns="0" bIns="0" rtlCol="0" anchor="t">
            <a:spAutoFit/>
          </a:bodyPr>
          <a:lstStyle/>
          <a:p>
            <a:pPr algn="ctr">
              <a:lnSpc>
                <a:spcPts val="6479"/>
              </a:lnSpc>
            </a:pPr>
            <a:r>
              <a:rPr lang="en-US" sz="4499" b="1">
                <a:solidFill>
                  <a:srgbClr val="4D3527"/>
                </a:solidFill>
                <a:latin typeface="Roboto Condensed Bold"/>
                <a:ea typeface="Roboto Condensed Bold"/>
                <a:cs typeface="Roboto Condensed Bold"/>
                <a:sym typeface="Roboto Condensed Bold"/>
              </a:rPr>
              <a:t>1.2 Phân tích bài viết</a:t>
            </a:r>
          </a:p>
        </p:txBody>
      </p:sp>
      <p:graphicFrame>
        <p:nvGraphicFramePr>
          <p:cNvPr id="4" name="Table 4"/>
          <p:cNvGraphicFramePr>
            <a:graphicFrameLocks noGrp="1"/>
          </p:cNvGraphicFramePr>
          <p:nvPr/>
        </p:nvGraphicFramePr>
        <p:xfrm>
          <a:off x="1028700" y="1566268"/>
          <a:ext cx="16304224" cy="6581819"/>
        </p:xfrm>
        <a:graphic>
          <a:graphicData uri="http://schemas.openxmlformats.org/drawingml/2006/table">
            <a:tbl>
              <a:tblPr/>
              <a:tblGrid>
                <a:gridCol w="3986154">
                  <a:extLst>
                    <a:ext uri="{9D8B030D-6E8A-4147-A177-3AD203B41FA5}">
                      <a16:colId xmlns:a16="http://schemas.microsoft.com/office/drawing/2014/main" val="20000"/>
                    </a:ext>
                  </a:extLst>
                </a:gridCol>
                <a:gridCol w="12318070">
                  <a:extLst>
                    <a:ext uri="{9D8B030D-6E8A-4147-A177-3AD203B41FA5}">
                      <a16:colId xmlns:a16="http://schemas.microsoft.com/office/drawing/2014/main" val="20001"/>
                    </a:ext>
                  </a:extLst>
                </a:gridCol>
              </a:tblGrid>
              <a:tr h="970451">
                <a:tc>
                  <a:txBody>
                    <a:bodyPr/>
                    <a:lstStyle/>
                    <a:p>
                      <a:pPr algn="ctr">
                        <a:lnSpc>
                          <a:spcPts val="5215"/>
                        </a:lnSpc>
                        <a:defRPr/>
                      </a:pPr>
                      <a:r>
                        <a:rPr lang="en-US" sz="3500" b="1">
                          <a:solidFill>
                            <a:srgbClr val="4D3527"/>
                          </a:solidFill>
                          <a:latin typeface="Roboto Condensed Bold"/>
                          <a:ea typeface="Roboto Condensed Bold"/>
                          <a:cs typeface="Roboto Condensed Bold"/>
                          <a:sym typeface="Roboto Condensed Bold"/>
                        </a:rPr>
                        <a:t>CÂU HỎI</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8F2C5"/>
                    </a:solidFill>
                  </a:tcPr>
                </a:tc>
                <a:tc>
                  <a:txBody>
                    <a:bodyPr/>
                    <a:lstStyle/>
                    <a:p>
                      <a:pPr algn="ctr">
                        <a:lnSpc>
                          <a:spcPts val="5215"/>
                        </a:lnSpc>
                        <a:defRPr/>
                      </a:pPr>
                      <a:r>
                        <a:rPr lang="en-US" sz="3500" b="1">
                          <a:solidFill>
                            <a:srgbClr val="4D3527"/>
                          </a:solidFill>
                          <a:latin typeface="Roboto Condensed Bold"/>
                          <a:ea typeface="Roboto Condensed Bold"/>
                          <a:cs typeface="Roboto Condensed Bold"/>
                          <a:sym typeface="Roboto Condensed Bold"/>
                        </a:rPr>
                        <a:t>BIỂU HIỆN TRONG VĂN BẢN</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8F2C5"/>
                    </a:solidFill>
                  </a:tcPr>
                </a:tc>
                <a:extLst>
                  <a:ext uri="{0D108BD9-81ED-4DB2-BD59-A6C34878D82A}">
                    <a16:rowId xmlns:a16="http://schemas.microsoft.com/office/drawing/2014/main" val="10000"/>
                  </a:ext>
                </a:extLst>
              </a:tr>
              <a:tr h="5611368">
                <a:tc>
                  <a:txBody>
                    <a:bodyPr/>
                    <a:lstStyle/>
                    <a:p>
                      <a:pPr algn="just">
                        <a:lnSpc>
                          <a:spcPts val="5215"/>
                        </a:lnSpc>
                        <a:defRPr/>
                      </a:pPr>
                      <a:r>
                        <a:rPr lang="en-US" sz="3500">
                          <a:solidFill>
                            <a:srgbClr val="0D113E"/>
                          </a:solidFill>
                          <a:latin typeface="Roboto Condensed"/>
                          <a:ea typeface="Roboto Condensed"/>
                          <a:cs typeface="Roboto Condensed"/>
                          <a:sym typeface="Roboto Condensed"/>
                        </a:rPr>
                        <a:t>Bài viết phân tích phương diện nổi bật nào của vở kịch? Em học được điều gì qua cách phân tích của tác giả bài viết tham khảo?</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marL="755651" lvl="1" indent="-377825" algn="l">
                        <a:lnSpc>
                          <a:spcPts val="5215"/>
                        </a:lnSpc>
                        <a:buFont typeface="Arial"/>
                        <a:buChar char="•"/>
                        <a:defRPr/>
                      </a:pPr>
                      <a:r>
                        <a:rPr lang="en-US" sz="3500">
                          <a:solidFill>
                            <a:srgbClr val="4D3527"/>
                          </a:solidFill>
                          <a:latin typeface="Roboto Condensed"/>
                          <a:ea typeface="Roboto Condensed"/>
                          <a:cs typeface="Roboto Condensed"/>
                          <a:sym typeface="Roboto Condensed"/>
                        </a:rPr>
                        <a:t>Bài viết phân tích phương diện nổi bật: </a:t>
                      </a:r>
                      <a:endParaRPr lang="en-US" sz="1100"/>
                    </a:p>
                    <a:p>
                      <a:pPr algn="l">
                        <a:lnSpc>
                          <a:spcPts val="5215"/>
                        </a:lnSpc>
                      </a:pPr>
                      <a:r>
                        <a:rPr lang="en-US" sz="3500">
                          <a:solidFill>
                            <a:srgbClr val="4D3527"/>
                          </a:solidFill>
                          <a:latin typeface="Roboto Condensed"/>
                          <a:ea typeface="Roboto Condensed"/>
                          <a:cs typeface="Roboto Condensed"/>
                          <a:sym typeface="Roboto Condensed"/>
                        </a:rPr>
                        <a:t>     + Động cơ hành động của nhân vật</a:t>
                      </a:r>
                    </a:p>
                    <a:p>
                      <a:pPr algn="l">
                        <a:lnSpc>
                          <a:spcPts val="5215"/>
                        </a:lnSpc>
                      </a:pPr>
                      <a:r>
                        <a:rPr lang="en-US" sz="3500">
                          <a:solidFill>
                            <a:srgbClr val="4D3527"/>
                          </a:solidFill>
                          <a:latin typeface="Roboto Condensed"/>
                          <a:ea typeface="Roboto Condensed"/>
                          <a:cs typeface="Roboto Condensed"/>
                          <a:sym typeface="Roboto Condensed"/>
                        </a:rPr>
                        <a:t>     + Mâu thuẫn nội tâm của nhân vật</a:t>
                      </a:r>
                    </a:p>
                    <a:p>
                      <a:pPr algn="l">
                        <a:lnSpc>
                          <a:spcPts val="5215"/>
                        </a:lnSpc>
                      </a:pPr>
                      <a:r>
                        <a:rPr lang="en-US" sz="3500">
                          <a:solidFill>
                            <a:srgbClr val="4D3527"/>
                          </a:solidFill>
                          <a:latin typeface="Roboto Condensed"/>
                          <a:ea typeface="Roboto Condensed"/>
                          <a:cs typeface="Roboto Condensed"/>
                          <a:sym typeface="Roboto Condensed"/>
                        </a:rPr>
                        <a:t>     + Tính lô-gíc của hành động kịch.</a:t>
                      </a:r>
                    </a:p>
                    <a:p>
                      <a:pPr marL="755651" lvl="1" indent="-377825" algn="l">
                        <a:lnSpc>
                          <a:spcPts val="5215"/>
                        </a:lnSpc>
                        <a:buFont typeface="Arial"/>
                        <a:buChar char="•"/>
                      </a:pPr>
                      <a:r>
                        <a:rPr lang="en-US" sz="3500">
                          <a:solidFill>
                            <a:srgbClr val="4D3527"/>
                          </a:solidFill>
                          <a:latin typeface="Roboto Condensed"/>
                          <a:ea typeface="Roboto Condensed"/>
                          <a:cs typeface="Roboto Condensed"/>
                          <a:sym typeface="Roboto Condensed"/>
                        </a:rPr>
                        <a:t>Cách phân tích: </a:t>
                      </a:r>
                      <a:r>
                        <a:rPr lang="en-US" sz="3500" b="1" i="1">
                          <a:solidFill>
                            <a:srgbClr val="4D3527"/>
                          </a:solidFill>
                          <a:latin typeface="Roboto Condensed Bold Italics"/>
                          <a:ea typeface="Roboto Condensed Bold Italics"/>
                          <a:cs typeface="Roboto Condensed Bold Italics"/>
                          <a:sym typeface="Roboto Condensed Bold Italics"/>
                        </a:rPr>
                        <a:t>bám vào đặc trưng của bi kịch -&gt; nêu ý kiến -&gt; Nêu lí lẽ và lấy bằng chứng trong vở kịch để minh họa –&gt; Nêu bình luận cá nhân người viết.</a:t>
                      </a:r>
                    </a:p>
                    <a:p>
                      <a:pPr algn="l">
                        <a:lnSpc>
                          <a:spcPts val="5215"/>
                        </a:lnSpc>
                      </a:pPr>
                      <a:endParaRPr lang="en-US" sz="3500" b="1" i="1">
                        <a:solidFill>
                          <a:srgbClr val="4D3527"/>
                        </a:solidFill>
                        <a:latin typeface="Roboto Condensed Bold Italics"/>
                        <a:ea typeface="Roboto Condensed Bold Italics"/>
                        <a:cs typeface="Roboto Condensed Bold Italics"/>
                        <a:sym typeface="Roboto Condensed Bold Italics"/>
                      </a:endParaRPr>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
        <p:nvSpPr>
          <p:cNvPr id="5" name="Freeform 5"/>
          <p:cNvSpPr/>
          <p:nvPr/>
        </p:nvSpPr>
        <p:spPr>
          <a:xfrm rot="-5400000" flipH="1">
            <a:off x="15712132" y="5035144"/>
            <a:ext cx="3094336" cy="5866040"/>
          </a:xfrm>
          <a:custGeom>
            <a:avLst/>
            <a:gdLst/>
            <a:ahLst/>
            <a:cxnLst/>
            <a:rect l="l" t="t" r="r" b="b"/>
            <a:pathLst>
              <a:path w="3094336" h="5866040">
                <a:moveTo>
                  <a:pt x="3094336" y="0"/>
                </a:moveTo>
                <a:lnTo>
                  <a:pt x="0" y="0"/>
                </a:lnTo>
                <a:lnTo>
                  <a:pt x="0" y="5866041"/>
                </a:lnTo>
                <a:lnTo>
                  <a:pt x="3094336" y="5866041"/>
                </a:lnTo>
                <a:lnTo>
                  <a:pt x="3094336"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444" b="-11444"/>
            </a:stretch>
          </a:blipFill>
        </p:spPr>
        <p:txBody>
          <a:bodyPr/>
          <a:lstStyle/>
          <a:p>
            <a:endParaRPr lang="en-US"/>
          </a:p>
        </p:txBody>
      </p:sp>
      <p:sp>
        <p:nvSpPr>
          <p:cNvPr id="3" name="TextBox 3"/>
          <p:cNvSpPr txBox="1"/>
          <p:nvPr/>
        </p:nvSpPr>
        <p:spPr>
          <a:xfrm>
            <a:off x="4719768" y="232454"/>
            <a:ext cx="8302711" cy="796246"/>
          </a:xfrm>
          <a:prstGeom prst="rect">
            <a:avLst/>
          </a:prstGeom>
        </p:spPr>
        <p:txBody>
          <a:bodyPr lIns="0" tIns="0" rIns="0" bIns="0" rtlCol="0" anchor="t">
            <a:spAutoFit/>
          </a:bodyPr>
          <a:lstStyle/>
          <a:p>
            <a:pPr algn="ctr">
              <a:lnSpc>
                <a:spcPts val="6479"/>
              </a:lnSpc>
            </a:pPr>
            <a:r>
              <a:rPr lang="en-US" sz="4499" b="1">
                <a:solidFill>
                  <a:srgbClr val="4D3527"/>
                </a:solidFill>
                <a:latin typeface="Roboto Condensed Bold"/>
                <a:ea typeface="Roboto Condensed Bold"/>
                <a:cs typeface="Roboto Condensed Bold"/>
                <a:sym typeface="Roboto Condensed Bold"/>
              </a:rPr>
              <a:t>1.2 Phân tích bài viết</a:t>
            </a:r>
          </a:p>
        </p:txBody>
      </p:sp>
      <p:sp>
        <p:nvSpPr>
          <p:cNvPr id="4" name="Freeform 4"/>
          <p:cNvSpPr/>
          <p:nvPr/>
        </p:nvSpPr>
        <p:spPr>
          <a:xfrm rot="-5400000">
            <a:off x="14787136" y="-1385852"/>
            <a:ext cx="3094336" cy="5866040"/>
          </a:xfrm>
          <a:custGeom>
            <a:avLst/>
            <a:gdLst/>
            <a:ahLst/>
            <a:cxnLst/>
            <a:rect l="l" t="t" r="r" b="b"/>
            <a:pathLst>
              <a:path w="3094336" h="5866040">
                <a:moveTo>
                  <a:pt x="0" y="0"/>
                </a:moveTo>
                <a:lnTo>
                  <a:pt x="3094337" y="0"/>
                </a:lnTo>
                <a:lnTo>
                  <a:pt x="3094337" y="5866040"/>
                </a:lnTo>
                <a:lnTo>
                  <a:pt x="0" y="5866040"/>
                </a:lnTo>
                <a:lnTo>
                  <a:pt x="0" y="0"/>
                </a:lnTo>
                <a:close/>
              </a:path>
            </a:pathLst>
          </a:custGeom>
          <a:blipFill>
            <a:blip r:embed="rId3"/>
            <a:stretch>
              <a:fillRect/>
            </a:stretch>
          </a:blipFill>
        </p:spPr>
        <p:txBody>
          <a:bodyPr/>
          <a:lstStyle/>
          <a:p>
            <a:endParaRPr lang="en-US"/>
          </a:p>
        </p:txBody>
      </p:sp>
      <p:graphicFrame>
        <p:nvGraphicFramePr>
          <p:cNvPr id="5" name="Table 5"/>
          <p:cNvGraphicFramePr>
            <a:graphicFrameLocks noGrp="1"/>
          </p:cNvGraphicFramePr>
          <p:nvPr/>
        </p:nvGraphicFramePr>
        <p:xfrm>
          <a:off x="719012" y="1547168"/>
          <a:ext cx="16540288" cy="6934200"/>
        </p:xfrm>
        <a:graphic>
          <a:graphicData uri="http://schemas.openxmlformats.org/drawingml/2006/table">
            <a:tbl>
              <a:tblPr/>
              <a:tblGrid>
                <a:gridCol w="3310363">
                  <a:extLst>
                    <a:ext uri="{9D8B030D-6E8A-4147-A177-3AD203B41FA5}">
                      <a16:colId xmlns:a16="http://schemas.microsoft.com/office/drawing/2014/main" val="20000"/>
                    </a:ext>
                  </a:extLst>
                </a:gridCol>
                <a:gridCol w="13229925">
                  <a:extLst>
                    <a:ext uri="{9D8B030D-6E8A-4147-A177-3AD203B41FA5}">
                      <a16:colId xmlns:a16="http://schemas.microsoft.com/office/drawing/2014/main" val="20001"/>
                    </a:ext>
                  </a:extLst>
                </a:gridCol>
              </a:tblGrid>
              <a:tr h="970020">
                <a:tc>
                  <a:txBody>
                    <a:bodyPr/>
                    <a:lstStyle/>
                    <a:p>
                      <a:pPr algn="ctr">
                        <a:lnSpc>
                          <a:spcPts val="5215"/>
                        </a:lnSpc>
                        <a:defRPr/>
                      </a:pPr>
                      <a:r>
                        <a:rPr lang="en-US" sz="3500" b="1">
                          <a:solidFill>
                            <a:srgbClr val="4D3527"/>
                          </a:solidFill>
                          <a:latin typeface="Roboto Condensed Bold"/>
                          <a:ea typeface="Roboto Condensed Bold"/>
                          <a:cs typeface="Roboto Condensed Bold"/>
                          <a:sym typeface="Roboto Condensed Bold"/>
                        </a:rPr>
                        <a:t>CÂU HỎI</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8F2C5"/>
                    </a:solidFill>
                  </a:tcPr>
                </a:tc>
                <a:tc>
                  <a:txBody>
                    <a:bodyPr/>
                    <a:lstStyle/>
                    <a:p>
                      <a:pPr algn="ctr">
                        <a:lnSpc>
                          <a:spcPts val="5215"/>
                        </a:lnSpc>
                        <a:defRPr/>
                      </a:pPr>
                      <a:r>
                        <a:rPr lang="en-US" sz="3500" b="1">
                          <a:solidFill>
                            <a:srgbClr val="4D3527"/>
                          </a:solidFill>
                          <a:latin typeface="Roboto Condensed Bold"/>
                          <a:ea typeface="Roboto Condensed Bold"/>
                          <a:cs typeface="Roboto Condensed Bold"/>
                          <a:sym typeface="Roboto Condensed Bold"/>
                        </a:rPr>
                        <a:t>BIỂU HIỆN TRONG VĂN BẢN</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8F2C5"/>
                    </a:solidFill>
                  </a:tcPr>
                </a:tc>
                <a:extLst>
                  <a:ext uri="{0D108BD9-81ED-4DB2-BD59-A6C34878D82A}">
                    <a16:rowId xmlns:a16="http://schemas.microsoft.com/office/drawing/2014/main" val="10000"/>
                  </a:ext>
                </a:extLst>
              </a:tr>
              <a:tr h="5964180">
                <a:tc>
                  <a:txBody>
                    <a:bodyPr/>
                    <a:lstStyle/>
                    <a:p>
                      <a:pPr algn="just">
                        <a:lnSpc>
                          <a:spcPts val="5215"/>
                        </a:lnSpc>
                        <a:defRPr/>
                      </a:pPr>
                      <a:r>
                        <a:rPr lang="en-US" sz="3500">
                          <a:solidFill>
                            <a:srgbClr val="0D113E"/>
                          </a:solidFill>
                          <a:latin typeface="Roboto Condensed"/>
                          <a:ea typeface="Roboto Condensed"/>
                          <a:cs typeface="Roboto Condensed"/>
                          <a:sym typeface="Roboto Condensed"/>
                        </a:rPr>
                        <a:t>Nhận xét về cách bình luận của người viết ở đoạn văn trước phần KB “</a:t>
                      </a:r>
                      <a:r>
                        <a:rPr lang="en-US" sz="3500" b="1" i="1">
                          <a:solidFill>
                            <a:srgbClr val="0D113E"/>
                          </a:solidFill>
                          <a:latin typeface="Roboto Condensed Bold Italics"/>
                          <a:ea typeface="Roboto Condensed Bold Italics"/>
                          <a:cs typeface="Roboto Condensed Bold Italics"/>
                          <a:sym typeface="Roboto Condensed Bold Italics"/>
                        </a:rPr>
                        <a:t>Trong Yêu Ly… bi kịch đích thực”.</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marL="755649" lvl="1" indent="-377824" algn="just">
                        <a:lnSpc>
                          <a:spcPts val="4899"/>
                        </a:lnSpc>
                        <a:buFont typeface="Arial"/>
                        <a:buChar char="•"/>
                        <a:defRPr/>
                      </a:pPr>
                      <a:r>
                        <a:rPr lang="en-US" sz="3499" u="none" strike="noStrike">
                          <a:solidFill>
                            <a:srgbClr val="000000"/>
                          </a:solidFill>
                          <a:latin typeface="Roboto Condensed"/>
                          <a:ea typeface="Roboto Condensed"/>
                          <a:cs typeface="Roboto Condensed"/>
                          <a:sym typeface="Roboto Condensed"/>
                        </a:rPr>
                        <a:t>Bình luận về cả </a:t>
                      </a:r>
                      <a:r>
                        <a:rPr lang="en-US" sz="3499" b="1" u="none" strike="noStrike">
                          <a:solidFill>
                            <a:srgbClr val="000000"/>
                          </a:solidFill>
                          <a:latin typeface="Roboto Condensed Bold"/>
                          <a:ea typeface="Roboto Condensed Bold"/>
                          <a:cs typeface="Roboto Condensed Bold"/>
                          <a:sym typeface="Roboto Condensed Bold"/>
                        </a:rPr>
                        <a:t>chủ đề </a:t>
                      </a:r>
                      <a:r>
                        <a:rPr lang="en-US" sz="3499" u="none" strike="noStrike">
                          <a:solidFill>
                            <a:srgbClr val="000000"/>
                          </a:solidFill>
                          <a:latin typeface="Roboto Condensed"/>
                          <a:ea typeface="Roboto Condensed"/>
                          <a:cs typeface="Roboto Condensed"/>
                          <a:sym typeface="Roboto Condensed"/>
                        </a:rPr>
                        <a:t>và những </a:t>
                      </a:r>
                      <a:r>
                        <a:rPr lang="en-US" sz="3499" b="1" u="none" strike="noStrike">
                          <a:solidFill>
                            <a:srgbClr val="000000"/>
                          </a:solidFill>
                          <a:latin typeface="Roboto Condensed Bold"/>
                          <a:ea typeface="Roboto Condensed Bold"/>
                          <a:cs typeface="Roboto Condensed Bold"/>
                          <a:sym typeface="Roboto Condensed Bold"/>
                        </a:rPr>
                        <a:t>đặc sắc NT khác </a:t>
                      </a:r>
                      <a:r>
                        <a:rPr lang="en-US" sz="3499" u="none" strike="noStrike">
                          <a:solidFill>
                            <a:srgbClr val="000000"/>
                          </a:solidFill>
                          <a:latin typeface="Roboto Condensed"/>
                          <a:ea typeface="Roboto Condensed"/>
                          <a:cs typeface="Roboto Condensed"/>
                          <a:sym typeface="Roboto Condensed"/>
                        </a:rPr>
                        <a:t>nhằm khắc sâu sự độc đáo trong tư tưởng và cách viết của tác giả.</a:t>
                      </a:r>
                      <a:endParaRPr lang="en-US" sz="1100"/>
                    </a:p>
                    <a:p>
                      <a:pPr marL="755649" lvl="1" indent="-377824" algn="just">
                        <a:lnSpc>
                          <a:spcPts val="4899"/>
                        </a:lnSpc>
                        <a:buFont typeface="Arial"/>
                        <a:buChar char="•"/>
                      </a:pPr>
                      <a:r>
                        <a:rPr lang="en-US" sz="3499" u="none" strike="noStrike">
                          <a:solidFill>
                            <a:srgbClr val="000000"/>
                          </a:solidFill>
                          <a:latin typeface="Roboto Condensed"/>
                          <a:ea typeface="Roboto Condensed"/>
                          <a:cs typeface="Roboto Condensed"/>
                          <a:sym typeface="Roboto Condensed"/>
                        </a:rPr>
                        <a:t>Bình về chủ đề tư tưởng: </a:t>
                      </a:r>
                      <a:r>
                        <a:rPr lang="en-US" sz="3499" i="1">
                          <a:solidFill>
                            <a:srgbClr val="000000"/>
                          </a:solidFill>
                          <a:latin typeface="Roboto Condensed Italics"/>
                          <a:ea typeface="Roboto Condensed Italics"/>
                          <a:cs typeface="Roboto Condensed Italics"/>
                          <a:sym typeface="Roboto Condensed Italics"/>
                        </a:rPr>
                        <a:t>thông qua sự bại vong của những con người xuất chúng, Lưu Quang Thuận gợi ra ở người đọc những cảm nhận sâu sắc về số phận con người nói chung và hành trình sống khi phải đối mặt với những biến động ghê gớm của lịch sử, những thử thách khốc liệt hay những lựa chọn khó khăn. Đôi khi, trong một số thời điểm hay hoàn cảnh, việc phân định những giá trị đời sống không hề dễ dàng. … tình tri kỉ.</a:t>
                      </a:r>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444" b="-11444"/>
            </a:stretch>
          </a:blipFill>
        </p:spPr>
        <p:txBody>
          <a:bodyPr/>
          <a:lstStyle/>
          <a:p>
            <a:endParaRPr lang="en-US"/>
          </a:p>
        </p:txBody>
      </p:sp>
      <p:sp>
        <p:nvSpPr>
          <p:cNvPr id="3" name="TextBox 3"/>
          <p:cNvSpPr txBox="1"/>
          <p:nvPr/>
        </p:nvSpPr>
        <p:spPr>
          <a:xfrm>
            <a:off x="4719768" y="750922"/>
            <a:ext cx="8302711" cy="796246"/>
          </a:xfrm>
          <a:prstGeom prst="rect">
            <a:avLst/>
          </a:prstGeom>
        </p:spPr>
        <p:txBody>
          <a:bodyPr lIns="0" tIns="0" rIns="0" bIns="0" rtlCol="0" anchor="t">
            <a:spAutoFit/>
          </a:bodyPr>
          <a:lstStyle/>
          <a:p>
            <a:pPr algn="ctr">
              <a:lnSpc>
                <a:spcPts val="6479"/>
              </a:lnSpc>
            </a:pPr>
            <a:r>
              <a:rPr lang="en-US" sz="4499" b="1">
                <a:solidFill>
                  <a:srgbClr val="4D3527"/>
                </a:solidFill>
                <a:latin typeface="Roboto Condensed Bold"/>
                <a:ea typeface="Roboto Condensed Bold"/>
                <a:cs typeface="Roboto Condensed Bold"/>
                <a:sym typeface="Roboto Condensed Bold"/>
              </a:rPr>
              <a:t>1.2 Phân tích bài viết</a:t>
            </a:r>
          </a:p>
        </p:txBody>
      </p:sp>
      <p:sp>
        <p:nvSpPr>
          <p:cNvPr id="4" name="Freeform 4"/>
          <p:cNvSpPr/>
          <p:nvPr/>
        </p:nvSpPr>
        <p:spPr>
          <a:xfrm rot="-5400000">
            <a:off x="14787136" y="-1385852"/>
            <a:ext cx="3094336" cy="5866040"/>
          </a:xfrm>
          <a:custGeom>
            <a:avLst/>
            <a:gdLst/>
            <a:ahLst/>
            <a:cxnLst/>
            <a:rect l="l" t="t" r="r" b="b"/>
            <a:pathLst>
              <a:path w="3094336" h="5866040">
                <a:moveTo>
                  <a:pt x="0" y="0"/>
                </a:moveTo>
                <a:lnTo>
                  <a:pt x="3094337" y="0"/>
                </a:lnTo>
                <a:lnTo>
                  <a:pt x="3094337" y="5866040"/>
                </a:lnTo>
                <a:lnTo>
                  <a:pt x="0" y="5866040"/>
                </a:lnTo>
                <a:lnTo>
                  <a:pt x="0" y="0"/>
                </a:lnTo>
                <a:close/>
              </a:path>
            </a:pathLst>
          </a:custGeom>
          <a:blipFill>
            <a:blip r:embed="rId3"/>
            <a:stretch>
              <a:fillRect/>
            </a:stretch>
          </a:blipFill>
        </p:spPr>
        <p:txBody>
          <a:bodyPr/>
          <a:lstStyle/>
          <a:p>
            <a:endParaRPr lang="en-US"/>
          </a:p>
        </p:txBody>
      </p:sp>
      <p:graphicFrame>
        <p:nvGraphicFramePr>
          <p:cNvPr id="5" name="Table 5"/>
          <p:cNvGraphicFramePr>
            <a:graphicFrameLocks noGrp="1"/>
          </p:cNvGraphicFramePr>
          <p:nvPr/>
        </p:nvGraphicFramePr>
        <p:xfrm>
          <a:off x="1336354" y="2181203"/>
          <a:ext cx="15615293" cy="5924594"/>
        </p:xfrm>
        <a:graphic>
          <a:graphicData uri="http://schemas.openxmlformats.org/drawingml/2006/table">
            <a:tbl>
              <a:tblPr/>
              <a:tblGrid>
                <a:gridCol w="4600928">
                  <a:extLst>
                    <a:ext uri="{9D8B030D-6E8A-4147-A177-3AD203B41FA5}">
                      <a16:colId xmlns:a16="http://schemas.microsoft.com/office/drawing/2014/main" val="20000"/>
                    </a:ext>
                  </a:extLst>
                </a:gridCol>
                <a:gridCol w="11014365">
                  <a:extLst>
                    <a:ext uri="{9D8B030D-6E8A-4147-A177-3AD203B41FA5}">
                      <a16:colId xmlns:a16="http://schemas.microsoft.com/office/drawing/2014/main" val="20001"/>
                    </a:ext>
                  </a:extLst>
                </a:gridCol>
              </a:tblGrid>
              <a:tr h="971395">
                <a:tc>
                  <a:txBody>
                    <a:bodyPr/>
                    <a:lstStyle/>
                    <a:p>
                      <a:pPr algn="ctr">
                        <a:lnSpc>
                          <a:spcPts val="5215"/>
                        </a:lnSpc>
                        <a:defRPr/>
                      </a:pPr>
                      <a:r>
                        <a:rPr lang="en-US" sz="3500" b="1">
                          <a:solidFill>
                            <a:srgbClr val="4D3527"/>
                          </a:solidFill>
                          <a:latin typeface="Roboto Condensed Bold"/>
                          <a:ea typeface="Roboto Condensed Bold"/>
                          <a:cs typeface="Roboto Condensed Bold"/>
                          <a:sym typeface="Roboto Condensed Bold"/>
                        </a:rPr>
                        <a:t>CÂU HỎI</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8F2C5"/>
                    </a:solidFill>
                  </a:tcPr>
                </a:tc>
                <a:tc>
                  <a:txBody>
                    <a:bodyPr/>
                    <a:lstStyle/>
                    <a:p>
                      <a:pPr algn="ctr">
                        <a:lnSpc>
                          <a:spcPts val="5215"/>
                        </a:lnSpc>
                        <a:defRPr/>
                      </a:pPr>
                      <a:r>
                        <a:rPr lang="en-US" sz="3500" b="1">
                          <a:solidFill>
                            <a:srgbClr val="4D3527"/>
                          </a:solidFill>
                          <a:latin typeface="Roboto Condensed Bold"/>
                          <a:ea typeface="Roboto Condensed Bold"/>
                          <a:cs typeface="Roboto Condensed Bold"/>
                          <a:sym typeface="Roboto Condensed Bold"/>
                        </a:rPr>
                        <a:t>BIỂU HIỆN TRONG VĂN BẢN</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8F2C5"/>
                    </a:solidFill>
                  </a:tcPr>
                </a:tc>
                <a:extLst>
                  <a:ext uri="{0D108BD9-81ED-4DB2-BD59-A6C34878D82A}">
                    <a16:rowId xmlns:a16="http://schemas.microsoft.com/office/drawing/2014/main" val="10000"/>
                  </a:ext>
                </a:extLst>
              </a:tr>
              <a:tr h="4953199">
                <a:tc>
                  <a:txBody>
                    <a:bodyPr/>
                    <a:lstStyle/>
                    <a:p>
                      <a:pPr algn="just">
                        <a:lnSpc>
                          <a:spcPts val="5215"/>
                        </a:lnSpc>
                        <a:defRPr/>
                      </a:pPr>
                      <a:r>
                        <a:rPr lang="en-US" sz="3500">
                          <a:solidFill>
                            <a:srgbClr val="0D113E"/>
                          </a:solidFill>
                          <a:latin typeface="Roboto Condensed"/>
                          <a:ea typeface="Roboto Condensed"/>
                          <a:cs typeface="Roboto Condensed"/>
                          <a:sym typeface="Roboto Condensed"/>
                        </a:rPr>
                        <a:t>Nhận xét về cách bình luận của người viết ở đoạn văn trước phần KB “</a:t>
                      </a:r>
                      <a:r>
                        <a:rPr lang="en-US" sz="3500" b="1" i="1">
                          <a:solidFill>
                            <a:srgbClr val="0D113E"/>
                          </a:solidFill>
                          <a:latin typeface="Roboto Condensed Bold Italics"/>
                          <a:ea typeface="Roboto Condensed Bold Italics"/>
                          <a:cs typeface="Roboto Condensed Bold Italics"/>
                          <a:sym typeface="Roboto Condensed Bold Italics"/>
                        </a:rPr>
                        <a:t>Trong Yêu Ly… bi kịch đích thực”.</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marL="755649" lvl="1" indent="-377824" algn="just">
                        <a:lnSpc>
                          <a:spcPts val="4899"/>
                        </a:lnSpc>
                        <a:buFont typeface="Arial"/>
                        <a:buChar char="•"/>
                        <a:defRPr/>
                      </a:pPr>
                      <a:r>
                        <a:rPr lang="en-US" sz="3499">
                          <a:solidFill>
                            <a:srgbClr val="000000"/>
                          </a:solidFill>
                          <a:latin typeface="Roboto Condensed"/>
                          <a:ea typeface="Roboto Condensed"/>
                          <a:cs typeface="Roboto Condensed"/>
                          <a:sym typeface="Roboto Condensed"/>
                        </a:rPr>
                        <a:t>Bình về NT khác: </a:t>
                      </a:r>
                      <a:endParaRPr lang="en-US" sz="1100"/>
                    </a:p>
                    <a:p>
                      <a:pPr algn="just">
                        <a:lnSpc>
                          <a:spcPts val="4899"/>
                        </a:lnSpc>
                      </a:pPr>
                      <a:r>
                        <a:rPr lang="en-US" sz="3499">
                          <a:solidFill>
                            <a:srgbClr val="000000"/>
                          </a:solidFill>
                          <a:latin typeface="Roboto Condensed"/>
                          <a:ea typeface="Roboto Condensed"/>
                          <a:cs typeface="Roboto Condensed"/>
                          <a:sym typeface="Roboto Condensed"/>
                        </a:rPr>
                        <a:t>+ khả năng lớn của thể thơ tám chữ trong việc diễn tả tâm trạng căng thẳng dồn nén được tác giả khai thác thành công.</a:t>
                      </a:r>
                    </a:p>
                    <a:p>
                      <a:pPr algn="just">
                        <a:lnSpc>
                          <a:spcPts val="4899"/>
                        </a:lnSpc>
                      </a:pPr>
                      <a:r>
                        <a:rPr lang="en-US" sz="3499">
                          <a:solidFill>
                            <a:srgbClr val="000000"/>
                          </a:solidFill>
                          <a:latin typeface="Roboto Condensed"/>
                          <a:ea typeface="Roboto Condensed"/>
                          <a:cs typeface="Roboto Condensed"/>
                          <a:sym typeface="Roboto Condensed"/>
                        </a:rPr>
                        <a:t>+ Ưu thế của lớp từ Hán Việt trong việc khơi gợi không khí cổ kính của bối cảnh hay khí chất trượng phu của nhân vật chính</a:t>
                      </a:r>
                    </a:p>
                    <a:p>
                      <a:pPr algn="just">
                        <a:lnSpc>
                          <a:spcPts val="4899"/>
                        </a:lnSpc>
                      </a:pPr>
                      <a:endParaRPr lang="en-US" sz="3499">
                        <a:solidFill>
                          <a:srgbClr val="000000"/>
                        </a:solidFill>
                        <a:latin typeface="Roboto Condensed"/>
                        <a:ea typeface="Roboto Condensed"/>
                        <a:cs typeface="Roboto Condensed"/>
                        <a:sym typeface="Roboto Condensed"/>
                      </a:endParaRPr>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444" b="-11444"/>
            </a:stretch>
          </a:blipFill>
        </p:spPr>
        <p:txBody>
          <a:bodyPr/>
          <a:lstStyle/>
          <a:p>
            <a:endParaRPr lang="en-US"/>
          </a:p>
        </p:txBody>
      </p:sp>
      <p:sp>
        <p:nvSpPr>
          <p:cNvPr id="3" name="TextBox 3"/>
          <p:cNvSpPr txBox="1"/>
          <p:nvPr/>
        </p:nvSpPr>
        <p:spPr>
          <a:xfrm>
            <a:off x="4719768" y="402439"/>
            <a:ext cx="8302711" cy="796246"/>
          </a:xfrm>
          <a:prstGeom prst="rect">
            <a:avLst/>
          </a:prstGeom>
        </p:spPr>
        <p:txBody>
          <a:bodyPr lIns="0" tIns="0" rIns="0" bIns="0" rtlCol="0" anchor="t">
            <a:spAutoFit/>
          </a:bodyPr>
          <a:lstStyle/>
          <a:p>
            <a:pPr algn="ctr">
              <a:lnSpc>
                <a:spcPts val="6479"/>
              </a:lnSpc>
            </a:pPr>
            <a:r>
              <a:rPr lang="en-US" sz="4499" b="1">
                <a:solidFill>
                  <a:srgbClr val="4D3527"/>
                </a:solidFill>
                <a:latin typeface="Roboto Condensed Bold"/>
                <a:ea typeface="Roboto Condensed Bold"/>
                <a:cs typeface="Roboto Condensed Bold"/>
                <a:sym typeface="Roboto Condensed Bold"/>
              </a:rPr>
              <a:t>1.2 Phân tích bài viết</a:t>
            </a:r>
          </a:p>
        </p:txBody>
      </p:sp>
      <p:sp>
        <p:nvSpPr>
          <p:cNvPr id="4" name="Freeform 4"/>
          <p:cNvSpPr/>
          <p:nvPr/>
        </p:nvSpPr>
        <p:spPr>
          <a:xfrm rot="-5400000">
            <a:off x="14787136" y="-1385852"/>
            <a:ext cx="3094336" cy="5866040"/>
          </a:xfrm>
          <a:custGeom>
            <a:avLst/>
            <a:gdLst/>
            <a:ahLst/>
            <a:cxnLst/>
            <a:rect l="l" t="t" r="r" b="b"/>
            <a:pathLst>
              <a:path w="3094336" h="5866040">
                <a:moveTo>
                  <a:pt x="0" y="0"/>
                </a:moveTo>
                <a:lnTo>
                  <a:pt x="3094337" y="0"/>
                </a:lnTo>
                <a:lnTo>
                  <a:pt x="3094337" y="5866040"/>
                </a:lnTo>
                <a:lnTo>
                  <a:pt x="0" y="5866040"/>
                </a:lnTo>
                <a:lnTo>
                  <a:pt x="0" y="0"/>
                </a:lnTo>
                <a:close/>
              </a:path>
            </a:pathLst>
          </a:custGeom>
          <a:blipFill>
            <a:blip r:embed="rId3"/>
            <a:stretch>
              <a:fillRect/>
            </a:stretch>
          </a:blipFill>
        </p:spPr>
        <p:txBody>
          <a:bodyPr/>
          <a:lstStyle/>
          <a:p>
            <a:endParaRPr lang="en-US"/>
          </a:p>
        </p:txBody>
      </p:sp>
      <p:graphicFrame>
        <p:nvGraphicFramePr>
          <p:cNvPr id="5" name="Table 5"/>
          <p:cNvGraphicFramePr>
            <a:graphicFrameLocks noGrp="1"/>
          </p:cNvGraphicFramePr>
          <p:nvPr/>
        </p:nvGraphicFramePr>
        <p:xfrm>
          <a:off x="1182920" y="1671638"/>
          <a:ext cx="16304223" cy="6943726"/>
        </p:xfrm>
        <a:graphic>
          <a:graphicData uri="http://schemas.openxmlformats.org/drawingml/2006/table">
            <a:tbl>
              <a:tblPr/>
              <a:tblGrid>
                <a:gridCol w="6044660">
                  <a:extLst>
                    <a:ext uri="{9D8B030D-6E8A-4147-A177-3AD203B41FA5}">
                      <a16:colId xmlns:a16="http://schemas.microsoft.com/office/drawing/2014/main" val="20000"/>
                    </a:ext>
                  </a:extLst>
                </a:gridCol>
                <a:gridCol w="10259563">
                  <a:extLst>
                    <a:ext uri="{9D8B030D-6E8A-4147-A177-3AD203B41FA5}">
                      <a16:colId xmlns:a16="http://schemas.microsoft.com/office/drawing/2014/main" val="20001"/>
                    </a:ext>
                  </a:extLst>
                </a:gridCol>
              </a:tblGrid>
              <a:tr h="978126">
                <a:tc>
                  <a:txBody>
                    <a:bodyPr/>
                    <a:lstStyle/>
                    <a:p>
                      <a:pPr algn="ctr">
                        <a:lnSpc>
                          <a:spcPts val="5215"/>
                        </a:lnSpc>
                        <a:defRPr/>
                      </a:pPr>
                      <a:r>
                        <a:rPr lang="en-US" sz="3500" b="1">
                          <a:solidFill>
                            <a:srgbClr val="4D3527"/>
                          </a:solidFill>
                          <a:latin typeface="Roboto Condensed Bold"/>
                          <a:ea typeface="Roboto Condensed Bold"/>
                          <a:cs typeface="Roboto Condensed Bold"/>
                          <a:sym typeface="Roboto Condensed Bold"/>
                        </a:rPr>
                        <a:t>CÂU HỎI</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8F2C5"/>
                    </a:solidFill>
                  </a:tcPr>
                </a:tc>
                <a:tc>
                  <a:txBody>
                    <a:bodyPr/>
                    <a:lstStyle/>
                    <a:p>
                      <a:pPr algn="ctr">
                        <a:lnSpc>
                          <a:spcPts val="5215"/>
                        </a:lnSpc>
                        <a:defRPr/>
                      </a:pPr>
                      <a:r>
                        <a:rPr lang="en-US" sz="3500" b="1">
                          <a:solidFill>
                            <a:srgbClr val="4D3527"/>
                          </a:solidFill>
                          <a:latin typeface="Roboto Condensed Bold"/>
                          <a:ea typeface="Roboto Condensed Bold"/>
                          <a:cs typeface="Roboto Condensed Bold"/>
                          <a:sym typeface="Roboto Condensed Bold"/>
                        </a:rPr>
                        <a:t>BIỂU HIỆN TRONG VĂN BẢN</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8F2C5"/>
                    </a:solidFill>
                  </a:tcPr>
                </a:tc>
                <a:extLst>
                  <a:ext uri="{0D108BD9-81ED-4DB2-BD59-A6C34878D82A}">
                    <a16:rowId xmlns:a16="http://schemas.microsoft.com/office/drawing/2014/main" val="10000"/>
                  </a:ext>
                </a:extLst>
              </a:tr>
              <a:tr h="2982800">
                <a:tc>
                  <a:txBody>
                    <a:bodyPr/>
                    <a:lstStyle/>
                    <a:p>
                      <a:pPr algn="just">
                        <a:lnSpc>
                          <a:spcPts val="5215"/>
                        </a:lnSpc>
                        <a:defRPr/>
                      </a:pPr>
                      <a:r>
                        <a:rPr lang="en-US" sz="3500">
                          <a:solidFill>
                            <a:srgbClr val="0D113E"/>
                          </a:solidFill>
                          <a:latin typeface="Roboto Condensed"/>
                          <a:ea typeface="Roboto Condensed"/>
                          <a:cs typeface="Roboto Condensed"/>
                          <a:sym typeface="Roboto Condensed"/>
                        </a:rPr>
                        <a:t>Bài viết xác định ý nghĩa, giá trị của vở kịch như thế nào?</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l">
                        <a:lnSpc>
                          <a:spcPts val="5215"/>
                        </a:lnSpc>
                        <a:defRPr/>
                      </a:pPr>
                      <a:r>
                        <a:rPr lang="en-US" sz="3500">
                          <a:solidFill>
                            <a:srgbClr val="4D3527"/>
                          </a:solidFill>
                          <a:latin typeface="Roboto Condensed"/>
                          <a:ea typeface="Roboto Condensed"/>
                          <a:cs typeface="Roboto Condensed"/>
                          <a:sym typeface="Roboto Condensed"/>
                        </a:rPr>
                        <a:t>Ý nghĩa giá trị của vở kịch: mang lại cách nhìn sâu sắc, không vội quyết định đánh giá đó là đúng hay sai 🡪 Cảm nhận sâu sắc về đời sống và điều chúng ta quyết định, lựa chọn.</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82800">
                <a:tc>
                  <a:txBody>
                    <a:bodyPr/>
                    <a:lstStyle/>
                    <a:p>
                      <a:pPr algn="just">
                        <a:lnSpc>
                          <a:spcPts val="5215"/>
                        </a:lnSpc>
                        <a:defRPr/>
                      </a:pPr>
                      <a:r>
                        <a:rPr lang="en-US" sz="3500">
                          <a:solidFill>
                            <a:srgbClr val="0D113E"/>
                          </a:solidFill>
                          <a:latin typeface="Roboto Condensed"/>
                          <a:ea typeface="Roboto Condensed"/>
                          <a:cs typeface="Roboto Condensed"/>
                          <a:sym typeface="Roboto Condensed"/>
                        </a:rPr>
                        <a:t>Theo em, bài viết tham khảo có đáp ứng được yêu cầu đối với bài văn nghị luận phân tích một tác phẩm văn học (kịch) không?</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l">
                        <a:lnSpc>
                          <a:spcPts val="5215"/>
                        </a:lnSpc>
                        <a:defRPr/>
                      </a:pPr>
                      <a:r>
                        <a:rPr lang="en-US" sz="3500">
                          <a:solidFill>
                            <a:srgbClr val="4D3527"/>
                          </a:solidFill>
                          <a:latin typeface="Roboto Condensed"/>
                          <a:ea typeface="Roboto Condensed"/>
                          <a:cs typeface="Roboto Condensed"/>
                          <a:sym typeface="Roboto Condensed"/>
                        </a:rPr>
                        <a:t>Bài viết tham khảo đã đáp ứng được những yêu cầu đối với bài văn phân tích một tác phẩm văn học (kịch).</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1444" b="-11444"/>
            </a:stretch>
          </a:blipFill>
        </p:spPr>
        <p:txBody>
          <a:bodyPr/>
          <a:lstStyle/>
          <a:p>
            <a:endParaRPr lang="en-US"/>
          </a:p>
        </p:txBody>
      </p:sp>
      <p:sp>
        <p:nvSpPr>
          <p:cNvPr id="3" name="Freeform 3"/>
          <p:cNvSpPr/>
          <p:nvPr/>
        </p:nvSpPr>
        <p:spPr>
          <a:xfrm>
            <a:off x="-1240108" y="-745196"/>
            <a:ext cx="5250905" cy="4114800"/>
          </a:xfrm>
          <a:custGeom>
            <a:avLst/>
            <a:gdLst/>
            <a:ahLst/>
            <a:cxnLst/>
            <a:rect l="l" t="t" r="r" b="b"/>
            <a:pathLst>
              <a:path w="5250905" h="4114800">
                <a:moveTo>
                  <a:pt x="0" y="0"/>
                </a:moveTo>
                <a:lnTo>
                  <a:pt x="5250905" y="0"/>
                </a:lnTo>
                <a:lnTo>
                  <a:pt x="525090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4277203" y="-1015380"/>
            <a:ext cx="5250905" cy="4114800"/>
          </a:xfrm>
          <a:custGeom>
            <a:avLst/>
            <a:gdLst/>
            <a:ahLst/>
            <a:cxnLst/>
            <a:rect l="l" t="t" r="r" b="b"/>
            <a:pathLst>
              <a:path w="5250905" h="4114800">
                <a:moveTo>
                  <a:pt x="0" y="0"/>
                </a:moveTo>
                <a:lnTo>
                  <a:pt x="5250905" y="0"/>
                </a:lnTo>
                <a:lnTo>
                  <a:pt x="525090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6215314">
            <a:off x="4665062" y="1266862"/>
            <a:ext cx="6955898" cy="8956092"/>
          </a:xfrm>
          <a:custGeom>
            <a:avLst/>
            <a:gdLst/>
            <a:ahLst/>
            <a:cxnLst/>
            <a:rect l="l" t="t" r="r" b="b"/>
            <a:pathLst>
              <a:path w="6955898" h="8956092">
                <a:moveTo>
                  <a:pt x="0" y="0"/>
                </a:moveTo>
                <a:lnTo>
                  <a:pt x="6955898" y="0"/>
                </a:lnTo>
                <a:lnTo>
                  <a:pt x="6955898" y="8956091"/>
                </a:lnTo>
                <a:lnTo>
                  <a:pt x="0" y="89560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6188963" y="3896239"/>
            <a:ext cx="5279332" cy="3464928"/>
          </a:xfrm>
          <a:prstGeom prst="rect">
            <a:avLst/>
          </a:prstGeom>
        </p:spPr>
        <p:txBody>
          <a:bodyPr lIns="0" tIns="0" rIns="0" bIns="0" rtlCol="0" anchor="t">
            <a:spAutoFit/>
          </a:bodyPr>
          <a:lstStyle/>
          <a:p>
            <a:pPr algn="just">
              <a:lnSpc>
                <a:spcPts val="5528"/>
              </a:lnSpc>
            </a:pPr>
            <a:r>
              <a:rPr lang="en-US" sz="4606">
                <a:solidFill>
                  <a:srgbClr val="764A49"/>
                </a:solidFill>
                <a:latin typeface="Roboto Condensed"/>
                <a:ea typeface="Roboto Condensed"/>
                <a:cs typeface="Roboto Condensed"/>
                <a:sym typeface="Roboto Condensed"/>
              </a:rPr>
              <a:t>Nếu được bổ sung / điều chỉnh bài viết theo ý kiến cá nhân, em sẽ viết như thế nào?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flipH="1">
            <a:off x="2701019" y="2100009"/>
            <a:ext cx="2300793" cy="3234859"/>
          </a:xfrm>
          <a:custGeom>
            <a:avLst/>
            <a:gdLst/>
            <a:ahLst/>
            <a:cxnLst/>
            <a:rect l="l" t="t" r="r" b="b"/>
            <a:pathLst>
              <a:path w="2300793" h="3234859">
                <a:moveTo>
                  <a:pt x="2300794" y="0"/>
                </a:moveTo>
                <a:lnTo>
                  <a:pt x="0" y="0"/>
                </a:lnTo>
                <a:lnTo>
                  <a:pt x="0" y="3234859"/>
                </a:lnTo>
                <a:lnTo>
                  <a:pt x="2300794" y="3234859"/>
                </a:lnTo>
                <a:lnTo>
                  <a:pt x="2300794" y="0"/>
                </a:lnTo>
                <a:close/>
              </a:path>
            </a:pathLst>
          </a:custGeom>
          <a:blipFill>
            <a:blip r:embed="rId4"/>
            <a:stretch>
              <a:fillRect/>
            </a:stretch>
          </a:blipFill>
        </p:spPr>
        <p:txBody>
          <a:bodyPr/>
          <a:lstStyle/>
          <a:p>
            <a:endParaRPr lang="en-US"/>
          </a:p>
        </p:txBody>
      </p:sp>
      <p:sp>
        <p:nvSpPr>
          <p:cNvPr id="4" name="Freeform 4"/>
          <p:cNvSpPr/>
          <p:nvPr/>
        </p:nvSpPr>
        <p:spPr>
          <a:xfrm rot="1986075">
            <a:off x="12808239" y="4807695"/>
            <a:ext cx="2300793" cy="3234859"/>
          </a:xfrm>
          <a:custGeom>
            <a:avLst/>
            <a:gdLst/>
            <a:ahLst/>
            <a:cxnLst/>
            <a:rect l="l" t="t" r="r" b="b"/>
            <a:pathLst>
              <a:path w="2300793" h="3234859">
                <a:moveTo>
                  <a:pt x="0" y="0"/>
                </a:moveTo>
                <a:lnTo>
                  <a:pt x="2300794" y="0"/>
                </a:lnTo>
                <a:lnTo>
                  <a:pt x="2300794" y="3234859"/>
                </a:lnTo>
                <a:lnTo>
                  <a:pt x="0" y="3234859"/>
                </a:lnTo>
                <a:lnTo>
                  <a:pt x="0" y="0"/>
                </a:lnTo>
                <a:close/>
              </a:path>
            </a:pathLst>
          </a:custGeom>
          <a:blipFill>
            <a:blip r:embed="rId4"/>
            <a:stretch>
              <a:fillRect/>
            </a:stretch>
          </a:blipFill>
        </p:spPr>
        <p:txBody>
          <a:bodyPr/>
          <a:lstStyle/>
          <a:p>
            <a:endParaRPr lang="en-US"/>
          </a:p>
        </p:txBody>
      </p:sp>
      <p:pic>
        <p:nvPicPr>
          <p:cNvPr id="5" name="Picture 5"/>
          <p:cNvPicPr>
            <a:picLocks noChangeAspect="1"/>
          </p:cNvPicPr>
          <p:nvPr>
            <a:videoFile r:link="rId1"/>
          </p:nvPr>
        </p:nvPicPr>
        <p:blipFill>
          <a:blip r:embed="rId5"/>
          <a:stretch>
            <a:fillRect/>
          </a:stretch>
        </p:blipFill>
        <p:spPr>
          <a:xfrm>
            <a:off x="1893682" y="1028700"/>
            <a:ext cx="15088867" cy="84808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1444" b="-11444"/>
            </a:stretch>
          </a:blipFill>
        </p:spPr>
        <p:txBody>
          <a:bodyPr/>
          <a:lstStyle/>
          <a:p>
            <a:endParaRPr lang="en-US"/>
          </a:p>
        </p:txBody>
      </p:sp>
      <p:sp>
        <p:nvSpPr>
          <p:cNvPr id="3" name="Freeform 3"/>
          <p:cNvSpPr/>
          <p:nvPr/>
        </p:nvSpPr>
        <p:spPr>
          <a:xfrm>
            <a:off x="-2180998" y="-745196"/>
            <a:ext cx="5250905" cy="4114800"/>
          </a:xfrm>
          <a:custGeom>
            <a:avLst/>
            <a:gdLst/>
            <a:ahLst/>
            <a:cxnLst/>
            <a:rect l="l" t="t" r="r" b="b"/>
            <a:pathLst>
              <a:path w="5250905" h="4114800">
                <a:moveTo>
                  <a:pt x="0" y="0"/>
                </a:moveTo>
                <a:lnTo>
                  <a:pt x="5250905" y="0"/>
                </a:lnTo>
                <a:lnTo>
                  <a:pt x="525090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5402726" y="-745196"/>
            <a:ext cx="5250905" cy="4114800"/>
          </a:xfrm>
          <a:custGeom>
            <a:avLst/>
            <a:gdLst/>
            <a:ahLst/>
            <a:cxnLst/>
            <a:rect l="l" t="t" r="r" b="b"/>
            <a:pathLst>
              <a:path w="5250905" h="4114800">
                <a:moveTo>
                  <a:pt x="0" y="0"/>
                </a:moveTo>
                <a:lnTo>
                  <a:pt x="5250905" y="0"/>
                </a:lnTo>
                <a:lnTo>
                  <a:pt x="525090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586099" y="6831784"/>
            <a:ext cx="4852835" cy="4114800"/>
          </a:xfrm>
          <a:custGeom>
            <a:avLst/>
            <a:gdLst/>
            <a:ahLst/>
            <a:cxnLst/>
            <a:rect l="l" t="t" r="r" b="b"/>
            <a:pathLst>
              <a:path w="4852835" h="4114800">
                <a:moveTo>
                  <a:pt x="0" y="0"/>
                </a:moveTo>
                <a:lnTo>
                  <a:pt x="4852836" y="0"/>
                </a:lnTo>
                <a:lnTo>
                  <a:pt x="4852836" y="4114800"/>
                </a:lnTo>
                <a:lnTo>
                  <a:pt x="0" y="4114800"/>
                </a:lnTo>
                <a:lnTo>
                  <a:pt x="0" y="0"/>
                </a:lnTo>
                <a:close/>
              </a:path>
            </a:pathLst>
          </a:custGeom>
          <a:blipFill>
            <a:blip r:embed="rId5"/>
            <a:stretch>
              <a:fillRect/>
            </a:stretch>
          </a:blipFill>
        </p:spPr>
        <p:txBody>
          <a:bodyPr/>
          <a:lstStyle/>
          <a:p>
            <a:endParaRPr lang="en-US"/>
          </a:p>
        </p:txBody>
      </p:sp>
      <p:sp>
        <p:nvSpPr>
          <p:cNvPr id="6" name="Freeform 6"/>
          <p:cNvSpPr/>
          <p:nvPr/>
        </p:nvSpPr>
        <p:spPr>
          <a:xfrm>
            <a:off x="3648441" y="2454362"/>
            <a:ext cx="10991119" cy="6803938"/>
          </a:xfrm>
          <a:custGeom>
            <a:avLst/>
            <a:gdLst/>
            <a:ahLst/>
            <a:cxnLst/>
            <a:rect l="l" t="t" r="r" b="b"/>
            <a:pathLst>
              <a:path w="10991119" h="6803938">
                <a:moveTo>
                  <a:pt x="0" y="0"/>
                </a:moveTo>
                <a:lnTo>
                  <a:pt x="10991118" y="0"/>
                </a:lnTo>
                <a:lnTo>
                  <a:pt x="10991118" y="6803938"/>
                </a:lnTo>
                <a:lnTo>
                  <a:pt x="0" y="6803938"/>
                </a:lnTo>
                <a:lnTo>
                  <a:pt x="0" y="0"/>
                </a:lnTo>
                <a:close/>
              </a:path>
            </a:pathLst>
          </a:custGeom>
          <a:blipFill>
            <a:blip r:embed="rId6"/>
            <a:stretch>
              <a:fillRect t="-20953"/>
            </a:stretch>
          </a:blipFill>
        </p:spPr>
        <p:txBody>
          <a:bodyPr/>
          <a:lstStyle/>
          <a:p>
            <a:endParaRPr lang="en-US"/>
          </a:p>
        </p:txBody>
      </p:sp>
      <p:sp>
        <p:nvSpPr>
          <p:cNvPr id="7" name="TextBox 7"/>
          <p:cNvSpPr txBox="1"/>
          <p:nvPr/>
        </p:nvSpPr>
        <p:spPr>
          <a:xfrm>
            <a:off x="4473974" y="3283879"/>
            <a:ext cx="9340052" cy="5581423"/>
          </a:xfrm>
          <a:prstGeom prst="rect">
            <a:avLst/>
          </a:prstGeom>
        </p:spPr>
        <p:txBody>
          <a:bodyPr lIns="0" tIns="0" rIns="0" bIns="0" rtlCol="0" anchor="t">
            <a:spAutoFit/>
          </a:bodyPr>
          <a:lstStyle/>
          <a:p>
            <a:pPr algn="just">
              <a:lnSpc>
                <a:spcPts val="6357"/>
              </a:lnSpc>
            </a:pPr>
            <a:r>
              <a:rPr lang="en-US" sz="4606">
                <a:solidFill>
                  <a:srgbClr val="764A49"/>
                </a:solidFill>
                <a:latin typeface="Roboto Condensed"/>
                <a:ea typeface="Roboto Condensed"/>
                <a:cs typeface="Roboto Condensed"/>
                <a:sym typeface="Roboto Condensed"/>
              </a:rPr>
              <a:t>(?) Dựa vào các kiểu bài phân tích TPVH đã học và phần phân tích mẫu cũng như kinh nghiệm của bản thân, hãy </a:t>
            </a:r>
            <a:r>
              <a:rPr lang="en-US" sz="4606" b="1">
                <a:solidFill>
                  <a:srgbClr val="764A49"/>
                </a:solidFill>
                <a:latin typeface="Roboto Condensed Bold"/>
                <a:ea typeface="Roboto Condensed Bold"/>
                <a:cs typeface="Roboto Condensed Bold"/>
                <a:sym typeface="Roboto Condensed Bold"/>
              </a:rPr>
              <a:t>nêu quy trình viết bài văn nghị luận phân tích một tác phẩm văn học (kịch) </a:t>
            </a:r>
            <a:r>
              <a:rPr lang="en-US" sz="4606">
                <a:solidFill>
                  <a:srgbClr val="764A49"/>
                </a:solidFill>
                <a:latin typeface="Roboto Condensed"/>
                <a:ea typeface="Roboto Condensed"/>
                <a:cs typeface="Roboto Condensed"/>
                <a:sym typeface="Roboto Condensed"/>
              </a:rPr>
              <a:t>(phiếu học tập số 2)</a:t>
            </a:r>
          </a:p>
          <a:p>
            <a:pPr algn="just">
              <a:lnSpc>
                <a:spcPts val="6357"/>
              </a:lnSpc>
            </a:pPr>
            <a:endParaRPr lang="en-US" sz="4606">
              <a:solidFill>
                <a:srgbClr val="764A49"/>
              </a:solidFill>
              <a:latin typeface="Roboto Condensed"/>
              <a:ea typeface="Roboto Condensed"/>
              <a:cs typeface="Roboto Condensed"/>
              <a:sym typeface="Roboto Condensed"/>
            </a:endParaRPr>
          </a:p>
        </p:txBody>
      </p:sp>
      <p:sp>
        <p:nvSpPr>
          <p:cNvPr id="8" name="TextBox 8"/>
          <p:cNvSpPr txBox="1"/>
          <p:nvPr/>
        </p:nvSpPr>
        <p:spPr>
          <a:xfrm>
            <a:off x="3069907" y="837565"/>
            <a:ext cx="12959456" cy="854028"/>
          </a:xfrm>
          <a:prstGeom prst="rect">
            <a:avLst/>
          </a:prstGeom>
        </p:spPr>
        <p:txBody>
          <a:bodyPr lIns="0" tIns="0" rIns="0" bIns="0" rtlCol="0" anchor="t">
            <a:spAutoFit/>
          </a:bodyPr>
          <a:lstStyle/>
          <a:p>
            <a:pPr algn="ctr">
              <a:lnSpc>
                <a:spcPts val="6998"/>
              </a:lnSpc>
            </a:pPr>
            <a:r>
              <a:rPr lang="en-US" sz="4999" b="1">
                <a:solidFill>
                  <a:srgbClr val="70422C"/>
                </a:solidFill>
                <a:latin typeface="Fraunces Bold"/>
                <a:ea typeface="Fraunces Bold"/>
                <a:cs typeface="Fraunces Bold"/>
                <a:sym typeface="Fraunces Bold"/>
              </a:rPr>
              <a:t>III. HƯỚNG DẪN QUY TRÌNH VIẾT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1444" b="-11444"/>
            </a:stretch>
          </a:blipFill>
        </p:spPr>
        <p:txBody>
          <a:bodyPr/>
          <a:lstStyle/>
          <a:p>
            <a:endParaRPr lang="en-US"/>
          </a:p>
        </p:txBody>
      </p:sp>
      <p:sp>
        <p:nvSpPr>
          <p:cNvPr id="3" name="Freeform 3"/>
          <p:cNvSpPr/>
          <p:nvPr/>
        </p:nvSpPr>
        <p:spPr>
          <a:xfrm>
            <a:off x="-42316" y="4138953"/>
            <a:ext cx="19003665" cy="5631995"/>
          </a:xfrm>
          <a:custGeom>
            <a:avLst/>
            <a:gdLst/>
            <a:ahLst/>
            <a:cxnLst/>
            <a:rect l="l" t="t" r="r" b="b"/>
            <a:pathLst>
              <a:path w="19003665" h="5631995">
                <a:moveTo>
                  <a:pt x="0" y="0"/>
                </a:moveTo>
                <a:lnTo>
                  <a:pt x="19003666" y="0"/>
                </a:lnTo>
                <a:lnTo>
                  <a:pt x="19003666" y="5631995"/>
                </a:lnTo>
                <a:lnTo>
                  <a:pt x="0" y="56319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041081" y="-1028700"/>
            <a:ext cx="5362891" cy="4114800"/>
          </a:xfrm>
          <a:custGeom>
            <a:avLst/>
            <a:gdLst/>
            <a:ahLst/>
            <a:cxnLst/>
            <a:rect l="l" t="t" r="r" b="b"/>
            <a:pathLst>
              <a:path w="5362891" h="4114800">
                <a:moveTo>
                  <a:pt x="0" y="0"/>
                </a:moveTo>
                <a:lnTo>
                  <a:pt x="5362891" y="0"/>
                </a:lnTo>
                <a:lnTo>
                  <a:pt x="536289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4821708" y="-1028700"/>
            <a:ext cx="5362891" cy="4114800"/>
          </a:xfrm>
          <a:custGeom>
            <a:avLst/>
            <a:gdLst/>
            <a:ahLst/>
            <a:cxnLst/>
            <a:rect l="l" t="t" r="r" b="b"/>
            <a:pathLst>
              <a:path w="5362891" h="4114800">
                <a:moveTo>
                  <a:pt x="0" y="0"/>
                </a:moveTo>
                <a:lnTo>
                  <a:pt x="5362891" y="0"/>
                </a:lnTo>
                <a:lnTo>
                  <a:pt x="536289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2979789" y="933450"/>
            <a:ext cx="12959456" cy="927092"/>
          </a:xfrm>
          <a:prstGeom prst="rect">
            <a:avLst/>
          </a:prstGeom>
        </p:spPr>
        <p:txBody>
          <a:bodyPr lIns="0" tIns="0" rIns="0" bIns="0" rtlCol="0" anchor="t">
            <a:spAutoFit/>
          </a:bodyPr>
          <a:lstStyle/>
          <a:p>
            <a:pPr algn="ctr">
              <a:lnSpc>
                <a:spcPts val="7699"/>
              </a:lnSpc>
            </a:pPr>
            <a:r>
              <a:rPr lang="en-US" sz="5498" b="1">
                <a:solidFill>
                  <a:srgbClr val="70422C"/>
                </a:solidFill>
                <a:latin typeface="Fraunces Bold"/>
                <a:ea typeface="Fraunces Bold"/>
                <a:cs typeface="Fraunces Bold"/>
                <a:sym typeface="Fraunces Bold"/>
              </a:rPr>
              <a:t>III. HƯỚNG DẪN QUY TRÌNH VIẾT</a:t>
            </a:r>
          </a:p>
        </p:txBody>
      </p:sp>
      <p:sp>
        <p:nvSpPr>
          <p:cNvPr id="7" name="TextBox 7"/>
          <p:cNvSpPr txBox="1"/>
          <p:nvPr/>
        </p:nvSpPr>
        <p:spPr>
          <a:xfrm>
            <a:off x="6326220" y="2066660"/>
            <a:ext cx="4763428" cy="1019440"/>
          </a:xfrm>
          <a:prstGeom prst="rect">
            <a:avLst/>
          </a:prstGeom>
        </p:spPr>
        <p:txBody>
          <a:bodyPr lIns="0" tIns="0" rIns="0" bIns="0" rtlCol="0" anchor="t">
            <a:spAutoFit/>
          </a:bodyPr>
          <a:lstStyle/>
          <a:p>
            <a:pPr algn="ctr">
              <a:lnSpc>
                <a:spcPts val="8262"/>
              </a:lnSpc>
              <a:spcBef>
                <a:spcPct val="0"/>
              </a:spcBef>
            </a:pPr>
            <a:r>
              <a:rPr lang="en-US" sz="5901" b="1">
                <a:solidFill>
                  <a:srgbClr val="4D3527"/>
                </a:solidFill>
                <a:latin typeface="Roboto Condensed Bold"/>
                <a:ea typeface="Roboto Condensed Bold"/>
                <a:cs typeface="Roboto Condensed Bold"/>
                <a:sym typeface="Roboto Condensed Bold"/>
              </a:rPr>
              <a:t>1.Trước khi viết</a:t>
            </a:r>
          </a:p>
        </p:txBody>
      </p:sp>
      <p:sp>
        <p:nvSpPr>
          <p:cNvPr id="8" name="TextBox 8"/>
          <p:cNvSpPr txBox="1"/>
          <p:nvPr/>
        </p:nvSpPr>
        <p:spPr>
          <a:xfrm>
            <a:off x="4553477" y="5048250"/>
            <a:ext cx="11070251" cy="3216882"/>
          </a:xfrm>
          <a:prstGeom prst="rect">
            <a:avLst/>
          </a:prstGeom>
        </p:spPr>
        <p:txBody>
          <a:bodyPr lIns="0" tIns="0" rIns="0" bIns="0" rtlCol="0" anchor="t">
            <a:spAutoFit/>
          </a:bodyPr>
          <a:lstStyle/>
          <a:p>
            <a:pPr algn="just">
              <a:lnSpc>
                <a:spcPts val="6439"/>
              </a:lnSpc>
            </a:pPr>
            <a:r>
              <a:rPr lang="en-US" sz="4599" b="1">
                <a:solidFill>
                  <a:srgbClr val="545352"/>
                </a:solidFill>
                <a:latin typeface="Roboto Condensed Bold"/>
                <a:ea typeface="Roboto Condensed Bold"/>
                <a:cs typeface="Roboto Condensed Bold"/>
                <a:sym typeface="Roboto Condensed Bold"/>
              </a:rPr>
              <a:t>b. Tìm ý và lập dàn ý:</a:t>
            </a:r>
          </a:p>
          <a:p>
            <a:pPr algn="just">
              <a:lnSpc>
                <a:spcPts val="6439"/>
              </a:lnSpc>
            </a:pPr>
            <a:r>
              <a:rPr lang="en-US" sz="4599">
                <a:solidFill>
                  <a:srgbClr val="545352"/>
                </a:solidFill>
                <a:latin typeface="Roboto Condensed"/>
                <a:ea typeface="Roboto Condensed"/>
                <a:cs typeface="Roboto Condensed"/>
                <a:sym typeface="Roboto Condensed"/>
              </a:rPr>
              <a:t>Dựa vào đặc trưng của thể loại kịch, em xác định những phương diện cần phân tích.</a:t>
            </a:r>
          </a:p>
          <a:p>
            <a:pPr algn="just">
              <a:lnSpc>
                <a:spcPts val="6440"/>
              </a:lnSpc>
            </a:pPr>
            <a:endParaRPr lang="en-US" sz="4599">
              <a:solidFill>
                <a:srgbClr val="545352"/>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11444" b="-11444"/>
            </a:stretch>
          </a:blipFill>
        </p:spPr>
        <p:txBody>
          <a:bodyPr/>
          <a:lstStyle/>
          <a:p>
            <a:endParaRPr lang="en-US"/>
          </a:p>
        </p:txBody>
      </p:sp>
      <p:sp>
        <p:nvSpPr>
          <p:cNvPr id="3" name="Freeform 3"/>
          <p:cNvSpPr/>
          <p:nvPr/>
        </p:nvSpPr>
        <p:spPr>
          <a:xfrm>
            <a:off x="239829" y="6712548"/>
            <a:ext cx="3096369" cy="3574452"/>
          </a:xfrm>
          <a:custGeom>
            <a:avLst/>
            <a:gdLst/>
            <a:ahLst/>
            <a:cxnLst/>
            <a:rect l="l" t="t" r="r" b="b"/>
            <a:pathLst>
              <a:path w="3096369" h="3574452">
                <a:moveTo>
                  <a:pt x="0" y="0"/>
                </a:moveTo>
                <a:lnTo>
                  <a:pt x="3096369" y="0"/>
                </a:lnTo>
                <a:lnTo>
                  <a:pt x="3096369" y="3574452"/>
                </a:lnTo>
                <a:lnTo>
                  <a:pt x="0" y="3574452"/>
                </a:lnTo>
                <a:lnTo>
                  <a:pt x="0" y="0"/>
                </a:lnTo>
                <a:close/>
              </a:path>
            </a:pathLst>
          </a:custGeom>
          <a:blipFill>
            <a:blip r:embed="rId3"/>
            <a:stretch>
              <a:fillRect/>
            </a:stretch>
          </a:blipFill>
        </p:spPr>
        <p:txBody>
          <a:bodyPr/>
          <a:lstStyle/>
          <a:p>
            <a:endParaRPr lang="en-US"/>
          </a:p>
        </p:txBody>
      </p:sp>
      <p:sp>
        <p:nvSpPr>
          <p:cNvPr id="4" name="Freeform 4"/>
          <p:cNvSpPr/>
          <p:nvPr/>
        </p:nvSpPr>
        <p:spPr>
          <a:xfrm>
            <a:off x="13973662" y="2559811"/>
            <a:ext cx="8628676" cy="8229600"/>
          </a:xfrm>
          <a:custGeom>
            <a:avLst/>
            <a:gdLst/>
            <a:ahLst/>
            <a:cxnLst/>
            <a:rect l="l" t="t" r="r" b="b"/>
            <a:pathLst>
              <a:path w="8628676" h="8229600">
                <a:moveTo>
                  <a:pt x="0" y="0"/>
                </a:moveTo>
                <a:lnTo>
                  <a:pt x="8628676" y="0"/>
                </a:lnTo>
                <a:lnTo>
                  <a:pt x="8628676" y="8229600"/>
                </a:lnTo>
                <a:lnTo>
                  <a:pt x="0" y="8229600"/>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9346241" y="5410015"/>
            <a:ext cx="7350852" cy="2529192"/>
            <a:chOff x="0" y="0"/>
            <a:chExt cx="1936027" cy="666125"/>
          </a:xfrm>
        </p:grpSpPr>
        <p:sp>
          <p:nvSpPr>
            <p:cNvPr id="6" name="Freeform 6"/>
            <p:cNvSpPr/>
            <p:nvPr/>
          </p:nvSpPr>
          <p:spPr>
            <a:xfrm>
              <a:off x="0" y="0"/>
              <a:ext cx="1936027" cy="666125"/>
            </a:xfrm>
            <a:custGeom>
              <a:avLst/>
              <a:gdLst/>
              <a:ahLst/>
              <a:cxnLst/>
              <a:rect l="l" t="t" r="r" b="b"/>
              <a:pathLst>
                <a:path w="1936027" h="666125">
                  <a:moveTo>
                    <a:pt x="53713" y="0"/>
                  </a:moveTo>
                  <a:lnTo>
                    <a:pt x="1882314" y="0"/>
                  </a:lnTo>
                  <a:cubicBezTo>
                    <a:pt x="1911979" y="0"/>
                    <a:pt x="1936027" y="24048"/>
                    <a:pt x="1936027" y="53713"/>
                  </a:cubicBezTo>
                  <a:lnTo>
                    <a:pt x="1936027" y="612411"/>
                  </a:lnTo>
                  <a:cubicBezTo>
                    <a:pt x="1936027" y="642076"/>
                    <a:pt x="1911979" y="666125"/>
                    <a:pt x="1882314" y="666125"/>
                  </a:cubicBezTo>
                  <a:lnTo>
                    <a:pt x="53713" y="666125"/>
                  </a:lnTo>
                  <a:cubicBezTo>
                    <a:pt x="39468" y="666125"/>
                    <a:pt x="25805" y="660466"/>
                    <a:pt x="15732" y="650392"/>
                  </a:cubicBezTo>
                  <a:cubicBezTo>
                    <a:pt x="5659" y="640319"/>
                    <a:pt x="0" y="626657"/>
                    <a:pt x="0" y="612411"/>
                  </a:cubicBezTo>
                  <a:lnTo>
                    <a:pt x="0" y="53713"/>
                  </a:lnTo>
                  <a:cubicBezTo>
                    <a:pt x="0" y="24048"/>
                    <a:pt x="24048" y="0"/>
                    <a:pt x="53713" y="0"/>
                  </a:cubicBezTo>
                  <a:close/>
                </a:path>
              </a:pathLst>
            </a:custGeom>
            <a:solidFill>
              <a:srgbClr val="FEFFFE"/>
            </a:solidFill>
          </p:spPr>
          <p:txBody>
            <a:bodyPr/>
            <a:lstStyle/>
            <a:p>
              <a:endParaRPr lang="en-US"/>
            </a:p>
          </p:txBody>
        </p:sp>
        <p:sp>
          <p:nvSpPr>
            <p:cNvPr id="7" name="TextBox 7"/>
            <p:cNvSpPr txBox="1"/>
            <p:nvPr/>
          </p:nvSpPr>
          <p:spPr>
            <a:xfrm>
              <a:off x="0" y="-47625"/>
              <a:ext cx="1936027" cy="7137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815326" y="2916128"/>
            <a:ext cx="7350852" cy="2227372"/>
            <a:chOff x="0" y="0"/>
            <a:chExt cx="1936027" cy="586633"/>
          </a:xfrm>
        </p:grpSpPr>
        <p:sp>
          <p:nvSpPr>
            <p:cNvPr id="9" name="Freeform 9"/>
            <p:cNvSpPr/>
            <p:nvPr/>
          </p:nvSpPr>
          <p:spPr>
            <a:xfrm>
              <a:off x="0" y="0"/>
              <a:ext cx="1936027" cy="586633"/>
            </a:xfrm>
            <a:custGeom>
              <a:avLst/>
              <a:gdLst/>
              <a:ahLst/>
              <a:cxnLst/>
              <a:rect l="l" t="t" r="r" b="b"/>
              <a:pathLst>
                <a:path w="1936027" h="586633">
                  <a:moveTo>
                    <a:pt x="53713" y="0"/>
                  </a:moveTo>
                  <a:lnTo>
                    <a:pt x="1882314" y="0"/>
                  </a:lnTo>
                  <a:cubicBezTo>
                    <a:pt x="1911979" y="0"/>
                    <a:pt x="1936027" y="24048"/>
                    <a:pt x="1936027" y="53713"/>
                  </a:cubicBezTo>
                  <a:lnTo>
                    <a:pt x="1936027" y="532920"/>
                  </a:lnTo>
                  <a:cubicBezTo>
                    <a:pt x="1936027" y="547165"/>
                    <a:pt x="1930368" y="560828"/>
                    <a:pt x="1920295" y="570901"/>
                  </a:cubicBezTo>
                  <a:cubicBezTo>
                    <a:pt x="1910221" y="580974"/>
                    <a:pt x="1896559" y="586633"/>
                    <a:pt x="1882314" y="586633"/>
                  </a:cubicBezTo>
                  <a:lnTo>
                    <a:pt x="53713" y="586633"/>
                  </a:lnTo>
                  <a:cubicBezTo>
                    <a:pt x="24048" y="586633"/>
                    <a:pt x="0" y="562585"/>
                    <a:pt x="0" y="532920"/>
                  </a:cubicBezTo>
                  <a:lnTo>
                    <a:pt x="0" y="53713"/>
                  </a:lnTo>
                  <a:cubicBezTo>
                    <a:pt x="0" y="24048"/>
                    <a:pt x="24048" y="0"/>
                    <a:pt x="53713" y="0"/>
                  </a:cubicBezTo>
                  <a:close/>
                </a:path>
              </a:pathLst>
            </a:custGeom>
            <a:solidFill>
              <a:srgbClr val="FEFFFE"/>
            </a:solidFill>
          </p:spPr>
          <p:txBody>
            <a:bodyPr/>
            <a:lstStyle/>
            <a:p>
              <a:endParaRPr lang="en-US"/>
            </a:p>
          </p:txBody>
        </p:sp>
        <p:sp>
          <p:nvSpPr>
            <p:cNvPr id="10" name="TextBox 10"/>
            <p:cNvSpPr txBox="1"/>
            <p:nvPr/>
          </p:nvSpPr>
          <p:spPr>
            <a:xfrm>
              <a:off x="0" y="-47625"/>
              <a:ext cx="1936027" cy="634258"/>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2968332" y="1179313"/>
            <a:ext cx="11233654" cy="1018548"/>
          </a:xfrm>
          <a:prstGeom prst="rect">
            <a:avLst/>
          </a:prstGeom>
        </p:spPr>
        <p:txBody>
          <a:bodyPr lIns="0" tIns="0" rIns="0" bIns="0" rtlCol="0" anchor="t">
            <a:spAutoFit/>
          </a:bodyPr>
          <a:lstStyle/>
          <a:p>
            <a:pPr algn="ctr">
              <a:lnSpc>
                <a:spcPts val="8335"/>
              </a:lnSpc>
            </a:pPr>
            <a:r>
              <a:rPr lang="en-US" sz="5953" b="1">
                <a:solidFill>
                  <a:srgbClr val="5A3F2B"/>
                </a:solidFill>
                <a:latin typeface="Roboto Condensed Bold"/>
                <a:ea typeface="Roboto Condensed Bold"/>
                <a:cs typeface="Roboto Condensed Bold"/>
                <a:sym typeface="Roboto Condensed Bold"/>
              </a:rPr>
              <a:t>Những phương diện cần phân tích </a:t>
            </a:r>
          </a:p>
        </p:txBody>
      </p:sp>
      <p:sp>
        <p:nvSpPr>
          <p:cNvPr id="12" name="TextBox 12"/>
          <p:cNvSpPr txBox="1"/>
          <p:nvPr/>
        </p:nvSpPr>
        <p:spPr>
          <a:xfrm>
            <a:off x="2587517" y="3147369"/>
            <a:ext cx="5806469" cy="1464901"/>
          </a:xfrm>
          <a:prstGeom prst="rect">
            <a:avLst/>
          </a:prstGeom>
        </p:spPr>
        <p:txBody>
          <a:bodyPr lIns="0" tIns="0" rIns="0" bIns="0" rtlCol="0" anchor="t">
            <a:spAutoFit/>
          </a:bodyPr>
          <a:lstStyle/>
          <a:p>
            <a:pPr algn="just">
              <a:lnSpc>
                <a:spcPts val="5880"/>
              </a:lnSpc>
            </a:pPr>
            <a:r>
              <a:rPr lang="en-US" sz="4200">
                <a:solidFill>
                  <a:srgbClr val="764A49"/>
                </a:solidFill>
                <a:latin typeface="Roboto Condensed"/>
                <a:ea typeface="Roboto Condensed"/>
                <a:cs typeface="Roboto Condensed"/>
                <a:sym typeface="Roboto Condensed"/>
              </a:rPr>
              <a:t>Xác định nội dung chủ đề thông qua xung đột kịch</a:t>
            </a:r>
          </a:p>
        </p:txBody>
      </p:sp>
      <p:grpSp>
        <p:nvGrpSpPr>
          <p:cNvPr id="13" name="Group 13"/>
          <p:cNvGrpSpPr/>
          <p:nvPr/>
        </p:nvGrpSpPr>
        <p:grpSpPr>
          <a:xfrm>
            <a:off x="1995390" y="5508290"/>
            <a:ext cx="7170788" cy="2529192"/>
            <a:chOff x="0" y="0"/>
            <a:chExt cx="1888603" cy="666125"/>
          </a:xfrm>
        </p:grpSpPr>
        <p:sp>
          <p:nvSpPr>
            <p:cNvPr id="14" name="Freeform 14"/>
            <p:cNvSpPr/>
            <p:nvPr/>
          </p:nvSpPr>
          <p:spPr>
            <a:xfrm>
              <a:off x="0" y="0"/>
              <a:ext cx="1888603" cy="666125"/>
            </a:xfrm>
            <a:custGeom>
              <a:avLst/>
              <a:gdLst/>
              <a:ahLst/>
              <a:cxnLst/>
              <a:rect l="l" t="t" r="r" b="b"/>
              <a:pathLst>
                <a:path w="1888603" h="666125">
                  <a:moveTo>
                    <a:pt x="55062" y="0"/>
                  </a:moveTo>
                  <a:lnTo>
                    <a:pt x="1833541" y="0"/>
                  </a:lnTo>
                  <a:cubicBezTo>
                    <a:pt x="1863950" y="0"/>
                    <a:pt x="1888603" y="24652"/>
                    <a:pt x="1888603" y="55062"/>
                  </a:cubicBezTo>
                  <a:lnTo>
                    <a:pt x="1888603" y="611063"/>
                  </a:lnTo>
                  <a:cubicBezTo>
                    <a:pt x="1888603" y="641473"/>
                    <a:pt x="1863950" y="666125"/>
                    <a:pt x="1833541" y="666125"/>
                  </a:cubicBezTo>
                  <a:lnTo>
                    <a:pt x="55062" y="666125"/>
                  </a:lnTo>
                  <a:cubicBezTo>
                    <a:pt x="24652" y="666125"/>
                    <a:pt x="0" y="641473"/>
                    <a:pt x="0" y="611063"/>
                  </a:cubicBezTo>
                  <a:lnTo>
                    <a:pt x="0" y="55062"/>
                  </a:lnTo>
                  <a:cubicBezTo>
                    <a:pt x="0" y="24652"/>
                    <a:pt x="24652" y="0"/>
                    <a:pt x="55062" y="0"/>
                  </a:cubicBezTo>
                  <a:close/>
                </a:path>
              </a:pathLst>
            </a:custGeom>
            <a:solidFill>
              <a:srgbClr val="FEFFFE"/>
            </a:solidFill>
          </p:spPr>
          <p:txBody>
            <a:bodyPr/>
            <a:lstStyle/>
            <a:p>
              <a:endParaRPr lang="en-US"/>
            </a:p>
          </p:txBody>
        </p:sp>
        <p:sp>
          <p:nvSpPr>
            <p:cNvPr id="15" name="TextBox 15"/>
            <p:cNvSpPr txBox="1"/>
            <p:nvPr/>
          </p:nvSpPr>
          <p:spPr>
            <a:xfrm>
              <a:off x="0" y="-47625"/>
              <a:ext cx="1888603" cy="71375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2396345" y="5527834"/>
            <a:ext cx="6188814" cy="2207829"/>
          </a:xfrm>
          <a:prstGeom prst="rect">
            <a:avLst/>
          </a:prstGeom>
        </p:spPr>
        <p:txBody>
          <a:bodyPr lIns="0" tIns="0" rIns="0" bIns="0" rtlCol="0" anchor="t">
            <a:spAutoFit/>
          </a:bodyPr>
          <a:lstStyle/>
          <a:p>
            <a:pPr algn="just">
              <a:lnSpc>
                <a:spcPts val="5880"/>
              </a:lnSpc>
            </a:pPr>
            <a:r>
              <a:rPr lang="en-US" sz="4200">
                <a:solidFill>
                  <a:srgbClr val="764A49"/>
                </a:solidFill>
                <a:latin typeface="Roboto Condensed"/>
                <a:ea typeface="Roboto Condensed"/>
                <a:cs typeface="Roboto Condensed"/>
                <a:sym typeface="Roboto Condensed"/>
              </a:rPr>
              <a:t>Chọn một số phương diện của văn bản kịch để đi sâu phân tích</a:t>
            </a:r>
          </a:p>
        </p:txBody>
      </p:sp>
      <p:sp>
        <p:nvSpPr>
          <p:cNvPr id="17" name="TextBox 17"/>
          <p:cNvSpPr txBox="1"/>
          <p:nvPr/>
        </p:nvSpPr>
        <p:spPr>
          <a:xfrm>
            <a:off x="9806575" y="5527834"/>
            <a:ext cx="6073274" cy="1464901"/>
          </a:xfrm>
          <a:prstGeom prst="rect">
            <a:avLst/>
          </a:prstGeom>
        </p:spPr>
        <p:txBody>
          <a:bodyPr lIns="0" tIns="0" rIns="0" bIns="0" rtlCol="0" anchor="t">
            <a:spAutoFit/>
          </a:bodyPr>
          <a:lstStyle/>
          <a:p>
            <a:pPr algn="just">
              <a:lnSpc>
                <a:spcPts val="5880"/>
              </a:lnSpc>
            </a:pPr>
            <a:r>
              <a:rPr lang="en-US" sz="4200">
                <a:solidFill>
                  <a:srgbClr val="764A49"/>
                </a:solidFill>
                <a:latin typeface="Roboto Condensed"/>
                <a:ea typeface="Roboto Condensed"/>
                <a:cs typeface="Roboto Condensed"/>
                <a:sym typeface="Roboto Condensed"/>
              </a:rPr>
              <a:t>Xác định hiệu quả thẩm mỹ của văn bản kịch</a:t>
            </a:r>
          </a:p>
        </p:txBody>
      </p:sp>
      <p:grpSp>
        <p:nvGrpSpPr>
          <p:cNvPr id="18" name="Group 18"/>
          <p:cNvGrpSpPr/>
          <p:nvPr/>
        </p:nvGrpSpPr>
        <p:grpSpPr>
          <a:xfrm>
            <a:off x="9346241" y="2916128"/>
            <a:ext cx="7350852" cy="2227372"/>
            <a:chOff x="0" y="0"/>
            <a:chExt cx="1936027" cy="586633"/>
          </a:xfrm>
        </p:grpSpPr>
        <p:sp>
          <p:nvSpPr>
            <p:cNvPr id="19" name="Freeform 19"/>
            <p:cNvSpPr/>
            <p:nvPr/>
          </p:nvSpPr>
          <p:spPr>
            <a:xfrm>
              <a:off x="0" y="0"/>
              <a:ext cx="1936027" cy="586633"/>
            </a:xfrm>
            <a:custGeom>
              <a:avLst/>
              <a:gdLst/>
              <a:ahLst/>
              <a:cxnLst/>
              <a:rect l="l" t="t" r="r" b="b"/>
              <a:pathLst>
                <a:path w="1936027" h="586633">
                  <a:moveTo>
                    <a:pt x="53713" y="0"/>
                  </a:moveTo>
                  <a:lnTo>
                    <a:pt x="1882314" y="0"/>
                  </a:lnTo>
                  <a:cubicBezTo>
                    <a:pt x="1911979" y="0"/>
                    <a:pt x="1936027" y="24048"/>
                    <a:pt x="1936027" y="53713"/>
                  </a:cubicBezTo>
                  <a:lnTo>
                    <a:pt x="1936027" y="532920"/>
                  </a:lnTo>
                  <a:cubicBezTo>
                    <a:pt x="1936027" y="547165"/>
                    <a:pt x="1930368" y="560828"/>
                    <a:pt x="1920295" y="570901"/>
                  </a:cubicBezTo>
                  <a:cubicBezTo>
                    <a:pt x="1910221" y="580974"/>
                    <a:pt x="1896559" y="586633"/>
                    <a:pt x="1882314" y="586633"/>
                  </a:cubicBezTo>
                  <a:lnTo>
                    <a:pt x="53713" y="586633"/>
                  </a:lnTo>
                  <a:cubicBezTo>
                    <a:pt x="24048" y="586633"/>
                    <a:pt x="0" y="562585"/>
                    <a:pt x="0" y="532920"/>
                  </a:cubicBezTo>
                  <a:lnTo>
                    <a:pt x="0" y="53713"/>
                  </a:lnTo>
                  <a:cubicBezTo>
                    <a:pt x="0" y="24048"/>
                    <a:pt x="24048" y="0"/>
                    <a:pt x="53713" y="0"/>
                  </a:cubicBezTo>
                  <a:close/>
                </a:path>
              </a:pathLst>
            </a:custGeom>
            <a:solidFill>
              <a:srgbClr val="FEFFFE"/>
            </a:solidFill>
          </p:spPr>
          <p:txBody>
            <a:bodyPr/>
            <a:lstStyle/>
            <a:p>
              <a:endParaRPr lang="en-US"/>
            </a:p>
          </p:txBody>
        </p:sp>
        <p:sp>
          <p:nvSpPr>
            <p:cNvPr id="20" name="TextBox 20"/>
            <p:cNvSpPr txBox="1"/>
            <p:nvPr/>
          </p:nvSpPr>
          <p:spPr>
            <a:xfrm>
              <a:off x="0" y="-47625"/>
              <a:ext cx="1936027" cy="634258"/>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9856367" y="3192388"/>
            <a:ext cx="6330599" cy="1384388"/>
          </a:xfrm>
          <a:prstGeom prst="rect">
            <a:avLst/>
          </a:prstGeom>
        </p:spPr>
        <p:txBody>
          <a:bodyPr lIns="0" tIns="0" rIns="0" bIns="0" rtlCol="0" anchor="t">
            <a:spAutoFit/>
          </a:bodyPr>
          <a:lstStyle/>
          <a:p>
            <a:pPr algn="just">
              <a:lnSpc>
                <a:spcPts val="5599"/>
              </a:lnSpc>
            </a:pPr>
            <a:r>
              <a:rPr lang="en-US" sz="3999">
                <a:solidFill>
                  <a:srgbClr val="764A49"/>
                </a:solidFill>
                <a:latin typeface="Roboto Condensed"/>
                <a:ea typeface="Roboto Condensed"/>
                <a:cs typeface="Roboto Condensed"/>
                <a:sym typeface="Roboto Condensed"/>
              </a:rPr>
              <a:t>Xác định các phương diện đặc trưng của thể loại kịch; bi kịch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11444" b="-11444"/>
            </a:stretch>
          </a:blipFill>
        </p:spPr>
        <p:txBody>
          <a:bodyPr/>
          <a:lstStyle/>
          <a:p>
            <a:endParaRPr lang="en-US"/>
          </a:p>
        </p:txBody>
      </p:sp>
      <p:sp>
        <p:nvSpPr>
          <p:cNvPr id="3" name="Freeform 3"/>
          <p:cNvSpPr/>
          <p:nvPr/>
        </p:nvSpPr>
        <p:spPr>
          <a:xfrm>
            <a:off x="239829" y="6712548"/>
            <a:ext cx="3096369" cy="3574452"/>
          </a:xfrm>
          <a:custGeom>
            <a:avLst/>
            <a:gdLst/>
            <a:ahLst/>
            <a:cxnLst/>
            <a:rect l="l" t="t" r="r" b="b"/>
            <a:pathLst>
              <a:path w="3096369" h="3574452">
                <a:moveTo>
                  <a:pt x="0" y="0"/>
                </a:moveTo>
                <a:lnTo>
                  <a:pt x="3096369" y="0"/>
                </a:lnTo>
                <a:lnTo>
                  <a:pt x="3096369" y="3574452"/>
                </a:lnTo>
                <a:lnTo>
                  <a:pt x="0" y="3574452"/>
                </a:lnTo>
                <a:lnTo>
                  <a:pt x="0" y="0"/>
                </a:lnTo>
                <a:close/>
              </a:path>
            </a:pathLst>
          </a:custGeom>
          <a:blipFill>
            <a:blip r:embed="rId3"/>
            <a:stretch>
              <a:fillRect/>
            </a:stretch>
          </a:blipFill>
        </p:spPr>
        <p:txBody>
          <a:bodyPr/>
          <a:lstStyle/>
          <a:p>
            <a:endParaRPr lang="en-US"/>
          </a:p>
        </p:txBody>
      </p:sp>
      <p:sp>
        <p:nvSpPr>
          <p:cNvPr id="4" name="Freeform 4"/>
          <p:cNvSpPr/>
          <p:nvPr/>
        </p:nvSpPr>
        <p:spPr>
          <a:xfrm>
            <a:off x="1028700" y="586788"/>
            <a:ext cx="10306449" cy="2941225"/>
          </a:xfrm>
          <a:custGeom>
            <a:avLst/>
            <a:gdLst/>
            <a:ahLst/>
            <a:cxnLst/>
            <a:rect l="l" t="t" r="r" b="b"/>
            <a:pathLst>
              <a:path w="10306449" h="2941225">
                <a:moveTo>
                  <a:pt x="0" y="0"/>
                </a:moveTo>
                <a:lnTo>
                  <a:pt x="10306449" y="0"/>
                </a:lnTo>
                <a:lnTo>
                  <a:pt x="10306449" y="2941224"/>
                </a:lnTo>
                <a:lnTo>
                  <a:pt x="0" y="29412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777687" y="952500"/>
            <a:ext cx="10808475" cy="622957"/>
          </a:xfrm>
          <a:prstGeom prst="rect">
            <a:avLst/>
          </a:prstGeom>
        </p:spPr>
        <p:txBody>
          <a:bodyPr lIns="0" tIns="0" rIns="0" bIns="0" rtlCol="0" anchor="t">
            <a:spAutoFit/>
          </a:bodyPr>
          <a:lstStyle/>
          <a:p>
            <a:pPr marL="822960" lvl="2" indent="-274320" algn="just">
              <a:lnSpc>
                <a:spcPts val="5040"/>
              </a:lnSpc>
            </a:pPr>
            <a:r>
              <a:rPr lang="en-US" sz="3600" b="1">
                <a:solidFill>
                  <a:srgbClr val="3C1B1F"/>
                </a:solidFill>
                <a:latin typeface="Roboto Condensed Bold"/>
                <a:ea typeface="Roboto Condensed Bold"/>
                <a:cs typeface="Roboto Condensed Bold"/>
                <a:sym typeface="Roboto Condensed Bold"/>
              </a:rPr>
              <a:t>Xác định nội dung chủ đề thông qua xung đột kịch</a:t>
            </a:r>
          </a:p>
        </p:txBody>
      </p:sp>
      <p:sp>
        <p:nvSpPr>
          <p:cNvPr id="6" name="Freeform 6"/>
          <p:cNvSpPr/>
          <p:nvPr/>
        </p:nvSpPr>
        <p:spPr>
          <a:xfrm>
            <a:off x="1028700" y="5467350"/>
            <a:ext cx="10658525" cy="3041699"/>
          </a:xfrm>
          <a:custGeom>
            <a:avLst/>
            <a:gdLst/>
            <a:ahLst/>
            <a:cxnLst/>
            <a:rect l="l" t="t" r="r" b="b"/>
            <a:pathLst>
              <a:path w="10658525" h="3041699">
                <a:moveTo>
                  <a:pt x="0" y="0"/>
                </a:moveTo>
                <a:lnTo>
                  <a:pt x="10658525" y="0"/>
                </a:lnTo>
                <a:lnTo>
                  <a:pt x="10658525" y="3041699"/>
                </a:lnTo>
                <a:lnTo>
                  <a:pt x="0" y="3041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7"/>
          <p:cNvGrpSpPr/>
          <p:nvPr/>
        </p:nvGrpSpPr>
        <p:grpSpPr>
          <a:xfrm>
            <a:off x="1028700" y="1896852"/>
            <a:ext cx="14923057" cy="3246648"/>
            <a:chOff x="0" y="0"/>
            <a:chExt cx="3930352" cy="855084"/>
          </a:xfrm>
        </p:grpSpPr>
        <p:sp>
          <p:nvSpPr>
            <p:cNvPr id="8" name="Freeform 8"/>
            <p:cNvSpPr/>
            <p:nvPr/>
          </p:nvSpPr>
          <p:spPr>
            <a:xfrm>
              <a:off x="0" y="0"/>
              <a:ext cx="3930352" cy="855084"/>
            </a:xfrm>
            <a:custGeom>
              <a:avLst/>
              <a:gdLst/>
              <a:ahLst/>
              <a:cxnLst/>
              <a:rect l="l" t="t" r="r" b="b"/>
              <a:pathLst>
                <a:path w="3930352" h="855084">
                  <a:moveTo>
                    <a:pt x="26458" y="0"/>
                  </a:moveTo>
                  <a:lnTo>
                    <a:pt x="3903894" y="0"/>
                  </a:lnTo>
                  <a:cubicBezTo>
                    <a:pt x="3918507" y="0"/>
                    <a:pt x="3930352" y="11846"/>
                    <a:pt x="3930352" y="26458"/>
                  </a:cubicBezTo>
                  <a:lnTo>
                    <a:pt x="3930352" y="828626"/>
                  </a:lnTo>
                  <a:cubicBezTo>
                    <a:pt x="3930352" y="843238"/>
                    <a:pt x="3918507" y="855084"/>
                    <a:pt x="3903894" y="855084"/>
                  </a:cubicBezTo>
                  <a:lnTo>
                    <a:pt x="26458" y="855084"/>
                  </a:lnTo>
                  <a:cubicBezTo>
                    <a:pt x="19441" y="855084"/>
                    <a:pt x="12711" y="852297"/>
                    <a:pt x="7749" y="847335"/>
                  </a:cubicBezTo>
                  <a:cubicBezTo>
                    <a:pt x="2788" y="842373"/>
                    <a:pt x="0" y="835643"/>
                    <a:pt x="0" y="828626"/>
                  </a:cubicBezTo>
                  <a:lnTo>
                    <a:pt x="0" y="26458"/>
                  </a:lnTo>
                  <a:cubicBezTo>
                    <a:pt x="0" y="11846"/>
                    <a:pt x="11846" y="0"/>
                    <a:pt x="26458" y="0"/>
                  </a:cubicBezTo>
                  <a:close/>
                </a:path>
              </a:pathLst>
            </a:custGeom>
            <a:solidFill>
              <a:srgbClr val="FEFFFE"/>
            </a:solidFill>
          </p:spPr>
          <p:txBody>
            <a:bodyPr/>
            <a:lstStyle/>
            <a:p>
              <a:endParaRPr lang="en-US"/>
            </a:p>
          </p:txBody>
        </p:sp>
        <p:sp>
          <p:nvSpPr>
            <p:cNvPr id="9" name="TextBox 9"/>
            <p:cNvSpPr txBox="1"/>
            <p:nvPr/>
          </p:nvSpPr>
          <p:spPr>
            <a:xfrm>
              <a:off x="0" y="-47625"/>
              <a:ext cx="3930352" cy="902709"/>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387606" y="2199556"/>
            <a:ext cx="14212075" cy="2473325"/>
          </a:xfrm>
          <a:prstGeom prst="rect">
            <a:avLst/>
          </a:prstGeom>
        </p:spPr>
        <p:txBody>
          <a:bodyPr lIns="0" tIns="0" rIns="0" bIns="0" rtlCol="0" anchor="t">
            <a:spAutoFit/>
          </a:bodyPr>
          <a:lstStyle/>
          <a:p>
            <a:pPr algn="just">
              <a:lnSpc>
                <a:spcPts val="4900"/>
              </a:lnSpc>
            </a:pP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Tìm</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đọc</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kịch</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bản</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trọn</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vẹn</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đọc</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kĩ</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các</a:t>
            </a:r>
            <a:r>
              <a:rPr lang="en-US" sz="3500" dirty="0">
                <a:solidFill>
                  <a:srgbClr val="3C1B1F"/>
                </a:solidFill>
                <a:latin typeface="Roboto Condensed"/>
                <a:ea typeface="Roboto Condensed"/>
                <a:cs typeface="Roboto Condensed"/>
                <a:sym typeface="Roboto Condensed"/>
              </a:rPr>
              <a:t> chi </a:t>
            </a:r>
            <a:r>
              <a:rPr lang="en-US" sz="3500" dirty="0" err="1">
                <a:solidFill>
                  <a:srgbClr val="3C1B1F"/>
                </a:solidFill>
                <a:latin typeface="Roboto Condensed"/>
                <a:ea typeface="Roboto Condensed"/>
                <a:cs typeface="Roboto Condensed"/>
                <a:sym typeface="Roboto Condensed"/>
              </a:rPr>
              <a:t>tiết</a:t>
            </a:r>
            <a:r>
              <a:rPr lang="en-US" sz="3500" dirty="0">
                <a:solidFill>
                  <a:srgbClr val="3C1B1F"/>
                </a:solidFill>
                <a:latin typeface="Roboto Condensed"/>
                <a:ea typeface="Roboto Condensed"/>
                <a:cs typeface="Roboto Condensed"/>
                <a:sym typeface="Roboto Condensed"/>
              </a:rPr>
              <a:t> -&gt; </a:t>
            </a:r>
            <a:r>
              <a:rPr lang="en-US" sz="3500" dirty="0" err="1">
                <a:solidFill>
                  <a:srgbClr val="3C1B1F"/>
                </a:solidFill>
                <a:latin typeface="Roboto Condensed"/>
                <a:ea typeface="Roboto Condensed"/>
                <a:cs typeface="Roboto Condensed"/>
                <a:sym typeface="Roboto Condensed"/>
              </a:rPr>
              <a:t>Xác</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định</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nội</a:t>
            </a:r>
            <a:r>
              <a:rPr lang="en-US" sz="3500" dirty="0">
                <a:solidFill>
                  <a:srgbClr val="3C1B1F"/>
                </a:solidFill>
                <a:latin typeface="Roboto Condensed"/>
                <a:ea typeface="Roboto Condensed"/>
                <a:cs typeface="Roboto Condensed"/>
                <a:sym typeface="Roboto Condensed"/>
              </a:rPr>
              <a:t> dung </a:t>
            </a:r>
            <a:r>
              <a:rPr lang="en-US" sz="3500" dirty="0" err="1">
                <a:solidFill>
                  <a:srgbClr val="3C1B1F"/>
                </a:solidFill>
                <a:latin typeface="Roboto Condensed"/>
                <a:ea typeface="Roboto Condensed"/>
                <a:cs typeface="Roboto Condensed"/>
                <a:sym typeface="Roboto Condensed"/>
              </a:rPr>
              <a:t>xuyên</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suốt</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của</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tác</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phẩm</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và</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vấn</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đề</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mà</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tác</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phẩm</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đặt</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ra</a:t>
            </a:r>
            <a:endParaRPr lang="en-US" sz="3500" dirty="0">
              <a:solidFill>
                <a:srgbClr val="3C1B1F"/>
              </a:solidFill>
              <a:latin typeface="Roboto Condensed"/>
              <a:ea typeface="Roboto Condensed"/>
              <a:cs typeface="Roboto Condensed"/>
              <a:sym typeface="Roboto Condensed"/>
            </a:endParaRPr>
          </a:p>
          <a:p>
            <a:pPr algn="just">
              <a:lnSpc>
                <a:spcPts val="4900"/>
              </a:lnSpc>
            </a:pP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Tóm</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tắt</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cốt</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truyện</a:t>
            </a:r>
            <a:endParaRPr lang="en-US" sz="3500" dirty="0">
              <a:solidFill>
                <a:srgbClr val="3C1B1F"/>
              </a:solidFill>
              <a:latin typeface="Roboto Condensed"/>
              <a:ea typeface="Roboto Condensed"/>
              <a:cs typeface="Roboto Condensed"/>
              <a:sym typeface="Roboto Condensed"/>
            </a:endParaRPr>
          </a:p>
          <a:p>
            <a:pPr algn="just">
              <a:lnSpc>
                <a:spcPts val="4900"/>
              </a:lnSpc>
            </a:pP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Chủ</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đề</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được</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toát</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ra</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từ</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xung</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đột</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trong</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văn</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bản</a:t>
            </a:r>
            <a:r>
              <a:rPr lang="en-US" sz="3500" dirty="0">
                <a:solidFill>
                  <a:srgbClr val="3C1B1F"/>
                </a:solidFill>
                <a:latin typeface="Roboto Condensed"/>
                <a:ea typeface="Roboto Condensed"/>
                <a:cs typeface="Roboto Condensed"/>
                <a:sym typeface="Roboto Condensed"/>
              </a:rPr>
              <a:t>.</a:t>
            </a:r>
          </a:p>
        </p:txBody>
      </p:sp>
      <p:grpSp>
        <p:nvGrpSpPr>
          <p:cNvPr id="11" name="Group 11"/>
          <p:cNvGrpSpPr/>
          <p:nvPr/>
        </p:nvGrpSpPr>
        <p:grpSpPr>
          <a:xfrm>
            <a:off x="1028700" y="6988200"/>
            <a:ext cx="14923057" cy="2823042"/>
            <a:chOff x="0" y="0"/>
            <a:chExt cx="3930352" cy="743517"/>
          </a:xfrm>
        </p:grpSpPr>
        <p:sp>
          <p:nvSpPr>
            <p:cNvPr id="12" name="Freeform 12"/>
            <p:cNvSpPr/>
            <p:nvPr/>
          </p:nvSpPr>
          <p:spPr>
            <a:xfrm>
              <a:off x="0" y="0"/>
              <a:ext cx="3930352" cy="743517"/>
            </a:xfrm>
            <a:custGeom>
              <a:avLst/>
              <a:gdLst/>
              <a:ahLst/>
              <a:cxnLst/>
              <a:rect l="l" t="t" r="r" b="b"/>
              <a:pathLst>
                <a:path w="3930352" h="743517">
                  <a:moveTo>
                    <a:pt x="26458" y="0"/>
                  </a:moveTo>
                  <a:lnTo>
                    <a:pt x="3903894" y="0"/>
                  </a:lnTo>
                  <a:cubicBezTo>
                    <a:pt x="3918507" y="0"/>
                    <a:pt x="3930352" y="11846"/>
                    <a:pt x="3930352" y="26458"/>
                  </a:cubicBezTo>
                  <a:lnTo>
                    <a:pt x="3930352" y="717059"/>
                  </a:lnTo>
                  <a:cubicBezTo>
                    <a:pt x="3930352" y="731671"/>
                    <a:pt x="3918507" y="743517"/>
                    <a:pt x="3903894" y="743517"/>
                  </a:cubicBezTo>
                  <a:lnTo>
                    <a:pt x="26458" y="743517"/>
                  </a:lnTo>
                  <a:cubicBezTo>
                    <a:pt x="11846" y="743517"/>
                    <a:pt x="0" y="731671"/>
                    <a:pt x="0" y="717059"/>
                  </a:cubicBezTo>
                  <a:lnTo>
                    <a:pt x="0" y="26458"/>
                  </a:lnTo>
                  <a:cubicBezTo>
                    <a:pt x="0" y="11846"/>
                    <a:pt x="11846" y="0"/>
                    <a:pt x="26458" y="0"/>
                  </a:cubicBezTo>
                  <a:close/>
                </a:path>
              </a:pathLst>
            </a:custGeom>
            <a:solidFill>
              <a:srgbClr val="FEFFFE"/>
            </a:solidFill>
          </p:spPr>
          <p:txBody>
            <a:bodyPr/>
            <a:lstStyle/>
            <a:p>
              <a:endParaRPr lang="en-US"/>
            </a:p>
          </p:txBody>
        </p:sp>
        <p:sp>
          <p:nvSpPr>
            <p:cNvPr id="13" name="TextBox 13"/>
            <p:cNvSpPr txBox="1"/>
            <p:nvPr/>
          </p:nvSpPr>
          <p:spPr>
            <a:xfrm>
              <a:off x="0" y="-47625"/>
              <a:ext cx="3930352" cy="791142"/>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397191" y="5845010"/>
            <a:ext cx="10290034" cy="622957"/>
          </a:xfrm>
          <a:prstGeom prst="rect">
            <a:avLst/>
          </a:prstGeom>
        </p:spPr>
        <p:txBody>
          <a:bodyPr lIns="0" tIns="0" rIns="0" bIns="0" rtlCol="0" anchor="t">
            <a:spAutoFit/>
          </a:bodyPr>
          <a:lstStyle/>
          <a:p>
            <a:pPr algn="just">
              <a:lnSpc>
                <a:spcPts val="5040"/>
              </a:lnSpc>
            </a:pPr>
            <a:r>
              <a:rPr lang="en-US" sz="3600" b="1">
                <a:solidFill>
                  <a:srgbClr val="3C1B1F"/>
                </a:solidFill>
                <a:latin typeface="Roboto Condensed Bold"/>
                <a:ea typeface="Roboto Condensed Bold"/>
                <a:cs typeface="Roboto Condensed Bold"/>
                <a:sym typeface="Roboto Condensed Bold"/>
              </a:rPr>
              <a:t>Xác định các phương diện đặc trưng của thể loại kịch</a:t>
            </a:r>
          </a:p>
        </p:txBody>
      </p:sp>
      <p:sp>
        <p:nvSpPr>
          <p:cNvPr id="15" name="TextBox 15"/>
          <p:cNvSpPr txBox="1"/>
          <p:nvPr/>
        </p:nvSpPr>
        <p:spPr>
          <a:xfrm>
            <a:off x="1221153" y="7337916"/>
            <a:ext cx="13938620" cy="2473325"/>
          </a:xfrm>
          <a:prstGeom prst="rect">
            <a:avLst/>
          </a:prstGeom>
        </p:spPr>
        <p:txBody>
          <a:bodyPr lIns="0" tIns="0" rIns="0" bIns="0" rtlCol="0" anchor="t">
            <a:spAutoFit/>
          </a:bodyPr>
          <a:lstStyle/>
          <a:p>
            <a:pPr algn="just">
              <a:lnSpc>
                <a:spcPts val="4900"/>
              </a:lnSpc>
            </a:pP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Xem</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lại</a:t>
            </a:r>
            <a:r>
              <a:rPr lang="en-US" sz="3500" dirty="0">
                <a:solidFill>
                  <a:srgbClr val="3C1B1F"/>
                </a:solidFill>
                <a:latin typeface="Roboto Condensed"/>
                <a:ea typeface="Roboto Condensed"/>
                <a:cs typeface="Roboto Condensed"/>
                <a:sym typeface="Roboto Condensed"/>
              </a:rPr>
              <a:t> Tri </a:t>
            </a:r>
            <a:r>
              <a:rPr lang="en-US" sz="3500" dirty="0" err="1">
                <a:solidFill>
                  <a:srgbClr val="3C1B1F"/>
                </a:solidFill>
                <a:latin typeface="Roboto Condensed"/>
                <a:ea typeface="Roboto Condensed"/>
                <a:cs typeface="Roboto Condensed"/>
                <a:sym typeface="Roboto Condensed"/>
              </a:rPr>
              <a:t>thức</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Ngữ</a:t>
            </a:r>
            <a:r>
              <a:rPr lang="en-US" sz="3500" dirty="0">
                <a:solidFill>
                  <a:srgbClr val="3C1B1F"/>
                </a:solidFill>
                <a:latin typeface="Roboto Condensed"/>
                <a:ea typeface="Roboto Condensed"/>
                <a:cs typeface="Roboto Condensed"/>
                <a:sym typeface="Roboto Condensed"/>
              </a:rPr>
              <a:t> Văn </a:t>
            </a:r>
            <a:r>
              <a:rPr lang="en-US" sz="3500" dirty="0" err="1">
                <a:solidFill>
                  <a:srgbClr val="3C1B1F"/>
                </a:solidFill>
                <a:latin typeface="Roboto Condensed"/>
                <a:ea typeface="Roboto Condensed"/>
                <a:cs typeface="Roboto Condensed"/>
                <a:sym typeface="Roboto Condensed"/>
              </a:rPr>
              <a:t>để</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nắm</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vững</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đặc</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trưng</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của</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thể</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loại</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kịch</a:t>
            </a:r>
            <a:r>
              <a:rPr lang="en-US" sz="3500" dirty="0">
                <a:solidFill>
                  <a:srgbClr val="3C1B1F"/>
                </a:solidFill>
                <a:latin typeface="Roboto Condensed"/>
                <a:ea typeface="Roboto Condensed"/>
                <a:cs typeface="Roboto Condensed"/>
                <a:sym typeface="Roboto Condensed"/>
              </a:rPr>
              <a:t>, bi </a:t>
            </a:r>
            <a:r>
              <a:rPr lang="en-US" sz="3500" dirty="0" err="1">
                <a:solidFill>
                  <a:srgbClr val="3C1B1F"/>
                </a:solidFill>
                <a:latin typeface="Roboto Condensed"/>
                <a:ea typeface="Roboto Condensed"/>
                <a:cs typeface="Roboto Condensed"/>
                <a:sym typeface="Roboto Condensed"/>
              </a:rPr>
              <a:t>kịch</a:t>
            </a:r>
            <a:endParaRPr lang="en-US" sz="3500" dirty="0">
              <a:solidFill>
                <a:srgbClr val="3C1B1F"/>
              </a:solidFill>
              <a:latin typeface="Roboto Condensed"/>
              <a:ea typeface="Roboto Condensed"/>
              <a:cs typeface="Roboto Condensed"/>
              <a:sym typeface="Roboto Condensed"/>
            </a:endParaRPr>
          </a:p>
          <a:p>
            <a:pPr algn="just">
              <a:lnSpc>
                <a:spcPts val="4900"/>
              </a:lnSpc>
            </a:pP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Phát</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hiện</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và</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phân</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tích</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đặc</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điểm</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nổi</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bật</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của</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thể</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loại</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kịch</a:t>
            </a:r>
            <a:r>
              <a:rPr lang="en-US" sz="3500" dirty="0">
                <a:solidFill>
                  <a:srgbClr val="3C1B1F"/>
                </a:solidFill>
                <a:latin typeface="Roboto Condensed"/>
                <a:ea typeface="Roboto Condensed"/>
                <a:cs typeface="Roboto Condensed"/>
                <a:sym typeface="Roboto Condensed"/>
              </a:rPr>
              <a:t> qua </a:t>
            </a:r>
            <a:r>
              <a:rPr lang="en-US" sz="3500" dirty="0" err="1">
                <a:solidFill>
                  <a:srgbClr val="3C1B1F"/>
                </a:solidFill>
                <a:latin typeface="Roboto Condensed"/>
                <a:ea typeface="Roboto Condensed"/>
                <a:cs typeface="Roboto Condensed"/>
                <a:sym typeface="Roboto Condensed"/>
              </a:rPr>
              <a:t>kịch</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bản</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mà</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em</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chọn</a:t>
            </a:r>
            <a:r>
              <a:rPr lang="en-US" sz="3500" dirty="0">
                <a:solidFill>
                  <a:srgbClr val="3C1B1F"/>
                </a:solidFill>
                <a:latin typeface="Roboto Condensed"/>
                <a:ea typeface="Roboto Condensed"/>
                <a:cs typeface="Roboto Condensed"/>
                <a:sym typeface="Roboto Condensed"/>
              </a:rPr>
              <a:t>.</a:t>
            </a:r>
          </a:p>
          <a:p>
            <a:pPr algn="just">
              <a:lnSpc>
                <a:spcPts val="4900"/>
              </a:lnSpc>
            </a:pPr>
            <a:endParaRPr lang="en-US" sz="3500" dirty="0">
              <a:solidFill>
                <a:srgbClr val="3C1B1F"/>
              </a:solidFill>
              <a:latin typeface="Roboto Condensed"/>
              <a:ea typeface="Roboto Condensed"/>
              <a:cs typeface="Roboto Condensed"/>
              <a:sym typeface="Roboto Condensed"/>
            </a:endParaRPr>
          </a:p>
        </p:txBody>
      </p:sp>
      <p:sp>
        <p:nvSpPr>
          <p:cNvPr id="16" name="Freeform 16"/>
          <p:cNvSpPr/>
          <p:nvPr/>
        </p:nvSpPr>
        <p:spPr>
          <a:xfrm>
            <a:off x="15159773" y="270174"/>
            <a:ext cx="8628676" cy="8229600"/>
          </a:xfrm>
          <a:custGeom>
            <a:avLst/>
            <a:gdLst/>
            <a:ahLst/>
            <a:cxnLst/>
            <a:rect l="l" t="t" r="r" b="b"/>
            <a:pathLst>
              <a:path w="8628676" h="8229600">
                <a:moveTo>
                  <a:pt x="0" y="0"/>
                </a:moveTo>
                <a:lnTo>
                  <a:pt x="8628677" y="0"/>
                </a:lnTo>
                <a:lnTo>
                  <a:pt x="8628677" y="8229600"/>
                </a:lnTo>
                <a:lnTo>
                  <a:pt x="0" y="8229600"/>
                </a:lnTo>
                <a:lnTo>
                  <a:pt x="0" y="0"/>
                </a:lnTo>
                <a:close/>
              </a:path>
            </a:pathLst>
          </a:custGeom>
          <a:blipFill>
            <a:blip r:embed="rId6"/>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8021"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11444" b="-11444"/>
            </a:stretch>
          </a:blipFill>
        </p:spPr>
        <p:txBody>
          <a:bodyPr/>
          <a:lstStyle/>
          <a:p>
            <a:endParaRPr lang="en-US"/>
          </a:p>
        </p:txBody>
      </p:sp>
      <p:sp>
        <p:nvSpPr>
          <p:cNvPr id="3" name="Freeform 3"/>
          <p:cNvSpPr/>
          <p:nvPr/>
        </p:nvSpPr>
        <p:spPr>
          <a:xfrm>
            <a:off x="239829" y="6712548"/>
            <a:ext cx="3096369" cy="3574452"/>
          </a:xfrm>
          <a:custGeom>
            <a:avLst/>
            <a:gdLst/>
            <a:ahLst/>
            <a:cxnLst/>
            <a:rect l="l" t="t" r="r" b="b"/>
            <a:pathLst>
              <a:path w="3096369" h="3574452">
                <a:moveTo>
                  <a:pt x="0" y="0"/>
                </a:moveTo>
                <a:lnTo>
                  <a:pt x="3096369" y="0"/>
                </a:lnTo>
                <a:lnTo>
                  <a:pt x="3096369" y="3574452"/>
                </a:lnTo>
                <a:lnTo>
                  <a:pt x="0" y="3574452"/>
                </a:lnTo>
                <a:lnTo>
                  <a:pt x="0" y="0"/>
                </a:lnTo>
                <a:close/>
              </a:path>
            </a:pathLst>
          </a:custGeom>
          <a:blipFill>
            <a:blip r:embed="rId3"/>
            <a:stretch>
              <a:fillRect/>
            </a:stretch>
          </a:blipFill>
        </p:spPr>
        <p:txBody>
          <a:bodyPr/>
          <a:lstStyle/>
          <a:p>
            <a:endParaRPr lang="en-US"/>
          </a:p>
        </p:txBody>
      </p:sp>
      <p:sp>
        <p:nvSpPr>
          <p:cNvPr id="4" name="Freeform 4"/>
          <p:cNvSpPr/>
          <p:nvPr/>
        </p:nvSpPr>
        <p:spPr>
          <a:xfrm>
            <a:off x="1028700" y="427497"/>
            <a:ext cx="12924470" cy="3688348"/>
          </a:xfrm>
          <a:custGeom>
            <a:avLst/>
            <a:gdLst/>
            <a:ahLst/>
            <a:cxnLst/>
            <a:rect l="l" t="t" r="r" b="b"/>
            <a:pathLst>
              <a:path w="12924470" h="3688348">
                <a:moveTo>
                  <a:pt x="0" y="0"/>
                </a:moveTo>
                <a:lnTo>
                  <a:pt x="12924470" y="0"/>
                </a:lnTo>
                <a:lnTo>
                  <a:pt x="12924470" y="3688348"/>
                </a:lnTo>
                <a:lnTo>
                  <a:pt x="0" y="36883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777687" y="952500"/>
            <a:ext cx="13647797" cy="622957"/>
          </a:xfrm>
          <a:prstGeom prst="rect">
            <a:avLst/>
          </a:prstGeom>
        </p:spPr>
        <p:txBody>
          <a:bodyPr lIns="0" tIns="0" rIns="0" bIns="0" rtlCol="0" anchor="t">
            <a:spAutoFit/>
          </a:bodyPr>
          <a:lstStyle/>
          <a:p>
            <a:pPr marL="822960" lvl="2" indent="-274320" algn="just">
              <a:lnSpc>
                <a:spcPts val="5040"/>
              </a:lnSpc>
            </a:pPr>
            <a:r>
              <a:rPr lang="en-US" sz="3600" b="1">
                <a:solidFill>
                  <a:srgbClr val="3C1B1F"/>
                </a:solidFill>
                <a:latin typeface="Roboto Condensed Bold"/>
                <a:ea typeface="Roboto Condensed Bold"/>
                <a:cs typeface="Roboto Condensed Bold"/>
                <a:sym typeface="Roboto Condensed Bold"/>
              </a:rPr>
              <a:t>Chọn một số phương diện của văn bản kịch để đi sâu phân tích</a:t>
            </a:r>
          </a:p>
        </p:txBody>
      </p:sp>
      <p:sp>
        <p:nvSpPr>
          <p:cNvPr id="6" name="Freeform 6"/>
          <p:cNvSpPr/>
          <p:nvPr/>
        </p:nvSpPr>
        <p:spPr>
          <a:xfrm>
            <a:off x="1028700" y="5419938"/>
            <a:ext cx="10658525" cy="3041699"/>
          </a:xfrm>
          <a:custGeom>
            <a:avLst/>
            <a:gdLst/>
            <a:ahLst/>
            <a:cxnLst/>
            <a:rect l="l" t="t" r="r" b="b"/>
            <a:pathLst>
              <a:path w="10658525" h="3041699">
                <a:moveTo>
                  <a:pt x="0" y="0"/>
                </a:moveTo>
                <a:lnTo>
                  <a:pt x="10658525" y="0"/>
                </a:lnTo>
                <a:lnTo>
                  <a:pt x="10658525" y="3041699"/>
                </a:lnTo>
                <a:lnTo>
                  <a:pt x="0" y="3041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7"/>
          <p:cNvGrpSpPr/>
          <p:nvPr/>
        </p:nvGrpSpPr>
        <p:grpSpPr>
          <a:xfrm>
            <a:off x="1028700" y="1896852"/>
            <a:ext cx="14923057" cy="2617998"/>
            <a:chOff x="0" y="0"/>
            <a:chExt cx="3930352" cy="689514"/>
          </a:xfrm>
        </p:grpSpPr>
        <p:sp>
          <p:nvSpPr>
            <p:cNvPr id="8" name="Freeform 8"/>
            <p:cNvSpPr/>
            <p:nvPr/>
          </p:nvSpPr>
          <p:spPr>
            <a:xfrm>
              <a:off x="0" y="0"/>
              <a:ext cx="3930352" cy="689514"/>
            </a:xfrm>
            <a:custGeom>
              <a:avLst/>
              <a:gdLst/>
              <a:ahLst/>
              <a:cxnLst/>
              <a:rect l="l" t="t" r="r" b="b"/>
              <a:pathLst>
                <a:path w="3930352" h="689514">
                  <a:moveTo>
                    <a:pt x="26458" y="0"/>
                  </a:moveTo>
                  <a:lnTo>
                    <a:pt x="3903894" y="0"/>
                  </a:lnTo>
                  <a:cubicBezTo>
                    <a:pt x="3918507" y="0"/>
                    <a:pt x="3930352" y="11846"/>
                    <a:pt x="3930352" y="26458"/>
                  </a:cubicBezTo>
                  <a:lnTo>
                    <a:pt x="3930352" y="663056"/>
                  </a:lnTo>
                  <a:cubicBezTo>
                    <a:pt x="3930352" y="670073"/>
                    <a:pt x="3927565" y="676803"/>
                    <a:pt x="3922603" y="681764"/>
                  </a:cubicBezTo>
                  <a:cubicBezTo>
                    <a:pt x="3917641" y="686726"/>
                    <a:pt x="3910911" y="689514"/>
                    <a:pt x="3903894" y="689514"/>
                  </a:cubicBezTo>
                  <a:lnTo>
                    <a:pt x="26458" y="689514"/>
                  </a:lnTo>
                  <a:cubicBezTo>
                    <a:pt x="11846" y="689514"/>
                    <a:pt x="0" y="677668"/>
                    <a:pt x="0" y="663056"/>
                  </a:cubicBezTo>
                  <a:lnTo>
                    <a:pt x="0" y="26458"/>
                  </a:lnTo>
                  <a:cubicBezTo>
                    <a:pt x="0" y="11846"/>
                    <a:pt x="11846" y="0"/>
                    <a:pt x="26458" y="0"/>
                  </a:cubicBezTo>
                  <a:close/>
                </a:path>
              </a:pathLst>
            </a:custGeom>
            <a:solidFill>
              <a:srgbClr val="FEFFFE"/>
            </a:solidFill>
          </p:spPr>
          <p:txBody>
            <a:bodyPr/>
            <a:lstStyle/>
            <a:p>
              <a:endParaRPr lang="en-US"/>
            </a:p>
          </p:txBody>
        </p:sp>
        <p:sp>
          <p:nvSpPr>
            <p:cNvPr id="9" name="TextBox 9"/>
            <p:cNvSpPr txBox="1"/>
            <p:nvPr/>
          </p:nvSpPr>
          <p:spPr>
            <a:xfrm>
              <a:off x="0" y="-47625"/>
              <a:ext cx="3930352" cy="737139"/>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387606" y="2199556"/>
            <a:ext cx="14212075" cy="1854200"/>
          </a:xfrm>
          <a:prstGeom prst="rect">
            <a:avLst/>
          </a:prstGeom>
        </p:spPr>
        <p:txBody>
          <a:bodyPr lIns="0" tIns="0" rIns="0" bIns="0" rtlCol="0" anchor="t">
            <a:spAutoFit/>
          </a:bodyPr>
          <a:lstStyle/>
          <a:p>
            <a:pPr algn="just">
              <a:lnSpc>
                <a:spcPts val="4900"/>
              </a:lnSpc>
            </a:pP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Chọn</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phương</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diện</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hành</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động</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lời</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thoại</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nhân</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vật</a:t>
            </a:r>
            <a:r>
              <a:rPr lang="en-US" sz="3500" dirty="0">
                <a:solidFill>
                  <a:srgbClr val="3C1B1F"/>
                </a:solidFill>
                <a:latin typeface="Roboto Condensed"/>
                <a:ea typeface="Roboto Condensed"/>
                <a:cs typeface="Roboto Condensed"/>
                <a:sym typeface="Roboto Condensed"/>
              </a:rPr>
              <a:t>,…</a:t>
            </a:r>
          </a:p>
          <a:p>
            <a:pPr algn="just">
              <a:lnSpc>
                <a:spcPts val="4900"/>
              </a:lnSpc>
            </a:pP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Tiến</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hành</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khai</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thác</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các</a:t>
            </a:r>
            <a:r>
              <a:rPr lang="en-US" sz="3500" dirty="0">
                <a:solidFill>
                  <a:srgbClr val="3C1B1F"/>
                </a:solidFill>
                <a:latin typeface="Roboto Condensed"/>
                <a:ea typeface="Roboto Condensed"/>
                <a:cs typeface="Roboto Condensed"/>
                <a:sym typeface="Roboto Condensed"/>
              </a:rPr>
              <a:t> chi </a:t>
            </a:r>
            <a:r>
              <a:rPr lang="en-US" sz="3500" dirty="0" err="1">
                <a:solidFill>
                  <a:srgbClr val="3C1B1F"/>
                </a:solidFill>
                <a:latin typeface="Roboto Condensed"/>
                <a:ea typeface="Roboto Condensed"/>
                <a:cs typeface="Roboto Condensed"/>
                <a:sym typeface="Roboto Condensed"/>
              </a:rPr>
              <a:t>tiết</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quan</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trọng</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xâu</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chuỗi</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các</a:t>
            </a:r>
            <a:r>
              <a:rPr lang="en-US" sz="3500" dirty="0">
                <a:solidFill>
                  <a:srgbClr val="3C1B1F"/>
                </a:solidFill>
                <a:latin typeface="Roboto Condensed"/>
                <a:ea typeface="Roboto Condensed"/>
                <a:cs typeface="Roboto Condensed"/>
                <a:sym typeface="Roboto Condensed"/>
              </a:rPr>
              <a:t> chi </a:t>
            </a:r>
            <a:r>
              <a:rPr lang="en-US" sz="3500" dirty="0" err="1">
                <a:solidFill>
                  <a:srgbClr val="3C1B1F"/>
                </a:solidFill>
                <a:latin typeface="Roboto Condensed"/>
                <a:ea typeface="Roboto Condensed"/>
                <a:cs typeface="Roboto Condensed"/>
                <a:sym typeface="Roboto Condensed"/>
              </a:rPr>
              <a:t>tiết</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để</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có</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những</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đánh</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giá</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khái</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quát</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về</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tác</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phẩm</a:t>
            </a:r>
            <a:endParaRPr lang="en-US" sz="3500" dirty="0">
              <a:solidFill>
                <a:srgbClr val="3C1B1F"/>
              </a:solidFill>
              <a:latin typeface="Roboto Condensed"/>
              <a:ea typeface="Roboto Condensed"/>
              <a:cs typeface="Roboto Condensed"/>
              <a:sym typeface="Roboto Condensed"/>
            </a:endParaRPr>
          </a:p>
        </p:txBody>
      </p:sp>
      <p:grpSp>
        <p:nvGrpSpPr>
          <p:cNvPr id="11" name="Group 11"/>
          <p:cNvGrpSpPr/>
          <p:nvPr/>
        </p:nvGrpSpPr>
        <p:grpSpPr>
          <a:xfrm>
            <a:off x="1028700" y="6988200"/>
            <a:ext cx="14923057" cy="2065889"/>
            <a:chOff x="0" y="0"/>
            <a:chExt cx="3930352" cy="544102"/>
          </a:xfrm>
        </p:grpSpPr>
        <p:sp>
          <p:nvSpPr>
            <p:cNvPr id="12" name="Freeform 12"/>
            <p:cNvSpPr/>
            <p:nvPr/>
          </p:nvSpPr>
          <p:spPr>
            <a:xfrm>
              <a:off x="0" y="0"/>
              <a:ext cx="3930352" cy="544102"/>
            </a:xfrm>
            <a:custGeom>
              <a:avLst/>
              <a:gdLst/>
              <a:ahLst/>
              <a:cxnLst/>
              <a:rect l="l" t="t" r="r" b="b"/>
              <a:pathLst>
                <a:path w="3930352" h="544102">
                  <a:moveTo>
                    <a:pt x="26458" y="0"/>
                  </a:moveTo>
                  <a:lnTo>
                    <a:pt x="3903894" y="0"/>
                  </a:lnTo>
                  <a:cubicBezTo>
                    <a:pt x="3918507" y="0"/>
                    <a:pt x="3930352" y="11846"/>
                    <a:pt x="3930352" y="26458"/>
                  </a:cubicBezTo>
                  <a:lnTo>
                    <a:pt x="3930352" y="517644"/>
                  </a:lnTo>
                  <a:cubicBezTo>
                    <a:pt x="3930352" y="532257"/>
                    <a:pt x="3918507" y="544102"/>
                    <a:pt x="3903894" y="544102"/>
                  </a:cubicBezTo>
                  <a:lnTo>
                    <a:pt x="26458" y="544102"/>
                  </a:lnTo>
                  <a:cubicBezTo>
                    <a:pt x="19441" y="544102"/>
                    <a:pt x="12711" y="541315"/>
                    <a:pt x="7749" y="536353"/>
                  </a:cubicBezTo>
                  <a:cubicBezTo>
                    <a:pt x="2788" y="531391"/>
                    <a:pt x="0" y="524661"/>
                    <a:pt x="0" y="517644"/>
                  </a:cubicBezTo>
                  <a:lnTo>
                    <a:pt x="0" y="26458"/>
                  </a:lnTo>
                  <a:cubicBezTo>
                    <a:pt x="0" y="11846"/>
                    <a:pt x="11846" y="0"/>
                    <a:pt x="26458" y="0"/>
                  </a:cubicBezTo>
                  <a:close/>
                </a:path>
              </a:pathLst>
            </a:custGeom>
            <a:solidFill>
              <a:srgbClr val="FEFFFE"/>
            </a:solidFill>
          </p:spPr>
          <p:txBody>
            <a:bodyPr/>
            <a:lstStyle/>
            <a:p>
              <a:endParaRPr lang="en-US"/>
            </a:p>
          </p:txBody>
        </p:sp>
        <p:sp>
          <p:nvSpPr>
            <p:cNvPr id="13" name="TextBox 13"/>
            <p:cNvSpPr txBox="1"/>
            <p:nvPr/>
          </p:nvSpPr>
          <p:spPr>
            <a:xfrm>
              <a:off x="0" y="-47625"/>
              <a:ext cx="3930352" cy="591727"/>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769598" y="5939975"/>
            <a:ext cx="10290034" cy="622957"/>
          </a:xfrm>
          <a:prstGeom prst="rect">
            <a:avLst/>
          </a:prstGeom>
        </p:spPr>
        <p:txBody>
          <a:bodyPr lIns="0" tIns="0" rIns="0" bIns="0" rtlCol="0" anchor="t">
            <a:spAutoFit/>
          </a:bodyPr>
          <a:lstStyle/>
          <a:p>
            <a:pPr algn="just">
              <a:lnSpc>
                <a:spcPts val="5040"/>
              </a:lnSpc>
            </a:pPr>
            <a:r>
              <a:rPr lang="en-US" sz="3600" b="1" dirty="0" err="1">
                <a:solidFill>
                  <a:srgbClr val="3C1B1F"/>
                </a:solidFill>
                <a:latin typeface="Roboto Condensed Bold"/>
                <a:ea typeface="Roboto Condensed Bold"/>
                <a:cs typeface="Roboto Condensed Bold"/>
                <a:sym typeface="Roboto Condensed Bold"/>
              </a:rPr>
              <a:t>Xác</a:t>
            </a:r>
            <a:r>
              <a:rPr lang="en-US" sz="3600" b="1" dirty="0">
                <a:solidFill>
                  <a:srgbClr val="3C1B1F"/>
                </a:solidFill>
                <a:latin typeface="Roboto Condensed Bold"/>
                <a:ea typeface="Roboto Condensed Bold"/>
                <a:cs typeface="Roboto Condensed Bold"/>
                <a:sym typeface="Roboto Condensed Bold"/>
              </a:rPr>
              <a:t> </a:t>
            </a:r>
            <a:r>
              <a:rPr lang="en-US" sz="3600" b="1" dirty="0" err="1">
                <a:solidFill>
                  <a:srgbClr val="3C1B1F"/>
                </a:solidFill>
                <a:latin typeface="Roboto Condensed Bold"/>
                <a:ea typeface="Roboto Condensed Bold"/>
                <a:cs typeface="Roboto Condensed Bold"/>
                <a:sym typeface="Roboto Condensed Bold"/>
              </a:rPr>
              <a:t>định</a:t>
            </a:r>
            <a:r>
              <a:rPr lang="en-US" sz="3600" b="1" dirty="0">
                <a:solidFill>
                  <a:srgbClr val="3C1B1F"/>
                </a:solidFill>
                <a:latin typeface="Roboto Condensed Bold"/>
                <a:ea typeface="Roboto Condensed Bold"/>
                <a:cs typeface="Roboto Condensed Bold"/>
                <a:sym typeface="Roboto Condensed Bold"/>
              </a:rPr>
              <a:t> </a:t>
            </a:r>
            <a:r>
              <a:rPr lang="en-US" sz="3600" b="1" dirty="0" err="1">
                <a:solidFill>
                  <a:srgbClr val="3C1B1F"/>
                </a:solidFill>
                <a:latin typeface="Roboto Condensed Bold"/>
                <a:ea typeface="Roboto Condensed Bold"/>
                <a:cs typeface="Roboto Condensed Bold"/>
                <a:sym typeface="Roboto Condensed Bold"/>
              </a:rPr>
              <a:t>hiệu</a:t>
            </a:r>
            <a:r>
              <a:rPr lang="en-US" sz="3600" b="1" dirty="0">
                <a:solidFill>
                  <a:srgbClr val="3C1B1F"/>
                </a:solidFill>
                <a:latin typeface="Roboto Condensed Bold"/>
                <a:ea typeface="Roboto Condensed Bold"/>
                <a:cs typeface="Roboto Condensed Bold"/>
                <a:sym typeface="Roboto Condensed Bold"/>
              </a:rPr>
              <a:t> </a:t>
            </a:r>
            <a:r>
              <a:rPr lang="en-US" sz="3600" b="1" dirty="0" err="1">
                <a:solidFill>
                  <a:srgbClr val="3C1B1F"/>
                </a:solidFill>
                <a:latin typeface="Roboto Condensed Bold"/>
                <a:ea typeface="Roboto Condensed Bold"/>
                <a:cs typeface="Roboto Condensed Bold"/>
                <a:sym typeface="Roboto Condensed Bold"/>
              </a:rPr>
              <a:t>quả</a:t>
            </a:r>
            <a:r>
              <a:rPr lang="en-US" sz="3600" b="1" dirty="0">
                <a:solidFill>
                  <a:srgbClr val="3C1B1F"/>
                </a:solidFill>
                <a:latin typeface="Roboto Condensed Bold"/>
                <a:ea typeface="Roboto Condensed Bold"/>
                <a:cs typeface="Roboto Condensed Bold"/>
                <a:sym typeface="Roboto Condensed Bold"/>
              </a:rPr>
              <a:t> </a:t>
            </a:r>
            <a:r>
              <a:rPr lang="en-US" sz="3600" b="1" dirty="0" err="1">
                <a:solidFill>
                  <a:srgbClr val="3C1B1F"/>
                </a:solidFill>
                <a:latin typeface="Roboto Condensed Bold"/>
                <a:ea typeface="Roboto Condensed Bold"/>
                <a:cs typeface="Roboto Condensed Bold"/>
                <a:sym typeface="Roboto Condensed Bold"/>
              </a:rPr>
              <a:t>thẩm</a:t>
            </a:r>
            <a:r>
              <a:rPr lang="en-US" sz="3600" b="1" dirty="0">
                <a:solidFill>
                  <a:srgbClr val="3C1B1F"/>
                </a:solidFill>
                <a:latin typeface="Roboto Condensed Bold"/>
                <a:ea typeface="Roboto Condensed Bold"/>
                <a:cs typeface="Roboto Condensed Bold"/>
                <a:sym typeface="Roboto Condensed Bold"/>
              </a:rPr>
              <a:t> </a:t>
            </a:r>
            <a:r>
              <a:rPr lang="en-US" sz="3600" b="1" dirty="0" err="1">
                <a:solidFill>
                  <a:srgbClr val="3C1B1F"/>
                </a:solidFill>
                <a:latin typeface="Roboto Condensed Bold"/>
                <a:ea typeface="Roboto Condensed Bold"/>
                <a:cs typeface="Roboto Condensed Bold"/>
                <a:sym typeface="Roboto Condensed Bold"/>
              </a:rPr>
              <a:t>mỹ</a:t>
            </a:r>
            <a:r>
              <a:rPr lang="en-US" sz="3600" b="1" dirty="0">
                <a:solidFill>
                  <a:srgbClr val="3C1B1F"/>
                </a:solidFill>
                <a:latin typeface="Roboto Condensed Bold"/>
                <a:ea typeface="Roboto Condensed Bold"/>
                <a:cs typeface="Roboto Condensed Bold"/>
                <a:sym typeface="Roboto Condensed Bold"/>
              </a:rPr>
              <a:t> </a:t>
            </a:r>
            <a:r>
              <a:rPr lang="en-US" sz="3600" b="1" dirty="0" err="1">
                <a:solidFill>
                  <a:srgbClr val="3C1B1F"/>
                </a:solidFill>
                <a:latin typeface="Roboto Condensed Bold"/>
                <a:ea typeface="Roboto Condensed Bold"/>
                <a:cs typeface="Roboto Condensed Bold"/>
                <a:sym typeface="Roboto Condensed Bold"/>
              </a:rPr>
              <a:t>của</a:t>
            </a:r>
            <a:r>
              <a:rPr lang="en-US" sz="3600" b="1" dirty="0">
                <a:solidFill>
                  <a:srgbClr val="3C1B1F"/>
                </a:solidFill>
                <a:latin typeface="Roboto Condensed Bold"/>
                <a:ea typeface="Roboto Condensed Bold"/>
                <a:cs typeface="Roboto Condensed Bold"/>
                <a:sym typeface="Roboto Condensed Bold"/>
              </a:rPr>
              <a:t> </a:t>
            </a:r>
            <a:r>
              <a:rPr lang="en-US" sz="3600" b="1" dirty="0" err="1">
                <a:solidFill>
                  <a:srgbClr val="3C1B1F"/>
                </a:solidFill>
                <a:latin typeface="Roboto Condensed Bold"/>
                <a:ea typeface="Roboto Condensed Bold"/>
                <a:cs typeface="Roboto Condensed Bold"/>
                <a:sym typeface="Roboto Condensed Bold"/>
              </a:rPr>
              <a:t>văn</a:t>
            </a:r>
            <a:r>
              <a:rPr lang="en-US" sz="3600" b="1" dirty="0">
                <a:solidFill>
                  <a:srgbClr val="3C1B1F"/>
                </a:solidFill>
                <a:latin typeface="Roboto Condensed Bold"/>
                <a:ea typeface="Roboto Condensed Bold"/>
                <a:cs typeface="Roboto Condensed Bold"/>
                <a:sym typeface="Roboto Condensed Bold"/>
              </a:rPr>
              <a:t> </a:t>
            </a:r>
            <a:r>
              <a:rPr lang="en-US" sz="3600" b="1" dirty="0" err="1">
                <a:solidFill>
                  <a:srgbClr val="3C1B1F"/>
                </a:solidFill>
                <a:latin typeface="Roboto Condensed Bold"/>
                <a:ea typeface="Roboto Condensed Bold"/>
                <a:cs typeface="Roboto Condensed Bold"/>
                <a:sym typeface="Roboto Condensed Bold"/>
              </a:rPr>
              <a:t>bản</a:t>
            </a:r>
            <a:r>
              <a:rPr lang="en-US" sz="3600" b="1" dirty="0">
                <a:solidFill>
                  <a:srgbClr val="3C1B1F"/>
                </a:solidFill>
                <a:latin typeface="Roboto Condensed Bold"/>
                <a:ea typeface="Roboto Condensed Bold"/>
                <a:cs typeface="Roboto Condensed Bold"/>
                <a:sym typeface="Roboto Condensed Bold"/>
              </a:rPr>
              <a:t> </a:t>
            </a:r>
            <a:r>
              <a:rPr lang="en-US" sz="3600" b="1" dirty="0" err="1">
                <a:solidFill>
                  <a:srgbClr val="3C1B1F"/>
                </a:solidFill>
                <a:latin typeface="Roboto Condensed Bold"/>
                <a:ea typeface="Roboto Condensed Bold"/>
                <a:cs typeface="Roboto Condensed Bold"/>
                <a:sym typeface="Roboto Condensed Bold"/>
              </a:rPr>
              <a:t>kịch</a:t>
            </a:r>
            <a:endParaRPr lang="en-US" sz="3600" b="1" dirty="0">
              <a:solidFill>
                <a:srgbClr val="3C1B1F"/>
              </a:solidFill>
              <a:latin typeface="Roboto Condensed Bold"/>
              <a:ea typeface="Roboto Condensed Bold"/>
              <a:cs typeface="Roboto Condensed Bold"/>
              <a:sym typeface="Roboto Condensed Bold"/>
            </a:endParaRPr>
          </a:p>
        </p:txBody>
      </p:sp>
      <p:sp>
        <p:nvSpPr>
          <p:cNvPr id="15" name="TextBox 15"/>
          <p:cNvSpPr txBox="1"/>
          <p:nvPr/>
        </p:nvSpPr>
        <p:spPr>
          <a:xfrm>
            <a:off x="1221153" y="7337916"/>
            <a:ext cx="13938620" cy="1235075"/>
          </a:xfrm>
          <a:prstGeom prst="rect">
            <a:avLst/>
          </a:prstGeom>
        </p:spPr>
        <p:txBody>
          <a:bodyPr lIns="0" tIns="0" rIns="0" bIns="0" rtlCol="0" anchor="t">
            <a:spAutoFit/>
          </a:bodyPr>
          <a:lstStyle/>
          <a:p>
            <a:pPr algn="just">
              <a:lnSpc>
                <a:spcPts val="4900"/>
              </a:lnSpc>
            </a:pPr>
            <a:r>
              <a:rPr lang="en-US" sz="3500" dirty="0" err="1">
                <a:solidFill>
                  <a:srgbClr val="3C1B1F"/>
                </a:solidFill>
                <a:latin typeface="Roboto Condensed"/>
                <a:ea typeface="Roboto Condensed"/>
                <a:cs typeface="Roboto Condensed"/>
                <a:sym typeface="Roboto Condensed"/>
              </a:rPr>
              <a:t>sự</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thanh</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lọc</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tâm</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hồn</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khiến</a:t>
            </a:r>
            <a:r>
              <a:rPr lang="en-US" sz="3500" dirty="0">
                <a:solidFill>
                  <a:srgbClr val="3C1B1F"/>
                </a:solidFill>
                <a:latin typeface="Roboto Condensed"/>
                <a:ea typeface="Roboto Condensed"/>
                <a:cs typeface="Roboto Condensed"/>
                <a:sym typeface="Roboto Condensed"/>
              </a:rPr>
              <a:t> con </a:t>
            </a:r>
            <a:r>
              <a:rPr lang="en-US" sz="3500" dirty="0" err="1">
                <a:solidFill>
                  <a:srgbClr val="3C1B1F"/>
                </a:solidFill>
                <a:latin typeface="Roboto Condensed"/>
                <a:ea typeface="Roboto Condensed"/>
                <a:cs typeface="Roboto Condensed"/>
                <a:sym typeface="Roboto Condensed"/>
              </a:rPr>
              <a:t>người</a:t>
            </a:r>
            <a:r>
              <a:rPr lang="en-US" sz="3500" dirty="0">
                <a:solidFill>
                  <a:srgbClr val="3C1B1F"/>
                </a:solidFill>
                <a:latin typeface="Roboto Condensed"/>
                <a:ea typeface="Roboto Condensed"/>
                <a:cs typeface="Roboto Condensed"/>
                <a:sym typeface="Roboto Condensed"/>
              </a:rPr>
              <a:t> qua </a:t>
            </a:r>
            <a:r>
              <a:rPr lang="en-US" sz="3500" dirty="0" err="1">
                <a:solidFill>
                  <a:srgbClr val="3C1B1F"/>
                </a:solidFill>
                <a:latin typeface="Roboto Condensed"/>
                <a:ea typeface="Roboto Condensed"/>
                <a:cs typeface="Roboto Condensed"/>
                <a:sym typeface="Roboto Condensed"/>
              </a:rPr>
              <a:t>nỗi</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khiếp</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sợ</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xót</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thương</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mà</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tự</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nâng</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mình</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lên</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hướng</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đến</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những</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giá</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trị</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nhân</a:t>
            </a:r>
            <a:r>
              <a:rPr lang="en-US" sz="3500" dirty="0">
                <a:solidFill>
                  <a:srgbClr val="3C1B1F"/>
                </a:solidFill>
                <a:latin typeface="Roboto Condensed"/>
                <a:ea typeface="Roboto Condensed"/>
                <a:cs typeface="Roboto Condensed"/>
                <a:sym typeface="Roboto Condensed"/>
              </a:rPr>
              <a:t> </a:t>
            </a:r>
            <a:r>
              <a:rPr lang="en-US" sz="3500" dirty="0" err="1">
                <a:solidFill>
                  <a:srgbClr val="3C1B1F"/>
                </a:solidFill>
                <a:latin typeface="Roboto Condensed"/>
                <a:ea typeface="Roboto Condensed"/>
                <a:cs typeface="Roboto Condensed"/>
                <a:sym typeface="Roboto Condensed"/>
              </a:rPr>
              <a:t>văn</a:t>
            </a:r>
            <a:r>
              <a:rPr lang="en-US" sz="3500" dirty="0">
                <a:solidFill>
                  <a:srgbClr val="3C1B1F"/>
                </a:solidFill>
                <a:latin typeface="Roboto Condensed"/>
                <a:ea typeface="Roboto Condensed"/>
                <a:cs typeface="Roboto Condensed"/>
                <a:sym typeface="Roboto Condensed"/>
              </a:rPr>
              <a:t>…</a:t>
            </a:r>
          </a:p>
        </p:txBody>
      </p:sp>
      <p:sp>
        <p:nvSpPr>
          <p:cNvPr id="16" name="Freeform 16"/>
          <p:cNvSpPr/>
          <p:nvPr/>
        </p:nvSpPr>
        <p:spPr>
          <a:xfrm>
            <a:off x="15159773" y="270174"/>
            <a:ext cx="8628676" cy="8229600"/>
          </a:xfrm>
          <a:custGeom>
            <a:avLst/>
            <a:gdLst/>
            <a:ahLst/>
            <a:cxnLst/>
            <a:rect l="l" t="t" r="r" b="b"/>
            <a:pathLst>
              <a:path w="8628676" h="8229600">
                <a:moveTo>
                  <a:pt x="0" y="0"/>
                </a:moveTo>
                <a:lnTo>
                  <a:pt x="8628677" y="0"/>
                </a:lnTo>
                <a:lnTo>
                  <a:pt x="8628677" y="8229600"/>
                </a:lnTo>
                <a:lnTo>
                  <a:pt x="0" y="8229600"/>
                </a:lnTo>
                <a:lnTo>
                  <a:pt x="0" y="0"/>
                </a:lnTo>
                <a:close/>
              </a:path>
            </a:pathLst>
          </a:custGeom>
          <a:blipFill>
            <a:blip r:embed="rId6"/>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11444" b="-11444"/>
            </a:stretch>
          </a:blipFill>
        </p:spPr>
        <p:txBody>
          <a:bodyPr/>
          <a:lstStyle/>
          <a:p>
            <a:endParaRPr lang="en-US"/>
          </a:p>
        </p:txBody>
      </p:sp>
      <p:sp>
        <p:nvSpPr>
          <p:cNvPr id="3" name="Freeform 3"/>
          <p:cNvSpPr/>
          <p:nvPr/>
        </p:nvSpPr>
        <p:spPr>
          <a:xfrm>
            <a:off x="-2104177" y="-1249536"/>
            <a:ext cx="5362891" cy="4114800"/>
          </a:xfrm>
          <a:custGeom>
            <a:avLst/>
            <a:gdLst/>
            <a:ahLst/>
            <a:cxnLst/>
            <a:rect l="l" t="t" r="r" b="b"/>
            <a:pathLst>
              <a:path w="5362891" h="4114800">
                <a:moveTo>
                  <a:pt x="0" y="0"/>
                </a:moveTo>
                <a:lnTo>
                  <a:pt x="5362891" y="0"/>
                </a:lnTo>
                <a:lnTo>
                  <a:pt x="536289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2329658" y="224138"/>
            <a:ext cx="2775742" cy="1019440"/>
          </a:xfrm>
          <a:prstGeom prst="rect">
            <a:avLst/>
          </a:prstGeom>
        </p:spPr>
        <p:txBody>
          <a:bodyPr wrap="square" lIns="0" tIns="0" rIns="0" bIns="0" rtlCol="0" anchor="t">
            <a:spAutoFit/>
          </a:bodyPr>
          <a:lstStyle/>
          <a:p>
            <a:pPr algn="ctr">
              <a:lnSpc>
                <a:spcPts val="8262"/>
              </a:lnSpc>
              <a:spcBef>
                <a:spcPct val="0"/>
              </a:spcBef>
            </a:pPr>
            <a:r>
              <a:rPr lang="en-US" sz="5901" b="1" dirty="0" err="1">
                <a:solidFill>
                  <a:srgbClr val="4D3527"/>
                </a:solidFill>
                <a:latin typeface="Roboto Condensed Bold"/>
                <a:ea typeface="Roboto Condensed Bold"/>
                <a:cs typeface="Roboto Condensed Bold"/>
                <a:sym typeface="Roboto Condensed Bold"/>
              </a:rPr>
              <a:t>Dàn</a:t>
            </a:r>
            <a:r>
              <a:rPr lang="en-US" sz="5901" b="1" dirty="0">
                <a:solidFill>
                  <a:srgbClr val="4D3527"/>
                </a:solidFill>
                <a:latin typeface="Roboto Condensed Bold"/>
                <a:ea typeface="Roboto Condensed Bold"/>
                <a:cs typeface="Roboto Condensed Bold"/>
                <a:sym typeface="Roboto Condensed Bold"/>
              </a:rPr>
              <a:t> ý:</a:t>
            </a:r>
          </a:p>
        </p:txBody>
      </p:sp>
      <p:sp>
        <p:nvSpPr>
          <p:cNvPr id="5" name="Freeform 5"/>
          <p:cNvSpPr/>
          <p:nvPr/>
        </p:nvSpPr>
        <p:spPr>
          <a:xfrm>
            <a:off x="3750555" y="228142"/>
            <a:ext cx="10831666" cy="2775614"/>
          </a:xfrm>
          <a:custGeom>
            <a:avLst/>
            <a:gdLst/>
            <a:ahLst/>
            <a:cxnLst/>
            <a:rect l="l" t="t" r="r" b="b"/>
            <a:pathLst>
              <a:path w="10831666" h="2775614">
                <a:moveTo>
                  <a:pt x="0" y="0"/>
                </a:moveTo>
                <a:lnTo>
                  <a:pt x="10831666" y="0"/>
                </a:lnTo>
                <a:lnTo>
                  <a:pt x="10831666" y="2775615"/>
                </a:lnTo>
                <a:lnTo>
                  <a:pt x="0" y="2775615"/>
                </a:lnTo>
                <a:lnTo>
                  <a:pt x="0" y="0"/>
                </a:lnTo>
                <a:close/>
              </a:path>
            </a:pathLst>
          </a:custGeom>
          <a:blipFill>
            <a:blip r:embed="rId5">
              <a:extLst>
                <a:ext uri="{96DAC541-7B7A-43D3-8B79-37D633B846F1}">
                  <asvg:svgBlip xmlns:asvg="http://schemas.microsoft.com/office/drawing/2016/SVG/main" r:embed="rId6"/>
                </a:ext>
              </a:extLst>
            </a:blip>
            <a:stretch>
              <a:fillRect t="-31" b="-31"/>
            </a:stretch>
          </a:blipFill>
        </p:spPr>
        <p:txBody>
          <a:bodyPr/>
          <a:lstStyle/>
          <a:p>
            <a:endParaRPr lang="en-US"/>
          </a:p>
        </p:txBody>
      </p:sp>
      <p:sp>
        <p:nvSpPr>
          <p:cNvPr id="6" name="TextBox 6"/>
          <p:cNvSpPr txBox="1"/>
          <p:nvPr/>
        </p:nvSpPr>
        <p:spPr>
          <a:xfrm>
            <a:off x="5544477" y="1281066"/>
            <a:ext cx="6852473" cy="1216025"/>
          </a:xfrm>
          <a:prstGeom prst="rect">
            <a:avLst/>
          </a:prstGeom>
        </p:spPr>
        <p:txBody>
          <a:bodyPr lIns="0" tIns="0" rIns="0" bIns="0" rtlCol="0" anchor="t">
            <a:spAutoFit/>
          </a:bodyPr>
          <a:lstStyle/>
          <a:p>
            <a:pPr algn="just">
              <a:lnSpc>
                <a:spcPts val="4899"/>
              </a:lnSpc>
            </a:pPr>
            <a:r>
              <a:rPr lang="en-US" sz="3499" dirty="0" err="1">
                <a:latin typeface="Roboto Condensed"/>
                <a:ea typeface="Roboto Condensed"/>
                <a:cs typeface="Roboto Condensed"/>
                <a:sym typeface="Roboto Condensed"/>
              </a:rPr>
              <a:t>Giới</a:t>
            </a:r>
            <a:r>
              <a:rPr lang="en-US" sz="3499" dirty="0">
                <a:latin typeface="Roboto Condensed"/>
                <a:ea typeface="Roboto Condensed"/>
                <a:cs typeface="Roboto Condensed"/>
                <a:sym typeface="Roboto Condensed"/>
              </a:rPr>
              <a:t> </a:t>
            </a:r>
            <a:r>
              <a:rPr lang="en-US" sz="3499" dirty="0" err="1">
                <a:latin typeface="Roboto Condensed"/>
                <a:ea typeface="Roboto Condensed"/>
                <a:cs typeface="Roboto Condensed"/>
                <a:sym typeface="Roboto Condensed"/>
              </a:rPr>
              <a:t>thiệu</a:t>
            </a:r>
            <a:r>
              <a:rPr lang="en-US" sz="3499" dirty="0">
                <a:latin typeface="Roboto Condensed"/>
                <a:ea typeface="Roboto Condensed"/>
                <a:cs typeface="Roboto Condensed"/>
                <a:sym typeface="Roboto Condensed"/>
              </a:rPr>
              <a:t> </a:t>
            </a:r>
            <a:r>
              <a:rPr lang="en-US" sz="3499" dirty="0" err="1">
                <a:latin typeface="Roboto Condensed"/>
                <a:ea typeface="Roboto Condensed"/>
                <a:cs typeface="Roboto Condensed"/>
                <a:sym typeface="Roboto Condensed"/>
              </a:rPr>
              <a:t>tác</a:t>
            </a:r>
            <a:r>
              <a:rPr lang="en-US" sz="3499" dirty="0">
                <a:latin typeface="Roboto Condensed"/>
                <a:ea typeface="Roboto Condensed"/>
                <a:cs typeface="Roboto Condensed"/>
                <a:sym typeface="Roboto Condensed"/>
              </a:rPr>
              <a:t> </a:t>
            </a:r>
            <a:r>
              <a:rPr lang="en-US" sz="3499" dirty="0" err="1">
                <a:latin typeface="Roboto Condensed"/>
                <a:ea typeface="Roboto Condensed"/>
                <a:cs typeface="Roboto Condensed"/>
                <a:sym typeface="Roboto Condensed"/>
              </a:rPr>
              <a:t>giả</a:t>
            </a:r>
            <a:r>
              <a:rPr lang="en-US" sz="3499" dirty="0">
                <a:latin typeface="Roboto Condensed"/>
                <a:ea typeface="Roboto Condensed"/>
                <a:cs typeface="Roboto Condensed"/>
                <a:sym typeface="Roboto Condensed"/>
              </a:rPr>
              <a:t>, </a:t>
            </a:r>
            <a:r>
              <a:rPr lang="en-US" sz="3499" dirty="0" err="1">
                <a:latin typeface="Roboto Condensed"/>
                <a:ea typeface="Roboto Condensed"/>
                <a:cs typeface="Roboto Condensed"/>
                <a:sym typeface="Roboto Condensed"/>
              </a:rPr>
              <a:t>tác</a:t>
            </a:r>
            <a:r>
              <a:rPr lang="en-US" sz="3499" dirty="0">
                <a:latin typeface="Roboto Condensed"/>
                <a:ea typeface="Roboto Condensed"/>
                <a:cs typeface="Roboto Condensed"/>
                <a:sym typeface="Roboto Condensed"/>
              </a:rPr>
              <a:t> </a:t>
            </a:r>
            <a:r>
              <a:rPr lang="en-US" sz="3499" dirty="0" err="1">
                <a:latin typeface="Roboto Condensed"/>
                <a:ea typeface="Roboto Condensed"/>
                <a:cs typeface="Roboto Condensed"/>
                <a:sym typeface="Roboto Condensed"/>
              </a:rPr>
              <a:t>phẩm</a:t>
            </a:r>
            <a:r>
              <a:rPr lang="en-US" sz="3499" dirty="0">
                <a:latin typeface="Roboto Condensed"/>
                <a:ea typeface="Roboto Condensed"/>
                <a:cs typeface="Roboto Condensed"/>
                <a:sym typeface="Roboto Condensed"/>
              </a:rPr>
              <a:t>; </a:t>
            </a:r>
            <a:r>
              <a:rPr lang="en-US" sz="3499" dirty="0" err="1">
                <a:latin typeface="Roboto Condensed"/>
                <a:ea typeface="Roboto Condensed"/>
                <a:cs typeface="Roboto Condensed"/>
                <a:sym typeface="Roboto Condensed"/>
              </a:rPr>
              <a:t>nêu</a:t>
            </a:r>
            <a:r>
              <a:rPr lang="en-US" sz="3499" dirty="0">
                <a:latin typeface="Roboto Condensed"/>
                <a:ea typeface="Roboto Condensed"/>
                <a:cs typeface="Roboto Condensed"/>
                <a:sym typeface="Roboto Condensed"/>
              </a:rPr>
              <a:t> </a:t>
            </a:r>
            <a:r>
              <a:rPr lang="en-US" sz="3499" dirty="0" err="1">
                <a:latin typeface="Roboto Condensed"/>
                <a:ea typeface="Roboto Condensed"/>
                <a:cs typeface="Roboto Condensed"/>
                <a:sym typeface="Roboto Condensed"/>
              </a:rPr>
              <a:t>nhận</a:t>
            </a:r>
            <a:r>
              <a:rPr lang="en-US" sz="3499" dirty="0">
                <a:latin typeface="Roboto Condensed"/>
                <a:ea typeface="Roboto Condensed"/>
                <a:cs typeface="Roboto Condensed"/>
                <a:sym typeface="Roboto Condensed"/>
              </a:rPr>
              <a:t> </a:t>
            </a:r>
            <a:r>
              <a:rPr lang="en-US" sz="3499" dirty="0" err="1">
                <a:latin typeface="Roboto Condensed"/>
                <a:ea typeface="Roboto Condensed"/>
                <a:cs typeface="Roboto Condensed"/>
                <a:sym typeface="Roboto Condensed"/>
              </a:rPr>
              <a:t>định</a:t>
            </a:r>
            <a:r>
              <a:rPr lang="en-US" sz="3499" dirty="0">
                <a:latin typeface="Roboto Condensed"/>
                <a:ea typeface="Roboto Condensed"/>
                <a:cs typeface="Roboto Condensed"/>
                <a:sym typeface="Roboto Condensed"/>
              </a:rPr>
              <a:t> </a:t>
            </a:r>
            <a:r>
              <a:rPr lang="en-US" sz="3499" dirty="0" err="1">
                <a:latin typeface="Roboto Condensed"/>
                <a:ea typeface="Roboto Condensed"/>
                <a:cs typeface="Roboto Condensed"/>
                <a:sym typeface="Roboto Condensed"/>
              </a:rPr>
              <a:t>chung</a:t>
            </a:r>
            <a:r>
              <a:rPr lang="en-US" sz="3499" dirty="0">
                <a:latin typeface="Roboto Condensed"/>
                <a:ea typeface="Roboto Condensed"/>
                <a:cs typeface="Roboto Condensed"/>
                <a:sym typeface="Roboto Condensed"/>
              </a:rPr>
              <a:t> </a:t>
            </a:r>
            <a:r>
              <a:rPr lang="en-US" sz="3499" dirty="0" err="1">
                <a:latin typeface="Roboto Condensed"/>
                <a:ea typeface="Roboto Condensed"/>
                <a:cs typeface="Roboto Condensed"/>
                <a:sym typeface="Roboto Condensed"/>
              </a:rPr>
              <a:t>về</a:t>
            </a:r>
            <a:r>
              <a:rPr lang="en-US" sz="3499" dirty="0">
                <a:latin typeface="Roboto Condensed"/>
                <a:ea typeface="Roboto Condensed"/>
                <a:cs typeface="Roboto Condensed"/>
                <a:sym typeface="Roboto Condensed"/>
              </a:rPr>
              <a:t> </a:t>
            </a:r>
            <a:r>
              <a:rPr lang="en-US" sz="3499" dirty="0" err="1">
                <a:latin typeface="Roboto Condensed"/>
                <a:ea typeface="Roboto Condensed"/>
                <a:cs typeface="Roboto Condensed"/>
                <a:sym typeface="Roboto Condensed"/>
              </a:rPr>
              <a:t>tác</a:t>
            </a:r>
            <a:r>
              <a:rPr lang="en-US" sz="3499" dirty="0">
                <a:latin typeface="Roboto Condensed"/>
                <a:ea typeface="Roboto Condensed"/>
                <a:cs typeface="Roboto Condensed"/>
                <a:sym typeface="Roboto Condensed"/>
              </a:rPr>
              <a:t> </a:t>
            </a:r>
            <a:r>
              <a:rPr lang="en-US" sz="3499" dirty="0" err="1">
                <a:latin typeface="Roboto Condensed"/>
                <a:ea typeface="Roboto Condensed"/>
                <a:cs typeface="Roboto Condensed"/>
                <a:sym typeface="Roboto Condensed"/>
              </a:rPr>
              <a:t>phẩm</a:t>
            </a:r>
            <a:r>
              <a:rPr lang="en-US" sz="3499" dirty="0">
                <a:latin typeface="Roboto Condensed"/>
                <a:ea typeface="Roboto Condensed"/>
                <a:cs typeface="Roboto Condensed"/>
                <a:sym typeface="Roboto Condensed"/>
              </a:rPr>
              <a:t> </a:t>
            </a:r>
            <a:r>
              <a:rPr lang="en-US" sz="3499" dirty="0" err="1">
                <a:latin typeface="Roboto Condensed"/>
                <a:ea typeface="Roboto Condensed"/>
                <a:cs typeface="Roboto Condensed"/>
                <a:sym typeface="Roboto Condensed"/>
              </a:rPr>
              <a:t>kịch</a:t>
            </a:r>
            <a:endParaRPr lang="en-US" sz="3499" dirty="0">
              <a:latin typeface="Roboto Condensed"/>
              <a:ea typeface="Roboto Condensed"/>
              <a:cs typeface="Roboto Condensed"/>
              <a:sym typeface="Roboto Condensed"/>
            </a:endParaRPr>
          </a:p>
        </p:txBody>
      </p:sp>
      <p:grpSp>
        <p:nvGrpSpPr>
          <p:cNvPr id="7" name="Group 7"/>
          <p:cNvGrpSpPr/>
          <p:nvPr/>
        </p:nvGrpSpPr>
        <p:grpSpPr>
          <a:xfrm>
            <a:off x="2329658" y="3253228"/>
            <a:ext cx="13872544" cy="1977766"/>
            <a:chOff x="0" y="0"/>
            <a:chExt cx="17493691" cy="2494022"/>
          </a:xfrm>
        </p:grpSpPr>
        <p:sp>
          <p:nvSpPr>
            <p:cNvPr id="8" name="Freeform 8"/>
            <p:cNvSpPr/>
            <p:nvPr/>
          </p:nvSpPr>
          <p:spPr>
            <a:xfrm>
              <a:off x="0" y="0"/>
              <a:ext cx="17493690" cy="2494022"/>
            </a:xfrm>
            <a:custGeom>
              <a:avLst/>
              <a:gdLst/>
              <a:ahLst/>
              <a:cxnLst/>
              <a:rect l="l" t="t" r="r" b="b"/>
              <a:pathLst>
                <a:path w="17493690" h="2494022">
                  <a:moveTo>
                    <a:pt x="16731690" y="0"/>
                  </a:moveTo>
                  <a:lnTo>
                    <a:pt x="762000" y="0"/>
                  </a:lnTo>
                  <a:cubicBezTo>
                    <a:pt x="341630" y="0"/>
                    <a:pt x="0" y="341630"/>
                    <a:pt x="0" y="762000"/>
                  </a:cubicBezTo>
                  <a:lnTo>
                    <a:pt x="0" y="1732022"/>
                  </a:lnTo>
                  <a:cubicBezTo>
                    <a:pt x="0" y="2152392"/>
                    <a:pt x="341630" y="2494022"/>
                    <a:pt x="762000" y="2494022"/>
                  </a:cubicBezTo>
                  <a:lnTo>
                    <a:pt x="16731690" y="2494022"/>
                  </a:lnTo>
                  <a:cubicBezTo>
                    <a:pt x="17152062" y="2494022"/>
                    <a:pt x="17493690" y="2152392"/>
                    <a:pt x="17493690" y="1732022"/>
                  </a:cubicBezTo>
                  <a:lnTo>
                    <a:pt x="17493690" y="762000"/>
                  </a:lnTo>
                  <a:cubicBezTo>
                    <a:pt x="17493690" y="341630"/>
                    <a:pt x="17152062" y="0"/>
                    <a:pt x="16731690" y="0"/>
                  </a:cubicBezTo>
                  <a:close/>
                </a:path>
              </a:pathLst>
            </a:custGeom>
            <a:solidFill>
              <a:srgbClr val="FFE2B8"/>
            </a:solidFill>
          </p:spPr>
          <p:txBody>
            <a:bodyPr/>
            <a:lstStyle/>
            <a:p>
              <a:endParaRPr lang="en-US"/>
            </a:p>
          </p:txBody>
        </p:sp>
      </p:grpSp>
      <p:sp>
        <p:nvSpPr>
          <p:cNvPr id="9" name="TextBox 9"/>
          <p:cNvSpPr txBox="1"/>
          <p:nvPr/>
        </p:nvSpPr>
        <p:spPr>
          <a:xfrm>
            <a:off x="3493855" y="3522934"/>
            <a:ext cx="11742418" cy="1154342"/>
          </a:xfrm>
          <a:prstGeom prst="rect">
            <a:avLst/>
          </a:prstGeom>
        </p:spPr>
        <p:txBody>
          <a:bodyPr lIns="0" tIns="0" rIns="0" bIns="0" rtlCol="0" anchor="t">
            <a:spAutoFit/>
          </a:bodyPr>
          <a:lstStyle/>
          <a:p>
            <a:pPr marL="712470" lvl="1" indent="-356235" algn="just">
              <a:lnSpc>
                <a:spcPts val="4620"/>
              </a:lnSpc>
              <a:buFont typeface="Arial"/>
              <a:buChar char="•"/>
            </a:pPr>
            <a:r>
              <a:rPr lang="en-US" sz="3300" dirty="0" err="1">
                <a:solidFill>
                  <a:srgbClr val="815C29"/>
                </a:solidFill>
                <a:latin typeface="Roboto Condensed"/>
                <a:ea typeface="Roboto Condensed"/>
                <a:cs typeface="Roboto Condensed"/>
                <a:sym typeface="Roboto Condensed"/>
              </a:rPr>
              <a:t>Tóm</a:t>
            </a:r>
            <a:r>
              <a:rPr lang="en-US" sz="3300" dirty="0">
                <a:solidFill>
                  <a:srgbClr val="815C29"/>
                </a:solidFill>
                <a:latin typeface="Roboto Condensed"/>
                <a:ea typeface="Roboto Condensed"/>
                <a:cs typeface="Roboto Condensed"/>
                <a:sym typeface="Roboto Condensed"/>
              </a:rPr>
              <a:t> </a:t>
            </a:r>
            <a:r>
              <a:rPr lang="en-US" sz="3300" dirty="0" err="1">
                <a:solidFill>
                  <a:srgbClr val="815C29"/>
                </a:solidFill>
                <a:latin typeface="Roboto Condensed"/>
                <a:ea typeface="Roboto Condensed"/>
                <a:cs typeface="Roboto Condensed"/>
                <a:sym typeface="Roboto Condensed"/>
              </a:rPr>
              <a:t>tắt</a:t>
            </a:r>
            <a:r>
              <a:rPr lang="en-US" sz="3300" dirty="0">
                <a:solidFill>
                  <a:srgbClr val="815C29"/>
                </a:solidFill>
                <a:latin typeface="Roboto Condensed"/>
                <a:ea typeface="Roboto Condensed"/>
                <a:cs typeface="Roboto Condensed"/>
                <a:sym typeface="Roboto Condensed"/>
              </a:rPr>
              <a:t> </a:t>
            </a:r>
            <a:r>
              <a:rPr lang="en-US" sz="3300" dirty="0" err="1">
                <a:solidFill>
                  <a:srgbClr val="815C29"/>
                </a:solidFill>
                <a:latin typeface="Roboto Condensed"/>
                <a:ea typeface="Roboto Condensed"/>
                <a:cs typeface="Roboto Condensed"/>
                <a:sym typeface="Roboto Condensed"/>
              </a:rPr>
              <a:t>cốt</a:t>
            </a:r>
            <a:r>
              <a:rPr lang="en-US" sz="3300" dirty="0">
                <a:solidFill>
                  <a:srgbClr val="815C29"/>
                </a:solidFill>
                <a:latin typeface="Roboto Condensed"/>
                <a:ea typeface="Roboto Condensed"/>
                <a:cs typeface="Roboto Condensed"/>
                <a:sym typeface="Roboto Condensed"/>
              </a:rPr>
              <a:t> </a:t>
            </a:r>
            <a:r>
              <a:rPr lang="en-US" sz="3300" dirty="0" err="1">
                <a:solidFill>
                  <a:srgbClr val="815C29"/>
                </a:solidFill>
                <a:latin typeface="Roboto Condensed"/>
                <a:ea typeface="Roboto Condensed"/>
                <a:cs typeface="Roboto Condensed"/>
                <a:sym typeface="Roboto Condensed"/>
              </a:rPr>
              <a:t>truyện</a:t>
            </a:r>
            <a:endParaRPr lang="en-US" sz="3300" dirty="0">
              <a:solidFill>
                <a:srgbClr val="815C29"/>
              </a:solidFill>
              <a:latin typeface="Roboto Condensed"/>
              <a:ea typeface="Roboto Condensed"/>
              <a:cs typeface="Roboto Condensed"/>
              <a:sym typeface="Roboto Condensed"/>
            </a:endParaRPr>
          </a:p>
          <a:p>
            <a:pPr marL="712470" lvl="1" indent="-356235" algn="just">
              <a:lnSpc>
                <a:spcPts val="4620"/>
              </a:lnSpc>
              <a:buFont typeface="Arial"/>
              <a:buChar char="•"/>
            </a:pPr>
            <a:r>
              <a:rPr lang="en-US" sz="3300" dirty="0" err="1">
                <a:solidFill>
                  <a:srgbClr val="815C29"/>
                </a:solidFill>
                <a:latin typeface="Roboto Condensed"/>
                <a:ea typeface="Roboto Condensed"/>
                <a:cs typeface="Roboto Condensed"/>
                <a:sym typeface="Roboto Condensed"/>
              </a:rPr>
              <a:t>Phân</a:t>
            </a:r>
            <a:r>
              <a:rPr lang="en-US" sz="3300" dirty="0">
                <a:solidFill>
                  <a:srgbClr val="815C29"/>
                </a:solidFill>
                <a:latin typeface="Roboto Condensed"/>
                <a:ea typeface="Roboto Condensed"/>
                <a:cs typeface="Roboto Condensed"/>
                <a:sym typeface="Roboto Condensed"/>
              </a:rPr>
              <a:t> </a:t>
            </a:r>
            <a:r>
              <a:rPr lang="en-US" sz="3300" dirty="0" err="1">
                <a:solidFill>
                  <a:srgbClr val="815C29"/>
                </a:solidFill>
                <a:latin typeface="Roboto Condensed"/>
                <a:ea typeface="Roboto Condensed"/>
                <a:cs typeface="Roboto Condensed"/>
                <a:sym typeface="Roboto Condensed"/>
              </a:rPr>
              <a:t>tích</a:t>
            </a:r>
            <a:r>
              <a:rPr lang="en-US" sz="3300" dirty="0">
                <a:solidFill>
                  <a:srgbClr val="815C29"/>
                </a:solidFill>
                <a:latin typeface="Roboto Condensed"/>
                <a:ea typeface="Roboto Condensed"/>
                <a:cs typeface="Roboto Condensed"/>
                <a:sym typeface="Roboto Condensed"/>
              </a:rPr>
              <a:t> </a:t>
            </a:r>
            <a:r>
              <a:rPr lang="en-US" sz="3300" dirty="0" err="1">
                <a:solidFill>
                  <a:srgbClr val="815C29"/>
                </a:solidFill>
                <a:latin typeface="Roboto Condensed"/>
                <a:ea typeface="Roboto Condensed"/>
                <a:cs typeface="Roboto Condensed"/>
                <a:sym typeface="Roboto Condensed"/>
              </a:rPr>
              <a:t>nội</a:t>
            </a:r>
            <a:r>
              <a:rPr lang="en-US" sz="3300" dirty="0">
                <a:solidFill>
                  <a:srgbClr val="815C29"/>
                </a:solidFill>
                <a:latin typeface="Roboto Condensed"/>
                <a:ea typeface="Roboto Condensed"/>
                <a:cs typeface="Roboto Condensed"/>
                <a:sym typeface="Roboto Condensed"/>
              </a:rPr>
              <a:t> dung </a:t>
            </a:r>
            <a:r>
              <a:rPr lang="en-US" sz="3300" dirty="0" err="1">
                <a:solidFill>
                  <a:srgbClr val="815C29"/>
                </a:solidFill>
                <a:latin typeface="Roboto Condensed"/>
                <a:ea typeface="Roboto Condensed"/>
                <a:cs typeface="Roboto Condensed"/>
                <a:sym typeface="Roboto Condensed"/>
              </a:rPr>
              <a:t>chủ</a:t>
            </a:r>
            <a:r>
              <a:rPr lang="en-US" sz="3300" dirty="0">
                <a:solidFill>
                  <a:srgbClr val="815C29"/>
                </a:solidFill>
                <a:latin typeface="Roboto Condensed"/>
                <a:ea typeface="Roboto Condensed"/>
                <a:cs typeface="Roboto Condensed"/>
                <a:sym typeface="Roboto Condensed"/>
              </a:rPr>
              <a:t> </a:t>
            </a:r>
            <a:r>
              <a:rPr lang="en-US" sz="3300" dirty="0" err="1">
                <a:solidFill>
                  <a:srgbClr val="815C29"/>
                </a:solidFill>
                <a:latin typeface="Roboto Condensed"/>
                <a:ea typeface="Roboto Condensed"/>
                <a:cs typeface="Roboto Condensed"/>
                <a:sym typeface="Roboto Condensed"/>
              </a:rPr>
              <a:t>đề</a:t>
            </a:r>
            <a:r>
              <a:rPr lang="en-US" sz="3300" dirty="0">
                <a:solidFill>
                  <a:srgbClr val="815C29"/>
                </a:solidFill>
                <a:latin typeface="Roboto Condensed"/>
                <a:ea typeface="Roboto Condensed"/>
                <a:cs typeface="Roboto Condensed"/>
                <a:sym typeface="Roboto Condensed"/>
              </a:rPr>
              <a:t> </a:t>
            </a:r>
            <a:r>
              <a:rPr lang="en-US" sz="3300" dirty="0" err="1">
                <a:solidFill>
                  <a:srgbClr val="815C29"/>
                </a:solidFill>
                <a:latin typeface="Roboto Condensed"/>
                <a:ea typeface="Roboto Condensed"/>
                <a:cs typeface="Roboto Condensed"/>
                <a:sym typeface="Roboto Condensed"/>
              </a:rPr>
              <a:t>của</a:t>
            </a:r>
            <a:r>
              <a:rPr lang="en-US" sz="3300" dirty="0">
                <a:solidFill>
                  <a:srgbClr val="815C29"/>
                </a:solidFill>
                <a:latin typeface="Roboto Condensed"/>
                <a:ea typeface="Roboto Condensed"/>
                <a:cs typeface="Roboto Condensed"/>
                <a:sym typeface="Roboto Condensed"/>
              </a:rPr>
              <a:t> </a:t>
            </a:r>
            <a:r>
              <a:rPr lang="en-US" sz="3300" dirty="0" err="1">
                <a:solidFill>
                  <a:srgbClr val="815C29"/>
                </a:solidFill>
                <a:latin typeface="Roboto Condensed"/>
                <a:ea typeface="Roboto Condensed"/>
                <a:cs typeface="Roboto Condensed"/>
                <a:sym typeface="Roboto Condensed"/>
              </a:rPr>
              <a:t>tác</a:t>
            </a:r>
            <a:r>
              <a:rPr lang="en-US" sz="3300" dirty="0">
                <a:solidFill>
                  <a:srgbClr val="815C29"/>
                </a:solidFill>
                <a:latin typeface="Roboto Condensed"/>
                <a:ea typeface="Roboto Condensed"/>
                <a:cs typeface="Roboto Condensed"/>
                <a:sym typeface="Roboto Condensed"/>
              </a:rPr>
              <a:t> </a:t>
            </a:r>
            <a:r>
              <a:rPr lang="en-US" sz="3300" dirty="0" err="1">
                <a:solidFill>
                  <a:srgbClr val="815C29"/>
                </a:solidFill>
                <a:latin typeface="Roboto Condensed"/>
                <a:ea typeface="Roboto Condensed"/>
                <a:cs typeface="Roboto Condensed"/>
                <a:sym typeface="Roboto Condensed"/>
              </a:rPr>
              <a:t>phẩm</a:t>
            </a:r>
            <a:r>
              <a:rPr lang="en-US" sz="3300" dirty="0">
                <a:solidFill>
                  <a:srgbClr val="815C29"/>
                </a:solidFill>
                <a:latin typeface="Roboto Condensed"/>
                <a:ea typeface="Roboto Condensed"/>
                <a:cs typeface="Roboto Condensed"/>
                <a:sym typeface="Roboto Condensed"/>
              </a:rPr>
              <a:t> (</a:t>
            </a:r>
            <a:r>
              <a:rPr lang="en-US" sz="3300" dirty="0" err="1">
                <a:solidFill>
                  <a:srgbClr val="815C29"/>
                </a:solidFill>
                <a:latin typeface="Roboto Condensed"/>
                <a:ea typeface="Roboto Condensed"/>
                <a:cs typeface="Roboto Condensed"/>
                <a:sym typeface="Roboto Condensed"/>
              </a:rPr>
              <a:t>xung</a:t>
            </a:r>
            <a:r>
              <a:rPr lang="en-US" sz="3300" dirty="0">
                <a:solidFill>
                  <a:srgbClr val="815C29"/>
                </a:solidFill>
                <a:latin typeface="Roboto Condensed"/>
                <a:ea typeface="Roboto Condensed"/>
                <a:cs typeface="Roboto Condensed"/>
                <a:sym typeface="Roboto Condensed"/>
              </a:rPr>
              <a:t> </a:t>
            </a:r>
            <a:r>
              <a:rPr lang="en-US" sz="3300" dirty="0" err="1">
                <a:solidFill>
                  <a:srgbClr val="815C29"/>
                </a:solidFill>
                <a:latin typeface="Roboto Condensed"/>
                <a:ea typeface="Roboto Condensed"/>
                <a:cs typeface="Roboto Condensed"/>
                <a:sym typeface="Roboto Condensed"/>
              </a:rPr>
              <a:t>đột</a:t>
            </a:r>
            <a:r>
              <a:rPr lang="en-US" sz="3300" dirty="0">
                <a:solidFill>
                  <a:srgbClr val="815C29"/>
                </a:solidFill>
                <a:latin typeface="Roboto Condensed"/>
                <a:ea typeface="Roboto Condensed"/>
                <a:cs typeface="Roboto Condensed"/>
                <a:sym typeface="Roboto Condensed"/>
              </a:rPr>
              <a:t> –&gt; </a:t>
            </a:r>
            <a:r>
              <a:rPr lang="en-US" sz="3300" dirty="0" err="1">
                <a:solidFill>
                  <a:srgbClr val="815C29"/>
                </a:solidFill>
                <a:latin typeface="Roboto Condensed"/>
                <a:ea typeface="Roboto Condensed"/>
                <a:cs typeface="Roboto Condensed"/>
                <a:sym typeface="Roboto Condensed"/>
              </a:rPr>
              <a:t>chủ</a:t>
            </a:r>
            <a:r>
              <a:rPr lang="en-US" sz="3300" dirty="0">
                <a:solidFill>
                  <a:srgbClr val="815C29"/>
                </a:solidFill>
                <a:latin typeface="Roboto Condensed"/>
                <a:ea typeface="Roboto Condensed"/>
                <a:cs typeface="Roboto Condensed"/>
                <a:sym typeface="Roboto Condensed"/>
              </a:rPr>
              <a:t> </a:t>
            </a:r>
            <a:r>
              <a:rPr lang="en-US" sz="3300" dirty="0" err="1">
                <a:solidFill>
                  <a:srgbClr val="815C29"/>
                </a:solidFill>
                <a:latin typeface="Roboto Condensed"/>
                <a:ea typeface="Roboto Condensed"/>
                <a:cs typeface="Roboto Condensed"/>
                <a:sym typeface="Roboto Condensed"/>
              </a:rPr>
              <a:t>đề</a:t>
            </a:r>
            <a:r>
              <a:rPr lang="en-US" sz="3300" dirty="0">
                <a:solidFill>
                  <a:srgbClr val="815C29"/>
                </a:solidFill>
                <a:latin typeface="Roboto Condensed"/>
                <a:ea typeface="Roboto Condensed"/>
                <a:cs typeface="Roboto Condensed"/>
                <a:sym typeface="Roboto Condensed"/>
              </a:rPr>
              <a:t>)</a:t>
            </a:r>
          </a:p>
        </p:txBody>
      </p:sp>
      <p:grpSp>
        <p:nvGrpSpPr>
          <p:cNvPr id="10" name="Group 10"/>
          <p:cNvGrpSpPr/>
          <p:nvPr/>
        </p:nvGrpSpPr>
        <p:grpSpPr>
          <a:xfrm>
            <a:off x="2129086" y="5478644"/>
            <a:ext cx="14073116" cy="2815545"/>
            <a:chOff x="0" y="0"/>
            <a:chExt cx="17746618" cy="3550486"/>
          </a:xfrm>
        </p:grpSpPr>
        <p:sp>
          <p:nvSpPr>
            <p:cNvPr id="11" name="Freeform 11"/>
            <p:cNvSpPr/>
            <p:nvPr/>
          </p:nvSpPr>
          <p:spPr>
            <a:xfrm>
              <a:off x="0" y="0"/>
              <a:ext cx="17746618" cy="3550486"/>
            </a:xfrm>
            <a:custGeom>
              <a:avLst/>
              <a:gdLst/>
              <a:ahLst/>
              <a:cxnLst/>
              <a:rect l="l" t="t" r="r" b="b"/>
              <a:pathLst>
                <a:path w="17746618" h="3550486">
                  <a:moveTo>
                    <a:pt x="16984618" y="0"/>
                  </a:moveTo>
                  <a:lnTo>
                    <a:pt x="762000" y="0"/>
                  </a:lnTo>
                  <a:cubicBezTo>
                    <a:pt x="341630" y="0"/>
                    <a:pt x="0" y="341630"/>
                    <a:pt x="0" y="762000"/>
                  </a:cubicBezTo>
                  <a:lnTo>
                    <a:pt x="0" y="2788486"/>
                  </a:lnTo>
                  <a:cubicBezTo>
                    <a:pt x="0" y="3208856"/>
                    <a:pt x="341630" y="3550486"/>
                    <a:pt x="762000" y="3550486"/>
                  </a:cubicBezTo>
                  <a:lnTo>
                    <a:pt x="16984618" y="3550486"/>
                  </a:lnTo>
                  <a:cubicBezTo>
                    <a:pt x="17404989" y="3550486"/>
                    <a:pt x="17746618" y="3208856"/>
                    <a:pt x="17746618" y="2788486"/>
                  </a:cubicBezTo>
                  <a:lnTo>
                    <a:pt x="17746618" y="762000"/>
                  </a:lnTo>
                  <a:cubicBezTo>
                    <a:pt x="17746618" y="341630"/>
                    <a:pt x="17404989" y="0"/>
                    <a:pt x="16984618" y="0"/>
                  </a:cubicBezTo>
                  <a:close/>
                </a:path>
              </a:pathLst>
            </a:custGeom>
            <a:solidFill>
              <a:srgbClr val="70422C"/>
            </a:solidFill>
          </p:spPr>
          <p:txBody>
            <a:bodyPr/>
            <a:lstStyle/>
            <a:p>
              <a:endParaRPr lang="en-US"/>
            </a:p>
          </p:txBody>
        </p:sp>
      </p:grpSp>
      <p:sp>
        <p:nvSpPr>
          <p:cNvPr id="12" name="TextBox 12"/>
          <p:cNvSpPr txBox="1"/>
          <p:nvPr/>
        </p:nvSpPr>
        <p:spPr>
          <a:xfrm>
            <a:off x="2129086" y="5545319"/>
            <a:ext cx="13683256" cy="2242996"/>
          </a:xfrm>
          <a:prstGeom prst="rect">
            <a:avLst/>
          </a:prstGeom>
        </p:spPr>
        <p:txBody>
          <a:bodyPr lIns="0" tIns="0" rIns="0" bIns="0" rtlCol="0" anchor="t">
            <a:spAutoFit/>
          </a:bodyPr>
          <a:lstStyle/>
          <a:p>
            <a:pPr marL="690881" lvl="1" indent="-345440" algn="just">
              <a:lnSpc>
                <a:spcPts val="4480"/>
              </a:lnSpc>
              <a:buFont typeface="Arial"/>
              <a:buChar char="•"/>
            </a:pPr>
            <a:r>
              <a:rPr lang="en-US" sz="3200">
                <a:solidFill>
                  <a:srgbClr val="FFFFFF"/>
                </a:solidFill>
                <a:latin typeface="Roboto Condensed"/>
                <a:ea typeface="Roboto Condensed"/>
                <a:cs typeface="Roboto Condensed"/>
                <a:sym typeface="Roboto Condensed"/>
              </a:rPr>
              <a:t>Phân tích đặc sắc về hình thức NT của tác phẩm (xung đột, hành động, cốt truyện, nhân vật, lời thoại…) và hiệu quả thẩm mĩ của chúng (lí lẽ và bằng chứng.)</a:t>
            </a:r>
          </a:p>
          <a:p>
            <a:pPr marL="690881" lvl="1" indent="-345440" algn="just">
              <a:lnSpc>
                <a:spcPts val="4480"/>
              </a:lnSpc>
              <a:buFont typeface="Arial"/>
              <a:buChar char="•"/>
            </a:pPr>
            <a:r>
              <a:rPr lang="en-US" sz="3200">
                <a:solidFill>
                  <a:srgbClr val="FFFFFF"/>
                </a:solidFill>
                <a:latin typeface="Roboto Condensed"/>
                <a:ea typeface="Roboto Condensed"/>
                <a:cs typeface="Roboto Condensed"/>
                <a:sym typeface="Roboto Condensed"/>
              </a:rPr>
              <a:t>Có thể liên hệ mở rộng với các tác phẩm khác để làm nổi bật tư tưởng, thông điệp, giá trị của tác phẩm. Nêu bài học em rút ra sau khi đọc tác phẩm</a:t>
            </a:r>
          </a:p>
        </p:txBody>
      </p:sp>
      <p:sp>
        <p:nvSpPr>
          <p:cNvPr id="13" name="Freeform 13"/>
          <p:cNvSpPr/>
          <p:nvPr/>
        </p:nvSpPr>
        <p:spPr>
          <a:xfrm>
            <a:off x="3767096" y="8474837"/>
            <a:ext cx="11195936" cy="1566926"/>
          </a:xfrm>
          <a:custGeom>
            <a:avLst/>
            <a:gdLst/>
            <a:ahLst/>
            <a:cxnLst/>
            <a:rect l="l" t="t" r="r" b="b"/>
            <a:pathLst>
              <a:path w="11195936" h="1566926">
                <a:moveTo>
                  <a:pt x="0" y="0"/>
                </a:moveTo>
                <a:lnTo>
                  <a:pt x="11195936" y="0"/>
                </a:lnTo>
                <a:lnTo>
                  <a:pt x="11195936" y="1566926"/>
                </a:lnTo>
                <a:lnTo>
                  <a:pt x="0" y="1566926"/>
                </a:lnTo>
                <a:lnTo>
                  <a:pt x="0" y="0"/>
                </a:lnTo>
                <a:close/>
              </a:path>
            </a:pathLst>
          </a:custGeom>
          <a:blipFill>
            <a:blip r:embed="rId7">
              <a:extLst>
                <a:ext uri="{96DAC541-7B7A-43D3-8B79-37D633B846F1}">
                  <asvg:svgBlip xmlns:asvg="http://schemas.microsoft.com/office/drawing/2016/SVG/main" r:embed="rId8"/>
                </a:ext>
              </a:extLst>
            </a:blip>
            <a:stretch>
              <a:fillRect t="-598" b="-598"/>
            </a:stretch>
          </a:blipFill>
        </p:spPr>
        <p:txBody>
          <a:bodyPr/>
          <a:lstStyle/>
          <a:p>
            <a:endParaRPr lang="en-US"/>
          </a:p>
        </p:txBody>
      </p:sp>
      <p:sp>
        <p:nvSpPr>
          <p:cNvPr id="14" name="TextBox 14"/>
          <p:cNvSpPr txBox="1"/>
          <p:nvPr/>
        </p:nvSpPr>
        <p:spPr>
          <a:xfrm>
            <a:off x="4923950" y="8616950"/>
            <a:ext cx="9029288" cy="1216025"/>
          </a:xfrm>
          <a:prstGeom prst="rect">
            <a:avLst/>
          </a:prstGeom>
        </p:spPr>
        <p:txBody>
          <a:bodyPr lIns="0" tIns="0" rIns="0" bIns="0" rtlCol="0" anchor="t">
            <a:spAutoFit/>
          </a:bodyPr>
          <a:lstStyle/>
          <a:p>
            <a:pPr algn="ctr">
              <a:lnSpc>
                <a:spcPts val="4899"/>
              </a:lnSpc>
            </a:pPr>
            <a:r>
              <a:rPr lang="en-US" sz="3499" dirty="0" err="1">
                <a:latin typeface="Roboto Condensed"/>
                <a:ea typeface="Roboto Condensed"/>
                <a:cs typeface="Roboto Condensed"/>
                <a:sym typeface="Roboto Condensed"/>
              </a:rPr>
              <a:t>Khẳng</a:t>
            </a:r>
            <a:r>
              <a:rPr lang="en-US" sz="3499" dirty="0">
                <a:latin typeface="Roboto Condensed"/>
                <a:ea typeface="Roboto Condensed"/>
                <a:cs typeface="Roboto Condensed"/>
                <a:sym typeface="Roboto Condensed"/>
              </a:rPr>
              <a:t> </a:t>
            </a:r>
            <a:r>
              <a:rPr lang="en-US" sz="3499" dirty="0" err="1">
                <a:latin typeface="Roboto Condensed"/>
                <a:ea typeface="Roboto Condensed"/>
                <a:cs typeface="Roboto Condensed"/>
                <a:sym typeface="Roboto Condensed"/>
              </a:rPr>
              <a:t>định</a:t>
            </a:r>
            <a:r>
              <a:rPr lang="en-US" sz="3499" dirty="0">
                <a:latin typeface="Roboto Condensed"/>
                <a:ea typeface="Roboto Condensed"/>
                <a:cs typeface="Roboto Condensed"/>
                <a:sym typeface="Roboto Condensed"/>
              </a:rPr>
              <a:t> </a:t>
            </a:r>
            <a:r>
              <a:rPr lang="en-US" sz="3499" dirty="0" err="1">
                <a:latin typeface="Roboto Condensed"/>
                <a:ea typeface="Roboto Condensed"/>
                <a:cs typeface="Roboto Condensed"/>
                <a:sym typeface="Roboto Condensed"/>
              </a:rPr>
              <a:t>hiệu</a:t>
            </a:r>
            <a:r>
              <a:rPr lang="en-US" sz="3499" dirty="0">
                <a:latin typeface="Roboto Condensed"/>
                <a:ea typeface="Roboto Condensed"/>
                <a:cs typeface="Roboto Condensed"/>
                <a:sym typeface="Roboto Condensed"/>
              </a:rPr>
              <a:t> </a:t>
            </a:r>
            <a:r>
              <a:rPr lang="en-US" sz="3499" dirty="0" err="1">
                <a:latin typeface="Roboto Condensed"/>
                <a:ea typeface="Roboto Condensed"/>
                <a:cs typeface="Roboto Condensed"/>
                <a:sym typeface="Roboto Condensed"/>
              </a:rPr>
              <a:t>quả</a:t>
            </a:r>
            <a:r>
              <a:rPr lang="en-US" sz="3499" dirty="0">
                <a:latin typeface="Roboto Condensed"/>
                <a:ea typeface="Roboto Condensed"/>
                <a:cs typeface="Roboto Condensed"/>
                <a:sym typeface="Roboto Condensed"/>
              </a:rPr>
              <a:t> </a:t>
            </a:r>
            <a:r>
              <a:rPr lang="en-US" sz="3499" dirty="0" err="1">
                <a:latin typeface="Roboto Condensed"/>
                <a:ea typeface="Roboto Condensed"/>
                <a:cs typeface="Roboto Condensed"/>
                <a:sym typeface="Roboto Condensed"/>
              </a:rPr>
              <a:t>thẩm</a:t>
            </a:r>
            <a:r>
              <a:rPr lang="en-US" sz="3499" dirty="0">
                <a:latin typeface="Roboto Condensed"/>
                <a:ea typeface="Roboto Condensed"/>
                <a:cs typeface="Roboto Condensed"/>
                <a:sym typeface="Roboto Condensed"/>
              </a:rPr>
              <a:t> </a:t>
            </a:r>
            <a:r>
              <a:rPr lang="en-US" sz="3499" dirty="0" err="1">
                <a:latin typeface="Roboto Condensed"/>
                <a:ea typeface="Roboto Condensed"/>
                <a:cs typeface="Roboto Condensed"/>
                <a:sym typeface="Roboto Condensed"/>
              </a:rPr>
              <a:t>mỹ</a:t>
            </a:r>
            <a:r>
              <a:rPr lang="en-US" sz="3499" dirty="0">
                <a:latin typeface="Roboto Condensed"/>
                <a:ea typeface="Roboto Condensed"/>
                <a:cs typeface="Roboto Condensed"/>
                <a:sym typeface="Roboto Condensed"/>
              </a:rPr>
              <a:t> </a:t>
            </a:r>
            <a:r>
              <a:rPr lang="en-US" sz="3499" dirty="0" err="1">
                <a:latin typeface="Roboto Condensed"/>
                <a:ea typeface="Roboto Condensed"/>
                <a:cs typeface="Roboto Condensed"/>
                <a:sym typeface="Roboto Condensed"/>
              </a:rPr>
              <a:t>và</a:t>
            </a:r>
            <a:r>
              <a:rPr lang="en-US" sz="3499" dirty="0">
                <a:latin typeface="Roboto Condensed"/>
                <a:ea typeface="Roboto Condensed"/>
                <a:cs typeface="Roboto Condensed"/>
                <a:sym typeface="Roboto Condensed"/>
              </a:rPr>
              <a:t> ý </a:t>
            </a:r>
            <a:r>
              <a:rPr lang="en-US" sz="3499" dirty="0" err="1">
                <a:latin typeface="Roboto Condensed"/>
                <a:ea typeface="Roboto Condensed"/>
                <a:cs typeface="Roboto Condensed"/>
                <a:sym typeface="Roboto Condensed"/>
              </a:rPr>
              <a:t>nghĩa</a:t>
            </a:r>
            <a:r>
              <a:rPr lang="en-US" sz="3499" dirty="0">
                <a:latin typeface="Roboto Condensed"/>
                <a:ea typeface="Roboto Condensed"/>
                <a:cs typeface="Roboto Condensed"/>
                <a:sym typeface="Roboto Condensed"/>
              </a:rPr>
              <a:t> </a:t>
            </a:r>
          </a:p>
          <a:p>
            <a:pPr algn="ctr">
              <a:lnSpc>
                <a:spcPts val="4899"/>
              </a:lnSpc>
            </a:pPr>
            <a:r>
              <a:rPr lang="en-US" sz="3499" dirty="0" err="1">
                <a:latin typeface="Roboto Condensed"/>
                <a:ea typeface="Roboto Condensed"/>
                <a:cs typeface="Roboto Condensed"/>
                <a:sym typeface="Roboto Condensed"/>
              </a:rPr>
              <a:t>của</a:t>
            </a:r>
            <a:r>
              <a:rPr lang="en-US" sz="3499" dirty="0">
                <a:latin typeface="Roboto Condensed"/>
                <a:ea typeface="Roboto Condensed"/>
                <a:cs typeface="Roboto Condensed"/>
                <a:sym typeface="Roboto Condensed"/>
              </a:rPr>
              <a:t> </a:t>
            </a:r>
            <a:r>
              <a:rPr lang="en-US" sz="3499" dirty="0" err="1">
                <a:latin typeface="Roboto Condensed"/>
                <a:ea typeface="Roboto Condensed"/>
                <a:cs typeface="Roboto Condensed"/>
                <a:sym typeface="Roboto Condensed"/>
              </a:rPr>
              <a:t>tác</a:t>
            </a:r>
            <a:r>
              <a:rPr lang="en-US" sz="3499" dirty="0">
                <a:latin typeface="Roboto Condensed"/>
                <a:ea typeface="Roboto Condensed"/>
                <a:cs typeface="Roboto Condensed"/>
                <a:sym typeface="Roboto Condensed"/>
              </a:rPr>
              <a:t> </a:t>
            </a:r>
            <a:r>
              <a:rPr lang="en-US" sz="3499" dirty="0" err="1">
                <a:latin typeface="Roboto Condensed"/>
                <a:ea typeface="Roboto Condensed"/>
                <a:cs typeface="Roboto Condensed"/>
                <a:sym typeface="Roboto Condensed"/>
              </a:rPr>
              <a:t>phẩm</a:t>
            </a:r>
            <a:r>
              <a:rPr lang="en-US" sz="3499" dirty="0">
                <a:latin typeface="Roboto Condensed"/>
                <a:ea typeface="Roboto Condensed"/>
                <a:cs typeface="Roboto Condensed"/>
                <a:sym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1444" b="-11444"/>
            </a:stretch>
          </a:blipFill>
        </p:spPr>
        <p:txBody>
          <a:bodyPr/>
          <a:lstStyle/>
          <a:p>
            <a:endParaRPr lang="en-US"/>
          </a:p>
        </p:txBody>
      </p:sp>
      <p:sp>
        <p:nvSpPr>
          <p:cNvPr id="3" name="Freeform 3"/>
          <p:cNvSpPr/>
          <p:nvPr/>
        </p:nvSpPr>
        <p:spPr>
          <a:xfrm>
            <a:off x="-42316" y="4138953"/>
            <a:ext cx="19003665" cy="5631995"/>
          </a:xfrm>
          <a:custGeom>
            <a:avLst/>
            <a:gdLst/>
            <a:ahLst/>
            <a:cxnLst/>
            <a:rect l="l" t="t" r="r" b="b"/>
            <a:pathLst>
              <a:path w="19003665" h="5631995">
                <a:moveTo>
                  <a:pt x="0" y="0"/>
                </a:moveTo>
                <a:lnTo>
                  <a:pt x="19003666" y="0"/>
                </a:lnTo>
                <a:lnTo>
                  <a:pt x="19003666" y="5631995"/>
                </a:lnTo>
                <a:lnTo>
                  <a:pt x="0" y="56319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041081" y="-1028700"/>
            <a:ext cx="5362891" cy="4114800"/>
          </a:xfrm>
          <a:custGeom>
            <a:avLst/>
            <a:gdLst/>
            <a:ahLst/>
            <a:cxnLst/>
            <a:rect l="l" t="t" r="r" b="b"/>
            <a:pathLst>
              <a:path w="5362891" h="4114800">
                <a:moveTo>
                  <a:pt x="0" y="0"/>
                </a:moveTo>
                <a:lnTo>
                  <a:pt x="5362891" y="0"/>
                </a:lnTo>
                <a:lnTo>
                  <a:pt x="536289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4821708" y="-1028700"/>
            <a:ext cx="5362891" cy="4114800"/>
          </a:xfrm>
          <a:custGeom>
            <a:avLst/>
            <a:gdLst/>
            <a:ahLst/>
            <a:cxnLst/>
            <a:rect l="l" t="t" r="r" b="b"/>
            <a:pathLst>
              <a:path w="5362891" h="4114800">
                <a:moveTo>
                  <a:pt x="0" y="0"/>
                </a:moveTo>
                <a:lnTo>
                  <a:pt x="5362891" y="0"/>
                </a:lnTo>
                <a:lnTo>
                  <a:pt x="536289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2979789" y="933450"/>
            <a:ext cx="12959456" cy="927092"/>
          </a:xfrm>
          <a:prstGeom prst="rect">
            <a:avLst/>
          </a:prstGeom>
        </p:spPr>
        <p:txBody>
          <a:bodyPr lIns="0" tIns="0" rIns="0" bIns="0" rtlCol="0" anchor="t">
            <a:spAutoFit/>
          </a:bodyPr>
          <a:lstStyle/>
          <a:p>
            <a:pPr algn="ctr">
              <a:lnSpc>
                <a:spcPts val="7699"/>
              </a:lnSpc>
            </a:pPr>
            <a:r>
              <a:rPr lang="en-US" sz="5498" b="1">
                <a:solidFill>
                  <a:srgbClr val="70422C"/>
                </a:solidFill>
                <a:latin typeface="Fraunces Bold"/>
                <a:ea typeface="Fraunces Bold"/>
                <a:cs typeface="Fraunces Bold"/>
                <a:sym typeface="Fraunces Bold"/>
              </a:rPr>
              <a:t>III. HƯỚNG DẪN QUY TRÌNH VIẾT</a:t>
            </a:r>
          </a:p>
        </p:txBody>
      </p:sp>
      <p:sp>
        <p:nvSpPr>
          <p:cNvPr id="7" name="TextBox 7"/>
          <p:cNvSpPr txBox="1"/>
          <p:nvPr/>
        </p:nvSpPr>
        <p:spPr>
          <a:xfrm>
            <a:off x="7717397" y="2066660"/>
            <a:ext cx="1981075" cy="1019440"/>
          </a:xfrm>
          <a:prstGeom prst="rect">
            <a:avLst/>
          </a:prstGeom>
        </p:spPr>
        <p:txBody>
          <a:bodyPr lIns="0" tIns="0" rIns="0" bIns="0" rtlCol="0" anchor="t">
            <a:spAutoFit/>
          </a:bodyPr>
          <a:lstStyle/>
          <a:p>
            <a:pPr algn="ctr">
              <a:lnSpc>
                <a:spcPts val="8262"/>
              </a:lnSpc>
              <a:spcBef>
                <a:spcPct val="0"/>
              </a:spcBef>
            </a:pPr>
            <a:r>
              <a:rPr lang="en-US" sz="5901" b="1">
                <a:solidFill>
                  <a:srgbClr val="4D3527"/>
                </a:solidFill>
                <a:latin typeface="Roboto Condensed Bold"/>
                <a:ea typeface="Roboto Condensed Bold"/>
                <a:cs typeface="Roboto Condensed Bold"/>
                <a:sym typeface="Roboto Condensed Bold"/>
              </a:rPr>
              <a:t>2. Viết</a:t>
            </a:r>
          </a:p>
        </p:txBody>
      </p:sp>
      <p:sp>
        <p:nvSpPr>
          <p:cNvPr id="8" name="TextBox 8"/>
          <p:cNvSpPr txBox="1"/>
          <p:nvPr/>
        </p:nvSpPr>
        <p:spPr>
          <a:xfrm>
            <a:off x="2979789" y="5048250"/>
            <a:ext cx="12643939" cy="3216855"/>
          </a:xfrm>
          <a:prstGeom prst="rect">
            <a:avLst/>
          </a:prstGeom>
        </p:spPr>
        <p:txBody>
          <a:bodyPr lIns="0" tIns="0" rIns="0" bIns="0" rtlCol="0" anchor="t">
            <a:spAutoFit/>
          </a:bodyPr>
          <a:lstStyle/>
          <a:p>
            <a:pPr marL="993138" lvl="1" indent="-496569" algn="just">
              <a:lnSpc>
                <a:spcPts val="6440"/>
              </a:lnSpc>
              <a:buFont typeface="Arial"/>
              <a:buChar char="•"/>
            </a:pPr>
            <a:r>
              <a:rPr lang="en-US" sz="4599">
                <a:solidFill>
                  <a:srgbClr val="545352"/>
                </a:solidFill>
                <a:latin typeface="Roboto Condensed"/>
                <a:ea typeface="Roboto Condensed"/>
                <a:cs typeface="Roboto Condensed"/>
                <a:sym typeface="Roboto Condensed"/>
              </a:rPr>
              <a:t>Dựa vào dàn ý để viết bài văn nghị luận; trong khi viết, chú ý kết hợp các thao tác trình bày khác nhau: nêu nhận định, đánh giá, trích dẫn, so sánh, giải thích, biểu cảm…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1444" b="-11444"/>
            </a:stretch>
          </a:blipFill>
        </p:spPr>
        <p:txBody>
          <a:bodyPr/>
          <a:lstStyle/>
          <a:p>
            <a:endParaRPr lang="en-US"/>
          </a:p>
        </p:txBody>
      </p:sp>
      <p:sp>
        <p:nvSpPr>
          <p:cNvPr id="3" name="Freeform 3"/>
          <p:cNvSpPr/>
          <p:nvPr/>
        </p:nvSpPr>
        <p:spPr>
          <a:xfrm>
            <a:off x="-42316" y="4138953"/>
            <a:ext cx="19003665" cy="5631995"/>
          </a:xfrm>
          <a:custGeom>
            <a:avLst/>
            <a:gdLst/>
            <a:ahLst/>
            <a:cxnLst/>
            <a:rect l="l" t="t" r="r" b="b"/>
            <a:pathLst>
              <a:path w="19003665" h="5631995">
                <a:moveTo>
                  <a:pt x="0" y="0"/>
                </a:moveTo>
                <a:lnTo>
                  <a:pt x="19003666" y="0"/>
                </a:lnTo>
                <a:lnTo>
                  <a:pt x="19003666" y="5631995"/>
                </a:lnTo>
                <a:lnTo>
                  <a:pt x="0" y="56319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041081" y="-1028700"/>
            <a:ext cx="5362891" cy="4114800"/>
          </a:xfrm>
          <a:custGeom>
            <a:avLst/>
            <a:gdLst/>
            <a:ahLst/>
            <a:cxnLst/>
            <a:rect l="l" t="t" r="r" b="b"/>
            <a:pathLst>
              <a:path w="5362891" h="4114800">
                <a:moveTo>
                  <a:pt x="0" y="0"/>
                </a:moveTo>
                <a:lnTo>
                  <a:pt x="5362891" y="0"/>
                </a:lnTo>
                <a:lnTo>
                  <a:pt x="536289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4821708" y="-1028700"/>
            <a:ext cx="5362891" cy="4114800"/>
          </a:xfrm>
          <a:custGeom>
            <a:avLst/>
            <a:gdLst/>
            <a:ahLst/>
            <a:cxnLst/>
            <a:rect l="l" t="t" r="r" b="b"/>
            <a:pathLst>
              <a:path w="5362891" h="4114800">
                <a:moveTo>
                  <a:pt x="0" y="0"/>
                </a:moveTo>
                <a:lnTo>
                  <a:pt x="5362891" y="0"/>
                </a:lnTo>
                <a:lnTo>
                  <a:pt x="536289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2979789" y="933450"/>
            <a:ext cx="12959456" cy="927092"/>
          </a:xfrm>
          <a:prstGeom prst="rect">
            <a:avLst/>
          </a:prstGeom>
        </p:spPr>
        <p:txBody>
          <a:bodyPr lIns="0" tIns="0" rIns="0" bIns="0" rtlCol="0" anchor="t">
            <a:spAutoFit/>
          </a:bodyPr>
          <a:lstStyle/>
          <a:p>
            <a:pPr algn="ctr">
              <a:lnSpc>
                <a:spcPts val="7699"/>
              </a:lnSpc>
            </a:pPr>
            <a:r>
              <a:rPr lang="en-US" sz="5498" b="1">
                <a:solidFill>
                  <a:srgbClr val="70422C"/>
                </a:solidFill>
                <a:latin typeface="Fraunces Bold"/>
                <a:ea typeface="Fraunces Bold"/>
                <a:cs typeface="Fraunces Bold"/>
                <a:sym typeface="Fraunces Bold"/>
              </a:rPr>
              <a:t>III. HƯỚNG DẪN QUY TRÌNH VIẾT</a:t>
            </a:r>
          </a:p>
        </p:txBody>
      </p:sp>
      <p:sp>
        <p:nvSpPr>
          <p:cNvPr id="7" name="TextBox 7"/>
          <p:cNvSpPr txBox="1"/>
          <p:nvPr/>
        </p:nvSpPr>
        <p:spPr>
          <a:xfrm>
            <a:off x="6858000" y="2428115"/>
            <a:ext cx="2775013" cy="1019440"/>
          </a:xfrm>
          <a:prstGeom prst="rect">
            <a:avLst/>
          </a:prstGeom>
        </p:spPr>
        <p:txBody>
          <a:bodyPr wrap="square" lIns="0" tIns="0" rIns="0" bIns="0" rtlCol="0" anchor="t">
            <a:spAutoFit/>
          </a:bodyPr>
          <a:lstStyle/>
          <a:p>
            <a:pPr algn="ctr">
              <a:lnSpc>
                <a:spcPts val="8262"/>
              </a:lnSpc>
              <a:spcBef>
                <a:spcPct val="0"/>
              </a:spcBef>
            </a:pPr>
            <a:r>
              <a:rPr lang="en-US" sz="5901" b="1" dirty="0">
                <a:solidFill>
                  <a:srgbClr val="4D3527"/>
                </a:solidFill>
                <a:latin typeface="Roboto Condensed Bold"/>
                <a:ea typeface="Roboto Condensed Bold"/>
                <a:cs typeface="Roboto Condensed Bold"/>
                <a:sym typeface="Roboto Condensed Bold"/>
              </a:rPr>
              <a:t>2. </a:t>
            </a:r>
            <a:r>
              <a:rPr lang="en-US" sz="5901" b="1" dirty="0" err="1">
                <a:solidFill>
                  <a:srgbClr val="4D3527"/>
                </a:solidFill>
                <a:latin typeface="Roboto Condensed Bold"/>
                <a:ea typeface="Roboto Condensed Bold"/>
                <a:cs typeface="Roboto Condensed Bold"/>
                <a:sym typeface="Roboto Condensed Bold"/>
              </a:rPr>
              <a:t>Viết</a:t>
            </a:r>
            <a:endParaRPr lang="en-US" sz="5901" b="1" dirty="0">
              <a:solidFill>
                <a:srgbClr val="4D3527"/>
              </a:solidFill>
              <a:latin typeface="Roboto Condensed Bold"/>
              <a:ea typeface="Roboto Condensed Bold"/>
              <a:cs typeface="Roboto Condensed Bold"/>
              <a:sym typeface="Roboto Condensed Bold"/>
            </a:endParaRPr>
          </a:p>
        </p:txBody>
      </p:sp>
      <p:sp>
        <p:nvSpPr>
          <p:cNvPr id="8" name="TextBox 8"/>
          <p:cNvSpPr txBox="1"/>
          <p:nvPr/>
        </p:nvSpPr>
        <p:spPr>
          <a:xfrm>
            <a:off x="2727405" y="5057775"/>
            <a:ext cx="13811216" cy="3693659"/>
          </a:xfrm>
          <a:prstGeom prst="rect">
            <a:avLst/>
          </a:prstGeom>
        </p:spPr>
        <p:txBody>
          <a:bodyPr lIns="0" tIns="0" rIns="0" bIns="0" rtlCol="0" anchor="t">
            <a:spAutoFit/>
          </a:bodyPr>
          <a:lstStyle/>
          <a:p>
            <a:pPr marL="906780" lvl="1" indent="-453390" algn="just">
              <a:lnSpc>
                <a:spcPts val="5880"/>
              </a:lnSpc>
              <a:buFont typeface="Arial"/>
              <a:buChar char="•"/>
            </a:pPr>
            <a:r>
              <a:rPr lang="en-US" sz="4200">
                <a:solidFill>
                  <a:srgbClr val="545352"/>
                </a:solidFill>
                <a:latin typeface="Roboto Condensed"/>
                <a:ea typeface="Roboto Condensed"/>
                <a:cs typeface="Roboto Condensed"/>
                <a:sym typeface="Roboto Condensed"/>
              </a:rPr>
              <a:t>Phân tích chi tiết cụ thể hoặc nêu một số chi tiết rồi đưa nhận định khái quát, tránh kể lại nội dung của tác phẩm kịch.</a:t>
            </a:r>
          </a:p>
          <a:p>
            <a:pPr marL="906780" lvl="1" indent="-453390" algn="just">
              <a:lnSpc>
                <a:spcPts val="5880"/>
              </a:lnSpc>
              <a:buFont typeface="Arial"/>
              <a:buChar char="•"/>
            </a:pPr>
            <a:r>
              <a:rPr lang="en-US" sz="4200">
                <a:solidFill>
                  <a:srgbClr val="545352"/>
                </a:solidFill>
                <a:latin typeface="Roboto Condensed"/>
                <a:ea typeface="Roboto Condensed"/>
                <a:cs typeface="Roboto Condensed"/>
                <a:sym typeface="Roboto Condensed"/>
              </a:rPr>
              <a:t>Có thể bố trí các </a:t>
            </a:r>
            <a:r>
              <a:rPr lang="en-US" sz="4200" b="1">
                <a:solidFill>
                  <a:srgbClr val="545352"/>
                </a:solidFill>
                <a:latin typeface="Roboto Condensed Bold"/>
                <a:ea typeface="Roboto Condensed Bold"/>
                <a:cs typeface="Roboto Condensed Bold"/>
                <a:sym typeface="Roboto Condensed Bold"/>
              </a:rPr>
              <a:t>luận điểm chính</a:t>
            </a:r>
            <a:r>
              <a:rPr lang="en-US" sz="4200">
                <a:solidFill>
                  <a:srgbClr val="545352"/>
                </a:solidFill>
                <a:latin typeface="Roboto Condensed"/>
                <a:ea typeface="Roboto Condensed"/>
                <a:cs typeface="Roboto Condensed"/>
                <a:sym typeface="Roboto Condensed"/>
              </a:rPr>
              <a:t> của bài </a:t>
            </a:r>
            <a:r>
              <a:rPr lang="en-US" sz="4200" b="1" i="1">
                <a:solidFill>
                  <a:srgbClr val="545352"/>
                </a:solidFill>
                <a:latin typeface="Roboto Condensed Bold Italics"/>
                <a:ea typeface="Roboto Condensed Bold Italics"/>
                <a:cs typeface="Roboto Condensed Bold Italics"/>
                <a:sym typeface="Roboto Condensed Bold Italics"/>
              </a:rPr>
              <a:t>lần lượt đi theo các đặc điểm của thể loại kịch</a:t>
            </a:r>
            <a:r>
              <a:rPr lang="en-US" sz="4200">
                <a:solidFill>
                  <a:srgbClr val="545352"/>
                </a:solidFill>
                <a:latin typeface="Roboto Condensed"/>
                <a:ea typeface="Roboto Condensed"/>
                <a:cs typeface="Roboto Condensed"/>
                <a:sym typeface="Roboto Condensed"/>
              </a:rPr>
              <a:t> hoặc </a:t>
            </a:r>
            <a:r>
              <a:rPr lang="en-US" sz="4200" b="1" i="1">
                <a:solidFill>
                  <a:srgbClr val="545352"/>
                </a:solidFill>
                <a:latin typeface="Roboto Condensed Bold Italics"/>
                <a:ea typeface="Roboto Condensed Bold Italics"/>
                <a:cs typeface="Roboto Condensed Bold Italics"/>
                <a:sym typeface="Roboto Condensed Bold Italics"/>
              </a:rPr>
              <a:t>đi sâu vào đặc điểm nổi bật nhất</a:t>
            </a:r>
            <a:r>
              <a:rPr lang="en-US" sz="4200">
                <a:solidFill>
                  <a:srgbClr val="545352"/>
                </a:solidFill>
                <a:latin typeface="Roboto Condensed"/>
                <a:ea typeface="Roboto Condensed"/>
                <a:cs typeface="Roboto Condensed"/>
                <a:sym typeface="Roboto Condensed"/>
              </a:rPr>
              <a:t>, từ đó liên hệ tới các đặc điểm còn lại.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1444" b="-11444"/>
            </a:stretch>
          </a:blipFill>
        </p:spPr>
        <p:txBody>
          <a:bodyPr/>
          <a:lstStyle/>
          <a:p>
            <a:endParaRPr lang="en-US"/>
          </a:p>
        </p:txBody>
      </p:sp>
      <p:sp>
        <p:nvSpPr>
          <p:cNvPr id="3" name="Freeform 3"/>
          <p:cNvSpPr/>
          <p:nvPr/>
        </p:nvSpPr>
        <p:spPr>
          <a:xfrm>
            <a:off x="873328" y="4142880"/>
            <a:ext cx="15538296" cy="4604986"/>
          </a:xfrm>
          <a:custGeom>
            <a:avLst/>
            <a:gdLst/>
            <a:ahLst/>
            <a:cxnLst/>
            <a:rect l="l" t="t" r="r" b="b"/>
            <a:pathLst>
              <a:path w="15538296" h="4604986">
                <a:moveTo>
                  <a:pt x="0" y="0"/>
                </a:moveTo>
                <a:lnTo>
                  <a:pt x="15538295" y="0"/>
                </a:lnTo>
                <a:lnTo>
                  <a:pt x="15538295" y="4604985"/>
                </a:lnTo>
                <a:lnTo>
                  <a:pt x="0" y="46049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041081" y="-1028700"/>
            <a:ext cx="5362891" cy="4114800"/>
          </a:xfrm>
          <a:custGeom>
            <a:avLst/>
            <a:gdLst/>
            <a:ahLst/>
            <a:cxnLst/>
            <a:rect l="l" t="t" r="r" b="b"/>
            <a:pathLst>
              <a:path w="5362891" h="4114800">
                <a:moveTo>
                  <a:pt x="0" y="0"/>
                </a:moveTo>
                <a:lnTo>
                  <a:pt x="5362891" y="0"/>
                </a:lnTo>
                <a:lnTo>
                  <a:pt x="536289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4821708" y="-1028700"/>
            <a:ext cx="5362891" cy="4114800"/>
          </a:xfrm>
          <a:custGeom>
            <a:avLst/>
            <a:gdLst/>
            <a:ahLst/>
            <a:cxnLst/>
            <a:rect l="l" t="t" r="r" b="b"/>
            <a:pathLst>
              <a:path w="5362891" h="4114800">
                <a:moveTo>
                  <a:pt x="0" y="0"/>
                </a:moveTo>
                <a:lnTo>
                  <a:pt x="5362891" y="0"/>
                </a:lnTo>
                <a:lnTo>
                  <a:pt x="536289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2979789" y="933450"/>
            <a:ext cx="12959456" cy="927092"/>
          </a:xfrm>
          <a:prstGeom prst="rect">
            <a:avLst/>
          </a:prstGeom>
        </p:spPr>
        <p:txBody>
          <a:bodyPr lIns="0" tIns="0" rIns="0" bIns="0" rtlCol="0" anchor="t">
            <a:spAutoFit/>
          </a:bodyPr>
          <a:lstStyle/>
          <a:p>
            <a:pPr algn="ctr">
              <a:lnSpc>
                <a:spcPts val="7699"/>
              </a:lnSpc>
            </a:pPr>
            <a:r>
              <a:rPr lang="en-US" sz="5498" b="1">
                <a:solidFill>
                  <a:srgbClr val="70422C"/>
                </a:solidFill>
                <a:latin typeface="Fraunces Bold"/>
                <a:ea typeface="Fraunces Bold"/>
                <a:cs typeface="Fraunces Bold"/>
                <a:sym typeface="Fraunces Bold"/>
              </a:rPr>
              <a:t>III. HƯỚNG DẪN QUY TRÌNH VIẾT</a:t>
            </a:r>
          </a:p>
        </p:txBody>
      </p:sp>
      <p:sp>
        <p:nvSpPr>
          <p:cNvPr id="7" name="TextBox 7"/>
          <p:cNvSpPr txBox="1"/>
          <p:nvPr/>
        </p:nvSpPr>
        <p:spPr>
          <a:xfrm>
            <a:off x="4366347" y="2428115"/>
            <a:ext cx="8552257" cy="1019440"/>
          </a:xfrm>
          <a:prstGeom prst="rect">
            <a:avLst/>
          </a:prstGeom>
        </p:spPr>
        <p:txBody>
          <a:bodyPr lIns="0" tIns="0" rIns="0" bIns="0" rtlCol="0" anchor="t">
            <a:spAutoFit/>
          </a:bodyPr>
          <a:lstStyle/>
          <a:p>
            <a:pPr algn="ctr">
              <a:lnSpc>
                <a:spcPts val="8262"/>
              </a:lnSpc>
              <a:spcBef>
                <a:spcPct val="0"/>
              </a:spcBef>
            </a:pPr>
            <a:r>
              <a:rPr lang="en-US" sz="5901" b="1">
                <a:solidFill>
                  <a:srgbClr val="4D3527"/>
                </a:solidFill>
                <a:latin typeface="Roboto Condensed Bold"/>
                <a:ea typeface="Roboto Condensed Bold"/>
                <a:cs typeface="Roboto Condensed Bold"/>
                <a:sym typeface="Roboto Condensed Bold"/>
              </a:rPr>
              <a:t>3. Chỉnh sửa theo bảng kiểm</a:t>
            </a:r>
          </a:p>
        </p:txBody>
      </p:sp>
      <p:sp>
        <p:nvSpPr>
          <p:cNvPr id="8" name="TextBox 8"/>
          <p:cNvSpPr txBox="1"/>
          <p:nvPr/>
        </p:nvSpPr>
        <p:spPr>
          <a:xfrm>
            <a:off x="3321810" y="5038725"/>
            <a:ext cx="11129633" cy="1713748"/>
          </a:xfrm>
          <a:prstGeom prst="rect">
            <a:avLst/>
          </a:prstGeom>
        </p:spPr>
        <p:txBody>
          <a:bodyPr lIns="0" tIns="0" rIns="0" bIns="0" rtlCol="0" anchor="t">
            <a:spAutoFit/>
          </a:bodyPr>
          <a:lstStyle/>
          <a:p>
            <a:pPr marL="1057906" lvl="1" indent="-528953" algn="ctr">
              <a:lnSpc>
                <a:spcPts val="6859"/>
              </a:lnSpc>
              <a:buFont typeface="Arial"/>
              <a:buChar char="•"/>
            </a:pPr>
            <a:r>
              <a:rPr lang="en-US" sz="4899">
                <a:solidFill>
                  <a:srgbClr val="545352"/>
                </a:solidFill>
                <a:latin typeface="Roboto Condensed"/>
                <a:ea typeface="Roboto Condensed"/>
                <a:cs typeface="Roboto Condensed"/>
                <a:sym typeface="Roboto Condensed"/>
              </a:rPr>
              <a:t>Đánh giá bài viết và chỉnh sửa </a:t>
            </a:r>
          </a:p>
          <a:p>
            <a:pPr algn="ctr">
              <a:lnSpc>
                <a:spcPts val="6860"/>
              </a:lnSpc>
            </a:pPr>
            <a:r>
              <a:rPr lang="en-US" sz="4899">
                <a:solidFill>
                  <a:srgbClr val="545352"/>
                </a:solidFill>
                <a:latin typeface="Roboto Condensed"/>
                <a:ea typeface="Roboto Condensed"/>
                <a:cs typeface="Roboto Condensed"/>
                <a:sym typeface="Roboto Condensed"/>
              </a:rPr>
              <a:t>theo bảng kiểm.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1444" b="-11444"/>
            </a:stretch>
          </a:blipFill>
        </p:spPr>
        <p:txBody>
          <a:bodyPr/>
          <a:lstStyle/>
          <a:p>
            <a:endParaRPr lang="en-US"/>
          </a:p>
        </p:txBody>
      </p:sp>
      <p:sp>
        <p:nvSpPr>
          <p:cNvPr id="3" name="Freeform 3"/>
          <p:cNvSpPr/>
          <p:nvPr/>
        </p:nvSpPr>
        <p:spPr>
          <a:xfrm>
            <a:off x="-2180998" y="-745196"/>
            <a:ext cx="5250905" cy="4114800"/>
          </a:xfrm>
          <a:custGeom>
            <a:avLst/>
            <a:gdLst/>
            <a:ahLst/>
            <a:cxnLst/>
            <a:rect l="l" t="t" r="r" b="b"/>
            <a:pathLst>
              <a:path w="5250905" h="4114800">
                <a:moveTo>
                  <a:pt x="0" y="0"/>
                </a:moveTo>
                <a:lnTo>
                  <a:pt x="5250905" y="0"/>
                </a:lnTo>
                <a:lnTo>
                  <a:pt x="525090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5402726" y="-745196"/>
            <a:ext cx="5250905" cy="4114800"/>
          </a:xfrm>
          <a:custGeom>
            <a:avLst/>
            <a:gdLst/>
            <a:ahLst/>
            <a:cxnLst/>
            <a:rect l="l" t="t" r="r" b="b"/>
            <a:pathLst>
              <a:path w="5250905" h="4114800">
                <a:moveTo>
                  <a:pt x="0" y="0"/>
                </a:moveTo>
                <a:lnTo>
                  <a:pt x="5250905" y="0"/>
                </a:lnTo>
                <a:lnTo>
                  <a:pt x="525090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586099" y="6831784"/>
            <a:ext cx="4852835" cy="4114800"/>
          </a:xfrm>
          <a:custGeom>
            <a:avLst/>
            <a:gdLst/>
            <a:ahLst/>
            <a:cxnLst/>
            <a:rect l="l" t="t" r="r" b="b"/>
            <a:pathLst>
              <a:path w="4852835" h="4114800">
                <a:moveTo>
                  <a:pt x="0" y="0"/>
                </a:moveTo>
                <a:lnTo>
                  <a:pt x="4852836" y="0"/>
                </a:lnTo>
                <a:lnTo>
                  <a:pt x="4852836" y="4114800"/>
                </a:lnTo>
                <a:lnTo>
                  <a:pt x="0" y="4114800"/>
                </a:lnTo>
                <a:lnTo>
                  <a:pt x="0" y="0"/>
                </a:lnTo>
                <a:close/>
              </a:path>
            </a:pathLst>
          </a:custGeom>
          <a:blipFill>
            <a:blip r:embed="rId5"/>
            <a:stretch>
              <a:fillRect/>
            </a:stretch>
          </a:blipFill>
        </p:spPr>
        <p:txBody>
          <a:bodyPr/>
          <a:lstStyle/>
          <a:p>
            <a:endParaRPr lang="en-US"/>
          </a:p>
        </p:txBody>
      </p:sp>
      <p:sp>
        <p:nvSpPr>
          <p:cNvPr id="6" name="Freeform 6"/>
          <p:cNvSpPr/>
          <p:nvPr/>
        </p:nvSpPr>
        <p:spPr>
          <a:xfrm>
            <a:off x="4054075" y="2454362"/>
            <a:ext cx="10991119" cy="6803938"/>
          </a:xfrm>
          <a:custGeom>
            <a:avLst/>
            <a:gdLst/>
            <a:ahLst/>
            <a:cxnLst/>
            <a:rect l="l" t="t" r="r" b="b"/>
            <a:pathLst>
              <a:path w="10991119" h="6803938">
                <a:moveTo>
                  <a:pt x="0" y="0"/>
                </a:moveTo>
                <a:lnTo>
                  <a:pt x="10991119" y="0"/>
                </a:lnTo>
                <a:lnTo>
                  <a:pt x="10991119" y="6803938"/>
                </a:lnTo>
                <a:lnTo>
                  <a:pt x="0" y="6803938"/>
                </a:lnTo>
                <a:lnTo>
                  <a:pt x="0" y="0"/>
                </a:lnTo>
                <a:close/>
              </a:path>
            </a:pathLst>
          </a:custGeom>
          <a:blipFill>
            <a:blip r:embed="rId6"/>
            <a:stretch>
              <a:fillRect t="-20953"/>
            </a:stretch>
          </a:blipFill>
        </p:spPr>
        <p:txBody>
          <a:bodyPr/>
          <a:lstStyle/>
          <a:p>
            <a:endParaRPr lang="en-US"/>
          </a:p>
        </p:txBody>
      </p:sp>
      <p:sp>
        <p:nvSpPr>
          <p:cNvPr id="7" name="TextBox 7"/>
          <p:cNvSpPr txBox="1"/>
          <p:nvPr/>
        </p:nvSpPr>
        <p:spPr>
          <a:xfrm>
            <a:off x="3069907" y="789940"/>
            <a:ext cx="12959456" cy="1285799"/>
          </a:xfrm>
          <a:prstGeom prst="rect">
            <a:avLst/>
          </a:prstGeom>
        </p:spPr>
        <p:txBody>
          <a:bodyPr lIns="0" tIns="0" rIns="0" bIns="0" rtlCol="0" anchor="t">
            <a:spAutoFit/>
          </a:bodyPr>
          <a:lstStyle/>
          <a:p>
            <a:pPr algn="ctr">
              <a:lnSpc>
                <a:spcPts val="10500"/>
              </a:lnSpc>
            </a:pPr>
            <a:r>
              <a:rPr lang="en-US" sz="7500" b="1">
                <a:solidFill>
                  <a:srgbClr val="70422C"/>
                </a:solidFill>
                <a:latin typeface="Fraunces Bold"/>
                <a:ea typeface="Fraunces Bold"/>
                <a:cs typeface="Fraunces Bold"/>
                <a:sym typeface="Fraunces Bold"/>
              </a:rPr>
              <a:t>IV. LUYỆN TẬP</a:t>
            </a:r>
          </a:p>
        </p:txBody>
      </p:sp>
      <p:sp>
        <p:nvSpPr>
          <p:cNvPr id="8" name="TextBox 8"/>
          <p:cNvSpPr txBox="1"/>
          <p:nvPr/>
        </p:nvSpPr>
        <p:spPr>
          <a:xfrm>
            <a:off x="4266737" y="3640733"/>
            <a:ext cx="10215914" cy="3191051"/>
          </a:xfrm>
          <a:prstGeom prst="rect">
            <a:avLst/>
          </a:prstGeom>
        </p:spPr>
        <p:txBody>
          <a:bodyPr lIns="0" tIns="0" rIns="0" bIns="0" rtlCol="0" anchor="t">
            <a:spAutoFit/>
          </a:bodyPr>
          <a:lstStyle/>
          <a:p>
            <a:pPr marL="971553" lvl="1" indent="-485777" algn="just">
              <a:lnSpc>
                <a:spcPts val="6300"/>
              </a:lnSpc>
              <a:buFont typeface="Arial"/>
              <a:buChar char="•"/>
            </a:pPr>
            <a:r>
              <a:rPr lang="en-US" sz="4500" b="1">
                <a:solidFill>
                  <a:srgbClr val="70422C"/>
                </a:solidFill>
                <a:latin typeface="Roboto Condensed Bold"/>
                <a:ea typeface="Roboto Condensed Bold"/>
                <a:cs typeface="Roboto Condensed Bold"/>
                <a:sym typeface="Roboto Condensed Bold"/>
              </a:rPr>
              <a:t>Lớp chia 4 nhóm, kĩ thuật khăn phủ bàn</a:t>
            </a:r>
          </a:p>
          <a:p>
            <a:pPr marL="971553" lvl="1" indent="-485777" algn="just">
              <a:lnSpc>
                <a:spcPts val="6300"/>
              </a:lnSpc>
              <a:buFont typeface="Arial"/>
              <a:buChar char="•"/>
            </a:pPr>
            <a:r>
              <a:rPr lang="en-US" sz="4500" b="1">
                <a:solidFill>
                  <a:srgbClr val="70422C"/>
                </a:solidFill>
                <a:latin typeface="Roboto Condensed Bold"/>
                <a:ea typeface="Roboto Condensed Bold"/>
                <a:cs typeface="Roboto Condensed Bold"/>
                <a:sym typeface="Roboto Condensed Bold"/>
              </a:rPr>
              <a:t>Mỗi nhóm chọn và lập dàn ý cho một bài văn nghị luận phân tích một tác phẩm văn học (kịch) (PHT 3)</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1444" b="-11444"/>
            </a:stretch>
          </a:blipFill>
        </p:spPr>
        <p:txBody>
          <a:bodyPr/>
          <a:lstStyle/>
          <a:p>
            <a:endParaRPr lang="en-US"/>
          </a:p>
        </p:txBody>
      </p:sp>
      <p:sp>
        <p:nvSpPr>
          <p:cNvPr id="3" name="Freeform 3"/>
          <p:cNvSpPr/>
          <p:nvPr/>
        </p:nvSpPr>
        <p:spPr>
          <a:xfrm>
            <a:off x="1757402" y="176013"/>
            <a:ext cx="14773196" cy="9934974"/>
          </a:xfrm>
          <a:custGeom>
            <a:avLst/>
            <a:gdLst/>
            <a:ahLst/>
            <a:cxnLst/>
            <a:rect l="l" t="t" r="r" b="b"/>
            <a:pathLst>
              <a:path w="14773196" h="9934974">
                <a:moveTo>
                  <a:pt x="0" y="0"/>
                </a:moveTo>
                <a:lnTo>
                  <a:pt x="14773196" y="0"/>
                </a:lnTo>
                <a:lnTo>
                  <a:pt x="14773196" y="9934974"/>
                </a:lnTo>
                <a:lnTo>
                  <a:pt x="0" y="99349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6808343" y="1546542"/>
            <a:ext cx="4991075" cy="833945"/>
          </a:xfrm>
          <a:prstGeom prst="rect">
            <a:avLst/>
          </a:prstGeom>
        </p:spPr>
        <p:txBody>
          <a:bodyPr lIns="0" tIns="0" rIns="0" bIns="0" rtlCol="0" anchor="t">
            <a:spAutoFit/>
          </a:bodyPr>
          <a:lstStyle/>
          <a:p>
            <a:pPr algn="ctr">
              <a:lnSpc>
                <a:spcPts val="5802"/>
              </a:lnSpc>
            </a:pPr>
            <a:r>
              <a:rPr lang="en-US" sz="7253" b="1">
                <a:solidFill>
                  <a:srgbClr val="4D3527"/>
                </a:solidFill>
                <a:latin typeface="Fraunces Bold"/>
                <a:ea typeface="Fraunces Bold"/>
                <a:cs typeface="Fraunces Bold"/>
                <a:sym typeface="Fraunces Bold"/>
              </a:rPr>
              <a:t>Trao đổi</a:t>
            </a:r>
          </a:p>
        </p:txBody>
      </p:sp>
      <p:sp>
        <p:nvSpPr>
          <p:cNvPr id="5" name="TextBox 5"/>
          <p:cNvSpPr txBox="1"/>
          <p:nvPr/>
        </p:nvSpPr>
        <p:spPr>
          <a:xfrm>
            <a:off x="3863240" y="2761487"/>
            <a:ext cx="10123522" cy="2794176"/>
          </a:xfrm>
          <a:prstGeom prst="rect">
            <a:avLst/>
          </a:prstGeom>
        </p:spPr>
        <p:txBody>
          <a:bodyPr lIns="0" tIns="0" rIns="0" bIns="0" rtlCol="0" anchor="t">
            <a:spAutoFit/>
          </a:bodyPr>
          <a:lstStyle/>
          <a:p>
            <a:pPr marL="863598" lvl="1" indent="-431799" algn="just">
              <a:lnSpc>
                <a:spcPts val="5599"/>
              </a:lnSpc>
              <a:buFont typeface="Arial"/>
              <a:buChar char="•"/>
            </a:pPr>
            <a:r>
              <a:rPr lang="en-US" sz="3999">
                <a:solidFill>
                  <a:srgbClr val="764A49"/>
                </a:solidFill>
                <a:latin typeface="Roboto Condensed"/>
                <a:ea typeface="Roboto Condensed"/>
                <a:cs typeface="Roboto Condensed"/>
                <a:sym typeface="Roboto Condensed"/>
              </a:rPr>
              <a:t>Với kết thúc này, ta có thể xếp vở diễn vào thể loại gì? Vì sao?</a:t>
            </a:r>
          </a:p>
          <a:p>
            <a:pPr marL="863598" lvl="1" indent="-431799" algn="just">
              <a:lnSpc>
                <a:spcPts val="5599"/>
              </a:lnSpc>
              <a:buFont typeface="Arial"/>
              <a:buChar char="•"/>
            </a:pPr>
            <a:r>
              <a:rPr lang="en-US" sz="3999">
                <a:solidFill>
                  <a:srgbClr val="764A49"/>
                </a:solidFill>
                <a:latin typeface="Roboto Condensed"/>
                <a:ea typeface="Roboto Condensed"/>
                <a:cs typeface="Roboto Condensed"/>
                <a:sym typeface="Roboto Condensed"/>
              </a:rPr>
              <a:t>Hãy đánh giá ban đầu về điểm đặc sắc của vở kịch bằng 1 câu văn.</a:t>
            </a:r>
          </a:p>
        </p:txBody>
      </p:sp>
      <p:sp>
        <p:nvSpPr>
          <p:cNvPr id="6" name="TextBox 6"/>
          <p:cNvSpPr txBox="1"/>
          <p:nvPr/>
        </p:nvSpPr>
        <p:spPr>
          <a:xfrm>
            <a:off x="3495315" y="5936487"/>
            <a:ext cx="10859372" cy="2089283"/>
          </a:xfrm>
          <a:prstGeom prst="rect">
            <a:avLst/>
          </a:prstGeom>
        </p:spPr>
        <p:txBody>
          <a:bodyPr lIns="0" tIns="0" rIns="0" bIns="0" rtlCol="0" anchor="t">
            <a:spAutoFit/>
          </a:bodyPr>
          <a:lstStyle/>
          <a:p>
            <a:pPr marL="863598" lvl="1" indent="-431799" algn="just">
              <a:lnSpc>
                <a:spcPts val="5599"/>
              </a:lnSpc>
              <a:buFont typeface="Arial"/>
              <a:buChar char="•"/>
            </a:pPr>
            <a:r>
              <a:rPr lang="en-US" sz="3999" b="1">
                <a:solidFill>
                  <a:srgbClr val="764A49"/>
                </a:solidFill>
                <a:latin typeface="Roboto Condensed Bold"/>
                <a:ea typeface="Roboto Condensed Bold"/>
                <a:cs typeface="Roboto Condensed Bold"/>
                <a:sym typeface="Roboto Condensed Bold"/>
              </a:rPr>
              <a:t>Theo em, để phân tích được cái hay về nội dung và nghệ thuật của một tác phẩm kịch, chúng ta cần sử dụng kiểu bài viết nào?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11444" b="-11444"/>
            </a:stretch>
          </a:blipFill>
        </p:spPr>
        <p:txBody>
          <a:bodyPr/>
          <a:lstStyle/>
          <a:p>
            <a:endParaRPr lang="en-US"/>
          </a:p>
        </p:txBody>
      </p:sp>
      <p:sp>
        <p:nvSpPr>
          <p:cNvPr id="3" name="Freeform 3"/>
          <p:cNvSpPr/>
          <p:nvPr/>
        </p:nvSpPr>
        <p:spPr>
          <a:xfrm>
            <a:off x="772544" y="2982701"/>
            <a:ext cx="17033693" cy="6621848"/>
          </a:xfrm>
          <a:custGeom>
            <a:avLst/>
            <a:gdLst/>
            <a:ahLst/>
            <a:cxnLst/>
            <a:rect l="l" t="t" r="r" b="b"/>
            <a:pathLst>
              <a:path w="17033693" h="6621848">
                <a:moveTo>
                  <a:pt x="0" y="0"/>
                </a:moveTo>
                <a:lnTo>
                  <a:pt x="17033693" y="0"/>
                </a:lnTo>
                <a:lnTo>
                  <a:pt x="17033693" y="6621848"/>
                </a:lnTo>
                <a:lnTo>
                  <a:pt x="0" y="6621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0" y="-146584"/>
            <a:ext cx="4990701" cy="3493491"/>
          </a:xfrm>
          <a:custGeom>
            <a:avLst/>
            <a:gdLst/>
            <a:ahLst/>
            <a:cxnLst/>
            <a:rect l="l" t="t" r="r" b="b"/>
            <a:pathLst>
              <a:path w="4990701" h="3493491">
                <a:moveTo>
                  <a:pt x="0" y="0"/>
                </a:moveTo>
                <a:lnTo>
                  <a:pt x="4990701" y="0"/>
                </a:lnTo>
                <a:lnTo>
                  <a:pt x="4990701" y="3493491"/>
                </a:lnTo>
                <a:lnTo>
                  <a:pt x="0" y="3493491"/>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3607924" y="1027194"/>
            <a:ext cx="12959456" cy="1285799"/>
          </a:xfrm>
          <a:prstGeom prst="rect">
            <a:avLst/>
          </a:prstGeom>
        </p:spPr>
        <p:txBody>
          <a:bodyPr lIns="0" tIns="0" rIns="0" bIns="0" rtlCol="0" anchor="t">
            <a:spAutoFit/>
          </a:bodyPr>
          <a:lstStyle/>
          <a:p>
            <a:pPr algn="ctr">
              <a:lnSpc>
                <a:spcPts val="10500"/>
              </a:lnSpc>
            </a:pPr>
            <a:r>
              <a:rPr lang="en-US" sz="7500" b="1">
                <a:solidFill>
                  <a:srgbClr val="70422C"/>
                </a:solidFill>
                <a:latin typeface="Fraunces Bold"/>
                <a:ea typeface="Fraunces Bold"/>
                <a:cs typeface="Fraunces Bold"/>
                <a:sym typeface="Fraunces Bold"/>
              </a:rPr>
              <a:t>IV. LUYỆN TẬP</a:t>
            </a:r>
          </a:p>
        </p:txBody>
      </p:sp>
      <p:sp>
        <p:nvSpPr>
          <p:cNvPr id="6" name="TextBox 6"/>
          <p:cNvSpPr txBox="1"/>
          <p:nvPr/>
        </p:nvSpPr>
        <p:spPr>
          <a:xfrm>
            <a:off x="1747262" y="3516093"/>
            <a:ext cx="6486879" cy="4777870"/>
          </a:xfrm>
          <a:prstGeom prst="rect">
            <a:avLst/>
          </a:prstGeom>
        </p:spPr>
        <p:txBody>
          <a:bodyPr lIns="0" tIns="0" rIns="0" bIns="0" rtlCol="0" anchor="t">
            <a:spAutoFit/>
          </a:bodyPr>
          <a:lstStyle/>
          <a:p>
            <a:pPr marL="842012" lvl="1" indent="-421006" algn="just">
              <a:lnSpc>
                <a:spcPts val="5460"/>
              </a:lnSpc>
              <a:buFont typeface="Arial"/>
              <a:buChar char="•"/>
            </a:pPr>
            <a:r>
              <a:rPr lang="en-US" sz="3900" b="1">
                <a:solidFill>
                  <a:srgbClr val="70422C"/>
                </a:solidFill>
                <a:latin typeface="Roboto Condensed Bold"/>
                <a:ea typeface="Roboto Condensed Bold"/>
                <a:cs typeface="Roboto Condensed Bold"/>
                <a:sym typeface="Roboto Condensed Bold"/>
              </a:rPr>
              <a:t>Nhóm 1, 2:</a:t>
            </a:r>
            <a:r>
              <a:rPr lang="en-US" sz="3900">
                <a:solidFill>
                  <a:srgbClr val="70422C"/>
                </a:solidFill>
                <a:latin typeface="Roboto Condensed"/>
                <a:ea typeface="Roboto Condensed"/>
                <a:cs typeface="Roboto Condensed"/>
                <a:sym typeface="Roboto Condensed"/>
              </a:rPr>
              <a:t> Viết bài văn nghị luận khoảng 1,5 trang phân tích văn bản kịch </a:t>
            </a:r>
            <a:r>
              <a:rPr lang="en-US" sz="3900" i="1">
                <a:solidFill>
                  <a:srgbClr val="70422C"/>
                </a:solidFill>
                <a:latin typeface="Roboto Condensed Italics"/>
                <a:ea typeface="Roboto Condensed Italics"/>
                <a:cs typeface="Roboto Condensed Italics"/>
                <a:sym typeface="Roboto Condensed Italics"/>
              </a:rPr>
              <a:t>Lơ Xít.</a:t>
            </a:r>
          </a:p>
          <a:p>
            <a:pPr marL="842012" lvl="1" indent="-421006" algn="just">
              <a:lnSpc>
                <a:spcPts val="5460"/>
              </a:lnSpc>
              <a:buFont typeface="Arial"/>
              <a:buChar char="•"/>
            </a:pPr>
            <a:r>
              <a:rPr lang="en-US" sz="3900" b="1">
                <a:solidFill>
                  <a:srgbClr val="70422C"/>
                </a:solidFill>
                <a:latin typeface="Roboto Condensed Bold"/>
                <a:ea typeface="Roboto Condensed Bold"/>
                <a:cs typeface="Roboto Condensed Bold"/>
                <a:sym typeface="Roboto Condensed Bold"/>
              </a:rPr>
              <a:t>Nhóm 3,4:</a:t>
            </a:r>
            <a:r>
              <a:rPr lang="en-US" sz="3900">
                <a:solidFill>
                  <a:srgbClr val="70422C"/>
                </a:solidFill>
                <a:latin typeface="Roboto Condensed"/>
                <a:ea typeface="Roboto Condensed"/>
                <a:cs typeface="Roboto Condensed"/>
                <a:sym typeface="Roboto Condensed"/>
              </a:rPr>
              <a:t> Viết bài văn nghị luận khoảng 1,5 trang phân tích văn bản kịch </a:t>
            </a:r>
            <a:r>
              <a:rPr lang="en-US" sz="3900" i="1">
                <a:solidFill>
                  <a:srgbClr val="70422C"/>
                </a:solidFill>
                <a:latin typeface="Roboto Condensed Italics"/>
                <a:ea typeface="Roboto Condensed Italics"/>
                <a:cs typeface="Roboto Condensed Italics"/>
                <a:sym typeface="Roboto Condensed Italics"/>
              </a:rPr>
              <a:t>Âm mưu và tình yêu.</a:t>
            </a:r>
          </a:p>
        </p:txBody>
      </p:sp>
      <p:sp>
        <p:nvSpPr>
          <p:cNvPr id="7" name="TextBox 7"/>
          <p:cNvSpPr txBox="1"/>
          <p:nvPr/>
        </p:nvSpPr>
        <p:spPr>
          <a:xfrm>
            <a:off x="9144000" y="4201915"/>
            <a:ext cx="7245344" cy="3406226"/>
          </a:xfrm>
          <a:prstGeom prst="rect">
            <a:avLst/>
          </a:prstGeom>
        </p:spPr>
        <p:txBody>
          <a:bodyPr lIns="0" tIns="0" rIns="0" bIns="0" rtlCol="0" anchor="t">
            <a:spAutoFit/>
          </a:bodyPr>
          <a:lstStyle/>
          <a:p>
            <a:pPr algn="just">
              <a:lnSpc>
                <a:spcPts val="5460"/>
              </a:lnSpc>
            </a:pPr>
            <a:r>
              <a:rPr lang="en-US" sz="3900" b="1">
                <a:solidFill>
                  <a:srgbClr val="764A49"/>
                </a:solidFill>
                <a:latin typeface="Roboto Condensed Bold"/>
                <a:ea typeface="Roboto Condensed Bold"/>
                <a:cs typeface="Roboto Condensed Bold"/>
                <a:sym typeface="Roboto Condensed Bold"/>
              </a:rPr>
              <a:t>- Thời gian lập dàn ý: 15 phút</a:t>
            </a:r>
          </a:p>
          <a:p>
            <a:pPr algn="just">
              <a:lnSpc>
                <a:spcPts val="5460"/>
              </a:lnSpc>
            </a:pPr>
            <a:r>
              <a:rPr lang="en-US" sz="3900" b="1">
                <a:solidFill>
                  <a:srgbClr val="764A49"/>
                </a:solidFill>
                <a:latin typeface="Roboto Condensed Bold"/>
                <a:ea typeface="Roboto Condensed Bold"/>
                <a:cs typeface="Roboto Condensed Bold"/>
                <a:sym typeface="Roboto Condensed Bold"/>
              </a:rPr>
              <a:t>+ Hoạt động cá nhân: 5-7 phút</a:t>
            </a:r>
          </a:p>
          <a:p>
            <a:pPr algn="just">
              <a:lnSpc>
                <a:spcPts val="5460"/>
              </a:lnSpc>
            </a:pPr>
            <a:r>
              <a:rPr lang="en-US" sz="3900" b="1">
                <a:solidFill>
                  <a:srgbClr val="764A49"/>
                </a:solidFill>
                <a:latin typeface="Roboto Condensed Bold"/>
                <a:ea typeface="Roboto Condensed Bold"/>
                <a:cs typeface="Roboto Condensed Bold"/>
                <a:sym typeface="Roboto Condensed Bold"/>
              </a:rPr>
              <a:t>+ Thống nhất theo nhóm: 7-8 phút</a:t>
            </a:r>
          </a:p>
          <a:p>
            <a:pPr algn="just">
              <a:lnSpc>
                <a:spcPts val="5460"/>
              </a:lnSpc>
            </a:pPr>
            <a:r>
              <a:rPr lang="en-US" sz="3900" b="1">
                <a:solidFill>
                  <a:srgbClr val="764A49"/>
                </a:solidFill>
                <a:latin typeface="Roboto Condensed Bold"/>
                <a:ea typeface="Roboto Condensed Bold"/>
                <a:cs typeface="Roboto Condensed Bold"/>
                <a:sym typeface="Roboto Condensed Bold"/>
              </a:rPr>
              <a:t>- Thời gian trình bày: 3 phút/nhóm</a:t>
            </a:r>
          </a:p>
          <a:p>
            <a:pPr algn="just">
              <a:lnSpc>
                <a:spcPts val="5460"/>
              </a:lnSpc>
            </a:pPr>
            <a:endParaRPr lang="en-US" sz="3900" b="1">
              <a:solidFill>
                <a:srgbClr val="764A49"/>
              </a:solidFill>
              <a:latin typeface="Roboto Condensed Bold"/>
              <a:ea typeface="Roboto Condensed Bold"/>
              <a:cs typeface="Roboto Condensed Bold"/>
              <a:sym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11444" b="-11444"/>
            </a:stretch>
          </a:blipFill>
        </p:spPr>
        <p:txBody>
          <a:bodyPr/>
          <a:lstStyle/>
          <a:p>
            <a:endParaRPr lang="en-US"/>
          </a:p>
        </p:txBody>
      </p:sp>
      <p:graphicFrame>
        <p:nvGraphicFramePr>
          <p:cNvPr id="3" name="Table 3"/>
          <p:cNvGraphicFramePr>
            <a:graphicFrameLocks noGrp="1"/>
          </p:cNvGraphicFramePr>
          <p:nvPr/>
        </p:nvGraphicFramePr>
        <p:xfrm>
          <a:off x="752147" y="1444608"/>
          <a:ext cx="16783706" cy="8239123"/>
        </p:xfrm>
        <a:graphic>
          <a:graphicData uri="http://schemas.openxmlformats.org/drawingml/2006/table">
            <a:tbl>
              <a:tblPr/>
              <a:tblGrid>
                <a:gridCol w="14544701">
                  <a:extLst>
                    <a:ext uri="{9D8B030D-6E8A-4147-A177-3AD203B41FA5}">
                      <a16:colId xmlns:a16="http://schemas.microsoft.com/office/drawing/2014/main" val="20000"/>
                    </a:ext>
                  </a:extLst>
                </a:gridCol>
                <a:gridCol w="2239005">
                  <a:extLst>
                    <a:ext uri="{9D8B030D-6E8A-4147-A177-3AD203B41FA5}">
                      <a16:colId xmlns:a16="http://schemas.microsoft.com/office/drawing/2014/main" val="20001"/>
                    </a:ext>
                  </a:extLst>
                </a:gridCol>
              </a:tblGrid>
              <a:tr h="951053">
                <a:tc>
                  <a:txBody>
                    <a:bodyPr/>
                    <a:lstStyle/>
                    <a:p>
                      <a:pPr algn="ctr">
                        <a:lnSpc>
                          <a:spcPts val="4768"/>
                        </a:lnSpc>
                        <a:defRPr/>
                      </a:pPr>
                      <a:r>
                        <a:rPr lang="en-US" sz="3200" b="1">
                          <a:solidFill>
                            <a:srgbClr val="70422C"/>
                          </a:solidFill>
                          <a:latin typeface="Roboto Condensed Bold"/>
                          <a:ea typeface="Roboto Condensed Bold"/>
                          <a:cs typeface="Roboto Condensed Bold"/>
                          <a:sym typeface="Roboto Condensed Bold"/>
                        </a:rPr>
                        <a:t>CÂU HỎI</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8F2C5"/>
                    </a:solidFill>
                  </a:tcPr>
                </a:tc>
                <a:tc>
                  <a:txBody>
                    <a:bodyPr/>
                    <a:lstStyle/>
                    <a:p>
                      <a:pPr algn="ctr">
                        <a:lnSpc>
                          <a:spcPts val="4768"/>
                        </a:lnSpc>
                        <a:defRPr/>
                      </a:pPr>
                      <a:r>
                        <a:rPr lang="en-US" sz="3200" b="1">
                          <a:solidFill>
                            <a:srgbClr val="70422C"/>
                          </a:solidFill>
                          <a:latin typeface="Roboto Condensed Bold"/>
                          <a:ea typeface="Roboto Condensed Bold"/>
                          <a:cs typeface="Roboto Condensed Bold"/>
                          <a:sym typeface="Roboto Condensed Bold"/>
                        </a:rPr>
                        <a:t>TRẢ LỜI</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8F2C5"/>
                    </a:solidFill>
                  </a:tcPr>
                </a:tc>
                <a:extLst>
                  <a:ext uri="{0D108BD9-81ED-4DB2-BD59-A6C34878D82A}">
                    <a16:rowId xmlns:a16="http://schemas.microsoft.com/office/drawing/2014/main" val="10000"/>
                  </a:ext>
                </a:extLst>
              </a:tr>
              <a:tr h="951053">
                <a:tc>
                  <a:txBody>
                    <a:bodyPr/>
                    <a:lstStyle/>
                    <a:p>
                      <a:pPr algn="just">
                        <a:lnSpc>
                          <a:spcPts val="4768"/>
                        </a:lnSpc>
                        <a:defRPr/>
                      </a:pPr>
                      <a:r>
                        <a:rPr lang="en-US" sz="3200">
                          <a:solidFill>
                            <a:srgbClr val="70422C"/>
                          </a:solidFill>
                          <a:latin typeface="Roboto Condensed"/>
                          <a:ea typeface="Roboto Condensed"/>
                          <a:cs typeface="Roboto Condensed"/>
                          <a:sym typeface="Roboto Condensed"/>
                        </a:rPr>
                        <a:t>Em biết điều gì về thông tin về tác giả, hoàn cảnh ra đời, thể loại của tác phẩm?</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l">
                        <a:lnSpc>
                          <a:spcPts val="4768"/>
                        </a:lnSpc>
                        <a:defRPr/>
                      </a:pP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951053">
                <a:tc>
                  <a:txBody>
                    <a:bodyPr/>
                    <a:lstStyle/>
                    <a:p>
                      <a:pPr algn="just">
                        <a:lnSpc>
                          <a:spcPts val="4768"/>
                        </a:lnSpc>
                        <a:defRPr/>
                      </a:pPr>
                      <a:r>
                        <a:rPr lang="en-US" sz="3200">
                          <a:solidFill>
                            <a:srgbClr val="70422C"/>
                          </a:solidFill>
                          <a:latin typeface="Roboto Condensed"/>
                          <a:ea typeface="Roboto Condensed"/>
                          <a:cs typeface="Roboto Condensed"/>
                          <a:sym typeface="Roboto Condensed"/>
                        </a:rPr>
                        <a:t>Em đánh giá thế nào về cái hay và giá trị của vở kịch? </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l">
                        <a:lnSpc>
                          <a:spcPts val="4768"/>
                        </a:lnSpc>
                        <a:defRPr/>
                      </a:pP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951053">
                <a:tc>
                  <a:txBody>
                    <a:bodyPr/>
                    <a:lstStyle/>
                    <a:p>
                      <a:pPr algn="just">
                        <a:lnSpc>
                          <a:spcPts val="4768"/>
                        </a:lnSpc>
                        <a:defRPr/>
                      </a:pPr>
                      <a:r>
                        <a:rPr lang="en-US" sz="3200">
                          <a:solidFill>
                            <a:srgbClr val="70422C"/>
                          </a:solidFill>
                          <a:latin typeface="Roboto Condensed"/>
                          <a:ea typeface="Roboto Condensed"/>
                          <a:cs typeface="Roboto Condensed"/>
                          <a:sym typeface="Roboto Condensed"/>
                        </a:rPr>
                        <a:t>Cốt truyện của tác phẩm có những diễn biến chính nào?</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l">
                        <a:lnSpc>
                          <a:spcPts val="4768"/>
                        </a:lnSpc>
                        <a:defRPr/>
                      </a:pP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951053">
                <a:tc>
                  <a:txBody>
                    <a:bodyPr/>
                    <a:lstStyle/>
                    <a:p>
                      <a:pPr algn="just">
                        <a:lnSpc>
                          <a:spcPts val="4768"/>
                        </a:lnSpc>
                        <a:defRPr/>
                      </a:pPr>
                      <a:r>
                        <a:rPr lang="en-US" sz="3200">
                          <a:solidFill>
                            <a:srgbClr val="70422C"/>
                          </a:solidFill>
                          <a:latin typeface="Roboto Condensed"/>
                          <a:ea typeface="Roboto Condensed"/>
                          <a:cs typeface="Roboto Condensed"/>
                          <a:sym typeface="Roboto Condensed"/>
                        </a:rPr>
                        <a:t>Đâu là xung đột trong vở kịch? Từ đó em hiểu tư tưởng, chủ đề của tác phẩm là gì?</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l">
                        <a:lnSpc>
                          <a:spcPts val="4768"/>
                        </a:lnSpc>
                        <a:defRPr/>
                      </a:pP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581752">
                <a:tc>
                  <a:txBody>
                    <a:bodyPr/>
                    <a:lstStyle/>
                    <a:p>
                      <a:pPr algn="just">
                        <a:lnSpc>
                          <a:spcPts val="4768"/>
                        </a:lnSpc>
                        <a:defRPr/>
                      </a:pPr>
                      <a:r>
                        <a:rPr lang="en-US" sz="3200">
                          <a:solidFill>
                            <a:srgbClr val="70422C"/>
                          </a:solidFill>
                          <a:latin typeface="Roboto Condensed"/>
                          <a:ea typeface="Roboto Condensed"/>
                          <a:cs typeface="Roboto Condensed"/>
                          <a:sym typeface="Roboto Condensed"/>
                        </a:rPr>
                        <a:t>Nhân vật chính của vở kịch có điều gì ấn tượng với em (qua lời thoại, hành động, tâm trạng…?</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l">
                        <a:lnSpc>
                          <a:spcPts val="4768"/>
                        </a:lnSpc>
                        <a:defRPr/>
                      </a:pP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951053">
                <a:tc>
                  <a:txBody>
                    <a:bodyPr/>
                    <a:lstStyle/>
                    <a:p>
                      <a:pPr algn="just">
                        <a:lnSpc>
                          <a:spcPts val="4768"/>
                        </a:lnSpc>
                        <a:defRPr/>
                      </a:pPr>
                      <a:r>
                        <a:rPr lang="en-US" sz="3200">
                          <a:solidFill>
                            <a:srgbClr val="70422C"/>
                          </a:solidFill>
                          <a:latin typeface="Roboto Condensed"/>
                          <a:ea typeface="Roboto Condensed"/>
                          <a:cs typeface="Roboto Condensed"/>
                          <a:sym typeface="Roboto Condensed"/>
                        </a:rPr>
                        <a:t>Điểm độc đáo trong nghệ thuật viết kịch của tác giả là gì?</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l">
                        <a:lnSpc>
                          <a:spcPts val="4768"/>
                        </a:lnSpc>
                        <a:defRPr/>
                      </a:pP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951053">
                <a:tc>
                  <a:txBody>
                    <a:bodyPr/>
                    <a:lstStyle/>
                    <a:p>
                      <a:pPr algn="just">
                        <a:lnSpc>
                          <a:spcPts val="4768"/>
                        </a:lnSpc>
                        <a:defRPr/>
                      </a:pPr>
                      <a:r>
                        <a:rPr lang="en-US" sz="3200">
                          <a:solidFill>
                            <a:srgbClr val="70422C"/>
                          </a:solidFill>
                          <a:latin typeface="Roboto Condensed"/>
                          <a:ea typeface="Roboto Condensed"/>
                          <a:cs typeface="Roboto Condensed"/>
                          <a:sym typeface="Roboto Condensed"/>
                        </a:rPr>
                        <a:t>Vở kịch mà em đang phân tích có tác động như thế nào đến nhận thức của người đọc?</a:t>
                      </a: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EFFFE"/>
                    </a:solidFill>
                  </a:tcPr>
                </a:tc>
                <a:tc>
                  <a:txBody>
                    <a:bodyPr/>
                    <a:lstStyle/>
                    <a:p>
                      <a:pPr algn="l">
                        <a:lnSpc>
                          <a:spcPts val="4768"/>
                        </a:lnSpc>
                        <a:defRPr/>
                      </a:pPr>
                      <a:endParaRPr lang="en-US" sz="1100"/>
                    </a:p>
                  </a:txBody>
                  <a:tcPr marL="133350" marR="133350" marT="133350" marB="133350" anchor="ctr">
                    <a:lnL w="9525" cap="flat" cmpd="sng" algn="ctr">
                      <a:solidFill>
                        <a:srgbClr val="5A6966"/>
                      </a:solidFill>
                      <a:prstDash val="solid"/>
                      <a:round/>
                      <a:headEnd type="none" w="med" len="med"/>
                      <a:tailEnd type="none" w="med" len="med"/>
                    </a:lnL>
                    <a:lnR w="9525" cap="flat" cmpd="sng" algn="ctr">
                      <a:solidFill>
                        <a:srgbClr val="5A6966"/>
                      </a:solidFill>
                      <a:prstDash val="solid"/>
                      <a:round/>
                      <a:headEnd type="none" w="med" len="med"/>
                      <a:tailEnd type="none" w="med" len="med"/>
                    </a:lnR>
                    <a:lnT w="9525" cap="flat" cmpd="sng" algn="ctr">
                      <a:solidFill>
                        <a:srgbClr val="5A6966"/>
                      </a:solidFill>
                      <a:prstDash val="solid"/>
                      <a:round/>
                      <a:headEnd type="none" w="med" len="med"/>
                      <a:tailEnd type="none" w="med" len="med"/>
                    </a:lnT>
                    <a:lnB w="9525" cap="flat" cmpd="sng" algn="ctr">
                      <a:solidFill>
                        <a:srgbClr val="5A6966"/>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sp>
        <p:nvSpPr>
          <p:cNvPr id="4" name="Freeform 4"/>
          <p:cNvSpPr/>
          <p:nvPr/>
        </p:nvSpPr>
        <p:spPr>
          <a:xfrm rot="-1325800">
            <a:off x="4811870" y="272986"/>
            <a:ext cx="1560183" cy="1511428"/>
          </a:xfrm>
          <a:custGeom>
            <a:avLst/>
            <a:gdLst/>
            <a:ahLst/>
            <a:cxnLst/>
            <a:rect l="l" t="t" r="r" b="b"/>
            <a:pathLst>
              <a:path w="1560183" h="1511428">
                <a:moveTo>
                  <a:pt x="0" y="0"/>
                </a:moveTo>
                <a:lnTo>
                  <a:pt x="1560183" y="0"/>
                </a:lnTo>
                <a:lnTo>
                  <a:pt x="1560183" y="1511428"/>
                </a:lnTo>
                <a:lnTo>
                  <a:pt x="0" y="15114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3260896" y="168211"/>
            <a:ext cx="12959456" cy="936591"/>
          </a:xfrm>
          <a:prstGeom prst="rect">
            <a:avLst/>
          </a:prstGeom>
        </p:spPr>
        <p:txBody>
          <a:bodyPr lIns="0" tIns="0" rIns="0" bIns="0" rtlCol="0" anchor="t">
            <a:spAutoFit/>
          </a:bodyPr>
          <a:lstStyle/>
          <a:p>
            <a:pPr algn="ctr">
              <a:lnSpc>
                <a:spcPts val="7700"/>
              </a:lnSpc>
            </a:pPr>
            <a:r>
              <a:rPr lang="en-US" sz="5499" b="1">
                <a:solidFill>
                  <a:srgbClr val="70422C"/>
                </a:solidFill>
                <a:latin typeface="Fraunces Bold"/>
                <a:ea typeface="Fraunces Bold"/>
                <a:cs typeface="Fraunces Bold"/>
                <a:sym typeface="Fraunces Bold"/>
              </a:rPr>
              <a:t>Phiếu tìm ý tưởng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444" b="-11444"/>
            </a:stretch>
          </a:blipFill>
        </p:spPr>
        <p:txBody>
          <a:bodyPr/>
          <a:lstStyle/>
          <a:p>
            <a:endParaRPr lang="en-US"/>
          </a:p>
        </p:txBody>
      </p:sp>
      <p:sp>
        <p:nvSpPr>
          <p:cNvPr id="3" name="Freeform 3"/>
          <p:cNvSpPr/>
          <p:nvPr/>
        </p:nvSpPr>
        <p:spPr>
          <a:xfrm>
            <a:off x="12634416" y="1600162"/>
            <a:ext cx="5106101" cy="4161472"/>
          </a:xfrm>
          <a:custGeom>
            <a:avLst/>
            <a:gdLst/>
            <a:ahLst/>
            <a:cxnLst/>
            <a:rect l="l" t="t" r="r" b="b"/>
            <a:pathLst>
              <a:path w="5106101" h="4161472">
                <a:moveTo>
                  <a:pt x="0" y="0"/>
                </a:moveTo>
                <a:lnTo>
                  <a:pt x="5106102" y="0"/>
                </a:lnTo>
                <a:lnTo>
                  <a:pt x="5106102" y="4161472"/>
                </a:lnTo>
                <a:lnTo>
                  <a:pt x="0" y="4161472"/>
                </a:lnTo>
                <a:lnTo>
                  <a:pt x="0" y="0"/>
                </a:lnTo>
                <a:close/>
              </a:path>
            </a:pathLst>
          </a:custGeom>
          <a:blipFill>
            <a:blip r:embed="rId3"/>
            <a:stretch>
              <a:fillRect/>
            </a:stretch>
          </a:blipFill>
        </p:spPr>
        <p:txBody>
          <a:bodyPr/>
          <a:lstStyle/>
          <a:p>
            <a:endParaRPr lang="en-US"/>
          </a:p>
        </p:txBody>
      </p:sp>
      <p:sp>
        <p:nvSpPr>
          <p:cNvPr id="4" name="Freeform 4"/>
          <p:cNvSpPr/>
          <p:nvPr/>
        </p:nvSpPr>
        <p:spPr>
          <a:xfrm>
            <a:off x="-202684" y="7876222"/>
            <a:ext cx="9346684" cy="3483764"/>
          </a:xfrm>
          <a:custGeom>
            <a:avLst/>
            <a:gdLst/>
            <a:ahLst/>
            <a:cxnLst/>
            <a:rect l="l" t="t" r="r" b="b"/>
            <a:pathLst>
              <a:path w="9346684" h="3483764">
                <a:moveTo>
                  <a:pt x="0" y="0"/>
                </a:moveTo>
                <a:lnTo>
                  <a:pt x="9346684" y="0"/>
                </a:lnTo>
                <a:lnTo>
                  <a:pt x="9346684" y="3483765"/>
                </a:lnTo>
                <a:lnTo>
                  <a:pt x="0" y="3483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224161" y="314363"/>
            <a:ext cx="12959456" cy="1285799"/>
          </a:xfrm>
          <a:prstGeom prst="rect">
            <a:avLst/>
          </a:prstGeom>
        </p:spPr>
        <p:txBody>
          <a:bodyPr lIns="0" tIns="0" rIns="0" bIns="0" rtlCol="0" anchor="t">
            <a:spAutoFit/>
          </a:bodyPr>
          <a:lstStyle/>
          <a:p>
            <a:pPr algn="ctr">
              <a:lnSpc>
                <a:spcPts val="10500"/>
              </a:lnSpc>
            </a:pPr>
            <a:r>
              <a:rPr lang="en-US" sz="7500" b="1">
                <a:solidFill>
                  <a:srgbClr val="70422C"/>
                </a:solidFill>
                <a:latin typeface="Fraunces Bold"/>
                <a:ea typeface="Fraunces Bold"/>
                <a:cs typeface="Fraunces Bold"/>
                <a:sym typeface="Fraunces Bold"/>
              </a:rPr>
              <a:t>V. VẬN DỤNG</a:t>
            </a:r>
          </a:p>
        </p:txBody>
      </p:sp>
      <p:sp>
        <p:nvSpPr>
          <p:cNvPr id="6" name="Freeform 6"/>
          <p:cNvSpPr/>
          <p:nvPr/>
        </p:nvSpPr>
        <p:spPr>
          <a:xfrm>
            <a:off x="1028700" y="2076148"/>
            <a:ext cx="11214196" cy="5643933"/>
          </a:xfrm>
          <a:custGeom>
            <a:avLst/>
            <a:gdLst/>
            <a:ahLst/>
            <a:cxnLst/>
            <a:rect l="l" t="t" r="r" b="b"/>
            <a:pathLst>
              <a:path w="11214196" h="5643933">
                <a:moveTo>
                  <a:pt x="0" y="0"/>
                </a:moveTo>
                <a:lnTo>
                  <a:pt x="11214196" y="0"/>
                </a:lnTo>
                <a:lnTo>
                  <a:pt x="11214196" y="5643933"/>
                </a:lnTo>
                <a:lnTo>
                  <a:pt x="0" y="5643933"/>
                </a:lnTo>
                <a:lnTo>
                  <a:pt x="0" y="0"/>
                </a:lnTo>
                <a:close/>
              </a:path>
            </a:pathLst>
          </a:custGeom>
          <a:blipFill>
            <a:blip r:embed="rId6"/>
            <a:stretch>
              <a:fillRect t="-47549" b="-1223"/>
            </a:stretch>
          </a:blipFill>
        </p:spPr>
        <p:txBody>
          <a:bodyPr/>
          <a:lstStyle/>
          <a:p>
            <a:endParaRPr lang="en-US"/>
          </a:p>
        </p:txBody>
      </p:sp>
      <p:sp>
        <p:nvSpPr>
          <p:cNvPr id="7" name="TextBox 7"/>
          <p:cNvSpPr txBox="1"/>
          <p:nvPr/>
        </p:nvSpPr>
        <p:spPr>
          <a:xfrm>
            <a:off x="1488365" y="2362302"/>
            <a:ext cx="10294866" cy="4330678"/>
          </a:xfrm>
          <a:prstGeom prst="rect">
            <a:avLst/>
          </a:prstGeom>
        </p:spPr>
        <p:txBody>
          <a:bodyPr lIns="0" tIns="0" rIns="0" bIns="0" rtlCol="0" anchor="t">
            <a:spAutoFit/>
          </a:bodyPr>
          <a:lstStyle/>
          <a:p>
            <a:pPr marL="755654" lvl="1" indent="-377827" algn="just">
              <a:lnSpc>
                <a:spcPts val="4900"/>
              </a:lnSpc>
              <a:buFont typeface="Arial"/>
              <a:buChar char="•"/>
            </a:pPr>
            <a:r>
              <a:rPr lang="en-US" sz="3500" b="1">
                <a:solidFill>
                  <a:srgbClr val="70422C"/>
                </a:solidFill>
                <a:latin typeface="Roboto Condensed Bold"/>
                <a:ea typeface="Roboto Condensed Bold"/>
                <a:cs typeface="Roboto Condensed Bold"/>
                <a:sym typeface="Roboto Condensed Bold"/>
              </a:rPr>
              <a:t>Tại lớp: </a:t>
            </a:r>
            <a:r>
              <a:rPr lang="en-US" sz="3500">
                <a:solidFill>
                  <a:srgbClr val="70422C"/>
                </a:solidFill>
                <a:latin typeface="Roboto Condensed"/>
                <a:ea typeface="Roboto Condensed"/>
                <a:cs typeface="Roboto Condensed"/>
                <a:sym typeface="Roboto Condensed"/>
              </a:rPr>
              <a:t>Thực hiện cá nhân trong thời gian 10 phút.</a:t>
            </a:r>
          </a:p>
          <a:p>
            <a:pPr algn="just">
              <a:lnSpc>
                <a:spcPts val="4900"/>
              </a:lnSpc>
            </a:pPr>
            <a:r>
              <a:rPr lang="en-US" sz="3500">
                <a:solidFill>
                  <a:srgbClr val="70422C"/>
                </a:solidFill>
                <a:latin typeface="Roboto Condensed"/>
                <a:ea typeface="Roboto Condensed"/>
                <a:cs typeface="Roboto Condensed"/>
                <a:sym typeface="Roboto Condensed"/>
              </a:rPr>
              <a:t>+ Dãy 1: Viết hoàn chỉnh phần mở bài của bài văn nghị luận</a:t>
            </a:r>
          </a:p>
          <a:p>
            <a:pPr algn="just">
              <a:lnSpc>
                <a:spcPts val="4900"/>
              </a:lnSpc>
            </a:pPr>
            <a:r>
              <a:rPr lang="en-US" sz="3500">
                <a:solidFill>
                  <a:srgbClr val="70422C"/>
                </a:solidFill>
                <a:latin typeface="Roboto Condensed"/>
                <a:ea typeface="Roboto Condensed"/>
                <a:cs typeface="Roboto Condensed"/>
                <a:sym typeface="Roboto Condensed"/>
              </a:rPr>
              <a:t>+ Dãy 2: Viết hoàn chỉnh một ý phần thân bài của bài văn nghị luận</a:t>
            </a:r>
          </a:p>
          <a:p>
            <a:pPr algn="just">
              <a:lnSpc>
                <a:spcPts val="4900"/>
              </a:lnSpc>
            </a:pPr>
            <a:r>
              <a:rPr lang="en-US" sz="3500">
                <a:solidFill>
                  <a:srgbClr val="70422C"/>
                </a:solidFill>
                <a:latin typeface="Roboto Condensed"/>
                <a:ea typeface="Roboto Condensed"/>
                <a:cs typeface="Roboto Condensed"/>
                <a:sym typeface="Roboto Condensed"/>
              </a:rPr>
              <a:t>+ Dãy 3: Viết hoàn chỉnh phần kết bài của bài văn nghị luận</a:t>
            </a:r>
          </a:p>
          <a:p>
            <a:pPr marL="755654" lvl="1" indent="-377827" algn="just">
              <a:lnSpc>
                <a:spcPts val="4900"/>
              </a:lnSpc>
              <a:buFont typeface="Arial"/>
              <a:buChar char="•"/>
            </a:pPr>
            <a:r>
              <a:rPr lang="en-US" sz="3500" b="1">
                <a:solidFill>
                  <a:srgbClr val="70422C"/>
                </a:solidFill>
                <a:latin typeface="Roboto Condensed Bold"/>
                <a:ea typeface="Roboto Condensed Bold"/>
                <a:cs typeface="Roboto Condensed Bold"/>
                <a:sym typeface="Roboto Condensed Bold"/>
              </a:rPr>
              <a:t>Về nhà: Viết hoàn thiện bài văn phân tích một tác phẩm văn học (kịch)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11444" b="-11444"/>
            </a:stretch>
          </a:blipFill>
        </p:spPr>
        <p:txBody>
          <a:bodyPr/>
          <a:lstStyle/>
          <a:p>
            <a:endParaRPr lang="en-US"/>
          </a:p>
        </p:txBody>
      </p:sp>
      <p:sp>
        <p:nvSpPr>
          <p:cNvPr id="3" name="Freeform 3"/>
          <p:cNvSpPr/>
          <p:nvPr/>
        </p:nvSpPr>
        <p:spPr>
          <a:xfrm>
            <a:off x="-3895238" y="-1066800"/>
            <a:ext cx="8628676" cy="8229600"/>
          </a:xfrm>
          <a:custGeom>
            <a:avLst/>
            <a:gdLst/>
            <a:ahLst/>
            <a:cxnLst/>
            <a:rect l="l" t="t" r="r" b="b"/>
            <a:pathLst>
              <a:path w="8628676" h="8229600">
                <a:moveTo>
                  <a:pt x="0" y="0"/>
                </a:moveTo>
                <a:lnTo>
                  <a:pt x="8628676" y="0"/>
                </a:lnTo>
                <a:lnTo>
                  <a:pt x="8628676" y="8229600"/>
                </a:lnTo>
                <a:lnTo>
                  <a:pt x="0" y="8229600"/>
                </a:lnTo>
                <a:lnTo>
                  <a:pt x="0" y="0"/>
                </a:lnTo>
                <a:close/>
              </a:path>
            </a:pathLst>
          </a:custGeom>
          <a:blipFill>
            <a:blip r:embed="rId3"/>
            <a:stretch>
              <a:fillRect/>
            </a:stretch>
          </a:blipFill>
        </p:spPr>
        <p:txBody>
          <a:bodyPr/>
          <a:lstStyle/>
          <a:p>
            <a:endParaRPr lang="en-US"/>
          </a:p>
        </p:txBody>
      </p:sp>
      <p:sp>
        <p:nvSpPr>
          <p:cNvPr id="4" name="Freeform 4"/>
          <p:cNvSpPr/>
          <p:nvPr/>
        </p:nvSpPr>
        <p:spPr>
          <a:xfrm>
            <a:off x="13555908" y="2266950"/>
            <a:ext cx="8628676" cy="8229600"/>
          </a:xfrm>
          <a:custGeom>
            <a:avLst/>
            <a:gdLst/>
            <a:ahLst/>
            <a:cxnLst/>
            <a:rect l="l" t="t" r="r" b="b"/>
            <a:pathLst>
              <a:path w="8628676" h="8229600">
                <a:moveTo>
                  <a:pt x="0" y="0"/>
                </a:moveTo>
                <a:lnTo>
                  <a:pt x="8628676" y="0"/>
                </a:lnTo>
                <a:lnTo>
                  <a:pt x="8628676" y="8229600"/>
                </a:lnTo>
                <a:lnTo>
                  <a:pt x="0" y="822960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3743032" y="3598711"/>
            <a:ext cx="12336606" cy="1189621"/>
          </a:xfrm>
          <a:prstGeom prst="rect">
            <a:avLst/>
          </a:prstGeom>
        </p:spPr>
        <p:txBody>
          <a:bodyPr lIns="0" tIns="0" rIns="0" bIns="0" rtlCol="0" anchor="t">
            <a:spAutoFit/>
          </a:bodyPr>
          <a:lstStyle/>
          <a:p>
            <a:pPr algn="ctr">
              <a:lnSpc>
                <a:spcPts val="7801"/>
              </a:lnSpc>
            </a:pPr>
            <a:r>
              <a:rPr lang="en-US" sz="7801">
                <a:solidFill>
                  <a:srgbClr val="70422C"/>
                </a:solidFill>
                <a:latin typeface="#9Slide05 Fourth Medium"/>
                <a:ea typeface="#9Slide05 Fourth Medium"/>
                <a:cs typeface="#9Slide05 Fourth Medium"/>
                <a:sym typeface="#9Slide05 Fourth Medium"/>
              </a:rPr>
              <a:t>Đọc trước bài cho tiết Nói nghe.</a:t>
            </a:r>
          </a:p>
        </p:txBody>
      </p:sp>
      <p:sp>
        <p:nvSpPr>
          <p:cNvPr id="6" name="TextBox 6"/>
          <p:cNvSpPr txBox="1"/>
          <p:nvPr/>
        </p:nvSpPr>
        <p:spPr>
          <a:xfrm>
            <a:off x="2664272" y="1762201"/>
            <a:ext cx="12959456" cy="1285799"/>
          </a:xfrm>
          <a:prstGeom prst="rect">
            <a:avLst/>
          </a:prstGeom>
        </p:spPr>
        <p:txBody>
          <a:bodyPr lIns="0" tIns="0" rIns="0" bIns="0" rtlCol="0" anchor="t">
            <a:spAutoFit/>
          </a:bodyPr>
          <a:lstStyle/>
          <a:p>
            <a:pPr algn="ctr">
              <a:lnSpc>
                <a:spcPts val="10500"/>
              </a:lnSpc>
            </a:pPr>
            <a:r>
              <a:rPr lang="en-US" sz="7500" b="1">
                <a:solidFill>
                  <a:srgbClr val="70422C"/>
                </a:solidFill>
                <a:latin typeface="Fraunces Bold"/>
                <a:ea typeface="Fraunces Bold"/>
                <a:cs typeface="Fraunces Bold"/>
                <a:sym typeface="Fraunces Bold"/>
              </a:rPr>
              <a:t>CHUẨN BỊ BÀI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11444" b="-11444"/>
            </a:stretch>
          </a:blipFill>
        </p:spPr>
        <p:txBody>
          <a:bodyPr/>
          <a:lstStyle/>
          <a:p>
            <a:endParaRPr lang="en-US"/>
          </a:p>
        </p:txBody>
      </p:sp>
      <p:sp>
        <p:nvSpPr>
          <p:cNvPr id="3" name="Freeform 3"/>
          <p:cNvSpPr/>
          <p:nvPr/>
        </p:nvSpPr>
        <p:spPr>
          <a:xfrm>
            <a:off x="-3895238" y="-1066800"/>
            <a:ext cx="8628676" cy="8229600"/>
          </a:xfrm>
          <a:custGeom>
            <a:avLst/>
            <a:gdLst/>
            <a:ahLst/>
            <a:cxnLst/>
            <a:rect l="l" t="t" r="r" b="b"/>
            <a:pathLst>
              <a:path w="8628676" h="8229600">
                <a:moveTo>
                  <a:pt x="0" y="0"/>
                </a:moveTo>
                <a:lnTo>
                  <a:pt x="8628676" y="0"/>
                </a:lnTo>
                <a:lnTo>
                  <a:pt x="8628676" y="8229600"/>
                </a:lnTo>
                <a:lnTo>
                  <a:pt x="0" y="8229600"/>
                </a:lnTo>
                <a:lnTo>
                  <a:pt x="0" y="0"/>
                </a:lnTo>
                <a:close/>
              </a:path>
            </a:pathLst>
          </a:custGeom>
          <a:blipFill>
            <a:blip r:embed="rId3"/>
            <a:stretch>
              <a:fillRect/>
            </a:stretch>
          </a:blipFill>
        </p:spPr>
        <p:txBody>
          <a:bodyPr/>
          <a:lstStyle/>
          <a:p>
            <a:endParaRPr lang="en-US"/>
          </a:p>
        </p:txBody>
      </p:sp>
      <p:sp>
        <p:nvSpPr>
          <p:cNvPr id="4" name="Freeform 4"/>
          <p:cNvSpPr/>
          <p:nvPr/>
        </p:nvSpPr>
        <p:spPr>
          <a:xfrm>
            <a:off x="13555908" y="2266950"/>
            <a:ext cx="8628676" cy="8229600"/>
          </a:xfrm>
          <a:custGeom>
            <a:avLst/>
            <a:gdLst/>
            <a:ahLst/>
            <a:cxnLst/>
            <a:rect l="l" t="t" r="r" b="b"/>
            <a:pathLst>
              <a:path w="8628676" h="8229600">
                <a:moveTo>
                  <a:pt x="0" y="0"/>
                </a:moveTo>
                <a:lnTo>
                  <a:pt x="8628676" y="0"/>
                </a:lnTo>
                <a:lnTo>
                  <a:pt x="8628676" y="8229600"/>
                </a:lnTo>
                <a:lnTo>
                  <a:pt x="0" y="822960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4733438" y="2126864"/>
            <a:ext cx="10121820" cy="2597125"/>
          </a:xfrm>
          <a:prstGeom prst="rect">
            <a:avLst/>
          </a:prstGeom>
        </p:spPr>
        <p:txBody>
          <a:bodyPr lIns="0" tIns="0" rIns="0" bIns="0" rtlCol="0" anchor="t">
            <a:spAutoFit/>
          </a:bodyPr>
          <a:lstStyle/>
          <a:p>
            <a:pPr algn="ctr">
              <a:lnSpc>
                <a:spcPts val="9999"/>
              </a:lnSpc>
            </a:pPr>
            <a:r>
              <a:rPr lang="en-US" sz="9999" i="1">
                <a:solidFill>
                  <a:srgbClr val="70422C"/>
                </a:solidFill>
                <a:latin typeface="Fraunces Italics"/>
                <a:ea typeface="Fraunces Italics"/>
                <a:cs typeface="Fraunces Italics"/>
                <a:sym typeface="Fraunces Italics"/>
              </a:rPr>
              <a:t>Xin chào </a:t>
            </a:r>
          </a:p>
          <a:p>
            <a:pPr algn="ctr">
              <a:lnSpc>
                <a:spcPts val="9999"/>
              </a:lnSpc>
            </a:pPr>
            <a:r>
              <a:rPr lang="en-US" sz="9999" i="1">
                <a:solidFill>
                  <a:srgbClr val="70422C"/>
                </a:solidFill>
                <a:latin typeface="Fraunces Italics"/>
                <a:ea typeface="Fraunces Italics"/>
                <a:cs typeface="Fraunces Italics"/>
                <a:sym typeface="Fraunces Italics"/>
              </a:rPr>
              <a:t>và hẹn gặp lại!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11444" b="-11444"/>
            </a:stretch>
          </a:blipFill>
        </p:spPr>
        <p:txBody>
          <a:bodyPr/>
          <a:lstStyle/>
          <a:p>
            <a:endParaRPr lang="en-US"/>
          </a:p>
        </p:txBody>
      </p:sp>
      <p:sp>
        <p:nvSpPr>
          <p:cNvPr id="3" name="Freeform 3"/>
          <p:cNvSpPr/>
          <p:nvPr/>
        </p:nvSpPr>
        <p:spPr>
          <a:xfrm>
            <a:off x="1594679" y="3293453"/>
            <a:ext cx="15098643" cy="5869597"/>
          </a:xfrm>
          <a:custGeom>
            <a:avLst/>
            <a:gdLst/>
            <a:ahLst/>
            <a:cxnLst/>
            <a:rect l="l" t="t" r="r" b="b"/>
            <a:pathLst>
              <a:path w="15098643" h="5869597">
                <a:moveTo>
                  <a:pt x="0" y="0"/>
                </a:moveTo>
                <a:lnTo>
                  <a:pt x="15098642" y="0"/>
                </a:lnTo>
                <a:lnTo>
                  <a:pt x="15098642" y="5869597"/>
                </a:lnTo>
                <a:lnTo>
                  <a:pt x="0" y="58695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5074740" y="5859822"/>
            <a:ext cx="3237162" cy="4942233"/>
          </a:xfrm>
          <a:custGeom>
            <a:avLst/>
            <a:gdLst/>
            <a:ahLst/>
            <a:cxnLst/>
            <a:rect l="l" t="t" r="r" b="b"/>
            <a:pathLst>
              <a:path w="3237162" h="4942233">
                <a:moveTo>
                  <a:pt x="0" y="0"/>
                </a:moveTo>
                <a:lnTo>
                  <a:pt x="3237162" y="0"/>
                </a:lnTo>
                <a:lnTo>
                  <a:pt x="3237162" y="4942232"/>
                </a:lnTo>
                <a:lnTo>
                  <a:pt x="0" y="4942232"/>
                </a:lnTo>
                <a:lnTo>
                  <a:pt x="0" y="0"/>
                </a:lnTo>
                <a:close/>
              </a:path>
            </a:pathLst>
          </a:custGeom>
          <a:blipFill>
            <a:blip r:embed="rId5"/>
            <a:stretch>
              <a:fillRect/>
            </a:stretch>
          </a:blipFill>
        </p:spPr>
        <p:txBody>
          <a:bodyPr/>
          <a:lstStyle/>
          <a:p>
            <a:endParaRPr lang="en-US"/>
          </a:p>
        </p:txBody>
      </p:sp>
      <p:sp>
        <p:nvSpPr>
          <p:cNvPr id="5" name="Freeform 5"/>
          <p:cNvSpPr/>
          <p:nvPr/>
        </p:nvSpPr>
        <p:spPr>
          <a:xfrm flipH="1">
            <a:off x="0" y="118087"/>
            <a:ext cx="3483223" cy="2856243"/>
          </a:xfrm>
          <a:custGeom>
            <a:avLst/>
            <a:gdLst/>
            <a:ahLst/>
            <a:cxnLst/>
            <a:rect l="l" t="t" r="r" b="b"/>
            <a:pathLst>
              <a:path w="3483223" h="2856243">
                <a:moveTo>
                  <a:pt x="3483223" y="0"/>
                </a:moveTo>
                <a:lnTo>
                  <a:pt x="0" y="0"/>
                </a:lnTo>
                <a:lnTo>
                  <a:pt x="0" y="2856243"/>
                </a:lnTo>
                <a:lnTo>
                  <a:pt x="3483223" y="2856243"/>
                </a:lnTo>
                <a:lnTo>
                  <a:pt x="348322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5074740" y="-511191"/>
            <a:ext cx="3152966" cy="4114800"/>
          </a:xfrm>
          <a:custGeom>
            <a:avLst/>
            <a:gdLst/>
            <a:ahLst/>
            <a:cxnLst/>
            <a:rect l="l" t="t" r="r" b="b"/>
            <a:pathLst>
              <a:path w="3152966" h="4114800">
                <a:moveTo>
                  <a:pt x="0" y="0"/>
                </a:moveTo>
                <a:lnTo>
                  <a:pt x="3152966" y="0"/>
                </a:lnTo>
                <a:lnTo>
                  <a:pt x="31529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547783" y="7552097"/>
            <a:ext cx="3152966" cy="4114800"/>
          </a:xfrm>
          <a:custGeom>
            <a:avLst/>
            <a:gdLst/>
            <a:ahLst/>
            <a:cxnLst/>
            <a:rect l="l" t="t" r="r" b="b"/>
            <a:pathLst>
              <a:path w="3152966" h="4114800">
                <a:moveTo>
                  <a:pt x="0" y="0"/>
                </a:moveTo>
                <a:lnTo>
                  <a:pt x="3152966" y="0"/>
                </a:lnTo>
                <a:lnTo>
                  <a:pt x="31529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2785680" y="889625"/>
            <a:ext cx="13237538" cy="2084705"/>
          </a:xfrm>
          <a:prstGeom prst="rect">
            <a:avLst/>
          </a:prstGeom>
        </p:spPr>
        <p:txBody>
          <a:bodyPr lIns="0" tIns="0" rIns="0" bIns="0" rtlCol="0" anchor="t">
            <a:spAutoFit/>
          </a:bodyPr>
          <a:lstStyle/>
          <a:p>
            <a:pPr algn="ctr">
              <a:lnSpc>
                <a:spcPts val="8468"/>
              </a:lnSpc>
            </a:pPr>
            <a:r>
              <a:rPr lang="en-US" sz="6048" b="1">
                <a:solidFill>
                  <a:srgbClr val="764A49"/>
                </a:solidFill>
                <a:latin typeface="Fraunces Bold"/>
                <a:ea typeface="Fraunces Bold"/>
                <a:cs typeface="Fraunces Bold"/>
                <a:sym typeface="Fraunces Bold"/>
              </a:rPr>
              <a:t>BÀI 5: </a:t>
            </a:r>
          </a:p>
          <a:p>
            <a:pPr algn="ctr">
              <a:lnSpc>
                <a:spcPts val="8469"/>
              </a:lnSpc>
            </a:pPr>
            <a:r>
              <a:rPr lang="en-US" sz="6049" b="1">
                <a:solidFill>
                  <a:srgbClr val="764A49"/>
                </a:solidFill>
                <a:latin typeface="Fraunces Bold"/>
                <a:ea typeface="Fraunces Bold"/>
                <a:cs typeface="Fraunces Bold"/>
                <a:sym typeface="Fraunces Bold"/>
              </a:rPr>
              <a:t>ĐỐI DIỆN VỚI NỖI ĐAU</a:t>
            </a:r>
          </a:p>
        </p:txBody>
      </p:sp>
      <p:sp>
        <p:nvSpPr>
          <p:cNvPr id="9" name="TextBox 9"/>
          <p:cNvSpPr txBox="1"/>
          <p:nvPr/>
        </p:nvSpPr>
        <p:spPr>
          <a:xfrm>
            <a:off x="2341268" y="3861613"/>
            <a:ext cx="13237538" cy="880085"/>
          </a:xfrm>
          <a:prstGeom prst="rect">
            <a:avLst/>
          </a:prstGeom>
        </p:spPr>
        <p:txBody>
          <a:bodyPr lIns="0" tIns="0" rIns="0" bIns="0" rtlCol="0" anchor="t">
            <a:spAutoFit/>
          </a:bodyPr>
          <a:lstStyle/>
          <a:p>
            <a:pPr algn="ctr">
              <a:lnSpc>
                <a:spcPts val="7138"/>
              </a:lnSpc>
            </a:pPr>
            <a:r>
              <a:rPr lang="en-US" sz="5098" b="1">
                <a:solidFill>
                  <a:srgbClr val="7B5843"/>
                </a:solidFill>
                <a:latin typeface="Roboto Condensed Bold"/>
                <a:ea typeface="Roboto Condensed Bold"/>
                <a:cs typeface="Roboto Condensed Bold"/>
                <a:sym typeface="Roboto Condensed Bold"/>
              </a:rPr>
              <a:t>KĨ NĂNG VIẾT</a:t>
            </a:r>
          </a:p>
        </p:txBody>
      </p:sp>
      <p:sp>
        <p:nvSpPr>
          <p:cNvPr id="10" name="TextBox 10"/>
          <p:cNvSpPr txBox="1"/>
          <p:nvPr/>
        </p:nvSpPr>
        <p:spPr>
          <a:xfrm>
            <a:off x="2137094" y="4952076"/>
            <a:ext cx="14013811" cy="2399950"/>
          </a:xfrm>
          <a:prstGeom prst="rect">
            <a:avLst/>
          </a:prstGeom>
        </p:spPr>
        <p:txBody>
          <a:bodyPr lIns="0" tIns="0" rIns="0" bIns="0" rtlCol="0" anchor="t">
            <a:spAutoFit/>
          </a:bodyPr>
          <a:lstStyle/>
          <a:p>
            <a:pPr algn="ctr">
              <a:lnSpc>
                <a:spcPts val="8857"/>
              </a:lnSpc>
            </a:pPr>
            <a:r>
              <a:rPr lang="en-US" sz="7380">
                <a:solidFill>
                  <a:srgbClr val="764A49"/>
                </a:solidFill>
                <a:latin typeface="#9Slide05 Fourth Medium"/>
                <a:ea typeface="#9Slide05 Fourth Medium"/>
                <a:cs typeface="#9Slide05 Fourth Medium"/>
                <a:sym typeface="#9Slide05 Fourth Medium"/>
              </a:rPr>
              <a:t>Viết bài văn phân tích </a:t>
            </a:r>
          </a:p>
          <a:p>
            <a:pPr algn="ctr">
              <a:lnSpc>
                <a:spcPts val="8857"/>
              </a:lnSpc>
            </a:pPr>
            <a:r>
              <a:rPr lang="en-US" sz="7380">
                <a:solidFill>
                  <a:srgbClr val="764A49"/>
                </a:solidFill>
                <a:latin typeface="#9Slide05 Fourth Medium"/>
                <a:ea typeface="#9Slide05 Fourth Medium"/>
                <a:cs typeface="#9Slide05 Fourth Medium"/>
                <a:sym typeface="#9Slide05 Fourth Medium"/>
              </a:rPr>
              <a:t>một tác phẩm văn học (Kịch)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11444" b="-11444"/>
            </a:stretch>
          </a:blipFill>
        </p:spPr>
        <p:txBody>
          <a:bodyPr/>
          <a:lstStyle/>
          <a:p>
            <a:endParaRPr lang="en-US"/>
          </a:p>
        </p:txBody>
      </p:sp>
      <p:sp>
        <p:nvSpPr>
          <p:cNvPr id="3" name="Freeform 3"/>
          <p:cNvSpPr/>
          <p:nvPr/>
        </p:nvSpPr>
        <p:spPr>
          <a:xfrm>
            <a:off x="1594679" y="3293453"/>
            <a:ext cx="15098643" cy="5869597"/>
          </a:xfrm>
          <a:custGeom>
            <a:avLst/>
            <a:gdLst/>
            <a:ahLst/>
            <a:cxnLst/>
            <a:rect l="l" t="t" r="r" b="b"/>
            <a:pathLst>
              <a:path w="15098643" h="5869597">
                <a:moveTo>
                  <a:pt x="0" y="0"/>
                </a:moveTo>
                <a:lnTo>
                  <a:pt x="15098642" y="0"/>
                </a:lnTo>
                <a:lnTo>
                  <a:pt x="15098642" y="5869597"/>
                </a:lnTo>
                <a:lnTo>
                  <a:pt x="0" y="58695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5640719" y="6228251"/>
            <a:ext cx="3237162" cy="4942233"/>
          </a:xfrm>
          <a:custGeom>
            <a:avLst/>
            <a:gdLst/>
            <a:ahLst/>
            <a:cxnLst/>
            <a:rect l="l" t="t" r="r" b="b"/>
            <a:pathLst>
              <a:path w="3237162" h="4942233">
                <a:moveTo>
                  <a:pt x="0" y="0"/>
                </a:moveTo>
                <a:lnTo>
                  <a:pt x="3237162" y="0"/>
                </a:lnTo>
                <a:lnTo>
                  <a:pt x="3237162" y="4942233"/>
                </a:lnTo>
                <a:lnTo>
                  <a:pt x="0" y="4942233"/>
                </a:lnTo>
                <a:lnTo>
                  <a:pt x="0" y="0"/>
                </a:lnTo>
                <a:close/>
              </a:path>
            </a:pathLst>
          </a:custGeom>
          <a:blipFill>
            <a:blip r:embed="rId5"/>
            <a:stretch>
              <a:fillRect/>
            </a:stretch>
          </a:blipFill>
        </p:spPr>
        <p:txBody>
          <a:bodyPr/>
          <a:lstStyle/>
          <a:p>
            <a:endParaRPr lang="en-US"/>
          </a:p>
        </p:txBody>
      </p:sp>
      <p:sp>
        <p:nvSpPr>
          <p:cNvPr id="5" name="Freeform 5"/>
          <p:cNvSpPr/>
          <p:nvPr/>
        </p:nvSpPr>
        <p:spPr>
          <a:xfrm flipH="1">
            <a:off x="0" y="118087"/>
            <a:ext cx="3483223" cy="2856243"/>
          </a:xfrm>
          <a:custGeom>
            <a:avLst/>
            <a:gdLst/>
            <a:ahLst/>
            <a:cxnLst/>
            <a:rect l="l" t="t" r="r" b="b"/>
            <a:pathLst>
              <a:path w="3483223" h="2856243">
                <a:moveTo>
                  <a:pt x="3483223" y="0"/>
                </a:moveTo>
                <a:lnTo>
                  <a:pt x="0" y="0"/>
                </a:lnTo>
                <a:lnTo>
                  <a:pt x="0" y="2856243"/>
                </a:lnTo>
                <a:lnTo>
                  <a:pt x="3483223" y="2856243"/>
                </a:lnTo>
                <a:lnTo>
                  <a:pt x="348322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5074740" y="-511191"/>
            <a:ext cx="3152966" cy="4114800"/>
          </a:xfrm>
          <a:custGeom>
            <a:avLst/>
            <a:gdLst/>
            <a:ahLst/>
            <a:cxnLst/>
            <a:rect l="l" t="t" r="r" b="b"/>
            <a:pathLst>
              <a:path w="3152966" h="4114800">
                <a:moveTo>
                  <a:pt x="0" y="0"/>
                </a:moveTo>
                <a:lnTo>
                  <a:pt x="3152966" y="0"/>
                </a:lnTo>
                <a:lnTo>
                  <a:pt x="31529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547783" y="7552097"/>
            <a:ext cx="3152966" cy="4114800"/>
          </a:xfrm>
          <a:custGeom>
            <a:avLst/>
            <a:gdLst/>
            <a:ahLst/>
            <a:cxnLst/>
            <a:rect l="l" t="t" r="r" b="b"/>
            <a:pathLst>
              <a:path w="3152966" h="4114800">
                <a:moveTo>
                  <a:pt x="0" y="0"/>
                </a:moveTo>
                <a:lnTo>
                  <a:pt x="3152966" y="0"/>
                </a:lnTo>
                <a:lnTo>
                  <a:pt x="31529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3249142" y="587070"/>
            <a:ext cx="14010158" cy="870528"/>
          </a:xfrm>
          <a:prstGeom prst="rect">
            <a:avLst/>
          </a:prstGeom>
        </p:spPr>
        <p:txBody>
          <a:bodyPr lIns="0" tIns="0" rIns="0" bIns="0" rtlCol="0" anchor="t">
            <a:spAutoFit/>
          </a:bodyPr>
          <a:lstStyle/>
          <a:p>
            <a:pPr algn="l">
              <a:lnSpc>
                <a:spcPts val="7140"/>
              </a:lnSpc>
            </a:pPr>
            <a:r>
              <a:rPr lang="en-US" sz="5100" b="1">
                <a:solidFill>
                  <a:srgbClr val="70422C"/>
                </a:solidFill>
                <a:latin typeface="Fraunces Bold"/>
                <a:ea typeface="Fraunces Bold"/>
                <a:cs typeface="Fraunces Bold"/>
                <a:sym typeface="Fraunces Bold"/>
              </a:rPr>
              <a:t>I. TÌM HIỂU YÊU CẦU CỦA KIỂU VĂN BẢN</a:t>
            </a:r>
          </a:p>
        </p:txBody>
      </p:sp>
      <p:sp>
        <p:nvSpPr>
          <p:cNvPr id="9" name="TextBox 9"/>
          <p:cNvSpPr txBox="1"/>
          <p:nvPr/>
        </p:nvSpPr>
        <p:spPr>
          <a:xfrm>
            <a:off x="4060913" y="1754897"/>
            <a:ext cx="12632408" cy="723900"/>
          </a:xfrm>
          <a:prstGeom prst="rect">
            <a:avLst/>
          </a:prstGeom>
        </p:spPr>
        <p:txBody>
          <a:bodyPr lIns="0" tIns="0" rIns="0" bIns="0" rtlCol="0" anchor="t">
            <a:spAutoFit/>
          </a:bodyPr>
          <a:lstStyle/>
          <a:p>
            <a:pPr algn="l">
              <a:lnSpc>
                <a:spcPts val="5639"/>
              </a:lnSpc>
            </a:pPr>
            <a:r>
              <a:rPr lang="en-US" sz="4699" b="1">
                <a:solidFill>
                  <a:srgbClr val="764A49"/>
                </a:solidFill>
                <a:latin typeface="Roboto Condensed Bold"/>
                <a:ea typeface="Roboto Condensed Bold"/>
                <a:cs typeface="Roboto Condensed Bold"/>
                <a:sym typeface="Roboto Condensed Bold"/>
              </a:rPr>
              <a:t>1. Yêu cầu của kiểu văn bản</a:t>
            </a:r>
          </a:p>
        </p:txBody>
      </p:sp>
      <p:sp>
        <p:nvSpPr>
          <p:cNvPr id="10" name="TextBox 10"/>
          <p:cNvSpPr txBox="1"/>
          <p:nvPr/>
        </p:nvSpPr>
        <p:spPr>
          <a:xfrm>
            <a:off x="2230571" y="3698875"/>
            <a:ext cx="13549827" cy="4374515"/>
          </a:xfrm>
          <a:prstGeom prst="rect">
            <a:avLst/>
          </a:prstGeom>
        </p:spPr>
        <p:txBody>
          <a:bodyPr lIns="0" tIns="0" rIns="0" bIns="0" rtlCol="0" anchor="t">
            <a:spAutoFit/>
          </a:bodyPr>
          <a:lstStyle/>
          <a:p>
            <a:pPr marL="755651" lvl="1" indent="-377825" algn="just">
              <a:lnSpc>
                <a:spcPts val="4900"/>
              </a:lnSpc>
              <a:buFont typeface="Arial"/>
              <a:buChar char="•"/>
            </a:pPr>
            <a:r>
              <a:rPr lang="en-US" sz="3500" dirty="0">
                <a:solidFill>
                  <a:srgbClr val="764A49"/>
                </a:solidFill>
                <a:latin typeface="Roboto Condensed"/>
                <a:ea typeface="Roboto Condensed"/>
                <a:cs typeface="Roboto Condensed"/>
                <a:sym typeface="Roboto Condensed"/>
              </a:rPr>
              <a:t>HS </a:t>
            </a:r>
            <a:r>
              <a:rPr lang="en-US" sz="3500" dirty="0" err="1">
                <a:solidFill>
                  <a:srgbClr val="764A49"/>
                </a:solidFill>
                <a:latin typeface="Roboto Condensed"/>
                <a:ea typeface="Roboto Condensed"/>
                <a:cs typeface="Roboto Condensed"/>
                <a:sym typeface="Roboto Condensed"/>
              </a:rPr>
              <a:t>có</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thời</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gian</a:t>
            </a:r>
            <a:r>
              <a:rPr lang="en-US" sz="3500" dirty="0">
                <a:solidFill>
                  <a:srgbClr val="764A49"/>
                </a:solidFill>
                <a:latin typeface="Roboto Condensed"/>
                <a:ea typeface="Roboto Condensed"/>
                <a:cs typeface="Roboto Condensed"/>
                <a:sym typeface="Roboto Condensed"/>
              </a:rPr>
              <a:t> 3 </a:t>
            </a:r>
            <a:r>
              <a:rPr lang="en-US" sz="3500" dirty="0" err="1">
                <a:solidFill>
                  <a:srgbClr val="764A49"/>
                </a:solidFill>
                <a:latin typeface="Roboto Condensed"/>
                <a:ea typeface="Roboto Condensed"/>
                <a:cs typeface="Roboto Condensed"/>
                <a:sym typeface="Roboto Condensed"/>
              </a:rPr>
              <a:t>phút</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đọc</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yêu</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cầu</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của</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bài</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viết</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nghị</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luận</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phân</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tích</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một</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tác</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phẩm</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văn</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học</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kịch</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trong</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hộp</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thông</a:t>
            </a:r>
            <a:r>
              <a:rPr lang="en-US" sz="3500" dirty="0">
                <a:solidFill>
                  <a:srgbClr val="764A49"/>
                </a:solidFill>
                <a:latin typeface="Roboto Condensed"/>
                <a:ea typeface="Roboto Condensed"/>
                <a:cs typeface="Roboto Condensed"/>
                <a:sym typeface="Roboto Condensed"/>
              </a:rPr>
              <a:t> tin </a:t>
            </a:r>
            <a:r>
              <a:rPr lang="en-US" sz="3500" dirty="0" err="1">
                <a:solidFill>
                  <a:srgbClr val="764A49"/>
                </a:solidFill>
                <a:latin typeface="Roboto Condensed"/>
                <a:ea typeface="Roboto Condensed"/>
                <a:cs typeface="Roboto Condensed"/>
                <a:sym typeface="Roboto Condensed"/>
              </a:rPr>
              <a:t>trang</a:t>
            </a:r>
            <a:r>
              <a:rPr lang="en-US" sz="3500" dirty="0">
                <a:solidFill>
                  <a:srgbClr val="764A49"/>
                </a:solidFill>
                <a:latin typeface="Roboto Condensed"/>
                <a:ea typeface="Roboto Condensed"/>
                <a:cs typeface="Roboto Condensed"/>
                <a:sym typeface="Roboto Condensed"/>
              </a:rPr>
              <a:t> 133.</a:t>
            </a:r>
          </a:p>
          <a:p>
            <a:pPr marL="755651" lvl="1" indent="-377825" algn="just">
              <a:lnSpc>
                <a:spcPts val="4900"/>
              </a:lnSpc>
              <a:buFont typeface="Arial"/>
              <a:buChar char="•"/>
            </a:pPr>
            <a:r>
              <a:rPr lang="en-US" sz="3500" dirty="0" err="1">
                <a:solidFill>
                  <a:srgbClr val="764A49"/>
                </a:solidFill>
                <a:latin typeface="Roboto Condensed"/>
                <a:ea typeface="Roboto Condensed"/>
                <a:cs typeface="Roboto Condensed"/>
                <a:sym typeface="Roboto Condensed"/>
              </a:rPr>
              <a:t>GV</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có</a:t>
            </a:r>
            <a:r>
              <a:rPr lang="en-US" sz="3500" dirty="0">
                <a:solidFill>
                  <a:srgbClr val="764A49"/>
                </a:solidFill>
                <a:latin typeface="Roboto Condensed"/>
                <a:ea typeface="Roboto Condensed"/>
                <a:cs typeface="Roboto Condensed"/>
                <a:sym typeface="Roboto Condensed"/>
              </a:rPr>
              <a:t> 5 </a:t>
            </a:r>
            <a:r>
              <a:rPr lang="en-US" sz="3500" dirty="0" err="1">
                <a:solidFill>
                  <a:srgbClr val="764A49"/>
                </a:solidFill>
                <a:latin typeface="Roboto Condensed"/>
                <a:ea typeface="Roboto Condensed"/>
                <a:cs typeface="Roboto Condensed"/>
                <a:sym typeface="Roboto Condensed"/>
              </a:rPr>
              <a:t>câu</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hỏi</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khuyết</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thiếu</a:t>
            </a:r>
            <a:r>
              <a:rPr lang="en-US" sz="3500" dirty="0">
                <a:solidFill>
                  <a:srgbClr val="764A49"/>
                </a:solidFill>
                <a:latin typeface="Roboto Condensed"/>
                <a:ea typeface="Roboto Condensed"/>
                <a:cs typeface="Roboto Condensed"/>
                <a:sym typeface="Roboto Condensed"/>
              </a:rPr>
              <a:t>, HS </a:t>
            </a:r>
            <a:r>
              <a:rPr lang="en-US" sz="3500" dirty="0" err="1">
                <a:solidFill>
                  <a:srgbClr val="764A49"/>
                </a:solidFill>
                <a:latin typeface="Roboto Condensed"/>
                <a:ea typeface="Roboto Condensed"/>
                <a:cs typeface="Roboto Condensed"/>
                <a:sym typeface="Roboto Condensed"/>
              </a:rPr>
              <a:t>tư</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duy</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để</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điền</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từ</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còn</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thiếu</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để</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hoàn</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thiện</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các</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yêu</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cầu</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kiểu</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bài</a:t>
            </a:r>
            <a:r>
              <a:rPr lang="en-US" sz="3500" dirty="0">
                <a:solidFill>
                  <a:srgbClr val="764A49"/>
                </a:solidFill>
                <a:latin typeface="Roboto Condensed"/>
                <a:ea typeface="Roboto Condensed"/>
                <a:cs typeface="Roboto Condensed"/>
                <a:sym typeface="Roboto Condensed"/>
              </a:rPr>
              <a:t>.</a:t>
            </a:r>
          </a:p>
          <a:p>
            <a:pPr marL="755651" lvl="1" indent="-377825" algn="just">
              <a:lnSpc>
                <a:spcPts val="4900"/>
              </a:lnSpc>
              <a:buFont typeface="Arial"/>
              <a:buChar char="•"/>
            </a:pPr>
            <a:r>
              <a:rPr lang="en-US" sz="3500" dirty="0" err="1">
                <a:solidFill>
                  <a:srgbClr val="764A49"/>
                </a:solidFill>
                <a:latin typeface="Roboto Condensed"/>
                <a:ea typeface="Roboto Condensed"/>
                <a:cs typeface="Roboto Condensed"/>
                <a:sym typeface="Roboto Condensed"/>
              </a:rPr>
              <a:t>Thời</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gian</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suy</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nghĩ</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và</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điền</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từ</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10s</a:t>
            </a:r>
            <a:r>
              <a:rPr lang="en-US" sz="3500" dirty="0">
                <a:solidFill>
                  <a:srgbClr val="764A49"/>
                </a:solidFill>
                <a:latin typeface="Roboto Condensed"/>
                <a:ea typeface="Roboto Condensed"/>
                <a:cs typeface="Roboto Condensed"/>
                <a:sym typeface="Roboto Condensed"/>
              </a:rPr>
              <a:t> / </a:t>
            </a:r>
            <a:r>
              <a:rPr lang="en-US" sz="3500" dirty="0" err="1">
                <a:solidFill>
                  <a:srgbClr val="764A49"/>
                </a:solidFill>
                <a:latin typeface="Roboto Condensed"/>
                <a:ea typeface="Roboto Condensed"/>
                <a:cs typeface="Roboto Condensed"/>
                <a:sym typeface="Roboto Condensed"/>
              </a:rPr>
              <a:t>câu</a:t>
            </a:r>
            <a:endParaRPr lang="en-US" sz="3500" dirty="0">
              <a:solidFill>
                <a:srgbClr val="764A49"/>
              </a:solidFill>
              <a:latin typeface="Roboto Condensed"/>
              <a:ea typeface="Roboto Condensed"/>
              <a:cs typeface="Roboto Condensed"/>
              <a:sym typeface="Roboto Condensed"/>
            </a:endParaRPr>
          </a:p>
          <a:p>
            <a:pPr marL="755651" lvl="1" indent="-377825" algn="just">
              <a:lnSpc>
                <a:spcPts val="5110"/>
              </a:lnSpc>
              <a:buFont typeface="Arial"/>
              <a:buChar char="•"/>
            </a:pPr>
            <a:r>
              <a:rPr lang="en-US" sz="3500" dirty="0" err="1">
                <a:solidFill>
                  <a:srgbClr val="764A49"/>
                </a:solidFill>
                <a:latin typeface="Roboto Condensed"/>
                <a:ea typeface="Roboto Condensed"/>
                <a:cs typeface="Roboto Condensed"/>
                <a:sym typeface="Roboto Condensed"/>
              </a:rPr>
              <a:t>Thực</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hiện</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cá</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nhân</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trả</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lời</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đúng</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được</a:t>
            </a:r>
            <a:r>
              <a:rPr lang="en-US" sz="3500" dirty="0">
                <a:solidFill>
                  <a:srgbClr val="764A49"/>
                </a:solidFill>
                <a:latin typeface="Roboto Condensed"/>
                <a:ea typeface="Roboto Condensed"/>
                <a:cs typeface="Roboto Condensed"/>
                <a:sym typeface="Roboto Condensed"/>
              </a:rPr>
              <a:t> + </a:t>
            </a:r>
            <a:r>
              <a:rPr lang="en-US" sz="3500" dirty="0" err="1">
                <a:solidFill>
                  <a:srgbClr val="764A49"/>
                </a:solidFill>
                <a:latin typeface="Roboto Condensed"/>
                <a:ea typeface="Roboto Condensed"/>
                <a:cs typeface="Roboto Condensed"/>
                <a:sym typeface="Roboto Condensed"/>
              </a:rPr>
              <a:t>điểm</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tích</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cực</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và</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chỉ</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định</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bạn</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trả</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lời</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câu</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tiếp</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theo.</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Trả</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lời</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sai</a:t>
            </a:r>
            <a:r>
              <a:rPr lang="en-US" sz="3500" dirty="0">
                <a:solidFill>
                  <a:srgbClr val="764A49"/>
                </a:solidFill>
                <a:latin typeface="Roboto Condensed"/>
                <a:ea typeface="Roboto Condensed"/>
                <a:cs typeface="Roboto Condensed"/>
                <a:sym typeface="Roboto Condensed"/>
              </a:rPr>
              <a:t> HS </a:t>
            </a:r>
            <a:r>
              <a:rPr lang="en-US" sz="3500" dirty="0" err="1">
                <a:solidFill>
                  <a:srgbClr val="764A49"/>
                </a:solidFill>
                <a:latin typeface="Roboto Condensed"/>
                <a:ea typeface="Roboto Condensed"/>
                <a:cs typeface="Roboto Condensed"/>
                <a:sym typeface="Roboto Condensed"/>
              </a:rPr>
              <a:t>sẽ</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thực</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hiện</a:t>
            </a:r>
            <a:r>
              <a:rPr lang="en-US" sz="3500" dirty="0">
                <a:solidFill>
                  <a:srgbClr val="764A49"/>
                </a:solidFill>
                <a:latin typeface="Roboto Condensed"/>
                <a:ea typeface="Roboto Condensed"/>
                <a:cs typeface="Roboto Condensed"/>
                <a:sym typeface="Roboto Condensed"/>
              </a:rPr>
              <a:t> 1 </a:t>
            </a:r>
            <a:r>
              <a:rPr lang="en-US" sz="3500" dirty="0" err="1">
                <a:solidFill>
                  <a:srgbClr val="764A49"/>
                </a:solidFill>
                <a:latin typeface="Roboto Condensed"/>
                <a:ea typeface="Roboto Condensed"/>
                <a:cs typeface="Roboto Condensed"/>
                <a:sym typeface="Roboto Condensed"/>
              </a:rPr>
              <a:t>yêu</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cầu</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vui</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của</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cả</a:t>
            </a:r>
            <a:r>
              <a:rPr lang="en-US" sz="3500" dirty="0">
                <a:solidFill>
                  <a:srgbClr val="764A49"/>
                </a:solidFill>
                <a:latin typeface="Roboto Condensed"/>
                <a:ea typeface="Roboto Condensed"/>
                <a:cs typeface="Roboto Condensed"/>
                <a:sym typeface="Roboto Condensed"/>
              </a:rPr>
              <a:t> </a:t>
            </a:r>
            <a:r>
              <a:rPr lang="en-US" sz="3500" dirty="0" err="1">
                <a:solidFill>
                  <a:srgbClr val="764A49"/>
                </a:solidFill>
                <a:latin typeface="Roboto Condensed"/>
                <a:ea typeface="Roboto Condensed"/>
                <a:cs typeface="Roboto Condensed"/>
                <a:sym typeface="Roboto Condensed"/>
              </a:rPr>
              <a:t>lớp</a:t>
            </a:r>
            <a:r>
              <a:rPr lang="en-US" sz="3500" dirty="0">
                <a:solidFill>
                  <a:srgbClr val="764A49"/>
                </a:solidFill>
                <a:latin typeface="Roboto Condensed"/>
                <a:ea typeface="Roboto Condensed"/>
                <a:cs typeface="Roboto Condensed"/>
                <a:sym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4"/>
            <a:stretch>
              <a:fillRect t="-11444" b="-11444"/>
            </a:stretch>
          </a:blipFill>
        </p:spPr>
        <p:txBody>
          <a:bodyPr/>
          <a:lstStyle/>
          <a:p>
            <a:endParaRPr lang="en-US"/>
          </a:p>
        </p:txBody>
      </p:sp>
      <p:sp>
        <p:nvSpPr>
          <p:cNvPr id="3" name="Freeform 3"/>
          <p:cNvSpPr/>
          <p:nvPr/>
        </p:nvSpPr>
        <p:spPr>
          <a:xfrm>
            <a:off x="1456163" y="3822855"/>
            <a:ext cx="15098643" cy="5869597"/>
          </a:xfrm>
          <a:custGeom>
            <a:avLst/>
            <a:gdLst/>
            <a:ahLst/>
            <a:cxnLst/>
            <a:rect l="l" t="t" r="r" b="b"/>
            <a:pathLst>
              <a:path w="15098643" h="5869597">
                <a:moveTo>
                  <a:pt x="0" y="0"/>
                </a:moveTo>
                <a:lnTo>
                  <a:pt x="15098643" y="0"/>
                </a:lnTo>
                <a:lnTo>
                  <a:pt x="15098643" y="5869597"/>
                </a:lnTo>
                <a:lnTo>
                  <a:pt x="0" y="58695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5640719" y="6228251"/>
            <a:ext cx="3237162" cy="4942233"/>
          </a:xfrm>
          <a:custGeom>
            <a:avLst/>
            <a:gdLst/>
            <a:ahLst/>
            <a:cxnLst/>
            <a:rect l="l" t="t" r="r" b="b"/>
            <a:pathLst>
              <a:path w="3237162" h="4942233">
                <a:moveTo>
                  <a:pt x="0" y="0"/>
                </a:moveTo>
                <a:lnTo>
                  <a:pt x="3237162" y="0"/>
                </a:lnTo>
                <a:lnTo>
                  <a:pt x="3237162" y="4942233"/>
                </a:lnTo>
                <a:lnTo>
                  <a:pt x="0" y="4942233"/>
                </a:lnTo>
                <a:lnTo>
                  <a:pt x="0" y="0"/>
                </a:lnTo>
                <a:close/>
              </a:path>
            </a:pathLst>
          </a:custGeom>
          <a:blipFill>
            <a:blip r:embed="rId7"/>
            <a:stretch>
              <a:fillRect/>
            </a:stretch>
          </a:blipFill>
        </p:spPr>
        <p:txBody>
          <a:bodyPr/>
          <a:lstStyle/>
          <a:p>
            <a:endParaRPr lang="en-US"/>
          </a:p>
        </p:txBody>
      </p:sp>
      <p:sp>
        <p:nvSpPr>
          <p:cNvPr id="5" name="Freeform 5"/>
          <p:cNvSpPr/>
          <p:nvPr/>
        </p:nvSpPr>
        <p:spPr>
          <a:xfrm flipH="1">
            <a:off x="0" y="118087"/>
            <a:ext cx="3483223" cy="2856243"/>
          </a:xfrm>
          <a:custGeom>
            <a:avLst/>
            <a:gdLst/>
            <a:ahLst/>
            <a:cxnLst/>
            <a:rect l="l" t="t" r="r" b="b"/>
            <a:pathLst>
              <a:path w="3483223" h="2856243">
                <a:moveTo>
                  <a:pt x="3483223" y="0"/>
                </a:moveTo>
                <a:lnTo>
                  <a:pt x="0" y="0"/>
                </a:lnTo>
                <a:lnTo>
                  <a:pt x="0" y="2856243"/>
                </a:lnTo>
                <a:lnTo>
                  <a:pt x="3483223" y="2856243"/>
                </a:lnTo>
                <a:lnTo>
                  <a:pt x="348322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547783" y="7552097"/>
            <a:ext cx="3152966" cy="4114800"/>
          </a:xfrm>
          <a:custGeom>
            <a:avLst/>
            <a:gdLst/>
            <a:ahLst/>
            <a:cxnLst/>
            <a:rect l="l" t="t" r="r" b="b"/>
            <a:pathLst>
              <a:path w="3152966" h="4114800">
                <a:moveTo>
                  <a:pt x="0" y="0"/>
                </a:moveTo>
                <a:lnTo>
                  <a:pt x="3152966" y="0"/>
                </a:lnTo>
                <a:lnTo>
                  <a:pt x="315296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TextBox 7"/>
          <p:cNvSpPr txBox="1"/>
          <p:nvPr/>
        </p:nvSpPr>
        <p:spPr>
          <a:xfrm>
            <a:off x="1741611" y="4392997"/>
            <a:ext cx="13549827" cy="2635250"/>
          </a:xfrm>
          <a:prstGeom prst="rect">
            <a:avLst/>
          </a:prstGeom>
        </p:spPr>
        <p:txBody>
          <a:bodyPr lIns="0" tIns="0" rIns="0" bIns="0" rtlCol="0" anchor="t">
            <a:spAutoFit/>
          </a:bodyPr>
          <a:lstStyle/>
          <a:p>
            <a:pPr marL="1079501" lvl="1" indent="-539750" algn="just">
              <a:lnSpc>
                <a:spcPts val="7000"/>
              </a:lnSpc>
              <a:buFont typeface="Arial"/>
              <a:buChar char="•"/>
            </a:pPr>
            <a:r>
              <a:rPr lang="en-US" sz="5000">
                <a:solidFill>
                  <a:srgbClr val="764A49"/>
                </a:solidFill>
                <a:latin typeface="Roboto Condensed"/>
                <a:ea typeface="Roboto Condensed"/>
                <a:cs typeface="Roboto Condensed"/>
                <a:sym typeface="Roboto Condensed"/>
              </a:rPr>
              <a:t>Giới thiệu khái quát về tác phẩm kịch (__________, ______________, thể loại), nêu được __________________của người viết về tác phẩm.</a:t>
            </a:r>
          </a:p>
        </p:txBody>
      </p:sp>
      <p:sp>
        <p:nvSpPr>
          <p:cNvPr id="8" name="TextBox 8"/>
          <p:cNvSpPr txBox="1"/>
          <p:nvPr/>
        </p:nvSpPr>
        <p:spPr>
          <a:xfrm>
            <a:off x="2316318" y="2327434"/>
            <a:ext cx="14013811" cy="1276175"/>
          </a:xfrm>
          <a:prstGeom prst="rect">
            <a:avLst/>
          </a:prstGeom>
        </p:spPr>
        <p:txBody>
          <a:bodyPr lIns="0" tIns="0" rIns="0" bIns="0" rtlCol="0" anchor="t">
            <a:spAutoFit/>
          </a:bodyPr>
          <a:lstStyle/>
          <a:p>
            <a:pPr algn="ctr">
              <a:lnSpc>
                <a:spcPts val="8857"/>
              </a:lnSpc>
            </a:pPr>
            <a:r>
              <a:rPr lang="en-US" sz="7380">
                <a:solidFill>
                  <a:srgbClr val="764A49"/>
                </a:solidFill>
                <a:latin typeface="#9Slide05 Fourth Medium"/>
                <a:ea typeface="#9Slide05 Fourth Medium"/>
                <a:cs typeface="#9Slide05 Fourth Medium"/>
                <a:sym typeface="#9Slide05 Fourth Medium"/>
              </a:rPr>
              <a:t>Từ nào còn thiếu?</a:t>
            </a:r>
          </a:p>
        </p:txBody>
      </p:sp>
      <p:sp>
        <p:nvSpPr>
          <p:cNvPr id="9" name="TextBox 9"/>
          <p:cNvSpPr txBox="1"/>
          <p:nvPr/>
        </p:nvSpPr>
        <p:spPr>
          <a:xfrm>
            <a:off x="12977009" y="4259683"/>
            <a:ext cx="2489070" cy="863600"/>
          </a:xfrm>
          <a:prstGeom prst="rect">
            <a:avLst/>
          </a:prstGeom>
        </p:spPr>
        <p:txBody>
          <a:bodyPr lIns="0" tIns="0" rIns="0" bIns="0" rtlCol="0" anchor="t">
            <a:spAutoFit/>
          </a:bodyPr>
          <a:lstStyle/>
          <a:p>
            <a:pPr algn="just">
              <a:lnSpc>
                <a:spcPts val="7000"/>
              </a:lnSpc>
            </a:pPr>
            <a:r>
              <a:rPr lang="en-US" sz="5000" b="1" dirty="0" err="1">
                <a:solidFill>
                  <a:srgbClr val="FF8718"/>
                </a:solidFill>
                <a:latin typeface="Roboto Condensed Bold"/>
                <a:ea typeface="Roboto Condensed Bold"/>
                <a:cs typeface="Roboto Condensed Bold"/>
                <a:sym typeface="Roboto Condensed Bold"/>
              </a:rPr>
              <a:t>tác</a:t>
            </a:r>
            <a:r>
              <a:rPr lang="en-US" sz="5000" b="1" dirty="0">
                <a:solidFill>
                  <a:srgbClr val="FF8718"/>
                </a:solidFill>
                <a:latin typeface="Roboto Condensed Bold"/>
                <a:ea typeface="Roboto Condensed Bold"/>
                <a:cs typeface="Roboto Condensed Bold"/>
                <a:sym typeface="Roboto Condensed Bold"/>
              </a:rPr>
              <a:t> </a:t>
            </a:r>
            <a:r>
              <a:rPr lang="en-US" sz="5000" b="1" dirty="0" err="1">
                <a:solidFill>
                  <a:srgbClr val="FF8718"/>
                </a:solidFill>
                <a:latin typeface="Roboto Condensed Bold"/>
                <a:ea typeface="Roboto Condensed Bold"/>
                <a:cs typeface="Roboto Condensed Bold"/>
                <a:sym typeface="Roboto Condensed Bold"/>
              </a:rPr>
              <a:t>giả</a:t>
            </a:r>
            <a:endParaRPr lang="en-US" sz="5000" b="1" dirty="0">
              <a:solidFill>
                <a:srgbClr val="FF8718"/>
              </a:solidFill>
              <a:latin typeface="Roboto Condensed Bold"/>
              <a:ea typeface="Roboto Condensed Bold"/>
              <a:cs typeface="Roboto Condensed Bold"/>
              <a:sym typeface="Roboto Condensed Bold"/>
            </a:endParaRPr>
          </a:p>
        </p:txBody>
      </p:sp>
      <p:sp>
        <p:nvSpPr>
          <p:cNvPr id="10" name="TextBox 10"/>
          <p:cNvSpPr txBox="1"/>
          <p:nvPr/>
        </p:nvSpPr>
        <p:spPr>
          <a:xfrm>
            <a:off x="3483223" y="5240722"/>
            <a:ext cx="2489070" cy="863600"/>
          </a:xfrm>
          <a:prstGeom prst="rect">
            <a:avLst/>
          </a:prstGeom>
        </p:spPr>
        <p:txBody>
          <a:bodyPr lIns="0" tIns="0" rIns="0" bIns="0" rtlCol="0" anchor="t">
            <a:spAutoFit/>
          </a:bodyPr>
          <a:lstStyle/>
          <a:p>
            <a:pPr algn="just">
              <a:lnSpc>
                <a:spcPts val="7000"/>
              </a:lnSpc>
            </a:pPr>
            <a:r>
              <a:rPr lang="en-US" sz="5000" b="1">
                <a:solidFill>
                  <a:srgbClr val="FF8718"/>
                </a:solidFill>
                <a:latin typeface="Roboto Condensed Bold"/>
                <a:ea typeface="Roboto Condensed Bold"/>
                <a:cs typeface="Roboto Condensed Bold"/>
                <a:sym typeface="Roboto Condensed Bold"/>
              </a:rPr>
              <a:t>tác phẩm</a:t>
            </a:r>
          </a:p>
        </p:txBody>
      </p:sp>
      <p:sp>
        <p:nvSpPr>
          <p:cNvPr id="11" name="TextBox 11"/>
          <p:cNvSpPr txBox="1"/>
          <p:nvPr/>
        </p:nvSpPr>
        <p:spPr>
          <a:xfrm>
            <a:off x="2316318" y="6164647"/>
            <a:ext cx="4735432" cy="863600"/>
          </a:xfrm>
          <a:prstGeom prst="rect">
            <a:avLst/>
          </a:prstGeom>
        </p:spPr>
        <p:txBody>
          <a:bodyPr wrap="square" lIns="0" tIns="0" rIns="0" bIns="0" rtlCol="0" anchor="t">
            <a:spAutoFit/>
          </a:bodyPr>
          <a:lstStyle/>
          <a:p>
            <a:pPr algn="just">
              <a:lnSpc>
                <a:spcPts val="7000"/>
              </a:lnSpc>
            </a:pPr>
            <a:r>
              <a:rPr lang="en-US" sz="5000" b="1" dirty="0" err="1">
                <a:solidFill>
                  <a:srgbClr val="FF8718"/>
                </a:solidFill>
                <a:latin typeface="Roboto Condensed Bold"/>
                <a:ea typeface="Roboto Condensed Bold"/>
                <a:cs typeface="Roboto Condensed Bold"/>
                <a:sym typeface="Roboto Condensed Bold"/>
              </a:rPr>
              <a:t>nhận</a:t>
            </a:r>
            <a:r>
              <a:rPr lang="en-US" sz="5000" b="1" dirty="0">
                <a:solidFill>
                  <a:srgbClr val="FF8718"/>
                </a:solidFill>
                <a:latin typeface="Roboto Condensed Bold"/>
                <a:ea typeface="Roboto Condensed Bold"/>
                <a:cs typeface="Roboto Condensed Bold"/>
                <a:sym typeface="Roboto Condensed Bold"/>
              </a:rPr>
              <a:t> </a:t>
            </a:r>
            <a:r>
              <a:rPr lang="en-US" sz="5000" b="1" dirty="0" err="1">
                <a:solidFill>
                  <a:srgbClr val="FF8718"/>
                </a:solidFill>
                <a:latin typeface="Roboto Condensed Bold"/>
                <a:ea typeface="Roboto Condensed Bold"/>
                <a:cs typeface="Roboto Condensed Bold"/>
                <a:sym typeface="Roboto Condensed Bold"/>
              </a:rPr>
              <a:t>định</a:t>
            </a:r>
            <a:r>
              <a:rPr lang="en-US" sz="5000" b="1" dirty="0">
                <a:solidFill>
                  <a:srgbClr val="FF8718"/>
                </a:solidFill>
                <a:latin typeface="Roboto Condensed Bold"/>
                <a:ea typeface="Roboto Condensed Bold"/>
                <a:cs typeface="Roboto Condensed Bold"/>
                <a:sym typeface="Roboto Condensed Bold"/>
              </a:rPr>
              <a:t> </a:t>
            </a:r>
            <a:r>
              <a:rPr lang="en-US" sz="5000" b="1" dirty="0" err="1">
                <a:solidFill>
                  <a:srgbClr val="FF8718"/>
                </a:solidFill>
                <a:latin typeface="Roboto Condensed Bold"/>
                <a:ea typeface="Roboto Condensed Bold"/>
                <a:cs typeface="Roboto Condensed Bold"/>
                <a:sym typeface="Roboto Condensed Bold"/>
              </a:rPr>
              <a:t>chung</a:t>
            </a:r>
            <a:endParaRPr lang="en-US" sz="5000" b="1" dirty="0">
              <a:solidFill>
                <a:srgbClr val="FF8718"/>
              </a:solidFill>
              <a:latin typeface="Roboto Condensed Bold"/>
              <a:ea typeface="Roboto Condensed Bold"/>
              <a:cs typeface="Roboto Condensed Bold"/>
              <a:sym typeface="Roboto Condensed Bold"/>
            </a:endParaRPr>
          </a:p>
        </p:txBody>
      </p:sp>
      <p:sp>
        <p:nvSpPr>
          <p:cNvPr id="12" name="TextBox 12"/>
          <p:cNvSpPr txBox="1"/>
          <p:nvPr/>
        </p:nvSpPr>
        <p:spPr>
          <a:xfrm>
            <a:off x="3249142" y="369032"/>
            <a:ext cx="14010158" cy="870528"/>
          </a:xfrm>
          <a:prstGeom prst="rect">
            <a:avLst/>
          </a:prstGeom>
        </p:spPr>
        <p:txBody>
          <a:bodyPr lIns="0" tIns="0" rIns="0" bIns="0" rtlCol="0" anchor="t">
            <a:spAutoFit/>
          </a:bodyPr>
          <a:lstStyle/>
          <a:p>
            <a:pPr algn="l">
              <a:lnSpc>
                <a:spcPts val="7140"/>
              </a:lnSpc>
            </a:pPr>
            <a:r>
              <a:rPr lang="en-US" sz="5100" b="1">
                <a:solidFill>
                  <a:srgbClr val="70422C"/>
                </a:solidFill>
                <a:latin typeface="Fraunces Bold"/>
                <a:ea typeface="Fraunces Bold"/>
                <a:cs typeface="Fraunces Bold"/>
                <a:sym typeface="Fraunces Bold"/>
              </a:rPr>
              <a:t>I. TÌM HIỂU YÊU CẦU CỦA KIỂU VĂN BẢN</a:t>
            </a:r>
          </a:p>
        </p:txBody>
      </p:sp>
      <p:sp>
        <p:nvSpPr>
          <p:cNvPr id="13" name="TextBox 13"/>
          <p:cNvSpPr txBox="1"/>
          <p:nvPr/>
        </p:nvSpPr>
        <p:spPr>
          <a:xfrm>
            <a:off x="4060913" y="1536859"/>
            <a:ext cx="12632408" cy="723900"/>
          </a:xfrm>
          <a:prstGeom prst="rect">
            <a:avLst/>
          </a:prstGeom>
        </p:spPr>
        <p:txBody>
          <a:bodyPr lIns="0" tIns="0" rIns="0" bIns="0" rtlCol="0" anchor="t">
            <a:spAutoFit/>
          </a:bodyPr>
          <a:lstStyle/>
          <a:p>
            <a:pPr algn="l">
              <a:lnSpc>
                <a:spcPts val="5639"/>
              </a:lnSpc>
            </a:pPr>
            <a:r>
              <a:rPr lang="en-US" sz="4699" b="1">
                <a:solidFill>
                  <a:srgbClr val="764A49"/>
                </a:solidFill>
                <a:latin typeface="Roboto Condensed Bold"/>
                <a:ea typeface="Roboto Condensed Bold"/>
                <a:cs typeface="Roboto Condensed Bold"/>
                <a:sym typeface="Roboto Condensed Bold"/>
              </a:rPr>
              <a:t>1. Yêu cầu của kiểu văn bản</a:t>
            </a:r>
          </a:p>
        </p:txBody>
      </p:sp>
      <p:pic>
        <p:nvPicPr>
          <p:cNvPr id="15" name="10 Second Countdown - After Effects">
            <a:hlinkClick r:id="" action="ppaction://media"/>
            <a:extLst>
              <a:ext uri="{FF2B5EF4-FFF2-40B4-BE49-F238E27FC236}">
                <a16:creationId xmlns:a16="http://schemas.microsoft.com/office/drawing/2014/main" id="{BF0B2105-93D6-5666-5CC8-9813C8F2528B}"/>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3882688" y="1409896"/>
            <a:ext cx="3358416" cy="18891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5"/>
                </p:tgtEl>
              </p:cMediaNode>
            </p:video>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5"/>
                                        </p:tgtEl>
                                      </p:cBhvr>
                                    </p:cmd>
                                  </p:childTnLst>
                                </p:cTn>
                              </p:par>
                            </p:childTnLst>
                          </p:cTn>
                        </p:par>
                      </p:childTnLst>
                    </p:cTn>
                  </p:par>
                </p:childTnLst>
              </p:cTn>
              <p:nextCondLst>
                <p:cond evt="onClick" delay="0">
                  <p:tgtEl>
                    <p:spTgt spid="15"/>
                  </p:tgtEl>
                </p:cond>
              </p:nextCondLst>
            </p:seq>
          </p:childTnLst>
        </p:cTn>
      </p:par>
    </p:tnLst>
    <p:bldLst>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4"/>
            <a:stretch>
              <a:fillRect t="-11444" b="-11444"/>
            </a:stretch>
          </a:blipFill>
        </p:spPr>
        <p:txBody>
          <a:bodyPr/>
          <a:lstStyle/>
          <a:p>
            <a:endParaRPr lang="en-US"/>
          </a:p>
        </p:txBody>
      </p:sp>
      <p:sp>
        <p:nvSpPr>
          <p:cNvPr id="3" name="Freeform 3"/>
          <p:cNvSpPr/>
          <p:nvPr/>
        </p:nvSpPr>
        <p:spPr>
          <a:xfrm>
            <a:off x="1456163" y="3822855"/>
            <a:ext cx="15098643" cy="5869597"/>
          </a:xfrm>
          <a:custGeom>
            <a:avLst/>
            <a:gdLst/>
            <a:ahLst/>
            <a:cxnLst/>
            <a:rect l="l" t="t" r="r" b="b"/>
            <a:pathLst>
              <a:path w="15098643" h="5869597">
                <a:moveTo>
                  <a:pt x="0" y="0"/>
                </a:moveTo>
                <a:lnTo>
                  <a:pt x="15098643" y="0"/>
                </a:lnTo>
                <a:lnTo>
                  <a:pt x="15098643" y="5869597"/>
                </a:lnTo>
                <a:lnTo>
                  <a:pt x="0" y="58695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5640719" y="6228251"/>
            <a:ext cx="3237162" cy="4942233"/>
          </a:xfrm>
          <a:custGeom>
            <a:avLst/>
            <a:gdLst/>
            <a:ahLst/>
            <a:cxnLst/>
            <a:rect l="l" t="t" r="r" b="b"/>
            <a:pathLst>
              <a:path w="3237162" h="4942233">
                <a:moveTo>
                  <a:pt x="0" y="0"/>
                </a:moveTo>
                <a:lnTo>
                  <a:pt x="3237162" y="0"/>
                </a:lnTo>
                <a:lnTo>
                  <a:pt x="3237162" y="4942233"/>
                </a:lnTo>
                <a:lnTo>
                  <a:pt x="0" y="4942233"/>
                </a:lnTo>
                <a:lnTo>
                  <a:pt x="0" y="0"/>
                </a:lnTo>
                <a:close/>
              </a:path>
            </a:pathLst>
          </a:custGeom>
          <a:blipFill>
            <a:blip r:embed="rId7"/>
            <a:stretch>
              <a:fillRect/>
            </a:stretch>
          </a:blipFill>
        </p:spPr>
        <p:txBody>
          <a:bodyPr/>
          <a:lstStyle/>
          <a:p>
            <a:endParaRPr lang="en-US"/>
          </a:p>
        </p:txBody>
      </p:sp>
      <p:sp>
        <p:nvSpPr>
          <p:cNvPr id="5" name="Freeform 5"/>
          <p:cNvSpPr/>
          <p:nvPr/>
        </p:nvSpPr>
        <p:spPr>
          <a:xfrm flipH="1">
            <a:off x="0" y="118087"/>
            <a:ext cx="3483223" cy="2856243"/>
          </a:xfrm>
          <a:custGeom>
            <a:avLst/>
            <a:gdLst/>
            <a:ahLst/>
            <a:cxnLst/>
            <a:rect l="l" t="t" r="r" b="b"/>
            <a:pathLst>
              <a:path w="3483223" h="2856243">
                <a:moveTo>
                  <a:pt x="3483223" y="0"/>
                </a:moveTo>
                <a:lnTo>
                  <a:pt x="0" y="0"/>
                </a:lnTo>
                <a:lnTo>
                  <a:pt x="0" y="2856243"/>
                </a:lnTo>
                <a:lnTo>
                  <a:pt x="3483223" y="2856243"/>
                </a:lnTo>
                <a:lnTo>
                  <a:pt x="348322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547783" y="7552097"/>
            <a:ext cx="3152966" cy="4114800"/>
          </a:xfrm>
          <a:custGeom>
            <a:avLst/>
            <a:gdLst/>
            <a:ahLst/>
            <a:cxnLst/>
            <a:rect l="l" t="t" r="r" b="b"/>
            <a:pathLst>
              <a:path w="3152966" h="4114800">
                <a:moveTo>
                  <a:pt x="0" y="0"/>
                </a:moveTo>
                <a:lnTo>
                  <a:pt x="3152966" y="0"/>
                </a:lnTo>
                <a:lnTo>
                  <a:pt x="315296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TextBox 7"/>
          <p:cNvSpPr txBox="1"/>
          <p:nvPr/>
        </p:nvSpPr>
        <p:spPr>
          <a:xfrm>
            <a:off x="1741611" y="5364651"/>
            <a:ext cx="13549827" cy="863600"/>
          </a:xfrm>
          <a:prstGeom prst="rect">
            <a:avLst/>
          </a:prstGeom>
        </p:spPr>
        <p:txBody>
          <a:bodyPr lIns="0" tIns="0" rIns="0" bIns="0" rtlCol="0" anchor="t">
            <a:spAutoFit/>
          </a:bodyPr>
          <a:lstStyle/>
          <a:p>
            <a:pPr marL="1079501" lvl="1" indent="-539750" algn="just">
              <a:lnSpc>
                <a:spcPts val="7000"/>
              </a:lnSpc>
              <a:buFont typeface="Arial"/>
              <a:buChar char="•"/>
            </a:pPr>
            <a:r>
              <a:rPr lang="en-US" sz="5000">
                <a:solidFill>
                  <a:srgbClr val="764A49"/>
                </a:solidFill>
                <a:latin typeface="Roboto Condensed"/>
                <a:ea typeface="Roboto Condensed"/>
                <a:cs typeface="Roboto Condensed"/>
                <a:sym typeface="Roboto Condensed"/>
              </a:rPr>
              <a:t> Làm rõ được nội dung ___________của tác phẩm.</a:t>
            </a:r>
          </a:p>
        </p:txBody>
      </p:sp>
      <p:sp>
        <p:nvSpPr>
          <p:cNvPr id="8" name="TextBox 8"/>
          <p:cNvSpPr txBox="1"/>
          <p:nvPr/>
        </p:nvSpPr>
        <p:spPr>
          <a:xfrm>
            <a:off x="2316318" y="2327434"/>
            <a:ext cx="14013811" cy="1276175"/>
          </a:xfrm>
          <a:prstGeom prst="rect">
            <a:avLst/>
          </a:prstGeom>
        </p:spPr>
        <p:txBody>
          <a:bodyPr lIns="0" tIns="0" rIns="0" bIns="0" rtlCol="0" anchor="t">
            <a:spAutoFit/>
          </a:bodyPr>
          <a:lstStyle/>
          <a:p>
            <a:pPr algn="ctr">
              <a:lnSpc>
                <a:spcPts val="8857"/>
              </a:lnSpc>
            </a:pPr>
            <a:r>
              <a:rPr lang="en-US" sz="7380">
                <a:solidFill>
                  <a:srgbClr val="764A49"/>
                </a:solidFill>
                <a:latin typeface="#9Slide05 Fourth Medium"/>
                <a:ea typeface="#9Slide05 Fourth Medium"/>
                <a:cs typeface="#9Slide05 Fourth Medium"/>
                <a:sym typeface="#9Slide05 Fourth Medium"/>
              </a:rPr>
              <a:t>Từ nào còn thiếu?</a:t>
            </a:r>
          </a:p>
        </p:txBody>
      </p:sp>
      <p:sp>
        <p:nvSpPr>
          <p:cNvPr id="9" name="TextBox 9"/>
          <p:cNvSpPr txBox="1"/>
          <p:nvPr/>
        </p:nvSpPr>
        <p:spPr>
          <a:xfrm>
            <a:off x="8915400" y="5143500"/>
            <a:ext cx="2489070" cy="863600"/>
          </a:xfrm>
          <a:prstGeom prst="rect">
            <a:avLst/>
          </a:prstGeom>
        </p:spPr>
        <p:txBody>
          <a:bodyPr lIns="0" tIns="0" rIns="0" bIns="0" rtlCol="0" anchor="t">
            <a:spAutoFit/>
          </a:bodyPr>
          <a:lstStyle/>
          <a:p>
            <a:pPr algn="just">
              <a:lnSpc>
                <a:spcPts val="7000"/>
              </a:lnSpc>
            </a:pPr>
            <a:r>
              <a:rPr lang="en-US" sz="5000" b="1" dirty="0" err="1">
                <a:solidFill>
                  <a:srgbClr val="FF8718"/>
                </a:solidFill>
                <a:latin typeface="Roboto Condensed Bold"/>
                <a:ea typeface="Roboto Condensed Bold"/>
                <a:cs typeface="Roboto Condensed Bold"/>
                <a:sym typeface="Roboto Condensed Bold"/>
              </a:rPr>
              <a:t>chủ</a:t>
            </a:r>
            <a:r>
              <a:rPr lang="en-US" sz="5000" b="1" dirty="0">
                <a:solidFill>
                  <a:srgbClr val="FF8718"/>
                </a:solidFill>
                <a:latin typeface="Roboto Condensed Bold"/>
                <a:ea typeface="Roboto Condensed Bold"/>
                <a:cs typeface="Roboto Condensed Bold"/>
                <a:sym typeface="Roboto Condensed Bold"/>
              </a:rPr>
              <a:t> </a:t>
            </a:r>
            <a:r>
              <a:rPr lang="en-US" sz="5000" b="1" dirty="0" err="1">
                <a:solidFill>
                  <a:srgbClr val="FF8718"/>
                </a:solidFill>
                <a:latin typeface="Roboto Condensed Bold"/>
                <a:ea typeface="Roboto Condensed Bold"/>
                <a:cs typeface="Roboto Condensed Bold"/>
                <a:sym typeface="Roboto Condensed Bold"/>
              </a:rPr>
              <a:t>đề</a:t>
            </a:r>
            <a:endParaRPr lang="en-US" sz="5000" b="1" dirty="0">
              <a:solidFill>
                <a:srgbClr val="FF8718"/>
              </a:solidFill>
              <a:latin typeface="Roboto Condensed Bold"/>
              <a:ea typeface="Roboto Condensed Bold"/>
              <a:cs typeface="Roboto Condensed Bold"/>
              <a:sym typeface="Roboto Condensed Bold"/>
            </a:endParaRPr>
          </a:p>
        </p:txBody>
      </p:sp>
      <p:sp>
        <p:nvSpPr>
          <p:cNvPr id="10" name="TextBox 10"/>
          <p:cNvSpPr txBox="1"/>
          <p:nvPr/>
        </p:nvSpPr>
        <p:spPr>
          <a:xfrm>
            <a:off x="3249142" y="369032"/>
            <a:ext cx="14010158" cy="870528"/>
          </a:xfrm>
          <a:prstGeom prst="rect">
            <a:avLst/>
          </a:prstGeom>
        </p:spPr>
        <p:txBody>
          <a:bodyPr lIns="0" tIns="0" rIns="0" bIns="0" rtlCol="0" anchor="t">
            <a:spAutoFit/>
          </a:bodyPr>
          <a:lstStyle/>
          <a:p>
            <a:pPr algn="l">
              <a:lnSpc>
                <a:spcPts val="7140"/>
              </a:lnSpc>
            </a:pPr>
            <a:r>
              <a:rPr lang="en-US" sz="5100" b="1">
                <a:solidFill>
                  <a:srgbClr val="70422C"/>
                </a:solidFill>
                <a:latin typeface="Fraunces Bold"/>
                <a:ea typeface="Fraunces Bold"/>
                <a:cs typeface="Fraunces Bold"/>
                <a:sym typeface="Fraunces Bold"/>
              </a:rPr>
              <a:t>I. TÌM HIỂU YÊU CẦU CỦA KIỂU VĂN BẢN</a:t>
            </a:r>
          </a:p>
        </p:txBody>
      </p:sp>
      <p:sp>
        <p:nvSpPr>
          <p:cNvPr id="11" name="TextBox 11"/>
          <p:cNvSpPr txBox="1"/>
          <p:nvPr/>
        </p:nvSpPr>
        <p:spPr>
          <a:xfrm>
            <a:off x="4060913" y="1536859"/>
            <a:ext cx="12632408" cy="723900"/>
          </a:xfrm>
          <a:prstGeom prst="rect">
            <a:avLst/>
          </a:prstGeom>
        </p:spPr>
        <p:txBody>
          <a:bodyPr lIns="0" tIns="0" rIns="0" bIns="0" rtlCol="0" anchor="t">
            <a:spAutoFit/>
          </a:bodyPr>
          <a:lstStyle/>
          <a:p>
            <a:pPr algn="l">
              <a:lnSpc>
                <a:spcPts val="5639"/>
              </a:lnSpc>
            </a:pPr>
            <a:r>
              <a:rPr lang="en-US" sz="4699" b="1">
                <a:solidFill>
                  <a:srgbClr val="764A49"/>
                </a:solidFill>
                <a:latin typeface="Roboto Condensed Bold"/>
                <a:ea typeface="Roboto Condensed Bold"/>
                <a:cs typeface="Roboto Condensed Bold"/>
                <a:sym typeface="Roboto Condensed Bold"/>
              </a:rPr>
              <a:t>1. Yêu cầu của kiểu văn bản</a:t>
            </a:r>
          </a:p>
        </p:txBody>
      </p:sp>
      <p:pic>
        <p:nvPicPr>
          <p:cNvPr id="12" name="10 Second Countdown - After Effects">
            <a:hlinkClick r:id="" action="ppaction://media"/>
            <a:extLst>
              <a:ext uri="{FF2B5EF4-FFF2-40B4-BE49-F238E27FC236}">
                <a16:creationId xmlns:a16="http://schemas.microsoft.com/office/drawing/2014/main" id="{231111A8-578C-5678-081E-91FF913FD05D}"/>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4227086" y="1603620"/>
            <a:ext cx="3014017" cy="16953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2"/>
                                        </p:tgtEl>
                                      </p:cBhvr>
                                    </p:cmd>
                                  </p:childTnLst>
                                </p:cTn>
                              </p:par>
                            </p:childTnLst>
                          </p:cTn>
                        </p:par>
                      </p:childTnLst>
                    </p:cTn>
                  </p:par>
                </p:childTnLst>
              </p:cTn>
              <p:nextCondLst>
                <p:cond evt="onClick" delay="0">
                  <p:tgtEl>
                    <p:spTgt spid="12"/>
                  </p:tgtEl>
                </p:cond>
              </p:nextCondLst>
            </p:seq>
            <p:video>
              <p:cMediaNode vol="80000">
                <p:cTn id="17" fill="hold" display="0">
                  <p:stCondLst>
                    <p:cond delay="indefinite"/>
                  </p:stCondLst>
                </p:cTn>
                <p:tgtEl>
                  <p:spTgt spid="12"/>
                </p:tgtEl>
              </p:cMediaNode>
            </p:video>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4"/>
            <a:stretch>
              <a:fillRect t="-11444" b="-11444"/>
            </a:stretch>
          </a:blipFill>
        </p:spPr>
        <p:txBody>
          <a:bodyPr/>
          <a:lstStyle/>
          <a:p>
            <a:endParaRPr lang="en-US"/>
          </a:p>
        </p:txBody>
      </p:sp>
      <p:sp>
        <p:nvSpPr>
          <p:cNvPr id="3" name="Freeform 3"/>
          <p:cNvSpPr/>
          <p:nvPr/>
        </p:nvSpPr>
        <p:spPr>
          <a:xfrm>
            <a:off x="1456163" y="3822855"/>
            <a:ext cx="16054138" cy="6241046"/>
          </a:xfrm>
          <a:custGeom>
            <a:avLst/>
            <a:gdLst/>
            <a:ahLst/>
            <a:cxnLst/>
            <a:rect l="l" t="t" r="r" b="b"/>
            <a:pathLst>
              <a:path w="16054138" h="6241046">
                <a:moveTo>
                  <a:pt x="0" y="0"/>
                </a:moveTo>
                <a:lnTo>
                  <a:pt x="16054138" y="0"/>
                </a:lnTo>
                <a:lnTo>
                  <a:pt x="16054138" y="6241046"/>
                </a:lnTo>
                <a:lnTo>
                  <a:pt x="0" y="62410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5640719" y="6228251"/>
            <a:ext cx="3237162" cy="4942233"/>
          </a:xfrm>
          <a:custGeom>
            <a:avLst/>
            <a:gdLst/>
            <a:ahLst/>
            <a:cxnLst/>
            <a:rect l="l" t="t" r="r" b="b"/>
            <a:pathLst>
              <a:path w="3237162" h="4942233">
                <a:moveTo>
                  <a:pt x="0" y="0"/>
                </a:moveTo>
                <a:lnTo>
                  <a:pt x="3237162" y="0"/>
                </a:lnTo>
                <a:lnTo>
                  <a:pt x="3237162" y="4942233"/>
                </a:lnTo>
                <a:lnTo>
                  <a:pt x="0" y="4942233"/>
                </a:lnTo>
                <a:lnTo>
                  <a:pt x="0" y="0"/>
                </a:lnTo>
                <a:close/>
              </a:path>
            </a:pathLst>
          </a:custGeom>
          <a:blipFill>
            <a:blip r:embed="rId7"/>
            <a:stretch>
              <a:fillRect/>
            </a:stretch>
          </a:blipFill>
        </p:spPr>
        <p:txBody>
          <a:bodyPr/>
          <a:lstStyle/>
          <a:p>
            <a:endParaRPr lang="en-US"/>
          </a:p>
        </p:txBody>
      </p:sp>
      <p:sp>
        <p:nvSpPr>
          <p:cNvPr id="5" name="Freeform 5"/>
          <p:cNvSpPr/>
          <p:nvPr/>
        </p:nvSpPr>
        <p:spPr>
          <a:xfrm flipH="1">
            <a:off x="0" y="118087"/>
            <a:ext cx="3483223" cy="2856243"/>
          </a:xfrm>
          <a:custGeom>
            <a:avLst/>
            <a:gdLst/>
            <a:ahLst/>
            <a:cxnLst/>
            <a:rect l="l" t="t" r="r" b="b"/>
            <a:pathLst>
              <a:path w="3483223" h="2856243">
                <a:moveTo>
                  <a:pt x="3483223" y="0"/>
                </a:moveTo>
                <a:lnTo>
                  <a:pt x="0" y="0"/>
                </a:lnTo>
                <a:lnTo>
                  <a:pt x="0" y="2856243"/>
                </a:lnTo>
                <a:lnTo>
                  <a:pt x="3483223" y="2856243"/>
                </a:lnTo>
                <a:lnTo>
                  <a:pt x="348322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074740" y="-511191"/>
            <a:ext cx="3152966" cy="4114800"/>
          </a:xfrm>
          <a:custGeom>
            <a:avLst/>
            <a:gdLst/>
            <a:ahLst/>
            <a:cxnLst/>
            <a:rect l="l" t="t" r="r" b="b"/>
            <a:pathLst>
              <a:path w="3152966" h="4114800">
                <a:moveTo>
                  <a:pt x="0" y="0"/>
                </a:moveTo>
                <a:lnTo>
                  <a:pt x="3152966" y="0"/>
                </a:lnTo>
                <a:lnTo>
                  <a:pt x="315296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547783" y="7552097"/>
            <a:ext cx="3152966" cy="4114800"/>
          </a:xfrm>
          <a:custGeom>
            <a:avLst/>
            <a:gdLst/>
            <a:ahLst/>
            <a:cxnLst/>
            <a:rect l="l" t="t" r="r" b="b"/>
            <a:pathLst>
              <a:path w="3152966" h="4114800">
                <a:moveTo>
                  <a:pt x="0" y="0"/>
                </a:moveTo>
                <a:lnTo>
                  <a:pt x="3152966" y="0"/>
                </a:lnTo>
                <a:lnTo>
                  <a:pt x="315296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TextBox 8"/>
          <p:cNvSpPr txBox="1"/>
          <p:nvPr/>
        </p:nvSpPr>
        <p:spPr>
          <a:xfrm>
            <a:off x="3180156" y="300999"/>
            <a:ext cx="16403844" cy="788010"/>
          </a:xfrm>
          <a:prstGeom prst="rect">
            <a:avLst/>
          </a:prstGeom>
        </p:spPr>
        <p:txBody>
          <a:bodyPr lIns="0" tIns="0" rIns="0" bIns="0" rtlCol="0" anchor="t">
            <a:spAutoFit/>
          </a:bodyPr>
          <a:lstStyle/>
          <a:p>
            <a:pPr algn="l">
              <a:lnSpc>
                <a:spcPts val="6439"/>
              </a:lnSpc>
            </a:pPr>
            <a:r>
              <a:rPr lang="en-US" sz="4599" b="1">
                <a:solidFill>
                  <a:srgbClr val="70422C"/>
                </a:solidFill>
                <a:latin typeface="Fraunces Bold"/>
                <a:ea typeface="Fraunces Bold"/>
                <a:cs typeface="Fraunces Bold"/>
                <a:sym typeface="Fraunces Bold"/>
              </a:rPr>
              <a:t>I. TÌM HIỂU YÊU CẦU CỦA KIỂU VĂN BẢN</a:t>
            </a:r>
          </a:p>
        </p:txBody>
      </p:sp>
      <p:sp>
        <p:nvSpPr>
          <p:cNvPr id="9" name="TextBox 9"/>
          <p:cNvSpPr txBox="1"/>
          <p:nvPr/>
        </p:nvSpPr>
        <p:spPr>
          <a:xfrm>
            <a:off x="4018815" y="1189021"/>
            <a:ext cx="12632408" cy="704850"/>
          </a:xfrm>
          <a:prstGeom prst="rect">
            <a:avLst/>
          </a:prstGeom>
        </p:spPr>
        <p:txBody>
          <a:bodyPr lIns="0" tIns="0" rIns="0" bIns="0" rtlCol="0" anchor="t">
            <a:spAutoFit/>
          </a:bodyPr>
          <a:lstStyle/>
          <a:p>
            <a:pPr algn="l">
              <a:lnSpc>
                <a:spcPts val="5519"/>
              </a:lnSpc>
            </a:pPr>
            <a:r>
              <a:rPr lang="en-US" sz="4599" b="1">
                <a:solidFill>
                  <a:srgbClr val="764A49"/>
                </a:solidFill>
                <a:latin typeface="Roboto Condensed Bold"/>
                <a:ea typeface="Roboto Condensed Bold"/>
                <a:cs typeface="Roboto Condensed Bold"/>
                <a:sym typeface="Roboto Condensed Bold"/>
              </a:rPr>
              <a:t>1. Yêu cầu của kiểu văn bản</a:t>
            </a:r>
          </a:p>
        </p:txBody>
      </p:sp>
      <p:sp>
        <p:nvSpPr>
          <p:cNvPr id="10" name="TextBox 10"/>
          <p:cNvSpPr txBox="1"/>
          <p:nvPr/>
        </p:nvSpPr>
        <p:spPr>
          <a:xfrm>
            <a:off x="2230571" y="4089384"/>
            <a:ext cx="13549827" cy="5292725"/>
          </a:xfrm>
          <a:prstGeom prst="rect">
            <a:avLst/>
          </a:prstGeom>
        </p:spPr>
        <p:txBody>
          <a:bodyPr lIns="0" tIns="0" rIns="0" bIns="0" rtlCol="0" anchor="t">
            <a:spAutoFit/>
          </a:bodyPr>
          <a:lstStyle/>
          <a:p>
            <a:pPr algn="just">
              <a:lnSpc>
                <a:spcPts val="7000"/>
              </a:lnSpc>
            </a:pP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Phân</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tích</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được</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những</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nét</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đặc</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sắc</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về</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hình</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thức</a:t>
            </a:r>
            <a:r>
              <a:rPr lang="en-US" sz="5000" dirty="0">
                <a:solidFill>
                  <a:srgbClr val="764A49"/>
                </a:solidFill>
                <a:latin typeface="Roboto Condensed"/>
                <a:ea typeface="Roboto Condensed"/>
                <a:cs typeface="Roboto Condensed"/>
                <a:sym typeface="Roboto Condensed"/>
              </a:rPr>
              <a:t> ___________ </a:t>
            </a:r>
            <a:r>
              <a:rPr lang="en-US" sz="5000" dirty="0" err="1">
                <a:solidFill>
                  <a:srgbClr val="764A49"/>
                </a:solidFill>
                <a:latin typeface="Roboto Condensed"/>
                <a:ea typeface="Roboto Condensed"/>
                <a:cs typeface="Roboto Condensed"/>
                <a:sym typeface="Roboto Condensed"/>
              </a:rPr>
              <a:t>của</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tác</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phẩm</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kịch</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cốt</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truyện</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nhân</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vật</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hành</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động</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xung</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đột</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lời</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thoại</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và</a:t>
            </a:r>
            <a:r>
              <a:rPr lang="en-US" sz="5000" dirty="0">
                <a:solidFill>
                  <a:srgbClr val="764A49"/>
                </a:solidFill>
                <a:latin typeface="Roboto Condensed"/>
                <a:ea typeface="Roboto Condensed"/>
                <a:cs typeface="Roboto Condensed"/>
                <a:sym typeface="Roboto Condensed"/>
              </a:rPr>
              <a:t> _______________ </a:t>
            </a:r>
            <a:r>
              <a:rPr lang="en-US" sz="5000" dirty="0" err="1">
                <a:solidFill>
                  <a:srgbClr val="764A49"/>
                </a:solidFill>
                <a:latin typeface="Roboto Condensed"/>
                <a:ea typeface="Roboto Condensed"/>
                <a:cs typeface="Roboto Condensed"/>
                <a:sym typeface="Roboto Condensed"/>
              </a:rPr>
              <a:t>của</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chúng</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tập</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trung</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vào</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một</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số</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yếu</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tố</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nghệ</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thuật</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nổi</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bật</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nhất</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của</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tác</a:t>
            </a:r>
            <a:r>
              <a:rPr lang="en-US" sz="5000" dirty="0">
                <a:solidFill>
                  <a:srgbClr val="764A49"/>
                </a:solidFill>
                <a:latin typeface="Roboto Condensed"/>
                <a:ea typeface="Roboto Condensed"/>
                <a:cs typeface="Roboto Condensed"/>
                <a:sym typeface="Roboto Condensed"/>
              </a:rPr>
              <a:t> </a:t>
            </a:r>
            <a:r>
              <a:rPr lang="en-US" sz="5000" dirty="0" err="1">
                <a:solidFill>
                  <a:srgbClr val="764A49"/>
                </a:solidFill>
                <a:latin typeface="Roboto Condensed"/>
                <a:ea typeface="Roboto Condensed"/>
                <a:cs typeface="Roboto Condensed"/>
                <a:sym typeface="Roboto Condensed"/>
              </a:rPr>
              <a:t>phẩm</a:t>
            </a:r>
            <a:r>
              <a:rPr lang="en-US" sz="5000" dirty="0">
                <a:solidFill>
                  <a:srgbClr val="764A49"/>
                </a:solidFill>
                <a:latin typeface="Roboto Condensed"/>
                <a:ea typeface="Roboto Condensed"/>
                <a:cs typeface="Roboto Condensed"/>
                <a:sym typeface="Roboto Condensed"/>
              </a:rPr>
              <a:t>.</a:t>
            </a:r>
          </a:p>
          <a:p>
            <a:pPr algn="just">
              <a:lnSpc>
                <a:spcPts val="7000"/>
              </a:lnSpc>
            </a:pPr>
            <a:endParaRPr lang="en-US" sz="5000" dirty="0">
              <a:solidFill>
                <a:srgbClr val="764A49"/>
              </a:solidFill>
              <a:latin typeface="Roboto Condensed"/>
              <a:ea typeface="Roboto Condensed"/>
              <a:cs typeface="Roboto Condensed"/>
              <a:sym typeface="Roboto Condensed"/>
            </a:endParaRPr>
          </a:p>
        </p:txBody>
      </p:sp>
      <p:sp>
        <p:nvSpPr>
          <p:cNvPr id="11" name="TextBox 11"/>
          <p:cNvSpPr txBox="1"/>
          <p:nvPr/>
        </p:nvSpPr>
        <p:spPr>
          <a:xfrm>
            <a:off x="2316318" y="2327434"/>
            <a:ext cx="14013811" cy="1276175"/>
          </a:xfrm>
          <a:prstGeom prst="rect">
            <a:avLst/>
          </a:prstGeom>
        </p:spPr>
        <p:txBody>
          <a:bodyPr lIns="0" tIns="0" rIns="0" bIns="0" rtlCol="0" anchor="t">
            <a:spAutoFit/>
          </a:bodyPr>
          <a:lstStyle/>
          <a:p>
            <a:pPr algn="ctr">
              <a:lnSpc>
                <a:spcPts val="8857"/>
              </a:lnSpc>
            </a:pPr>
            <a:r>
              <a:rPr lang="en-US" sz="7380">
                <a:solidFill>
                  <a:srgbClr val="764A49"/>
                </a:solidFill>
                <a:latin typeface="#9Slide05 Fourth Medium"/>
                <a:ea typeface="#9Slide05 Fourth Medium"/>
                <a:cs typeface="#9Slide05 Fourth Medium"/>
                <a:sym typeface="#9Slide05 Fourth Medium"/>
              </a:rPr>
              <a:t>Từ nào còn thiếu?</a:t>
            </a:r>
          </a:p>
        </p:txBody>
      </p:sp>
      <p:sp>
        <p:nvSpPr>
          <p:cNvPr id="12" name="TextBox 12"/>
          <p:cNvSpPr txBox="1"/>
          <p:nvPr/>
        </p:nvSpPr>
        <p:spPr>
          <a:xfrm>
            <a:off x="2230571" y="4889484"/>
            <a:ext cx="3063953" cy="863600"/>
          </a:xfrm>
          <a:prstGeom prst="rect">
            <a:avLst/>
          </a:prstGeom>
        </p:spPr>
        <p:txBody>
          <a:bodyPr lIns="0" tIns="0" rIns="0" bIns="0" rtlCol="0" anchor="t">
            <a:spAutoFit/>
          </a:bodyPr>
          <a:lstStyle/>
          <a:p>
            <a:pPr algn="just">
              <a:lnSpc>
                <a:spcPts val="7000"/>
              </a:lnSpc>
            </a:pPr>
            <a:r>
              <a:rPr lang="en-US" sz="5000" b="1" dirty="0" err="1">
                <a:solidFill>
                  <a:srgbClr val="FF8718"/>
                </a:solidFill>
                <a:latin typeface="Roboto Condensed Bold"/>
                <a:ea typeface="Roboto Condensed Bold"/>
                <a:cs typeface="Roboto Condensed Bold"/>
                <a:sym typeface="Roboto Condensed Bold"/>
              </a:rPr>
              <a:t>nghệ</a:t>
            </a:r>
            <a:r>
              <a:rPr lang="en-US" sz="5000" b="1" dirty="0">
                <a:solidFill>
                  <a:srgbClr val="FF8718"/>
                </a:solidFill>
                <a:latin typeface="Roboto Condensed Bold"/>
                <a:ea typeface="Roboto Condensed Bold"/>
                <a:cs typeface="Roboto Condensed Bold"/>
                <a:sym typeface="Roboto Condensed Bold"/>
              </a:rPr>
              <a:t> </a:t>
            </a:r>
            <a:r>
              <a:rPr lang="en-US" sz="5000" b="1" dirty="0" err="1">
                <a:solidFill>
                  <a:srgbClr val="FF8718"/>
                </a:solidFill>
                <a:latin typeface="Roboto Condensed Bold"/>
                <a:ea typeface="Roboto Condensed Bold"/>
                <a:cs typeface="Roboto Condensed Bold"/>
                <a:sym typeface="Roboto Condensed Bold"/>
              </a:rPr>
              <a:t>thuật</a:t>
            </a:r>
            <a:endParaRPr lang="en-US" sz="5000" b="1" dirty="0">
              <a:solidFill>
                <a:srgbClr val="FF8718"/>
              </a:solidFill>
              <a:latin typeface="Roboto Condensed Bold"/>
              <a:ea typeface="Roboto Condensed Bold"/>
              <a:cs typeface="Roboto Condensed Bold"/>
              <a:sym typeface="Roboto Condensed Bold"/>
            </a:endParaRPr>
          </a:p>
        </p:txBody>
      </p:sp>
      <p:sp>
        <p:nvSpPr>
          <p:cNvPr id="13" name="TextBox 13"/>
          <p:cNvSpPr txBox="1"/>
          <p:nvPr/>
        </p:nvSpPr>
        <p:spPr>
          <a:xfrm>
            <a:off x="12010787" y="5744064"/>
            <a:ext cx="4640436" cy="863600"/>
          </a:xfrm>
          <a:prstGeom prst="rect">
            <a:avLst/>
          </a:prstGeom>
        </p:spPr>
        <p:txBody>
          <a:bodyPr lIns="0" tIns="0" rIns="0" bIns="0" rtlCol="0" anchor="t">
            <a:spAutoFit/>
          </a:bodyPr>
          <a:lstStyle/>
          <a:p>
            <a:pPr algn="just">
              <a:lnSpc>
                <a:spcPts val="7000"/>
              </a:lnSpc>
            </a:pPr>
            <a:r>
              <a:rPr lang="en-US" sz="5000" b="1">
                <a:solidFill>
                  <a:srgbClr val="FF8718"/>
                </a:solidFill>
                <a:latin typeface="Roboto Condensed Bold"/>
                <a:ea typeface="Roboto Condensed Bold"/>
                <a:cs typeface="Roboto Condensed Bold"/>
                <a:sym typeface="Roboto Condensed Bold"/>
              </a:rPr>
              <a:t>hiệu quả thẩm mỹ</a:t>
            </a:r>
          </a:p>
        </p:txBody>
      </p:sp>
      <p:pic>
        <p:nvPicPr>
          <p:cNvPr id="14" name="10 Second Countdown - After Effects">
            <a:hlinkClick r:id="" action="ppaction://media"/>
            <a:extLst>
              <a:ext uri="{FF2B5EF4-FFF2-40B4-BE49-F238E27FC236}">
                <a16:creationId xmlns:a16="http://schemas.microsoft.com/office/drawing/2014/main" id="{6530242F-6A6C-D6CC-C335-5830C9C6BFE8}"/>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3882688" y="1409896"/>
            <a:ext cx="3358416" cy="18891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4"/>
                                        </p:tgtEl>
                                      </p:cBhvr>
                                    </p:cmd>
                                  </p:childTnLst>
                                </p:cTn>
                              </p:par>
                            </p:childTnLst>
                          </p:cTn>
                        </p:par>
                      </p:childTnLst>
                    </p:cTn>
                  </p:par>
                </p:childTnLst>
              </p:cTn>
              <p:nextCondLst>
                <p:cond evt="onClick" delay="0">
                  <p:tgtEl>
                    <p:spTgt spid="14"/>
                  </p:tgtEl>
                </p:cond>
              </p:nextCondLst>
            </p:seq>
            <p:video>
              <p:cMediaNode vol="80000">
                <p:cTn id="20" fill="hold" display="0">
                  <p:stCondLst>
                    <p:cond delay="indefinite"/>
                  </p:stCondLst>
                </p:cTn>
                <p:tgtEl>
                  <p:spTgt spid="14"/>
                </p:tgtEl>
              </p:cMediaNode>
            </p:video>
          </p:childTnLst>
        </p:cTn>
      </p:par>
    </p:tnLst>
    <p:bldLst>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3543</Words>
  <Application>Microsoft Macintosh PowerPoint</Application>
  <PresentationFormat>Custom</PresentationFormat>
  <Paragraphs>276</Paragraphs>
  <Slides>44</Slides>
  <Notes>0</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Fraunces Bold</vt:lpstr>
      <vt:lpstr>Arial</vt:lpstr>
      <vt:lpstr>Roboto Condensed Bold Italics</vt:lpstr>
      <vt:lpstr>#9Slide05 Fourth Medium</vt:lpstr>
      <vt:lpstr>Roboto Condensed Italics</vt:lpstr>
      <vt:lpstr>Calibri</vt:lpstr>
      <vt:lpstr>Fraunces Italics</vt:lpstr>
      <vt:lpstr>Roboto Condensed Bold</vt:lpstr>
      <vt:lpstr>Roboto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9KN_B5_Viết</dc:title>
  <cp:lastModifiedBy>Microsoft Office User</cp:lastModifiedBy>
  <cp:revision>3</cp:revision>
  <dcterms:created xsi:type="dcterms:W3CDTF">2006-08-16T00:00:00Z</dcterms:created>
  <dcterms:modified xsi:type="dcterms:W3CDTF">2025-05-11T04:47:24Z</dcterms:modified>
  <dc:identifier>DAGSNHnSxIY</dc:identifier>
</cp:coreProperties>
</file>