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9Slide05 Angelline" pitchFamily="2" charset="77"/>
      <p:regular r:id="rId38"/>
    </p:embeddedFont>
    <p:embeddedFont>
      <p:font typeface="#9Slide05 Fleur" panose="02040403050506020204" pitchFamily="18" charset="77"/>
      <p:regular r:id="rId39"/>
    </p:embeddedFont>
    <p:embeddedFont>
      <p:font typeface="#9Slide06 Hellvina Hand Script" pitchFamily="2" charset="77"/>
      <p:regular r:id="rId40"/>
    </p:embeddedFont>
    <p:embeddedFont>
      <p:font typeface="#9Slide06 SVNSlow Attack" pitchFamily="2" charset="77"/>
      <p:regular r:id="rId41"/>
    </p:embeddedFont>
    <p:embeddedFont>
      <p:font typeface="Calibri" panose="020F0502020204030204" pitchFamily="34" charset="0"/>
      <p:regular r:id="rId42"/>
      <p:bold r:id="rId43"/>
      <p:italic r:id="rId44"/>
      <p:boldItalic r:id="rId45"/>
    </p:embeddedFont>
    <p:embeddedFont>
      <p:font typeface="Fraunces" pitchFamily="2" charset="77"/>
      <p:regular r:id="rId46"/>
    </p:embeddedFont>
    <p:embeddedFont>
      <p:font typeface="Fraunces Bold" pitchFamily="2" charset="77"/>
      <p:regular r:id="rId47"/>
      <p:bold r:id="rId48"/>
    </p:embeddedFont>
    <p:embeddedFont>
      <p:font typeface="Fraunces Bold Italics" pitchFamily="2" charset="0"/>
      <p:regular r:id="rId49"/>
      <p:bold r:id="rId50"/>
      <p:italic r:id="rId51"/>
      <p:boldItalic r:id="rId52"/>
    </p:embeddedFont>
    <p:embeddedFont>
      <p:font typeface="Roboto Condensed" panose="02000000000000000000" pitchFamily="2" charset="0"/>
      <p:regular r:id="rId53"/>
      <p:bold r:id="rId54"/>
    </p:embeddedFont>
    <p:embeddedFont>
      <p:font typeface="Roboto Condensed Bold" panose="02000000000000000000" pitchFamily="2" charset="0"/>
      <p:regular r:id="rId55"/>
      <p:bold r:id="rId56"/>
    </p:embeddedFont>
    <p:embeddedFont>
      <p:font typeface="Roboto Condensed Bold Italics" panose="02000000000000000000" pitchFamily="2" charset="0"/>
      <p:regular r:id="rId57"/>
      <p:bold r:id="rId58"/>
      <p:italic r:id="rId59"/>
      <p:boldItalic r:id="rId60"/>
    </p:embeddedFont>
    <p:embeddedFont>
      <p:font typeface="Roboto Condensed Italics" panose="02000000000000000000" pitchFamily="2"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99" autoAdjust="0"/>
  </p:normalViewPr>
  <p:slideViewPr>
    <p:cSldViewPr>
      <p:cViewPr varScale="1">
        <p:scale>
          <a:sx n="70" d="100"/>
          <a:sy n="70" d="100"/>
        </p:scale>
        <p:origin x="84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6B59A-36BA-4753-B320-3091447DC3E8}" type="datetimeFigureOut">
              <a:rPr lang="en-US" smtClean="0"/>
              <a:t>5/11/25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6FB9B-F84C-4EC7-9B26-381E4798886D}" type="slidenum">
              <a:rPr lang="en-US" smtClean="0"/>
              <a:t>‹#›</a:t>
            </a:fld>
            <a:endParaRPr lang="en-US"/>
          </a:p>
        </p:txBody>
      </p:sp>
    </p:spTree>
    <p:extLst>
      <p:ext uri="{BB962C8B-B14F-4D97-AF65-F5344CB8AC3E}">
        <p14:creationId xmlns:p14="http://schemas.microsoft.com/office/powerpoint/2010/main" val="1959215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dirty="0"/>
              <a:t> in </a:t>
            </a:r>
            <a:r>
              <a:rPr lang="en-US" dirty="0" err="1"/>
              <a:t>bức</a:t>
            </a:r>
            <a:r>
              <a:rPr lang="en-US" dirty="0"/>
              <a:t> </a:t>
            </a:r>
            <a:r>
              <a:rPr lang="en-US" dirty="0" err="1"/>
              <a:t>ảnh</a:t>
            </a:r>
            <a:r>
              <a:rPr lang="en-US" dirty="0"/>
              <a:t> </a:t>
            </a:r>
            <a:r>
              <a:rPr lang="en-US" dirty="0" err="1"/>
              <a:t>tác</a:t>
            </a:r>
            <a:r>
              <a:rPr lang="en-US" dirty="0"/>
              <a:t> </a:t>
            </a:r>
            <a:r>
              <a:rPr lang="en-US" dirty="0" err="1"/>
              <a:t>phẩm</a:t>
            </a:r>
            <a:r>
              <a:rPr lang="en-US" dirty="0"/>
              <a:t> ở slide 12 </a:t>
            </a:r>
            <a:r>
              <a:rPr lang="en-US" dirty="0" err="1"/>
              <a:t>để</a:t>
            </a:r>
            <a:r>
              <a:rPr lang="en-US" dirty="0"/>
              <a:t> </a:t>
            </a:r>
            <a:r>
              <a:rPr lang="en-US" dirty="0" err="1"/>
              <a:t>các</a:t>
            </a:r>
            <a:r>
              <a:rPr lang="en-US" dirty="0"/>
              <a:t> </a:t>
            </a:r>
            <a:r>
              <a:rPr lang="en-US" dirty="0" err="1"/>
              <a:t>nhóm</a:t>
            </a:r>
            <a:r>
              <a:rPr lang="en-US" dirty="0"/>
              <a:t> </a:t>
            </a:r>
            <a:r>
              <a:rPr lang="en-US" dirty="0" err="1"/>
              <a:t>ghép</a:t>
            </a:r>
            <a:r>
              <a:rPr lang="en-US" dirty="0"/>
              <a:t> </a:t>
            </a:r>
            <a:r>
              <a:rPr lang="en-US" dirty="0" err="1"/>
              <a:t>tranh</a:t>
            </a:r>
            <a:endParaRPr lang="en-US" dirty="0"/>
          </a:p>
          <a:p>
            <a:endParaRPr lang="en-US" dirty="0"/>
          </a:p>
        </p:txBody>
      </p:sp>
      <p:sp>
        <p:nvSpPr>
          <p:cNvPr id="4" name="Chỗ dành sẵn cho Số hiệu Bản chiếu 3"/>
          <p:cNvSpPr>
            <a:spLocks noGrp="1"/>
          </p:cNvSpPr>
          <p:nvPr>
            <p:ph type="sldNum" sz="quarter" idx="5"/>
          </p:nvPr>
        </p:nvSpPr>
        <p:spPr/>
        <p:txBody>
          <a:bodyPr/>
          <a:lstStyle/>
          <a:p>
            <a:fld id="{AAC6FB9B-F84C-4EC7-9B26-381E4798886D}" type="slidenum">
              <a:rPr lang="en-US" smtClean="0"/>
              <a:t>5</a:t>
            </a:fld>
            <a:endParaRPr lang="en-US"/>
          </a:p>
        </p:txBody>
      </p:sp>
    </p:spTree>
    <p:extLst>
      <p:ext uri="{BB962C8B-B14F-4D97-AF65-F5344CB8AC3E}">
        <p14:creationId xmlns:p14="http://schemas.microsoft.com/office/powerpoint/2010/main" val="414321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Thầy</a:t>
            </a:r>
            <a:r>
              <a:rPr lang="en-US" dirty="0"/>
              <a:t> </a:t>
            </a:r>
            <a:r>
              <a:rPr lang="en-US" dirty="0" err="1"/>
              <a:t>cô</a:t>
            </a:r>
            <a:r>
              <a:rPr lang="en-US" dirty="0"/>
              <a:t> in </a:t>
            </a:r>
            <a:r>
              <a:rPr lang="en-US" dirty="0" err="1"/>
              <a:t>bức</a:t>
            </a:r>
            <a:r>
              <a:rPr lang="en-US" dirty="0"/>
              <a:t> </a:t>
            </a:r>
            <a:r>
              <a:rPr lang="en-US" dirty="0" err="1"/>
              <a:t>ảnh</a:t>
            </a:r>
            <a:r>
              <a:rPr lang="en-US" dirty="0"/>
              <a:t> </a:t>
            </a:r>
            <a:r>
              <a:rPr lang="en-US" dirty="0" err="1"/>
              <a:t>này</a:t>
            </a:r>
            <a:r>
              <a:rPr lang="en-US" dirty="0"/>
              <a:t> </a:t>
            </a:r>
            <a:r>
              <a:rPr lang="en-US" dirty="0" err="1"/>
              <a:t>để</a:t>
            </a:r>
            <a:r>
              <a:rPr lang="en-US" dirty="0"/>
              <a:t> </a:t>
            </a:r>
            <a:r>
              <a:rPr lang="en-US" dirty="0" err="1"/>
              <a:t>các</a:t>
            </a:r>
            <a:r>
              <a:rPr lang="en-US" dirty="0"/>
              <a:t> </a:t>
            </a:r>
            <a:r>
              <a:rPr lang="en-US" dirty="0" err="1"/>
              <a:t>nhóm</a:t>
            </a:r>
            <a:r>
              <a:rPr lang="en-US" dirty="0"/>
              <a:t> </a:t>
            </a:r>
            <a:r>
              <a:rPr lang="en-US" dirty="0" err="1"/>
              <a:t>ghép</a:t>
            </a:r>
            <a:r>
              <a:rPr lang="en-US" dirty="0"/>
              <a:t> </a:t>
            </a:r>
            <a:r>
              <a:rPr lang="en-US" dirty="0" err="1"/>
              <a:t>tranh</a:t>
            </a:r>
            <a:endParaRPr lang="en-US" dirty="0"/>
          </a:p>
        </p:txBody>
      </p:sp>
      <p:sp>
        <p:nvSpPr>
          <p:cNvPr id="4" name="Chỗ dành sẵn cho Số hiệu Bản chiếu 3"/>
          <p:cNvSpPr>
            <a:spLocks noGrp="1"/>
          </p:cNvSpPr>
          <p:nvPr>
            <p:ph type="sldNum" sz="quarter" idx="5"/>
          </p:nvPr>
        </p:nvSpPr>
        <p:spPr/>
        <p:txBody>
          <a:bodyPr/>
          <a:lstStyle/>
          <a:p>
            <a:fld id="{AAC6FB9B-F84C-4EC7-9B26-381E4798886D}" type="slidenum">
              <a:rPr lang="en-US" smtClean="0"/>
              <a:t>12</a:t>
            </a:fld>
            <a:endParaRPr lang="en-US"/>
          </a:p>
        </p:txBody>
      </p:sp>
    </p:spTree>
    <p:extLst>
      <p:ext uri="{BB962C8B-B14F-4D97-AF65-F5344CB8AC3E}">
        <p14:creationId xmlns:p14="http://schemas.microsoft.com/office/powerpoint/2010/main" val="58026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36.png"/><Relationship Id="rId40" Type="http://schemas.openxmlformats.org/officeDocument/2006/relationships/image" Target="../media/image39.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35" Type="http://schemas.openxmlformats.org/officeDocument/2006/relationships/image" Target="../media/image34.png"/><Relationship Id="rId8" Type="http://schemas.openxmlformats.org/officeDocument/2006/relationships/image" Target="../media/image7.sv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svg"/><Relationship Id="rId18" Type="http://schemas.openxmlformats.org/officeDocument/2006/relationships/image" Target="../media/image30.png"/><Relationship Id="rId26" Type="http://schemas.openxmlformats.org/officeDocument/2006/relationships/image" Target="../media/image75.svg"/><Relationship Id="rId3" Type="http://schemas.openxmlformats.org/officeDocument/2006/relationships/image" Target="../media/image1.png"/><Relationship Id="rId21" Type="http://schemas.openxmlformats.org/officeDocument/2006/relationships/image" Target="../media/image41.svg"/><Relationship Id="rId7"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9.svg"/><Relationship Id="rId25" Type="http://schemas.openxmlformats.org/officeDocument/2006/relationships/image" Target="../media/image74.png"/><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24" Type="http://schemas.openxmlformats.org/officeDocument/2006/relationships/image" Target="../media/image71.png"/><Relationship Id="rId5" Type="http://schemas.openxmlformats.org/officeDocument/2006/relationships/image" Target="../media/image7.svg"/><Relationship Id="rId15" Type="http://schemas.openxmlformats.org/officeDocument/2006/relationships/image" Target="../media/image21.svg"/><Relationship Id="rId23" Type="http://schemas.openxmlformats.org/officeDocument/2006/relationships/image" Target="../media/image68.svg"/><Relationship Id="rId10" Type="http://schemas.openxmlformats.org/officeDocument/2006/relationships/image" Target="../media/image14.png"/><Relationship Id="rId19" Type="http://schemas.openxmlformats.org/officeDocument/2006/relationships/image" Target="../media/image31.svg"/><Relationship Id="rId4"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20.png"/><Relationship Id="rId22"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svg"/><Relationship Id="rId18" Type="http://schemas.openxmlformats.org/officeDocument/2006/relationships/image" Target="../media/image30.png"/><Relationship Id="rId26" Type="http://schemas.openxmlformats.org/officeDocument/2006/relationships/image" Target="../media/image75.svg"/><Relationship Id="rId3" Type="http://schemas.openxmlformats.org/officeDocument/2006/relationships/image" Target="../media/image1.png"/><Relationship Id="rId21" Type="http://schemas.openxmlformats.org/officeDocument/2006/relationships/image" Target="../media/image41.svg"/><Relationship Id="rId7"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9.svg"/><Relationship Id="rId25" Type="http://schemas.openxmlformats.org/officeDocument/2006/relationships/image" Target="../media/image74.png"/><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24" Type="http://schemas.openxmlformats.org/officeDocument/2006/relationships/image" Target="../media/image71.png"/><Relationship Id="rId5" Type="http://schemas.openxmlformats.org/officeDocument/2006/relationships/image" Target="../media/image7.svg"/><Relationship Id="rId15" Type="http://schemas.openxmlformats.org/officeDocument/2006/relationships/image" Target="../media/image21.svg"/><Relationship Id="rId23" Type="http://schemas.openxmlformats.org/officeDocument/2006/relationships/image" Target="../media/image68.svg"/><Relationship Id="rId10" Type="http://schemas.openxmlformats.org/officeDocument/2006/relationships/image" Target="../media/image14.png"/><Relationship Id="rId19" Type="http://schemas.openxmlformats.org/officeDocument/2006/relationships/image" Target="../media/image31.svg"/><Relationship Id="rId4"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20.png"/><Relationship Id="rId22"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svg"/><Relationship Id="rId18" Type="http://schemas.openxmlformats.org/officeDocument/2006/relationships/image" Target="../media/image30.png"/><Relationship Id="rId26" Type="http://schemas.openxmlformats.org/officeDocument/2006/relationships/image" Target="../media/image71.png"/><Relationship Id="rId3" Type="http://schemas.openxmlformats.org/officeDocument/2006/relationships/image" Target="../media/image1.png"/><Relationship Id="rId21" Type="http://schemas.openxmlformats.org/officeDocument/2006/relationships/image" Target="../media/image41.svg"/><Relationship Id="rId7"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9.svg"/><Relationship Id="rId25" Type="http://schemas.openxmlformats.org/officeDocument/2006/relationships/image" Target="../media/image70.svg"/><Relationship Id="rId2" Type="http://schemas.openxmlformats.org/officeDocument/2006/relationships/notesSlide" Target="../notesSlides/notesSlide2.xml"/><Relationship Id="rId16" Type="http://schemas.openxmlformats.org/officeDocument/2006/relationships/image" Target="../media/image28.png"/><Relationship Id="rId20" Type="http://schemas.openxmlformats.org/officeDocument/2006/relationships/image" Target="../media/image40.png"/><Relationship Id="rId29"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24" Type="http://schemas.openxmlformats.org/officeDocument/2006/relationships/image" Target="../media/image69.png"/><Relationship Id="rId5" Type="http://schemas.openxmlformats.org/officeDocument/2006/relationships/image" Target="../media/image7.svg"/><Relationship Id="rId15" Type="http://schemas.openxmlformats.org/officeDocument/2006/relationships/image" Target="../media/image21.svg"/><Relationship Id="rId23" Type="http://schemas.openxmlformats.org/officeDocument/2006/relationships/image" Target="../media/image68.svg"/><Relationship Id="rId28" Type="http://schemas.openxmlformats.org/officeDocument/2006/relationships/image" Target="../media/image73.svg"/><Relationship Id="rId10" Type="http://schemas.openxmlformats.org/officeDocument/2006/relationships/image" Target="../media/image14.png"/><Relationship Id="rId19" Type="http://schemas.openxmlformats.org/officeDocument/2006/relationships/image" Target="../media/image31.svg"/><Relationship Id="rId4"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20.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7.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30.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78.gif"/><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41.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40.png"/><Relationship Id="rId28" Type="http://schemas.openxmlformats.org/officeDocument/2006/relationships/image" Target="../media/image53.sv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30.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41.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40.png"/><Relationship Id="rId28" Type="http://schemas.openxmlformats.org/officeDocument/2006/relationships/image" Target="../media/image53.sv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30.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41.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40.png"/><Relationship Id="rId28" Type="http://schemas.openxmlformats.org/officeDocument/2006/relationships/image" Target="../media/image53.sv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30.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41.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40.png"/><Relationship Id="rId28" Type="http://schemas.openxmlformats.org/officeDocument/2006/relationships/image" Target="../media/image53.sv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80.svg"/><Relationship Id="rId3" Type="http://schemas.openxmlformats.org/officeDocument/2006/relationships/image" Target="../media/image6.png"/><Relationship Id="rId21" Type="http://schemas.openxmlformats.org/officeDocument/2006/relationships/image" Target="../media/image20.png"/><Relationship Id="rId7" Type="http://schemas.openxmlformats.org/officeDocument/2006/relationships/image" Target="../media/image14.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79.png"/><Relationship Id="rId2" Type="http://schemas.openxmlformats.org/officeDocument/2006/relationships/image" Target="../media/image1.png"/><Relationship Id="rId16" Type="http://schemas.openxmlformats.org/officeDocument/2006/relationships/image" Target="../media/image27.svg"/><Relationship Id="rId20" Type="http://schemas.openxmlformats.org/officeDocument/2006/relationships/image" Target="../media/image31.sv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24" Type="http://schemas.openxmlformats.org/officeDocument/2006/relationships/image" Target="../media/image53.svg"/><Relationship Id="rId32" Type="http://schemas.openxmlformats.org/officeDocument/2006/relationships/image" Target="../media/image84.svg"/><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image" Target="../media/image52.png"/><Relationship Id="rId28" Type="http://schemas.openxmlformats.org/officeDocument/2006/relationships/image" Target="../media/image82.svg"/><Relationship Id="rId10" Type="http://schemas.openxmlformats.org/officeDocument/2006/relationships/image" Target="../media/image19.svg"/><Relationship Id="rId19" Type="http://schemas.openxmlformats.org/officeDocument/2006/relationships/image" Target="../media/image30.png"/><Relationship Id="rId31" Type="http://schemas.openxmlformats.org/officeDocument/2006/relationships/image" Target="../media/image83.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5.svg"/><Relationship Id="rId22" Type="http://schemas.openxmlformats.org/officeDocument/2006/relationships/image" Target="../media/image21.svg"/><Relationship Id="rId27" Type="http://schemas.openxmlformats.org/officeDocument/2006/relationships/image" Target="../media/image81.png"/><Relationship Id="rId30" Type="http://schemas.openxmlformats.org/officeDocument/2006/relationships/image" Target="../media/image41.svg"/></Relationships>
</file>

<file path=ppt/slides/_rels/slide1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80.svg"/><Relationship Id="rId3" Type="http://schemas.openxmlformats.org/officeDocument/2006/relationships/image" Target="../media/image6.png"/><Relationship Id="rId21" Type="http://schemas.openxmlformats.org/officeDocument/2006/relationships/image" Target="../media/image20.png"/><Relationship Id="rId7" Type="http://schemas.openxmlformats.org/officeDocument/2006/relationships/image" Target="../media/image14.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79.png"/><Relationship Id="rId2" Type="http://schemas.openxmlformats.org/officeDocument/2006/relationships/image" Target="../media/image1.png"/><Relationship Id="rId16" Type="http://schemas.openxmlformats.org/officeDocument/2006/relationships/image" Target="../media/image27.svg"/><Relationship Id="rId20" Type="http://schemas.openxmlformats.org/officeDocument/2006/relationships/image" Target="../media/image31.sv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24" Type="http://schemas.openxmlformats.org/officeDocument/2006/relationships/image" Target="../media/image53.svg"/><Relationship Id="rId32" Type="http://schemas.openxmlformats.org/officeDocument/2006/relationships/image" Target="../media/image84.svg"/><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image" Target="../media/image52.png"/><Relationship Id="rId28" Type="http://schemas.openxmlformats.org/officeDocument/2006/relationships/image" Target="../media/image82.svg"/><Relationship Id="rId10" Type="http://schemas.openxmlformats.org/officeDocument/2006/relationships/image" Target="../media/image19.svg"/><Relationship Id="rId19" Type="http://schemas.openxmlformats.org/officeDocument/2006/relationships/image" Target="../media/image30.png"/><Relationship Id="rId31" Type="http://schemas.openxmlformats.org/officeDocument/2006/relationships/image" Target="../media/image83.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5.svg"/><Relationship Id="rId22" Type="http://schemas.openxmlformats.org/officeDocument/2006/relationships/image" Target="../media/image21.svg"/><Relationship Id="rId27" Type="http://schemas.openxmlformats.org/officeDocument/2006/relationships/image" Target="../media/image81.png"/><Relationship Id="rId30" Type="http://schemas.openxmlformats.org/officeDocument/2006/relationships/image" Target="../media/image41.svg"/></Relationships>
</file>

<file path=ppt/slides/_rels/slide1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80.svg"/><Relationship Id="rId3" Type="http://schemas.openxmlformats.org/officeDocument/2006/relationships/image" Target="../media/image6.png"/><Relationship Id="rId21" Type="http://schemas.openxmlformats.org/officeDocument/2006/relationships/image" Target="../media/image20.png"/><Relationship Id="rId7" Type="http://schemas.openxmlformats.org/officeDocument/2006/relationships/image" Target="../media/image14.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79.png"/><Relationship Id="rId2" Type="http://schemas.openxmlformats.org/officeDocument/2006/relationships/image" Target="../media/image1.png"/><Relationship Id="rId16" Type="http://schemas.openxmlformats.org/officeDocument/2006/relationships/image" Target="../media/image27.svg"/><Relationship Id="rId20" Type="http://schemas.openxmlformats.org/officeDocument/2006/relationships/image" Target="../media/image31.sv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24" Type="http://schemas.openxmlformats.org/officeDocument/2006/relationships/image" Target="../media/image53.svg"/><Relationship Id="rId32" Type="http://schemas.openxmlformats.org/officeDocument/2006/relationships/image" Target="../media/image84.svg"/><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image" Target="../media/image52.png"/><Relationship Id="rId28" Type="http://schemas.openxmlformats.org/officeDocument/2006/relationships/image" Target="../media/image82.svg"/><Relationship Id="rId10" Type="http://schemas.openxmlformats.org/officeDocument/2006/relationships/image" Target="../media/image19.svg"/><Relationship Id="rId19" Type="http://schemas.openxmlformats.org/officeDocument/2006/relationships/image" Target="../media/image30.png"/><Relationship Id="rId31" Type="http://schemas.openxmlformats.org/officeDocument/2006/relationships/image" Target="../media/image83.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5.svg"/><Relationship Id="rId22" Type="http://schemas.openxmlformats.org/officeDocument/2006/relationships/image" Target="../media/image21.svg"/><Relationship Id="rId27" Type="http://schemas.openxmlformats.org/officeDocument/2006/relationships/image" Target="../media/image81.png"/><Relationship Id="rId30" Type="http://schemas.openxmlformats.org/officeDocument/2006/relationships/image" Target="../media/image41.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40.png"/><Relationship Id="rId18" Type="http://schemas.openxmlformats.org/officeDocument/2006/relationships/image" Target="../media/image43.svg"/><Relationship Id="rId26" Type="http://schemas.openxmlformats.org/officeDocument/2006/relationships/image" Target="../media/image51.svg"/><Relationship Id="rId3" Type="http://schemas.openxmlformats.org/officeDocument/2006/relationships/image" Target="../media/image6.png"/><Relationship Id="rId21" Type="http://schemas.openxmlformats.org/officeDocument/2006/relationships/image" Target="../media/image46.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49.svg"/><Relationship Id="rId5" Type="http://schemas.openxmlformats.org/officeDocument/2006/relationships/image" Target="../media/image8.png"/><Relationship Id="rId15" Type="http://schemas.openxmlformats.org/officeDocument/2006/relationships/image" Target="../media/image14.png"/><Relationship Id="rId23" Type="http://schemas.openxmlformats.org/officeDocument/2006/relationships/image" Target="../media/image48.png"/><Relationship Id="rId10" Type="http://schemas.openxmlformats.org/officeDocument/2006/relationships/image" Target="../media/image19.svg"/><Relationship Id="rId19" Type="http://schemas.openxmlformats.org/officeDocument/2006/relationships/image" Target="../media/image44.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41.svg"/><Relationship Id="rId22" Type="http://schemas.openxmlformats.org/officeDocument/2006/relationships/image" Target="../media/image47.svg"/></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80.svg"/><Relationship Id="rId3" Type="http://schemas.openxmlformats.org/officeDocument/2006/relationships/image" Target="../media/image6.png"/><Relationship Id="rId21" Type="http://schemas.openxmlformats.org/officeDocument/2006/relationships/image" Target="../media/image20.png"/><Relationship Id="rId7" Type="http://schemas.openxmlformats.org/officeDocument/2006/relationships/image" Target="../media/image14.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79.png"/><Relationship Id="rId2" Type="http://schemas.openxmlformats.org/officeDocument/2006/relationships/image" Target="../media/image1.png"/><Relationship Id="rId16" Type="http://schemas.openxmlformats.org/officeDocument/2006/relationships/image" Target="../media/image27.svg"/><Relationship Id="rId20" Type="http://schemas.openxmlformats.org/officeDocument/2006/relationships/image" Target="../media/image31.sv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24" Type="http://schemas.openxmlformats.org/officeDocument/2006/relationships/image" Target="../media/image53.svg"/><Relationship Id="rId32" Type="http://schemas.openxmlformats.org/officeDocument/2006/relationships/image" Target="../media/image84.svg"/><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image" Target="../media/image52.png"/><Relationship Id="rId28" Type="http://schemas.openxmlformats.org/officeDocument/2006/relationships/image" Target="../media/image82.svg"/><Relationship Id="rId10" Type="http://schemas.openxmlformats.org/officeDocument/2006/relationships/image" Target="../media/image19.svg"/><Relationship Id="rId19" Type="http://schemas.openxmlformats.org/officeDocument/2006/relationships/image" Target="../media/image30.png"/><Relationship Id="rId31" Type="http://schemas.openxmlformats.org/officeDocument/2006/relationships/image" Target="../media/image83.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5.svg"/><Relationship Id="rId22" Type="http://schemas.openxmlformats.org/officeDocument/2006/relationships/image" Target="../media/image21.svg"/><Relationship Id="rId27" Type="http://schemas.openxmlformats.org/officeDocument/2006/relationships/image" Target="../media/image81.png"/><Relationship Id="rId30" Type="http://schemas.openxmlformats.org/officeDocument/2006/relationships/image" Target="../media/image41.svg"/></Relationships>
</file>

<file path=ppt/slides/_rels/slide21.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80.svg"/><Relationship Id="rId3" Type="http://schemas.openxmlformats.org/officeDocument/2006/relationships/image" Target="../media/image6.png"/><Relationship Id="rId21" Type="http://schemas.openxmlformats.org/officeDocument/2006/relationships/image" Target="../media/image20.png"/><Relationship Id="rId34" Type="http://schemas.openxmlformats.org/officeDocument/2006/relationships/image" Target="../media/image86.svg"/><Relationship Id="rId7" Type="http://schemas.openxmlformats.org/officeDocument/2006/relationships/image" Target="../media/image14.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79.png"/><Relationship Id="rId33"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image" Target="../media/image27.svg"/><Relationship Id="rId20" Type="http://schemas.openxmlformats.org/officeDocument/2006/relationships/image" Target="../media/image31.sv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24" Type="http://schemas.openxmlformats.org/officeDocument/2006/relationships/image" Target="../media/image53.svg"/><Relationship Id="rId32" Type="http://schemas.openxmlformats.org/officeDocument/2006/relationships/image" Target="../media/image84.svg"/><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image" Target="../media/image52.png"/><Relationship Id="rId28" Type="http://schemas.openxmlformats.org/officeDocument/2006/relationships/image" Target="../media/image82.svg"/><Relationship Id="rId36" Type="http://schemas.openxmlformats.org/officeDocument/2006/relationships/image" Target="../media/image88.svg"/><Relationship Id="rId10" Type="http://schemas.openxmlformats.org/officeDocument/2006/relationships/image" Target="../media/image19.svg"/><Relationship Id="rId19" Type="http://schemas.openxmlformats.org/officeDocument/2006/relationships/image" Target="../media/image30.png"/><Relationship Id="rId31" Type="http://schemas.openxmlformats.org/officeDocument/2006/relationships/image" Target="../media/image83.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5.svg"/><Relationship Id="rId22" Type="http://schemas.openxmlformats.org/officeDocument/2006/relationships/image" Target="../media/image21.svg"/><Relationship Id="rId27" Type="http://schemas.openxmlformats.org/officeDocument/2006/relationships/image" Target="../media/image81.png"/><Relationship Id="rId30" Type="http://schemas.openxmlformats.org/officeDocument/2006/relationships/image" Target="../media/image41.svg"/><Relationship Id="rId35" Type="http://schemas.openxmlformats.org/officeDocument/2006/relationships/image" Target="../media/image87.png"/><Relationship Id="rId8" Type="http://schemas.openxmlformats.org/officeDocument/2006/relationships/image" Target="../media/image15.svg"/></Relationships>
</file>

<file path=ppt/slides/_rels/slide22.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80.svg"/><Relationship Id="rId3" Type="http://schemas.openxmlformats.org/officeDocument/2006/relationships/image" Target="../media/image6.png"/><Relationship Id="rId21" Type="http://schemas.openxmlformats.org/officeDocument/2006/relationships/image" Target="../media/image20.png"/><Relationship Id="rId34" Type="http://schemas.openxmlformats.org/officeDocument/2006/relationships/image" Target="../media/image90.svg"/><Relationship Id="rId7" Type="http://schemas.openxmlformats.org/officeDocument/2006/relationships/image" Target="../media/image14.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79.png"/><Relationship Id="rId33" Type="http://schemas.openxmlformats.org/officeDocument/2006/relationships/image" Target="../media/image89.png"/><Relationship Id="rId2" Type="http://schemas.openxmlformats.org/officeDocument/2006/relationships/image" Target="../media/image1.png"/><Relationship Id="rId16" Type="http://schemas.openxmlformats.org/officeDocument/2006/relationships/image" Target="../media/image27.svg"/><Relationship Id="rId20" Type="http://schemas.openxmlformats.org/officeDocument/2006/relationships/image" Target="../media/image31.sv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24" Type="http://schemas.openxmlformats.org/officeDocument/2006/relationships/image" Target="../media/image53.svg"/><Relationship Id="rId32" Type="http://schemas.openxmlformats.org/officeDocument/2006/relationships/image" Target="../media/image84.svg"/><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image" Target="../media/image52.png"/><Relationship Id="rId28" Type="http://schemas.openxmlformats.org/officeDocument/2006/relationships/image" Target="../media/image82.svg"/><Relationship Id="rId36" Type="http://schemas.openxmlformats.org/officeDocument/2006/relationships/image" Target="../media/image92.svg"/><Relationship Id="rId10" Type="http://schemas.openxmlformats.org/officeDocument/2006/relationships/image" Target="../media/image19.svg"/><Relationship Id="rId19" Type="http://schemas.openxmlformats.org/officeDocument/2006/relationships/image" Target="../media/image30.png"/><Relationship Id="rId31" Type="http://schemas.openxmlformats.org/officeDocument/2006/relationships/image" Target="../media/image83.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5.svg"/><Relationship Id="rId22" Type="http://schemas.openxmlformats.org/officeDocument/2006/relationships/image" Target="../media/image21.svg"/><Relationship Id="rId27" Type="http://schemas.openxmlformats.org/officeDocument/2006/relationships/image" Target="../media/image81.png"/><Relationship Id="rId30" Type="http://schemas.openxmlformats.org/officeDocument/2006/relationships/image" Target="../media/image41.svg"/><Relationship Id="rId35" Type="http://schemas.openxmlformats.org/officeDocument/2006/relationships/image" Target="../media/image91.png"/><Relationship Id="rId8" Type="http://schemas.openxmlformats.org/officeDocument/2006/relationships/image" Target="../media/image15.svg"/></Relationships>
</file>

<file path=ppt/slides/_rels/slide23.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80.svg"/><Relationship Id="rId21" Type="http://schemas.openxmlformats.org/officeDocument/2006/relationships/image" Target="../media/image20.png"/><Relationship Id="rId34" Type="http://schemas.openxmlformats.org/officeDocument/2006/relationships/image" Target="../media/image90.svg"/><Relationship Id="rId7" Type="http://schemas.openxmlformats.org/officeDocument/2006/relationships/image" Target="../media/image14.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79.png"/><Relationship Id="rId33" Type="http://schemas.openxmlformats.org/officeDocument/2006/relationships/image" Target="../media/image89.png"/><Relationship Id="rId2" Type="http://schemas.openxmlformats.org/officeDocument/2006/relationships/image" Target="../media/image1.png"/><Relationship Id="rId16" Type="http://schemas.openxmlformats.org/officeDocument/2006/relationships/image" Target="../media/image27.svg"/><Relationship Id="rId20" Type="http://schemas.openxmlformats.org/officeDocument/2006/relationships/image" Target="../media/image31.sv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24" Type="http://schemas.openxmlformats.org/officeDocument/2006/relationships/image" Target="../media/image53.svg"/><Relationship Id="rId32" Type="http://schemas.openxmlformats.org/officeDocument/2006/relationships/image" Target="../media/image84.svg"/><Relationship Id="rId37" Type="http://schemas.openxmlformats.org/officeDocument/2006/relationships/image" Target="../media/image95.png"/><Relationship Id="rId5" Type="http://schemas.openxmlformats.org/officeDocument/2006/relationships/image" Target="../media/image8.png"/><Relationship Id="rId15" Type="http://schemas.openxmlformats.org/officeDocument/2006/relationships/image" Target="../media/image26.png"/><Relationship Id="rId23" Type="http://schemas.openxmlformats.org/officeDocument/2006/relationships/image" Target="../media/image52.png"/><Relationship Id="rId28" Type="http://schemas.openxmlformats.org/officeDocument/2006/relationships/image" Target="../media/image82.svg"/><Relationship Id="rId36" Type="http://schemas.openxmlformats.org/officeDocument/2006/relationships/image" Target="../media/image94.svg"/><Relationship Id="rId10" Type="http://schemas.openxmlformats.org/officeDocument/2006/relationships/image" Target="../media/image19.svg"/><Relationship Id="rId19" Type="http://schemas.openxmlformats.org/officeDocument/2006/relationships/image" Target="../media/image30.png"/><Relationship Id="rId31" Type="http://schemas.openxmlformats.org/officeDocument/2006/relationships/image" Target="../media/image83.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5.svg"/><Relationship Id="rId22" Type="http://schemas.openxmlformats.org/officeDocument/2006/relationships/image" Target="../media/image21.svg"/><Relationship Id="rId27" Type="http://schemas.openxmlformats.org/officeDocument/2006/relationships/image" Target="../media/image81.png"/><Relationship Id="rId30" Type="http://schemas.openxmlformats.org/officeDocument/2006/relationships/image" Target="../media/image41.svg"/><Relationship Id="rId35" Type="http://schemas.openxmlformats.org/officeDocument/2006/relationships/image" Target="../media/image93.png"/><Relationship Id="rId8" Type="http://schemas.openxmlformats.org/officeDocument/2006/relationships/image" Target="../media/image15.svg"/><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98.png"/><Relationship Id="rId18" Type="http://schemas.openxmlformats.org/officeDocument/2006/relationships/image" Target="../media/image23.svg"/><Relationship Id="rId26" Type="http://schemas.openxmlformats.org/officeDocument/2006/relationships/image" Target="../media/image103.svg"/><Relationship Id="rId3" Type="http://schemas.openxmlformats.org/officeDocument/2006/relationships/image" Target="../media/image6.png"/><Relationship Id="rId21" Type="http://schemas.openxmlformats.org/officeDocument/2006/relationships/image" Target="../media/image14.png"/><Relationship Id="rId7" Type="http://schemas.openxmlformats.org/officeDocument/2006/relationships/image" Target="../media/image96.png"/><Relationship Id="rId12" Type="http://schemas.openxmlformats.org/officeDocument/2006/relationships/image" Target="../media/image21.svg"/><Relationship Id="rId17" Type="http://schemas.openxmlformats.org/officeDocument/2006/relationships/image" Target="../media/image22.png"/><Relationship Id="rId25" Type="http://schemas.openxmlformats.org/officeDocument/2006/relationships/image" Target="../media/image102.png"/><Relationship Id="rId2" Type="http://schemas.openxmlformats.org/officeDocument/2006/relationships/image" Target="../media/image1.png"/><Relationship Id="rId16" Type="http://schemas.openxmlformats.org/officeDocument/2006/relationships/image" Target="../media/image101.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41.svg"/><Relationship Id="rId5" Type="http://schemas.openxmlformats.org/officeDocument/2006/relationships/image" Target="../media/image8.png"/><Relationship Id="rId15" Type="http://schemas.openxmlformats.org/officeDocument/2006/relationships/image" Target="../media/image100.png"/><Relationship Id="rId23" Type="http://schemas.openxmlformats.org/officeDocument/2006/relationships/image" Target="../media/image40.png"/><Relationship Id="rId28" Type="http://schemas.openxmlformats.org/officeDocument/2006/relationships/image" Target="../media/image105.svg"/><Relationship Id="rId10" Type="http://schemas.openxmlformats.org/officeDocument/2006/relationships/image" Target="../media/image19.svg"/><Relationship Id="rId19" Type="http://schemas.openxmlformats.org/officeDocument/2006/relationships/image" Target="../media/image30.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99.svg"/><Relationship Id="rId22" Type="http://schemas.openxmlformats.org/officeDocument/2006/relationships/image" Target="../media/image15.svg"/><Relationship Id="rId27" Type="http://schemas.openxmlformats.org/officeDocument/2006/relationships/image" Target="../media/image104.png"/></Relationships>
</file>

<file path=ppt/slides/_rels/slide25.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98.png"/><Relationship Id="rId18" Type="http://schemas.openxmlformats.org/officeDocument/2006/relationships/image" Target="../media/image23.svg"/><Relationship Id="rId26" Type="http://schemas.openxmlformats.org/officeDocument/2006/relationships/image" Target="../media/image103.svg"/><Relationship Id="rId3" Type="http://schemas.openxmlformats.org/officeDocument/2006/relationships/image" Target="../media/image6.png"/><Relationship Id="rId21" Type="http://schemas.openxmlformats.org/officeDocument/2006/relationships/image" Target="../media/image14.png"/><Relationship Id="rId7" Type="http://schemas.openxmlformats.org/officeDocument/2006/relationships/image" Target="../media/image96.png"/><Relationship Id="rId12" Type="http://schemas.openxmlformats.org/officeDocument/2006/relationships/image" Target="../media/image21.svg"/><Relationship Id="rId17" Type="http://schemas.openxmlformats.org/officeDocument/2006/relationships/image" Target="../media/image22.png"/><Relationship Id="rId25" Type="http://schemas.openxmlformats.org/officeDocument/2006/relationships/image" Target="../media/image102.png"/><Relationship Id="rId2" Type="http://schemas.openxmlformats.org/officeDocument/2006/relationships/image" Target="../media/image1.png"/><Relationship Id="rId16" Type="http://schemas.openxmlformats.org/officeDocument/2006/relationships/image" Target="../media/image101.svg"/><Relationship Id="rId20" Type="http://schemas.openxmlformats.org/officeDocument/2006/relationships/image" Target="../media/image31.svg"/><Relationship Id="rId29" Type="http://schemas.openxmlformats.org/officeDocument/2006/relationships/image" Target="../media/image78.gif"/><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41.svg"/><Relationship Id="rId5" Type="http://schemas.openxmlformats.org/officeDocument/2006/relationships/image" Target="../media/image8.png"/><Relationship Id="rId15" Type="http://schemas.openxmlformats.org/officeDocument/2006/relationships/image" Target="../media/image100.png"/><Relationship Id="rId23" Type="http://schemas.openxmlformats.org/officeDocument/2006/relationships/image" Target="../media/image40.png"/><Relationship Id="rId28" Type="http://schemas.openxmlformats.org/officeDocument/2006/relationships/image" Target="../media/image105.svg"/><Relationship Id="rId10" Type="http://schemas.openxmlformats.org/officeDocument/2006/relationships/image" Target="../media/image19.svg"/><Relationship Id="rId19" Type="http://schemas.openxmlformats.org/officeDocument/2006/relationships/image" Target="../media/image30.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99.svg"/><Relationship Id="rId22" Type="http://schemas.openxmlformats.org/officeDocument/2006/relationships/image" Target="../media/image15.svg"/><Relationship Id="rId27" Type="http://schemas.openxmlformats.org/officeDocument/2006/relationships/image" Target="../media/image104.png"/></Relationships>
</file>

<file path=ppt/slides/_rels/slide2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98.png"/><Relationship Id="rId18" Type="http://schemas.openxmlformats.org/officeDocument/2006/relationships/image" Target="../media/image23.svg"/><Relationship Id="rId26" Type="http://schemas.openxmlformats.org/officeDocument/2006/relationships/image" Target="../media/image103.svg"/><Relationship Id="rId3" Type="http://schemas.openxmlformats.org/officeDocument/2006/relationships/image" Target="../media/image6.png"/><Relationship Id="rId21" Type="http://schemas.openxmlformats.org/officeDocument/2006/relationships/image" Target="../media/image14.png"/><Relationship Id="rId7" Type="http://schemas.openxmlformats.org/officeDocument/2006/relationships/image" Target="../media/image96.png"/><Relationship Id="rId12" Type="http://schemas.openxmlformats.org/officeDocument/2006/relationships/image" Target="../media/image21.svg"/><Relationship Id="rId17" Type="http://schemas.openxmlformats.org/officeDocument/2006/relationships/image" Target="../media/image22.png"/><Relationship Id="rId25" Type="http://schemas.openxmlformats.org/officeDocument/2006/relationships/image" Target="../media/image102.png"/><Relationship Id="rId2" Type="http://schemas.openxmlformats.org/officeDocument/2006/relationships/image" Target="../media/image1.png"/><Relationship Id="rId16" Type="http://schemas.openxmlformats.org/officeDocument/2006/relationships/image" Target="../media/image101.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41.svg"/><Relationship Id="rId5" Type="http://schemas.openxmlformats.org/officeDocument/2006/relationships/image" Target="../media/image8.png"/><Relationship Id="rId15" Type="http://schemas.openxmlformats.org/officeDocument/2006/relationships/image" Target="../media/image100.png"/><Relationship Id="rId23" Type="http://schemas.openxmlformats.org/officeDocument/2006/relationships/image" Target="../media/image40.png"/><Relationship Id="rId10" Type="http://schemas.openxmlformats.org/officeDocument/2006/relationships/image" Target="../media/image19.svg"/><Relationship Id="rId19" Type="http://schemas.openxmlformats.org/officeDocument/2006/relationships/image" Target="../media/image30.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99.svg"/><Relationship Id="rId22" Type="http://schemas.openxmlformats.org/officeDocument/2006/relationships/image" Target="../media/image15.svg"/></Relationships>
</file>

<file path=ppt/slides/_rels/slide27.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98.png"/><Relationship Id="rId18" Type="http://schemas.openxmlformats.org/officeDocument/2006/relationships/image" Target="../media/image31.svg"/><Relationship Id="rId3" Type="http://schemas.openxmlformats.org/officeDocument/2006/relationships/image" Target="../media/image6.png"/><Relationship Id="rId21" Type="http://schemas.openxmlformats.org/officeDocument/2006/relationships/image" Target="../media/image40.png"/><Relationship Id="rId7" Type="http://schemas.openxmlformats.org/officeDocument/2006/relationships/image" Target="../media/image96.png"/><Relationship Id="rId12" Type="http://schemas.openxmlformats.org/officeDocument/2006/relationships/image" Target="../media/image21.svg"/><Relationship Id="rId17" Type="http://schemas.openxmlformats.org/officeDocument/2006/relationships/image" Target="../media/image30.png"/><Relationship Id="rId25" Type="http://schemas.openxmlformats.org/officeDocument/2006/relationships/image" Target="../media/image95.png"/><Relationship Id="rId2" Type="http://schemas.openxmlformats.org/officeDocument/2006/relationships/image" Target="../media/image1.png"/><Relationship Id="rId16" Type="http://schemas.openxmlformats.org/officeDocument/2006/relationships/image" Target="../media/image23.svg"/><Relationship Id="rId20"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103.svg"/><Relationship Id="rId5" Type="http://schemas.openxmlformats.org/officeDocument/2006/relationships/image" Target="../media/image8.png"/><Relationship Id="rId15" Type="http://schemas.openxmlformats.org/officeDocument/2006/relationships/image" Target="../media/image22.png"/><Relationship Id="rId23" Type="http://schemas.openxmlformats.org/officeDocument/2006/relationships/image" Target="../media/image102.png"/><Relationship Id="rId10" Type="http://schemas.openxmlformats.org/officeDocument/2006/relationships/image" Target="../media/image19.svg"/><Relationship Id="rId19" Type="http://schemas.openxmlformats.org/officeDocument/2006/relationships/image" Target="../media/image14.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99.svg"/><Relationship Id="rId22" Type="http://schemas.openxmlformats.org/officeDocument/2006/relationships/image" Target="../media/image41.sv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30.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41.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40.png"/><Relationship Id="rId28" Type="http://schemas.openxmlformats.org/officeDocument/2006/relationships/image" Target="../media/image53.sv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52.png"/><Relationship Id="rId30" Type="http://schemas.openxmlformats.org/officeDocument/2006/relationships/image" Target="../media/image107.svg"/></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30.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41.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40.png"/><Relationship Id="rId28" Type="http://schemas.openxmlformats.org/officeDocument/2006/relationships/image" Target="../media/image53.sv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52.png"/><Relationship Id="rId30" Type="http://schemas.openxmlformats.org/officeDocument/2006/relationships/image" Target="../media/image107.sv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41.svg"/><Relationship Id="rId26" Type="http://schemas.openxmlformats.org/officeDocument/2006/relationships/image" Target="../media/image59.svg"/><Relationship Id="rId3" Type="http://schemas.openxmlformats.org/officeDocument/2006/relationships/image" Target="../media/image7.svg"/><Relationship Id="rId21" Type="http://schemas.openxmlformats.org/officeDocument/2006/relationships/image" Target="../media/image54.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40.png"/><Relationship Id="rId25" Type="http://schemas.openxmlformats.org/officeDocument/2006/relationships/image" Target="../media/image58.png"/><Relationship Id="rId2" Type="http://schemas.openxmlformats.org/officeDocument/2006/relationships/image" Target="../media/image6.png"/><Relationship Id="rId16" Type="http://schemas.openxmlformats.org/officeDocument/2006/relationships/image" Target="../media/image53.svg"/><Relationship Id="rId20" Type="http://schemas.openxmlformats.org/officeDocument/2006/relationships/image" Target="../media/image31.svg"/><Relationship Id="rId29"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24" Type="http://schemas.openxmlformats.org/officeDocument/2006/relationships/image" Target="../media/image57.svg"/><Relationship Id="rId5" Type="http://schemas.openxmlformats.org/officeDocument/2006/relationships/image" Target="../media/image8.png"/><Relationship Id="rId15" Type="http://schemas.openxmlformats.org/officeDocument/2006/relationships/image" Target="../media/image52.png"/><Relationship Id="rId23" Type="http://schemas.openxmlformats.org/officeDocument/2006/relationships/image" Target="../media/image56.png"/><Relationship Id="rId28" Type="http://schemas.openxmlformats.org/officeDocument/2006/relationships/image" Target="../media/image29.svg"/><Relationship Id="rId10" Type="http://schemas.openxmlformats.org/officeDocument/2006/relationships/image" Target="../media/image15.svg"/><Relationship Id="rId19"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21.svg"/><Relationship Id="rId22" Type="http://schemas.openxmlformats.org/officeDocument/2006/relationships/image" Target="../media/image55.png"/><Relationship Id="rId27"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15.svg"/><Relationship Id="rId3" Type="http://schemas.openxmlformats.org/officeDocument/2006/relationships/image" Target="../media/image6.png"/><Relationship Id="rId21" Type="http://schemas.openxmlformats.org/officeDocument/2006/relationships/image" Target="../media/image30.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24" Type="http://schemas.openxmlformats.org/officeDocument/2006/relationships/image" Target="../media/image41.svg"/><Relationship Id="rId5" Type="http://schemas.openxmlformats.org/officeDocument/2006/relationships/image" Target="../media/image8.png"/><Relationship Id="rId15" Type="http://schemas.openxmlformats.org/officeDocument/2006/relationships/image" Target="../media/image24.png"/><Relationship Id="rId23" Type="http://schemas.openxmlformats.org/officeDocument/2006/relationships/image" Target="../media/image40.png"/><Relationship Id="rId28" Type="http://schemas.openxmlformats.org/officeDocument/2006/relationships/image" Target="../media/image53.sv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7.sv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52.png"/><Relationship Id="rId30" Type="http://schemas.openxmlformats.org/officeDocument/2006/relationships/image" Target="../media/image107.svg"/></Relationships>
</file>

<file path=ppt/slides/_rels/slide31.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21" Type="http://schemas.openxmlformats.org/officeDocument/2006/relationships/image" Target="../media/image22.png"/><Relationship Id="rId34" Type="http://schemas.openxmlformats.org/officeDocument/2006/relationships/image" Target="../media/image109.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108.png"/><Relationship Id="rId38" Type="http://schemas.openxmlformats.org/officeDocument/2006/relationships/image" Target="../media/image110.png"/><Relationship Id="rId2" Type="http://schemas.openxmlformats.org/officeDocument/2006/relationships/image" Target="../media/image1.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5.svg"/><Relationship Id="rId32" Type="http://schemas.openxmlformats.org/officeDocument/2006/relationships/image" Target="../media/image35.svg"/><Relationship Id="rId37" Type="http://schemas.openxmlformats.org/officeDocument/2006/relationships/image" Target="../media/image39.svg"/><Relationship Id="rId5" Type="http://schemas.openxmlformats.org/officeDocument/2006/relationships/image" Target="../media/image4.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36" Type="http://schemas.openxmlformats.org/officeDocument/2006/relationships/image" Target="../media/image38.png"/><Relationship Id="rId10" Type="http://schemas.openxmlformats.org/officeDocument/2006/relationships/image" Target="../media/image9.svg"/><Relationship Id="rId19" Type="http://schemas.openxmlformats.org/officeDocument/2006/relationships/image" Target="../media/image20.png"/><Relationship Id="rId31" Type="http://schemas.openxmlformats.org/officeDocument/2006/relationships/image" Target="../media/image34.png"/><Relationship Id="rId4" Type="http://schemas.openxmlformats.org/officeDocument/2006/relationships/image" Target="../media/image62.svg"/><Relationship Id="rId9" Type="http://schemas.openxmlformats.org/officeDocument/2006/relationships/image" Target="../media/image8.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 Id="rId35" Type="http://schemas.openxmlformats.org/officeDocument/2006/relationships/image" Target="../media/image36.png"/><Relationship Id="rId8" Type="http://schemas.openxmlformats.org/officeDocument/2006/relationships/image" Target="../media/image7.svg"/><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21" Type="http://schemas.openxmlformats.org/officeDocument/2006/relationships/image" Target="../media/image22.png"/><Relationship Id="rId34" Type="http://schemas.openxmlformats.org/officeDocument/2006/relationships/image" Target="../media/image109.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108.png"/><Relationship Id="rId2" Type="http://schemas.openxmlformats.org/officeDocument/2006/relationships/image" Target="../media/image1.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5.svg"/><Relationship Id="rId32" Type="http://schemas.openxmlformats.org/officeDocument/2006/relationships/image" Target="../media/image35.svg"/><Relationship Id="rId37" Type="http://schemas.openxmlformats.org/officeDocument/2006/relationships/image" Target="../media/image39.svg"/><Relationship Id="rId5" Type="http://schemas.openxmlformats.org/officeDocument/2006/relationships/image" Target="../media/image4.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36" Type="http://schemas.openxmlformats.org/officeDocument/2006/relationships/image" Target="../media/image38.png"/><Relationship Id="rId10" Type="http://schemas.openxmlformats.org/officeDocument/2006/relationships/image" Target="../media/image9.svg"/><Relationship Id="rId19" Type="http://schemas.openxmlformats.org/officeDocument/2006/relationships/image" Target="../media/image20.png"/><Relationship Id="rId31" Type="http://schemas.openxmlformats.org/officeDocument/2006/relationships/image" Target="../media/image34.png"/><Relationship Id="rId4" Type="http://schemas.openxmlformats.org/officeDocument/2006/relationships/image" Target="../media/image62.svg"/><Relationship Id="rId9" Type="http://schemas.openxmlformats.org/officeDocument/2006/relationships/image" Target="../media/image8.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 Id="rId35" Type="http://schemas.openxmlformats.org/officeDocument/2006/relationships/image" Target="../media/image36.png"/><Relationship Id="rId8" Type="http://schemas.openxmlformats.org/officeDocument/2006/relationships/image" Target="../media/image7.svg"/><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9" Type="http://schemas.openxmlformats.org/officeDocument/2006/relationships/image" Target="../media/image112.png"/><Relationship Id="rId21" Type="http://schemas.openxmlformats.org/officeDocument/2006/relationships/image" Target="../media/image22.png"/><Relationship Id="rId34" Type="http://schemas.openxmlformats.org/officeDocument/2006/relationships/image" Target="../media/image109.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108.png"/><Relationship Id="rId38" Type="http://schemas.openxmlformats.org/officeDocument/2006/relationships/image" Target="../media/image111.png"/><Relationship Id="rId2" Type="http://schemas.openxmlformats.org/officeDocument/2006/relationships/image" Target="../media/image1.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5.svg"/><Relationship Id="rId32" Type="http://schemas.openxmlformats.org/officeDocument/2006/relationships/image" Target="../media/image35.svg"/><Relationship Id="rId37" Type="http://schemas.openxmlformats.org/officeDocument/2006/relationships/image" Target="../media/image39.svg"/><Relationship Id="rId40" Type="http://schemas.openxmlformats.org/officeDocument/2006/relationships/image" Target="../media/image113.png"/><Relationship Id="rId5" Type="http://schemas.openxmlformats.org/officeDocument/2006/relationships/image" Target="../media/image4.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36" Type="http://schemas.openxmlformats.org/officeDocument/2006/relationships/image" Target="../media/image38.png"/><Relationship Id="rId10" Type="http://schemas.openxmlformats.org/officeDocument/2006/relationships/image" Target="../media/image9.svg"/><Relationship Id="rId19" Type="http://schemas.openxmlformats.org/officeDocument/2006/relationships/image" Target="../media/image20.png"/><Relationship Id="rId31" Type="http://schemas.openxmlformats.org/officeDocument/2006/relationships/image" Target="../media/image34.png"/><Relationship Id="rId4" Type="http://schemas.openxmlformats.org/officeDocument/2006/relationships/image" Target="../media/image62.svg"/><Relationship Id="rId9" Type="http://schemas.openxmlformats.org/officeDocument/2006/relationships/image" Target="../media/image8.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 Id="rId35" Type="http://schemas.openxmlformats.org/officeDocument/2006/relationships/image" Target="../media/image36.png"/><Relationship Id="rId8" Type="http://schemas.openxmlformats.org/officeDocument/2006/relationships/image" Target="../media/image7.svg"/><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9" Type="http://schemas.openxmlformats.org/officeDocument/2006/relationships/image" Target="../media/image115.svg"/><Relationship Id="rId21" Type="http://schemas.openxmlformats.org/officeDocument/2006/relationships/image" Target="../media/image22.png"/><Relationship Id="rId34" Type="http://schemas.openxmlformats.org/officeDocument/2006/relationships/image" Target="../media/image109.svg"/><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7.svg"/><Relationship Id="rId20" Type="http://schemas.openxmlformats.org/officeDocument/2006/relationships/image" Target="../media/image21.svg"/><Relationship Id="rId29" Type="http://schemas.openxmlformats.org/officeDocument/2006/relationships/image" Target="../media/image30.png"/><Relationship Id="rId41"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5.svg"/><Relationship Id="rId32" Type="http://schemas.openxmlformats.org/officeDocument/2006/relationships/image" Target="../media/image35.svg"/><Relationship Id="rId37" Type="http://schemas.openxmlformats.org/officeDocument/2006/relationships/image" Target="../media/image39.svg"/><Relationship Id="rId40" Type="http://schemas.openxmlformats.org/officeDocument/2006/relationships/image" Target="../media/image116.png"/><Relationship Id="rId5" Type="http://schemas.openxmlformats.org/officeDocument/2006/relationships/image" Target="../media/image4.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svg"/><Relationship Id="rId36" Type="http://schemas.openxmlformats.org/officeDocument/2006/relationships/image" Target="../media/image38.png"/><Relationship Id="rId10" Type="http://schemas.openxmlformats.org/officeDocument/2006/relationships/image" Target="../media/image9.svg"/><Relationship Id="rId19" Type="http://schemas.openxmlformats.org/officeDocument/2006/relationships/image" Target="../media/image20.png"/><Relationship Id="rId31" Type="http://schemas.openxmlformats.org/officeDocument/2006/relationships/image" Target="../media/image34.png"/><Relationship Id="rId4" Type="http://schemas.openxmlformats.org/officeDocument/2006/relationships/image" Target="../media/image62.svg"/><Relationship Id="rId9" Type="http://schemas.openxmlformats.org/officeDocument/2006/relationships/image" Target="../media/image8.png"/><Relationship Id="rId14" Type="http://schemas.openxmlformats.org/officeDocument/2006/relationships/image" Target="../media/image15.svg"/><Relationship Id="rId22" Type="http://schemas.openxmlformats.org/officeDocument/2006/relationships/image" Target="../media/image23.svg"/><Relationship Id="rId27" Type="http://schemas.openxmlformats.org/officeDocument/2006/relationships/image" Target="../media/image28.png"/><Relationship Id="rId30" Type="http://schemas.openxmlformats.org/officeDocument/2006/relationships/image" Target="../media/image31.svg"/><Relationship Id="rId35" Type="http://schemas.openxmlformats.org/officeDocument/2006/relationships/image" Target="../media/image36.png"/><Relationship Id="rId8" Type="http://schemas.openxmlformats.org/officeDocument/2006/relationships/image" Target="../media/image7.svg"/><Relationship Id="rId3" Type="http://schemas.openxmlformats.org/officeDocument/2006/relationships/image" Target="../media/image61.png"/><Relationship Id="rId12" Type="http://schemas.openxmlformats.org/officeDocument/2006/relationships/image" Target="../media/image11.svg"/><Relationship Id="rId17" Type="http://schemas.openxmlformats.org/officeDocument/2006/relationships/image" Target="../media/image18.png"/><Relationship Id="rId25" Type="http://schemas.openxmlformats.org/officeDocument/2006/relationships/image" Target="../media/image26.png"/><Relationship Id="rId33" Type="http://schemas.openxmlformats.org/officeDocument/2006/relationships/image" Target="../media/image108.png"/><Relationship Id="rId38" Type="http://schemas.openxmlformats.org/officeDocument/2006/relationships/image" Target="../media/image114.png"/></Relationships>
</file>

<file path=ppt/slides/_rels/slide35.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9" Type="http://schemas.openxmlformats.org/officeDocument/2006/relationships/image" Target="../media/image39.svg"/><Relationship Id="rId21" Type="http://schemas.openxmlformats.org/officeDocument/2006/relationships/image" Target="../media/image20.png"/><Relationship Id="rId34" Type="http://schemas.openxmlformats.org/officeDocument/2006/relationships/image" Target="../media/image33.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37" Type="http://schemas.openxmlformats.org/officeDocument/2006/relationships/image" Target="../media/image36.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36" Type="http://schemas.openxmlformats.org/officeDocument/2006/relationships/image" Target="../media/image35.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62.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35" Type="http://schemas.openxmlformats.org/officeDocument/2006/relationships/image" Target="../media/image34.png"/><Relationship Id="rId8" Type="http://schemas.openxmlformats.org/officeDocument/2006/relationships/image" Target="../media/image7.svg"/><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61.png"/><Relationship Id="rId18" Type="http://schemas.openxmlformats.org/officeDocument/2006/relationships/image" Target="../media/image25.svg"/><Relationship Id="rId26" Type="http://schemas.openxmlformats.org/officeDocument/2006/relationships/image" Target="../media/image41.svg"/><Relationship Id="rId3" Type="http://schemas.openxmlformats.org/officeDocument/2006/relationships/image" Target="../media/image8.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21.svg"/><Relationship Id="rId17" Type="http://schemas.openxmlformats.org/officeDocument/2006/relationships/image" Target="../media/image24.png"/><Relationship Id="rId25" Type="http://schemas.openxmlformats.org/officeDocument/2006/relationships/image" Target="../media/image40.png"/><Relationship Id="rId2" Type="http://schemas.openxmlformats.org/officeDocument/2006/relationships/image" Target="../media/image1.png"/><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24" Type="http://schemas.openxmlformats.org/officeDocument/2006/relationships/image" Target="../media/image31.svg"/><Relationship Id="rId32" Type="http://schemas.openxmlformats.org/officeDocument/2006/relationships/image" Target="../media/image66.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64.svg"/><Relationship Id="rId10" Type="http://schemas.openxmlformats.org/officeDocument/2006/relationships/image" Target="../media/image19.svg"/><Relationship Id="rId19" Type="http://schemas.openxmlformats.org/officeDocument/2006/relationships/image" Target="../media/image26.png"/><Relationship Id="rId31" Type="http://schemas.openxmlformats.org/officeDocument/2006/relationships/image" Target="../media/image65.png"/><Relationship Id="rId4" Type="http://schemas.openxmlformats.org/officeDocument/2006/relationships/image" Target="../media/image9.svg"/><Relationship Id="rId9" Type="http://schemas.openxmlformats.org/officeDocument/2006/relationships/image" Target="../media/image18.png"/><Relationship Id="rId14" Type="http://schemas.openxmlformats.org/officeDocument/2006/relationships/image" Target="../media/image62.svg"/><Relationship Id="rId22" Type="http://schemas.openxmlformats.org/officeDocument/2006/relationships/image" Target="../media/image29.svg"/><Relationship Id="rId27" Type="http://schemas.openxmlformats.org/officeDocument/2006/relationships/image" Target="../media/image63.png"/><Relationship Id="rId30" Type="http://schemas.openxmlformats.org/officeDocument/2006/relationships/image" Target="../media/image39.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svg"/><Relationship Id="rId18" Type="http://schemas.openxmlformats.org/officeDocument/2006/relationships/image" Target="../media/image30.png"/><Relationship Id="rId26" Type="http://schemas.openxmlformats.org/officeDocument/2006/relationships/image" Target="../media/image71.png"/><Relationship Id="rId3" Type="http://schemas.openxmlformats.org/officeDocument/2006/relationships/image" Target="../media/image1.png"/><Relationship Id="rId21" Type="http://schemas.openxmlformats.org/officeDocument/2006/relationships/image" Target="../media/image41.svg"/><Relationship Id="rId7"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9.svg"/><Relationship Id="rId25" Type="http://schemas.openxmlformats.org/officeDocument/2006/relationships/image" Target="../media/image70.svg"/><Relationship Id="rId2" Type="http://schemas.openxmlformats.org/officeDocument/2006/relationships/notesSlide" Target="../notesSlides/notesSlide1.xml"/><Relationship Id="rId16" Type="http://schemas.openxmlformats.org/officeDocument/2006/relationships/image" Target="../media/image28.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24" Type="http://schemas.openxmlformats.org/officeDocument/2006/relationships/image" Target="../media/image69.png"/><Relationship Id="rId5" Type="http://schemas.openxmlformats.org/officeDocument/2006/relationships/image" Target="../media/image7.svg"/><Relationship Id="rId15" Type="http://schemas.openxmlformats.org/officeDocument/2006/relationships/image" Target="../media/image21.svg"/><Relationship Id="rId23" Type="http://schemas.openxmlformats.org/officeDocument/2006/relationships/image" Target="../media/image68.svg"/><Relationship Id="rId28" Type="http://schemas.openxmlformats.org/officeDocument/2006/relationships/image" Target="../media/image73.svg"/><Relationship Id="rId10" Type="http://schemas.openxmlformats.org/officeDocument/2006/relationships/image" Target="../media/image14.png"/><Relationship Id="rId19" Type="http://schemas.openxmlformats.org/officeDocument/2006/relationships/image" Target="../media/image31.svg"/><Relationship Id="rId4"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20.png"/><Relationship Id="rId22" Type="http://schemas.openxmlformats.org/officeDocument/2006/relationships/image" Target="../media/image67.png"/><Relationship Id="rId27" Type="http://schemas.openxmlformats.org/officeDocument/2006/relationships/image" Target="../media/image7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svg"/><Relationship Id="rId18" Type="http://schemas.openxmlformats.org/officeDocument/2006/relationships/image" Target="../media/image30.png"/><Relationship Id="rId26" Type="http://schemas.openxmlformats.org/officeDocument/2006/relationships/image" Target="../media/image71.png"/><Relationship Id="rId3" Type="http://schemas.openxmlformats.org/officeDocument/2006/relationships/image" Target="../media/image1.png"/><Relationship Id="rId21" Type="http://schemas.openxmlformats.org/officeDocument/2006/relationships/image" Target="../media/image41.svg"/><Relationship Id="rId7"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9.svg"/><Relationship Id="rId25" Type="http://schemas.openxmlformats.org/officeDocument/2006/relationships/image" Target="../media/image70.svg"/><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image" Target="../media/image40.png"/><Relationship Id="rId29"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24" Type="http://schemas.openxmlformats.org/officeDocument/2006/relationships/image" Target="../media/image69.png"/><Relationship Id="rId5" Type="http://schemas.openxmlformats.org/officeDocument/2006/relationships/image" Target="../media/image7.svg"/><Relationship Id="rId15" Type="http://schemas.openxmlformats.org/officeDocument/2006/relationships/image" Target="../media/image21.svg"/><Relationship Id="rId23" Type="http://schemas.openxmlformats.org/officeDocument/2006/relationships/image" Target="../media/image68.svg"/><Relationship Id="rId28" Type="http://schemas.openxmlformats.org/officeDocument/2006/relationships/image" Target="../media/image73.svg"/><Relationship Id="rId10" Type="http://schemas.openxmlformats.org/officeDocument/2006/relationships/image" Target="../media/image14.png"/><Relationship Id="rId19" Type="http://schemas.openxmlformats.org/officeDocument/2006/relationships/image" Target="../media/image31.svg"/><Relationship Id="rId4"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20.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svg"/><Relationship Id="rId18" Type="http://schemas.openxmlformats.org/officeDocument/2006/relationships/image" Target="../media/image30.png"/><Relationship Id="rId26" Type="http://schemas.openxmlformats.org/officeDocument/2006/relationships/image" Target="../media/image71.png"/><Relationship Id="rId3" Type="http://schemas.openxmlformats.org/officeDocument/2006/relationships/image" Target="../media/image1.png"/><Relationship Id="rId21" Type="http://schemas.openxmlformats.org/officeDocument/2006/relationships/image" Target="../media/image41.svg"/><Relationship Id="rId7"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9.svg"/><Relationship Id="rId25" Type="http://schemas.openxmlformats.org/officeDocument/2006/relationships/image" Target="../media/image70.svg"/><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image" Target="../media/image40.png"/><Relationship Id="rId29"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24" Type="http://schemas.openxmlformats.org/officeDocument/2006/relationships/image" Target="../media/image69.png"/><Relationship Id="rId5" Type="http://schemas.openxmlformats.org/officeDocument/2006/relationships/image" Target="../media/image7.svg"/><Relationship Id="rId15" Type="http://schemas.openxmlformats.org/officeDocument/2006/relationships/image" Target="../media/image21.svg"/><Relationship Id="rId23" Type="http://schemas.openxmlformats.org/officeDocument/2006/relationships/image" Target="../media/image68.svg"/><Relationship Id="rId28" Type="http://schemas.openxmlformats.org/officeDocument/2006/relationships/image" Target="../media/image73.svg"/><Relationship Id="rId10" Type="http://schemas.openxmlformats.org/officeDocument/2006/relationships/image" Target="../media/image14.png"/><Relationship Id="rId19" Type="http://schemas.openxmlformats.org/officeDocument/2006/relationships/image" Target="../media/image31.svg"/><Relationship Id="rId4"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20.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svg"/><Relationship Id="rId18" Type="http://schemas.openxmlformats.org/officeDocument/2006/relationships/image" Target="../media/image30.png"/><Relationship Id="rId26" Type="http://schemas.openxmlformats.org/officeDocument/2006/relationships/image" Target="../media/image71.png"/><Relationship Id="rId3" Type="http://schemas.openxmlformats.org/officeDocument/2006/relationships/image" Target="../media/image1.png"/><Relationship Id="rId21" Type="http://schemas.openxmlformats.org/officeDocument/2006/relationships/image" Target="../media/image41.svg"/><Relationship Id="rId7"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9.svg"/><Relationship Id="rId25" Type="http://schemas.openxmlformats.org/officeDocument/2006/relationships/image" Target="../media/image70.svg"/><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image" Target="../media/image40.png"/><Relationship Id="rId29"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24" Type="http://schemas.openxmlformats.org/officeDocument/2006/relationships/image" Target="../media/image69.png"/><Relationship Id="rId5" Type="http://schemas.openxmlformats.org/officeDocument/2006/relationships/image" Target="../media/image7.svg"/><Relationship Id="rId15" Type="http://schemas.openxmlformats.org/officeDocument/2006/relationships/image" Target="../media/image21.svg"/><Relationship Id="rId23" Type="http://schemas.openxmlformats.org/officeDocument/2006/relationships/image" Target="../media/image68.svg"/><Relationship Id="rId28" Type="http://schemas.openxmlformats.org/officeDocument/2006/relationships/image" Target="../media/image73.svg"/><Relationship Id="rId10" Type="http://schemas.openxmlformats.org/officeDocument/2006/relationships/image" Target="../media/image14.png"/><Relationship Id="rId19" Type="http://schemas.openxmlformats.org/officeDocument/2006/relationships/image" Target="../media/image31.svg"/><Relationship Id="rId4"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20.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sv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1.svg"/><Relationship Id="rId18" Type="http://schemas.openxmlformats.org/officeDocument/2006/relationships/image" Target="../media/image40.png"/><Relationship Id="rId3" Type="http://schemas.openxmlformats.org/officeDocument/2006/relationships/image" Target="../media/image1.png"/><Relationship Id="rId21" Type="http://schemas.openxmlformats.org/officeDocument/2006/relationships/image" Target="../media/image68.svg"/><Relationship Id="rId7" Type="http://schemas.openxmlformats.org/officeDocument/2006/relationships/image" Target="../media/image9.svg"/><Relationship Id="rId12" Type="http://schemas.openxmlformats.org/officeDocument/2006/relationships/image" Target="../media/image20.png"/><Relationship Id="rId17" Type="http://schemas.openxmlformats.org/officeDocument/2006/relationships/image" Target="../media/image31.svg"/><Relationship Id="rId2" Type="http://schemas.openxmlformats.org/officeDocument/2006/relationships/audio" Target="../media/audio1.wav"/><Relationship Id="rId16" Type="http://schemas.openxmlformats.org/officeDocument/2006/relationships/image" Target="../media/image30.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24" Type="http://schemas.openxmlformats.org/officeDocument/2006/relationships/image" Target="../media/image75.svg"/><Relationship Id="rId5" Type="http://schemas.openxmlformats.org/officeDocument/2006/relationships/image" Target="../media/image7.svg"/><Relationship Id="rId15" Type="http://schemas.openxmlformats.org/officeDocument/2006/relationships/image" Target="../media/image29.svg"/><Relationship Id="rId23" Type="http://schemas.openxmlformats.org/officeDocument/2006/relationships/image" Target="../media/image74.png"/><Relationship Id="rId10" Type="http://schemas.openxmlformats.org/officeDocument/2006/relationships/image" Target="../media/image14.png"/><Relationship Id="rId19" Type="http://schemas.openxmlformats.org/officeDocument/2006/relationships/image" Target="../media/image41.svg"/><Relationship Id="rId4" Type="http://schemas.openxmlformats.org/officeDocument/2006/relationships/image" Target="../media/image6.png"/><Relationship Id="rId9" Type="http://schemas.openxmlformats.org/officeDocument/2006/relationships/image" Target="../media/image13.svg"/><Relationship Id="rId14" Type="http://schemas.openxmlformats.org/officeDocument/2006/relationships/image" Target="../media/image28.png"/><Relationship Id="rId22"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0" y="8366760"/>
            <a:ext cx="18288000" cy="1920240"/>
          </a:xfrm>
          <a:custGeom>
            <a:avLst/>
            <a:gdLst/>
            <a:ahLst/>
            <a:cxnLst/>
            <a:rect l="l" t="t" r="r" b="b"/>
            <a:pathLst>
              <a:path w="18288000" h="192024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5840295" y="3627418"/>
            <a:ext cx="11018345" cy="10178196"/>
          </a:xfrm>
          <a:custGeom>
            <a:avLst/>
            <a:gdLst/>
            <a:ahLst/>
            <a:cxnLst/>
            <a:rect l="l" t="t" r="r" b="b"/>
            <a:pathLst>
              <a:path w="11018345" h="10178196">
                <a:moveTo>
                  <a:pt x="0" y="0"/>
                </a:moveTo>
                <a:lnTo>
                  <a:pt x="11018345" y="0"/>
                </a:lnTo>
                <a:lnTo>
                  <a:pt x="11018345" y="10178196"/>
                </a:lnTo>
                <a:lnTo>
                  <a:pt x="0" y="1017819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flipH="1">
            <a:off x="15872541"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a:off x="15170497" y="8589829"/>
            <a:ext cx="4500831" cy="2066631"/>
          </a:xfrm>
          <a:custGeom>
            <a:avLst/>
            <a:gdLst/>
            <a:ahLst/>
            <a:cxnLst/>
            <a:rect l="l" t="t" r="r" b="b"/>
            <a:pathLst>
              <a:path w="4500831" h="2066631">
                <a:moveTo>
                  <a:pt x="0" y="0"/>
                </a:moveTo>
                <a:lnTo>
                  <a:pt x="4500831" y="0"/>
                </a:lnTo>
                <a:lnTo>
                  <a:pt x="4500831" y="2066632"/>
                </a:lnTo>
                <a:lnTo>
                  <a:pt x="0" y="2066632"/>
                </a:lnTo>
                <a:lnTo>
                  <a:pt x="0" y="0"/>
                </a:lnTo>
                <a:close/>
              </a:path>
            </a:pathLst>
          </a:custGeom>
          <a:blipFill>
            <a:blip r:embed="rId37"/>
            <a:stretch>
              <a:fillRect/>
            </a:stretch>
          </a:blipFill>
        </p:spPr>
        <p:txBody>
          <a:bodyPr/>
          <a:lstStyle/>
          <a:p>
            <a:endParaRPr lang="en-US"/>
          </a:p>
        </p:txBody>
      </p:sp>
      <p:sp>
        <p:nvSpPr>
          <p:cNvPr id="24" name="Freeform 24"/>
          <p:cNvSpPr/>
          <p:nvPr/>
        </p:nvSpPr>
        <p:spPr>
          <a:xfrm>
            <a:off x="-478212" y="9029318"/>
            <a:ext cx="2194284" cy="1505828"/>
          </a:xfrm>
          <a:custGeom>
            <a:avLst/>
            <a:gdLst/>
            <a:ahLst/>
            <a:cxnLst/>
            <a:rect l="l" t="t" r="r" b="b"/>
            <a:pathLst>
              <a:path w="2194284" h="1505828">
                <a:moveTo>
                  <a:pt x="0" y="0"/>
                </a:moveTo>
                <a:lnTo>
                  <a:pt x="2194284" y="0"/>
                </a:lnTo>
                <a:lnTo>
                  <a:pt x="2194284" y="1505828"/>
                </a:lnTo>
                <a:lnTo>
                  <a:pt x="0" y="1505828"/>
                </a:lnTo>
                <a:lnTo>
                  <a:pt x="0" y="0"/>
                </a:lnTo>
                <a:close/>
              </a:path>
            </a:pathLst>
          </a:custGeom>
          <a:blipFill>
            <a:blip r:embed="rId38"/>
            <a:stretch>
              <a:fillRect/>
            </a:stretch>
          </a:blipFill>
        </p:spPr>
        <p:txBody>
          <a:bodyPr/>
          <a:lstStyle/>
          <a:p>
            <a:endParaRPr lang="en-US"/>
          </a:p>
        </p:txBody>
      </p:sp>
      <p:sp>
        <p:nvSpPr>
          <p:cNvPr id="25" name="Freeform 25"/>
          <p:cNvSpPr/>
          <p:nvPr/>
        </p:nvSpPr>
        <p:spPr>
          <a:xfrm>
            <a:off x="16789106" y="8577807"/>
            <a:ext cx="2676064" cy="2090675"/>
          </a:xfrm>
          <a:custGeom>
            <a:avLst/>
            <a:gdLst/>
            <a:ahLst/>
            <a:cxnLst/>
            <a:rect l="l" t="t" r="r" b="b"/>
            <a:pathLst>
              <a:path w="2676064" h="2090675">
                <a:moveTo>
                  <a:pt x="0" y="0"/>
                </a:moveTo>
                <a:lnTo>
                  <a:pt x="2676064" y="0"/>
                </a:lnTo>
                <a:lnTo>
                  <a:pt x="2676064" y="2090675"/>
                </a:lnTo>
                <a:lnTo>
                  <a:pt x="0" y="209067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6" name="Freeform 26"/>
          <p:cNvSpPr/>
          <p:nvPr/>
        </p:nvSpPr>
        <p:spPr>
          <a:xfrm>
            <a:off x="-1162681" y="8908003"/>
            <a:ext cx="2082742" cy="1627143"/>
          </a:xfrm>
          <a:custGeom>
            <a:avLst/>
            <a:gdLst/>
            <a:ahLst/>
            <a:cxnLst/>
            <a:rect l="l" t="t" r="r" b="b"/>
            <a:pathLst>
              <a:path w="2082742" h="1627143">
                <a:moveTo>
                  <a:pt x="0" y="0"/>
                </a:moveTo>
                <a:lnTo>
                  <a:pt x="2082742" y="0"/>
                </a:lnTo>
                <a:lnTo>
                  <a:pt x="2082742" y="1627143"/>
                </a:lnTo>
                <a:lnTo>
                  <a:pt x="0" y="1627143"/>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7" name="Freeform 27"/>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28" name="TextBox 28"/>
          <p:cNvSpPr txBox="1"/>
          <p:nvPr/>
        </p:nvSpPr>
        <p:spPr>
          <a:xfrm>
            <a:off x="7212820" y="5807127"/>
            <a:ext cx="8778642" cy="1310882"/>
          </a:xfrm>
          <a:prstGeom prst="rect">
            <a:avLst/>
          </a:prstGeom>
        </p:spPr>
        <p:txBody>
          <a:bodyPr lIns="0" tIns="0" rIns="0" bIns="0" rtlCol="0" anchor="t">
            <a:spAutoFit/>
          </a:bodyPr>
          <a:lstStyle/>
          <a:p>
            <a:pPr algn="ctr">
              <a:lnSpc>
                <a:spcPts val="10702"/>
              </a:lnSpc>
              <a:spcBef>
                <a:spcPct val="0"/>
              </a:spcBef>
            </a:pPr>
            <a:r>
              <a:rPr lang="en-US" sz="7644" b="1">
                <a:solidFill>
                  <a:srgbClr val="000000"/>
                </a:solidFill>
                <a:latin typeface="Fraunces Bold"/>
                <a:ea typeface="Fraunces Bold"/>
                <a:cs typeface="Fraunces Bold"/>
                <a:sym typeface="Fraunces Bold"/>
              </a:rPr>
              <a:t>1. CHUẨN BỊ ĐỌC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4">
              <a:extLst>
                <a:ext uri="{96DAC541-7B7A-43D3-8B79-37D633B846F1}">
                  <asvg:svgBlip xmlns:asvg="http://schemas.microsoft.com/office/drawing/2016/SVG/main" r:embed="rId15"/>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1" name="Group 11"/>
          <p:cNvGrpSpPr/>
          <p:nvPr/>
        </p:nvGrpSpPr>
        <p:grpSpPr>
          <a:xfrm>
            <a:off x="627171" y="734202"/>
            <a:ext cx="16632129" cy="8570736"/>
            <a:chOff x="0" y="0"/>
            <a:chExt cx="4380478" cy="2257313"/>
          </a:xfrm>
        </p:grpSpPr>
        <p:sp>
          <p:nvSpPr>
            <p:cNvPr id="12" name="Freeform 12"/>
            <p:cNvSpPr/>
            <p:nvPr/>
          </p:nvSpPr>
          <p:spPr>
            <a:xfrm>
              <a:off x="0" y="0"/>
              <a:ext cx="4380478" cy="2257313"/>
            </a:xfrm>
            <a:custGeom>
              <a:avLst/>
              <a:gdLst/>
              <a:ahLst/>
              <a:cxnLst/>
              <a:rect l="l" t="t" r="r" b="b"/>
              <a:pathLst>
                <a:path w="4380478" h="2257313">
                  <a:moveTo>
                    <a:pt x="23739" y="0"/>
                  </a:moveTo>
                  <a:lnTo>
                    <a:pt x="4356739" y="0"/>
                  </a:lnTo>
                  <a:cubicBezTo>
                    <a:pt x="4369850" y="0"/>
                    <a:pt x="4380478" y="10629"/>
                    <a:pt x="4380478" y="23739"/>
                  </a:cubicBezTo>
                  <a:lnTo>
                    <a:pt x="4380478" y="2233574"/>
                  </a:lnTo>
                  <a:cubicBezTo>
                    <a:pt x="4380478" y="2239870"/>
                    <a:pt x="4377977" y="2245908"/>
                    <a:pt x="4373525" y="2250360"/>
                  </a:cubicBezTo>
                  <a:cubicBezTo>
                    <a:pt x="4369073" y="2254812"/>
                    <a:pt x="4363035" y="2257313"/>
                    <a:pt x="4356739" y="2257313"/>
                  </a:cubicBezTo>
                  <a:lnTo>
                    <a:pt x="23739" y="2257313"/>
                  </a:lnTo>
                  <a:cubicBezTo>
                    <a:pt x="17443" y="2257313"/>
                    <a:pt x="11405" y="2254812"/>
                    <a:pt x="6953" y="2250360"/>
                  </a:cubicBezTo>
                  <a:cubicBezTo>
                    <a:pt x="2501" y="2245908"/>
                    <a:pt x="0" y="2239870"/>
                    <a:pt x="0" y="2233574"/>
                  </a:cubicBezTo>
                  <a:lnTo>
                    <a:pt x="0" y="23739"/>
                  </a:lnTo>
                  <a:cubicBezTo>
                    <a:pt x="0" y="17443"/>
                    <a:pt x="2501" y="11405"/>
                    <a:pt x="6953" y="6953"/>
                  </a:cubicBezTo>
                  <a:cubicBezTo>
                    <a:pt x="11405" y="2501"/>
                    <a:pt x="17443" y="0"/>
                    <a:pt x="23739"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4380478" cy="233351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1289857" y="6759627"/>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p:cNvSpPr/>
          <p:nvPr/>
        </p:nvSpPr>
        <p:spPr>
          <a:xfrm>
            <a:off x="2633943" y="7979964"/>
            <a:ext cx="1760187" cy="1278336"/>
          </a:xfrm>
          <a:custGeom>
            <a:avLst/>
            <a:gdLst/>
            <a:ahLst/>
            <a:cxnLst/>
            <a:rect l="l" t="t" r="r" b="b"/>
            <a:pathLst>
              <a:path w="1760187" h="1278336">
                <a:moveTo>
                  <a:pt x="0" y="0"/>
                </a:moveTo>
                <a:lnTo>
                  <a:pt x="1760187" y="0"/>
                </a:lnTo>
                <a:lnTo>
                  <a:pt x="1760187" y="1278336"/>
                </a:lnTo>
                <a:lnTo>
                  <a:pt x="0" y="1278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3816435" y="5826177"/>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2">
              <a:extLst>
                <a:ext uri="{96DAC541-7B7A-43D3-8B79-37D633B846F1}">
                  <asvg:svgBlip xmlns:asvg="http://schemas.microsoft.com/office/drawing/2016/SVG/main" r:embed="rId23"/>
                </a:ext>
              </a:extLst>
            </a:blip>
            <a:stretch>
              <a:fillRect l="-482944"/>
            </a:stretch>
          </a:blipFill>
        </p:spPr>
        <p:txBody>
          <a:bodyPr/>
          <a:lstStyle/>
          <a:p>
            <a:endParaRPr lang="en-US"/>
          </a:p>
        </p:txBody>
      </p:sp>
      <p:sp>
        <p:nvSpPr>
          <p:cNvPr id="18" name="Freeform 18"/>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4"/>
            <a:stretch>
              <a:fillRect/>
            </a:stretch>
          </a:blipFill>
        </p:spPr>
        <p:txBody>
          <a:bodyPr/>
          <a:lstStyle/>
          <a:p>
            <a:endParaRPr lang="en-US"/>
          </a:p>
        </p:txBody>
      </p:sp>
      <p:sp>
        <p:nvSpPr>
          <p:cNvPr id="19" name="Freeform 19"/>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4"/>
            <a:stretch>
              <a:fillRect/>
            </a:stretch>
          </a:blipFill>
        </p:spPr>
        <p:txBody>
          <a:bodyPr/>
          <a:lstStyle/>
          <a:p>
            <a:endParaRPr lang="en-US"/>
          </a:p>
        </p:txBody>
      </p:sp>
      <p:sp>
        <p:nvSpPr>
          <p:cNvPr id="20" name="Freeform 20"/>
          <p:cNvSpPr/>
          <p:nvPr/>
        </p:nvSpPr>
        <p:spPr>
          <a:xfrm flipH="1">
            <a:off x="0" y="8026602"/>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1" name="TextBox 21"/>
          <p:cNvSpPr txBox="1"/>
          <p:nvPr/>
        </p:nvSpPr>
        <p:spPr>
          <a:xfrm>
            <a:off x="2795693" y="2842665"/>
            <a:ext cx="13704908" cy="4908550"/>
          </a:xfrm>
          <a:prstGeom prst="rect">
            <a:avLst/>
          </a:prstGeom>
        </p:spPr>
        <p:txBody>
          <a:bodyPr lIns="0" tIns="0" rIns="0" bIns="0" rtlCol="0" anchor="t">
            <a:spAutoFit/>
          </a:bodyPr>
          <a:lstStyle/>
          <a:p>
            <a:pPr algn="just">
              <a:lnSpc>
                <a:spcPts val="5599"/>
              </a:lnSpc>
            </a:pPr>
            <a:r>
              <a:rPr lang="en-US" sz="3999" b="1">
                <a:solidFill>
                  <a:srgbClr val="0F0F0F"/>
                </a:solidFill>
                <a:latin typeface="Roboto Condensed Bold"/>
                <a:ea typeface="Roboto Condensed Bold"/>
                <a:cs typeface="Roboto Condensed Bold"/>
                <a:sym typeface="Roboto Condensed Bold"/>
              </a:rPr>
              <a:t>Câu 5. Khi đứa con bị rơi xuống làn nước, vợ của nhân vật tôi đã làm gì?</a:t>
            </a:r>
          </a:p>
          <a:p>
            <a:pPr algn="just">
              <a:lnSpc>
                <a:spcPts val="5599"/>
              </a:lnSpc>
            </a:pPr>
            <a:r>
              <a:rPr lang="en-US" sz="3999">
                <a:solidFill>
                  <a:srgbClr val="0F0F0F"/>
                </a:solidFill>
                <a:latin typeface="Roboto Condensed"/>
                <a:ea typeface="Roboto Condensed"/>
                <a:cs typeface="Roboto Condensed"/>
                <a:sym typeface="Roboto Condensed"/>
              </a:rPr>
              <a:t>A.</a:t>
            </a:r>
            <a:r>
              <a:rPr lang="en-US" sz="3999" b="1">
                <a:solidFill>
                  <a:srgbClr val="0F0F0F"/>
                </a:solidFill>
                <a:latin typeface="Roboto Condensed Bold"/>
                <a:ea typeface="Roboto Condensed Bold"/>
                <a:cs typeface="Roboto Condensed Bold"/>
                <a:sym typeface="Roboto Condensed Bold"/>
              </a:rPr>
              <a:t> </a:t>
            </a:r>
            <a:r>
              <a:rPr lang="en-US" sz="3999">
                <a:solidFill>
                  <a:srgbClr val="0F0F0F"/>
                </a:solidFill>
                <a:latin typeface="Roboto Condensed"/>
                <a:ea typeface="Roboto Condensed"/>
                <a:cs typeface="Roboto Condensed"/>
                <a:sym typeface="Roboto Condensed"/>
              </a:rPr>
              <a:t>Kêu cứu và chờ xuồng cứu hộ đến</a:t>
            </a:r>
          </a:p>
          <a:p>
            <a:pPr algn="just">
              <a:lnSpc>
                <a:spcPts val="5599"/>
              </a:lnSpc>
            </a:pPr>
            <a:r>
              <a:rPr lang="en-US" sz="3999">
                <a:solidFill>
                  <a:srgbClr val="0F0F0F"/>
                </a:solidFill>
                <a:latin typeface="Roboto Condensed"/>
                <a:ea typeface="Roboto Condensed"/>
                <a:cs typeface="Roboto Condensed"/>
                <a:sym typeface="Roboto Condensed"/>
              </a:rPr>
              <a:t>B. Nhờ bà con giúp đỡ vì chồng vẫn đang trực ở điếm canh</a:t>
            </a:r>
          </a:p>
          <a:p>
            <a:pPr algn="just">
              <a:lnSpc>
                <a:spcPts val="5599"/>
              </a:lnSpc>
            </a:pPr>
            <a:r>
              <a:rPr lang="en-US" sz="3999">
                <a:solidFill>
                  <a:srgbClr val="0F0F0F"/>
                </a:solidFill>
                <a:latin typeface="Roboto Condensed"/>
                <a:ea typeface="Roboto Condensed"/>
                <a:cs typeface="Roboto Condensed"/>
                <a:sym typeface="Roboto Condensed"/>
              </a:rPr>
              <a:t>C. Đầu hàng trước số phận</a:t>
            </a:r>
          </a:p>
          <a:p>
            <a:pPr algn="just">
              <a:lnSpc>
                <a:spcPts val="5599"/>
              </a:lnSpc>
            </a:pPr>
            <a:r>
              <a:rPr lang="en-US" sz="3999">
                <a:solidFill>
                  <a:srgbClr val="0F0F0F"/>
                </a:solidFill>
                <a:latin typeface="Roboto Condensed"/>
                <a:ea typeface="Roboto Condensed"/>
                <a:cs typeface="Roboto Condensed"/>
                <a:sym typeface="Roboto Condensed"/>
              </a:rPr>
              <a:t>D. Hét rú lên và lao ngay lập tức xuống làn nước hòng chụp lấy con.</a:t>
            </a:r>
          </a:p>
          <a:p>
            <a:pPr algn="just">
              <a:lnSpc>
                <a:spcPts val="5599"/>
              </a:lnSpc>
            </a:pPr>
            <a:endParaRPr lang="en-US" sz="3999">
              <a:solidFill>
                <a:srgbClr val="0F0F0F"/>
              </a:solidFill>
              <a:latin typeface="Roboto Condensed"/>
              <a:ea typeface="Roboto Condensed"/>
              <a:cs typeface="Roboto Condensed"/>
              <a:sym typeface="Roboto Condensed"/>
            </a:endParaRPr>
          </a:p>
        </p:txBody>
      </p:sp>
      <p:sp>
        <p:nvSpPr>
          <p:cNvPr id="23" name="TextBox 23"/>
          <p:cNvSpPr txBox="1"/>
          <p:nvPr/>
        </p:nvSpPr>
        <p:spPr>
          <a:xfrm>
            <a:off x="5379492" y="1288737"/>
            <a:ext cx="8450439" cy="1087627"/>
          </a:xfrm>
          <a:prstGeom prst="rect">
            <a:avLst/>
          </a:prstGeom>
        </p:spPr>
        <p:txBody>
          <a:bodyPr lIns="0" tIns="0" rIns="0" bIns="0" rtlCol="0" anchor="t">
            <a:spAutoFit/>
          </a:bodyPr>
          <a:lstStyle/>
          <a:p>
            <a:pPr algn="ctr">
              <a:lnSpc>
                <a:spcPts val="8819"/>
              </a:lnSpc>
            </a:pPr>
            <a:r>
              <a:rPr lang="en-US" sz="6298">
                <a:solidFill>
                  <a:srgbClr val="0F0F0F"/>
                </a:solidFill>
                <a:latin typeface="#9Slide05 Angelline"/>
                <a:ea typeface="#9Slide05 Angelline"/>
                <a:cs typeface="#9Slide05 Angelline"/>
                <a:sym typeface="#9Slide05 Angelline"/>
              </a:rPr>
              <a:t>Ai đã đọc hiệu quả?</a:t>
            </a:r>
          </a:p>
        </p:txBody>
      </p:sp>
      <p:sp>
        <p:nvSpPr>
          <p:cNvPr id="24" name="Freeform 24">
            <a:extLst>
              <a:ext uri="{FF2B5EF4-FFF2-40B4-BE49-F238E27FC236}">
                <a16:creationId xmlns:a16="http://schemas.microsoft.com/office/drawing/2014/main" id="{4FE56AB5-7361-31E6-699E-4DA5A205A9D8}"/>
              </a:ext>
            </a:extLst>
          </p:cNvPr>
          <p:cNvSpPr/>
          <p:nvPr/>
        </p:nvSpPr>
        <p:spPr>
          <a:xfrm>
            <a:off x="2036993" y="6452446"/>
            <a:ext cx="723535" cy="762179"/>
          </a:xfrm>
          <a:custGeom>
            <a:avLst/>
            <a:gdLst/>
            <a:ahLst/>
            <a:cxnLst/>
            <a:rect l="l" t="t" r="r" b="b"/>
            <a:pathLst>
              <a:path w="1055570" h="1000152">
                <a:moveTo>
                  <a:pt x="0" y="0"/>
                </a:moveTo>
                <a:lnTo>
                  <a:pt x="1055570" y="0"/>
                </a:lnTo>
                <a:lnTo>
                  <a:pt x="1055570" y="1000152"/>
                </a:lnTo>
                <a:lnTo>
                  <a:pt x="0" y="100015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endParaRPr lang="en-US"/>
          </a:p>
        </p:txBody>
      </p:sp>
      <p:sp>
        <p:nvSpPr>
          <p:cNvPr id="8" name="Freeform 8"/>
          <p:cNvSpPr/>
          <p:nvPr/>
        </p:nvSpPr>
        <p:spPr>
          <a:xfrm rot="-10800000">
            <a:off x="-52429" y="4727986"/>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4">
              <a:extLst>
                <a:ext uri="{96DAC541-7B7A-43D3-8B79-37D633B846F1}">
                  <asvg:svgBlip xmlns:asvg="http://schemas.microsoft.com/office/drawing/2016/SVG/main" r:embed="rId15"/>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1" name="Group 11"/>
          <p:cNvGrpSpPr/>
          <p:nvPr/>
        </p:nvGrpSpPr>
        <p:grpSpPr>
          <a:xfrm>
            <a:off x="-2057400" y="467374"/>
            <a:ext cx="20042779" cy="8876757"/>
            <a:chOff x="0" y="-76200"/>
            <a:chExt cx="5278756" cy="2337911"/>
          </a:xfrm>
        </p:grpSpPr>
        <p:sp>
          <p:nvSpPr>
            <p:cNvPr id="12" name="Freeform 12"/>
            <p:cNvSpPr/>
            <p:nvPr/>
          </p:nvSpPr>
          <p:spPr>
            <a:xfrm>
              <a:off x="898278" y="4398"/>
              <a:ext cx="4380478" cy="2257313"/>
            </a:xfrm>
            <a:custGeom>
              <a:avLst/>
              <a:gdLst/>
              <a:ahLst/>
              <a:cxnLst/>
              <a:rect l="l" t="t" r="r" b="b"/>
              <a:pathLst>
                <a:path w="4380478" h="2257313">
                  <a:moveTo>
                    <a:pt x="23739" y="0"/>
                  </a:moveTo>
                  <a:lnTo>
                    <a:pt x="4356739" y="0"/>
                  </a:lnTo>
                  <a:cubicBezTo>
                    <a:pt x="4369850" y="0"/>
                    <a:pt x="4380478" y="10629"/>
                    <a:pt x="4380478" y="23739"/>
                  </a:cubicBezTo>
                  <a:lnTo>
                    <a:pt x="4380478" y="2233574"/>
                  </a:lnTo>
                  <a:cubicBezTo>
                    <a:pt x="4380478" y="2239870"/>
                    <a:pt x="4377977" y="2245908"/>
                    <a:pt x="4373525" y="2250360"/>
                  </a:cubicBezTo>
                  <a:cubicBezTo>
                    <a:pt x="4369073" y="2254812"/>
                    <a:pt x="4363035" y="2257313"/>
                    <a:pt x="4356739" y="2257313"/>
                  </a:cubicBezTo>
                  <a:lnTo>
                    <a:pt x="23739" y="2257313"/>
                  </a:lnTo>
                  <a:cubicBezTo>
                    <a:pt x="17443" y="2257313"/>
                    <a:pt x="11405" y="2254812"/>
                    <a:pt x="6953" y="2250360"/>
                  </a:cubicBezTo>
                  <a:cubicBezTo>
                    <a:pt x="2501" y="2245908"/>
                    <a:pt x="0" y="2239870"/>
                    <a:pt x="0" y="2233574"/>
                  </a:cubicBezTo>
                  <a:lnTo>
                    <a:pt x="0" y="23739"/>
                  </a:lnTo>
                  <a:cubicBezTo>
                    <a:pt x="0" y="17443"/>
                    <a:pt x="2501" y="11405"/>
                    <a:pt x="6953" y="6953"/>
                  </a:cubicBezTo>
                  <a:cubicBezTo>
                    <a:pt x="11405" y="2501"/>
                    <a:pt x="17443" y="0"/>
                    <a:pt x="23739"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4380478" cy="233351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1289857" y="6759627"/>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p:cNvSpPr/>
          <p:nvPr/>
        </p:nvSpPr>
        <p:spPr>
          <a:xfrm>
            <a:off x="2633943" y="7979964"/>
            <a:ext cx="1760187" cy="1278336"/>
          </a:xfrm>
          <a:custGeom>
            <a:avLst/>
            <a:gdLst/>
            <a:ahLst/>
            <a:cxnLst/>
            <a:rect l="l" t="t" r="r" b="b"/>
            <a:pathLst>
              <a:path w="1760187" h="1278336">
                <a:moveTo>
                  <a:pt x="0" y="0"/>
                </a:moveTo>
                <a:lnTo>
                  <a:pt x="1760187" y="0"/>
                </a:lnTo>
                <a:lnTo>
                  <a:pt x="1760187" y="1278336"/>
                </a:lnTo>
                <a:lnTo>
                  <a:pt x="0" y="12783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3816435" y="5826177"/>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2">
              <a:extLst>
                <a:ext uri="{96DAC541-7B7A-43D3-8B79-37D633B846F1}">
                  <asvg:svgBlip xmlns:asvg="http://schemas.microsoft.com/office/drawing/2016/SVG/main" r:embed="rId23"/>
                </a:ext>
              </a:extLst>
            </a:blip>
            <a:stretch>
              <a:fillRect l="-482944"/>
            </a:stretch>
          </a:blipFill>
        </p:spPr>
        <p:txBody>
          <a:bodyPr/>
          <a:lstStyle/>
          <a:p>
            <a:endParaRPr lang="en-US"/>
          </a:p>
        </p:txBody>
      </p:sp>
      <p:sp>
        <p:nvSpPr>
          <p:cNvPr id="18" name="Freeform 18"/>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4"/>
            <a:stretch>
              <a:fillRect/>
            </a:stretch>
          </a:blipFill>
        </p:spPr>
        <p:txBody>
          <a:bodyPr/>
          <a:lstStyle/>
          <a:p>
            <a:endParaRPr lang="en-US"/>
          </a:p>
        </p:txBody>
      </p:sp>
      <p:sp>
        <p:nvSpPr>
          <p:cNvPr id="19" name="Freeform 19"/>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4"/>
            <a:stretch>
              <a:fillRect/>
            </a:stretch>
          </a:blipFill>
        </p:spPr>
        <p:txBody>
          <a:bodyPr/>
          <a:lstStyle/>
          <a:p>
            <a:endParaRPr lang="en-US"/>
          </a:p>
        </p:txBody>
      </p:sp>
      <p:sp>
        <p:nvSpPr>
          <p:cNvPr id="20" name="Freeform 20"/>
          <p:cNvSpPr/>
          <p:nvPr/>
        </p:nvSpPr>
        <p:spPr>
          <a:xfrm flipH="1">
            <a:off x="0" y="8026602"/>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1" name="TextBox 21"/>
          <p:cNvSpPr txBox="1"/>
          <p:nvPr/>
        </p:nvSpPr>
        <p:spPr>
          <a:xfrm>
            <a:off x="2795693" y="2651212"/>
            <a:ext cx="13704908" cy="4908376"/>
          </a:xfrm>
          <a:prstGeom prst="rect">
            <a:avLst/>
          </a:prstGeom>
        </p:spPr>
        <p:txBody>
          <a:bodyPr lIns="0" tIns="0" rIns="0" bIns="0" rtlCol="0" anchor="t">
            <a:spAutoFit/>
          </a:bodyPr>
          <a:lstStyle/>
          <a:p>
            <a:pPr algn="just">
              <a:lnSpc>
                <a:spcPts val="5599"/>
              </a:lnSpc>
            </a:pPr>
            <a:r>
              <a:rPr lang="en-US" sz="3999" b="1">
                <a:solidFill>
                  <a:srgbClr val="0F0F0F"/>
                </a:solidFill>
                <a:latin typeface="Roboto Condensed Bold"/>
                <a:ea typeface="Roboto Condensed Bold"/>
                <a:cs typeface="Roboto Condensed Bold"/>
                <a:sym typeface="Roboto Condensed Bold"/>
              </a:rPr>
              <a:t>Câu 6. Kết truyện, sau nhiều năm, khi ngắm nhìn làn nước sông, nhân vật tôi có cảm xúc thế nào?</a:t>
            </a:r>
          </a:p>
          <a:p>
            <a:pPr algn="just">
              <a:lnSpc>
                <a:spcPts val="5599"/>
              </a:lnSpc>
            </a:pPr>
            <a:r>
              <a:rPr lang="en-US" sz="3999">
                <a:solidFill>
                  <a:srgbClr val="0F0F0F"/>
                </a:solidFill>
                <a:latin typeface="Roboto Condensed"/>
                <a:ea typeface="Roboto Condensed"/>
                <a:cs typeface="Roboto Condensed"/>
                <a:sym typeface="Roboto Condensed"/>
              </a:rPr>
              <a:t>A. Thư thái để chuyện quá khứ qua đi</a:t>
            </a:r>
          </a:p>
          <a:p>
            <a:pPr algn="just">
              <a:lnSpc>
                <a:spcPts val="5599"/>
              </a:lnSpc>
            </a:pPr>
            <a:r>
              <a:rPr lang="en-US" sz="3999">
                <a:solidFill>
                  <a:srgbClr val="0F0F0F"/>
                </a:solidFill>
                <a:latin typeface="Roboto Condensed"/>
                <a:ea typeface="Roboto Condensed"/>
                <a:cs typeface="Roboto Condensed"/>
                <a:sym typeface="Roboto Condensed"/>
              </a:rPr>
              <a:t>B. Đau đớn một niềm đau không nói nên lời</a:t>
            </a:r>
          </a:p>
          <a:p>
            <a:pPr algn="just">
              <a:lnSpc>
                <a:spcPts val="5599"/>
              </a:lnSpc>
            </a:pPr>
            <a:r>
              <a:rPr lang="en-US" sz="3999">
                <a:solidFill>
                  <a:srgbClr val="0F0F0F"/>
                </a:solidFill>
                <a:latin typeface="Roboto Condensed"/>
                <a:ea typeface="Roboto Condensed"/>
                <a:cs typeface="Roboto Condensed"/>
                <a:sym typeface="Roboto Condensed"/>
              </a:rPr>
              <a:t>C. Hạnh phúc vì con cái đã lớn khôn</a:t>
            </a:r>
          </a:p>
          <a:p>
            <a:pPr algn="just">
              <a:lnSpc>
                <a:spcPts val="5599"/>
              </a:lnSpc>
            </a:pPr>
            <a:r>
              <a:rPr lang="en-US" sz="3999">
                <a:solidFill>
                  <a:srgbClr val="0F0F0F"/>
                </a:solidFill>
                <a:latin typeface="Roboto Condensed"/>
                <a:ea typeface="Roboto Condensed"/>
                <a:cs typeface="Roboto Condensed"/>
                <a:sym typeface="Roboto Condensed"/>
              </a:rPr>
              <a:t>D. Trách giận bản thân đã không cứu được vợ con mình</a:t>
            </a:r>
          </a:p>
          <a:p>
            <a:pPr algn="just">
              <a:lnSpc>
                <a:spcPts val="5599"/>
              </a:lnSpc>
            </a:pPr>
            <a:endParaRPr lang="en-US" sz="3999">
              <a:solidFill>
                <a:srgbClr val="0F0F0F"/>
              </a:solidFill>
              <a:latin typeface="Roboto Condensed"/>
              <a:ea typeface="Roboto Condensed"/>
              <a:cs typeface="Roboto Condensed"/>
              <a:sym typeface="Roboto Condensed"/>
            </a:endParaRPr>
          </a:p>
        </p:txBody>
      </p:sp>
      <p:sp>
        <p:nvSpPr>
          <p:cNvPr id="23" name="TextBox 23"/>
          <p:cNvSpPr txBox="1"/>
          <p:nvPr/>
        </p:nvSpPr>
        <p:spPr>
          <a:xfrm>
            <a:off x="5379492" y="1288737"/>
            <a:ext cx="8450439" cy="1087627"/>
          </a:xfrm>
          <a:prstGeom prst="rect">
            <a:avLst/>
          </a:prstGeom>
        </p:spPr>
        <p:txBody>
          <a:bodyPr lIns="0" tIns="0" rIns="0" bIns="0" rtlCol="0" anchor="t">
            <a:spAutoFit/>
          </a:bodyPr>
          <a:lstStyle/>
          <a:p>
            <a:pPr algn="ctr">
              <a:lnSpc>
                <a:spcPts val="8819"/>
              </a:lnSpc>
            </a:pPr>
            <a:r>
              <a:rPr lang="en-US" sz="6298">
                <a:solidFill>
                  <a:srgbClr val="0F0F0F"/>
                </a:solidFill>
                <a:latin typeface="#9Slide05 Angelline"/>
                <a:ea typeface="#9Slide05 Angelline"/>
                <a:cs typeface="#9Slide05 Angelline"/>
                <a:sym typeface="#9Slide05 Angelline"/>
              </a:rPr>
              <a:t>Ai đã đọc hiệu quả?</a:t>
            </a:r>
          </a:p>
        </p:txBody>
      </p:sp>
      <p:sp>
        <p:nvSpPr>
          <p:cNvPr id="24" name="Freeform 24">
            <a:extLst>
              <a:ext uri="{FF2B5EF4-FFF2-40B4-BE49-F238E27FC236}">
                <a16:creationId xmlns:a16="http://schemas.microsoft.com/office/drawing/2014/main" id="{11AD4CD6-72F8-F171-AA12-1EB899B1AAE6}"/>
              </a:ext>
            </a:extLst>
          </p:cNvPr>
          <p:cNvSpPr/>
          <p:nvPr/>
        </p:nvSpPr>
        <p:spPr>
          <a:xfrm>
            <a:off x="2146519" y="4839658"/>
            <a:ext cx="682157" cy="633209"/>
          </a:xfrm>
          <a:custGeom>
            <a:avLst/>
            <a:gdLst/>
            <a:ahLst/>
            <a:cxnLst/>
            <a:rect l="l" t="t" r="r" b="b"/>
            <a:pathLst>
              <a:path w="1055570" h="1000152">
                <a:moveTo>
                  <a:pt x="0" y="0"/>
                </a:moveTo>
                <a:lnTo>
                  <a:pt x="1055570" y="0"/>
                </a:lnTo>
                <a:lnTo>
                  <a:pt x="1055570" y="1000152"/>
                </a:lnTo>
                <a:lnTo>
                  <a:pt x="0" y="100015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4">
              <a:extLst>
                <a:ext uri="{96DAC541-7B7A-43D3-8B79-37D633B846F1}">
                  <asvg:svgBlip xmlns:asvg="http://schemas.microsoft.com/office/drawing/2016/SVG/main" r:embed="rId15"/>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1" name="Group 11"/>
          <p:cNvGrpSpPr/>
          <p:nvPr/>
        </p:nvGrpSpPr>
        <p:grpSpPr>
          <a:xfrm>
            <a:off x="8855058" y="440053"/>
            <a:ext cx="9195133" cy="8570736"/>
            <a:chOff x="0" y="0"/>
            <a:chExt cx="2421763" cy="2257313"/>
          </a:xfrm>
        </p:grpSpPr>
        <p:sp>
          <p:nvSpPr>
            <p:cNvPr id="12" name="Freeform 12"/>
            <p:cNvSpPr/>
            <p:nvPr/>
          </p:nvSpPr>
          <p:spPr>
            <a:xfrm>
              <a:off x="0" y="0"/>
              <a:ext cx="2421763" cy="2257313"/>
            </a:xfrm>
            <a:custGeom>
              <a:avLst/>
              <a:gdLst/>
              <a:ahLst/>
              <a:cxnLst/>
              <a:rect l="l" t="t" r="r" b="b"/>
              <a:pathLst>
                <a:path w="2421763" h="2257313">
                  <a:moveTo>
                    <a:pt x="42940" y="0"/>
                  </a:moveTo>
                  <a:lnTo>
                    <a:pt x="2378824" y="0"/>
                  </a:lnTo>
                  <a:cubicBezTo>
                    <a:pt x="2402539" y="0"/>
                    <a:pt x="2421763" y="19225"/>
                    <a:pt x="2421763" y="42940"/>
                  </a:cubicBezTo>
                  <a:lnTo>
                    <a:pt x="2421763" y="2214373"/>
                  </a:lnTo>
                  <a:cubicBezTo>
                    <a:pt x="2421763" y="2238088"/>
                    <a:pt x="2402539" y="2257313"/>
                    <a:pt x="2378824" y="2257313"/>
                  </a:cubicBezTo>
                  <a:lnTo>
                    <a:pt x="42940" y="2257313"/>
                  </a:lnTo>
                  <a:cubicBezTo>
                    <a:pt x="19225" y="2257313"/>
                    <a:pt x="0" y="2238088"/>
                    <a:pt x="0" y="2214373"/>
                  </a:cubicBezTo>
                  <a:lnTo>
                    <a:pt x="0" y="42940"/>
                  </a:lnTo>
                  <a:cubicBezTo>
                    <a:pt x="0" y="19225"/>
                    <a:pt x="19225" y="0"/>
                    <a:pt x="42940"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421763" cy="233351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2">
              <a:extLst>
                <a:ext uri="{96DAC541-7B7A-43D3-8B79-37D633B846F1}">
                  <asvg:svgBlip xmlns:asvg="http://schemas.microsoft.com/office/drawing/2016/SVG/main" r:embed="rId23"/>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4">
              <a:extLst>
                <a:ext uri="{96DAC541-7B7A-43D3-8B79-37D633B846F1}">
                  <asvg:svgBlip xmlns:asvg="http://schemas.microsoft.com/office/drawing/2016/SVG/main" r:embed="rId25"/>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6"/>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6"/>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3" name="Freeform 23"/>
          <p:cNvSpPr/>
          <p:nvPr/>
        </p:nvSpPr>
        <p:spPr>
          <a:xfrm rot="-311514">
            <a:off x="855962" y="597853"/>
            <a:ext cx="6340162" cy="9383439"/>
          </a:xfrm>
          <a:custGeom>
            <a:avLst/>
            <a:gdLst/>
            <a:ahLst/>
            <a:cxnLst/>
            <a:rect l="l" t="t" r="r" b="b"/>
            <a:pathLst>
              <a:path w="6340162" h="9383439">
                <a:moveTo>
                  <a:pt x="0" y="0"/>
                </a:moveTo>
                <a:lnTo>
                  <a:pt x="6340161" y="0"/>
                </a:lnTo>
                <a:lnTo>
                  <a:pt x="6340161" y="9383440"/>
                </a:lnTo>
                <a:lnTo>
                  <a:pt x="0" y="9383440"/>
                </a:lnTo>
                <a:lnTo>
                  <a:pt x="0" y="0"/>
                </a:lnTo>
                <a:close/>
              </a:path>
            </a:pathLst>
          </a:custGeom>
          <a:blipFill>
            <a:blip r:embed="rId29"/>
            <a:stretch>
              <a:fillRect/>
            </a:stretch>
          </a:blipFill>
        </p:spPr>
        <p:txBody>
          <a:bodyPr/>
          <a:lstStyle/>
          <a:p>
            <a:endParaRPr lang="en-US"/>
          </a:p>
        </p:txBody>
      </p:sp>
      <p:grpSp>
        <p:nvGrpSpPr>
          <p:cNvPr id="24" name="Group 24"/>
          <p:cNvGrpSpPr/>
          <p:nvPr/>
        </p:nvGrpSpPr>
        <p:grpSpPr>
          <a:xfrm>
            <a:off x="5379492" y="4905754"/>
            <a:ext cx="5246370" cy="524637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0"/>
              <a:stretch>
                <a:fillRect l="-52360" r="-10542"/>
              </a:stretch>
            </a:blipFill>
          </p:spPr>
          <p:txBody>
            <a:bodyPr/>
            <a:lstStyle/>
            <a:p>
              <a:endParaRPr lang="en-US"/>
            </a:p>
          </p:txBody>
        </p:sp>
      </p:grpSp>
      <p:sp>
        <p:nvSpPr>
          <p:cNvPr id="26" name="TextBox 26"/>
          <p:cNvSpPr txBox="1"/>
          <p:nvPr/>
        </p:nvSpPr>
        <p:spPr>
          <a:xfrm>
            <a:off x="9542410" y="671301"/>
            <a:ext cx="7820429" cy="679425"/>
          </a:xfrm>
          <a:prstGeom prst="rect">
            <a:avLst/>
          </a:prstGeom>
        </p:spPr>
        <p:txBody>
          <a:bodyPr lIns="0" tIns="0" rIns="0" bIns="0" rtlCol="0" anchor="t">
            <a:spAutoFit/>
          </a:bodyPr>
          <a:lstStyle/>
          <a:p>
            <a:pPr algn="ctr">
              <a:lnSpc>
                <a:spcPts val="5599"/>
              </a:lnSpc>
            </a:pPr>
            <a:r>
              <a:rPr lang="en-US" sz="3999" b="1">
                <a:solidFill>
                  <a:srgbClr val="0F0F0F"/>
                </a:solidFill>
                <a:latin typeface="Roboto Condensed Bold"/>
                <a:ea typeface="Roboto Condensed Bold"/>
                <a:cs typeface="Roboto Condensed Bold"/>
                <a:sym typeface="Roboto Condensed Bold"/>
              </a:rPr>
              <a:t>Nhà văn Bảo Ninh</a:t>
            </a:r>
          </a:p>
        </p:txBody>
      </p:sp>
      <p:sp>
        <p:nvSpPr>
          <p:cNvPr id="27" name="TextBox 27"/>
          <p:cNvSpPr txBox="1"/>
          <p:nvPr/>
        </p:nvSpPr>
        <p:spPr>
          <a:xfrm>
            <a:off x="9798033" y="1607901"/>
            <a:ext cx="7820429" cy="7130157"/>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0F0F0F"/>
                </a:solidFill>
                <a:latin typeface="Roboto Condensed"/>
                <a:ea typeface="Roboto Condensed"/>
                <a:cs typeface="Roboto Condensed"/>
                <a:sym typeface="Roboto Condensed"/>
              </a:rPr>
              <a:t>là</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nhà</a:t>
            </a:r>
            <a:r>
              <a:rPr lang="en-US" sz="3999" dirty="0">
                <a:solidFill>
                  <a:srgbClr val="0F0F0F"/>
                </a:solidFill>
                <a:latin typeface="Roboto Condensed"/>
                <a:ea typeface="Roboto Condensed"/>
                <a:cs typeface="Roboto Condensed"/>
                <a:sym typeface="Roboto Condensed"/>
              </a:rPr>
              <a:t> </a:t>
            </a:r>
            <a:r>
              <a:rPr lang="en-US" sz="3999" err="1">
                <a:solidFill>
                  <a:srgbClr val="0F0F0F"/>
                </a:solidFill>
                <a:latin typeface="Roboto Condensed"/>
                <a:ea typeface="Roboto Condensed"/>
                <a:cs typeface="Roboto Condensed"/>
                <a:sym typeface="Roboto Condensed"/>
              </a:rPr>
              <a:t>văn</a:t>
            </a:r>
            <a:r>
              <a:rPr lang="en-US" sz="3999">
                <a:solidFill>
                  <a:srgbClr val="0F0F0F"/>
                </a:solidFill>
                <a:latin typeface="Roboto Condensed"/>
                <a:ea typeface="Roboto Condensed"/>
                <a:cs typeface="Roboto Condensed"/>
                <a:sym typeface="Roboto Condensed"/>
              </a:rPr>
              <a:t> Việt Nam chuyên </a:t>
            </a:r>
            <a:r>
              <a:rPr lang="en-US" sz="3999" dirty="0" err="1">
                <a:solidFill>
                  <a:srgbClr val="0F0F0F"/>
                </a:solidFill>
                <a:latin typeface="Roboto Condensed"/>
                <a:ea typeface="Roboto Condensed"/>
                <a:cs typeface="Roboto Condensed"/>
                <a:sym typeface="Roboto Condensed"/>
              </a:rPr>
              <a:t>viết</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tiểu</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thuyết</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và</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truyện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ngắn</a:t>
            </a:r>
            <a:r>
              <a:rPr lang="en-US" sz="3999" dirty="0">
                <a:solidFill>
                  <a:srgbClr val="0F0F0F"/>
                </a:solidFill>
                <a:latin typeface="Roboto Condensed"/>
                <a:ea typeface="Roboto Condensed"/>
                <a:cs typeface="Roboto Condensed"/>
                <a:sym typeface="Roboto Condensed"/>
              </a:rPr>
              <a:t>.</a:t>
            </a:r>
          </a:p>
          <a:p>
            <a:pPr marL="863599" lvl="1" indent="-431800" algn="just">
              <a:lnSpc>
                <a:spcPts val="5599"/>
              </a:lnSpc>
              <a:buFont typeface="Arial"/>
              <a:buChar char="•"/>
            </a:pPr>
            <a:r>
              <a:rPr lang="en-US" sz="3999" dirty="0" err="1">
                <a:solidFill>
                  <a:srgbClr val="0F0F0F"/>
                </a:solidFill>
                <a:latin typeface="Roboto Condensed"/>
                <a:ea typeface="Roboto Condensed"/>
                <a:cs typeface="Roboto Condensed"/>
                <a:sym typeface="Roboto Condensed"/>
              </a:rPr>
              <a:t>từng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tham</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gia</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chiến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đấu</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tại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chiến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trường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và</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có</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nhiều</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tác</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phẩm</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tạo</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được</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tiếng</a:t>
            </a:r>
            <a:r>
              <a:rPr lang="en-US" sz="3999" dirty="0">
                <a:solidFill>
                  <a:srgbClr val="0F0F0F"/>
                </a:solidFill>
                <a:latin typeface="Roboto Condensed"/>
                <a:ea typeface="Roboto Condensed"/>
                <a:cs typeface="Roboto Condensed"/>
                <a:sym typeface="Roboto Condensed"/>
              </a:rPr>
              <a:t> vang </a:t>
            </a:r>
            <a:r>
              <a:rPr lang="en-US" sz="3999" dirty="0" err="1">
                <a:solidFill>
                  <a:srgbClr val="0F0F0F"/>
                </a:solidFill>
                <a:latin typeface="Roboto Condensed"/>
                <a:ea typeface="Roboto Condensed"/>
                <a:cs typeface="Roboto Condensed"/>
                <a:sym typeface="Roboto Condensed"/>
              </a:rPr>
              <a:t>về</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đề</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tài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chiến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tranh</a:t>
            </a:r>
            <a:r>
              <a:rPr lang="en-US" sz="3999" dirty="0">
                <a:solidFill>
                  <a:srgbClr val="0F0F0F"/>
                </a:solidFill>
                <a:latin typeface="Roboto Condensed"/>
                <a:ea typeface="Roboto Condensed"/>
                <a:cs typeface="Roboto Condensed"/>
                <a:sym typeface="Roboto Condensed"/>
              </a:rPr>
              <a:t>.</a:t>
            </a:r>
          </a:p>
          <a:p>
            <a:pPr marL="863599" lvl="1" indent="-431800" algn="just">
              <a:lnSpc>
                <a:spcPts val="5599"/>
              </a:lnSpc>
              <a:buFont typeface="Arial"/>
              <a:buChar char="•"/>
            </a:pPr>
            <a:r>
              <a:rPr lang="en-US" sz="3999" dirty="0" err="1">
                <a:solidFill>
                  <a:srgbClr val="0F0F0F"/>
                </a:solidFill>
                <a:latin typeface="Roboto Condensed"/>
                <a:ea typeface="Roboto Condensed"/>
                <a:cs typeface="Roboto Condensed"/>
                <a:sym typeface="Roboto Condensed"/>
              </a:rPr>
              <a:t>sáng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tác</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của</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ông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thường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mang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nỗi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buồn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suy</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tư</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và</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ngôn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từ</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thấm</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đẫm</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cảm</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xúc</a:t>
            </a:r>
            <a:r>
              <a:rPr lang="en-US" sz="3999" dirty="0">
                <a:solidFill>
                  <a:srgbClr val="0F0F0F"/>
                </a:solidFill>
                <a:latin typeface="Roboto Condensed"/>
                <a:ea typeface="Roboto Condensed"/>
                <a:cs typeface="Roboto Condensed"/>
                <a:sym typeface="Roboto Condensed"/>
              </a:rPr>
              <a:t>.</a:t>
            </a:r>
          </a:p>
          <a:p>
            <a:pPr algn="just">
              <a:lnSpc>
                <a:spcPts val="5599"/>
              </a:lnSpc>
            </a:pPr>
            <a:endParaRPr lang="en-US" sz="3999" dirty="0">
              <a:solidFill>
                <a:srgbClr val="0F0F0F"/>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8627509" y="552261"/>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107775" cy="900595"/>
          </a:xfrm>
          <a:custGeom>
            <a:avLst/>
            <a:gdLst/>
            <a:ahLst/>
            <a:cxnLst/>
            <a:rect l="l" t="t" r="r" b="b"/>
            <a:pathLst>
              <a:path w="2107775" h="900595">
                <a:moveTo>
                  <a:pt x="0" y="0"/>
                </a:moveTo>
                <a:lnTo>
                  <a:pt x="2107775" y="0"/>
                </a:lnTo>
                <a:lnTo>
                  <a:pt x="2107775" y="900595"/>
                </a:lnTo>
                <a:lnTo>
                  <a:pt x="0" y="900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15617371" y="2222000"/>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128222" y="1817551"/>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5452404" y="2131593"/>
            <a:ext cx="1695721" cy="2849952"/>
          </a:xfrm>
          <a:custGeom>
            <a:avLst/>
            <a:gdLst/>
            <a:ahLst/>
            <a:cxnLst/>
            <a:rect l="l" t="t" r="r" b="b"/>
            <a:pathLst>
              <a:path w="1695721" h="2849952">
                <a:moveTo>
                  <a:pt x="0" y="0"/>
                </a:moveTo>
                <a:lnTo>
                  <a:pt x="1695721" y="0"/>
                </a:lnTo>
                <a:lnTo>
                  <a:pt x="1695721" y="2849952"/>
                </a:lnTo>
                <a:lnTo>
                  <a:pt x="0" y="28499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3013869" y="1757021"/>
            <a:ext cx="1948065" cy="3274059"/>
          </a:xfrm>
          <a:custGeom>
            <a:avLst/>
            <a:gdLst/>
            <a:ahLst/>
            <a:cxnLst/>
            <a:rect l="l" t="t" r="r" b="b"/>
            <a:pathLst>
              <a:path w="1948065" h="3274059">
                <a:moveTo>
                  <a:pt x="0" y="0"/>
                </a:moveTo>
                <a:lnTo>
                  <a:pt x="1948065" y="0"/>
                </a:lnTo>
                <a:lnTo>
                  <a:pt x="1948065" y="3274060"/>
                </a:lnTo>
                <a:lnTo>
                  <a:pt x="0" y="32740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1065804" y="1979628"/>
            <a:ext cx="1786140" cy="3001917"/>
          </a:xfrm>
          <a:custGeom>
            <a:avLst/>
            <a:gdLst/>
            <a:ahLst/>
            <a:cxnLst/>
            <a:rect l="l" t="t" r="r" b="b"/>
            <a:pathLst>
              <a:path w="1786140" h="3001917">
                <a:moveTo>
                  <a:pt x="0" y="0"/>
                </a:moveTo>
                <a:lnTo>
                  <a:pt x="1786140" y="0"/>
                </a:lnTo>
                <a:lnTo>
                  <a:pt x="1786140" y="3001917"/>
                </a:lnTo>
                <a:lnTo>
                  <a:pt x="0" y="30019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1065804" y="2911048"/>
            <a:ext cx="3834057" cy="2238131"/>
          </a:xfrm>
          <a:custGeom>
            <a:avLst/>
            <a:gdLst/>
            <a:ahLst/>
            <a:cxnLst/>
            <a:rect l="l" t="t" r="r" b="b"/>
            <a:pathLst>
              <a:path w="3834057" h="2238131">
                <a:moveTo>
                  <a:pt x="0" y="0"/>
                </a:moveTo>
                <a:lnTo>
                  <a:pt x="3834056" y="0"/>
                </a:lnTo>
                <a:lnTo>
                  <a:pt x="3834056" y="2238131"/>
                </a:lnTo>
                <a:lnTo>
                  <a:pt x="0" y="22381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13989727" y="3044971"/>
            <a:ext cx="2839870" cy="2062455"/>
          </a:xfrm>
          <a:custGeom>
            <a:avLst/>
            <a:gdLst/>
            <a:ahLst/>
            <a:cxnLst/>
            <a:rect l="l" t="t" r="r" b="b"/>
            <a:pathLst>
              <a:path w="2839870" h="2062455">
                <a:moveTo>
                  <a:pt x="0" y="0"/>
                </a:moveTo>
                <a:lnTo>
                  <a:pt x="2839870" y="0"/>
                </a:lnTo>
                <a:lnTo>
                  <a:pt x="2839870" y="2062456"/>
                </a:lnTo>
                <a:lnTo>
                  <a:pt x="0" y="20624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4148601" y="3463243"/>
            <a:ext cx="2471393" cy="1794849"/>
          </a:xfrm>
          <a:custGeom>
            <a:avLst/>
            <a:gdLst/>
            <a:ahLst/>
            <a:cxnLst/>
            <a:rect l="l" t="t" r="r" b="b"/>
            <a:pathLst>
              <a:path w="2471393" h="1794849">
                <a:moveTo>
                  <a:pt x="0" y="0"/>
                </a:moveTo>
                <a:lnTo>
                  <a:pt x="2471393" y="0"/>
                </a:lnTo>
                <a:lnTo>
                  <a:pt x="2471393" y="1794850"/>
                </a:lnTo>
                <a:lnTo>
                  <a:pt x="0" y="17948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16" name="Group 16"/>
          <p:cNvGrpSpPr/>
          <p:nvPr/>
        </p:nvGrpSpPr>
        <p:grpSpPr>
          <a:xfrm>
            <a:off x="2566720" y="2067304"/>
            <a:ext cx="14827827" cy="6268248"/>
            <a:chOff x="0" y="0"/>
            <a:chExt cx="3905271" cy="1650897"/>
          </a:xfrm>
        </p:grpSpPr>
        <p:sp>
          <p:nvSpPr>
            <p:cNvPr id="17" name="Freeform 17"/>
            <p:cNvSpPr/>
            <p:nvPr/>
          </p:nvSpPr>
          <p:spPr>
            <a:xfrm>
              <a:off x="0" y="0"/>
              <a:ext cx="3905271" cy="1650897"/>
            </a:xfrm>
            <a:custGeom>
              <a:avLst/>
              <a:gdLst/>
              <a:ahLst/>
              <a:cxnLst/>
              <a:rect l="l" t="t" r="r" b="b"/>
              <a:pathLst>
                <a:path w="3905271" h="1650897">
                  <a:moveTo>
                    <a:pt x="26628" y="0"/>
                  </a:moveTo>
                  <a:lnTo>
                    <a:pt x="3878643" y="0"/>
                  </a:lnTo>
                  <a:cubicBezTo>
                    <a:pt x="3885705" y="0"/>
                    <a:pt x="3892478" y="2805"/>
                    <a:pt x="3897472" y="7799"/>
                  </a:cubicBezTo>
                  <a:cubicBezTo>
                    <a:pt x="3902466" y="12793"/>
                    <a:pt x="3905271" y="19566"/>
                    <a:pt x="3905271" y="26628"/>
                  </a:cubicBezTo>
                  <a:lnTo>
                    <a:pt x="3905271" y="1624268"/>
                  </a:lnTo>
                  <a:cubicBezTo>
                    <a:pt x="3905271" y="1638975"/>
                    <a:pt x="3893350" y="1650897"/>
                    <a:pt x="3878643" y="1650897"/>
                  </a:cubicBezTo>
                  <a:lnTo>
                    <a:pt x="26628" y="1650897"/>
                  </a:lnTo>
                  <a:cubicBezTo>
                    <a:pt x="11922" y="1650897"/>
                    <a:pt x="0" y="1638975"/>
                    <a:pt x="0" y="1624268"/>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8" name="TextBox 18"/>
            <p:cNvSpPr txBox="1"/>
            <p:nvPr/>
          </p:nvSpPr>
          <p:spPr>
            <a:xfrm>
              <a:off x="0" y="-76200"/>
              <a:ext cx="3905271" cy="1727097"/>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a:off x="147531" y="449759"/>
            <a:ext cx="1836546" cy="1091910"/>
          </a:xfrm>
          <a:custGeom>
            <a:avLst/>
            <a:gdLst/>
            <a:ahLst/>
            <a:cxnLst/>
            <a:rect l="l" t="t" r="r" b="b"/>
            <a:pathLst>
              <a:path w="1836546" h="1091910">
                <a:moveTo>
                  <a:pt x="0" y="0"/>
                </a:moveTo>
                <a:lnTo>
                  <a:pt x="1836545" y="0"/>
                </a:lnTo>
                <a:lnTo>
                  <a:pt x="1836545" y="1091910"/>
                </a:lnTo>
                <a:lnTo>
                  <a:pt x="0" y="10919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0" name="Freeform 20"/>
          <p:cNvSpPr/>
          <p:nvPr/>
        </p:nvSpPr>
        <p:spPr>
          <a:xfrm>
            <a:off x="16438335" y="24055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rot="492186">
            <a:off x="-997907" y="8877506"/>
            <a:ext cx="12150612" cy="2818988"/>
          </a:xfrm>
          <a:custGeom>
            <a:avLst/>
            <a:gdLst/>
            <a:ahLst/>
            <a:cxnLst/>
            <a:rect l="l" t="t" r="r" b="b"/>
            <a:pathLst>
              <a:path w="12150612" h="2818988">
                <a:moveTo>
                  <a:pt x="0" y="0"/>
                </a:moveTo>
                <a:lnTo>
                  <a:pt x="12150612" y="0"/>
                </a:lnTo>
                <a:lnTo>
                  <a:pt x="12150612" y="2818988"/>
                </a:lnTo>
                <a:lnTo>
                  <a:pt x="0" y="2818988"/>
                </a:lnTo>
                <a:lnTo>
                  <a:pt x="0" y="0"/>
                </a:lnTo>
                <a:close/>
              </a:path>
            </a:pathLst>
          </a:custGeom>
          <a:blipFill>
            <a:blip r:embed="rId27">
              <a:extLst>
                <a:ext uri="{96DAC541-7B7A-43D3-8B79-37D633B846F1}">
                  <asvg:svgBlip xmlns:asvg="http://schemas.microsoft.com/office/drawing/2016/SVG/main" r:embed="rId28"/>
                </a:ext>
              </a:extLst>
            </a:blip>
            <a:stretch>
              <a:fillRect l="-52250" r="-26213"/>
            </a:stretch>
          </a:blipFill>
        </p:spPr>
        <p:txBody>
          <a:bodyPr/>
          <a:lstStyle/>
          <a:p>
            <a:endParaRPr lang="en-US"/>
          </a:p>
        </p:txBody>
      </p:sp>
      <p:pic>
        <p:nvPicPr>
          <p:cNvPr id="22" name="Picture 22"/>
          <p:cNvPicPr>
            <a:picLocks noChangeAspect="1"/>
          </p:cNvPicPr>
          <p:nvPr/>
        </p:nvPicPr>
        <p:blipFill>
          <a:blip r:embed="rId29"/>
          <a:srcRect/>
          <a:stretch>
            <a:fillRect/>
          </a:stretch>
        </p:blipFill>
        <p:spPr>
          <a:xfrm>
            <a:off x="825534" y="4725420"/>
            <a:ext cx="2266680" cy="4276755"/>
          </a:xfrm>
          <a:prstGeom prst="rect">
            <a:avLst/>
          </a:prstGeom>
        </p:spPr>
      </p:pic>
      <p:sp>
        <p:nvSpPr>
          <p:cNvPr id="23" name="TextBox 23"/>
          <p:cNvSpPr txBox="1"/>
          <p:nvPr/>
        </p:nvSpPr>
        <p:spPr>
          <a:xfrm>
            <a:off x="3436982" y="3260701"/>
            <a:ext cx="13087304" cy="3289500"/>
          </a:xfrm>
          <a:prstGeom prst="rect">
            <a:avLst/>
          </a:prstGeom>
        </p:spPr>
        <p:txBody>
          <a:bodyPr lIns="0" tIns="0" rIns="0" bIns="0" rtlCol="0" anchor="t">
            <a:spAutoFit/>
          </a:bodyPr>
          <a:lstStyle/>
          <a:p>
            <a:pPr algn="just">
              <a:lnSpc>
                <a:spcPts val="8743"/>
              </a:lnSpc>
            </a:pPr>
            <a:r>
              <a:rPr lang="en-US" sz="6245">
                <a:solidFill>
                  <a:srgbClr val="0F0F0F"/>
                </a:solidFill>
                <a:latin typeface="Roboto Condensed"/>
                <a:ea typeface="Roboto Condensed"/>
                <a:cs typeface="Roboto Condensed"/>
                <a:sym typeface="Roboto Condensed"/>
              </a:rPr>
              <a:t>Xác định thể loại và nêu ít nhất 3 đặc trưng của thể loại trong văn bản </a:t>
            </a:r>
            <a:r>
              <a:rPr lang="en-US" sz="6245" i="1">
                <a:solidFill>
                  <a:srgbClr val="0F0F0F"/>
                </a:solidFill>
                <a:latin typeface="Roboto Condensed Italics"/>
                <a:ea typeface="Roboto Condensed Italics"/>
                <a:cs typeface="Roboto Condensed Italics"/>
                <a:sym typeface="Roboto Condensed Italics"/>
              </a:rPr>
              <a:t>Bí ẩn của làn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8627509" y="552261"/>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107775" cy="900595"/>
          </a:xfrm>
          <a:custGeom>
            <a:avLst/>
            <a:gdLst/>
            <a:ahLst/>
            <a:cxnLst/>
            <a:rect l="l" t="t" r="r" b="b"/>
            <a:pathLst>
              <a:path w="2107775" h="900595">
                <a:moveTo>
                  <a:pt x="0" y="0"/>
                </a:moveTo>
                <a:lnTo>
                  <a:pt x="2107775" y="0"/>
                </a:lnTo>
                <a:lnTo>
                  <a:pt x="2107775" y="900595"/>
                </a:lnTo>
                <a:lnTo>
                  <a:pt x="0" y="900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15617371" y="2222000"/>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128222" y="1817551"/>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5452404" y="2131593"/>
            <a:ext cx="1695721" cy="2849952"/>
          </a:xfrm>
          <a:custGeom>
            <a:avLst/>
            <a:gdLst/>
            <a:ahLst/>
            <a:cxnLst/>
            <a:rect l="l" t="t" r="r" b="b"/>
            <a:pathLst>
              <a:path w="1695721" h="2849952">
                <a:moveTo>
                  <a:pt x="0" y="0"/>
                </a:moveTo>
                <a:lnTo>
                  <a:pt x="1695721" y="0"/>
                </a:lnTo>
                <a:lnTo>
                  <a:pt x="1695721" y="2849952"/>
                </a:lnTo>
                <a:lnTo>
                  <a:pt x="0" y="28499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3013869" y="1757021"/>
            <a:ext cx="1948065" cy="3274059"/>
          </a:xfrm>
          <a:custGeom>
            <a:avLst/>
            <a:gdLst/>
            <a:ahLst/>
            <a:cxnLst/>
            <a:rect l="l" t="t" r="r" b="b"/>
            <a:pathLst>
              <a:path w="1948065" h="3274059">
                <a:moveTo>
                  <a:pt x="0" y="0"/>
                </a:moveTo>
                <a:lnTo>
                  <a:pt x="1948065" y="0"/>
                </a:lnTo>
                <a:lnTo>
                  <a:pt x="1948065" y="3274060"/>
                </a:lnTo>
                <a:lnTo>
                  <a:pt x="0" y="32740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1065804" y="1979628"/>
            <a:ext cx="1786140" cy="3001917"/>
          </a:xfrm>
          <a:custGeom>
            <a:avLst/>
            <a:gdLst/>
            <a:ahLst/>
            <a:cxnLst/>
            <a:rect l="l" t="t" r="r" b="b"/>
            <a:pathLst>
              <a:path w="1786140" h="3001917">
                <a:moveTo>
                  <a:pt x="0" y="0"/>
                </a:moveTo>
                <a:lnTo>
                  <a:pt x="1786140" y="0"/>
                </a:lnTo>
                <a:lnTo>
                  <a:pt x="1786140" y="3001917"/>
                </a:lnTo>
                <a:lnTo>
                  <a:pt x="0" y="30019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1065804" y="2911048"/>
            <a:ext cx="3834057" cy="2238131"/>
          </a:xfrm>
          <a:custGeom>
            <a:avLst/>
            <a:gdLst/>
            <a:ahLst/>
            <a:cxnLst/>
            <a:rect l="l" t="t" r="r" b="b"/>
            <a:pathLst>
              <a:path w="3834057" h="2238131">
                <a:moveTo>
                  <a:pt x="0" y="0"/>
                </a:moveTo>
                <a:lnTo>
                  <a:pt x="3834056" y="0"/>
                </a:lnTo>
                <a:lnTo>
                  <a:pt x="3834056" y="2238131"/>
                </a:lnTo>
                <a:lnTo>
                  <a:pt x="0" y="22381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13989727" y="3044971"/>
            <a:ext cx="2839870" cy="2062455"/>
          </a:xfrm>
          <a:custGeom>
            <a:avLst/>
            <a:gdLst/>
            <a:ahLst/>
            <a:cxnLst/>
            <a:rect l="l" t="t" r="r" b="b"/>
            <a:pathLst>
              <a:path w="2839870" h="2062455">
                <a:moveTo>
                  <a:pt x="0" y="0"/>
                </a:moveTo>
                <a:lnTo>
                  <a:pt x="2839870" y="0"/>
                </a:lnTo>
                <a:lnTo>
                  <a:pt x="2839870" y="2062456"/>
                </a:lnTo>
                <a:lnTo>
                  <a:pt x="0" y="20624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4148601" y="3463243"/>
            <a:ext cx="2471393" cy="1794849"/>
          </a:xfrm>
          <a:custGeom>
            <a:avLst/>
            <a:gdLst/>
            <a:ahLst/>
            <a:cxnLst/>
            <a:rect l="l" t="t" r="r" b="b"/>
            <a:pathLst>
              <a:path w="2471393" h="1794849">
                <a:moveTo>
                  <a:pt x="0" y="0"/>
                </a:moveTo>
                <a:lnTo>
                  <a:pt x="2471393" y="0"/>
                </a:lnTo>
                <a:lnTo>
                  <a:pt x="2471393" y="1794850"/>
                </a:lnTo>
                <a:lnTo>
                  <a:pt x="0" y="17948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16" name="Group 16"/>
          <p:cNvGrpSpPr/>
          <p:nvPr/>
        </p:nvGrpSpPr>
        <p:grpSpPr>
          <a:xfrm>
            <a:off x="742351" y="2067304"/>
            <a:ext cx="16652197" cy="7764641"/>
            <a:chOff x="0" y="0"/>
            <a:chExt cx="4385764" cy="2045008"/>
          </a:xfrm>
        </p:grpSpPr>
        <p:sp>
          <p:nvSpPr>
            <p:cNvPr id="17" name="Freeform 17"/>
            <p:cNvSpPr/>
            <p:nvPr/>
          </p:nvSpPr>
          <p:spPr>
            <a:xfrm>
              <a:off x="0" y="0"/>
              <a:ext cx="4385764" cy="2045008"/>
            </a:xfrm>
            <a:custGeom>
              <a:avLst/>
              <a:gdLst/>
              <a:ahLst/>
              <a:cxnLst/>
              <a:rect l="l" t="t" r="r" b="b"/>
              <a:pathLst>
                <a:path w="4385764" h="2045008">
                  <a:moveTo>
                    <a:pt x="23711" y="0"/>
                  </a:moveTo>
                  <a:lnTo>
                    <a:pt x="4362053" y="0"/>
                  </a:lnTo>
                  <a:cubicBezTo>
                    <a:pt x="4368342" y="0"/>
                    <a:pt x="4374372" y="2498"/>
                    <a:pt x="4378819" y="6945"/>
                  </a:cubicBezTo>
                  <a:cubicBezTo>
                    <a:pt x="4383266" y="11391"/>
                    <a:pt x="4385764" y="17422"/>
                    <a:pt x="4385764" y="23711"/>
                  </a:cubicBezTo>
                  <a:lnTo>
                    <a:pt x="4385764" y="2021298"/>
                  </a:lnTo>
                  <a:cubicBezTo>
                    <a:pt x="4385764" y="2034393"/>
                    <a:pt x="4375148" y="2045008"/>
                    <a:pt x="4362053" y="2045008"/>
                  </a:cubicBezTo>
                  <a:lnTo>
                    <a:pt x="23711" y="2045008"/>
                  </a:lnTo>
                  <a:cubicBezTo>
                    <a:pt x="17422" y="2045008"/>
                    <a:pt x="11391" y="2042510"/>
                    <a:pt x="6945" y="2038064"/>
                  </a:cubicBezTo>
                  <a:cubicBezTo>
                    <a:pt x="2498" y="2033617"/>
                    <a:pt x="0" y="2027586"/>
                    <a:pt x="0" y="2021298"/>
                  </a:cubicBezTo>
                  <a:lnTo>
                    <a:pt x="0" y="23711"/>
                  </a:lnTo>
                  <a:cubicBezTo>
                    <a:pt x="0" y="10616"/>
                    <a:pt x="10616" y="0"/>
                    <a:pt x="23711"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8" name="TextBox 18"/>
            <p:cNvSpPr txBox="1"/>
            <p:nvPr/>
          </p:nvSpPr>
          <p:spPr>
            <a:xfrm>
              <a:off x="0" y="-76200"/>
              <a:ext cx="4385764" cy="2121208"/>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a:off x="147531" y="449759"/>
            <a:ext cx="1836546" cy="1091910"/>
          </a:xfrm>
          <a:custGeom>
            <a:avLst/>
            <a:gdLst/>
            <a:ahLst/>
            <a:cxnLst/>
            <a:rect l="l" t="t" r="r" b="b"/>
            <a:pathLst>
              <a:path w="1836546" h="1091910">
                <a:moveTo>
                  <a:pt x="0" y="0"/>
                </a:moveTo>
                <a:lnTo>
                  <a:pt x="1836545" y="0"/>
                </a:lnTo>
                <a:lnTo>
                  <a:pt x="1836545" y="1091910"/>
                </a:lnTo>
                <a:lnTo>
                  <a:pt x="0" y="10919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0" name="Freeform 20"/>
          <p:cNvSpPr/>
          <p:nvPr/>
        </p:nvSpPr>
        <p:spPr>
          <a:xfrm>
            <a:off x="16438335" y="24055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rot="492186">
            <a:off x="-1366881" y="8916971"/>
            <a:ext cx="12150612" cy="2818988"/>
          </a:xfrm>
          <a:custGeom>
            <a:avLst/>
            <a:gdLst/>
            <a:ahLst/>
            <a:cxnLst/>
            <a:rect l="l" t="t" r="r" b="b"/>
            <a:pathLst>
              <a:path w="12150612" h="2818988">
                <a:moveTo>
                  <a:pt x="0" y="0"/>
                </a:moveTo>
                <a:lnTo>
                  <a:pt x="12150612" y="0"/>
                </a:lnTo>
                <a:lnTo>
                  <a:pt x="12150612" y="2818988"/>
                </a:lnTo>
                <a:lnTo>
                  <a:pt x="0" y="2818988"/>
                </a:lnTo>
                <a:lnTo>
                  <a:pt x="0" y="0"/>
                </a:lnTo>
                <a:close/>
              </a:path>
            </a:pathLst>
          </a:custGeom>
          <a:blipFill>
            <a:blip r:embed="rId27">
              <a:extLst>
                <a:ext uri="{96DAC541-7B7A-43D3-8B79-37D633B846F1}">
                  <asvg:svgBlip xmlns:asvg="http://schemas.microsoft.com/office/drawing/2016/SVG/main" r:embed="rId28"/>
                </a:ext>
              </a:extLst>
            </a:blip>
            <a:stretch>
              <a:fillRect l="-52250" r="-26213"/>
            </a:stretch>
          </a:blipFill>
        </p:spPr>
        <p:txBody>
          <a:bodyPr/>
          <a:lstStyle/>
          <a:p>
            <a:endParaRPr lang="en-US"/>
          </a:p>
        </p:txBody>
      </p:sp>
      <p:sp>
        <p:nvSpPr>
          <p:cNvPr id="22" name="TextBox 22"/>
          <p:cNvSpPr txBox="1"/>
          <p:nvPr/>
        </p:nvSpPr>
        <p:spPr>
          <a:xfrm>
            <a:off x="1358168" y="3385337"/>
            <a:ext cx="15137157" cy="5581476"/>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F0F0F"/>
                </a:solidFill>
                <a:latin typeface="Roboto Condensed"/>
                <a:ea typeface="Roboto Condensed"/>
                <a:cs typeface="Roboto Condensed"/>
                <a:sym typeface="Roboto Condensed"/>
              </a:rPr>
              <a:t>HS đọc mở rộng văn bản ở nhà theo phiếu gợi dẫn ở nhà, trình bày sản phẩm trên lớp. (PHT số 1)</a:t>
            </a:r>
          </a:p>
          <a:p>
            <a:pPr marL="971550" lvl="1" indent="-485775" algn="just">
              <a:lnSpc>
                <a:spcPts val="6299"/>
              </a:lnSpc>
              <a:buFont typeface="Arial"/>
              <a:buChar char="•"/>
            </a:pPr>
            <a:r>
              <a:rPr lang="en-US" sz="4500">
                <a:solidFill>
                  <a:srgbClr val="0F0F0F"/>
                </a:solidFill>
                <a:latin typeface="Roboto Condensed"/>
                <a:ea typeface="Roboto Condensed"/>
                <a:cs typeface="Roboto Condensed"/>
                <a:sym typeface="Roboto Condensed"/>
              </a:rPr>
              <a:t>HS thuộc dãy nào sẽ chuẩn bị nhiệm vụ dãy đó. Khuyến khích HS dự kiến câu trả lời của các nhóm khác.</a:t>
            </a:r>
          </a:p>
          <a:p>
            <a:pPr marL="971550" lvl="1" indent="-485775" algn="just">
              <a:lnSpc>
                <a:spcPts val="6299"/>
              </a:lnSpc>
              <a:buFont typeface="Arial"/>
              <a:buChar char="•"/>
            </a:pPr>
            <a:r>
              <a:rPr lang="en-US" sz="4500">
                <a:solidFill>
                  <a:srgbClr val="0F0F0F"/>
                </a:solidFill>
                <a:latin typeface="Roboto Condensed"/>
                <a:ea typeface="Roboto Condensed"/>
                <a:cs typeface="Roboto Condensed"/>
                <a:sym typeface="Roboto Condensed"/>
              </a:rPr>
              <a:t>HS thực hiện nhiệm vụ cá nhân ở nhà theo phiếu gợi dẫn (THINK), trên lớp HS trao đổi với bạn cùng bàn (PAIR - 3 phút) và cả lớp (SHARE - 3 phút / nhiệm vụ).</a:t>
            </a:r>
          </a:p>
        </p:txBody>
      </p:sp>
      <p:sp>
        <p:nvSpPr>
          <p:cNvPr id="23" name="TextBox 23"/>
          <p:cNvSpPr txBox="1"/>
          <p:nvPr/>
        </p:nvSpPr>
        <p:spPr>
          <a:xfrm>
            <a:off x="2743200" y="2317342"/>
            <a:ext cx="11798537" cy="969775"/>
          </a:xfrm>
          <a:prstGeom prst="rect">
            <a:avLst/>
          </a:prstGeom>
        </p:spPr>
        <p:txBody>
          <a:bodyPr wrap="square" lIns="0" tIns="0" rIns="0" bIns="0" rtlCol="0" anchor="t">
            <a:spAutoFit/>
          </a:bodyPr>
          <a:lstStyle/>
          <a:p>
            <a:pPr algn="ctr">
              <a:lnSpc>
                <a:spcPts val="7980"/>
              </a:lnSpc>
              <a:spcBef>
                <a:spcPct val="0"/>
              </a:spcBef>
            </a:pPr>
            <a:r>
              <a:rPr lang="en-US" sz="5700" b="1" dirty="0" err="1">
                <a:solidFill>
                  <a:srgbClr val="5A3F2B"/>
                </a:solidFill>
                <a:latin typeface="Fraunces Bold"/>
                <a:ea typeface="Fraunces Bold"/>
                <a:cs typeface="Fraunces Bold"/>
                <a:sym typeface="Fraunces Bold"/>
              </a:rPr>
              <a:t>Hướng</a:t>
            </a:r>
            <a:r>
              <a:rPr lang="en-US" sz="5700" b="1" dirty="0">
                <a:solidFill>
                  <a:srgbClr val="5A3F2B"/>
                </a:solidFill>
                <a:latin typeface="Fraunces Bold"/>
                <a:ea typeface="Fraunces Bold"/>
                <a:cs typeface="Fraunces Bold"/>
                <a:sym typeface="Fraunces Bold"/>
              </a:rPr>
              <a:t> </a:t>
            </a:r>
            <a:r>
              <a:rPr lang="en-US" sz="5700" b="1" dirty="0" err="1">
                <a:solidFill>
                  <a:srgbClr val="5A3F2B"/>
                </a:solidFill>
                <a:latin typeface="Fraunces Bold"/>
                <a:ea typeface="Fraunces Bold"/>
                <a:cs typeface="Fraunces Bold"/>
                <a:sym typeface="Fraunces Bold"/>
              </a:rPr>
              <a:t>dẫn</a:t>
            </a:r>
            <a:r>
              <a:rPr lang="en-US" sz="5700" b="1" dirty="0">
                <a:solidFill>
                  <a:srgbClr val="5A3F2B"/>
                </a:solidFill>
                <a:latin typeface="Fraunces Bold"/>
                <a:ea typeface="Fraunces Bold"/>
                <a:cs typeface="Fraunces Bold"/>
                <a:sym typeface="Fraunces Bold"/>
              </a:rPr>
              <a:t> </a:t>
            </a:r>
            <a:r>
              <a:rPr lang="en-US" sz="5700" b="1" dirty="0" err="1">
                <a:solidFill>
                  <a:srgbClr val="5A3F2B"/>
                </a:solidFill>
                <a:latin typeface="Fraunces Bold"/>
                <a:ea typeface="Fraunces Bold"/>
                <a:cs typeface="Fraunces Bold"/>
                <a:sym typeface="Fraunces Bold"/>
              </a:rPr>
              <a:t>khám</a:t>
            </a:r>
            <a:r>
              <a:rPr lang="en-US" sz="5700" b="1" dirty="0">
                <a:solidFill>
                  <a:srgbClr val="5A3F2B"/>
                </a:solidFill>
                <a:latin typeface="Fraunces Bold"/>
                <a:ea typeface="Fraunces Bold"/>
                <a:cs typeface="Fraunces Bold"/>
                <a:sym typeface="Fraunces Bold"/>
              </a:rPr>
              <a:t> </a:t>
            </a:r>
            <a:r>
              <a:rPr lang="en-US" sz="5700" b="1" dirty="0" err="1">
                <a:solidFill>
                  <a:srgbClr val="5A3F2B"/>
                </a:solidFill>
                <a:latin typeface="Fraunces Bold"/>
                <a:ea typeface="Fraunces Bold"/>
                <a:cs typeface="Fraunces Bold"/>
                <a:sym typeface="Fraunces Bold"/>
              </a:rPr>
              <a:t>phá</a:t>
            </a:r>
            <a:r>
              <a:rPr lang="en-US" sz="5700" b="1" dirty="0">
                <a:solidFill>
                  <a:srgbClr val="5A3F2B"/>
                </a:solidFill>
                <a:latin typeface="Fraunces Bold"/>
                <a:ea typeface="Fraunces Bold"/>
                <a:cs typeface="Fraunces Bold"/>
                <a:sym typeface="Fraunces Bold"/>
              </a:rPr>
              <a:t> </a:t>
            </a:r>
            <a:r>
              <a:rPr lang="en-US" sz="5700" b="1" dirty="0" err="1">
                <a:solidFill>
                  <a:srgbClr val="5A3F2B"/>
                </a:solidFill>
                <a:latin typeface="Fraunces Bold"/>
                <a:ea typeface="Fraunces Bold"/>
                <a:cs typeface="Fraunces Bold"/>
                <a:sym typeface="Fraunces Bold"/>
              </a:rPr>
              <a:t>văn</a:t>
            </a:r>
            <a:r>
              <a:rPr lang="en-US" sz="5700" b="1" dirty="0">
                <a:solidFill>
                  <a:srgbClr val="5A3F2B"/>
                </a:solidFill>
                <a:latin typeface="Fraunces Bold"/>
                <a:ea typeface="Fraunces Bold"/>
                <a:cs typeface="Fraunces Bold"/>
                <a:sym typeface="Fraunces Bold"/>
              </a:rPr>
              <a:t> </a:t>
            </a:r>
            <a:r>
              <a:rPr lang="en-US" sz="5700" b="1" dirty="0" err="1">
                <a:solidFill>
                  <a:srgbClr val="5A3F2B"/>
                </a:solidFill>
                <a:latin typeface="Fraunces Bold"/>
                <a:ea typeface="Fraunces Bold"/>
                <a:cs typeface="Fraunces Bold"/>
                <a:sym typeface="Fraunces Bold"/>
              </a:rPr>
              <a:t>bản</a:t>
            </a:r>
            <a:endParaRPr lang="en-US" sz="5700" b="1" dirty="0">
              <a:solidFill>
                <a:srgbClr val="5A3F2B"/>
              </a:solidFill>
              <a:latin typeface="Fraunces Bold"/>
              <a:ea typeface="Fraunces Bold"/>
              <a:cs typeface="Fraunces Bold"/>
              <a:sym typeface="Fraunces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8627509" y="552261"/>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107775" cy="900595"/>
          </a:xfrm>
          <a:custGeom>
            <a:avLst/>
            <a:gdLst/>
            <a:ahLst/>
            <a:cxnLst/>
            <a:rect l="l" t="t" r="r" b="b"/>
            <a:pathLst>
              <a:path w="2107775" h="900595">
                <a:moveTo>
                  <a:pt x="0" y="0"/>
                </a:moveTo>
                <a:lnTo>
                  <a:pt x="2107775" y="0"/>
                </a:lnTo>
                <a:lnTo>
                  <a:pt x="2107775" y="900595"/>
                </a:lnTo>
                <a:lnTo>
                  <a:pt x="0" y="900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15617371" y="2222000"/>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128222" y="1817551"/>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5452404" y="2131593"/>
            <a:ext cx="1695721" cy="2849952"/>
          </a:xfrm>
          <a:custGeom>
            <a:avLst/>
            <a:gdLst/>
            <a:ahLst/>
            <a:cxnLst/>
            <a:rect l="l" t="t" r="r" b="b"/>
            <a:pathLst>
              <a:path w="1695721" h="2849952">
                <a:moveTo>
                  <a:pt x="0" y="0"/>
                </a:moveTo>
                <a:lnTo>
                  <a:pt x="1695721" y="0"/>
                </a:lnTo>
                <a:lnTo>
                  <a:pt x="1695721" y="2849952"/>
                </a:lnTo>
                <a:lnTo>
                  <a:pt x="0" y="28499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3013869" y="1757021"/>
            <a:ext cx="1948065" cy="3274059"/>
          </a:xfrm>
          <a:custGeom>
            <a:avLst/>
            <a:gdLst/>
            <a:ahLst/>
            <a:cxnLst/>
            <a:rect l="l" t="t" r="r" b="b"/>
            <a:pathLst>
              <a:path w="1948065" h="3274059">
                <a:moveTo>
                  <a:pt x="0" y="0"/>
                </a:moveTo>
                <a:lnTo>
                  <a:pt x="1948065" y="0"/>
                </a:lnTo>
                <a:lnTo>
                  <a:pt x="1948065" y="3274060"/>
                </a:lnTo>
                <a:lnTo>
                  <a:pt x="0" y="32740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1065804" y="1979628"/>
            <a:ext cx="1786140" cy="3001917"/>
          </a:xfrm>
          <a:custGeom>
            <a:avLst/>
            <a:gdLst/>
            <a:ahLst/>
            <a:cxnLst/>
            <a:rect l="l" t="t" r="r" b="b"/>
            <a:pathLst>
              <a:path w="1786140" h="3001917">
                <a:moveTo>
                  <a:pt x="0" y="0"/>
                </a:moveTo>
                <a:lnTo>
                  <a:pt x="1786140" y="0"/>
                </a:lnTo>
                <a:lnTo>
                  <a:pt x="1786140" y="3001917"/>
                </a:lnTo>
                <a:lnTo>
                  <a:pt x="0" y="30019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1065804" y="2911048"/>
            <a:ext cx="3834057" cy="2238131"/>
          </a:xfrm>
          <a:custGeom>
            <a:avLst/>
            <a:gdLst/>
            <a:ahLst/>
            <a:cxnLst/>
            <a:rect l="l" t="t" r="r" b="b"/>
            <a:pathLst>
              <a:path w="3834057" h="2238131">
                <a:moveTo>
                  <a:pt x="0" y="0"/>
                </a:moveTo>
                <a:lnTo>
                  <a:pt x="3834056" y="0"/>
                </a:lnTo>
                <a:lnTo>
                  <a:pt x="3834056" y="2238131"/>
                </a:lnTo>
                <a:lnTo>
                  <a:pt x="0" y="22381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13989727" y="3044971"/>
            <a:ext cx="2839870" cy="2062455"/>
          </a:xfrm>
          <a:custGeom>
            <a:avLst/>
            <a:gdLst/>
            <a:ahLst/>
            <a:cxnLst/>
            <a:rect l="l" t="t" r="r" b="b"/>
            <a:pathLst>
              <a:path w="2839870" h="2062455">
                <a:moveTo>
                  <a:pt x="0" y="0"/>
                </a:moveTo>
                <a:lnTo>
                  <a:pt x="2839870" y="0"/>
                </a:lnTo>
                <a:lnTo>
                  <a:pt x="2839870" y="2062456"/>
                </a:lnTo>
                <a:lnTo>
                  <a:pt x="0" y="20624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4148601" y="3463243"/>
            <a:ext cx="2471393" cy="1794849"/>
          </a:xfrm>
          <a:custGeom>
            <a:avLst/>
            <a:gdLst/>
            <a:ahLst/>
            <a:cxnLst/>
            <a:rect l="l" t="t" r="r" b="b"/>
            <a:pathLst>
              <a:path w="2471393" h="1794849">
                <a:moveTo>
                  <a:pt x="0" y="0"/>
                </a:moveTo>
                <a:lnTo>
                  <a:pt x="2471393" y="0"/>
                </a:lnTo>
                <a:lnTo>
                  <a:pt x="2471393" y="1794850"/>
                </a:lnTo>
                <a:lnTo>
                  <a:pt x="0" y="17948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16" name="Group 16"/>
          <p:cNvGrpSpPr/>
          <p:nvPr/>
        </p:nvGrpSpPr>
        <p:grpSpPr>
          <a:xfrm>
            <a:off x="2256325" y="191381"/>
            <a:ext cx="13340842" cy="1489265"/>
            <a:chOff x="0" y="0"/>
            <a:chExt cx="3513637" cy="392234"/>
          </a:xfrm>
        </p:grpSpPr>
        <p:sp>
          <p:nvSpPr>
            <p:cNvPr id="17" name="Freeform 17"/>
            <p:cNvSpPr/>
            <p:nvPr/>
          </p:nvSpPr>
          <p:spPr>
            <a:xfrm>
              <a:off x="0" y="0"/>
              <a:ext cx="3513637" cy="392234"/>
            </a:xfrm>
            <a:custGeom>
              <a:avLst/>
              <a:gdLst/>
              <a:ahLst/>
              <a:cxnLst/>
              <a:rect l="l" t="t" r="r" b="b"/>
              <a:pathLst>
                <a:path w="3513637" h="392234">
                  <a:moveTo>
                    <a:pt x="29596" y="0"/>
                  </a:moveTo>
                  <a:lnTo>
                    <a:pt x="3484041" y="0"/>
                  </a:lnTo>
                  <a:cubicBezTo>
                    <a:pt x="3491891" y="0"/>
                    <a:pt x="3499419" y="3118"/>
                    <a:pt x="3504969" y="8669"/>
                  </a:cubicBezTo>
                  <a:cubicBezTo>
                    <a:pt x="3510519" y="14219"/>
                    <a:pt x="3513637" y="21747"/>
                    <a:pt x="3513637" y="29596"/>
                  </a:cubicBezTo>
                  <a:lnTo>
                    <a:pt x="3513637" y="362638"/>
                  </a:lnTo>
                  <a:cubicBezTo>
                    <a:pt x="3513637" y="370488"/>
                    <a:pt x="3510519" y="378016"/>
                    <a:pt x="3504969" y="383566"/>
                  </a:cubicBezTo>
                  <a:cubicBezTo>
                    <a:pt x="3499419" y="389116"/>
                    <a:pt x="3491891" y="392234"/>
                    <a:pt x="3484041" y="392234"/>
                  </a:cubicBezTo>
                  <a:lnTo>
                    <a:pt x="29596" y="392234"/>
                  </a:lnTo>
                  <a:cubicBezTo>
                    <a:pt x="13251" y="392234"/>
                    <a:pt x="0" y="378984"/>
                    <a:pt x="0" y="362638"/>
                  </a:cubicBezTo>
                  <a:lnTo>
                    <a:pt x="0" y="29596"/>
                  </a:lnTo>
                  <a:cubicBezTo>
                    <a:pt x="0" y="21747"/>
                    <a:pt x="3118" y="14219"/>
                    <a:pt x="8669" y="8669"/>
                  </a:cubicBezTo>
                  <a:cubicBezTo>
                    <a:pt x="14219" y="3118"/>
                    <a:pt x="21747" y="0"/>
                    <a:pt x="29596"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8" name="TextBox 18"/>
            <p:cNvSpPr txBox="1"/>
            <p:nvPr/>
          </p:nvSpPr>
          <p:spPr>
            <a:xfrm>
              <a:off x="0" y="-76200"/>
              <a:ext cx="3513637" cy="468434"/>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a:off x="147531" y="449759"/>
            <a:ext cx="1836546" cy="1091910"/>
          </a:xfrm>
          <a:custGeom>
            <a:avLst/>
            <a:gdLst/>
            <a:ahLst/>
            <a:cxnLst/>
            <a:rect l="l" t="t" r="r" b="b"/>
            <a:pathLst>
              <a:path w="1836546" h="1091910">
                <a:moveTo>
                  <a:pt x="0" y="0"/>
                </a:moveTo>
                <a:lnTo>
                  <a:pt x="1836545" y="0"/>
                </a:lnTo>
                <a:lnTo>
                  <a:pt x="1836545" y="1091910"/>
                </a:lnTo>
                <a:lnTo>
                  <a:pt x="0" y="10919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0" name="Freeform 20"/>
          <p:cNvSpPr/>
          <p:nvPr/>
        </p:nvSpPr>
        <p:spPr>
          <a:xfrm>
            <a:off x="16438335" y="24055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rot="492186">
            <a:off x="-997907" y="8877506"/>
            <a:ext cx="12150612" cy="2818988"/>
          </a:xfrm>
          <a:custGeom>
            <a:avLst/>
            <a:gdLst/>
            <a:ahLst/>
            <a:cxnLst/>
            <a:rect l="l" t="t" r="r" b="b"/>
            <a:pathLst>
              <a:path w="12150612" h="2818988">
                <a:moveTo>
                  <a:pt x="0" y="0"/>
                </a:moveTo>
                <a:lnTo>
                  <a:pt x="12150612" y="0"/>
                </a:lnTo>
                <a:lnTo>
                  <a:pt x="12150612" y="2818988"/>
                </a:lnTo>
                <a:lnTo>
                  <a:pt x="0" y="2818988"/>
                </a:lnTo>
                <a:lnTo>
                  <a:pt x="0" y="0"/>
                </a:lnTo>
                <a:close/>
              </a:path>
            </a:pathLst>
          </a:custGeom>
          <a:blipFill>
            <a:blip r:embed="rId27">
              <a:extLst>
                <a:ext uri="{96DAC541-7B7A-43D3-8B79-37D633B846F1}">
                  <asvg:svgBlip xmlns:asvg="http://schemas.microsoft.com/office/drawing/2016/SVG/main" r:embed="rId28"/>
                </a:ext>
              </a:extLst>
            </a:blip>
            <a:stretch>
              <a:fillRect l="-52250" r="-26213"/>
            </a:stretch>
          </a:blipFill>
        </p:spPr>
        <p:txBody>
          <a:bodyPr/>
          <a:lstStyle/>
          <a:p>
            <a:endParaRPr lang="en-US"/>
          </a:p>
        </p:txBody>
      </p:sp>
      <p:grpSp>
        <p:nvGrpSpPr>
          <p:cNvPr id="22" name="Group 22"/>
          <p:cNvGrpSpPr/>
          <p:nvPr/>
        </p:nvGrpSpPr>
        <p:grpSpPr>
          <a:xfrm>
            <a:off x="475410" y="2061998"/>
            <a:ext cx="8451336" cy="8225002"/>
            <a:chOff x="0" y="0"/>
            <a:chExt cx="2225866" cy="2166256"/>
          </a:xfrm>
        </p:grpSpPr>
        <p:sp>
          <p:nvSpPr>
            <p:cNvPr id="23" name="Freeform 23"/>
            <p:cNvSpPr/>
            <p:nvPr/>
          </p:nvSpPr>
          <p:spPr>
            <a:xfrm>
              <a:off x="0" y="0"/>
              <a:ext cx="2225866" cy="2166256"/>
            </a:xfrm>
            <a:custGeom>
              <a:avLst/>
              <a:gdLst/>
              <a:ahLst/>
              <a:cxnLst/>
              <a:rect l="l" t="t" r="r" b="b"/>
              <a:pathLst>
                <a:path w="2225866" h="2166256">
                  <a:moveTo>
                    <a:pt x="2225866" y="0"/>
                  </a:moveTo>
                  <a:lnTo>
                    <a:pt x="0" y="0"/>
                  </a:lnTo>
                  <a:lnTo>
                    <a:pt x="0" y="1978296"/>
                  </a:lnTo>
                  <a:lnTo>
                    <a:pt x="157480" y="1978296"/>
                  </a:lnTo>
                  <a:lnTo>
                    <a:pt x="157480" y="2166256"/>
                  </a:lnTo>
                  <a:lnTo>
                    <a:pt x="463550" y="1978296"/>
                  </a:lnTo>
                  <a:lnTo>
                    <a:pt x="2225866" y="1978296"/>
                  </a:lnTo>
                  <a:lnTo>
                    <a:pt x="2225866" y="0"/>
                  </a:lnTo>
                  <a:close/>
                </a:path>
              </a:pathLst>
            </a:custGeom>
            <a:solidFill>
              <a:srgbClr val="FEFFFE">
                <a:alpha val="91765"/>
              </a:srgbClr>
            </a:solidFill>
          </p:spPr>
          <p:txBody>
            <a:bodyPr/>
            <a:lstStyle/>
            <a:p>
              <a:endParaRPr lang="en-US"/>
            </a:p>
          </p:txBody>
        </p:sp>
        <p:sp>
          <p:nvSpPr>
            <p:cNvPr id="24" name="TextBox 24"/>
            <p:cNvSpPr txBox="1"/>
            <p:nvPr/>
          </p:nvSpPr>
          <p:spPr>
            <a:xfrm>
              <a:off x="0" y="-47625"/>
              <a:ext cx="2225866" cy="2023381"/>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028700" y="3394862"/>
            <a:ext cx="7456261" cy="5568950"/>
          </a:xfrm>
          <a:prstGeom prst="rect">
            <a:avLst/>
          </a:prstGeom>
        </p:spPr>
        <p:txBody>
          <a:bodyPr lIns="0" tIns="0" rIns="0" bIns="0" rtlCol="0" anchor="t">
            <a:spAutoFit/>
          </a:bodyPr>
          <a:lstStyle/>
          <a:p>
            <a:pPr algn="just">
              <a:lnSpc>
                <a:spcPts val="4900"/>
              </a:lnSpc>
            </a:pPr>
            <a:r>
              <a:rPr lang="en-US" sz="3500">
                <a:solidFill>
                  <a:srgbClr val="0F0F0F"/>
                </a:solidFill>
                <a:latin typeface="Roboto Condensed"/>
                <a:ea typeface="Roboto Condensed"/>
                <a:cs typeface="Roboto Condensed"/>
                <a:sym typeface="Roboto Condensed"/>
              </a:rPr>
              <a:t>a.  Tóm tắt cốt truyện </a:t>
            </a:r>
            <a:r>
              <a:rPr lang="en-US" sz="3500" i="1">
                <a:solidFill>
                  <a:srgbClr val="0F0F0F"/>
                </a:solidFill>
                <a:latin typeface="Roboto Condensed Italics"/>
                <a:ea typeface="Roboto Condensed Italics"/>
                <a:cs typeface="Roboto Condensed Italics"/>
                <a:sym typeface="Roboto Condensed Italics"/>
              </a:rPr>
              <a:t>Bí ẩn của làn nước</a:t>
            </a:r>
            <a:r>
              <a:rPr lang="en-US" sz="3500">
                <a:solidFill>
                  <a:srgbClr val="0F0F0F"/>
                </a:solidFill>
                <a:latin typeface="Roboto Condensed"/>
                <a:ea typeface="Roboto Condensed"/>
                <a:cs typeface="Roboto Condensed"/>
                <a:sym typeface="Roboto Condensed"/>
              </a:rPr>
              <a:t> bằng cách gạch đầu dòng các sự việc chính.</a:t>
            </a:r>
          </a:p>
          <a:p>
            <a:pPr algn="just">
              <a:lnSpc>
                <a:spcPts val="4900"/>
              </a:lnSpc>
            </a:pPr>
            <a:r>
              <a:rPr lang="en-US" sz="3500">
                <a:solidFill>
                  <a:srgbClr val="0F0F0F"/>
                </a:solidFill>
                <a:latin typeface="Roboto Condensed"/>
                <a:ea typeface="Roboto Condensed"/>
                <a:cs typeface="Roboto Condensed"/>
                <a:sym typeface="Roboto Condensed"/>
              </a:rPr>
              <a:t>b.  Cốt truyện của tác phẩm xoay quanh sự kiện nào?</a:t>
            </a:r>
          </a:p>
          <a:p>
            <a:pPr algn="just">
              <a:lnSpc>
                <a:spcPts val="4900"/>
              </a:lnSpc>
            </a:pPr>
            <a:r>
              <a:rPr lang="en-US" sz="3500">
                <a:solidFill>
                  <a:srgbClr val="0F0F0F"/>
                </a:solidFill>
                <a:latin typeface="Roboto Condensed"/>
                <a:ea typeface="Roboto Condensed"/>
                <a:cs typeface="Roboto Condensed"/>
                <a:sym typeface="Roboto Condensed"/>
              </a:rPr>
              <a:t>c.  Rút ra nhận xét về thể loại và tính chất của cốt truyện (đơn tuyến hay đa tuyến? thuộc kiểu cốt truyện đời thường hay lãng mạn, kì vĩ,…)</a:t>
            </a:r>
          </a:p>
        </p:txBody>
      </p:sp>
      <p:sp>
        <p:nvSpPr>
          <p:cNvPr id="26" name="TextBox 26"/>
          <p:cNvSpPr txBox="1"/>
          <p:nvPr/>
        </p:nvSpPr>
        <p:spPr>
          <a:xfrm>
            <a:off x="3839030" y="442446"/>
            <a:ext cx="11171768" cy="891885"/>
          </a:xfrm>
          <a:prstGeom prst="rect">
            <a:avLst/>
          </a:prstGeom>
        </p:spPr>
        <p:txBody>
          <a:bodyPr wrap="square" lIns="0" tIns="0" rIns="0" bIns="0" rtlCol="0" anchor="t">
            <a:spAutoFit/>
          </a:bodyPr>
          <a:lstStyle/>
          <a:p>
            <a:pPr algn="ctr">
              <a:lnSpc>
                <a:spcPts val="7349"/>
              </a:lnSpc>
              <a:spcBef>
                <a:spcPct val="0"/>
              </a:spcBef>
            </a:pPr>
            <a:r>
              <a:rPr lang="en-US" sz="5249" b="1" dirty="0" err="1">
                <a:solidFill>
                  <a:srgbClr val="5A3F2B"/>
                </a:solidFill>
                <a:latin typeface="Fraunces Bold"/>
                <a:ea typeface="Fraunces Bold"/>
                <a:cs typeface="Fraunces Bold"/>
                <a:sym typeface="Fraunces Bold"/>
              </a:rPr>
              <a:t>Hướng</a:t>
            </a:r>
            <a:r>
              <a:rPr lang="en-US" sz="5249" b="1" dirty="0">
                <a:solidFill>
                  <a:srgbClr val="5A3F2B"/>
                </a:solidFill>
                <a:latin typeface="Fraunces Bold"/>
                <a:ea typeface="Fraunces Bold"/>
                <a:cs typeface="Fraunces Bold"/>
                <a:sym typeface="Fraunces Bold"/>
              </a:rPr>
              <a:t> </a:t>
            </a:r>
            <a:r>
              <a:rPr lang="en-US" sz="5249" b="1" dirty="0" err="1">
                <a:solidFill>
                  <a:srgbClr val="5A3F2B"/>
                </a:solidFill>
                <a:latin typeface="Fraunces Bold"/>
                <a:ea typeface="Fraunces Bold"/>
                <a:cs typeface="Fraunces Bold"/>
                <a:sym typeface="Fraunces Bold"/>
              </a:rPr>
              <a:t>dẫn</a:t>
            </a:r>
            <a:r>
              <a:rPr lang="en-US" sz="5249" b="1" dirty="0">
                <a:solidFill>
                  <a:srgbClr val="5A3F2B"/>
                </a:solidFill>
                <a:latin typeface="Fraunces Bold"/>
                <a:ea typeface="Fraunces Bold"/>
                <a:cs typeface="Fraunces Bold"/>
                <a:sym typeface="Fraunces Bold"/>
              </a:rPr>
              <a:t> </a:t>
            </a:r>
            <a:r>
              <a:rPr lang="en-US" sz="5249" b="1" dirty="0" err="1">
                <a:solidFill>
                  <a:srgbClr val="5A3F2B"/>
                </a:solidFill>
                <a:latin typeface="Fraunces Bold"/>
                <a:ea typeface="Fraunces Bold"/>
                <a:cs typeface="Fraunces Bold"/>
                <a:sym typeface="Fraunces Bold"/>
              </a:rPr>
              <a:t>khám</a:t>
            </a:r>
            <a:r>
              <a:rPr lang="en-US" sz="5249" b="1" dirty="0">
                <a:solidFill>
                  <a:srgbClr val="5A3F2B"/>
                </a:solidFill>
                <a:latin typeface="Fraunces Bold"/>
                <a:ea typeface="Fraunces Bold"/>
                <a:cs typeface="Fraunces Bold"/>
                <a:sym typeface="Fraunces Bold"/>
              </a:rPr>
              <a:t> </a:t>
            </a:r>
            <a:r>
              <a:rPr lang="en-US" sz="5249" b="1" dirty="0" err="1">
                <a:solidFill>
                  <a:srgbClr val="5A3F2B"/>
                </a:solidFill>
                <a:latin typeface="Fraunces Bold"/>
                <a:ea typeface="Fraunces Bold"/>
                <a:cs typeface="Fraunces Bold"/>
                <a:sym typeface="Fraunces Bold"/>
              </a:rPr>
              <a:t>phá</a:t>
            </a:r>
            <a:r>
              <a:rPr lang="en-US" sz="5249" b="1" dirty="0">
                <a:solidFill>
                  <a:srgbClr val="5A3F2B"/>
                </a:solidFill>
                <a:latin typeface="Fraunces Bold"/>
                <a:ea typeface="Fraunces Bold"/>
                <a:cs typeface="Fraunces Bold"/>
                <a:sym typeface="Fraunces Bold"/>
              </a:rPr>
              <a:t> </a:t>
            </a:r>
            <a:r>
              <a:rPr lang="en-US" sz="5249" b="1" dirty="0" err="1">
                <a:solidFill>
                  <a:srgbClr val="5A3F2B"/>
                </a:solidFill>
                <a:latin typeface="Fraunces Bold"/>
                <a:ea typeface="Fraunces Bold"/>
                <a:cs typeface="Fraunces Bold"/>
                <a:sym typeface="Fraunces Bold"/>
              </a:rPr>
              <a:t>văn</a:t>
            </a:r>
            <a:r>
              <a:rPr lang="en-US" sz="5249" b="1" dirty="0">
                <a:solidFill>
                  <a:srgbClr val="5A3F2B"/>
                </a:solidFill>
                <a:latin typeface="Fraunces Bold"/>
                <a:ea typeface="Fraunces Bold"/>
                <a:cs typeface="Fraunces Bold"/>
                <a:sym typeface="Fraunces Bold"/>
              </a:rPr>
              <a:t> </a:t>
            </a:r>
            <a:r>
              <a:rPr lang="en-US" sz="5249" b="1" dirty="0" err="1">
                <a:solidFill>
                  <a:srgbClr val="5A3F2B"/>
                </a:solidFill>
                <a:latin typeface="Fraunces Bold"/>
                <a:ea typeface="Fraunces Bold"/>
                <a:cs typeface="Fraunces Bold"/>
                <a:sym typeface="Fraunces Bold"/>
              </a:rPr>
              <a:t>bản</a:t>
            </a:r>
            <a:endParaRPr lang="en-US" sz="5249" b="1" dirty="0">
              <a:solidFill>
                <a:srgbClr val="5A3F2B"/>
              </a:solidFill>
              <a:latin typeface="Fraunces Bold"/>
              <a:ea typeface="Fraunces Bold"/>
              <a:cs typeface="Fraunces Bold"/>
              <a:sym typeface="Fraunces Bold"/>
            </a:endParaRPr>
          </a:p>
        </p:txBody>
      </p:sp>
      <p:sp>
        <p:nvSpPr>
          <p:cNvPr id="27" name="TextBox 27"/>
          <p:cNvSpPr txBox="1"/>
          <p:nvPr/>
        </p:nvSpPr>
        <p:spPr>
          <a:xfrm>
            <a:off x="2590800" y="2482644"/>
            <a:ext cx="3346610" cy="771084"/>
          </a:xfrm>
          <a:prstGeom prst="rect">
            <a:avLst/>
          </a:prstGeom>
        </p:spPr>
        <p:txBody>
          <a:bodyPr wrap="square" lIns="0" tIns="0" rIns="0" bIns="0" rtlCol="0" anchor="t">
            <a:spAutoFit/>
          </a:bodyPr>
          <a:lstStyle/>
          <a:p>
            <a:pPr algn="ctr">
              <a:lnSpc>
                <a:spcPts val="6322"/>
              </a:lnSpc>
              <a:spcBef>
                <a:spcPct val="0"/>
              </a:spcBef>
            </a:pPr>
            <a:r>
              <a:rPr lang="en-US" sz="4516" b="1" dirty="0" err="1">
                <a:solidFill>
                  <a:srgbClr val="5A3F2B"/>
                </a:solidFill>
                <a:latin typeface="Fraunces Bold"/>
                <a:ea typeface="Fraunces Bold"/>
                <a:cs typeface="Fraunces Bold"/>
                <a:sym typeface="Fraunces Bold"/>
              </a:rPr>
              <a:t>NHÓM</a:t>
            </a:r>
            <a:r>
              <a:rPr lang="en-US" sz="4516" b="1" dirty="0">
                <a:solidFill>
                  <a:srgbClr val="5A3F2B"/>
                </a:solidFill>
                <a:latin typeface="Fraunces Bold"/>
                <a:ea typeface="Fraunces Bold"/>
                <a:cs typeface="Fraunces Bold"/>
                <a:sym typeface="Fraunces Bold"/>
              </a:rPr>
              <a:t> 1</a:t>
            </a:r>
          </a:p>
        </p:txBody>
      </p:sp>
      <p:grpSp>
        <p:nvGrpSpPr>
          <p:cNvPr id="28" name="Group 28"/>
          <p:cNvGrpSpPr/>
          <p:nvPr/>
        </p:nvGrpSpPr>
        <p:grpSpPr>
          <a:xfrm>
            <a:off x="9144000" y="1979628"/>
            <a:ext cx="8910143" cy="8225002"/>
            <a:chOff x="0" y="0"/>
            <a:chExt cx="2346704" cy="2166256"/>
          </a:xfrm>
        </p:grpSpPr>
        <p:sp>
          <p:nvSpPr>
            <p:cNvPr id="29" name="Freeform 29"/>
            <p:cNvSpPr/>
            <p:nvPr/>
          </p:nvSpPr>
          <p:spPr>
            <a:xfrm>
              <a:off x="0" y="0"/>
              <a:ext cx="2346704" cy="2166256"/>
            </a:xfrm>
            <a:custGeom>
              <a:avLst/>
              <a:gdLst/>
              <a:ahLst/>
              <a:cxnLst/>
              <a:rect l="l" t="t" r="r" b="b"/>
              <a:pathLst>
                <a:path w="2346704" h="2166256">
                  <a:moveTo>
                    <a:pt x="2346704" y="0"/>
                  </a:moveTo>
                  <a:lnTo>
                    <a:pt x="0" y="0"/>
                  </a:lnTo>
                  <a:lnTo>
                    <a:pt x="0" y="1978296"/>
                  </a:lnTo>
                  <a:lnTo>
                    <a:pt x="157480" y="1978296"/>
                  </a:lnTo>
                  <a:lnTo>
                    <a:pt x="157480" y="2166256"/>
                  </a:lnTo>
                  <a:lnTo>
                    <a:pt x="463550" y="1978296"/>
                  </a:lnTo>
                  <a:lnTo>
                    <a:pt x="2346704" y="1978296"/>
                  </a:lnTo>
                  <a:lnTo>
                    <a:pt x="2346704" y="0"/>
                  </a:lnTo>
                  <a:close/>
                </a:path>
              </a:pathLst>
            </a:custGeom>
            <a:solidFill>
              <a:srgbClr val="FEFFFE">
                <a:alpha val="91765"/>
              </a:srgbClr>
            </a:solidFill>
          </p:spPr>
          <p:txBody>
            <a:bodyPr/>
            <a:lstStyle/>
            <a:p>
              <a:endParaRPr lang="en-US"/>
            </a:p>
          </p:txBody>
        </p:sp>
        <p:sp>
          <p:nvSpPr>
            <p:cNvPr id="30" name="TextBox 30"/>
            <p:cNvSpPr txBox="1"/>
            <p:nvPr/>
          </p:nvSpPr>
          <p:spPr>
            <a:xfrm>
              <a:off x="0" y="-47625"/>
              <a:ext cx="2346704" cy="2023381"/>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9479196" y="2959246"/>
            <a:ext cx="8274598" cy="6807200"/>
          </a:xfrm>
          <a:prstGeom prst="rect">
            <a:avLst/>
          </a:prstGeom>
        </p:spPr>
        <p:txBody>
          <a:bodyPr lIns="0" tIns="0" rIns="0" bIns="0" rtlCol="0" anchor="t">
            <a:spAutoFit/>
          </a:bodyPr>
          <a:lstStyle/>
          <a:p>
            <a:pPr algn="just">
              <a:lnSpc>
                <a:spcPts val="4900"/>
              </a:lnSpc>
            </a:pPr>
            <a:r>
              <a:rPr lang="en-US" sz="3500">
                <a:solidFill>
                  <a:srgbClr val="0F0F0F"/>
                </a:solidFill>
                <a:latin typeface="Roboto Condensed"/>
                <a:ea typeface="Roboto Condensed"/>
                <a:cs typeface="Roboto Condensed"/>
                <a:sym typeface="Roboto Condensed"/>
              </a:rPr>
              <a:t> a. Câu chuyện được kể bằng lời của người kể chuyện ngôi thứ mấy? Với nội dung câu chuyện được kể, việc lựa chọn ngôi kể như vậy có tác dụng gì?</a:t>
            </a:r>
          </a:p>
          <a:p>
            <a:pPr algn="just">
              <a:lnSpc>
                <a:spcPts val="4900"/>
              </a:lnSpc>
            </a:pPr>
            <a:r>
              <a:rPr lang="en-US" sz="3500">
                <a:solidFill>
                  <a:srgbClr val="0F0F0F"/>
                </a:solidFill>
                <a:latin typeface="Roboto Condensed"/>
                <a:ea typeface="Roboto Condensed"/>
                <a:cs typeface="Roboto Condensed"/>
                <a:sym typeface="Roboto Condensed"/>
              </a:rPr>
              <a:t>b.  Đọc đoạn truyện “</a:t>
            </a:r>
            <a:r>
              <a:rPr lang="en-US" sz="3500" i="1">
                <a:solidFill>
                  <a:srgbClr val="0F0F0F"/>
                </a:solidFill>
                <a:latin typeface="Roboto Condensed Italics"/>
                <a:ea typeface="Roboto Condensed Italics"/>
                <a:cs typeface="Roboto Condensed Italics"/>
                <a:sym typeface="Roboto Condensed Italics"/>
              </a:rPr>
              <a:t>Chị nựng nịu, và từ từ giở bọc chăn chiên … Chỉ có dòng sông biết</a:t>
            </a:r>
            <a:r>
              <a:rPr lang="en-US" sz="3500">
                <a:solidFill>
                  <a:srgbClr val="0F0F0F"/>
                </a:solidFill>
                <a:latin typeface="Roboto Condensed"/>
                <a:ea typeface="Roboto Condensed"/>
                <a:cs typeface="Roboto Condensed"/>
                <a:sym typeface="Roboto Condensed"/>
              </a:rPr>
              <a:t>.” và chia sẻ cảm nhận cá nhân của em: Điều gì đã khiến nhân vật tôi </a:t>
            </a:r>
            <a:r>
              <a:rPr lang="en-US" sz="3500" i="1">
                <a:solidFill>
                  <a:srgbClr val="0F0F0F"/>
                </a:solidFill>
                <a:latin typeface="Roboto Condensed Italics"/>
                <a:ea typeface="Roboto Condensed Italics"/>
                <a:cs typeface="Roboto Condensed Italics"/>
                <a:sym typeface="Roboto Condensed Italics"/>
              </a:rPr>
              <a:t>chết lặng</a:t>
            </a:r>
            <a:r>
              <a:rPr lang="en-US" sz="3500">
                <a:solidFill>
                  <a:srgbClr val="0F0F0F"/>
                </a:solidFill>
                <a:latin typeface="Roboto Condensed"/>
                <a:ea typeface="Roboto Condensed"/>
                <a:cs typeface="Roboto Condensed"/>
                <a:sym typeface="Roboto Condensed"/>
              </a:rPr>
              <a:t>? Chi tiết này có vai trò như thế nào trong việc thể hiện chủ đề của tác phẩm?</a:t>
            </a:r>
          </a:p>
          <a:p>
            <a:pPr algn="just">
              <a:lnSpc>
                <a:spcPts val="4900"/>
              </a:lnSpc>
            </a:pPr>
            <a:endParaRPr lang="en-US" sz="3500">
              <a:solidFill>
                <a:srgbClr val="0F0F0F"/>
              </a:solidFill>
              <a:latin typeface="Roboto Condensed"/>
              <a:ea typeface="Roboto Condensed"/>
              <a:cs typeface="Roboto Condensed"/>
              <a:sym typeface="Roboto Condensed"/>
            </a:endParaRPr>
          </a:p>
        </p:txBody>
      </p:sp>
      <p:sp>
        <p:nvSpPr>
          <p:cNvPr id="32" name="TextBox 32"/>
          <p:cNvSpPr txBox="1"/>
          <p:nvPr/>
        </p:nvSpPr>
        <p:spPr>
          <a:xfrm>
            <a:off x="12392017" y="2139964"/>
            <a:ext cx="2448346"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NHÓM 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8627509" y="552261"/>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107775" cy="900595"/>
          </a:xfrm>
          <a:custGeom>
            <a:avLst/>
            <a:gdLst/>
            <a:ahLst/>
            <a:cxnLst/>
            <a:rect l="l" t="t" r="r" b="b"/>
            <a:pathLst>
              <a:path w="2107775" h="900595">
                <a:moveTo>
                  <a:pt x="0" y="0"/>
                </a:moveTo>
                <a:lnTo>
                  <a:pt x="2107775" y="0"/>
                </a:lnTo>
                <a:lnTo>
                  <a:pt x="2107775" y="900595"/>
                </a:lnTo>
                <a:lnTo>
                  <a:pt x="0" y="900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15617371" y="2222000"/>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128222" y="1817551"/>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5452404" y="2131593"/>
            <a:ext cx="1695721" cy="2849952"/>
          </a:xfrm>
          <a:custGeom>
            <a:avLst/>
            <a:gdLst/>
            <a:ahLst/>
            <a:cxnLst/>
            <a:rect l="l" t="t" r="r" b="b"/>
            <a:pathLst>
              <a:path w="1695721" h="2849952">
                <a:moveTo>
                  <a:pt x="0" y="0"/>
                </a:moveTo>
                <a:lnTo>
                  <a:pt x="1695721" y="0"/>
                </a:lnTo>
                <a:lnTo>
                  <a:pt x="1695721" y="2849952"/>
                </a:lnTo>
                <a:lnTo>
                  <a:pt x="0" y="28499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3013869" y="1757021"/>
            <a:ext cx="1948065" cy="3274059"/>
          </a:xfrm>
          <a:custGeom>
            <a:avLst/>
            <a:gdLst/>
            <a:ahLst/>
            <a:cxnLst/>
            <a:rect l="l" t="t" r="r" b="b"/>
            <a:pathLst>
              <a:path w="1948065" h="3274059">
                <a:moveTo>
                  <a:pt x="0" y="0"/>
                </a:moveTo>
                <a:lnTo>
                  <a:pt x="1948065" y="0"/>
                </a:lnTo>
                <a:lnTo>
                  <a:pt x="1948065" y="3274060"/>
                </a:lnTo>
                <a:lnTo>
                  <a:pt x="0" y="32740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1065804" y="1979628"/>
            <a:ext cx="1786140" cy="3001917"/>
          </a:xfrm>
          <a:custGeom>
            <a:avLst/>
            <a:gdLst/>
            <a:ahLst/>
            <a:cxnLst/>
            <a:rect l="l" t="t" r="r" b="b"/>
            <a:pathLst>
              <a:path w="1786140" h="3001917">
                <a:moveTo>
                  <a:pt x="0" y="0"/>
                </a:moveTo>
                <a:lnTo>
                  <a:pt x="1786140" y="0"/>
                </a:lnTo>
                <a:lnTo>
                  <a:pt x="1786140" y="3001917"/>
                </a:lnTo>
                <a:lnTo>
                  <a:pt x="0" y="30019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1065804" y="2911048"/>
            <a:ext cx="3834057" cy="2238131"/>
          </a:xfrm>
          <a:custGeom>
            <a:avLst/>
            <a:gdLst/>
            <a:ahLst/>
            <a:cxnLst/>
            <a:rect l="l" t="t" r="r" b="b"/>
            <a:pathLst>
              <a:path w="3834057" h="2238131">
                <a:moveTo>
                  <a:pt x="0" y="0"/>
                </a:moveTo>
                <a:lnTo>
                  <a:pt x="3834056" y="0"/>
                </a:lnTo>
                <a:lnTo>
                  <a:pt x="3834056" y="2238131"/>
                </a:lnTo>
                <a:lnTo>
                  <a:pt x="0" y="22381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13989727" y="3044971"/>
            <a:ext cx="2839870" cy="2062455"/>
          </a:xfrm>
          <a:custGeom>
            <a:avLst/>
            <a:gdLst/>
            <a:ahLst/>
            <a:cxnLst/>
            <a:rect l="l" t="t" r="r" b="b"/>
            <a:pathLst>
              <a:path w="2839870" h="2062455">
                <a:moveTo>
                  <a:pt x="0" y="0"/>
                </a:moveTo>
                <a:lnTo>
                  <a:pt x="2839870" y="0"/>
                </a:lnTo>
                <a:lnTo>
                  <a:pt x="2839870" y="2062456"/>
                </a:lnTo>
                <a:lnTo>
                  <a:pt x="0" y="20624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4148601" y="3463243"/>
            <a:ext cx="2471393" cy="1794849"/>
          </a:xfrm>
          <a:custGeom>
            <a:avLst/>
            <a:gdLst/>
            <a:ahLst/>
            <a:cxnLst/>
            <a:rect l="l" t="t" r="r" b="b"/>
            <a:pathLst>
              <a:path w="2471393" h="1794849">
                <a:moveTo>
                  <a:pt x="0" y="0"/>
                </a:moveTo>
                <a:lnTo>
                  <a:pt x="2471393" y="0"/>
                </a:lnTo>
                <a:lnTo>
                  <a:pt x="2471393" y="1794850"/>
                </a:lnTo>
                <a:lnTo>
                  <a:pt x="0" y="17948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16" name="Group 16"/>
          <p:cNvGrpSpPr/>
          <p:nvPr/>
        </p:nvGrpSpPr>
        <p:grpSpPr>
          <a:xfrm>
            <a:off x="2256325" y="191381"/>
            <a:ext cx="13340842" cy="1489265"/>
            <a:chOff x="0" y="0"/>
            <a:chExt cx="3513637" cy="392234"/>
          </a:xfrm>
        </p:grpSpPr>
        <p:sp>
          <p:nvSpPr>
            <p:cNvPr id="17" name="Freeform 17"/>
            <p:cNvSpPr/>
            <p:nvPr/>
          </p:nvSpPr>
          <p:spPr>
            <a:xfrm>
              <a:off x="0" y="0"/>
              <a:ext cx="3513637" cy="392234"/>
            </a:xfrm>
            <a:custGeom>
              <a:avLst/>
              <a:gdLst/>
              <a:ahLst/>
              <a:cxnLst/>
              <a:rect l="l" t="t" r="r" b="b"/>
              <a:pathLst>
                <a:path w="3513637" h="392234">
                  <a:moveTo>
                    <a:pt x="29596" y="0"/>
                  </a:moveTo>
                  <a:lnTo>
                    <a:pt x="3484041" y="0"/>
                  </a:lnTo>
                  <a:cubicBezTo>
                    <a:pt x="3491891" y="0"/>
                    <a:pt x="3499419" y="3118"/>
                    <a:pt x="3504969" y="8669"/>
                  </a:cubicBezTo>
                  <a:cubicBezTo>
                    <a:pt x="3510519" y="14219"/>
                    <a:pt x="3513637" y="21747"/>
                    <a:pt x="3513637" y="29596"/>
                  </a:cubicBezTo>
                  <a:lnTo>
                    <a:pt x="3513637" y="362638"/>
                  </a:lnTo>
                  <a:cubicBezTo>
                    <a:pt x="3513637" y="370488"/>
                    <a:pt x="3510519" y="378016"/>
                    <a:pt x="3504969" y="383566"/>
                  </a:cubicBezTo>
                  <a:cubicBezTo>
                    <a:pt x="3499419" y="389116"/>
                    <a:pt x="3491891" y="392234"/>
                    <a:pt x="3484041" y="392234"/>
                  </a:cubicBezTo>
                  <a:lnTo>
                    <a:pt x="29596" y="392234"/>
                  </a:lnTo>
                  <a:cubicBezTo>
                    <a:pt x="13251" y="392234"/>
                    <a:pt x="0" y="378984"/>
                    <a:pt x="0" y="362638"/>
                  </a:cubicBezTo>
                  <a:lnTo>
                    <a:pt x="0" y="29596"/>
                  </a:lnTo>
                  <a:cubicBezTo>
                    <a:pt x="0" y="21747"/>
                    <a:pt x="3118" y="14219"/>
                    <a:pt x="8669" y="8669"/>
                  </a:cubicBezTo>
                  <a:cubicBezTo>
                    <a:pt x="14219" y="3118"/>
                    <a:pt x="21747" y="0"/>
                    <a:pt x="29596"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8" name="TextBox 18"/>
            <p:cNvSpPr txBox="1"/>
            <p:nvPr/>
          </p:nvSpPr>
          <p:spPr>
            <a:xfrm>
              <a:off x="0" y="-76200"/>
              <a:ext cx="3513637" cy="468434"/>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a:off x="147531" y="449759"/>
            <a:ext cx="1836546" cy="1091910"/>
          </a:xfrm>
          <a:custGeom>
            <a:avLst/>
            <a:gdLst/>
            <a:ahLst/>
            <a:cxnLst/>
            <a:rect l="l" t="t" r="r" b="b"/>
            <a:pathLst>
              <a:path w="1836546" h="1091910">
                <a:moveTo>
                  <a:pt x="0" y="0"/>
                </a:moveTo>
                <a:lnTo>
                  <a:pt x="1836545" y="0"/>
                </a:lnTo>
                <a:lnTo>
                  <a:pt x="1836545" y="1091910"/>
                </a:lnTo>
                <a:lnTo>
                  <a:pt x="0" y="10919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0" name="Freeform 20"/>
          <p:cNvSpPr/>
          <p:nvPr/>
        </p:nvSpPr>
        <p:spPr>
          <a:xfrm>
            <a:off x="16438335" y="24055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rot="492186">
            <a:off x="-997907" y="8877506"/>
            <a:ext cx="12150612" cy="2818988"/>
          </a:xfrm>
          <a:custGeom>
            <a:avLst/>
            <a:gdLst/>
            <a:ahLst/>
            <a:cxnLst/>
            <a:rect l="l" t="t" r="r" b="b"/>
            <a:pathLst>
              <a:path w="12150612" h="2818988">
                <a:moveTo>
                  <a:pt x="0" y="0"/>
                </a:moveTo>
                <a:lnTo>
                  <a:pt x="12150612" y="0"/>
                </a:lnTo>
                <a:lnTo>
                  <a:pt x="12150612" y="2818988"/>
                </a:lnTo>
                <a:lnTo>
                  <a:pt x="0" y="2818988"/>
                </a:lnTo>
                <a:lnTo>
                  <a:pt x="0" y="0"/>
                </a:lnTo>
                <a:close/>
              </a:path>
            </a:pathLst>
          </a:custGeom>
          <a:blipFill>
            <a:blip r:embed="rId27">
              <a:extLst>
                <a:ext uri="{96DAC541-7B7A-43D3-8B79-37D633B846F1}">
                  <asvg:svgBlip xmlns:asvg="http://schemas.microsoft.com/office/drawing/2016/SVG/main" r:embed="rId28"/>
                </a:ext>
              </a:extLst>
            </a:blip>
            <a:stretch>
              <a:fillRect l="-52250" r="-26213"/>
            </a:stretch>
          </a:blipFill>
        </p:spPr>
        <p:txBody>
          <a:bodyPr/>
          <a:lstStyle/>
          <a:p>
            <a:endParaRPr lang="en-US"/>
          </a:p>
        </p:txBody>
      </p:sp>
      <p:grpSp>
        <p:nvGrpSpPr>
          <p:cNvPr id="22" name="Group 22"/>
          <p:cNvGrpSpPr/>
          <p:nvPr/>
        </p:nvGrpSpPr>
        <p:grpSpPr>
          <a:xfrm>
            <a:off x="475410" y="2061998"/>
            <a:ext cx="8890119" cy="8225002"/>
            <a:chOff x="0" y="0"/>
            <a:chExt cx="2341430" cy="2166256"/>
          </a:xfrm>
        </p:grpSpPr>
        <p:sp>
          <p:nvSpPr>
            <p:cNvPr id="23" name="Freeform 23"/>
            <p:cNvSpPr/>
            <p:nvPr/>
          </p:nvSpPr>
          <p:spPr>
            <a:xfrm>
              <a:off x="0" y="0"/>
              <a:ext cx="2341430" cy="2166256"/>
            </a:xfrm>
            <a:custGeom>
              <a:avLst/>
              <a:gdLst/>
              <a:ahLst/>
              <a:cxnLst/>
              <a:rect l="l" t="t" r="r" b="b"/>
              <a:pathLst>
                <a:path w="2341430" h="2166256">
                  <a:moveTo>
                    <a:pt x="2341430" y="0"/>
                  </a:moveTo>
                  <a:lnTo>
                    <a:pt x="0" y="0"/>
                  </a:lnTo>
                  <a:lnTo>
                    <a:pt x="0" y="1978296"/>
                  </a:lnTo>
                  <a:lnTo>
                    <a:pt x="157480" y="1978296"/>
                  </a:lnTo>
                  <a:lnTo>
                    <a:pt x="157480" y="2166256"/>
                  </a:lnTo>
                  <a:lnTo>
                    <a:pt x="463550" y="1978296"/>
                  </a:lnTo>
                  <a:lnTo>
                    <a:pt x="2341430" y="1978296"/>
                  </a:lnTo>
                  <a:lnTo>
                    <a:pt x="2341430" y="0"/>
                  </a:lnTo>
                  <a:close/>
                </a:path>
              </a:pathLst>
            </a:custGeom>
            <a:solidFill>
              <a:srgbClr val="FEFFFE">
                <a:alpha val="88627"/>
              </a:srgbClr>
            </a:solidFill>
          </p:spPr>
          <p:txBody>
            <a:bodyPr/>
            <a:lstStyle/>
            <a:p>
              <a:endParaRPr lang="en-US"/>
            </a:p>
          </p:txBody>
        </p:sp>
        <p:sp>
          <p:nvSpPr>
            <p:cNvPr id="24" name="TextBox 24"/>
            <p:cNvSpPr txBox="1"/>
            <p:nvPr/>
          </p:nvSpPr>
          <p:spPr>
            <a:xfrm>
              <a:off x="0" y="-47625"/>
              <a:ext cx="2341430" cy="2023381"/>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748967" y="3168003"/>
            <a:ext cx="8177780" cy="5568950"/>
          </a:xfrm>
          <a:prstGeom prst="rect">
            <a:avLst/>
          </a:prstGeom>
        </p:spPr>
        <p:txBody>
          <a:bodyPr lIns="0" tIns="0" rIns="0" bIns="0" rtlCol="0" anchor="t">
            <a:spAutoFit/>
          </a:bodyPr>
          <a:lstStyle/>
          <a:p>
            <a:pPr algn="just">
              <a:lnSpc>
                <a:spcPts val="4900"/>
              </a:lnSpc>
            </a:pPr>
            <a:r>
              <a:rPr lang="en-US" sz="3500">
                <a:solidFill>
                  <a:srgbClr val="0F0F0F"/>
                </a:solidFill>
                <a:latin typeface="Roboto Condensed"/>
                <a:ea typeface="Roboto Condensed"/>
                <a:cs typeface="Roboto Condensed"/>
                <a:sym typeface="Roboto Condensed"/>
              </a:rPr>
              <a:t>a.  “Điều bí mật” mà nhân vật tôi đề cập trong câu chuyện là gì? Theo em, vì sao nhân vật tôi lại giữ bí mật ấy cho riêng mình?</a:t>
            </a:r>
          </a:p>
          <a:p>
            <a:pPr algn="just">
              <a:lnSpc>
                <a:spcPts val="4900"/>
              </a:lnSpc>
            </a:pPr>
            <a:r>
              <a:rPr lang="en-US" sz="3500">
                <a:solidFill>
                  <a:srgbClr val="0F0F0F"/>
                </a:solidFill>
                <a:latin typeface="Roboto Condensed"/>
                <a:ea typeface="Roboto Condensed"/>
                <a:cs typeface="Roboto Condensed"/>
                <a:sym typeface="Roboto Condensed"/>
              </a:rPr>
              <a:t>b.  “Làn nước” là hình ảnh trở đi trở lại nhiều lần trong câu chuyện, ở nhiều thời điểm và có những sắc thái khác nhau.</a:t>
            </a:r>
          </a:p>
          <a:p>
            <a:pPr algn="just">
              <a:lnSpc>
                <a:spcPts val="4900"/>
              </a:lnSpc>
            </a:pPr>
            <a:r>
              <a:rPr lang="en-US" sz="3500">
                <a:solidFill>
                  <a:srgbClr val="0F0F0F"/>
                </a:solidFill>
                <a:latin typeface="Roboto Condensed"/>
                <a:ea typeface="Roboto Condensed"/>
                <a:cs typeface="Roboto Condensed"/>
                <a:sym typeface="Roboto Condensed"/>
              </a:rPr>
              <a:t>Hãy ghi lại những chi tiết miêu tả hình ảnh “làn nước” và chia sẻ về ý nghĩa của hình ảnh ấy trong câu chuyện.</a:t>
            </a:r>
          </a:p>
        </p:txBody>
      </p:sp>
      <p:sp>
        <p:nvSpPr>
          <p:cNvPr id="26" name="TextBox 26"/>
          <p:cNvSpPr txBox="1"/>
          <p:nvPr/>
        </p:nvSpPr>
        <p:spPr>
          <a:xfrm>
            <a:off x="4317209" y="414833"/>
            <a:ext cx="9451652" cy="856414"/>
          </a:xfrm>
          <a:prstGeom prst="rect">
            <a:avLst/>
          </a:prstGeom>
        </p:spPr>
        <p:txBody>
          <a:bodyPr lIns="0" tIns="0" rIns="0" bIns="0" rtlCol="0" anchor="t">
            <a:spAutoFit/>
          </a:bodyPr>
          <a:lstStyle/>
          <a:p>
            <a:pPr algn="ctr">
              <a:lnSpc>
                <a:spcPts val="7022"/>
              </a:lnSpc>
              <a:spcBef>
                <a:spcPct val="0"/>
              </a:spcBef>
            </a:pPr>
            <a:r>
              <a:rPr lang="en-US" sz="5015" b="1">
                <a:solidFill>
                  <a:srgbClr val="5A3F2B"/>
                </a:solidFill>
                <a:latin typeface="Fraunces Bold"/>
                <a:ea typeface="Fraunces Bold"/>
                <a:cs typeface="Fraunces Bold"/>
                <a:sym typeface="Fraunces Bold"/>
              </a:rPr>
              <a:t>Hướng dẫn khám phá văn bản</a:t>
            </a:r>
          </a:p>
        </p:txBody>
      </p:sp>
      <p:sp>
        <p:nvSpPr>
          <p:cNvPr id="27" name="TextBox 27"/>
          <p:cNvSpPr txBox="1"/>
          <p:nvPr/>
        </p:nvSpPr>
        <p:spPr>
          <a:xfrm>
            <a:off x="2851944" y="2273887"/>
            <a:ext cx="3257455" cy="771084"/>
          </a:xfrm>
          <a:prstGeom prst="rect">
            <a:avLst/>
          </a:prstGeom>
        </p:spPr>
        <p:txBody>
          <a:bodyPr wrap="square" lIns="0" tIns="0" rIns="0" bIns="0" rtlCol="0" anchor="t">
            <a:spAutoFit/>
          </a:bodyPr>
          <a:lstStyle/>
          <a:p>
            <a:pPr algn="ctr">
              <a:lnSpc>
                <a:spcPts val="6322"/>
              </a:lnSpc>
              <a:spcBef>
                <a:spcPct val="0"/>
              </a:spcBef>
            </a:pPr>
            <a:r>
              <a:rPr lang="en-US" sz="4516" b="1" dirty="0" err="1">
                <a:solidFill>
                  <a:srgbClr val="5A3F2B"/>
                </a:solidFill>
                <a:latin typeface="Fraunces Bold"/>
                <a:ea typeface="Fraunces Bold"/>
                <a:cs typeface="Fraunces Bold"/>
                <a:sym typeface="Fraunces Bold"/>
              </a:rPr>
              <a:t>NHÓM</a:t>
            </a:r>
            <a:r>
              <a:rPr lang="en-US" sz="4516" b="1" dirty="0">
                <a:solidFill>
                  <a:srgbClr val="5A3F2B"/>
                </a:solidFill>
                <a:latin typeface="Fraunces Bold"/>
                <a:ea typeface="Fraunces Bold"/>
                <a:cs typeface="Fraunces Bold"/>
                <a:sym typeface="Fraunces Bold"/>
              </a:rPr>
              <a:t> 3</a:t>
            </a:r>
          </a:p>
        </p:txBody>
      </p:sp>
      <p:grpSp>
        <p:nvGrpSpPr>
          <p:cNvPr id="28" name="Group 28"/>
          <p:cNvGrpSpPr/>
          <p:nvPr/>
        </p:nvGrpSpPr>
        <p:grpSpPr>
          <a:xfrm>
            <a:off x="9764946" y="1979628"/>
            <a:ext cx="8289196" cy="8225002"/>
            <a:chOff x="0" y="0"/>
            <a:chExt cx="2183163" cy="2166256"/>
          </a:xfrm>
        </p:grpSpPr>
        <p:sp>
          <p:nvSpPr>
            <p:cNvPr id="29" name="Freeform 29"/>
            <p:cNvSpPr/>
            <p:nvPr/>
          </p:nvSpPr>
          <p:spPr>
            <a:xfrm>
              <a:off x="0" y="0"/>
              <a:ext cx="2183163" cy="2166256"/>
            </a:xfrm>
            <a:custGeom>
              <a:avLst/>
              <a:gdLst/>
              <a:ahLst/>
              <a:cxnLst/>
              <a:rect l="l" t="t" r="r" b="b"/>
              <a:pathLst>
                <a:path w="2183163" h="2166256">
                  <a:moveTo>
                    <a:pt x="2183163" y="0"/>
                  </a:moveTo>
                  <a:lnTo>
                    <a:pt x="0" y="0"/>
                  </a:lnTo>
                  <a:lnTo>
                    <a:pt x="0" y="1978296"/>
                  </a:lnTo>
                  <a:lnTo>
                    <a:pt x="157480" y="1978296"/>
                  </a:lnTo>
                  <a:lnTo>
                    <a:pt x="157480" y="2166256"/>
                  </a:lnTo>
                  <a:lnTo>
                    <a:pt x="463550" y="1978296"/>
                  </a:lnTo>
                  <a:lnTo>
                    <a:pt x="2183163" y="1978296"/>
                  </a:lnTo>
                  <a:lnTo>
                    <a:pt x="2183163" y="0"/>
                  </a:lnTo>
                  <a:close/>
                </a:path>
              </a:pathLst>
            </a:custGeom>
            <a:solidFill>
              <a:srgbClr val="FEFFFE">
                <a:alpha val="88627"/>
              </a:srgbClr>
            </a:solidFill>
          </p:spPr>
          <p:txBody>
            <a:bodyPr/>
            <a:lstStyle/>
            <a:p>
              <a:endParaRPr lang="en-US"/>
            </a:p>
          </p:txBody>
        </p:sp>
        <p:sp>
          <p:nvSpPr>
            <p:cNvPr id="30" name="TextBox 30"/>
            <p:cNvSpPr txBox="1"/>
            <p:nvPr/>
          </p:nvSpPr>
          <p:spPr>
            <a:xfrm>
              <a:off x="0" y="-47625"/>
              <a:ext cx="2183163" cy="2023381"/>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0142559" y="3175510"/>
            <a:ext cx="7252605" cy="4949825"/>
          </a:xfrm>
          <a:prstGeom prst="rect">
            <a:avLst/>
          </a:prstGeom>
        </p:spPr>
        <p:txBody>
          <a:bodyPr lIns="0" tIns="0" rIns="0" bIns="0" rtlCol="0" anchor="t">
            <a:spAutoFit/>
          </a:bodyPr>
          <a:lstStyle/>
          <a:p>
            <a:pPr algn="just">
              <a:lnSpc>
                <a:spcPts val="4900"/>
              </a:lnSpc>
            </a:pPr>
            <a:r>
              <a:rPr lang="en-US" sz="3500">
                <a:solidFill>
                  <a:srgbClr val="0F0F0F"/>
                </a:solidFill>
                <a:latin typeface="Roboto Condensed"/>
                <a:ea typeface="Roboto Condensed"/>
                <a:cs typeface="Roboto Condensed"/>
                <a:sym typeface="Roboto Condensed"/>
              </a:rPr>
              <a:t>a.  Theo em, bi kịch mà nhân vật </a:t>
            </a:r>
            <a:r>
              <a:rPr lang="en-US" sz="3500" i="1">
                <a:solidFill>
                  <a:srgbClr val="0F0F0F"/>
                </a:solidFill>
                <a:latin typeface="Roboto Condensed Italics"/>
                <a:ea typeface="Roboto Condensed Italics"/>
                <a:cs typeface="Roboto Condensed Italics"/>
                <a:sym typeface="Roboto Condensed Italics"/>
              </a:rPr>
              <a:t>tôi</a:t>
            </a:r>
            <a:r>
              <a:rPr lang="en-US" sz="3500">
                <a:solidFill>
                  <a:srgbClr val="0F0F0F"/>
                </a:solidFill>
                <a:latin typeface="Roboto Condensed"/>
                <a:ea typeface="Roboto Condensed"/>
                <a:cs typeface="Roboto Condensed"/>
                <a:sym typeface="Roboto Condensed"/>
              </a:rPr>
              <a:t> gặp phải là gì? Tôi đã làm thế nào để ứng xử với nó?</a:t>
            </a:r>
          </a:p>
          <a:p>
            <a:pPr algn="just">
              <a:lnSpc>
                <a:spcPts val="4900"/>
              </a:lnSpc>
            </a:pPr>
            <a:r>
              <a:rPr lang="en-US" sz="3500">
                <a:solidFill>
                  <a:srgbClr val="0F0F0F"/>
                </a:solidFill>
                <a:latin typeface="Roboto Condensed"/>
                <a:ea typeface="Roboto Condensed"/>
                <a:cs typeface="Roboto Condensed"/>
                <a:sym typeface="Roboto Condensed"/>
              </a:rPr>
              <a:t>b.  Nêu suy nghĩ của em về ý nghĩa nhan đề tác phẩm. </a:t>
            </a:r>
          </a:p>
          <a:p>
            <a:pPr algn="just">
              <a:lnSpc>
                <a:spcPts val="4900"/>
              </a:lnSpc>
            </a:pPr>
            <a:r>
              <a:rPr lang="en-US" sz="3500">
                <a:solidFill>
                  <a:srgbClr val="0F0F0F"/>
                </a:solidFill>
                <a:latin typeface="Roboto Condensed"/>
                <a:ea typeface="Roboto Condensed"/>
                <a:cs typeface="Roboto Condensed"/>
                <a:sym typeface="Roboto Condensed"/>
              </a:rPr>
              <a:t>Em thử đề xuất một nhan đề khác cho câu chuyện và giải thích ý nghĩa nhan đề em vừa đặt.</a:t>
            </a:r>
          </a:p>
        </p:txBody>
      </p:sp>
      <p:sp>
        <p:nvSpPr>
          <p:cNvPr id="32" name="TextBox 32"/>
          <p:cNvSpPr txBox="1"/>
          <p:nvPr/>
        </p:nvSpPr>
        <p:spPr>
          <a:xfrm>
            <a:off x="12679356" y="2207558"/>
            <a:ext cx="3246444" cy="771084"/>
          </a:xfrm>
          <a:prstGeom prst="rect">
            <a:avLst/>
          </a:prstGeom>
        </p:spPr>
        <p:txBody>
          <a:bodyPr wrap="square" lIns="0" tIns="0" rIns="0" bIns="0" rtlCol="0" anchor="t">
            <a:spAutoFit/>
          </a:bodyPr>
          <a:lstStyle/>
          <a:p>
            <a:pPr algn="ctr">
              <a:lnSpc>
                <a:spcPts val="6322"/>
              </a:lnSpc>
              <a:spcBef>
                <a:spcPct val="0"/>
              </a:spcBef>
            </a:pPr>
            <a:r>
              <a:rPr lang="en-US" sz="4516" b="1" dirty="0" err="1">
                <a:solidFill>
                  <a:srgbClr val="5A3F2B"/>
                </a:solidFill>
                <a:latin typeface="Fraunces Bold"/>
                <a:ea typeface="Fraunces Bold"/>
                <a:cs typeface="Fraunces Bold"/>
                <a:sym typeface="Fraunces Bold"/>
              </a:rPr>
              <a:t>NHÓM</a:t>
            </a:r>
            <a:r>
              <a:rPr lang="en-US" sz="4516" b="1" dirty="0">
                <a:solidFill>
                  <a:srgbClr val="5A3F2B"/>
                </a:solidFill>
                <a:latin typeface="Fraunces Bold"/>
                <a:ea typeface="Fraunces Bold"/>
                <a:cs typeface="Fraunces Bold"/>
                <a:sym typeface="Fraunces Bold"/>
              </a:rPr>
              <a:t> 4</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8" name="Freeform 8"/>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7" name="Freeform 17"/>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Freeform 19"/>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2" name="Freeform 2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3" name="Freeform 2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4" name="Freeform 2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5" name="Freeform 2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6" name="Freeform 2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TextBox 31"/>
          <p:cNvSpPr txBox="1"/>
          <p:nvPr/>
        </p:nvSpPr>
        <p:spPr>
          <a:xfrm>
            <a:off x="2962419" y="67883"/>
            <a:ext cx="11205018" cy="1078102"/>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3. KHÁM PHÁ VĂN BẢN</a:t>
            </a:r>
          </a:p>
        </p:txBody>
      </p:sp>
      <p:sp>
        <p:nvSpPr>
          <p:cNvPr id="32" name="TextBox 32"/>
          <p:cNvSpPr txBox="1"/>
          <p:nvPr/>
        </p:nvSpPr>
        <p:spPr>
          <a:xfrm>
            <a:off x="5354959" y="1161682"/>
            <a:ext cx="6688708"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a. Thể loại:</a:t>
            </a:r>
            <a:r>
              <a:rPr lang="en-US" sz="4516">
                <a:solidFill>
                  <a:srgbClr val="5A3F2B"/>
                </a:solidFill>
                <a:latin typeface="Fraunces"/>
                <a:ea typeface="Fraunces"/>
                <a:cs typeface="Fraunces"/>
                <a:sym typeface="Fraunces"/>
              </a:rPr>
              <a:t> Truyện ngắn</a:t>
            </a:r>
          </a:p>
        </p:txBody>
      </p:sp>
      <p:graphicFrame>
        <p:nvGraphicFramePr>
          <p:cNvPr id="33" name="Table 33"/>
          <p:cNvGraphicFramePr>
            <a:graphicFrameLocks noGrp="1"/>
          </p:cNvGraphicFramePr>
          <p:nvPr>
            <p:extLst>
              <p:ext uri="{D42A27DB-BD31-4B8C-83A1-F6EECF244321}">
                <p14:modId xmlns:p14="http://schemas.microsoft.com/office/powerpoint/2010/main" val="2351745259"/>
              </p:ext>
            </p:extLst>
          </p:nvPr>
        </p:nvGraphicFramePr>
        <p:xfrm>
          <a:off x="419915" y="2097998"/>
          <a:ext cx="17280791" cy="7905118"/>
        </p:xfrm>
        <a:graphic>
          <a:graphicData uri="http://schemas.openxmlformats.org/drawingml/2006/table">
            <a:tbl>
              <a:tblPr/>
              <a:tblGrid>
                <a:gridCol w="2740201">
                  <a:extLst>
                    <a:ext uri="{9D8B030D-6E8A-4147-A177-3AD203B41FA5}">
                      <a16:colId xmlns:a16="http://schemas.microsoft.com/office/drawing/2014/main" val="20000"/>
                    </a:ext>
                  </a:extLst>
                </a:gridCol>
                <a:gridCol w="14540590">
                  <a:extLst>
                    <a:ext uri="{9D8B030D-6E8A-4147-A177-3AD203B41FA5}">
                      <a16:colId xmlns:a16="http://schemas.microsoft.com/office/drawing/2014/main" val="20001"/>
                    </a:ext>
                  </a:extLst>
                </a:gridCol>
              </a:tblGrid>
              <a:tr h="1541947">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Đặc trưng của truyện ngắn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Những biểu hiện trong văn bản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extLst>
                  <a:ext uri="{0D108BD9-81ED-4DB2-BD59-A6C34878D82A}">
                    <a16:rowId xmlns:a16="http://schemas.microsoft.com/office/drawing/2014/main" val="10000"/>
                  </a:ext>
                </a:extLst>
              </a:tr>
              <a:tr h="6363171">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Cốt truyện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tc>
                  <a:txBody>
                    <a:bodyPr/>
                    <a:lstStyle/>
                    <a:p>
                      <a:pPr marL="734061" lvl="1" indent="-367031" algn="just">
                        <a:lnSpc>
                          <a:spcPts val="4760"/>
                        </a:lnSpc>
                        <a:buFont typeface="Arial"/>
                        <a:buChar char="•"/>
                        <a:defRPr/>
                      </a:pPr>
                      <a:r>
                        <a:rPr lang="en-US" sz="3400">
                          <a:solidFill>
                            <a:srgbClr val="000000"/>
                          </a:solidFill>
                          <a:latin typeface="Roboto Condensed"/>
                          <a:ea typeface="Roboto Condensed"/>
                          <a:cs typeface="Roboto Condensed"/>
                          <a:sym typeface="Roboto Condensed"/>
                        </a:rPr>
                        <a:t>Nhân vật </a:t>
                      </a:r>
                      <a:r>
                        <a:rPr lang="en-US" sz="3400" i="1">
                          <a:solidFill>
                            <a:srgbClr val="000000"/>
                          </a:solidFill>
                          <a:latin typeface="Roboto Condensed"/>
                          <a:ea typeface="Roboto Condensed"/>
                          <a:cs typeface="Roboto Condensed"/>
                          <a:sym typeface="Roboto Condensed"/>
                        </a:rPr>
                        <a:t>tôi </a:t>
                      </a:r>
                      <a:r>
                        <a:rPr lang="en-US" sz="3400">
                          <a:solidFill>
                            <a:srgbClr val="000000"/>
                          </a:solidFill>
                          <a:latin typeface="Roboto Condensed"/>
                          <a:ea typeface="Roboto Condensed"/>
                          <a:cs typeface="Roboto Condensed"/>
                          <a:sym typeface="Roboto Condensed"/>
                        </a:rPr>
                        <a:t>ngắm nhìn dòng sông và chiêm nghiệm về thời gian, cuộc đời.</a:t>
                      </a:r>
                      <a:endParaRPr lang="en-US" sz="1100"/>
                    </a:p>
                    <a:p>
                      <a:pPr marL="734061" lvl="1" indent="-367031" algn="just">
                        <a:lnSpc>
                          <a:spcPts val="4760"/>
                        </a:lnSpc>
                        <a:buFont typeface="Arial"/>
                        <a:buChar char="•"/>
                      </a:pPr>
                      <a:r>
                        <a:rPr lang="en-US" sz="3400">
                          <a:solidFill>
                            <a:srgbClr val="000000"/>
                          </a:solidFill>
                          <a:latin typeface="Roboto Condensed"/>
                          <a:ea typeface="Roboto Condensed"/>
                          <a:cs typeface="Roboto Condensed"/>
                          <a:sym typeface="Roboto Condensed"/>
                        </a:rPr>
                        <a:t>Tôi nhớ về trận lũ lịch sử, năm ấy vợ trở dạ và sinh con trai. Khi đê vỡ, anh vội về với vợ con khi trận lũ ào tới.</a:t>
                      </a:r>
                    </a:p>
                    <a:p>
                      <a:pPr marL="734061" lvl="1" indent="-367031" algn="just">
                        <a:lnSpc>
                          <a:spcPts val="4760"/>
                        </a:lnSpc>
                        <a:buFont typeface="Arial"/>
                        <a:buChar char="•"/>
                      </a:pPr>
                      <a:r>
                        <a:rPr lang="en-US" sz="3400">
                          <a:solidFill>
                            <a:srgbClr val="000000"/>
                          </a:solidFill>
                          <a:latin typeface="Roboto Condensed"/>
                          <a:ea typeface="Roboto Condensed"/>
                          <a:cs typeface="Roboto Condensed"/>
                          <a:sym typeface="Roboto Condensed"/>
                        </a:rPr>
                        <a:t>Anh và vợ con mắc trên ngọn cây đa, nước chảy xiết khiến nhiều người bị cuốn đi. Cành cây gãy khiến con anh rơi xuống nước, vợ anh nhảy xuống cứu con. Anh nhảy xuống lấy hết sức cứu vợ con nhưng bị ngất đi.</a:t>
                      </a:r>
                    </a:p>
                    <a:p>
                      <a:pPr marL="734061" lvl="1" indent="-367031" algn="just">
                        <a:lnSpc>
                          <a:spcPts val="4760"/>
                        </a:lnSpc>
                        <a:buFont typeface="Arial"/>
                        <a:buChar char="•"/>
                      </a:pPr>
                      <a:r>
                        <a:rPr lang="en-US" sz="3400">
                          <a:solidFill>
                            <a:srgbClr val="000000"/>
                          </a:solidFill>
                          <a:latin typeface="Roboto Condensed"/>
                          <a:ea typeface="Roboto Condensed"/>
                          <a:cs typeface="Roboto Condensed"/>
                          <a:sym typeface="Roboto Condensed"/>
                        </a:rPr>
                        <a:t>Khi tỉnh lại, vợ mất, chỉ con đứa con được một người lạ đưa cho anh. Anh chết lặng nhìn con.</a:t>
                      </a:r>
                    </a:p>
                    <a:p>
                      <a:pPr marL="734061" lvl="1" indent="-367031" algn="just">
                        <a:lnSpc>
                          <a:spcPts val="4760"/>
                        </a:lnSpc>
                        <a:buFont typeface="Arial"/>
                        <a:buChar char="•"/>
                      </a:pPr>
                      <a:r>
                        <a:rPr lang="en-US" sz="3400">
                          <a:solidFill>
                            <a:srgbClr val="000000"/>
                          </a:solidFill>
                          <a:latin typeface="Roboto Condensed"/>
                          <a:ea typeface="Roboto Condensed"/>
                          <a:cs typeface="Roboto Condensed"/>
                          <a:sym typeface="Roboto Condensed"/>
                        </a:rPr>
                        <a:t>Khi con gái đã trưởng thành, anh giữ trong lòng bí mật của riêng anh, điều mà chỉ làn nước mới biết được.</a:t>
                      </a:r>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8" name="Freeform 8"/>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7" name="Freeform 17"/>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Freeform 19"/>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2" name="Freeform 2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3" name="Freeform 2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4" name="Freeform 2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5" name="Freeform 2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6" name="Freeform 2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TextBox 31"/>
          <p:cNvSpPr txBox="1"/>
          <p:nvPr/>
        </p:nvSpPr>
        <p:spPr>
          <a:xfrm>
            <a:off x="2962419" y="67883"/>
            <a:ext cx="11205018" cy="1078102"/>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3. KHÁM PHÁ VĂN BẢN</a:t>
            </a:r>
          </a:p>
        </p:txBody>
      </p:sp>
      <p:sp>
        <p:nvSpPr>
          <p:cNvPr id="32" name="TextBox 32"/>
          <p:cNvSpPr txBox="1"/>
          <p:nvPr/>
        </p:nvSpPr>
        <p:spPr>
          <a:xfrm>
            <a:off x="5354959" y="1161682"/>
            <a:ext cx="6688708"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a. Thể loại:</a:t>
            </a:r>
            <a:r>
              <a:rPr lang="en-US" sz="4516">
                <a:solidFill>
                  <a:srgbClr val="5A3F2B"/>
                </a:solidFill>
                <a:latin typeface="Fraunces"/>
                <a:ea typeface="Fraunces"/>
                <a:cs typeface="Fraunces"/>
                <a:sym typeface="Fraunces"/>
              </a:rPr>
              <a:t> Truyện ngắn</a:t>
            </a:r>
          </a:p>
        </p:txBody>
      </p:sp>
      <p:graphicFrame>
        <p:nvGraphicFramePr>
          <p:cNvPr id="33" name="Table 33"/>
          <p:cNvGraphicFramePr>
            <a:graphicFrameLocks noGrp="1"/>
          </p:cNvGraphicFramePr>
          <p:nvPr/>
        </p:nvGraphicFramePr>
        <p:xfrm>
          <a:off x="419915" y="2097998"/>
          <a:ext cx="17280791" cy="7133839"/>
        </p:xfrm>
        <a:graphic>
          <a:graphicData uri="http://schemas.openxmlformats.org/drawingml/2006/table">
            <a:tbl>
              <a:tblPr/>
              <a:tblGrid>
                <a:gridCol w="2740201">
                  <a:extLst>
                    <a:ext uri="{9D8B030D-6E8A-4147-A177-3AD203B41FA5}">
                      <a16:colId xmlns:a16="http://schemas.microsoft.com/office/drawing/2014/main" val="20000"/>
                    </a:ext>
                  </a:extLst>
                </a:gridCol>
                <a:gridCol w="14540590">
                  <a:extLst>
                    <a:ext uri="{9D8B030D-6E8A-4147-A177-3AD203B41FA5}">
                      <a16:colId xmlns:a16="http://schemas.microsoft.com/office/drawing/2014/main" val="20001"/>
                    </a:ext>
                  </a:extLst>
                </a:gridCol>
              </a:tblGrid>
              <a:tr h="1543983">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Đặc trưng của truyện ngắn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Những biểu hiện trong văn bản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extLst>
                  <a:ext uri="{0D108BD9-81ED-4DB2-BD59-A6C34878D82A}">
                    <a16:rowId xmlns:a16="http://schemas.microsoft.com/office/drawing/2014/main" val="10000"/>
                  </a:ext>
                </a:extLst>
              </a:tr>
              <a:tr h="5589856">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Cốt truyện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NHẬN XÉT VỀ CỐT TRUYỆN</a:t>
                      </a:r>
                      <a:endParaRPr lang="en-US" sz="1100"/>
                    </a:p>
                    <a:p>
                      <a:pPr algn="l">
                        <a:lnSpc>
                          <a:spcPts val="4760"/>
                        </a:lnSpc>
                      </a:pPr>
                      <a:r>
                        <a:rPr lang="en-US" sz="3400" b="1">
                          <a:solidFill>
                            <a:srgbClr val="000000"/>
                          </a:solidFill>
                          <a:latin typeface="Roboto Condensed Bold"/>
                          <a:ea typeface="Roboto Condensed Bold"/>
                          <a:cs typeface="Roboto Condensed Bold"/>
                          <a:sym typeface="Roboto Condensed Bold"/>
                        </a:rPr>
                        <a:t>→ Cốt truyện đơn tuyến, kể về sự việc xảy ra cuộc sống thực:</a:t>
                      </a:r>
                    </a:p>
                    <a:p>
                      <a:pPr algn="l">
                        <a:lnSpc>
                          <a:spcPts val="4760"/>
                        </a:lnSpc>
                      </a:pPr>
                      <a:r>
                        <a:rPr lang="en-US" sz="3400" b="1">
                          <a:solidFill>
                            <a:srgbClr val="000000"/>
                          </a:solidFill>
                          <a:latin typeface="Roboto Condensed Bold"/>
                          <a:ea typeface="Roboto Condensed Bold"/>
                          <a:cs typeface="Roboto Condensed Bold"/>
                          <a:sym typeface="Roboto Condensed Bold"/>
                        </a:rPr>
                        <a:t>+ </a:t>
                      </a:r>
                      <a:r>
                        <a:rPr lang="en-US" sz="3400">
                          <a:solidFill>
                            <a:srgbClr val="000000"/>
                          </a:solidFill>
                          <a:latin typeface="Roboto Condensed"/>
                          <a:ea typeface="Roboto Condensed"/>
                          <a:cs typeface="Roboto Condensed"/>
                          <a:sym typeface="Roboto Condensed"/>
                        </a:rPr>
                        <a:t>Truyện Bí ẩn của làn nước không có cốt truyện phức tạp, mọi chi tiết xoay quanh sự kiện đêm Rằm tháng Bảy, thời điểm vừa đỉnh lũ lại vừa vỡ đê.</a:t>
                      </a:r>
                    </a:p>
                    <a:p>
                      <a:pPr algn="just">
                        <a:lnSpc>
                          <a:spcPts val="4760"/>
                        </a:lnSpc>
                      </a:pPr>
                      <a:r>
                        <a:rPr lang="en-US" sz="3400" b="1">
                          <a:solidFill>
                            <a:srgbClr val="000000"/>
                          </a:solidFill>
                          <a:latin typeface="Roboto Condensed Bold"/>
                          <a:ea typeface="Roboto Condensed Bold"/>
                          <a:cs typeface="Roboto Condensed Bold"/>
                          <a:sym typeface="Roboto Condensed Bold"/>
                        </a:rPr>
                        <a:t>+ </a:t>
                      </a:r>
                      <a:r>
                        <a:rPr lang="en-US" sz="3400">
                          <a:solidFill>
                            <a:srgbClr val="000000"/>
                          </a:solidFill>
                          <a:latin typeface="Roboto Condensed"/>
                          <a:ea typeface="Roboto Condensed"/>
                          <a:cs typeface="Roboto Condensed"/>
                          <a:sym typeface="Roboto Condensed"/>
                        </a:rPr>
                        <a:t>Sự việc xảy ra đêm ấy (mất vợ, mất con, có một đứa trẻ được vớt lên từ dòng nước) đã tạo một sự thay đổi lớn trong cuộc đời nhân vật “tôi”: </a:t>
                      </a:r>
                      <a:r>
                        <a:rPr lang="en-US" sz="3400" b="1" i="1">
                          <a:solidFill>
                            <a:srgbClr val="000000"/>
                          </a:solidFill>
                          <a:latin typeface="Roboto Condensed Bold Italics"/>
                          <a:ea typeface="Roboto Condensed Bold Italics"/>
                          <a:cs typeface="Roboto Condensed Bold Italics"/>
                          <a:sym typeface="Roboto Condensed Bold Italics"/>
                        </a:rPr>
                        <a:t>một gia đình bị xé tan, một bí mật được cất giấu cả đời, một nỗi đau không người chia sẻ</a:t>
                      </a:r>
                      <a:r>
                        <a:rPr lang="en-US" sz="3400">
                          <a:solidFill>
                            <a:srgbClr val="000000"/>
                          </a:solidFill>
                          <a:latin typeface="Roboto Condensed"/>
                          <a:ea typeface="Roboto Condensed"/>
                          <a:cs typeface="Roboto Condensed"/>
                          <a:sym typeface="Roboto Condensed"/>
                        </a:rPr>
                        <a:t>.</a:t>
                      </a:r>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8" name="Freeform 8"/>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7" name="Freeform 17"/>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Freeform 19"/>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2" name="Freeform 2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3" name="Freeform 2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4" name="Freeform 2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5" name="Freeform 2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6" name="Freeform 2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TextBox 31"/>
          <p:cNvSpPr txBox="1"/>
          <p:nvPr/>
        </p:nvSpPr>
        <p:spPr>
          <a:xfrm>
            <a:off x="2962419" y="67883"/>
            <a:ext cx="11205018" cy="1078102"/>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3. KHÁM PHÁ VĂN BẢN</a:t>
            </a:r>
          </a:p>
        </p:txBody>
      </p:sp>
      <p:sp>
        <p:nvSpPr>
          <p:cNvPr id="32" name="TextBox 32"/>
          <p:cNvSpPr txBox="1"/>
          <p:nvPr/>
        </p:nvSpPr>
        <p:spPr>
          <a:xfrm>
            <a:off x="5354959" y="1161682"/>
            <a:ext cx="6688708"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a. Thể loại:</a:t>
            </a:r>
            <a:r>
              <a:rPr lang="en-US" sz="4516">
                <a:solidFill>
                  <a:srgbClr val="5A3F2B"/>
                </a:solidFill>
                <a:latin typeface="Fraunces"/>
                <a:ea typeface="Fraunces"/>
                <a:cs typeface="Fraunces"/>
                <a:sym typeface="Fraunces"/>
              </a:rPr>
              <a:t> Truyện ngắn</a:t>
            </a:r>
          </a:p>
        </p:txBody>
      </p:sp>
      <p:graphicFrame>
        <p:nvGraphicFramePr>
          <p:cNvPr id="33" name="Table 33"/>
          <p:cNvGraphicFramePr>
            <a:graphicFrameLocks noGrp="1"/>
          </p:cNvGraphicFramePr>
          <p:nvPr/>
        </p:nvGraphicFramePr>
        <p:xfrm>
          <a:off x="503605" y="2267855"/>
          <a:ext cx="17280791" cy="7305042"/>
        </p:xfrm>
        <a:graphic>
          <a:graphicData uri="http://schemas.openxmlformats.org/drawingml/2006/table">
            <a:tbl>
              <a:tblPr/>
              <a:tblGrid>
                <a:gridCol w="2740201">
                  <a:extLst>
                    <a:ext uri="{9D8B030D-6E8A-4147-A177-3AD203B41FA5}">
                      <a16:colId xmlns:a16="http://schemas.microsoft.com/office/drawing/2014/main" val="20000"/>
                    </a:ext>
                  </a:extLst>
                </a:gridCol>
                <a:gridCol w="14540590">
                  <a:extLst>
                    <a:ext uri="{9D8B030D-6E8A-4147-A177-3AD203B41FA5}">
                      <a16:colId xmlns:a16="http://schemas.microsoft.com/office/drawing/2014/main" val="20001"/>
                    </a:ext>
                  </a:extLst>
                </a:gridCol>
              </a:tblGrid>
              <a:tr h="1543493">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Đặc trưng của truyện ngắn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Những biểu hiện trong văn bản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extLst>
                  <a:ext uri="{0D108BD9-81ED-4DB2-BD59-A6C34878D82A}">
                    <a16:rowId xmlns:a16="http://schemas.microsoft.com/office/drawing/2014/main" val="10000"/>
                  </a:ext>
                </a:extLst>
              </a:tr>
              <a:tr h="5761549">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Ngôi kể</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tc>
                  <a:txBody>
                    <a:bodyPr/>
                    <a:lstStyle/>
                    <a:p>
                      <a:pPr marL="734061" lvl="1" indent="-367031" algn="just">
                        <a:lnSpc>
                          <a:spcPts val="4760"/>
                        </a:lnSpc>
                        <a:buFont typeface="Arial"/>
                        <a:buChar char="•"/>
                        <a:defRPr/>
                      </a:pPr>
                      <a:r>
                        <a:rPr lang="en-US" sz="3400">
                          <a:solidFill>
                            <a:srgbClr val="000000"/>
                          </a:solidFill>
                          <a:latin typeface="Roboto Condensed"/>
                          <a:ea typeface="Roboto Condensed"/>
                          <a:cs typeface="Roboto Condensed"/>
                          <a:sym typeface="Roboto Condensed"/>
                        </a:rPr>
                        <a:t>Thứ nhất, người cha xưng </a:t>
                      </a:r>
                      <a:r>
                        <a:rPr lang="en-US" sz="3400" i="1">
                          <a:solidFill>
                            <a:srgbClr val="000000"/>
                          </a:solidFill>
                          <a:latin typeface="Roboto Condensed Italics"/>
                          <a:ea typeface="Roboto Condensed Italics"/>
                          <a:cs typeface="Roboto Condensed Italics"/>
                          <a:sym typeface="Roboto Condensed Italics"/>
                        </a:rPr>
                        <a:t>tôi</a:t>
                      </a:r>
                      <a:endParaRPr lang="en-US" sz="1100"/>
                    </a:p>
                    <a:p>
                      <a:pPr algn="just">
                        <a:lnSpc>
                          <a:spcPts val="4760"/>
                        </a:lnSpc>
                      </a:pPr>
                      <a:r>
                        <a:rPr lang="en-US" sz="3400" i="1">
                          <a:solidFill>
                            <a:srgbClr val="000000"/>
                          </a:solidFill>
                          <a:latin typeface="Roboto Condensed Italics"/>
                          <a:ea typeface="Roboto Condensed Italics"/>
                          <a:cs typeface="Roboto Condensed Italics"/>
                          <a:sym typeface="Roboto Condensed Italics"/>
                        </a:rPr>
                        <a:t>→ </a:t>
                      </a:r>
                      <a:r>
                        <a:rPr lang="en-US" sz="3400">
                          <a:solidFill>
                            <a:srgbClr val="000000"/>
                          </a:solidFill>
                          <a:latin typeface="Roboto Condensed"/>
                          <a:ea typeface="Roboto Condensed"/>
                          <a:cs typeface="Roboto Condensed"/>
                          <a:sym typeface="Roboto Condensed"/>
                        </a:rPr>
                        <a:t>Nhân vật là người tham dự vào câu chuyện, trải nghiệm trực tiếp nỗi kinh hoàng trong trận lũ, cũng là người duy nhất biết đứa bé được vớt lên từ dòng nước không phải con của mình. Từ vai người cha, nhân vật “tôi” đã tự nguyện nuôi đứa trẻ khôn lớn. Với lòng nhân từ, vị tha của người cha, nhân vật “tôi” đã không nói ra sự thật về đứa con.</a:t>
                      </a:r>
                    </a:p>
                    <a:p>
                      <a:pPr algn="just">
                        <a:lnSpc>
                          <a:spcPts val="4760"/>
                        </a:lnSpc>
                      </a:pPr>
                      <a:r>
                        <a:rPr lang="en-US" sz="3400">
                          <a:solidFill>
                            <a:srgbClr val="000000"/>
                          </a:solidFill>
                          <a:latin typeface="Roboto Condensed"/>
                          <a:ea typeface="Roboto Condensed"/>
                          <a:cs typeface="Roboto Condensed"/>
                          <a:sym typeface="Roboto Condensed"/>
                        </a:rPr>
                        <a:t>→ Người kể chuyện đồng thời là nhân vật chính trong tác phẩm khiến câu chuyện chân thực, xúc động, giàu ám ảnh.</a:t>
                      </a:r>
                    </a:p>
                    <a:p>
                      <a:pPr algn="just">
                        <a:lnSpc>
                          <a:spcPts val="4760"/>
                        </a:lnSpc>
                      </a:pPr>
                      <a:endParaRPr lang="en-US" sz="3400">
                        <a:solidFill>
                          <a:srgbClr val="000000"/>
                        </a:solidFill>
                        <a:latin typeface="Roboto Condensed"/>
                        <a:ea typeface="Roboto Condensed"/>
                        <a:cs typeface="Roboto Condensed"/>
                        <a:sym typeface="Roboto Condensed"/>
                      </a:endParaRPr>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9730284" y="365358"/>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457200" y="521562"/>
            <a:ext cx="1766730" cy="1050401"/>
          </a:xfrm>
          <a:custGeom>
            <a:avLst/>
            <a:gdLst/>
            <a:ahLst/>
            <a:cxnLst/>
            <a:rect l="l" t="t" r="r" b="b"/>
            <a:pathLst>
              <a:path w="1766730" h="1050401">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9" name="Group 9"/>
          <p:cNvGrpSpPr/>
          <p:nvPr/>
        </p:nvGrpSpPr>
        <p:grpSpPr>
          <a:xfrm>
            <a:off x="1730086" y="1028840"/>
            <a:ext cx="14827827" cy="6945713"/>
            <a:chOff x="0" y="0"/>
            <a:chExt cx="3905271" cy="1829324"/>
          </a:xfrm>
        </p:grpSpPr>
        <p:sp>
          <p:nvSpPr>
            <p:cNvPr id="10" name="Freeform 10"/>
            <p:cNvSpPr/>
            <p:nvPr/>
          </p:nvSpPr>
          <p:spPr>
            <a:xfrm>
              <a:off x="0" y="0"/>
              <a:ext cx="3905271" cy="1829324"/>
            </a:xfrm>
            <a:custGeom>
              <a:avLst/>
              <a:gdLst/>
              <a:ahLst/>
              <a:cxnLst/>
              <a:rect l="l" t="t" r="r" b="b"/>
              <a:pathLst>
                <a:path w="3905271" h="1829324">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1" name="TextBox 11"/>
            <p:cNvSpPr txBox="1"/>
            <p:nvPr/>
          </p:nvSpPr>
          <p:spPr>
            <a:xfrm>
              <a:off x="0" y="-76200"/>
              <a:ext cx="3905271" cy="1905524"/>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5406316" y="1973072"/>
            <a:ext cx="2303196" cy="1433739"/>
          </a:xfrm>
          <a:custGeom>
            <a:avLst/>
            <a:gdLst/>
            <a:ahLst/>
            <a:cxnLst/>
            <a:rect l="l" t="t" r="r" b="b"/>
            <a:pathLst>
              <a:path w="2303196" h="1433739">
                <a:moveTo>
                  <a:pt x="0" y="0"/>
                </a:moveTo>
                <a:lnTo>
                  <a:pt x="2303195" y="0"/>
                </a:lnTo>
                <a:lnTo>
                  <a:pt x="2303195" y="1433739"/>
                </a:lnTo>
                <a:lnTo>
                  <a:pt x="0" y="14337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0" y="6628545"/>
            <a:ext cx="9479920" cy="3717673"/>
          </a:xfrm>
          <a:custGeom>
            <a:avLst/>
            <a:gdLst/>
            <a:ahLst/>
            <a:cxnLst/>
            <a:rect l="l" t="t" r="r" b="b"/>
            <a:pathLst>
              <a:path w="9479920" h="3717673">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r:embed="rId18"/>
                </a:ext>
              </a:extLst>
            </a:blip>
            <a:stretch>
              <a:fillRect l="-482944"/>
            </a:stretch>
          </a:blipFill>
        </p:spPr>
        <p:txBody>
          <a:bodyPr/>
          <a:lstStyle/>
          <a:p>
            <a:endParaRPr lang="en-US"/>
          </a:p>
        </p:txBody>
      </p:sp>
      <p:sp>
        <p:nvSpPr>
          <p:cNvPr id="14" name="Freeform 14"/>
          <p:cNvSpPr/>
          <p:nvPr/>
        </p:nvSpPr>
        <p:spPr>
          <a:xfrm flipH="1">
            <a:off x="-1119287" y="6080010"/>
            <a:ext cx="5491645" cy="3039309"/>
          </a:xfrm>
          <a:custGeom>
            <a:avLst/>
            <a:gdLst/>
            <a:ahLst/>
            <a:cxnLst/>
            <a:rect l="l" t="t" r="r" b="b"/>
            <a:pathLst>
              <a:path w="5491645" h="3039309">
                <a:moveTo>
                  <a:pt x="5491645" y="0"/>
                </a:moveTo>
                <a:lnTo>
                  <a:pt x="0" y="0"/>
                </a:lnTo>
                <a:lnTo>
                  <a:pt x="0" y="3039310"/>
                </a:lnTo>
                <a:lnTo>
                  <a:pt x="5491645" y="3039310"/>
                </a:lnTo>
                <a:lnTo>
                  <a:pt x="5491645" y="0"/>
                </a:lnTo>
                <a:close/>
              </a:path>
            </a:pathLst>
          </a:custGeom>
          <a:blipFill>
            <a:blip r:embed="rId19">
              <a:extLst>
                <a:ext uri="{96DAC541-7B7A-43D3-8B79-37D633B846F1}">
                  <asvg:svgBlip xmlns:asvg="http://schemas.microsoft.com/office/drawing/2016/SVG/main" r:embed="rId20"/>
                </a:ext>
              </a:extLst>
            </a:blip>
            <a:stretch>
              <a:fillRect b="-4572"/>
            </a:stretch>
          </a:blipFill>
        </p:spPr>
        <p:txBody>
          <a:bodyPr/>
          <a:lstStyle/>
          <a:p>
            <a:endParaRPr lang="en-US"/>
          </a:p>
        </p:txBody>
      </p:sp>
      <p:sp>
        <p:nvSpPr>
          <p:cNvPr id="15" name="Freeform 15"/>
          <p:cNvSpPr/>
          <p:nvPr/>
        </p:nvSpPr>
        <p:spPr>
          <a:xfrm>
            <a:off x="120895" y="9369918"/>
            <a:ext cx="2426880" cy="1228608"/>
          </a:xfrm>
          <a:custGeom>
            <a:avLst/>
            <a:gdLst/>
            <a:ahLst/>
            <a:cxnLst/>
            <a:rect l="l" t="t" r="r" b="b"/>
            <a:pathLst>
              <a:path w="2426880" h="1228608">
                <a:moveTo>
                  <a:pt x="0" y="0"/>
                </a:moveTo>
                <a:lnTo>
                  <a:pt x="2426880" y="0"/>
                </a:lnTo>
                <a:lnTo>
                  <a:pt x="2426880" y="1228608"/>
                </a:lnTo>
                <a:lnTo>
                  <a:pt x="0" y="122860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a:off x="1865357" y="9397411"/>
            <a:ext cx="2995498" cy="1516471"/>
          </a:xfrm>
          <a:custGeom>
            <a:avLst/>
            <a:gdLst/>
            <a:ahLst/>
            <a:cxnLst/>
            <a:rect l="l" t="t" r="r" b="b"/>
            <a:pathLst>
              <a:path w="2995498" h="1516471">
                <a:moveTo>
                  <a:pt x="0" y="0"/>
                </a:moveTo>
                <a:lnTo>
                  <a:pt x="2995498" y="0"/>
                </a:lnTo>
                <a:lnTo>
                  <a:pt x="2995498" y="1516471"/>
                </a:lnTo>
                <a:lnTo>
                  <a:pt x="0" y="151647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Freeform 17"/>
          <p:cNvSpPr/>
          <p:nvPr/>
        </p:nvSpPr>
        <p:spPr>
          <a:xfrm>
            <a:off x="4326791" y="9397411"/>
            <a:ext cx="2987932" cy="1512641"/>
          </a:xfrm>
          <a:custGeom>
            <a:avLst/>
            <a:gdLst/>
            <a:ahLst/>
            <a:cxnLst/>
            <a:rect l="l" t="t" r="r" b="b"/>
            <a:pathLst>
              <a:path w="2987932" h="1512641">
                <a:moveTo>
                  <a:pt x="0" y="0"/>
                </a:moveTo>
                <a:lnTo>
                  <a:pt x="2987932" y="0"/>
                </a:lnTo>
                <a:lnTo>
                  <a:pt x="2987932" y="1512641"/>
                </a:lnTo>
                <a:lnTo>
                  <a:pt x="0" y="151264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6234347" y="9397411"/>
            <a:ext cx="3326549" cy="1684065"/>
          </a:xfrm>
          <a:custGeom>
            <a:avLst/>
            <a:gdLst/>
            <a:ahLst/>
            <a:cxnLst/>
            <a:rect l="l" t="t" r="r" b="b"/>
            <a:pathLst>
              <a:path w="3326549" h="1684065">
                <a:moveTo>
                  <a:pt x="0" y="0"/>
                </a:moveTo>
                <a:lnTo>
                  <a:pt x="3326549" y="0"/>
                </a:lnTo>
                <a:lnTo>
                  <a:pt x="3326549" y="1684066"/>
                </a:lnTo>
                <a:lnTo>
                  <a:pt x="0" y="168406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4326791" y="7829784"/>
            <a:ext cx="1456127" cy="1540134"/>
          </a:xfrm>
          <a:custGeom>
            <a:avLst/>
            <a:gdLst/>
            <a:ahLst/>
            <a:cxnLst/>
            <a:rect l="l" t="t" r="r" b="b"/>
            <a:pathLst>
              <a:path w="1456127" h="1540134">
                <a:moveTo>
                  <a:pt x="0" y="0"/>
                </a:moveTo>
                <a:lnTo>
                  <a:pt x="1456126" y="0"/>
                </a:lnTo>
                <a:lnTo>
                  <a:pt x="1456126" y="1540134"/>
                </a:lnTo>
                <a:lnTo>
                  <a:pt x="0" y="154013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TextBox 20"/>
          <p:cNvSpPr txBox="1"/>
          <p:nvPr/>
        </p:nvSpPr>
        <p:spPr>
          <a:xfrm>
            <a:off x="5054854" y="1801622"/>
            <a:ext cx="8106792" cy="1387450"/>
          </a:xfrm>
          <a:prstGeom prst="rect">
            <a:avLst/>
          </a:prstGeom>
        </p:spPr>
        <p:txBody>
          <a:bodyPr lIns="0" tIns="0" rIns="0" bIns="0" rtlCol="0" anchor="t">
            <a:spAutoFit/>
          </a:bodyPr>
          <a:lstStyle/>
          <a:p>
            <a:pPr algn="ctr">
              <a:lnSpc>
                <a:spcPts val="11200"/>
              </a:lnSpc>
            </a:pPr>
            <a:r>
              <a:rPr lang="en-US" sz="8000">
                <a:solidFill>
                  <a:srgbClr val="504238"/>
                </a:solidFill>
                <a:latin typeface="#9Slide05 Angelline"/>
                <a:ea typeface="#9Slide05 Angelline"/>
                <a:cs typeface="#9Slide05 Angelline"/>
                <a:sym typeface="#9Slide05 Angelline"/>
              </a:rPr>
              <a:t>Chia sẻ cá nhân</a:t>
            </a:r>
          </a:p>
        </p:txBody>
      </p:sp>
      <p:sp>
        <p:nvSpPr>
          <p:cNvPr id="21" name="TextBox 21"/>
          <p:cNvSpPr txBox="1"/>
          <p:nvPr/>
        </p:nvSpPr>
        <p:spPr>
          <a:xfrm>
            <a:off x="3022562" y="3532168"/>
            <a:ext cx="12914717" cy="3888988"/>
          </a:xfrm>
          <a:prstGeom prst="rect">
            <a:avLst/>
          </a:prstGeom>
        </p:spPr>
        <p:txBody>
          <a:bodyPr lIns="0" tIns="0" rIns="0" bIns="0" rtlCol="0" anchor="t">
            <a:spAutoFit/>
          </a:bodyPr>
          <a:lstStyle/>
          <a:p>
            <a:pPr algn="just">
              <a:lnSpc>
                <a:spcPts val="6158"/>
              </a:lnSpc>
            </a:pPr>
            <a:r>
              <a:rPr lang="en-US" sz="4398" dirty="0">
                <a:solidFill>
                  <a:srgbClr val="3C1B1F"/>
                </a:solidFill>
                <a:latin typeface="Roboto Condensed"/>
                <a:ea typeface="Roboto Condensed"/>
                <a:cs typeface="Roboto Condensed"/>
                <a:sym typeface="Roboto Condensed"/>
              </a:rPr>
              <a:t>Trong </a:t>
            </a:r>
            <a:r>
              <a:rPr lang="en-US" sz="4398" dirty="0" err="1">
                <a:solidFill>
                  <a:srgbClr val="3C1B1F"/>
                </a:solidFill>
                <a:latin typeface="Roboto Condensed"/>
                <a:ea typeface="Roboto Condensed"/>
                <a:cs typeface="Roboto Condensed"/>
                <a:sym typeface="Roboto Condensed"/>
              </a:rPr>
              <a:t>cuộc</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sống</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có</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khi</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nào</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em</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buồn</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bã</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hoặc</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nuối</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tiếc</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rất</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lâu</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về</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một</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việc</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gì</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đó</a:t>
            </a:r>
            <a:r>
              <a:rPr lang="en-US" sz="4398" dirty="0">
                <a:solidFill>
                  <a:srgbClr val="3C1B1F"/>
                </a:solidFill>
                <a:latin typeface="Roboto Condensed"/>
                <a:ea typeface="Roboto Condensed"/>
                <a:cs typeface="Roboto Condensed"/>
                <a:sym typeface="Roboto Condensed"/>
              </a:rPr>
              <a:t> / </a:t>
            </a:r>
            <a:r>
              <a:rPr lang="en-US" sz="4398" dirty="0" err="1">
                <a:solidFill>
                  <a:srgbClr val="3C1B1F"/>
                </a:solidFill>
                <a:latin typeface="Roboto Condensed"/>
                <a:ea typeface="Roboto Condensed"/>
                <a:cs typeface="Roboto Condensed"/>
                <a:sym typeface="Roboto Condensed"/>
              </a:rPr>
              <a:t>được</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nghe</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kể</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về</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câu</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chuyện</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để</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lại</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sự</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nuối</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tiếc</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của</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bạn</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bè</a:t>
            </a:r>
            <a:r>
              <a:rPr lang="en-US" sz="4398" dirty="0">
                <a:solidFill>
                  <a:srgbClr val="3C1B1F"/>
                </a:solidFill>
                <a:latin typeface="Roboto Condensed"/>
                <a:ea typeface="Roboto Condensed"/>
                <a:cs typeface="Roboto Condensed"/>
                <a:sym typeface="Roboto Condensed"/>
              </a:rPr>
              <a:t> / </a:t>
            </a:r>
            <a:r>
              <a:rPr lang="en-US" sz="4398" dirty="0" err="1">
                <a:solidFill>
                  <a:srgbClr val="3C1B1F"/>
                </a:solidFill>
                <a:latin typeface="Roboto Condensed"/>
                <a:ea typeface="Roboto Condensed"/>
                <a:cs typeface="Roboto Condensed"/>
                <a:sym typeface="Roboto Condensed"/>
              </a:rPr>
              <a:t>người</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thân</a:t>
            </a:r>
            <a:r>
              <a:rPr lang="en-US" sz="4398" dirty="0">
                <a:solidFill>
                  <a:srgbClr val="3C1B1F"/>
                </a:solidFill>
                <a:latin typeface="Roboto Condensed"/>
                <a:ea typeface="Roboto Condensed"/>
                <a:cs typeface="Roboto Condensed"/>
                <a:sym typeface="Roboto Condensed"/>
              </a:rPr>
              <a:t>?</a:t>
            </a:r>
          </a:p>
          <a:p>
            <a:pPr algn="just">
              <a:lnSpc>
                <a:spcPts val="6158"/>
              </a:lnSpc>
            </a:pPr>
            <a:r>
              <a:rPr lang="en-US" sz="4398" dirty="0">
                <a:solidFill>
                  <a:srgbClr val="3C1B1F"/>
                </a:solidFill>
                <a:latin typeface="Roboto Condensed"/>
                <a:ea typeface="Roboto Condensed"/>
                <a:cs typeface="Roboto Condensed"/>
                <a:sym typeface="Roboto Condensed"/>
              </a:rPr>
              <a:t> Em </a:t>
            </a:r>
            <a:r>
              <a:rPr lang="en-US" sz="4398" dirty="0" err="1">
                <a:solidFill>
                  <a:srgbClr val="3C1B1F"/>
                </a:solidFill>
                <a:latin typeface="Roboto Condensed"/>
                <a:ea typeface="Roboto Condensed"/>
                <a:cs typeface="Roboto Condensed"/>
                <a:sym typeface="Roboto Condensed"/>
              </a:rPr>
              <a:t>hãy</a:t>
            </a:r>
            <a:r>
              <a:rPr lang="en-US" sz="4398" dirty="0">
                <a:solidFill>
                  <a:srgbClr val="3C1B1F"/>
                </a:solidFill>
                <a:latin typeface="Roboto Condensed"/>
                <a:ea typeface="Roboto Condensed"/>
                <a:cs typeface="Roboto Condensed"/>
                <a:sym typeface="Roboto Condensed"/>
              </a:rPr>
              <a:t> chia </a:t>
            </a:r>
            <a:r>
              <a:rPr lang="en-US" sz="4398" dirty="0" err="1">
                <a:solidFill>
                  <a:srgbClr val="3C1B1F"/>
                </a:solidFill>
                <a:latin typeface="Roboto Condensed"/>
                <a:ea typeface="Roboto Condensed"/>
                <a:cs typeface="Roboto Condensed"/>
                <a:sym typeface="Roboto Condensed"/>
              </a:rPr>
              <a:t>sẻ</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câu</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chuyện</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cùng</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cả</a:t>
            </a:r>
            <a:r>
              <a:rPr lang="en-US" sz="4398" dirty="0">
                <a:solidFill>
                  <a:srgbClr val="3C1B1F"/>
                </a:solidFill>
                <a:latin typeface="Roboto Condensed"/>
                <a:ea typeface="Roboto Condensed"/>
                <a:cs typeface="Roboto Condensed"/>
                <a:sym typeface="Roboto Condensed"/>
              </a:rPr>
              <a:t> </a:t>
            </a:r>
            <a:r>
              <a:rPr lang="en-US" sz="4398" dirty="0" err="1">
                <a:solidFill>
                  <a:srgbClr val="3C1B1F"/>
                </a:solidFill>
                <a:latin typeface="Roboto Condensed"/>
                <a:ea typeface="Roboto Condensed"/>
                <a:cs typeface="Roboto Condensed"/>
                <a:sym typeface="Roboto Condensed"/>
              </a:rPr>
              <a:t>lớp</a:t>
            </a:r>
            <a:r>
              <a:rPr lang="en-US" sz="4398" dirty="0">
                <a:solidFill>
                  <a:srgbClr val="3C1B1F"/>
                </a:solidFill>
                <a:latin typeface="Roboto Condensed"/>
                <a:ea typeface="Roboto Condensed"/>
                <a:cs typeface="Roboto Condensed"/>
                <a:sym typeface="Roboto Condensed"/>
              </a:rPr>
              <a:t>.</a:t>
            </a:r>
          </a:p>
          <a:p>
            <a:pPr algn="just">
              <a:lnSpc>
                <a:spcPts val="6159"/>
              </a:lnSpc>
            </a:pPr>
            <a:endParaRPr lang="en-US" sz="4398" dirty="0">
              <a:solidFill>
                <a:srgbClr val="3C1B1F"/>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8" name="Freeform 8"/>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7" name="Freeform 17"/>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Freeform 19"/>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2" name="Freeform 2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3" name="Freeform 2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4" name="Freeform 2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5" name="Freeform 2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6" name="Freeform 2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TextBox 31"/>
          <p:cNvSpPr txBox="1"/>
          <p:nvPr/>
        </p:nvSpPr>
        <p:spPr>
          <a:xfrm>
            <a:off x="2962419" y="67883"/>
            <a:ext cx="11205018" cy="1078102"/>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3. KHÁM PHÁ VĂN BẢN</a:t>
            </a:r>
          </a:p>
        </p:txBody>
      </p:sp>
      <p:sp>
        <p:nvSpPr>
          <p:cNvPr id="32" name="TextBox 32"/>
          <p:cNvSpPr txBox="1"/>
          <p:nvPr/>
        </p:nvSpPr>
        <p:spPr>
          <a:xfrm>
            <a:off x="5354959" y="1161682"/>
            <a:ext cx="6688708"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a. Thể loại:</a:t>
            </a:r>
            <a:r>
              <a:rPr lang="en-US" sz="4516">
                <a:solidFill>
                  <a:srgbClr val="5A3F2B"/>
                </a:solidFill>
                <a:latin typeface="Fraunces"/>
                <a:ea typeface="Fraunces"/>
                <a:cs typeface="Fraunces"/>
                <a:sym typeface="Fraunces"/>
              </a:rPr>
              <a:t> Truyện ngắn</a:t>
            </a:r>
          </a:p>
        </p:txBody>
      </p:sp>
      <p:graphicFrame>
        <p:nvGraphicFramePr>
          <p:cNvPr id="33" name="Table 33"/>
          <p:cNvGraphicFramePr>
            <a:graphicFrameLocks noGrp="1"/>
          </p:cNvGraphicFramePr>
          <p:nvPr/>
        </p:nvGraphicFramePr>
        <p:xfrm>
          <a:off x="629355" y="2404191"/>
          <a:ext cx="17280791" cy="6250954"/>
        </p:xfrm>
        <a:graphic>
          <a:graphicData uri="http://schemas.openxmlformats.org/drawingml/2006/table">
            <a:tbl>
              <a:tblPr/>
              <a:tblGrid>
                <a:gridCol w="2740201">
                  <a:extLst>
                    <a:ext uri="{9D8B030D-6E8A-4147-A177-3AD203B41FA5}">
                      <a16:colId xmlns:a16="http://schemas.microsoft.com/office/drawing/2014/main" val="20000"/>
                    </a:ext>
                  </a:extLst>
                </a:gridCol>
                <a:gridCol w="14540590">
                  <a:extLst>
                    <a:ext uri="{9D8B030D-6E8A-4147-A177-3AD203B41FA5}">
                      <a16:colId xmlns:a16="http://schemas.microsoft.com/office/drawing/2014/main" val="20001"/>
                    </a:ext>
                  </a:extLst>
                </a:gridCol>
              </a:tblGrid>
              <a:tr h="1571252">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Đặc trưng của truyện ngắn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Những biểu hiện trong văn bản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extLst>
                  <a:ext uri="{0D108BD9-81ED-4DB2-BD59-A6C34878D82A}">
                    <a16:rowId xmlns:a16="http://schemas.microsoft.com/office/drawing/2014/main" val="10000"/>
                  </a:ext>
                </a:extLst>
              </a:tr>
              <a:tr h="2339851">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Nhân vật</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tc>
                  <a:txBody>
                    <a:bodyPr/>
                    <a:lstStyle/>
                    <a:p>
                      <a:pPr marL="734061" lvl="1" indent="-367031" algn="just">
                        <a:lnSpc>
                          <a:spcPts val="4760"/>
                        </a:lnSpc>
                        <a:buFont typeface="Arial"/>
                        <a:buChar char="•"/>
                        <a:defRPr/>
                      </a:pPr>
                      <a:r>
                        <a:rPr lang="en-US" sz="3400">
                          <a:solidFill>
                            <a:srgbClr val="000000"/>
                          </a:solidFill>
                          <a:latin typeface="Roboto Condensed"/>
                          <a:ea typeface="Roboto Condensed"/>
                          <a:cs typeface="Roboto Condensed"/>
                          <a:sym typeface="Roboto Condensed"/>
                        </a:rPr>
                        <a:t>Tôi, vợ của tôi, đứa con</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39851">
                <a:tc>
                  <a:txBody>
                    <a:bodyPr/>
                    <a:lstStyle/>
                    <a:p>
                      <a:pPr algn="ctr">
                        <a:lnSpc>
                          <a:spcPts val="4760"/>
                        </a:lnSpc>
                        <a:defRPr/>
                      </a:pPr>
                      <a:r>
                        <a:rPr lang="en-US" sz="3400" b="1">
                          <a:solidFill>
                            <a:srgbClr val="000000"/>
                          </a:solidFill>
                          <a:latin typeface="Roboto Condensed Bold"/>
                          <a:ea typeface="Roboto Condensed Bold"/>
                          <a:cs typeface="Roboto Condensed Bold"/>
                          <a:sym typeface="Roboto Condensed Bold"/>
                        </a:rPr>
                        <a:t>Đề tài</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DFCEE"/>
                    </a:solidFill>
                  </a:tcPr>
                </a:tc>
                <a:tc>
                  <a:txBody>
                    <a:bodyPr/>
                    <a:lstStyle/>
                    <a:p>
                      <a:pPr marL="734061" lvl="1" indent="-367031" algn="just">
                        <a:lnSpc>
                          <a:spcPts val="4760"/>
                        </a:lnSpc>
                        <a:buFont typeface="Arial"/>
                        <a:buChar char="•"/>
                        <a:defRPr/>
                      </a:pPr>
                      <a:r>
                        <a:rPr lang="en-US" sz="3400">
                          <a:solidFill>
                            <a:srgbClr val="000000"/>
                          </a:solidFill>
                          <a:latin typeface="Roboto Condensed"/>
                          <a:ea typeface="Roboto Condensed"/>
                          <a:cs typeface="Roboto Condensed"/>
                          <a:sym typeface="Roboto Condensed"/>
                        </a:rPr>
                        <a:t>Gia đình</a:t>
                      </a:r>
                      <a:endParaRPr lang="en-US" sz="1100"/>
                    </a:p>
                  </a:txBody>
                  <a:tcPr marL="95250" marR="95250" marT="95250" marB="9525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8" name="Freeform 8"/>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7" name="Freeform 17"/>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Freeform 19"/>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grpSp>
        <p:nvGrpSpPr>
          <p:cNvPr id="21" name="Group 21"/>
          <p:cNvGrpSpPr/>
          <p:nvPr/>
        </p:nvGrpSpPr>
        <p:grpSpPr>
          <a:xfrm>
            <a:off x="5065692" y="2763456"/>
            <a:ext cx="12527699" cy="2869534"/>
            <a:chOff x="0" y="0"/>
            <a:chExt cx="3299476" cy="755762"/>
          </a:xfrm>
        </p:grpSpPr>
        <p:sp>
          <p:nvSpPr>
            <p:cNvPr id="22" name="Freeform 22"/>
            <p:cNvSpPr/>
            <p:nvPr/>
          </p:nvSpPr>
          <p:spPr>
            <a:xfrm>
              <a:off x="0" y="0"/>
              <a:ext cx="3299476" cy="755762"/>
            </a:xfrm>
            <a:custGeom>
              <a:avLst/>
              <a:gdLst/>
              <a:ahLst/>
              <a:cxnLst/>
              <a:rect l="l" t="t" r="r" b="b"/>
              <a:pathLst>
                <a:path w="3299476" h="755762">
                  <a:moveTo>
                    <a:pt x="31517" y="0"/>
                  </a:moveTo>
                  <a:lnTo>
                    <a:pt x="3267959" y="0"/>
                  </a:lnTo>
                  <a:cubicBezTo>
                    <a:pt x="3285365" y="0"/>
                    <a:pt x="3299476" y="14111"/>
                    <a:pt x="3299476" y="31517"/>
                  </a:cubicBezTo>
                  <a:lnTo>
                    <a:pt x="3299476" y="724245"/>
                  </a:lnTo>
                  <a:cubicBezTo>
                    <a:pt x="3299476" y="732604"/>
                    <a:pt x="3296155" y="740620"/>
                    <a:pt x="3290245" y="746531"/>
                  </a:cubicBezTo>
                  <a:cubicBezTo>
                    <a:pt x="3284334" y="752441"/>
                    <a:pt x="3276318" y="755762"/>
                    <a:pt x="3267959" y="755762"/>
                  </a:cubicBezTo>
                  <a:lnTo>
                    <a:pt x="31517" y="755762"/>
                  </a:lnTo>
                  <a:cubicBezTo>
                    <a:pt x="14111" y="755762"/>
                    <a:pt x="0" y="741651"/>
                    <a:pt x="0" y="724245"/>
                  </a:cubicBezTo>
                  <a:lnTo>
                    <a:pt x="0" y="31517"/>
                  </a:lnTo>
                  <a:cubicBezTo>
                    <a:pt x="0" y="14111"/>
                    <a:pt x="14111" y="0"/>
                    <a:pt x="31517" y="0"/>
                  </a:cubicBezTo>
                  <a:close/>
                </a:path>
              </a:pathLst>
            </a:custGeom>
            <a:solidFill>
              <a:srgbClr val="FFFFFF">
                <a:alpha val="89804"/>
              </a:srgbClr>
            </a:solidFill>
            <a:ln w="95250" cap="rnd">
              <a:solidFill>
                <a:srgbClr val="B6D5F0">
                  <a:alpha val="89804"/>
                </a:srgbClr>
              </a:solidFill>
              <a:prstDash val="solid"/>
              <a:round/>
            </a:ln>
          </p:spPr>
          <p:txBody>
            <a:bodyPr/>
            <a:lstStyle/>
            <a:p>
              <a:endParaRPr lang="en-US"/>
            </a:p>
          </p:txBody>
        </p:sp>
        <p:sp>
          <p:nvSpPr>
            <p:cNvPr id="23" name="TextBox 23"/>
            <p:cNvSpPr txBox="1"/>
            <p:nvPr/>
          </p:nvSpPr>
          <p:spPr>
            <a:xfrm>
              <a:off x="0" y="-76200"/>
              <a:ext cx="3299476" cy="831962"/>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5" name="Freeform 25"/>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6" name="Freeform 26"/>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Freeform 31"/>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2" name="Freeform 32"/>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3" name="Freeform 33"/>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4" name="Freeform 34"/>
          <p:cNvSpPr/>
          <p:nvPr/>
        </p:nvSpPr>
        <p:spPr>
          <a:xfrm>
            <a:off x="423642" y="3053726"/>
            <a:ext cx="4385157" cy="4409207"/>
          </a:xfrm>
          <a:custGeom>
            <a:avLst/>
            <a:gdLst/>
            <a:ahLst/>
            <a:cxnLst/>
            <a:rect l="l" t="t" r="r" b="b"/>
            <a:pathLst>
              <a:path w="4385157" h="4409207">
                <a:moveTo>
                  <a:pt x="0" y="0"/>
                </a:moveTo>
                <a:lnTo>
                  <a:pt x="4385158" y="0"/>
                </a:lnTo>
                <a:lnTo>
                  <a:pt x="4385158" y="4409208"/>
                </a:lnTo>
                <a:lnTo>
                  <a:pt x="0" y="4409208"/>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grpSp>
        <p:nvGrpSpPr>
          <p:cNvPr id="35" name="Group 35"/>
          <p:cNvGrpSpPr/>
          <p:nvPr/>
        </p:nvGrpSpPr>
        <p:grpSpPr>
          <a:xfrm>
            <a:off x="5065692" y="5838181"/>
            <a:ext cx="12527699" cy="3723073"/>
            <a:chOff x="0" y="0"/>
            <a:chExt cx="3299476" cy="980563"/>
          </a:xfrm>
        </p:grpSpPr>
        <p:sp>
          <p:nvSpPr>
            <p:cNvPr id="36" name="Freeform 36"/>
            <p:cNvSpPr/>
            <p:nvPr/>
          </p:nvSpPr>
          <p:spPr>
            <a:xfrm>
              <a:off x="0" y="0"/>
              <a:ext cx="3299476" cy="980563"/>
            </a:xfrm>
            <a:custGeom>
              <a:avLst/>
              <a:gdLst/>
              <a:ahLst/>
              <a:cxnLst/>
              <a:rect l="l" t="t" r="r" b="b"/>
              <a:pathLst>
                <a:path w="3299476" h="980563">
                  <a:moveTo>
                    <a:pt x="31517" y="0"/>
                  </a:moveTo>
                  <a:lnTo>
                    <a:pt x="3267959" y="0"/>
                  </a:lnTo>
                  <a:cubicBezTo>
                    <a:pt x="3285365" y="0"/>
                    <a:pt x="3299476" y="14111"/>
                    <a:pt x="3299476" y="31517"/>
                  </a:cubicBezTo>
                  <a:lnTo>
                    <a:pt x="3299476" y="949045"/>
                  </a:lnTo>
                  <a:cubicBezTo>
                    <a:pt x="3299476" y="966452"/>
                    <a:pt x="3285365" y="980563"/>
                    <a:pt x="3267959" y="980563"/>
                  </a:cubicBezTo>
                  <a:lnTo>
                    <a:pt x="31517" y="980563"/>
                  </a:lnTo>
                  <a:cubicBezTo>
                    <a:pt x="23158" y="980563"/>
                    <a:pt x="15142" y="977242"/>
                    <a:pt x="9231" y="971331"/>
                  </a:cubicBezTo>
                  <a:cubicBezTo>
                    <a:pt x="3321" y="965421"/>
                    <a:pt x="0" y="957404"/>
                    <a:pt x="0" y="949045"/>
                  </a:cubicBezTo>
                  <a:lnTo>
                    <a:pt x="0" y="31517"/>
                  </a:lnTo>
                  <a:cubicBezTo>
                    <a:pt x="0" y="14111"/>
                    <a:pt x="14111" y="0"/>
                    <a:pt x="31517" y="0"/>
                  </a:cubicBezTo>
                  <a:close/>
                </a:path>
              </a:pathLst>
            </a:custGeom>
            <a:solidFill>
              <a:srgbClr val="FFFFFF">
                <a:alpha val="89804"/>
              </a:srgbClr>
            </a:solidFill>
            <a:ln w="95250" cap="rnd">
              <a:solidFill>
                <a:srgbClr val="B6D5F0">
                  <a:alpha val="89804"/>
                </a:srgbClr>
              </a:solidFill>
              <a:prstDash val="solid"/>
              <a:round/>
            </a:ln>
          </p:spPr>
          <p:txBody>
            <a:bodyPr/>
            <a:lstStyle/>
            <a:p>
              <a:endParaRPr lang="en-US"/>
            </a:p>
          </p:txBody>
        </p:sp>
        <p:sp>
          <p:nvSpPr>
            <p:cNvPr id="37" name="TextBox 37"/>
            <p:cNvSpPr txBox="1"/>
            <p:nvPr/>
          </p:nvSpPr>
          <p:spPr>
            <a:xfrm>
              <a:off x="0" y="-76200"/>
              <a:ext cx="3299476" cy="1056763"/>
            </a:xfrm>
            <a:prstGeom prst="rect">
              <a:avLst/>
            </a:prstGeom>
          </p:spPr>
          <p:txBody>
            <a:bodyPr lIns="50800" tIns="50800" rIns="50800" bIns="50800" rtlCol="0" anchor="ctr"/>
            <a:lstStyle/>
            <a:p>
              <a:pPr algn="ctr">
                <a:lnSpc>
                  <a:spcPts val="2659"/>
                </a:lnSpc>
                <a:spcBef>
                  <a:spcPct val="0"/>
                </a:spcBef>
              </a:pPr>
              <a:endParaRPr/>
            </a:p>
          </p:txBody>
        </p:sp>
      </p:grpSp>
      <p:sp>
        <p:nvSpPr>
          <p:cNvPr id="38" name="Freeform 38"/>
          <p:cNvSpPr/>
          <p:nvPr/>
        </p:nvSpPr>
        <p:spPr>
          <a:xfrm rot="-2700000">
            <a:off x="2122889" y="7284418"/>
            <a:ext cx="2812742" cy="1532945"/>
          </a:xfrm>
          <a:custGeom>
            <a:avLst/>
            <a:gdLst/>
            <a:ahLst/>
            <a:cxnLst/>
            <a:rect l="l" t="t" r="r" b="b"/>
            <a:pathLst>
              <a:path w="2812742" h="1532945">
                <a:moveTo>
                  <a:pt x="0" y="0"/>
                </a:moveTo>
                <a:lnTo>
                  <a:pt x="2812742" y="0"/>
                </a:lnTo>
                <a:lnTo>
                  <a:pt x="2812742" y="1532945"/>
                </a:lnTo>
                <a:lnTo>
                  <a:pt x="0" y="153294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39" name="TextBox 39"/>
          <p:cNvSpPr txBox="1"/>
          <p:nvPr/>
        </p:nvSpPr>
        <p:spPr>
          <a:xfrm>
            <a:off x="2962419" y="452030"/>
            <a:ext cx="11205018" cy="1078102"/>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3. KHÁM PHÁ VĂN BẢN</a:t>
            </a:r>
          </a:p>
        </p:txBody>
      </p:sp>
      <p:sp>
        <p:nvSpPr>
          <p:cNvPr id="40" name="TextBox 40"/>
          <p:cNvSpPr txBox="1"/>
          <p:nvPr/>
        </p:nvSpPr>
        <p:spPr>
          <a:xfrm>
            <a:off x="6396514" y="1633107"/>
            <a:ext cx="4124027"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b.Nhân vật </a:t>
            </a:r>
            <a:r>
              <a:rPr lang="en-US" sz="4516" b="1" i="1">
                <a:solidFill>
                  <a:srgbClr val="5A3F2B"/>
                </a:solidFill>
                <a:latin typeface="Fraunces Bold Italics"/>
                <a:ea typeface="Fraunces Bold Italics"/>
                <a:cs typeface="Fraunces Bold Italics"/>
                <a:sym typeface="Fraunces Bold Italics"/>
              </a:rPr>
              <a:t>Tôi</a:t>
            </a:r>
          </a:p>
        </p:txBody>
      </p:sp>
      <p:sp>
        <p:nvSpPr>
          <p:cNvPr id="41" name="TextBox 41"/>
          <p:cNvSpPr txBox="1"/>
          <p:nvPr/>
        </p:nvSpPr>
        <p:spPr>
          <a:xfrm>
            <a:off x="5536734" y="3166766"/>
            <a:ext cx="11226114" cy="247332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F0F0F"/>
                </a:solidFill>
                <a:latin typeface="Roboto Condensed"/>
                <a:ea typeface="Roboto Condensed"/>
                <a:cs typeface="Roboto Condensed"/>
                <a:sym typeface="Roboto Condensed"/>
              </a:rPr>
              <a:t>Lũ dâng cao và giặc đánh phá làng quê, người cha phải làm nhiệm vụ, không thể rời vị trí</a:t>
            </a:r>
          </a:p>
          <a:p>
            <a:pPr marL="755651" lvl="1" indent="-377825" algn="just">
              <a:lnSpc>
                <a:spcPts val="4900"/>
              </a:lnSpc>
              <a:buFont typeface="Arial"/>
              <a:buChar char="•"/>
            </a:pPr>
            <a:r>
              <a:rPr lang="en-US" sz="3500">
                <a:solidFill>
                  <a:srgbClr val="0F0F0F"/>
                </a:solidFill>
                <a:latin typeface="Roboto Condensed"/>
                <a:ea typeface="Roboto Condensed"/>
                <a:cs typeface="Roboto Condensed"/>
                <a:sym typeface="Roboto Condensed"/>
              </a:rPr>
              <a:t>Vợ ở nhà trở dạ sinh con, rất cần có chồng bên cạnh</a:t>
            </a:r>
          </a:p>
          <a:p>
            <a:pPr algn="just">
              <a:lnSpc>
                <a:spcPts val="4900"/>
              </a:lnSpc>
            </a:pPr>
            <a:endParaRPr lang="en-US" sz="3500">
              <a:solidFill>
                <a:srgbClr val="0F0F0F"/>
              </a:solidFill>
              <a:latin typeface="Roboto Condensed"/>
              <a:ea typeface="Roboto Condensed"/>
              <a:cs typeface="Roboto Condensed"/>
              <a:sym typeface="Roboto Condensed"/>
            </a:endParaRPr>
          </a:p>
        </p:txBody>
      </p:sp>
      <p:sp>
        <p:nvSpPr>
          <p:cNvPr id="42" name="TextBox 42"/>
          <p:cNvSpPr txBox="1"/>
          <p:nvPr/>
        </p:nvSpPr>
        <p:spPr>
          <a:xfrm>
            <a:off x="1276766" y="4551951"/>
            <a:ext cx="2716072" cy="939024"/>
          </a:xfrm>
          <a:prstGeom prst="rect">
            <a:avLst/>
          </a:prstGeom>
        </p:spPr>
        <p:txBody>
          <a:bodyPr lIns="0" tIns="0" rIns="0" bIns="0" rtlCol="0" anchor="t">
            <a:spAutoFit/>
          </a:bodyPr>
          <a:lstStyle/>
          <a:p>
            <a:pPr algn="ctr">
              <a:lnSpc>
                <a:spcPts val="7608"/>
              </a:lnSpc>
              <a:spcBef>
                <a:spcPct val="0"/>
              </a:spcBef>
            </a:pPr>
            <a:r>
              <a:rPr lang="en-US" sz="5434" b="1">
                <a:solidFill>
                  <a:srgbClr val="FEFFFE"/>
                </a:solidFill>
                <a:latin typeface="Roboto Condensed Bold"/>
                <a:ea typeface="Roboto Condensed Bold"/>
                <a:cs typeface="Roboto Condensed Bold"/>
                <a:sym typeface="Roboto Condensed Bold"/>
              </a:rPr>
              <a:t>Tình cảnh</a:t>
            </a:r>
          </a:p>
        </p:txBody>
      </p:sp>
      <p:sp>
        <p:nvSpPr>
          <p:cNvPr id="43" name="TextBox 43"/>
          <p:cNvSpPr txBox="1"/>
          <p:nvPr/>
        </p:nvSpPr>
        <p:spPr>
          <a:xfrm>
            <a:off x="5779329" y="6132659"/>
            <a:ext cx="11226114" cy="3092450"/>
          </a:xfrm>
          <a:prstGeom prst="rect">
            <a:avLst/>
          </a:prstGeom>
        </p:spPr>
        <p:txBody>
          <a:bodyPr lIns="0" tIns="0" rIns="0" bIns="0" rtlCol="0" anchor="t">
            <a:spAutoFit/>
          </a:bodyPr>
          <a:lstStyle/>
          <a:p>
            <a:pPr algn="just">
              <a:lnSpc>
                <a:spcPts val="4900"/>
              </a:lnSpc>
            </a:pPr>
            <a:r>
              <a:rPr lang="en-US" sz="3500">
                <a:solidFill>
                  <a:srgbClr val="0F0F0F"/>
                </a:solidFill>
                <a:latin typeface="Roboto Condensed"/>
                <a:ea typeface="Roboto Condensed"/>
                <a:cs typeface="Roboto Condensed"/>
                <a:sym typeface="Roboto Condensed"/>
              </a:rPr>
              <a:t>→ Tình cảnh éo le khiến lòng cha sốt ruột như lửa đốt, không biết vợ con ở nhà có sinh nở bình an, có được an toàn hay không.</a:t>
            </a:r>
          </a:p>
          <a:p>
            <a:pPr algn="just">
              <a:lnSpc>
                <a:spcPts val="4900"/>
              </a:lnSpc>
            </a:pPr>
            <a:r>
              <a:rPr lang="en-US" sz="3500">
                <a:solidFill>
                  <a:srgbClr val="0F0F0F"/>
                </a:solidFill>
                <a:latin typeface="Roboto Condensed"/>
                <a:ea typeface="Roboto Condensed"/>
                <a:cs typeface="Roboto Condensed"/>
                <a:sym typeface="Roboto Condensed"/>
              </a:rPr>
              <a:t>→ Cha mong ước được trở về nhà để đón đứa con mới chào đời và đưa hai mẹ con đến nơi an toàn.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8" name="Freeform 8"/>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7" name="Freeform 17"/>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Freeform 19"/>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grpSp>
        <p:nvGrpSpPr>
          <p:cNvPr id="21" name="Group 21"/>
          <p:cNvGrpSpPr/>
          <p:nvPr/>
        </p:nvGrpSpPr>
        <p:grpSpPr>
          <a:xfrm>
            <a:off x="6625399" y="2146919"/>
            <a:ext cx="11320519" cy="2368951"/>
            <a:chOff x="0" y="0"/>
            <a:chExt cx="2981536" cy="623921"/>
          </a:xfrm>
        </p:grpSpPr>
        <p:sp>
          <p:nvSpPr>
            <p:cNvPr id="22" name="Freeform 22"/>
            <p:cNvSpPr/>
            <p:nvPr/>
          </p:nvSpPr>
          <p:spPr>
            <a:xfrm>
              <a:off x="0" y="0"/>
              <a:ext cx="2981536" cy="623921"/>
            </a:xfrm>
            <a:custGeom>
              <a:avLst/>
              <a:gdLst/>
              <a:ahLst/>
              <a:cxnLst/>
              <a:rect l="l" t="t" r="r" b="b"/>
              <a:pathLst>
                <a:path w="2981536" h="623921">
                  <a:moveTo>
                    <a:pt x="34878" y="0"/>
                  </a:moveTo>
                  <a:lnTo>
                    <a:pt x="2946658" y="0"/>
                  </a:lnTo>
                  <a:cubicBezTo>
                    <a:pt x="2965920" y="0"/>
                    <a:pt x="2981536" y="15615"/>
                    <a:pt x="2981536" y="34878"/>
                  </a:cubicBezTo>
                  <a:lnTo>
                    <a:pt x="2981536" y="589043"/>
                  </a:lnTo>
                  <a:cubicBezTo>
                    <a:pt x="2981536" y="608306"/>
                    <a:pt x="2965920" y="623921"/>
                    <a:pt x="2946658" y="623921"/>
                  </a:cubicBezTo>
                  <a:lnTo>
                    <a:pt x="34878" y="623921"/>
                  </a:lnTo>
                  <a:cubicBezTo>
                    <a:pt x="25628" y="623921"/>
                    <a:pt x="16756" y="620247"/>
                    <a:pt x="10216" y="613706"/>
                  </a:cubicBezTo>
                  <a:cubicBezTo>
                    <a:pt x="3675" y="607165"/>
                    <a:pt x="0" y="598293"/>
                    <a:pt x="0" y="589043"/>
                  </a:cubicBezTo>
                  <a:lnTo>
                    <a:pt x="0" y="34878"/>
                  </a:lnTo>
                  <a:cubicBezTo>
                    <a:pt x="0" y="15615"/>
                    <a:pt x="15615" y="0"/>
                    <a:pt x="34878" y="0"/>
                  </a:cubicBezTo>
                  <a:close/>
                </a:path>
              </a:pathLst>
            </a:custGeom>
            <a:solidFill>
              <a:srgbClr val="FFFFFF">
                <a:alpha val="89804"/>
              </a:srgbClr>
            </a:solidFill>
            <a:ln w="95250" cap="rnd">
              <a:solidFill>
                <a:srgbClr val="B6D5F0">
                  <a:alpha val="89804"/>
                </a:srgbClr>
              </a:solidFill>
              <a:prstDash val="solid"/>
              <a:round/>
            </a:ln>
          </p:spPr>
          <p:txBody>
            <a:bodyPr/>
            <a:lstStyle/>
            <a:p>
              <a:endParaRPr lang="en-US"/>
            </a:p>
          </p:txBody>
        </p:sp>
        <p:sp>
          <p:nvSpPr>
            <p:cNvPr id="23" name="TextBox 23"/>
            <p:cNvSpPr txBox="1"/>
            <p:nvPr/>
          </p:nvSpPr>
          <p:spPr>
            <a:xfrm>
              <a:off x="0" y="-76200"/>
              <a:ext cx="2981536" cy="700121"/>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5" name="Freeform 25"/>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6" name="Freeform 26"/>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Freeform 31"/>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2" name="Freeform 32"/>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3" name="Freeform 33"/>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4" name="Freeform 34"/>
          <p:cNvSpPr/>
          <p:nvPr/>
        </p:nvSpPr>
        <p:spPr>
          <a:xfrm>
            <a:off x="273774" y="3252491"/>
            <a:ext cx="4385157" cy="4409207"/>
          </a:xfrm>
          <a:custGeom>
            <a:avLst/>
            <a:gdLst/>
            <a:ahLst/>
            <a:cxnLst/>
            <a:rect l="l" t="t" r="r" b="b"/>
            <a:pathLst>
              <a:path w="4385157" h="4409207">
                <a:moveTo>
                  <a:pt x="0" y="0"/>
                </a:moveTo>
                <a:lnTo>
                  <a:pt x="4385157" y="0"/>
                </a:lnTo>
                <a:lnTo>
                  <a:pt x="4385157" y="4409207"/>
                </a:lnTo>
                <a:lnTo>
                  <a:pt x="0" y="440920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35" name="TextBox 35"/>
          <p:cNvSpPr txBox="1"/>
          <p:nvPr/>
        </p:nvSpPr>
        <p:spPr>
          <a:xfrm>
            <a:off x="3142609" y="169305"/>
            <a:ext cx="11205018" cy="1078102"/>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3. KHÁM PHÁ VĂN BẢN</a:t>
            </a:r>
          </a:p>
        </p:txBody>
      </p:sp>
      <p:sp>
        <p:nvSpPr>
          <p:cNvPr id="36" name="TextBox 36"/>
          <p:cNvSpPr txBox="1"/>
          <p:nvPr/>
        </p:nvSpPr>
        <p:spPr>
          <a:xfrm>
            <a:off x="6478956" y="1215594"/>
            <a:ext cx="4124027"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b.Nhân vật </a:t>
            </a:r>
            <a:r>
              <a:rPr lang="en-US" sz="4516" b="1" i="1">
                <a:solidFill>
                  <a:srgbClr val="5A3F2B"/>
                </a:solidFill>
                <a:latin typeface="Fraunces Bold Italics"/>
                <a:ea typeface="Fraunces Bold Italics"/>
                <a:cs typeface="Fraunces Bold Italics"/>
                <a:sym typeface="Fraunces Bold Italics"/>
              </a:rPr>
              <a:t>Tôi</a:t>
            </a:r>
          </a:p>
        </p:txBody>
      </p:sp>
      <p:sp>
        <p:nvSpPr>
          <p:cNvPr id="37" name="TextBox 37"/>
          <p:cNvSpPr txBox="1"/>
          <p:nvPr/>
        </p:nvSpPr>
        <p:spPr>
          <a:xfrm>
            <a:off x="7358464" y="2441995"/>
            <a:ext cx="9854391" cy="1854200"/>
          </a:xfrm>
          <a:prstGeom prst="rect">
            <a:avLst/>
          </a:prstGeom>
        </p:spPr>
        <p:txBody>
          <a:bodyPr lIns="0" tIns="0" rIns="0" bIns="0" rtlCol="0" anchor="t">
            <a:spAutoFit/>
          </a:bodyPr>
          <a:lstStyle/>
          <a:p>
            <a:pPr algn="just">
              <a:lnSpc>
                <a:spcPts val="4900"/>
              </a:lnSpc>
            </a:pPr>
            <a:r>
              <a:rPr lang="en-US" sz="3500">
                <a:solidFill>
                  <a:srgbClr val="0F0F0F"/>
                </a:solidFill>
                <a:latin typeface="Roboto Condensed"/>
                <a:ea typeface="Roboto Condensed"/>
                <a:cs typeface="Roboto Condensed"/>
                <a:sym typeface="Roboto Condensed"/>
              </a:rPr>
              <a:t>Không được ở cạnh vợ con trong khoảnh khoắc thiêng liêng, khi vợ cần mình nhất khiến cho vợ phải một thân một mình sinh con trong cảnh lũ lụt hiểm nguy.</a:t>
            </a:r>
          </a:p>
        </p:txBody>
      </p:sp>
      <p:sp>
        <p:nvSpPr>
          <p:cNvPr id="38" name="TextBox 38"/>
          <p:cNvSpPr txBox="1"/>
          <p:nvPr/>
        </p:nvSpPr>
        <p:spPr>
          <a:xfrm>
            <a:off x="1529631" y="4396032"/>
            <a:ext cx="1809006" cy="1677800"/>
          </a:xfrm>
          <a:prstGeom prst="rect">
            <a:avLst/>
          </a:prstGeom>
        </p:spPr>
        <p:txBody>
          <a:bodyPr lIns="0" tIns="0" rIns="0" bIns="0" rtlCol="0" anchor="t">
            <a:spAutoFit/>
          </a:bodyPr>
          <a:lstStyle/>
          <a:p>
            <a:pPr algn="ctr">
              <a:lnSpc>
                <a:spcPts val="6745"/>
              </a:lnSpc>
            </a:pPr>
            <a:r>
              <a:rPr lang="en-US" sz="4817" b="1">
                <a:solidFill>
                  <a:srgbClr val="FEFFFE"/>
                </a:solidFill>
                <a:latin typeface="Roboto Condensed Bold"/>
                <a:ea typeface="Roboto Condensed Bold"/>
                <a:cs typeface="Roboto Condensed Bold"/>
                <a:sym typeface="Roboto Condensed Bold"/>
              </a:rPr>
              <a:t>Bi kịch </a:t>
            </a:r>
          </a:p>
          <a:p>
            <a:pPr algn="ctr">
              <a:lnSpc>
                <a:spcPts val="6745"/>
              </a:lnSpc>
              <a:spcBef>
                <a:spcPct val="0"/>
              </a:spcBef>
            </a:pPr>
            <a:r>
              <a:rPr lang="en-US" sz="4817" b="1">
                <a:solidFill>
                  <a:srgbClr val="FEFFFE"/>
                </a:solidFill>
                <a:latin typeface="Roboto Condensed Bold"/>
                <a:ea typeface="Roboto Condensed Bold"/>
                <a:cs typeface="Roboto Condensed Bold"/>
                <a:sym typeface="Roboto Condensed Bold"/>
              </a:rPr>
              <a:t>của </a:t>
            </a:r>
            <a:r>
              <a:rPr lang="en-US" sz="4817" b="1" i="1">
                <a:solidFill>
                  <a:srgbClr val="FEFFFE"/>
                </a:solidFill>
                <a:latin typeface="Roboto Condensed Bold Italics"/>
                <a:ea typeface="Roboto Condensed Bold Italics"/>
                <a:cs typeface="Roboto Condensed Bold Italics"/>
                <a:sym typeface="Roboto Condensed Bold Italics"/>
              </a:rPr>
              <a:t>tôi</a:t>
            </a:r>
          </a:p>
        </p:txBody>
      </p:sp>
      <p:sp>
        <p:nvSpPr>
          <p:cNvPr id="39" name="Freeform 39"/>
          <p:cNvSpPr/>
          <p:nvPr/>
        </p:nvSpPr>
        <p:spPr>
          <a:xfrm>
            <a:off x="4561256" y="3388630"/>
            <a:ext cx="2064143" cy="4046566"/>
          </a:xfrm>
          <a:custGeom>
            <a:avLst/>
            <a:gdLst/>
            <a:ahLst/>
            <a:cxnLst/>
            <a:rect l="l" t="t" r="r" b="b"/>
            <a:pathLst>
              <a:path w="2064143" h="4046566">
                <a:moveTo>
                  <a:pt x="0" y="0"/>
                </a:moveTo>
                <a:lnTo>
                  <a:pt x="2064143" y="0"/>
                </a:lnTo>
                <a:lnTo>
                  <a:pt x="2064143" y="4046566"/>
                </a:lnTo>
                <a:lnTo>
                  <a:pt x="0" y="4046566"/>
                </a:lnTo>
                <a:lnTo>
                  <a:pt x="0" y="0"/>
                </a:lnTo>
                <a:close/>
              </a:path>
            </a:pathLst>
          </a:custGeom>
          <a:blipFill>
            <a:blip r:embed="rId35">
              <a:extLst>
                <a:ext uri="{96DAC541-7B7A-43D3-8B79-37D633B846F1}">
                  <asvg:svgBlip xmlns:asvg="http://schemas.microsoft.com/office/drawing/2016/SVG/main" r:embed="rId36"/>
                </a:ext>
              </a:extLst>
            </a:blip>
            <a:stretch>
              <a:fillRect l="-39396" t="-3364" r="-129"/>
            </a:stretch>
          </a:blipFill>
        </p:spPr>
        <p:txBody>
          <a:bodyPr/>
          <a:lstStyle/>
          <a:p>
            <a:endParaRPr lang="en-US"/>
          </a:p>
        </p:txBody>
      </p:sp>
      <p:grpSp>
        <p:nvGrpSpPr>
          <p:cNvPr id="40" name="Group 40"/>
          <p:cNvGrpSpPr/>
          <p:nvPr/>
        </p:nvGrpSpPr>
        <p:grpSpPr>
          <a:xfrm>
            <a:off x="6625399" y="4641701"/>
            <a:ext cx="11320519" cy="2368951"/>
            <a:chOff x="0" y="0"/>
            <a:chExt cx="2981536" cy="623921"/>
          </a:xfrm>
        </p:grpSpPr>
        <p:sp>
          <p:nvSpPr>
            <p:cNvPr id="41" name="Freeform 41"/>
            <p:cNvSpPr/>
            <p:nvPr/>
          </p:nvSpPr>
          <p:spPr>
            <a:xfrm>
              <a:off x="0" y="0"/>
              <a:ext cx="2981536" cy="623921"/>
            </a:xfrm>
            <a:custGeom>
              <a:avLst/>
              <a:gdLst/>
              <a:ahLst/>
              <a:cxnLst/>
              <a:rect l="l" t="t" r="r" b="b"/>
              <a:pathLst>
                <a:path w="2981536" h="623921">
                  <a:moveTo>
                    <a:pt x="34878" y="0"/>
                  </a:moveTo>
                  <a:lnTo>
                    <a:pt x="2946658" y="0"/>
                  </a:lnTo>
                  <a:cubicBezTo>
                    <a:pt x="2965920" y="0"/>
                    <a:pt x="2981536" y="15615"/>
                    <a:pt x="2981536" y="34878"/>
                  </a:cubicBezTo>
                  <a:lnTo>
                    <a:pt x="2981536" y="589043"/>
                  </a:lnTo>
                  <a:cubicBezTo>
                    <a:pt x="2981536" y="608306"/>
                    <a:pt x="2965920" y="623921"/>
                    <a:pt x="2946658" y="623921"/>
                  </a:cubicBezTo>
                  <a:lnTo>
                    <a:pt x="34878" y="623921"/>
                  </a:lnTo>
                  <a:cubicBezTo>
                    <a:pt x="25628" y="623921"/>
                    <a:pt x="16756" y="620247"/>
                    <a:pt x="10216" y="613706"/>
                  </a:cubicBezTo>
                  <a:cubicBezTo>
                    <a:pt x="3675" y="607165"/>
                    <a:pt x="0" y="598293"/>
                    <a:pt x="0" y="589043"/>
                  </a:cubicBezTo>
                  <a:lnTo>
                    <a:pt x="0" y="34878"/>
                  </a:lnTo>
                  <a:cubicBezTo>
                    <a:pt x="0" y="15615"/>
                    <a:pt x="15615" y="0"/>
                    <a:pt x="34878" y="0"/>
                  </a:cubicBezTo>
                  <a:close/>
                </a:path>
              </a:pathLst>
            </a:custGeom>
            <a:solidFill>
              <a:srgbClr val="FFFFFF">
                <a:alpha val="89804"/>
              </a:srgbClr>
            </a:solidFill>
            <a:ln w="95250" cap="rnd">
              <a:solidFill>
                <a:srgbClr val="B6D5F0">
                  <a:alpha val="89804"/>
                </a:srgbClr>
              </a:solidFill>
              <a:prstDash val="solid"/>
              <a:round/>
            </a:ln>
          </p:spPr>
          <p:txBody>
            <a:bodyPr/>
            <a:lstStyle/>
            <a:p>
              <a:endParaRPr lang="en-US"/>
            </a:p>
          </p:txBody>
        </p:sp>
        <p:sp>
          <p:nvSpPr>
            <p:cNvPr id="42" name="TextBox 42"/>
            <p:cNvSpPr txBox="1"/>
            <p:nvPr/>
          </p:nvSpPr>
          <p:spPr>
            <a:xfrm>
              <a:off x="0" y="-76200"/>
              <a:ext cx="2981536" cy="700121"/>
            </a:xfrm>
            <a:prstGeom prst="rect">
              <a:avLst/>
            </a:prstGeom>
          </p:spPr>
          <p:txBody>
            <a:bodyPr lIns="50800" tIns="50800" rIns="50800" bIns="50800" rtlCol="0" anchor="ctr"/>
            <a:lstStyle/>
            <a:p>
              <a:pPr algn="ctr">
                <a:lnSpc>
                  <a:spcPts val="2659"/>
                </a:lnSpc>
                <a:spcBef>
                  <a:spcPct val="0"/>
                </a:spcBef>
              </a:pPr>
              <a:endParaRPr/>
            </a:p>
          </p:txBody>
        </p:sp>
      </p:grpSp>
      <p:sp>
        <p:nvSpPr>
          <p:cNvPr id="43" name="TextBox 43"/>
          <p:cNvSpPr txBox="1"/>
          <p:nvPr/>
        </p:nvSpPr>
        <p:spPr>
          <a:xfrm>
            <a:off x="7195522" y="4791754"/>
            <a:ext cx="10244419" cy="1854200"/>
          </a:xfrm>
          <a:prstGeom prst="rect">
            <a:avLst/>
          </a:prstGeom>
        </p:spPr>
        <p:txBody>
          <a:bodyPr lIns="0" tIns="0" rIns="0" bIns="0" rtlCol="0" anchor="t">
            <a:spAutoFit/>
          </a:bodyPr>
          <a:lstStyle/>
          <a:p>
            <a:pPr algn="just">
              <a:lnSpc>
                <a:spcPts val="4900"/>
              </a:lnSpc>
            </a:pPr>
            <a:r>
              <a:rPr lang="en-US" sz="3500">
                <a:solidFill>
                  <a:srgbClr val="0F0F0F"/>
                </a:solidFill>
                <a:latin typeface="Roboto Condensed"/>
                <a:ea typeface="Roboto Condensed"/>
                <a:cs typeface="Roboto Condensed"/>
                <a:sym typeface="Roboto Condensed"/>
              </a:rPr>
              <a:t>Khi hai vợ chồng còn 1 cơ hội mong manh bám vào cành cây, chồng đưa tay cứu người khiến cành cây gãy → con rơi xuống nước → cha lao xuống cứu mà không được.</a:t>
            </a:r>
          </a:p>
        </p:txBody>
      </p:sp>
      <p:grpSp>
        <p:nvGrpSpPr>
          <p:cNvPr id="44" name="Group 44"/>
          <p:cNvGrpSpPr/>
          <p:nvPr/>
        </p:nvGrpSpPr>
        <p:grpSpPr>
          <a:xfrm>
            <a:off x="6657472" y="6998379"/>
            <a:ext cx="11320519" cy="2368951"/>
            <a:chOff x="0" y="0"/>
            <a:chExt cx="2981536" cy="623921"/>
          </a:xfrm>
        </p:grpSpPr>
        <p:sp>
          <p:nvSpPr>
            <p:cNvPr id="45" name="Freeform 45"/>
            <p:cNvSpPr/>
            <p:nvPr/>
          </p:nvSpPr>
          <p:spPr>
            <a:xfrm>
              <a:off x="0" y="0"/>
              <a:ext cx="2981536" cy="623921"/>
            </a:xfrm>
            <a:custGeom>
              <a:avLst/>
              <a:gdLst/>
              <a:ahLst/>
              <a:cxnLst/>
              <a:rect l="l" t="t" r="r" b="b"/>
              <a:pathLst>
                <a:path w="2981536" h="623921">
                  <a:moveTo>
                    <a:pt x="34878" y="0"/>
                  </a:moveTo>
                  <a:lnTo>
                    <a:pt x="2946658" y="0"/>
                  </a:lnTo>
                  <a:cubicBezTo>
                    <a:pt x="2965920" y="0"/>
                    <a:pt x="2981536" y="15615"/>
                    <a:pt x="2981536" y="34878"/>
                  </a:cubicBezTo>
                  <a:lnTo>
                    <a:pt x="2981536" y="589043"/>
                  </a:lnTo>
                  <a:cubicBezTo>
                    <a:pt x="2981536" y="608306"/>
                    <a:pt x="2965920" y="623921"/>
                    <a:pt x="2946658" y="623921"/>
                  </a:cubicBezTo>
                  <a:lnTo>
                    <a:pt x="34878" y="623921"/>
                  </a:lnTo>
                  <a:cubicBezTo>
                    <a:pt x="25628" y="623921"/>
                    <a:pt x="16756" y="620247"/>
                    <a:pt x="10216" y="613706"/>
                  </a:cubicBezTo>
                  <a:cubicBezTo>
                    <a:pt x="3675" y="607165"/>
                    <a:pt x="0" y="598293"/>
                    <a:pt x="0" y="589043"/>
                  </a:cubicBezTo>
                  <a:lnTo>
                    <a:pt x="0" y="34878"/>
                  </a:lnTo>
                  <a:cubicBezTo>
                    <a:pt x="0" y="15615"/>
                    <a:pt x="15615" y="0"/>
                    <a:pt x="34878" y="0"/>
                  </a:cubicBezTo>
                  <a:close/>
                </a:path>
              </a:pathLst>
            </a:custGeom>
            <a:solidFill>
              <a:srgbClr val="FFFFFF">
                <a:alpha val="89804"/>
              </a:srgbClr>
            </a:solidFill>
            <a:ln w="95250" cap="rnd">
              <a:solidFill>
                <a:srgbClr val="B6D5F0">
                  <a:alpha val="89804"/>
                </a:srgbClr>
              </a:solidFill>
              <a:prstDash val="solid"/>
              <a:round/>
            </a:ln>
          </p:spPr>
          <p:txBody>
            <a:bodyPr/>
            <a:lstStyle/>
            <a:p>
              <a:endParaRPr lang="en-US"/>
            </a:p>
          </p:txBody>
        </p:sp>
        <p:sp>
          <p:nvSpPr>
            <p:cNvPr id="46" name="TextBox 46"/>
            <p:cNvSpPr txBox="1"/>
            <p:nvPr/>
          </p:nvSpPr>
          <p:spPr>
            <a:xfrm>
              <a:off x="0" y="-76200"/>
              <a:ext cx="2981536" cy="700121"/>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47"/>
          <p:cNvSpPr txBox="1"/>
          <p:nvPr/>
        </p:nvSpPr>
        <p:spPr>
          <a:xfrm>
            <a:off x="7276665" y="7251251"/>
            <a:ext cx="10244419" cy="1854200"/>
          </a:xfrm>
          <a:prstGeom prst="rect">
            <a:avLst/>
          </a:prstGeom>
        </p:spPr>
        <p:txBody>
          <a:bodyPr lIns="0" tIns="0" rIns="0" bIns="0" rtlCol="0" anchor="t">
            <a:spAutoFit/>
          </a:bodyPr>
          <a:lstStyle/>
          <a:p>
            <a:pPr algn="just">
              <a:lnSpc>
                <a:spcPts val="4900"/>
              </a:lnSpc>
            </a:pPr>
            <a:r>
              <a:rPr lang="en-US" sz="3500">
                <a:solidFill>
                  <a:srgbClr val="0F0F0F"/>
                </a:solidFill>
                <a:latin typeface="Roboto Condensed"/>
                <a:ea typeface="Roboto Condensed"/>
                <a:cs typeface="Roboto Condensed"/>
                <a:sym typeface="Roboto Condensed"/>
              </a:rPr>
              <a:t>Chết lặng khi tỉnh lại, nhìn thấy con nhưng vẫn im lặng chấp nhận và nuôi con trưởng thành, dù biết đó không phải là con mình.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barn(inVertical)">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8" name="Freeform 8"/>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7" name="Freeform 17"/>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Freeform 19"/>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2" name="Freeform 22"/>
          <p:cNvSpPr/>
          <p:nvPr/>
        </p:nvSpPr>
        <p:spPr>
          <a:xfrm>
            <a:off x="14863432" y="8825059"/>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3" name="Freeform 23"/>
          <p:cNvSpPr/>
          <p:nvPr/>
        </p:nvSpPr>
        <p:spPr>
          <a:xfrm>
            <a:off x="16156525" y="9504266"/>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4" name="Freeform 2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5" name="Freeform 25"/>
          <p:cNvSpPr/>
          <p:nvPr/>
        </p:nvSpPr>
        <p:spPr>
          <a:xfrm>
            <a:off x="3142609" y="870771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6" name="Freeform 26"/>
          <p:cNvSpPr/>
          <p:nvPr/>
        </p:nvSpPr>
        <p:spPr>
          <a:xfrm>
            <a:off x="5294139" y="9526865"/>
            <a:ext cx="485190" cy="460489"/>
          </a:xfrm>
          <a:custGeom>
            <a:avLst/>
            <a:gdLst/>
            <a:ahLst/>
            <a:cxnLst/>
            <a:rect l="l" t="t" r="r" b="b"/>
            <a:pathLst>
              <a:path w="485190" h="460489">
                <a:moveTo>
                  <a:pt x="0" y="0"/>
                </a:moveTo>
                <a:lnTo>
                  <a:pt x="485190" y="0"/>
                </a:lnTo>
                <a:lnTo>
                  <a:pt x="485190" y="460489"/>
                </a:lnTo>
                <a:lnTo>
                  <a:pt x="0" y="4604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2012825" y="9288760"/>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Freeform 29"/>
          <p:cNvSpPr/>
          <p:nvPr/>
        </p:nvSpPr>
        <p:spPr>
          <a:xfrm>
            <a:off x="3959215"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0" name="Freeform 30"/>
          <p:cNvSpPr/>
          <p:nvPr/>
        </p:nvSpPr>
        <p:spPr>
          <a:xfrm>
            <a:off x="12510124" y="9431775"/>
            <a:ext cx="501754" cy="476210"/>
          </a:xfrm>
          <a:custGeom>
            <a:avLst/>
            <a:gdLst/>
            <a:ahLst/>
            <a:cxnLst/>
            <a:rect l="l" t="t" r="r" b="b"/>
            <a:pathLst>
              <a:path w="501754" h="476210">
                <a:moveTo>
                  <a:pt x="0" y="0"/>
                </a:moveTo>
                <a:lnTo>
                  <a:pt x="501754" y="0"/>
                </a:lnTo>
                <a:lnTo>
                  <a:pt x="501754" y="476210"/>
                </a:lnTo>
                <a:lnTo>
                  <a:pt x="0" y="47621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31" name="Freeform 31"/>
          <p:cNvSpPr/>
          <p:nvPr/>
        </p:nvSpPr>
        <p:spPr>
          <a:xfrm>
            <a:off x="273774" y="3252491"/>
            <a:ext cx="4385157" cy="4409207"/>
          </a:xfrm>
          <a:custGeom>
            <a:avLst/>
            <a:gdLst/>
            <a:ahLst/>
            <a:cxnLst/>
            <a:rect l="l" t="t" r="r" b="b"/>
            <a:pathLst>
              <a:path w="4385157" h="4409207">
                <a:moveTo>
                  <a:pt x="0" y="0"/>
                </a:moveTo>
                <a:lnTo>
                  <a:pt x="4385157" y="0"/>
                </a:lnTo>
                <a:lnTo>
                  <a:pt x="4385157" y="4409207"/>
                </a:lnTo>
                <a:lnTo>
                  <a:pt x="0" y="440920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32" name="Freeform 32"/>
          <p:cNvSpPr/>
          <p:nvPr/>
        </p:nvSpPr>
        <p:spPr>
          <a:xfrm>
            <a:off x="6649020" y="2194735"/>
            <a:ext cx="8615020" cy="2036277"/>
          </a:xfrm>
          <a:custGeom>
            <a:avLst/>
            <a:gdLst/>
            <a:ahLst/>
            <a:cxnLst/>
            <a:rect l="l" t="t" r="r" b="b"/>
            <a:pathLst>
              <a:path w="8615020" h="2036277">
                <a:moveTo>
                  <a:pt x="0" y="0"/>
                </a:moveTo>
                <a:lnTo>
                  <a:pt x="8615020" y="0"/>
                </a:lnTo>
                <a:lnTo>
                  <a:pt x="8615020" y="2036278"/>
                </a:lnTo>
                <a:lnTo>
                  <a:pt x="0" y="203627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grpSp>
        <p:nvGrpSpPr>
          <p:cNvPr id="33" name="Group 33"/>
          <p:cNvGrpSpPr/>
          <p:nvPr/>
        </p:nvGrpSpPr>
        <p:grpSpPr>
          <a:xfrm>
            <a:off x="4835087" y="4473372"/>
            <a:ext cx="13075649" cy="5434614"/>
            <a:chOff x="0" y="0"/>
            <a:chExt cx="3443792" cy="1431339"/>
          </a:xfrm>
        </p:grpSpPr>
        <p:sp>
          <p:nvSpPr>
            <p:cNvPr id="34" name="Freeform 34"/>
            <p:cNvSpPr/>
            <p:nvPr/>
          </p:nvSpPr>
          <p:spPr>
            <a:xfrm>
              <a:off x="0" y="0"/>
              <a:ext cx="3443793" cy="1431339"/>
            </a:xfrm>
            <a:custGeom>
              <a:avLst/>
              <a:gdLst/>
              <a:ahLst/>
              <a:cxnLst/>
              <a:rect l="l" t="t" r="r" b="b"/>
              <a:pathLst>
                <a:path w="3443793" h="1431339">
                  <a:moveTo>
                    <a:pt x="30196" y="0"/>
                  </a:moveTo>
                  <a:lnTo>
                    <a:pt x="3413596" y="0"/>
                  </a:lnTo>
                  <a:cubicBezTo>
                    <a:pt x="3421605" y="0"/>
                    <a:pt x="3429285" y="3181"/>
                    <a:pt x="3434948" y="8844"/>
                  </a:cubicBezTo>
                  <a:cubicBezTo>
                    <a:pt x="3440611" y="14507"/>
                    <a:pt x="3443793" y="22188"/>
                    <a:pt x="3443793" y="30196"/>
                  </a:cubicBezTo>
                  <a:lnTo>
                    <a:pt x="3443793" y="1401142"/>
                  </a:lnTo>
                  <a:cubicBezTo>
                    <a:pt x="3443793" y="1409151"/>
                    <a:pt x="3440611" y="1416831"/>
                    <a:pt x="3434948" y="1422494"/>
                  </a:cubicBezTo>
                  <a:cubicBezTo>
                    <a:pt x="3429285" y="1428157"/>
                    <a:pt x="3421605" y="1431339"/>
                    <a:pt x="3413596" y="1431339"/>
                  </a:cubicBezTo>
                  <a:lnTo>
                    <a:pt x="30196" y="1431339"/>
                  </a:lnTo>
                  <a:cubicBezTo>
                    <a:pt x="22188" y="1431339"/>
                    <a:pt x="14507" y="1428157"/>
                    <a:pt x="8844" y="1422494"/>
                  </a:cubicBezTo>
                  <a:cubicBezTo>
                    <a:pt x="3181" y="1416831"/>
                    <a:pt x="0" y="1409151"/>
                    <a:pt x="0" y="1401142"/>
                  </a:cubicBezTo>
                  <a:lnTo>
                    <a:pt x="0" y="30196"/>
                  </a:lnTo>
                  <a:cubicBezTo>
                    <a:pt x="0" y="22188"/>
                    <a:pt x="3181" y="14507"/>
                    <a:pt x="8844" y="8844"/>
                  </a:cubicBezTo>
                  <a:cubicBezTo>
                    <a:pt x="14507" y="3181"/>
                    <a:pt x="22188" y="0"/>
                    <a:pt x="30196" y="0"/>
                  </a:cubicBezTo>
                  <a:close/>
                </a:path>
              </a:pathLst>
            </a:custGeom>
            <a:solidFill>
              <a:srgbClr val="FFFFFF">
                <a:alpha val="89804"/>
              </a:srgbClr>
            </a:solidFill>
            <a:ln w="95250" cap="rnd">
              <a:solidFill>
                <a:srgbClr val="B6D5F0">
                  <a:alpha val="89804"/>
                </a:srgbClr>
              </a:solidFill>
              <a:prstDash val="solid"/>
              <a:round/>
            </a:ln>
          </p:spPr>
          <p:txBody>
            <a:bodyPr/>
            <a:lstStyle/>
            <a:p>
              <a:endParaRPr lang="en-US"/>
            </a:p>
          </p:txBody>
        </p:sp>
        <p:sp>
          <p:nvSpPr>
            <p:cNvPr id="35" name="TextBox 35"/>
            <p:cNvSpPr txBox="1"/>
            <p:nvPr/>
          </p:nvSpPr>
          <p:spPr>
            <a:xfrm>
              <a:off x="0" y="-76200"/>
              <a:ext cx="3443792" cy="1507539"/>
            </a:xfrm>
            <a:prstGeom prst="rect">
              <a:avLst/>
            </a:prstGeom>
          </p:spPr>
          <p:txBody>
            <a:bodyPr lIns="50800" tIns="50800" rIns="50800" bIns="50800" rtlCol="0" anchor="ctr"/>
            <a:lstStyle/>
            <a:p>
              <a:pPr algn="ctr">
                <a:lnSpc>
                  <a:spcPts val="2659"/>
                </a:lnSpc>
                <a:spcBef>
                  <a:spcPct val="0"/>
                </a:spcBef>
              </a:pPr>
              <a:endParaRPr/>
            </a:p>
          </p:txBody>
        </p:sp>
      </p:grpSp>
      <p:sp>
        <p:nvSpPr>
          <p:cNvPr id="36" name="Freeform 36"/>
          <p:cNvSpPr/>
          <p:nvPr/>
        </p:nvSpPr>
        <p:spPr>
          <a:xfrm>
            <a:off x="14935741" y="0"/>
            <a:ext cx="3091627" cy="5037274"/>
          </a:xfrm>
          <a:custGeom>
            <a:avLst/>
            <a:gdLst/>
            <a:ahLst/>
            <a:cxnLst/>
            <a:rect l="l" t="t" r="r" b="b"/>
            <a:pathLst>
              <a:path w="3091627" h="5037274">
                <a:moveTo>
                  <a:pt x="0" y="0"/>
                </a:moveTo>
                <a:lnTo>
                  <a:pt x="3091627" y="0"/>
                </a:lnTo>
                <a:lnTo>
                  <a:pt x="3091627" y="5037274"/>
                </a:lnTo>
                <a:lnTo>
                  <a:pt x="0" y="5037274"/>
                </a:lnTo>
                <a:lnTo>
                  <a:pt x="0" y="0"/>
                </a:lnTo>
                <a:close/>
              </a:path>
            </a:pathLst>
          </a:custGeom>
          <a:blipFill>
            <a:blip r:embed="rId37"/>
            <a:stretch>
              <a:fillRect/>
            </a:stretch>
          </a:blipFill>
        </p:spPr>
        <p:txBody>
          <a:bodyPr/>
          <a:lstStyle/>
          <a:p>
            <a:endParaRPr lang="en-US"/>
          </a:p>
        </p:txBody>
      </p:sp>
      <p:sp>
        <p:nvSpPr>
          <p:cNvPr id="37" name="TextBox 37"/>
          <p:cNvSpPr txBox="1"/>
          <p:nvPr/>
        </p:nvSpPr>
        <p:spPr>
          <a:xfrm>
            <a:off x="3142609" y="169305"/>
            <a:ext cx="11205018" cy="1078102"/>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3. KHÁM PHÁ VĂN BẢN</a:t>
            </a:r>
          </a:p>
        </p:txBody>
      </p:sp>
      <p:sp>
        <p:nvSpPr>
          <p:cNvPr id="38" name="TextBox 38"/>
          <p:cNvSpPr txBox="1"/>
          <p:nvPr/>
        </p:nvSpPr>
        <p:spPr>
          <a:xfrm>
            <a:off x="6478956" y="1215594"/>
            <a:ext cx="4124027"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b.Nhân vật </a:t>
            </a:r>
            <a:r>
              <a:rPr lang="en-US" sz="4516" b="1" i="1">
                <a:solidFill>
                  <a:srgbClr val="5A3F2B"/>
                </a:solidFill>
                <a:latin typeface="Fraunces Bold Italics"/>
                <a:ea typeface="Fraunces Bold Italics"/>
                <a:cs typeface="Fraunces Bold Italics"/>
                <a:sym typeface="Fraunces Bold Italics"/>
              </a:rPr>
              <a:t>Tôi</a:t>
            </a:r>
          </a:p>
        </p:txBody>
      </p:sp>
      <p:sp>
        <p:nvSpPr>
          <p:cNvPr id="39" name="TextBox 39"/>
          <p:cNvSpPr txBox="1"/>
          <p:nvPr/>
        </p:nvSpPr>
        <p:spPr>
          <a:xfrm>
            <a:off x="5962871" y="2522266"/>
            <a:ext cx="9854391" cy="1384250"/>
          </a:xfrm>
          <a:prstGeom prst="rect">
            <a:avLst/>
          </a:prstGeom>
        </p:spPr>
        <p:txBody>
          <a:bodyPr lIns="0" tIns="0" rIns="0" bIns="0" rtlCol="0" anchor="t">
            <a:spAutoFit/>
          </a:bodyPr>
          <a:lstStyle/>
          <a:p>
            <a:pPr algn="ctr">
              <a:lnSpc>
                <a:spcPts val="5599"/>
              </a:lnSpc>
            </a:pPr>
            <a:r>
              <a:rPr lang="en-US" sz="3999" b="1" dirty="0" err="1">
                <a:solidFill>
                  <a:srgbClr val="0F0F0F"/>
                </a:solidFill>
                <a:latin typeface="Roboto Condensed Bold"/>
                <a:ea typeface="Roboto Condensed Bold"/>
                <a:cs typeface="Roboto Condensed Bold"/>
                <a:sym typeface="Roboto Condensed Bold"/>
              </a:rPr>
              <a:t>Sự</a:t>
            </a:r>
            <a:r>
              <a:rPr lang="en-US" sz="3999" b="1" dirty="0">
                <a:solidFill>
                  <a:srgbClr val="0F0F0F"/>
                </a:solidFill>
                <a:latin typeface="Roboto Condensed Bold"/>
                <a:ea typeface="Roboto Condensed Bold"/>
                <a:cs typeface="Roboto Condensed Bold"/>
                <a:sym typeface="Roboto Condensed Bold"/>
              </a:rPr>
              <a:t> bao dung</a:t>
            </a:r>
          </a:p>
          <a:p>
            <a:pPr algn="ctr">
              <a:lnSpc>
                <a:spcPts val="5599"/>
              </a:lnSpc>
            </a:pPr>
            <a:r>
              <a:rPr lang="en-US" sz="3999" b="1" dirty="0" err="1">
                <a:solidFill>
                  <a:srgbClr val="0F0F0F"/>
                </a:solidFill>
                <a:latin typeface="Roboto Condensed Bold"/>
                <a:ea typeface="Roboto Condensed Bold"/>
                <a:cs typeface="Roboto Condensed Bold"/>
                <a:sym typeface="Roboto Condensed Bold"/>
              </a:rPr>
              <a:t>Đức</a:t>
            </a:r>
            <a:r>
              <a:rPr lang="en-US" sz="3999" b="1" dirty="0">
                <a:solidFill>
                  <a:srgbClr val="0F0F0F"/>
                </a:solidFill>
                <a:latin typeface="Roboto Condensed Bold"/>
                <a:ea typeface="Roboto Condensed Bold"/>
                <a:cs typeface="Roboto Condensed Bold"/>
                <a:sym typeface="Roboto Condensed Bold"/>
              </a:rPr>
              <a:t> hi </a:t>
            </a:r>
            <a:r>
              <a:rPr lang="en-US" sz="3999" b="1" dirty="0" err="1">
                <a:solidFill>
                  <a:srgbClr val="0F0F0F"/>
                </a:solidFill>
                <a:latin typeface="Roboto Condensed Bold"/>
                <a:ea typeface="Roboto Condensed Bold"/>
                <a:cs typeface="Roboto Condensed Bold"/>
                <a:sym typeface="Roboto Condensed Bold"/>
              </a:rPr>
              <a:t>sinh</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vì</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người</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khác</a:t>
            </a:r>
            <a:endParaRPr lang="en-US" sz="3999" b="1" dirty="0">
              <a:solidFill>
                <a:srgbClr val="0F0F0F"/>
              </a:solidFill>
              <a:latin typeface="Roboto Condensed Bold"/>
              <a:ea typeface="Roboto Condensed Bold"/>
              <a:cs typeface="Roboto Condensed Bold"/>
              <a:sym typeface="Roboto Condensed Bold"/>
            </a:endParaRPr>
          </a:p>
        </p:txBody>
      </p:sp>
      <p:sp>
        <p:nvSpPr>
          <p:cNvPr id="40" name="TextBox 40"/>
          <p:cNvSpPr txBox="1"/>
          <p:nvPr/>
        </p:nvSpPr>
        <p:spPr>
          <a:xfrm>
            <a:off x="1138895" y="4396032"/>
            <a:ext cx="2590477" cy="1677800"/>
          </a:xfrm>
          <a:prstGeom prst="rect">
            <a:avLst/>
          </a:prstGeom>
        </p:spPr>
        <p:txBody>
          <a:bodyPr lIns="0" tIns="0" rIns="0" bIns="0" rtlCol="0" anchor="t">
            <a:spAutoFit/>
          </a:bodyPr>
          <a:lstStyle/>
          <a:p>
            <a:pPr algn="ctr">
              <a:lnSpc>
                <a:spcPts val="6745"/>
              </a:lnSpc>
            </a:pPr>
            <a:r>
              <a:rPr lang="en-US" sz="4817" b="1">
                <a:solidFill>
                  <a:srgbClr val="FEFFFE"/>
                </a:solidFill>
                <a:latin typeface="Roboto Condensed Bold"/>
                <a:ea typeface="Roboto Condensed Bold"/>
                <a:cs typeface="Roboto Condensed Bold"/>
                <a:sym typeface="Roboto Condensed Bold"/>
              </a:rPr>
              <a:t>Phẩm chất</a:t>
            </a:r>
          </a:p>
          <a:p>
            <a:pPr algn="ctr">
              <a:lnSpc>
                <a:spcPts val="6745"/>
              </a:lnSpc>
              <a:spcBef>
                <a:spcPct val="0"/>
              </a:spcBef>
            </a:pPr>
            <a:r>
              <a:rPr lang="en-US" sz="4817" b="1">
                <a:solidFill>
                  <a:srgbClr val="FEFFFE"/>
                </a:solidFill>
                <a:latin typeface="Roboto Condensed Bold"/>
                <a:ea typeface="Roboto Condensed Bold"/>
                <a:cs typeface="Roboto Condensed Bold"/>
                <a:sym typeface="Roboto Condensed Bold"/>
              </a:rPr>
              <a:t>người cha</a:t>
            </a:r>
          </a:p>
        </p:txBody>
      </p:sp>
      <p:sp>
        <p:nvSpPr>
          <p:cNvPr id="41" name="TextBox 41"/>
          <p:cNvSpPr txBox="1"/>
          <p:nvPr/>
        </p:nvSpPr>
        <p:spPr>
          <a:xfrm>
            <a:off x="5346961" y="4958060"/>
            <a:ext cx="11965161" cy="4330700"/>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0F0F0F"/>
                </a:solidFill>
                <a:latin typeface="Roboto Condensed"/>
                <a:ea typeface="Roboto Condensed"/>
                <a:cs typeface="Roboto Condensed"/>
                <a:sym typeface="Roboto Condensed"/>
              </a:rPr>
              <a:t>Nhân</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vật</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tôi</a:t>
            </a:r>
            <a:r>
              <a:rPr lang="en-US" sz="3500" dirty="0">
                <a:solidFill>
                  <a:srgbClr val="0F0F0F"/>
                </a:solidFill>
                <a:latin typeface="Roboto Condensed"/>
                <a:ea typeface="Roboto Condensed"/>
                <a:cs typeface="Roboto Condensed"/>
                <a:sym typeface="Roboto Condensed"/>
              </a:rPr>
              <a:t>” - </a:t>
            </a:r>
            <a:r>
              <a:rPr lang="en-US" sz="3500" dirty="0" err="1">
                <a:solidFill>
                  <a:srgbClr val="0F0F0F"/>
                </a:solidFill>
                <a:latin typeface="Roboto Condensed"/>
                <a:ea typeface="Roboto Condensed"/>
                <a:cs typeface="Roboto Condensed"/>
                <a:sym typeface="Roboto Condensed"/>
              </a:rPr>
              <a:t>người</a:t>
            </a:r>
            <a:r>
              <a:rPr lang="en-US" sz="3500" dirty="0">
                <a:solidFill>
                  <a:srgbClr val="0F0F0F"/>
                </a:solidFill>
                <a:latin typeface="Roboto Condensed"/>
                <a:ea typeface="Roboto Condensed"/>
                <a:cs typeface="Roboto Condensed"/>
                <a:sym typeface="Roboto Condensed"/>
              </a:rPr>
              <a:t> cha </a:t>
            </a:r>
            <a:r>
              <a:rPr lang="en-US" sz="3500" dirty="0" err="1">
                <a:solidFill>
                  <a:srgbClr val="0F0F0F"/>
                </a:solidFill>
                <a:latin typeface="Roboto Condensed"/>
                <a:ea typeface="Roboto Condensed"/>
                <a:cs typeface="Roboto Condensed"/>
                <a:sym typeface="Roboto Condensed"/>
              </a:rPr>
              <a:t>không</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nói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ra</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sự</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thật</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vì</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muốn</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cho</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đứa</a:t>
            </a:r>
            <a:r>
              <a:rPr lang="en-US" sz="3500" dirty="0">
                <a:solidFill>
                  <a:srgbClr val="0F0F0F"/>
                </a:solidFill>
                <a:latin typeface="Roboto Condensed"/>
                <a:ea typeface="Roboto Condensed"/>
                <a:cs typeface="Roboto Condensed"/>
                <a:sym typeface="Roboto Condensed"/>
              </a:rPr>
              <a:t> con tin </a:t>
            </a:r>
            <a:r>
              <a:rPr lang="en-US" sz="3500" dirty="0" err="1">
                <a:solidFill>
                  <a:srgbClr val="0F0F0F"/>
                </a:solidFill>
                <a:latin typeface="Roboto Condensed"/>
                <a:ea typeface="Roboto Condensed"/>
                <a:cs typeface="Roboto Condensed"/>
                <a:sym typeface="Roboto Condensed"/>
              </a:rPr>
              <a:t>rằng</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nó</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có</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một</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người</a:t>
            </a:r>
            <a:r>
              <a:rPr lang="en-US" sz="3500" dirty="0">
                <a:solidFill>
                  <a:srgbClr val="0F0F0F"/>
                </a:solidFill>
                <a:latin typeface="Roboto Condensed"/>
                <a:ea typeface="Roboto Condensed"/>
                <a:cs typeface="Roboto Condensed"/>
                <a:sym typeface="Roboto Condensed"/>
              </a:rPr>
              <a:t> cha </a:t>
            </a:r>
            <a:r>
              <a:rPr lang="en-US" sz="3500" dirty="0" err="1">
                <a:solidFill>
                  <a:srgbClr val="0F0F0F"/>
                </a:solidFill>
                <a:latin typeface="Roboto Condensed"/>
                <a:ea typeface="Roboto Condensed"/>
                <a:cs typeface="Roboto Condensed"/>
                <a:sym typeface="Roboto Condensed"/>
              </a:rPr>
              <a:t>thật</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sự</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một</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gia</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đình</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thật</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không</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bị</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mặc</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cảm</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là</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đứa</a:t>
            </a:r>
            <a:r>
              <a:rPr lang="en-US" sz="3500" dirty="0">
                <a:solidFill>
                  <a:srgbClr val="0F0F0F"/>
                </a:solidFill>
                <a:latin typeface="Roboto Condensed"/>
                <a:ea typeface="Roboto Condensed"/>
                <a:cs typeface="Roboto Condensed"/>
                <a:sym typeface="Roboto Condensed"/>
              </a:rPr>
              <a:t> con </a:t>
            </a:r>
            <a:r>
              <a:rPr lang="en-US" sz="3500" dirty="0" err="1">
                <a:solidFill>
                  <a:srgbClr val="0F0F0F"/>
                </a:solidFill>
                <a:latin typeface="Roboto Condensed"/>
                <a:ea typeface="Roboto Condensed"/>
                <a:cs typeface="Roboto Condensed"/>
                <a:sym typeface="Roboto Condensed"/>
              </a:rPr>
              <a:t>mồ</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côi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không</a:t>
            </a:r>
            <a:r>
              <a:rPr lang="en-US" sz="3500" dirty="0">
                <a:solidFill>
                  <a:srgbClr val="0F0F0F"/>
                </a:solidFill>
                <a:latin typeface="Roboto Condensed"/>
                <a:ea typeface="Roboto Condensed"/>
                <a:cs typeface="Roboto Condensed"/>
                <a:sym typeface="Roboto Condensed"/>
              </a:rPr>
              <a:t> ai </a:t>
            </a:r>
            <a:r>
              <a:rPr lang="en-US" sz="3500" dirty="0" err="1">
                <a:solidFill>
                  <a:srgbClr val="0F0F0F"/>
                </a:solidFill>
                <a:latin typeface="Roboto Condensed"/>
                <a:ea typeface="Roboto Condensed"/>
                <a:cs typeface="Roboto Condensed"/>
                <a:sym typeface="Roboto Condensed"/>
              </a:rPr>
              <a:t>biết</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nguồn</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gốc</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Ông</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không</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muốn</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đứa</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trẻ</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phải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chịu</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đựng</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nỗi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đau</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đớn</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về</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tinh</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thần</a:t>
            </a:r>
            <a:r>
              <a:rPr lang="en-US" sz="3500" dirty="0">
                <a:solidFill>
                  <a:srgbClr val="0F0F0F"/>
                </a:solidFill>
                <a:latin typeface="Roboto Condensed"/>
                <a:ea typeface="Roboto Condensed"/>
                <a:cs typeface="Roboto Condensed"/>
                <a:sym typeface="Roboto Condensed"/>
              </a:rPr>
              <a:t>.</a:t>
            </a:r>
          </a:p>
          <a:p>
            <a:pPr marL="755651" lvl="1" indent="-377825" algn="just">
              <a:lnSpc>
                <a:spcPts val="4900"/>
              </a:lnSpc>
              <a:buFont typeface="Arial"/>
              <a:buChar char="•"/>
            </a:pPr>
            <a:r>
              <a:rPr lang="en-US" sz="3500" dirty="0" err="1">
                <a:solidFill>
                  <a:srgbClr val="0F0F0F"/>
                </a:solidFill>
                <a:latin typeface="Roboto Condensed"/>
                <a:ea typeface="Roboto Condensed"/>
                <a:cs typeface="Roboto Condensed"/>
                <a:sym typeface="Roboto Condensed"/>
              </a:rPr>
              <a:t>Đánh</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đổi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nỗi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đau</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ấy</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là</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cuộc</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đời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bình</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yên</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của</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đứa</a:t>
            </a:r>
            <a:r>
              <a:rPr lang="en-US" sz="3500" dirty="0">
                <a:solidFill>
                  <a:srgbClr val="0F0F0F"/>
                </a:solidFill>
                <a:latin typeface="Roboto Condensed"/>
                <a:ea typeface="Roboto Condensed"/>
                <a:cs typeface="Roboto Condensed"/>
                <a:sym typeface="Roboto Condensed"/>
              </a:rPr>
              <a:t> con. </a:t>
            </a:r>
            <a:r>
              <a:rPr lang="en-US" sz="3500" dirty="0" err="1">
                <a:solidFill>
                  <a:srgbClr val="0F0F0F"/>
                </a:solidFill>
                <a:latin typeface="Roboto Condensed"/>
                <a:ea typeface="Roboto Condensed"/>
                <a:cs typeface="Roboto Condensed"/>
                <a:sym typeface="Roboto Condensed"/>
              </a:rPr>
              <a:t>Đây</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là</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một</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sự</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dối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lừa</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cao</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cả</a:t>
            </a:r>
            <a:r>
              <a:rPr lang="en-US" sz="3500" dirty="0">
                <a:solidFill>
                  <a:srgbClr val="0F0F0F"/>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animEffect transition="in" filter="fade">
                                      <p:cBhvr>
                                        <p:cTn id="19" dur="1000"/>
                                        <p:tgtEl>
                                          <p:spTgt spid="41">
                                            <p:txEl>
                                              <p:pRg st="0" end="0"/>
                                            </p:txEl>
                                          </p:spTgt>
                                        </p:tgtEl>
                                      </p:cBhvr>
                                    </p:animEffect>
                                    <p:anim calcmode="lin" valueType="num">
                                      <p:cBhvr>
                                        <p:cTn id="20"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1">
                                            <p:txEl>
                                              <p:pRg st="1" end="1"/>
                                            </p:txEl>
                                          </p:spTgt>
                                        </p:tgtEl>
                                        <p:attrNameLst>
                                          <p:attrName>style.visibility</p:attrName>
                                        </p:attrNameLst>
                                      </p:cBhvr>
                                      <p:to>
                                        <p:strVal val="visible"/>
                                      </p:to>
                                    </p:set>
                                    <p:animEffect transition="in" filter="fade">
                                      <p:cBhvr>
                                        <p:cTn id="26" dur="1000"/>
                                        <p:tgtEl>
                                          <p:spTgt spid="41">
                                            <p:txEl>
                                              <p:pRg st="1" end="1"/>
                                            </p:txEl>
                                          </p:spTgt>
                                        </p:tgtEl>
                                      </p:cBhvr>
                                    </p:animEffect>
                                    <p:anim calcmode="lin" valueType="num">
                                      <p:cBhvr>
                                        <p:cTn id="27" dur="1000" fill="hold"/>
                                        <p:tgtEl>
                                          <p:spTgt spid="41">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1427792" y="1985308"/>
            <a:ext cx="5624059" cy="3472856"/>
          </a:xfrm>
          <a:custGeom>
            <a:avLst/>
            <a:gdLst/>
            <a:ahLst/>
            <a:cxnLst/>
            <a:rect l="l" t="t" r="r" b="b"/>
            <a:pathLst>
              <a:path w="5624059" h="3472856">
                <a:moveTo>
                  <a:pt x="0" y="0"/>
                </a:moveTo>
                <a:lnTo>
                  <a:pt x="5624059" y="0"/>
                </a:lnTo>
                <a:lnTo>
                  <a:pt x="5624059" y="3472856"/>
                </a:lnTo>
                <a:lnTo>
                  <a:pt x="0" y="34728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8786213" y="1985308"/>
            <a:ext cx="7315200" cy="3931920"/>
          </a:xfrm>
          <a:custGeom>
            <a:avLst/>
            <a:gdLst/>
            <a:ahLst/>
            <a:cxnLst/>
            <a:rect l="l" t="t" r="r" b="b"/>
            <a:pathLst>
              <a:path w="7315200" h="3931920">
                <a:moveTo>
                  <a:pt x="0" y="0"/>
                </a:moveTo>
                <a:lnTo>
                  <a:pt x="7315200" y="0"/>
                </a:lnTo>
                <a:lnTo>
                  <a:pt x="7315200" y="3931920"/>
                </a:lnTo>
                <a:lnTo>
                  <a:pt x="0" y="3931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0" y="7333101"/>
            <a:ext cx="18288000" cy="4351020"/>
          </a:xfrm>
          <a:custGeom>
            <a:avLst/>
            <a:gdLst/>
            <a:ahLst/>
            <a:cxnLst/>
            <a:rect l="l" t="t" r="r" b="b"/>
            <a:pathLst>
              <a:path w="18288000" h="4351020">
                <a:moveTo>
                  <a:pt x="0" y="0"/>
                </a:moveTo>
                <a:lnTo>
                  <a:pt x="18288000" y="0"/>
                </a:lnTo>
                <a:lnTo>
                  <a:pt x="18288000" y="4351020"/>
                </a:lnTo>
                <a:lnTo>
                  <a:pt x="0" y="43510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flipH="1">
            <a:off x="13648376" y="3375112"/>
            <a:ext cx="4906075" cy="6639630"/>
          </a:xfrm>
          <a:custGeom>
            <a:avLst/>
            <a:gdLst/>
            <a:ahLst/>
            <a:cxnLst/>
            <a:rect l="l" t="t" r="r" b="b"/>
            <a:pathLst>
              <a:path w="4906075" h="6639630">
                <a:moveTo>
                  <a:pt x="4906074" y="0"/>
                </a:moveTo>
                <a:lnTo>
                  <a:pt x="0" y="0"/>
                </a:lnTo>
                <a:lnTo>
                  <a:pt x="0" y="6639629"/>
                </a:lnTo>
                <a:lnTo>
                  <a:pt x="4906074" y="6639629"/>
                </a:lnTo>
                <a:lnTo>
                  <a:pt x="490607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176215" y="3166663"/>
            <a:ext cx="1107743" cy="1861753"/>
          </a:xfrm>
          <a:custGeom>
            <a:avLst/>
            <a:gdLst/>
            <a:ahLst/>
            <a:cxnLst/>
            <a:rect l="l" t="t" r="r" b="b"/>
            <a:pathLst>
              <a:path w="1107743" h="1861753">
                <a:moveTo>
                  <a:pt x="0" y="0"/>
                </a:moveTo>
                <a:lnTo>
                  <a:pt x="1107743" y="0"/>
                </a:lnTo>
                <a:lnTo>
                  <a:pt x="1107743" y="1861753"/>
                </a:lnTo>
                <a:lnTo>
                  <a:pt x="0" y="18617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2794980"/>
            <a:ext cx="1270098" cy="2134618"/>
          </a:xfrm>
          <a:custGeom>
            <a:avLst/>
            <a:gdLst/>
            <a:ahLst/>
            <a:cxnLst/>
            <a:rect l="l" t="t" r="r" b="b"/>
            <a:pathLst>
              <a:path w="1270098" h="2134618">
                <a:moveTo>
                  <a:pt x="0" y="0"/>
                </a:moveTo>
                <a:lnTo>
                  <a:pt x="1270098" y="0"/>
                </a:lnTo>
                <a:lnTo>
                  <a:pt x="1270098" y="2134618"/>
                </a:lnTo>
                <a:lnTo>
                  <a:pt x="0" y="21346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Freeform 12"/>
          <p:cNvSpPr/>
          <p:nvPr/>
        </p:nvSpPr>
        <p:spPr>
          <a:xfrm flipH="1">
            <a:off x="0" y="3741168"/>
            <a:ext cx="1915945" cy="1391455"/>
          </a:xfrm>
          <a:custGeom>
            <a:avLst/>
            <a:gdLst/>
            <a:ahLst/>
            <a:cxnLst/>
            <a:rect l="l" t="t" r="r" b="b"/>
            <a:pathLst>
              <a:path w="1915945" h="1391455">
                <a:moveTo>
                  <a:pt x="1915945" y="0"/>
                </a:moveTo>
                <a:lnTo>
                  <a:pt x="0" y="0"/>
                </a:lnTo>
                <a:lnTo>
                  <a:pt x="0" y="1391455"/>
                </a:lnTo>
                <a:lnTo>
                  <a:pt x="1915945" y="1391455"/>
                </a:lnTo>
                <a:lnTo>
                  <a:pt x="1915945"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13" name="Group 13"/>
          <p:cNvGrpSpPr/>
          <p:nvPr/>
        </p:nvGrpSpPr>
        <p:grpSpPr>
          <a:xfrm>
            <a:off x="1730086" y="2615859"/>
            <a:ext cx="14827827" cy="5871522"/>
            <a:chOff x="0" y="0"/>
            <a:chExt cx="3905271" cy="1546409"/>
          </a:xfrm>
        </p:grpSpPr>
        <p:sp>
          <p:nvSpPr>
            <p:cNvPr id="14" name="Freeform 14"/>
            <p:cNvSpPr/>
            <p:nvPr/>
          </p:nvSpPr>
          <p:spPr>
            <a:xfrm>
              <a:off x="0" y="0"/>
              <a:ext cx="3905271" cy="1546409"/>
            </a:xfrm>
            <a:custGeom>
              <a:avLst/>
              <a:gdLst/>
              <a:ahLst/>
              <a:cxnLst/>
              <a:rect l="l" t="t" r="r" b="b"/>
              <a:pathLst>
                <a:path w="3905271" h="1546409">
                  <a:moveTo>
                    <a:pt x="26628" y="0"/>
                  </a:moveTo>
                  <a:lnTo>
                    <a:pt x="3878643" y="0"/>
                  </a:lnTo>
                  <a:cubicBezTo>
                    <a:pt x="3885705" y="0"/>
                    <a:pt x="3892478" y="2805"/>
                    <a:pt x="3897472" y="7799"/>
                  </a:cubicBezTo>
                  <a:cubicBezTo>
                    <a:pt x="3902466" y="12793"/>
                    <a:pt x="3905271" y="19566"/>
                    <a:pt x="3905271" y="26628"/>
                  </a:cubicBezTo>
                  <a:lnTo>
                    <a:pt x="3905271" y="1519781"/>
                  </a:lnTo>
                  <a:cubicBezTo>
                    <a:pt x="3905271" y="1534487"/>
                    <a:pt x="3893350" y="1546409"/>
                    <a:pt x="3878643" y="1546409"/>
                  </a:cubicBezTo>
                  <a:lnTo>
                    <a:pt x="26628" y="1546409"/>
                  </a:lnTo>
                  <a:cubicBezTo>
                    <a:pt x="11922" y="1546409"/>
                    <a:pt x="0" y="1534487"/>
                    <a:pt x="0" y="1519781"/>
                  </a:cubicBezTo>
                  <a:lnTo>
                    <a:pt x="0" y="26628"/>
                  </a:lnTo>
                  <a:cubicBezTo>
                    <a:pt x="0" y="11922"/>
                    <a:pt x="11922" y="0"/>
                    <a:pt x="26628" y="0"/>
                  </a:cubicBezTo>
                  <a:close/>
                </a:path>
              </a:pathLst>
            </a:custGeom>
            <a:solidFill>
              <a:srgbClr val="FFFFFF">
                <a:alpha val="89804"/>
              </a:srgbClr>
            </a:solidFill>
            <a:ln w="95250" cap="rnd">
              <a:solidFill>
                <a:srgbClr val="F1D43A">
                  <a:alpha val="89804"/>
                </a:srgbClr>
              </a:solidFill>
              <a:prstDash val="solid"/>
              <a:round/>
            </a:ln>
          </p:spPr>
          <p:txBody>
            <a:bodyPr/>
            <a:lstStyle/>
            <a:p>
              <a:endParaRPr lang="en-US"/>
            </a:p>
          </p:txBody>
        </p:sp>
        <p:sp>
          <p:nvSpPr>
            <p:cNvPr id="15" name="TextBox 15"/>
            <p:cNvSpPr txBox="1"/>
            <p:nvPr/>
          </p:nvSpPr>
          <p:spPr>
            <a:xfrm>
              <a:off x="0" y="-76200"/>
              <a:ext cx="3905271" cy="1622609"/>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5819982" y="1985308"/>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7" name="Freeform 17"/>
          <p:cNvSpPr/>
          <p:nvPr/>
        </p:nvSpPr>
        <p:spPr>
          <a:xfrm>
            <a:off x="443499" y="1028840"/>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752001" y="7761726"/>
            <a:ext cx="5037488" cy="2002401"/>
          </a:xfrm>
          <a:custGeom>
            <a:avLst/>
            <a:gdLst/>
            <a:ahLst/>
            <a:cxnLst/>
            <a:rect l="l" t="t" r="r" b="b"/>
            <a:pathLst>
              <a:path w="5037488" h="2002401">
                <a:moveTo>
                  <a:pt x="0" y="0"/>
                </a:moveTo>
                <a:lnTo>
                  <a:pt x="5037488" y="0"/>
                </a:lnTo>
                <a:lnTo>
                  <a:pt x="5037488" y="2002402"/>
                </a:lnTo>
                <a:lnTo>
                  <a:pt x="0" y="200240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Freeform 19"/>
          <p:cNvSpPr/>
          <p:nvPr/>
        </p:nvSpPr>
        <p:spPr>
          <a:xfrm>
            <a:off x="12443813" y="6318813"/>
            <a:ext cx="10713393" cy="5878974"/>
          </a:xfrm>
          <a:custGeom>
            <a:avLst/>
            <a:gdLst/>
            <a:ahLst/>
            <a:cxnLst/>
            <a:rect l="l" t="t" r="r" b="b"/>
            <a:pathLst>
              <a:path w="10713393" h="5878974">
                <a:moveTo>
                  <a:pt x="0" y="0"/>
                </a:moveTo>
                <a:lnTo>
                  <a:pt x="10713393" y="0"/>
                </a:lnTo>
                <a:lnTo>
                  <a:pt x="10713393" y="5878974"/>
                </a:lnTo>
                <a:lnTo>
                  <a:pt x="0" y="587897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0" name="TextBox 20"/>
          <p:cNvSpPr txBox="1"/>
          <p:nvPr/>
        </p:nvSpPr>
        <p:spPr>
          <a:xfrm>
            <a:off x="3142609" y="169305"/>
            <a:ext cx="11205018" cy="1078102"/>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3. KHÁM PHÁ VĂN BẢN</a:t>
            </a:r>
          </a:p>
        </p:txBody>
      </p:sp>
      <p:sp>
        <p:nvSpPr>
          <p:cNvPr id="21" name="TextBox 21"/>
          <p:cNvSpPr txBox="1"/>
          <p:nvPr/>
        </p:nvSpPr>
        <p:spPr>
          <a:xfrm>
            <a:off x="5959917" y="1215594"/>
            <a:ext cx="5162104"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c. Ý nghĩa nhan đề</a:t>
            </a:r>
          </a:p>
        </p:txBody>
      </p:sp>
      <p:sp>
        <p:nvSpPr>
          <p:cNvPr id="22" name="TextBox 22"/>
          <p:cNvSpPr txBox="1"/>
          <p:nvPr/>
        </p:nvSpPr>
        <p:spPr>
          <a:xfrm>
            <a:off x="2283958" y="4254543"/>
            <a:ext cx="12383546" cy="3258696"/>
          </a:xfrm>
          <a:prstGeom prst="rect">
            <a:avLst/>
          </a:prstGeom>
        </p:spPr>
        <p:txBody>
          <a:bodyPr lIns="0" tIns="0" rIns="0" bIns="0" rtlCol="0" anchor="t">
            <a:spAutoFit/>
          </a:bodyPr>
          <a:lstStyle/>
          <a:p>
            <a:pPr marL="798829" lvl="1" indent="-399415" algn="just">
              <a:lnSpc>
                <a:spcPts val="5179"/>
              </a:lnSpc>
              <a:buFont typeface="Arial"/>
              <a:buChar char="•"/>
            </a:pPr>
            <a:r>
              <a:rPr lang="en-US" sz="3699" dirty="0" err="1">
                <a:solidFill>
                  <a:srgbClr val="0F0F0F"/>
                </a:solidFill>
                <a:latin typeface="Roboto Condensed"/>
                <a:ea typeface="Roboto Condensed"/>
                <a:cs typeface="Roboto Condensed"/>
                <a:sym typeface="Roboto Condensed"/>
              </a:rPr>
              <a:t>Là</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bí</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mật</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của</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đứa</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bé</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cũng</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là</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bí</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mật</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của</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chính</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người</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kể</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chuyện</a:t>
            </a:r>
            <a:r>
              <a:rPr lang="en-US" sz="3699" dirty="0">
                <a:solidFill>
                  <a:srgbClr val="0F0F0F"/>
                </a:solidFill>
                <a:latin typeface="Roboto Condensed"/>
                <a:ea typeface="Roboto Condensed"/>
                <a:cs typeface="Roboto Condensed"/>
                <a:sym typeface="Roboto Condensed"/>
              </a:rPr>
              <a:t>. </a:t>
            </a:r>
          </a:p>
          <a:p>
            <a:pPr marL="798829" lvl="1" indent="-399415" algn="just">
              <a:lnSpc>
                <a:spcPts val="5179"/>
              </a:lnSpc>
              <a:buFont typeface="Arial"/>
              <a:buChar char="•"/>
            </a:pPr>
            <a:r>
              <a:rPr lang="en-US" sz="3699" dirty="0">
                <a:solidFill>
                  <a:srgbClr val="0F0F0F"/>
                </a:solidFill>
                <a:latin typeface="Roboto Condensed"/>
                <a:ea typeface="Roboto Condensed"/>
                <a:cs typeface="Roboto Condensed"/>
                <a:sym typeface="Roboto Condensed"/>
              </a:rPr>
              <a:t>Nhan </a:t>
            </a:r>
            <a:r>
              <a:rPr lang="en-US" sz="3699" dirty="0" err="1">
                <a:solidFill>
                  <a:srgbClr val="0F0F0F"/>
                </a:solidFill>
                <a:latin typeface="Roboto Condensed"/>
                <a:ea typeface="Roboto Condensed"/>
                <a:cs typeface="Roboto Condensed"/>
                <a:sym typeface="Roboto Condensed"/>
              </a:rPr>
              <a:t>đề</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này</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thể</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hiện</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chủ</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đề</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của</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tác</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phẩm</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gợi</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sự</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ẩn</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giấu</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nỗi</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niềm</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thể</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hiện</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sự</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chịu</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đựng</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nỗi</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đau</a:t>
            </a:r>
            <a:r>
              <a:rPr lang="en-US" sz="3699" dirty="0">
                <a:solidFill>
                  <a:srgbClr val="0F0F0F"/>
                </a:solidFill>
                <a:latin typeface="Roboto Condensed"/>
                <a:ea typeface="Roboto Condensed"/>
                <a:cs typeface="Roboto Condensed"/>
                <a:sym typeface="Roboto Condensed"/>
              </a:rPr>
              <a:t>, hi </a:t>
            </a:r>
            <a:r>
              <a:rPr lang="en-US" sz="3699" dirty="0" err="1">
                <a:solidFill>
                  <a:srgbClr val="0F0F0F"/>
                </a:solidFill>
                <a:latin typeface="Roboto Condensed"/>
                <a:ea typeface="Roboto Condensed"/>
                <a:cs typeface="Roboto Condensed"/>
                <a:sym typeface="Roboto Condensed"/>
              </a:rPr>
              <a:t>sinh</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thầm</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lặng</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vì</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người</a:t>
            </a:r>
            <a:r>
              <a:rPr lang="en-US" sz="3699" dirty="0">
                <a:solidFill>
                  <a:srgbClr val="0F0F0F"/>
                </a:solidFill>
                <a:latin typeface="Roboto Condensed"/>
                <a:ea typeface="Roboto Condensed"/>
                <a:cs typeface="Roboto Condensed"/>
                <a:sym typeface="Roboto Condensed"/>
              </a:rPr>
              <a:t> </a:t>
            </a:r>
            <a:r>
              <a:rPr lang="en-US" sz="3699" dirty="0" err="1">
                <a:solidFill>
                  <a:srgbClr val="0F0F0F"/>
                </a:solidFill>
                <a:latin typeface="Roboto Condensed"/>
                <a:ea typeface="Roboto Condensed"/>
                <a:cs typeface="Roboto Condensed"/>
                <a:sym typeface="Roboto Condensed"/>
              </a:rPr>
              <a:t>khác</a:t>
            </a:r>
            <a:r>
              <a:rPr lang="en-US" sz="3699" dirty="0">
                <a:solidFill>
                  <a:srgbClr val="0F0F0F"/>
                </a:solidFill>
                <a:latin typeface="Roboto Condensed"/>
                <a:ea typeface="Roboto Condensed"/>
                <a:cs typeface="Roboto Condensed"/>
                <a:sym typeface="Roboto Condensed"/>
              </a:rPr>
              <a:t>.</a:t>
            </a:r>
          </a:p>
        </p:txBody>
      </p:sp>
      <p:sp>
        <p:nvSpPr>
          <p:cNvPr id="23" name="TextBox 23"/>
          <p:cNvSpPr txBox="1"/>
          <p:nvPr/>
        </p:nvSpPr>
        <p:spPr>
          <a:xfrm>
            <a:off x="4455340" y="2554539"/>
            <a:ext cx="8747422" cy="1543000"/>
          </a:xfrm>
          <a:prstGeom prst="rect">
            <a:avLst/>
          </a:prstGeom>
        </p:spPr>
        <p:txBody>
          <a:bodyPr lIns="0" tIns="0" rIns="0" bIns="0" rtlCol="0" anchor="t">
            <a:spAutoFit/>
          </a:bodyPr>
          <a:lstStyle/>
          <a:p>
            <a:pPr algn="ctr">
              <a:lnSpc>
                <a:spcPts val="12599"/>
              </a:lnSpc>
            </a:pPr>
            <a:r>
              <a:rPr lang="en-US" sz="9000" dirty="0" err="1">
                <a:solidFill>
                  <a:srgbClr val="467082"/>
                </a:solidFill>
                <a:latin typeface="#9Slide06 SVNSlow Attack"/>
                <a:ea typeface="#9Slide06 SVNSlow Attack"/>
                <a:cs typeface="#9Slide06 SVNSlow Attack"/>
                <a:sym typeface="#9Slide06 SVNSlow Attack"/>
              </a:rPr>
              <a:t>Bí</a:t>
            </a:r>
            <a:r>
              <a:rPr lang="en-US" sz="9000" dirty="0">
                <a:solidFill>
                  <a:srgbClr val="467082"/>
                </a:solidFill>
                <a:latin typeface="#9Slide06 SVNSlow Attack"/>
                <a:ea typeface="#9Slide06 SVNSlow Attack"/>
                <a:cs typeface="#9Slide06 SVNSlow Attack"/>
                <a:sym typeface="#9Slide06 SVNSlow Attack"/>
              </a:rPr>
              <a:t> </a:t>
            </a:r>
            <a:r>
              <a:rPr lang="en-US" sz="9000" dirty="0" err="1">
                <a:solidFill>
                  <a:srgbClr val="467082"/>
                </a:solidFill>
                <a:latin typeface="#9Slide06 SVNSlow Attack"/>
                <a:ea typeface="#9Slide06 SVNSlow Attack"/>
                <a:cs typeface="#9Slide06 SVNSlow Attack"/>
                <a:sym typeface="#9Slide06 SVNSlow Attack"/>
              </a:rPr>
              <a:t>ẩn</a:t>
            </a:r>
            <a:r>
              <a:rPr lang="en-US" sz="9000" dirty="0">
                <a:solidFill>
                  <a:srgbClr val="467082"/>
                </a:solidFill>
                <a:latin typeface="#9Slide06 SVNSlow Attack"/>
                <a:ea typeface="#9Slide06 SVNSlow Attack"/>
                <a:cs typeface="#9Slide06 SVNSlow Attack"/>
                <a:sym typeface="#9Slide06 SVNSlow Attack"/>
              </a:rPr>
              <a:t> </a:t>
            </a:r>
            <a:r>
              <a:rPr lang="en-US" sz="9000" dirty="0" err="1">
                <a:solidFill>
                  <a:srgbClr val="467082"/>
                </a:solidFill>
                <a:latin typeface="#9Slide06 SVNSlow Attack"/>
                <a:ea typeface="#9Slide06 SVNSlow Attack"/>
                <a:cs typeface="#9Slide06 SVNSlow Attack"/>
                <a:sym typeface="#9Slide06 SVNSlow Attack"/>
              </a:rPr>
              <a:t>của</a:t>
            </a:r>
            <a:r>
              <a:rPr lang="en-US" sz="9000" dirty="0">
                <a:solidFill>
                  <a:srgbClr val="467082"/>
                </a:solidFill>
                <a:latin typeface="#9Slide06 SVNSlow Attack"/>
                <a:ea typeface="#9Slide06 SVNSlow Attack"/>
                <a:cs typeface="#9Slide06 SVNSlow Attack"/>
                <a:sym typeface="#9Slide06 SVNSlow Attack"/>
              </a:rPr>
              <a:t> </a:t>
            </a:r>
            <a:r>
              <a:rPr lang="en-US" sz="9000" dirty="0" err="1">
                <a:solidFill>
                  <a:srgbClr val="467082"/>
                </a:solidFill>
                <a:latin typeface="#9Slide06 SVNSlow Attack"/>
                <a:ea typeface="#9Slide06 SVNSlow Attack"/>
                <a:cs typeface="#9Slide06 SVNSlow Attack"/>
                <a:sym typeface="#9Slide06 SVNSlow Attack"/>
              </a:rPr>
              <a:t>làn</a:t>
            </a:r>
            <a:r>
              <a:rPr lang="en-US" sz="9000" dirty="0">
                <a:solidFill>
                  <a:srgbClr val="467082"/>
                </a:solidFill>
                <a:latin typeface="#9Slide06 SVNSlow Attack"/>
                <a:ea typeface="#9Slide06 SVNSlow Attack"/>
                <a:cs typeface="#9Slide06 SVNSlow Attack"/>
                <a:sym typeface="#9Slide06 SVNSlow Attack"/>
              </a:rPr>
              <a:t> </a:t>
            </a:r>
            <a:r>
              <a:rPr lang="en-US" sz="9000" dirty="0" err="1">
                <a:solidFill>
                  <a:srgbClr val="467082"/>
                </a:solidFill>
                <a:latin typeface="#9Slide06 SVNSlow Attack"/>
                <a:ea typeface="#9Slide06 SVNSlow Attack"/>
                <a:cs typeface="#9Slide06 SVNSlow Attack"/>
                <a:sym typeface="#9Slide06 SVNSlow Attack"/>
              </a:rPr>
              <a:t>nước</a:t>
            </a:r>
            <a:endParaRPr lang="en-US" sz="9000" dirty="0">
              <a:solidFill>
                <a:srgbClr val="467082"/>
              </a:solidFill>
              <a:latin typeface="#9Slide06 SVNSlow Attack"/>
              <a:ea typeface="#9Slide06 SVNSlow Attack"/>
              <a:cs typeface="#9Slide06 SVNSlow Attack"/>
              <a:sym typeface="#9Slide06 SVNSlow Attack"/>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1427792" y="1985308"/>
            <a:ext cx="5624059" cy="3472856"/>
          </a:xfrm>
          <a:custGeom>
            <a:avLst/>
            <a:gdLst/>
            <a:ahLst/>
            <a:cxnLst/>
            <a:rect l="l" t="t" r="r" b="b"/>
            <a:pathLst>
              <a:path w="5624059" h="3472856">
                <a:moveTo>
                  <a:pt x="0" y="0"/>
                </a:moveTo>
                <a:lnTo>
                  <a:pt x="5624059" y="0"/>
                </a:lnTo>
                <a:lnTo>
                  <a:pt x="5624059" y="3472856"/>
                </a:lnTo>
                <a:lnTo>
                  <a:pt x="0" y="34728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8786213" y="1985308"/>
            <a:ext cx="7315200" cy="3931920"/>
          </a:xfrm>
          <a:custGeom>
            <a:avLst/>
            <a:gdLst/>
            <a:ahLst/>
            <a:cxnLst/>
            <a:rect l="l" t="t" r="r" b="b"/>
            <a:pathLst>
              <a:path w="7315200" h="3931920">
                <a:moveTo>
                  <a:pt x="0" y="0"/>
                </a:moveTo>
                <a:lnTo>
                  <a:pt x="7315200" y="0"/>
                </a:lnTo>
                <a:lnTo>
                  <a:pt x="7315200" y="3931920"/>
                </a:lnTo>
                <a:lnTo>
                  <a:pt x="0" y="3931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0" y="7333101"/>
            <a:ext cx="18288000" cy="4351020"/>
          </a:xfrm>
          <a:custGeom>
            <a:avLst/>
            <a:gdLst/>
            <a:ahLst/>
            <a:cxnLst/>
            <a:rect l="l" t="t" r="r" b="b"/>
            <a:pathLst>
              <a:path w="18288000" h="4351020">
                <a:moveTo>
                  <a:pt x="0" y="0"/>
                </a:moveTo>
                <a:lnTo>
                  <a:pt x="18288000" y="0"/>
                </a:lnTo>
                <a:lnTo>
                  <a:pt x="18288000" y="4351020"/>
                </a:lnTo>
                <a:lnTo>
                  <a:pt x="0" y="43510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flipH="1">
            <a:off x="13648376" y="3375112"/>
            <a:ext cx="4906075" cy="6639630"/>
          </a:xfrm>
          <a:custGeom>
            <a:avLst/>
            <a:gdLst/>
            <a:ahLst/>
            <a:cxnLst/>
            <a:rect l="l" t="t" r="r" b="b"/>
            <a:pathLst>
              <a:path w="4906075" h="6639630">
                <a:moveTo>
                  <a:pt x="4906074" y="0"/>
                </a:moveTo>
                <a:lnTo>
                  <a:pt x="0" y="0"/>
                </a:lnTo>
                <a:lnTo>
                  <a:pt x="0" y="6639629"/>
                </a:lnTo>
                <a:lnTo>
                  <a:pt x="4906074" y="6639629"/>
                </a:lnTo>
                <a:lnTo>
                  <a:pt x="490607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176215" y="3166663"/>
            <a:ext cx="1107743" cy="1861753"/>
          </a:xfrm>
          <a:custGeom>
            <a:avLst/>
            <a:gdLst/>
            <a:ahLst/>
            <a:cxnLst/>
            <a:rect l="l" t="t" r="r" b="b"/>
            <a:pathLst>
              <a:path w="1107743" h="1861753">
                <a:moveTo>
                  <a:pt x="0" y="0"/>
                </a:moveTo>
                <a:lnTo>
                  <a:pt x="1107743" y="0"/>
                </a:lnTo>
                <a:lnTo>
                  <a:pt x="1107743" y="1861753"/>
                </a:lnTo>
                <a:lnTo>
                  <a:pt x="0" y="18617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2794980"/>
            <a:ext cx="1270098" cy="2134618"/>
          </a:xfrm>
          <a:custGeom>
            <a:avLst/>
            <a:gdLst/>
            <a:ahLst/>
            <a:cxnLst/>
            <a:rect l="l" t="t" r="r" b="b"/>
            <a:pathLst>
              <a:path w="1270098" h="2134618">
                <a:moveTo>
                  <a:pt x="0" y="0"/>
                </a:moveTo>
                <a:lnTo>
                  <a:pt x="1270098" y="0"/>
                </a:lnTo>
                <a:lnTo>
                  <a:pt x="1270098" y="2134618"/>
                </a:lnTo>
                <a:lnTo>
                  <a:pt x="0" y="21346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Freeform 12"/>
          <p:cNvSpPr/>
          <p:nvPr/>
        </p:nvSpPr>
        <p:spPr>
          <a:xfrm flipH="1">
            <a:off x="0" y="3741168"/>
            <a:ext cx="1915945" cy="1391455"/>
          </a:xfrm>
          <a:custGeom>
            <a:avLst/>
            <a:gdLst/>
            <a:ahLst/>
            <a:cxnLst/>
            <a:rect l="l" t="t" r="r" b="b"/>
            <a:pathLst>
              <a:path w="1915945" h="1391455">
                <a:moveTo>
                  <a:pt x="1915945" y="0"/>
                </a:moveTo>
                <a:lnTo>
                  <a:pt x="0" y="0"/>
                </a:lnTo>
                <a:lnTo>
                  <a:pt x="0" y="1391455"/>
                </a:lnTo>
                <a:lnTo>
                  <a:pt x="1915945" y="1391455"/>
                </a:lnTo>
                <a:lnTo>
                  <a:pt x="1915945"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13" name="Group 13"/>
          <p:cNvGrpSpPr/>
          <p:nvPr/>
        </p:nvGrpSpPr>
        <p:grpSpPr>
          <a:xfrm>
            <a:off x="2256559" y="2840035"/>
            <a:ext cx="14371327" cy="3300778"/>
            <a:chOff x="0" y="0"/>
            <a:chExt cx="3785041" cy="869341"/>
          </a:xfrm>
        </p:grpSpPr>
        <p:sp>
          <p:nvSpPr>
            <p:cNvPr id="14" name="Freeform 14"/>
            <p:cNvSpPr/>
            <p:nvPr/>
          </p:nvSpPr>
          <p:spPr>
            <a:xfrm>
              <a:off x="0" y="0"/>
              <a:ext cx="3785041" cy="869341"/>
            </a:xfrm>
            <a:custGeom>
              <a:avLst/>
              <a:gdLst/>
              <a:ahLst/>
              <a:cxnLst/>
              <a:rect l="l" t="t" r="r" b="b"/>
              <a:pathLst>
                <a:path w="3785041" h="869341">
                  <a:moveTo>
                    <a:pt x="27474" y="0"/>
                  </a:moveTo>
                  <a:lnTo>
                    <a:pt x="3757567" y="0"/>
                  </a:lnTo>
                  <a:cubicBezTo>
                    <a:pt x="3764853" y="0"/>
                    <a:pt x="3771841" y="2895"/>
                    <a:pt x="3776994" y="8047"/>
                  </a:cubicBezTo>
                  <a:cubicBezTo>
                    <a:pt x="3782146" y="13199"/>
                    <a:pt x="3785041" y="20187"/>
                    <a:pt x="3785041" y="27474"/>
                  </a:cubicBezTo>
                  <a:lnTo>
                    <a:pt x="3785041" y="841867"/>
                  </a:lnTo>
                  <a:cubicBezTo>
                    <a:pt x="3785041" y="857040"/>
                    <a:pt x="3772740" y="869341"/>
                    <a:pt x="3757567" y="869341"/>
                  </a:cubicBezTo>
                  <a:lnTo>
                    <a:pt x="27474" y="869341"/>
                  </a:lnTo>
                  <a:cubicBezTo>
                    <a:pt x="12301" y="869341"/>
                    <a:pt x="0" y="857040"/>
                    <a:pt x="0" y="841867"/>
                  </a:cubicBezTo>
                  <a:lnTo>
                    <a:pt x="0" y="27474"/>
                  </a:lnTo>
                  <a:cubicBezTo>
                    <a:pt x="0" y="12301"/>
                    <a:pt x="12301" y="0"/>
                    <a:pt x="27474" y="0"/>
                  </a:cubicBezTo>
                  <a:close/>
                </a:path>
              </a:pathLst>
            </a:custGeom>
            <a:solidFill>
              <a:srgbClr val="FFFFFF">
                <a:alpha val="89804"/>
              </a:srgbClr>
            </a:solidFill>
            <a:ln w="95250" cap="rnd">
              <a:solidFill>
                <a:srgbClr val="F1D43A">
                  <a:alpha val="89804"/>
                </a:srgbClr>
              </a:solidFill>
              <a:prstDash val="solid"/>
              <a:round/>
            </a:ln>
          </p:spPr>
          <p:txBody>
            <a:bodyPr/>
            <a:lstStyle/>
            <a:p>
              <a:endParaRPr lang="en-US"/>
            </a:p>
          </p:txBody>
        </p:sp>
        <p:sp>
          <p:nvSpPr>
            <p:cNvPr id="15" name="TextBox 15"/>
            <p:cNvSpPr txBox="1"/>
            <p:nvPr/>
          </p:nvSpPr>
          <p:spPr>
            <a:xfrm>
              <a:off x="0" y="-76200"/>
              <a:ext cx="3785041" cy="945541"/>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5819982" y="1985308"/>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7" name="Freeform 17"/>
          <p:cNvSpPr/>
          <p:nvPr/>
        </p:nvSpPr>
        <p:spPr>
          <a:xfrm>
            <a:off x="443499" y="1028840"/>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752001" y="7761726"/>
            <a:ext cx="5037488" cy="2002401"/>
          </a:xfrm>
          <a:custGeom>
            <a:avLst/>
            <a:gdLst/>
            <a:ahLst/>
            <a:cxnLst/>
            <a:rect l="l" t="t" r="r" b="b"/>
            <a:pathLst>
              <a:path w="5037488" h="2002401">
                <a:moveTo>
                  <a:pt x="0" y="0"/>
                </a:moveTo>
                <a:lnTo>
                  <a:pt x="5037488" y="0"/>
                </a:lnTo>
                <a:lnTo>
                  <a:pt x="5037488" y="2002402"/>
                </a:lnTo>
                <a:lnTo>
                  <a:pt x="0" y="200240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Freeform 19"/>
          <p:cNvSpPr/>
          <p:nvPr/>
        </p:nvSpPr>
        <p:spPr>
          <a:xfrm>
            <a:off x="12443813" y="6318813"/>
            <a:ext cx="10713393" cy="5878974"/>
          </a:xfrm>
          <a:custGeom>
            <a:avLst/>
            <a:gdLst/>
            <a:ahLst/>
            <a:cxnLst/>
            <a:rect l="l" t="t" r="r" b="b"/>
            <a:pathLst>
              <a:path w="10713393" h="5878974">
                <a:moveTo>
                  <a:pt x="0" y="0"/>
                </a:moveTo>
                <a:lnTo>
                  <a:pt x="10713393" y="0"/>
                </a:lnTo>
                <a:lnTo>
                  <a:pt x="10713393" y="5878974"/>
                </a:lnTo>
                <a:lnTo>
                  <a:pt x="0" y="587897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0" name="TextBox 20"/>
          <p:cNvSpPr txBox="1"/>
          <p:nvPr/>
        </p:nvSpPr>
        <p:spPr>
          <a:xfrm>
            <a:off x="3183704" y="869106"/>
            <a:ext cx="11205018" cy="1078102"/>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3. KHÁM PHÁ VĂN BẢN</a:t>
            </a:r>
          </a:p>
        </p:txBody>
      </p:sp>
      <p:sp>
        <p:nvSpPr>
          <p:cNvPr id="21" name="TextBox 21"/>
          <p:cNvSpPr txBox="1"/>
          <p:nvPr/>
        </p:nvSpPr>
        <p:spPr>
          <a:xfrm>
            <a:off x="3270745" y="3522643"/>
            <a:ext cx="12383546" cy="1749326"/>
          </a:xfrm>
          <a:prstGeom prst="rect">
            <a:avLst/>
          </a:prstGeom>
        </p:spPr>
        <p:txBody>
          <a:bodyPr lIns="0" tIns="0" rIns="0" bIns="0" rtlCol="0" anchor="t">
            <a:spAutoFit/>
          </a:bodyPr>
          <a:lstStyle/>
          <a:p>
            <a:pPr algn="ctr">
              <a:lnSpc>
                <a:spcPts val="7000"/>
              </a:lnSpc>
            </a:pPr>
            <a:r>
              <a:rPr lang="en-US" sz="5000">
                <a:solidFill>
                  <a:srgbClr val="0F0F0F"/>
                </a:solidFill>
                <a:latin typeface="Roboto Condensed"/>
                <a:ea typeface="Roboto Condensed"/>
                <a:cs typeface="Roboto Condensed"/>
                <a:sym typeface="Roboto Condensed"/>
              </a:rPr>
              <a:t>Câu chuyện </a:t>
            </a:r>
            <a:r>
              <a:rPr lang="en-US" sz="5000" i="1">
                <a:solidFill>
                  <a:srgbClr val="0F0F0F"/>
                </a:solidFill>
                <a:latin typeface="Roboto Condensed Italics"/>
                <a:ea typeface="Roboto Condensed Italics"/>
                <a:cs typeface="Roboto Condensed Italics"/>
                <a:sym typeface="Roboto Condensed Italics"/>
              </a:rPr>
              <a:t>Bí ẩn của làn nước</a:t>
            </a:r>
            <a:r>
              <a:rPr lang="en-US" sz="5000">
                <a:solidFill>
                  <a:srgbClr val="0F0F0F"/>
                </a:solidFill>
                <a:latin typeface="Roboto Condensed"/>
                <a:ea typeface="Roboto Condensed"/>
                <a:cs typeface="Roboto Condensed"/>
                <a:sym typeface="Roboto Condensed"/>
              </a:rPr>
              <a:t> khắc họa đề tài, chủ đề nào?</a:t>
            </a:r>
          </a:p>
        </p:txBody>
      </p:sp>
      <p:pic>
        <p:nvPicPr>
          <p:cNvPr id="22" name="Picture 22"/>
          <p:cNvPicPr>
            <a:picLocks noChangeAspect="1"/>
          </p:cNvPicPr>
          <p:nvPr/>
        </p:nvPicPr>
        <p:blipFill>
          <a:blip r:embed="rId29"/>
          <a:srcRect/>
          <a:stretch>
            <a:fillRect/>
          </a:stretch>
        </p:blipFill>
        <p:spPr>
          <a:xfrm>
            <a:off x="825534" y="4725420"/>
            <a:ext cx="2266680" cy="4276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1427792" y="1985308"/>
            <a:ext cx="5624059" cy="3472856"/>
          </a:xfrm>
          <a:custGeom>
            <a:avLst/>
            <a:gdLst/>
            <a:ahLst/>
            <a:cxnLst/>
            <a:rect l="l" t="t" r="r" b="b"/>
            <a:pathLst>
              <a:path w="5624059" h="3472856">
                <a:moveTo>
                  <a:pt x="0" y="0"/>
                </a:moveTo>
                <a:lnTo>
                  <a:pt x="5624059" y="0"/>
                </a:lnTo>
                <a:lnTo>
                  <a:pt x="5624059" y="3472856"/>
                </a:lnTo>
                <a:lnTo>
                  <a:pt x="0" y="34728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8786213" y="1985308"/>
            <a:ext cx="7315200" cy="3931920"/>
          </a:xfrm>
          <a:custGeom>
            <a:avLst/>
            <a:gdLst/>
            <a:ahLst/>
            <a:cxnLst/>
            <a:rect l="l" t="t" r="r" b="b"/>
            <a:pathLst>
              <a:path w="7315200" h="3931920">
                <a:moveTo>
                  <a:pt x="0" y="0"/>
                </a:moveTo>
                <a:lnTo>
                  <a:pt x="7315200" y="0"/>
                </a:lnTo>
                <a:lnTo>
                  <a:pt x="7315200" y="3931920"/>
                </a:lnTo>
                <a:lnTo>
                  <a:pt x="0" y="3931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0" y="7333101"/>
            <a:ext cx="18288000" cy="4351020"/>
          </a:xfrm>
          <a:custGeom>
            <a:avLst/>
            <a:gdLst/>
            <a:ahLst/>
            <a:cxnLst/>
            <a:rect l="l" t="t" r="r" b="b"/>
            <a:pathLst>
              <a:path w="18288000" h="4351020">
                <a:moveTo>
                  <a:pt x="0" y="0"/>
                </a:moveTo>
                <a:lnTo>
                  <a:pt x="18288000" y="0"/>
                </a:lnTo>
                <a:lnTo>
                  <a:pt x="18288000" y="4351020"/>
                </a:lnTo>
                <a:lnTo>
                  <a:pt x="0" y="43510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flipH="1">
            <a:off x="13648376" y="3375112"/>
            <a:ext cx="4906075" cy="6639630"/>
          </a:xfrm>
          <a:custGeom>
            <a:avLst/>
            <a:gdLst/>
            <a:ahLst/>
            <a:cxnLst/>
            <a:rect l="l" t="t" r="r" b="b"/>
            <a:pathLst>
              <a:path w="4906075" h="6639630">
                <a:moveTo>
                  <a:pt x="4906074" y="0"/>
                </a:moveTo>
                <a:lnTo>
                  <a:pt x="0" y="0"/>
                </a:lnTo>
                <a:lnTo>
                  <a:pt x="0" y="6639629"/>
                </a:lnTo>
                <a:lnTo>
                  <a:pt x="4906074" y="6639629"/>
                </a:lnTo>
                <a:lnTo>
                  <a:pt x="490607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176215" y="3166663"/>
            <a:ext cx="1107743" cy="1861753"/>
          </a:xfrm>
          <a:custGeom>
            <a:avLst/>
            <a:gdLst/>
            <a:ahLst/>
            <a:cxnLst/>
            <a:rect l="l" t="t" r="r" b="b"/>
            <a:pathLst>
              <a:path w="1107743" h="1861753">
                <a:moveTo>
                  <a:pt x="0" y="0"/>
                </a:moveTo>
                <a:lnTo>
                  <a:pt x="1107743" y="0"/>
                </a:lnTo>
                <a:lnTo>
                  <a:pt x="1107743" y="1861753"/>
                </a:lnTo>
                <a:lnTo>
                  <a:pt x="0" y="186175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2794980"/>
            <a:ext cx="1270098" cy="2134618"/>
          </a:xfrm>
          <a:custGeom>
            <a:avLst/>
            <a:gdLst/>
            <a:ahLst/>
            <a:cxnLst/>
            <a:rect l="l" t="t" r="r" b="b"/>
            <a:pathLst>
              <a:path w="1270098" h="2134618">
                <a:moveTo>
                  <a:pt x="0" y="0"/>
                </a:moveTo>
                <a:lnTo>
                  <a:pt x="1270098" y="0"/>
                </a:lnTo>
                <a:lnTo>
                  <a:pt x="1270098" y="2134618"/>
                </a:lnTo>
                <a:lnTo>
                  <a:pt x="0" y="21346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Freeform 12"/>
          <p:cNvSpPr/>
          <p:nvPr/>
        </p:nvSpPr>
        <p:spPr>
          <a:xfrm flipH="1">
            <a:off x="0" y="3741168"/>
            <a:ext cx="1915945" cy="1391455"/>
          </a:xfrm>
          <a:custGeom>
            <a:avLst/>
            <a:gdLst/>
            <a:ahLst/>
            <a:cxnLst/>
            <a:rect l="l" t="t" r="r" b="b"/>
            <a:pathLst>
              <a:path w="1915945" h="1391455">
                <a:moveTo>
                  <a:pt x="1915945" y="0"/>
                </a:moveTo>
                <a:lnTo>
                  <a:pt x="0" y="0"/>
                </a:lnTo>
                <a:lnTo>
                  <a:pt x="0" y="1391455"/>
                </a:lnTo>
                <a:lnTo>
                  <a:pt x="1915945" y="1391455"/>
                </a:lnTo>
                <a:lnTo>
                  <a:pt x="1915945"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13" name="Group 13"/>
          <p:cNvGrpSpPr/>
          <p:nvPr/>
        </p:nvGrpSpPr>
        <p:grpSpPr>
          <a:xfrm>
            <a:off x="443499" y="2653959"/>
            <a:ext cx="4414573" cy="5396481"/>
            <a:chOff x="0" y="0"/>
            <a:chExt cx="1162686" cy="1421295"/>
          </a:xfrm>
        </p:grpSpPr>
        <p:sp>
          <p:nvSpPr>
            <p:cNvPr id="14" name="Freeform 14"/>
            <p:cNvSpPr/>
            <p:nvPr/>
          </p:nvSpPr>
          <p:spPr>
            <a:xfrm>
              <a:off x="0" y="0"/>
              <a:ext cx="1162686" cy="1421295"/>
            </a:xfrm>
            <a:custGeom>
              <a:avLst/>
              <a:gdLst/>
              <a:ahLst/>
              <a:cxnLst/>
              <a:rect l="l" t="t" r="r" b="b"/>
              <a:pathLst>
                <a:path w="1162686" h="1421295">
                  <a:moveTo>
                    <a:pt x="89440" y="0"/>
                  </a:moveTo>
                  <a:lnTo>
                    <a:pt x="1073246" y="0"/>
                  </a:lnTo>
                  <a:cubicBezTo>
                    <a:pt x="1096967" y="0"/>
                    <a:pt x="1119716" y="9423"/>
                    <a:pt x="1136490" y="26196"/>
                  </a:cubicBezTo>
                  <a:cubicBezTo>
                    <a:pt x="1153263" y="42969"/>
                    <a:pt x="1162686" y="65719"/>
                    <a:pt x="1162686" y="89440"/>
                  </a:cubicBezTo>
                  <a:lnTo>
                    <a:pt x="1162686" y="1331856"/>
                  </a:lnTo>
                  <a:cubicBezTo>
                    <a:pt x="1162686" y="1355577"/>
                    <a:pt x="1153263" y="1378326"/>
                    <a:pt x="1136490" y="1395099"/>
                  </a:cubicBezTo>
                  <a:cubicBezTo>
                    <a:pt x="1119716" y="1411872"/>
                    <a:pt x="1096967" y="1421295"/>
                    <a:pt x="1073246" y="1421295"/>
                  </a:cubicBezTo>
                  <a:lnTo>
                    <a:pt x="89440" y="1421295"/>
                  </a:lnTo>
                  <a:cubicBezTo>
                    <a:pt x="65719" y="1421295"/>
                    <a:pt x="42969" y="1411872"/>
                    <a:pt x="26196" y="1395099"/>
                  </a:cubicBezTo>
                  <a:cubicBezTo>
                    <a:pt x="9423" y="1378326"/>
                    <a:pt x="0" y="1355577"/>
                    <a:pt x="0" y="1331856"/>
                  </a:cubicBezTo>
                  <a:lnTo>
                    <a:pt x="0" y="89440"/>
                  </a:lnTo>
                  <a:cubicBezTo>
                    <a:pt x="0" y="65719"/>
                    <a:pt x="9423" y="42969"/>
                    <a:pt x="26196" y="26196"/>
                  </a:cubicBezTo>
                  <a:cubicBezTo>
                    <a:pt x="42969" y="9423"/>
                    <a:pt x="65719" y="0"/>
                    <a:pt x="89440" y="0"/>
                  </a:cubicBezTo>
                  <a:close/>
                </a:path>
              </a:pathLst>
            </a:custGeom>
            <a:solidFill>
              <a:srgbClr val="FFFFFF">
                <a:alpha val="89804"/>
              </a:srgbClr>
            </a:solidFill>
            <a:ln w="95250" cap="rnd">
              <a:solidFill>
                <a:srgbClr val="F1D43A">
                  <a:alpha val="89804"/>
                </a:srgbClr>
              </a:solidFill>
              <a:prstDash val="solid"/>
              <a:round/>
            </a:ln>
          </p:spPr>
          <p:txBody>
            <a:bodyPr/>
            <a:lstStyle/>
            <a:p>
              <a:endParaRPr lang="en-US"/>
            </a:p>
          </p:txBody>
        </p:sp>
        <p:sp>
          <p:nvSpPr>
            <p:cNvPr id="15" name="TextBox 15"/>
            <p:cNvSpPr txBox="1"/>
            <p:nvPr/>
          </p:nvSpPr>
          <p:spPr>
            <a:xfrm>
              <a:off x="0" y="-76200"/>
              <a:ext cx="1162686" cy="1497495"/>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5819982" y="1985308"/>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7" name="Freeform 17"/>
          <p:cNvSpPr/>
          <p:nvPr/>
        </p:nvSpPr>
        <p:spPr>
          <a:xfrm>
            <a:off x="443499" y="1028840"/>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497930" y="8012340"/>
            <a:ext cx="5037488" cy="2002401"/>
          </a:xfrm>
          <a:custGeom>
            <a:avLst/>
            <a:gdLst/>
            <a:ahLst/>
            <a:cxnLst/>
            <a:rect l="l" t="t" r="r" b="b"/>
            <a:pathLst>
              <a:path w="5037488" h="2002401">
                <a:moveTo>
                  <a:pt x="0" y="0"/>
                </a:moveTo>
                <a:lnTo>
                  <a:pt x="5037488" y="0"/>
                </a:lnTo>
                <a:lnTo>
                  <a:pt x="5037488" y="2002401"/>
                </a:lnTo>
                <a:lnTo>
                  <a:pt x="0" y="20024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TextBox 19"/>
          <p:cNvSpPr txBox="1"/>
          <p:nvPr/>
        </p:nvSpPr>
        <p:spPr>
          <a:xfrm>
            <a:off x="3142609" y="169305"/>
            <a:ext cx="11205018" cy="1078102"/>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3. KHÁM PHÁ VĂN BẢN</a:t>
            </a:r>
          </a:p>
        </p:txBody>
      </p:sp>
      <p:sp>
        <p:nvSpPr>
          <p:cNvPr id="20" name="TextBox 20"/>
          <p:cNvSpPr txBox="1"/>
          <p:nvPr/>
        </p:nvSpPr>
        <p:spPr>
          <a:xfrm>
            <a:off x="3659002" y="1254225"/>
            <a:ext cx="10969997"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d. Đề tài, chủ đề, thông điệp từ văn bản</a:t>
            </a:r>
          </a:p>
        </p:txBody>
      </p:sp>
      <p:sp>
        <p:nvSpPr>
          <p:cNvPr id="21" name="TextBox 21"/>
          <p:cNvSpPr txBox="1"/>
          <p:nvPr/>
        </p:nvSpPr>
        <p:spPr>
          <a:xfrm>
            <a:off x="841049" y="4412466"/>
            <a:ext cx="3619473" cy="615950"/>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0F0F0F"/>
                </a:solidFill>
                <a:latin typeface="Roboto Condensed"/>
                <a:ea typeface="Roboto Condensed"/>
                <a:cs typeface="Roboto Condensed"/>
                <a:sym typeface="Roboto Condensed"/>
              </a:rPr>
              <a:t>Đề</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tài</a:t>
            </a:r>
            <a:r>
              <a:rPr lang="en-US" sz="3500" dirty="0">
                <a:solidFill>
                  <a:srgbClr val="0F0F0F"/>
                </a:solidFill>
                <a:latin typeface="Roboto Condensed"/>
                <a:ea typeface="Roboto Condensed"/>
                <a:cs typeface="Roboto Condensed"/>
                <a:sym typeface="Roboto Condensed"/>
              </a:rPr>
              <a:t>: Gia </a:t>
            </a:r>
            <a:r>
              <a:rPr lang="en-US" sz="3500" dirty="0" err="1">
                <a:solidFill>
                  <a:srgbClr val="0F0F0F"/>
                </a:solidFill>
                <a:latin typeface="Roboto Condensed"/>
                <a:ea typeface="Roboto Condensed"/>
                <a:cs typeface="Roboto Condensed"/>
                <a:sym typeface="Roboto Condensed"/>
              </a:rPr>
              <a:t>đình</a:t>
            </a:r>
            <a:endParaRPr lang="en-US" sz="3500" dirty="0">
              <a:solidFill>
                <a:srgbClr val="0F0F0F"/>
              </a:solidFill>
              <a:latin typeface="Roboto Condensed"/>
              <a:ea typeface="Roboto Condensed"/>
              <a:cs typeface="Roboto Condensed"/>
              <a:sym typeface="Roboto Condensed"/>
            </a:endParaRPr>
          </a:p>
        </p:txBody>
      </p:sp>
      <p:sp>
        <p:nvSpPr>
          <p:cNvPr id="22" name="TextBox 22"/>
          <p:cNvSpPr txBox="1"/>
          <p:nvPr/>
        </p:nvSpPr>
        <p:spPr>
          <a:xfrm>
            <a:off x="1310857" y="3014263"/>
            <a:ext cx="2679857" cy="1179857"/>
          </a:xfrm>
          <a:prstGeom prst="rect">
            <a:avLst/>
          </a:prstGeom>
        </p:spPr>
        <p:txBody>
          <a:bodyPr lIns="0" tIns="0" rIns="0" bIns="0" rtlCol="0" anchor="t">
            <a:spAutoFit/>
          </a:bodyPr>
          <a:lstStyle/>
          <a:p>
            <a:pPr algn="ctr">
              <a:lnSpc>
                <a:spcPts val="9519"/>
              </a:lnSpc>
            </a:pPr>
            <a:r>
              <a:rPr lang="en-US" sz="6799">
                <a:solidFill>
                  <a:srgbClr val="467082"/>
                </a:solidFill>
                <a:latin typeface="#9Slide06 SVNSlow Attack"/>
                <a:ea typeface="#9Slide06 SVNSlow Attack"/>
                <a:cs typeface="#9Slide06 SVNSlow Attack"/>
                <a:sym typeface="#9Slide06 SVNSlow Attack"/>
              </a:rPr>
              <a:t>Đề tài</a:t>
            </a:r>
          </a:p>
        </p:txBody>
      </p:sp>
      <p:grpSp>
        <p:nvGrpSpPr>
          <p:cNvPr id="23" name="Group 23"/>
          <p:cNvGrpSpPr/>
          <p:nvPr/>
        </p:nvGrpSpPr>
        <p:grpSpPr>
          <a:xfrm>
            <a:off x="5077399" y="2653959"/>
            <a:ext cx="12736977" cy="5396481"/>
            <a:chOff x="0" y="0"/>
            <a:chExt cx="3354595" cy="1421295"/>
          </a:xfrm>
        </p:grpSpPr>
        <p:sp>
          <p:nvSpPr>
            <p:cNvPr id="24" name="Freeform 24"/>
            <p:cNvSpPr/>
            <p:nvPr/>
          </p:nvSpPr>
          <p:spPr>
            <a:xfrm>
              <a:off x="0" y="0"/>
              <a:ext cx="3354595" cy="1421295"/>
            </a:xfrm>
            <a:custGeom>
              <a:avLst/>
              <a:gdLst/>
              <a:ahLst/>
              <a:cxnLst/>
              <a:rect l="l" t="t" r="r" b="b"/>
              <a:pathLst>
                <a:path w="3354595" h="1421295">
                  <a:moveTo>
                    <a:pt x="30999" y="0"/>
                  </a:moveTo>
                  <a:lnTo>
                    <a:pt x="3323596" y="0"/>
                  </a:lnTo>
                  <a:cubicBezTo>
                    <a:pt x="3340716" y="0"/>
                    <a:pt x="3354595" y="13879"/>
                    <a:pt x="3354595" y="30999"/>
                  </a:cubicBezTo>
                  <a:lnTo>
                    <a:pt x="3354595" y="1390296"/>
                  </a:lnTo>
                  <a:cubicBezTo>
                    <a:pt x="3354595" y="1398518"/>
                    <a:pt x="3351329" y="1406402"/>
                    <a:pt x="3345515" y="1412216"/>
                  </a:cubicBezTo>
                  <a:cubicBezTo>
                    <a:pt x="3339702" y="1418029"/>
                    <a:pt x="3331817" y="1421295"/>
                    <a:pt x="3323596" y="1421295"/>
                  </a:cubicBezTo>
                  <a:lnTo>
                    <a:pt x="30999" y="1421295"/>
                  </a:lnTo>
                  <a:cubicBezTo>
                    <a:pt x="22778" y="1421295"/>
                    <a:pt x="14893" y="1418029"/>
                    <a:pt x="9079" y="1412216"/>
                  </a:cubicBezTo>
                  <a:cubicBezTo>
                    <a:pt x="3266" y="1406402"/>
                    <a:pt x="0" y="1398518"/>
                    <a:pt x="0" y="1390296"/>
                  </a:cubicBezTo>
                  <a:lnTo>
                    <a:pt x="0" y="30999"/>
                  </a:lnTo>
                  <a:cubicBezTo>
                    <a:pt x="0" y="22778"/>
                    <a:pt x="3266" y="14893"/>
                    <a:pt x="9079" y="9079"/>
                  </a:cubicBezTo>
                  <a:cubicBezTo>
                    <a:pt x="14893" y="3266"/>
                    <a:pt x="22778" y="0"/>
                    <a:pt x="30999" y="0"/>
                  </a:cubicBezTo>
                  <a:close/>
                </a:path>
              </a:pathLst>
            </a:custGeom>
            <a:solidFill>
              <a:srgbClr val="FFFFFF">
                <a:alpha val="89804"/>
              </a:srgbClr>
            </a:solidFill>
            <a:ln w="95250" cap="rnd">
              <a:solidFill>
                <a:srgbClr val="F1D43A">
                  <a:alpha val="89804"/>
                </a:srgbClr>
              </a:solidFill>
              <a:prstDash val="solid"/>
              <a:round/>
            </a:ln>
          </p:spPr>
          <p:txBody>
            <a:bodyPr/>
            <a:lstStyle/>
            <a:p>
              <a:endParaRPr lang="en-US"/>
            </a:p>
          </p:txBody>
        </p:sp>
        <p:sp>
          <p:nvSpPr>
            <p:cNvPr id="25" name="TextBox 25"/>
            <p:cNvSpPr txBox="1"/>
            <p:nvPr/>
          </p:nvSpPr>
          <p:spPr>
            <a:xfrm>
              <a:off x="0" y="-76200"/>
              <a:ext cx="3354595" cy="1497495"/>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9396189" y="2961290"/>
            <a:ext cx="2679857" cy="1179857"/>
          </a:xfrm>
          <a:prstGeom prst="rect">
            <a:avLst/>
          </a:prstGeom>
        </p:spPr>
        <p:txBody>
          <a:bodyPr lIns="0" tIns="0" rIns="0" bIns="0" rtlCol="0" anchor="t">
            <a:spAutoFit/>
          </a:bodyPr>
          <a:lstStyle/>
          <a:p>
            <a:pPr algn="ctr">
              <a:lnSpc>
                <a:spcPts val="9519"/>
              </a:lnSpc>
            </a:pPr>
            <a:r>
              <a:rPr lang="en-US" sz="6799">
                <a:solidFill>
                  <a:srgbClr val="467082"/>
                </a:solidFill>
                <a:latin typeface="#9Slide06 SVNSlow Attack"/>
                <a:ea typeface="#9Slide06 SVNSlow Attack"/>
                <a:cs typeface="#9Slide06 SVNSlow Attack"/>
                <a:sym typeface="#9Slide06 SVNSlow Attack"/>
              </a:rPr>
              <a:t>Chủ đề</a:t>
            </a:r>
          </a:p>
        </p:txBody>
      </p:sp>
      <p:sp>
        <p:nvSpPr>
          <p:cNvPr id="27" name="TextBox 27"/>
          <p:cNvSpPr txBox="1"/>
          <p:nvPr/>
        </p:nvSpPr>
        <p:spPr>
          <a:xfrm>
            <a:off x="5649500" y="4240652"/>
            <a:ext cx="11609800" cy="3092450"/>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0F0F0F"/>
                </a:solidFill>
                <a:latin typeface="Roboto Condensed"/>
                <a:ea typeface="Roboto Condensed"/>
                <a:cs typeface="Roboto Condensed"/>
                <a:sym typeface="Roboto Condensed"/>
              </a:rPr>
              <a:t>Khắc</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họa</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những</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nỗi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đau</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tột</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cùng</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và</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cách</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đối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diện</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với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nỗi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đau</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mất</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mát</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của</a:t>
            </a:r>
            <a:r>
              <a:rPr lang="en-US" sz="3500" dirty="0">
                <a:solidFill>
                  <a:srgbClr val="0F0F0F"/>
                </a:solidFill>
                <a:latin typeface="Roboto Condensed"/>
                <a:ea typeface="Roboto Condensed"/>
                <a:cs typeface="Roboto Condensed"/>
                <a:sym typeface="Roboto Condensed"/>
              </a:rPr>
              <a:t> con </a:t>
            </a:r>
            <a:r>
              <a:rPr lang="en-US" sz="3500" dirty="0" err="1">
                <a:solidFill>
                  <a:srgbClr val="0F0F0F"/>
                </a:solidFill>
                <a:latin typeface="Roboto Condensed"/>
                <a:ea typeface="Roboto Condensed"/>
                <a:cs typeface="Roboto Condensed"/>
                <a:sym typeface="Roboto Condensed"/>
              </a:rPr>
              <a:t>người</a:t>
            </a:r>
            <a:r>
              <a:rPr lang="en-US" sz="3500" dirty="0">
                <a:solidFill>
                  <a:srgbClr val="0F0F0F"/>
                </a:solidFill>
                <a:latin typeface="Roboto Condensed"/>
                <a:ea typeface="Roboto Condensed"/>
                <a:cs typeface="Roboto Condensed"/>
                <a:sym typeface="Roboto Condensed"/>
              </a:rPr>
              <a:t>.</a:t>
            </a:r>
          </a:p>
          <a:p>
            <a:pPr marL="755651" lvl="1" indent="-377825" algn="just">
              <a:lnSpc>
                <a:spcPts val="4900"/>
              </a:lnSpc>
              <a:buFont typeface="Arial"/>
              <a:buChar char="•"/>
            </a:pPr>
            <a:r>
              <a:rPr lang="en-US" sz="3500" dirty="0" err="1">
                <a:solidFill>
                  <a:srgbClr val="0F0F0F"/>
                </a:solidFill>
                <a:latin typeface="Roboto Condensed"/>
                <a:ea typeface="Roboto Condensed"/>
                <a:cs typeface="Roboto Condensed"/>
                <a:sym typeface="Roboto Condensed"/>
              </a:rPr>
              <a:t>Ngợi</a:t>
            </a:r>
            <a:r>
              <a:rPr lang="en-US" sz="3500" dirty="0">
                <a:solidFill>
                  <a:srgbClr val="0F0F0F"/>
                </a:solidFill>
                <a:latin typeface="Roboto Condensed"/>
                <a:ea typeface="Roboto Condensed"/>
                <a:cs typeface="Roboto Condensed"/>
                <a:sym typeface="Roboto Condensed"/>
              </a:rPr>
              <a:t> ca </a:t>
            </a:r>
            <a:r>
              <a:rPr lang="en-US" sz="3500" dirty="0" err="1">
                <a:solidFill>
                  <a:srgbClr val="0F0F0F"/>
                </a:solidFill>
                <a:latin typeface="Roboto Condensed"/>
                <a:ea typeface="Roboto Condensed"/>
                <a:cs typeface="Roboto Condensed"/>
                <a:sym typeface="Roboto Condensed"/>
              </a:rPr>
              <a:t>và</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hướng</a:t>
            </a:r>
            <a:r>
              <a:rPr lang="en-US" sz="3500" dirty="0">
                <a:solidFill>
                  <a:srgbClr val="0F0F0F"/>
                </a:solidFill>
                <a:latin typeface="Roboto Condensed"/>
                <a:ea typeface="Roboto Condensed"/>
                <a:cs typeface="Roboto Condensed"/>
                <a:sym typeface="Roboto Condensed"/>
              </a:rPr>
              <a:t> con </a:t>
            </a:r>
            <a:r>
              <a:rPr lang="en-US" sz="3500" dirty="0" err="1">
                <a:solidFill>
                  <a:srgbClr val="0F0F0F"/>
                </a:solidFill>
                <a:latin typeface="Roboto Condensed"/>
                <a:ea typeface="Roboto Condensed"/>
                <a:cs typeface="Roboto Condensed"/>
                <a:sym typeface="Roboto Condensed"/>
              </a:rPr>
              <a:t>người</a:t>
            </a:r>
            <a:r>
              <a:rPr lang="en-US" sz="3500" dirty="0">
                <a:solidFill>
                  <a:srgbClr val="0F0F0F"/>
                </a:solidFill>
                <a:latin typeface="Roboto Condensed"/>
                <a:ea typeface="Roboto Condensed"/>
                <a:cs typeface="Roboto Condensed"/>
                <a:sym typeface="Roboto Condensed"/>
              </a:rPr>
              <a:t> ta </a:t>
            </a:r>
            <a:r>
              <a:rPr lang="en-US" sz="3500" dirty="0" err="1">
                <a:solidFill>
                  <a:srgbClr val="0F0F0F"/>
                </a:solidFill>
                <a:latin typeface="Roboto Condensed"/>
                <a:ea typeface="Roboto Condensed"/>
                <a:cs typeface="Roboto Condensed"/>
                <a:sym typeface="Roboto Condensed"/>
              </a:rPr>
              <a:t>đến</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sự</a:t>
            </a:r>
            <a:r>
              <a:rPr lang="en-US" sz="3500" dirty="0">
                <a:solidFill>
                  <a:srgbClr val="0F0F0F"/>
                </a:solidFill>
                <a:latin typeface="Roboto Condensed"/>
                <a:ea typeface="Roboto Condensed"/>
                <a:cs typeface="Roboto Condensed"/>
                <a:sym typeface="Roboto Condensed"/>
              </a:rPr>
              <a:t> bao dung </a:t>
            </a:r>
            <a:r>
              <a:rPr lang="en-US" sz="3500" dirty="0" err="1">
                <a:solidFill>
                  <a:srgbClr val="0F0F0F"/>
                </a:solidFill>
                <a:latin typeface="Roboto Condensed"/>
                <a:ea typeface="Roboto Condensed"/>
                <a:cs typeface="Roboto Condensed"/>
                <a:sym typeface="Roboto Condensed"/>
              </a:rPr>
              <a:t>cho</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bản</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thân</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mình</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vị</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tha</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và</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nhân</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ái</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trong</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cuộc</a:t>
            </a:r>
            <a:r>
              <a:rPr lang="en-US" sz="3500" dirty="0">
                <a:solidFill>
                  <a:srgbClr val="0F0F0F"/>
                </a:solidFill>
                <a:latin typeface="Roboto Condensed"/>
                <a:ea typeface="Roboto Condensed"/>
                <a:cs typeface="Roboto Condensed"/>
                <a:sym typeface="Roboto Condensed"/>
              </a:rPr>
              <a:t> </a:t>
            </a:r>
            <a:r>
              <a:rPr lang="en-US" sz="3500" dirty="0" err="1">
                <a:solidFill>
                  <a:srgbClr val="0F0F0F"/>
                </a:solidFill>
                <a:latin typeface="Roboto Condensed"/>
                <a:ea typeface="Roboto Condensed"/>
                <a:cs typeface="Roboto Condensed"/>
                <a:sym typeface="Roboto Condensed"/>
              </a:rPr>
              <a:t>đời</a:t>
            </a:r>
            <a:r>
              <a:rPr lang="en-US" sz="3500" dirty="0">
                <a:solidFill>
                  <a:srgbClr val="0F0F0F"/>
                </a:solidFill>
                <a:latin typeface="Roboto Condensed"/>
                <a:ea typeface="Roboto Condensed"/>
                <a:cs typeface="Roboto Condensed"/>
                <a:sym typeface="Roboto Condensed"/>
              </a:rPr>
              <a:t>.</a:t>
            </a:r>
          </a:p>
          <a:p>
            <a:pPr algn="just">
              <a:lnSpc>
                <a:spcPts val="4900"/>
              </a:lnSpc>
            </a:pPr>
            <a:endParaRPr lang="en-US" sz="3500" dirty="0">
              <a:solidFill>
                <a:srgbClr val="0F0F0F"/>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1427792" y="1985308"/>
            <a:ext cx="5624059" cy="3472856"/>
          </a:xfrm>
          <a:custGeom>
            <a:avLst/>
            <a:gdLst/>
            <a:ahLst/>
            <a:cxnLst/>
            <a:rect l="l" t="t" r="r" b="b"/>
            <a:pathLst>
              <a:path w="5624059" h="3472856">
                <a:moveTo>
                  <a:pt x="0" y="0"/>
                </a:moveTo>
                <a:lnTo>
                  <a:pt x="5624059" y="0"/>
                </a:lnTo>
                <a:lnTo>
                  <a:pt x="5624059" y="3472856"/>
                </a:lnTo>
                <a:lnTo>
                  <a:pt x="0" y="34728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8786213" y="1985308"/>
            <a:ext cx="7315200" cy="3931920"/>
          </a:xfrm>
          <a:custGeom>
            <a:avLst/>
            <a:gdLst/>
            <a:ahLst/>
            <a:cxnLst/>
            <a:rect l="l" t="t" r="r" b="b"/>
            <a:pathLst>
              <a:path w="7315200" h="3931920">
                <a:moveTo>
                  <a:pt x="0" y="0"/>
                </a:moveTo>
                <a:lnTo>
                  <a:pt x="7315200" y="0"/>
                </a:lnTo>
                <a:lnTo>
                  <a:pt x="7315200" y="3931920"/>
                </a:lnTo>
                <a:lnTo>
                  <a:pt x="0" y="39319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0" y="7333101"/>
            <a:ext cx="18288000" cy="4351020"/>
          </a:xfrm>
          <a:custGeom>
            <a:avLst/>
            <a:gdLst/>
            <a:ahLst/>
            <a:cxnLst/>
            <a:rect l="l" t="t" r="r" b="b"/>
            <a:pathLst>
              <a:path w="18288000" h="4351020">
                <a:moveTo>
                  <a:pt x="0" y="0"/>
                </a:moveTo>
                <a:lnTo>
                  <a:pt x="18288000" y="0"/>
                </a:lnTo>
                <a:lnTo>
                  <a:pt x="18288000" y="4351020"/>
                </a:lnTo>
                <a:lnTo>
                  <a:pt x="0" y="43510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176215" y="3166663"/>
            <a:ext cx="1107743" cy="1861753"/>
          </a:xfrm>
          <a:custGeom>
            <a:avLst/>
            <a:gdLst/>
            <a:ahLst/>
            <a:cxnLst/>
            <a:rect l="l" t="t" r="r" b="b"/>
            <a:pathLst>
              <a:path w="1107743" h="1861753">
                <a:moveTo>
                  <a:pt x="0" y="0"/>
                </a:moveTo>
                <a:lnTo>
                  <a:pt x="1107743" y="0"/>
                </a:lnTo>
                <a:lnTo>
                  <a:pt x="1107743" y="1861753"/>
                </a:lnTo>
                <a:lnTo>
                  <a:pt x="0" y="18617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0" y="2794980"/>
            <a:ext cx="1270098" cy="2134618"/>
          </a:xfrm>
          <a:custGeom>
            <a:avLst/>
            <a:gdLst/>
            <a:ahLst/>
            <a:cxnLst/>
            <a:rect l="l" t="t" r="r" b="b"/>
            <a:pathLst>
              <a:path w="1270098" h="2134618">
                <a:moveTo>
                  <a:pt x="0" y="0"/>
                </a:moveTo>
                <a:lnTo>
                  <a:pt x="1270098" y="0"/>
                </a:lnTo>
                <a:lnTo>
                  <a:pt x="1270098" y="2134618"/>
                </a:lnTo>
                <a:lnTo>
                  <a:pt x="0" y="21346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flipH="1">
            <a:off x="0" y="3741168"/>
            <a:ext cx="1915945" cy="1391455"/>
          </a:xfrm>
          <a:custGeom>
            <a:avLst/>
            <a:gdLst/>
            <a:ahLst/>
            <a:cxnLst/>
            <a:rect l="l" t="t" r="r" b="b"/>
            <a:pathLst>
              <a:path w="1915945" h="1391455">
                <a:moveTo>
                  <a:pt x="1915945" y="0"/>
                </a:moveTo>
                <a:lnTo>
                  <a:pt x="0" y="0"/>
                </a:lnTo>
                <a:lnTo>
                  <a:pt x="0" y="1391455"/>
                </a:lnTo>
                <a:lnTo>
                  <a:pt x="1915945" y="1391455"/>
                </a:lnTo>
                <a:lnTo>
                  <a:pt x="1915945"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2" name="Group 12"/>
          <p:cNvGrpSpPr/>
          <p:nvPr/>
        </p:nvGrpSpPr>
        <p:grpSpPr>
          <a:xfrm>
            <a:off x="443499" y="2653959"/>
            <a:ext cx="4414573" cy="5396481"/>
            <a:chOff x="0" y="0"/>
            <a:chExt cx="1162686" cy="1421295"/>
          </a:xfrm>
        </p:grpSpPr>
        <p:sp>
          <p:nvSpPr>
            <p:cNvPr id="13" name="Freeform 13"/>
            <p:cNvSpPr/>
            <p:nvPr/>
          </p:nvSpPr>
          <p:spPr>
            <a:xfrm>
              <a:off x="0" y="0"/>
              <a:ext cx="1162686" cy="1421295"/>
            </a:xfrm>
            <a:custGeom>
              <a:avLst/>
              <a:gdLst/>
              <a:ahLst/>
              <a:cxnLst/>
              <a:rect l="l" t="t" r="r" b="b"/>
              <a:pathLst>
                <a:path w="1162686" h="1421295">
                  <a:moveTo>
                    <a:pt x="89440" y="0"/>
                  </a:moveTo>
                  <a:lnTo>
                    <a:pt x="1073246" y="0"/>
                  </a:lnTo>
                  <a:cubicBezTo>
                    <a:pt x="1096967" y="0"/>
                    <a:pt x="1119716" y="9423"/>
                    <a:pt x="1136490" y="26196"/>
                  </a:cubicBezTo>
                  <a:cubicBezTo>
                    <a:pt x="1153263" y="42969"/>
                    <a:pt x="1162686" y="65719"/>
                    <a:pt x="1162686" y="89440"/>
                  </a:cubicBezTo>
                  <a:lnTo>
                    <a:pt x="1162686" y="1331856"/>
                  </a:lnTo>
                  <a:cubicBezTo>
                    <a:pt x="1162686" y="1355577"/>
                    <a:pt x="1153263" y="1378326"/>
                    <a:pt x="1136490" y="1395099"/>
                  </a:cubicBezTo>
                  <a:cubicBezTo>
                    <a:pt x="1119716" y="1411872"/>
                    <a:pt x="1096967" y="1421295"/>
                    <a:pt x="1073246" y="1421295"/>
                  </a:cubicBezTo>
                  <a:lnTo>
                    <a:pt x="89440" y="1421295"/>
                  </a:lnTo>
                  <a:cubicBezTo>
                    <a:pt x="65719" y="1421295"/>
                    <a:pt x="42969" y="1411872"/>
                    <a:pt x="26196" y="1395099"/>
                  </a:cubicBezTo>
                  <a:cubicBezTo>
                    <a:pt x="9423" y="1378326"/>
                    <a:pt x="0" y="1355577"/>
                    <a:pt x="0" y="1331856"/>
                  </a:cubicBezTo>
                  <a:lnTo>
                    <a:pt x="0" y="89440"/>
                  </a:lnTo>
                  <a:cubicBezTo>
                    <a:pt x="0" y="65719"/>
                    <a:pt x="9423" y="42969"/>
                    <a:pt x="26196" y="26196"/>
                  </a:cubicBezTo>
                  <a:cubicBezTo>
                    <a:pt x="42969" y="9423"/>
                    <a:pt x="65719" y="0"/>
                    <a:pt x="89440" y="0"/>
                  </a:cubicBezTo>
                  <a:close/>
                </a:path>
              </a:pathLst>
            </a:custGeom>
            <a:solidFill>
              <a:srgbClr val="FFFFFF">
                <a:alpha val="89804"/>
              </a:srgbClr>
            </a:solidFill>
            <a:ln w="95250" cap="rnd">
              <a:solidFill>
                <a:srgbClr val="F1D43A">
                  <a:alpha val="89804"/>
                </a:srgbClr>
              </a:solidFill>
              <a:prstDash val="solid"/>
              <a:round/>
            </a:ln>
          </p:spPr>
          <p:txBody>
            <a:bodyPr/>
            <a:lstStyle/>
            <a:p>
              <a:endParaRPr lang="en-US"/>
            </a:p>
          </p:txBody>
        </p:sp>
        <p:sp>
          <p:nvSpPr>
            <p:cNvPr id="14" name="TextBox 14"/>
            <p:cNvSpPr txBox="1"/>
            <p:nvPr/>
          </p:nvSpPr>
          <p:spPr>
            <a:xfrm>
              <a:off x="0" y="-76200"/>
              <a:ext cx="1162686" cy="1497495"/>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5819982" y="1985308"/>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443499" y="1028840"/>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7" name="Freeform 17"/>
          <p:cNvSpPr/>
          <p:nvPr/>
        </p:nvSpPr>
        <p:spPr>
          <a:xfrm>
            <a:off x="497930" y="8012340"/>
            <a:ext cx="5037488" cy="2002401"/>
          </a:xfrm>
          <a:custGeom>
            <a:avLst/>
            <a:gdLst/>
            <a:ahLst/>
            <a:cxnLst/>
            <a:rect l="l" t="t" r="r" b="b"/>
            <a:pathLst>
              <a:path w="5037488" h="2002401">
                <a:moveTo>
                  <a:pt x="0" y="0"/>
                </a:moveTo>
                <a:lnTo>
                  <a:pt x="5037488" y="0"/>
                </a:lnTo>
                <a:lnTo>
                  <a:pt x="5037488" y="2002401"/>
                </a:lnTo>
                <a:lnTo>
                  <a:pt x="0" y="200240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TextBox 18"/>
          <p:cNvSpPr txBox="1"/>
          <p:nvPr/>
        </p:nvSpPr>
        <p:spPr>
          <a:xfrm>
            <a:off x="3423980" y="261848"/>
            <a:ext cx="11205018" cy="1078102"/>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3. KHÁM PHÁ VĂN BẢN</a:t>
            </a:r>
          </a:p>
        </p:txBody>
      </p:sp>
      <p:sp>
        <p:nvSpPr>
          <p:cNvPr id="19" name="TextBox 19"/>
          <p:cNvSpPr txBox="1"/>
          <p:nvPr/>
        </p:nvSpPr>
        <p:spPr>
          <a:xfrm>
            <a:off x="3659002" y="1254225"/>
            <a:ext cx="10969997"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d. Đề tài, chủ đề, thông điệp từ văn bản</a:t>
            </a:r>
          </a:p>
        </p:txBody>
      </p:sp>
      <p:sp>
        <p:nvSpPr>
          <p:cNvPr id="20" name="TextBox 20"/>
          <p:cNvSpPr txBox="1"/>
          <p:nvPr/>
        </p:nvSpPr>
        <p:spPr>
          <a:xfrm>
            <a:off x="1028700" y="3945140"/>
            <a:ext cx="3211121" cy="2380031"/>
          </a:xfrm>
          <a:prstGeom prst="rect">
            <a:avLst/>
          </a:prstGeom>
        </p:spPr>
        <p:txBody>
          <a:bodyPr lIns="0" tIns="0" rIns="0" bIns="0" rtlCol="0" anchor="t">
            <a:spAutoFit/>
          </a:bodyPr>
          <a:lstStyle/>
          <a:p>
            <a:pPr algn="ctr">
              <a:lnSpc>
                <a:spcPts val="9519"/>
              </a:lnSpc>
            </a:pPr>
            <a:r>
              <a:rPr lang="en-US" sz="6799">
                <a:solidFill>
                  <a:srgbClr val="467082"/>
                </a:solidFill>
                <a:latin typeface="#9Slide06 SVNSlow Attack"/>
                <a:ea typeface="#9Slide06 SVNSlow Attack"/>
                <a:cs typeface="#9Slide06 SVNSlow Attack"/>
                <a:sym typeface="#9Slide06 SVNSlow Attack"/>
              </a:rPr>
              <a:t>Thông điệp </a:t>
            </a:r>
          </a:p>
          <a:p>
            <a:pPr algn="ctr">
              <a:lnSpc>
                <a:spcPts val="9519"/>
              </a:lnSpc>
            </a:pPr>
            <a:r>
              <a:rPr lang="en-US" sz="6799">
                <a:solidFill>
                  <a:srgbClr val="467082"/>
                </a:solidFill>
                <a:latin typeface="#9Slide06 SVNSlow Attack"/>
                <a:ea typeface="#9Slide06 SVNSlow Attack"/>
                <a:cs typeface="#9Slide06 SVNSlow Attack"/>
                <a:sym typeface="#9Slide06 SVNSlow Attack"/>
              </a:rPr>
              <a:t>từ văn bản</a:t>
            </a:r>
          </a:p>
        </p:txBody>
      </p:sp>
      <p:grpSp>
        <p:nvGrpSpPr>
          <p:cNvPr id="21" name="Group 21"/>
          <p:cNvGrpSpPr/>
          <p:nvPr/>
        </p:nvGrpSpPr>
        <p:grpSpPr>
          <a:xfrm>
            <a:off x="5077399" y="2653959"/>
            <a:ext cx="12736977" cy="5396481"/>
            <a:chOff x="0" y="0"/>
            <a:chExt cx="3354595" cy="1421295"/>
          </a:xfrm>
        </p:grpSpPr>
        <p:sp>
          <p:nvSpPr>
            <p:cNvPr id="22" name="Freeform 22"/>
            <p:cNvSpPr/>
            <p:nvPr/>
          </p:nvSpPr>
          <p:spPr>
            <a:xfrm>
              <a:off x="0" y="0"/>
              <a:ext cx="3354595" cy="1421295"/>
            </a:xfrm>
            <a:custGeom>
              <a:avLst/>
              <a:gdLst/>
              <a:ahLst/>
              <a:cxnLst/>
              <a:rect l="l" t="t" r="r" b="b"/>
              <a:pathLst>
                <a:path w="3354595" h="1421295">
                  <a:moveTo>
                    <a:pt x="30999" y="0"/>
                  </a:moveTo>
                  <a:lnTo>
                    <a:pt x="3323596" y="0"/>
                  </a:lnTo>
                  <a:cubicBezTo>
                    <a:pt x="3340716" y="0"/>
                    <a:pt x="3354595" y="13879"/>
                    <a:pt x="3354595" y="30999"/>
                  </a:cubicBezTo>
                  <a:lnTo>
                    <a:pt x="3354595" y="1390296"/>
                  </a:lnTo>
                  <a:cubicBezTo>
                    <a:pt x="3354595" y="1398518"/>
                    <a:pt x="3351329" y="1406402"/>
                    <a:pt x="3345515" y="1412216"/>
                  </a:cubicBezTo>
                  <a:cubicBezTo>
                    <a:pt x="3339702" y="1418029"/>
                    <a:pt x="3331817" y="1421295"/>
                    <a:pt x="3323596" y="1421295"/>
                  </a:cubicBezTo>
                  <a:lnTo>
                    <a:pt x="30999" y="1421295"/>
                  </a:lnTo>
                  <a:cubicBezTo>
                    <a:pt x="22778" y="1421295"/>
                    <a:pt x="14893" y="1418029"/>
                    <a:pt x="9079" y="1412216"/>
                  </a:cubicBezTo>
                  <a:cubicBezTo>
                    <a:pt x="3266" y="1406402"/>
                    <a:pt x="0" y="1398518"/>
                    <a:pt x="0" y="1390296"/>
                  </a:cubicBezTo>
                  <a:lnTo>
                    <a:pt x="0" y="30999"/>
                  </a:lnTo>
                  <a:cubicBezTo>
                    <a:pt x="0" y="22778"/>
                    <a:pt x="3266" y="14893"/>
                    <a:pt x="9079" y="9079"/>
                  </a:cubicBezTo>
                  <a:cubicBezTo>
                    <a:pt x="14893" y="3266"/>
                    <a:pt x="22778" y="0"/>
                    <a:pt x="30999" y="0"/>
                  </a:cubicBezTo>
                  <a:close/>
                </a:path>
              </a:pathLst>
            </a:custGeom>
            <a:solidFill>
              <a:srgbClr val="FFFFFF">
                <a:alpha val="89804"/>
              </a:srgbClr>
            </a:solidFill>
            <a:ln w="95250" cap="rnd">
              <a:solidFill>
                <a:srgbClr val="F1D43A">
                  <a:alpha val="89804"/>
                </a:srgbClr>
              </a:solidFill>
              <a:prstDash val="solid"/>
              <a:round/>
            </a:ln>
          </p:spPr>
          <p:txBody>
            <a:bodyPr/>
            <a:lstStyle/>
            <a:p>
              <a:endParaRPr lang="en-US"/>
            </a:p>
          </p:txBody>
        </p:sp>
        <p:sp>
          <p:nvSpPr>
            <p:cNvPr id="23" name="TextBox 23"/>
            <p:cNvSpPr txBox="1"/>
            <p:nvPr/>
          </p:nvSpPr>
          <p:spPr>
            <a:xfrm>
              <a:off x="0" y="-76200"/>
              <a:ext cx="3354595" cy="1497495"/>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5535418" y="3417525"/>
            <a:ext cx="11609800" cy="4092238"/>
          </a:xfrm>
          <a:prstGeom prst="rect">
            <a:avLst/>
          </a:prstGeom>
        </p:spPr>
        <p:txBody>
          <a:bodyPr lIns="0" tIns="0" rIns="0" bIns="0" rtlCol="0" anchor="t">
            <a:spAutoFit/>
          </a:bodyPr>
          <a:lstStyle/>
          <a:p>
            <a:pPr marL="842008" lvl="1" indent="-421004" algn="just">
              <a:lnSpc>
                <a:spcPts val="5459"/>
              </a:lnSpc>
              <a:buFont typeface="Arial"/>
              <a:buChar char="•"/>
            </a:pPr>
            <a:r>
              <a:rPr lang="en-US" sz="3899" dirty="0" err="1">
                <a:solidFill>
                  <a:srgbClr val="0F0F0F"/>
                </a:solidFill>
                <a:latin typeface="Roboto Condensed"/>
                <a:ea typeface="Roboto Condensed"/>
                <a:cs typeface="Roboto Condensed"/>
                <a:sym typeface="Roboto Condensed"/>
              </a:rPr>
              <a:t>Những</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điều</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thử</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thách</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nỗi</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đau</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luôn</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có</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thể</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xảy</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ra</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trong</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cuộc</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sống</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của</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chúng</a:t>
            </a:r>
            <a:r>
              <a:rPr lang="en-US" sz="3899" dirty="0">
                <a:solidFill>
                  <a:srgbClr val="0F0F0F"/>
                </a:solidFill>
                <a:latin typeface="Roboto Condensed"/>
                <a:ea typeface="Roboto Condensed"/>
                <a:cs typeface="Roboto Condensed"/>
                <a:sym typeface="Roboto Condensed"/>
              </a:rPr>
              <a:t> ta. Ta </a:t>
            </a:r>
            <a:r>
              <a:rPr lang="en-US" sz="3899" dirty="0" err="1">
                <a:solidFill>
                  <a:srgbClr val="0F0F0F"/>
                </a:solidFill>
                <a:latin typeface="Roboto Condensed"/>
                <a:ea typeface="Roboto Condensed"/>
                <a:cs typeface="Roboto Condensed"/>
                <a:sym typeface="Roboto Condensed"/>
              </a:rPr>
              <a:t>cần</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bình</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tâm</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và</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tìm</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cách</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đối</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diện</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với</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chúng</a:t>
            </a:r>
            <a:r>
              <a:rPr lang="en-US" sz="3899" dirty="0">
                <a:solidFill>
                  <a:srgbClr val="0F0F0F"/>
                </a:solidFill>
                <a:latin typeface="Roboto Condensed"/>
                <a:ea typeface="Roboto Condensed"/>
                <a:cs typeface="Roboto Condensed"/>
                <a:sym typeface="Roboto Condensed"/>
              </a:rPr>
              <a:t>.</a:t>
            </a:r>
          </a:p>
          <a:p>
            <a:pPr marL="842008" lvl="1" indent="-421004" algn="just">
              <a:lnSpc>
                <a:spcPts val="5459"/>
              </a:lnSpc>
              <a:buFont typeface="Arial"/>
              <a:buChar char="•"/>
            </a:pPr>
            <a:r>
              <a:rPr lang="en-US" sz="3899" dirty="0" err="1">
                <a:solidFill>
                  <a:srgbClr val="0F0F0F"/>
                </a:solidFill>
                <a:latin typeface="Roboto Condensed"/>
                <a:ea typeface="Roboto Condensed"/>
                <a:cs typeface="Roboto Condensed"/>
                <a:sym typeface="Roboto Condensed"/>
              </a:rPr>
              <a:t>Yêu</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thương</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là</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cách</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tốt</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nhất</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để</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xoa</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dịu</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những</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vết</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đau</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trong</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tâm</a:t>
            </a:r>
            <a:r>
              <a:rPr lang="en-US" sz="3899" dirty="0">
                <a:solidFill>
                  <a:srgbClr val="0F0F0F"/>
                </a:solidFill>
                <a:latin typeface="Roboto Condensed"/>
                <a:ea typeface="Roboto Condensed"/>
                <a:cs typeface="Roboto Condensed"/>
                <a:sym typeface="Roboto Condensed"/>
              </a:rPr>
              <a:t> </a:t>
            </a:r>
            <a:r>
              <a:rPr lang="en-US" sz="3899" dirty="0" err="1">
                <a:solidFill>
                  <a:srgbClr val="0F0F0F"/>
                </a:solidFill>
                <a:latin typeface="Roboto Condensed"/>
                <a:ea typeface="Roboto Condensed"/>
                <a:cs typeface="Roboto Condensed"/>
                <a:sym typeface="Roboto Condensed"/>
              </a:rPr>
              <a:t>hồn</a:t>
            </a:r>
            <a:r>
              <a:rPr lang="en-US" sz="3899" dirty="0">
                <a:solidFill>
                  <a:srgbClr val="0F0F0F"/>
                </a:solidFill>
                <a:latin typeface="Roboto Condensed"/>
                <a:ea typeface="Roboto Condensed"/>
                <a:cs typeface="Roboto Condensed"/>
                <a:sym typeface="Roboto Condensed"/>
              </a:rPr>
              <a:t>.</a:t>
            </a:r>
          </a:p>
          <a:p>
            <a:pPr algn="just">
              <a:lnSpc>
                <a:spcPts val="5459"/>
              </a:lnSpc>
            </a:pPr>
            <a:endParaRPr lang="en-US" sz="3899" dirty="0">
              <a:solidFill>
                <a:srgbClr val="0F0F0F"/>
              </a:solidFill>
              <a:latin typeface="Roboto Condensed"/>
              <a:ea typeface="Roboto Condensed"/>
              <a:cs typeface="Roboto Condensed"/>
              <a:sym typeface="Roboto Condensed"/>
            </a:endParaRPr>
          </a:p>
        </p:txBody>
      </p:sp>
      <p:sp>
        <p:nvSpPr>
          <p:cNvPr id="25" name="Freeform 25"/>
          <p:cNvSpPr/>
          <p:nvPr/>
        </p:nvSpPr>
        <p:spPr>
          <a:xfrm flipH="1">
            <a:off x="15477400" y="6186429"/>
            <a:ext cx="2810600" cy="4579388"/>
          </a:xfrm>
          <a:custGeom>
            <a:avLst/>
            <a:gdLst/>
            <a:ahLst/>
            <a:cxnLst/>
            <a:rect l="l" t="t" r="r" b="b"/>
            <a:pathLst>
              <a:path w="2810600" h="4579388">
                <a:moveTo>
                  <a:pt x="2810600" y="0"/>
                </a:moveTo>
                <a:lnTo>
                  <a:pt x="0" y="0"/>
                </a:lnTo>
                <a:lnTo>
                  <a:pt x="0" y="4579389"/>
                </a:lnTo>
                <a:lnTo>
                  <a:pt x="2810600" y="4579389"/>
                </a:lnTo>
                <a:lnTo>
                  <a:pt x="2810600" y="0"/>
                </a:lnTo>
                <a:close/>
              </a:path>
            </a:pathLst>
          </a:custGeom>
          <a:blipFill>
            <a:blip r:embed="rId2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8627509" y="552261"/>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107775" cy="900595"/>
          </a:xfrm>
          <a:custGeom>
            <a:avLst/>
            <a:gdLst/>
            <a:ahLst/>
            <a:cxnLst/>
            <a:rect l="l" t="t" r="r" b="b"/>
            <a:pathLst>
              <a:path w="2107775" h="900595">
                <a:moveTo>
                  <a:pt x="0" y="0"/>
                </a:moveTo>
                <a:lnTo>
                  <a:pt x="2107775" y="0"/>
                </a:lnTo>
                <a:lnTo>
                  <a:pt x="2107775" y="900595"/>
                </a:lnTo>
                <a:lnTo>
                  <a:pt x="0" y="900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15617371" y="2222000"/>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128222" y="1817551"/>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5452404" y="2131593"/>
            <a:ext cx="1695721" cy="2849952"/>
          </a:xfrm>
          <a:custGeom>
            <a:avLst/>
            <a:gdLst/>
            <a:ahLst/>
            <a:cxnLst/>
            <a:rect l="l" t="t" r="r" b="b"/>
            <a:pathLst>
              <a:path w="1695721" h="2849952">
                <a:moveTo>
                  <a:pt x="0" y="0"/>
                </a:moveTo>
                <a:lnTo>
                  <a:pt x="1695721" y="0"/>
                </a:lnTo>
                <a:lnTo>
                  <a:pt x="1695721" y="2849952"/>
                </a:lnTo>
                <a:lnTo>
                  <a:pt x="0" y="28499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3013869" y="1757021"/>
            <a:ext cx="1948065" cy="3274059"/>
          </a:xfrm>
          <a:custGeom>
            <a:avLst/>
            <a:gdLst/>
            <a:ahLst/>
            <a:cxnLst/>
            <a:rect l="l" t="t" r="r" b="b"/>
            <a:pathLst>
              <a:path w="1948065" h="3274059">
                <a:moveTo>
                  <a:pt x="0" y="0"/>
                </a:moveTo>
                <a:lnTo>
                  <a:pt x="1948065" y="0"/>
                </a:lnTo>
                <a:lnTo>
                  <a:pt x="1948065" y="3274060"/>
                </a:lnTo>
                <a:lnTo>
                  <a:pt x="0" y="32740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1065804" y="1979628"/>
            <a:ext cx="1786140" cy="3001917"/>
          </a:xfrm>
          <a:custGeom>
            <a:avLst/>
            <a:gdLst/>
            <a:ahLst/>
            <a:cxnLst/>
            <a:rect l="l" t="t" r="r" b="b"/>
            <a:pathLst>
              <a:path w="1786140" h="3001917">
                <a:moveTo>
                  <a:pt x="0" y="0"/>
                </a:moveTo>
                <a:lnTo>
                  <a:pt x="1786140" y="0"/>
                </a:lnTo>
                <a:lnTo>
                  <a:pt x="1786140" y="3001917"/>
                </a:lnTo>
                <a:lnTo>
                  <a:pt x="0" y="30019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1065804" y="2911048"/>
            <a:ext cx="3834057" cy="2238131"/>
          </a:xfrm>
          <a:custGeom>
            <a:avLst/>
            <a:gdLst/>
            <a:ahLst/>
            <a:cxnLst/>
            <a:rect l="l" t="t" r="r" b="b"/>
            <a:pathLst>
              <a:path w="3834057" h="2238131">
                <a:moveTo>
                  <a:pt x="0" y="0"/>
                </a:moveTo>
                <a:lnTo>
                  <a:pt x="3834056" y="0"/>
                </a:lnTo>
                <a:lnTo>
                  <a:pt x="3834056" y="2238131"/>
                </a:lnTo>
                <a:lnTo>
                  <a:pt x="0" y="22381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13989727" y="3044971"/>
            <a:ext cx="2839870" cy="2062455"/>
          </a:xfrm>
          <a:custGeom>
            <a:avLst/>
            <a:gdLst/>
            <a:ahLst/>
            <a:cxnLst/>
            <a:rect l="l" t="t" r="r" b="b"/>
            <a:pathLst>
              <a:path w="2839870" h="2062455">
                <a:moveTo>
                  <a:pt x="0" y="0"/>
                </a:moveTo>
                <a:lnTo>
                  <a:pt x="2839870" y="0"/>
                </a:lnTo>
                <a:lnTo>
                  <a:pt x="2839870" y="2062456"/>
                </a:lnTo>
                <a:lnTo>
                  <a:pt x="0" y="20624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4148601" y="3463243"/>
            <a:ext cx="2471393" cy="1794849"/>
          </a:xfrm>
          <a:custGeom>
            <a:avLst/>
            <a:gdLst/>
            <a:ahLst/>
            <a:cxnLst/>
            <a:rect l="l" t="t" r="r" b="b"/>
            <a:pathLst>
              <a:path w="2471393" h="1794849">
                <a:moveTo>
                  <a:pt x="0" y="0"/>
                </a:moveTo>
                <a:lnTo>
                  <a:pt x="2471393" y="0"/>
                </a:lnTo>
                <a:lnTo>
                  <a:pt x="2471393" y="1794850"/>
                </a:lnTo>
                <a:lnTo>
                  <a:pt x="0" y="17948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16" name="Group 16"/>
          <p:cNvGrpSpPr/>
          <p:nvPr/>
        </p:nvGrpSpPr>
        <p:grpSpPr>
          <a:xfrm>
            <a:off x="2256325" y="449759"/>
            <a:ext cx="13340842" cy="1489265"/>
            <a:chOff x="0" y="0"/>
            <a:chExt cx="3513637" cy="392234"/>
          </a:xfrm>
        </p:grpSpPr>
        <p:sp>
          <p:nvSpPr>
            <p:cNvPr id="17" name="Freeform 17"/>
            <p:cNvSpPr/>
            <p:nvPr/>
          </p:nvSpPr>
          <p:spPr>
            <a:xfrm>
              <a:off x="0" y="0"/>
              <a:ext cx="3513637" cy="392234"/>
            </a:xfrm>
            <a:custGeom>
              <a:avLst/>
              <a:gdLst/>
              <a:ahLst/>
              <a:cxnLst/>
              <a:rect l="l" t="t" r="r" b="b"/>
              <a:pathLst>
                <a:path w="3513637" h="392234">
                  <a:moveTo>
                    <a:pt x="29596" y="0"/>
                  </a:moveTo>
                  <a:lnTo>
                    <a:pt x="3484041" y="0"/>
                  </a:lnTo>
                  <a:cubicBezTo>
                    <a:pt x="3491891" y="0"/>
                    <a:pt x="3499419" y="3118"/>
                    <a:pt x="3504969" y="8669"/>
                  </a:cubicBezTo>
                  <a:cubicBezTo>
                    <a:pt x="3510519" y="14219"/>
                    <a:pt x="3513637" y="21747"/>
                    <a:pt x="3513637" y="29596"/>
                  </a:cubicBezTo>
                  <a:lnTo>
                    <a:pt x="3513637" y="362638"/>
                  </a:lnTo>
                  <a:cubicBezTo>
                    <a:pt x="3513637" y="370488"/>
                    <a:pt x="3510519" y="378016"/>
                    <a:pt x="3504969" y="383566"/>
                  </a:cubicBezTo>
                  <a:cubicBezTo>
                    <a:pt x="3499419" y="389116"/>
                    <a:pt x="3491891" y="392234"/>
                    <a:pt x="3484041" y="392234"/>
                  </a:cubicBezTo>
                  <a:lnTo>
                    <a:pt x="29596" y="392234"/>
                  </a:lnTo>
                  <a:cubicBezTo>
                    <a:pt x="13251" y="392234"/>
                    <a:pt x="0" y="378984"/>
                    <a:pt x="0" y="362638"/>
                  </a:cubicBezTo>
                  <a:lnTo>
                    <a:pt x="0" y="29596"/>
                  </a:lnTo>
                  <a:cubicBezTo>
                    <a:pt x="0" y="21747"/>
                    <a:pt x="3118" y="14219"/>
                    <a:pt x="8669" y="8669"/>
                  </a:cubicBezTo>
                  <a:cubicBezTo>
                    <a:pt x="14219" y="3118"/>
                    <a:pt x="21747" y="0"/>
                    <a:pt x="29596"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8" name="TextBox 18"/>
            <p:cNvSpPr txBox="1"/>
            <p:nvPr/>
          </p:nvSpPr>
          <p:spPr>
            <a:xfrm>
              <a:off x="0" y="-76200"/>
              <a:ext cx="3513637" cy="468434"/>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a:off x="147531" y="449759"/>
            <a:ext cx="1836546" cy="1091910"/>
          </a:xfrm>
          <a:custGeom>
            <a:avLst/>
            <a:gdLst/>
            <a:ahLst/>
            <a:cxnLst/>
            <a:rect l="l" t="t" r="r" b="b"/>
            <a:pathLst>
              <a:path w="1836546" h="1091910">
                <a:moveTo>
                  <a:pt x="0" y="0"/>
                </a:moveTo>
                <a:lnTo>
                  <a:pt x="1836545" y="0"/>
                </a:lnTo>
                <a:lnTo>
                  <a:pt x="1836545" y="1091910"/>
                </a:lnTo>
                <a:lnTo>
                  <a:pt x="0" y="10919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0" name="Freeform 20"/>
          <p:cNvSpPr/>
          <p:nvPr/>
        </p:nvSpPr>
        <p:spPr>
          <a:xfrm>
            <a:off x="16438335" y="24055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rot="492186">
            <a:off x="-997907" y="8877506"/>
            <a:ext cx="12150612" cy="2818988"/>
          </a:xfrm>
          <a:custGeom>
            <a:avLst/>
            <a:gdLst/>
            <a:ahLst/>
            <a:cxnLst/>
            <a:rect l="l" t="t" r="r" b="b"/>
            <a:pathLst>
              <a:path w="12150612" h="2818988">
                <a:moveTo>
                  <a:pt x="0" y="0"/>
                </a:moveTo>
                <a:lnTo>
                  <a:pt x="12150612" y="0"/>
                </a:lnTo>
                <a:lnTo>
                  <a:pt x="12150612" y="2818988"/>
                </a:lnTo>
                <a:lnTo>
                  <a:pt x="0" y="2818988"/>
                </a:lnTo>
                <a:lnTo>
                  <a:pt x="0" y="0"/>
                </a:lnTo>
                <a:close/>
              </a:path>
            </a:pathLst>
          </a:custGeom>
          <a:blipFill>
            <a:blip r:embed="rId27">
              <a:extLst>
                <a:ext uri="{96DAC541-7B7A-43D3-8B79-37D633B846F1}">
                  <asvg:svgBlip xmlns:asvg="http://schemas.microsoft.com/office/drawing/2016/SVG/main" r:embed="rId28"/>
                </a:ext>
              </a:extLst>
            </a:blip>
            <a:stretch>
              <a:fillRect l="-52250" r="-26213"/>
            </a:stretch>
          </a:blipFill>
        </p:spPr>
        <p:txBody>
          <a:bodyPr/>
          <a:lstStyle/>
          <a:p>
            <a:endParaRPr lang="en-US"/>
          </a:p>
        </p:txBody>
      </p:sp>
      <p:grpSp>
        <p:nvGrpSpPr>
          <p:cNvPr id="22" name="Group 22"/>
          <p:cNvGrpSpPr/>
          <p:nvPr/>
        </p:nvGrpSpPr>
        <p:grpSpPr>
          <a:xfrm>
            <a:off x="2982832" y="1979628"/>
            <a:ext cx="10450335" cy="6858032"/>
            <a:chOff x="0" y="0"/>
            <a:chExt cx="812800" cy="533400"/>
          </a:xfrm>
        </p:grpSpPr>
        <p:sp>
          <p:nvSpPr>
            <p:cNvPr id="23" name="Freeform 2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DF5EA">
                <a:alpha val="80784"/>
              </a:srgbClr>
            </a:solidFill>
          </p:spPr>
          <p:txBody>
            <a:bodyPr/>
            <a:lstStyle/>
            <a:p>
              <a:endParaRPr lang="en-US"/>
            </a:p>
          </p:txBody>
        </p:sp>
        <p:sp>
          <p:nvSpPr>
            <p:cNvPr id="24" name="TextBox 24"/>
            <p:cNvSpPr txBox="1"/>
            <p:nvPr/>
          </p:nvSpPr>
          <p:spPr>
            <a:xfrm>
              <a:off x="38100" y="12700"/>
              <a:ext cx="736600" cy="44450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1764408" y="7200900"/>
            <a:ext cx="6492781" cy="4114800"/>
          </a:xfrm>
          <a:custGeom>
            <a:avLst/>
            <a:gdLst/>
            <a:ahLst/>
            <a:cxnLst/>
            <a:rect l="l" t="t" r="r" b="b"/>
            <a:pathLst>
              <a:path w="6492781" h="4114800">
                <a:moveTo>
                  <a:pt x="0" y="0"/>
                </a:moveTo>
                <a:lnTo>
                  <a:pt x="6492781" y="0"/>
                </a:lnTo>
                <a:lnTo>
                  <a:pt x="6492781"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grpSp>
        <p:nvGrpSpPr>
          <p:cNvPr id="26" name="Group 26"/>
          <p:cNvGrpSpPr/>
          <p:nvPr/>
        </p:nvGrpSpPr>
        <p:grpSpPr>
          <a:xfrm>
            <a:off x="2851944" y="7164713"/>
            <a:ext cx="1135958" cy="113595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5EA"/>
            </a:solidFill>
          </p:spPr>
          <p:txBody>
            <a:bodyPr/>
            <a:lstStyle/>
            <a:p>
              <a:endParaRPr lang="en-US"/>
            </a:p>
          </p:txBody>
        </p:sp>
        <p:sp>
          <p:nvSpPr>
            <p:cNvPr id="28" name="TextBox 28"/>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4468950" y="4588834"/>
            <a:ext cx="7478098" cy="1544892"/>
          </a:xfrm>
          <a:prstGeom prst="rect">
            <a:avLst/>
          </a:prstGeom>
        </p:spPr>
        <p:txBody>
          <a:bodyPr lIns="0" tIns="0" rIns="0" bIns="0" rtlCol="0" anchor="t">
            <a:spAutoFit/>
          </a:bodyPr>
          <a:lstStyle/>
          <a:p>
            <a:pPr algn="ctr">
              <a:lnSpc>
                <a:spcPts val="6203"/>
              </a:lnSpc>
            </a:pPr>
            <a:r>
              <a:rPr lang="en-US" sz="4431">
                <a:solidFill>
                  <a:srgbClr val="000000"/>
                </a:solidFill>
                <a:latin typeface="Roboto Condensed"/>
                <a:ea typeface="Roboto Condensed"/>
                <a:cs typeface="Roboto Condensed"/>
                <a:sym typeface="Roboto Condensed"/>
              </a:rPr>
              <a:t>Em ấn tượng nhất với chi tiết nào trong truyện? Vì sao?</a:t>
            </a:r>
          </a:p>
        </p:txBody>
      </p:sp>
      <p:sp>
        <p:nvSpPr>
          <p:cNvPr id="30" name="TextBox 30"/>
          <p:cNvSpPr txBox="1"/>
          <p:nvPr/>
        </p:nvSpPr>
        <p:spPr>
          <a:xfrm>
            <a:off x="5650977" y="657749"/>
            <a:ext cx="6551538"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Câu hỏi tư duy - kết nối</a:t>
            </a:r>
          </a:p>
        </p:txBody>
      </p:sp>
      <p:grpSp>
        <p:nvGrpSpPr>
          <p:cNvPr id="31" name="Group 31"/>
          <p:cNvGrpSpPr/>
          <p:nvPr/>
        </p:nvGrpSpPr>
        <p:grpSpPr>
          <a:xfrm>
            <a:off x="1846874" y="8588427"/>
            <a:ext cx="848202" cy="84820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5EA"/>
            </a:solidFill>
          </p:spPr>
          <p:txBody>
            <a:bodyPr/>
            <a:lstStyle/>
            <a:p>
              <a:endParaRPr lang="en-US"/>
            </a:p>
          </p:txBody>
        </p:sp>
        <p:sp>
          <p:nvSpPr>
            <p:cNvPr id="33" name="TextBox 33"/>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8627509" y="552261"/>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107775" cy="900595"/>
          </a:xfrm>
          <a:custGeom>
            <a:avLst/>
            <a:gdLst/>
            <a:ahLst/>
            <a:cxnLst/>
            <a:rect l="l" t="t" r="r" b="b"/>
            <a:pathLst>
              <a:path w="2107775" h="900595">
                <a:moveTo>
                  <a:pt x="0" y="0"/>
                </a:moveTo>
                <a:lnTo>
                  <a:pt x="2107775" y="0"/>
                </a:lnTo>
                <a:lnTo>
                  <a:pt x="2107775" y="900595"/>
                </a:lnTo>
                <a:lnTo>
                  <a:pt x="0" y="900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15617371" y="2222000"/>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128222" y="1817551"/>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5452404" y="2131593"/>
            <a:ext cx="1695721" cy="2849952"/>
          </a:xfrm>
          <a:custGeom>
            <a:avLst/>
            <a:gdLst/>
            <a:ahLst/>
            <a:cxnLst/>
            <a:rect l="l" t="t" r="r" b="b"/>
            <a:pathLst>
              <a:path w="1695721" h="2849952">
                <a:moveTo>
                  <a:pt x="0" y="0"/>
                </a:moveTo>
                <a:lnTo>
                  <a:pt x="1695721" y="0"/>
                </a:lnTo>
                <a:lnTo>
                  <a:pt x="1695721" y="2849952"/>
                </a:lnTo>
                <a:lnTo>
                  <a:pt x="0" y="28499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3013869" y="1757021"/>
            <a:ext cx="1948065" cy="3274059"/>
          </a:xfrm>
          <a:custGeom>
            <a:avLst/>
            <a:gdLst/>
            <a:ahLst/>
            <a:cxnLst/>
            <a:rect l="l" t="t" r="r" b="b"/>
            <a:pathLst>
              <a:path w="1948065" h="3274059">
                <a:moveTo>
                  <a:pt x="0" y="0"/>
                </a:moveTo>
                <a:lnTo>
                  <a:pt x="1948065" y="0"/>
                </a:lnTo>
                <a:lnTo>
                  <a:pt x="1948065" y="3274060"/>
                </a:lnTo>
                <a:lnTo>
                  <a:pt x="0" y="32740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1065804" y="1979628"/>
            <a:ext cx="1786140" cy="3001917"/>
          </a:xfrm>
          <a:custGeom>
            <a:avLst/>
            <a:gdLst/>
            <a:ahLst/>
            <a:cxnLst/>
            <a:rect l="l" t="t" r="r" b="b"/>
            <a:pathLst>
              <a:path w="1786140" h="3001917">
                <a:moveTo>
                  <a:pt x="0" y="0"/>
                </a:moveTo>
                <a:lnTo>
                  <a:pt x="1786140" y="0"/>
                </a:lnTo>
                <a:lnTo>
                  <a:pt x="1786140" y="3001917"/>
                </a:lnTo>
                <a:lnTo>
                  <a:pt x="0" y="30019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1065804" y="2911048"/>
            <a:ext cx="3834057" cy="2238131"/>
          </a:xfrm>
          <a:custGeom>
            <a:avLst/>
            <a:gdLst/>
            <a:ahLst/>
            <a:cxnLst/>
            <a:rect l="l" t="t" r="r" b="b"/>
            <a:pathLst>
              <a:path w="3834057" h="2238131">
                <a:moveTo>
                  <a:pt x="0" y="0"/>
                </a:moveTo>
                <a:lnTo>
                  <a:pt x="3834056" y="0"/>
                </a:lnTo>
                <a:lnTo>
                  <a:pt x="3834056" y="2238131"/>
                </a:lnTo>
                <a:lnTo>
                  <a:pt x="0" y="22381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13989727" y="3044971"/>
            <a:ext cx="2839870" cy="2062455"/>
          </a:xfrm>
          <a:custGeom>
            <a:avLst/>
            <a:gdLst/>
            <a:ahLst/>
            <a:cxnLst/>
            <a:rect l="l" t="t" r="r" b="b"/>
            <a:pathLst>
              <a:path w="2839870" h="2062455">
                <a:moveTo>
                  <a:pt x="0" y="0"/>
                </a:moveTo>
                <a:lnTo>
                  <a:pt x="2839870" y="0"/>
                </a:lnTo>
                <a:lnTo>
                  <a:pt x="2839870" y="2062456"/>
                </a:lnTo>
                <a:lnTo>
                  <a:pt x="0" y="20624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4148601" y="3463243"/>
            <a:ext cx="2471393" cy="1794849"/>
          </a:xfrm>
          <a:custGeom>
            <a:avLst/>
            <a:gdLst/>
            <a:ahLst/>
            <a:cxnLst/>
            <a:rect l="l" t="t" r="r" b="b"/>
            <a:pathLst>
              <a:path w="2471393" h="1794849">
                <a:moveTo>
                  <a:pt x="0" y="0"/>
                </a:moveTo>
                <a:lnTo>
                  <a:pt x="2471393" y="0"/>
                </a:lnTo>
                <a:lnTo>
                  <a:pt x="2471393" y="1794850"/>
                </a:lnTo>
                <a:lnTo>
                  <a:pt x="0" y="17948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16" name="Group 16"/>
          <p:cNvGrpSpPr/>
          <p:nvPr/>
        </p:nvGrpSpPr>
        <p:grpSpPr>
          <a:xfrm>
            <a:off x="2256325" y="449759"/>
            <a:ext cx="13340842" cy="1489265"/>
            <a:chOff x="0" y="0"/>
            <a:chExt cx="3513637" cy="392234"/>
          </a:xfrm>
        </p:grpSpPr>
        <p:sp>
          <p:nvSpPr>
            <p:cNvPr id="17" name="Freeform 17"/>
            <p:cNvSpPr/>
            <p:nvPr/>
          </p:nvSpPr>
          <p:spPr>
            <a:xfrm>
              <a:off x="0" y="0"/>
              <a:ext cx="3513637" cy="392234"/>
            </a:xfrm>
            <a:custGeom>
              <a:avLst/>
              <a:gdLst/>
              <a:ahLst/>
              <a:cxnLst/>
              <a:rect l="l" t="t" r="r" b="b"/>
              <a:pathLst>
                <a:path w="3513637" h="392234">
                  <a:moveTo>
                    <a:pt x="29596" y="0"/>
                  </a:moveTo>
                  <a:lnTo>
                    <a:pt x="3484041" y="0"/>
                  </a:lnTo>
                  <a:cubicBezTo>
                    <a:pt x="3491891" y="0"/>
                    <a:pt x="3499419" y="3118"/>
                    <a:pt x="3504969" y="8669"/>
                  </a:cubicBezTo>
                  <a:cubicBezTo>
                    <a:pt x="3510519" y="14219"/>
                    <a:pt x="3513637" y="21747"/>
                    <a:pt x="3513637" y="29596"/>
                  </a:cubicBezTo>
                  <a:lnTo>
                    <a:pt x="3513637" y="362638"/>
                  </a:lnTo>
                  <a:cubicBezTo>
                    <a:pt x="3513637" y="370488"/>
                    <a:pt x="3510519" y="378016"/>
                    <a:pt x="3504969" y="383566"/>
                  </a:cubicBezTo>
                  <a:cubicBezTo>
                    <a:pt x="3499419" y="389116"/>
                    <a:pt x="3491891" y="392234"/>
                    <a:pt x="3484041" y="392234"/>
                  </a:cubicBezTo>
                  <a:lnTo>
                    <a:pt x="29596" y="392234"/>
                  </a:lnTo>
                  <a:cubicBezTo>
                    <a:pt x="13251" y="392234"/>
                    <a:pt x="0" y="378984"/>
                    <a:pt x="0" y="362638"/>
                  </a:cubicBezTo>
                  <a:lnTo>
                    <a:pt x="0" y="29596"/>
                  </a:lnTo>
                  <a:cubicBezTo>
                    <a:pt x="0" y="21747"/>
                    <a:pt x="3118" y="14219"/>
                    <a:pt x="8669" y="8669"/>
                  </a:cubicBezTo>
                  <a:cubicBezTo>
                    <a:pt x="14219" y="3118"/>
                    <a:pt x="21747" y="0"/>
                    <a:pt x="29596"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8" name="TextBox 18"/>
            <p:cNvSpPr txBox="1"/>
            <p:nvPr/>
          </p:nvSpPr>
          <p:spPr>
            <a:xfrm>
              <a:off x="0" y="-76200"/>
              <a:ext cx="3513637" cy="468434"/>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a:off x="147531" y="449759"/>
            <a:ext cx="1836546" cy="1091910"/>
          </a:xfrm>
          <a:custGeom>
            <a:avLst/>
            <a:gdLst/>
            <a:ahLst/>
            <a:cxnLst/>
            <a:rect l="l" t="t" r="r" b="b"/>
            <a:pathLst>
              <a:path w="1836546" h="1091910">
                <a:moveTo>
                  <a:pt x="0" y="0"/>
                </a:moveTo>
                <a:lnTo>
                  <a:pt x="1836545" y="0"/>
                </a:lnTo>
                <a:lnTo>
                  <a:pt x="1836545" y="1091910"/>
                </a:lnTo>
                <a:lnTo>
                  <a:pt x="0" y="10919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0" name="Freeform 20"/>
          <p:cNvSpPr/>
          <p:nvPr/>
        </p:nvSpPr>
        <p:spPr>
          <a:xfrm>
            <a:off x="16438335" y="24055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rot="492186">
            <a:off x="-997907" y="8877506"/>
            <a:ext cx="12150612" cy="2818988"/>
          </a:xfrm>
          <a:custGeom>
            <a:avLst/>
            <a:gdLst/>
            <a:ahLst/>
            <a:cxnLst/>
            <a:rect l="l" t="t" r="r" b="b"/>
            <a:pathLst>
              <a:path w="12150612" h="2818988">
                <a:moveTo>
                  <a:pt x="0" y="0"/>
                </a:moveTo>
                <a:lnTo>
                  <a:pt x="12150612" y="0"/>
                </a:lnTo>
                <a:lnTo>
                  <a:pt x="12150612" y="2818988"/>
                </a:lnTo>
                <a:lnTo>
                  <a:pt x="0" y="2818988"/>
                </a:lnTo>
                <a:lnTo>
                  <a:pt x="0" y="0"/>
                </a:lnTo>
                <a:close/>
              </a:path>
            </a:pathLst>
          </a:custGeom>
          <a:blipFill>
            <a:blip r:embed="rId27">
              <a:extLst>
                <a:ext uri="{96DAC541-7B7A-43D3-8B79-37D633B846F1}">
                  <asvg:svgBlip xmlns:asvg="http://schemas.microsoft.com/office/drawing/2016/SVG/main" r:embed="rId28"/>
                </a:ext>
              </a:extLst>
            </a:blip>
            <a:stretch>
              <a:fillRect l="-52250" r="-26213"/>
            </a:stretch>
          </a:blipFill>
        </p:spPr>
        <p:txBody>
          <a:bodyPr/>
          <a:lstStyle/>
          <a:p>
            <a:endParaRPr lang="en-US"/>
          </a:p>
        </p:txBody>
      </p:sp>
      <p:grpSp>
        <p:nvGrpSpPr>
          <p:cNvPr id="22" name="Group 22"/>
          <p:cNvGrpSpPr/>
          <p:nvPr/>
        </p:nvGrpSpPr>
        <p:grpSpPr>
          <a:xfrm>
            <a:off x="2695076" y="1939024"/>
            <a:ext cx="10716799" cy="6718857"/>
            <a:chOff x="0" y="0"/>
            <a:chExt cx="812800" cy="509582"/>
          </a:xfrm>
        </p:grpSpPr>
        <p:sp>
          <p:nvSpPr>
            <p:cNvPr id="23" name="Freeform 23"/>
            <p:cNvSpPr/>
            <p:nvPr/>
          </p:nvSpPr>
          <p:spPr>
            <a:xfrm>
              <a:off x="0" y="0"/>
              <a:ext cx="827989" cy="513820"/>
            </a:xfrm>
            <a:custGeom>
              <a:avLst/>
              <a:gdLst/>
              <a:ahLst/>
              <a:cxnLst/>
              <a:rect l="l" t="t" r="r" b="b"/>
              <a:pathLst>
                <a:path w="827989" h="513820">
                  <a:moveTo>
                    <a:pt x="461490" y="0"/>
                  </a:moveTo>
                  <a:cubicBezTo>
                    <a:pt x="470405" y="0"/>
                    <a:pt x="479374" y="0"/>
                    <a:pt x="488272" y="0"/>
                  </a:cubicBezTo>
                  <a:cubicBezTo>
                    <a:pt x="559210" y="8511"/>
                    <a:pt x="603543" y="36842"/>
                    <a:pt x="623736" y="83201"/>
                  </a:cubicBezTo>
                  <a:cubicBezTo>
                    <a:pt x="742003" y="77019"/>
                    <a:pt x="827989" y="164676"/>
                    <a:pt x="775586" y="250708"/>
                  </a:cubicBezTo>
                  <a:cubicBezTo>
                    <a:pt x="793012" y="268786"/>
                    <a:pt x="807550" y="289008"/>
                    <a:pt x="812800" y="316149"/>
                  </a:cubicBezTo>
                  <a:cubicBezTo>
                    <a:pt x="812800" y="323924"/>
                    <a:pt x="812800" y="331681"/>
                    <a:pt x="812800" y="339454"/>
                  </a:cubicBezTo>
                  <a:cubicBezTo>
                    <a:pt x="797154" y="408532"/>
                    <a:pt x="729827" y="455210"/>
                    <a:pt x="619295" y="442643"/>
                  </a:cubicBezTo>
                  <a:cubicBezTo>
                    <a:pt x="590856" y="478112"/>
                    <a:pt x="540252" y="513820"/>
                    <a:pt x="461507" y="509207"/>
                  </a:cubicBezTo>
                  <a:cubicBezTo>
                    <a:pt x="420804" y="506879"/>
                    <a:pt x="392488" y="493392"/>
                    <a:pt x="367697" y="477006"/>
                  </a:cubicBezTo>
                  <a:cubicBezTo>
                    <a:pt x="341584" y="490627"/>
                    <a:pt x="313304" y="501316"/>
                    <a:pt x="272443" y="501433"/>
                  </a:cubicBezTo>
                  <a:cubicBezTo>
                    <a:pt x="177910" y="501635"/>
                    <a:pt x="114672" y="449161"/>
                    <a:pt x="113139" y="377185"/>
                  </a:cubicBezTo>
                  <a:cubicBezTo>
                    <a:pt x="52367" y="360347"/>
                    <a:pt x="11206" y="328917"/>
                    <a:pt x="0" y="275135"/>
                  </a:cubicBezTo>
                  <a:cubicBezTo>
                    <a:pt x="0" y="267362"/>
                    <a:pt x="0" y="259571"/>
                    <a:pt x="0" y="251831"/>
                  </a:cubicBezTo>
                  <a:cubicBezTo>
                    <a:pt x="12369" y="198537"/>
                    <a:pt x="51292" y="165061"/>
                    <a:pt x="116099" y="150870"/>
                  </a:cubicBezTo>
                  <a:cubicBezTo>
                    <a:pt x="112205" y="60968"/>
                    <a:pt x="241837" y="4792"/>
                    <a:pt x="348333" y="44398"/>
                  </a:cubicBezTo>
                  <a:cubicBezTo>
                    <a:pt x="373689" y="24813"/>
                    <a:pt x="409562" y="3451"/>
                    <a:pt x="461490" y="0"/>
                  </a:cubicBezTo>
                  <a:close/>
                </a:path>
              </a:pathLst>
            </a:custGeom>
            <a:solidFill>
              <a:srgbClr val="FDF5EA">
                <a:alpha val="83922"/>
              </a:srgbClr>
            </a:solidFill>
          </p:spPr>
          <p:txBody>
            <a:bodyPr/>
            <a:lstStyle/>
            <a:p>
              <a:endParaRPr lang="en-US"/>
            </a:p>
          </p:txBody>
        </p:sp>
        <p:sp>
          <p:nvSpPr>
            <p:cNvPr id="24" name="TextBox 24"/>
            <p:cNvSpPr txBox="1"/>
            <p:nvPr/>
          </p:nvSpPr>
          <p:spPr>
            <a:xfrm>
              <a:off x="38100" y="8730"/>
              <a:ext cx="736600" cy="428054"/>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1764408" y="7200900"/>
            <a:ext cx="6492781" cy="4114800"/>
          </a:xfrm>
          <a:custGeom>
            <a:avLst/>
            <a:gdLst/>
            <a:ahLst/>
            <a:cxnLst/>
            <a:rect l="l" t="t" r="r" b="b"/>
            <a:pathLst>
              <a:path w="6492781" h="4114800">
                <a:moveTo>
                  <a:pt x="0" y="0"/>
                </a:moveTo>
                <a:lnTo>
                  <a:pt x="6492781" y="0"/>
                </a:lnTo>
                <a:lnTo>
                  <a:pt x="6492781"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grpSp>
        <p:nvGrpSpPr>
          <p:cNvPr id="26" name="Group 26"/>
          <p:cNvGrpSpPr/>
          <p:nvPr/>
        </p:nvGrpSpPr>
        <p:grpSpPr>
          <a:xfrm>
            <a:off x="2851944" y="7164713"/>
            <a:ext cx="1135958" cy="113595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5EA"/>
            </a:solidFill>
          </p:spPr>
          <p:txBody>
            <a:bodyPr/>
            <a:lstStyle/>
            <a:p>
              <a:endParaRPr lang="en-US"/>
            </a:p>
          </p:txBody>
        </p:sp>
        <p:sp>
          <p:nvSpPr>
            <p:cNvPr id="28" name="TextBox 28"/>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4380733" y="3532168"/>
            <a:ext cx="8011284" cy="4667728"/>
          </a:xfrm>
          <a:prstGeom prst="rect">
            <a:avLst/>
          </a:prstGeom>
        </p:spPr>
        <p:txBody>
          <a:bodyPr lIns="0" tIns="0" rIns="0" bIns="0" rtlCol="0" anchor="t">
            <a:spAutoFit/>
          </a:bodyPr>
          <a:lstStyle/>
          <a:p>
            <a:pPr algn="just">
              <a:lnSpc>
                <a:spcPts val="6203"/>
              </a:lnSpc>
            </a:pPr>
            <a:r>
              <a:rPr lang="en-US" sz="4431">
                <a:solidFill>
                  <a:srgbClr val="000000"/>
                </a:solidFill>
                <a:latin typeface="Roboto Condensed"/>
                <a:ea typeface="Roboto Condensed"/>
                <a:cs typeface="Roboto Condensed"/>
                <a:sym typeface="Roboto Condensed"/>
              </a:rPr>
              <a:t>Ngoài câu chuyện trên, em đã từng đọc tác phẩm văn học nào cũng nói về nỗi đau mà con người phải đối diện? Từ đó, em hiểu thêm điều gì về sứ mệnh của văn chương?</a:t>
            </a:r>
          </a:p>
          <a:p>
            <a:pPr algn="just">
              <a:lnSpc>
                <a:spcPts val="6203"/>
              </a:lnSpc>
            </a:pPr>
            <a:endParaRPr lang="en-US" sz="4431">
              <a:solidFill>
                <a:srgbClr val="000000"/>
              </a:solidFill>
              <a:latin typeface="Roboto Condensed"/>
              <a:ea typeface="Roboto Condensed"/>
              <a:cs typeface="Roboto Condensed"/>
              <a:sym typeface="Roboto Condensed"/>
            </a:endParaRPr>
          </a:p>
        </p:txBody>
      </p:sp>
      <p:sp>
        <p:nvSpPr>
          <p:cNvPr id="30" name="TextBox 30"/>
          <p:cNvSpPr txBox="1"/>
          <p:nvPr/>
        </p:nvSpPr>
        <p:spPr>
          <a:xfrm>
            <a:off x="5650977" y="657749"/>
            <a:ext cx="6551538"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Câu hỏi tư duy - kết nối</a:t>
            </a:r>
          </a:p>
        </p:txBody>
      </p:sp>
      <p:grpSp>
        <p:nvGrpSpPr>
          <p:cNvPr id="31" name="Group 31"/>
          <p:cNvGrpSpPr/>
          <p:nvPr/>
        </p:nvGrpSpPr>
        <p:grpSpPr>
          <a:xfrm>
            <a:off x="1846874" y="8588427"/>
            <a:ext cx="848202" cy="84820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5EA"/>
            </a:solidFill>
          </p:spPr>
          <p:txBody>
            <a:bodyPr/>
            <a:lstStyle/>
            <a:p>
              <a:endParaRPr lang="en-US"/>
            </a:p>
          </p:txBody>
        </p:sp>
        <p:sp>
          <p:nvSpPr>
            <p:cNvPr id="33" name="TextBox 33"/>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flipH="1">
            <a:off x="11956532" y="1684101"/>
            <a:ext cx="5133073" cy="3169673"/>
          </a:xfrm>
          <a:custGeom>
            <a:avLst/>
            <a:gdLst/>
            <a:ahLst/>
            <a:cxnLst/>
            <a:rect l="l" t="t" r="r" b="b"/>
            <a:pathLst>
              <a:path w="5133073" h="31696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4"/>
            <a:stretch>
              <a:fillRect t="-138399" b="-90427"/>
            </a:stretch>
          </a:blipFill>
        </p:spPr>
        <p:txBody>
          <a:bodyPr/>
          <a:lstStyle/>
          <a:p>
            <a:endParaRPr lang="en-US"/>
          </a:p>
        </p:txBody>
      </p:sp>
      <p:sp>
        <p:nvSpPr>
          <p:cNvPr id="4" name="Freeform 4"/>
          <p:cNvSpPr/>
          <p:nvPr/>
        </p:nvSpPr>
        <p:spPr>
          <a:xfrm>
            <a:off x="810561" y="498313"/>
            <a:ext cx="7529016" cy="4649168"/>
          </a:xfrm>
          <a:custGeom>
            <a:avLst/>
            <a:gdLst/>
            <a:ahLst/>
            <a:cxnLst/>
            <a:rect l="l" t="t" r="r" b="b"/>
            <a:pathLst>
              <a:path w="7529016" h="4649168">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8018038" y="2822897"/>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157736" y="707526"/>
            <a:ext cx="2542283" cy="1086248"/>
          </a:xfrm>
          <a:custGeom>
            <a:avLst/>
            <a:gdLst/>
            <a:ahLst/>
            <a:cxnLst/>
            <a:rect l="l" t="t" r="r" b="b"/>
            <a:pathLst>
              <a:path w="2542283" h="1086248">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9" name="Freeform 9"/>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b="-35962"/>
            </a:stretch>
          </a:blipFill>
        </p:spPr>
        <p:txBody>
          <a:bodyPr/>
          <a:lstStyle/>
          <a:p>
            <a:endParaRPr lang="en-US"/>
          </a:p>
        </p:txBody>
      </p:sp>
      <p:sp>
        <p:nvSpPr>
          <p:cNvPr id="10" name="Freeform 10"/>
          <p:cNvSpPr/>
          <p:nvPr/>
        </p:nvSpPr>
        <p:spPr>
          <a:xfrm>
            <a:off x="-8951" y="8385053"/>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1" name="Group 11"/>
          <p:cNvGrpSpPr/>
          <p:nvPr/>
        </p:nvGrpSpPr>
        <p:grpSpPr>
          <a:xfrm>
            <a:off x="1028700" y="1569582"/>
            <a:ext cx="10518257" cy="6230702"/>
            <a:chOff x="0" y="0"/>
            <a:chExt cx="2770241" cy="1641008"/>
          </a:xfrm>
        </p:grpSpPr>
        <p:sp>
          <p:nvSpPr>
            <p:cNvPr id="12" name="Freeform 12"/>
            <p:cNvSpPr/>
            <p:nvPr/>
          </p:nvSpPr>
          <p:spPr>
            <a:xfrm>
              <a:off x="0" y="0"/>
              <a:ext cx="2770241" cy="1641008"/>
            </a:xfrm>
            <a:custGeom>
              <a:avLst/>
              <a:gdLst/>
              <a:ahLst/>
              <a:cxnLst/>
              <a:rect l="l" t="t" r="r" b="b"/>
              <a:pathLst>
                <a:path w="2770241" h="1641008">
                  <a:moveTo>
                    <a:pt x="37538" y="0"/>
                  </a:moveTo>
                  <a:lnTo>
                    <a:pt x="2732702" y="0"/>
                  </a:lnTo>
                  <a:cubicBezTo>
                    <a:pt x="2742658" y="0"/>
                    <a:pt x="2752206" y="3955"/>
                    <a:pt x="2759246" y="10995"/>
                  </a:cubicBezTo>
                  <a:cubicBezTo>
                    <a:pt x="2766286" y="18035"/>
                    <a:pt x="2770241" y="27583"/>
                    <a:pt x="2770241" y="37538"/>
                  </a:cubicBezTo>
                  <a:lnTo>
                    <a:pt x="2770241" y="1603470"/>
                  </a:lnTo>
                  <a:cubicBezTo>
                    <a:pt x="2770241" y="1613425"/>
                    <a:pt x="2766286" y="1622973"/>
                    <a:pt x="2759246" y="1630013"/>
                  </a:cubicBezTo>
                  <a:cubicBezTo>
                    <a:pt x="2752206" y="1637053"/>
                    <a:pt x="2742658" y="1641008"/>
                    <a:pt x="2732702" y="1641008"/>
                  </a:cubicBezTo>
                  <a:lnTo>
                    <a:pt x="37538" y="1641008"/>
                  </a:lnTo>
                  <a:cubicBezTo>
                    <a:pt x="27583" y="1641008"/>
                    <a:pt x="18035" y="1637053"/>
                    <a:pt x="10995" y="1630013"/>
                  </a:cubicBezTo>
                  <a:cubicBezTo>
                    <a:pt x="3955" y="1622973"/>
                    <a:pt x="0" y="1613425"/>
                    <a:pt x="0" y="1603470"/>
                  </a:cubicBezTo>
                  <a:lnTo>
                    <a:pt x="0" y="37538"/>
                  </a:lnTo>
                  <a:cubicBezTo>
                    <a:pt x="0" y="27583"/>
                    <a:pt x="3955" y="18035"/>
                    <a:pt x="10995" y="10995"/>
                  </a:cubicBezTo>
                  <a:cubicBezTo>
                    <a:pt x="18035" y="3955"/>
                    <a:pt x="27583" y="0"/>
                    <a:pt x="37538" y="0"/>
                  </a:cubicBezTo>
                  <a:close/>
                </a:path>
              </a:pathLst>
            </a:custGeom>
            <a:solidFill>
              <a:srgbClr val="FFFFFF">
                <a:alpha val="89804"/>
              </a:srgbClr>
            </a:solidFill>
            <a:ln w="95250" cap="rnd">
              <a:solidFill>
                <a:srgbClr val="7895A4">
                  <a:alpha val="89804"/>
                </a:srgbClr>
              </a:solidFill>
              <a:prstDash val="solid"/>
              <a:round/>
            </a:ln>
          </p:spPr>
          <p:txBody>
            <a:bodyPr/>
            <a:lstStyle/>
            <a:p>
              <a:endParaRPr lang="en-US"/>
            </a:p>
          </p:txBody>
        </p:sp>
        <p:sp>
          <p:nvSpPr>
            <p:cNvPr id="13" name="TextBox 13"/>
            <p:cNvSpPr txBox="1"/>
            <p:nvPr/>
          </p:nvSpPr>
          <p:spPr>
            <a:xfrm>
              <a:off x="0" y="-76200"/>
              <a:ext cx="2770241" cy="171720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8951" y="303160"/>
            <a:ext cx="2573175" cy="1529870"/>
          </a:xfrm>
          <a:custGeom>
            <a:avLst/>
            <a:gdLst/>
            <a:ahLst/>
            <a:cxnLst/>
            <a:rect l="l" t="t" r="r" b="b"/>
            <a:pathLst>
              <a:path w="2573175" h="1529870">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flipH="1">
            <a:off x="11470820" y="3807257"/>
            <a:ext cx="1739931" cy="1263625"/>
          </a:xfrm>
          <a:custGeom>
            <a:avLst/>
            <a:gdLst/>
            <a:ahLst/>
            <a:cxnLst/>
            <a:rect l="l" t="t" r="r" b="b"/>
            <a:pathLst>
              <a:path w="1739931" h="1263625">
                <a:moveTo>
                  <a:pt x="1739930" y="0"/>
                </a:moveTo>
                <a:lnTo>
                  <a:pt x="0" y="0"/>
                </a:lnTo>
                <a:lnTo>
                  <a:pt x="0" y="1263625"/>
                </a:lnTo>
                <a:lnTo>
                  <a:pt x="1739930" y="1263625"/>
                </a:lnTo>
                <a:lnTo>
                  <a:pt x="173993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11546957" y="4772206"/>
            <a:ext cx="2282412" cy="1018526"/>
          </a:xfrm>
          <a:custGeom>
            <a:avLst/>
            <a:gdLst/>
            <a:ahLst/>
            <a:cxnLst/>
            <a:rect l="l" t="t" r="r" b="b"/>
            <a:pathLst>
              <a:path w="2282412" h="1018526">
                <a:moveTo>
                  <a:pt x="0" y="0"/>
                </a:moveTo>
                <a:lnTo>
                  <a:pt x="2282412" y="0"/>
                </a:lnTo>
                <a:lnTo>
                  <a:pt x="2282412" y="1018526"/>
                </a:lnTo>
                <a:lnTo>
                  <a:pt x="0" y="1018526"/>
                </a:lnTo>
                <a:lnTo>
                  <a:pt x="0" y="0"/>
                </a:lnTo>
                <a:close/>
              </a:path>
            </a:pathLst>
          </a:custGeom>
          <a:blipFill>
            <a:blip r:embed="rId21"/>
            <a:stretch>
              <a:fillRect/>
            </a:stretch>
          </a:blipFill>
        </p:spPr>
        <p:txBody>
          <a:bodyPr/>
          <a:lstStyle/>
          <a:p>
            <a:endParaRPr lang="en-US"/>
          </a:p>
        </p:txBody>
      </p:sp>
      <p:sp>
        <p:nvSpPr>
          <p:cNvPr id="17" name="Freeform 17"/>
          <p:cNvSpPr/>
          <p:nvPr/>
        </p:nvSpPr>
        <p:spPr>
          <a:xfrm rot="-2172006" flipH="1">
            <a:off x="10422364" y="7819268"/>
            <a:ext cx="4735238" cy="3509010"/>
          </a:xfrm>
          <a:custGeom>
            <a:avLst/>
            <a:gdLst/>
            <a:ahLst/>
            <a:cxnLst/>
            <a:rect l="l" t="t" r="r" b="b"/>
            <a:pathLst>
              <a:path w="4735238" h="3509010">
                <a:moveTo>
                  <a:pt x="4735238" y="0"/>
                </a:moveTo>
                <a:lnTo>
                  <a:pt x="0" y="0"/>
                </a:lnTo>
                <a:lnTo>
                  <a:pt x="0" y="3509010"/>
                </a:lnTo>
                <a:lnTo>
                  <a:pt x="4735238" y="3509010"/>
                </a:lnTo>
                <a:lnTo>
                  <a:pt x="4735238" y="0"/>
                </a:lnTo>
                <a:close/>
              </a:path>
            </a:pathLst>
          </a:custGeom>
          <a:blipFill>
            <a:blip r:embed="rId22"/>
            <a:stretch>
              <a:fillRect b="-9305"/>
            </a:stretch>
          </a:blipFill>
        </p:spPr>
        <p:txBody>
          <a:bodyPr/>
          <a:lstStyle/>
          <a:p>
            <a:endParaRPr lang="en-US"/>
          </a:p>
        </p:txBody>
      </p:sp>
      <p:sp>
        <p:nvSpPr>
          <p:cNvPr id="18" name="Freeform 18"/>
          <p:cNvSpPr/>
          <p:nvPr/>
        </p:nvSpPr>
        <p:spPr>
          <a:xfrm>
            <a:off x="9829059" y="8366404"/>
            <a:ext cx="2511726" cy="2933014"/>
          </a:xfrm>
          <a:custGeom>
            <a:avLst/>
            <a:gdLst/>
            <a:ahLst/>
            <a:cxnLst/>
            <a:rect l="l" t="t" r="r" b="b"/>
            <a:pathLst>
              <a:path w="2511726" h="2933014">
                <a:moveTo>
                  <a:pt x="0" y="0"/>
                </a:moveTo>
                <a:lnTo>
                  <a:pt x="2511726" y="0"/>
                </a:lnTo>
                <a:lnTo>
                  <a:pt x="2511726" y="2933014"/>
                </a:lnTo>
                <a:lnTo>
                  <a:pt x="0" y="293301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9" name="Freeform 19"/>
          <p:cNvSpPr/>
          <p:nvPr/>
        </p:nvSpPr>
        <p:spPr>
          <a:xfrm>
            <a:off x="11048999" y="6384305"/>
            <a:ext cx="3481967" cy="4544127"/>
          </a:xfrm>
          <a:custGeom>
            <a:avLst/>
            <a:gdLst/>
            <a:ahLst/>
            <a:cxnLst/>
            <a:rect l="l" t="t" r="r" b="b"/>
            <a:pathLst>
              <a:path w="3481967" h="454412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0" name="Freeform 20"/>
          <p:cNvSpPr/>
          <p:nvPr/>
        </p:nvSpPr>
        <p:spPr>
          <a:xfrm>
            <a:off x="14140473" y="3268938"/>
            <a:ext cx="3192609" cy="1863685"/>
          </a:xfrm>
          <a:custGeom>
            <a:avLst/>
            <a:gdLst/>
            <a:ahLst/>
            <a:cxnLst/>
            <a:rect l="l" t="t" r="r" b="b"/>
            <a:pathLst>
              <a:path w="3192609" h="1863685">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1" name="Freeform 21"/>
          <p:cNvSpPr/>
          <p:nvPr/>
        </p:nvSpPr>
        <p:spPr>
          <a:xfrm>
            <a:off x="16674054" y="3208440"/>
            <a:ext cx="2471393" cy="1794849"/>
          </a:xfrm>
          <a:custGeom>
            <a:avLst/>
            <a:gdLst/>
            <a:ahLst/>
            <a:cxnLst/>
            <a:rect l="l" t="t" r="r" b="b"/>
            <a:pathLst>
              <a:path w="2471393" h="1794849">
                <a:moveTo>
                  <a:pt x="0" y="0"/>
                </a:moveTo>
                <a:lnTo>
                  <a:pt x="2471393" y="0"/>
                </a:lnTo>
                <a:lnTo>
                  <a:pt x="2471393"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2" name="Freeform 22"/>
          <p:cNvSpPr/>
          <p:nvPr/>
        </p:nvSpPr>
        <p:spPr>
          <a:xfrm>
            <a:off x="12692479" y="5484602"/>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flipH="1">
            <a:off x="12340785" y="6616557"/>
            <a:ext cx="4623644" cy="5399160"/>
          </a:xfrm>
          <a:custGeom>
            <a:avLst/>
            <a:gdLst/>
            <a:ahLst/>
            <a:cxnLst/>
            <a:rect l="l" t="t" r="r" b="b"/>
            <a:pathLst>
              <a:path w="4623644" h="5399160">
                <a:moveTo>
                  <a:pt x="4623644" y="0"/>
                </a:moveTo>
                <a:lnTo>
                  <a:pt x="0" y="0"/>
                </a:lnTo>
                <a:lnTo>
                  <a:pt x="0" y="5399159"/>
                </a:lnTo>
                <a:lnTo>
                  <a:pt x="4623644" y="5399159"/>
                </a:lnTo>
                <a:lnTo>
                  <a:pt x="4623644"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4" name="Freeform 24"/>
          <p:cNvSpPr/>
          <p:nvPr/>
        </p:nvSpPr>
        <p:spPr>
          <a:xfrm flipH="1">
            <a:off x="11956532" y="6730766"/>
            <a:ext cx="8630149" cy="3851204"/>
          </a:xfrm>
          <a:custGeom>
            <a:avLst/>
            <a:gdLst/>
            <a:ahLst/>
            <a:cxnLst/>
            <a:rect l="l" t="t" r="r" b="b"/>
            <a:pathLst>
              <a:path w="8630149" h="3851204">
                <a:moveTo>
                  <a:pt x="8630149" y="0"/>
                </a:moveTo>
                <a:lnTo>
                  <a:pt x="0" y="0"/>
                </a:lnTo>
                <a:lnTo>
                  <a:pt x="0" y="3851204"/>
                </a:lnTo>
                <a:lnTo>
                  <a:pt x="8630149" y="3851204"/>
                </a:lnTo>
                <a:lnTo>
                  <a:pt x="8630149" y="0"/>
                </a:lnTo>
                <a:close/>
              </a:path>
            </a:pathLst>
          </a:custGeom>
          <a:blipFill>
            <a:blip r:embed="rId21"/>
            <a:stretch>
              <a:fillRect/>
            </a:stretch>
          </a:blipFill>
        </p:spPr>
        <p:txBody>
          <a:bodyPr/>
          <a:lstStyle/>
          <a:p>
            <a:endParaRPr lang="en-US"/>
          </a:p>
        </p:txBody>
      </p:sp>
      <p:sp>
        <p:nvSpPr>
          <p:cNvPr id="25" name="Freeform 25"/>
          <p:cNvSpPr/>
          <p:nvPr/>
        </p:nvSpPr>
        <p:spPr>
          <a:xfrm>
            <a:off x="14652607" y="5281469"/>
            <a:ext cx="4280340" cy="5586040"/>
          </a:xfrm>
          <a:custGeom>
            <a:avLst/>
            <a:gdLst/>
            <a:ahLst/>
            <a:cxnLst/>
            <a:rect l="l" t="t" r="r" b="b"/>
            <a:pathLst>
              <a:path w="4280340" h="55860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6" name="Freeform 26"/>
          <p:cNvSpPr/>
          <p:nvPr/>
        </p:nvSpPr>
        <p:spPr>
          <a:xfrm flipH="1">
            <a:off x="15117749" y="7561632"/>
            <a:ext cx="3350056" cy="3911955"/>
          </a:xfrm>
          <a:custGeom>
            <a:avLst/>
            <a:gdLst/>
            <a:ahLst/>
            <a:cxnLst/>
            <a:rect l="l" t="t" r="r" b="b"/>
            <a:pathLst>
              <a:path w="3350056" h="3911955">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7" name="Freeform 27"/>
          <p:cNvSpPr/>
          <p:nvPr/>
        </p:nvSpPr>
        <p:spPr>
          <a:xfrm flipH="1">
            <a:off x="12692479" y="3708247"/>
            <a:ext cx="2012591" cy="1461644"/>
          </a:xfrm>
          <a:custGeom>
            <a:avLst/>
            <a:gdLst/>
            <a:ahLst/>
            <a:cxnLst/>
            <a:rect l="l" t="t" r="r" b="b"/>
            <a:pathLst>
              <a:path w="2012591" h="1461644">
                <a:moveTo>
                  <a:pt x="2012591" y="0"/>
                </a:moveTo>
                <a:lnTo>
                  <a:pt x="0" y="0"/>
                </a:lnTo>
                <a:lnTo>
                  <a:pt x="0" y="1461645"/>
                </a:lnTo>
                <a:lnTo>
                  <a:pt x="2012591" y="1461645"/>
                </a:lnTo>
                <a:lnTo>
                  <a:pt x="201259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8" name="Freeform 28"/>
          <p:cNvSpPr/>
          <p:nvPr/>
        </p:nvSpPr>
        <p:spPr>
          <a:xfrm>
            <a:off x="-1463861" y="6845352"/>
            <a:ext cx="3481967" cy="4544127"/>
          </a:xfrm>
          <a:custGeom>
            <a:avLst/>
            <a:gdLst/>
            <a:ahLst/>
            <a:cxnLst/>
            <a:rect l="l" t="t" r="r" b="b"/>
            <a:pathLst>
              <a:path w="3481967" h="454412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9" name="Freeform 29"/>
          <p:cNvSpPr/>
          <p:nvPr/>
        </p:nvSpPr>
        <p:spPr>
          <a:xfrm flipH="1">
            <a:off x="11406274" y="598130"/>
            <a:ext cx="5853026" cy="9983840"/>
          </a:xfrm>
          <a:custGeom>
            <a:avLst/>
            <a:gdLst/>
            <a:ahLst/>
            <a:cxnLst/>
            <a:rect l="l" t="t" r="r" b="b"/>
            <a:pathLst>
              <a:path w="5853026" h="9983840">
                <a:moveTo>
                  <a:pt x="5853026" y="0"/>
                </a:moveTo>
                <a:lnTo>
                  <a:pt x="0" y="0"/>
                </a:lnTo>
                <a:lnTo>
                  <a:pt x="0" y="9983840"/>
                </a:lnTo>
                <a:lnTo>
                  <a:pt x="5853026" y="9983840"/>
                </a:lnTo>
                <a:lnTo>
                  <a:pt x="5853026" y="0"/>
                </a:lnTo>
                <a:close/>
              </a:path>
            </a:pathLst>
          </a:custGeom>
          <a:blipFill>
            <a:blip r:embed="rId29"/>
            <a:stretch>
              <a:fillRect/>
            </a:stretch>
          </a:blipFill>
        </p:spPr>
        <p:txBody>
          <a:bodyPr/>
          <a:lstStyle/>
          <a:p>
            <a:endParaRPr lang="en-US"/>
          </a:p>
        </p:txBody>
      </p:sp>
      <p:sp>
        <p:nvSpPr>
          <p:cNvPr id="30" name="TextBox 30"/>
          <p:cNvSpPr txBox="1"/>
          <p:nvPr/>
        </p:nvSpPr>
        <p:spPr>
          <a:xfrm>
            <a:off x="1869676" y="2379728"/>
            <a:ext cx="9096740" cy="1571698"/>
          </a:xfrm>
          <a:prstGeom prst="rect">
            <a:avLst/>
          </a:prstGeom>
        </p:spPr>
        <p:txBody>
          <a:bodyPr lIns="0" tIns="0" rIns="0" bIns="0" rtlCol="0" anchor="t">
            <a:spAutoFit/>
          </a:bodyPr>
          <a:lstStyle/>
          <a:p>
            <a:pPr algn="ctr">
              <a:lnSpc>
                <a:spcPts val="6350"/>
              </a:lnSpc>
            </a:pPr>
            <a:r>
              <a:rPr lang="en-US" sz="4536" b="1">
                <a:solidFill>
                  <a:srgbClr val="314B16"/>
                </a:solidFill>
                <a:latin typeface="Fraunces Bold"/>
                <a:ea typeface="Fraunces Bold"/>
                <a:cs typeface="Fraunces Bold"/>
                <a:sym typeface="Fraunces Bold"/>
              </a:rPr>
              <a:t>BÀI 5: </a:t>
            </a:r>
          </a:p>
          <a:p>
            <a:pPr algn="ctr">
              <a:lnSpc>
                <a:spcPts val="6350"/>
              </a:lnSpc>
            </a:pPr>
            <a:r>
              <a:rPr lang="en-US" sz="4536" b="1">
                <a:solidFill>
                  <a:srgbClr val="314B16"/>
                </a:solidFill>
                <a:latin typeface="Fraunces Bold"/>
                <a:ea typeface="Fraunces Bold"/>
                <a:cs typeface="Fraunces Bold"/>
                <a:sym typeface="Fraunces Bold"/>
              </a:rPr>
              <a:t>ĐỐI DIỆN VỚI NỖI ĐAU</a:t>
            </a:r>
          </a:p>
        </p:txBody>
      </p:sp>
      <p:sp>
        <p:nvSpPr>
          <p:cNvPr id="31" name="TextBox 31"/>
          <p:cNvSpPr txBox="1"/>
          <p:nvPr/>
        </p:nvSpPr>
        <p:spPr>
          <a:xfrm>
            <a:off x="1289134" y="4111422"/>
            <a:ext cx="10257823" cy="1964901"/>
          </a:xfrm>
          <a:prstGeom prst="rect">
            <a:avLst/>
          </a:prstGeom>
        </p:spPr>
        <p:txBody>
          <a:bodyPr lIns="0" tIns="0" rIns="0" bIns="0" rtlCol="0" anchor="t">
            <a:spAutoFit/>
          </a:bodyPr>
          <a:lstStyle/>
          <a:p>
            <a:pPr algn="ctr">
              <a:lnSpc>
                <a:spcPts val="14858"/>
              </a:lnSpc>
            </a:pPr>
            <a:r>
              <a:rPr lang="en-US" sz="11518">
                <a:solidFill>
                  <a:srgbClr val="3C1B1F"/>
                </a:solidFill>
                <a:latin typeface="#9Slide05 Fleur"/>
                <a:ea typeface="#9Slide05 Fleur"/>
                <a:cs typeface="#9Slide05 Fleur"/>
                <a:sym typeface="#9Slide05 Fleur"/>
              </a:rPr>
              <a:t>Bí ẩn của làn nước</a:t>
            </a:r>
          </a:p>
        </p:txBody>
      </p:sp>
      <p:sp>
        <p:nvSpPr>
          <p:cNvPr id="32" name="TextBox 32"/>
          <p:cNvSpPr txBox="1"/>
          <p:nvPr/>
        </p:nvSpPr>
        <p:spPr>
          <a:xfrm>
            <a:off x="2389638" y="5679882"/>
            <a:ext cx="7439421" cy="936675"/>
          </a:xfrm>
          <a:prstGeom prst="rect">
            <a:avLst/>
          </a:prstGeom>
        </p:spPr>
        <p:txBody>
          <a:bodyPr lIns="0" tIns="0" rIns="0" bIns="0" rtlCol="0" anchor="t">
            <a:spAutoFit/>
          </a:bodyPr>
          <a:lstStyle/>
          <a:p>
            <a:pPr algn="ctr">
              <a:lnSpc>
                <a:spcPts val="7699"/>
              </a:lnSpc>
            </a:pPr>
            <a:r>
              <a:rPr lang="en-US" sz="5499">
                <a:solidFill>
                  <a:srgbClr val="0F0F0F"/>
                </a:solidFill>
                <a:latin typeface="Roboto Condensed"/>
                <a:ea typeface="Roboto Condensed"/>
                <a:cs typeface="Roboto Condensed"/>
                <a:sym typeface="Roboto Condensed"/>
              </a:rPr>
              <a:t>(Bảo Ninh)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a:off x="8627509" y="552261"/>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5077399" y="2978643"/>
            <a:ext cx="4903235" cy="1746778"/>
          </a:xfrm>
          <a:custGeom>
            <a:avLst/>
            <a:gdLst/>
            <a:ahLst/>
            <a:cxnLst/>
            <a:rect l="l" t="t" r="r" b="b"/>
            <a:pathLst>
              <a:path w="4903235" h="1746778">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872859" y="485716"/>
            <a:ext cx="2107775" cy="900595"/>
          </a:xfrm>
          <a:custGeom>
            <a:avLst/>
            <a:gdLst/>
            <a:ahLst/>
            <a:cxnLst/>
            <a:rect l="l" t="t" r="r" b="b"/>
            <a:pathLst>
              <a:path w="2107775" h="900595">
                <a:moveTo>
                  <a:pt x="0" y="0"/>
                </a:moveTo>
                <a:lnTo>
                  <a:pt x="2107775" y="0"/>
                </a:lnTo>
                <a:lnTo>
                  <a:pt x="2107775" y="900595"/>
                </a:lnTo>
                <a:lnTo>
                  <a:pt x="0" y="900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a:off x="15617371" y="2222000"/>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128222" y="1817551"/>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5452404" y="2131593"/>
            <a:ext cx="1695721" cy="2849952"/>
          </a:xfrm>
          <a:custGeom>
            <a:avLst/>
            <a:gdLst/>
            <a:ahLst/>
            <a:cxnLst/>
            <a:rect l="l" t="t" r="r" b="b"/>
            <a:pathLst>
              <a:path w="1695721" h="2849952">
                <a:moveTo>
                  <a:pt x="0" y="0"/>
                </a:moveTo>
                <a:lnTo>
                  <a:pt x="1695721" y="0"/>
                </a:lnTo>
                <a:lnTo>
                  <a:pt x="1695721" y="2849952"/>
                </a:lnTo>
                <a:lnTo>
                  <a:pt x="0" y="28499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3013869" y="1757021"/>
            <a:ext cx="1948065" cy="3274059"/>
          </a:xfrm>
          <a:custGeom>
            <a:avLst/>
            <a:gdLst/>
            <a:ahLst/>
            <a:cxnLst/>
            <a:rect l="l" t="t" r="r" b="b"/>
            <a:pathLst>
              <a:path w="1948065" h="3274059">
                <a:moveTo>
                  <a:pt x="0" y="0"/>
                </a:moveTo>
                <a:lnTo>
                  <a:pt x="1948065" y="0"/>
                </a:lnTo>
                <a:lnTo>
                  <a:pt x="1948065" y="3274060"/>
                </a:lnTo>
                <a:lnTo>
                  <a:pt x="0" y="32740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1065804" y="1979628"/>
            <a:ext cx="1786140" cy="3001917"/>
          </a:xfrm>
          <a:custGeom>
            <a:avLst/>
            <a:gdLst/>
            <a:ahLst/>
            <a:cxnLst/>
            <a:rect l="l" t="t" r="r" b="b"/>
            <a:pathLst>
              <a:path w="1786140" h="3001917">
                <a:moveTo>
                  <a:pt x="0" y="0"/>
                </a:moveTo>
                <a:lnTo>
                  <a:pt x="1786140" y="0"/>
                </a:lnTo>
                <a:lnTo>
                  <a:pt x="1786140" y="3001917"/>
                </a:lnTo>
                <a:lnTo>
                  <a:pt x="0" y="30019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1065804" y="2911048"/>
            <a:ext cx="3834057" cy="2238131"/>
          </a:xfrm>
          <a:custGeom>
            <a:avLst/>
            <a:gdLst/>
            <a:ahLst/>
            <a:cxnLst/>
            <a:rect l="l" t="t" r="r" b="b"/>
            <a:pathLst>
              <a:path w="3834057" h="2238131">
                <a:moveTo>
                  <a:pt x="0" y="0"/>
                </a:moveTo>
                <a:lnTo>
                  <a:pt x="3834056" y="0"/>
                </a:lnTo>
                <a:lnTo>
                  <a:pt x="3834056" y="2238131"/>
                </a:lnTo>
                <a:lnTo>
                  <a:pt x="0" y="22381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13989727" y="3044971"/>
            <a:ext cx="2839870" cy="2062455"/>
          </a:xfrm>
          <a:custGeom>
            <a:avLst/>
            <a:gdLst/>
            <a:ahLst/>
            <a:cxnLst/>
            <a:rect l="l" t="t" r="r" b="b"/>
            <a:pathLst>
              <a:path w="2839870" h="2062455">
                <a:moveTo>
                  <a:pt x="0" y="0"/>
                </a:moveTo>
                <a:lnTo>
                  <a:pt x="2839870" y="0"/>
                </a:lnTo>
                <a:lnTo>
                  <a:pt x="2839870" y="2062456"/>
                </a:lnTo>
                <a:lnTo>
                  <a:pt x="0" y="206245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4148601" y="3463243"/>
            <a:ext cx="2471393" cy="1794849"/>
          </a:xfrm>
          <a:custGeom>
            <a:avLst/>
            <a:gdLst/>
            <a:ahLst/>
            <a:cxnLst/>
            <a:rect l="l" t="t" r="r" b="b"/>
            <a:pathLst>
              <a:path w="2471393" h="1794849">
                <a:moveTo>
                  <a:pt x="0" y="0"/>
                </a:moveTo>
                <a:lnTo>
                  <a:pt x="2471393" y="0"/>
                </a:lnTo>
                <a:lnTo>
                  <a:pt x="2471393" y="1794850"/>
                </a:lnTo>
                <a:lnTo>
                  <a:pt x="0" y="179485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nvGrpSpPr>
          <p:cNvPr id="16" name="Group 16"/>
          <p:cNvGrpSpPr/>
          <p:nvPr/>
        </p:nvGrpSpPr>
        <p:grpSpPr>
          <a:xfrm>
            <a:off x="2256325" y="449759"/>
            <a:ext cx="13340842" cy="1489265"/>
            <a:chOff x="0" y="0"/>
            <a:chExt cx="3513637" cy="392234"/>
          </a:xfrm>
        </p:grpSpPr>
        <p:sp>
          <p:nvSpPr>
            <p:cNvPr id="17" name="Freeform 17"/>
            <p:cNvSpPr/>
            <p:nvPr/>
          </p:nvSpPr>
          <p:spPr>
            <a:xfrm>
              <a:off x="0" y="0"/>
              <a:ext cx="3513637" cy="392234"/>
            </a:xfrm>
            <a:custGeom>
              <a:avLst/>
              <a:gdLst/>
              <a:ahLst/>
              <a:cxnLst/>
              <a:rect l="l" t="t" r="r" b="b"/>
              <a:pathLst>
                <a:path w="3513637" h="392234">
                  <a:moveTo>
                    <a:pt x="29596" y="0"/>
                  </a:moveTo>
                  <a:lnTo>
                    <a:pt x="3484041" y="0"/>
                  </a:lnTo>
                  <a:cubicBezTo>
                    <a:pt x="3491891" y="0"/>
                    <a:pt x="3499419" y="3118"/>
                    <a:pt x="3504969" y="8669"/>
                  </a:cubicBezTo>
                  <a:cubicBezTo>
                    <a:pt x="3510519" y="14219"/>
                    <a:pt x="3513637" y="21747"/>
                    <a:pt x="3513637" y="29596"/>
                  </a:cubicBezTo>
                  <a:lnTo>
                    <a:pt x="3513637" y="362638"/>
                  </a:lnTo>
                  <a:cubicBezTo>
                    <a:pt x="3513637" y="370488"/>
                    <a:pt x="3510519" y="378016"/>
                    <a:pt x="3504969" y="383566"/>
                  </a:cubicBezTo>
                  <a:cubicBezTo>
                    <a:pt x="3499419" y="389116"/>
                    <a:pt x="3491891" y="392234"/>
                    <a:pt x="3484041" y="392234"/>
                  </a:cubicBezTo>
                  <a:lnTo>
                    <a:pt x="29596" y="392234"/>
                  </a:lnTo>
                  <a:cubicBezTo>
                    <a:pt x="13251" y="392234"/>
                    <a:pt x="0" y="378984"/>
                    <a:pt x="0" y="362638"/>
                  </a:cubicBezTo>
                  <a:lnTo>
                    <a:pt x="0" y="29596"/>
                  </a:lnTo>
                  <a:cubicBezTo>
                    <a:pt x="0" y="21747"/>
                    <a:pt x="3118" y="14219"/>
                    <a:pt x="8669" y="8669"/>
                  </a:cubicBezTo>
                  <a:cubicBezTo>
                    <a:pt x="14219" y="3118"/>
                    <a:pt x="21747" y="0"/>
                    <a:pt x="29596"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8" name="TextBox 18"/>
            <p:cNvSpPr txBox="1"/>
            <p:nvPr/>
          </p:nvSpPr>
          <p:spPr>
            <a:xfrm>
              <a:off x="0" y="-76200"/>
              <a:ext cx="3513637" cy="468434"/>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a:off x="147531" y="449759"/>
            <a:ext cx="1836546" cy="1091910"/>
          </a:xfrm>
          <a:custGeom>
            <a:avLst/>
            <a:gdLst/>
            <a:ahLst/>
            <a:cxnLst/>
            <a:rect l="l" t="t" r="r" b="b"/>
            <a:pathLst>
              <a:path w="1836546" h="1091910">
                <a:moveTo>
                  <a:pt x="0" y="0"/>
                </a:moveTo>
                <a:lnTo>
                  <a:pt x="1836545" y="0"/>
                </a:lnTo>
                <a:lnTo>
                  <a:pt x="1836545" y="1091910"/>
                </a:lnTo>
                <a:lnTo>
                  <a:pt x="0" y="109191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0" name="Freeform 20"/>
          <p:cNvSpPr/>
          <p:nvPr/>
        </p:nvSpPr>
        <p:spPr>
          <a:xfrm>
            <a:off x="16438335" y="24055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rot="492186">
            <a:off x="-997907" y="8877506"/>
            <a:ext cx="12150612" cy="2818988"/>
          </a:xfrm>
          <a:custGeom>
            <a:avLst/>
            <a:gdLst/>
            <a:ahLst/>
            <a:cxnLst/>
            <a:rect l="l" t="t" r="r" b="b"/>
            <a:pathLst>
              <a:path w="12150612" h="2818988">
                <a:moveTo>
                  <a:pt x="0" y="0"/>
                </a:moveTo>
                <a:lnTo>
                  <a:pt x="12150612" y="0"/>
                </a:lnTo>
                <a:lnTo>
                  <a:pt x="12150612" y="2818988"/>
                </a:lnTo>
                <a:lnTo>
                  <a:pt x="0" y="2818988"/>
                </a:lnTo>
                <a:lnTo>
                  <a:pt x="0" y="0"/>
                </a:lnTo>
                <a:close/>
              </a:path>
            </a:pathLst>
          </a:custGeom>
          <a:blipFill>
            <a:blip r:embed="rId27">
              <a:extLst>
                <a:ext uri="{96DAC541-7B7A-43D3-8B79-37D633B846F1}">
                  <asvg:svgBlip xmlns:asvg="http://schemas.microsoft.com/office/drawing/2016/SVG/main" r:embed="rId28"/>
                </a:ext>
              </a:extLst>
            </a:blip>
            <a:stretch>
              <a:fillRect l="-52250" r="-26213"/>
            </a:stretch>
          </a:blipFill>
        </p:spPr>
        <p:txBody>
          <a:bodyPr/>
          <a:lstStyle/>
          <a:p>
            <a:endParaRPr lang="en-US"/>
          </a:p>
        </p:txBody>
      </p:sp>
      <p:grpSp>
        <p:nvGrpSpPr>
          <p:cNvPr id="22" name="Group 22"/>
          <p:cNvGrpSpPr/>
          <p:nvPr/>
        </p:nvGrpSpPr>
        <p:grpSpPr>
          <a:xfrm>
            <a:off x="2695076" y="2222000"/>
            <a:ext cx="10716799" cy="6718857"/>
            <a:chOff x="0" y="0"/>
            <a:chExt cx="812800" cy="509582"/>
          </a:xfrm>
        </p:grpSpPr>
        <p:sp>
          <p:nvSpPr>
            <p:cNvPr id="23" name="Freeform 23"/>
            <p:cNvSpPr/>
            <p:nvPr/>
          </p:nvSpPr>
          <p:spPr>
            <a:xfrm>
              <a:off x="0" y="0"/>
              <a:ext cx="827989" cy="513820"/>
            </a:xfrm>
            <a:custGeom>
              <a:avLst/>
              <a:gdLst/>
              <a:ahLst/>
              <a:cxnLst/>
              <a:rect l="l" t="t" r="r" b="b"/>
              <a:pathLst>
                <a:path w="827989" h="513820">
                  <a:moveTo>
                    <a:pt x="461490" y="0"/>
                  </a:moveTo>
                  <a:cubicBezTo>
                    <a:pt x="470405" y="0"/>
                    <a:pt x="479374" y="0"/>
                    <a:pt x="488272" y="0"/>
                  </a:cubicBezTo>
                  <a:cubicBezTo>
                    <a:pt x="559210" y="8511"/>
                    <a:pt x="603543" y="36842"/>
                    <a:pt x="623736" y="83201"/>
                  </a:cubicBezTo>
                  <a:cubicBezTo>
                    <a:pt x="742003" y="77019"/>
                    <a:pt x="827989" y="164676"/>
                    <a:pt x="775586" y="250708"/>
                  </a:cubicBezTo>
                  <a:cubicBezTo>
                    <a:pt x="793012" y="268786"/>
                    <a:pt x="807550" y="289008"/>
                    <a:pt x="812800" y="316149"/>
                  </a:cubicBezTo>
                  <a:cubicBezTo>
                    <a:pt x="812800" y="323924"/>
                    <a:pt x="812800" y="331681"/>
                    <a:pt x="812800" y="339454"/>
                  </a:cubicBezTo>
                  <a:cubicBezTo>
                    <a:pt x="797154" y="408532"/>
                    <a:pt x="729827" y="455210"/>
                    <a:pt x="619295" y="442643"/>
                  </a:cubicBezTo>
                  <a:cubicBezTo>
                    <a:pt x="590856" y="478112"/>
                    <a:pt x="540252" y="513820"/>
                    <a:pt x="461507" y="509207"/>
                  </a:cubicBezTo>
                  <a:cubicBezTo>
                    <a:pt x="420804" y="506879"/>
                    <a:pt x="392488" y="493392"/>
                    <a:pt x="367697" y="477006"/>
                  </a:cubicBezTo>
                  <a:cubicBezTo>
                    <a:pt x="341584" y="490627"/>
                    <a:pt x="313304" y="501316"/>
                    <a:pt x="272443" y="501433"/>
                  </a:cubicBezTo>
                  <a:cubicBezTo>
                    <a:pt x="177910" y="501635"/>
                    <a:pt x="114672" y="449161"/>
                    <a:pt x="113139" y="377185"/>
                  </a:cubicBezTo>
                  <a:cubicBezTo>
                    <a:pt x="52367" y="360347"/>
                    <a:pt x="11206" y="328917"/>
                    <a:pt x="0" y="275135"/>
                  </a:cubicBezTo>
                  <a:cubicBezTo>
                    <a:pt x="0" y="267362"/>
                    <a:pt x="0" y="259571"/>
                    <a:pt x="0" y="251831"/>
                  </a:cubicBezTo>
                  <a:cubicBezTo>
                    <a:pt x="12369" y="198537"/>
                    <a:pt x="51292" y="165061"/>
                    <a:pt x="116099" y="150870"/>
                  </a:cubicBezTo>
                  <a:cubicBezTo>
                    <a:pt x="112205" y="60968"/>
                    <a:pt x="241837" y="4792"/>
                    <a:pt x="348333" y="44398"/>
                  </a:cubicBezTo>
                  <a:cubicBezTo>
                    <a:pt x="373689" y="24813"/>
                    <a:pt x="409562" y="3451"/>
                    <a:pt x="461490" y="0"/>
                  </a:cubicBezTo>
                  <a:close/>
                </a:path>
              </a:pathLst>
            </a:custGeom>
            <a:solidFill>
              <a:srgbClr val="FDF5EA">
                <a:alpha val="84706"/>
              </a:srgbClr>
            </a:solidFill>
          </p:spPr>
          <p:txBody>
            <a:bodyPr/>
            <a:lstStyle/>
            <a:p>
              <a:endParaRPr lang="en-US"/>
            </a:p>
          </p:txBody>
        </p:sp>
        <p:sp>
          <p:nvSpPr>
            <p:cNvPr id="24" name="TextBox 24"/>
            <p:cNvSpPr txBox="1"/>
            <p:nvPr/>
          </p:nvSpPr>
          <p:spPr>
            <a:xfrm>
              <a:off x="38100" y="8730"/>
              <a:ext cx="736600" cy="428054"/>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1764408" y="7200900"/>
            <a:ext cx="6492781" cy="4114800"/>
          </a:xfrm>
          <a:custGeom>
            <a:avLst/>
            <a:gdLst/>
            <a:ahLst/>
            <a:cxnLst/>
            <a:rect l="l" t="t" r="r" b="b"/>
            <a:pathLst>
              <a:path w="6492781" h="4114800">
                <a:moveTo>
                  <a:pt x="0" y="0"/>
                </a:moveTo>
                <a:lnTo>
                  <a:pt x="6492781" y="0"/>
                </a:lnTo>
                <a:lnTo>
                  <a:pt x="6492781"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grpSp>
        <p:nvGrpSpPr>
          <p:cNvPr id="26" name="Group 26"/>
          <p:cNvGrpSpPr/>
          <p:nvPr/>
        </p:nvGrpSpPr>
        <p:grpSpPr>
          <a:xfrm>
            <a:off x="2851944" y="7164713"/>
            <a:ext cx="1135958" cy="113595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5EA"/>
            </a:solidFill>
          </p:spPr>
          <p:txBody>
            <a:bodyPr/>
            <a:lstStyle/>
            <a:p>
              <a:endParaRPr lang="en-US"/>
            </a:p>
          </p:txBody>
        </p:sp>
        <p:sp>
          <p:nvSpPr>
            <p:cNvPr id="28" name="TextBox 28"/>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4652485" y="4079482"/>
            <a:ext cx="7739532" cy="2918167"/>
          </a:xfrm>
          <a:prstGeom prst="rect">
            <a:avLst/>
          </a:prstGeom>
        </p:spPr>
        <p:txBody>
          <a:bodyPr lIns="0" tIns="0" rIns="0" bIns="0" rtlCol="0" anchor="t">
            <a:spAutoFit/>
          </a:bodyPr>
          <a:lstStyle/>
          <a:p>
            <a:pPr algn="just">
              <a:lnSpc>
                <a:spcPts val="5836"/>
              </a:lnSpc>
            </a:pPr>
            <a:r>
              <a:rPr lang="en-US" sz="4168">
                <a:solidFill>
                  <a:srgbClr val="000000"/>
                </a:solidFill>
                <a:latin typeface="Roboto Condensed"/>
                <a:ea typeface="Roboto Condensed"/>
                <a:cs typeface="Roboto Condensed"/>
                <a:sym typeface="Roboto Condensed"/>
              </a:rPr>
              <a:t>Theo em, im lặng có thể giúp ta vượt qua nỗi đau không? Chúng ta có thể làm cách nào khác để đối diện và vượt qua nỗi đau trong cuộc sống?</a:t>
            </a:r>
          </a:p>
        </p:txBody>
      </p:sp>
      <p:sp>
        <p:nvSpPr>
          <p:cNvPr id="30" name="TextBox 30"/>
          <p:cNvSpPr txBox="1"/>
          <p:nvPr/>
        </p:nvSpPr>
        <p:spPr>
          <a:xfrm>
            <a:off x="5650977" y="657749"/>
            <a:ext cx="6551538" cy="771084"/>
          </a:xfrm>
          <a:prstGeom prst="rect">
            <a:avLst/>
          </a:prstGeom>
        </p:spPr>
        <p:txBody>
          <a:bodyPr lIns="0" tIns="0" rIns="0" bIns="0" rtlCol="0" anchor="t">
            <a:spAutoFit/>
          </a:bodyPr>
          <a:lstStyle/>
          <a:p>
            <a:pPr algn="ctr">
              <a:lnSpc>
                <a:spcPts val="6322"/>
              </a:lnSpc>
              <a:spcBef>
                <a:spcPct val="0"/>
              </a:spcBef>
            </a:pPr>
            <a:r>
              <a:rPr lang="en-US" sz="4516" b="1">
                <a:solidFill>
                  <a:srgbClr val="5A3F2B"/>
                </a:solidFill>
                <a:latin typeface="Fraunces Bold"/>
                <a:ea typeface="Fraunces Bold"/>
                <a:cs typeface="Fraunces Bold"/>
                <a:sym typeface="Fraunces Bold"/>
              </a:rPr>
              <a:t>Câu hỏi tư duy - kết nối</a:t>
            </a:r>
          </a:p>
        </p:txBody>
      </p:sp>
      <p:grpSp>
        <p:nvGrpSpPr>
          <p:cNvPr id="31" name="Group 31"/>
          <p:cNvGrpSpPr/>
          <p:nvPr/>
        </p:nvGrpSpPr>
        <p:grpSpPr>
          <a:xfrm>
            <a:off x="1846874" y="8588427"/>
            <a:ext cx="848202" cy="84820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5EA"/>
            </a:solidFill>
          </p:spPr>
          <p:txBody>
            <a:bodyPr/>
            <a:lstStyle/>
            <a:p>
              <a:endParaRPr lang="en-US"/>
            </a:p>
          </p:txBody>
        </p:sp>
        <p:sp>
          <p:nvSpPr>
            <p:cNvPr id="33" name="TextBox 33"/>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7">
              <a:extLst>
                <a:ext uri="{96DAC541-7B7A-43D3-8B79-37D633B846F1}">
                  <asvg:svgBlip xmlns:asvg="http://schemas.microsoft.com/office/drawing/2016/SVG/main" r:embed="rId18"/>
                </a:ext>
              </a:extLst>
            </a:blip>
            <a:stretch>
              <a:fillRect b="-35962"/>
            </a:stretch>
          </a:blipFill>
        </p:spPr>
        <p:txBody>
          <a:bodyPr/>
          <a:lstStyle/>
          <a:p>
            <a:endParaRPr lang="en-US"/>
          </a:p>
        </p:txBody>
      </p:sp>
      <p:sp>
        <p:nvSpPr>
          <p:cNvPr id="11" name="Freeform 11"/>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3" name="Freeform 13"/>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4" name="Freeform 14"/>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0" name="Freeform 20"/>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35"/>
            <a:stretch>
              <a:fillRect/>
            </a:stretch>
          </a:blipFill>
        </p:spPr>
        <p:txBody>
          <a:bodyPr/>
          <a:lstStyle/>
          <a:p>
            <a:endParaRPr lang="en-US"/>
          </a:p>
        </p:txBody>
      </p:sp>
      <p:sp>
        <p:nvSpPr>
          <p:cNvPr id="23" name="Freeform 23"/>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4" name="Freeform 24"/>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grpSp>
        <p:nvGrpSpPr>
          <p:cNvPr id="25" name="Group 25"/>
          <p:cNvGrpSpPr/>
          <p:nvPr/>
        </p:nvGrpSpPr>
        <p:grpSpPr>
          <a:xfrm>
            <a:off x="618930" y="2592329"/>
            <a:ext cx="11452818" cy="6728442"/>
            <a:chOff x="0" y="0"/>
            <a:chExt cx="3016380" cy="1772100"/>
          </a:xfrm>
        </p:grpSpPr>
        <p:sp>
          <p:nvSpPr>
            <p:cNvPr id="26" name="Freeform 26"/>
            <p:cNvSpPr/>
            <p:nvPr/>
          </p:nvSpPr>
          <p:spPr>
            <a:xfrm>
              <a:off x="0" y="0"/>
              <a:ext cx="3016380" cy="1772100"/>
            </a:xfrm>
            <a:custGeom>
              <a:avLst/>
              <a:gdLst/>
              <a:ahLst/>
              <a:cxnLst/>
              <a:rect l="l" t="t" r="r" b="b"/>
              <a:pathLst>
                <a:path w="3016380" h="1772100">
                  <a:moveTo>
                    <a:pt x="34475" y="0"/>
                  </a:moveTo>
                  <a:lnTo>
                    <a:pt x="2981905" y="0"/>
                  </a:lnTo>
                  <a:cubicBezTo>
                    <a:pt x="2991048" y="0"/>
                    <a:pt x="2999817" y="3632"/>
                    <a:pt x="3006283" y="10098"/>
                  </a:cubicBezTo>
                  <a:cubicBezTo>
                    <a:pt x="3012748" y="16563"/>
                    <a:pt x="3016380" y="25332"/>
                    <a:pt x="3016380" y="34475"/>
                  </a:cubicBezTo>
                  <a:lnTo>
                    <a:pt x="3016380" y="1737625"/>
                  </a:lnTo>
                  <a:cubicBezTo>
                    <a:pt x="3016380" y="1756665"/>
                    <a:pt x="3000945" y="1772100"/>
                    <a:pt x="2981905" y="1772100"/>
                  </a:cubicBezTo>
                  <a:lnTo>
                    <a:pt x="34475" y="1772100"/>
                  </a:lnTo>
                  <a:cubicBezTo>
                    <a:pt x="15435" y="1772100"/>
                    <a:pt x="0" y="1756665"/>
                    <a:pt x="0" y="1737625"/>
                  </a:cubicBezTo>
                  <a:lnTo>
                    <a:pt x="0" y="34475"/>
                  </a:lnTo>
                  <a:cubicBezTo>
                    <a:pt x="0" y="15435"/>
                    <a:pt x="15435" y="0"/>
                    <a:pt x="34475" y="0"/>
                  </a:cubicBezTo>
                  <a:close/>
                </a:path>
              </a:pathLst>
            </a:custGeom>
            <a:solidFill>
              <a:srgbClr val="FFFFFF">
                <a:alpha val="89804"/>
              </a:srgbClr>
            </a:solidFill>
            <a:ln w="95250" cap="rnd">
              <a:solidFill>
                <a:srgbClr val="F1D43A">
                  <a:alpha val="89804"/>
                </a:srgbClr>
              </a:solidFill>
              <a:prstDash val="solid"/>
              <a:round/>
            </a:ln>
          </p:spPr>
          <p:txBody>
            <a:bodyPr/>
            <a:lstStyle/>
            <a:p>
              <a:endParaRPr lang="en-US"/>
            </a:p>
          </p:txBody>
        </p:sp>
        <p:sp>
          <p:nvSpPr>
            <p:cNvPr id="27" name="TextBox 27"/>
            <p:cNvSpPr txBox="1"/>
            <p:nvPr/>
          </p:nvSpPr>
          <p:spPr>
            <a:xfrm>
              <a:off x="0" y="-76200"/>
              <a:ext cx="3016380" cy="1848300"/>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rot="581329">
            <a:off x="12273595" y="1756270"/>
            <a:ext cx="5378389" cy="7607339"/>
          </a:xfrm>
          <a:custGeom>
            <a:avLst/>
            <a:gdLst/>
            <a:ahLst/>
            <a:cxnLst/>
            <a:rect l="l" t="t" r="r" b="b"/>
            <a:pathLst>
              <a:path w="5378389" h="7607339">
                <a:moveTo>
                  <a:pt x="0" y="0"/>
                </a:moveTo>
                <a:lnTo>
                  <a:pt x="5378388" y="0"/>
                </a:lnTo>
                <a:lnTo>
                  <a:pt x="5378388" y="7607339"/>
                </a:lnTo>
                <a:lnTo>
                  <a:pt x="0" y="7607339"/>
                </a:lnTo>
                <a:lnTo>
                  <a:pt x="0" y="0"/>
                </a:lnTo>
                <a:close/>
              </a:path>
            </a:pathLst>
          </a:custGeom>
          <a:blipFill>
            <a:blip r:embed="rId38"/>
            <a:stretch>
              <a:fillRect/>
            </a:stretch>
          </a:blipFill>
        </p:spPr>
        <p:txBody>
          <a:bodyPr/>
          <a:lstStyle/>
          <a:p>
            <a:endParaRPr lang="en-US"/>
          </a:p>
        </p:txBody>
      </p:sp>
      <p:sp>
        <p:nvSpPr>
          <p:cNvPr id="29" name="TextBox 29"/>
          <p:cNvSpPr txBox="1"/>
          <p:nvPr/>
        </p:nvSpPr>
        <p:spPr>
          <a:xfrm>
            <a:off x="1941038" y="457381"/>
            <a:ext cx="12171347" cy="1343614"/>
          </a:xfrm>
          <a:prstGeom prst="rect">
            <a:avLst/>
          </a:prstGeom>
        </p:spPr>
        <p:txBody>
          <a:bodyPr lIns="0" tIns="0" rIns="0" bIns="0" rtlCol="0" anchor="t">
            <a:spAutoFit/>
          </a:bodyPr>
          <a:lstStyle/>
          <a:p>
            <a:pPr algn="ctr">
              <a:lnSpc>
                <a:spcPts val="9939"/>
              </a:lnSpc>
            </a:pPr>
            <a:r>
              <a:rPr lang="en-US" sz="7098" b="1">
                <a:solidFill>
                  <a:srgbClr val="504238"/>
                </a:solidFill>
                <a:latin typeface="Fraunces Bold"/>
                <a:ea typeface="Fraunces Bold"/>
                <a:cs typeface="Fraunces Bold"/>
                <a:sym typeface="Fraunces Bold"/>
              </a:rPr>
              <a:t>4. LUYỆN TẬP</a:t>
            </a:r>
          </a:p>
        </p:txBody>
      </p:sp>
      <p:sp>
        <p:nvSpPr>
          <p:cNvPr id="30" name="TextBox 30"/>
          <p:cNvSpPr txBox="1"/>
          <p:nvPr/>
        </p:nvSpPr>
        <p:spPr>
          <a:xfrm>
            <a:off x="1161899" y="3053357"/>
            <a:ext cx="10366881" cy="5450390"/>
          </a:xfrm>
          <a:prstGeom prst="rect">
            <a:avLst/>
          </a:prstGeom>
        </p:spPr>
        <p:txBody>
          <a:bodyPr lIns="0" tIns="0" rIns="0" bIns="0" rtlCol="0" anchor="t">
            <a:spAutoFit/>
          </a:bodyPr>
          <a:lstStyle/>
          <a:p>
            <a:pPr algn="just">
              <a:lnSpc>
                <a:spcPts val="6203"/>
              </a:lnSpc>
            </a:pPr>
            <a:r>
              <a:rPr lang="en-US" sz="4431">
                <a:solidFill>
                  <a:srgbClr val="000000"/>
                </a:solidFill>
                <a:latin typeface="Roboto Condensed"/>
                <a:ea typeface="Roboto Condensed"/>
                <a:cs typeface="Roboto Condensed"/>
                <a:sym typeface="Roboto Condensed"/>
              </a:rPr>
              <a:t>HS lựa chọn một trong hai nhiệm vụ sau:</a:t>
            </a:r>
          </a:p>
          <a:p>
            <a:pPr marL="956735" lvl="1" indent="-478368" algn="just">
              <a:lnSpc>
                <a:spcPts val="6203"/>
              </a:lnSpc>
              <a:buFont typeface="Arial"/>
              <a:buChar char="•"/>
            </a:pPr>
            <a:r>
              <a:rPr lang="en-US" sz="4431" b="1" i="1">
                <a:solidFill>
                  <a:srgbClr val="000000"/>
                </a:solidFill>
                <a:latin typeface="Roboto Condensed Bold Italics"/>
                <a:ea typeface="Roboto Condensed Bold Italics"/>
                <a:cs typeface="Roboto Condensed Bold Italics"/>
                <a:sym typeface="Roboto Condensed Bold Italics"/>
              </a:rPr>
              <a:t>Nhiệm vụ 1: </a:t>
            </a:r>
            <a:r>
              <a:rPr lang="en-US" sz="4431">
                <a:solidFill>
                  <a:srgbClr val="000000"/>
                </a:solidFill>
                <a:latin typeface="Roboto Condensed"/>
                <a:ea typeface="Roboto Condensed"/>
                <a:cs typeface="Roboto Condensed"/>
                <a:sym typeface="Roboto Condensed"/>
              </a:rPr>
              <a:t>Bằng đoạn văn khoảng 10 câu, em hãy viết tiếp để hoàn thiện câu chủ đề dưới đây:</a:t>
            </a:r>
          </a:p>
          <a:p>
            <a:pPr algn="just">
              <a:lnSpc>
                <a:spcPts val="6203"/>
              </a:lnSpc>
            </a:pPr>
            <a:r>
              <a:rPr lang="en-US" sz="4431" i="1">
                <a:solidFill>
                  <a:srgbClr val="000000"/>
                </a:solidFill>
                <a:latin typeface="Roboto Condensed Italics"/>
                <a:ea typeface="Roboto Condensed Italics"/>
                <a:cs typeface="Roboto Condensed Italics"/>
                <a:sym typeface="Roboto Condensed Italics"/>
              </a:rPr>
              <a:t>Có nhiều cách để chúng ta đối diện với nỗi đau để có thể tìm được hạnh phúc và bình an trong tâm hồn.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7">
              <a:extLst>
                <a:ext uri="{96DAC541-7B7A-43D3-8B79-37D633B846F1}">
                  <asvg:svgBlip xmlns:asvg="http://schemas.microsoft.com/office/drawing/2016/SVG/main" r:embed="rId18"/>
                </a:ext>
              </a:extLst>
            </a:blip>
            <a:stretch>
              <a:fillRect b="-35962"/>
            </a:stretch>
          </a:blipFill>
        </p:spPr>
        <p:txBody>
          <a:bodyPr/>
          <a:lstStyle/>
          <a:p>
            <a:endParaRPr lang="en-US"/>
          </a:p>
        </p:txBody>
      </p:sp>
      <p:sp>
        <p:nvSpPr>
          <p:cNvPr id="11" name="Freeform 11"/>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3" name="Freeform 13"/>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4" name="Freeform 14"/>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0" name="Freeform 20"/>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35"/>
            <a:stretch>
              <a:fillRect/>
            </a:stretch>
          </a:blipFill>
        </p:spPr>
        <p:txBody>
          <a:bodyPr/>
          <a:lstStyle/>
          <a:p>
            <a:endParaRPr lang="en-US"/>
          </a:p>
        </p:txBody>
      </p:sp>
      <p:sp>
        <p:nvSpPr>
          <p:cNvPr id="23" name="Freeform 23"/>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4" name="Freeform 24"/>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grpSp>
        <p:nvGrpSpPr>
          <p:cNvPr id="25" name="Group 25"/>
          <p:cNvGrpSpPr/>
          <p:nvPr/>
        </p:nvGrpSpPr>
        <p:grpSpPr>
          <a:xfrm>
            <a:off x="974842" y="441268"/>
            <a:ext cx="16284458" cy="2312761"/>
            <a:chOff x="0" y="0"/>
            <a:chExt cx="4288911" cy="609122"/>
          </a:xfrm>
        </p:grpSpPr>
        <p:sp>
          <p:nvSpPr>
            <p:cNvPr id="26" name="Freeform 26"/>
            <p:cNvSpPr/>
            <p:nvPr/>
          </p:nvSpPr>
          <p:spPr>
            <a:xfrm>
              <a:off x="0" y="0"/>
              <a:ext cx="4288911" cy="609122"/>
            </a:xfrm>
            <a:custGeom>
              <a:avLst/>
              <a:gdLst/>
              <a:ahLst/>
              <a:cxnLst/>
              <a:rect l="l" t="t" r="r" b="b"/>
              <a:pathLst>
                <a:path w="4288911" h="609122">
                  <a:moveTo>
                    <a:pt x="24246" y="0"/>
                  </a:moveTo>
                  <a:lnTo>
                    <a:pt x="4264664" y="0"/>
                  </a:lnTo>
                  <a:cubicBezTo>
                    <a:pt x="4271095" y="0"/>
                    <a:pt x="4277262" y="2555"/>
                    <a:pt x="4281809" y="7102"/>
                  </a:cubicBezTo>
                  <a:cubicBezTo>
                    <a:pt x="4286356" y="11649"/>
                    <a:pt x="4288911" y="17816"/>
                    <a:pt x="4288911" y="24246"/>
                  </a:cubicBezTo>
                  <a:lnTo>
                    <a:pt x="4288911" y="584876"/>
                  </a:lnTo>
                  <a:cubicBezTo>
                    <a:pt x="4288911" y="591306"/>
                    <a:pt x="4286356" y="597474"/>
                    <a:pt x="4281809" y="602021"/>
                  </a:cubicBezTo>
                  <a:cubicBezTo>
                    <a:pt x="4277262" y="606568"/>
                    <a:pt x="4271095" y="609122"/>
                    <a:pt x="4264664" y="609122"/>
                  </a:cubicBezTo>
                  <a:lnTo>
                    <a:pt x="24246" y="609122"/>
                  </a:lnTo>
                  <a:cubicBezTo>
                    <a:pt x="17816" y="609122"/>
                    <a:pt x="11649" y="606568"/>
                    <a:pt x="7102" y="602021"/>
                  </a:cubicBezTo>
                  <a:cubicBezTo>
                    <a:pt x="2555" y="597474"/>
                    <a:pt x="0" y="591306"/>
                    <a:pt x="0" y="584876"/>
                  </a:cubicBezTo>
                  <a:lnTo>
                    <a:pt x="0" y="24246"/>
                  </a:lnTo>
                  <a:cubicBezTo>
                    <a:pt x="0" y="17816"/>
                    <a:pt x="2555" y="11649"/>
                    <a:pt x="7102" y="7102"/>
                  </a:cubicBezTo>
                  <a:cubicBezTo>
                    <a:pt x="11649" y="2555"/>
                    <a:pt x="17816" y="0"/>
                    <a:pt x="24246" y="0"/>
                  </a:cubicBezTo>
                  <a:close/>
                </a:path>
              </a:pathLst>
            </a:custGeom>
            <a:solidFill>
              <a:srgbClr val="FFFFFF">
                <a:alpha val="89804"/>
              </a:srgbClr>
            </a:solidFill>
            <a:ln w="38100" cap="rnd">
              <a:solidFill>
                <a:srgbClr val="7895A4">
                  <a:alpha val="89804"/>
                </a:srgbClr>
              </a:solidFill>
              <a:prstDash val="dash"/>
              <a:round/>
            </a:ln>
          </p:spPr>
          <p:txBody>
            <a:bodyPr/>
            <a:lstStyle/>
            <a:p>
              <a:endParaRPr lang="en-US"/>
            </a:p>
          </p:txBody>
        </p:sp>
        <p:sp>
          <p:nvSpPr>
            <p:cNvPr id="27" name="TextBox 27"/>
            <p:cNvSpPr txBox="1"/>
            <p:nvPr/>
          </p:nvSpPr>
          <p:spPr>
            <a:xfrm>
              <a:off x="0" y="-76200"/>
              <a:ext cx="4288911" cy="685322"/>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1517811" y="602001"/>
            <a:ext cx="15294616" cy="1854200"/>
          </a:xfrm>
          <a:prstGeom prst="rect">
            <a:avLst/>
          </a:prstGeom>
        </p:spPr>
        <p:txBody>
          <a:bodyPr lIns="0" tIns="0" rIns="0" bIns="0" rtlCol="0" anchor="t">
            <a:spAutoFit/>
          </a:bodyPr>
          <a:lstStyle/>
          <a:p>
            <a:pPr algn="just">
              <a:lnSpc>
                <a:spcPts val="4900"/>
              </a:lnSpc>
            </a:pPr>
            <a:r>
              <a:rPr lang="en-US" sz="3500">
                <a:solidFill>
                  <a:srgbClr val="000000"/>
                </a:solidFill>
                <a:latin typeface="Roboto Condensed"/>
                <a:ea typeface="Roboto Condensed"/>
                <a:cs typeface="Roboto Condensed"/>
                <a:sym typeface="Roboto Condensed"/>
              </a:rPr>
              <a:t>Bằng đoạn văn khoảng 10 câu, em hãy viết tiếp để hoàn thiện câu chủ đề dưới đây:</a:t>
            </a:r>
          </a:p>
          <a:p>
            <a:pPr algn="just">
              <a:lnSpc>
                <a:spcPts val="4900"/>
              </a:lnSpc>
            </a:pPr>
            <a:r>
              <a:rPr lang="en-US" sz="3500" i="1">
                <a:solidFill>
                  <a:srgbClr val="000000"/>
                </a:solidFill>
                <a:latin typeface="Roboto Condensed Italics"/>
                <a:ea typeface="Roboto Condensed Italics"/>
                <a:cs typeface="Roboto Condensed Italics"/>
                <a:sym typeface="Roboto Condensed Italics"/>
              </a:rPr>
              <a:t>Có nhiều cách để chúng ta đối diện với nỗi đau để có thể tìm được hạnh phúc và bình an trong tâm hồn.</a:t>
            </a:r>
          </a:p>
        </p:txBody>
      </p:sp>
      <p:graphicFrame>
        <p:nvGraphicFramePr>
          <p:cNvPr id="29" name="Table 29"/>
          <p:cNvGraphicFramePr>
            <a:graphicFrameLocks noGrp="1"/>
          </p:cNvGraphicFramePr>
          <p:nvPr/>
        </p:nvGraphicFramePr>
        <p:xfrm>
          <a:off x="561966" y="2894493"/>
          <a:ext cx="17120150" cy="7340874"/>
        </p:xfrm>
        <a:graphic>
          <a:graphicData uri="http://schemas.openxmlformats.org/drawingml/2006/table">
            <a:tbl>
              <a:tblPr/>
              <a:tblGrid>
                <a:gridCol w="2345740">
                  <a:extLst>
                    <a:ext uri="{9D8B030D-6E8A-4147-A177-3AD203B41FA5}">
                      <a16:colId xmlns:a16="http://schemas.microsoft.com/office/drawing/2014/main" val="20000"/>
                    </a:ext>
                  </a:extLst>
                </a:gridCol>
                <a:gridCol w="14774410">
                  <a:extLst>
                    <a:ext uri="{9D8B030D-6E8A-4147-A177-3AD203B41FA5}">
                      <a16:colId xmlns:a16="http://schemas.microsoft.com/office/drawing/2014/main" val="20001"/>
                    </a:ext>
                  </a:extLst>
                </a:gridCol>
              </a:tblGrid>
              <a:tr h="1824354">
                <a:tc>
                  <a:txBody>
                    <a:bodyPr/>
                    <a:lstStyle/>
                    <a:p>
                      <a:pPr algn="ctr">
                        <a:lnSpc>
                          <a:spcPts val="4900"/>
                        </a:lnSpc>
                        <a:defRPr/>
                      </a:pPr>
                      <a:r>
                        <a:rPr lang="en-US" sz="3500" b="1">
                          <a:solidFill>
                            <a:srgbClr val="FEFFFE">
                              <a:alpha val="92941"/>
                            </a:srgbClr>
                          </a:solidFill>
                          <a:latin typeface="Roboto Condensed Bold"/>
                          <a:ea typeface="Roboto Condensed Bold"/>
                          <a:cs typeface="Roboto Condensed Bold"/>
                          <a:sym typeface="Roboto Condensed Bold"/>
                        </a:rPr>
                        <a:t>MĐ</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1573B2">
                        <a:alpha val="92941"/>
                      </a:srgbClr>
                    </a:solidFill>
                  </a:tcPr>
                </a:tc>
                <a:tc>
                  <a:txBody>
                    <a:bodyPr/>
                    <a:lstStyle/>
                    <a:p>
                      <a:pPr algn="l">
                        <a:lnSpc>
                          <a:spcPts val="4900"/>
                        </a:lnSpc>
                        <a:defRPr/>
                      </a:pPr>
                      <a:r>
                        <a:rPr lang="en-US" sz="3500">
                          <a:solidFill>
                            <a:srgbClr val="000000">
                              <a:alpha val="92941"/>
                            </a:srgbClr>
                          </a:solidFill>
                          <a:latin typeface="Roboto Condensed"/>
                          <a:ea typeface="Roboto Condensed"/>
                          <a:cs typeface="Roboto Condensed"/>
                          <a:sym typeface="Roboto Condensed"/>
                        </a:rPr>
                        <a:t>Dẫn dắt và giới thiệu câu chủ đề:Có nhiều cách để chúng ta đối diện với nỗi đau để có thể tìm được hạnh phúc và bình an trong tâm hồn.</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DFCEE">
                        <a:alpha val="92941"/>
                      </a:srgbClr>
                    </a:solidFill>
                  </a:tcPr>
                </a:tc>
                <a:extLst>
                  <a:ext uri="{0D108BD9-81ED-4DB2-BD59-A6C34878D82A}">
                    <a16:rowId xmlns:a16="http://schemas.microsoft.com/office/drawing/2014/main" val="10000"/>
                  </a:ext>
                </a:extLst>
              </a:tr>
              <a:tr h="3816659">
                <a:tc>
                  <a:txBody>
                    <a:bodyPr/>
                    <a:lstStyle/>
                    <a:p>
                      <a:pPr algn="ctr">
                        <a:lnSpc>
                          <a:spcPts val="4900"/>
                        </a:lnSpc>
                        <a:defRPr/>
                      </a:pPr>
                      <a:r>
                        <a:rPr lang="en-US" sz="3500" b="1">
                          <a:solidFill>
                            <a:srgbClr val="FEFFFE">
                              <a:alpha val="92941"/>
                            </a:srgbClr>
                          </a:solidFill>
                          <a:latin typeface="Roboto Condensed Bold"/>
                          <a:ea typeface="Roboto Condensed Bold"/>
                          <a:cs typeface="Roboto Condensed Bold"/>
                          <a:sym typeface="Roboto Condensed Bold"/>
                        </a:rPr>
                        <a:t>TĐ</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1573B2">
                        <a:alpha val="92941"/>
                      </a:srgbClr>
                    </a:solidFill>
                  </a:tcPr>
                </a:tc>
                <a:tc>
                  <a:txBody>
                    <a:bodyPr/>
                    <a:lstStyle/>
                    <a:p>
                      <a:pPr marL="755651" lvl="1" indent="-377825" algn="l">
                        <a:lnSpc>
                          <a:spcPts val="4900"/>
                        </a:lnSpc>
                        <a:buFont typeface="Arial"/>
                        <a:buChar char="•"/>
                        <a:defRPr/>
                      </a:pPr>
                      <a:r>
                        <a:rPr lang="en-US" sz="3500">
                          <a:solidFill>
                            <a:srgbClr val="000000">
                              <a:alpha val="92941"/>
                            </a:srgbClr>
                          </a:solidFill>
                          <a:latin typeface="Roboto Condensed"/>
                          <a:ea typeface="Roboto Condensed"/>
                          <a:cs typeface="Roboto Condensed"/>
                          <a:sym typeface="Roboto Condensed"/>
                        </a:rPr>
                        <a:t>Đưa ra các cách giúp ta đối diện và vượt qua được nỗi đau trong cuộc sống.</a:t>
                      </a:r>
                      <a:endParaRPr lang="en-US" sz="1100"/>
                    </a:p>
                    <a:p>
                      <a:pPr marL="755651" lvl="1" indent="-377825" algn="l">
                        <a:lnSpc>
                          <a:spcPts val="4900"/>
                        </a:lnSpc>
                        <a:buFont typeface="Arial"/>
                        <a:buChar char="•"/>
                      </a:pPr>
                      <a:r>
                        <a:rPr lang="en-US" sz="3500">
                          <a:solidFill>
                            <a:srgbClr val="000000">
                              <a:alpha val="92941"/>
                            </a:srgbClr>
                          </a:solidFill>
                          <a:latin typeface="Roboto Condensed"/>
                          <a:ea typeface="Roboto Condensed"/>
                          <a:cs typeface="Roboto Condensed"/>
                          <a:sym typeface="Roboto Condensed"/>
                        </a:rPr>
                        <a:t>Lí giải vì sao ta nên làm như vậy</a:t>
                      </a:r>
                    </a:p>
                    <a:p>
                      <a:pPr marL="755651" lvl="1" indent="-377825" algn="l">
                        <a:lnSpc>
                          <a:spcPts val="4900"/>
                        </a:lnSpc>
                        <a:buFont typeface="Arial"/>
                        <a:buChar char="•"/>
                      </a:pPr>
                      <a:r>
                        <a:rPr lang="en-US" sz="3500">
                          <a:solidFill>
                            <a:srgbClr val="000000">
                              <a:alpha val="92941"/>
                            </a:srgbClr>
                          </a:solidFill>
                          <a:latin typeface="Roboto Condensed"/>
                          <a:ea typeface="Roboto Condensed"/>
                          <a:cs typeface="Roboto Condensed"/>
                          <a:sym typeface="Roboto Condensed"/>
                        </a:rPr>
                        <a:t>Thêm bằng chứng trong thực tế đời sống / văn chương</a:t>
                      </a:r>
                    </a:p>
                    <a:p>
                      <a:pPr marL="755651" lvl="1" indent="-377825" algn="l">
                        <a:lnSpc>
                          <a:spcPts val="4900"/>
                        </a:lnSpc>
                        <a:buFont typeface="Arial"/>
                        <a:buChar char="•"/>
                      </a:pPr>
                      <a:r>
                        <a:rPr lang="en-US" sz="3500">
                          <a:solidFill>
                            <a:srgbClr val="000000">
                              <a:alpha val="92941"/>
                            </a:srgbClr>
                          </a:solidFill>
                          <a:latin typeface="Roboto Condensed"/>
                          <a:ea typeface="Roboto Condensed"/>
                          <a:cs typeface="Roboto Condensed"/>
                          <a:sym typeface="Roboto Condensed"/>
                        </a:rPr>
                        <a:t>Phản đề: một số cách làm tiêu cực, nên tránh</a:t>
                      </a:r>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DFCEE">
                        <a:alpha val="92941"/>
                      </a:srgbClr>
                    </a:solidFill>
                  </a:tcPr>
                </a:tc>
                <a:extLst>
                  <a:ext uri="{0D108BD9-81ED-4DB2-BD59-A6C34878D82A}">
                    <a16:rowId xmlns:a16="http://schemas.microsoft.com/office/drawing/2014/main" val="10001"/>
                  </a:ext>
                </a:extLst>
              </a:tr>
              <a:tr h="1699861">
                <a:tc>
                  <a:txBody>
                    <a:bodyPr/>
                    <a:lstStyle/>
                    <a:p>
                      <a:pPr algn="ctr">
                        <a:lnSpc>
                          <a:spcPts val="4900"/>
                        </a:lnSpc>
                        <a:defRPr/>
                      </a:pPr>
                      <a:r>
                        <a:rPr lang="en-US" sz="3500" b="1">
                          <a:solidFill>
                            <a:srgbClr val="FEFFFE">
                              <a:alpha val="92941"/>
                            </a:srgbClr>
                          </a:solidFill>
                          <a:latin typeface="Roboto Condensed Bold"/>
                          <a:ea typeface="Roboto Condensed Bold"/>
                          <a:cs typeface="Roboto Condensed Bold"/>
                          <a:sym typeface="Roboto Condensed Bold"/>
                        </a:rPr>
                        <a:t>KĐ</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1573B2">
                        <a:alpha val="92941"/>
                      </a:srgbClr>
                    </a:solidFill>
                  </a:tcPr>
                </a:tc>
                <a:tc>
                  <a:txBody>
                    <a:bodyPr/>
                    <a:lstStyle/>
                    <a:p>
                      <a:pPr algn="l">
                        <a:lnSpc>
                          <a:spcPts val="4900"/>
                        </a:lnSpc>
                        <a:defRPr/>
                      </a:pPr>
                      <a:r>
                        <a:rPr lang="en-US" sz="3500">
                          <a:solidFill>
                            <a:srgbClr val="000000">
                              <a:alpha val="92941"/>
                            </a:srgbClr>
                          </a:solidFill>
                          <a:latin typeface="Roboto Condensed"/>
                          <a:ea typeface="Roboto Condensed"/>
                          <a:cs typeface="Roboto Condensed"/>
                          <a:sym typeface="Roboto Condensed"/>
                        </a:rPr>
                        <a:t>Thể hiện mong muốn của bản thân, định hướng lối sống / lối nghĩ lạc quan, tích cực…</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DFCEE">
                        <a:alpha val="92941"/>
                      </a:srgb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7">
              <a:extLst>
                <a:ext uri="{96DAC541-7B7A-43D3-8B79-37D633B846F1}">
                  <asvg:svgBlip xmlns:asvg="http://schemas.microsoft.com/office/drawing/2016/SVG/main" r:embed="rId18"/>
                </a:ext>
              </a:extLst>
            </a:blip>
            <a:stretch>
              <a:fillRect b="-35962"/>
            </a:stretch>
          </a:blipFill>
        </p:spPr>
        <p:txBody>
          <a:bodyPr/>
          <a:lstStyle/>
          <a:p>
            <a:endParaRPr lang="en-US"/>
          </a:p>
        </p:txBody>
      </p:sp>
      <p:sp>
        <p:nvSpPr>
          <p:cNvPr id="11" name="Freeform 11"/>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3" name="Freeform 13"/>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4" name="Freeform 14"/>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0" name="Freeform 20"/>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35"/>
            <a:stretch>
              <a:fillRect/>
            </a:stretch>
          </a:blipFill>
        </p:spPr>
        <p:txBody>
          <a:bodyPr/>
          <a:lstStyle/>
          <a:p>
            <a:endParaRPr lang="en-US"/>
          </a:p>
        </p:txBody>
      </p:sp>
      <p:sp>
        <p:nvSpPr>
          <p:cNvPr id="23" name="Freeform 23"/>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4" name="Freeform 24"/>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grpSp>
        <p:nvGrpSpPr>
          <p:cNvPr id="25" name="Group 25"/>
          <p:cNvGrpSpPr/>
          <p:nvPr/>
        </p:nvGrpSpPr>
        <p:grpSpPr>
          <a:xfrm>
            <a:off x="618930" y="2592329"/>
            <a:ext cx="11452818" cy="5392751"/>
            <a:chOff x="0" y="0"/>
            <a:chExt cx="3016380" cy="1420313"/>
          </a:xfrm>
        </p:grpSpPr>
        <p:sp>
          <p:nvSpPr>
            <p:cNvPr id="26" name="Freeform 26"/>
            <p:cNvSpPr/>
            <p:nvPr/>
          </p:nvSpPr>
          <p:spPr>
            <a:xfrm>
              <a:off x="0" y="0"/>
              <a:ext cx="3016380" cy="1420313"/>
            </a:xfrm>
            <a:custGeom>
              <a:avLst/>
              <a:gdLst/>
              <a:ahLst/>
              <a:cxnLst/>
              <a:rect l="l" t="t" r="r" b="b"/>
              <a:pathLst>
                <a:path w="3016380" h="1420313">
                  <a:moveTo>
                    <a:pt x="34475" y="0"/>
                  </a:moveTo>
                  <a:lnTo>
                    <a:pt x="2981905" y="0"/>
                  </a:lnTo>
                  <a:cubicBezTo>
                    <a:pt x="2991048" y="0"/>
                    <a:pt x="2999817" y="3632"/>
                    <a:pt x="3006283" y="10098"/>
                  </a:cubicBezTo>
                  <a:cubicBezTo>
                    <a:pt x="3012748" y="16563"/>
                    <a:pt x="3016380" y="25332"/>
                    <a:pt x="3016380" y="34475"/>
                  </a:cubicBezTo>
                  <a:lnTo>
                    <a:pt x="3016380" y="1385838"/>
                  </a:lnTo>
                  <a:cubicBezTo>
                    <a:pt x="3016380" y="1404878"/>
                    <a:pt x="3000945" y="1420313"/>
                    <a:pt x="2981905" y="1420313"/>
                  </a:cubicBezTo>
                  <a:lnTo>
                    <a:pt x="34475" y="1420313"/>
                  </a:lnTo>
                  <a:cubicBezTo>
                    <a:pt x="15435" y="1420313"/>
                    <a:pt x="0" y="1404878"/>
                    <a:pt x="0" y="1385838"/>
                  </a:cubicBezTo>
                  <a:lnTo>
                    <a:pt x="0" y="34475"/>
                  </a:lnTo>
                  <a:cubicBezTo>
                    <a:pt x="0" y="15435"/>
                    <a:pt x="15435" y="0"/>
                    <a:pt x="34475" y="0"/>
                  </a:cubicBezTo>
                  <a:close/>
                </a:path>
              </a:pathLst>
            </a:custGeom>
            <a:solidFill>
              <a:srgbClr val="FFFFFF">
                <a:alpha val="89804"/>
              </a:srgbClr>
            </a:solidFill>
            <a:ln w="95250" cap="rnd">
              <a:solidFill>
                <a:srgbClr val="F1D43A">
                  <a:alpha val="89804"/>
                </a:srgbClr>
              </a:solidFill>
              <a:prstDash val="solid"/>
              <a:round/>
            </a:ln>
          </p:spPr>
          <p:txBody>
            <a:bodyPr/>
            <a:lstStyle/>
            <a:p>
              <a:endParaRPr lang="en-US"/>
            </a:p>
          </p:txBody>
        </p:sp>
        <p:sp>
          <p:nvSpPr>
            <p:cNvPr id="27" name="TextBox 27"/>
            <p:cNvSpPr txBox="1"/>
            <p:nvPr/>
          </p:nvSpPr>
          <p:spPr>
            <a:xfrm>
              <a:off x="0" y="-76200"/>
              <a:ext cx="3016380" cy="1496513"/>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12339604" y="754310"/>
            <a:ext cx="5246370" cy="5246370"/>
            <a:chOff x="0" y="0"/>
            <a:chExt cx="812800" cy="812800"/>
          </a:xfrm>
        </p:grpSpPr>
        <p:sp>
          <p:nvSpPr>
            <p:cNvPr id="29" name="Freeform 29"/>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38"/>
              <a:stretch>
                <a:fillRect t="-1044" b="-1044"/>
              </a:stretch>
            </a:blipFill>
          </p:spPr>
          <p:txBody>
            <a:bodyPr/>
            <a:lstStyle/>
            <a:p>
              <a:endParaRPr lang="en-US"/>
            </a:p>
          </p:txBody>
        </p:sp>
      </p:grpSp>
      <p:grpSp>
        <p:nvGrpSpPr>
          <p:cNvPr id="30" name="Group 30"/>
          <p:cNvGrpSpPr/>
          <p:nvPr/>
        </p:nvGrpSpPr>
        <p:grpSpPr>
          <a:xfrm>
            <a:off x="13542854" y="5361895"/>
            <a:ext cx="5246370" cy="524637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9"/>
              <a:stretch>
                <a:fillRect l="-21946" r="-21946"/>
              </a:stretch>
            </a:blipFill>
          </p:spPr>
          <p:txBody>
            <a:bodyPr/>
            <a:lstStyle/>
            <a:p>
              <a:endParaRPr lang="en-US"/>
            </a:p>
          </p:txBody>
        </p:sp>
      </p:grpSp>
      <p:grpSp>
        <p:nvGrpSpPr>
          <p:cNvPr id="32" name="Group 32"/>
          <p:cNvGrpSpPr/>
          <p:nvPr/>
        </p:nvGrpSpPr>
        <p:grpSpPr>
          <a:xfrm rot="1216745">
            <a:off x="9960416" y="6915909"/>
            <a:ext cx="4222665" cy="4222665"/>
            <a:chOff x="0" y="0"/>
            <a:chExt cx="812800" cy="812800"/>
          </a:xfrm>
        </p:grpSpPr>
        <p:sp>
          <p:nvSpPr>
            <p:cNvPr id="33" name="Freeform 33"/>
            <p:cNvSpPr/>
            <p:nvPr/>
          </p:nvSpPr>
          <p:spPr>
            <a:xfrm>
              <a:off x="0" y="0"/>
              <a:ext cx="812800" cy="812800"/>
            </a:xfrm>
            <a:custGeom>
              <a:avLst/>
              <a:gdLst/>
              <a:ahLst/>
              <a:cxnLst/>
              <a:rect l="l" t="t" r="r" b="b"/>
              <a:pathLst>
                <a:path w="812800" h="812800">
                  <a:moveTo>
                    <a:pt x="42169" y="0"/>
                  </a:moveTo>
                  <a:lnTo>
                    <a:pt x="770631" y="0"/>
                  </a:lnTo>
                  <a:cubicBezTo>
                    <a:pt x="793920" y="0"/>
                    <a:pt x="812800" y="18880"/>
                    <a:pt x="812800" y="42169"/>
                  </a:cubicBezTo>
                  <a:lnTo>
                    <a:pt x="812800" y="770631"/>
                  </a:lnTo>
                  <a:cubicBezTo>
                    <a:pt x="812800" y="793920"/>
                    <a:pt x="793920" y="812800"/>
                    <a:pt x="770631" y="812800"/>
                  </a:cubicBezTo>
                  <a:lnTo>
                    <a:pt x="42169" y="812800"/>
                  </a:lnTo>
                  <a:cubicBezTo>
                    <a:pt x="18880" y="812800"/>
                    <a:pt x="0" y="793920"/>
                    <a:pt x="0" y="770631"/>
                  </a:cubicBezTo>
                  <a:lnTo>
                    <a:pt x="0" y="42169"/>
                  </a:lnTo>
                  <a:cubicBezTo>
                    <a:pt x="0" y="18880"/>
                    <a:pt x="18880" y="0"/>
                    <a:pt x="42169" y="0"/>
                  </a:cubicBezTo>
                  <a:close/>
                </a:path>
              </a:pathLst>
            </a:custGeom>
            <a:blipFill>
              <a:blip r:embed="rId40"/>
              <a:stretch>
                <a:fillRect l="-21948" r="-21948"/>
              </a:stretch>
            </a:blipFill>
          </p:spPr>
          <p:txBody>
            <a:bodyPr/>
            <a:lstStyle/>
            <a:p>
              <a:endParaRPr lang="en-US"/>
            </a:p>
          </p:txBody>
        </p:sp>
      </p:grpSp>
      <p:sp>
        <p:nvSpPr>
          <p:cNvPr id="34" name="TextBox 34"/>
          <p:cNvSpPr txBox="1"/>
          <p:nvPr/>
        </p:nvSpPr>
        <p:spPr>
          <a:xfrm>
            <a:off x="1941038" y="457381"/>
            <a:ext cx="12171347" cy="1343614"/>
          </a:xfrm>
          <a:prstGeom prst="rect">
            <a:avLst/>
          </a:prstGeom>
        </p:spPr>
        <p:txBody>
          <a:bodyPr lIns="0" tIns="0" rIns="0" bIns="0" rtlCol="0" anchor="t">
            <a:spAutoFit/>
          </a:bodyPr>
          <a:lstStyle/>
          <a:p>
            <a:pPr algn="ctr">
              <a:lnSpc>
                <a:spcPts val="9939"/>
              </a:lnSpc>
            </a:pPr>
            <a:r>
              <a:rPr lang="en-US" sz="7098" b="1">
                <a:solidFill>
                  <a:srgbClr val="504238"/>
                </a:solidFill>
                <a:latin typeface="Fraunces Bold"/>
                <a:ea typeface="Fraunces Bold"/>
                <a:cs typeface="Fraunces Bold"/>
                <a:sym typeface="Fraunces Bold"/>
              </a:rPr>
              <a:t>4. LUYỆN TẬP</a:t>
            </a:r>
          </a:p>
        </p:txBody>
      </p:sp>
      <p:sp>
        <p:nvSpPr>
          <p:cNvPr id="35" name="TextBox 35"/>
          <p:cNvSpPr txBox="1"/>
          <p:nvPr/>
        </p:nvSpPr>
        <p:spPr>
          <a:xfrm>
            <a:off x="1161899" y="3298849"/>
            <a:ext cx="10366881" cy="3887943"/>
          </a:xfrm>
          <a:prstGeom prst="rect">
            <a:avLst/>
          </a:prstGeom>
        </p:spPr>
        <p:txBody>
          <a:bodyPr lIns="0" tIns="0" rIns="0" bIns="0" rtlCol="0" anchor="t">
            <a:spAutoFit/>
          </a:bodyPr>
          <a:lstStyle/>
          <a:p>
            <a:pPr marL="956735" lvl="1" indent="-478368" algn="just">
              <a:lnSpc>
                <a:spcPts val="6203"/>
              </a:lnSpc>
              <a:buFont typeface="Arial"/>
              <a:buChar char="•"/>
            </a:pPr>
            <a:r>
              <a:rPr lang="en-US" sz="4431" b="1">
                <a:solidFill>
                  <a:srgbClr val="000000"/>
                </a:solidFill>
                <a:latin typeface="Roboto Condensed Bold"/>
                <a:ea typeface="Roboto Condensed Bold"/>
                <a:cs typeface="Roboto Condensed Bold"/>
                <a:sym typeface="Roboto Condensed Bold"/>
              </a:rPr>
              <a:t>Nhiệm vụ 2:</a:t>
            </a:r>
          </a:p>
          <a:p>
            <a:pPr algn="just">
              <a:lnSpc>
                <a:spcPts val="6203"/>
              </a:lnSpc>
            </a:pPr>
            <a:r>
              <a:rPr lang="en-US" sz="4431">
                <a:solidFill>
                  <a:srgbClr val="000000"/>
                </a:solidFill>
                <a:latin typeface="Roboto Condensed"/>
                <a:ea typeface="Roboto Condensed"/>
                <a:cs typeface="Roboto Condensed"/>
                <a:sym typeface="Roboto Condensed"/>
              </a:rPr>
              <a:t>Em hãy vẽ một vài hình ảnh minh họa những cách làm / hành động chúng ta có thể làm để thể hiện tình yêu, tìm đến sự bình an trong cuộc sống.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1941038" y="1485713"/>
            <a:ext cx="5727219" cy="2519976"/>
          </a:xfrm>
          <a:custGeom>
            <a:avLst/>
            <a:gdLst/>
            <a:ahLst/>
            <a:cxnLst/>
            <a:rect l="l" t="t" r="r" b="b"/>
            <a:pathLst>
              <a:path w="5727219" h="2519976">
                <a:moveTo>
                  <a:pt x="0" y="0"/>
                </a:moveTo>
                <a:lnTo>
                  <a:pt x="5727219" y="0"/>
                </a:lnTo>
                <a:lnTo>
                  <a:pt x="5727219" y="2519976"/>
                </a:lnTo>
                <a:lnTo>
                  <a:pt x="0" y="25199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7">
              <a:extLst>
                <a:ext uri="{96DAC541-7B7A-43D3-8B79-37D633B846F1}">
                  <asvg:svgBlip xmlns:asvg="http://schemas.microsoft.com/office/drawing/2016/SVG/main" r:embed="rId18"/>
                </a:ext>
              </a:extLst>
            </a:blip>
            <a:stretch>
              <a:fillRect b="-35962"/>
            </a:stretch>
          </a:blipFill>
        </p:spPr>
        <p:txBody>
          <a:bodyPr/>
          <a:lstStyle/>
          <a:p>
            <a:endParaRPr lang="en-US"/>
          </a:p>
        </p:txBody>
      </p:sp>
      <p:sp>
        <p:nvSpPr>
          <p:cNvPr id="11" name="Freeform 11"/>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3" name="Freeform 13"/>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4" name="Freeform 14"/>
          <p:cNvSpPr/>
          <p:nvPr/>
        </p:nvSpPr>
        <p:spPr>
          <a:xfrm>
            <a:off x="7067878" y="1799755"/>
            <a:ext cx="1695721" cy="2849952"/>
          </a:xfrm>
          <a:custGeom>
            <a:avLst/>
            <a:gdLst/>
            <a:ahLst/>
            <a:cxnLst/>
            <a:rect l="l" t="t" r="r" b="b"/>
            <a:pathLst>
              <a:path w="1695721" h="2849952">
                <a:moveTo>
                  <a:pt x="0" y="0"/>
                </a:moveTo>
                <a:lnTo>
                  <a:pt x="1695721" y="0"/>
                </a:lnTo>
                <a:lnTo>
                  <a:pt x="1695721" y="2849952"/>
                </a:lnTo>
                <a:lnTo>
                  <a:pt x="0" y="284995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4629344" y="1425183"/>
            <a:ext cx="1948065" cy="3274059"/>
          </a:xfrm>
          <a:custGeom>
            <a:avLst/>
            <a:gdLst/>
            <a:ahLst/>
            <a:cxnLst/>
            <a:rect l="l" t="t" r="r" b="b"/>
            <a:pathLst>
              <a:path w="1948065" h="3274059">
                <a:moveTo>
                  <a:pt x="0" y="0"/>
                </a:moveTo>
                <a:lnTo>
                  <a:pt x="1948065" y="0"/>
                </a:lnTo>
                <a:lnTo>
                  <a:pt x="1948065" y="3274060"/>
                </a:lnTo>
                <a:lnTo>
                  <a:pt x="0" y="327406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2681278" y="1647790"/>
            <a:ext cx="1786140" cy="3001917"/>
          </a:xfrm>
          <a:custGeom>
            <a:avLst/>
            <a:gdLst/>
            <a:ahLst/>
            <a:cxnLst/>
            <a:rect l="l" t="t" r="r" b="b"/>
            <a:pathLst>
              <a:path w="1786140" h="3001917">
                <a:moveTo>
                  <a:pt x="0" y="0"/>
                </a:moveTo>
                <a:lnTo>
                  <a:pt x="1786141" y="0"/>
                </a:lnTo>
                <a:lnTo>
                  <a:pt x="1786141" y="3001917"/>
                </a:lnTo>
                <a:lnTo>
                  <a:pt x="0" y="300191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2681278" y="2579210"/>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0" name="Freeform 20"/>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13542854" y="4344112"/>
            <a:ext cx="1139062" cy="946457"/>
          </a:xfrm>
          <a:custGeom>
            <a:avLst/>
            <a:gdLst/>
            <a:ahLst/>
            <a:cxnLst/>
            <a:rect l="l" t="t" r="r" b="b"/>
            <a:pathLst>
              <a:path w="1139062" h="946457">
                <a:moveTo>
                  <a:pt x="0" y="0"/>
                </a:moveTo>
                <a:lnTo>
                  <a:pt x="1139062" y="0"/>
                </a:lnTo>
                <a:lnTo>
                  <a:pt x="1139062" y="946457"/>
                </a:lnTo>
                <a:lnTo>
                  <a:pt x="0" y="94645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35"/>
            <a:stretch>
              <a:fillRect/>
            </a:stretch>
          </a:blipFill>
        </p:spPr>
        <p:txBody>
          <a:bodyPr/>
          <a:lstStyle/>
          <a:p>
            <a:endParaRPr lang="en-US"/>
          </a:p>
        </p:txBody>
      </p:sp>
      <p:sp>
        <p:nvSpPr>
          <p:cNvPr id="23" name="Freeform 23"/>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24" name="Freeform 24"/>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grpSp>
        <p:nvGrpSpPr>
          <p:cNvPr id="25" name="Group 25"/>
          <p:cNvGrpSpPr/>
          <p:nvPr/>
        </p:nvGrpSpPr>
        <p:grpSpPr>
          <a:xfrm>
            <a:off x="3701727" y="1969633"/>
            <a:ext cx="11452818" cy="1728643"/>
            <a:chOff x="0" y="0"/>
            <a:chExt cx="3016380" cy="455280"/>
          </a:xfrm>
        </p:grpSpPr>
        <p:sp>
          <p:nvSpPr>
            <p:cNvPr id="26" name="Freeform 26"/>
            <p:cNvSpPr/>
            <p:nvPr/>
          </p:nvSpPr>
          <p:spPr>
            <a:xfrm>
              <a:off x="0" y="0"/>
              <a:ext cx="3016380" cy="455280"/>
            </a:xfrm>
            <a:custGeom>
              <a:avLst/>
              <a:gdLst/>
              <a:ahLst/>
              <a:cxnLst/>
              <a:rect l="l" t="t" r="r" b="b"/>
              <a:pathLst>
                <a:path w="3016380" h="455280">
                  <a:moveTo>
                    <a:pt x="34475" y="0"/>
                  </a:moveTo>
                  <a:lnTo>
                    <a:pt x="2981905" y="0"/>
                  </a:lnTo>
                  <a:cubicBezTo>
                    <a:pt x="2991048" y="0"/>
                    <a:pt x="2999817" y="3632"/>
                    <a:pt x="3006283" y="10098"/>
                  </a:cubicBezTo>
                  <a:cubicBezTo>
                    <a:pt x="3012748" y="16563"/>
                    <a:pt x="3016380" y="25332"/>
                    <a:pt x="3016380" y="34475"/>
                  </a:cubicBezTo>
                  <a:lnTo>
                    <a:pt x="3016380" y="420805"/>
                  </a:lnTo>
                  <a:cubicBezTo>
                    <a:pt x="3016380" y="439845"/>
                    <a:pt x="3000945" y="455280"/>
                    <a:pt x="2981905" y="455280"/>
                  </a:cubicBezTo>
                  <a:lnTo>
                    <a:pt x="34475" y="455280"/>
                  </a:lnTo>
                  <a:cubicBezTo>
                    <a:pt x="15435" y="455280"/>
                    <a:pt x="0" y="439845"/>
                    <a:pt x="0" y="420805"/>
                  </a:cubicBezTo>
                  <a:lnTo>
                    <a:pt x="0" y="34475"/>
                  </a:lnTo>
                  <a:cubicBezTo>
                    <a:pt x="0" y="15435"/>
                    <a:pt x="15435" y="0"/>
                    <a:pt x="34475" y="0"/>
                  </a:cubicBezTo>
                  <a:close/>
                </a:path>
              </a:pathLst>
            </a:custGeom>
            <a:solidFill>
              <a:srgbClr val="FFFFFF">
                <a:alpha val="89804"/>
              </a:srgbClr>
            </a:solidFill>
            <a:ln w="38100" cap="rnd">
              <a:solidFill>
                <a:srgbClr val="F1D43A">
                  <a:alpha val="89804"/>
                </a:srgbClr>
              </a:solidFill>
              <a:prstDash val="lgDash"/>
              <a:round/>
            </a:ln>
          </p:spPr>
          <p:txBody>
            <a:bodyPr/>
            <a:lstStyle/>
            <a:p>
              <a:endParaRPr lang="en-US"/>
            </a:p>
          </p:txBody>
        </p:sp>
        <p:sp>
          <p:nvSpPr>
            <p:cNvPr id="27" name="TextBox 27"/>
            <p:cNvSpPr txBox="1"/>
            <p:nvPr/>
          </p:nvSpPr>
          <p:spPr>
            <a:xfrm>
              <a:off x="0" y="-76200"/>
              <a:ext cx="3016380" cy="531480"/>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10454785" y="7619986"/>
            <a:ext cx="7315200" cy="340156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9" name="Freeform 29"/>
          <p:cNvSpPr/>
          <p:nvPr/>
        </p:nvSpPr>
        <p:spPr>
          <a:xfrm>
            <a:off x="14602025" y="873321"/>
            <a:ext cx="3134544" cy="3186322"/>
          </a:xfrm>
          <a:custGeom>
            <a:avLst/>
            <a:gdLst/>
            <a:ahLst/>
            <a:cxnLst/>
            <a:rect l="l" t="t" r="r" b="b"/>
            <a:pathLst>
              <a:path w="3134544" h="3186322">
                <a:moveTo>
                  <a:pt x="0" y="0"/>
                </a:moveTo>
                <a:lnTo>
                  <a:pt x="3134544" y="0"/>
                </a:lnTo>
                <a:lnTo>
                  <a:pt x="3134544" y="3186322"/>
                </a:lnTo>
                <a:lnTo>
                  <a:pt x="0" y="3186322"/>
                </a:lnTo>
                <a:lnTo>
                  <a:pt x="0" y="0"/>
                </a:lnTo>
                <a:close/>
              </a:path>
            </a:pathLst>
          </a:custGeom>
          <a:blipFill>
            <a:blip r:embed="rId40"/>
            <a:stretch>
              <a:fillRect/>
            </a:stretch>
          </a:blipFill>
        </p:spPr>
        <p:txBody>
          <a:bodyPr/>
          <a:lstStyle/>
          <a:p>
            <a:endParaRPr lang="en-US"/>
          </a:p>
        </p:txBody>
      </p:sp>
      <p:grpSp>
        <p:nvGrpSpPr>
          <p:cNvPr id="30" name="Group 30"/>
          <p:cNvGrpSpPr/>
          <p:nvPr/>
        </p:nvGrpSpPr>
        <p:grpSpPr>
          <a:xfrm>
            <a:off x="2741592" y="3965119"/>
            <a:ext cx="15220052" cy="5995465"/>
            <a:chOff x="0" y="0"/>
            <a:chExt cx="4008573" cy="1579053"/>
          </a:xfrm>
        </p:grpSpPr>
        <p:sp>
          <p:nvSpPr>
            <p:cNvPr id="31" name="Freeform 31"/>
            <p:cNvSpPr/>
            <p:nvPr/>
          </p:nvSpPr>
          <p:spPr>
            <a:xfrm>
              <a:off x="0" y="0"/>
              <a:ext cx="4008573" cy="1579053"/>
            </a:xfrm>
            <a:custGeom>
              <a:avLst/>
              <a:gdLst/>
              <a:ahLst/>
              <a:cxnLst/>
              <a:rect l="l" t="t" r="r" b="b"/>
              <a:pathLst>
                <a:path w="4008573" h="1579053">
                  <a:moveTo>
                    <a:pt x="25942" y="0"/>
                  </a:moveTo>
                  <a:lnTo>
                    <a:pt x="3982631" y="0"/>
                  </a:lnTo>
                  <a:cubicBezTo>
                    <a:pt x="3989512" y="0"/>
                    <a:pt x="3996110" y="2733"/>
                    <a:pt x="4000975" y="7598"/>
                  </a:cubicBezTo>
                  <a:cubicBezTo>
                    <a:pt x="4005840" y="12463"/>
                    <a:pt x="4008573" y="19062"/>
                    <a:pt x="4008573" y="25942"/>
                  </a:cubicBezTo>
                  <a:lnTo>
                    <a:pt x="4008573" y="1553111"/>
                  </a:lnTo>
                  <a:cubicBezTo>
                    <a:pt x="4008573" y="1559991"/>
                    <a:pt x="4005840" y="1566589"/>
                    <a:pt x="4000975" y="1571454"/>
                  </a:cubicBezTo>
                  <a:cubicBezTo>
                    <a:pt x="3996110" y="1576319"/>
                    <a:pt x="3989512" y="1579053"/>
                    <a:pt x="3982631" y="1579053"/>
                  </a:cubicBezTo>
                  <a:lnTo>
                    <a:pt x="25942" y="1579053"/>
                  </a:lnTo>
                  <a:cubicBezTo>
                    <a:pt x="19062" y="1579053"/>
                    <a:pt x="12463" y="1576319"/>
                    <a:pt x="7598" y="1571454"/>
                  </a:cubicBezTo>
                  <a:cubicBezTo>
                    <a:pt x="2733" y="1566589"/>
                    <a:pt x="0" y="1559991"/>
                    <a:pt x="0" y="1553111"/>
                  </a:cubicBezTo>
                  <a:lnTo>
                    <a:pt x="0" y="25942"/>
                  </a:lnTo>
                  <a:cubicBezTo>
                    <a:pt x="0" y="19062"/>
                    <a:pt x="2733" y="12463"/>
                    <a:pt x="7598" y="7598"/>
                  </a:cubicBezTo>
                  <a:cubicBezTo>
                    <a:pt x="12463" y="2733"/>
                    <a:pt x="19062" y="0"/>
                    <a:pt x="25942" y="0"/>
                  </a:cubicBezTo>
                  <a:close/>
                </a:path>
              </a:pathLst>
            </a:custGeom>
            <a:solidFill>
              <a:srgbClr val="FFFFFF">
                <a:alpha val="89804"/>
              </a:srgbClr>
            </a:solidFill>
            <a:ln w="38100" cap="rnd">
              <a:solidFill>
                <a:srgbClr val="F1D43A">
                  <a:alpha val="89804"/>
                </a:srgbClr>
              </a:solidFill>
              <a:prstDash val="lgDash"/>
              <a:round/>
            </a:ln>
          </p:spPr>
          <p:txBody>
            <a:bodyPr/>
            <a:lstStyle/>
            <a:p>
              <a:endParaRPr lang="en-US"/>
            </a:p>
          </p:txBody>
        </p:sp>
        <p:sp>
          <p:nvSpPr>
            <p:cNvPr id="32" name="TextBox 32"/>
            <p:cNvSpPr txBox="1"/>
            <p:nvPr/>
          </p:nvSpPr>
          <p:spPr>
            <a:xfrm>
              <a:off x="0" y="-76200"/>
              <a:ext cx="4008573" cy="1655253"/>
            </a:xfrm>
            <a:prstGeom prst="rect">
              <a:avLst/>
            </a:prstGeom>
          </p:spPr>
          <p:txBody>
            <a:bodyPr lIns="50800" tIns="50800" rIns="50800" bIns="50800" rtlCol="0" anchor="ctr"/>
            <a:lstStyle/>
            <a:p>
              <a:pPr algn="ctr">
                <a:lnSpc>
                  <a:spcPts val="2659"/>
                </a:lnSpc>
                <a:spcBef>
                  <a:spcPct val="0"/>
                </a:spcBef>
              </a:pPr>
              <a:endParaRPr/>
            </a:p>
          </p:txBody>
        </p:sp>
      </p:grpSp>
      <p:sp>
        <p:nvSpPr>
          <p:cNvPr id="33" name="Freeform 33"/>
          <p:cNvSpPr/>
          <p:nvPr/>
        </p:nvSpPr>
        <p:spPr>
          <a:xfrm flipH="1">
            <a:off x="-353141" y="5902377"/>
            <a:ext cx="3731848" cy="4635836"/>
          </a:xfrm>
          <a:custGeom>
            <a:avLst/>
            <a:gdLst/>
            <a:ahLst/>
            <a:cxnLst/>
            <a:rect l="l" t="t" r="r" b="b"/>
            <a:pathLst>
              <a:path w="3731848" h="4635836">
                <a:moveTo>
                  <a:pt x="3731847" y="0"/>
                </a:moveTo>
                <a:lnTo>
                  <a:pt x="0" y="0"/>
                </a:lnTo>
                <a:lnTo>
                  <a:pt x="0" y="4635835"/>
                </a:lnTo>
                <a:lnTo>
                  <a:pt x="3731847" y="4635835"/>
                </a:lnTo>
                <a:lnTo>
                  <a:pt x="3731847" y="0"/>
                </a:lnTo>
                <a:close/>
              </a:path>
            </a:pathLst>
          </a:custGeom>
          <a:blipFill>
            <a:blip r:embed="rId41"/>
            <a:stretch>
              <a:fillRect/>
            </a:stretch>
          </a:blipFill>
        </p:spPr>
        <p:txBody>
          <a:bodyPr/>
          <a:lstStyle/>
          <a:p>
            <a:endParaRPr lang="en-US"/>
          </a:p>
        </p:txBody>
      </p:sp>
      <p:sp>
        <p:nvSpPr>
          <p:cNvPr id="34" name="TextBox 34"/>
          <p:cNvSpPr txBox="1"/>
          <p:nvPr/>
        </p:nvSpPr>
        <p:spPr>
          <a:xfrm>
            <a:off x="829614" y="356934"/>
            <a:ext cx="12171347" cy="1210182"/>
          </a:xfrm>
          <a:prstGeom prst="rect">
            <a:avLst/>
          </a:prstGeom>
        </p:spPr>
        <p:txBody>
          <a:bodyPr lIns="0" tIns="0" rIns="0" bIns="0" rtlCol="0" anchor="t">
            <a:spAutoFit/>
          </a:bodyPr>
          <a:lstStyle/>
          <a:p>
            <a:pPr algn="l">
              <a:lnSpc>
                <a:spcPts val="9939"/>
              </a:lnSpc>
            </a:pPr>
            <a:r>
              <a:rPr lang="en-US" sz="7098" b="1">
                <a:solidFill>
                  <a:srgbClr val="504238"/>
                </a:solidFill>
                <a:latin typeface="Fraunces Bold"/>
                <a:ea typeface="Fraunces Bold"/>
                <a:cs typeface="Fraunces Bold"/>
                <a:sym typeface="Fraunces Bold"/>
              </a:rPr>
              <a:t>5. VẬN DỤNG</a:t>
            </a:r>
          </a:p>
        </p:txBody>
      </p:sp>
      <p:sp>
        <p:nvSpPr>
          <p:cNvPr id="35" name="TextBox 35"/>
          <p:cNvSpPr txBox="1"/>
          <p:nvPr/>
        </p:nvSpPr>
        <p:spPr>
          <a:xfrm>
            <a:off x="4740518" y="1995543"/>
            <a:ext cx="10025136" cy="1387450"/>
          </a:xfrm>
          <a:prstGeom prst="rect">
            <a:avLst/>
          </a:prstGeom>
        </p:spPr>
        <p:txBody>
          <a:bodyPr lIns="0" tIns="0" rIns="0" bIns="0" rtlCol="0" anchor="t">
            <a:spAutoFit/>
          </a:bodyPr>
          <a:lstStyle/>
          <a:p>
            <a:pPr algn="ctr">
              <a:lnSpc>
                <a:spcPts val="11200"/>
              </a:lnSpc>
            </a:pPr>
            <a:r>
              <a:rPr lang="en-US" sz="8000">
                <a:solidFill>
                  <a:srgbClr val="325009"/>
                </a:solidFill>
                <a:latin typeface="#9Slide06 SVNSlow Attack"/>
                <a:ea typeface="#9Slide06 SVNSlow Attack"/>
                <a:cs typeface="#9Slide06 SVNSlow Attack"/>
                <a:sym typeface="#9Slide06 SVNSlow Attack"/>
              </a:rPr>
              <a:t>Cuộc đời là những đóa hoa</a:t>
            </a:r>
          </a:p>
        </p:txBody>
      </p:sp>
      <p:sp>
        <p:nvSpPr>
          <p:cNvPr id="36" name="TextBox 36"/>
          <p:cNvSpPr txBox="1"/>
          <p:nvPr/>
        </p:nvSpPr>
        <p:spPr>
          <a:xfrm>
            <a:off x="3378706" y="4362870"/>
            <a:ext cx="14152157" cy="5313680"/>
          </a:xfrm>
          <a:prstGeom prst="rect">
            <a:avLst/>
          </a:prstGeom>
        </p:spPr>
        <p:txBody>
          <a:bodyPr lIns="0" tIns="0" rIns="0" bIns="0" rtlCol="0" anchor="t">
            <a:spAutoFit/>
          </a:bodyPr>
          <a:lstStyle/>
          <a:p>
            <a:pPr marL="820421" lvl="1" indent="-410210" algn="just">
              <a:lnSpc>
                <a:spcPts val="5320"/>
              </a:lnSpc>
              <a:buFont typeface="Arial"/>
              <a:buChar char="•"/>
            </a:pPr>
            <a:r>
              <a:rPr lang="en-US" sz="3800">
                <a:solidFill>
                  <a:srgbClr val="000000"/>
                </a:solidFill>
                <a:latin typeface="Roboto Condensed"/>
                <a:ea typeface="Roboto Condensed"/>
                <a:cs typeface="Roboto Condensed"/>
                <a:sym typeface="Roboto Condensed"/>
              </a:rPr>
              <a:t>HS có thể lựa chọn làm nhóm hoặc cá nhân</a:t>
            </a:r>
          </a:p>
          <a:p>
            <a:pPr marL="820421" lvl="1" indent="-410210" algn="just">
              <a:lnSpc>
                <a:spcPts val="5320"/>
              </a:lnSpc>
              <a:buFont typeface="Arial"/>
              <a:buChar char="•"/>
            </a:pPr>
            <a:r>
              <a:rPr lang="en-US" sz="3800">
                <a:solidFill>
                  <a:srgbClr val="000000"/>
                </a:solidFill>
                <a:latin typeface="Roboto Condensed"/>
                <a:ea typeface="Roboto Condensed"/>
                <a:cs typeface="Roboto Condensed"/>
                <a:sym typeface="Roboto Condensed"/>
              </a:rPr>
              <a:t>Nội dung: </a:t>
            </a:r>
          </a:p>
          <a:p>
            <a:pPr algn="just">
              <a:lnSpc>
                <a:spcPts val="5320"/>
              </a:lnSpc>
            </a:pPr>
            <a:r>
              <a:rPr lang="en-US" sz="3800">
                <a:solidFill>
                  <a:srgbClr val="000000"/>
                </a:solidFill>
                <a:latin typeface="Roboto Condensed"/>
                <a:ea typeface="Roboto Condensed"/>
                <a:cs typeface="Roboto Condensed"/>
                <a:sym typeface="Roboto Condensed"/>
              </a:rPr>
              <a:t>+ Sưu tầm những tác phẩm văn chương (truyện, thơ, kịch) có nội dung viết về những điều tốt đẹp trong cuộc sống, giúp ta thanh lọc tâm hồn và thêm yêu cuộc sống. </a:t>
            </a:r>
          </a:p>
          <a:p>
            <a:pPr algn="just">
              <a:lnSpc>
                <a:spcPts val="5320"/>
              </a:lnSpc>
            </a:pPr>
            <a:r>
              <a:rPr lang="en-US" sz="3800">
                <a:solidFill>
                  <a:srgbClr val="000000"/>
                </a:solidFill>
                <a:latin typeface="Roboto Condensed"/>
                <a:ea typeface="Roboto Condensed"/>
                <a:cs typeface="Roboto Condensed"/>
                <a:sym typeface="Roboto Condensed"/>
              </a:rPr>
              <a:t>+ Đọc diễn cảm dạng podcast hoặc dựng video ngắn để truyền tải văn bản</a:t>
            </a:r>
          </a:p>
          <a:p>
            <a:pPr algn="just">
              <a:lnSpc>
                <a:spcPts val="5320"/>
              </a:lnSpc>
            </a:pPr>
            <a:r>
              <a:rPr lang="en-US" sz="3800">
                <a:solidFill>
                  <a:srgbClr val="000000"/>
                </a:solidFill>
                <a:latin typeface="Roboto Condensed"/>
                <a:ea typeface="Roboto Condensed"/>
                <a:cs typeface="Roboto Condensed"/>
                <a:sym typeface="Roboto Condensed"/>
              </a:rPr>
              <a:t>+ Đăng sản phẩm lên link padlet của lớp.</a:t>
            </a:r>
          </a:p>
          <a:p>
            <a:pPr marL="820421" lvl="1" indent="-410210" algn="just">
              <a:lnSpc>
                <a:spcPts val="5320"/>
              </a:lnSpc>
              <a:buFont typeface="Arial"/>
              <a:buChar char="•"/>
            </a:pPr>
            <a:r>
              <a:rPr lang="en-US" sz="3800">
                <a:solidFill>
                  <a:srgbClr val="000000"/>
                </a:solidFill>
                <a:latin typeface="Roboto Condensed"/>
                <a:ea typeface="Roboto Condensed"/>
                <a:cs typeface="Roboto Condensed"/>
                <a:sym typeface="Roboto Condensed"/>
              </a:rPr>
              <a:t>Thời gian hoàn thành: 2 tuần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rot="372128" flipH="1">
            <a:off x="3306336" y="6124951"/>
            <a:ext cx="15979835" cy="6266698"/>
          </a:xfrm>
          <a:custGeom>
            <a:avLst/>
            <a:gdLst/>
            <a:ahLst/>
            <a:cxnLst/>
            <a:rect l="l" t="t" r="r" b="b"/>
            <a:pathLst>
              <a:path w="15979835" h="6266698">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a:stretch>
          </a:blipFill>
        </p:spPr>
        <p:txBody>
          <a:bodyPr/>
          <a:lstStyle/>
          <a:p>
            <a:endParaRPr lang="en-US"/>
          </a:p>
        </p:txBody>
      </p:sp>
      <p:sp>
        <p:nvSpPr>
          <p:cNvPr id="4" name="Freeform 4"/>
          <p:cNvSpPr/>
          <p:nvPr/>
        </p:nvSpPr>
        <p:spPr>
          <a:xfrm>
            <a:off x="-121310" y="1800995"/>
            <a:ext cx="5727219" cy="2519976"/>
          </a:xfrm>
          <a:custGeom>
            <a:avLst/>
            <a:gdLst/>
            <a:ahLst/>
            <a:cxnLst/>
            <a:rect l="l" t="t" r="r" b="b"/>
            <a:pathLst>
              <a:path w="5727219" h="2519976">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821510" y="1849901"/>
            <a:ext cx="4947673" cy="3055188"/>
          </a:xfrm>
          <a:custGeom>
            <a:avLst/>
            <a:gdLst/>
            <a:ahLst/>
            <a:cxnLst/>
            <a:rect l="l" t="t" r="r" b="b"/>
            <a:pathLst>
              <a:path w="4947673" h="3055188">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726179"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5648091" y="2115038"/>
            <a:ext cx="4313035" cy="2663299"/>
          </a:xfrm>
          <a:custGeom>
            <a:avLst/>
            <a:gdLst/>
            <a:ahLst/>
            <a:cxnLst/>
            <a:rect l="l" t="t" r="r" b="b"/>
            <a:pathLst>
              <a:path w="4313035" h="2663299">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6654721" y="485716"/>
            <a:ext cx="2542283" cy="1086248"/>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3821510" y="1069044"/>
            <a:ext cx="1615807" cy="1005840"/>
          </a:xfrm>
          <a:custGeom>
            <a:avLst/>
            <a:gdLst/>
            <a:ahLst/>
            <a:cxnLst/>
            <a:rect l="l" t="t" r="r" b="b"/>
            <a:pathLst>
              <a:path w="1615807" h="1005840">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3875127" y="1176416"/>
            <a:ext cx="1730782" cy="1029028"/>
          </a:xfrm>
          <a:custGeom>
            <a:avLst/>
            <a:gdLst/>
            <a:ahLst/>
            <a:cxnLst/>
            <a:rect l="l" t="t" r="r" b="b"/>
            <a:pathLst>
              <a:path w="1730782" h="1029028">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b="-35962"/>
            </a:stretch>
          </a:blipFill>
        </p:spPr>
        <p:txBody>
          <a:bodyPr/>
          <a:lstStyle/>
          <a:p>
            <a:endParaRPr lang="en-US"/>
          </a:p>
        </p:txBody>
      </p:sp>
      <p:sp>
        <p:nvSpPr>
          <p:cNvPr id="12" name="Freeform 12"/>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b="-35962"/>
            </a:stretch>
          </a:blipFill>
        </p:spPr>
        <p:txBody>
          <a:bodyPr/>
          <a:lstStyle/>
          <a:p>
            <a:endParaRPr lang="en-US"/>
          </a:p>
        </p:txBody>
      </p:sp>
      <p:sp>
        <p:nvSpPr>
          <p:cNvPr id="13" name="Freeform 13"/>
          <p:cNvSpPr/>
          <p:nvPr/>
        </p:nvSpPr>
        <p:spPr>
          <a:xfrm>
            <a:off x="15170497" y="2205444"/>
            <a:ext cx="1641929" cy="2759545"/>
          </a:xfrm>
          <a:custGeom>
            <a:avLst/>
            <a:gdLst/>
            <a:ahLst/>
            <a:cxnLst/>
            <a:rect l="l" t="t" r="r" b="b"/>
            <a:pathLst>
              <a:path w="1641929" h="2759545">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4" name="Freeform 14"/>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5" name="Freeform 15"/>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7" name="Freeform 17"/>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8" name="Freeform 18"/>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19" name="Freeform 19"/>
          <p:cNvSpPr/>
          <p:nvPr/>
        </p:nvSpPr>
        <p:spPr>
          <a:xfrm>
            <a:off x="13542854" y="3028416"/>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0" name="Freeform 20"/>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1" name="Freeform 21"/>
          <p:cNvSpPr/>
          <p:nvPr/>
        </p:nvSpPr>
        <p:spPr>
          <a:xfrm>
            <a:off x="2231367" y="3824423"/>
            <a:ext cx="11146484" cy="10296564"/>
          </a:xfrm>
          <a:custGeom>
            <a:avLst/>
            <a:gdLst/>
            <a:ahLst/>
            <a:cxnLst/>
            <a:rect l="l" t="t" r="r" b="b"/>
            <a:pathLst>
              <a:path w="11146484" h="10296564">
                <a:moveTo>
                  <a:pt x="0" y="0"/>
                </a:moveTo>
                <a:lnTo>
                  <a:pt x="11146483" y="0"/>
                </a:lnTo>
                <a:lnTo>
                  <a:pt x="11146483" y="10296564"/>
                </a:lnTo>
                <a:lnTo>
                  <a:pt x="0" y="10296564"/>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sp>
        <p:nvSpPr>
          <p:cNvPr id="22" name="Freeform 22"/>
          <p:cNvSpPr/>
          <p:nvPr/>
        </p:nvSpPr>
        <p:spPr>
          <a:xfrm flipH="1">
            <a:off x="14962789" y="4013558"/>
            <a:ext cx="1972198" cy="1077313"/>
          </a:xfrm>
          <a:custGeom>
            <a:avLst/>
            <a:gdLst/>
            <a:ahLst/>
            <a:cxnLst/>
            <a:rect l="l" t="t" r="r" b="b"/>
            <a:pathLst>
              <a:path w="1972198" h="1077313">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sp>
        <p:nvSpPr>
          <p:cNvPr id="23" name="Freeform 23"/>
          <p:cNvSpPr/>
          <p:nvPr/>
        </p:nvSpPr>
        <p:spPr>
          <a:xfrm>
            <a:off x="13622637" y="7879103"/>
            <a:ext cx="6048691" cy="2777357"/>
          </a:xfrm>
          <a:custGeom>
            <a:avLst/>
            <a:gdLst/>
            <a:ahLst/>
            <a:cxnLst/>
            <a:rect l="l" t="t" r="r" b="b"/>
            <a:pathLst>
              <a:path w="6048691" h="2777357">
                <a:moveTo>
                  <a:pt x="0" y="0"/>
                </a:moveTo>
                <a:lnTo>
                  <a:pt x="6048691" y="0"/>
                </a:lnTo>
                <a:lnTo>
                  <a:pt x="6048691" y="2777358"/>
                </a:lnTo>
                <a:lnTo>
                  <a:pt x="0" y="2777358"/>
                </a:lnTo>
                <a:lnTo>
                  <a:pt x="0" y="0"/>
                </a:lnTo>
                <a:close/>
              </a:path>
            </a:pathLst>
          </a:custGeom>
          <a:blipFill>
            <a:blip r:embed="rId37"/>
            <a:stretch>
              <a:fillRect/>
            </a:stretch>
          </a:blipFill>
        </p:spPr>
        <p:txBody>
          <a:bodyPr/>
          <a:lstStyle/>
          <a:p>
            <a:endParaRPr lang="en-US"/>
          </a:p>
        </p:txBody>
      </p:sp>
      <p:sp>
        <p:nvSpPr>
          <p:cNvPr id="24" name="Freeform 24"/>
          <p:cNvSpPr/>
          <p:nvPr/>
        </p:nvSpPr>
        <p:spPr>
          <a:xfrm>
            <a:off x="16251961" y="7985080"/>
            <a:ext cx="3419367" cy="2671380"/>
          </a:xfrm>
          <a:custGeom>
            <a:avLst/>
            <a:gdLst/>
            <a:ahLst/>
            <a:cxnLst/>
            <a:rect l="l" t="t" r="r" b="b"/>
            <a:pathLst>
              <a:path w="3419367" h="2671380">
                <a:moveTo>
                  <a:pt x="0" y="0"/>
                </a:moveTo>
                <a:lnTo>
                  <a:pt x="3419367" y="0"/>
                </a:lnTo>
                <a:lnTo>
                  <a:pt x="3419367" y="2671381"/>
                </a:lnTo>
                <a:lnTo>
                  <a:pt x="0" y="2671381"/>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5" name="Freeform 25"/>
          <p:cNvSpPr/>
          <p:nvPr/>
        </p:nvSpPr>
        <p:spPr>
          <a:xfrm flipH="1">
            <a:off x="7804608" y="8636259"/>
            <a:ext cx="2928020" cy="2287516"/>
          </a:xfrm>
          <a:custGeom>
            <a:avLst/>
            <a:gdLst/>
            <a:ahLst/>
            <a:cxnLst/>
            <a:rect l="l" t="t" r="r" b="b"/>
            <a:pathLst>
              <a:path w="2928020" h="2287516">
                <a:moveTo>
                  <a:pt x="2928021" y="0"/>
                </a:moveTo>
                <a:lnTo>
                  <a:pt x="0" y="0"/>
                </a:lnTo>
                <a:lnTo>
                  <a:pt x="0" y="2287516"/>
                </a:lnTo>
                <a:lnTo>
                  <a:pt x="2928021" y="2287516"/>
                </a:lnTo>
                <a:lnTo>
                  <a:pt x="2928021"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26" name="TextBox 26"/>
          <p:cNvSpPr txBox="1"/>
          <p:nvPr/>
        </p:nvSpPr>
        <p:spPr>
          <a:xfrm>
            <a:off x="4106545" y="5290289"/>
            <a:ext cx="8574803" cy="2215921"/>
          </a:xfrm>
          <a:prstGeom prst="rect">
            <a:avLst/>
          </a:prstGeom>
        </p:spPr>
        <p:txBody>
          <a:bodyPr lIns="0" tIns="0" rIns="0" bIns="0" rtlCol="0" anchor="t">
            <a:spAutoFit/>
          </a:bodyPr>
          <a:lstStyle/>
          <a:p>
            <a:pPr algn="l">
              <a:lnSpc>
                <a:spcPts val="8828"/>
              </a:lnSpc>
            </a:pPr>
            <a:r>
              <a:rPr lang="en-US" sz="6539">
                <a:solidFill>
                  <a:srgbClr val="467082"/>
                </a:solidFill>
                <a:latin typeface="#9Slide06 Hellvina Hand Script"/>
                <a:ea typeface="#9Slide06 Hellvina Hand Script"/>
                <a:cs typeface="#9Slide06 Hellvina Hand Script"/>
                <a:sym typeface="#9Slide06 Hellvina Hand Script"/>
              </a:rPr>
              <a:t>CẢM ƠN CÁC EM</a:t>
            </a:r>
          </a:p>
          <a:p>
            <a:pPr algn="l">
              <a:lnSpc>
                <a:spcPts val="8828"/>
              </a:lnSpc>
            </a:pPr>
            <a:r>
              <a:rPr lang="en-US" sz="6539">
                <a:solidFill>
                  <a:srgbClr val="467082"/>
                </a:solidFill>
                <a:latin typeface="#9Slide06 Hellvina Hand Script"/>
                <a:ea typeface="#9Slide06 Hellvina Hand Script"/>
                <a:cs typeface="#9Slide06 Hellvina Hand Script"/>
                <a:sym typeface="#9Slide06 Hellvina Hand Script"/>
              </a:rPr>
              <a:t>VÀ HẸN GẶP LẠI!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3" name="Freeform 3"/>
          <p:cNvSpPr/>
          <p:nvPr/>
        </p:nvSpPr>
        <p:spPr>
          <a:xfrm flipH="1">
            <a:off x="5077399" y="1091795"/>
            <a:ext cx="10199650" cy="3633625"/>
          </a:xfrm>
          <a:custGeom>
            <a:avLst/>
            <a:gdLst/>
            <a:ahLst/>
            <a:cxnLst/>
            <a:rect l="l" t="t" r="r" b="b"/>
            <a:pathLst>
              <a:path w="10199650" h="3633625">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529016" y="290536"/>
            <a:ext cx="2542283" cy="1086248"/>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6284296" y="734626"/>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b="-35962"/>
            </a:stretch>
          </a:blipFill>
        </p:spPr>
        <p:txBody>
          <a:bodyPr/>
          <a:lstStyle/>
          <a:p>
            <a:endParaRPr lang="en-US"/>
          </a:p>
        </p:txBody>
      </p:sp>
      <p:sp>
        <p:nvSpPr>
          <p:cNvPr id="7" name="Freeform 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b="-35962"/>
            </a:stretch>
          </a:blipFill>
        </p:spPr>
        <p:txBody>
          <a:bodyPr/>
          <a:lstStyle/>
          <a:p>
            <a:endParaRPr lang="en-US"/>
          </a:p>
        </p:txBody>
      </p:sp>
      <p:sp>
        <p:nvSpPr>
          <p:cNvPr id="8" name="Freeform 8"/>
          <p:cNvSpPr/>
          <p:nvPr/>
        </p:nvSpPr>
        <p:spPr>
          <a:xfrm rot="-530138" flipH="1">
            <a:off x="7828230" y="6342484"/>
            <a:ext cx="12372020" cy="4851847"/>
          </a:xfrm>
          <a:custGeom>
            <a:avLst/>
            <a:gdLst/>
            <a:ahLst/>
            <a:cxnLst/>
            <a:rect l="l" t="t" r="r" b="b"/>
            <a:pathLst>
              <a:path w="12372020" h="4851847">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r:embed="rId14"/>
                </a:ext>
              </a:extLst>
            </a:blip>
            <a:stretch>
              <a:fillRect l="-482944"/>
            </a:stretch>
          </a:blipFill>
        </p:spPr>
        <p:txBody>
          <a:bodyPr/>
          <a:lstStyle/>
          <a:p>
            <a:endParaRPr lang="en-US"/>
          </a:p>
        </p:txBody>
      </p:sp>
      <p:sp>
        <p:nvSpPr>
          <p:cNvPr id="9" name="Freeform 9"/>
          <p:cNvSpPr/>
          <p:nvPr/>
        </p:nvSpPr>
        <p:spPr>
          <a:xfrm>
            <a:off x="15736949" y="2205444"/>
            <a:ext cx="1641929" cy="2759545"/>
          </a:xfrm>
          <a:custGeom>
            <a:avLst/>
            <a:gdLst/>
            <a:ahLst/>
            <a:cxnLst/>
            <a:rect l="l" t="t" r="r" b="b"/>
            <a:pathLst>
              <a:path w="1641929" h="2759545">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2681349" y="1800995"/>
            <a:ext cx="1882576" cy="3163994"/>
          </a:xfrm>
          <a:custGeom>
            <a:avLst/>
            <a:gdLst/>
            <a:ahLst/>
            <a:cxnLst/>
            <a:rect l="l" t="t" r="r" b="b"/>
            <a:pathLst>
              <a:path w="1882576" h="3163994">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5005530" y="2115038"/>
            <a:ext cx="1695721" cy="2849952"/>
          </a:xfrm>
          <a:custGeom>
            <a:avLst/>
            <a:gdLst/>
            <a:ahLst/>
            <a:cxnLst/>
            <a:rect l="l" t="t" r="r" b="b"/>
            <a:pathLst>
              <a:path w="1695721" h="2849952">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Freeform 12"/>
          <p:cNvSpPr/>
          <p:nvPr/>
        </p:nvSpPr>
        <p:spPr>
          <a:xfrm>
            <a:off x="2566996" y="1740466"/>
            <a:ext cx="1948065" cy="3274059"/>
          </a:xfrm>
          <a:custGeom>
            <a:avLst/>
            <a:gdLst/>
            <a:ahLst/>
            <a:cxnLst/>
            <a:rect l="l" t="t" r="r" b="b"/>
            <a:pathLst>
              <a:path w="1948065" h="3274059">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p:cNvSpPr/>
          <p:nvPr/>
        </p:nvSpPr>
        <p:spPr>
          <a:xfrm>
            <a:off x="618930" y="1963073"/>
            <a:ext cx="1786140" cy="3001917"/>
          </a:xfrm>
          <a:custGeom>
            <a:avLst/>
            <a:gdLst/>
            <a:ahLst/>
            <a:cxnLst/>
            <a:rect l="l" t="t" r="r" b="b"/>
            <a:pathLst>
              <a:path w="1786140" h="3001917">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4" name="Freeform 14"/>
          <p:cNvSpPr/>
          <p:nvPr/>
        </p:nvSpPr>
        <p:spPr>
          <a:xfrm>
            <a:off x="618930" y="2894493"/>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3444426" y="3289744"/>
            <a:ext cx="2839870" cy="2062455"/>
          </a:xfrm>
          <a:custGeom>
            <a:avLst/>
            <a:gdLst/>
            <a:ahLst/>
            <a:cxnLst/>
            <a:rect l="l" t="t" r="r" b="b"/>
            <a:pathLst>
              <a:path w="2839870" h="2062455">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6" name="Freeform 16"/>
          <p:cNvSpPr/>
          <p:nvPr/>
        </p:nvSpPr>
        <p:spPr>
          <a:xfrm>
            <a:off x="3701727" y="3446688"/>
            <a:ext cx="2471393" cy="1794849"/>
          </a:xfrm>
          <a:custGeom>
            <a:avLst/>
            <a:gdLst/>
            <a:ahLst/>
            <a:cxnLst/>
            <a:rect l="l" t="t" r="r" b="b"/>
            <a:pathLst>
              <a:path w="2471393" h="1794849">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nvGrpSpPr>
          <p:cNvPr id="17" name="Group 17"/>
          <p:cNvGrpSpPr/>
          <p:nvPr/>
        </p:nvGrpSpPr>
        <p:grpSpPr>
          <a:xfrm>
            <a:off x="1512000" y="1735261"/>
            <a:ext cx="14827827" cy="2648672"/>
            <a:chOff x="0" y="0"/>
            <a:chExt cx="3905271" cy="697593"/>
          </a:xfrm>
        </p:grpSpPr>
        <p:sp>
          <p:nvSpPr>
            <p:cNvPr id="18" name="Freeform 18"/>
            <p:cNvSpPr/>
            <p:nvPr/>
          </p:nvSpPr>
          <p:spPr>
            <a:xfrm>
              <a:off x="0" y="0"/>
              <a:ext cx="3905271" cy="697593"/>
            </a:xfrm>
            <a:custGeom>
              <a:avLst/>
              <a:gdLst/>
              <a:ahLst/>
              <a:cxnLst/>
              <a:rect l="l" t="t" r="r" b="b"/>
              <a:pathLst>
                <a:path w="3905271" h="697593">
                  <a:moveTo>
                    <a:pt x="26628" y="0"/>
                  </a:moveTo>
                  <a:lnTo>
                    <a:pt x="3878643" y="0"/>
                  </a:lnTo>
                  <a:cubicBezTo>
                    <a:pt x="3885705" y="0"/>
                    <a:pt x="3892478" y="2805"/>
                    <a:pt x="3897472" y="7799"/>
                  </a:cubicBezTo>
                  <a:cubicBezTo>
                    <a:pt x="3902466" y="12793"/>
                    <a:pt x="3905271" y="19566"/>
                    <a:pt x="3905271" y="26628"/>
                  </a:cubicBezTo>
                  <a:lnTo>
                    <a:pt x="3905271" y="670965"/>
                  </a:lnTo>
                  <a:cubicBezTo>
                    <a:pt x="3905271" y="685671"/>
                    <a:pt x="3893350" y="697593"/>
                    <a:pt x="3878643" y="697593"/>
                  </a:cubicBezTo>
                  <a:lnTo>
                    <a:pt x="26628" y="697593"/>
                  </a:lnTo>
                  <a:cubicBezTo>
                    <a:pt x="11922" y="697593"/>
                    <a:pt x="0" y="685671"/>
                    <a:pt x="0" y="670965"/>
                  </a:cubicBezTo>
                  <a:lnTo>
                    <a:pt x="0" y="26628"/>
                  </a:lnTo>
                  <a:cubicBezTo>
                    <a:pt x="0" y="11922"/>
                    <a:pt x="11922" y="0"/>
                    <a:pt x="26628" y="0"/>
                  </a:cubicBezTo>
                  <a:close/>
                </a:path>
              </a:pathLst>
            </a:custGeom>
            <a:solidFill>
              <a:srgbClr val="FFFFFF">
                <a:alpha val="89804"/>
              </a:srgbClr>
            </a:solidFill>
            <a:ln w="95250" cap="rnd">
              <a:solidFill>
                <a:srgbClr val="FEFFFE">
                  <a:alpha val="89804"/>
                </a:srgbClr>
              </a:solidFill>
              <a:prstDash val="solid"/>
              <a:round/>
            </a:ln>
          </p:spPr>
          <p:txBody>
            <a:bodyPr/>
            <a:lstStyle/>
            <a:p>
              <a:endParaRPr lang="en-US"/>
            </a:p>
          </p:txBody>
        </p:sp>
        <p:sp>
          <p:nvSpPr>
            <p:cNvPr id="19" name="TextBox 19"/>
            <p:cNvSpPr txBox="1"/>
            <p:nvPr/>
          </p:nvSpPr>
          <p:spPr>
            <a:xfrm>
              <a:off x="0" y="-76200"/>
              <a:ext cx="3905271" cy="773793"/>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443499" y="796885"/>
            <a:ext cx="1587063" cy="943581"/>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1" name="Freeform 21"/>
          <p:cNvSpPr/>
          <p:nvPr/>
        </p:nvSpPr>
        <p:spPr>
          <a:xfrm>
            <a:off x="-1212444" y="6254802"/>
            <a:ext cx="6486011" cy="3713241"/>
          </a:xfrm>
          <a:custGeom>
            <a:avLst/>
            <a:gdLst/>
            <a:ahLst/>
            <a:cxnLst/>
            <a:rect l="l" t="t" r="r" b="b"/>
            <a:pathLst>
              <a:path w="6486011" h="3713241">
                <a:moveTo>
                  <a:pt x="0" y="0"/>
                </a:moveTo>
                <a:lnTo>
                  <a:pt x="6486011" y="0"/>
                </a:lnTo>
                <a:lnTo>
                  <a:pt x="6486011" y="3713241"/>
                </a:lnTo>
                <a:lnTo>
                  <a:pt x="0" y="371324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a:off x="14040682" y="7083008"/>
            <a:ext cx="5568749" cy="4350585"/>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3" name="Freeform 23"/>
          <p:cNvSpPr/>
          <p:nvPr/>
        </p:nvSpPr>
        <p:spPr>
          <a:xfrm>
            <a:off x="17044111" y="6870762"/>
            <a:ext cx="669534" cy="635448"/>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4" name="Freeform 24"/>
          <p:cNvSpPr/>
          <p:nvPr/>
        </p:nvSpPr>
        <p:spPr>
          <a:xfrm>
            <a:off x="17610132" y="8111422"/>
            <a:ext cx="579944" cy="550419"/>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5" name="Freeform 25"/>
          <p:cNvSpPr/>
          <p:nvPr/>
        </p:nvSpPr>
        <p:spPr>
          <a:xfrm>
            <a:off x="14903142" y="9331406"/>
            <a:ext cx="670787" cy="636637"/>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6" name="Freeform 26"/>
          <p:cNvSpPr/>
          <p:nvPr/>
        </p:nvSpPr>
        <p:spPr>
          <a:xfrm>
            <a:off x="16557914" y="9572162"/>
            <a:ext cx="534286" cy="507086"/>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7" name="Freeform 27"/>
          <p:cNvSpPr/>
          <p:nvPr/>
        </p:nvSpPr>
        <p:spPr>
          <a:xfrm>
            <a:off x="14529594" y="8267332"/>
            <a:ext cx="669534" cy="635448"/>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8" name="Freeform 28"/>
          <p:cNvSpPr/>
          <p:nvPr/>
        </p:nvSpPr>
        <p:spPr>
          <a:xfrm>
            <a:off x="16557914" y="8261322"/>
            <a:ext cx="534286" cy="507086"/>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29" name="TextBox 29"/>
          <p:cNvSpPr txBox="1"/>
          <p:nvPr/>
        </p:nvSpPr>
        <p:spPr>
          <a:xfrm>
            <a:off x="4230910" y="247494"/>
            <a:ext cx="8450439" cy="1202017"/>
          </a:xfrm>
          <a:prstGeom prst="rect">
            <a:avLst/>
          </a:prstGeom>
        </p:spPr>
        <p:txBody>
          <a:bodyPr lIns="0" tIns="0" rIns="0" bIns="0" rtlCol="0" anchor="t">
            <a:spAutoFit/>
          </a:bodyPr>
          <a:lstStyle/>
          <a:p>
            <a:pPr algn="ctr">
              <a:lnSpc>
                <a:spcPts val="8819"/>
              </a:lnSpc>
            </a:pPr>
            <a:r>
              <a:rPr lang="en-US" sz="6298" b="1">
                <a:solidFill>
                  <a:srgbClr val="5A3F2B"/>
                </a:solidFill>
                <a:latin typeface="Fraunces Bold"/>
                <a:ea typeface="Fraunces Bold"/>
                <a:cs typeface="Fraunces Bold"/>
                <a:sym typeface="Fraunces Bold"/>
              </a:rPr>
              <a:t>2. ĐỌC VĂN BẢN</a:t>
            </a:r>
          </a:p>
        </p:txBody>
      </p:sp>
      <p:sp>
        <p:nvSpPr>
          <p:cNvPr id="30" name="TextBox 30"/>
          <p:cNvSpPr txBox="1"/>
          <p:nvPr/>
        </p:nvSpPr>
        <p:spPr>
          <a:xfrm>
            <a:off x="1512000" y="2038838"/>
            <a:ext cx="14224949" cy="2089076"/>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0F0F0F"/>
                </a:solidFill>
                <a:latin typeface="Roboto Condensed"/>
                <a:ea typeface="Roboto Condensed"/>
                <a:cs typeface="Roboto Condensed"/>
                <a:sym typeface="Roboto Condensed"/>
              </a:rPr>
              <a:t>HS đọc thầm, hóa thân vào nhân vật để cảm nhận và đọc sáng tạo văn bản.</a:t>
            </a:r>
          </a:p>
          <a:p>
            <a:pPr marL="863599" lvl="1" indent="-431800" algn="just">
              <a:lnSpc>
                <a:spcPts val="5599"/>
              </a:lnSpc>
              <a:buFont typeface="Arial"/>
              <a:buChar char="•"/>
            </a:pPr>
            <a:r>
              <a:rPr lang="en-US" sz="3999">
                <a:solidFill>
                  <a:srgbClr val="0F0F0F"/>
                </a:solidFill>
                <a:latin typeface="Roboto Condensed"/>
                <a:ea typeface="Roboto Condensed"/>
                <a:cs typeface="Roboto Condensed"/>
                <a:sym typeface="Roboto Condensed"/>
              </a:rPr>
              <a:t>Gọi 1-2 Hs đọc nối tiếp các văn bản.</a:t>
            </a:r>
          </a:p>
        </p:txBody>
      </p:sp>
      <p:graphicFrame>
        <p:nvGraphicFramePr>
          <p:cNvPr id="31" name="Table 31"/>
          <p:cNvGraphicFramePr>
            <a:graphicFrameLocks noGrp="1"/>
          </p:cNvGraphicFramePr>
          <p:nvPr/>
        </p:nvGraphicFramePr>
        <p:xfrm>
          <a:off x="874300" y="4725420"/>
          <a:ext cx="16217900" cy="5121602"/>
        </p:xfrm>
        <a:graphic>
          <a:graphicData uri="http://schemas.openxmlformats.org/drawingml/2006/table">
            <a:tbl>
              <a:tblPr/>
              <a:tblGrid>
                <a:gridCol w="13094794">
                  <a:extLst>
                    <a:ext uri="{9D8B030D-6E8A-4147-A177-3AD203B41FA5}">
                      <a16:colId xmlns:a16="http://schemas.microsoft.com/office/drawing/2014/main" val="20000"/>
                    </a:ext>
                  </a:extLst>
                </a:gridCol>
                <a:gridCol w="1512852">
                  <a:extLst>
                    <a:ext uri="{9D8B030D-6E8A-4147-A177-3AD203B41FA5}">
                      <a16:colId xmlns:a16="http://schemas.microsoft.com/office/drawing/2014/main" val="20001"/>
                    </a:ext>
                  </a:extLst>
                </a:gridCol>
                <a:gridCol w="1610254">
                  <a:extLst>
                    <a:ext uri="{9D8B030D-6E8A-4147-A177-3AD203B41FA5}">
                      <a16:colId xmlns:a16="http://schemas.microsoft.com/office/drawing/2014/main" val="20002"/>
                    </a:ext>
                  </a:extLst>
                </a:gridCol>
              </a:tblGrid>
              <a:tr h="908189">
                <a:tc>
                  <a:txBody>
                    <a:bodyPr/>
                    <a:lstStyle/>
                    <a:p>
                      <a:pPr algn="ctr">
                        <a:lnSpc>
                          <a:spcPts val="4348"/>
                        </a:lnSpc>
                        <a:defRPr/>
                      </a:pPr>
                      <a:r>
                        <a:rPr lang="en-US" sz="3623" b="1">
                          <a:solidFill>
                            <a:srgbClr val="F5EFEB"/>
                          </a:solidFill>
                          <a:latin typeface="Roboto Condensed Bold"/>
                          <a:ea typeface="Roboto Condensed Bold"/>
                          <a:cs typeface="Roboto Condensed Bold"/>
                          <a:sym typeface="Roboto Condensed Bold"/>
                        </a:rPr>
                        <a:t> Tiêu chí</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7895A4"/>
                    </a:solidFill>
                  </a:tcPr>
                </a:tc>
                <a:tc>
                  <a:txBody>
                    <a:bodyPr/>
                    <a:lstStyle/>
                    <a:p>
                      <a:pPr algn="ctr">
                        <a:lnSpc>
                          <a:spcPts val="4348"/>
                        </a:lnSpc>
                        <a:defRPr/>
                      </a:pPr>
                      <a:r>
                        <a:rPr lang="en-US" sz="3623" b="1">
                          <a:solidFill>
                            <a:srgbClr val="F5EFEB"/>
                          </a:solidFill>
                          <a:latin typeface="Roboto Condensed Bold"/>
                          <a:ea typeface="Roboto Condensed Bold"/>
                          <a:cs typeface="Roboto Condensed Bold"/>
                          <a:sym typeface="Roboto Condensed Bold"/>
                        </a:rPr>
                        <a:t> Có   </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7895A4"/>
                    </a:solidFill>
                  </a:tcPr>
                </a:tc>
                <a:tc>
                  <a:txBody>
                    <a:bodyPr/>
                    <a:lstStyle/>
                    <a:p>
                      <a:pPr algn="ctr">
                        <a:lnSpc>
                          <a:spcPts val="4348"/>
                        </a:lnSpc>
                        <a:defRPr/>
                      </a:pPr>
                      <a:r>
                        <a:rPr lang="en-US" sz="3623" b="1">
                          <a:solidFill>
                            <a:srgbClr val="F5EFEB"/>
                          </a:solidFill>
                          <a:latin typeface="Roboto Condensed Bold"/>
                          <a:ea typeface="Roboto Condensed Bold"/>
                          <a:cs typeface="Roboto Condensed Bold"/>
                          <a:sym typeface="Roboto Condensed Bold"/>
                        </a:rPr>
                        <a:t> Không</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7895A4"/>
                    </a:solidFill>
                  </a:tcPr>
                </a:tc>
                <a:extLst>
                  <a:ext uri="{0D108BD9-81ED-4DB2-BD59-A6C34878D82A}">
                    <a16:rowId xmlns:a16="http://schemas.microsoft.com/office/drawing/2014/main" val="10000"/>
                  </a:ext>
                </a:extLst>
              </a:tr>
              <a:tr h="927993">
                <a:tc>
                  <a:txBody>
                    <a:bodyPr/>
                    <a:lstStyle/>
                    <a:p>
                      <a:pPr algn="l">
                        <a:lnSpc>
                          <a:spcPts val="4467"/>
                        </a:lnSpc>
                        <a:defRPr/>
                      </a:pPr>
                      <a:r>
                        <a:rPr lang="en-US" sz="3723">
                          <a:solidFill>
                            <a:srgbClr val="0F0F0F"/>
                          </a:solidFill>
                          <a:latin typeface="Roboto Condensed"/>
                          <a:ea typeface="Roboto Condensed"/>
                          <a:cs typeface="Roboto Condensed"/>
                          <a:sym typeface="Roboto Condensed"/>
                        </a:rPr>
                        <a:t>Đọc trôi chảy, không bỏ từ, thêm từ.</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extLst>
                  <a:ext uri="{0D108BD9-81ED-4DB2-BD59-A6C34878D82A}">
                    <a16:rowId xmlns:a16="http://schemas.microsoft.com/office/drawing/2014/main" val="10001"/>
                  </a:ext>
                </a:extLst>
              </a:tr>
              <a:tr h="917461">
                <a:tc>
                  <a:txBody>
                    <a:bodyPr/>
                    <a:lstStyle/>
                    <a:p>
                      <a:pPr algn="just">
                        <a:lnSpc>
                          <a:spcPts val="4467"/>
                        </a:lnSpc>
                        <a:defRPr/>
                      </a:pPr>
                      <a:r>
                        <a:rPr lang="en-US" sz="3723">
                          <a:solidFill>
                            <a:srgbClr val="0F0F0F"/>
                          </a:solidFill>
                          <a:latin typeface="Roboto Condensed"/>
                          <a:ea typeface="Roboto Condensed"/>
                          <a:cs typeface="Roboto Condensed"/>
                          <a:sym typeface="Roboto Condensed"/>
                        </a:rPr>
                        <a:t>Đọc to, rõ bảo đảm trong không gian lớp học, cả lớp cùng nghe được.</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extLst>
                  <a:ext uri="{0D108BD9-81ED-4DB2-BD59-A6C34878D82A}">
                    <a16:rowId xmlns:a16="http://schemas.microsoft.com/office/drawing/2014/main" val="10002"/>
                  </a:ext>
                </a:extLst>
              </a:tr>
              <a:tr h="917461">
                <a:tc>
                  <a:txBody>
                    <a:bodyPr/>
                    <a:lstStyle/>
                    <a:p>
                      <a:pPr algn="l">
                        <a:lnSpc>
                          <a:spcPts val="4467"/>
                        </a:lnSpc>
                        <a:defRPr/>
                      </a:pPr>
                      <a:r>
                        <a:rPr lang="en-US" sz="3723">
                          <a:solidFill>
                            <a:srgbClr val="0F0F0F"/>
                          </a:solidFill>
                          <a:latin typeface="Roboto Condensed"/>
                          <a:ea typeface="Roboto Condensed"/>
                          <a:cs typeface="Roboto Condensed"/>
                          <a:sym typeface="Roboto Condensed"/>
                        </a:rPr>
                        <a:t>Tốc độ đọc phù hợp.</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extLst>
                  <a:ext uri="{0D108BD9-81ED-4DB2-BD59-A6C34878D82A}">
                    <a16:rowId xmlns:a16="http://schemas.microsoft.com/office/drawing/2014/main" val="10003"/>
                  </a:ext>
                </a:extLst>
              </a:tr>
              <a:tr h="1450498">
                <a:tc>
                  <a:txBody>
                    <a:bodyPr/>
                    <a:lstStyle/>
                    <a:p>
                      <a:pPr algn="just">
                        <a:lnSpc>
                          <a:spcPts val="4467"/>
                        </a:lnSpc>
                        <a:defRPr/>
                      </a:pPr>
                      <a:r>
                        <a:rPr lang="en-US" sz="3723">
                          <a:solidFill>
                            <a:srgbClr val="0F0F0F"/>
                          </a:solidFill>
                          <a:latin typeface="Roboto Condensed"/>
                          <a:ea typeface="Roboto Condensed"/>
                          <a:cs typeface="Roboto Condensed"/>
                          <a:sym typeface="Roboto Condensed"/>
                        </a:rPr>
                        <a:t>Sử dụng giọng điệu khác nhau để thể hiện được cảm xúc của các nhân vật.</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FEFFFE"/>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4">
              <a:extLst>
                <a:ext uri="{96DAC541-7B7A-43D3-8B79-37D633B846F1}">
                  <asvg:svgBlip xmlns:asvg="http://schemas.microsoft.com/office/drawing/2016/SVG/main" r:embed="rId15"/>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1" name="Group 11"/>
          <p:cNvGrpSpPr/>
          <p:nvPr/>
        </p:nvGrpSpPr>
        <p:grpSpPr>
          <a:xfrm>
            <a:off x="6989518" y="1028840"/>
            <a:ext cx="10489173" cy="8570736"/>
            <a:chOff x="0" y="0"/>
            <a:chExt cx="2762581" cy="2257313"/>
          </a:xfrm>
        </p:grpSpPr>
        <p:sp>
          <p:nvSpPr>
            <p:cNvPr id="12" name="Freeform 12"/>
            <p:cNvSpPr/>
            <p:nvPr/>
          </p:nvSpPr>
          <p:spPr>
            <a:xfrm>
              <a:off x="0" y="0"/>
              <a:ext cx="2762581" cy="2257313"/>
            </a:xfrm>
            <a:custGeom>
              <a:avLst/>
              <a:gdLst/>
              <a:ahLst/>
              <a:cxnLst/>
              <a:rect l="l" t="t" r="r" b="b"/>
              <a:pathLst>
                <a:path w="2762581" h="2257313">
                  <a:moveTo>
                    <a:pt x="37642" y="0"/>
                  </a:moveTo>
                  <a:lnTo>
                    <a:pt x="2724938" y="0"/>
                  </a:lnTo>
                  <a:cubicBezTo>
                    <a:pt x="2745728" y="0"/>
                    <a:pt x="2762581" y="16853"/>
                    <a:pt x="2762581" y="37642"/>
                  </a:cubicBezTo>
                  <a:lnTo>
                    <a:pt x="2762581" y="2219671"/>
                  </a:lnTo>
                  <a:cubicBezTo>
                    <a:pt x="2762581" y="2229654"/>
                    <a:pt x="2758615" y="2239228"/>
                    <a:pt x="2751555" y="2246288"/>
                  </a:cubicBezTo>
                  <a:cubicBezTo>
                    <a:pt x="2744496" y="2253347"/>
                    <a:pt x="2734922" y="2257313"/>
                    <a:pt x="2724938" y="2257313"/>
                  </a:cubicBezTo>
                  <a:lnTo>
                    <a:pt x="37642" y="2257313"/>
                  </a:lnTo>
                  <a:cubicBezTo>
                    <a:pt x="27659" y="2257313"/>
                    <a:pt x="18085" y="2253347"/>
                    <a:pt x="11025" y="2246288"/>
                  </a:cubicBezTo>
                  <a:cubicBezTo>
                    <a:pt x="3966" y="2239228"/>
                    <a:pt x="0" y="2229654"/>
                    <a:pt x="0" y="2219671"/>
                  </a:cubicBezTo>
                  <a:lnTo>
                    <a:pt x="0" y="37642"/>
                  </a:lnTo>
                  <a:cubicBezTo>
                    <a:pt x="0" y="27659"/>
                    <a:pt x="3966" y="18085"/>
                    <a:pt x="11025" y="11025"/>
                  </a:cubicBezTo>
                  <a:cubicBezTo>
                    <a:pt x="18085" y="3966"/>
                    <a:pt x="27659" y="0"/>
                    <a:pt x="37642"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762581" cy="233351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2">
              <a:extLst>
                <a:ext uri="{96DAC541-7B7A-43D3-8B79-37D633B846F1}">
                  <asvg:svgBlip xmlns:asvg="http://schemas.microsoft.com/office/drawing/2016/SVG/main" r:embed="rId23"/>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4">
              <a:extLst>
                <a:ext uri="{96DAC541-7B7A-43D3-8B79-37D633B846F1}">
                  <asvg:svgBlip xmlns:asvg="http://schemas.microsoft.com/office/drawing/2016/SVG/main" r:embed="rId25"/>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6"/>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6"/>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3" name="TextBox 23"/>
          <p:cNvSpPr txBox="1"/>
          <p:nvPr/>
        </p:nvSpPr>
        <p:spPr>
          <a:xfrm>
            <a:off x="8050162" y="1288737"/>
            <a:ext cx="8450439" cy="1087627"/>
          </a:xfrm>
          <a:prstGeom prst="rect">
            <a:avLst/>
          </a:prstGeom>
        </p:spPr>
        <p:txBody>
          <a:bodyPr lIns="0" tIns="0" rIns="0" bIns="0" rtlCol="0" anchor="t">
            <a:spAutoFit/>
          </a:bodyPr>
          <a:lstStyle/>
          <a:p>
            <a:pPr algn="ctr">
              <a:lnSpc>
                <a:spcPts val="8819"/>
              </a:lnSpc>
            </a:pPr>
            <a:r>
              <a:rPr lang="en-US" sz="6298">
                <a:solidFill>
                  <a:srgbClr val="000000"/>
                </a:solidFill>
                <a:latin typeface="#9Slide05 Angelline"/>
                <a:ea typeface="#9Slide05 Angelline"/>
                <a:cs typeface="#9Slide05 Angelline"/>
                <a:sym typeface="#9Slide05 Angelline"/>
              </a:rPr>
              <a:t>Ai đã đọc hiệu quả?</a:t>
            </a:r>
          </a:p>
        </p:txBody>
      </p:sp>
      <p:sp>
        <p:nvSpPr>
          <p:cNvPr id="24" name="TextBox 24"/>
          <p:cNvSpPr txBox="1"/>
          <p:nvPr/>
        </p:nvSpPr>
        <p:spPr>
          <a:xfrm>
            <a:off x="7488036" y="2613741"/>
            <a:ext cx="9117340" cy="6318027"/>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0F0F0F"/>
                </a:solidFill>
                <a:latin typeface="Roboto Condensed"/>
                <a:ea typeface="Roboto Condensed"/>
                <a:cs typeface="Roboto Condensed"/>
                <a:sym typeface="Roboto Condensed"/>
              </a:rPr>
              <a:t>Có một số câu hỏi trắc nghiệm dưới dạng lật mảnh ghép. Thời gian suy nghĩ 10s / câu. </a:t>
            </a:r>
          </a:p>
          <a:p>
            <a:pPr marL="863599" lvl="1" indent="-431800" algn="just">
              <a:lnSpc>
                <a:spcPts val="5599"/>
              </a:lnSpc>
              <a:buFont typeface="Arial"/>
              <a:buChar char="•"/>
            </a:pPr>
            <a:r>
              <a:rPr lang="en-US" sz="3999">
                <a:solidFill>
                  <a:srgbClr val="0F0F0F"/>
                </a:solidFill>
                <a:latin typeface="Roboto Condensed"/>
                <a:ea typeface="Roboto Condensed"/>
                <a:cs typeface="Roboto Condensed"/>
                <a:sym typeface="Roboto Condensed"/>
              </a:rPr>
              <a:t>Lớp chia thành 3-4 nhóm trả lời câu hỏi bằng cách giơ đáp án ABCD.</a:t>
            </a:r>
          </a:p>
          <a:p>
            <a:pPr marL="863599" lvl="1" indent="-431800" algn="just">
              <a:lnSpc>
                <a:spcPts val="5599"/>
              </a:lnSpc>
              <a:buFont typeface="Arial"/>
              <a:buChar char="•"/>
            </a:pPr>
            <a:r>
              <a:rPr lang="en-US" sz="3999">
                <a:solidFill>
                  <a:srgbClr val="0F0F0F"/>
                </a:solidFill>
                <a:latin typeface="Roboto Condensed"/>
                <a:ea typeface="Roboto Condensed"/>
                <a:cs typeface="Roboto Condensed"/>
                <a:sym typeface="Roboto Condensed"/>
              </a:rPr>
              <a:t>Trả lời hết 6 câu, HS nhận đủ 6 mảnh ghép để ghép lại thành 1 bức tranh.</a:t>
            </a:r>
          </a:p>
          <a:p>
            <a:pPr marL="863599" lvl="1" indent="-431800" algn="just">
              <a:lnSpc>
                <a:spcPts val="5599"/>
              </a:lnSpc>
              <a:buFont typeface="Arial"/>
              <a:buChar char="•"/>
            </a:pPr>
            <a:r>
              <a:rPr lang="en-US" sz="3999">
                <a:solidFill>
                  <a:srgbClr val="0F0F0F"/>
                </a:solidFill>
                <a:latin typeface="Roboto Condensed"/>
                <a:ea typeface="Roboto Condensed"/>
                <a:cs typeface="Roboto Condensed"/>
                <a:sym typeface="Roboto Condensed"/>
              </a:rPr>
              <a:t>Nhóm ghép tranh đúng và nhanh nhất được + điểm tích cực.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85084" y="4794464"/>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4">
              <a:extLst>
                <a:ext uri="{96DAC541-7B7A-43D3-8B79-37D633B846F1}">
                  <asvg:svgBlip xmlns:asvg="http://schemas.microsoft.com/office/drawing/2016/SVG/main" r:embed="rId15"/>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1" name="Group 11"/>
          <p:cNvGrpSpPr/>
          <p:nvPr/>
        </p:nvGrpSpPr>
        <p:grpSpPr>
          <a:xfrm>
            <a:off x="6366437" y="346648"/>
            <a:ext cx="10489173" cy="8860058"/>
            <a:chOff x="0" y="-76200"/>
            <a:chExt cx="2762581" cy="2333513"/>
          </a:xfrm>
        </p:grpSpPr>
        <p:sp>
          <p:nvSpPr>
            <p:cNvPr id="12" name="Freeform 12"/>
            <p:cNvSpPr/>
            <p:nvPr/>
          </p:nvSpPr>
          <p:spPr>
            <a:xfrm>
              <a:off x="0" y="0"/>
              <a:ext cx="2762581" cy="2257313"/>
            </a:xfrm>
            <a:custGeom>
              <a:avLst/>
              <a:gdLst/>
              <a:ahLst/>
              <a:cxnLst/>
              <a:rect l="l" t="t" r="r" b="b"/>
              <a:pathLst>
                <a:path w="2762581" h="2257313">
                  <a:moveTo>
                    <a:pt x="37642" y="0"/>
                  </a:moveTo>
                  <a:lnTo>
                    <a:pt x="2724938" y="0"/>
                  </a:lnTo>
                  <a:cubicBezTo>
                    <a:pt x="2745728" y="0"/>
                    <a:pt x="2762581" y="16853"/>
                    <a:pt x="2762581" y="37642"/>
                  </a:cubicBezTo>
                  <a:lnTo>
                    <a:pt x="2762581" y="2219671"/>
                  </a:lnTo>
                  <a:cubicBezTo>
                    <a:pt x="2762581" y="2229654"/>
                    <a:pt x="2758615" y="2239228"/>
                    <a:pt x="2751555" y="2246288"/>
                  </a:cubicBezTo>
                  <a:cubicBezTo>
                    <a:pt x="2744496" y="2253347"/>
                    <a:pt x="2734922" y="2257313"/>
                    <a:pt x="2724938" y="2257313"/>
                  </a:cubicBezTo>
                  <a:lnTo>
                    <a:pt x="37642" y="2257313"/>
                  </a:lnTo>
                  <a:cubicBezTo>
                    <a:pt x="27659" y="2257313"/>
                    <a:pt x="18085" y="2253347"/>
                    <a:pt x="11025" y="2246288"/>
                  </a:cubicBezTo>
                  <a:cubicBezTo>
                    <a:pt x="3966" y="2239228"/>
                    <a:pt x="0" y="2229654"/>
                    <a:pt x="0" y="2219671"/>
                  </a:cubicBezTo>
                  <a:lnTo>
                    <a:pt x="0" y="37642"/>
                  </a:lnTo>
                  <a:cubicBezTo>
                    <a:pt x="0" y="27659"/>
                    <a:pt x="3966" y="18085"/>
                    <a:pt x="11025" y="11025"/>
                  </a:cubicBezTo>
                  <a:cubicBezTo>
                    <a:pt x="18085" y="3966"/>
                    <a:pt x="27659" y="0"/>
                    <a:pt x="37642"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13" name="TextBox 13"/>
            <p:cNvSpPr txBox="1"/>
            <p:nvPr/>
          </p:nvSpPr>
          <p:spPr>
            <a:xfrm>
              <a:off x="0" y="-76200"/>
              <a:ext cx="2762581" cy="233351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052100" y="68667"/>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2">
              <a:extLst>
                <a:ext uri="{96DAC541-7B7A-43D3-8B79-37D633B846F1}">
                  <asvg:svgBlip xmlns:asvg="http://schemas.microsoft.com/office/drawing/2016/SVG/main" r:embed="rId23"/>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4">
              <a:extLst>
                <a:ext uri="{96DAC541-7B7A-43D3-8B79-37D633B846F1}">
                  <asvg:svgBlip xmlns:asvg="http://schemas.microsoft.com/office/drawing/2016/SVG/main" r:embed="rId25"/>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6"/>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6"/>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3" name="TextBox 23"/>
          <p:cNvSpPr txBox="1"/>
          <p:nvPr/>
        </p:nvSpPr>
        <p:spPr>
          <a:xfrm>
            <a:off x="7233493" y="2742854"/>
            <a:ext cx="9117340" cy="4203551"/>
          </a:xfrm>
          <a:prstGeom prst="rect">
            <a:avLst/>
          </a:prstGeom>
        </p:spPr>
        <p:txBody>
          <a:bodyPr lIns="0" tIns="0" rIns="0" bIns="0" rtlCol="0" anchor="t">
            <a:spAutoFit/>
          </a:bodyPr>
          <a:lstStyle/>
          <a:p>
            <a:pPr algn="just">
              <a:lnSpc>
                <a:spcPts val="5599"/>
              </a:lnSpc>
            </a:pPr>
            <a:r>
              <a:rPr lang="en-US" sz="3999" b="1" dirty="0" err="1">
                <a:solidFill>
                  <a:srgbClr val="0F0F0F"/>
                </a:solidFill>
                <a:latin typeface="Roboto Condensed Bold"/>
                <a:ea typeface="Roboto Condensed Bold"/>
                <a:cs typeface="Roboto Condensed Bold"/>
                <a:sym typeface="Roboto Condensed Bold"/>
              </a:rPr>
              <a:t>Câu</a:t>
            </a:r>
            <a:r>
              <a:rPr lang="en-US" sz="3999" b="1" dirty="0">
                <a:solidFill>
                  <a:srgbClr val="0F0F0F"/>
                </a:solidFill>
                <a:latin typeface="Roboto Condensed Bold"/>
                <a:ea typeface="Roboto Condensed Bold"/>
                <a:cs typeface="Roboto Condensed Bold"/>
                <a:sym typeface="Roboto Condensed Bold"/>
              </a:rPr>
              <a:t> 1. </a:t>
            </a:r>
            <a:r>
              <a:rPr lang="en-US" sz="3999" b="1" dirty="0" err="1">
                <a:solidFill>
                  <a:srgbClr val="0F0F0F"/>
                </a:solidFill>
                <a:latin typeface="Roboto Condensed Bold"/>
                <a:ea typeface="Roboto Condensed Bold"/>
                <a:cs typeface="Roboto Condensed Bold"/>
                <a:sym typeface="Roboto Condensed Bold"/>
              </a:rPr>
              <a:t>Tác</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giả</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của</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truyện</a:t>
            </a:r>
            <a:r>
              <a:rPr lang="en-US" sz="3999" b="1" dirty="0">
                <a:solidFill>
                  <a:srgbClr val="0F0F0F"/>
                </a:solidFill>
                <a:latin typeface="Roboto Condensed Bold"/>
                <a:ea typeface="Roboto Condensed Bold"/>
                <a:cs typeface="Roboto Condensed Bold"/>
                <a:sym typeface="Roboto Condensed Bold"/>
              </a:rPr>
              <a:t> </a:t>
            </a:r>
            <a:r>
              <a:rPr lang="en-US" sz="3999" b="1" i="1" dirty="0" err="1">
                <a:solidFill>
                  <a:srgbClr val="0F0F0F"/>
                </a:solidFill>
                <a:latin typeface="Roboto Condensed Bold Italics"/>
                <a:ea typeface="Roboto Condensed Bold Italics"/>
                <a:cs typeface="Roboto Condensed Bold Italics"/>
                <a:sym typeface="Roboto Condensed Bold Italics"/>
              </a:rPr>
              <a:t>Bí</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ẩn</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của</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làn</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nước</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là</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nhà</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văn</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Bảo</a:t>
            </a:r>
            <a:r>
              <a:rPr lang="en-US" sz="3999" b="1" dirty="0">
                <a:solidFill>
                  <a:srgbClr val="0F0F0F"/>
                </a:solidFill>
                <a:latin typeface="Roboto Condensed Bold"/>
                <a:ea typeface="Roboto Condensed Bold"/>
                <a:cs typeface="Roboto Condensed Bold"/>
                <a:sym typeface="Roboto Condensed Bold"/>
              </a:rPr>
              <a:t> Ninh, </a:t>
            </a:r>
            <a:r>
              <a:rPr lang="en-US" sz="3999" b="1" dirty="0" err="1">
                <a:solidFill>
                  <a:srgbClr val="0F0F0F"/>
                </a:solidFill>
                <a:latin typeface="Roboto Condensed Bold"/>
                <a:ea typeface="Roboto Condensed Bold"/>
                <a:cs typeface="Roboto Condensed Bold"/>
                <a:sym typeface="Roboto Condensed Bold"/>
              </a:rPr>
              <a:t>quê</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Quảng</a:t>
            </a:r>
            <a:r>
              <a:rPr lang="en-US" sz="3999" b="1" dirty="0">
                <a:solidFill>
                  <a:srgbClr val="0F0F0F"/>
                </a:solidFill>
                <a:latin typeface="Roboto Condensed Bold"/>
                <a:ea typeface="Roboto Condensed Bold"/>
                <a:cs typeface="Roboto Condensed Bold"/>
                <a:sym typeface="Roboto Condensed Bold"/>
              </a:rPr>
              <a:t> Bình. </a:t>
            </a:r>
            <a:r>
              <a:rPr lang="en-US" sz="3999" b="1" dirty="0" err="1">
                <a:solidFill>
                  <a:srgbClr val="0F0F0F"/>
                </a:solidFill>
                <a:latin typeface="Roboto Condensed Bold"/>
                <a:ea typeface="Roboto Condensed Bold"/>
                <a:cs typeface="Roboto Condensed Bold"/>
                <a:sym typeface="Roboto Condensed Bold"/>
              </a:rPr>
              <a:t>ĐÚNG</a:t>
            </a:r>
            <a:r>
              <a:rPr lang="en-US" sz="3999" b="1" dirty="0">
                <a:solidFill>
                  <a:srgbClr val="0F0F0F"/>
                </a:solidFill>
                <a:latin typeface="Roboto Condensed Bold"/>
                <a:ea typeface="Roboto Condensed Bold"/>
                <a:cs typeface="Roboto Condensed Bold"/>
                <a:sym typeface="Roboto Condensed Bold"/>
              </a:rPr>
              <a:t> hay SAI?</a:t>
            </a:r>
          </a:p>
          <a:p>
            <a:pPr algn="just">
              <a:lnSpc>
                <a:spcPts val="5599"/>
              </a:lnSpc>
            </a:pPr>
            <a:r>
              <a:rPr lang="en-US" sz="3999" dirty="0">
                <a:solidFill>
                  <a:srgbClr val="0F0F0F"/>
                </a:solidFill>
                <a:latin typeface="Roboto Condensed"/>
                <a:ea typeface="Roboto Condensed"/>
                <a:cs typeface="Roboto Condensed"/>
                <a:sym typeface="Roboto Condensed"/>
              </a:rPr>
              <a:t>A.  </a:t>
            </a:r>
            <a:r>
              <a:rPr lang="en-US" sz="3999" dirty="0" err="1">
                <a:solidFill>
                  <a:srgbClr val="0F0F0F"/>
                </a:solidFill>
                <a:latin typeface="Roboto Condensed"/>
                <a:ea typeface="Roboto Condensed"/>
                <a:cs typeface="Roboto Condensed"/>
                <a:sym typeface="Roboto Condensed"/>
              </a:rPr>
              <a:t>ĐÚNG</a:t>
            </a:r>
            <a:endParaRPr lang="en-US" sz="3999" dirty="0">
              <a:solidFill>
                <a:srgbClr val="0F0F0F"/>
              </a:solidFill>
              <a:latin typeface="Roboto Condensed"/>
              <a:ea typeface="Roboto Condensed"/>
              <a:cs typeface="Roboto Condensed"/>
              <a:sym typeface="Roboto Condensed"/>
            </a:endParaRPr>
          </a:p>
          <a:p>
            <a:pPr algn="just">
              <a:lnSpc>
                <a:spcPts val="5599"/>
              </a:lnSpc>
            </a:pPr>
            <a:r>
              <a:rPr lang="en-US" sz="3999" dirty="0">
                <a:solidFill>
                  <a:srgbClr val="0F0F0F"/>
                </a:solidFill>
                <a:latin typeface="Roboto Condensed"/>
                <a:ea typeface="Roboto Condensed"/>
                <a:cs typeface="Roboto Condensed"/>
                <a:sym typeface="Roboto Condensed"/>
              </a:rPr>
              <a:t>B. SAI</a:t>
            </a:r>
          </a:p>
          <a:p>
            <a:pPr algn="just">
              <a:lnSpc>
                <a:spcPts val="5599"/>
              </a:lnSpc>
            </a:pPr>
            <a:endParaRPr lang="en-US" sz="3999" dirty="0">
              <a:solidFill>
                <a:srgbClr val="0F0F0F"/>
              </a:solidFill>
              <a:latin typeface="Roboto Condensed"/>
              <a:ea typeface="Roboto Condensed"/>
              <a:cs typeface="Roboto Condensed"/>
              <a:sym typeface="Roboto Condensed"/>
            </a:endParaRPr>
          </a:p>
        </p:txBody>
      </p:sp>
      <p:sp>
        <p:nvSpPr>
          <p:cNvPr id="24" name="Freeform 24"/>
          <p:cNvSpPr/>
          <p:nvPr/>
        </p:nvSpPr>
        <p:spPr>
          <a:xfrm>
            <a:off x="9144000" y="4940621"/>
            <a:ext cx="529303" cy="551445"/>
          </a:xfrm>
          <a:custGeom>
            <a:avLst/>
            <a:gdLst/>
            <a:ahLst/>
            <a:cxnLst/>
            <a:rect l="l" t="t" r="r" b="b"/>
            <a:pathLst>
              <a:path w="1055570" h="1000152">
                <a:moveTo>
                  <a:pt x="0" y="0"/>
                </a:moveTo>
                <a:lnTo>
                  <a:pt x="1055570" y="0"/>
                </a:lnTo>
                <a:lnTo>
                  <a:pt x="1055570" y="1000152"/>
                </a:lnTo>
                <a:lnTo>
                  <a:pt x="0" y="100015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5" name="TextBox 25"/>
          <p:cNvSpPr txBox="1"/>
          <p:nvPr/>
        </p:nvSpPr>
        <p:spPr>
          <a:xfrm>
            <a:off x="8008885" y="1550751"/>
            <a:ext cx="8450439" cy="1087627"/>
          </a:xfrm>
          <a:prstGeom prst="rect">
            <a:avLst/>
          </a:prstGeom>
        </p:spPr>
        <p:txBody>
          <a:bodyPr lIns="0" tIns="0" rIns="0" bIns="0" rtlCol="0" anchor="t">
            <a:spAutoFit/>
          </a:bodyPr>
          <a:lstStyle/>
          <a:p>
            <a:pPr algn="ctr">
              <a:lnSpc>
                <a:spcPts val="8819"/>
              </a:lnSpc>
            </a:pPr>
            <a:r>
              <a:rPr lang="en-US" sz="6298">
                <a:solidFill>
                  <a:srgbClr val="000000"/>
                </a:solidFill>
                <a:latin typeface="#9Slide05 Angelline"/>
                <a:ea typeface="#9Slide05 Angelline"/>
                <a:cs typeface="#9Slide05 Angelline"/>
                <a:sym typeface="#9Slide05 Angelline"/>
              </a:rPr>
              <a:t>Ai đã đọc hiệu quả?</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4">
              <a:extLst>
                <a:ext uri="{96DAC541-7B7A-43D3-8B79-37D633B846F1}">
                  <asvg:svgBlip xmlns:asvg="http://schemas.microsoft.com/office/drawing/2016/SVG/main" r:embed="rId15"/>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11" name="Group 11"/>
          <p:cNvGrpSpPr/>
          <p:nvPr/>
        </p:nvGrpSpPr>
        <p:grpSpPr>
          <a:xfrm>
            <a:off x="6813825" y="713471"/>
            <a:ext cx="12885582" cy="8860058"/>
            <a:chOff x="-631153" y="-76200"/>
            <a:chExt cx="3393734" cy="2333513"/>
          </a:xfrm>
        </p:grpSpPr>
        <p:sp>
          <p:nvSpPr>
            <p:cNvPr id="12" name="Freeform 12"/>
            <p:cNvSpPr/>
            <p:nvPr/>
          </p:nvSpPr>
          <p:spPr>
            <a:xfrm>
              <a:off x="-631153" y="-22967"/>
              <a:ext cx="2762581" cy="2257313"/>
            </a:xfrm>
            <a:custGeom>
              <a:avLst/>
              <a:gdLst/>
              <a:ahLst/>
              <a:cxnLst/>
              <a:rect l="l" t="t" r="r" b="b"/>
              <a:pathLst>
                <a:path w="2762581" h="2257313">
                  <a:moveTo>
                    <a:pt x="37642" y="0"/>
                  </a:moveTo>
                  <a:lnTo>
                    <a:pt x="2724938" y="0"/>
                  </a:lnTo>
                  <a:cubicBezTo>
                    <a:pt x="2745728" y="0"/>
                    <a:pt x="2762581" y="16853"/>
                    <a:pt x="2762581" y="37642"/>
                  </a:cubicBezTo>
                  <a:lnTo>
                    <a:pt x="2762581" y="2219671"/>
                  </a:lnTo>
                  <a:cubicBezTo>
                    <a:pt x="2762581" y="2229654"/>
                    <a:pt x="2758615" y="2239228"/>
                    <a:pt x="2751555" y="2246288"/>
                  </a:cubicBezTo>
                  <a:cubicBezTo>
                    <a:pt x="2744496" y="2253347"/>
                    <a:pt x="2734922" y="2257313"/>
                    <a:pt x="2724938" y="2257313"/>
                  </a:cubicBezTo>
                  <a:lnTo>
                    <a:pt x="37642" y="2257313"/>
                  </a:lnTo>
                  <a:cubicBezTo>
                    <a:pt x="27659" y="2257313"/>
                    <a:pt x="18085" y="2253347"/>
                    <a:pt x="11025" y="2246288"/>
                  </a:cubicBezTo>
                  <a:cubicBezTo>
                    <a:pt x="3966" y="2239228"/>
                    <a:pt x="0" y="2229654"/>
                    <a:pt x="0" y="2219671"/>
                  </a:cubicBezTo>
                  <a:lnTo>
                    <a:pt x="0" y="37642"/>
                  </a:lnTo>
                  <a:cubicBezTo>
                    <a:pt x="0" y="27659"/>
                    <a:pt x="3966" y="18085"/>
                    <a:pt x="11025" y="11025"/>
                  </a:cubicBezTo>
                  <a:cubicBezTo>
                    <a:pt x="18085" y="3966"/>
                    <a:pt x="27659" y="0"/>
                    <a:pt x="37642"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dirty="0"/>
            </a:p>
          </p:txBody>
        </p:sp>
        <p:sp>
          <p:nvSpPr>
            <p:cNvPr id="13" name="TextBox 13"/>
            <p:cNvSpPr txBox="1"/>
            <p:nvPr/>
          </p:nvSpPr>
          <p:spPr>
            <a:xfrm>
              <a:off x="0" y="-76200"/>
              <a:ext cx="2762581" cy="233351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3913004" y="472542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2">
              <a:extLst>
                <a:ext uri="{96DAC541-7B7A-43D3-8B79-37D633B846F1}">
                  <asvg:svgBlip xmlns:asvg="http://schemas.microsoft.com/office/drawing/2016/SVG/main" r:embed="rId23"/>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4">
              <a:extLst>
                <a:ext uri="{96DAC541-7B7A-43D3-8B79-37D633B846F1}">
                  <asvg:svgBlip xmlns:asvg="http://schemas.microsoft.com/office/drawing/2016/SVG/main" r:embed="rId25"/>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6"/>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6"/>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3" name="TextBox 23"/>
          <p:cNvSpPr txBox="1"/>
          <p:nvPr/>
        </p:nvSpPr>
        <p:spPr>
          <a:xfrm>
            <a:off x="7623436" y="3174332"/>
            <a:ext cx="8988163" cy="4975721"/>
          </a:xfrm>
          <a:prstGeom prst="rect">
            <a:avLst/>
          </a:prstGeom>
        </p:spPr>
        <p:txBody>
          <a:bodyPr wrap="square" lIns="0" tIns="0" rIns="0" bIns="0" rtlCol="0" anchor="t">
            <a:spAutoFit/>
          </a:bodyPr>
          <a:lstStyle/>
          <a:p>
            <a:pPr algn="just">
              <a:lnSpc>
                <a:spcPts val="5599"/>
              </a:lnSpc>
            </a:pPr>
            <a:r>
              <a:rPr lang="en-US" sz="3999" b="1" dirty="0" err="1">
                <a:solidFill>
                  <a:srgbClr val="0F0F0F"/>
                </a:solidFill>
                <a:latin typeface="Roboto Condensed Bold"/>
                <a:ea typeface="Roboto Condensed Bold"/>
                <a:cs typeface="Roboto Condensed Bold"/>
                <a:sym typeface="Roboto Condensed Bold"/>
              </a:rPr>
              <a:t>Câu</a:t>
            </a:r>
            <a:r>
              <a:rPr lang="en-US" sz="3999" b="1" dirty="0">
                <a:solidFill>
                  <a:srgbClr val="0F0F0F"/>
                </a:solidFill>
                <a:latin typeface="Roboto Condensed Bold"/>
                <a:ea typeface="Roboto Condensed Bold"/>
                <a:cs typeface="Roboto Condensed Bold"/>
                <a:sym typeface="Roboto Condensed Bold"/>
              </a:rPr>
              <a:t> 2. </a:t>
            </a:r>
            <a:r>
              <a:rPr lang="en-US" sz="3999" b="1" dirty="0" err="1">
                <a:solidFill>
                  <a:srgbClr val="0F0F0F"/>
                </a:solidFill>
                <a:latin typeface="Roboto Condensed Bold"/>
                <a:ea typeface="Roboto Condensed Bold"/>
                <a:cs typeface="Roboto Condensed Bold"/>
                <a:sym typeface="Roboto Condensed Bold"/>
              </a:rPr>
              <a:t>Truyện</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được</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kể</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theo</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ngôi</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thứ</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mấy</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Dưới</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điểm</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nhìn</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của</a:t>
            </a:r>
            <a:r>
              <a:rPr lang="en-US" sz="3999" b="1" dirty="0">
                <a:solidFill>
                  <a:srgbClr val="0F0F0F"/>
                </a:solidFill>
                <a:latin typeface="Roboto Condensed Bold"/>
                <a:ea typeface="Roboto Condensed Bold"/>
                <a:cs typeface="Roboto Condensed Bold"/>
                <a:sym typeface="Roboto Condensed Bold"/>
              </a:rPr>
              <a:t> ai?</a:t>
            </a:r>
          </a:p>
          <a:p>
            <a:pPr algn="just">
              <a:lnSpc>
                <a:spcPts val="5599"/>
              </a:lnSpc>
            </a:pPr>
            <a:r>
              <a:rPr lang="en-US" sz="3999" dirty="0">
                <a:solidFill>
                  <a:srgbClr val="0F0F0F"/>
                </a:solidFill>
                <a:latin typeface="Roboto Condensed"/>
                <a:ea typeface="Roboto Condensed"/>
                <a:cs typeface="Roboto Condensed"/>
                <a:sym typeface="Roboto Condensed"/>
              </a:rPr>
              <a:t>A</a:t>
            </a:r>
            <a:r>
              <a:rPr lang="en-US" sz="3999" b="1" dirty="0">
                <a:solidFill>
                  <a:srgbClr val="0F0F0F"/>
                </a:solidFill>
                <a:latin typeface="Roboto Condensed Bold"/>
                <a:ea typeface="Roboto Condensed Bold"/>
                <a:cs typeface="Roboto Condensed Bold"/>
                <a:sym typeface="Roboto Condensed Bold"/>
              </a:rPr>
              <a:t>. </a:t>
            </a:r>
            <a:r>
              <a:rPr lang="en-US" sz="3999" dirty="0" err="1">
                <a:solidFill>
                  <a:srgbClr val="0F0F0F"/>
                </a:solidFill>
                <a:latin typeface="Roboto Condensed"/>
                <a:ea typeface="Roboto Condensed"/>
                <a:cs typeface="Roboto Condensed"/>
                <a:sym typeface="Roboto Condensed"/>
              </a:rPr>
              <a:t>Ngôi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thứ</a:t>
            </a:r>
            <a:r>
              <a:rPr lang="en-US" sz="3999" dirty="0">
                <a:solidFill>
                  <a:srgbClr val="0F0F0F"/>
                </a:solidFill>
                <a:latin typeface="Roboto Condensed"/>
                <a:ea typeface="Roboto Condensed"/>
                <a:cs typeface="Roboto Condensed"/>
                <a:sym typeface="Roboto Condensed"/>
              </a:rPr>
              <a:t> 3, </a:t>
            </a:r>
            <a:r>
              <a:rPr lang="en-US" sz="3999" dirty="0" err="1">
                <a:solidFill>
                  <a:srgbClr val="0F0F0F"/>
                </a:solidFill>
                <a:latin typeface="Roboto Condensed"/>
                <a:ea typeface="Roboto Condensed"/>
                <a:cs typeface="Roboto Condensed"/>
                <a:sym typeface="Roboto Condensed"/>
              </a:rPr>
              <a:t>điểm</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nhìn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người</a:t>
            </a:r>
            <a:r>
              <a:rPr lang="en-US" sz="3999" dirty="0">
                <a:solidFill>
                  <a:srgbClr val="0F0F0F"/>
                </a:solidFill>
                <a:latin typeface="Roboto Condensed"/>
                <a:ea typeface="Roboto Condensed"/>
                <a:cs typeface="Roboto Condensed"/>
                <a:sym typeface="Roboto Condensed"/>
              </a:rPr>
              <a:t> con</a:t>
            </a:r>
          </a:p>
          <a:p>
            <a:pPr algn="just">
              <a:lnSpc>
                <a:spcPts val="5599"/>
              </a:lnSpc>
            </a:pPr>
            <a:r>
              <a:rPr lang="en-US" sz="3999" dirty="0">
                <a:solidFill>
                  <a:srgbClr val="0F0F0F"/>
                </a:solidFill>
                <a:latin typeface="Roboto Condensed"/>
                <a:ea typeface="Roboto Condensed"/>
                <a:cs typeface="Roboto Condensed"/>
                <a:sym typeface="Roboto Condensed"/>
              </a:rPr>
              <a:t>B. </a:t>
            </a:r>
            <a:r>
              <a:rPr lang="en-US" sz="3999" dirty="0" err="1">
                <a:solidFill>
                  <a:srgbClr val="0F0F0F"/>
                </a:solidFill>
                <a:latin typeface="Roboto Condensed"/>
                <a:ea typeface="Roboto Condensed"/>
                <a:cs typeface="Roboto Condensed"/>
                <a:sym typeface="Roboto Condensed"/>
              </a:rPr>
              <a:t>Ngôi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thứ</a:t>
            </a:r>
            <a:r>
              <a:rPr lang="en-US" sz="3999" dirty="0">
                <a:solidFill>
                  <a:srgbClr val="0F0F0F"/>
                </a:solidFill>
                <a:latin typeface="Roboto Condensed"/>
                <a:ea typeface="Roboto Condensed"/>
                <a:cs typeface="Roboto Condensed"/>
                <a:sym typeface="Roboto Condensed"/>
              </a:rPr>
              <a:t> 3, </a:t>
            </a:r>
            <a:r>
              <a:rPr lang="en-US" sz="3999" dirty="0" err="1">
                <a:solidFill>
                  <a:srgbClr val="0F0F0F"/>
                </a:solidFill>
                <a:latin typeface="Roboto Condensed"/>
                <a:ea typeface="Roboto Condensed"/>
                <a:cs typeface="Roboto Condensed"/>
                <a:sym typeface="Roboto Condensed"/>
              </a:rPr>
              <a:t>điểm</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nhìn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người</a:t>
            </a:r>
            <a:r>
              <a:rPr lang="en-US" sz="3999" dirty="0">
                <a:solidFill>
                  <a:srgbClr val="0F0F0F"/>
                </a:solidFill>
                <a:latin typeface="Roboto Condensed"/>
                <a:ea typeface="Roboto Condensed"/>
                <a:cs typeface="Roboto Condensed"/>
                <a:sym typeface="Roboto Condensed"/>
              </a:rPr>
              <a:t> cha</a:t>
            </a:r>
          </a:p>
          <a:p>
            <a:pPr algn="just">
              <a:lnSpc>
                <a:spcPts val="5599"/>
              </a:lnSpc>
            </a:pPr>
            <a:r>
              <a:rPr lang="en-US" sz="3999" dirty="0">
                <a:solidFill>
                  <a:srgbClr val="0F0F0F"/>
                </a:solidFill>
                <a:latin typeface="Roboto Condensed"/>
                <a:ea typeface="Roboto Condensed"/>
                <a:cs typeface="Roboto Condensed"/>
                <a:sym typeface="Roboto Condensed"/>
              </a:rPr>
              <a:t>C. </a:t>
            </a:r>
            <a:r>
              <a:rPr lang="en-US" sz="3999" dirty="0" err="1">
                <a:solidFill>
                  <a:srgbClr val="0F0F0F"/>
                </a:solidFill>
                <a:latin typeface="Roboto Condensed"/>
                <a:ea typeface="Roboto Condensed"/>
                <a:cs typeface="Roboto Condensed"/>
                <a:sym typeface="Roboto Condensed"/>
              </a:rPr>
              <a:t>Ngôi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thứ</a:t>
            </a:r>
            <a:r>
              <a:rPr lang="en-US" sz="3999" dirty="0">
                <a:solidFill>
                  <a:srgbClr val="0F0F0F"/>
                </a:solidFill>
                <a:latin typeface="Roboto Condensed"/>
                <a:ea typeface="Roboto Condensed"/>
                <a:cs typeface="Roboto Condensed"/>
                <a:sym typeface="Roboto Condensed"/>
              </a:rPr>
              <a:t> 1, </a:t>
            </a:r>
            <a:r>
              <a:rPr lang="en-US" sz="3999" dirty="0" err="1">
                <a:solidFill>
                  <a:srgbClr val="0F0F0F"/>
                </a:solidFill>
                <a:latin typeface="Roboto Condensed"/>
                <a:ea typeface="Roboto Condensed"/>
                <a:cs typeface="Roboto Condensed"/>
                <a:sym typeface="Roboto Condensed"/>
              </a:rPr>
              <a:t>điểm</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nhìn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người</a:t>
            </a:r>
            <a:r>
              <a:rPr lang="en-US" sz="3999" dirty="0">
                <a:solidFill>
                  <a:srgbClr val="0F0F0F"/>
                </a:solidFill>
                <a:latin typeface="Roboto Condensed"/>
                <a:ea typeface="Roboto Condensed"/>
                <a:cs typeface="Roboto Condensed"/>
                <a:sym typeface="Roboto Condensed"/>
              </a:rPr>
              <a:t> con</a:t>
            </a:r>
          </a:p>
          <a:p>
            <a:pPr algn="just">
              <a:lnSpc>
                <a:spcPts val="5599"/>
              </a:lnSpc>
            </a:pPr>
            <a:r>
              <a:rPr lang="en-US" sz="3999" dirty="0">
                <a:solidFill>
                  <a:srgbClr val="0F0F0F"/>
                </a:solidFill>
                <a:latin typeface="Roboto Condensed"/>
                <a:ea typeface="Roboto Condensed"/>
                <a:cs typeface="Roboto Condensed"/>
                <a:sym typeface="Roboto Condensed"/>
              </a:rPr>
              <a:t>D. </a:t>
            </a:r>
            <a:r>
              <a:rPr lang="en-US" sz="3999" dirty="0" err="1">
                <a:solidFill>
                  <a:srgbClr val="0F0F0F"/>
                </a:solidFill>
                <a:latin typeface="Roboto Condensed"/>
                <a:ea typeface="Roboto Condensed"/>
                <a:cs typeface="Roboto Condensed"/>
                <a:sym typeface="Roboto Condensed"/>
              </a:rPr>
              <a:t>Ngôi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thứ</a:t>
            </a:r>
            <a:r>
              <a:rPr lang="en-US" sz="3999" dirty="0">
                <a:solidFill>
                  <a:srgbClr val="0F0F0F"/>
                </a:solidFill>
                <a:latin typeface="Roboto Condensed"/>
                <a:ea typeface="Roboto Condensed"/>
                <a:cs typeface="Roboto Condensed"/>
                <a:sym typeface="Roboto Condensed"/>
              </a:rPr>
              <a:t> 1, </a:t>
            </a:r>
            <a:r>
              <a:rPr lang="en-US" sz="3999" dirty="0" err="1">
                <a:solidFill>
                  <a:srgbClr val="0F0F0F"/>
                </a:solidFill>
                <a:latin typeface="Roboto Condensed"/>
                <a:ea typeface="Roboto Condensed"/>
                <a:cs typeface="Roboto Condensed"/>
                <a:sym typeface="Roboto Condensed"/>
              </a:rPr>
              <a:t>điểm</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nhìn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người</a:t>
            </a:r>
            <a:r>
              <a:rPr lang="en-US" sz="3999" dirty="0">
                <a:solidFill>
                  <a:srgbClr val="0F0F0F"/>
                </a:solidFill>
                <a:latin typeface="Roboto Condensed"/>
                <a:ea typeface="Roboto Condensed"/>
                <a:cs typeface="Roboto Condensed"/>
                <a:sym typeface="Roboto Condensed"/>
              </a:rPr>
              <a:t> cha</a:t>
            </a:r>
          </a:p>
          <a:p>
            <a:pPr algn="just">
              <a:lnSpc>
                <a:spcPts val="5599"/>
              </a:lnSpc>
            </a:pPr>
            <a:endParaRPr lang="en-US" sz="3999" dirty="0">
              <a:solidFill>
                <a:srgbClr val="0F0F0F"/>
              </a:solidFill>
              <a:latin typeface="Roboto Condensed"/>
              <a:ea typeface="Roboto Condensed"/>
              <a:cs typeface="Roboto Condensed"/>
              <a:sym typeface="Roboto Condensed"/>
            </a:endParaRPr>
          </a:p>
        </p:txBody>
      </p:sp>
      <p:sp>
        <p:nvSpPr>
          <p:cNvPr id="25" name="TextBox 25"/>
          <p:cNvSpPr txBox="1"/>
          <p:nvPr/>
        </p:nvSpPr>
        <p:spPr>
          <a:xfrm>
            <a:off x="8008885" y="1550751"/>
            <a:ext cx="8450439" cy="1087627"/>
          </a:xfrm>
          <a:prstGeom prst="rect">
            <a:avLst/>
          </a:prstGeom>
        </p:spPr>
        <p:txBody>
          <a:bodyPr lIns="0" tIns="0" rIns="0" bIns="0" rtlCol="0" anchor="t">
            <a:spAutoFit/>
          </a:bodyPr>
          <a:lstStyle/>
          <a:p>
            <a:pPr algn="ctr">
              <a:lnSpc>
                <a:spcPts val="8819"/>
              </a:lnSpc>
            </a:pPr>
            <a:r>
              <a:rPr lang="en-US" sz="6298">
                <a:solidFill>
                  <a:srgbClr val="0F0F0F"/>
                </a:solidFill>
                <a:latin typeface="#9Slide05 Angelline"/>
                <a:ea typeface="#9Slide05 Angelline"/>
                <a:cs typeface="#9Slide05 Angelline"/>
                <a:sym typeface="#9Slide05 Angelline"/>
              </a:rPr>
              <a:t>Ai đã đọc hiệu quả?</a:t>
            </a:r>
          </a:p>
        </p:txBody>
      </p:sp>
      <p:sp>
        <p:nvSpPr>
          <p:cNvPr id="26" name="Freeform 24">
            <a:extLst>
              <a:ext uri="{FF2B5EF4-FFF2-40B4-BE49-F238E27FC236}">
                <a16:creationId xmlns:a16="http://schemas.microsoft.com/office/drawing/2014/main" id="{CE74C107-13B8-7BAD-25F3-9738BCF5CCD0}"/>
              </a:ext>
            </a:extLst>
          </p:cNvPr>
          <p:cNvSpPr/>
          <p:nvPr/>
        </p:nvSpPr>
        <p:spPr>
          <a:xfrm>
            <a:off x="14737119" y="6693427"/>
            <a:ext cx="1055570" cy="1000152"/>
          </a:xfrm>
          <a:custGeom>
            <a:avLst/>
            <a:gdLst/>
            <a:ahLst/>
            <a:cxnLst/>
            <a:rect l="l" t="t" r="r" b="b"/>
            <a:pathLst>
              <a:path w="1055570" h="1000152">
                <a:moveTo>
                  <a:pt x="0" y="0"/>
                </a:moveTo>
                <a:lnTo>
                  <a:pt x="1055570" y="0"/>
                </a:lnTo>
                <a:lnTo>
                  <a:pt x="1055570" y="1000152"/>
                </a:lnTo>
                <a:lnTo>
                  <a:pt x="0" y="100015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16329" y="4745156"/>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4">
              <a:extLst>
                <a:ext uri="{96DAC541-7B7A-43D3-8B79-37D633B846F1}">
                  <asvg:svgBlip xmlns:asvg="http://schemas.microsoft.com/office/drawing/2016/SVG/main" r:embed="rId15"/>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TextBox 13"/>
          <p:cNvSpPr txBox="1"/>
          <p:nvPr/>
        </p:nvSpPr>
        <p:spPr>
          <a:xfrm>
            <a:off x="6106261" y="739518"/>
            <a:ext cx="11372430" cy="8860058"/>
          </a:xfrm>
          <a:prstGeom prst="rect">
            <a:avLst/>
          </a:prstGeom>
        </p:spPr>
        <p:txBody>
          <a:bodyPr lIns="50800" tIns="50800" rIns="50800" bIns="50800" rtlCol="0" anchor="ctr"/>
          <a:lstStyle/>
          <a:p>
            <a:pPr algn="ctr">
              <a:lnSpc>
                <a:spcPts val="2659"/>
              </a:lnSpc>
              <a:spcBef>
                <a:spcPct val="0"/>
              </a:spcBef>
            </a:pPr>
            <a:endParaRPr/>
          </a:p>
        </p:txBody>
      </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2109014"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p:cNvSpPr/>
          <p:nvPr/>
        </p:nvSpPr>
        <p:spPr>
          <a:xfrm>
            <a:off x="5062977" y="3604958"/>
            <a:ext cx="1760187" cy="1278336"/>
          </a:xfrm>
          <a:custGeom>
            <a:avLst/>
            <a:gdLst/>
            <a:ahLst/>
            <a:cxnLst/>
            <a:rect l="l" t="t" r="r" b="b"/>
            <a:pathLst>
              <a:path w="1760187" h="1278336">
                <a:moveTo>
                  <a:pt x="0" y="0"/>
                </a:moveTo>
                <a:lnTo>
                  <a:pt x="1760187" y="0"/>
                </a:lnTo>
                <a:lnTo>
                  <a:pt x="1760187" y="1278335"/>
                </a:lnTo>
                <a:lnTo>
                  <a:pt x="0" y="12783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3913004" y="4844630"/>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2">
              <a:extLst>
                <a:ext uri="{96DAC541-7B7A-43D3-8B79-37D633B846F1}">
                  <asvg:svgBlip xmlns:asvg="http://schemas.microsoft.com/office/drawing/2016/SVG/main" r:embed="rId23"/>
                </a:ext>
              </a:extLst>
            </a:blip>
            <a:stretch>
              <a:fillRect l="-482944"/>
            </a:stretch>
          </a:blipFill>
        </p:spPr>
        <p:txBody>
          <a:bodyPr/>
          <a:lstStyle/>
          <a:p>
            <a:endParaRPr lang="en-US"/>
          </a:p>
        </p:txBody>
      </p:sp>
      <p:sp>
        <p:nvSpPr>
          <p:cNvPr id="18" name="Freeform 18"/>
          <p:cNvSpPr/>
          <p:nvPr/>
        </p:nvSpPr>
        <p:spPr>
          <a:xfrm>
            <a:off x="1028700" y="5557450"/>
            <a:ext cx="6192636" cy="4223196"/>
          </a:xfrm>
          <a:custGeom>
            <a:avLst/>
            <a:gdLst/>
            <a:ahLst/>
            <a:cxnLst/>
            <a:rect l="l" t="t" r="r" b="b"/>
            <a:pathLst>
              <a:path w="6192636" h="4223196">
                <a:moveTo>
                  <a:pt x="0" y="0"/>
                </a:moveTo>
                <a:lnTo>
                  <a:pt x="6192636" y="0"/>
                </a:lnTo>
                <a:lnTo>
                  <a:pt x="6192636" y="4223196"/>
                </a:lnTo>
                <a:lnTo>
                  <a:pt x="0" y="4223196"/>
                </a:lnTo>
                <a:lnTo>
                  <a:pt x="0" y="0"/>
                </a:lnTo>
                <a:close/>
              </a:path>
            </a:pathLst>
          </a:custGeom>
          <a:blipFill>
            <a:blip r:embed="rId24">
              <a:extLst>
                <a:ext uri="{96DAC541-7B7A-43D3-8B79-37D633B846F1}">
                  <asvg:svgBlip xmlns:asvg="http://schemas.microsoft.com/office/drawing/2016/SVG/main" r:embed="rId25"/>
                </a:ext>
              </a:extLst>
            </a:blip>
            <a:stretch>
              <a:fillRect b="-34719"/>
            </a:stretch>
          </a:blipFill>
        </p:spPr>
        <p:txBody>
          <a:bodyPr/>
          <a:lstStyle/>
          <a:p>
            <a:endParaRPr lang="en-US"/>
          </a:p>
        </p:txBody>
      </p:sp>
      <p:sp>
        <p:nvSpPr>
          <p:cNvPr id="19" name="Freeform 19"/>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6"/>
            <a:stretch>
              <a:fillRect/>
            </a:stretch>
          </a:blipFill>
        </p:spPr>
        <p:txBody>
          <a:bodyPr/>
          <a:lstStyle/>
          <a:p>
            <a:endParaRPr lang="en-US"/>
          </a:p>
        </p:txBody>
      </p:sp>
      <p:sp>
        <p:nvSpPr>
          <p:cNvPr id="20" name="Freeform 20"/>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6"/>
            <a:stretch>
              <a:fillRect/>
            </a:stretch>
          </a:blipFill>
        </p:spPr>
        <p:txBody>
          <a:bodyPr/>
          <a:lstStyle/>
          <a:p>
            <a:endParaRPr lang="en-US"/>
          </a:p>
        </p:txBody>
      </p:sp>
      <p:sp>
        <p:nvSpPr>
          <p:cNvPr id="21" name="Freeform 21"/>
          <p:cNvSpPr/>
          <p:nvPr/>
        </p:nvSpPr>
        <p:spPr>
          <a:xfrm>
            <a:off x="1028700" y="6275580"/>
            <a:ext cx="1060100" cy="2461260"/>
          </a:xfrm>
          <a:custGeom>
            <a:avLst/>
            <a:gdLst/>
            <a:ahLst/>
            <a:cxnLst/>
            <a:rect l="l" t="t" r="r" b="b"/>
            <a:pathLst>
              <a:path w="1060100" h="2461260">
                <a:moveTo>
                  <a:pt x="0" y="0"/>
                </a:moveTo>
                <a:lnTo>
                  <a:pt x="1060100" y="0"/>
                </a:lnTo>
                <a:lnTo>
                  <a:pt x="1060100" y="2461260"/>
                </a:lnTo>
                <a:lnTo>
                  <a:pt x="0" y="246126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2" name="Freeform 22"/>
          <p:cNvSpPr/>
          <p:nvPr/>
        </p:nvSpPr>
        <p:spPr>
          <a:xfrm flipH="1">
            <a:off x="1266630" y="3447085"/>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6" name="Group 11">
            <a:extLst>
              <a:ext uri="{FF2B5EF4-FFF2-40B4-BE49-F238E27FC236}">
                <a16:creationId xmlns:a16="http://schemas.microsoft.com/office/drawing/2014/main" id="{F9D18B20-CE2D-4D50-D31B-FBBA5B76C1FF}"/>
              </a:ext>
            </a:extLst>
          </p:cNvPr>
          <p:cNvGrpSpPr/>
          <p:nvPr/>
        </p:nvGrpSpPr>
        <p:grpSpPr>
          <a:xfrm>
            <a:off x="6844935" y="371376"/>
            <a:ext cx="10489173" cy="8860058"/>
            <a:chOff x="0" y="-76200"/>
            <a:chExt cx="2762581" cy="2333513"/>
          </a:xfrm>
        </p:grpSpPr>
        <p:sp>
          <p:nvSpPr>
            <p:cNvPr id="27" name="Freeform 12">
              <a:extLst>
                <a:ext uri="{FF2B5EF4-FFF2-40B4-BE49-F238E27FC236}">
                  <a16:creationId xmlns:a16="http://schemas.microsoft.com/office/drawing/2014/main" id="{858B1854-698F-8A80-FB04-AEA82323A3D3}"/>
                </a:ext>
              </a:extLst>
            </p:cNvPr>
            <p:cNvSpPr/>
            <p:nvPr/>
          </p:nvSpPr>
          <p:spPr>
            <a:xfrm>
              <a:off x="0" y="0"/>
              <a:ext cx="2762581" cy="2257313"/>
            </a:xfrm>
            <a:custGeom>
              <a:avLst/>
              <a:gdLst/>
              <a:ahLst/>
              <a:cxnLst/>
              <a:rect l="l" t="t" r="r" b="b"/>
              <a:pathLst>
                <a:path w="2762581" h="2257313">
                  <a:moveTo>
                    <a:pt x="37642" y="0"/>
                  </a:moveTo>
                  <a:lnTo>
                    <a:pt x="2724938" y="0"/>
                  </a:lnTo>
                  <a:cubicBezTo>
                    <a:pt x="2745728" y="0"/>
                    <a:pt x="2762581" y="16853"/>
                    <a:pt x="2762581" y="37642"/>
                  </a:cubicBezTo>
                  <a:lnTo>
                    <a:pt x="2762581" y="2219671"/>
                  </a:lnTo>
                  <a:cubicBezTo>
                    <a:pt x="2762581" y="2229654"/>
                    <a:pt x="2758615" y="2239228"/>
                    <a:pt x="2751555" y="2246288"/>
                  </a:cubicBezTo>
                  <a:cubicBezTo>
                    <a:pt x="2744496" y="2253347"/>
                    <a:pt x="2734922" y="2257313"/>
                    <a:pt x="2724938" y="2257313"/>
                  </a:cubicBezTo>
                  <a:lnTo>
                    <a:pt x="37642" y="2257313"/>
                  </a:lnTo>
                  <a:cubicBezTo>
                    <a:pt x="27659" y="2257313"/>
                    <a:pt x="18085" y="2253347"/>
                    <a:pt x="11025" y="2246288"/>
                  </a:cubicBezTo>
                  <a:cubicBezTo>
                    <a:pt x="3966" y="2239228"/>
                    <a:pt x="0" y="2229654"/>
                    <a:pt x="0" y="2219671"/>
                  </a:cubicBezTo>
                  <a:lnTo>
                    <a:pt x="0" y="37642"/>
                  </a:lnTo>
                  <a:cubicBezTo>
                    <a:pt x="0" y="27659"/>
                    <a:pt x="3966" y="18085"/>
                    <a:pt x="11025" y="11025"/>
                  </a:cubicBezTo>
                  <a:cubicBezTo>
                    <a:pt x="18085" y="3966"/>
                    <a:pt x="27659" y="0"/>
                    <a:pt x="37642"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a:p>
          </p:txBody>
        </p:sp>
        <p:sp>
          <p:nvSpPr>
            <p:cNvPr id="28" name="TextBox 13">
              <a:extLst>
                <a:ext uri="{FF2B5EF4-FFF2-40B4-BE49-F238E27FC236}">
                  <a16:creationId xmlns:a16="http://schemas.microsoft.com/office/drawing/2014/main" id="{AA3DB4FA-CA99-110B-78B0-614FBF467E0B}"/>
                </a:ext>
              </a:extLst>
            </p:cNvPr>
            <p:cNvSpPr txBox="1"/>
            <p:nvPr/>
          </p:nvSpPr>
          <p:spPr>
            <a:xfrm>
              <a:off x="0" y="-76200"/>
              <a:ext cx="2762581" cy="2333513"/>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5"/>
          <p:cNvSpPr txBox="1"/>
          <p:nvPr/>
        </p:nvSpPr>
        <p:spPr>
          <a:xfrm>
            <a:off x="8008885" y="1550751"/>
            <a:ext cx="8450439" cy="1087627"/>
          </a:xfrm>
          <a:prstGeom prst="rect">
            <a:avLst/>
          </a:prstGeom>
        </p:spPr>
        <p:txBody>
          <a:bodyPr lIns="0" tIns="0" rIns="0" bIns="0" rtlCol="0" anchor="t">
            <a:spAutoFit/>
          </a:bodyPr>
          <a:lstStyle/>
          <a:p>
            <a:pPr algn="ctr">
              <a:lnSpc>
                <a:spcPts val="8819"/>
              </a:lnSpc>
            </a:pPr>
            <a:r>
              <a:rPr lang="en-US" sz="6298">
                <a:solidFill>
                  <a:srgbClr val="0F0F0F"/>
                </a:solidFill>
                <a:latin typeface="#9Slide05 Angelline"/>
                <a:ea typeface="#9Slide05 Angelline"/>
                <a:cs typeface="#9Slide05 Angelline"/>
                <a:sym typeface="#9Slide05 Angelline"/>
              </a:rPr>
              <a:t>Ai đã đọc hiệu quả?</a:t>
            </a:r>
          </a:p>
        </p:txBody>
      </p:sp>
      <p:sp>
        <p:nvSpPr>
          <p:cNvPr id="29" name="TextBox 23"/>
          <p:cNvSpPr txBox="1"/>
          <p:nvPr/>
        </p:nvSpPr>
        <p:spPr>
          <a:xfrm>
            <a:off x="7384717" y="2998833"/>
            <a:ext cx="9755688" cy="6318027"/>
          </a:xfrm>
          <a:prstGeom prst="rect">
            <a:avLst/>
          </a:prstGeom>
        </p:spPr>
        <p:txBody>
          <a:bodyPr lIns="0" tIns="0" rIns="0" bIns="0" rtlCol="0" anchor="t">
            <a:spAutoFit/>
          </a:bodyPr>
          <a:lstStyle/>
          <a:p>
            <a:pPr algn="just">
              <a:lnSpc>
                <a:spcPts val="5599"/>
              </a:lnSpc>
            </a:pPr>
            <a:r>
              <a:rPr lang="en-US" sz="3999" b="1" dirty="0" err="1">
                <a:solidFill>
                  <a:srgbClr val="0F0F0F"/>
                </a:solidFill>
                <a:latin typeface="Roboto Condensed Bold"/>
                <a:ea typeface="Roboto Condensed Bold"/>
                <a:cs typeface="Roboto Condensed Bold"/>
                <a:sym typeface="Roboto Condensed Bold"/>
              </a:rPr>
              <a:t>Câu</a:t>
            </a:r>
            <a:r>
              <a:rPr lang="en-US" sz="3999" b="1" dirty="0">
                <a:solidFill>
                  <a:srgbClr val="0F0F0F"/>
                </a:solidFill>
                <a:latin typeface="Roboto Condensed Bold"/>
                <a:ea typeface="Roboto Condensed Bold"/>
                <a:cs typeface="Roboto Condensed Bold"/>
                <a:sym typeface="Roboto Condensed Bold"/>
              </a:rPr>
              <a:t> 3. </a:t>
            </a:r>
            <a:r>
              <a:rPr lang="en-US" sz="3999" b="1" dirty="0" err="1">
                <a:solidFill>
                  <a:srgbClr val="0F0F0F"/>
                </a:solidFill>
                <a:latin typeface="Roboto Condensed Bold"/>
                <a:ea typeface="Roboto Condensed Bold"/>
                <a:cs typeface="Roboto Condensed Bold"/>
                <a:sym typeface="Roboto Condensed Bold"/>
              </a:rPr>
              <a:t>Điền</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từ</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còn</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thiếu</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trong</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câu</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văn</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sau</a:t>
            </a:r>
            <a:r>
              <a:rPr lang="en-US" sz="3999" b="1" dirty="0">
                <a:solidFill>
                  <a:srgbClr val="0F0F0F"/>
                </a:solidFill>
                <a:latin typeface="Roboto Condensed Bold"/>
                <a:ea typeface="Roboto Condensed Bold"/>
                <a:cs typeface="Roboto Condensed Bold"/>
                <a:sym typeface="Roboto Condensed Bold"/>
              </a:rPr>
              <a:t>:</a:t>
            </a:r>
          </a:p>
          <a:p>
            <a:pPr algn="just">
              <a:lnSpc>
                <a:spcPts val="5599"/>
              </a:lnSpc>
            </a:pPr>
            <a:r>
              <a:rPr lang="en-US" sz="3999" b="1" i="1" dirty="0">
                <a:solidFill>
                  <a:srgbClr val="0F0F0F"/>
                </a:solidFill>
                <a:latin typeface="Roboto Condensed Bold Italics"/>
                <a:ea typeface="Roboto Condensed Bold Italics"/>
                <a:cs typeface="Roboto Condensed Bold Italics"/>
                <a:sym typeface="Roboto Condensed Bold Italics"/>
              </a:rPr>
              <a:t>“</a:t>
            </a:r>
            <a:r>
              <a:rPr lang="en-US" sz="3999" b="1" i="1" dirty="0" err="1">
                <a:solidFill>
                  <a:srgbClr val="0F0F0F"/>
                </a:solidFill>
                <a:latin typeface="Roboto Condensed Bold Italics"/>
                <a:ea typeface="Roboto Condensed Bold Italics"/>
                <a:cs typeface="Roboto Condensed Bold Italics"/>
                <a:sym typeface="Roboto Condensed Bold Italics"/>
              </a:rPr>
              <a:t>Các</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dòng</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sông</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trôi</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đi</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như</a:t>
            </a:r>
            <a:r>
              <a:rPr lang="en-US" sz="3999" b="1" i="1" dirty="0">
                <a:solidFill>
                  <a:srgbClr val="0F0F0F"/>
                </a:solidFill>
                <a:latin typeface="Roboto Condensed Bold Italics"/>
                <a:ea typeface="Roboto Condensed Bold Italics"/>
                <a:cs typeface="Roboto Condensed Bold Italics"/>
                <a:sym typeface="Roboto Condensed Bold Italics"/>
              </a:rPr>
              <a:t> _________, </a:t>
            </a:r>
            <a:r>
              <a:rPr lang="en-US" sz="3999" b="1" i="1" dirty="0" err="1">
                <a:solidFill>
                  <a:srgbClr val="0F0F0F"/>
                </a:solidFill>
                <a:latin typeface="Roboto Condensed Bold Italics"/>
                <a:ea typeface="Roboto Condensed Bold Italics"/>
                <a:cs typeface="Roboto Condensed Bold Italics"/>
                <a:sym typeface="Roboto Condensed Bold Italics"/>
              </a:rPr>
              <a:t>và</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cũng</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như</a:t>
            </a:r>
            <a:r>
              <a:rPr lang="en-US" sz="3999" b="1" i="1" dirty="0">
                <a:solidFill>
                  <a:srgbClr val="0F0F0F"/>
                </a:solidFill>
                <a:latin typeface="Roboto Condensed Bold Italics"/>
                <a:ea typeface="Roboto Condensed Bold Italics"/>
                <a:cs typeface="Roboto Condensed Bold Italics"/>
                <a:sym typeface="Roboto Condensed Bold Italics"/>
              </a:rPr>
              <a:t> __________, </a:t>
            </a:r>
            <a:r>
              <a:rPr lang="en-US" sz="3999" b="1" i="1" dirty="0" err="1">
                <a:solidFill>
                  <a:srgbClr val="0F0F0F"/>
                </a:solidFill>
                <a:latin typeface="Roboto Condensed Bold Italics"/>
                <a:ea typeface="Roboto Condensed Bold Italics"/>
                <a:cs typeface="Roboto Condensed Bold Italics"/>
                <a:sym typeface="Roboto Condensed Bold Italics"/>
              </a:rPr>
              <a:t>trên</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mặt</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nước</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các</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triền</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sông</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biết</a:t>
            </a:r>
            <a:r>
              <a:rPr lang="en-US" sz="3999" b="1" i="1" dirty="0">
                <a:solidFill>
                  <a:srgbClr val="0F0F0F"/>
                </a:solidFill>
                <a:latin typeface="Roboto Condensed Bold Italics"/>
                <a:ea typeface="Roboto Condensed Bold Italics"/>
                <a:cs typeface="Roboto Condensed Bold Italics"/>
                <a:sym typeface="Roboto Condensed Bold Italics"/>
              </a:rPr>
              <a:t> bao </a:t>
            </a:r>
            <a:r>
              <a:rPr lang="en-US" sz="3999" b="1" i="1" dirty="0" err="1">
                <a:solidFill>
                  <a:srgbClr val="0F0F0F"/>
                </a:solidFill>
                <a:latin typeface="Roboto Condensed Bold Italics"/>
                <a:ea typeface="Roboto Condensed Bold Italics"/>
                <a:cs typeface="Roboto Condensed Bold Italics"/>
                <a:sym typeface="Roboto Condensed Bold Italics"/>
              </a:rPr>
              <a:t>nhiêu</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là</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chuyện</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đời</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đã</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diễn</a:t>
            </a:r>
            <a:r>
              <a:rPr lang="en-US" sz="3999" b="1" i="1" dirty="0">
                <a:solidFill>
                  <a:srgbClr val="0F0F0F"/>
                </a:solidFill>
                <a:latin typeface="Roboto Condensed Bold Italics"/>
                <a:ea typeface="Roboto Condensed Bold Italics"/>
                <a:cs typeface="Roboto Condensed Bold Italics"/>
                <a:sym typeface="Roboto Condensed Bold Italics"/>
              </a:rPr>
              <a:t> </a:t>
            </a:r>
            <a:r>
              <a:rPr lang="en-US" sz="3999" b="1" i="1" dirty="0" err="1">
                <a:solidFill>
                  <a:srgbClr val="0F0F0F"/>
                </a:solidFill>
                <a:latin typeface="Roboto Condensed Bold Italics"/>
                <a:ea typeface="Roboto Condensed Bold Italics"/>
                <a:cs typeface="Roboto Condensed Bold Italics"/>
                <a:sym typeface="Roboto Condensed Bold Italics"/>
              </a:rPr>
              <a:t>ra.</a:t>
            </a:r>
            <a:r>
              <a:rPr lang="en-US" sz="3999" b="1" i="1" dirty="0">
                <a:solidFill>
                  <a:srgbClr val="0F0F0F"/>
                </a:solidFill>
                <a:latin typeface="Roboto Condensed Bold Italics"/>
                <a:ea typeface="Roboto Condensed Bold Italics"/>
                <a:cs typeface="Roboto Condensed Bold Italics"/>
                <a:sym typeface="Roboto Condensed Bold Italics"/>
              </a:rPr>
              <a:t>”</a:t>
            </a:r>
          </a:p>
          <a:p>
            <a:pPr algn="just">
              <a:lnSpc>
                <a:spcPts val="5599"/>
              </a:lnSpc>
            </a:pPr>
            <a:r>
              <a:rPr lang="en-US" sz="3999" dirty="0">
                <a:solidFill>
                  <a:srgbClr val="0F0F0F"/>
                </a:solidFill>
                <a:latin typeface="Roboto Condensed"/>
                <a:ea typeface="Roboto Condensed"/>
                <a:cs typeface="Roboto Condensed"/>
                <a:sym typeface="Roboto Condensed"/>
              </a:rPr>
              <a:t>A. </a:t>
            </a:r>
            <a:r>
              <a:rPr lang="en-US" sz="3999" dirty="0" err="1">
                <a:solidFill>
                  <a:srgbClr val="0F0F0F"/>
                </a:solidFill>
                <a:latin typeface="Roboto Condensed"/>
                <a:ea typeface="Roboto Condensed"/>
                <a:cs typeface="Roboto Condensed"/>
                <a:sym typeface="Roboto Condensed"/>
              </a:rPr>
              <a:t>Thời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gian</a:t>
            </a:r>
            <a:endParaRPr lang="en-US" sz="3999" dirty="0">
              <a:solidFill>
                <a:srgbClr val="0F0F0F"/>
              </a:solidFill>
              <a:latin typeface="Roboto Condensed"/>
              <a:ea typeface="Roboto Condensed"/>
              <a:cs typeface="Roboto Condensed"/>
              <a:sym typeface="Roboto Condensed"/>
            </a:endParaRPr>
          </a:p>
          <a:p>
            <a:pPr algn="just">
              <a:lnSpc>
                <a:spcPts val="5599"/>
              </a:lnSpc>
            </a:pPr>
            <a:r>
              <a:rPr lang="en-US" sz="3999" dirty="0">
                <a:solidFill>
                  <a:srgbClr val="0F0F0F"/>
                </a:solidFill>
                <a:latin typeface="Roboto Condensed"/>
                <a:ea typeface="Roboto Condensed"/>
                <a:cs typeface="Roboto Condensed"/>
                <a:sym typeface="Roboto Condensed"/>
              </a:rPr>
              <a:t>B. </a:t>
            </a:r>
            <a:r>
              <a:rPr lang="en-US" sz="3999" dirty="0" err="1">
                <a:solidFill>
                  <a:srgbClr val="0F0F0F"/>
                </a:solidFill>
                <a:latin typeface="Roboto Condensed"/>
                <a:ea typeface="Roboto Condensed"/>
                <a:cs typeface="Roboto Condensed"/>
                <a:sym typeface="Roboto Condensed"/>
              </a:rPr>
              <a:t>Cuộc</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đời</a:t>
            </a:r>
            <a:endParaRPr lang="en-US" sz="3999" dirty="0">
              <a:solidFill>
                <a:srgbClr val="0F0F0F"/>
              </a:solidFill>
              <a:latin typeface="Roboto Condensed"/>
              <a:ea typeface="Roboto Condensed"/>
              <a:cs typeface="Roboto Condensed"/>
              <a:sym typeface="Roboto Condensed"/>
            </a:endParaRPr>
          </a:p>
          <a:p>
            <a:pPr algn="just">
              <a:lnSpc>
                <a:spcPts val="5599"/>
              </a:lnSpc>
            </a:pPr>
            <a:r>
              <a:rPr lang="en-US" sz="3999" dirty="0">
                <a:solidFill>
                  <a:srgbClr val="0F0F0F"/>
                </a:solidFill>
                <a:latin typeface="Roboto Condensed"/>
                <a:ea typeface="Roboto Condensed"/>
                <a:cs typeface="Roboto Condensed"/>
                <a:sym typeface="Roboto Condensed"/>
              </a:rPr>
              <a:t>C. Bi </a:t>
            </a:r>
            <a:r>
              <a:rPr lang="en-US" sz="3999" dirty="0" err="1">
                <a:solidFill>
                  <a:srgbClr val="0F0F0F"/>
                </a:solidFill>
                <a:latin typeface="Roboto Condensed"/>
                <a:ea typeface="Roboto Condensed"/>
                <a:cs typeface="Roboto Condensed"/>
                <a:sym typeface="Roboto Condensed"/>
              </a:rPr>
              <a:t>kịch</a:t>
            </a:r>
            <a:endParaRPr lang="en-US" sz="3999" dirty="0">
              <a:solidFill>
                <a:srgbClr val="0F0F0F"/>
              </a:solidFill>
              <a:latin typeface="Roboto Condensed"/>
              <a:ea typeface="Roboto Condensed"/>
              <a:cs typeface="Roboto Condensed"/>
              <a:sym typeface="Roboto Condensed"/>
            </a:endParaRPr>
          </a:p>
          <a:p>
            <a:pPr algn="just">
              <a:lnSpc>
                <a:spcPts val="5599"/>
              </a:lnSpc>
            </a:pPr>
            <a:r>
              <a:rPr lang="en-US" sz="3999" dirty="0">
                <a:solidFill>
                  <a:srgbClr val="0F0F0F"/>
                </a:solidFill>
                <a:latin typeface="Roboto Condensed"/>
                <a:ea typeface="Roboto Condensed"/>
                <a:cs typeface="Roboto Condensed"/>
                <a:sym typeface="Roboto Condensed"/>
              </a:rPr>
              <a:t>D. </a:t>
            </a:r>
            <a:r>
              <a:rPr lang="en-US" sz="3999" dirty="0" err="1">
                <a:solidFill>
                  <a:srgbClr val="0F0F0F"/>
                </a:solidFill>
                <a:latin typeface="Roboto Condensed"/>
                <a:ea typeface="Roboto Condensed"/>
                <a:cs typeface="Roboto Condensed"/>
                <a:sym typeface="Roboto Condensed"/>
              </a:rPr>
              <a:t>Thời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thơ</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ấu</a:t>
            </a:r>
            <a:endParaRPr lang="en-US" sz="3999" dirty="0">
              <a:solidFill>
                <a:srgbClr val="0F0F0F"/>
              </a:solidFill>
              <a:latin typeface="Roboto Condensed"/>
              <a:ea typeface="Roboto Condensed"/>
              <a:cs typeface="Roboto Condensed"/>
              <a:sym typeface="Roboto Condensed"/>
            </a:endParaRPr>
          </a:p>
          <a:p>
            <a:pPr algn="just">
              <a:lnSpc>
                <a:spcPts val="5599"/>
              </a:lnSpc>
            </a:pPr>
            <a:endParaRPr lang="en-US" sz="3999" dirty="0">
              <a:solidFill>
                <a:srgbClr val="0F0F0F"/>
              </a:solidFill>
              <a:latin typeface="Roboto Condensed"/>
              <a:ea typeface="Roboto Condensed"/>
              <a:cs typeface="Roboto Condensed"/>
              <a:sym typeface="Roboto Condensed"/>
            </a:endParaRPr>
          </a:p>
        </p:txBody>
      </p:sp>
      <p:sp>
        <p:nvSpPr>
          <p:cNvPr id="30" name="Freeform 24">
            <a:extLst>
              <a:ext uri="{FF2B5EF4-FFF2-40B4-BE49-F238E27FC236}">
                <a16:creationId xmlns:a16="http://schemas.microsoft.com/office/drawing/2014/main" id="{88164EAA-C519-FFEF-D986-EB61493F8A50}"/>
              </a:ext>
            </a:extLst>
          </p:cNvPr>
          <p:cNvSpPr/>
          <p:nvPr/>
        </p:nvSpPr>
        <p:spPr>
          <a:xfrm>
            <a:off x="9829800" y="5933561"/>
            <a:ext cx="643659" cy="656631"/>
          </a:xfrm>
          <a:custGeom>
            <a:avLst/>
            <a:gdLst/>
            <a:ahLst/>
            <a:cxnLst/>
            <a:rect l="l" t="t" r="r" b="b"/>
            <a:pathLst>
              <a:path w="1055570" h="1000152">
                <a:moveTo>
                  <a:pt x="0" y="0"/>
                </a:moveTo>
                <a:lnTo>
                  <a:pt x="1055570" y="0"/>
                </a:lnTo>
                <a:lnTo>
                  <a:pt x="1055570" y="1000152"/>
                </a:lnTo>
                <a:lnTo>
                  <a:pt x="0" y="100015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EDFE"/>
        </a:solidFill>
        <a:effectLst/>
      </p:bgPr>
    </p:bg>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3"/>
            <a:stretch>
              <a:fillRect t="-138399" b="-90427"/>
            </a:stretch>
          </a:blipFill>
        </p:spPr>
        <p:txBody>
          <a:bodyPr/>
          <a:lstStyle/>
          <a:p>
            <a:endParaRPr lang="en-US"/>
          </a:p>
        </p:txBody>
      </p:sp>
      <p:sp>
        <p:nvSpPr>
          <p:cNvPr id="3" name="Freeform 3"/>
          <p:cNvSpPr/>
          <p:nvPr/>
        </p:nvSpPr>
        <p:spPr>
          <a:xfrm>
            <a:off x="5379492" y="234126"/>
            <a:ext cx="7529016" cy="4649168"/>
          </a:xfrm>
          <a:custGeom>
            <a:avLst/>
            <a:gdLst/>
            <a:ahLst/>
            <a:cxnLst/>
            <a:rect l="l" t="t" r="r" b="b"/>
            <a:pathLst>
              <a:path w="7529016" h="4649168">
                <a:moveTo>
                  <a:pt x="0" y="0"/>
                </a:moveTo>
                <a:lnTo>
                  <a:pt x="7529016" y="0"/>
                </a:lnTo>
                <a:lnTo>
                  <a:pt x="7529016" y="4649167"/>
                </a:lnTo>
                <a:lnTo>
                  <a:pt x="0" y="4649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0" y="3097852"/>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693288" y="597853"/>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348622" y="168410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2">
              <a:extLst>
                <a:ext uri="{96DAC541-7B7A-43D3-8B79-37D633B846F1}">
                  <asvg:svgBlip xmlns:asvg="http://schemas.microsoft.com/office/drawing/2016/SVG/main" r:embed="rId13"/>
                </a:ext>
              </a:extLst>
            </a:blip>
            <a:stretch>
              <a:fillRect b="-35962"/>
            </a:stretch>
          </a:blipFill>
        </p:spPr>
        <p:txBody>
          <a:bodyPr/>
          <a:lstStyle/>
          <a:p>
            <a:endParaRPr lang="en-US"/>
          </a:p>
        </p:txBody>
      </p:sp>
      <p:sp>
        <p:nvSpPr>
          <p:cNvPr id="9" name="Freeform 9"/>
          <p:cNvSpPr/>
          <p:nvPr/>
        </p:nvSpPr>
        <p:spPr>
          <a:xfrm>
            <a:off x="12182107" y="2558709"/>
            <a:ext cx="3834057" cy="2238131"/>
          </a:xfrm>
          <a:custGeom>
            <a:avLst/>
            <a:gdLst/>
            <a:ahLst/>
            <a:cxnLst/>
            <a:rect l="l" t="t" r="r" b="b"/>
            <a:pathLst>
              <a:path w="3834057" h="2238131">
                <a:moveTo>
                  <a:pt x="0" y="0"/>
                </a:moveTo>
                <a:lnTo>
                  <a:pt x="3834057" y="0"/>
                </a:lnTo>
                <a:lnTo>
                  <a:pt x="3834057" y="2238131"/>
                </a:lnTo>
                <a:lnTo>
                  <a:pt x="0" y="22381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5264904" y="3110904"/>
            <a:ext cx="2471393" cy="1794849"/>
          </a:xfrm>
          <a:custGeom>
            <a:avLst/>
            <a:gdLst/>
            <a:ahLst/>
            <a:cxnLst/>
            <a:rect l="l" t="t" r="r" b="b"/>
            <a:pathLst>
              <a:path w="2471393" h="1794849">
                <a:moveTo>
                  <a:pt x="0" y="0"/>
                </a:moveTo>
                <a:lnTo>
                  <a:pt x="2471394" y="0"/>
                </a:lnTo>
                <a:lnTo>
                  <a:pt x="2471394" y="1794850"/>
                </a:lnTo>
                <a:lnTo>
                  <a:pt x="0" y="17948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11" name="Group 11"/>
          <p:cNvGrpSpPr/>
          <p:nvPr/>
        </p:nvGrpSpPr>
        <p:grpSpPr>
          <a:xfrm>
            <a:off x="1104168" y="505256"/>
            <a:ext cx="16632129" cy="8570736"/>
            <a:chOff x="0" y="0"/>
            <a:chExt cx="4380478" cy="2257313"/>
          </a:xfrm>
        </p:grpSpPr>
        <p:sp>
          <p:nvSpPr>
            <p:cNvPr id="12" name="Freeform 12"/>
            <p:cNvSpPr/>
            <p:nvPr/>
          </p:nvSpPr>
          <p:spPr>
            <a:xfrm>
              <a:off x="0" y="0"/>
              <a:ext cx="4380478" cy="2257313"/>
            </a:xfrm>
            <a:custGeom>
              <a:avLst/>
              <a:gdLst/>
              <a:ahLst/>
              <a:cxnLst/>
              <a:rect l="l" t="t" r="r" b="b"/>
              <a:pathLst>
                <a:path w="4380478" h="2257313">
                  <a:moveTo>
                    <a:pt x="23739" y="0"/>
                  </a:moveTo>
                  <a:lnTo>
                    <a:pt x="4356739" y="0"/>
                  </a:lnTo>
                  <a:cubicBezTo>
                    <a:pt x="4369850" y="0"/>
                    <a:pt x="4380478" y="10629"/>
                    <a:pt x="4380478" y="23739"/>
                  </a:cubicBezTo>
                  <a:lnTo>
                    <a:pt x="4380478" y="2233574"/>
                  </a:lnTo>
                  <a:cubicBezTo>
                    <a:pt x="4380478" y="2239870"/>
                    <a:pt x="4377977" y="2245908"/>
                    <a:pt x="4373525" y="2250360"/>
                  </a:cubicBezTo>
                  <a:cubicBezTo>
                    <a:pt x="4369073" y="2254812"/>
                    <a:pt x="4363035" y="2257313"/>
                    <a:pt x="4356739" y="2257313"/>
                  </a:cubicBezTo>
                  <a:lnTo>
                    <a:pt x="23739" y="2257313"/>
                  </a:lnTo>
                  <a:cubicBezTo>
                    <a:pt x="17443" y="2257313"/>
                    <a:pt x="11405" y="2254812"/>
                    <a:pt x="6953" y="2250360"/>
                  </a:cubicBezTo>
                  <a:cubicBezTo>
                    <a:pt x="2501" y="2245908"/>
                    <a:pt x="0" y="2239870"/>
                    <a:pt x="0" y="2233574"/>
                  </a:cubicBezTo>
                  <a:lnTo>
                    <a:pt x="0" y="23739"/>
                  </a:lnTo>
                  <a:cubicBezTo>
                    <a:pt x="0" y="17443"/>
                    <a:pt x="2501" y="11405"/>
                    <a:pt x="6953" y="6953"/>
                  </a:cubicBezTo>
                  <a:cubicBezTo>
                    <a:pt x="11405" y="2501"/>
                    <a:pt x="17443" y="0"/>
                    <a:pt x="23739" y="0"/>
                  </a:cubicBezTo>
                  <a:close/>
                </a:path>
              </a:pathLst>
            </a:custGeom>
            <a:solidFill>
              <a:srgbClr val="FFFFFF">
                <a:alpha val="89804"/>
              </a:srgbClr>
            </a:solidFill>
            <a:ln w="95250" cap="rnd">
              <a:solidFill>
                <a:srgbClr val="FBD35B">
                  <a:alpha val="89804"/>
                </a:srgbClr>
              </a:solidFill>
              <a:prstDash val="solid"/>
              <a:round/>
            </a:ln>
          </p:spPr>
          <p:txBody>
            <a:bodyPr/>
            <a:lstStyle/>
            <a:p>
              <a:endParaRPr lang="en-US" dirty="0"/>
            </a:p>
          </p:txBody>
        </p:sp>
        <p:sp>
          <p:nvSpPr>
            <p:cNvPr id="13" name="TextBox 13"/>
            <p:cNvSpPr txBox="1"/>
            <p:nvPr/>
          </p:nvSpPr>
          <p:spPr>
            <a:xfrm>
              <a:off x="0" y="-76200"/>
              <a:ext cx="4380478" cy="2333513"/>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3514036" y="657152"/>
            <a:ext cx="2573175" cy="1529870"/>
          </a:xfrm>
          <a:custGeom>
            <a:avLst/>
            <a:gdLst/>
            <a:ahLst/>
            <a:cxnLst/>
            <a:rect l="l" t="t" r="r" b="b"/>
            <a:pathLst>
              <a:path w="2573175" h="1529870">
                <a:moveTo>
                  <a:pt x="0" y="0"/>
                </a:moveTo>
                <a:lnTo>
                  <a:pt x="2573175" y="0"/>
                </a:lnTo>
                <a:lnTo>
                  <a:pt x="2573175" y="1529869"/>
                </a:lnTo>
                <a:lnTo>
                  <a:pt x="0" y="152986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5" name="Freeform 15"/>
          <p:cNvSpPr/>
          <p:nvPr/>
        </p:nvSpPr>
        <p:spPr>
          <a:xfrm>
            <a:off x="-1289857" y="6759627"/>
            <a:ext cx="3834057" cy="2238131"/>
          </a:xfrm>
          <a:custGeom>
            <a:avLst/>
            <a:gdLst/>
            <a:ahLst/>
            <a:cxnLst/>
            <a:rect l="l" t="t" r="r" b="b"/>
            <a:pathLst>
              <a:path w="3834057" h="2238131">
                <a:moveTo>
                  <a:pt x="0" y="0"/>
                </a:moveTo>
                <a:lnTo>
                  <a:pt x="3834057" y="0"/>
                </a:lnTo>
                <a:lnTo>
                  <a:pt x="3834057" y="2238130"/>
                </a:lnTo>
                <a:lnTo>
                  <a:pt x="0" y="223813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p:cNvSpPr/>
          <p:nvPr/>
        </p:nvSpPr>
        <p:spPr>
          <a:xfrm>
            <a:off x="2633943" y="7979964"/>
            <a:ext cx="1760187" cy="1278336"/>
          </a:xfrm>
          <a:custGeom>
            <a:avLst/>
            <a:gdLst/>
            <a:ahLst/>
            <a:cxnLst/>
            <a:rect l="l" t="t" r="r" b="b"/>
            <a:pathLst>
              <a:path w="1760187" h="1278336">
                <a:moveTo>
                  <a:pt x="0" y="0"/>
                </a:moveTo>
                <a:lnTo>
                  <a:pt x="1760187" y="0"/>
                </a:lnTo>
                <a:lnTo>
                  <a:pt x="1760187" y="1278336"/>
                </a:lnTo>
                <a:lnTo>
                  <a:pt x="0" y="12783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7" name="Freeform 17"/>
          <p:cNvSpPr/>
          <p:nvPr/>
        </p:nvSpPr>
        <p:spPr>
          <a:xfrm>
            <a:off x="-3816435" y="5826177"/>
            <a:ext cx="16421130" cy="6439758"/>
          </a:xfrm>
          <a:custGeom>
            <a:avLst/>
            <a:gdLst/>
            <a:ahLst/>
            <a:cxnLst/>
            <a:rect l="l" t="t" r="r" b="b"/>
            <a:pathLst>
              <a:path w="16421130" h="6439758">
                <a:moveTo>
                  <a:pt x="0" y="0"/>
                </a:moveTo>
                <a:lnTo>
                  <a:pt x="16421130" y="0"/>
                </a:lnTo>
                <a:lnTo>
                  <a:pt x="16421130" y="6439758"/>
                </a:lnTo>
                <a:lnTo>
                  <a:pt x="0" y="6439758"/>
                </a:lnTo>
                <a:lnTo>
                  <a:pt x="0" y="0"/>
                </a:lnTo>
                <a:close/>
              </a:path>
            </a:pathLst>
          </a:custGeom>
          <a:blipFill>
            <a:blip r:embed="rId20">
              <a:extLst>
                <a:ext uri="{96DAC541-7B7A-43D3-8B79-37D633B846F1}">
                  <asvg:svgBlip xmlns:asvg="http://schemas.microsoft.com/office/drawing/2016/SVG/main" r:embed="rId21"/>
                </a:ext>
              </a:extLst>
            </a:blip>
            <a:stretch>
              <a:fillRect l="-482944"/>
            </a:stretch>
          </a:blipFill>
        </p:spPr>
        <p:txBody>
          <a:bodyPr/>
          <a:lstStyle/>
          <a:p>
            <a:endParaRPr lang="en-US"/>
          </a:p>
        </p:txBody>
      </p:sp>
      <p:sp>
        <p:nvSpPr>
          <p:cNvPr id="18" name="Freeform 18"/>
          <p:cNvSpPr/>
          <p:nvPr/>
        </p:nvSpPr>
        <p:spPr>
          <a:xfrm>
            <a:off x="443499" y="8316219"/>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2"/>
            <a:stretch>
              <a:fillRect/>
            </a:stretch>
          </a:blipFill>
        </p:spPr>
        <p:txBody>
          <a:bodyPr/>
          <a:lstStyle/>
          <a:p>
            <a:endParaRPr lang="en-US"/>
          </a:p>
        </p:txBody>
      </p:sp>
      <p:sp>
        <p:nvSpPr>
          <p:cNvPr id="19" name="Freeform 19"/>
          <p:cNvSpPr/>
          <p:nvPr/>
        </p:nvSpPr>
        <p:spPr>
          <a:xfrm>
            <a:off x="3764508" y="8367813"/>
            <a:ext cx="4357125" cy="1780975"/>
          </a:xfrm>
          <a:custGeom>
            <a:avLst/>
            <a:gdLst/>
            <a:ahLst/>
            <a:cxnLst/>
            <a:rect l="l" t="t" r="r" b="b"/>
            <a:pathLst>
              <a:path w="4357125" h="1780975">
                <a:moveTo>
                  <a:pt x="0" y="0"/>
                </a:moveTo>
                <a:lnTo>
                  <a:pt x="4357125" y="0"/>
                </a:lnTo>
                <a:lnTo>
                  <a:pt x="4357125" y="1780974"/>
                </a:lnTo>
                <a:lnTo>
                  <a:pt x="0" y="1780974"/>
                </a:lnTo>
                <a:lnTo>
                  <a:pt x="0" y="0"/>
                </a:lnTo>
                <a:close/>
              </a:path>
            </a:pathLst>
          </a:custGeom>
          <a:blipFill>
            <a:blip r:embed="rId22"/>
            <a:stretch>
              <a:fillRect/>
            </a:stretch>
          </a:blipFill>
        </p:spPr>
        <p:txBody>
          <a:bodyPr/>
          <a:lstStyle/>
          <a:p>
            <a:endParaRPr lang="en-US"/>
          </a:p>
        </p:txBody>
      </p:sp>
      <p:sp>
        <p:nvSpPr>
          <p:cNvPr id="20" name="Freeform 20"/>
          <p:cNvSpPr/>
          <p:nvPr/>
        </p:nvSpPr>
        <p:spPr>
          <a:xfrm flipH="1">
            <a:off x="0" y="8026602"/>
            <a:ext cx="1760187" cy="1278336"/>
          </a:xfrm>
          <a:custGeom>
            <a:avLst/>
            <a:gdLst/>
            <a:ahLst/>
            <a:cxnLst/>
            <a:rect l="l" t="t" r="r" b="b"/>
            <a:pathLst>
              <a:path w="1760187" h="1278336">
                <a:moveTo>
                  <a:pt x="1760187" y="0"/>
                </a:moveTo>
                <a:lnTo>
                  <a:pt x="0" y="0"/>
                </a:lnTo>
                <a:lnTo>
                  <a:pt x="0" y="1278335"/>
                </a:lnTo>
                <a:lnTo>
                  <a:pt x="1760187" y="1278335"/>
                </a:lnTo>
                <a:lnTo>
                  <a:pt x="1760187"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TextBox 21"/>
          <p:cNvSpPr txBox="1"/>
          <p:nvPr/>
        </p:nvSpPr>
        <p:spPr>
          <a:xfrm>
            <a:off x="2622061" y="2012911"/>
            <a:ext cx="13704908" cy="6318027"/>
          </a:xfrm>
          <a:prstGeom prst="rect">
            <a:avLst/>
          </a:prstGeom>
        </p:spPr>
        <p:txBody>
          <a:bodyPr lIns="0" tIns="0" rIns="0" bIns="0" rtlCol="0" anchor="t">
            <a:spAutoFit/>
          </a:bodyPr>
          <a:lstStyle/>
          <a:p>
            <a:pPr algn="just">
              <a:lnSpc>
                <a:spcPts val="5599"/>
              </a:lnSpc>
            </a:pPr>
            <a:r>
              <a:rPr lang="en-US" sz="3999" b="1" dirty="0" err="1">
                <a:solidFill>
                  <a:srgbClr val="0F0F0F"/>
                </a:solidFill>
                <a:latin typeface="Roboto Condensed Bold"/>
                <a:ea typeface="Roboto Condensed Bold"/>
                <a:cs typeface="Roboto Condensed Bold"/>
                <a:sym typeface="Roboto Condensed Bold"/>
              </a:rPr>
              <a:t>Câu</a:t>
            </a:r>
            <a:r>
              <a:rPr lang="en-US" sz="3999" b="1" dirty="0">
                <a:solidFill>
                  <a:srgbClr val="0F0F0F"/>
                </a:solidFill>
                <a:latin typeface="Roboto Condensed Bold"/>
                <a:ea typeface="Roboto Condensed Bold"/>
                <a:cs typeface="Roboto Condensed Bold"/>
                <a:sym typeface="Roboto Condensed Bold"/>
              </a:rPr>
              <a:t> 4. Trong </a:t>
            </a:r>
            <a:r>
              <a:rPr lang="en-US" sz="3999" b="1" dirty="0" err="1">
                <a:solidFill>
                  <a:srgbClr val="0F0F0F"/>
                </a:solidFill>
                <a:latin typeface="Roboto Condensed Bold"/>
                <a:ea typeface="Roboto Condensed Bold"/>
                <a:cs typeface="Roboto Condensed Bold"/>
                <a:sym typeface="Roboto Condensed Bold"/>
              </a:rPr>
              <a:t>ngày</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định</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mệnh</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mà</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nhân</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vật</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tôi</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đang</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kể</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sự</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việc</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nào</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sau</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đây</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KHÔNG</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xảy</a:t>
            </a:r>
            <a:r>
              <a:rPr lang="en-US" sz="3999" b="1" dirty="0">
                <a:solidFill>
                  <a:srgbClr val="0F0F0F"/>
                </a:solidFill>
                <a:latin typeface="Roboto Condensed Bold"/>
                <a:ea typeface="Roboto Condensed Bold"/>
                <a:cs typeface="Roboto Condensed Bold"/>
                <a:sym typeface="Roboto Condensed Bold"/>
              </a:rPr>
              <a:t> </a:t>
            </a:r>
            <a:r>
              <a:rPr lang="en-US" sz="3999" b="1" dirty="0" err="1">
                <a:solidFill>
                  <a:srgbClr val="0F0F0F"/>
                </a:solidFill>
                <a:latin typeface="Roboto Condensed Bold"/>
                <a:ea typeface="Roboto Condensed Bold"/>
                <a:cs typeface="Roboto Condensed Bold"/>
                <a:sym typeface="Roboto Condensed Bold"/>
              </a:rPr>
              <a:t>ra</a:t>
            </a:r>
            <a:r>
              <a:rPr lang="en-US" sz="3999" b="1" dirty="0">
                <a:solidFill>
                  <a:srgbClr val="0F0F0F"/>
                </a:solidFill>
                <a:latin typeface="Roboto Condensed Bold"/>
                <a:ea typeface="Roboto Condensed Bold"/>
                <a:cs typeface="Roboto Condensed Bold"/>
                <a:sym typeface="Roboto Condensed Bold"/>
              </a:rPr>
              <a:t>:</a:t>
            </a:r>
          </a:p>
          <a:p>
            <a:pPr algn="just">
              <a:lnSpc>
                <a:spcPts val="5599"/>
              </a:lnSpc>
            </a:pPr>
            <a:r>
              <a:rPr lang="en-US" sz="3999" dirty="0">
                <a:solidFill>
                  <a:srgbClr val="0F0F0F"/>
                </a:solidFill>
                <a:latin typeface="Roboto Condensed"/>
                <a:ea typeface="Roboto Condensed"/>
                <a:cs typeface="Roboto Condensed"/>
                <a:sym typeface="Roboto Condensed"/>
              </a:rPr>
              <a:t>A.</a:t>
            </a:r>
            <a:r>
              <a:rPr lang="en-US" sz="3999" b="1" dirty="0">
                <a:solidFill>
                  <a:srgbClr val="0F0F0F"/>
                </a:solidFill>
                <a:latin typeface="Roboto Condensed Bold"/>
                <a:ea typeface="Roboto Condensed Bold"/>
                <a:cs typeface="Roboto Condensed Bold"/>
                <a:sym typeface="Roboto Condensed Bold"/>
              </a:rPr>
              <a:t> </a:t>
            </a:r>
            <a:r>
              <a:rPr lang="en-US" sz="3999" dirty="0" err="1">
                <a:solidFill>
                  <a:srgbClr val="0F0F0F"/>
                </a:solidFill>
                <a:latin typeface="Roboto Condensed"/>
                <a:ea typeface="Roboto Condensed"/>
                <a:cs typeface="Roboto Condensed"/>
                <a:sym typeface="Roboto Condensed"/>
              </a:rPr>
              <a:t>Dòng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sông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phá</a:t>
            </a:r>
            <a:r>
              <a:rPr lang="en-US" sz="3999" dirty="0">
                <a:solidFill>
                  <a:srgbClr val="0F0F0F"/>
                </a:solidFill>
                <a:latin typeface="Roboto Condensed"/>
                <a:ea typeface="Roboto Condensed"/>
                <a:cs typeface="Roboto Condensed"/>
                <a:sym typeface="Roboto Condensed"/>
              </a:rPr>
              <a:t> bung </a:t>
            </a:r>
            <a:r>
              <a:rPr lang="en-US" sz="3999" dirty="0" err="1">
                <a:solidFill>
                  <a:srgbClr val="0F0F0F"/>
                </a:solidFill>
                <a:latin typeface="Roboto Condensed"/>
                <a:ea typeface="Roboto Condensed"/>
                <a:cs typeface="Roboto Condensed"/>
                <a:sym typeface="Roboto Condensed"/>
              </a:rPr>
              <a:t>đê</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tràn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ngang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vào</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đồng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ruộng</a:t>
            </a:r>
            <a:endParaRPr lang="en-US" sz="3999" dirty="0">
              <a:solidFill>
                <a:srgbClr val="0F0F0F"/>
              </a:solidFill>
              <a:latin typeface="Roboto Condensed"/>
              <a:ea typeface="Roboto Condensed"/>
              <a:cs typeface="Roboto Condensed"/>
              <a:sym typeface="Roboto Condensed"/>
            </a:endParaRPr>
          </a:p>
          <a:p>
            <a:pPr algn="just">
              <a:lnSpc>
                <a:spcPts val="5599"/>
              </a:lnSpc>
            </a:pPr>
            <a:r>
              <a:rPr lang="en-US" sz="3999" dirty="0">
                <a:solidFill>
                  <a:srgbClr val="0F0F0F"/>
                </a:solidFill>
                <a:latin typeface="Roboto Condensed"/>
                <a:ea typeface="Roboto Condensed"/>
                <a:cs typeface="Roboto Condensed"/>
                <a:sym typeface="Roboto Condensed"/>
              </a:rPr>
              <a:t>B. </a:t>
            </a:r>
            <a:r>
              <a:rPr lang="en-US" sz="3999" dirty="0" err="1">
                <a:solidFill>
                  <a:srgbClr val="0F0F0F"/>
                </a:solidFill>
                <a:latin typeface="Roboto Condensed"/>
                <a:ea typeface="Roboto Condensed"/>
                <a:cs typeface="Roboto Condensed"/>
                <a:sym typeface="Roboto Condensed"/>
              </a:rPr>
              <a:t>Tôi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đã</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có</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tuổi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và</a:t>
            </a:r>
            <a:r>
              <a:rPr lang="en-US" sz="3999" dirty="0">
                <a:solidFill>
                  <a:srgbClr val="0F0F0F"/>
                </a:solidFill>
                <a:latin typeface="Roboto Condensed"/>
                <a:ea typeface="Roboto Condensed"/>
                <a:cs typeface="Roboto Condensed"/>
                <a:sym typeface="Roboto Condensed"/>
              </a:rPr>
              <a:t> con </a:t>
            </a:r>
            <a:r>
              <a:rPr lang="en-US" sz="3999" dirty="0" err="1">
                <a:solidFill>
                  <a:srgbClr val="0F0F0F"/>
                </a:solidFill>
                <a:latin typeface="Roboto Condensed"/>
                <a:ea typeface="Roboto Condensed"/>
                <a:cs typeface="Roboto Condensed"/>
                <a:sym typeface="Roboto Condensed"/>
              </a:rPr>
              <a:t>gái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tôi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đã</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trở</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thành</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một</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thiếu</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nữ</a:t>
            </a:r>
            <a:r>
              <a:rPr lang="en-US" sz="3999" dirty="0">
                <a:solidFill>
                  <a:srgbClr val="0F0F0F"/>
                </a:solidFill>
                <a:latin typeface="Roboto Condensed"/>
                <a:ea typeface="Roboto Condensed"/>
                <a:cs typeface="Roboto Condensed"/>
                <a:sym typeface="Roboto Condensed"/>
              </a:rPr>
              <a:t>.</a:t>
            </a:r>
          </a:p>
          <a:p>
            <a:pPr algn="just">
              <a:lnSpc>
                <a:spcPts val="5599"/>
              </a:lnSpc>
            </a:pPr>
            <a:r>
              <a:rPr lang="en-US" sz="3999" dirty="0">
                <a:solidFill>
                  <a:srgbClr val="0F0F0F"/>
                </a:solidFill>
                <a:latin typeface="Roboto Condensed"/>
                <a:ea typeface="Roboto Condensed"/>
                <a:cs typeface="Roboto Condensed"/>
                <a:sym typeface="Roboto Condensed"/>
              </a:rPr>
              <a:t>C. </a:t>
            </a:r>
            <a:r>
              <a:rPr lang="en-US" sz="3999" dirty="0" err="1">
                <a:solidFill>
                  <a:srgbClr val="0F0F0F"/>
                </a:solidFill>
                <a:latin typeface="Roboto Condensed"/>
                <a:ea typeface="Roboto Condensed"/>
                <a:cs typeface="Roboto Condensed"/>
                <a:sym typeface="Roboto Condensed"/>
              </a:rPr>
              <a:t>Đến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khi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mái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rạ</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sắp</a:t>
            </a:r>
            <a:r>
              <a:rPr lang="en-US" sz="3999" dirty="0">
                <a:solidFill>
                  <a:srgbClr val="0F0F0F"/>
                </a:solidFill>
                <a:latin typeface="Roboto Condensed"/>
                <a:ea typeface="Roboto Condensed"/>
                <a:cs typeface="Roboto Condensed"/>
                <a:sym typeface="Roboto Condensed"/>
              </a:rPr>
              <a:t> tan </a:t>
            </a:r>
            <a:r>
              <a:rPr lang="en-US" sz="3999" dirty="0" err="1">
                <a:solidFill>
                  <a:srgbClr val="0F0F0F"/>
                </a:solidFill>
                <a:latin typeface="Roboto Condensed"/>
                <a:ea typeface="Roboto Condensed"/>
                <a:cs typeface="Roboto Condensed"/>
                <a:sym typeface="Roboto Condensed"/>
              </a:rPr>
              <a:t>ra</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thì</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ơn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trời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nó</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vướng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vào</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thân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đa</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trước</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đình</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làng</a:t>
            </a:r>
            <a:r>
              <a:rPr lang="en-US" sz="3999" dirty="0">
                <a:solidFill>
                  <a:srgbClr val="0F0F0F"/>
                </a:solidFill>
                <a:latin typeface="Roboto Condensed"/>
                <a:ea typeface="Roboto Condensed"/>
                <a:cs typeface="Roboto Condensed"/>
                <a:sym typeface="Roboto Condensed"/>
              </a:rPr>
              <a:t>.</a:t>
            </a:r>
          </a:p>
          <a:p>
            <a:pPr algn="just">
              <a:lnSpc>
                <a:spcPts val="5599"/>
              </a:lnSpc>
            </a:pPr>
            <a:r>
              <a:rPr lang="en-US" sz="3999" dirty="0">
                <a:solidFill>
                  <a:srgbClr val="0F0F0F"/>
                </a:solidFill>
                <a:latin typeface="Roboto Condensed"/>
                <a:ea typeface="Roboto Condensed"/>
                <a:cs typeface="Roboto Condensed"/>
                <a:sym typeface="Roboto Condensed"/>
              </a:rPr>
              <a:t>D. </a:t>
            </a:r>
            <a:r>
              <a:rPr lang="en-US" sz="3999" dirty="0" err="1">
                <a:solidFill>
                  <a:srgbClr val="0F0F0F"/>
                </a:solidFill>
                <a:latin typeface="Roboto Condensed"/>
                <a:ea typeface="Roboto Condensed"/>
                <a:cs typeface="Roboto Condensed"/>
                <a:sym typeface="Roboto Condensed"/>
              </a:rPr>
              <a:t>Đứa</a:t>
            </a:r>
            <a:r>
              <a:rPr lang="en-US" sz="3999" dirty="0">
                <a:solidFill>
                  <a:srgbClr val="0F0F0F"/>
                </a:solidFill>
                <a:latin typeface="Roboto Condensed"/>
                <a:ea typeface="Roboto Condensed"/>
                <a:cs typeface="Roboto Condensed"/>
                <a:sym typeface="Roboto Condensed"/>
              </a:rPr>
              <a:t> con </a:t>
            </a:r>
            <a:r>
              <a:rPr lang="en-US" sz="3999" dirty="0" err="1">
                <a:solidFill>
                  <a:srgbClr val="0F0F0F"/>
                </a:solidFill>
                <a:latin typeface="Roboto Condensed"/>
                <a:ea typeface="Roboto Condensed"/>
                <a:cs typeface="Roboto Condensed"/>
                <a:sym typeface="Roboto Condensed"/>
              </a:rPr>
              <a:t>sơ</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sinh</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tôi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chưa</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được</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nhìn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thấy</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mặt</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tuột</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khỏi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bọc</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lông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trên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tay</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mẹ</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nó</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sa</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xuống</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làn</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nước</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tối</a:t>
            </a:r>
            <a:r>
              <a:rPr lang="en-US" sz="3999" dirty="0">
                <a:solidFill>
                  <a:srgbClr val="0F0F0F"/>
                </a:solidFill>
                <a:latin typeface="Roboto Condensed"/>
                <a:ea typeface="Roboto Condensed"/>
                <a:cs typeface="Roboto Condensed"/>
                <a:sym typeface="Roboto Condensed"/>
              </a:rPr>
              <a:t> </a:t>
            </a:r>
            <a:r>
              <a:rPr lang="en-US" sz="3999" dirty="0" err="1">
                <a:solidFill>
                  <a:srgbClr val="0F0F0F"/>
                </a:solidFill>
                <a:latin typeface="Roboto Condensed"/>
                <a:ea typeface="Roboto Condensed"/>
                <a:cs typeface="Roboto Condensed"/>
                <a:sym typeface="Roboto Condensed"/>
              </a:rPr>
              <a:t>tăm</a:t>
            </a:r>
            <a:r>
              <a:rPr lang="en-US" sz="3999" dirty="0">
                <a:solidFill>
                  <a:srgbClr val="0F0F0F"/>
                </a:solidFill>
                <a:latin typeface="Roboto Condensed"/>
                <a:ea typeface="Roboto Condensed"/>
                <a:cs typeface="Roboto Condensed"/>
                <a:sym typeface="Roboto Condensed"/>
              </a:rPr>
              <a:t>.</a:t>
            </a:r>
          </a:p>
          <a:p>
            <a:pPr algn="just">
              <a:lnSpc>
                <a:spcPts val="5599"/>
              </a:lnSpc>
            </a:pPr>
            <a:endParaRPr lang="en-US" sz="3999" dirty="0">
              <a:solidFill>
                <a:srgbClr val="0F0F0F"/>
              </a:solidFill>
              <a:latin typeface="Roboto Condensed"/>
              <a:ea typeface="Roboto Condensed"/>
              <a:cs typeface="Roboto Condensed"/>
              <a:sym typeface="Roboto Condensed"/>
            </a:endParaRPr>
          </a:p>
        </p:txBody>
      </p:sp>
      <p:sp>
        <p:nvSpPr>
          <p:cNvPr id="23" name="TextBox 23"/>
          <p:cNvSpPr txBox="1"/>
          <p:nvPr/>
        </p:nvSpPr>
        <p:spPr>
          <a:xfrm>
            <a:off x="5249296" y="895350"/>
            <a:ext cx="8450439" cy="1087627"/>
          </a:xfrm>
          <a:prstGeom prst="rect">
            <a:avLst/>
          </a:prstGeom>
        </p:spPr>
        <p:txBody>
          <a:bodyPr lIns="0" tIns="0" rIns="0" bIns="0" rtlCol="0" anchor="t">
            <a:spAutoFit/>
          </a:bodyPr>
          <a:lstStyle/>
          <a:p>
            <a:pPr algn="ctr">
              <a:lnSpc>
                <a:spcPts val="8819"/>
              </a:lnSpc>
            </a:pPr>
            <a:r>
              <a:rPr lang="en-US" sz="6298">
                <a:solidFill>
                  <a:srgbClr val="0F0F0F"/>
                </a:solidFill>
                <a:latin typeface="#9Slide05 Angelline"/>
                <a:ea typeface="#9Slide05 Angelline"/>
                <a:cs typeface="#9Slide05 Angelline"/>
                <a:sym typeface="#9Slide05 Angelline"/>
              </a:rPr>
              <a:t>Ai đã đọc hiệu quả?</a:t>
            </a:r>
          </a:p>
        </p:txBody>
      </p:sp>
      <p:sp>
        <p:nvSpPr>
          <p:cNvPr id="24" name="Freeform 24">
            <a:extLst>
              <a:ext uri="{FF2B5EF4-FFF2-40B4-BE49-F238E27FC236}">
                <a16:creationId xmlns:a16="http://schemas.microsoft.com/office/drawing/2014/main" id="{2DCC0E76-A893-81DB-D0F6-0CFE40855B56}"/>
              </a:ext>
            </a:extLst>
          </p:cNvPr>
          <p:cNvSpPr/>
          <p:nvPr/>
        </p:nvSpPr>
        <p:spPr>
          <a:xfrm>
            <a:off x="1456816" y="3985900"/>
            <a:ext cx="1055570" cy="1000152"/>
          </a:xfrm>
          <a:custGeom>
            <a:avLst/>
            <a:gdLst/>
            <a:ahLst/>
            <a:cxnLst/>
            <a:rect l="l" t="t" r="r" b="b"/>
            <a:pathLst>
              <a:path w="1055570" h="1000152">
                <a:moveTo>
                  <a:pt x="0" y="0"/>
                </a:moveTo>
                <a:lnTo>
                  <a:pt x="1055570" y="0"/>
                </a:lnTo>
                <a:lnTo>
                  <a:pt x="1055570" y="1000152"/>
                </a:lnTo>
                <a:lnTo>
                  <a:pt x="0" y="100015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TotalTime>
  <Words>2786</Words>
  <Application>Microsoft Macintosh PowerPoint</Application>
  <PresentationFormat>Custom</PresentationFormat>
  <Paragraphs>199</Paragraphs>
  <Slides>35</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Calibri</vt:lpstr>
      <vt:lpstr>Roboto Condensed Bold</vt:lpstr>
      <vt:lpstr>Roboto Condensed Italics</vt:lpstr>
      <vt:lpstr>Fraunces Bold</vt:lpstr>
      <vt:lpstr>Roboto Condensed</vt:lpstr>
      <vt:lpstr>Aptos</vt:lpstr>
      <vt:lpstr>Arial</vt:lpstr>
      <vt:lpstr>Roboto Condensed Bold Italics</vt:lpstr>
      <vt:lpstr>#9Slide06 Hellvina Hand Script</vt:lpstr>
      <vt:lpstr>#9Slide05 Fleur</vt:lpstr>
      <vt:lpstr>#9Slide05 Angelline</vt:lpstr>
      <vt:lpstr>Fraunces</vt:lpstr>
      <vt:lpstr>#9Slide06 SVNSlow Attack</vt:lpstr>
      <vt:lpstr>Fraunces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9KN_B5_Doc4_Bi an cua lan nuoc</dc:title>
  <cp:lastModifiedBy>Microsoft Office User</cp:lastModifiedBy>
  <cp:revision>4</cp:revision>
  <dcterms:created xsi:type="dcterms:W3CDTF">2006-08-16T00:00:00Z</dcterms:created>
  <dcterms:modified xsi:type="dcterms:W3CDTF">2025-05-11T04:41:33Z</dcterms:modified>
  <dc:identifier>DAGSJQ-HdfA</dc:identifier>
</cp:coreProperties>
</file>