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5"/>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18288000" cy="10287000"/>
  <p:notesSz cx="6858000" cy="9144000"/>
  <p:embeddedFontLst>
    <p:embeddedFont>
      <p:font typeface="#9Slide05 Fourth Medium" pitchFamily="2" charset="77"/>
      <p:regular r:id="rId56"/>
      <p:bold r:id="rId57"/>
    </p:embeddedFont>
    <p:embeddedFont>
      <p:font typeface="#9Slide06 Hellvina Hand Script" pitchFamily="2" charset="77"/>
      <p:regular r:id="rId58"/>
    </p:embeddedFont>
    <p:embeddedFont>
      <p:font typeface="#9Slide07 Brankovic" panose="02000000000000000000" pitchFamily="2" charset="0"/>
      <p:regular r:id="rId59"/>
    </p:embeddedFont>
    <p:embeddedFont>
      <p:font typeface="#9Slide07 SVNRevolution" panose="02040603050506020204" pitchFamily="18" charset="0"/>
      <p:regular r:id="rId60"/>
    </p:embeddedFont>
    <p:embeddedFont>
      <p:font typeface="Calibri" panose="020F0502020204030204" pitchFamily="34" charset="0"/>
      <p:regular r:id="rId61"/>
      <p:bold r:id="rId62"/>
      <p:italic r:id="rId63"/>
      <p:boldItalic r:id="rId64"/>
    </p:embeddedFont>
    <p:embeddedFont>
      <p:font typeface="Fraunces" pitchFamily="2" charset="77"/>
      <p:regular r:id="rId65"/>
    </p:embeddedFont>
    <p:embeddedFont>
      <p:font typeface="Fraunces Bold" pitchFamily="2" charset="77"/>
      <p:regular r:id="rId66"/>
      <p:bold r:id="rId67"/>
    </p:embeddedFont>
    <p:embeddedFont>
      <p:font typeface="Roboto Condensed" panose="02000000000000000000" pitchFamily="2" charset="0"/>
      <p:regular r:id="rId68"/>
      <p:bold r:id="rId69"/>
      <p:italic r:id="rId70"/>
      <p:boldItalic r:id="rId71"/>
    </p:embeddedFont>
    <p:embeddedFont>
      <p:font typeface="Roboto Condensed Bold" panose="02000000000000000000" pitchFamily="2" charset="0"/>
      <p:regular r:id="rId72"/>
      <p:bold r:id="rId73"/>
    </p:embeddedFont>
    <p:embeddedFont>
      <p:font typeface="Roboto Condensed Bold Italics" panose="02000000000000000000" pitchFamily="2" charset="0"/>
      <p:regular r:id="rId74"/>
      <p:bold r:id="rId75"/>
      <p:italic r:id="rId76"/>
      <p:boldItalic r:id="rId77"/>
    </p:embeddedFont>
    <p:embeddedFont>
      <p:font typeface="Roboto Condensed Italics" panose="02000000000000000000" pitchFamily="2" charset="0"/>
      <p:regular r:id="rId78"/>
      <p: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9" autoAdjust="0"/>
  </p:normalViewPr>
  <p:slideViewPr>
    <p:cSldViewPr>
      <p:cViewPr varScale="1">
        <p:scale>
          <a:sx n="70" d="100"/>
          <a:sy n="70" d="100"/>
        </p:scale>
        <p:origin x="8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6.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2.svg"/><Relationship Id="rId9" Type="http://schemas.openxmlformats.org/officeDocument/2006/relationships/image" Target="../media/image24.sv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4.svg"/><Relationship Id="rId4" Type="http://schemas.openxmlformats.org/officeDocument/2006/relationships/image" Target="../media/image28.sv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sv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28.svg"/><Relationship Id="rId9" Type="http://schemas.openxmlformats.org/officeDocument/2006/relationships/image" Target="../media/image32.svg"/></Relationships>
</file>

<file path=ppt/slides/_rels/slide3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6.svg"/><Relationship Id="rId4" Type="http://schemas.openxmlformats.org/officeDocument/2006/relationships/image" Target="../media/image28.svg"/><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12.sv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0.sv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12.sv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2.sv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svg"/></Relationships>
</file>

<file path=ppt/slides/_rels/slide4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2.sv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12.sv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6.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598394" y="5143498"/>
            <a:ext cx="1766350" cy="3980500"/>
          </a:xfrm>
          <a:custGeom>
            <a:avLst/>
            <a:gdLst/>
            <a:ahLst/>
            <a:cxnLst/>
            <a:rect l="l" t="t" r="r" b="b"/>
            <a:pathLst>
              <a:path w="1766350" h="3980500">
                <a:moveTo>
                  <a:pt x="0" y="0"/>
                </a:moveTo>
                <a:lnTo>
                  <a:pt x="1766350" y="0"/>
                </a:lnTo>
                <a:lnTo>
                  <a:pt x="1766350" y="3980500"/>
                </a:lnTo>
                <a:lnTo>
                  <a:pt x="0" y="3980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645274" y="5593880"/>
            <a:ext cx="2106614" cy="3613442"/>
          </a:xfrm>
          <a:custGeom>
            <a:avLst/>
            <a:gdLst/>
            <a:ahLst/>
            <a:cxnLst/>
            <a:rect l="l" t="t" r="r" b="b"/>
            <a:pathLst>
              <a:path w="2106614" h="3613442">
                <a:moveTo>
                  <a:pt x="0" y="0"/>
                </a:moveTo>
                <a:lnTo>
                  <a:pt x="2106614" y="0"/>
                </a:lnTo>
                <a:lnTo>
                  <a:pt x="2106614" y="3613442"/>
                </a:lnTo>
                <a:lnTo>
                  <a:pt x="0" y="36134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867067">
            <a:off x="5500475" y="4543151"/>
            <a:ext cx="7315200" cy="1050729"/>
          </a:xfrm>
          <a:custGeom>
            <a:avLst/>
            <a:gdLst/>
            <a:ahLst/>
            <a:cxnLst/>
            <a:rect l="l" t="t" r="r" b="b"/>
            <a:pathLst>
              <a:path w="7315200" h="1050729">
                <a:moveTo>
                  <a:pt x="0" y="0"/>
                </a:moveTo>
                <a:lnTo>
                  <a:pt x="7315200" y="0"/>
                </a:lnTo>
                <a:lnTo>
                  <a:pt x="7315200" y="1050729"/>
                </a:lnTo>
                <a:lnTo>
                  <a:pt x="0" y="1050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7" name="Group 7"/>
          <p:cNvGrpSpPr/>
          <p:nvPr/>
        </p:nvGrpSpPr>
        <p:grpSpPr>
          <a:xfrm>
            <a:off x="-365652" y="942975"/>
            <a:ext cx="8351490" cy="1543050"/>
            <a:chOff x="0" y="0"/>
            <a:chExt cx="2199569" cy="406400"/>
          </a:xfrm>
        </p:grpSpPr>
        <p:sp>
          <p:nvSpPr>
            <p:cNvPr id="8" name="Freeform 8"/>
            <p:cNvSpPr/>
            <p:nvPr/>
          </p:nvSpPr>
          <p:spPr>
            <a:xfrm>
              <a:off x="0" y="0"/>
              <a:ext cx="2199569" cy="406400"/>
            </a:xfrm>
            <a:custGeom>
              <a:avLst/>
              <a:gdLst/>
              <a:ahLst/>
              <a:cxnLst/>
              <a:rect l="l" t="t" r="r" b="b"/>
              <a:pathLst>
                <a:path w="2199569" h="406400">
                  <a:moveTo>
                    <a:pt x="1996369" y="0"/>
                  </a:moveTo>
                  <a:cubicBezTo>
                    <a:pt x="2108594" y="0"/>
                    <a:pt x="2199569" y="90976"/>
                    <a:pt x="2199569" y="203200"/>
                  </a:cubicBezTo>
                  <a:cubicBezTo>
                    <a:pt x="2199569" y="315424"/>
                    <a:pt x="2108594" y="406400"/>
                    <a:pt x="1996369" y="406400"/>
                  </a:cubicBezTo>
                  <a:lnTo>
                    <a:pt x="203200" y="406400"/>
                  </a:lnTo>
                  <a:cubicBezTo>
                    <a:pt x="90976" y="406400"/>
                    <a:pt x="0" y="315424"/>
                    <a:pt x="0" y="203200"/>
                  </a:cubicBezTo>
                  <a:cubicBezTo>
                    <a:pt x="0" y="90976"/>
                    <a:pt x="90976" y="0"/>
                    <a:pt x="203200" y="0"/>
                  </a:cubicBezTo>
                  <a:close/>
                </a:path>
              </a:pathLst>
            </a:custGeom>
            <a:solidFill>
              <a:srgbClr val="EA9D6E"/>
            </a:solidFill>
          </p:spPr>
          <p:txBody>
            <a:bodyPr/>
            <a:lstStyle/>
            <a:p>
              <a:endParaRPr lang="en-US"/>
            </a:p>
          </p:txBody>
        </p:sp>
        <p:sp>
          <p:nvSpPr>
            <p:cNvPr id="9" name="TextBox 9"/>
            <p:cNvSpPr txBox="1"/>
            <p:nvPr/>
          </p:nvSpPr>
          <p:spPr>
            <a:xfrm>
              <a:off x="0" y="-47625"/>
              <a:ext cx="2199569" cy="4540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61418" y="1499553"/>
            <a:ext cx="7576400" cy="629920"/>
          </a:xfrm>
          <a:prstGeom prst="rect">
            <a:avLst/>
          </a:prstGeom>
        </p:spPr>
        <p:txBody>
          <a:bodyPr lIns="0" tIns="0" rIns="0" bIns="0" rtlCol="0" anchor="t">
            <a:spAutoFit/>
          </a:bodyPr>
          <a:lstStyle/>
          <a:p>
            <a:pPr algn="ctr">
              <a:lnSpc>
                <a:spcPts val="4564"/>
              </a:lnSpc>
            </a:pPr>
            <a:r>
              <a:rPr lang="en-US" sz="5499" b="1">
                <a:solidFill>
                  <a:srgbClr val="FEFFFE"/>
                </a:solidFill>
                <a:latin typeface="Fraunces Bold"/>
                <a:ea typeface="Fraunces Bold"/>
                <a:cs typeface="Fraunces Bold"/>
                <a:sym typeface="Fraunces Bold"/>
              </a:rPr>
              <a:t>1.CHUẨN BỊ ĐỌC</a:t>
            </a:r>
          </a:p>
        </p:txBody>
      </p:sp>
      <p:sp>
        <p:nvSpPr>
          <p:cNvPr id="11" name="TextBox 11"/>
          <p:cNvSpPr txBox="1"/>
          <p:nvPr/>
        </p:nvSpPr>
        <p:spPr>
          <a:xfrm>
            <a:off x="8615383" y="5689148"/>
            <a:ext cx="3762871" cy="1444600"/>
          </a:xfrm>
          <a:prstGeom prst="rect">
            <a:avLst/>
          </a:prstGeom>
        </p:spPr>
        <p:txBody>
          <a:bodyPr lIns="0" tIns="0" rIns="0" bIns="0" rtlCol="0" anchor="t">
            <a:spAutoFit/>
          </a:bodyPr>
          <a:lstStyle/>
          <a:p>
            <a:pPr algn="ctr">
              <a:lnSpc>
                <a:spcPts val="11200"/>
              </a:lnSpc>
            </a:pPr>
            <a:r>
              <a:rPr lang="en-US" sz="8000">
                <a:solidFill>
                  <a:srgbClr val="FEFFFE"/>
                </a:solidFill>
                <a:latin typeface="#9Slide07 SVNRevolution"/>
                <a:ea typeface="#9Slide07 SVNRevolution"/>
                <a:cs typeface="#9Slide07 SVNRevolution"/>
                <a:sym typeface="#9Slide07 SVNRevolution"/>
              </a:rPr>
              <a:t>LÍ TRÍ</a:t>
            </a:r>
          </a:p>
        </p:txBody>
      </p:sp>
      <p:sp>
        <p:nvSpPr>
          <p:cNvPr id="12" name="TextBox 12"/>
          <p:cNvSpPr txBox="1"/>
          <p:nvPr/>
        </p:nvSpPr>
        <p:spPr>
          <a:xfrm>
            <a:off x="4093356" y="3275715"/>
            <a:ext cx="5602722" cy="1604694"/>
          </a:xfrm>
          <a:prstGeom prst="rect">
            <a:avLst/>
          </a:prstGeom>
        </p:spPr>
        <p:txBody>
          <a:bodyPr lIns="0" tIns="0" rIns="0" bIns="0" rtlCol="0" anchor="t">
            <a:spAutoFit/>
          </a:bodyPr>
          <a:lstStyle/>
          <a:p>
            <a:pPr algn="ctr">
              <a:lnSpc>
                <a:spcPts val="12478"/>
              </a:lnSpc>
            </a:pPr>
            <a:r>
              <a:rPr lang="en-US" sz="8912">
                <a:solidFill>
                  <a:srgbClr val="094C79"/>
                </a:solidFill>
                <a:latin typeface="#9Slide07 SVNRevolution"/>
                <a:ea typeface="#9Slide07 SVNRevolution"/>
                <a:cs typeface="#9Slide07 SVNRevolution"/>
                <a:sym typeface="#9Slide07 SVNRevolution"/>
              </a:rPr>
              <a:t>Con tim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755681" y="276719"/>
            <a:ext cx="9960360" cy="1457325"/>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45521" y="433882"/>
            <a:ext cx="10980679" cy="1028700"/>
          </a:xfrm>
          <a:prstGeom prst="rect">
            <a:avLst/>
          </a:prstGeom>
        </p:spPr>
        <p:txBody>
          <a:bodyPr lIns="0" tIns="0" rIns="0" bIns="0" rtlCol="0" anchor="t">
            <a:spAutoFit/>
          </a:bodyPr>
          <a:lstStyle/>
          <a:p>
            <a:pPr algn="ctr">
              <a:lnSpc>
                <a:spcPts val="8400"/>
              </a:lnSpc>
            </a:pPr>
            <a:r>
              <a:rPr lang="en-US" sz="6000" b="1">
                <a:solidFill>
                  <a:srgbClr val="343741"/>
                </a:solidFill>
                <a:latin typeface="Fraunces Bold"/>
                <a:ea typeface="Fraunces Bold"/>
                <a:cs typeface="Fraunces Bold"/>
                <a:sym typeface="Fraunces Bold"/>
              </a:rPr>
              <a:t>3. KHÁM PHÁ VĂN BẢN</a:t>
            </a:r>
          </a:p>
        </p:txBody>
      </p:sp>
      <p:sp>
        <p:nvSpPr>
          <p:cNvPr id="8" name="TextBox 8"/>
          <p:cNvSpPr txBox="1"/>
          <p:nvPr/>
        </p:nvSpPr>
        <p:spPr>
          <a:xfrm>
            <a:off x="5955177" y="1771783"/>
            <a:ext cx="10980679"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grpSp>
        <p:nvGrpSpPr>
          <p:cNvPr id="9" name="Group 9"/>
          <p:cNvGrpSpPr/>
          <p:nvPr/>
        </p:nvGrpSpPr>
        <p:grpSpPr>
          <a:xfrm>
            <a:off x="1028700" y="1907137"/>
            <a:ext cx="4707161" cy="1162276"/>
            <a:chOff x="0" y="0"/>
            <a:chExt cx="1239746" cy="306114"/>
          </a:xfrm>
        </p:grpSpPr>
        <p:sp>
          <p:nvSpPr>
            <p:cNvPr id="10" name="Freeform 10"/>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11" name="TextBox 11"/>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718534" y="2059301"/>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grpSp>
        <p:nvGrpSpPr>
          <p:cNvPr id="13" name="Group 13"/>
          <p:cNvGrpSpPr/>
          <p:nvPr/>
        </p:nvGrpSpPr>
        <p:grpSpPr>
          <a:xfrm>
            <a:off x="1316348" y="3240864"/>
            <a:ext cx="15813494" cy="6617278"/>
            <a:chOff x="0" y="0"/>
            <a:chExt cx="4164871" cy="1742822"/>
          </a:xfrm>
        </p:grpSpPr>
        <p:sp>
          <p:nvSpPr>
            <p:cNvPr id="14" name="Freeform 14"/>
            <p:cNvSpPr/>
            <p:nvPr/>
          </p:nvSpPr>
          <p:spPr>
            <a:xfrm>
              <a:off x="0" y="0"/>
              <a:ext cx="4164871" cy="1742822"/>
            </a:xfrm>
            <a:custGeom>
              <a:avLst/>
              <a:gdLst/>
              <a:ahLst/>
              <a:cxnLst/>
              <a:rect l="l" t="t" r="r" b="b"/>
              <a:pathLst>
                <a:path w="4164871" h="1742822">
                  <a:moveTo>
                    <a:pt x="4164871" y="0"/>
                  </a:moveTo>
                  <a:lnTo>
                    <a:pt x="0" y="0"/>
                  </a:lnTo>
                  <a:lnTo>
                    <a:pt x="0" y="1554862"/>
                  </a:lnTo>
                  <a:lnTo>
                    <a:pt x="157480" y="1554862"/>
                  </a:lnTo>
                  <a:lnTo>
                    <a:pt x="157480" y="1742822"/>
                  </a:lnTo>
                  <a:lnTo>
                    <a:pt x="463550" y="1554862"/>
                  </a:lnTo>
                  <a:lnTo>
                    <a:pt x="4164871" y="1554862"/>
                  </a:lnTo>
                  <a:lnTo>
                    <a:pt x="4164871" y="0"/>
                  </a:lnTo>
                  <a:close/>
                </a:path>
              </a:pathLst>
            </a:custGeom>
            <a:solidFill>
              <a:srgbClr val="FEFFFE"/>
            </a:solidFill>
          </p:spPr>
          <p:txBody>
            <a:bodyPr/>
            <a:lstStyle/>
            <a:p>
              <a:endParaRPr lang="en-US"/>
            </a:p>
          </p:txBody>
        </p:sp>
        <p:sp>
          <p:nvSpPr>
            <p:cNvPr id="15" name="TextBox 15"/>
            <p:cNvSpPr txBox="1"/>
            <p:nvPr/>
          </p:nvSpPr>
          <p:spPr>
            <a:xfrm>
              <a:off x="0" y="-47625"/>
              <a:ext cx="4164871" cy="159994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718534" y="3679014"/>
            <a:ext cx="15070262" cy="4949825"/>
          </a:xfrm>
          <a:prstGeom prst="rect">
            <a:avLst/>
          </a:prstGeom>
        </p:spPr>
        <p:txBody>
          <a:bodyPr lIns="0" tIns="0" rIns="0" bIns="0" rtlCol="0" anchor="t">
            <a:spAutoFit/>
          </a:bodyPr>
          <a:lstStyle/>
          <a:p>
            <a:pPr marL="755651" lvl="1" indent="-377825" algn="l">
              <a:lnSpc>
                <a:spcPts val="4900"/>
              </a:lnSpc>
              <a:buFont typeface="Arial"/>
              <a:buChar char="•"/>
            </a:pPr>
            <a:r>
              <a:rPr lang="en-US" sz="3500" b="1" dirty="0">
                <a:solidFill>
                  <a:srgbClr val="000000"/>
                </a:solidFill>
                <a:latin typeface="Roboto Condensed Bold"/>
                <a:ea typeface="Roboto Condensed Bold"/>
                <a:cs typeface="Roboto Condensed Bold"/>
                <a:sym typeface="Roboto Condensed Bold"/>
              </a:rPr>
              <a:t>HS </a:t>
            </a:r>
            <a:r>
              <a:rPr lang="en-US" sz="3500" b="1" dirty="0" err="1">
                <a:solidFill>
                  <a:srgbClr val="000000"/>
                </a:solidFill>
                <a:latin typeface="Roboto Condensed Bold"/>
                <a:ea typeface="Roboto Condensed Bold"/>
                <a:cs typeface="Roboto Condensed Bold"/>
                <a:sym typeface="Roboto Condensed Bold"/>
              </a:rPr>
              <a:t>tìm</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hiểu</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trước</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thông</a:t>
            </a:r>
            <a:r>
              <a:rPr lang="en-US" sz="3500" b="1" dirty="0">
                <a:solidFill>
                  <a:srgbClr val="000000"/>
                </a:solidFill>
                <a:latin typeface="Roboto Condensed Bold"/>
                <a:ea typeface="Roboto Condensed Bold"/>
                <a:cs typeface="Roboto Condensed Bold"/>
                <a:sym typeface="Roboto Condensed Bold"/>
              </a:rPr>
              <a:t> tin </a:t>
            </a:r>
            <a:r>
              <a:rPr lang="en-US" sz="3500" b="1" dirty="0" err="1">
                <a:solidFill>
                  <a:srgbClr val="000000"/>
                </a:solidFill>
                <a:latin typeface="Roboto Condensed Bold"/>
                <a:ea typeface="Roboto Condensed Bold"/>
                <a:cs typeface="Roboto Condensed Bold"/>
                <a:sym typeface="Roboto Condensed Bold"/>
              </a:rPr>
              <a:t>về</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tác</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giả</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Cooc-nây</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và</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văn</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bản</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kịch</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Lơ</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Xít</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Học</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sinh</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điền</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vào</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phiếu</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KWL</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những</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thông</a:t>
            </a:r>
            <a:r>
              <a:rPr lang="en-US" sz="3500" b="1" dirty="0">
                <a:solidFill>
                  <a:srgbClr val="000000"/>
                </a:solidFill>
                <a:latin typeface="Roboto Condensed Bold"/>
                <a:ea typeface="Roboto Condensed Bold"/>
                <a:cs typeface="Roboto Condensed Bold"/>
                <a:sym typeface="Roboto Condensed Bold"/>
              </a:rPr>
              <a:t> tin </a:t>
            </a:r>
            <a:r>
              <a:rPr lang="en-US" sz="3500" b="1" dirty="0" err="1">
                <a:solidFill>
                  <a:srgbClr val="000000"/>
                </a:solidFill>
                <a:latin typeface="Roboto Condensed Bold"/>
                <a:ea typeface="Roboto Condensed Bold"/>
                <a:cs typeface="Roboto Condensed Bold"/>
                <a:sym typeface="Roboto Condensed Bold"/>
              </a:rPr>
              <a:t>tìm</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được</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phiếu</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cá</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nhân</a:t>
            </a:r>
            <a:r>
              <a:rPr lang="en-US" sz="3500" b="1" dirty="0">
                <a:solidFill>
                  <a:srgbClr val="000000"/>
                </a:solidFill>
                <a:latin typeface="Roboto Condensed Bold"/>
                <a:ea typeface="Roboto Condensed Bold"/>
                <a:cs typeface="Roboto Condensed Bold"/>
                <a:sym typeface="Roboto Condensed Bold"/>
              </a:rPr>
              <a:t>).</a:t>
            </a:r>
          </a:p>
          <a:p>
            <a:pPr marL="755651" lvl="1" indent="-377825" algn="l">
              <a:lnSpc>
                <a:spcPts val="4900"/>
              </a:lnSpc>
              <a:buFont typeface="Arial"/>
              <a:buChar char="•"/>
            </a:pPr>
            <a:r>
              <a:rPr lang="en-US" sz="3500" dirty="0" err="1">
                <a:solidFill>
                  <a:srgbClr val="000000"/>
                </a:solidFill>
                <a:latin typeface="Roboto Condensed"/>
                <a:ea typeface="Roboto Condensed"/>
                <a:cs typeface="Roboto Condensed"/>
                <a:sym typeface="Roboto Condensed"/>
              </a:rPr>
              <a:t>GV</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có</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hệ</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thống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câu</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hỏi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tái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hiện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những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thông</a:t>
            </a:r>
            <a:r>
              <a:rPr lang="en-US" sz="3500" dirty="0">
                <a:solidFill>
                  <a:srgbClr val="000000"/>
                </a:solidFill>
                <a:latin typeface="Roboto Condensed"/>
                <a:ea typeface="Roboto Condensed"/>
                <a:cs typeface="Roboto Condensed"/>
                <a:sym typeface="Roboto Condensed"/>
              </a:rPr>
              <a:t> tin </a:t>
            </a:r>
            <a:r>
              <a:rPr lang="en-US" sz="3500" dirty="0" err="1">
                <a:solidFill>
                  <a:srgbClr val="000000"/>
                </a:solidFill>
                <a:latin typeface="Roboto Condensed"/>
                <a:ea typeface="Roboto Condensed"/>
                <a:cs typeface="Roboto Condensed"/>
                <a:sym typeface="Roboto Condensed"/>
              </a:rPr>
              <a:t>quan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trọng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về</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tác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giả</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và</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văn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bản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Thời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gian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suy</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nghĩ</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10s</a:t>
            </a:r>
            <a:r>
              <a:rPr lang="en-US" sz="3500" dirty="0">
                <a:solidFill>
                  <a:srgbClr val="000000"/>
                </a:solidFill>
                <a:latin typeface="Roboto Condensed"/>
                <a:ea typeface="Roboto Condensed"/>
                <a:cs typeface="Roboto Condensed"/>
                <a:sym typeface="Roboto Condensed"/>
              </a:rPr>
              <a:t> / </a:t>
            </a:r>
            <a:r>
              <a:rPr lang="en-US" sz="3500" dirty="0" err="1">
                <a:solidFill>
                  <a:srgbClr val="000000"/>
                </a:solidFill>
                <a:latin typeface="Roboto Condensed"/>
                <a:ea typeface="Roboto Condensed"/>
                <a:cs typeface="Roboto Condensed"/>
                <a:sym typeface="Roboto Condensed"/>
              </a:rPr>
              <a:t>câu</a:t>
            </a:r>
            <a:r>
              <a:rPr lang="en-US" sz="3500" dirty="0">
                <a:solidFill>
                  <a:srgbClr val="000000"/>
                </a:solidFill>
                <a:latin typeface="Roboto Condensed"/>
                <a:ea typeface="Roboto Condensed"/>
                <a:cs typeface="Roboto Condensed"/>
                <a:sym typeface="Roboto Condensed"/>
              </a:rPr>
              <a:t>.</a:t>
            </a:r>
          </a:p>
          <a:p>
            <a:pPr marL="755651" lvl="1" indent="-377825" algn="l">
              <a:lnSpc>
                <a:spcPts val="4900"/>
              </a:lnSpc>
              <a:buFont typeface="Arial"/>
              <a:buChar char="•"/>
            </a:pPr>
            <a:r>
              <a:rPr lang="en-US" sz="3500" dirty="0" err="1">
                <a:solidFill>
                  <a:srgbClr val="000000"/>
                </a:solidFill>
                <a:latin typeface="Roboto Condensed"/>
                <a:ea typeface="Roboto Condensed"/>
                <a:cs typeface="Roboto Condensed"/>
                <a:sym typeface="Roboto Condensed"/>
              </a:rPr>
              <a:t>Các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nhóm</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giành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quyền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trả</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lời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bằng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hình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thức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phất</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cờ</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và</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oẳn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tù</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tì</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nếu</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phất</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cờ</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đồng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thời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được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sử</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dụng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tài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liệu</a:t>
            </a:r>
            <a:r>
              <a:rPr lang="en-US" sz="3500" dirty="0">
                <a:solidFill>
                  <a:srgbClr val="000000"/>
                </a:solidFill>
                <a:latin typeface="Roboto Condensed"/>
                <a:ea typeface="Roboto Condensed"/>
                <a:cs typeface="Roboto Condensed"/>
                <a:sym typeface="Roboto Condensed"/>
              </a:rPr>
              <a:t> ở </a:t>
            </a:r>
            <a:r>
              <a:rPr lang="en-US" sz="3500" dirty="0" err="1">
                <a:solidFill>
                  <a:srgbClr val="000000"/>
                </a:solidFill>
                <a:latin typeface="Roboto Condensed"/>
                <a:ea typeface="Roboto Condensed"/>
                <a:cs typeface="Roboto Condensed"/>
                <a:sym typeface="Roboto Condensed"/>
              </a:rPr>
              <a:t>mục</a:t>
            </a:r>
            <a:r>
              <a:rPr lang="en-US" sz="3500" dirty="0">
                <a:solidFill>
                  <a:srgbClr val="000000"/>
                </a:solidFill>
                <a:latin typeface="Roboto Condensed"/>
                <a:ea typeface="Roboto Condensed"/>
                <a:cs typeface="Roboto Condensed"/>
                <a:sym typeface="Roboto Condensed"/>
              </a:rPr>
              <a:t> K </a:t>
            </a:r>
            <a:r>
              <a:rPr lang="en-US" sz="3500" dirty="0" err="1">
                <a:solidFill>
                  <a:srgbClr val="000000"/>
                </a:solidFill>
                <a:latin typeface="Roboto Condensed"/>
                <a:ea typeface="Roboto Condensed"/>
                <a:cs typeface="Roboto Condensed"/>
                <a:sym typeface="Roboto Condensed"/>
              </a:rPr>
              <a:t>trong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phiếu</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để</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tham</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khảo</a:t>
            </a:r>
            <a:r>
              <a:rPr lang="en-US" sz="3500" dirty="0">
                <a:solidFill>
                  <a:srgbClr val="000000"/>
                </a:solidFill>
                <a:latin typeface="Roboto Condensed"/>
                <a:ea typeface="Roboto Condensed"/>
                <a:cs typeface="Roboto Condensed"/>
                <a:sym typeface="Roboto Condensed"/>
              </a:rPr>
              <a:t>.</a:t>
            </a:r>
          </a:p>
          <a:p>
            <a:pPr marL="755651" lvl="1" indent="-377825" algn="l">
              <a:lnSpc>
                <a:spcPts val="4900"/>
              </a:lnSpc>
              <a:buFont typeface="Arial"/>
              <a:buChar char="•"/>
            </a:pPr>
            <a:r>
              <a:rPr lang="en-US" sz="3500" dirty="0" err="1">
                <a:solidFill>
                  <a:srgbClr val="000000"/>
                </a:solidFill>
                <a:latin typeface="Roboto Condensed"/>
                <a:ea typeface="Roboto Condensed"/>
                <a:cs typeface="Roboto Condensed"/>
                <a:sym typeface="Roboto Condensed"/>
              </a:rPr>
              <a:t>GV</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ghi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nhận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câu</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trả</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lời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đúng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cho</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mỗi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nhóm</a:t>
            </a:r>
            <a:r>
              <a:rPr lang="en-US" sz="3500" dirty="0">
                <a:solidFill>
                  <a:srgbClr val="000000"/>
                </a:solidFill>
                <a:latin typeface="Roboto Condensed"/>
                <a:ea typeface="Roboto Condensed"/>
                <a:cs typeface="Roboto Condensed"/>
                <a:sym typeface="Roboto Condensed"/>
              </a:rPr>
              <a:t>.</a:t>
            </a:r>
          </a:p>
          <a:p>
            <a:pPr marL="755651" lvl="1" indent="-377825" algn="l">
              <a:lnSpc>
                <a:spcPts val="4900"/>
              </a:lnSpc>
              <a:buFont typeface="Arial"/>
              <a:buChar char="•"/>
            </a:pPr>
            <a:r>
              <a:rPr lang="en-US" sz="3500" b="1" dirty="0">
                <a:solidFill>
                  <a:srgbClr val="000000"/>
                </a:solidFill>
                <a:latin typeface="Roboto Condensed Bold"/>
                <a:ea typeface="Roboto Condensed Bold"/>
                <a:cs typeface="Roboto Condensed Bold"/>
                <a:sym typeface="Roboto Condensed Bold"/>
              </a:rPr>
              <a:t>Sau </a:t>
            </a:r>
            <a:r>
              <a:rPr lang="en-US" sz="3500" b="1" dirty="0" err="1">
                <a:solidFill>
                  <a:srgbClr val="000000"/>
                </a:solidFill>
                <a:latin typeface="Roboto Condensed Bold"/>
                <a:ea typeface="Roboto Condensed Bold"/>
                <a:cs typeface="Roboto Condensed Bold"/>
                <a:sym typeface="Roboto Condensed Bold"/>
              </a:rPr>
              <a:t>khi</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kết</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thúc</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hoạt</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động</a:t>
            </a:r>
            <a:r>
              <a:rPr lang="en-US" sz="3500" b="1" dirty="0">
                <a:solidFill>
                  <a:srgbClr val="000000"/>
                </a:solidFill>
                <a:latin typeface="Roboto Condensed Bold"/>
                <a:ea typeface="Roboto Condensed Bold"/>
                <a:cs typeface="Roboto Condensed Bold"/>
                <a:sym typeface="Roboto Condensed Bold"/>
              </a:rPr>
              <a:t>, HS </a:t>
            </a:r>
            <a:r>
              <a:rPr lang="en-US" sz="3500" b="1" dirty="0" err="1">
                <a:solidFill>
                  <a:srgbClr val="000000"/>
                </a:solidFill>
                <a:latin typeface="Roboto Condensed Bold"/>
                <a:ea typeface="Roboto Condensed Bold"/>
                <a:cs typeface="Roboto Condensed Bold"/>
                <a:sym typeface="Roboto Condensed Bold"/>
              </a:rPr>
              <a:t>hoàn</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thiện</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PHT</a:t>
            </a:r>
            <a:r>
              <a:rPr lang="en-US" sz="3500" b="1" dirty="0">
                <a:solidFill>
                  <a:srgbClr val="000000"/>
                </a:solidFill>
                <a:latin typeface="Roboto Condensed Bold"/>
                <a:ea typeface="Roboto Condensed Bold"/>
                <a:cs typeface="Roboto Condensed Bold"/>
                <a:sym typeface="Roboto Condensed Bold"/>
              </a:rPr>
              <a:t> </a:t>
            </a:r>
            <a:r>
              <a:rPr lang="en-US" sz="3500" b="1" dirty="0" err="1">
                <a:solidFill>
                  <a:srgbClr val="000000"/>
                </a:solidFill>
                <a:latin typeface="Roboto Condensed Bold"/>
                <a:ea typeface="Roboto Condensed Bold"/>
                <a:cs typeface="Roboto Condensed Bold"/>
                <a:sym typeface="Roboto Condensed Bold"/>
              </a:rPr>
              <a:t>số</a:t>
            </a:r>
            <a:r>
              <a:rPr lang="en-US" sz="3500" b="1" dirty="0">
                <a:solidFill>
                  <a:srgbClr val="000000"/>
                </a:solidFill>
                <a:latin typeface="Roboto Condensed Bold"/>
                <a:ea typeface="Roboto Condensed Bold"/>
                <a:cs typeface="Roboto Condensed Bold"/>
                <a:sym typeface="Roboto Condensed Bold"/>
              </a:rPr>
              <a:t>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466932" y="447562"/>
            <a:ext cx="13677826" cy="1162276"/>
            <a:chOff x="0" y="0"/>
            <a:chExt cx="3602390" cy="306114"/>
          </a:xfrm>
        </p:grpSpPr>
        <p:sp>
          <p:nvSpPr>
            <p:cNvPr id="5" name="Freeform 5"/>
            <p:cNvSpPr/>
            <p:nvPr/>
          </p:nvSpPr>
          <p:spPr>
            <a:xfrm>
              <a:off x="0" y="0"/>
              <a:ext cx="3602390" cy="306114"/>
            </a:xfrm>
            <a:custGeom>
              <a:avLst/>
              <a:gdLst/>
              <a:ahLst/>
              <a:cxnLst/>
              <a:rect l="l" t="t" r="r" b="b"/>
              <a:pathLst>
                <a:path w="3602390" h="306114">
                  <a:moveTo>
                    <a:pt x="3399190" y="0"/>
                  </a:moveTo>
                  <a:cubicBezTo>
                    <a:pt x="3511415" y="0"/>
                    <a:pt x="3602390" y="68526"/>
                    <a:pt x="3602390" y="153057"/>
                  </a:cubicBezTo>
                  <a:cubicBezTo>
                    <a:pt x="3602390" y="237588"/>
                    <a:pt x="3511415" y="306114"/>
                    <a:pt x="3399190"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3602390" cy="353739"/>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993166" y="691905"/>
            <a:ext cx="12329818" cy="639096"/>
          </a:xfrm>
          <a:prstGeom prst="rect">
            <a:avLst/>
          </a:prstGeom>
        </p:spPr>
        <p:txBody>
          <a:bodyPr lIns="0" tIns="0" rIns="0" bIns="0" rtlCol="0" anchor="t">
            <a:spAutoFit/>
          </a:bodyPr>
          <a:lstStyle/>
          <a:p>
            <a:pPr algn="ctr">
              <a:lnSpc>
                <a:spcPts val="5197"/>
              </a:lnSpc>
              <a:spcBef>
                <a:spcPct val="0"/>
              </a:spcBef>
            </a:pPr>
            <a:r>
              <a:rPr lang="en-US" sz="3712">
                <a:solidFill>
                  <a:srgbClr val="000000"/>
                </a:solidFill>
                <a:latin typeface="#9Slide06 Hellvina Hand Script"/>
                <a:ea typeface="#9Slide06 Hellvina Hand Script"/>
                <a:cs typeface="#9Slide06 Hellvina Hand Script"/>
                <a:sym typeface="#9Slide06 Hellvina Hand Script"/>
              </a:rPr>
              <a:t>TÌM HIỂU CHUNG VỀ TÁC GIẢ VÀ VĂN BẢN</a:t>
            </a:r>
          </a:p>
        </p:txBody>
      </p:sp>
      <p:graphicFrame>
        <p:nvGraphicFramePr>
          <p:cNvPr id="8" name="Table 8"/>
          <p:cNvGraphicFramePr>
            <a:graphicFrameLocks noGrp="1"/>
          </p:cNvGraphicFramePr>
          <p:nvPr/>
        </p:nvGraphicFramePr>
        <p:xfrm>
          <a:off x="1504021" y="2417093"/>
          <a:ext cx="15755278" cy="6895934"/>
        </p:xfrm>
        <a:graphic>
          <a:graphicData uri="http://schemas.openxmlformats.org/drawingml/2006/table">
            <a:tbl>
              <a:tblPr/>
              <a:tblGrid>
                <a:gridCol w="2141483">
                  <a:extLst>
                    <a:ext uri="{9D8B030D-6E8A-4147-A177-3AD203B41FA5}">
                      <a16:colId xmlns:a16="http://schemas.microsoft.com/office/drawing/2014/main" val="20000"/>
                    </a:ext>
                  </a:extLst>
                </a:gridCol>
                <a:gridCol w="4927304">
                  <a:extLst>
                    <a:ext uri="{9D8B030D-6E8A-4147-A177-3AD203B41FA5}">
                      <a16:colId xmlns:a16="http://schemas.microsoft.com/office/drawing/2014/main" val="20001"/>
                    </a:ext>
                  </a:extLst>
                </a:gridCol>
                <a:gridCol w="4448322">
                  <a:extLst>
                    <a:ext uri="{9D8B030D-6E8A-4147-A177-3AD203B41FA5}">
                      <a16:colId xmlns:a16="http://schemas.microsoft.com/office/drawing/2014/main" val="20002"/>
                    </a:ext>
                  </a:extLst>
                </a:gridCol>
                <a:gridCol w="4238169">
                  <a:extLst>
                    <a:ext uri="{9D8B030D-6E8A-4147-A177-3AD203B41FA5}">
                      <a16:colId xmlns:a16="http://schemas.microsoft.com/office/drawing/2014/main" val="20003"/>
                    </a:ext>
                  </a:extLst>
                </a:gridCol>
              </a:tblGrid>
              <a:tr h="2155627">
                <a:tc>
                  <a:txBody>
                    <a:bodyPr/>
                    <a:lstStyle/>
                    <a:p>
                      <a:pPr algn="ctr">
                        <a:lnSpc>
                          <a:spcPts val="4900"/>
                        </a:lnSpc>
                        <a:defRPr/>
                      </a:pPr>
                      <a:r>
                        <a:rPr lang="en-US" sz="3500" b="1">
                          <a:solidFill>
                            <a:srgbClr val="0B0B0B"/>
                          </a:solidFill>
                          <a:latin typeface="Roboto Condensed Bold"/>
                          <a:ea typeface="Roboto Condensed Bold"/>
                          <a:cs typeface="Roboto Condensed Bold"/>
                          <a:sym typeface="Roboto Condensed Bold"/>
                        </a:rPr>
                        <a:t>Phương diện</a:t>
                      </a: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E9D2C4"/>
                    </a:solidFill>
                  </a:tcPr>
                </a:tc>
                <a:tc>
                  <a:txBody>
                    <a:bodyPr/>
                    <a:lstStyle/>
                    <a:p>
                      <a:pPr algn="ctr">
                        <a:lnSpc>
                          <a:spcPts val="4900"/>
                        </a:lnSpc>
                        <a:defRPr/>
                      </a:pPr>
                      <a:r>
                        <a:rPr lang="en-US" sz="3500" b="1">
                          <a:solidFill>
                            <a:srgbClr val="0B0B0B"/>
                          </a:solidFill>
                          <a:latin typeface="Roboto Condensed Bold"/>
                          <a:ea typeface="Roboto Condensed Bold"/>
                          <a:cs typeface="Roboto Condensed Bold"/>
                          <a:sym typeface="Roboto Condensed Bold"/>
                        </a:rPr>
                        <a:t>K</a:t>
                      </a:r>
                      <a:endParaRPr lang="en-US" sz="1100"/>
                    </a:p>
                    <a:p>
                      <a:pPr algn="ctr">
                        <a:lnSpc>
                          <a:spcPts val="4900"/>
                        </a:lnSpc>
                      </a:pPr>
                      <a:r>
                        <a:rPr lang="en-US" sz="3500" b="1">
                          <a:solidFill>
                            <a:srgbClr val="0B0B0B"/>
                          </a:solidFill>
                          <a:latin typeface="Roboto Condensed Bold"/>
                          <a:ea typeface="Roboto Condensed Bold"/>
                          <a:cs typeface="Roboto Condensed Bold"/>
                          <a:sym typeface="Roboto Condensed Bold"/>
                        </a:rPr>
                        <a:t>(Những điều em đã biết)</a:t>
                      </a:r>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E9D2C4"/>
                    </a:solidFill>
                  </a:tcPr>
                </a:tc>
                <a:tc>
                  <a:txBody>
                    <a:bodyPr/>
                    <a:lstStyle/>
                    <a:p>
                      <a:pPr algn="ctr">
                        <a:lnSpc>
                          <a:spcPts val="4900"/>
                        </a:lnSpc>
                        <a:defRPr/>
                      </a:pPr>
                      <a:r>
                        <a:rPr lang="en-US" sz="3500" b="1">
                          <a:solidFill>
                            <a:srgbClr val="0B0B0B"/>
                          </a:solidFill>
                          <a:latin typeface="Roboto Condensed Bold"/>
                          <a:ea typeface="Roboto Condensed Bold"/>
                          <a:cs typeface="Roboto Condensed Bold"/>
                          <a:sym typeface="Roboto Condensed Bold"/>
                        </a:rPr>
                        <a:t>W</a:t>
                      </a:r>
                      <a:endParaRPr lang="en-US" sz="1100"/>
                    </a:p>
                    <a:p>
                      <a:pPr algn="ctr">
                        <a:lnSpc>
                          <a:spcPts val="4900"/>
                        </a:lnSpc>
                      </a:pPr>
                      <a:r>
                        <a:rPr lang="en-US" sz="3500" b="1">
                          <a:solidFill>
                            <a:srgbClr val="0B0B0B"/>
                          </a:solidFill>
                          <a:latin typeface="Roboto Condensed Bold"/>
                          <a:ea typeface="Roboto Condensed Bold"/>
                          <a:cs typeface="Roboto Condensed Bold"/>
                          <a:sym typeface="Roboto Condensed Bold"/>
                        </a:rPr>
                        <a:t>(Những điều em muốn biết)</a:t>
                      </a:r>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E9D2C4"/>
                    </a:solidFill>
                  </a:tcPr>
                </a:tc>
                <a:tc>
                  <a:txBody>
                    <a:bodyPr/>
                    <a:lstStyle/>
                    <a:p>
                      <a:pPr algn="ctr">
                        <a:lnSpc>
                          <a:spcPts val="4900"/>
                        </a:lnSpc>
                        <a:defRPr/>
                      </a:pPr>
                      <a:r>
                        <a:rPr lang="en-US" sz="3500" b="1">
                          <a:solidFill>
                            <a:srgbClr val="0B0B0B"/>
                          </a:solidFill>
                          <a:latin typeface="Roboto Condensed Bold"/>
                          <a:ea typeface="Roboto Condensed Bold"/>
                          <a:cs typeface="Roboto Condensed Bold"/>
                          <a:sym typeface="Roboto Condensed Bold"/>
                        </a:rPr>
                        <a:t>L</a:t>
                      </a:r>
                      <a:endParaRPr lang="en-US" sz="1100"/>
                    </a:p>
                    <a:p>
                      <a:pPr algn="ctr">
                        <a:lnSpc>
                          <a:spcPts val="4900"/>
                        </a:lnSpc>
                      </a:pPr>
                      <a:r>
                        <a:rPr lang="en-US" sz="3500" b="1">
                          <a:solidFill>
                            <a:srgbClr val="0B0B0B"/>
                          </a:solidFill>
                          <a:latin typeface="Roboto Condensed Bold"/>
                          <a:ea typeface="Roboto Condensed Bold"/>
                          <a:cs typeface="Roboto Condensed Bold"/>
                          <a:sym typeface="Roboto Condensed Bold"/>
                        </a:rPr>
                        <a:t>(Những điều em học được sau tiết học)</a:t>
                      </a:r>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E9D2C4"/>
                    </a:solidFill>
                  </a:tcPr>
                </a:tc>
                <a:extLst>
                  <a:ext uri="{0D108BD9-81ED-4DB2-BD59-A6C34878D82A}">
                    <a16:rowId xmlns:a16="http://schemas.microsoft.com/office/drawing/2014/main" val="10000"/>
                  </a:ext>
                </a:extLst>
              </a:tr>
              <a:tr h="1798368">
                <a:tc>
                  <a:txBody>
                    <a:bodyPr/>
                    <a:lstStyle/>
                    <a:p>
                      <a:pPr algn="ctr">
                        <a:lnSpc>
                          <a:spcPts val="4900"/>
                        </a:lnSpc>
                        <a:defRPr/>
                      </a:pPr>
                      <a:r>
                        <a:rPr lang="en-US" sz="3500">
                          <a:solidFill>
                            <a:srgbClr val="000000"/>
                          </a:solidFill>
                          <a:latin typeface="Roboto Condensed"/>
                          <a:ea typeface="Roboto Condensed"/>
                          <a:cs typeface="Roboto Condensed"/>
                          <a:sym typeface="Roboto Condensed"/>
                        </a:rPr>
                        <a:t>Về tác giả </a:t>
                      </a:r>
                      <a:endParaRPr lang="en-US" sz="1100"/>
                    </a:p>
                    <a:p>
                      <a:pPr algn="ctr">
                        <a:lnSpc>
                          <a:spcPts val="4900"/>
                        </a:lnSpc>
                      </a:pPr>
                      <a:r>
                        <a:rPr lang="en-US" sz="3500">
                          <a:solidFill>
                            <a:srgbClr val="000000"/>
                          </a:solidFill>
                          <a:latin typeface="Roboto Condensed"/>
                          <a:ea typeface="Roboto Condensed"/>
                          <a:cs typeface="Roboto Condensed"/>
                          <a:sym typeface="Roboto Condensed"/>
                        </a:rPr>
                        <a:t>Cooc-nây</a:t>
                      </a:r>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BF8"/>
                    </a:solidFill>
                  </a:tcPr>
                </a:tc>
                <a:tc>
                  <a:txBody>
                    <a:bodyPr/>
                    <a:lstStyle/>
                    <a:p>
                      <a:pPr algn="just">
                        <a:lnSpc>
                          <a:spcPts val="4900"/>
                        </a:lnSpc>
                        <a:defRPr/>
                      </a:pP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FFF"/>
                    </a:solidFill>
                  </a:tcPr>
                </a:tc>
                <a:tc>
                  <a:txBody>
                    <a:bodyPr/>
                    <a:lstStyle/>
                    <a:p>
                      <a:pPr algn="just">
                        <a:lnSpc>
                          <a:spcPts val="4900"/>
                        </a:lnSpc>
                        <a:defRPr/>
                      </a:pP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FFF"/>
                    </a:solidFill>
                  </a:tcPr>
                </a:tc>
                <a:tc>
                  <a:txBody>
                    <a:bodyPr/>
                    <a:lstStyle/>
                    <a:p>
                      <a:pPr algn="just">
                        <a:lnSpc>
                          <a:spcPts val="4900"/>
                        </a:lnSpc>
                        <a:defRPr/>
                      </a:pP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41939">
                <a:tc>
                  <a:txBody>
                    <a:bodyPr/>
                    <a:lstStyle/>
                    <a:p>
                      <a:pPr algn="ctr">
                        <a:lnSpc>
                          <a:spcPts val="4900"/>
                        </a:lnSpc>
                        <a:defRPr/>
                      </a:pPr>
                      <a:r>
                        <a:rPr lang="en-US" sz="3500">
                          <a:solidFill>
                            <a:srgbClr val="000000"/>
                          </a:solidFill>
                          <a:latin typeface="Roboto Condensed"/>
                          <a:ea typeface="Roboto Condensed"/>
                          <a:cs typeface="Roboto Condensed"/>
                          <a:sym typeface="Roboto Condensed"/>
                        </a:rPr>
                        <a:t>Về vở kịch </a:t>
                      </a:r>
                      <a:r>
                        <a:rPr lang="en-US" sz="3500" b="1" i="1">
                          <a:solidFill>
                            <a:srgbClr val="000000"/>
                          </a:solidFill>
                          <a:latin typeface="Roboto Condensed Bold Italics"/>
                          <a:ea typeface="Roboto Condensed Bold Italics"/>
                          <a:cs typeface="Roboto Condensed Bold Italics"/>
                          <a:sym typeface="Roboto Condensed Bold Italics"/>
                        </a:rPr>
                        <a:t>Lơ Xít</a:t>
                      </a: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BF8"/>
                    </a:solidFill>
                  </a:tcPr>
                </a:tc>
                <a:tc>
                  <a:txBody>
                    <a:bodyPr/>
                    <a:lstStyle/>
                    <a:p>
                      <a:pPr algn="just">
                        <a:lnSpc>
                          <a:spcPts val="4900"/>
                        </a:lnSpc>
                        <a:defRPr/>
                      </a:pP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FFF"/>
                    </a:solidFill>
                  </a:tcPr>
                </a:tc>
                <a:tc>
                  <a:txBody>
                    <a:bodyPr/>
                    <a:lstStyle/>
                    <a:p>
                      <a:pPr algn="just">
                        <a:lnSpc>
                          <a:spcPts val="4900"/>
                        </a:lnSpc>
                        <a:defRPr/>
                      </a:pP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FFF"/>
                    </a:solidFill>
                  </a:tcPr>
                </a:tc>
                <a:tc>
                  <a:txBody>
                    <a:bodyPr/>
                    <a:lstStyle/>
                    <a:p>
                      <a:pPr algn="just">
                        <a:lnSpc>
                          <a:spcPts val="4900"/>
                        </a:lnSpc>
                        <a:defRPr/>
                      </a:pPr>
                      <a:endParaRPr lang="en-US" sz="1100"/>
                    </a:p>
                  </a:txBody>
                  <a:tcPr marL="114300" marR="114300" marT="114300" marB="114300" anchor="ctr">
                    <a:lnL w="9525" cap="flat" cmpd="sng" algn="ctr">
                      <a:solidFill>
                        <a:srgbClr val="32A2A0"/>
                      </a:solidFill>
                      <a:prstDash val="solid"/>
                      <a:round/>
                      <a:headEnd type="none" w="med" len="med"/>
                      <a:tailEnd type="none" w="med" len="med"/>
                    </a:lnL>
                    <a:lnR w="9525" cap="flat" cmpd="sng" algn="ctr">
                      <a:solidFill>
                        <a:srgbClr val="32A2A0"/>
                      </a:solidFill>
                      <a:prstDash val="solid"/>
                      <a:round/>
                      <a:headEnd type="none" w="med" len="med"/>
                      <a:tailEnd type="none" w="med" len="med"/>
                    </a:lnR>
                    <a:lnT w="9525" cap="flat" cmpd="sng" algn="ctr">
                      <a:solidFill>
                        <a:srgbClr val="32A2A0"/>
                      </a:solidFill>
                      <a:prstDash val="solid"/>
                      <a:round/>
                      <a:headEnd type="none" w="med" len="med"/>
                      <a:tailEnd type="none" w="med" len="med"/>
                    </a:lnT>
                    <a:lnB w="9525" cap="flat" cmpd="sng" algn="ctr">
                      <a:solidFill>
                        <a:srgbClr val="32A2A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5349684"/>
            <a:chOff x="0" y="0"/>
            <a:chExt cx="4164871" cy="1408970"/>
          </a:xfrm>
        </p:grpSpPr>
        <p:sp>
          <p:nvSpPr>
            <p:cNvPr id="8" name="Freeform 8"/>
            <p:cNvSpPr/>
            <p:nvPr/>
          </p:nvSpPr>
          <p:spPr>
            <a:xfrm>
              <a:off x="0" y="0"/>
              <a:ext cx="4164871" cy="1408970"/>
            </a:xfrm>
            <a:custGeom>
              <a:avLst/>
              <a:gdLst/>
              <a:ahLst/>
              <a:cxnLst/>
              <a:rect l="l" t="t" r="r" b="b"/>
              <a:pathLst>
                <a:path w="4164871" h="1408970">
                  <a:moveTo>
                    <a:pt x="4164871" y="0"/>
                  </a:moveTo>
                  <a:lnTo>
                    <a:pt x="0" y="0"/>
                  </a:lnTo>
                  <a:lnTo>
                    <a:pt x="0" y="1221010"/>
                  </a:lnTo>
                  <a:lnTo>
                    <a:pt x="157480" y="1221010"/>
                  </a:lnTo>
                  <a:lnTo>
                    <a:pt x="157480" y="1408970"/>
                  </a:lnTo>
                  <a:lnTo>
                    <a:pt x="463550" y="1221010"/>
                  </a:lnTo>
                  <a:lnTo>
                    <a:pt x="4164871" y="1221010"/>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26609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3791024" y="6135563"/>
            <a:ext cx="2817094" cy="1200786"/>
          </a:xfrm>
          <a:custGeom>
            <a:avLst/>
            <a:gdLst/>
            <a:ahLst/>
            <a:cxnLst/>
            <a:rect l="l" t="t" r="r" b="b"/>
            <a:pathLst>
              <a:path w="2817094" h="1200786">
                <a:moveTo>
                  <a:pt x="0" y="0"/>
                </a:moveTo>
                <a:lnTo>
                  <a:pt x="2817094" y="0"/>
                </a:lnTo>
                <a:lnTo>
                  <a:pt x="2817094" y="1200786"/>
                </a:lnTo>
                <a:lnTo>
                  <a:pt x="0" y="1200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314346"/>
            <a:ext cx="11104339"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2115908" y="3873282"/>
            <a:ext cx="14509595" cy="1384250"/>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Câu 1. </a:t>
            </a:r>
            <a:r>
              <a:rPr lang="en-US" sz="3999">
                <a:solidFill>
                  <a:srgbClr val="000000"/>
                </a:solidFill>
                <a:latin typeface="Roboto Condensed"/>
                <a:ea typeface="Roboto Condensed"/>
                <a:cs typeface="Roboto Condensed"/>
                <a:sym typeface="Roboto Condensed"/>
              </a:rPr>
              <a:t>Coóc-nây (1606 - 1684) là nhà viết kịch xuất sắc của nền bi kịch cổ điển Pháp thế kỉ XVII. ĐÚNG hay SAI?</a:t>
            </a:r>
          </a:p>
        </p:txBody>
      </p:sp>
      <p:sp>
        <p:nvSpPr>
          <p:cNvPr id="14" name="TextBox 14"/>
          <p:cNvSpPr txBox="1"/>
          <p:nvPr/>
        </p:nvSpPr>
        <p:spPr>
          <a:xfrm>
            <a:off x="7186284" y="6358143"/>
            <a:ext cx="3619953" cy="679425"/>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ĐÁP ÁN: ĐÚNG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5837220"/>
            <a:chOff x="0" y="0"/>
            <a:chExt cx="4164871" cy="1537375"/>
          </a:xfrm>
        </p:grpSpPr>
        <p:sp>
          <p:nvSpPr>
            <p:cNvPr id="8" name="Freeform 8"/>
            <p:cNvSpPr/>
            <p:nvPr/>
          </p:nvSpPr>
          <p:spPr>
            <a:xfrm>
              <a:off x="0" y="0"/>
              <a:ext cx="4164871" cy="1537375"/>
            </a:xfrm>
            <a:custGeom>
              <a:avLst/>
              <a:gdLst/>
              <a:ahLst/>
              <a:cxnLst/>
              <a:rect l="l" t="t" r="r" b="b"/>
              <a:pathLst>
                <a:path w="4164871" h="1537375">
                  <a:moveTo>
                    <a:pt x="4164871" y="0"/>
                  </a:moveTo>
                  <a:lnTo>
                    <a:pt x="0" y="0"/>
                  </a:lnTo>
                  <a:lnTo>
                    <a:pt x="0" y="1349415"/>
                  </a:lnTo>
                  <a:lnTo>
                    <a:pt x="157480" y="1349415"/>
                  </a:lnTo>
                  <a:lnTo>
                    <a:pt x="157480" y="1537375"/>
                  </a:lnTo>
                  <a:lnTo>
                    <a:pt x="463550" y="1349415"/>
                  </a:lnTo>
                  <a:lnTo>
                    <a:pt x="4164871" y="1349415"/>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39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865256" y="5924172"/>
            <a:ext cx="1196884" cy="510172"/>
          </a:xfrm>
          <a:custGeom>
            <a:avLst/>
            <a:gdLst/>
            <a:ahLst/>
            <a:cxnLst/>
            <a:rect l="l" t="t" r="r" b="b"/>
            <a:pathLst>
              <a:path w="1196884" h="510172">
                <a:moveTo>
                  <a:pt x="0" y="0"/>
                </a:moveTo>
                <a:lnTo>
                  <a:pt x="1196884" y="0"/>
                </a:lnTo>
                <a:lnTo>
                  <a:pt x="1196884" y="510171"/>
                </a:lnTo>
                <a:lnTo>
                  <a:pt x="0" y="510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003767"/>
            <a:ext cx="10570939"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2115908" y="3873282"/>
            <a:ext cx="14509595" cy="1384250"/>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Câu 2. </a:t>
            </a:r>
            <a:r>
              <a:rPr lang="en-US" sz="3999">
                <a:solidFill>
                  <a:srgbClr val="000000"/>
                </a:solidFill>
                <a:latin typeface="Roboto Condensed"/>
                <a:ea typeface="Roboto Condensed"/>
                <a:cs typeface="Roboto Condensed"/>
                <a:sym typeface="Roboto Condensed"/>
              </a:rPr>
              <a:t>Kịch của Coóc-nây có tính duy tâm, thể hiện mối quan hệ giữa cá nhân và xã hội. ĐÚNG hay SAI?</a:t>
            </a:r>
          </a:p>
        </p:txBody>
      </p:sp>
      <p:sp>
        <p:nvSpPr>
          <p:cNvPr id="14" name="TextBox 14"/>
          <p:cNvSpPr txBox="1"/>
          <p:nvPr/>
        </p:nvSpPr>
        <p:spPr>
          <a:xfrm>
            <a:off x="3382280" y="5754918"/>
            <a:ext cx="12785632" cy="2793901"/>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ĐÁP ÁN: SAI. </a:t>
            </a:r>
            <a:r>
              <a:rPr lang="en-US" sz="3999">
                <a:solidFill>
                  <a:srgbClr val="000000"/>
                </a:solidFill>
                <a:latin typeface="Roboto Condensed"/>
                <a:ea typeface="Roboto Condensed"/>
                <a:cs typeface="Roboto Condensed"/>
                <a:sym typeface="Roboto Condensed"/>
              </a:rPr>
              <a:t>Tính duy lí mới là đặc điểm kịch của ông, qua đó thể hiện mối quan hệ giữa cá nhân và xã hội thông qua sự đấu tranh giữa lí trí và dục vọng của con người.</a:t>
            </a:r>
          </a:p>
          <a:p>
            <a:pPr algn="just">
              <a:lnSpc>
                <a:spcPts val="5599"/>
              </a:lnSpc>
            </a:pPr>
            <a:endParaRPr lang="en-US" sz="3999">
              <a:solidFill>
                <a:srgbClr val="00000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5837220"/>
            <a:chOff x="0" y="0"/>
            <a:chExt cx="4164871" cy="1537375"/>
          </a:xfrm>
        </p:grpSpPr>
        <p:sp>
          <p:nvSpPr>
            <p:cNvPr id="8" name="Freeform 8"/>
            <p:cNvSpPr/>
            <p:nvPr/>
          </p:nvSpPr>
          <p:spPr>
            <a:xfrm>
              <a:off x="0" y="0"/>
              <a:ext cx="4164871" cy="1537375"/>
            </a:xfrm>
            <a:custGeom>
              <a:avLst/>
              <a:gdLst/>
              <a:ahLst/>
              <a:cxnLst/>
              <a:rect l="l" t="t" r="r" b="b"/>
              <a:pathLst>
                <a:path w="4164871" h="1537375">
                  <a:moveTo>
                    <a:pt x="4164871" y="0"/>
                  </a:moveTo>
                  <a:lnTo>
                    <a:pt x="0" y="0"/>
                  </a:lnTo>
                  <a:lnTo>
                    <a:pt x="0" y="1349415"/>
                  </a:lnTo>
                  <a:lnTo>
                    <a:pt x="157480" y="1349415"/>
                  </a:lnTo>
                  <a:lnTo>
                    <a:pt x="157480" y="1537375"/>
                  </a:lnTo>
                  <a:lnTo>
                    <a:pt x="463550" y="1349415"/>
                  </a:lnTo>
                  <a:lnTo>
                    <a:pt x="4164871" y="1349415"/>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39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865256" y="5924172"/>
            <a:ext cx="1196884" cy="510172"/>
          </a:xfrm>
          <a:custGeom>
            <a:avLst/>
            <a:gdLst/>
            <a:ahLst/>
            <a:cxnLst/>
            <a:rect l="l" t="t" r="r" b="b"/>
            <a:pathLst>
              <a:path w="1196884" h="510172">
                <a:moveTo>
                  <a:pt x="0" y="0"/>
                </a:moveTo>
                <a:lnTo>
                  <a:pt x="1196884" y="0"/>
                </a:lnTo>
                <a:lnTo>
                  <a:pt x="1196884" y="510171"/>
                </a:lnTo>
                <a:lnTo>
                  <a:pt x="0" y="510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565223" y="1447913"/>
            <a:ext cx="10602689"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2115908" y="3873282"/>
            <a:ext cx="14509595" cy="1384250"/>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Câu 3. </a:t>
            </a:r>
            <a:r>
              <a:rPr lang="en-US" sz="3999">
                <a:solidFill>
                  <a:srgbClr val="000000"/>
                </a:solidFill>
                <a:latin typeface="Roboto Condensed"/>
                <a:ea typeface="Roboto Condensed"/>
                <a:cs typeface="Roboto Condensed"/>
                <a:sym typeface="Roboto Condensed"/>
              </a:rPr>
              <a:t>Sự việc chính của vở kịch Lơ Xít Hồi III - Lớp IV là cuộc cãi cọ giữa hai ông bố Diegue và Don Gormas. ĐÚNG hay SAI?</a:t>
            </a:r>
          </a:p>
        </p:txBody>
      </p:sp>
      <p:sp>
        <p:nvSpPr>
          <p:cNvPr id="14" name="TextBox 14"/>
          <p:cNvSpPr txBox="1"/>
          <p:nvPr/>
        </p:nvSpPr>
        <p:spPr>
          <a:xfrm>
            <a:off x="3382280" y="5754918"/>
            <a:ext cx="12785632" cy="3498726"/>
          </a:xfrm>
          <a:prstGeom prst="rect">
            <a:avLst/>
          </a:prstGeom>
        </p:spPr>
        <p:txBody>
          <a:bodyPr lIns="0" tIns="0" rIns="0" bIns="0" rtlCol="0" anchor="t">
            <a:spAutoFit/>
          </a:bodyPr>
          <a:lstStyle/>
          <a:p>
            <a:pPr algn="just">
              <a:lnSpc>
                <a:spcPts val="5599"/>
              </a:lnSpc>
            </a:pPr>
            <a:r>
              <a:rPr lang="en-US" sz="3999" b="1" dirty="0" err="1">
                <a:solidFill>
                  <a:srgbClr val="000000"/>
                </a:solidFill>
                <a:latin typeface="Roboto Condensed Bold"/>
                <a:ea typeface="Roboto Condensed Bold"/>
                <a:cs typeface="Roboto Condensed Bold"/>
                <a:sym typeface="Roboto Condensed Bold"/>
              </a:rPr>
              <a:t>ĐÁP</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ÁN</a:t>
            </a:r>
            <a:r>
              <a:rPr lang="en-US" sz="3999" b="1" dirty="0">
                <a:solidFill>
                  <a:srgbClr val="000000"/>
                </a:solidFill>
                <a:latin typeface="Roboto Condensed Bold"/>
                <a:ea typeface="Roboto Condensed Bold"/>
                <a:cs typeface="Roboto Condensed Bold"/>
                <a:sym typeface="Roboto Condensed Bold"/>
              </a:rPr>
              <a:t>: SAI. </a:t>
            </a:r>
            <a:r>
              <a:rPr lang="en-US" sz="3999" dirty="0" err="1">
                <a:solidFill>
                  <a:srgbClr val="000000"/>
                </a:solidFill>
                <a:latin typeface="Roboto Condensed"/>
                <a:ea typeface="Roboto Condensed"/>
                <a:cs typeface="Roboto Condensed"/>
                <a:sym typeface="Roboto Condensed"/>
              </a:rPr>
              <a:t>Nội</a:t>
            </a:r>
            <a:r>
              <a:rPr lang="en-US" sz="3999" dirty="0">
                <a:solidFill>
                  <a:srgbClr val="000000"/>
                </a:solidFill>
                <a:latin typeface="Roboto Condensed"/>
                <a:ea typeface="Roboto Condensed"/>
                <a:cs typeface="Roboto Condensed"/>
                <a:sym typeface="Roboto Condensed"/>
              </a:rPr>
              <a:t> dung </a:t>
            </a:r>
            <a:r>
              <a:rPr lang="en-US" sz="3999" dirty="0" err="1">
                <a:solidFill>
                  <a:srgbClr val="000000"/>
                </a:solidFill>
                <a:latin typeface="Roboto Condensed"/>
                <a:ea typeface="Roboto Condensed"/>
                <a:cs typeface="Roboto Condensed"/>
                <a:sym typeface="Roboto Condensed"/>
              </a:rPr>
              <a:t>chính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của</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Hồi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này</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là</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Rô-đri-gơ</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đến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gặp</a:t>
            </a:r>
            <a:r>
              <a:rPr lang="en-US" sz="3999" dirty="0">
                <a:solidFill>
                  <a:srgbClr val="000000"/>
                </a:solidFill>
                <a:latin typeface="Roboto Condensed"/>
                <a:ea typeface="Roboto Condensed"/>
                <a:cs typeface="Roboto Condensed"/>
                <a:sym typeface="Roboto Condensed"/>
              </a:rPr>
              <a:t> Si-men </a:t>
            </a:r>
            <a:r>
              <a:rPr lang="en-US" sz="3999" dirty="0" err="1">
                <a:solidFill>
                  <a:srgbClr val="000000"/>
                </a:solidFill>
                <a:latin typeface="Roboto Condensed"/>
                <a:ea typeface="Roboto Condensed"/>
                <a:cs typeface="Roboto Condensed"/>
                <a:sym typeface="Roboto Condensed"/>
              </a:rPr>
              <a:t>sau</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khi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giết</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chết</a:t>
            </a:r>
            <a:r>
              <a:rPr lang="en-US" sz="3999" dirty="0">
                <a:solidFill>
                  <a:srgbClr val="000000"/>
                </a:solidFill>
                <a:latin typeface="Roboto Condensed"/>
                <a:ea typeface="Roboto Condensed"/>
                <a:cs typeface="Roboto Condensed"/>
                <a:sym typeface="Roboto Condensed"/>
              </a:rPr>
              <a:t> cha </a:t>
            </a:r>
            <a:r>
              <a:rPr lang="en-US" sz="3999" dirty="0" err="1">
                <a:solidFill>
                  <a:srgbClr val="000000"/>
                </a:solidFill>
                <a:latin typeface="Roboto Condensed"/>
                <a:ea typeface="Roboto Condensed"/>
                <a:cs typeface="Roboto Condensed"/>
                <a:sym typeface="Roboto Condensed"/>
              </a:rPr>
              <a:t>của</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nàng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và</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cuộc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nói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chuyện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giữa</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hai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người</a:t>
            </a:r>
            <a:r>
              <a:rPr lang="en-US" sz="3999" dirty="0">
                <a:solidFill>
                  <a:srgbClr val="000000"/>
                </a:solidFill>
                <a:latin typeface="Roboto Condensed"/>
                <a:ea typeface="Roboto Condensed"/>
                <a:cs typeface="Roboto Condensed"/>
                <a:sym typeface="Roboto Condensed"/>
              </a:rPr>
              <a:t>.</a:t>
            </a:r>
          </a:p>
          <a:p>
            <a:pPr algn="just">
              <a:lnSpc>
                <a:spcPts val="5599"/>
              </a:lnSpc>
            </a:pPr>
            <a:endParaRPr lang="en-US" sz="3999" dirty="0">
              <a:solidFill>
                <a:srgbClr val="000000"/>
              </a:solidFill>
              <a:latin typeface="Roboto Condensed"/>
              <a:ea typeface="Roboto Condensed"/>
              <a:cs typeface="Roboto Condensed"/>
              <a:sym typeface="Roboto Condensed"/>
            </a:endParaRPr>
          </a:p>
          <a:p>
            <a:pPr algn="just">
              <a:lnSpc>
                <a:spcPts val="5599"/>
              </a:lnSpc>
            </a:pPr>
            <a:endParaRPr lang="en-US" sz="3999" dirty="0">
              <a:solidFill>
                <a:srgbClr val="00000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4642757"/>
            <a:chOff x="0" y="0"/>
            <a:chExt cx="4164871" cy="1222784"/>
          </a:xfrm>
        </p:grpSpPr>
        <p:sp>
          <p:nvSpPr>
            <p:cNvPr id="8" name="Freeform 8"/>
            <p:cNvSpPr/>
            <p:nvPr/>
          </p:nvSpPr>
          <p:spPr>
            <a:xfrm>
              <a:off x="0" y="0"/>
              <a:ext cx="4164871" cy="1222784"/>
            </a:xfrm>
            <a:custGeom>
              <a:avLst/>
              <a:gdLst/>
              <a:ahLst/>
              <a:cxnLst/>
              <a:rect l="l" t="t" r="r" b="b"/>
              <a:pathLst>
                <a:path w="4164871" h="1222784">
                  <a:moveTo>
                    <a:pt x="4164871" y="0"/>
                  </a:moveTo>
                  <a:lnTo>
                    <a:pt x="0" y="0"/>
                  </a:lnTo>
                  <a:lnTo>
                    <a:pt x="0" y="1034824"/>
                  </a:lnTo>
                  <a:lnTo>
                    <a:pt x="157480" y="1034824"/>
                  </a:lnTo>
                  <a:lnTo>
                    <a:pt x="157480" y="1222784"/>
                  </a:lnTo>
                  <a:lnTo>
                    <a:pt x="463550" y="1034824"/>
                  </a:lnTo>
                  <a:lnTo>
                    <a:pt x="4164871" y="1034824"/>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07990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718534" y="5428170"/>
            <a:ext cx="1196884" cy="510172"/>
          </a:xfrm>
          <a:custGeom>
            <a:avLst/>
            <a:gdLst/>
            <a:ahLst/>
            <a:cxnLst/>
            <a:rect l="l" t="t" r="r" b="b"/>
            <a:pathLst>
              <a:path w="1196884" h="510172">
                <a:moveTo>
                  <a:pt x="0" y="0"/>
                </a:moveTo>
                <a:lnTo>
                  <a:pt x="1196883" y="0"/>
                </a:lnTo>
                <a:lnTo>
                  <a:pt x="1196883" y="510171"/>
                </a:lnTo>
                <a:lnTo>
                  <a:pt x="0" y="510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447913"/>
            <a:ext cx="10875739"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2316975" y="4027394"/>
            <a:ext cx="14509595" cy="679425"/>
          </a:xfrm>
          <a:prstGeom prst="rect">
            <a:avLst/>
          </a:prstGeom>
        </p:spPr>
        <p:txBody>
          <a:bodyPr lIns="0" tIns="0" rIns="0" bIns="0" rtlCol="0" anchor="t">
            <a:spAutoFit/>
          </a:bodyPr>
          <a:lstStyle/>
          <a:p>
            <a:pPr algn="ctr">
              <a:lnSpc>
                <a:spcPts val="5599"/>
              </a:lnSpc>
            </a:pPr>
            <a:r>
              <a:rPr lang="en-US" sz="3999" b="1">
                <a:solidFill>
                  <a:srgbClr val="000000"/>
                </a:solidFill>
                <a:latin typeface="Roboto Condensed Bold"/>
                <a:ea typeface="Roboto Condensed Bold"/>
                <a:cs typeface="Roboto Condensed Bold"/>
                <a:sym typeface="Roboto Condensed Bold"/>
              </a:rPr>
              <a:t>Câu 4. </a:t>
            </a:r>
            <a:r>
              <a:rPr lang="en-US" sz="3999">
                <a:solidFill>
                  <a:srgbClr val="000000"/>
                </a:solidFill>
                <a:latin typeface="Roboto Condensed"/>
                <a:ea typeface="Roboto Condensed"/>
                <a:cs typeface="Roboto Condensed"/>
                <a:sym typeface="Roboto Condensed"/>
              </a:rPr>
              <a:t>Nhan đề vở kịch </a:t>
            </a:r>
            <a:r>
              <a:rPr lang="en-US" sz="3999" b="1" i="1">
                <a:solidFill>
                  <a:srgbClr val="000000"/>
                </a:solidFill>
                <a:latin typeface="Roboto Condensed Bold Italics"/>
                <a:ea typeface="Roboto Condensed Bold Italics"/>
                <a:cs typeface="Roboto Condensed Bold Italics"/>
                <a:sym typeface="Roboto Condensed Bold Italics"/>
              </a:rPr>
              <a:t>Lơ Xít</a:t>
            </a:r>
            <a:r>
              <a:rPr lang="en-US" sz="3999">
                <a:solidFill>
                  <a:srgbClr val="000000"/>
                </a:solidFill>
                <a:latin typeface="Roboto Condensed"/>
                <a:ea typeface="Roboto Condensed"/>
                <a:cs typeface="Roboto Condensed"/>
                <a:sym typeface="Roboto Condensed"/>
              </a:rPr>
              <a:t> (</a:t>
            </a:r>
            <a:r>
              <a:rPr lang="en-US" sz="3999" b="1">
                <a:solidFill>
                  <a:srgbClr val="000000"/>
                </a:solidFill>
                <a:latin typeface="Roboto Condensed Bold"/>
                <a:ea typeface="Roboto Condensed Bold"/>
                <a:cs typeface="Roboto Condensed Bold"/>
                <a:sym typeface="Roboto Condensed Bold"/>
              </a:rPr>
              <a:t>Le Cid)</a:t>
            </a:r>
            <a:r>
              <a:rPr lang="en-US" sz="3999">
                <a:solidFill>
                  <a:srgbClr val="000000"/>
                </a:solidFill>
                <a:latin typeface="Roboto Condensed"/>
                <a:ea typeface="Roboto Condensed"/>
                <a:cs typeface="Roboto Condensed"/>
                <a:sym typeface="Roboto Condensed"/>
              </a:rPr>
              <a:t> có nghĩa là gì?</a:t>
            </a:r>
          </a:p>
        </p:txBody>
      </p:sp>
      <p:sp>
        <p:nvSpPr>
          <p:cNvPr id="14" name="TextBox 14"/>
          <p:cNvSpPr txBox="1"/>
          <p:nvPr/>
        </p:nvSpPr>
        <p:spPr>
          <a:xfrm>
            <a:off x="3459052" y="5067300"/>
            <a:ext cx="12785632" cy="1384250"/>
          </a:xfrm>
          <a:prstGeom prst="rect">
            <a:avLst/>
          </a:prstGeom>
        </p:spPr>
        <p:txBody>
          <a:bodyPr lIns="0" tIns="0" rIns="0" bIns="0" rtlCol="0" anchor="t">
            <a:spAutoFit/>
          </a:bodyPr>
          <a:lstStyle/>
          <a:p>
            <a:pPr algn="ctr">
              <a:lnSpc>
                <a:spcPts val="5599"/>
              </a:lnSpc>
            </a:pPr>
            <a:r>
              <a:rPr lang="en-US" sz="3999" b="1" dirty="0" err="1">
                <a:solidFill>
                  <a:srgbClr val="000000"/>
                </a:solidFill>
                <a:latin typeface="Roboto Condensed Bold"/>
                <a:ea typeface="Roboto Condensed Bold"/>
                <a:cs typeface="Roboto Condensed Bold"/>
                <a:sym typeface="Roboto Condensed Bold"/>
              </a:rPr>
              <a:t>ĐÁP</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ÁN</a:t>
            </a:r>
            <a:r>
              <a:rPr lang="en-US" sz="3999" b="1" dirty="0">
                <a:solidFill>
                  <a:srgbClr val="000000"/>
                </a:solidFill>
                <a:latin typeface="Roboto Condensed Bold"/>
                <a:ea typeface="Roboto Condensed Bold"/>
                <a:cs typeface="Roboto Condensed Bold"/>
                <a:sym typeface="Roboto Condensed Bold"/>
              </a:rPr>
              <a:t>: </a:t>
            </a:r>
          </a:p>
          <a:p>
            <a:pPr algn="ctr">
              <a:lnSpc>
                <a:spcPts val="5599"/>
              </a:lnSpc>
            </a:pP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Là</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danh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hiệu</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giặc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Mô</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gọi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Rô-đri-gơ</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một</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cách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kính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trọng</a:t>
            </a:r>
            <a:r>
              <a:rPr lang="en-US" sz="3999" dirty="0">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6017436"/>
            <a:chOff x="0" y="0"/>
            <a:chExt cx="4164871" cy="1584839"/>
          </a:xfrm>
        </p:grpSpPr>
        <p:sp>
          <p:nvSpPr>
            <p:cNvPr id="8" name="Freeform 8"/>
            <p:cNvSpPr/>
            <p:nvPr/>
          </p:nvSpPr>
          <p:spPr>
            <a:xfrm>
              <a:off x="0" y="0"/>
              <a:ext cx="4164871" cy="1584839"/>
            </a:xfrm>
            <a:custGeom>
              <a:avLst/>
              <a:gdLst/>
              <a:ahLst/>
              <a:cxnLst/>
              <a:rect l="l" t="t" r="r" b="b"/>
              <a:pathLst>
                <a:path w="4164871" h="1584839">
                  <a:moveTo>
                    <a:pt x="4164871" y="0"/>
                  </a:moveTo>
                  <a:lnTo>
                    <a:pt x="0" y="0"/>
                  </a:lnTo>
                  <a:lnTo>
                    <a:pt x="0" y="1396879"/>
                  </a:lnTo>
                  <a:lnTo>
                    <a:pt x="157480" y="1396879"/>
                  </a:lnTo>
                  <a:lnTo>
                    <a:pt x="157480" y="1584839"/>
                  </a:lnTo>
                  <a:lnTo>
                    <a:pt x="463550" y="1396879"/>
                  </a:lnTo>
                  <a:lnTo>
                    <a:pt x="4164871" y="1396879"/>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44196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735089" y="6393435"/>
            <a:ext cx="1196884" cy="510172"/>
          </a:xfrm>
          <a:custGeom>
            <a:avLst/>
            <a:gdLst/>
            <a:ahLst/>
            <a:cxnLst/>
            <a:rect l="l" t="t" r="r" b="b"/>
            <a:pathLst>
              <a:path w="1196884" h="510172">
                <a:moveTo>
                  <a:pt x="0" y="0"/>
                </a:moveTo>
                <a:lnTo>
                  <a:pt x="1196884" y="0"/>
                </a:lnTo>
                <a:lnTo>
                  <a:pt x="1196884" y="510172"/>
                </a:lnTo>
                <a:lnTo>
                  <a:pt x="0" y="510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447913"/>
            <a:ext cx="10432051"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1735089" y="3934527"/>
            <a:ext cx="14924001" cy="1384250"/>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Câu 5. </a:t>
            </a:r>
            <a:r>
              <a:rPr lang="en-US" sz="3999">
                <a:solidFill>
                  <a:srgbClr val="000000"/>
                </a:solidFill>
                <a:latin typeface="Roboto Condensed"/>
                <a:ea typeface="Roboto Condensed"/>
                <a:cs typeface="Roboto Condensed"/>
                <a:sym typeface="Roboto Condensed"/>
              </a:rPr>
              <a:t>Kết thúc vở kịch Lơ Xít  là cái chết bi kịch của cả hai nhân vật Rô-đri-gơ và Si-men. ĐÚNG hay SAI?</a:t>
            </a:r>
          </a:p>
        </p:txBody>
      </p:sp>
      <p:sp>
        <p:nvSpPr>
          <p:cNvPr id="14" name="TextBox 14"/>
          <p:cNvSpPr txBox="1"/>
          <p:nvPr/>
        </p:nvSpPr>
        <p:spPr>
          <a:xfrm>
            <a:off x="3382280" y="6173382"/>
            <a:ext cx="12785632" cy="1384250"/>
          </a:xfrm>
          <a:prstGeom prst="rect">
            <a:avLst/>
          </a:prstGeom>
        </p:spPr>
        <p:txBody>
          <a:bodyPr lIns="0" tIns="0" rIns="0" bIns="0" rtlCol="0" anchor="t">
            <a:spAutoFit/>
          </a:bodyPr>
          <a:lstStyle/>
          <a:p>
            <a:pPr algn="l">
              <a:lnSpc>
                <a:spcPts val="5599"/>
              </a:lnSpc>
            </a:pPr>
            <a:r>
              <a:rPr lang="en-US" sz="3999" b="1" dirty="0" err="1">
                <a:solidFill>
                  <a:srgbClr val="000000"/>
                </a:solidFill>
                <a:latin typeface="Roboto Condensed Bold"/>
                <a:ea typeface="Roboto Condensed Bold"/>
                <a:cs typeface="Roboto Condensed Bold"/>
                <a:sym typeface="Roboto Condensed Bold"/>
              </a:rPr>
              <a:t>ĐÁP</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ÁN</a:t>
            </a:r>
            <a:r>
              <a:rPr lang="en-US" sz="3999" b="1" dirty="0">
                <a:solidFill>
                  <a:srgbClr val="000000"/>
                </a:solidFill>
                <a:latin typeface="Roboto Condensed Bold"/>
                <a:ea typeface="Roboto Condensed Bold"/>
                <a:cs typeface="Roboto Condensed Bold"/>
                <a:sym typeface="Roboto Condensed Bold"/>
              </a:rPr>
              <a:t>: SAI. </a:t>
            </a:r>
            <a:r>
              <a:rPr lang="en-US" sz="3999" dirty="0" err="1">
                <a:solidFill>
                  <a:srgbClr val="000000"/>
                </a:solidFill>
                <a:latin typeface="Roboto Condensed"/>
                <a:ea typeface="Roboto Condensed"/>
                <a:cs typeface="Roboto Condensed"/>
                <a:sym typeface="Roboto Condensed"/>
              </a:rPr>
              <a:t>Kết</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thúc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vở</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kịch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họ</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được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nhà</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vua</a:t>
            </a:r>
            <a:r>
              <a:rPr lang="en-US" sz="3999" dirty="0">
                <a:solidFill>
                  <a:srgbClr val="000000"/>
                </a:solidFill>
                <a:latin typeface="Roboto Condensed"/>
                <a:ea typeface="Roboto Condensed"/>
                <a:cs typeface="Roboto Condensed"/>
                <a:sym typeface="Roboto Condensed"/>
              </a:rPr>
              <a:t> ban </a:t>
            </a:r>
            <a:r>
              <a:rPr lang="en-US" sz="3999" dirty="0" err="1">
                <a:solidFill>
                  <a:srgbClr val="000000"/>
                </a:solidFill>
                <a:latin typeface="Roboto Condensed"/>
                <a:ea typeface="Roboto Condensed"/>
                <a:cs typeface="Roboto Condensed"/>
                <a:sym typeface="Roboto Condensed"/>
              </a:rPr>
              <a:t>duyên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lành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và</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về</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bên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nhau</a:t>
            </a:r>
            <a:r>
              <a:rPr lang="en-US" sz="3999" dirty="0">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72684" y="-342800"/>
            <a:ext cx="18633370" cy="10972598"/>
          </a:xfrm>
          <a:custGeom>
            <a:avLst/>
            <a:gdLst/>
            <a:ahLst/>
            <a:cxnLst/>
            <a:rect l="l" t="t" r="r" b="b"/>
            <a:pathLst>
              <a:path w="18633370" h="10972598">
                <a:moveTo>
                  <a:pt x="0" y="0"/>
                </a:moveTo>
                <a:lnTo>
                  <a:pt x="18633370" y="0"/>
                </a:lnTo>
                <a:lnTo>
                  <a:pt x="18633370" y="10972598"/>
                </a:lnTo>
                <a:lnTo>
                  <a:pt x="0" y="10972598"/>
                </a:lnTo>
                <a:lnTo>
                  <a:pt x="0" y="0"/>
                </a:lnTo>
                <a:close/>
              </a:path>
            </a:pathLst>
          </a:custGeom>
          <a:blipFill>
            <a:blip r:embed="rId5"/>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6017436"/>
            <a:chOff x="0" y="0"/>
            <a:chExt cx="4164871" cy="1584839"/>
          </a:xfrm>
        </p:grpSpPr>
        <p:sp>
          <p:nvSpPr>
            <p:cNvPr id="8" name="Freeform 8"/>
            <p:cNvSpPr/>
            <p:nvPr/>
          </p:nvSpPr>
          <p:spPr>
            <a:xfrm>
              <a:off x="0" y="0"/>
              <a:ext cx="4164871" cy="1584839"/>
            </a:xfrm>
            <a:custGeom>
              <a:avLst/>
              <a:gdLst/>
              <a:ahLst/>
              <a:cxnLst/>
              <a:rect l="l" t="t" r="r" b="b"/>
              <a:pathLst>
                <a:path w="4164871" h="1584839">
                  <a:moveTo>
                    <a:pt x="4164871" y="0"/>
                  </a:moveTo>
                  <a:lnTo>
                    <a:pt x="0" y="0"/>
                  </a:lnTo>
                  <a:lnTo>
                    <a:pt x="0" y="1396879"/>
                  </a:lnTo>
                  <a:lnTo>
                    <a:pt x="157480" y="1396879"/>
                  </a:lnTo>
                  <a:lnTo>
                    <a:pt x="157480" y="1584839"/>
                  </a:lnTo>
                  <a:lnTo>
                    <a:pt x="463550" y="1396879"/>
                  </a:lnTo>
                  <a:lnTo>
                    <a:pt x="4164871" y="1396879"/>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44196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735089" y="6975226"/>
            <a:ext cx="1196884" cy="510172"/>
          </a:xfrm>
          <a:custGeom>
            <a:avLst/>
            <a:gdLst/>
            <a:ahLst/>
            <a:cxnLst/>
            <a:rect l="l" t="t" r="r" b="b"/>
            <a:pathLst>
              <a:path w="1196884" h="510172">
                <a:moveTo>
                  <a:pt x="0" y="0"/>
                </a:moveTo>
                <a:lnTo>
                  <a:pt x="1196884" y="0"/>
                </a:lnTo>
                <a:lnTo>
                  <a:pt x="1196884" y="510172"/>
                </a:lnTo>
                <a:lnTo>
                  <a:pt x="0" y="510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5735861" y="1447913"/>
            <a:ext cx="9521727" cy="1050218"/>
          </a:xfrm>
          <a:prstGeom prst="rect">
            <a:avLst/>
          </a:prstGeom>
        </p:spPr>
        <p:txBody>
          <a:bodyPr lIns="0" tIns="0" rIns="0" bIns="0" rtlCol="0" anchor="t">
            <a:spAutoFit/>
          </a:bodyPr>
          <a:lstStyle/>
          <a:p>
            <a:pPr algn="ctr">
              <a:lnSpc>
                <a:spcPts val="8287"/>
              </a:lnSpc>
              <a:spcBef>
                <a:spcPct val="0"/>
              </a:spcBef>
            </a:pPr>
            <a:r>
              <a:rPr lang="en-US" sz="5919">
                <a:solidFill>
                  <a:srgbClr val="FFFFFF"/>
                </a:solidFill>
                <a:latin typeface="#9Slide07 SVNRevolution"/>
                <a:ea typeface="#9Slide07 SVNRevolution"/>
                <a:cs typeface="#9Slide07 SVNRevolution"/>
                <a:sym typeface="#9Slide07 SVNRevolution"/>
              </a:rPr>
              <a:t>CHIẾN THẦN SĂN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1735089" y="3594180"/>
            <a:ext cx="14924001" cy="2089076"/>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Câu 6. </a:t>
            </a:r>
            <a:r>
              <a:rPr lang="en-US" sz="3999">
                <a:solidFill>
                  <a:srgbClr val="000000"/>
                </a:solidFill>
                <a:latin typeface="Roboto Condensed"/>
                <a:ea typeface="Roboto Condensed"/>
                <a:cs typeface="Roboto Condensed"/>
                <a:sym typeface="Roboto Condensed"/>
              </a:rPr>
              <a:t>Xung đột kịch được thể hiện trong đoạn trích này không bao gồm xung đột nào sau đây: xung đột giữa dục vọng và danh dự; xung đột giữa tình yêu và bổn phận; xung đột giữa hai dòng họ.</a:t>
            </a:r>
          </a:p>
        </p:txBody>
      </p:sp>
      <p:sp>
        <p:nvSpPr>
          <p:cNvPr id="14" name="TextBox 14"/>
          <p:cNvSpPr txBox="1"/>
          <p:nvPr/>
        </p:nvSpPr>
        <p:spPr>
          <a:xfrm>
            <a:off x="3382280" y="6755173"/>
            <a:ext cx="12785632" cy="679425"/>
          </a:xfrm>
          <a:prstGeom prst="rect">
            <a:avLst/>
          </a:prstGeom>
        </p:spPr>
        <p:txBody>
          <a:bodyPr lIns="0" tIns="0" rIns="0" bIns="0" rtlCol="0" anchor="t">
            <a:spAutoFit/>
          </a:bodyPr>
          <a:lstStyle/>
          <a:p>
            <a:pPr algn="ctr">
              <a:lnSpc>
                <a:spcPts val="5599"/>
              </a:lnSpc>
            </a:pPr>
            <a:r>
              <a:rPr lang="en-US" sz="3999" b="1">
                <a:solidFill>
                  <a:srgbClr val="000000"/>
                </a:solidFill>
                <a:latin typeface="Roboto Condensed Bold"/>
                <a:ea typeface="Roboto Condensed Bold"/>
                <a:cs typeface="Roboto Condensed Bold"/>
                <a:sym typeface="Roboto Condensed Bold"/>
              </a:rPr>
              <a:t>ĐÁP ÁN: </a:t>
            </a:r>
            <a:r>
              <a:rPr lang="en-US" sz="3999">
                <a:solidFill>
                  <a:srgbClr val="000000"/>
                </a:solidFill>
                <a:latin typeface="Roboto Condensed"/>
                <a:ea typeface="Roboto Condensed"/>
                <a:cs typeface="Roboto Condensed"/>
                <a:sym typeface="Roboto Condensed"/>
              </a:rPr>
              <a:t>xung đột giữa hai dòng họ.</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3555379"/>
            <a:chOff x="0" y="0"/>
            <a:chExt cx="4164871" cy="936396"/>
          </a:xfrm>
        </p:grpSpPr>
        <p:sp>
          <p:nvSpPr>
            <p:cNvPr id="8" name="Freeform 8"/>
            <p:cNvSpPr/>
            <p:nvPr/>
          </p:nvSpPr>
          <p:spPr>
            <a:xfrm>
              <a:off x="0" y="0"/>
              <a:ext cx="4164871" cy="936396"/>
            </a:xfrm>
            <a:custGeom>
              <a:avLst/>
              <a:gdLst/>
              <a:ahLst/>
              <a:cxnLst/>
              <a:rect l="l" t="t" r="r" b="b"/>
              <a:pathLst>
                <a:path w="4164871" h="936396">
                  <a:moveTo>
                    <a:pt x="4164871" y="0"/>
                  </a:moveTo>
                  <a:lnTo>
                    <a:pt x="0" y="0"/>
                  </a:lnTo>
                  <a:lnTo>
                    <a:pt x="0" y="748436"/>
                  </a:lnTo>
                  <a:lnTo>
                    <a:pt x="157480" y="748436"/>
                  </a:lnTo>
                  <a:lnTo>
                    <a:pt x="157480" y="936396"/>
                  </a:lnTo>
                  <a:lnTo>
                    <a:pt x="463550" y="748436"/>
                  </a:lnTo>
                  <a:lnTo>
                    <a:pt x="4164871" y="748436"/>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79352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718534" y="4931941"/>
            <a:ext cx="1196884" cy="510172"/>
          </a:xfrm>
          <a:custGeom>
            <a:avLst/>
            <a:gdLst/>
            <a:ahLst/>
            <a:cxnLst/>
            <a:rect l="l" t="t" r="r" b="b"/>
            <a:pathLst>
              <a:path w="1196884" h="510172">
                <a:moveTo>
                  <a:pt x="0" y="0"/>
                </a:moveTo>
                <a:lnTo>
                  <a:pt x="1196883" y="0"/>
                </a:lnTo>
                <a:lnTo>
                  <a:pt x="1196883" y="510172"/>
                </a:lnTo>
                <a:lnTo>
                  <a:pt x="0" y="510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447913"/>
            <a:ext cx="10949234"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1761094" y="3642472"/>
            <a:ext cx="14924001" cy="679425"/>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Câu 7. </a:t>
            </a:r>
            <a:r>
              <a:rPr lang="en-US" sz="3999">
                <a:solidFill>
                  <a:srgbClr val="000000"/>
                </a:solidFill>
                <a:latin typeface="Roboto Condensed"/>
                <a:ea typeface="Roboto Condensed"/>
                <a:cs typeface="Roboto Condensed"/>
                <a:sym typeface="Roboto Condensed"/>
              </a:rPr>
              <a:t>Trong lớp kịch này, tác giả sử dụng những hình thức lời thoại nào?</a:t>
            </a:r>
          </a:p>
        </p:txBody>
      </p:sp>
      <p:sp>
        <p:nvSpPr>
          <p:cNvPr id="14" name="TextBox 14"/>
          <p:cNvSpPr txBox="1"/>
          <p:nvPr/>
        </p:nvSpPr>
        <p:spPr>
          <a:xfrm>
            <a:off x="3382280" y="4678357"/>
            <a:ext cx="12785632" cy="679425"/>
          </a:xfrm>
          <a:prstGeom prst="rect">
            <a:avLst/>
          </a:prstGeom>
        </p:spPr>
        <p:txBody>
          <a:bodyPr lIns="0" tIns="0" rIns="0" bIns="0" rtlCol="0" anchor="t">
            <a:spAutoFit/>
          </a:bodyPr>
          <a:lstStyle/>
          <a:p>
            <a:pPr algn="l">
              <a:lnSpc>
                <a:spcPts val="5599"/>
              </a:lnSpc>
            </a:pPr>
            <a:r>
              <a:rPr lang="en-US" sz="3999" b="1" dirty="0" err="1">
                <a:solidFill>
                  <a:srgbClr val="000000"/>
                </a:solidFill>
                <a:latin typeface="Roboto Condensed Bold"/>
                <a:ea typeface="Roboto Condensed Bold"/>
                <a:cs typeface="Roboto Condensed Bold"/>
                <a:sym typeface="Roboto Condensed Bold"/>
              </a:rPr>
              <a:t>ĐÁP</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ÁN</a:t>
            </a:r>
            <a:r>
              <a:rPr lang="en-US" sz="3999" b="1" dirty="0">
                <a:solidFill>
                  <a:srgbClr val="000000"/>
                </a:solidFill>
                <a:latin typeface="Roboto Condensed Bold"/>
                <a:ea typeface="Roboto Condensed Bold"/>
                <a:cs typeface="Roboto Condensed Bold"/>
                <a:sym typeface="Roboto Condensed Bold"/>
              </a:rPr>
              <a:t>: → </a:t>
            </a:r>
            <a:r>
              <a:rPr lang="en-US" sz="3999" b="1" dirty="0" err="1">
                <a:solidFill>
                  <a:srgbClr val="000000"/>
                </a:solidFill>
                <a:latin typeface="Roboto Condensed Bold"/>
                <a:ea typeface="Roboto Condensed Bold"/>
                <a:cs typeface="Roboto Condensed Bold"/>
                <a:sym typeface="Roboto Condensed Bold"/>
              </a:rPr>
              <a:t>Đối</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thoại</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mỗi</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nhân</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vật</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có</a:t>
            </a:r>
            <a:r>
              <a:rPr lang="en-US" sz="3999" b="1" dirty="0">
                <a:solidFill>
                  <a:srgbClr val="000000"/>
                </a:solidFill>
                <a:latin typeface="Roboto Condensed Bold"/>
                <a:ea typeface="Roboto Condensed Bold"/>
                <a:cs typeface="Roboto Condensed Bold"/>
                <a:sym typeface="Roboto Condensed Bold"/>
              </a:rPr>
              <a:t> 9 </a:t>
            </a:r>
            <a:r>
              <a:rPr lang="en-US" sz="3999" b="1" dirty="0" err="1">
                <a:solidFill>
                  <a:srgbClr val="000000"/>
                </a:solidFill>
                <a:latin typeface="Roboto Condensed Bold"/>
                <a:ea typeface="Roboto Condensed Bold"/>
                <a:cs typeface="Roboto Condensed Bold"/>
                <a:sym typeface="Roboto Condensed Bold"/>
              </a:rPr>
              <a:t>lượt</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lời</a:t>
            </a:r>
            <a:r>
              <a:rPr lang="en-US" sz="3999" b="1" dirty="0">
                <a:solidFill>
                  <a:srgbClr val="000000"/>
                </a:solidFill>
                <a:latin typeface="Roboto Condensed Bold"/>
                <a:ea typeface="Roboto Condensed Bold"/>
                <a:cs typeface="Roboto Condensed Bold"/>
                <a:sym typeface="Roboto Condensed Bol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4554828"/>
            <a:chOff x="0" y="0"/>
            <a:chExt cx="4164871" cy="1199625"/>
          </a:xfrm>
        </p:grpSpPr>
        <p:sp>
          <p:nvSpPr>
            <p:cNvPr id="8" name="Freeform 8"/>
            <p:cNvSpPr/>
            <p:nvPr/>
          </p:nvSpPr>
          <p:spPr>
            <a:xfrm>
              <a:off x="0" y="0"/>
              <a:ext cx="4164871" cy="1199625"/>
            </a:xfrm>
            <a:custGeom>
              <a:avLst/>
              <a:gdLst/>
              <a:ahLst/>
              <a:cxnLst/>
              <a:rect l="l" t="t" r="r" b="b"/>
              <a:pathLst>
                <a:path w="4164871" h="1199625">
                  <a:moveTo>
                    <a:pt x="4164871" y="0"/>
                  </a:moveTo>
                  <a:lnTo>
                    <a:pt x="0" y="0"/>
                  </a:lnTo>
                  <a:lnTo>
                    <a:pt x="0" y="1011665"/>
                  </a:lnTo>
                  <a:lnTo>
                    <a:pt x="157480" y="1011665"/>
                  </a:lnTo>
                  <a:lnTo>
                    <a:pt x="157480" y="1199625"/>
                  </a:lnTo>
                  <a:lnTo>
                    <a:pt x="463550" y="1011665"/>
                  </a:lnTo>
                  <a:lnTo>
                    <a:pt x="4164871" y="1011665"/>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05675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718534" y="4931941"/>
            <a:ext cx="1196884" cy="510172"/>
          </a:xfrm>
          <a:custGeom>
            <a:avLst/>
            <a:gdLst/>
            <a:ahLst/>
            <a:cxnLst/>
            <a:rect l="l" t="t" r="r" b="b"/>
            <a:pathLst>
              <a:path w="1196884" h="510172">
                <a:moveTo>
                  <a:pt x="0" y="0"/>
                </a:moveTo>
                <a:lnTo>
                  <a:pt x="1196883" y="0"/>
                </a:lnTo>
                <a:lnTo>
                  <a:pt x="1196883" y="510172"/>
                </a:lnTo>
                <a:lnTo>
                  <a:pt x="0" y="510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447913"/>
            <a:ext cx="10342339"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1761094" y="3642472"/>
            <a:ext cx="14924001" cy="679425"/>
          </a:xfrm>
          <a:prstGeom prst="rect">
            <a:avLst/>
          </a:prstGeom>
        </p:spPr>
        <p:txBody>
          <a:bodyPr lIns="0" tIns="0" rIns="0" bIns="0" rtlCol="0" anchor="t">
            <a:spAutoFit/>
          </a:bodyPr>
          <a:lstStyle/>
          <a:p>
            <a:pPr algn="ctr">
              <a:lnSpc>
                <a:spcPts val="5599"/>
              </a:lnSpc>
            </a:pPr>
            <a:r>
              <a:rPr lang="en-US" sz="3999" b="1">
                <a:solidFill>
                  <a:srgbClr val="000000"/>
                </a:solidFill>
                <a:latin typeface="Roboto Condensed Bold"/>
                <a:ea typeface="Roboto Condensed Bold"/>
                <a:cs typeface="Roboto Condensed Bold"/>
                <a:sym typeface="Roboto Condensed Bold"/>
              </a:rPr>
              <a:t>Câu 8.</a:t>
            </a:r>
            <a:r>
              <a:rPr lang="en-US" sz="3999">
                <a:solidFill>
                  <a:srgbClr val="000000"/>
                </a:solidFill>
                <a:latin typeface="Roboto Condensed"/>
                <a:ea typeface="Roboto Condensed"/>
                <a:cs typeface="Roboto Condensed"/>
                <a:sym typeface="Roboto Condensed"/>
              </a:rPr>
              <a:t> Đề tài của vở kịch có gì phù hợp với đặc trưng của bi kịch?</a:t>
            </a:r>
          </a:p>
        </p:txBody>
      </p:sp>
      <p:sp>
        <p:nvSpPr>
          <p:cNvPr id="14" name="TextBox 14"/>
          <p:cNvSpPr txBox="1"/>
          <p:nvPr/>
        </p:nvSpPr>
        <p:spPr>
          <a:xfrm>
            <a:off x="3382280" y="4678357"/>
            <a:ext cx="13029400" cy="2089076"/>
          </a:xfrm>
          <a:prstGeom prst="rect">
            <a:avLst/>
          </a:prstGeom>
        </p:spPr>
        <p:txBody>
          <a:bodyPr lIns="0" tIns="0" rIns="0" bIns="0" rtlCol="0" anchor="t">
            <a:spAutoFit/>
          </a:bodyPr>
          <a:lstStyle/>
          <a:p>
            <a:pPr algn="l">
              <a:lnSpc>
                <a:spcPts val="5599"/>
              </a:lnSpc>
            </a:pPr>
            <a:r>
              <a:rPr lang="en-US" sz="3999" b="1" dirty="0" err="1">
                <a:solidFill>
                  <a:srgbClr val="000000"/>
                </a:solidFill>
                <a:latin typeface="Roboto Condensed Bold"/>
                <a:ea typeface="Roboto Condensed Bold"/>
                <a:cs typeface="Roboto Condensed Bold"/>
                <a:sym typeface="Roboto Condensed Bold"/>
              </a:rPr>
              <a:t>ĐÁP</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ÁN</a:t>
            </a:r>
            <a:r>
              <a:rPr lang="en-US" sz="3999" b="1" dirty="0">
                <a:solidFill>
                  <a:srgbClr val="000000"/>
                </a:solidFill>
                <a:latin typeface="Roboto Condensed Bold"/>
                <a:ea typeface="Roboto Condensed Bold"/>
                <a:cs typeface="Roboto Condensed Bold"/>
                <a:sym typeface="Roboto Condensed Bold"/>
              </a:rPr>
              <a:t>: </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dựa</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trên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biến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cố</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lịch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sử</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có</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thật</a:t>
            </a:r>
            <a:r>
              <a:rPr lang="en-US" sz="3999" dirty="0">
                <a:solidFill>
                  <a:srgbClr val="000000"/>
                </a:solidFill>
                <a:latin typeface="Roboto Condensed"/>
                <a:ea typeface="Roboto Condensed"/>
                <a:cs typeface="Roboto Condensed"/>
                <a:sym typeface="Roboto Condensed"/>
              </a:rPr>
              <a:t> ở </a:t>
            </a:r>
            <a:r>
              <a:rPr lang="en-US" sz="3999" dirty="0" err="1">
                <a:solidFill>
                  <a:srgbClr val="000000"/>
                </a:solidFill>
                <a:latin typeface="Roboto Condensed"/>
                <a:ea typeface="Roboto Condensed"/>
                <a:cs typeface="Roboto Condensed"/>
                <a:sym typeface="Roboto Condensed"/>
              </a:rPr>
              <a:t>Tây</a:t>
            </a:r>
            <a:r>
              <a:rPr lang="en-US" sz="3999" dirty="0">
                <a:solidFill>
                  <a:srgbClr val="000000"/>
                </a:solidFill>
                <a:latin typeface="Roboto Condensed"/>
                <a:ea typeface="Roboto Condensed"/>
                <a:cs typeface="Roboto Condensed"/>
                <a:sym typeface="Roboto Condensed"/>
              </a:rPr>
              <a:t> Ban </a:t>
            </a:r>
            <a:r>
              <a:rPr lang="en-US" sz="3999" dirty="0" err="1">
                <a:solidFill>
                  <a:srgbClr val="000000"/>
                </a:solidFill>
                <a:latin typeface="Roboto Condensed"/>
                <a:ea typeface="Roboto Condensed"/>
                <a:cs typeface="Roboto Condensed"/>
                <a:sym typeface="Roboto Condensed"/>
              </a:rPr>
              <a:t>Nha</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thế</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kỉ</a:t>
            </a:r>
            <a:r>
              <a:rPr lang="en-US" sz="3999" dirty="0">
                <a:solidFill>
                  <a:srgbClr val="000000"/>
                </a:solidFill>
                <a:latin typeface="Roboto Condensed"/>
                <a:ea typeface="Roboto Condensed"/>
                <a:cs typeface="Roboto Condensed"/>
                <a:sym typeface="Roboto Condensed"/>
              </a:rPr>
              <a:t> XI </a:t>
            </a:r>
            <a:r>
              <a:rPr lang="en-US" sz="3999" dirty="0" err="1">
                <a:solidFill>
                  <a:srgbClr val="000000"/>
                </a:solidFill>
                <a:latin typeface="Roboto Condensed"/>
                <a:ea typeface="Roboto Condensed"/>
                <a:cs typeface="Roboto Condensed"/>
                <a:sym typeface="Roboto Condensed"/>
              </a:rPr>
              <a:t>về</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người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anh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hùng</a:t>
            </a:r>
            <a:r>
              <a:rPr lang="en-US" sz="3999" dirty="0">
                <a:solidFill>
                  <a:srgbClr val="000000"/>
                </a:solidFill>
                <a:latin typeface="Roboto Condensed"/>
                <a:ea typeface="Roboto Condensed"/>
                <a:cs typeface="Roboto Condensed"/>
                <a:sym typeface="Roboto Condensed"/>
              </a:rPr>
              <a:t>.</a:t>
            </a:r>
          </a:p>
          <a:p>
            <a:pPr algn="l">
              <a:lnSpc>
                <a:spcPts val="5599"/>
              </a:lnSpc>
            </a:pPr>
            <a:endParaRPr lang="en-US" sz="3999" dirty="0">
              <a:solidFill>
                <a:srgbClr val="00000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598394" y="5143498"/>
            <a:ext cx="1766350" cy="3980500"/>
          </a:xfrm>
          <a:custGeom>
            <a:avLst/>
            <a:gdLst/>
            <a:ahLst/>
            <a:cxnLst/>
            <a:rect l="l" t="t" r="r" b="b"/>
            <a:pathLst>
              <a:path w="1766350" h="3980500">
                <a:moveTo>
                  <a:pt x="0" y="0"/>
                </a:moveTo>
                <a:lnTo>
                  <a:pt x="1766350" y="0"/>
                </a:lnTo>
                <a:lnTo>
                  <a:pt x="1766350" y="3980500"/>
                </a:lnTo>
                <a:lnTo>
                  <a:pt x="0" y="3980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645274" y="5593880"/>
            <a:ext cx="2106614" cy="3613442"/>
          </a:xfrm>
          <a:custGeom>
            <a:avLst/>
            <a:gdLst/>
            <a:ahLst/>
            <a:cxnLst/>
            <a:rect l="l" t="t" r="r" b="b"/>
            <a:pathLst>
              <a:path w="2106614" h="3613442">
                <a:moveTo>
                  <a:pt x="0" y="0"/>
                </a:moveTo>
                <a:lnTo>
                  <a:pt x="2106614" y="0"/>
                </a:lnTo>
                <a:lnTo>
                  <a:pt x="2106614" y="3613442"/>
                </a:lnTo>
                <a:lnTo>
                  <a:pt x="0" y="36134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365652" y="942975"/>
            <a:ext cx="8351490" cy="1543050"/>
            <a:chOff x="0" y="0"/>
            <a:chExt cx="2199569" cy="406400"/>
          </a:xfrm>
        </p:grpSpPr>
        <p:sp>
          <p:nvSpPr>
            <p:cNvPr id="7" name="Freeform 7"/>
            <p:cNvSpPr/>
            <p:nvPr/>
          </p:nvSpPr>
          <p:spPr>
            <a:xfrm>
              <a:off x="0" y="0"/>
              <a:ext cx="2199569" cy="406400"/>
            </a:xfrm>
            <a:custGeom>
              <a:avLst/>
              <a:gdLst/>
              <a:ahLst/>
              <a:cxnLst/>
              <a:rect l="l" t="t" r="r" b="b"/>
              <a:pathLst>
                <a:path w="2199569" h="406400">
                  <a:moveTo>
                    <a:pt x="1996369" y="0"/>
                  </a:moveTo>
                  <a:cubicBezTo>
                    <a:pt x="2108594" y="0"/>
                    <a:pt x="2199569" y="90976"/>
                    <a:pt x="2199569" y="203200"/>
                  </a:cubicBezTo>
                  <a:cubicBezTo>
                    <a:pt x="2199569" y="315424"/>
                    <a:pt x="2108594" y="406400"/>
                    <a:pt x="1996369" y="406400"/>
                  </a:cubicBezTo>
                  <a:lnTo>
                    <a:pt x="203200" y="406400"/>
                  </a:lnTo>
                  <a:cubicBezTo>
                    <a:pt x="90976" y="406400"/>
                    <a:pt x="0" y="315424"/>
                    <a:pt x="0" y="203200"/>
                  </a:cubicBezTo>
                  <a:cubicBezTo>
                    <a:pt x="0" y="90976"/>
                    <a:pt x="90976" y="0"/>
                    <a:pt x="203200" y="0"/>
                  </a:cubicBezTo>
                  <a:close/>
                </a:path>
              </a:pathLst>
            </a:custGeom>
            <a:solidFill>
              <a:srgbClr val="EA9D6E"/>
            </a:solidFill>
          </p:spPr>
          <p:txBody>
            <a:bodyPr/>
            <a:lstStyle/>
            <a:p>
              <a:endParaRPr lang="en-US"/>
            </a:p>
          </p:txBody>
        </p:sp>
        <p:sp>
          <p:nvSpPr>
            <p:cNvPr id="8" name="TextBox 8"/>
            <p:cNvSpPr txBox="1"/>
            <p:nvPr/>
          </p:nvSpPr>
          <p:spPr>
            <a:xfrm>
              <a:off x="0" y="-47625"/>
              <a:ext cx="2199569" cy="454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925969" y="3265092"/>
            <a:ext cx="8436062" cy="4581377"/>
          </a:xfrm>
          <a:prstGeom prst="rect">
            <a:avLst/>
          </a:prstGeom>
        </p:spPr>
        <p:txBody>
          <a:bodyPr lIns="0" tIns="0" rIns="0" bIns="0" rtlCol="0" anchor="t">
            <a:spAutoFit/>
          </a:bodyPr>
          <a:lstStyle/>
          <a:p>
            <a:pPr algn="just">
              <a:lnSpc>
                <a:spcPts val="5248"/>
              </a:lnSpc>
              <a:spcBef>
                <a:spcPct val="0"/>
              </a:spcBef>
            </a:pPr>
            <a:r>
              <a:rPr lang="en-US" sz="3748" dirty="0">
                <a:solidFill>
                  <a:srgbClr val="FEFFFE"/>
                </a:solidFill>
                <a:latin typeface="Roboto Condensed"/>
                <a:ea typeface="Roboto Condensed"/>
                <a:cs typeface="Roboto Condensed"/>
                <a:sym typeface="Roboto Condensed"/>
              </a:rPr>
              <a:t>Trong </a:t>
            </a:r>
            <a:r>
              <a:rPr lang="en-US" sz="3748" dirty="0" err="1">
                <a:solidFill>
                  <a:srgbClr val="FEFFFE"/>
                </a:solidFill>
                <a:latin typeface="Roboto Condensed"/>
                <a:ea typeface="Roboto Condensed"/>
                <a:cs typeface="Roboto Condensed"/>
                <a:sym typeface="Roboto Condensed"/>
              </a:rPr>
              <a:t>mỗi</a:t>
            </a:r>
            <a:r>
              <a:rPr lang="en-US" sz="3748" dirty="0">
                <a:solidFill>
                  <a:srgbClr val="FEFFFE"/>
                </a:solidFill>
                <a:latin typeface="Roboto Condensed"/>
                <a:ea typeface="Roboto Condensed"/>
                <a:cs typeface="Roboto Condensed"/>
                <a:sym typeface="Roboto Condensed"/>
              </a:rPr>
              <a:t> con </a:t>
            </a:r>
            <a:r>
              <a:rPr lang="en-US" sz="3748" dirty="0" err="1">
                <a:solidFill>
                  <a:srgbClr val="FEFFFE"/>
                </a:solidFill>
                <a:latin typeface="Roboto Condensed"/>
                <a:ea typeface="Roboto Condensed"/>
                <a:cs typeface="Roboto Condensed"/>
                <a:sym typeface="Roboto Condensed"/>
              </a:rPr>
              <a:t>người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đều</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có</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hai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mặt</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cảm</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xúc</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và</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lí</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trí</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đôi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khi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hai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mặt</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này</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có</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thể</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xung</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đột</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dữ</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dội</a:t>
            </a:r>
            <a:r>
              <a:rPr lang="en-US" sz="3748" dirty="0">
                <a:solidFill>
                  <a:srgbClr val="FEFFFE"/>
                </a:solidFill>
                <a:latin typeface="Roboto Condensed"/>
                <a:ea typeface="Roboto Condensed"/>
                <a:cs typeface="Roboto Condensed"/>
                <a:sym typeface="Roboto Condensed"/>
              </a:rPr>
              <a:t>. </a:t>
            </a:r>
          </a:p>
          <a:p>
            <a:pPr algn="just">
              <a:lnSpc>
                <a:spcPts val="5248"/>
              </a:lnSpc>
              <a:spcBef>
                <a:spcPct val="0"/>
              </a:spcBef>
            </a:pPr>
            <a:r>
              <a:rPr lang="en-US" sz="3748" dirty="0">
                <a:solidFill>
                  <a:srgbClr val="FEFFFE"/>
                </a:solidFill>
                <a:latin typeface="Roboto Condensed"/>
                <a:ea typeface="Roboto Condensed"/>
                <a:cs typeface="Roboto Condensed"/>
                <a:sym typeface="Roboto Condensed"/>
              </a:rPr>
              <a:t>Em </a:t>
            </a:r>
            <a:r>
              <a:rPr lang="en-US" sz="3748" dirty="0" err="1">
                <a:solidFill>
                  <a:srgbClr val="FEFFFE"/>
                </a:solidFill>
                <a:latin typeface="Roboto Condensed"/>
                <a:ea typeface="Roboto Condensed"/>
                <a:cs typeface="Roboto Condensed"/>
                <a:sym typeface="Roboto Condensed"/>
              </a:rPr>
              <a:t>hãy</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kể</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lại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một</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trải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nghiệm</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cá</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nhân</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khi</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em</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kiềm</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chế</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cảm</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xúc</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và</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dùng</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lí</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trí</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để</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quyết</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định</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hành</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động</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của</a:t>
            </a:r>
            <a:r>
              <a:rPr lang="en-US" sz="3748" dirty="0">
                <a:solidFill>
                  <a:srgbClr val="FEFFFE"/>
                </a:solidFill>
                <a:latin typeface="Roboto Condensed"/>
                <a:ea typeface="Roboto Condensed"/>
                <a:cs typeface="Roboto Condensed"/>
                <a:sym typeface="Roboto Condensed"/>
              </a:rPr>
              <a:t> </a:t>
            </a:r>
            <a:r>
              <a:rPr lang="en-US" sz="3748" dirty="0" err="1">
                <a:solidFill>
                  <a:srgbClr val="FEFFFE"/>
                </a:solidFill>
                <a:latin typeface="Roboto Condensed"/>
                <a:ea typeface="Roboto Condensed"/>
                <a:cs typeface="Roboto Condensed"/>
                <a:sym typeface="Roboto Condensed"/>
              </a:rPr>
              <a:t>mình</a:t>
            </a:r>
            <a:r>
              <a:rPr lang="en-US" sz="3748" dirty="0">
                <a:solidFill>
                  <a:srgbClr val="FEFFFE"/>
                </a:solidFill>
                <a:latin typeface="Roboto Condensed"/>
                <a:ea typeface="Roboto Condensed"/>
                <a:cs typeface="Roboto Condensed"/>
                <a:sym typeface="Roboto Condensed"/>
              </a:rPr>
              <a:t>.</a:t>
            </a:r>
          </a:p>
          <a:p>
            <a:pPr algn="just">
              <a:lnSpc>
                <a:spcPts val="5248"/>
              </a:lnSpc>
              <a:spcBef>
                <a:spcPct val="0"/>
              </a:spcBef>
            </a:pPr>
            <a:endParaRPr lang="en-US" sz="3748" dirty="0">
              <a:solidFill>
                <a:srgbClr val="FEFFFE"/>
              </a:solidFill>
              <a:latin typeface="Roboto Condensed"/>
              <a:ea typeface="Roboto Condensed"/>
              <a:cs typeface="Roboto Condensed"/>
              <a:sym typeface="Roboto Condensed"/>
            </a:endParaRPr>
          </a:p>
        </p:txBody>
      </p:sp>
      <p:sp>
        <p:nvSpPr>
          <p:cNvPr id="10" name="TextBox 10"/>
          <p:cNvSpPr txBox="1"/>
          <p:nvPr/>
        </p:nvSpPr>
        <p:spPr>
          <a:xfrm>
            <a:off x="161418" y="1499553"/>
            <a:ext cx="7576400" cy="629920"/>
          </a:xfrm>
          <a:prstGeom prst="rect">
            <a:avLst/>
          </a:prstGeom>
        </p:spPr>
        <p:txBody>
          <a:bodyPr lIns="0" tIns="0" rIns="0" bIns="0" rtlCol="0" anchor="t">
            <a:spAutoFit/>
          </a:bodyPr>
          <a:lstStyle/>
          <a:p>
            <a:pPr algn="ctr">
              <a:lnSpc>
                <a:spcPts val="4564"/>
              </a:lnSpc>
            </a:pPr>
            <a:r>
              <a:rPr lang="en-US" sz="5499" b="1">
                <a:solidFill>
                  <a:srgbClr val="FEFFFE"/>
                </a:solidFill>
                <a:latin typeface="Fraunces Bold"/>
                <a:ea typeface="Fraunces Bold"/>
                <a:cs typeface="Fraunces Bold"/>
                <a:sym typeface="Fraunces Bold"/>
              </a:rPr>
              <a:t>1.CHUẨN BỊ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4384190"/>
            <a:chOff x="0" y="0"/>
            <a:chExt cx="4164871" cy="1154684"/>
          </a:xfrm>
        </p:grpSpPr>
        <p:sp>
          <p:nvSpPr>
            <p:cNvPr id="8" name="Freeform 8"/>
            <p:cNvSpPr/>
            <p:nvPr/>
          </p:nvSpPr>
          <p:spPr>
            <a:xfrm>
              <a:off x="0" y="0"/>
              <a:ext cx="4164871" cy="1154684"/>
            </a:xfrm>
            <a:custGeom>
              <a:avLst/>
              <a:gdLst/>
              <a:ahLst/>
              <a:cxnLst/>
              <a:rect l="l" t="t" r="r" b="b"/>
              <a:pathLst>
                <a:path w="4164871" h="1154684">
                  <a:moveTo>
                    <a:pt x="4164871" y="0"/>
                  </a:moveTo>
                  <a:lnTo>
                    <a:pt x="0" y="0"/>
                  </a:lnTo>
                  <a:lnTo>
                    <a:pt x="0" y="966724"/>
                  </a:lnTo>
                  <a:lnTo>
                    <a:pt x="157480" y="966724"/>
                  </a:lnTo>
                  <a:lnTo>
                    <a:pt x="157480" y="1154684"/>
                  </a:lnTo>
                  <a:lnTo>
                    <a:pt x="463550" y="966724"/>
                  </a:lnTo>
                  <a:lnTo>
                    <a:pt x="4164871" y="966724"/>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01180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761094" y="5819424"/>
            <a:ext cx="1196884" cy="510172"/>
          </a:xfrm>
          <a:custGeom>
            <a:avLst/>
            <a:gdLst/>
            <a:ahLst/>
            <a:cxnLst/>
            <a:rect l="l" t="t" r="r" b="b"/>
            <a:pathLst>
              <a:path w="1196884" h="510172">
                <a:moveTo>
                  <a:pt x="0" y="0"/>
                </a:moveTo>
                <a:lnTo>
                  <a:pt x="1196884" y="0"/>
                </a:lnTo>
                <a:lnTo>
                  <a:pt x="1196884" y="510172"/>
                </a:lnTo>
                <a:lnTo>
                  <a:pt x="0" y="510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447913"/>
            <a:ext cx="10418539"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1761094" y="3642472"/>
            <a:ext cx="14924001" cy="1384250"/>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Câu 9.</a:t>
            </a:r>
            <a:r>
              <a:rPr lang="en-US" sz="3999">
                <a:solidFill>
                  <a:srgbClr val="000000"/>
                </a:solidFill>
                <a:latin typeface="Roboto Condensed"/>
                <a:ea typeface="Roboto Condensed"/>
                <a:cs typeface="Roboto Condensed"/>
                <a:sym typeface="Roboto Condensed"/>
              </a:rPr>
              <a:t> </a:t>
            </a:r>
            <a:r>
              <a:rPr lang="en-US" sz="3999" i="1">
                <a:solidFill>
                  <a:srgbClr val="000000"/>
                </a:solidFill>
                <a:latin typeface="Roboto Condensed Italics"/>
                <a:ea typeface="Roboto Condensed Italics"/>
                <a:cs typeface="Roboto Condensed Italics"/>
                <a:sym typeface="Roboto Condensed Italics"/>
              </a:rPr>
              <a:t>“Cất khỏi mắt em cái vật đáng khinh kia - Nó oán trách đời ai và tội ác nặng nề</a:t>
            </a:r>
            <a:r>
              <a:rPr lang="en-US" sz="3999">
                <a:solidFill>
                  <a:srgbClr val="000000"/>
                </a:solidFill>
                <a:latin typeface="Roboto Condensed"/>
                <a:ea typeface="Roboto Condensed"/>
                <a:cs typeface="Roboto Condensed"/>
                <a:sym typeface="Roboto Condensed"/>
              </a:rPr>
              <a:t>.” là lời thoại của Rô-đri-gơ nói đến vật nào?</a:t>
            </a:r>
          </a:p>
        </p:txBody>
      </p:sp>
      <p:sp>
        <p:nvSpPr>
          <p:cNvPr id="14" name="TextBox 14"/>
          <p:cNvSpPr txBox="1"/>
          <p:nvPr/>
        </p:nvSpPr>
        <p:spPr>
          <a:xfrm>
            <a:off x="3382280" y="5599370"/>
            <a:ext cx="13029400" cy="1384250"/>
          </a:xfrm>
          <a:prstGeom prst="rect">
            <a:avLst/>
          </a:prstGeom>
        </p:spPr>
        <p:txBody>
          <a:bodyPr lIns="0" tIns="0" rIns="0" bIns="0" rtlCol="0" anchor="t">
            <a:spAutoFit/>
          </a:bodyPr>
          <a:lstStyle/>
          <a:p>
            <a:pPr algn="l">
              <a:lnSpc>
                <a:spcPts val="5599"/>
              </a:lnSpc>
            </a:pPr>
            <a:r>
              <a:rPr lang="en-US" sz="3999" b="1" dirty="0" err="1">
                <a:solidFill>
                  <a:srgbClr val="000000"/>
                </a:solidFill>
                <a:latin typeface="Roboto Condensed Bold"/>
                <a:ea typeface="Roboto Condensed Bold"/>
                <a:cs typeface="Roboto Condensed Bold"/>
                <a:sym typeface="Roboto Condensed Bold"/>
              </a:rPr>
              <a:t>ĐÁP</a:t>
            </a:r>
            <a:r>
              <a:rPr lang="en-US" sz="3999" b="1" dirty="0">
                <a:solidFill>
                  <a:srgbClr val="000000"/>
                </a:solidFill>
                <a:latin typeface="Roboto Condensed Bold"/>
                <a:ea typeface="Roboto Condensed Bold"/>
                <a:cs typeface="Roboto Condensed Bold"/>
                <a:sym typeface="Roboto Condensed Bold"/>
              </a:rPr>
              <a:t> </a:t>
            </a:r>
            <a:r>
              <a:rPr lang="en-US" sz="3999" b="1" dirty="0" err="1">
                <a:solidFill>
                  <a:srgbClr val="000000"/>
                </a:solidFill>
                <a:latin typeface="Roboto Condensed Bold"/>
                <a:ea typeface="Roboto Condensed Bold"/>
                <a:cs typeface="Roboto Condensed Bold"/>
                <a:sym typeface="Roboto Condensed Bold"/>
              </a:rPr>
              <a:t>ÁN</a:t>
            </a:r>
            <a:r>
              <a:rPr lang="en-US" sz="3999" b="1" dirty="0">
                <a:solidFill>
                  <a:srgbClr val="000000"/>
                </a:solidFill>
                <a:latin typeface="Roboto Condensed Bold"/>
                <a:ea typeface="Roboto Condensed Bold"/>
                <a:cs typeface="Roboto Condensed Bold"/>
                <a:sym typeface="Roboto Condensed Bold"/>
              </a:rPr>
              <a:t>: </a:t>
            </a:r>
            <a:r>
              <a:rPr lang="en-US" sz="3999" dirty="0">
                <a:solidFill>
                  <a:srgbClr val="000000"/>
                </a:solidFill>
                <a:latin typeface="Roboto Condensed"/>
                <a:ea typeface="Roboto Condensed"/>
                <a:cs typeface="Roboto Condensed"/>
                <a:sym typeface="Roboto Condensed"/>
              </a:rPr>
              <a:t> → </a:t>
            </a:r>
            <a:r>
              <a:rPr lang="en-US" sz="3999" dirty="0" err="1">
                <a:solidFill>
                  <a:srgbClr val="000000"/>
                </a:solidFill>
                <a:latin typeface="Roboto Condensed"/>
                <a:ea typeface="Roboto Condensed"/>
                <a:cs typeface="Roboto Condensed"/>
                <a:sym typeface="Roboto Condensed"/>
              </a:rPr>
              <a:t>Lưỡi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kiếm</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mà</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chàng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dùng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để</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giết</a:t>
            </a:r>
            <a:r>
              <a:rPr lang="en-US" sz="3999" dirty="0">
                <a:solidFill>
                  <a:srgbClr val="000000"/>
                </a:solidFill>
                <a:latin typeface="Roboto Condensed"/>
                <a:ea typeface="Roboto Condensed"/>
                <a:cs typeface="Roboto Condensed"/>
                <a:sym typeface="Roboto Condensed"/>
              </a:rPr>
              <a:t> cha Si-men.</a:t>
            </a:r>
          </a:p>
          <a:p>
            <a:pPr algn="l">
              <a:lnSpc>
                <a:spcPts val="5599"/>
              </a:lnSpc>
            </a:pPr>
            <a:endParaRPr lang="en-US" sz="3999" dirty="0">
              <a:solidFill>
                <a:srgbClr val="00000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447562"/>
            <a:ext cx="4707161" cy="1162276"/>
            <a:chOff x="0" y="0"/>
            <a:chExt cx="1239746" cy="306114"/>
          </a:xfrm>
        </p:grpSpPr>
        <p:sp>
          <p:nvSpPr>
            <p:cNvPr id="5" name="Freeform 5"/>
            <p:cNvSpPr/>
            <p:nvPr/>
          </p:nvSpPr>
          <p:spPr>
            <a:xfrm>
              <a:off x="0" y="0"/>
              <a:ext cx="1239746" cy="306114"/>
            </a:xfrm>
            <a:custGeom>
              <a:avLst/>
              <a:gdLst/>
              <a:ahLst/>
              <a:cxnLst/>
              <a:rect l="l" t="t" r="r" b="b"/>
              <a:pathLst>
                <a:path w="1239746" h="306114">
                  <a:moveTo>
                    <a:pt x="1036546" y="0"/>
                  </a:moveTo>
                  <a:cubicBezTo>
                    <a:pt x="1148770" y="0"/>
                    <a:pt x="1239746" y="68526"/>
                    <a:pt x="1239746" y="153057"/>
                  </a:cubicBezTo>
                  <a:cubicBezTo>
                    <a:pt x="1239746" y="237588"/>
                    <a:pt x="1148770" y="306114"/>
                    <a:pt x="1036546"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239746"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16348" y="3240864"/>
            <a:ext cx="15813494" cy="5017987"/>
            <a:chOff x="0" y="0"/>
            <a:chExt cx="4164871" cy="1321610"/>
          </a:xfrm>
        </p:grpSpPr>
        <p:sp>
          <p:nvSpPr>
            <p:cNvPr id="8" name="Freeform 8"/>
            <p:cNvSpPr/>
            <p:nvPr/>
          </p:nvSpPr>
          <p:spPr>
            <a:xfrm>
              <a:off x="0" y="0"/>
              <a:ext cx="4164871" cy="1321610"/>
            </a:xfrm>
            <a:custGeom>
              <a:avLst/>
              <a:gdLst/>
              <a:ahLst/>
              <a:cxnLst/>
              <a:rect l="l" t="t" r="r" b="b"/>
              <a:pathLst>
                <a:path w="4164871" h="1321610">
                  <a:moveTo>
                    <a:pt x="4164871" y="0"/>
                  </a:moveTo>
                  <a:lnTo>
                    <a:pt x="0" y="0"/>
                  </a:lnTo>
                  <a:lnTo>
                    <a:pt x="0" y="1133650"/>
                  </a:lnTo>
                  <a:lnTo>
                    <a:pt x="157480" y="1133650"/>
                  </a:lnTo>
                  <a:lnTo>
                    <a:pt x="157480" y="1321610"/>
                  </a:lnTo>
                  <a:lnTo>
                    <a:pt x="463550" y="1133650"/>
                  </a:lnTo>
                  <a:lnTo>
                    <a:pt x="4164871" y="1133650"/>
                  </a:lnTo>
                  <a:lnTo>
                    <a:pt x="4164871" y="0"/>
                  </a:lnTo>
                  <a:close/>
                </a:path>
              </a:pathLst>
            </a:custGeom>
            <a:solidFill>
              <a:srgbClr val="FEFFFE"/>
            </a:solidFill>
          </p:spPr>
          <p:txBody>
            <a:bodyPr/>
            <a:lstStyle/>
            <a:p>
              <a:endParaRPr lang="en-US"/>
            </a:p>
          </p:txBody>
        </p:sp>
        <p:sp>
          <p:nvSpPr>
            <p:cNvPr id="9" name="TextBox 9"/>
            <p:cNvSpPr txBox="1"/>
            <p:nvPr/>
          </p:nvSpPr>
          <p:spPr>
            <a:xfrm>
              <a:off x="0" y="-47625"/>
              <a:ext cx="4164871" cy="117873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718534" y="5581086"/>
            <a:ext cx="1196884" cy="510172"/>
          </a:xfrm>
          <a:custGeom>
            <a:avLst/>
            <a:gdLst/>
            <a:ahLst/>
            <a:cxnLst/>
            <a:rect l="l" t="t" r="r" b="b"/>
            <a:pathLst>
              <a:path w="1196884" h="510172">
                <a:moveTo>
                  <a:pt x="0" y="0"/>
                </a:moveTo>
                <a:lnTo>
                  <a:pt x="1196883" y="0"/>
                </a:lnTo>
                <a:lnTo>
                  <a:pt x="1196883" y="510171"/>
                </a:lnTo>
                <a:lnTo>
                  <a:pt x="0" y="510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5735861" y="1447913"/>
            <a:ext cx="11393981" cy="975011"/>
          </a:xfrm>
          <a:prstGeom prst="rect">
            <a:avLst/>
          </a:prstGeom>
        </p:spPr>
        <p:txBody>
          <a:bodyPr wrap="square" lIns="0" tIns="0" rIns="0" bIns="0" rtlCol="0" anchor="t">
            <a:spAutoFit/>
          </a:bodyPr>
          <a:lstStyle/>
          <a:p>
            <a:pPr algn="ctr">
              <a:lnSpc>
                <a:spcPts val="8287"/>
              </a:lnSpc>
              <a:spcBef>
                <a:spcPct val="0"/>
              </a:spcBef>
            </a:pPr>
            <a:r>
              <a:rPr lang="en-US" sz="5919" dirty="0" err="1">
                <a:solidFill>
                  <a:srgbClr val="FFFFFF"/>
                </a:solidFill>
                <a:latin typeface="#9Slide07 SVNRevolution"/>
                <a:ea typeface="#9Slide07 SVNRevolution"/>
                <a:cs typeface="#9Slide07 SVNRevolution"/>
                <a:sym typeface="#9Slide07 SVNRevolution"/>
              </a:rPr>
              <a:t>CHIẾN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THẦN</a:t>
            </a:r>
            <a:r>
              <a:rPr lang="en-US" sz="5919" dirty="0">
                <a:solidFill>
                  <a:srgbClr val="FFFFFF"/>
                </a:solidFill>
                <a:latin typeface="#9Slide07 SVNRevolution"/>
                <a:ea typeface="#9Slide07 SVNRevolution"/>
                <a:cs typeface="#9Slide07 SVNRevolution"/>
                <a:sym typeface="#9Slide07 SVNRevolution"/>
              </a:rPr>
              <a:t> </a:t>
            </a:r>
            <a:r>
              <a:rPr lang="en-US" sz="5919" dirty="0" err="1">
                <a:solidFill>
                  <a:srgbClr val="FFFFFF"/>
                </a:solidFill>
                <a:latin typeface="#9Slide07 SVNRevolution"/>
                <a:ea typeface="#9Slide07 SVNRevolution"/>
                <a:cs typeface="#9Slide07 SVNRevolution"/>
                <a:sym typeface="#9Slide07 SVNRevolution"/>
              </a:rPr>
              <a:t>SĂN</a:t>
            </a:r>
            <a:r>
              <a:rPr lang="en-US" sz="5919" dirty="0">
                <a:solidFill>
                  <a:srgbClr val="FFFFFF"/>
                </a:solidFill>
                <a:latin typeface="#9Slide07 SVNRevolution"/>
                <a:ea typeface="#9Slide07 SVNRevolution"/>
                <a:cs typeface="#9Slide07 SVNRevolution"/>
                <a:sym typeface="#9Slide07 SVNRevolution"/>
              </a:rPr>
              <a:t> TIN</a:t>
            </a:r>
          </a:p>
        </p:txBody>
      </p:sp>
      <p:sp>
        <p:nvSpPr>
          <p:cNvPr id="12" name="TextBox 12"/>
          <p:cNvSpPr txBox="1"/>
          <p:nvPr/>
        </p:nvSpPr>
        <p:spPr>
          <a:xfrm>
            <a:off x="1718534" y="599725"/>
            <a:ext cx="3481037"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HOẠT ĐỘNG: </a:t>
            </a:r>
          </a:p>
        </p:txBody>
      </p:sp>
      <p:sp>
        <p:nvSpPr>
          <p:cNvPr id="13" name="TextBox 13"/>
          <p:cNvSpPr txBox="1"/>
          <p:nvPr/>
        </p:nvSpPr>
        <p:spPr>
          <a:xfrm>
            <a:off x="2205841" y="3715603"/>
            <a:ext cx="14924001" cy="679425"/>
          </a:xfrm>
          <a:prstGeom prst="rect">
            <a:avLst/>
          </a:prstGeom>
        </p:spPr>
        <p:txBody>
          <a:bodyPr lIns="0" tIns="0" rIns="0" bIns="0" rtlCol="0" anchor="t">
            <a:spAutoFit/>
          </a:bodyPr>
          <a:lstStyle/>
          <a:p>
            <a:pPr algn="ctr">
              <a:lnSpc>
                <a:spcPts val="5599"/>
              </a:lnSpc>
            </a:pPr>
            <a:r>
              <a:rPr lang="en-US" sz="3999" b="1">
                <a:solidFill>
                  <a:srgbClr val="000000"/>
                </a:solidFill>
                <a:latin typeface="Roboto Condensed Bold"/>
                <a:ea typeface="Roboto Condensed Bold"/>
                <a:cs typeface="Roboto Condensed Bold"/>
                <a:sym typeface="Roboto Condensed Bold"/>
              </a:rPr>
              <a:t>Câu 10.</a:t>
            </a:r>
            <a:r>
              <a:rPr lang="en-US" sz="3999">
                <a:solidFill>
                  <a:srgbClr val="000000"/>
                </a:solidFill>
                <a:latin typeface="Roboto Condensed"/>
                <a:ea typeface="Roboto Condensed"/>
                <a:cs typeface="Roboto Condensed"/>
                <a:sym typeface="Roboto Condensed"/>
              </a:rPr>
              <a:t> Vở kịch hướng tới việc ngợi ca những ai / những điều gì?</a:t>
            </a:r>
          </a:p>
        </p:txBody>
      </p:sp>
      <p:sp>
        <p:nvSpPr>
          <p:cNvPr id="14" name="TextBox 14"/>
          <p:cNvSpPr txBox="1"/>
          <p:nvPr/>
        </p:nvSpPr>
        <p:spPr>
          <a:xfrm>
            <a:off x="3153141" y="4753534"/>
            <a:ext cx="13029400" cy="2089076"/>
          </a:xfrm>
          <a:prstGeom prst="rect">
            <a:avLst/>
          </a:prstGeom>
        </p:spPr>
        <p:txBody>
          <a:bodyPr lIns="0" tIns="0" rIns="0" bIns="0" rtlCol="0" anchor="t">
            <a:spAutoFit/>
          </a:bodyPr>
          <a:lstStyle/>
          <a:p>
            <a:pPr algn="ctr">
              <a:lnSpc>
                <a:spcPts val="5599"/>
              </a:lnSpc>
            </a:pPr>
            <a:r>
              <a:rPr lang="en-US" sz="3999" b="1">
                <a:solidFill>
                  <a:srgbClr val="000000"/>
                </a:solidFill>
                <a:latin typeface="Roboto Condensed Bold"/>
                <a:ea typeface="Roboto Condensed Bold"/>
                <a:cs typeface="Roboto Condensed Bold"/>
                <a:sym typeface="Roboto Condensed Bold"/>
              </a:rPr>
              <a:t>ĐÁP ÁN: </a:t>
            </a:r>
            <a:r>
              <a:rPr lang="en-US" sz="3999">
                <a:solidFill>
                  <a:srgbClr val="000000"/>
                </a:solidFill>
                <a:latin typeface="Roboto Condensed"/>
                <a:ea typeface="Roboto Condensed"/>
                <a:cs typeface="Roboto Condensed"/>
                <a:sym typeface="Roboto Condensed"/>
              </a:rPr>
              <a:t> </a:t>
            </a:r>
          </a:p>
          <a:p>
            <a:pPr marL="863599" lvl="1" indent="-431800" algn="l">
              <a:lnSpc>
                <a:spcPts val="5599"/>
              </a:lnSpc>
              <a:buFont typeface="Arial"/>
              <a:buChar char="•"/>
            </a:pPr>
            <a:r>
              <a:rPr lang="en-US" sz="3999">
                <a:solidFill>
                  <a:srgbClr val="000000"/>
                </a:solidFill>
                <a:latin typeface="Roboto Condensed"/>
                <a:ea typeface="Roboto Condensed"/>
                <a:cs typeface="Roboto Condensed"/>
                <a:sym typeface="Roboto Condensed"/>
              </a:rPr>
              <a:t>Ca ngợi tình yêu chân thành tha thiết của các nhân vật.</a:t>
            </a:r>
          </a:p>
          <a:p>
            <a:pPr marL="863599" lvl="1" indent="-431800" algn="l">
              <a:lnSpc>
                <a:spcPts val="5599"/>
              </a:lnSpc>
              <a:buFont typeface="Arial"/>
              <a:buChar char="•"/>
            </a:pPr>
            <a:r>
              <a:rPr lang="en-US" sz="3999">
                <a:solidFill>
                  <a:srgbClr val="000000"/>
                </a:solidFill>
                <a:latin typeface="Roboto Condensed"/>
                <a:ea typeface="Roboto Condensed"/>
                <a:cs typeface="Roboto Condensed"/>
                <a:sym typeface="Roboto Condensed"/>
              </a:rPr>
              <a:t>Ca ngợi và trân trọng người anh hùng.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456979" y="1275330"/>
            <a:ext cx="5402191" cy="1162276"/>
            <a:chOff x="0" y="0"/>
            <a:chExt cx="1422799" cy="306114"/>
          </a:xfrm>
        </p:grpSpPr>
        <p:sp>
          <p:nvSpPr>
            <p:cNvPr id="5" name="Freeform 5"/>
            <p:cNvSpPr/>
            <p:nvPr/>
          </p:nvSpPr>
          <p:spPr>
            <a:xfrm>
              <a:off x="0" y="0"/>
              <a:ext cx="1422799" cy="306114"/>
            </a:xfrm>
            <a:custGeom>
              <a:avLst/>
              <a:gdLst/>
              <a:ahLst/>
              <a:cxnLst/>
              <a:rect l="l" t="t" r="r" b="b"/>
              <a:pathLst>
                <a:path w="1422799" h="306114">
                  <a:moveTo>
                    <a:pt x="1219599" y="0"/>
                  </a:moveTo>
                  <a:cubicBezTo>
                    <a:pt x="1331824" y="0"/>
                    <a:pt x="1422799" y="68526"/>
                    <a:pt x="1422799" y="153057"/>
                  </a:cubicBezTo>
                  <a:cubicBezTo>
                    <a:pt x="1422799" y="237588"/>
                    <a:pt x="1331824" y="306114"/>
                    <a:pt x="1219599"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422799"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76739" y="3026751"/>
            <a:ext cx="15833939" cy="4233496"/>
            <a:chOff x="0" y="0"/>
            <a:chExt cx="4170256" cy="1114995"/>
          </a:xfrm>
        </p:grpSpPr>
        <p:sp>
          <p:nvSpPr>
            <p:cNvPr id="8" name="Freeform 8"/>
            <p:cNvSpPr/>
            <p:nvPr/>
          </p:nvSpPr>
          <p:spPr>
            <a:xfrm>
              <a:off x="0" y="0"/>
              <a:ext cx="4170256" cy="1114995"/>
            </a:xfrm>
            <a:custGeom>
              <a:avLst/>
              <a:gdLst/>
              <a:ahLst/>
              <a:cxnLst/>
              <a:rect l="l" t="t" r="r" b="b"/>
              <a:pathLst>
                <a:path w="4170256" h="1114995">
                  <a:moveTo>
                    <a:pt x="4170256" y="0"/>
                  </a:moveTo>
                  <a:lnTo>
                    <a:pt x="0" y="0"/>
                  </a:lnTo>
                  <a:lnTo>
                    <a:pt x="0" y="927035"/>
                  </a:lnTo>
                  <a:lnTo>
                    <a:pt x="157480" y="927035"/>
                  </a:lnTo>
                  <a:lnTo>
                    <a:pt x="157480" y="1114995"/>
                  </a:lnTo>
                  <a:lnTo>
                    <a:pt x="463550" y="927035"/>
                  </a:lnTo>
                  <a:lnTo>
                    <a:pt x="4170256" y="927035"/>
                  </a:lnTo>
                  <a:lnTo>
                    <a:pt x="4170256" y="0"/>
                  </a:lnTo>
                  <a:close/>
                </a:path>
              </a:pathLst>
            </a:custGeom>
            <a:solidFill>
              <a:srgbClr val="FFFFFF"/>
            </a:solidFill>
          </p:spPr>
          <p:txBody>
            <a:bodyPr/>
            <a:lstStyle/>
            <a:p>
              <a:endParaRPr lang="en-US"/>
            </a:p>
          </p:txBody>
        </p:sp>
        <p:sp>
          <p:nvSpPr>
            <p:cNvPr id="9" name="TextBox 9"/>
            <p:cNvSpPr txBox="1"/>
            <p:nvPr/>
          </p:nvSpPr>
          <p:spPr>
            <a:xfrm>
              <a:off x="0" y="-47625"/>
              <a:ext cx="4170256" cy="97212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149857" y="6047618"/>
            <a:ext cx="4894375" cy="3915500"/>
          </a:xfrm>
          <a:custGeom>
            <a:avLst/>
            <a:gdLst/>
            <a:ahLst/>
            <a:cxnLst/>
            <a:rect l="l" t="t" r="r" b="b"/>
            <a:pathLst>
              <a:path w="4894375" h="3915500">
                <a:moveTo>
                  <a:pt x="0" y="0"/>
                </a:moveTo>
                <a:lnTo>
                  <a:pt x="4894375" y="0"/>
                </a:lnTo>
                <a:lnTo>
                  <a:pt x="4894375" y="3915500"/>
                </a:lnTo>
                <a:lnTo>
                  <a:pt x="0" y="3915500"/>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890213" y="3496891"/>
            <a:ext cx="14806991" cy="2793901"/>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000000"/>
                </a:solidFill>
                <a:latin typeface="Roboto Condensed"/>
                <a:ea typeface="Roboto Condensed"/>
                <a:cs typeface="Roboto Condensed"/>
                <a:sym typeface="Roboto Condensed"/>
              </a:rPr>
              <a:t>Đề</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tài</a:t>
            </a:r>
            <a:r>
              <a:rPr lang="en-US" sz="3999" dirty="0">
                <a:solidFill>
                  <a:srgbClr val="000000"/>
                </a:solidFill>
                <a:latin typeface="Roboto Condensed"/>
                <a:ea typeface="Roboto Condensed"/>
                <a:cs typeface="Roboto Condensed"/>
                <a:sym typeface="Roboto Condensed"/>
              </a:rPr>
              <a:t> bi </a:t>
            </a:r>
            <a:r>
              <a:rPr lang="en-US" sz="3999" dirty="0" err="1">
                <a:solidFill>
                  <a:srgbClr val="000000"/>
                </a:solidFill>
                <a:latin typeface="Roboto Condensed"/>
                <a:ea typeface="Roboto Condensed"/>
                <a:cs typeface="Roboto Condensed"/>
                <a:sym typeface="Roboto Condensed"/>
              </a:rPr>
              <a:t>kịch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trong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thời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kì</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cổ</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điển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thế</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kỉ</a:t>
            </a:r>
            <a:r>
              <a:rPr lang="en-US" sz="3999" dirty="0">
                <a:solidFill>
                  <a:srgbClr val="000000"/>
                </a:solidFill>
                <a:latin typeface="Roboto Condensed"/>
                <a:ea typeface="Roboto Condensed"/>
                <a:cs typeface="Roboto Condensed"/>
                <a:sym typeface="Roboto Condensed"/>
              </a:rPr>
              <a:t> XVII) </a:t>
            </a:r>
            <a:r>
              <a:rPr lang="en-US" sz="3999" dirty="0" err="1">
                <a:solidFill>
                  <a:srgbClr val="000000"/>
                </a:solidFill>
                <a:latin typeface="Roboto Condensed"/>
                <a:ea typeface="Roboto Condensed"/>
                <a:cs typeface="Roboto Condensed"/>
                <a:sym typeface="Roboto Condensed"/>
              </a:rPr>
              <a:t>nói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riêng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và</a:t>
            </a:r>
            <a:r>
              <a:rPr lang="en-US" sz="3999" dirty="0">
                <a:solidFill>
                  <a:srgbClr val="000000"/>
                </a:solidFill>
                <a:latin typeface="Roboto Condensed"/>
                <a:ea typeface="Roboto Condensed"/>
                <a:cs typeface="Roboto Condensed"/>
                <a:sym typeface="Roboto Condensed"/>
              </a:rPr>
              <a:t> bi </a:t>
            </a:r>
            <a:r>
              <a:rPr lang="en-US" sz="3999" dirty="0" err="1">
                <a:solidFill>
                  <a:srgbClr val="000000"/>
                </a:solidFill>
                <a:latin typeface="Roboto Condensed"/>
                <a:ea typeface="Roboto Condensed"/>
                <a:cs typeface="Roboto Condensed"/>
                <a:sym typeface="Roboto Condensed"/>
              </a:rPr>
              <a:t>kịch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nói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chung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thường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mượn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trong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lịch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sử</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nhân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vật</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là</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những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người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thuộc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tầng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lớp</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quý</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tộc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cao</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quý</a:t>
            </a:r>
            <a:r>
              <a:rPr lang="en-US" sz="3999" dirty="0">
                <a:solidFill>
                  <a:srgbClr val="000000"/>
                </a:solidFill>
                <a:latin typeface="Roboto Condensed"/>
                <a:ea typeface="Roboto Condensed"/>
                <a:cs typeface="Roboto Condensed"/>
                <a:sym typeface="Roboto Condensed"/>
              </a:rPr>
              <a:t>.</a:t>
            </a:r>
          </a:p>
          <a:p>
            <a:pPr algn="just">
              <a:lnSpc>
                <a:spcPts val="5599"/>
              </a:lnSpc>
            </a:pPr>
            <a:endParaRPr lang="en-US" sz="3999" dirty="0">
              <a:solidFill>
                <a:srgbClr val="000000"/>
              </a:solidFill>
              <a:latin typeface="Roboto Condensed"/>
              <a:ea typeface="Roboto Condensed"/>
              <a:cs typeface="Roboto Condensed"/>
              <a:sym typeface="Roboto Condensed"/>
            </a:endParaRPr>
          </a:p>
        </p:txBody>
      </p:sp>
      <p:sp>
        <p:nvSpPr>
          <p:cNvPr id="12" name="TextBox 12"/>
          <p:cNvSpPr txBox="1"/>
          <p:nvPr/>
        </p:nvSpPr>
        <p:spPr>
          <a:xfrm>
            <a:off x="7264143" y="1176545"/>
            <a:ext cx="5153775" cy="1261062"/>
          </a:xfrm>
          <a:prstGeom prst="rect">
            <a:avLst/>
          </a:prstGeom>
        </p:spPr>
        <p:txBody>
          <a:bodyPr lIns="0" tIns="0" rIns="0" bIns="0" rtlCol="0" anchor="t">
            <a:spAutoFit/>
          </a:bodyPr>
          <a:lstStyle/>
          <a:p>
            <a:pPr algn="just">
              <a:lnSpc>
                <a:spcPts val="9239"/>
              </a:lnSpc>
            </a:pPr>
            <a:r>
              <a:rPr lang="en-US" sz="6599">
                <a:solidFill>
                  <a:srgbClr val="000000"/>
                </a:solidFill>
                <a:latin typeface="#9Slide05 Fourth Medium"/>
                <a:ea typeface="#9Slide05 Fourth Medium"/>
                <a:cs typeface="#9Slide05 Fourth Medium"/>
                <a:sym typeface="#9Slide05 Fourth Medium"/>
              </a:rPr>
              <a:t>Em có biết?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442904" y="192249"/>
            <a:ext cx="5402191" cy="1162276"/>
            <a:chOff x="0" y="0"/>
            <a:chExt cx="1422799" cy="306114"/>
          </a:xfrm>
        </p:grpSpPr>
        <p:sp>
          <p:nvSpPr>
            <p:cNvPr id="5" name="Freeform 5"/>
            <p:cNvSpPr/>
            <p:nvPr/>
          </p:nvSpPr>
          <p:spPr>
            <a:xfrm>
              <a:off x="0" y="0"/>
              <a:ext cx="1422799" cy="306114"/>
            </a:xfrm>
            <a:custGeom>
              <a:avLst/>
              <a:gdLst/>
              <a:ahLst/>
              <a:cxnLst/>
              <a:rect l="l" t="t" r="r" b="b"/>
              <a:pathLst>
                <a:path w="1422799" h="306114">
                  <a:moveTo>
                    <a:pt x="1219599" y="0"/>
                  </a:moveTo>
                  <a:cubicBezTo>
                    <a:pt x="1331824" y="0"/>
                    <a:pt x="1422799" y="68526"/>
                    <a:pt x="1422799" y="153057"/>
                  </a:cubicBezTo>
                  <a:cubicBezTo>
                    <a:pt x="1422799" y="237588"/>
                    <a:pt x="1331824" y="306114"/>
                    <a:pt x="1219599"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422799" cy="35373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149857" y="6047618"/>
            <a:ext cx="4894375" cy="3915500"/>
          </a:xfrm>
          <a:custGeom>
            <a:avLst/>
            <a:gdLst/>
            <a:ahLst/>
            <a:cxnLst/>
            <a:rect l="l" t="t" r="r" b="b"/>
            <a:pathLst>
              <a:path w="4894375" h="3915500">
                <a:moveTo>
                  <a:pt x="0" y="0"/>
                </a:moveTo>
                <a:lnTo>
                  <a:pt x="4894375" y="0"/>
                </a:lnTo>
                <a:lnTo>
                  <a:pt x="4894375" y="3915500"/>
                </a:lnTo>
                <a:lnTo>
                  <a:pt x="0" y="3915500"/>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1376739" y="1710403"/>
            <a:ext cx="15833939" cy="7695003"/>
            <a:chOff x="0" y="0"/>
            <a:chExt cx="4170256" cy="2026667"/>
          </a:xfrm>
        </p:grpSpPr>
        <p:sp>
          <p:nvSpPr>
            <p:cNvPr id="9" name="Freeform 9"/>
            <p:cNvSpPr/>
            <p:nvPr/>
          </p:nvSpPr>
          <p:spPr>
            <a:xfrm>
              <a:off x="0" y="0"/>
              <a:ext cx="4170256" cy="2026667"/>
            </a:xfrm>
            <a:custGeom>
              <a:avLst/>
              <a:gdLst/>
              <a:ahLst/>
              <a:cxnLst/>
              <a:rect l="l" t="t" r="r" b="b"/>
              <a:pathLst>
                <a:path w="4170256" h="2026667">
                  <a:moveTo>
                    <a:pt x="4170256" y="0"/>
                  </a:moveTo>
                  <a:lnTo>
                    <a:pt x="0" y="0"/>
                  </a:lnTo>
                  <a:lnTo>
                    <a:pt x="0" y="1838707"/>
                  </a:lnTo>
                  <a:lnTo>
                    <a:pt x="157480" y="1838707"/>
                  </a:lnTo>
                  <a:lnTo>
                    <a:pt x="157480" y="2026667"/>
                  </a:lnTo>
                  <a:lnTo>
                    <a:pt x="463550" y="1838707"/>
                  </a:lnTo>
                  <a:lnTo>
                    <a:pt x="4170256" y="1838707"/>
                  </a:lnTo>
                  <a:lnTo>
                    <a:pt x="4170256" y="0"/>
                  </a:lnTo>
                  <a:close/>
                </a:path>
              </a:pathLst>
            </a:custGeom>
            <a:solidFill>
              <a:srgbClr val="FFFFFF">
                <a:alpha val="83922"/>
              </a:srgbClr>
            </a:solidFill>
          </p:spPr>
          <p:txBody>
            <a:bodyPr/>
            <a:lstStyle/>
            <a:p>
              <a:endParaRPr lang="en-US"/>
            </a:p>
          </p:txBody>
        </p:sp>
        <p:sp>
          <p:nvSpPr>
            <p:cNvPr id="10" name="TextBox 10"/>
            <p:cNvSpPr txBox="1"/>
            <p:nvPr/>
          </p:nvSpPr>
          <p:spPr>
            <a:xfrm>
              <a:off x="0" y="-47625"/>
              <a:ext cx="4170256" cy="188379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740505" y="2008379"/>
            <a:ext cx="14806991" cy="7022852"/>
          </a:xfrm>
          <a:prstGeom prst="rect">
            <a:avLst/>
          </a:prstGeom>
        </p:spPr>
        <p:txBody>
          <a:bodyPr lIns="0" tIns="0" rIns="0" bIns="0" rtlCol="0" anchor="t">
            <a:spAutoFit/>
          </a:bodyPr>
          <a:lstStyle/>
          <a:p>
            <a:pPr marL="863599" lvl="1" indent="-431800" algn="just">
              <a:lnSpc>
                <a:spcPts val="5599"/>
              </a:lnSpc>
              <a:buFont typeface="Arial"/>
              <a:buChar char="•"/>
            </a:pPr>
            <a:r>
              <a:rPr lang="en-US" sz="3999" b="1" i="1">
                <a:solidFill>
                  <a:srgbClr val="000000"/>
                </a:solidFill>
                <a:latin typeface="Roboto Condensed Bold Italics"/>
                <a:ea typeface="Roboto Condensed Bold Italics"/>
                <a:cs typeface="Roboto Condensed Bold Italics"/>
                <a:sym typeface="Roboto Condensed Bold Italics"/>
              </a:rPr>
              <a:t>Lơ Xít</a:t>
            </a:r>
            <a:r>
              <a:rPr lang="en-US" sz="3999">
                <a:solidFill>
                  <a:srgbClr val="000000"/>
                </a:solidFill>
                <a:latin typeface="Roboto Condensed"/>
                <a:ea typeface="Roboto Condensed"/>
                <a:cs typeface="Roboto Condensed"/>
                <a:sym typeface="Roboto Condensed"/>
              </a:rPr>
              <a:t> là vở kịch đặc sắc, có nhiều khác biệt so với những vở bi kịch khác cùng thời. Vở kịch không tuân thủ theo lối “sân khấu trắng” (các nhân vật chính bị chết hoặc hoá điên, bỏ đi biệt xứ,...) mà kết thúc bằng sự hoà hợp của hai nhân vật chính. </a:t>
            </a:r>
          </a:p>
          <a:p>
            <a:pPr marL="863599" lvl="1" indent="-431800" algn="just">
              <a:lnSpc>
                <a:spcPts val="5599"/>
              </a:lnSpc>
              <a:buFont typeface="Arial"/>
              <a:buChar char="•"/>
            </a:pPr>
            <a:r>
              <a:rPr lang="en-US" sz="3999">
                <a:solidFill>
                  <a:srgbClr val="000000"/>
                </a:solidFill>
                <a:latin typeface="Roboto Condensed"/>
                <a:ea typeface="Roboto Condensed"/>
                <a:cs typeface="Roboto Condensed"/>
                <a:sym typeface="Roboto Condensed"/>
              </a:rPr>
              <a:t>Trong Hồi III - Lớp IV, Rô-đri-gơ đến gặp Si-men sau khi đã giết cha của nàng bằng cuộc đấu kiếm. Đoạn trích là cao trào của vở kịch (đỉnh điểm). Đây là dịp để Rô-đri-gơ và Si-men bày tỏ cả tình yêu và lí trí mạnh mẽ cũng như sự đau đớn, dằn vặt của những con người mẫu mực thời kì cổ điển thế kỉ XVII.</a:t>
            </a:r>
          </a:p>
          <a:p>
            <a:pPr algn="just">
              <a:lnSpc>
                <a:spcPts val="5599"/>
              </a:lnSpc>
            </a:pPr>
            <a:endParaRPr lang="en-US" sz="3999">
              <a:solidFill>
                <a:srgbClr val="000000"/>
              </a:solidFill>
              <a:latin typeface="Roboto Condensed"/>
              <a:ea typeface="Roboto Condensed"/>
              <a:cs typeface="Roboto Condensed"/>
              <a:sym typeface="Roboto Condensed"/>
            </a:endParaRPr>
          </a:p>
        </p:txBody>
      </p:sp>
      <p:sp>
        <p:nvSpPr>
          <p:cNvPr id="12" name="TextBox 12"/>
          <p:cNvSpPr txBox="1"/>
          <p:nvPr/>
        </p:nvSpPr>
        <p:spPr>
          <a:xfrm>
            <a:off x="7069128" y="14268"/>
            <a:ext cx="5153775" cy="1261062"/>
          </a:xfrm>
          <a:prstGeom prst="rect">
            <a:avLst/>
          </a:prstGeom>
        </p:spPr>
        <p:txBody>
          <a:bodyPr lIns="0" tIns="0" rIns="0" bIns="0" rtlCol="0" anchor="t">
            <a:spAutoFit/>
          </a:bodyPr>
          <a:lstStyle/>
          <a:p>
            <a:pPr algn="just">
              <a:lnSpc>
                <a:spcPts val="9239"/>
              </a:lnSpc>
            </a:pPr>
            <a:r>
              <a:rPr lang="en-US" sz="6599">
                <a:solidFill>
                  <a:srgbClr val="000000"/>
                </a:solidFill>
                <a:latin typeface="#9Slide05 Fourth Medium"/>
                <a:ea typeface="#9Slide05 Fourth Medium"/>
                <a:cs typeface="#9Slide05 Fourth Medium"/>
                <a:sym typeface="#9Slide05 Fourth Medium"/>
              </a:rPr>
              <a:t>Em có biết?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19923" y="276719"/>
            <a:ext cx="7309824" cy="1069519"/>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45521" y="399743"/>
            <a:ext cx="8058628" cy="747270"/>
          </a:xfrm>
          <a:prstGeom prst="rect">
            <a:avLst/>
          </a:prstGeom>
        </p:spPr>
        <p:txBody>
          <a:bodyPr lIns="0" tIns="0" rIns="0" bIns="0" rtlCol="0" anchor="t">
            <a:spAutoFit/>
          </a:bodyPr>
          <a:lstStyle/>
          <a:p>
            <a:pPr algn="ctr">
              <a:lnSpc>
                <a:spcPts val="6164"/>
              </a:lnSpc>
            </a:pPr>
            <a:r>
              <a:rPr lang="en-US" sz="4403" b="1">
                <a:solidFill>
                  <a:srgbClr val="343741"/>
                </a:solidFill>
                <a:latin typeface="Fraunces Bold"/>
                <a:ea typeface="Fraunces Bold"/>
                <a:cs typeface="Fraunces Bold"/>
                <a:sym typeface="Fraunces Bold"/>
              </a:rPr>
              <a:t>3. KHÁM PHÁ VĂN BẢN</a:t>
            </a:r>
          </a:p>
        </p:txBody>
      </p:sp>
      <p:sp>
        <p:nvSpPr>
          <p:cNvPr id="8" name="TextBox 8"/>
          <p:cNvSpPr txBox="1"/>
          <p:nvPr/>
        </p:nvSpPr>
        <p:spPr>
          <a:xfrm>
            <a:off x="768076" y="1260513"/>
            <a:ext cx="10326687"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3.1. Tìm hiểu chung về tác giả và văn bản</a:t>
            </a:r>
          </a:p>
        </p:txBody>
      </p:sp>
      <p:sp>
        <p:nvSpPr>
          <p:cNvPr id="9" name="TextBox 9"/>
          <p:cNvSpPr txBox="1"/>
          <p:nvPr/>
        </p:nvSpPr>
        <p:spPr>
          <a:xfrm>
            <a:off x="1028700" y="1970443"/>
            <a:ext cx="4139158" cy="695985"/>
          </a:xfrm>
          <a:prstGeom prst="rect">
            <a:avLst/>
          </a:prstGeom>
        </p:spPr>
        <p:txBody>
          <a:bodyPr lIns="0" tIns="0" rIns="0" bIns="0" rtlCol="0" anchor="t">
            <a:spAutoFit/>
          </a:bodyPr>
          <a:lstStyle/>
          <a:p>
            <a:pPr algn="ctr">
              <a:lnSpc>
                <a:spcPts val="5739"/>
              </a:lnSpc>
              <a:spcBef>
                <a:spcPct val="0"/>
              </a:spcBef>
            </a:pPr>
            <a:r>
              <a:rPr lang="en-US" sz="4099" b="1">
                <a:solidFill>
                  <a:srgbClr val="FFFBF8"/>
                </a:solidFill>
                <a:latin typeface="Roboto Condensed Bold"/>
                <a:ea typeface="Roboto Condensed Bold"/>
                <a:cs typeface="Roboto Condensed Bold"/>
                <a:sym typeface="Roboto Condensed Bold"/>
              </a:rPr>
              <a:t>a. Tác giả Cooc-nây</a:t>
            </a:r>
          </a:p>
        </p:txBody>
      </p:sp>
      <p:grpSp>
        <p:nvGrpSpPr>
          <p:cNvPr id="10" name="Group 10"/>
          <p:cNvGrpSpPr/>
          <p:nvPr/>
        </p:nvGrpSpPr>
        <p:grpSpPr>
          <a:xfrm>
            <a:off x="2052526" y="3219077"/>
            <a:ext cx="12178085" cy="1990093"/>
            <a:chOff x="0" y="0"/>
            <a:chExt cx="3207397" cy="524140"/>
          </a:xfrm>
        </p:grpSpPr>
        <p:sp>
          <p:nvSpPr>
            <p:cNvPr id="11" name="Freeform 11"/>
            <p:cNvSpPr/>
            <p:nvPr/>
          </p:nvSpPr>
          <p:spPr>
            <a:xfrm>
              <a:off x="0" y="0"/>
              <a:ext cx="3207397" cy="524140"/>
            </a:xfrm>
            <a:custGeom>
              <a:avLst/>
              <a:gdLst/>
              <a:ahLst/>
              <a:cxnLst/>
              <a:rect l="l" t="t" r="r" b="b"/>
              <a:pathLst>
                <a:path w="3207397" h="524140">
                  <a:moveTo>
                    <a:pt x="0" y="0"/>
                  </a:moveTo>
                  <a:lnTo>
                    <a:pt x="3207397" y="0"/>
                  </a:lnTo>
                  <a:lnTo>
                    <a:pt x="3207397" y="524140"/>
                  </a:lnTo>
                  <a:lnTo>
                    <a:pt x="0" y="524140"/>
                  </a:lnTo>
                  <a:close/>
                </a:path>
              </a:pathLst>
            </a:custGeom>
            <a:solidFill>
              <a:srgbClr val="FEFFFE"/>
            </a:solidFill>
          </p:spPr>
          <p:txBody>
            <a:bodyPr/>
            <a:lstStyle/>
            <a:p>
              <a:endParaRPr lang="en-US"/>
            </a:p>
          </p:txBody>
        </p:sp>
        <p:sp>
          <p:nvSpPr>
            <p:cNvPr id="12" name="TextBox 12"/>
            <p:cNvSpPr txBox="1"/>
            <p:nvPr/>
          </p:nvSpPr>
          <p:spPr>
            <a:xfrm>
              <a:off x="0" y="-85725"/>
              <a:ext cx="3207397" cy="609865"/>
            </a:xfrm>
            <a:prstGeom prst="rect">
              <a:avLst/>
            </a:prstGeom>
          </p:spPr>
          <p:txBody>
            <a:bodyPr lIns="50800" tIns="50800" rIns="50800" bIns="50800" rtlCol="0" anchor="ctr"/>
            <a:lstStyle/>
            <a:p>
              <a:pPr algn="ctr">
                <a:lnSpc>
                  <a:spcPts val="4900"/>
                </a:lnSpc>
              </a:pPr>
              <a:r>
                <a:rPr lang="en-US" sz="3500" b="1">
                  <a:solidFill>
                    <a:srgbClr val="000000"/>
                  </a:solidFill>
                  <a:latin typeface="Roboto Condensed Bold"/>
                  <a:ea typeface="Roboto Condensed Bold"/>
                  <a:cs typeface="Roboto Condensed Bold"/>
                  <a:sym typeface="Roboto Condensed Bold"/>
                </a:rPr>
                <a:t>Coóc-nây (1606 - 1684) </a:t>
              </a:r>
            </a:p>
            <a:p>
              <a:pPr algn="ctr">
                <a:lnSpc>
                  <a:spcPts val="4900"/>
                </a:lnSpc>
              </a:pPr>
              <a:r>
                <a:rPr lang="en-US" sz="3500">
                  <a:solidFill>
                    <a:srgbClr val="000000"/>
                  </a:solidFill>
                  <a:latin typeface="Roboto Condensed"/>
                  <a:ea typeface="Roboto Condensed"/>
                  <a:cs typeface="Roboto Condensed"/>
                  <a:sym typeface="Roboto Condensed"/>
                </a:rPr>
                <a:t>là nhà viết kịch xuất sắc của nền bi kịch cổ điển Pháp thế kỉ XVII.</a:t>
              </a:r>
            </a:p>
          </p:txBody>
        </p:sp>
      </p:grpSp>
      <p:grpSp>
        <p:nvGrpSpPr>
          <p:cNvPr id="13" name="Group 13"/>
          <p:cNvGrpSpPr/>
          <p:nvPr/>
        </p:nvGrpSpPr>
        <p:grpSpPr>
          <a:xfrm>
            <a:off x="2052526" y="5420728"/>
            <a:ext cx="12178085" cy="1990093"/>
            <a:chOff x="0" y="0"/>
            <a:chExt cx="3207397" cy="524140"/>
          </a:xfrm>
        </p:grpSpPr>
        <p:sp>
          <p:nvSpPr>
            <p:cNvPr id="14" name="Freeform 14"/>
            <p:cNvSpPr/>
            <p:nvPr/>
          </p:nvSpPr>
          <p:spPr>
            <a:xfrm>
              <a:off x="0" y="0"/>
              <a:ext cx="3207397" cy="524140"/>
            </a:xfrm>
            <a:custGeom>
              <a:avLst/>
              <a:gdLst/>
              <a:ahLst/>
              <a:cxnLst/>
              <a:rect l="l" t="t" r="r" b="b"/>
              <a:pathLst>
                <a:path w="3207397" h="524140">
                  <a:moveTo>
                    <a:pt x="0" y="0"/>
                  </a:moveTo>
                  <a:lnTo>
                    <a:pt x="3207397" y="0"/>
                  </a:lnTo>
                  <a:lnTo>
                    <a:pt x="3207397" y="524140"/>
                  </a:lnTo>
                  <a:lnTo>
                    <a:pt x="0" y="524140"/>
                  </a:lnTo>
                  <a:close/>
                </a:path>
              </a:pathLst>
            </a:custGeom>
            <a:solidFill>
              <a:srgbClr val="FEFFFE"/>
            </a:solidFill>
          </p:spPr>
          <p:txBody>
            <a:bodyPr/>
            <a:lstStyle/>
            <a:p>
              <a:endParaRPr lang="en-US"/>
            </a:p>
          </p:txBody>
        </p:sp>
        <p:sp>
          <p:nvSpPr>
            <p:cNvPr id="15" name="TextBox 15"/>
            <p:cNvSpPr txBox="1"/>
            <p:nvPr/>
          </p:nvSpPr>
          <p:spPr>
            <a:xfrm>
              <a:off x="0" y="-85725"/>
              <a:ext cx="3207397" cy="60986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ea typeface="Roboto Condensed"/>
                  <a:cs typeface="Roboto Condensed"/>
                  <a:sym typeface="Roboto Condensed"/>
                </a:rPr>
                <a:t>Kịch của ông có tính duy lí, thể hiện mối quan hệ giữa cá nhân và xã hội thông qua sự đấu tranh giữa lí trí và dục vọng của con người.</a:t>
              </a:r>
            </a:p>
          </p:txBody>
        </p:sp>
      </p:grpSp>
      <p:sp>
        <p:nvSpPr>
          <p:cNvPr id="16" name="Freeform 16"/>
          <p:cNvSpPr/>
          <p:nvPr/>
        </p:nvSpPr>
        <p:spPr>
          <a:xfrm>
            <a:off x="10319191" y="4716374"/>
            <a:ext cx="10234773" cy="5913424"/>
          </a:xfrm>
          <a:custGeom>
            <a:avLst/>
            <a:gdLst/>
            <a:ahLst/>
            <a:cxnLst/>
            <a:rect l="l" t="t" r="r" b="b"/>
            <a:pathLst>
              <a:path w="10234773" h="5913424">
                <a:moveTo>
                  <a:pt x="0" y="0"/>
                </a:moveTo>
                <a:lnTo>
                  <a:pt x="10234773" y="0"/>
                </a:lnTo>
                <a:lnTo>
                  <a:pt x="10234773" y="5913424"/>
                </a:lnTo>
                <a:lnTo>
                  <a:pt x="0" y="5913424"/>
                </a:lnTo>
                <a:lnTo>
                  <a:pt x="0" y="0"/>
                </a:lnTo>
                <a:close/>
              </a:path>
            </a:pathLst>
          </a:custGeom>
          <a:blipFill>
            <a:blip r:embed="rId5"/>
            <a:stretch>
              <a:fillRect/>
            </a:stretch>
          </a:blipFill>
        </p:spPr>
        <p:txBody>
          <a:bodyPr/>
          <a:lstStyle/>
          <a:p>
            <a:endParaRPr lang="en-US"/>
          </a:p>
        </p:txBody>
      </p:sp>
      <p:grpSp>
        <p:nvGrpSpPr>
          <p:cNvPr id="17" name="Group 10">
            <a:extLst>
              <a:ext uri="{FF2B5EF4-FFF2-40B4-BE49-F238E27FC236}">
                <a16:creationId xmlns:a16="http://schemas.microsoft.com/office/drawing/2014/main" id="{534486F5-BF09-2816-E156-D5864A25BAEA}"/>
              </a:ext>
            </a:extLst>
          </p:cNvPr>
          <p:cNvGrpSpPr/>
          <p:nvPr/>
        </p:nvGrpSpPr>
        <p:grpSpPr>
          <a:xfrm>
            <a:off x="2057400" y="3238500"/>
            <a:ext cx="12178085" cy="1990093"/>
            <a:chOff x="0" y="0"/>
            <a:chExt cx="3207397" cy="524140"/>
          </a:xfrm>
        </p:grpSpPr>
        <p:sp>
          <p:nvSpPr>
            <p:cNvPr id="18" name="Freeform 11">
              <a:extLst>
                <a:ext uri="{FF2B5EF4-FFF2-40B4-BE49-F238E27FC236}">
                  <a16:creationId xmlns:a16="http://schemas.microsoft.com/office/drawing/2014/main" id="{A988253F-949E-AB09-D787-9A74FE9C806D}"/>
                </a:ext>
              </a:extLst>
            </p:cNvPr>
            <p:cNvSpPr/>
            <p:nvPr/>
          </p:nvSpPr>
          <p:spPr>
            <a:xfrm>
              <a:off x="0" y="0"/>
              <a:ext cx="3207397" cy="524140"/>
            </a:xfrm>
            <a:custGeom>
              <a:avLst/>
              <a:gdLst/>
              <a:ahLst/>
              <a:cxnLst/>
              <a:rect l="l" t="t" r="r" b="b"/>
              <a:pathLst>
                <a:path w="3207397" h="524140">
                  <a:moveTo>
                    <a:pt x="0" y="0"/>
                  </a:moveTo>
                  <a:lnTo>
                    <a:pt x="3207397" y="0"/>
                  </a:lnTo>
                  <a:lnTo>
                    <a:pt x="3207397" y="524140"/>
                  </a:lnTo>
                  <a:lnTo>
                    <a:pt x="0" y="524140"/>
                  </a:lnTo>
                  <a:close/>
                </a:path>
              </a:pathLst>
            </a:custGeom>
            <a:solidFill>
              <a:srgbClr val="FEFFFE"/>
            </a:solidFill>
          </p:spPr>
          <p:txBody>
            <a:bodyPr/>
            <a:lstStyle/>
            <a:p>
              <a:endParaRPr lang="en-US"/>
            </a:p>
          </p:txBody>
        </p:sp>
        <p:sp>
          <p:nvSpPr>
            <p:cNvPr id="19" name="TextBox 12">
              <a:extLst>
                <a:ext uri="{FF2B5EF4-FFF2-40B4-BE49-F238E27FC236}">
                  <a16:creationId xmlns:a16="http://schemas.microsoft.com/office/drawing/2014/main" id="{EFB32258-ED04-3E00-B25B-60308393E10E}"/>
                </a:ext>
              </a:extLst>
            </p:cNvPr>
            <p:cNvSpPr txBox="1"/>
            <p:nvPr/>
          </p:nvSpPr>
          <p:spPr>
            <a:xfrm>
              <a:off x="0" y="-85725"/>
              <a:ext cx="3207397" cy="609865"/>
            </a:xfrm>
            <a:prstGeom prst="rect">
              <a:avLst/>
            </a:prstGeom>
          </p:spPr>
          <p:txBody>
            <a:bodyPr lIns="50800" tIns="50800" rIns="50800" bIns="50800" rtlCol="0" anchor="ctr"/>
            <a:lstStyle/>
            <a:p>
              <a:pPr algn="ctr">
                <a:lnSpc>
                  <a:spcPts val="4900"/>
                </a:lnSpc>
              </a:pPr>
              <a:r>
                <a:rPr lang="en-US" sz="3500" b="1" dirty="0" err="1">
                  <a:solidFill>
                    <a:srgbClr val="000000"/>
                  </a:solidFill>
                  <a:latin typeface="Roboto Condensed Bold"/>
                  <a:ea typeface="Roboto Condensed Bold"/>
                  <a:cs typeface="Roboto Condensed Bold"/>
                  <a:sym typeface="Roboto Condensed Bold"/>
                </a:rPr>
                <a:t>Coóc-nây</a:t>
              </a:r>
              <a:r>
                <a:rPr lang="en-US" sz="3500" b="1" dirty="0">
                  <a:solidFill>
                    <a:srgbClr val="000000"/>
                  </a:solidFill>
                  <a:latin typeface="Roboto Condensed Bold"/>
                  <a:ea typeface="Roboto Condensed Bold"/>
                  <a:cs typeface="Roboto Condensed Bold"/>
                  <a:sym typeface="Roboto Condensed Bold"/>
                </a:rPr>
                <a:t> (1606 - 1684) </a:t>
              </a:r>
            </a:p>
            <a:p>
              <a:pPr algn="ctr">
                <a:lnSpc>
                  <a:spcPts val="4900"/>
                </a:lnSpc>
              </a:pPr>
              <a:r>
                <a:rPr lang="en-US" sz="3500" dirty="0" err="1">
                  <a:solidFill>
                    <a:srgbClr val="000000"/>
                  </a:solidFill>
                  <a:latin typeface="Roboto Condensed"/>
                  <a:ea typeface="Roboto Condensed"/>
                  <a:cs typeface="Roboto Condensed"/>
                  <a:sym typeface="Roboto Condensed"/>
                </a:rPr>
                <a:t>là</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nhà</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viết</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kịch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xuất</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sắc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của</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nền</a:t>
              </a:r>
              <a:r>
                <a:rPr lang="en-US" sz="3500" dirty="0">
                  <a:solidFill>
                    <a:srgbClr val="000000"/>
                  </a:solidFill>
                  <a:latin typeface="Roboto Condensed"/>
                  <a:ea typeface="Roboto Condensed"/>
                  <a:cs typeface="Roboto Condensed"/>
                  <a:sym typeface="Roboto Condensed"/>
                </a:rPr>
                <a:t> bi </a:t>
              </a:r>
              <a:r>
                <a:rPr lang="en-US" sz="3500" dirty="0" err="1">
                  <a:solidFill>
                    <a:srgbClr val="000000"/>
                  </a:solidFill>
                  <a:latin typeface="Roboto Condensed"/>
                  <a:ea typeface="Roboto Condensed"/>
                  <a:cs typeface="Roboto Condensed"/>
                  <a:sym typeface="Roboto Condensed"/>
                </a:rPr>
                <a:t>kịch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cổ</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điển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Pháp</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thế</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kỉ</a:t>
              </a:r>
              <a:r>
                <a:rPr lang="en-US" sz="3500" dirty="0">
                  <a:solidFill>
                    <a:srgbClr val="000000"/>
                  </a:solidFill>
                  <a:latin typeface="Roboto Condensed"/>
                  <a:ea typeface="Roboto Condensed"/>
                  <a:cs typeface="Roboto Condensed"/>
                  <a:sym typeface="Roboto Condensed"/>
                </a:rPr>
                <a:t> XVII.</a:t>
              </a:r>
            </a:p>
          </p:txBody>
        </p:sp>
      </p:grpSp>
      <p:grpSp>
        <p:nvGrpSpPr>
          <p:cNvPr id="20" name="Group 13">
            <a:extLst>
              <a:ext uri="{FF2B5EF4-FFF2-40B4-BE49-F238E27FC236}">
                <a16:creationId xmlns:a16="http://schemas.microsoft.com/office/drawing/2014/main" id="{9E01AAAE-EEDA-CEBB-2E5E-A9E493B0C838}"/>
              </a:ext>
            </a:extLst>
          </p:cNvPr>
          <p:cNvGrpSpPr/>
          <p:nvPr/>
        </p:nvGrpSpPr>
        <p:grpSpPr>
          <a:xfrm>
            <a:off x="2057400" y="5440151"/>
            <a:ext cx="12178085" cy="1990093"/>
            <a:chOff x="0" y="0"/>
            <a:chExt cx="3207397" cy="524140"/>
          </a:xfrm>
        </p:grpSpPr>
        <p:sp>
          <p:nvSpPr>
            <p:cNvPr id="21" name="Freeform 14">
              <a:extLst>
                <a:ext uri="{FF2B5EF4-FFF2-40B4-BE49-F238E27FC236}">
                  <a16:creationId xmlns:a16="http://schemas.microsoft.com/office/drawing/2014/main" id="{93E69D60-25D6-3344-EEDC-511147F48A83}"/>
                </a:ext>
              </a:extLst>
            </p:cNvPr>
            <p:cNvSpPr/>
            <p:nvPr/>
          </p:nvSpPr>
          <p:spPr>
            <a:xfrm>
              <a:off x="0" y="0"/>
              <a:ext cx="3207397" cy="524140"/>
            </a:xfrm>
            <a:custGeom>
              <a:avLst/>
              <a:gdLst/>
              <a:ahLst/>
              <a:cxnLst/>
              <a:rect l="l" t="t" r="r" b="b"/>
              <a:pathLst>
                <a:path w="3207397" h="524140">
                  <a:moveTo>
                    <a:pt x="0" y="0"/>
                  </a:moveTo>
                  <a:lnTo>
                    <a:pt x="3207397" y="0"/>
                  </a:lnTo>
                  <a:lnTo>
                    <a:pt x="3207397" y="524140"/>
                  </a:lnTo>
                  <a:lnTo>
                    <a:pt x="0" y="524140"/>
                  </a:lnTo>
                  <a:close/>
                </a:path>
              </a:pathLst>
            </a:custGeom>
            <a:solidFill>
              <a:srgbClr val="FEFFFE"/>
            </a:solidFill>
          </p:spPr>
          <p:txBody>
            <a:bodyPr/>
            <a:lstStyle/>
            <a:p>
              <a:endParaRPr lang="en-US"/>
            </a:p>
          </p:txBody>
        </p:sp>
        <p:sp>
          <p:nvSpPr>
            <p:cNvPr id="22" name="TextBox 15">
              <a:extLst>
                <a:ext uri="{FF2B5EF4-FFF2-40B4-BE49-F238E27FC236}">
                  <a16:creationId xmlns:a16="http://schemas.microsoft.com/office/drawing/2014/main" id="{CA3D6068-960B-EAE4-5C80-7657667CA652}"/>
                </a:ext>
              </a:extLst>
            </p:cNvPr>
            <p:cNvSpPr txBox="1"/>
            <p:nvPr/>
          </p:nvSpPr>
          <p:spPr>
            <a:xfrm>
              <a:off x="0" y="-85725"/>
              <a:ext cx="3207397" cy="60986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ea typeface="Roboto Condensed"/>
                  <a:cs typeface="Roboto Condensed"/>
                  <a:sym typeface="Roboto Condensed"/>
                </a:rPr>
                <a:t>Kịch của ông có tính duy lí, thể hiện mối quan hệ giữa cá nhân và xã hội thông qua sự đấu tranh giữa lí trí và dục vọng của con người.</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214381" y="316005"/>
            <a:ext cx="7309824" cy="1069519"/>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833875" y="3350168"/>
            <a:ext cx="1882613" cy="2900863"/>
          </a:xfrm>
          <a:custGeom>
            <a:avLst/>
            <a:gdLst/>
            <a:ahLst/>
            <a:cxnLst/>
            <a:rect l="l" t="t" r="r" b="b"/>
            <a:pathLst>
              <a:path w="1882613" h="2900863">
                <a:moveTo>
                  <a:pt x="0" y="0"/>
                </a:moveTo>
                <a:lnTo>
                  <a:pt x="1882613" y="0"/>
                </a:lnTo>
                <a:lnTo>
                  <a:pt x="1882613" y="2900862"/>
                </a:lnTo>
                <a:lnTo>
                  <a:pt x="0" y="2900862"/>
                </a:lnTo>
                <a:lnTo>
                  <a:pt x="0" y="0"/>
                </a:lnTo>
                <a:close/>
              </a:path>
            </a:pathLst>
          </a:custGeom>
          <a:blipFill>
            <a:blip r:embed="rId5"/>
            <a:stretch>
              <a:fillRect l="-12300" t="-3100" b="-3100"/>
            </a:stretch>
          </a:blipFill>
        </p:spPr>
        <p:txBody>
          <a:bodyPr/>
          <a:lstStyle/>
          <a:p>
            <a:endParaRPr lang="en-US"/>
          </a:p>
        </p:txBody>
      </p:sp>
      <p:grpSp>
        <p:nvGrpSpPr>
          <p:cNvPr id="8" name="Group 8"/>
          <p:cNvGrpSpPr/>
          <p:nvPr/>
        </p:nvGrpSpPr>
        <p:grpSpPr>
          <a:xfrm>
            <a:off x="1623157" y="3913618"/>
            <a:ext cx="2532390" cy="1370968"/>
            <a:chOff x="0" y="0"/>
            <a:chExt cx="666967" cy="361078"/>
          </a:xfrm>
        </p:grpSpPr>
        <p:sp>
          <p:nvSpPr>
            <p:cNvPr id="9" name="Freeform 9"/>
            <p:cNvSpPr/>
            <p:nvPr/>
          </p:nvSpPr>
          <p:spPr>
            <a:xfrm>
              <a:off x="0" y="0"/>
              <a:ext cx="666967" cy="361078"/>
            </a:xfrm>
            <a:custGeom>
              <a:avLst/>
              <a:gdLst/>
              <a:ahLst/>
              <a:cxnLst/>
              <a:rect l="l" t="t" r="r" b="b"/>
              <a:pathLst>
                <a:path w="666967" h="361078">
                  <a:moveTo>
                    <a:pt x="0" y="0"/>
                  </a:moveTo>
                  <a:lnTo>
                    <a:pt x="666967" y="0"/>
                  </a:lnTo>
                  <a:lnTo>
                    <a:pt x="666967" y="361078"/>
                  </a:lnTo>
                  <a:lnTo>
                    <a:pt x="0" y="361078"/>
                  </a:lnTo>
                  <a:close/>
                </a:path>
              </a:pathLst>
            </a:custGeom>
            <a:solidFill>
              <a:srgbClr val="FEFFFE"/>
            </a:solidFill>
          </p:spPr>
          <p:txBody>
            <a:bodyPr/>
            <a:lstStyle/>
            <a:p>
              <a:endParaRPr lang="en-US"/>
            </a:p>
          </p:txBody>
        </p:sp>
        <p:sp>
          <p:nvSpPr>
            <p:cNvPr id="10" name="TextBox 10"/>
            <p:cNvSpPr txBox="1"/>
            <p:nvPr/>
          </p:nvSpPr>
          <p:spPr>
            <a:xfrm>
              <a:off x="0" y="-85725"/>
              <a:ext cx="666967" cy="446803"/>
            </a:xfrm>
            <a:prstGeom prst="rect">
              <a:avLst/>
            </a:prstGeom>
          </p:spPr>
          <p:txBody>
            <a:bodyPr lIns="50800" tIns="50800" rIns="50800" bIns="50800" rtlCol="0" anchor="ctr"/>
            <a:lstStyle/>
            <a:p>
              <a:pPr algn="ctr">
                <a:lnSpc>
                  <a:spcPts val="4900"/>
                </a:lnSpc>
              </a:pPr>
              <a:r>
                <a:rPr lang="en-US" sz="3500" b="1">
                  <a:solidFill>
                    <a:srgbClr val="000000"/>
                  </a:solidFill>
                  <a:latin typeface="Roboto Condensed Bold"/>
                  <a:ea typeface="Roboto Condensed Bold"/>
                  <a:cs typeface="Roboto Condensed Bold"/>
                  <a:sym typeface="Roboto Condensed Bold"/>
                </a:rPr>
                <a:t>Tóm tắt</a:t>
              </a:r>
            </a:p>
            <a:p>
              <a:pPr algn="ctr">
                <a:lnSpc>
                  <a:spcPts val="4900"/>
                </a:lnSpc>
              </a:pPr>
              <a:r>
                <a:rPr lang="en-US" sz="3500" b="1">
                  <a:solidFill>
                    <a:srgbClr val="000000"/>
                  </a:solidFill>
                  <a:latin typeface="Roboto Condensed Bold"/>
                  <a:ea typeface="Roboto Condensed Bold"/>
                  <a:cs typeface="Roboto Condensed Bold"/>
                  <a:sym typeface="Roboto Condensed Bold"/>
                </a:rPr>
                <a:t> vở kịch</a:t>
              </a:r>
            </a:p>
          </p:txBody>
        </p:sp>
      </p:grpSp>
      <p:grpSp>
        <p:nvGrpSpPr>
          <p:cNvPr id="11" name="Group 11"/>
          <p:cNvGrpSpPr/>
          <p:nvPr/>
        </p:nvGrpSpPr>
        <p:grpSpPr>
          <a:xfrm>
            <a:off x="5716488" y="2658089"/>
            <a:ext cx="11706618" cy="1384157"/>
            <a:chOff x="0" y="0"/>
            <a:chExt cx="3083225" cy="364552"/>
          </a:xfrm>
        </p:grpSpPr>
        <p:sp>
          <p:nvSpPr>
            <p:cNvPr id="12" name="Freeform 12"/>
            <p:cNvSpPr/>
            <p:nvPr/>
          </p:nvSpPr>
          <p:spPr>
            <a:xfrm>
              <a:off x="0" y="0"/>
              <a:ext cx="3083225" cy="364552"/>
            </a:xfrm>
            <a:custGeom>
              <a:avLst/>
              <a:gdLst/>
              <a:ahLst/>
              <a:cxnLst/>
              <a:rect l="l" t="t" r="r" b="b"/>
              <a:pathLst>
                <a:path w="3083225" h="364552">
                  <a:moveTo>
                    <a:pt x="0" y="0"/>
                  </a:moveTo>
                  <a:lnTo>
                    <a:pt x="3083225" y="0"/>
                  </a:lnTo>
                  <a:lnTo>
                    <a:pt x="3083225" y="364552"/>
                  </a:lnTo>
                  <a:lnTo>
                    <a:pt x="0" y="364552"/>
                  </a:lnTo>
                  <a:close/>
                </a:path>
              </a:pathLst>
            </a:custGeom>
            <a:solidFill>
              <a:srgbClr val="FEFFFE"/>
            </a:solidFill>
          </p:spPr>
          <p:txBody>
            <a:bodyPr/>
            <a:lstStyle/>
            <a:p>
              <a:endParaRPr lang="en-US"/>
            </a:p>
          </p:txBody>
        </p:sp>
        <p:sp>
          <p:nvSpPr>
            <p:cNvPr id="13" name="TextBox 13"/>
            <p:cNvSpPr txBox="1"/>
            <p:nvPr/>
          </p:nvSpPr>
          <p:spPr>
            <a:xfrm>
              <a:off x="0" y="-85725"/>
              <a:ext cx="3083225" cy="450277"/>
            </a:xfrm>
            <a:prstGeom prst="rect">
              <a:avLst/>
            </a:prstGeom>
          </p:spPr>
          <p:txBody>
            <a:bodyPr lIns="50800" tIns="50800" rIns="50800" bIns="50800" rtlCol="0" anchor="ctr"/>
            <a:lstStyle/>
            <a:p>
              <a:pPr marL="755651" lvl="1" indent="-377825" algn="ctr">
                <a:lnSpc>
                  <a:spcPts val="4900"/>
                </a:lnSpc>
                <a:buFont typeface="Arial"/>
                <a:buChar char="•"/>
              </a:pPr>
              <a:r>
                <a:rPr lang="en-US" sz="3500" dirty="0" err="1">
                  <a:solidFill>
                    <a:srgbClr val="000000"/>
                  </a:solidFill>
                  <a:latin typeface="Roboto Condensed"/>
                  <a:ea typeface="Roboto Condensed"/>
                  <a:cs typeface="Roboto Condensed"/>
                  <a:sym typeface="Roboto Condensed"/>
                </a:rPr>
                <a:t>Rô-đri-gơ</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yêu</a:t>
              </a:r>
              <a:r>
                <a:rPr lang="en-US" sz="3500" dirty="0">
                  <a:solidFill>
                    <a:srgbClr val="000000"/>
                  </a:solidFill>
                  <a:latin typeface="Roboto Condensed"/>
                  <a:ea typeface="Roboto Condensed"/>
                  <a:cs typeface="Roboto Condensed"/>
                  <a:sym typeface="Roboto Condensed"/>
                </a:rPr>
                <a:t> Si-men. Hai </a:t>
              </a:r>
              <a:r>
                <a:rPr lang="en-US" sz="3500" dirty="0" err="1">
                  <a:solidFill>
                    <a:srgbClr val="000000"/>
                  </a:solidFill>
                  <a:latin typeface="Roboto Condensed"/>
                  <a:ea typeface="Roboto Condensed"/>
                  <a:cs typeface="Roboto Condensed"/>
                  <a:sym typeface="Roboto Condensed"/>
                </a:rPr>
                <a:t>ông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bố</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cãi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nhau</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bố</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Rô-đri-gơ</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bị</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bố</a:t>
              </a:r>
              <a:r>
                <a:rPr lang="en-US" sz="3500" dirty="0">
                  <a:solidFill>
                    <a:srgbClr val="000000"/>
                  </a:solidFill>
                  <a:latin typeface="Roboto Condensed"/>
                  <a:ea typeface="Roboto Condensed"/>
                  <a:cs typeface="Roboto Condensed"/>
                  <a:sym typeface="Roboto Condensed"/>
                </a:rPr>
                <a:t> Si-men </a:t>
              </a:r>
              <a:r>
                <a:rPr lang="en-US" sz="3500" dirty="0" err="1">
                  <a:solidFill>
                    <a:srgbClr val="000000"/>
                  </a:solidFill>
                  <a:latin typeface="Roboto Condensed"/>
                  <a:ea typeface="Roboto Condensed"/>
                  <a:cs typeface="Roboto Condensed"/>
                  <a:sym typeface="Roboto Condensed"/>
                </a:rPr>
                <a:t>tát</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Rô-đri-gơ</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thách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đấu</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với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bố</a:t>
              </a:r>
              <a:r>
                <a:rPr lang="en-US" sz="3500" dirty="0">
                  <a:solidFill>
                    <a:srgbClr val="000000"/>
                  </a:solidFill>
                  <a:latin typeface="Roboto Condensed"/>
                  <a:ea typeface="Roboto Condensed"/>
                  <a:cs typeface="Roboto Condensed"/>
                  <a:sym typeface="Roboto Condensed"/>
                </a:rPr>
                <a:t> Si-men.</a:t>
              </a:r>
            </a:p>
          </p:txBody>
        </p:sp>
      </p:grpSp>
      <p:sp>
        <p:nvSpPr>
          <p:cNvPr id="14" name="Freeform 14"/>
          <p:cNvSpPr/>
          <p:nvPr/>
        </p:nvSpPr>
        <p:spPr>
          <a:xfrm flipH="1">
            <a:off x="259830" y="5484610"/>
            <a:ext cx="2605038" cy="4468380"/>
          </a:xfrm>
          <a:custGeom>
            <a:avLst/>
            <a:gdLst/>
            <a:ahLst/>
            <a:cxnLst/>
            <a:rect l="l" t="t" r="r" b="b"/>
            <a:pathLst>
              <a:path w="2605038" h="4468380">
                <a:moveTo>
                  <a:pt x="2605037" y="0"/>
                </a:moveTo>
                <a:lnTo>
                  <a:pt x="0" y="0"/>
                </a:lnTo>
                <a:lnTo>
                  <a:pt x="0" y="4468380"/>
                </a:lnTo>
                <a:lnTo>
                  <a:pt x="2605037" y="4468380"/>
                </a:lnTo>
                <a:lnTo>
                  <a:pt x="260503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p:nvPr/>
        </p:nvGrpSpPr>
        <p:grpSpPr>
          <a:xfrm>
            <a:off x="5716488" y="4242271"/>
            <a:ext cx="11706618" cy="1384157"/>
            <a:chOff x="0" y="0"/>
            <a:chExt cx="3083225" cy="364552"/>
          </a:xfrm>
        </p:grpSpPr>
        <p:sp>
          <p:nvSpPr>
            <p:cNvPr id="16" name="Freeform 16"/>
            <p:cNvSpPr/>
            <p:nvPr/>
          </p:nvSpPr>
          <p:spPr>
            <a:xfrm>
              <a:off x="0" y="0"/>
              <a:ext cx="3083225" cy="364552"/>
            </a:xfrm>
            <a:custGeom>
              <a:avLst/>
              <a:gdLst/>
              <a:ahLst/>
              <a:cxnLst/>
              <a:rect l="l" t="t" r="r" b="b"/>
              <a:pathLst>
                <a:path w="3083225" h="364552">
                  <a:moveTo>
                    <a:pt x="0" y="0"/>
                  </a:moveTo>
                  <a:lnTo>
                    <a:pt x="3083225" y="0"/>
                  </a:lnTo>
                  <a:lnTo>
                    <a:pt x="3083225" y="364552"/>
                  </a:lnTo>
                  <a:lnTo>
                    <a:pt x="0" y="364552"/>
                  </a:lnTo>
                  <a:close/>
                </a:path>
              </a:pathLst>
            </a:custGeom>
            <a:solidFill>
              <a:srgbClr val="FEFFFE"/>
            </a:solidFill>
          </p:spPr>
          <p:txBody>
            <a:bodyPr/>
            <a:lstStyle/>
            <a:p>
              <a:endParaRPr lang="en-US"/>
            </a:p>
          </p:txBody>
        </p:sp>
        <p:sp>
          <p:nvSpPr>
            <p:cNvPr id="17" name="TextBox 17"/>
            <p:cNvSpPr txBox="1"/>
            <p:nvPr/>
          </p:nvSpPr>
          <p:spPr>
            <a:xfrm>
              <a:off x="0" y="-85725"/>
              <a:ext cx="3083225" cy="450277"/>
            </a:xfrm>
            <a:prstGeom prst="rect">
              <a:avLst/>
            </a:prstGeom>
          </p:spPr>
          <p:txBody>
            <a:bodyPr lIns="50800" tIns="50800" rIns="50800" bIns="50800" rtlCol="0" anchor="ctr"/>
            <a:lstStyle/>
            <a:p>
              <a:pPr marL="755651" lvl="1" indent="-377825" algn="ctr">
                <a:lnSpc>
                  <a:spcPts val="4900"/>
                </a:lnSpc>
                <a:buFont typeface="Arial"/>
                <a:buChar char="•"/>
              </a:pPr>
              <a:r>
                <a:rPr lang="en-US" sz="3500">
                  <a:solidFill>
                    <a:srgbClr val="000000"/>
                  </a:solidFill>
                  <a:latin typeface="Roboto Condensed"/>
                  <a:ea typeface="Roboto Condensed"/>
                  <a:cs typeface="Roboto Condensed"/>
                  <a:sym typeface="Roboto Condensed"/>
                </a:rPr>
                <a:t>Rô-đri-gơ đến gặp Si-men sau khi giết chết cha của nàng. </a:t>
              </a:r>
            </a:p>
            <a:p>
              <a:pPr algn="ctr">
                <a:lnSpc>
                  <a:spcPts val="4900"/>
                </a:lnSpc>
              </a:pPr>
              <a:r>
                <a:rPr lang="en-US" sz="3500">
                  <a:solidFill>
                    <a:srgbClr val="000000"/>
                  </a:solidFill>
                  <a:latin typeface="Roboto Condensed"/>
                  <a:ea typeface="Roboto Condensed"/>
                  <a:cs typeface="Roboto Condensed"/>
                  <a:sym typeface="Roboto Condensed"/>
                </a:rPr>
                <a:t>Si-men đòi trả thù.</a:t>
              </a:r>
            </a:p>
          </p:txBody>
        </p:sp>
      </p:grpSp>
      <p:grpSp>
        <p:nvGrpSpPr>
          <p:cNvPr id="18" name="Group 18"/>
          <p:cNvGrpSpPr/>
          <p:nvPr/>
        </p:nvGrpSpPr>
        <p:grpSpPr>
          <a:xfrm>
            <a:off x="5716488" y="5826452"/>
            <a:ext cx="11706618" cy="1990093"/>
            <a:chOff x="0" y="0"/>
            <a:chExt cx="3083225" cy="524140"/>
          </a:xfrm>
        </p:grpSpPr>
        <p:sp>
          <p:nvSpPr>
            <p:cNvPr id="19" name="Freeform 19"/>
            <p:cNvSpPr/>
            <p:nvPr/>
          </p:nvSpPr>
          <p:spPr>
            <a:xfrm>
              <a:off x="0" y="0"/>
              <a:ext cx="3083225" cy="524140"/>
            </a:xfrm>
            <a:custGeom>
              <a:avLst/>
              <a:gdLst/>
              <a:ahLst/>
              <a:cxnLst/>
              <a:rect l="l" t="t" r="r" b="b"/>
              <a:pathLst>
                <a:path w="3083225" h="524140">
                  <a:moveTo>
                    <a:pt x="0" y="0"/>
                  </a:moveTo>
                  <a:lnTo>
                    <a:pt x="3083225" y="0"/>
                  </a:lnTo>
                  <a:lnTo>
                    <a:pt x="3083225" y="524140"/>
                  </a:lnTo>
                  <a:lnTo>
                    <a:pt x="0" y="524140"/>
                  </a:lnTo>
                  <a:close/>
                </a:path>
              </a:pathLst>
            </a:custGeom>
            <a:solidFill>
              <a:srgbClr val="FEFFFE"/>
            </a:solidFill>
          </p:spPr>
          <p:txBody>
            <a:bodyPr/>
            <a:lstStyle/>
            <a:p>
              <a:endParaRPr lang="en-US"/>
            </a:p>
          </p:txBody>
        </p:sp>
        <p:sp>
          <p:nvSpPr>
            <p:cNvPr id="20" name="TextBox 20"/>
            <p:cNvSpPr txBox="1"/>
            <p:nvPr/>
          </p:nvSpPr>
          <p:spPr>
            <a:xfrm>
              <a:off x="0" y="-85725"/>
              <a:ext cx="3083225" cy="609865"/>
            </a:xfrm>
            <a:prstGeom prst="rect">
              <a:avLst/>
            </a:prstGeom>
          </p:spPr>
          <p:txBody>
            <a:bodyPr lIns="50800" tIns="50800" rIns="50800" bIns="50800" rtlCol="0" anchor="ctr"/>
            <a:lstStyle/>
            <a:p>
              <a:pPr marL="755651" lvl="1" indent="-377825" algn="l">
                <a:lnSpc>
                  <a:spcPts val="4900"/>
                </a:lnSpc>
                <a:buFont typeface="Arial"/>
                <a:buChar char="•"/>
              </a:pPr>
              <a:r>
                <a:rPr lang="en-US" sz="3500">
                  <a:solidFill>
                    <a:srgbClr val="000000"/>
                  </a:solidFill>
                  <a:latin typeface="Roboto Condensed"/>
                  <a:ea typeface="Roboto Condensed"/>
                  <a:cs typeface="Roboto Condensed"/>
                  <a:sym typeface="Roboto Condensed"/>
                </a:rPr>
                <a:t>Nhà vua cử Rô-đri-gơ ra trận. Rô-đri-gơ chiến thắng giặc Mô. </a:t>
              </a:r>
            </a:p>
            <a:p>
              <a:pPr algn="l">
                <a:lnSpc>
                  <a:spcPts val="4900"/>
                </a:lnSpc>
              </a:pPr>
              <a:r>
                <a:rPr lang="en-US" sz="3500">
                  <a:solidFill>
                    <a:srgbClr val="000000"/>
                  </a:solidFill>
                  <a:latin typeface="Roboto Condensed"/>
                  <a:ea typeface="Roboto Condensed"/>
                  <a:cs typeface="Roboto Condensed"/>
                  <a:sym typeface="Roboto Condensed"/>
                </a:rPr>
                <a:t> Rô-đri-gơ đấu kiếm với Đông Xăng. Nhà vua tuyên bố Si-men có thể chắp duyên với Rô-đri-gơ.</a:t>
              </a:r>
            </a:p>
          </p:txBody>
        </p:sp>
      </p:grpSp>
      <p:sp>
        <p:nvSpPr>
          <p:cNvPr id="21" name="Freeform 21"/>
          <p:cNvSpPr/>
          <p:nvPr/>
        </p:nvSpPr>
        <p:spPr>
          <a:xfrm>
            <a:off x="5082660" y="3121649"/>
            <a:ext cx="10114765" cy="4043702"/>
          </a:xfrm>
          <a:custGeom>
            <a:avLst/>
            <a:gdLst/>
            <a:ahLst/>
            <a:cxnLst/>
            <a:rect l="l" t="t" r="r" b="b"/>
            <a:pathLst>
              <a:path w="10114765" h="4043702">
                <a:moveTo>
                  <a:pt x="0" y="0"/>
                </a:moveTo>
                <a:lnTo>
                  <a:pt x="10114765" y="0"/>
                </a:lnTo>
                <a:lnTo>
                  <a:pt x="10114765" y="4043702"/>
                </a:lnTo>
                <a:lnTo>
                  <a:pt x="0" y="4043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rot="-1774887" flipH="1">
            <a:off x="14363485" y="1098298"/>
            <a:ext cx="2186462" cy="4114800"/>
          </a:xfrm>
          <a:custGeom>
            <a:avLst/>
            <a:gdLst/>
            <a:ahLst/>
            <a:cxnLst/>
            <a:rect l="l" t="t" r="r" b="b"/>
            <a:pathLst>
              <a:path w="2186462" h="4114800">
                <a:moveTo>
                  <a:pt x="2186462" y="0"/>
                </a:moveTo>
                <a:lnTo>
                  <a:pt x="0" y="0"/>
                </a:lnTo>
                <a:lnTo>
                  <a:pt x="0" y="4114800"/>
                </a:lnTo>
                <a:lnTo>
                  <a:pt x="2186462" y="4114800"/>
                </a:lnTo>
                <a:lnTo>
                  <a:pt x="218646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TextBox 23"/>
          <p:cNvSpPr txBox="1"/>
          <p:nvPr/>
        </p:nvSpPr>
        <p:spPr>
          <a:xfrm>
            <a:off x="839979" y="439029"/>
            <a:ext cx="8058628" cy="747270"/>
          </a:xfrm>
          <a:prstGeom prst="rect">
            <a:avLst/>
          </a:prstGeom>
        </p:spPr>
        <p:txBody>
          <a:bodyPr lIns="0" tIns="0" rIns="0" bIns="0" rtlCol="0" anchor="t">
            <a:spAutoFit/>
          </a:bodyPr>
          <a:lstStyle/>
          <a:p>
            <a:pPr algn="ctr">
              <a:lnSpc>
                <a:spcPts val="6164"/>
              </a:lnSpc>
            </a:pPr>
            <a:r>
              <a:rPr lang="en-US" sz="4403" b="1">
                <a:solidFill>
                  <a:srgbClr val="343741"/>
                </a:solidFill>
                <a:latin typeface="Fraunces Bold"/>
                <a:ea typeface="Fraunces Bold"/>
                <a:cs typeface="Fraunces Bold"/>
                <a:sym typeface="Fraunces Bold"/>
              </a:rPr>
              <a:t>3. KHÁM PHÁ VĂN BẢN</a:t>
            </a:r>
          </a:p>
        </p:txBody>
      </p:sp>
      <p:sp>
        <p:nvSpPr>
          <p:cNvPr id="24" name="TextBox 24"/>
          <p:cNvSpPr txBox="1"/>
          <p:nvPr/>
        </p:nvSpPr>
        <p:spPr>
          <a:xfrm>
            <a:off x="1362533" y="1299799"/>
            <a:ext cx="10326687"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3.1. Tìm hiểu chung về tác giả và văn bản</a:t>
            </a:r>
          </a:p>
        </p:txBody>
      </p:sp>
      <p:sp>
        <p:nvSpPr>
          <p:cNvPr id="25" name="TextBox 25"/>
          <p:cNvSpPr txBox="1"/>
          <p:nvPr/>
        </p:nvSpPr>
        <p:spPr>
          <a:xfrm>
            <a:off x="1623157" y="1991278"/>
            <a:ext cx="2210718" cy="695985"/>
          </a:xfrm>
          <a:prstGeom prst="rect">
            <a:avLst/>
          </a:prstGeom>
        </p:spPr>
        <p:txBody>
          <a:bodyPr lIns="0" tIns="0" rIns="0" bIns="0" rtlCol="0" anchor="t">
            <a:spAutoFit/>
          </a:bodyPr>
          <a:lstStyle/>
          <a:p>
            <a:pPr algn="ctr">
              <a:lnSpc>
                <a:spcPts val="5739"/>
              </a:lnSpc>
              <a:spcBef>
                <a:spcPct val="0"/>
              </a:spcBef>
            </a:pPr>
            <a:r>
              <a:rPr lang="en-US" sz="4099" b="1">
                <a:solidFill>
                  <a:srgbClr val="FFFBF8"/>
                </a:solidFill>
                <a:latin typeface="Roboto Condensed Bold"/>
                <a:ea typeface="Roboto Condensed Bold"/>
                <a:cs typeface="Roboto Condensed Bold"/>
                <a:sym typeface="Roboto Condensed Bold"/>
              </a:rPr>
              <a:t>b. Văn bản</a:t>
            </a:r>
          </a:p>
        </p:txBody>
      </p:sp>
      <p:sp>
        <p:nvSpPr>
          <p:cNvPr id="26" name="TextBox 26"/>
          <p:cNvSpPr txBox="1"/>
          <p:nvPr/>
        </p:nvSpPr>
        <p:spPr>
          <a:xfrm>
            <a:off x="6044465" y="3701279"/>
            <a:ext cx="8561889" cy="2389941"/>
          </a:xfrm>
          <a:prstGeom prst="rect">
            <a:avLst/>
          </a:prstGeom>
        </p:spPr>
        <p:txBody>
          <a:bodyPr lIns="0" tIns="0" rIns="0" bIns="0" rtlCol="0" anchor="t">
            <a:spAutoFit/>
          </a:bodyPr>
          <a:lstStyle/>
          <a:p>
            <a:pPr algn="ctr">
              <a:lnSpc>
                <a:spcPts val="4760"/>
              </a:lnSpc>
            </a:pPr>
            <a:r>
              <a:rPr lang="en-US" sz="3400" b="1" dirty="0" err="1">
                <a:solidFill>
                  <a:srgbClr val="000000"/>
                </a:solidFill>
                <a:latin typeface="Roboto Condensed Bold"/>
                <a:ea typeface="Roboto Condensed Bold"/>
                <a:cs typeface="Roboto Condensed Bold"/>
                <a:sym typeface="Roboto Condensed Bold"/>
              </a:rPr>
              <a:t>Vị</a:t>
            </a:r>
            <a:r>
              <a:rPr lang="en-US" sz="3400" b="1" dirty="0">
                <a:solidFill>
                  <a:srgbClr val="000000"/>
                </a:solidFill>
                <a:latin typeface="Roboto Condensed Bold"/>
                <a:ea typeface="Roboto Condensed Bold"/>
                <a:cs typeface="Roboto Condensed Bold"/>
                <a:sym typeface="Roboto Condensed Bold"/>
              </a:rPr>
              <a:t> </a:t>
            </a:r>
            <a:r>
              <a:rPr lang="en-US" sz="3400" b="1" dirty="0" err="1">
                <a:solidFill>
                  <a:srgbClr val="000000"/>
                </a:solidFill>
                <a:latin typeface="Roboto Condensed Bold"/>
                <a:ea typeface="Roboto Condensed Bold"/>
                <a:cs typeface="Roboto Condensed Bold"/>
                <a:sym typeface="Roboto Condensed Bold"/>
              </a:rPr>
              <a:t>trí</a:t>
            </a:r>
            <a:r>
              <a:rPr lang="en-US" sz="3400" b="1" dirty="0">
                <a:solidFill>
                  <a:srgbClr val="000000"/>
                </a:solidFill>
                <a:latin typeface="Roboto Condensed Bold"/>
                <a:ea typeface="Roboto Condensed Bold"/>
                <a:cs typeface="Roboto Condensed Bold"/>
                <a:sym typeface="Roboto Condensed Bold"/>
              </a:rPr>
              <a:t> </a:t>
            </a:r>
            <a:r>
              <a:rPr lang="en-US" sz="3400" b="1" dirty="0" err="1">
                <a:solidFill>
                  <a:srgbClr val="000000"/>
                </a:solidFill>
                <a:latin typeface="Roboto Condensed Bold"/>
                <a:ea typeface="Roboto Condensed Bold"/>
                <a:cs typeface="Roboto Condensed Bold"/>
                <a:sym typeface="Roboto Condensed Bold"/>
              </a:rPr>
              <a:t>đoạn</a:t>
            </a:r>
            <a:r>
              <a:rPr lang="en-US" sz="3400" b="1" dirty="0">
                <a:solidFill>
                  <a:srgbClr val="000000"/>
                </a:solidFill>
                <a:latin typeface="Roboto Condensed Bold"/>
                <a:ea typeface="Roboto Condensed Bold"/>
                <a:cs typeface="Roboto Condensed Bold"/>
                <a:sym typeface="Roboto Condensed Bold"/>
              </a:rPr>
              <a:t> </a:t>
            </a:r>
            <a:r>
              <a:rPr lang="en-US" sz="3400" b="1" dirty="0" err="1">
                <a:solidFill>
                  <a:srgbClr val="000000"/>
                </a:solidFill>
                <a:latin typeface="Roboto Condensed Bold"/>
                <a:ea typeface="Roboto Condensed Bold"/>
                <a:cs typeface="Roboto Condensed Bold"/>
                <a:sym typeface="Roboto Condensed Bold"/>
              </a:rPr>
              <a:t>trích</a:t>
            </a:r>
            <a:r>
              <a:rPr lang="en-US" sz="3400" b="1" dirty="0">
                <a:solidFill>
                  <a:srgbClr val="000000"/>
                </a:solidFill>
                <a:latin typeface="Roboto Condensed Bold"/>
                <a:ea typeface="Roboto Condensed Bold"/>
                <a:cs typeface="Roboto Condensed Bold"/>
                <a:sym typeface="Roboto Condensed Bold"/>
              </a:rPr>
              <a:t>:</a:t>
            </a:r>
            <a:r>
              <a:rPr lang="en-US" sz="3400" dirty="0">
                <a:solidFill>
                  <a:srgbClr val="000000"/>
                </a:solidFill>
                <a:latin typeface="Roboto Condensed"/>
                <a:ea typeface="Roboto Condensed"/>
                <a:cs typeface="Roboto Condensed"/>
                <a:sym typeface="Roboto Condensed"/>
              </a:rPr>
              <a:t> </a:t>
            </a:r>
          </a:p>
          <a:p>
            <a:pPr algn="just">
              <a:lnSpc>
                <a:spcPts val="4760"/>
              </a:lnSpc>
            </a:pPr>
            <a:r>
              <a:rPr lang="en-US" sz="3400" dirty="0">
                <a:solidFill>
                  <a:srgbClr val="000000"/>
                </a:solidFill>
                <a:latin typeface="Roboto Condensed"/>
                <a:ea typeface="Roboto Condensed"/>
                <a:cs typeface="Roboto Condensed"/>
                <a:sym typeface="Roboto Condensed"/>
              </a:rPr>
              <a:t>Trong </a:t>
            </a:r>
            <a:r>
              <a:rPr lang="en-US" sz="3400" dirty="0" err="1">
                <a:solidFill>
                  <a:srgbClr val="000000"/>
                </a:solidFill>
                <a:latin typeface="Roboto Condensed"/>
                <a:ea typeface="Roboto Condensed"/>
                <a:cs typeface="Roboto Condensed"/>
                <a:sym typeface="Roboto Condensed"/>
              </a:rPr>
              <a:t>Hồi</a:t>
            </a:r>
            <a:r>
              <a:rPr lang="en-US" sz="3400" dirty="0">
                <a:solidFill>
                  <a:srgbClr val="000000"/>
                </a:solidFill>
                <a:latin typeface="Roboto Condensed"/>
                <a:ea typeface="Roboto Condensed"/>
                <a:cs typeface="Roboto Condensed"/>
                <a:sym typeface="Roboto Condensed"/>
              </a:rPr>
              <a:t> III - </a:t>
            </a:r>
            <a:r>
              <a:rPr lang="en-US" sz="3400" dirty="0" err="1">
                <a:solidFill>
                  <a:srgbClr val="000000"/>
                </a:solidFill>
                <a:latin typeface="Roboto Condensed"/>
                <a:ea typeface="Roboto Condensed"/>
                <a:cs typeface="Roboto Condensed"/>
                <a:sym typeface="Roboto Condensed"/>
              </a:rPr>
              <a:t>Lớp</a:t>
            </a:r>
            <a:r>
              <a:rPr lang="en-US" sz="3400" dirty="0">
                <a:solidFill>
                  <a:srgbClr val="000000"/>
                </a:solidFill>
                <a:latin typeface="Roboto Condensed"/>
                <a:ea typeface="Roboto Condensed"/>
                <a:cs typeface="Roboto Condensed"/>
                <a:sym typeface="Roboto Condensed"/>
              </a:rPr>
              <a:t> IV, </a:t>
            </a:r>
            <a:r>
              <a:rPr lang="en-US" sz="3400" dirty="0" err="1">
                <a:solidFill>
                  <a:srgbClr val="000000"/>
                </a:solidFill>
                <a:latin typeface="Roboto Condensed"/>
                <a:ea typeface="Roboto Condensed"/>
                <a:cs typeface="Roboto Condensed"/>
                <a:sym typeface="Roboto Condensed"/>
              </a:rPr>
              <a:t>Rô-đri-gơ</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đến</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gặp</a:t>
            </a:r>
            <a:r>
              <a:rPr lang="en-US" sz="3400" dirty="0">
                <a:solidFill>
                  <a:srgbClr val="000000"/>
                </a:solidFill>
                <a:latin typeface="Roboto Condensed"/>
                <a:ea typeface="Roboto Condensed"/>
                <a:cs typeface="Roboto Condensed"/>
                <a:sym typeface="Roboto Condensed"/>
              </a:rPr>
              <a:t> Si-men </a:t>
            </a:r>
            <a:r>
              <a:rPr lang="en-US" sz="3400" dirty="0" err="1">
                <a:solidFill>
                  <a:srgbClr val="000000"/>
                </a:solidFill>
                <a:latin typeface="Roboto Condensed"/>
                <a:ea typeface="Roboto Condensed"/>
                <a:cs typeface="Roboto Condensed"/>
                <a:sym typeface="Roboto Condensed"/>
              </a:rPr>
              <a:t>sau</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khi</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đã</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giết</a:t>
            </a:r>
            <a:r>
              <a:rPr lang="en-US" sz="3400" dirty="0">
                <a:solidFill>
                  <a:srgbClr val="000000"/>
                </a:solidFill>
                <a:latin typeface="Roboto Condensed"/>
                <a:ea typeface="Roboto Condensed"/>
                <a:cs typeface="Roboto Condensed"/>
                <a:sym typeface="Roboto Condensed"/>
              </a:rPr>
              <a:t> cha </a:t>
            </a:r>
            <a:r>
              <a:rPr lang="en-US" sz="3400" dirty="0" err="1">
                <a:solidFill>
                  <a:srgbClr val="000000"/>
                </a:solidFill>
                <a:latin typeface="Roboto Condensed"/>
                <a:ea typeface="Roboto Condensed"/>
                <a:cs typeface="Roboto Condensed"/>
                <a:sym typeface="Roboto Condensed"/>
              </a:rPr>
              <a:t>của</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nàng</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bằng</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cuộc</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đấu</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kiếm</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Đoạn</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trích</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là</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cao</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trào</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của</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vở</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kịch</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đỉnh</a:t>
            </a:r>
            <a:r>
              <a:rPr lang="en-US" sz="3400" dirty="0">
                <a:solidFill>
                  <a:srgbClr val="000000"/>
                </a:solidFill>
                <a:latin typeface="Roboto Condensed"/>
                <a:ea typeface="Roboto Condensed"/>
                <a:cs typeface="Roboto Condensed"/>
                <a:sym typeface="Roboto Condensed"/>
              </a:rPr>
              <a:t> </a:t>
            </a:r>
            <a:r>
              <a:rPr lang="en-US" sz="3400" dirty="0" err="1">
                <a:solidFill>
                  <a:srgbClr val="000000"/>
                </a:solidFill>
                <a:latin typeface="Roboto Condensed"/>
                <a:ea typeface="Roboto Condensed"/>
                <a:cs typeface="Roboto Condensed"/>
                <a:sym typeface="Roboto Condensed"/>
              </a:rPr>
              <a:t>điểm</a:t>
            </a:r>
            <a:r>
              <a:rPr lang="en-US" sz="3400" dirty="0">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575129" y="116781"/>
            <a:ext cx="7309824" cy="1069519"/>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00727" y="281430"/>
            <a:ext cx="8058628" cy="747270"/>
          </a:xfrm>
          <a:prstGeom prst="rect">
            <a:avLst/>
          </a:prstGeom>
        </p:spPr>
        <p:txBody>
          <a:bodyPr lIns="0" tIns="0" rIns="0" bIns="0" rtlCol="0" anchor="t">
            <a:spAutoFit/>
          </a:bodyPr>
          <a:lstStyle/>
          <a:p>
            <a:pPr algn="ctr">
              <a:lnSpc>
                <a:spcPts val="6164"/>
              </a:lnSpc>
            </a:pPr>
            <a:r>
              <a:rPr lang="en-US" sz="4403" b="1">
                <a:solidFill>
                  <a:srgbClr val="343741"/>
                </a:solidFill>
                <a:latin typeface="Fraunces Bold"/>
                <a:ea typeface="Fraunces Bold"/>
                <a:cs typeface="Fraunces Bold"/>
                <a:sym typeface="Fraunces Bold"/>
              </a:rPr>
              <a:t>3. KHÁM PHÁ VĂN BẢN</a:t>
            </a:r>
          </a:p>
        </p:txBody>
      </p:sp>
      <p:sp>
        <p:nvSpPr>
          <p:cNvPr id="8" name="TextBox 8"/>
          <p:cNvSpPr txBox="1"/>
          <p:nvPr/>
        </p:nvSpPr>
        <p:spPr>
          <a:xfrm>
            <a:off x="896718" y="1100575"/>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9" name="TextBox 9"/>
          <p:cNvSpPr txBox="1"/>
          <p:nvPr/>
        </p:nvSpPr>
        <p:spPr>
          <a:xfrm>
            <a:off x="896718" y="1772405"/>
            <a:ext cx="11032835" cy="629895"/>
          </a:xfrm>
          <a:prstGeom prst="rect">
            <a:avLst/>
          </a:prstGeom>
        </p:spPr>
        <p:txBody>
          <a:bodyPr lIns="0" tIns="0" rIns="0" bIns="0" rtlCol="0" anchor="t">
            <a:spAutoFit/>
          </a:bodyPr>
          <a:lstStyle/>
          <a:p>
            <a:pPr algn="l">
              <a:lnSpc>
                <a:spcPts val="5179"/>
              </a:lnSpc>
              <a:spcBef>
                <a:spcPct val="0"/>
              </a:spcBef>
            </a:pPr>
            <a:r>
              <a:rPr lang="en-US" sz="3699" b="1">
                <a:solidFill>
                  <a:srgbClr val="FFFFFF"/>
                </a:solidFill>
                <a:latin typeface="Roboto Condensed Bold"/>
                <a:ea typeface="Roboto Condensed Bold"/>
                <a:cs typeface="Roboto Condensed Bold"/>
                <a:sym typeface="Roboto Condensed Bold"/>
              </a:rPr>
              <a:t>a. Đặc trưng thể loại bi kịch trong văn bản</a:t>
            </a:r>
          </a:p>
        </p:txBody>
      </p:sp>
      <p:graphicFrame>
        <p:nvGraphicFramePr>
          <p:cNvPr id="10" name="Table 10"/>
          <p:cNvGraphicFramePr>
            <a:graphicFrameLocks noGrp="1"/>
          </p:cNvGraphicFramePr>
          <p:nvPr/>
        </p:nvGraphicFramePr>
        <p:xfrm>
          <a:off x="1340648" y="2679159"/>
          <a:ext cx="15390160" cy="6246294"/>
        </p:xfrm>
        <a:graphic>
          <a:graphicData uri="http://schemas.openxmlformats.org/drawingml/2006/table">
            <a:tbl>
              <a:tblPr/>
              <a:tblGrid>
                <a:gridCol w="3073599">
                  <a:extLst>
                    <a:ext uri="{9D8B030D-6E8A-4147-A177-3AD203B41FA5}">
                      <a16:colId xmlns:a16="http://schemas.microsoft.com/office/drawing/2014/main" val="20000"/>
                    </a:ext>
                  </a:extLst>
                </a:gridCol>
                <a:gridCol w="12316561">
                  <a:extLst>
                    <a:ext uri="{9D8B030D-6E8A-4147-A177-3AD203B41FA5}">
                      <a16:colId xmlns:a16="http://schemas.microsoft.com/office/drawing/2014/main" val="20001"/>
                    </a:ext>
                  </a:extLst>
                </a:gridCol>
              </a:tblGrid>
              <a:tr h="3123147">
                <a:tc>
                  <a:txBody>
                    <a:bodyPr/>
                    <a:lstStyle/>
                    <a:p>
                      <a:pPr algn="ctr">
                        <a:lnSpc>
                          <a:spcPts val="4760"/>
                        </a:lnSpc>
                        <a:defRPr/>
                      </a:pPr>
                      <a:r>
                        <a:rPr lang="en-US" sz="3400" b="1">
                          <a:solidFill>
                            <a:srgbClr val="094C79">
                              <a:alpha val="95686"/>
                            </a:srgbClr>
                          </a:solidFill>
                          <a:latin typeface="Roboto Condensed Bold"/>
                          <a:ea typeface="Roboto Condensed Bold"/>
                          <a:cs typeface="Roboto Condensed Bold"/>
                          <a:sym typeface="Roboto Condensed Bold"/>
                        </a:rPr>
                        <a:t>Hình thức </a:t>
                      </a:r>
                      <a:endParaRPr lang="en-US" sz="1100"/>
                    </a:p>
                    <a:p>
                      <a:pPr algn="ctr">
                        <a:lnSpc>
                          <a:spcPts val="4760"/>
                        </a:lnSpc>
                      </a:pPr>
                      <a:r>
                        <a:rPr lang="en-US" sz="3400" b="1">
                          <a:solidFill>
                            <a:srgbClr val="094C79">
                              <a:alpha val="95686"/>
                            </a:srgbClr>
                          </a:solidFill>
                          <a:latin typeface="Roboto Condensed Bold"/>
                          <a:ea typeface="Roboto Condensed Bold"/>
                          <a:cs typeface="Roboto Condensed Bold"/>
                          <a:sym typeface="Roboto Condensed Bold"/>
                        </a:rPr>
                        <a:t>trình bày </a:t>
                      </a:r>
                    </a:p>
                    <a:p>
                      <a:pPr algn="ctr">
                        <a:lnSpc>
                          <a:spcPts val="4760"/>
                        </a:lnSpc>
                      </a:pPr>
                      <a:r>
                        <a:rPr lang="en-US" sz="3400" b="1">
                          <a:solidFill>
                            <a:srgbClr val="094C79">
                              <a:alpha val="95686"/>
                            </a:srgbClr>
                          </a:solidFill>
                          <a:latin typeface="Roboto Condensed Bold"/>
                          <a:ea typeface="Roboto Condensed Bold"/>
                          <a:cs typeface="Roboto Condensed Bold"/>
                          <a:sym typeface="Roboto Condensed Bold"/>
                        </a:rPr>
                        <a:t>văn bản kịch </a:t>
                      </a: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alpha val="95686"/>
                      </a:srgbClr>
                    </a:solidFill>
                  </a:tcPr>
                </a:tc>
                <a:tc>
                  <a:txBody>
                    <a:bodyPr/>
                    <a:lstStyle/>
                    <a:p>
                      <a:pPr algn="just">
                        <a:lnSpc>
                          <a:spcPts val="4760"/>
                        </a:lnSpc>
                        <a:defRPr/>
                      </a:pPr>
                      <a:endParaRPr lang="en-US" sz="1100" dirty="0"/>
                    </a:p>
                    <a:p>
                      <a:pPr marL="734061" lvl="1" indent="-367031" algn="just">
                        <a:lnSpc>
                          <a:spcPts val="4760"/>
                        </a:lnSpc>
                        <a:buFont typeface="Arial"/>
                        <a:buChar char="•"/>
                      </a:pPr>
                      <a:r>
                        <a:rPr lang="en-US" sz="3400" dirty="0">
                          <a:solidFill>
                            <a:srgbClr val="094C79">
                              <a:alpha val="95686"/>
                            </a:srgbClr>
                          </a:solidFill>
                          <a:latin typeface="Roboto Condensed"/>
                          <a:ea typeface="Roboto Condensed"/>
                          <a:cs typeface="Roboto Condensed"/>
                          <a:sym typeface="Roboto Condensed"/>
                        </a:rPr>
                        <a:t>Chia </a:t>
                      </a:r>
                      <a:r>
                        <a:rPr lang="en-US" sz="3400" dirty="0" err="1">
                          <a:solidFill>
                            <a:srgbClr val="094C79">
                              <a:alpha val="95686"/>
                            </a:srgbClr>
                          </a:solidFill>
                          <a:latin typeface="Roboto Condensed"/>
                          <a:ea typeface="Roboto Condensed"/>
                          <a:cs typeface="Roboto Condensed"/>
                          <a:sym typeface="Roboto Condensed"/>
                        </a:rPr>
                        <a:t>thành</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các</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hồi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và</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các</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lớp</a:t>
                      </a:r>
                      <a:endParaRPr lang="en-US" sz="3400" dirty="0">
                        <a:solidFill>
                          <a:srgbClr val="094C79">
                            <a:alpha val="95686"/>
                          </a:srgbClr>
                        </a:solidFill>
                        <a:latin typeface="Roboto Condensed"/>
                        <a:ea typeface="Roboto Condensed"/>
                        <a:cs typeface="Roboto Condensed"/>
                        <a:sym typeface="Roboto Condensed"/>
                      </a:endParaRPr>
                    </a:p>
                    <a:p>
                      <a:pPr marL="734061" lvl="1" indent="-367031" algn="just">
                        <a:lnSpc>
                          <a:spcPts val="4760"/>
                        </a:lnSpc>
                        <a:buFont typeface="Arial"/>
                        <a:buChar char="•"/>
                      </a:pPr>
                      <a:r>
                        <a:rPr lang="en-US" sz="3400" dirty="0" err="1">
                          <a:solidFill>
                            <a:srgbClr val="094C79">
                              <a:alpha val="95686"/>
                            </a:srgbClr>
                          </a:solidFill>
                          <a:latin typeface="Roboto Condensed"/>
                          <a:ea typeface="Roboto Condensed"/>
                          <a:cs typeface="Roboto Condensed"/>
                          <a:sym typeface="Roboto Condensed"/>
                        </a:rPr>
                        <a:t>Có</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các</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lượt</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lời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luân</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phiên</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của</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nhân</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vật</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Tên</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nhân</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vật</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được</a:t>
                      </a:r>
                      <a:r>
                        <a:rPr lang="en-US" sz="3400" dirty="0">
                          <a:solidFill>
                            <a:srgbClr val="094C79">
                              <a:alpha val="95686"/>
                            </a:srgbClr>
                          </a:solidFill>
                          <a:latin typeface="Roboto Condensed"/>
                          <a:ea typeface="Roboto Condensed"/>
                          <a:cs typeface="Roboto Condensed"/>
                          <a:sym typeface="Roboto Condensed"/>
                        </a:rPr>
                        <a:t> in </a:t>
                      </a:r>
                      <a:r>
                        <a:rPr lang="en-US" sz="3400" dirty="0" err="1">
                          <a:solidFill>
                            <a:srgbClr val="094C79">
                              <a:alpha val="95686"/>
                            </a:srgbClr>
                          </a:solidFill>
                          <a:latin typeface="Roboto Condensed"/>
                          <a:ea typeface="Roboto Condensed"/>
                          <a:cs typeface="Roboto Condensed"/>
                          <a:sym typeface="Roboto Condensed"/>
                        </a:rPr>
                        <a:t>đậm</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trước</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mỗi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lời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thoại</a:t>
                      </a:r>
                      <a:r>
                        <a:rPr lang="en-US" sz="3400" dirty="0">
                          <a:solidFill>
                            <a:srgbClr val="094C79">
                              <a:alpha val="95686"/>
                            </a:srgbClr>
                          </a:solidFill>
                          <a:latin typeface="Roboto Condensed"/>
                          <a:ea typeface="Roboto Condensed"/>
                          <a:cs typeface="Roboto Condensed"/>
                          <a:sym typeface="Roboto Condensed"/>
                        </a:rPr>
                        <a:t>.</a:t>
                      </a: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alpha val="95686"/>
                      </a:srgbClr>
                    </a:solidFill>
                  </a:tcPr>
                </a:tc>
                <a:extLst>
                  <a:ext uri="{0D108BD9-81ED-4DB2-BD59-A6C34878D82A}">
                    <a16:rowId xmlns:a16="http://schemas.microsoft.com/office/drawing/2014/main" val="10000"/>
                  </a:ext>
                </a:extLst>
              </a:tr>
              <a:tr h="3123147">
                <a:tc>
                  <a:txBody>
                    <a:bodyPr/>
                    <a:lstStyle/>
                    <a:p>
                      <a:pPr algn="ctr">
                        <a:lnSpc>
                          <a:spcPts val="4760"/>
                        </a:lnSpc>
                        <a:defRPr/>
                      </a:pPr>
                      <a:r>
                        <a:rPr lang="en-US" sz="3400" b="1">
                          <a:solidFill>
                            <a:srgbClr val="094C79">
                              <a:alpha val="95686"/>
                            </a:srgbClr>
                          </a:solidFill>
                          <a:latin typeface="Roboto Condensed Bold"/>
                          <a:ea typeface="Roboto Condensed Bold"/>
                          <a:cs typeface="Roboto Condensed Bold"/>
                          <a:sym typeface="Roboto Condensed Bold"/>
                        </a:rPr>
                        <a:t>Cốt truyện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alpha val="95686"/>
                      </a:srgbClr>
                    </a:solidFill>
                  </a:tcPr>
                </a:tc>
                <a:tc>
                  <a:txBody>
                    <a:bodyPr/>
                    <a:lstStyle/>
                    <a:p>
                      <a:pPr marL="734061" lvl="1" indent="-367031" algn="just">
                        <a:lnSpc>
                          <a:spcPts val="4760"/>
                        </a:lnSpc>
                        <a:buFont typeface="Arial"/>
                        <a:buChar char="•"/>
                        <a:defRPr/>
                      </a:pPr>
                      <a:r>
                        <a:rPr lang="en-US" sz="3400" dirty="0" err="1">
                          <a:solidFill>
                            <a:srgbClr val="094C79">
                              <a:alpha val="95686"/>
                            </a:srgbClr>
                          </a:solidFill>
                          <a:latin typeface="Roboto Condensed"/>
                          <a:ea typeface="Roboto Condensed"/>
                          <a:cs typeface="Roboto Condensed"/>
                          <a:sym typeface="Roboto Condensed"/>
                        </a:rPr>
                        <a:t>Rô-đri-gơ</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đến</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gặp</a:t>
                      </a:r>
                      <a:r>
                        <a:rPr lang="en-US" sz="3400" dirty="0">
                          <a:solidFill>
                            <a:srgbClr val="094C79">
                              <a:alpha val="95686"/>
                            </a:srgbClr>
                          </a:solidFill>
                          <a:latin typeface="Roboto Condensed"/>
                          <a:ea typeface="Roboto Condensed"/>
                          <a:cs typeface="Roboto Condensed"/>
                          <a:sym typeface="Roboto Condensed"/>
                        </a:rPr>
                        <a:t> Si-men </a:t>
                      </a:r>
                      <a:r>
                        <a:rPr lang="en-US" sz="3400" dirty="0" err="1">
                          <a:solidFill>
                            <a:srgbClr val="094C79">
                              <a:alpha val="95686"/>
                            </a:srgbClr>
                          </a:solidFill>
                          <a:latin typeface="Roboto Condensed"/>
                          <a:ea typeface="Roboto Condensed"/>
                          <a:cs typeface="Roboto Condensed"/>
                          <a:sym typeface="Roboto Condensed"/>
                        </a:rPr>
                        <a:t>sau</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khi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giết</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chết</a:t>
                      </a:r>
                      <a:r>
                        <a:rPr lang="en-US" sz="3400" dirty="0">
                          <a:solidFill>
                            <a:srgbClr val="094C79">
                              <a:alpha val="95686"/>
                            </a:srgbClr>
                          </a:solidFill>
                          <a:latin typeface="Roboto Condensed"/>
                          <a:ea typeface="Roboto Condensed"/>
                          <a:cs typeface="Roboto Condensed"/>
                          <a:sym typeface="Roboto Condensed"/>
                        </a:rPr>
                        <a:t> cha </a:t>
                      </a:r>
                      <a:r>
                        <a:rPr lang="en-US" sz="3400" dirty="0" err="1">
                          <a:solidFill>
                            <a:srgbClr val="094C79">
                              <a:alpha val="95686"/>
                            </a:srgbClr>
                          </a:solidFill>
                          <a:latin typeface="Roboto Condensed"/>
                          <a:ea typeface="Roboto Condensed"/>
                          <a:cs typeface="Roboto Condensed"/>
                          <a:sym typeface="Roboto Condensed"/>
                        </a:rPr>
                        <a:t>của</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nàng</a:t>
                      </a:r>
                      <a:r>
                        <a:rPr lang="en-US" sz="3400" dirty="0">
                          <a:solidFill>
                            <a:srgbClr val="094C79">
                              <a:alpha val="95686"/>
                            </a:srgbClr>
                          </a:solidFill>
                          <a:latin typeface="Roboto Condensed"/>
                          <a:ea typeface="Roboto Condensed"/>
                          <a:cs typeface="Roboto Condensed"/>
                          <a:sym typeface="Roboto Condensed"/>
                        </a:rPr>
                        <a:t>. Si-men </a:t>
                      </a:r>
                      <a:r>
                        <a:rPr lang="en-US" sz="3400" dirty="0" err="1">
                          <a:solidFill>
                            <a:srgbClr val="094C79">
                              <a:alpha val="95686"/>
                            </a:srgbClr>
                          </a:solidFill>
                          <a:latin typeface="Roboto Condensed"/>
                          <a:ea typeface="Roboto Condensed"/>
                          <a:cs typeface="Roboto Condensed"/>
                          <a:sym typeface="Roboto Condensed"/>
                        </a:rPr>
                        <a:t>đòi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trả</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thù</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bằng</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cách</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lấy</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mạng</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của</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chàng</a:t>
                      </a:r>
                      <a:r>
                        <a:rPr lang="en-US" sz="3400" dirty="0">
                          <a:solidFill>
                            <a:srgbClr val="094C79">
                              <a:alpha val="95686"/>
                            </a:srgbClr>
                          </a:solidFill>
                          <a:latin typeface="Roboto Condensed"/>
                          <a:ea typeface="Roboto Condensed"/>
                          <a:cs typeface="Roboto Condensed"/>
                          <a:sym typeface="Roboto Condensed"/>
                        </a:rPr>
                        <a:t>. </a:t>
                      </a:r>
                      <a:endParaRPr lang="en-US" sz="1100" dirty="0"/>
                    </a:p>
                    <a:p>
                      <a:pPr marL="734061" lvl="1" indent="-367031" algn="just">
                        <a:lnSpc>
                          <a:spcPts val="4760"/>
                        </a:lnSpc>
                        <a:buFont typeface="Arial"/>
                        <a:buChar char="•"/>
                      </a:pPr>
                      <a:r>
                        <a:rPr lang="en-US" sz="3400" dirty="0" err="1">
                          <a:solidFill>
                            <a:srgbClr val="094C79">
                              <a:alpha val="95686"/>
                            </a:srgbClr>
                          </a:solidFill>
                          <a:latin typeface="Roboto Condensed"/>
                          <a:ea typeface="Roboto Condensed"/>
                          <a:cs typeface="Roboto Condensed"/>
                          <a:sym typeface="Roboto Condensed"/>
                        </a:rPr>
                        <a:t>Cả</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hai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cùng</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đối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thoại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và</a:t>
                      </a:r>
                      <a:r>
                        <a:rPr lang="en-US" sz="3400" dirty="0">
                          <a:solidFill>
                            <a:srgbClr val="094C79">
                              <a:alpha val="95686"/>
                            </a:srgbClr>
                          </a:solidFill>
                          <a:latin typeface="Roboto Condensed"/>
                          <a:ea typeface="Roboto Condensed"/>
                          <a:cs typeface="Roboto Condensed"/>
                          <a:sym typeface="Roboto Condensed"/>
                        </a:rPr>
                        <a:t> chia </a:t>
                      </a:r>
                      <a:r>
                        <a:rPr lang="en-US" sz="3400" dirty="0" err="1">
                          <a:solidFill>
                            <a:srgbClr val="094C79">
                              <a:alpha val="95686"/>
                            </a:srgbClr>
                          </a:solidFill>
                          <a:latin typeface="Roboto Condensed"/>
                          <a:ea typeface="Roboto Condensed"/>
                          <a:cs typeface="Roboto Condensed"/>
                          <a:sym typeface="Roboto Condensed"/>
                        </a:rPr>
                        <a:t>sẻ</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nỗi</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lòng</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đau</a:t>
                      </a:r>
                      <a:r>
                        <a:rPr lang="en-US" sz="3400" dirty="0">
                          <a:solidFill>
                            <a:srgbClr val="094C79">
                              <a:alpha val="95686"/>
                            </a:srgbClr>
                          </a:solidFill>
                          <a:latin typeface="Roboto Condensed"/>
                          <a:ea typeface="Roboto Condensed"/>
                          <a:cs typeface="Roboto Condensed"/>
                          <a:sym typeface="Roboto Condensed"/>
                        </a:rPr>
                        <a:t> </a:t>
                      </a:r>
                      <a:r>
                        <a:rPr lang="en-US" sz="3400" dirty="0" err="1">
                          <a:solidFill>
                            <a:srgbClr val="094C79">
                              <a:alpha val="95686"/>
                            </a:srgbClr>
                          </a:solidFill>
                          <a:latin typeface="Roboto Condensed"/>
                          <a:ea typeface="Roboto Condensed"/>
                          <a:cs typeface="Roboto Condensed"/>
                          <a:sym typeface="Roboto Condensed"/>
                        </a:rPr>
                        <a:t>khổ</a:t>
                      </a:r>
                      <a:r>
                        <a:rPr lang="en-US" sz="3400" dirty="0">
                          <a:solidFill>
                            <a:srgbClr val="094C79">
                              <a:alpha val="95686"/>
                            </a:srgbClr>
                          </a:solidFill>
                          <a:latin typeface="Roboto Condensed"/>
                          <a:ea typeface="Roboto Condensed"/>
                          <a:cs typeface="Roboto Condensed"/>
                          <a:sym typeface="Roboto Condensed"/>
                        </a:rPr>
                        <a:t>.</a:t>
                      </a:r>
                    </a:p>
                    <a:p>
                      <a:pPr algn="just">
                        <a:lnSpc>
                          <a:spcPts val="4760"/>
                        </a:lnSpc>
                      </a:pPr>
                      <a:endParaRPr lang="en-US" sz="3400" dirty="0">
                        <a:solidFill>
                          <a:srgbClr val="094C79">
                            <a:alpha val="95686"/>
                          </a:srgbClr>
                        </a:solidFill>
                        <a:latin typeface="Roboto Condensed"/>
                        <a:ea typeface="Roboto Condensed"/>
                        <a:cs typeface="Roboto Condensed"/>
                        <a:sym typeface="Roboto Condensed"/>
                      </a:endParaRP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alpha val="95686"/>
                      </a:srgb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575129" y="116781"/>
            <a:ext cx="7309824" cy="1069519"/>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00727" y="281430"/>
            <a:ext cx="8058628" cy="747270"/>
          </a:xfrm>
          <a:prstGeom prst="rect">
            <a:avLst/>
          </a:prstGeom>
        </p:spPr>
        <p:txBody>
          <a:bodyPr lIns="0" tIns="0" rIns="0" bIns="0" rtlCol="0" anchor="t">
            <a:spAutoFit/>
          </a:bodyPr>
          <a:lstStyle/>
          <a:p>
            <a:pPr algn="ctr">
              <a:lnSpc>
                <a:spcPts val="6164"/>
              </a:lnSpc>
            </a:pPr>
            <a:r>
              <a:rPr lang="en-US" sz="4403" b="1">
                <a:solidFill>
                  <a:srgbClr val="343741"/>
                </a:solidFill>
                <a:latin typeface="Fraunces Bold"/>
                <a:ea typeface="Fraunces Bold"/>
                <a:cs typeface="Fraunces Bold"/>
                <a:sym typeface="Fraunces Bold"/>
              </a:rPr>
              <a:t>3. KHÁM PHÁ VĂN BẢN</a:t>
            </a:r>
          </a:p>
        </p:txBody>
      </p:sp>
      <p:sp>
        <p:nvSpPr>
          <p:cNvPr id="8" name="TextBox 8"/>
          <p:cNvSpPr txBox="1"/>
          <p:nvPr/>
        </p:nvSpPr>
        <p:spPr>
          <a:xfrm>
            <a:off x="896718" y="1100575"/>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9" name="TextBox 9"/>
          <p:cNvSpPr txBox="1"/>
          <p:nvPr/>
        </p:nvSpPr>
        <p:spPr>
          <a:xfrm>
            <a:off x="896718" y="1772405"/>
            <a:ext cx="11032835" cy="629895"/>
          </a:xfrm>
          <a:prstGeom prst="rect">
            <a:avLst/>
          </a:prstGeom>
        </p:spPr>
        <p:txBody>
          <a:bodyPr lIns="0" tIns="0" rIns="0" bIns="0" rtlCol="0" anchor="t">
            <a:spAutoFit/>
          </a:bodyPr>
          <a:lstStyle/>
          <a:p>
            <a:pPr algn="l">
              <a:lnSpc>
                <a:spcPts val="5179"/>
              </a:lnSpc>
              <a:spcBef>
                <a:spcPct val="0"/>
              </a:spcBef>
            </a:pPr>
            <a:r>
              <a:rPr lang="en-US" sz="3699" b="1">
                <a:solidFill>
                  <a:srgbClr val="FFFFFF"/>
                </a:solidFill>
                <a:latin typeface="Roboto Condensed Bold"/>
                <a:ea typeface="Roboto Condensed Bold"/>
                <a:cs typeface="Roboto Condensed Bold"/>
                <a:sym typeface="Roboto Condensed Bold"/>
              </a:rPr>
              <a:t>a. Đặc trưng thể loại bi kịch trong văn bản</a:t>
            </a:r>
          </a:p>
        </p:txBody>
      </p:sp>
      <p:graphicFrame>
        <p:nvGraphicFramePr>
          <p:cNvPr id="10" name="Table 10"/>
          <p:cNvGraphicFramePr>
            <a:graphicFrameLocks noGrp="1"/>
          </p:cNvGraphicFramePr>
          <p:nvPr/>
        </p:nvGraphicFramePr>
        <p:xfrm>
          <a:off x="1340648" y="2679159"/>
          <a:ext cx="15918652" cy="5948050"/>
        </p:xfrm>
        <a:graphic>
          <a:graphicData uri="http://schemas.openxmlformats.org/drawingml/2006/table">
            <a:tbl>
              <a:tblPr/>
              <a:tblGrid>
                <a:gridCol w="3179145">
                  <a:extLst>
                    <a:ext uri="{9D8B030D-6E8A-4147-A177-3AD203B41FA5}">
                      <a16:colId xmlns:a16="http://schemas.microsoft.com/office/drawing/2014/main" val="20000"/>
                    </a:ext>
                  </a:extLst>
                </a:gridCol>
                <a:gridCol w="12739507">
                  <a:extLst>
                    <a:ext uri="{9D8B030D-6E8A-4147-A177-3AD203B41FA5}">
                      <a16:colId xmlns:a16="http://schemas.microsoft.com/office/drawing/2014/main" val="20001"/>
                    </a:ext>
                  </a:extLst>
                </a:gridCol>
              </a:tblGrid>
              <a:tr h="3949445">
                <a:tc>
                  <a:txBody>
                    <a:bodyPr/>
                    <a:lstStyle/>
                    <a:p>
                      <a:pPr algn="ctr">
                        <a:lnSpc>
                          <a:spcPts val="4760"/>
                        </a:lnSpc>
                        <a:defRPr/>
                      </a:pPr>
                      <a:r>
                        <a:rPr lang="en-US" sz="3400" b="1">
                          <a:solidFill>
                            <a:srgbClr val="0B67A5">
                              <a:alpha val="95686"/>
                            </a:srgbClr>
                          </a:solidFill>
                          <a:latin typeface="Roboto Condensed Bold"/>
                          <a:ea typeface="Roboto Condensed Bold"/>
                          <a:cs typeface="Roboto Condensed Bold"/>
                          <a:sym typeface="Roboto Condensed Bold"/>
                        </a:rPr>
                        <a:t>Xung đột</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alpha val="95686"/>
                      </a:srgbClr>
                    </a:solidFill>
                  </a:tcPr>
                </a:tc>
                <a:tc>
                  <a:txBody>
                    <a:bodyPr/>
                    <a:lstStyle/>
                    <a:p>
                      <a:pPr marL="734061" lvl="1" indent="-367031" algn="just">
                        <a:lnSpc>
                          <a:spcPts val="4760"/>
                        </a:lnSpc>
                        <a:buFont typeface="Arial"/>
                        <a:buChar char="•"/>
                        <a:defRPr/>
                      </a:pPr>
                      <a:r>
                        <a:rPr lang="en-US" sz="3400" b="1">
                          <a:solidFill>
                            <a:srgbClr val="0B67A5">
                              <a:alpha val="95686"/>
                            </a:srgbClr>
                          </a:solidFill>
                          <a:latin typeface="Roboto Condensed Bold"/>
                          <a:ea typeface="Roboto Condensed Bold"/>
                          <a:cs typeface="Roboto Condensed Bold"/>
                          <a:sym typeface="Roboto Condensed Bold"/>
                        </a:rPr>
                        <a:t>Xung đột nội tâm nhân vật:</a:t>
                      </a:r>
                      <a:r>
                        <a:rPr lang="en-US" sz="3400">
                          <a:solidFill>
                            <a:srgbClr val="0B67A5">
                              <a:alpha val="95686"/>
                            </a:srgbClr>
                          </a:solidFill>
                          <a:latin typeface="Roboto Condensed"/>
                          <a:ea typeface="Roboto Condensed"/>
                          <a:cs typeface="Roboto Condensed"/>
                          <a:sym typeface="Roboto Condensed"/>
                        </a:rPr>
                        <a:t> giữa dục vọng và danh dự, giữa tình yêu và bổn phận</a:t>
                      </a:r>
                      <a:endParaRPr lang="en-US" sz="1100"/>
                    </a:p>
                    <a:p>
                      <a:pPr marL="734061" lvl="1" indent="-367031" algn="just">
                        <a:lnSpc>
                          <a:spcPts val="4760"/>
                        </a:lnSpc>
                        <a:buFont typeface="Arial"/>
                        <a:buChar char="•"/>
                      </a:pPr>
                      <a:r>
                        <a:rPr lang="en-US" sz="3400" b="1">
                          <a:solidFill>
                            <a:srgbClr val="0B67A5">
                              <a:alpha val="95686"/>
                            </a:srgbClr>
                          </a:solidFill>
                          <a:latin typeface="Roboto Condensed Bold"/>
                          <a:ea typeface="Roboto Condensed Bold"/>
                          <a:cs typeface="Roboto Condensed Bold"/>
                          <a:sym typeface="Roboto Condensed Bold"/>
                        </a:rPr>
                        <a:t>Xung đột giữa thù riêng và nghĩa vụ với Tổ quốc:</a:t>
                      </a:r>
                      <a:r>
                        <a:rPr lang="en-US" sz="3400">
                          <a:solidFill>
                            <a:srgbClr val="0B67A5">
                              <a:alpha val="95686"/>
                            </a:srgbClr>
                          </a:solidFill>
                          <a:latin typeface="Roboto Condensed"/>
                          <a:ea typeface="Roboto Condensed"/>
                          <a:cs typeface="Roboto Condensed"/>
                          <a:sym typeface="Roboto Condensed"/>
                        </a:rPr>
                        <a:t> Rô-đri-gơ ra trận, đánh đuổi kẻ thù, thực hiện bổn phận với đất nước; Si-men đồng ý tác hợp cùng Rô-đri-gơ cũng có nghĩa là thực hiện nghĩa vụ với mệnh lệnh của nhà vua.</a:t>
                      </a: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alpha val="95686"/>
                      </a:srgbClr>
                    </a:solidFill>
                  </a:tcPr>
                </a:tc>
                <a:extLst>
                  <a:ext uri="{0D108BD9-81ED-4DB2-BD59-A6C34878D82A}">
                    <a16:rowId xmlns:a16="http://schemas.microsoft.com/office/drawing/2014/main" val="10000"/>
                  </a:ext>
                </a:extLst>
              </a:tr>
              <a:tr h="1998605">
                <a:tc>
                  <a:txBody>
                    <a:bodyPr/>
                    <a:lstStyle/>
                    <a:p>
                      <a:pPr algn="ctr">
                        <a:lnSpc>
                          <a:spcPts val="4760"/>
                        </a:lnSpc>
                        <a:defRPr/>
                      </a:pPr>
                      <a:r>
                        <a:rPr lang="en-US" sz="3400" b="1">
                          <a:solidFill>
                            <a:srgbClr val="0B67A5">
                              <a:alpha val="95686"/>
                            </a:srgbClr>
                          </a:solidFill>
                          <a:latin typeface="Roboto Condensed Bold"/>
                          <a:ea typeface="Roboto Condensed Bold"/>
                          <a:cs typeface="Roboto Condensed Bold"/>
                          <a:sym typeface="Roboto Condensed Bold"/>
                        </a:rPr>
                        <a:t>Nhân vật chính </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alpha val="95686"/>
                      </a:srgbClr>
                    </a:solidFill>
                  </a:tcPr>
                </a:tc>
                <a:tc>
                  <a:txBody>
                    <a:bodyPr/>
                    <a:lstStyle/>
                    <a:p>
                      <a:pPr marL="734061" lvl="1" indent="-367031" algn="just">
                        <a:lnSpc>
                          <a:spcPts val="4760"/>
                        </a:lnSpc>
                        <a:buFont typeface="Arial"/>
                        <a:buChar char="•"/>
                        <a:defRPr/>
                      </a:pPr>
                      <a:r>
                        <a:rPr lang="en-US" sz="3400">
                          <a:solidFill>
                            <a:srgbClr val="0B67A5">
                              <a:alpha val="95686"/>
                            </a:srgbClr>
                          </a:solidFill>
                          <a:latin typeface="Roboto Condensed"/>
                          <a:ea typeface="Roboto Condensed"/>
                          <a:cs typeface="Roboto Condensed"/>
                          <a:sym typeface="Roboto Condensed"/>
                        </a:rPr>
                        <a:t>Rô-đri-gơ và Si-men</a:t>
                      </a:r>
                      <a:endParaRPr lang="en-US" sz="1100"/>
                    </a:p>
                    <a:p>
                      <a:pPr marL="734061" lvl="1" indent="-367031" algn="just">
                        <a:lnSpc>
                          <a:spcPts val="4760"/>
                        </a:lnSpc>
                        <a:buFont typeface="Arial"/>
                        <a:buChar char="•"/>
                      </a:pPr>
                      <a:r>
                        <a:rPr lang="en-US" sz="3400">
                          <a:solidFill>
                            <a:srgbClr val="0B67A5">
                              <a:alpha val="95686"/>
                            </a:srgbClr>
                          </a:solidFill>
                          <a:latin typeface="Roboto Condensed"/>
                          <a:ea typeface="Roboto Condensed"/>
                          <a:cs typeface="Roboto Condensed"/>
                          <a:sym typeface="Roboto Condensed"/>
                        </a:rPr>
                        <a:t>Là những người thuộc tầng lớp quý tập cao quý</a:t>
                      </a: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alpha val="95686"/>
                      </a:srgb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575129" y="116781"/>
            <a:ext cx="7309824" cy="1069519"/>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00727" y="281430"/>
            <a:ext cx="8058628" cy="747270"/>
          </a:xfrm>
          <a:prstGeom prst="rect">
            <a:avLst/>
          </a:prstGeom>
        </p:spPr>
        <p:txBody>
          <a:bodyPr lIns="0" tIns="0" rIns="0" bIns="0" rtlCol="0" anchor="t">
            <a:spAutoFit/>
          </a:bodyPr>
          <a:lstStyle/>
          <a:p>
            <a:pPr algn="ctr">
              <a:lnSpc>
                <a:spcPts val="6164"/>
              </a:lnSpc>
            </a:pPr>
            <a:r>
              <a:rPr lang="en-US" sz="4403" b="1">
                <a:solidFill>
                  <a:srgbClr val="343741"/>
                </a:solidFill>
                <a:latin typeface="Fraunces Bold"/>
                <a:ea typeface="Fraunces Bold"/>
                <a:cs typeface="Fraunces Bold"/>
                <a:sym typeface="Fraunces Bold"/>
              </a:rPr>
              <a:t>3. KHÁM PHÁ VĂN BẢN</a:t>
            </a:r>
          </a:p>
        </p:txBody>
      </p:sp>
      <p:sp>
        <p:nvSpPr>
          <p:cNvPr id="8" name="TextBox 8"/>
          <p:cNvSpPr txBox="1"/>
          <p:nvPr/>
        </p:nvSpPr>
        <p:spPr>
          <a:xfrm>
            <a:off x="896718" y="1100575"/>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9" name="TextBox 9"/>
          <p:cNvSpPr txBox="1"/>
          <p:nvPr/>
        </p:nvSpPr>
        <p:spPr>
          <a:xfrm>
            <a:off x="896718" y="1791455"/>
            <a:ext cx="11032835" cy="629895"/>
          </a:xfrm>
          <a:prstGeom prst="rect">
            <a:avLst/>
          </a:prstGeom>
        </p:spPr>
        <p:txBody>
          <a:bodyPr lIns="0" tIns="0" rIns="0" bIns="0" rtlCol="0" anchor="t">
            <a:spAutoFit/>
          </a:bodyPr>
          <a:lstStyle/>
          <a:p>
            <a:pPr algn="l">
              <a:lnSpc>
                <a:spcPts val="5179"/>
              </a:lnSpc>
              <a:spcBef>
                <a:spcPct val="0"/>
              </a:spcBef>
            </a:pPr>
            <a:r>
              <a:rPr lang="en-US" sz="3699" b="1">
                <a:solidFill>
                  <a:srgbClr val="FFFFFF"/>
                </a:solidFill>
                <a:latin typeface="Roboto Condensed Bold"/>
                <a:ea typeface="Roboto Condensed Bold"/>
                <a:cs typeface="Roboto Condensed Bold"/>
                <a:sym typeface="Roboto Condensed Bold"/>
              </a:rPr>
              <a:t>a. Đặc trưng thể loại bi kịch trong văn bản</a:t>
            </a:r>
          </a:p>
        </p:txBody>
      </p:sp>
      <p:graphicFrame>
        <p:nvGraphicFramePr>
          <p:cNvPr id="10" name="Table 10"/>
          <p:cNvGraphicFramePr>
            <a:graphicFrameLocks noGrp="1"/>
          </p:cNvGraphicFramePr>
          <p:nvPr/>
        </p:nvGraphicFramePr>
        <p:xfrm>
          <a:off x="896718" y="3027517"/>
          <a:ext cx="16230600" cy="5614211"/>
        </p:xfrm>
        <a:graphic>
          <a:graphicData uri="http://schemas.openxmlformats.org/drawingml/2006/table">
            <a:tbl>
              <a:tblPr/>
              <a:tblGrid>
                <a:gridCol w="3241445">
                  <a:extLst>
                    <a:ext uri="{9D8B030D-6E8A-4147-A177-3AD203B41FA5}">
                      <a16:colId xmlns:a16="http://schemas.microsoft.com/office/drawing/2014/main" val="20000"/>
                    </a:ext>
                  </a:extLst>
                </a:gridCol>
                <a:gridCol w="12989155">
                  <a:extLst>
                    <a:ext uri="{9D8B030D-6E8A-4147-A177-3AD203B41FA5}">
                      <a16:colId xmlns:a16="http://schemas.microsoft.com/office/drawing/2014/main" val="20001"/>
                    </a:ext>
                  </a:extLst>
                </a:gridCol>
              </a:tblGrid>
              <a:tr h="1468810">
                <a:tc>
                  <a:txBody>
                    <a:bodyPr/>
                    <a:lstStyle/>
                    <a:p>
                      <a:pPr algn="ctr">
                        <a:lnSpc>
                          <a:spcPts val="4760"/>
                        </a:lnSpc>
                        <a:defRPr/>
                      </a:pPr>
                      <a:r>
                        <a:rPr lang="en-US" sz="3400" b="1">
                          <a:solidFill>
                            <a:srgbClr val="094C79">
                              <a:alpha val="95686"/>
                            </a:srgbClr>
                          </a:solidFill>
                          <a:latin typeface="Roboto Condensed Bold"/>
                          <a:ea typeface="Roboto Condensed Bold"/>
                          <a:cs typeface="Roboto Condensed Bold"/>
                          <a:sym typeface="Roboto Condensed Bold"/>
                        </a:rPr>
                        <a:t>Lời thoại</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alpha val="95686"/>
                      </a:srgbClr>
                    </a:solidFill>
                  </a:tcPr>
                </a:tc>
                <a:tc>
                  <a:txBody>
                    <a:bodyPr/>
                    <a:lstStyle/>
                    <a:p>
                      <a:pPr marL="734061" lvl="1" indent="-367031" algn="just">
                        <a:lnSpc>
                          <a:spcPts val="4760"/>
                        </a:lnSpc>
                        <a:buFont typeface="Arial"/>
                        <a:buChar char="•"/>
                        <a:defRPr/>
                      </a:pPr>
                      <a:r>
                        <a:rPr lang="en-US" sz="3400">
                          <a:solidFill>
                            <a:srgbClr val="094C79">
                              <a:alpha val="95686"/>
                            </a:srgbClr>
                          </a:solidFill>
                          <a:latin typeface="Roboto Condensed"/>
                          <a:ea typeface="Roboto Condensed"/>
                          <a:cs typeface="Roboto Condensed"/>
                          <a:sym typeface="Roboto Condensed"/>
                        </a:rPr>
                        <a:t>Chủ yếu là lời đối thoại</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alpha val="95686"/>
                      </a:srgbClr>
                    </a:solidFill>
                  </a:tcPr>
                </a:tc>
                <a:extLst>
                  <a:ext uri="{0D108BD9-81ED-4DB2-BD59-A6C34878D82A}">
                    <a16:rowId xmlns:a16="http://schemas.microsoft.com/office/drawing/2014/main" val="10000"/>
                  </a:ext>
                </a:extLst>
              </a:tr>
              <a:tr h="1787087">
                <a:tc>
                  <a:txBody>
                    <a:bodyPr/>
                    <a:lstStyle/>
                    <a:p>
                      <a:pPr algn="ctr">
                        <a:lnSpc>
                          <a:spcPts val="4760"/>
                        </a:lnSpc>
                        <a:defRPr/>
                      </a:pPr>
                      <a:r>
                        <a:rPr lang="en-US" sz="3400" b="1">
                          <a:solidFill>
                            <a:srgbClr val="094C79">
                              <a:alpha val="95686"/>
                            </a:srgbClr>
                          </a:solidFill>
                          <a:latin typeface="Roboto Condensed Bold"/>
                          <a:ea typeface="Roboto Condensed Bold"/>
                          <a:cs typeface="Roboto Condensed Bold"/>
                          <a:sym typeface="Roboto Condensed Bold"/>
                        </a:rPr>
                        <a:t>Đề tài</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alpha val="95686"/>
                      </a:srgbClr>
                    </a:solidFill>
                  </a:tcPr>
                </a:tc>
                <a:tc>
                  <a:txBody>
                    <a:bodyPr/>
                    <a:lstStyle/>
                    <a:p>
                      <a:pPr marL="734061" lvl="1" indent="-367031" algn="just">
                        <a:lnSpc>
                          <a:spcPts val="4760"/>
                        </a:lnSpc>
                        <a:buFont typeface="Arial"/>
                        <a:buChar char="•"/>
                        <a:defRPr/>
                      </a:pPr>
                      <a:r>
                        <a:rPr lang="en-US" sz="3400">
                          <a:solidFill>
                            <a:srgbClr val="094C79">
                              <a:alpha val="95686"/>
                            </a:srgbClr>
                          </a:solidFill>
                          <a:latin typeface="Roboto Condensed"/>
                          <a:ea typeface="Roboto Condensed"/>
                          <a:cs typeface="Roboto Condensed"/>
                          <a:sym typeface="Roboto Condensed"/>
                        </a:rPr>
                        <a:t>dựa trên biến cố lịch sử có thật ở Tây Ban Nha thế kỉ XI về người     anh hùng</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alpha val="95686"/>
                      </a:srgbClr>
                    </a:solidFill>
                  </a:tcPr>
                </a:tc>
                <a:extLst>
                  <a:ext uri="{0D108BD9-81ED-4DB2-BD59-A6C34878D82A}">
                    <a16:rowId xmlns:a16="http://schemas.microsoft.com/office/drawing/2014/main" val="10001"/>
                  </a:ext>
                </a:extLst>
              </a:tr>
              <a:tr h="2358314">
                <a:tc>
                  <a:txBody>
                    <a:bodyPr/>
                    <a:lstStyle/>
                    <a:p>
                      <a:pPr algn="ctr">
                        <a:lnSpc>
                          <a:spcPts val="4760"/>
                        </a:lnSpc>
                        <a:defRPr/>
                      </a:pPr>
                      <a:r>
                        <a:rPr lang="en-US" sz="3400" b="1">
                          <a:solidFill>
                            <a:srgbClr val="094C79">
                              <a:alpha val="95686"/>
                            </a:srgbClr>
                          </a:solidFill>
                          <a:latin typeface="Roboto Condensed Bold"/>
                          <a:ea typeface="Roboto Condensed Bold"/>
                          <a:cs typeface="Roboto Condensed Bold"/>
                          <a:sym typeface="Roboto Condensed Bold"/>
                        </a:rPr>
                        <a:t>Ý nghĩa vở kịch / Thông điệp</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alpha val="95686"/>
                      </a:srgbClr>
                    </a:solidFill>
                  </a:tcPr>
                </a:tc>
                <a:tc>
                  <a:txBody>
                    <a:bodyPr/>
                    <a:lstStyle/>
                    <a:p>
                      <a:pPr marL="734061" lvl="1" indent="-367031" algn="just">
                        <a:lnSpc>
                          <a:spcPts val="4760"/>
                        </a:lnSpc>
                        <a:buFont typeface="Arial"/>
                        <a:buChar char="•"/>
                        <a:defRPr/>
                      </a:pPr>
                      <a:r>
                        <a:rPr lang="en-US" sz="3400">
                          <a:solidFill>
                            <a:srgbClr val="094C79">
                              <a:alpha val="95686"/>
                            </a:srgbClr>
                          </a:solidFill>
                          <a:latin typeface="Roboto Condensed"/>
                          <a:ea typeface="Roboto Condensed"/>
                          <a:cs typeface="Roboto Condensed"/>
                          <a:sym typeface="Roboto Condensed"/>
                        </a:rPr>
                        <a:t>Ca ngợi tình yêu chân thành tha thiết của các nhân vật.</a:t>
                      </a:r>
                      <a:endParaRPr lang="en-US" sz="1100"/>
                    </a:p>
                    <a:p>
                      <a:pPr marL="734061" lvl="1" indent="-367031" algn="just">
                        <a:lnSpc>
                          <a:spcPts val="4760"/>
                        </a:lnSpc>
                        <a:buFont typeface="Arial"/>
                        <a:buChar char="•"/>
                      </a:pPr>
                      <a:r>
                        <a:rPr lang="en-US" sz="3400">
                          <a:solidFill>
                            <a:srgbClr val="094C79">
                              <a:alpha val="95686"/>
                            </a:srgbClr>
                          </a:solidFill>
                          <a:latin typeface="Roboto Condensed"/>
                          <a:ea typeface="Roboto Condensed"/>
                          <a:cs typeface="Roboto Condensed"/>
                          <a:sym typeface="Roboto Condensed"/>
                        </a:rPr>
                        <a:t>Ca ngợi và trân trọng người anh hùng.</a:t>
                      </a: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alpha val="95686"/>
                      </a:srgb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126154" y="5517652"/>
            <a:ext cx="3368660" cy="3740648"/>
          </a:xfrm>
          <a:custGeom>
            <a:avLst/>
            <a:gdLst/>
            <a:ahLst/>
            <a:cxnLst/>
            <a:rect l="l" t="t" r="r" b="b"/>
            <a:pathLst>
              <a:path w="3368660" h="3740648">
                <a:moveTo>
                  <a:pt x="0" y="0"/>
                </a:moveTo>
                <a:lnTo>
                  <a:pt x="3368660" y="0"/>
                </a:lnTo>
                <a:lnTo>
                  <a:pt x="3368660" y="3740648"/>
                </a:lnTo>
                <a:lnTo>
                  <a:pt x="0" y="3740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2257804" y="7387976"/>
            <a:ext cx="1868350" cy="1829900"/>
          </a:xfrm>
          <a:custGeom>
            <a:avLst/>
            <a:gdLst/>
            <a:ahLst/>
            <a:cxnLst/>
            <a:rect l="l" t="t" r="r" b="b"/>
            <a:pathLst>
              <a:path w="1868350" h="1829900">
                <a:moveTo>
                  <a:pt x="0" y="0"/>
                </a:moveTo>
                <a:lnTo>
                  <a:pt x="1868350" y="0"/>
                </a:lnTo>
                <a:lnTo>
                  <a:pt x="1868350" y="1829900"/>
                </a:lnTo>
                <a:lnTo>
                  <a:pt x="0" y="1829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4500599" y="949505"/>
            <a:ext cx="10417397" cy="1162276"/>
            <a:chOff x="0" y="0"/>
            <a:chExt cx="2743677" cy="306114"/>
          </a:xfrm>
        </p:grpSpPr>
        <p:sp>
          <p:nvSpPr>
            <p:cNvPr id="7" name="Freeform 7"/>
            <p:cNvSpPr/>
            <p:nvPr/>
          </p:nvSpPr>
          <p:spPr>
            <a:xfrm>
              <a:off x="0" y="0"/>
              <a:ext cx="2743677" cy="306114"/>
            </a:xfrm>
            <a:custGeom>
              <a:avLst/>
              <a:gdLst/>
              <a:ahLst/>
              <a:cxnLst/>
              <a:rect l="l" t="t" r="r" b="b"/>
              <a:pathLst>
                <a:path w="2743677" h="306114">
                  <a:moveTo>
                    <a:pt x="2540477" y="0"/>
                  </a:moveTo>
                  <a:cubicBezTo>
                    <a:pt x="2652701" y="0"/>
                    <a:pt x="2743677" y="68526"/>
                    <a:pt x="2743677" y="153057"/>
                  </a:cubicBezTo>
                  <a:cubicBezTo>
                    <a:pt x="2743677" y="237588"/>
                    <a:pt x="2652701" y="306114"/>
                    <a:pt x="2540477"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8" name="TextBox 8"/>
            <p:cNvSpPr txBox="1"/>
            <p:nvPr/>
          </p:nvSpPr>
          <p:spPr>
            <a:xfrm>
              <a:off x="0" y="-47625"/>
              <a:ext cx="2743677" cy="35373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18382" y="2632082"/>
            <a:ext cx="9261838" cy="4147112"/>
            <a:chOff x="0" y="0"/>
            <a:chExt cx="2439332" cy="1092244"/>
          </a:xfrm>
        </p:grpSpPr>
        <p:sp>
          <p:nvSpPr>
            <p:cNvPr id="10" name="Freeform 10"/>
            <p:cNvSpPr/>
            <p:nvPr/>
          </p:nvSpPr>
          <p:spPr>
            <a:xfrm>
              <a:off x="0" y="0"/>
              <a:ext cx="2439332" cy="1092244"/>
            </a:xfrm>
            <a:custGeom>
              <a:avLst/>
              <a:gdLst/>
              <a:ahLst/>
              <a:cxnLst/>
              <a:rect l="l" t="t" r="r" b="b"/>
              <a:pathLst>
                <a:path w="2439332" h="1092244">
                  <a:moveTo>
                    <a:pt x="2439332" y="0"/>
                  </a:moveTo>
                  <a:lnTo>
                    <a:pt x="0" y="0"/>
                  </a:lnTo>
                  <a:lnTo>
                    <a:pt x="0" y="904284"/>
                  </a:lnTo>
                  <a:lnTo>
                    <a:pt x="157480" y="904284"/>
                  </a:lnTo>
                  <a:lnTo>
                    <a:pt x="157480" y="1092244"/>
                  </a:lnTo>
                  <a:lnTo>
                    <a:pt x="463550" y="904284"/>
                  </a:lnTo>
                  <a:lnTo>
                    <a:pt x="2439332" y="904284"/>
                  </a:lnTo>
                  <a:lnTo>
                    <a:pt x="2439332" y="0"/>
                  </a:lnTo>
                  <a:close/>
                </a:path>
              </a:pathLst>
            </a:custGeom>
            <a:solidFill>
              <a:srgbClr val="FEFFFE"/>
            </a:solidFill>
          </p:spPr>
          <p:txBody>
            <a:bodyPr/>
            <a:lstStyle/>
            <a:p>
              <a:endParaRPr lang="en-US"/>
            </a:p>
          </p:txBody>
        </p:sp>
        <p:sp>
          <p:nvSpPr>
            <p:cNvPr id="11" name="TextBox 11"/>
            <p:cNvSpPr txBox="1"/>
            <p:nvPr/>
          </p:nvSpPr>
          <p:spPr>
            <a:xfrm>
              <a:off x="0" y="-47625"/>
              <a:ext cx="2439332" cy="94936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60851">
            <a:off x="10438618" y="3427204"/>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9"/>
            <a:stretch>
              <a:fillRect/>
            </a:stretch>
          </a:blipFill>
        </p:spPr>
        <p:txBody>
          <a:bodyPr/>
          <a:lstStyle/>
          <a:p>
            <a:endParaRPr lang="en-US"/>
          </a:p>
        </p:txBody>
      </p:sp>
      <p:sp>
        <p:nvSpPr>
          <p:cNvPr id="13" name="Freeform 13"/>
          <p:cNvSpPr/>
          <p:nvPr/>
        </p:nvSpPr>
        <p:spPr>
          <a:xfrm rot="460618">
            <a:off x="12928337" y="2903199"/>
            <a:ext cx="4484610" cy="6343154"/>
          </a:xfrm>
          <a:custGeom>
            <a:avLst/>
            <a:gdLst/>
            <a:ahLst/>
            <a:cxnLst/>
            <a:rect l="l" t="t" r="r" b="b"/>
            <a:pathLst>
              <a:path w="4484610" h="6343154">
                <a:moveTo>
                  <a:pt x="0" y="0"/>
                </a:moveTo>
                <a:lnTo>
                  <a:pt x="4484610" y="0"/>
                </a:lnTo>
                <a:lnTo>
                  <a:pt x="4484610" y="6343155"/>
                </a:lnTo>
                <a:lnTo>
                  <a:pt x="0" y="6343155"/>
                </a:lnTo>
                <a:lnTo>
                  <a:pt x="0" y="0"/>
                </a:lnTo>
                <a:close/>
              </a:path>
            </a:pathLst>
          </a:custGeom>
          <a:blipFill>
            <a:blip r:embed="rId10"/>
            <a:stretch>
              <a:fillRect/>
            </a:stretch>
          </a:blipFill>
        </p:spPr>
        <p:txBody>
          <a:bodyPr/>
          <a:lstStyle/>
          <a:p>
            <a:endParaRPr lang="en-US"/>
          </a:p>
        </p:txBody>
      </p:sp>
      <p:sp>
        <p:nvSpPr>
          <p:cNvPr id="14" name="TextBox 14"/>
          <p:cNvSpPr txBox="1"/>
          <p:nvPr/>
        </p:nvSpPr>
        <p:spPr>
          <a:xfrm>
            <a:off x="5045157" y="771525"/>
            <a:ext cx="9328282" cy="1261062"/>
          </a:xfrm>
          <a:prstGeom prst="rect">
            <a:avLst/>
          </a:prstGeom>
        </p:spPr>
        <p:txBody>
          <a:bodyPr lIns="0" tIns="0" rIns="0" bIns="0" rtlCol="0" anchor="t">
            <a:spAutoFit/>
          </a:bodyPr>
          <a:lstStyle/>
          <a:p>
            <a:pPr algn="ctr">
              <a:lnSpc>
                <a:spcPts val="9239"/>
              </a:lnSpc>
            </a:pPr>
            <a:r>
              <a:rPr lang="en-US" sz="6599">
                <a:solidFill>
                  <a:srgbClr val="094C79"/>
                </a:solidFill>
                <a:latin typeface="#9Slide05 Fourth Medium"/>
                <a:ea typeface="#9Slide05 Fourth Medium"/>
                <a:cs typeface="#9Slide05 Fourth Medium"/>
                <a:sym typeface="#9Slide05 Fourth Medium"/>
              </a:rPr>
              <a:t>Hoạt động nhóm</a:t>
            </a:r>
          </a:p>
        </p:txBody>
      </p:sp>
      <p:sp>
        <p:nvSpPr>
          <p:cNvPr id="15" name="TextBox 15"/>
          <p:cNvSpPr txBox="1"/>
          <p:nvPr/>
        </p:nvSpPr>
        <p:spPr>
          <a:xfrm>
            <a:off x="2259230" y="3199204"/>
            <a:ext cx="7450068" cy="1944296"/>
          </a:xfrm>
          <a:prstGeom prst="rect">
            <a:avLst/>
          </a:prstGeom>
        </p:spPr>
        <p:txBody>
          <a:bodyPr lIns="0" tIns="0" rIns="0" bIns="0" rtlCol="0" anchor="t">
            <a:spAutoFit/>
          </a:bodyPr>
          <a:lstStyle/>
          <a:p>
            <a:pPr marL="798829" lvl="1" indent="-399415" algn="l">
              <a:lnSpc>
                <a:spcPts val="5179"/>
              </a:lnSpc>
              <a:buFont typeface="Arial"/>
              <a:buChar char="•"/>
            </a:pPr>
            <a:r>
              <a:rPr lang="en-US" sz="3699" b="1">
                <a:solidFill>
                  <a:srgbClr val="094C79"/>
                </a:solidFill>
                <a:latin typeface="Roboto Condensed Bold"/>
                <a:ea typeface="Roboto Condensed Bold"/>
                <a:cs typeface="Roboto Condensed Bold"/>
                <a:sym typeface="Roboto Condensed Bold"/>
              </a:rPr>
              <a:t>Hoàn thiện PHT số 2</a:t>
            </a:r>
          </a:p>
          <a:p>
            <a:pPr marL="798829" lvl="1" indent="-399415" algn="l">
              <a:lnSpc>
                <a:spcPts val="5179"/>
              </a:lnSpc>
              <a:buFont typeface="Arial"/>
              <a:buChar char="•"/>
            </a:pPr>
            <a:r>
              <a:rPr lang="en-US" sz="3699" b="1">
                <a:solidFill>
                  <a:srgbClr val="094C79"/>
                </a:solidFill>
                <a:latin typeface="Roboto Condensed Bold"/>
                <a:ea typeface="Roboto Condensed Bold"/>
                <a:cs typeface="Roboto Condensed Bold"/>
                <a:sym typeface="Roboto Condensed Bold"/>
              </a:rPr>
              <a:t>Thời gian thảo luận: 10 phút</a:t>
            </a:r>
          </a:p>
          <a:p>
            <a:pPr marL="798829" lvl="1" indent="-399415" algn="l">
              <a:lnSpc>
                <a:spcPts val="5179"/>
              </a:lnSpc>
              <a:buFont typeface="Arial"/>
              <a:buChar char="•"/>
            </a:pPr>
            <a:r>
              <a:rPr lang="en-US" sz="3699" b="1">
                <a:solidFill>
                  <a:srgbClr val="094C79"/>
                </a:solidFill>
                <a:latin typeface="Roboto Condensed Bold"/>
                <a:ea typeface="Roboto Condensed Bold"/>
                <a:cs typeface="Roboto Condensed Bold"/>
                <a:sym typeface="Roboto Condensed Bold"/>
              </a:rPr>
              <a:t>Thời gian trình bày: 3 phút / nhóm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852560" y="2172252"/>
            <a:ext cx="11603669" cy="2137551"/>
          </a:xfrm>
          <a:prstGeom prst="rect">
            <a:avLst/>
          </a:prstGeom>
        </p:spPr>
        <p:txBody>
          <a:bodyPr lIns="0" tIns="0" rIns="0" bIns="0" rtlCol="0" anchor="t">
            <a:spAutoFit/>
          </a:bodyPr>
          <a:lstStyle/>
          <a:p>
            <a:pPr algn="ctr">
              <a:lnSpc>
                <a:spcPts val="8604"/>
              </a:lnSpc>
            </a:pPr>
            <a:r>
              <a:rPr lang="en-US" sz="6145" b="1">
                <a:solidFill>
                  <a:srgbClr val="FEFFFE"/>
                </a:solidFill>
                <a:latin typeface="Fraunces Bold"/>
                <a:ea typeface="Fraunces Bold"/>
                <a:cs typeface="Fraunces Bold"/>
                <a:sym typeface="Fraunces Bold"/>
              </a:rPr>
              <a:t>BÀI 5: </a:t>
            </a:r>
          </a:p>
          <a:p>
            <a:pPr algn="ctr">
              <a:lnSpc>
                <a:spcPts val="8604"/>
              </a:lnSpc>
            </a:pPr>
            <a:r>
              <a:rPr lang="en-US" sz="6145" b="1">
                <a:solidFill>
                  <a:srgbClr val="FEFFFE"/>
                </a:solidFill>
                <a:latin typeface="Fraunces Bold"/>
                <a:ea typeface="Fraunces Bold"/>
                <a:cs typeface="Fraunces Bold"/>
                <a:sym typeface="Fraunces Bold"/>
              </a:rPr>
              <a:t>ĐỐI DIỆN VỚI NỖI ĐAU</a:t>
            </a:r>
          </a:p>
        </p:txBody>
      </p:sp>
      <p:sp>
        <p:nvSpPr>
          <p:cNvPr id="5" name="TextBox 5"/>
          <p:cNvSpPr txBox="1"/>
          <p:nvPr/>
        </p:nvSpPr>
        <p:spPr>
          <a:xfrm>
            <a:off x="1703284" y="4385874"/>
            <a:ext cx="14909582" cy="1934884"/>
          </a:xfrm>
          <a:prstGeom prst="rect">
            <a:avLst/>
          </a:prstGeom>
        </p:spPr>
        <p:txBody>
          <a:bodyPr lIns="0" tIns="0" rIns="0" bIns="0" rtlCol="0" anchor="t">
            <a:spAutoFit/>
          </a:bodyPr>
          <a:lstStyle/>
          <a:p>
            <a:pPr algn="ctr">
              <a:lnSpc>
                <a:spcPts val="14513"/>
              </a:lnSpc>
            </a:pPr>
            <a:r>
              <a:rPr lang="en-US" sz="10366">
                <a:solidFill>
                  <a:srgbClr val="FFFFFF"/>
                </a:solidFill>
                <a:latin typeface="#9Slide07 Brankovic"/>
                <a:ea typeface="#9Slide07 Brankovic"/>
                <a:cs typeface="#9Slide07 Brankovic"/>
                <a:sym typeface="#9Slide07 Brankovic"/>
              </a:rPr>
              <a:t>Lơ-xít</a:t>
            </a:r>
          </a:p>
        </p:txBody>
      </p:sp>
      <p:sp>
        <p:nvSpPr>
          <p:cNvPr id="6" name="TextBox 6"/>
          <p:cNvSpPr txBox="1"/>
          <p:nvPr/>
        </p:nvSpPr>
        <p:spPr>
          <a:xfrm>
            <a:off x="5171952" y="6518590"/>
            <a:ext cx="8436062" cy="638201"/>
          </a:xfrm>
          <a:prstGeom prst="rect">
            <a:avLst/>
          </a:prstGeom>
        </p:spPr>
        <p:txBody>
          <a:bodyPr lIns="0" tIns="0" rIns="0" bIns="0" rtlCol="0" anchor="t">
            <a:spAutoFit/>
          </a:bodyPr>
          <a:lstStyle/>
          <a:p>
            <a:pPr algn="ctr">
              <a:lnSpc>
                <a:spcPts val="5248"/>
              </a:lnSpc>
              <a:spcBef>
                <a:spcPct val="0"/>
              </a:spcBef>
            </a:pPr>
            <a:r>
              <a:rPr lang="en-US" sz="3748">
                <a:solidFill>
                  <a:srgbClr val="FEFFFE"/>
                </a:solidFill>
                <a:latin typeface="Roboto Condensed"/>
                <a:ea typeface="Roboto Condensed"/>
                <a:cs typeface="Roboto Condensed"/>
                <a:sym typeface="Roboto Condensed"/>
              </a:rPr>
              <a:t>(Trích </a:t>
            </a:r>
            <a:r>
              <a:rPr lang="en-US" sz="3748" i="1">
                <a:solidFill>
                  <a:srgbClr val="FEFFFE"/>
                </a:solidFill>
                <a:latin typeface="Roboto Condensed Italics"/>
                <a:ea typeface="Roboto Condensed Italics"/>
                <a:cs typeface="Roboto Condensed Italics"/>
                <a:sym typeface="Roboto Condensed Italics"/>
              </a:rPr>
              <a:t>Le Cid</a:t>
            </a:r>
            <a:r>
              <a:rPr lang="en-US" sz="3748">
                <a:solidFill>
                  <a:srgbClr val="FEFFFE"/>
                </a:solidFill>
                <a:latin typeface="Roboto Condensed"/>
                <a:ea typeface="Roboto Condensed"/>
                <a:cs typeface="Roboto Condensed"/>
                <a:sym typeface="Roboto Condensed"/>
              </a:rPr>
              <a:t>, Cooc-nây)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126154" y="5517652"/>
            <a:ext cx="3368660" cy="3740648"/>
          </a:xfrm>
          <a:custGeom>
            <a:avLst/>
            <a:gdLst/>
            <a:ahLst/>
            <a:cxnLst/>
            <a:rect l="l" t="t" r="r" b="b"/>
            <a:pathLst>
              <a:path w="3368660" h="3740648">
                <a:moveTo>
                  <a:pt x="0" y="0"/>
                </a:moveTo>
                <a:lnTo>
                  <a:pt x="3368660" y="0"/>
                </a:lnTo>
                <a:lnTo>
                  <a:pt x="3368660" y="3740648"/>
                </a:lnTo>
                <a:lnTo>
                  <a:pt x="0" y="3740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2257804" y="7387976"/>
            <a:ext cx="1868350" cy="1829900"/>
          </a:xfrm>
          <a:custGeom>
            <a:avLst/>
            <a:gdLst/>
            <a:ahLst/>
            <a:cxnLst/>
            <a:rect l="l" t="t" r="r" b="b"/>
            <a:pathLst>
              <a:path w="1868350" h="1829900">
                <a:moveTo>
                  <a:pt x="0" y="0"/>
                </a:moveTo>
                <a:lnTo>
                  <a:pt x="1868350" y="0"/>
                </a:lnTo>
                <a:lnTo>
                  <a:pt x="1868350" y="1829900"/>
                </a:lnTo>
                <a:lnTo>
                  <a:pt x="0" y="1829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4500599" y="949505"/>
            <a:ext cx="10417397" cy="1162276"/>
            <a:chOff x="0" y="0"/>
            <a:chExt cx="2743677" cy="306114"/>
          </a:xfrm>
        </p:grpSpPr>
        <p:sp>
          <p:nvSpPr>
            <p:cNvPr id="7" name="Freeform 7"/>
            <p:cNvSpPr/>
            <p:nvPr/>
          </p:nvSpPr>
          <p:spPr>
            <a:xfrm>
              <a:off x="0" y="0"/>
              <a:ext cx="2743677" cy="306114"/>
            </a:xfrm>
            <a:custGeom>
              <a:avLst/>
              <a:gdLst/>
              <a:ahLst/>
              <a:cxnLst/>
              <a:rect l="l" t="t" r="r" b="b"/>
              <a:pathLst>
                <a:path w="2743677" h="306114">
                  <a:moveTo>
                    <a:pt x="2540477" y="0"/>
                  </a:moveTo>
                  <a:cubicBezTo>
                    <a:pt x="2652701" y="0"/>
                    <a:pt x="2743677" y="68526"/>
                    <a:pt x="2743677" y="153057"/>
                  </a:cubicBezTo>
                  <a:cubicBezTo>
                    <a:pt x="2743677" y="237588"/>
                    <a:pt x="2652701" y="306114"/>
                    <a:pt x="2540477"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8" name="TextBox 8"/>
            <p:cNvSpPr txBox="1"/>
            <p:nvPr/>
          </p:nvSpPr>
          <p:spPr>
            <a:xfrm>
              <a:off x="0" y="-47625"/>
              <a:ext cx="2743677" cy="35373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43565" y="2530923"/>
            <a:ext cx="15800870" cy="5364677"/>
            <a:chOff x="0" y="0"/>
            <a:chExt cx="4161546" cy="1412919"/>
          </a:xfrm>
        </p:grpSpPr>
        <p:sp>
          <p:nvSpPr>
            <p:cNvPr id="10" name="Freeform 10"/>
            <p:cNvSpPr/>
            <p:nvPr/>
          </p:nvSpPr>
          <p:spPr>
            <a:xfrm>
              <a:off x="0" y="0"/>
              <a:ext cx="4161546" cy="1412919"/>
            </a:xfrm>
            <a:custGeom>
              <a:avLst/>
              <a:gdLst/>
              <a:ahLst/>
              <a:cxnLst/>
              <a:rect l="l" t="t" r="r" b="b"/>
              <a:pathLst>
                <a:path w="4161546" h="1412919">
                  <a:moveTo>
                    <a:pt x="4161546" y="0"/>
                  </a:moveTo>
                  <a:lnTo>
                    <a:pt x="0" y="0"/>
                  </a:lnTo>
                  <a:lnTo>
                    <a:pt x="0" y="1224959"/>
                  </a:lnTo>
                  <a:lnTo>
                    <a:pt x="157480" y="1224959"/>
                  </a:lnTo>
                  <a:lnTo>
                    <a:pt x="157480" y="1412919"/>
                  </a:lnTo>
                  <a:lnTo>
                    <a:pt x="463550" y="1224959"/>
                  </a:lnTo>
                  <a:lnTo>
                    <a:pt x="4161546" y="1224959"/>
                  </a:lnTo>
                  <a:lnTo>
                    <a:pt x="4161546" y="0"/>
                  </a:lnTo>
                  <a:close/>
                </a:path>
              </a:pathLst>
            </a:custGeom>
            <a:solidFill>
              <a:srgbClr val="FEFFFE">
                <a:alpha val="90980"/>
              </a:srgbClr>
            </a:solidFill>
          </p:spPr>
          <p:txBody>
            <a:bodyPr/>
            <a:lstStyle/>
            <a:p>
              <a:endParaRPr lang="en-US"/>
            </a:p>
          </p:txBody>
        </p:sp>
        <p:sp>
          <p:nvSpPr>
            <p:cNvPr id="11" name="TextBox 11"/>
            <p:cNvSpPr txBox="1"/>
            <p:nvPr/>
          </p:nvSpPr>
          <p:spPr>
            <a:xfrm>
              <a:off x="0" y="-47625"/>
              <a:ext cx="4161546" cy="127004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5045157" y="771525"/>
            <a:ext cx="9328282" cy="1261062"/>
          </a:xfrm>
          <a:prstGeom prst="rect">
            <a:avLst/>
          </a:prstGeom>
        </p:spPr>
        <p:txBody>
          <a:bodyPr lIns="0" tIns="0" rIns="0" bIns="0" rtlCol="0" anchor="t">
            <a:spAutoFit/>
          </a:bodyPr>
          <a:lstStyle/>
          <a:p>
            <a:pPr algn="ctr">
              <a:lnSpc>
                <a:spcPts val="9239"/>
              </a:lnSpc>
            </a:pPr>
            <a:r>
              <a:rPr lang="en-US" sz="6599">
                <a:solidFill>
                  <a:srgbClr val="094C79"/>
                </a:solidFill>
                <a:latin typeface="#9Slide05 Fourth Medium"/>
                <a:ea typeface="#9Slide05 Fourth Medium"/>
                <a:cs typeface="#9Slide05 Fourth Medium"/>
                <a:sym typeface="#9Slide05 Fourth Medium"/>
              </a:rPr>
              <a:t>Hoạt động nhóm</a:t>
            </a:r>
          </a:p>
        </p:txBody>
      </p:sp>
      <p:sp>
        <p:nvSpPr>
          <p:cNvPr id="13" name="TextBox 13"/>
          <p:cNvSpPr txBox="1"/>
          <p:nvPr/>
        </p:nvSpPr>
        <p:spPr>
          <a:xfrm>
            <a:off x="1644274" y="2987645"/>
            <a:ext cx="15157516" cy="3258696"/>
          </a:xfrm>
          <a:prstGeom prst="rect">
            <a:avLst/>
          </a:prstGeom>
        </p:spPr>
        <p:txBody>
          <a:bodyPr lIns="0" tIns="0" rIns="0" bIns="0" rtlCol="0" anchor="t">
            <a:spAutoFit/>
          </a:bodyPr>
          <a:lstStyle/>
          <a:p>
            <a:pPr algn="ctr">
              <a:lnSpc>
                <a:spcPts val="5179"/>
              </a:lnSpc>
            </a:pPr>
            <a:r>
              <a:rPr lang="en-US" sz="3699" b="1">
                <a:solidFill>
                  <a:srgbClr val="094C79"/>
                </a:solidFill>
                <a:latin typeface="Roboto Condensed Bold"/>
                <a:ea typeface="Roboto Condensed Bold"/>
                <a:cs typeface="Roboto Condensed Bold"/>
                <a:sym typeface="Roboto Condensed Bold"/>
              </a:rPr>
              <a:t>NHÓM 1: Giải mã xung đột kịch</a:t>
            </a:r>
          </a:p>
          <a:p>
            <a:pPr marL="798829" lvl="1" indent="-399415" algn="just">
              <a:lnSpc>
                <a:spcPts val="5179"/>
              </a:lnSpc>
              <a:buFont typeface="Arial"/>
              <a:buChar char="•"/>
            </a:pPr>
            <a:r>
              <a:rPr lang="en-US" sz="3699">
                <a:solidFill>
                  <a:srgbClr val="094C79"/>
                </a:solidFill>
                <a:latin typeface="Roboto Condensed"/>
                <a:ea typeface="Roboto Condensed"/>
                <a:cs typeface="Roboto Condensed"/>
                <a:sym typeface="Roboto Condensed"/>
              </a:rPr>
              <a:t>Khi gặp gỡ nhau trong Hồi III – Lớp IV, Đông rô-đri-gơ và Si-men được đặt trong tình cảnh nào? Tình cảnh đó chi phối tâm trạng của nhân vật ra sao?</a:t>
            </a:r>
          </a:p>
          <a:p>
            <a:pPr marL="798829" lvl="1" indent="-399415" algn="just">
              <a:lnSpc>
                <a:spcPts val="5179"/>
              </a:lnSpc>
              <a:buFont typeface="Arial"/>
              <a:buChar char="•"/>
            </a:pPr>
            <a:r>
              <a:rPr lang="en-US" sz="3699">
                <a:solidFill>
                  <a:srgbClr val="094C79"/>
                </a:solidFill>
                <a:latin typeface="Roboto Condensed"/>
                <a:ea typeface="Roboto Condensed"/>
                <a:cs typeface="Roboto Condensed"/>
                <a:sym typeface="Roboto Condensed"/>
              </a:rPr>
              <a:t>Xung đột chính của vở kịch nằm ở đâu? Hãy phân tích rõ biểu hiện và ý nghĩa của xung đột đó.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126154" y="5517652"/>
            <a:ext cx="3368660" cy="3740648"/>
          </a:xfrm>
          <a:custGeom>
            <a:avLst/>
            <a:gdLst/>
            <a:ahLst/>
            <a:cxnLst/>
            <a:rect l="l" t="t" r="r" b="b"/>
            <a:pathLst>
              <a:path w="3368660" h="3740648">
                <a:moveTo>
                  <a:pt x="0" y="0"/>
                </a:moveTo>
                <a:lnTo>
                  <a:pt x="3368660" y="0"/>
                </a:lnTo>
                <a:lnTo>
                  <a:pt x="3368660" y="3740648"/>
                </a:lnTo>
                <a:lnTo>
                  <a:pt x="0" y="3740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2257804" y="7387976"/>
            <a:ext cx="1868350" cy="1829900"/>
          </a:xfrm>
          <a:custGeom>
            <a:avLst/>
            <a:gdLst/>
            <a:ahLst/>
            <a:cxnLst/>
            <a:rect l="l" t="t" r="r" b="b"/>
            <a:pathLst>
              <a:path w="1868350" h="1829900">
                <a:moveTo>
                  <a:pt x="0" y="0"/>
                </a:moveTo>
                <a:lnTo>
                  <a:pt x="1868350" y="0"/>
                </a:lnTo>
                <a:lnTo>
                  <a:pt x="1868350" y="1829900"/>
                </a:lnTo>
                <a:lnTo>
                  <a:pt x="0" y="1829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4326661" y="447562"/>
            <a:ext cx="10417397" cy="1162276"/>
            <a:chOff x="0" y="0"/>
            <a:chExt cx="2743677" cy="306114"/>
          </a:xfrm>
        </p:grpSpPr>
        <p:sp>
          <p:nvSpPr>
            <p:cNvPr id="7" name="Freeform 7"/>
            <p:cNvSpPr/>
            <p:nvPr/>
          </p:nvSpPr>
          <p:spPr>
            <a:xfrm>
              <a:off x="0" y="0"/>
              <a:ext cx="2743677" cy="306114"/>
            </a:xfrm>
            <a:custGeom>
              <a:avLst/>
              <a:gdLst/>
              <a:ahLst/>
              <a:cxnLst/>
              <a:rect l="l" t="t" r="r" b="b"/>
              <a:pathLst>
                <a:path w="2743677" h="306114">
                  <a:moveTo>
                    <a:pt x="2540477" y="0"/>
                  </a:moveTo>
                  <a:cubicBezTo>
                    <a:pt x="2652701" y="0"/>
                    <a:pt x="2743677" y="68526"/>
                    <a:pt x="2743677" y="153057"/>
                  </a:cubicBezTo>
                  <a:cubicBezTo>
                    <a:pt x="2743677" y="237588"/>
                    <a:pt x="2652701" y="306114"/>
                    <a:pt x="2540477"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8" name="TextBox 8"/>
            <p:cNvSpPr txBox="1"/>
            <p:nvPr/>
          </p:nvSpPr>
          <p:spPr>
            <a:xfrm>
              <a:off x="0" y="-47625"/>
              <a:ext cx="2743677" cy="35373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1752" y="1879865"/>
            <a:ext cx="17163382" cy="8407135"/>
            <a:chOff x="0" y="0"/>
            <a:chExt cx="4520397" cy="2214225"/>
          </a:xfrm>
        </p:grpSpPr>
        <p:sp>
          <p:nvSpPr>
            <p:cNvPr id="10" name="Freeform 10"/>
            <p:cNvSpPr/>
            <p:nvPr/>
          </p:nvSpPr>
          <p:spPr>
            <a:xfrm>
              <a:off x="0" y="0"/>
              <a:ext cx="4520397" cy="2214225"/>
            </a:xfrm>
            <a:custGeom>
              <a:avLst/>
              <a:gdLst/>
              <a:ahLst/>
              <a:cxnLst/>
              <a:rect l="l" t="t" r="r" b="b"/>
              <a:pathLst>
                <a:path w="4520397" h="2214225">
                  <a:moveTo>
                    <a:pt x="4520397" y="0"/>
                  </a:moveTo>
                  <a:lnTo>
                    <a:pt x="0" y="0"/>
                  </a:lnTo>
                  <a:lnTo>
                    <a:pt x="0" y="2026265"/>
                  </a:lnTo>
                  <a:lnTo>
                    <a:pt x="157480" y="2026265"/>
                  </a:lnTo>
                  <a:lnTo>
                    <a:pt x="157480" y="2214225"/>
                  </a:lnTo>
                  <a:lnTo>
                    <a:pt x="463550" y="2026265"/>
                  </a:lnTo>
                  <a:lnTo>
                    <a:pt x="4520397" y="2026265"/>
                  </a:lnTo>
                  <a:lnTo>
                    <a:pt x="4520397" y="0"/>
                  </a:lnTo>
                  <a:close/>
                </a:path>
              </a:pathLst>
            </a:custGeom>
            <a:solidFill>
              <a:srgbClr val="FEFFFE">
                <a:alpha val="90980"/>
              </a:srgbClr>
            </a:solidFill>
          </p:spPr>
          <p:txBody>
            <a:bodyPr/>
            <a:lstStyle/>
            <a:p>
              <a:endParaRPr lang="en-US"/>
            </a:p>
          </p:txBody>
        </p:sp>
        <p:sp>
          <p:nvSpPr>
            <p:cNvPr id="11" name="TextBox 11"/>
            <p:cNvSpPr txBox="1"/>
            <p:nvPr/>
          </p:nvSpPr>
          <p:spPr>
            <a:xfrm>
              <a:off x="0" y="-47625"/>
              <a:ext cx="4520397" cy="207135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871219" y="269581"/>
            <a:ext cx="9328282" cy="1261062"/>
          </a:xfrm>
          <a:prstGeom prst="rect">
            <a:avLst/>
          </a:prstGeom>
        </p:spPr>
        <p:txBody>
          <a:bodyPr lIns="0" tIns="0" rIns="0" bIns="0" rtlCol="0" anchor="t">
            <a:spAutoFit/>
          </a:bodyPr>
          <a:lstStyle/>
          <a:p>
            <a:pPr algn="ctr">
              <a:lnSpc>
                <a:spcPts val="9239"/>
              </a:lnSpc>
            </a:pPr>
            <a:r>
              <a:rPr lang="en-US" sz="6599">
                <a:solidFill>
                  <a:srgbClr val="094C79"/>
                </a:solidFill>
                <a:latin typeface="#9Slide05 Fourth Medium"/>
                <a:ea typeface="#9Slide05 Fourth Medium"/>
                <a:cs typeface="#9Slide05 Fourth Medium"/>
                <a:sym typeface="#9Slide05 Fourth Medium"/>
              </a:rPr>
              <a:t>Hoạt động nhóm</a:t>
            </a:r>
          </a:p>
        </p:txBody>
      </p:sp>
      <p:sp>
        <p:nvSpPr>
          <p:cNvPr id="13" name="TextBox 13"/>
          <p:cNvSpPr txBox="1"/>
          <p:nvPr/>
        </p:nvSpPr>
        <p:spPr>
          <a:xfrm>
            <a:off x="1296971" y="2076666"/>
            <a:ext cx="16197843" cy="7201897"/>
          </a:xfrm>
          <a:prstGeom prst="rect">
            <a:avLst/>
          </a:prstGeom>
        </p:spPr>
        <p:txBody>
          <a:bodyPr lIns="0" tIns="0" rIns="0" bIns="0" rtlCol="0" anchor="t">
            <a:spAutoFit/>
          </a:bodyPr>
          <a:lstStyle/>
          <a:p>
            <a:pPr algn="ctr">
              <a:lnSpc>
                <a:spcPts val="5179"/>
              </a:lnSpc>
            </a:pPr>
            <a:r>
              <a:rPr lang="en-US" sz="3699" b="1">
                <a:solidFill>
                  <a:srgbClr val="094C79"/>
                </a:solidFill>
                <a:latin typeface="Roboto Condensed Bold"/>
                <a:ea typeface="Roboto Condensed Bold"/>
                <a:cs typeface="Roboto Condensed Bold"/>
                <a:sym typeface="Roboto Condensed Bold"/>
              </a:rPr>
              <a:t>NHÓM 2: Giải mã nhân vật Đông Rô-đri-gơ:</a:t>
            </a:r>
          </a:p>
          <a:p>
            <a:pPr marL="798829" lvl="1" indent="-399415" algn="just">
              <a:lnSpc>
                <a:spcPts val="5179"/>
              </a:lnSpc>
              <a:buFont typeface="Arial"/>
              <a:buChar char="•"/>
            </a:pPr>
            <a:r>
              <a:rPr lang="en-US" sz="3699">
                <a:solidFill>
                  <a:srgbClr val="094C79"/>
                </a:solidFill>
                <a:latin typeface="Roboto Condensed"/>
                <a:ea typeface="Roboto Condensed"/>
                <a:cs typeface="Roboto Condensed"/>
                <a:sym typeface="Roboto Condensed"/>
              </a:rPr>
              <a:t>a. Hoàn thiện hồ sơ nhân vật theo mẫu.</a:t>
            </a: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marL="798829" lvl="1" indent="-399415" algn="just">
              <a:lnSpc>
                <a:spcPts val="5179"/>
              </a:lnSpc>
              <a:buFont typeface="Arial"/>
              <a:buChar char="•"/>
            </a:pPr>
            <a:r>
              <a:rPr lang="en-US" sz="3699">
                <a:solidFill>
                  <a:srgbClr val="094C79"/>
                </a:solidFill>
                <a:latin typeface="Roboto Condensed"/>
                <a:ea typeface="Roboto Condensed"/>
                <a:cs typeface="Roboto Condensed"/>
                <a:sym typeface="Roboto Condensed"/>
              </a:rPr>
              <a:t>b. Em đánh giá như thế nào về việc chàng giết cha của Si-men? Vì sao chàng không “Nghe tiếng gọi con tim và làm theo lệnh nó”?</a:t>
            </a:r>
          </a:p>
        </p:txBody>
      </p:sp>
      <p:graphicFrame>
        <p:nvGraphicFramePr>
          <p:cNvPr id="14" name="Table 14"/>
          <p:cNvGraphicFramePr>
            <a:graphicFrameLocks noGrp="1"/>
          </p:cNvGraphicFramePr>
          <p:nvPr/>
        </p:nvGraphicFramePr>
        <p:xfrm>
          <a:off x="2154305" y="3505386"/>
          <a:ext cx="14515932" cy="4411132"/>
        </p:xfrm>
        <a:graphic>
          <a:graphicData uri="http://schemas.openxmlformats.org/drawingml/2006/table">
            <a:tbl>
              <a:tblPr/>
              <a:tblGrid>
                <a:gridCol w="4269924">
                  <a:extLst>
                    <a:ext uri="{9D8B030D-6E8A-4147-A177-3AD203B41FA5}">
                      <a16:colId xmlns:a16="http://schemas.microsoft.com/office/drawing/2014/main" val="20000"/>
                    </a:ext>
                  </a:extLst>
                </a:gridCol>
                <a:gridCol w="6027786">
                  <a:extLst>
                    <a:ext uri="{9D8B030D-6E8A-4147-A177-3AD203B41FA5}">
                      <a16:colId xmlns:a16="http://schemas.microsoft.com/office/drawing/2014/main" val="20001"/>
                    </a:ext>
                  </a:extLst>
                </a:gridCol>
                <a:gridCol w="4218222">
                  <a:extLst>
                    <a:ext uri="{9D8B030D-6E8A-4147-A177-3AD203B41FA5}">
                      <a16:colId xmlns:a16="http://schemas.microsoft.com/office/drawing/2014/main" val="20002"/>
                    </a:ext>
                  </a:extLst>
                </a:gridCol>
              </a:tblGrid>
              <a:tr h="916379">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Xuất thân &amp; tình cảnh</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Giằng xé nội tâm</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Lựa chọn hành động</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extLst>
                  <a:ext uri="{0D108BD9-81ED-4DB2-BD59-A6C34878D82A}">
                    <a16:rowId xmlns:a16="http://schemas.microsoft.com/office/drawing/2014/main" val="10000"/>
                  </a:ext>
                </a:extLst>
              </a:tr>
              <a:tr h="1661995">
                <a:tc>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extLst>
                  <a:ext uri="{0D108BD9-81ED-4DB2-BD59-A6C34878D82A}">
                    <a16:rowId xmlns:a16="http://schemas.microsoft.com/office/drawing/2014/main" val="10001"/>
                  </a:ext>
                </a:extLst>
              </a:tr>
              <a:tr h="916379">
                <a:tc gridSpan="3">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Tính cách, phẩm chất của nhân vật</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hMerge="1">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Tính cách, phẩm chất của nhân vật</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hMerge="1">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Tính cách, phẩm chất của nhân vật</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extLst>
                  <a:ext uri="{0D108BD9-81ED-4DB2-BD59-A6C34878D82A}">
                    <a16:rowId xmlns:a16="http://schemas.microsoft.com/office/drawing/2014/main" val="10002"/>
                  </a:ext>
                </a:extLst>
              </a:tr>
              <a:tr h="916379">
                <a:tc gridSpan="3">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hMerge="1">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hMerge="1">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Freeform 15"/>
          <p:cNvSpPr/>
          <p:nvPr/>
        </p:nvSpPr>
        <p:spPr>
          <a:xfrm>
            <a:off x="145525" y="6083432"/>
            <a:ext cx="1766350" cy="3980500"/>
          </a:xfrm>
          <a:custGeom>
            <a:avLst/>
            <a:gdLst/>
            <a:ahLst/>
            <a:cxnLst/>
            <a:rect l="l" t="t" r="r" b="b"/>
            <a:pathLst>
              <a:path w="1766350" h="3980500">
                <a:moveTo>
                  <a:pt x="0" y="0"/>
                </a:moveTo>
                <a:lnTo>
                  <a:pt x="1766350" y="0"/>
                </a:lnTo>
                <a:lnTo>
                  <a:pt x="1766350" y="3980500"/>
                </a:lnTo>
                <a:lnTo>
                  <a:pt x="0" y="39805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72684" y="-342800"/>
            <a:ext cx="18633370" cy="10972598"/>
          </a:xfrm>
          <a:custGeom>
            <a:avLst/>
            <a:gdLst/>
            <a:ahLst/>
            <a:cxnLst/>
            <a:rect l="l" t="t" r="r" b="b"/>
            <a:pathLst>
              <a:path w="18633370" h="10972598">
                <a:moveTo>
                  <a:pt x="0" y="0"/>
                </a:moveTo>
                <a:lnTo>
                  <a:pt x="18633370" y="0"/>
                </a:lnTo>
                <a:lnTo>
                  <a:pt x="18633370" y="10972598"/>
                </a:lnTo>
                <a:lnTo>
                  <a:pt x="0" y="10972598"/>
                </a:lnTo>
                <a:lnTo>
                  <a:pt x="0" y="0"/>
                </a:lnTo>
                <a:close/>
              </a:path>
            </a:pathLst>
          </a:custGeom>
          <a:blipFill>
            <a:blip r:embed="rId5"/>
            <a:stretch>
              <a:fillRect/>
            </a:stretch>
          </a:blipFill>
        </p:spPr>
        <p:txBody>
          <a:bodyPr/>
          <a:lstStyle/>
          <a:p>
            <a:endParaRPr lang="en-US"/>
          </a:p>
        </p:txBody>
      </p:sp>
      <p:sp>
        <p:nvSpPr>
          <p:cNvPr id="4" name="Freeform 4"/>
          <p:cNvSpPr/>
          <p:nvPr/>
        </p:nvSpPr>
        <p:spPr>
          <a:xfrm>
            <a:off x="14126154" y="5517652"/>
            <a:ext cx="3368660" cy="3740648"/>
          </a:xfrm>
          <a:custGeom>
            <a:avLst/>
            <a:gdLst/>
            <a:ahLst/>
            <a:cxnLst/>
            <a:rect l="l" t="t" r="r" b="b"/>
            <a:pathLst>
              <a:path w="3368660" h="3740648">
                <a:moveTo>
                  <a:pt x="0" y="0"/>
                </a:moveTo>
                <a:lnTo>
                  <a:pt x="3368660" y="0"/>
                </a:lnTo>
                <a:lnTo>
                  <a:pt x="3368660" y="3740648"/>
                </a:lnTo>
                <a:lnTo>
                  <a:pt x="0" y="3740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2257804" y="7387976"/>
            <a:ext cx="1868350" cy="1829900"/>
          </a:xfrm>
          <a:custGeom>
            <a:avLst/>
            <a:gdLst/>
            <a:ahLst/>
            <a:cxnLst/>
            <a:rect l="l" t="t" r="r" b="b"/>
            <a:pathLst>
              <a:path w="1868350" h="1829900">
                <a:moveTo>
                  <a:pt x="0" y="0"/>
                </a:moveTo>
                <a:lnTo>
                  <a:pt x="1868350" y="0"/>
                </a:lnTo>
                <a:lnTo>
                  <a:pt x="1868350" y="1829900"/>
                </a:lnTo>
                <a:lnTo>
                  <a:pt x="0" y="1829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4326661" y="276112"/>
            <a:ext cx="10417397" cy="1162276"/>
            <a:chOff x="0" y="0"/>
            <a:chExt cx="2743677" cy="306114"/>
          </a:xfrm>
        </p:grpSpPr>
        <p:sp>
          <p:nvSpPr>
            <p:cNvPr id="7" name="Freeform 7"/>
            <p:cNvSpPr/>
            <p:nvPr/>
          </p:nvSpPr>
          <p:spPr>
            <a:xfrm>
              <a:off x="0" y="0"/>
              <a:ext cx="2743677" cy="306114"/>
            </a:xfrm>
            <a:custGeom>
              <a:avLst/>
              <a:gdLst/>
              <a:ahLst/>
              <a:cxnLst/>
              <a:rect l="l" t="t" r="r" b="b"/>
              <a:pathLst>
                <a:path w="2743677" h="306114">
                  <a:moveTo>
                    <a:pt x="2540477" y="0"/>
                  </a:moveTo>
                  <a:cubicBezTo>
                    <a:pt x="2652701" y="0"/>
                    <a:pt x="2743677" y="68526"/>
                    <a:pt x="2743677" y="153057"/>
                  </a:cubicBezTo>
                  <a:cubicBezTo>
                    <a:pt x="2743677" y="237588"/>
                    <a:pt x="2652701" y="306114"/>
                    <a:pt x="2540477"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8" name="TextBox 8"/>
            <p:cNvSpPr txBox="1"/>
            <p:nvPr/>
          </p:nvSpPr>
          <p:spPr>
            <a:xfrm>
              <a:off x="0" y="-47625"/>
              <a:ext cx="2743677" cy="35373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2866" y="1708415"/>
            <a:ext cx="16856434" cy="8407135"/>
            <a:chOff x="0" y="0"/>
            <a:chExt cx="4439555" cy="2214225"/>
          </a:xfrm>
        </p:grpSpPr>
        <p:sp>
          <p:nvSpPr>
            <p:cNvPr id="10" name="Freeform 10"/>
            <p:cNvSpPr/>
            <p:nvPr/>
          </p:nvSpPr>
          <p:spPr>
            <a:xfrm>
              <a:off x="0" y="0"/>
              <a:ext cx="4439555" cy="2214225"/>
            </a:xfrm>
            <a:custGeom>
              <a:avLst/>
              <a:gdLst/>
              <a:ahLst/>
              <a:cxnLst/>
              <a:rect l="l" t="t" r="r" b="b"/>
              <a:pathLst>
                <a:path w="4439555" h="2214225">
                  <a:moveTo>
                    <a:pt x="4439555" y="0"/>
                  </a:moveTo>
                  <a:lnTo>
                    <a:pt x="0" y="0"/>
                  </a:lnTo>
                  <a:lnTo>
                    <a:pt x="0" y="2026265"/>
                  </a:lnTo>
                  <a:lnTo>
                    <a:pt x="157480" y="2026265"/>
                  </a:lnTo>
                  <a:lnTo>
                    <a:pt x="157480" y="2214225"/>
                  </a:lnTo>
                  <a:lnTo>
                    <a:pt x="463550" y="2026265"/>
                  </a:lnTo>
                  <a:lnTo>
                    <a:pt x="4439555" y="2026265"/>
                  </a:lnTo>
                  <a:lnTo>
                    <a:pt x="4439555" y="0"/>
                  </a:lnTo>
                  <a:close/>
                </a:path>
              </a:pathLst>
            </a:custGeom>
            <a:solidFill>
              <a:srgbClr val="FEFFFE">
                <a:alpha val="90980"/>
              </a:srgbClr>
            </a:solidFill>
          </p:spPr>
          <p:txBody>
            <a:bodyPr/>
            <a:lstStyle/>
            <a:p>
              <a:endParaRPr lang="en-US"/>
            </a:p>
          </p:txBody>
        </p:sp>
        <p:sp>
          <p:nvSpPr>
            <p:cNvPr id="11" name="TextBox 11"/>
            <p:cNvSpPr txBox="1"/>
            <p:nvPr/>
          </p:nvSpPr>
          <p:spPr>
            <a:xfrm>
              <a:off x="0" y="-47625"/>
              <a:ext cx="4439555" cy="207135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871219" y="98131"/>
            <a:ext cx="9328282" cy="1261062"/>
          </a:xfrm>
          <a:prstGeom prst="rect">
            <a:avLst/>
          </a:prstGeom>
        </p:spPr>
        <p:txBody>
          <a:bodyPr lIns="0" tIns="0" rIns="0" bIns="0" rtlCol="0" anchor="t">
            <a:spAutoFit/>
          </a:bodyPr>
          <a:lstStyle/>
          <a:p>
            <a:pPr algn="ctr">
              <a:lnSpc>
                <a:spcPts val="9239"/>
              </a:lnSpc>
            </a:pPr>
            <a:r>
              <a:rPr lang="en-US" sz="6599">
                <a:solidFill>
                  <a:srgbClr val="094C79"/>
                </a:solidFill>
                <a:latin typeface="#9Slide05 Fourth Medium"/>
                <a:ea typeface="#9Slide05 Fourth Medium"/>
                <a:cs typeface="#9Slide05 Fourth Medium"/>
                <a:sym typeface="#9Slide05 Fourth Medium"/>
              </a:rPr>
              <a:t>Hoạt động nhóm</a:t>
            </a:r>
          </a:p>
        </p:txBody>
      </p:sp>
      <p:sp>
        <p:nvSpPr>
          <p:cNvPr id="13" name="TextBox 13"/>
          <p:cNvSpPr txBox="1"/>
          <p:nvPr/>
        </p:nvSpPr>
        <p:spPr>
          <a:xfrm>
            <a:off x="669135" y="1837814"/>
            <a:ext cx="15141349" cy="6544697"/>
          </a:xfrm>
          <a:prstGeom prst="rect">
            <a:avLst/>
          </a:prstGeom>
        </p:spPr>
        <p:txBody>
          <a:bodyPr lIns="0" tIns="0" rIns="0" bIns="0" rtlCol="0" anchor="t">
            <a:spAutoFit/>
          </a:bodyPr>
          <a:lstStyle/>
          <a:p>
            <a:pPr algn="ctr">
              <a:lnSpc>
                <a:spcPts val="5179"/>
              </a:lnSpc>
            </a:pPr>
            <a:r>
              <a:rPr lang="en-US" sz="3699" b="1">
                <a:solidFill>
                  <a:srgbClr val="094C79"/>
                </a:solidFill>
                <a:latin typeface="Roboto Condensed Bold"/>
                <a:ea typeface="Roboto Condensed Bold"/>
                <a:cs typeface="Roboto Condensed Bold"/>
                <a:sym typeface="Roboto Condensed Bold"/>
              </a:rPr>
              <a:t>NHÓM 3: Giải mã nhân vật Si-men</a:t>
            </a:r>
          </a:p>
          <a:p>
            <a:pPr marL="798829" lvl="1" indent="-399415" algn="just">
              <a:lnSpc>
                <a:spcPts val="5179"/>
              </a:lnSpc>
              <a:buFont typeface="Arial"/>
              <a:buChar char="•"/>
            </a:pPr>
            <a:r>
              <a:rPr lang="en-US" sz="3699">
                <a:solidFill>
                  <a:srgbClr val="094C79"/>
                </a:solidFill>
                <a:latin typeface="Roboto Condensed"/>
                <a:ea typeface="Roboto Condensed"/>
                <a:cs typeface="Roboto Condensed"/>
                <a:sym typeface="Roboto Condensed"/>
              </a:rPr>
              <a:t>a. Hoàn thiện hồ sơ nhân vật theo mẫu.</a:t>
            </a: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algn="just">
              <a:lnSpc>
                <a:spcPts val="5179"/>
              </a:lnSpc>
            </a:pPr>
            <a:endParaRPr lang="en-US" sz="3699">
              <a:solidFill>
                <a:srgbClr val="094C79"/>
              </a:solidFill>
              <a:latin typeface="Roboto Condensed"/>
              <a:ea typeface="Roboto Condensed"/>
              <a:cs typeface="Roboto Condensed"/>
              <a:sym typeface="Roboto Condensed"/>
            </a:endParaRPr>
          </a:p>
          <a:p>
            <a:pPr marL="798829" lvl="1" indent="-399415" algn="just">
              <a:lnSpc>
                <a:spcPts val="5179"/>
              </a:lnSpc>
              <a:buFont typeface="Arial"/>
              <a:buChar char="•"/>
            </a:pPr>
            <a:r>
              <a:rPr lang="en-US" sz="3699">
                <a:solidFill>
                  <a:srgbClr val="094C79"/>
                </a:solidFill>
                <a:latin typeface="Roboto Condensed"/>
                <a:ea typeface="Roboto Condensed"/>
                <a:cs typeface="Roboto Condensed"/>
                <a:sym typeface="Roboto Condensed"/>
              </a:rPr>
              <a:t>b. Nêu suy nghĩ của em về câu thoại của Si-men: “</a:t>
            </a:r>
            <a:r>
              <a:rPr lang="en-US" sz="3699" i="1">
                <a:solidFill>
                  <a:srgbClr val="094C79"/>
                </a:solidFill>
                <a:latin typeface="Roboto Condensed Italics"/>
                <a:ea typeface="Roboto Condensed Italics"/>
                <a:cs typeface="Roboto Condensed Italics"/>
                <a:sym typeface="Roboto Condensed Italics"/>
              </a:rPr>
              <a:t>Giết cha em, chàng chứng tỏ cùng em xứng đáng / Để xứng chàng, em cũng phải đòi chàng thế mạng</a:t>
            </a:r>
            <a:r>
              <a:rPr lang="en-US" sz="3699">
                <a:solidFill>
                  <a:srgbClr val="094C79"/>
                </a:solidFill>
                <a:latin typeface="Roboto Condensed"/>
                <a:ea typeface="Roboto Condensed"/>
                <a:cs typeface="Roboto Condensed"/>
                <a:sym typeface="Roboto Condensed"/>
              </a:rPr>
              <a:t>.”</a:t>
            </a:r>
          </a:p>
        </p:txBody>
      </p:sp>
      <p:graphicFrame>
        <p:nvGraphicFramePr>
          <p:cNvPr id="14" name="Table 14"/>
          <p:cNvGraphicFramePr>
            <a:graphicFrameLocks noGrp="1"/>
          </p:cNvGraphicFramePr>
          <p:nvPr/>
        </p:nvGraphicFramePr>
        <p:xfrm>
          <a:off x="1296971" y="3377339"/>
          <a:ext cx="14284014" cy="3667124"/>
        </p:xfrm>
        <a:graphic>
          <a:graphicData uri="http://schemas.openxmlformats.org/drawingml/2006/table">
            <a:tbl>
              <a:tblPr/>
              <a:tblGrid>
                <a:gridCol w="4201704">
                  <a:extLst>
                    <a:ext uri="{9D8B030D-6E8A-4147-A177-3AD203B41FA5}">
                      <a16:colId xmlns:a16="http://schemas.microsoft.com/office/drawing/2014/main" val="20000"/>
                    </a:ext>
                  </a:extLst>
                </a:gridCol>
                <a:gridCol w="5931482">
                  <a:extLst>
                    <a:ext uri="{9D8B030D-6E8A-4147-A177-3AD203B41FA5}">
                      <a16:colId xmlns:a16="http://schemas.microsoft.com/office/drawing/2014/main" val="20001"/>
                    </a:ext>
                  </a:extLst>
                </a:gridCol>
                <a:gridCol w="4150828">
                  <a:extLst>
                    <a:ext uri="{9D8B030D-6E8A-4147-A177-3AD203B41FA5}">
                      <a16:colId xmlns:a16="http://schemas.microsoft.com/office/drawing/2014/main" val="20002"/>
                    </a:ext>
                  </a:extLst>
                </a:gridCol>
              </a:tblGrid>
              <a:tr h="916781">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Xuất thân &amp; tình cảnh</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Giằng xé nội tâm</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Lựa chọn hành động</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extLst>
                  <a:ext uri="{0D108BD9-81ED-4DB2-BD59-A6C34878D82A}">
                    <a16:rowId xmlns:a16="http://schemas.microsoft.com/office/drawing/2014/main" val="10000"/>
                  </a:ext>
                </a:extLst>
              </a:tr>
              <a:tr h="916781">
                <a:tc>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extLst>
                  <a:ext uri="{0D108BD9-81ED-4DB2-BD59-A6C34878D82A}">
                    <a16:rowId xmlns:a16="http://schemas.microsoft.com/office/drawing/2014/main" val="10001"/>
                  </a:ext>
                </a:extLst>
              </a:tr>
              <a:tr h="916781">
                <a:tc gridSpan="3">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Tính cách, phẩm chất của nhân vật</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hMerge="1">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Tính cách, phẩm chất của nhân vật</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tc hMerge="1">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Tính cách, phẩm chất của nhân vật</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B0DAF6"/>
                    </a:solidFill>
                  </a:tcPr>
                </a:tc>
                <a:extLst>
                  <a:ext uri="{0D108BD9-81ED-4DB2-BD59-A6C34878D82A}">
                    <a16:rowId xmlns:a16="http://schemas.microsoft.com/office/drawing/2014/main" val="10002"/>
                  </a:ext>
                </a:extLst>
              </a:tr>
              <a:tr h="916781">
                <a:tc gridSpan="3">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hMerge="1">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tc hMerge="1">
                  <a:txBody>
                    <a:bodyPr/>
                    <a:lstStyle/>
                    <a:p>
                      <a:pPr algn="ctr">
                        <a:lnSpc>
                          <a:spcPts val="4900"/>
                        </a:lnSpc>
                        <a:defRPr/>
                      </a:pP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Freeform 15"/>
          <p:cNvSpPr/>
          <p:nvPr/>
        </p:nvSpPr>
        <p:spPr>
          <a:xfrm>
            <a:off x="16192295" y="5818620"/>
            <a:ext cx="2605038" cy="4468380"/>
          </a:xfrm>
          <a:custGeom>
            <a:avLst/>
            <a:gdLst/>
            <a:ahLst/>
            <a:cxnLst/>
            <a:rect l="l" t="t" r="r" b="b"/>
            <a:pathLst>
              <a:path w="2605038" h="4468380">
                <a:moveTo>
                  <a:pt x="0" y="0"/>
                </a:moveTo>
                <a:lnTo>
                  <a:pt x="2605037" y="0"/>
                </a:lnTo>
                <a:lnTo>
                  <a:pt x="2605037" y="4468380"/>
                </a:lnTo>
                <a:lnTo>
                  <a:pt x="0" y="44683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126154" y="5517652"/>
            <a:ext cx="3368660" cy="3740648"/>
          </a:xfrm>
          <a:custGeom>
            <a:avLst/>
            <a:gdLst/>
            <a:ahLst/>
            <a:cxnLst/>
            <a:rect l="l" t="t" r="r" b="b"/>
            <a:pathLst>
              <a:path w="3368660" h="3740648">
                <a:moveTo>
                  <a:pt x="0" y="0"/>
                </a:moveTo>
                <a:lnTo>
                  <a:pt x="3368660" y="0"/>
                </a:lnTo>
                <a:lnTo>
                  <a:pt x="3368660" y="3740648"/>
                </a:lnTo>
                <a:lnTo>
                  <a:pt x="0" y="3740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2257804" y="7387976"/>
            <a:ext cx="1868350" cy="1829900"/>
          </a:xfrm>
          <a:custGeom>
            <a:avLst/>
            <a:gdLst/>
            <a:ahLst/>
            <a:cxnLst/>
            <a:rect l="l" t="t" r="r" b="b"/>
            <a:pathLst>
              <a:path w="1868350" h="1829900">
                <a:moveTo>
                  <a:pt x="0" y="0"/>
                </a:moveTo>
                <a:lnTo>
                  <a:pt x="1868350" y="0"/>
                </a:lnTo>
                <a:lnTo>
                  <a:pt x="1868350" y="1829900"/>
                </a:lnTo>
                <a:lnTo>
                  <a:pt x="0" y="1829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4326661" y="276112"/>
            <a:ext cx="10417397" cy="1162276"/>
            <a:chOff x="0" y="0"/>
            <a:chExt cx="2743677" cy="306114"/>
          </a:xfrm>
        </p:grpSpPr>
        <p:sp>
          <p:nvSpPr>
            <p:cNvPr id="7" name="Freeform 7"/>
            <p:cNvSpPr/>
            <p:nvPr/>
          </p:nvSpPr>
          <p:spPr>
            <a:xfrm>
              <a:off x="0" y="0"/>
              <a:ext cx="2743677" cy="306114"/>
            </a:xfrm>
            <a:custGeom>
              <a:avLst/>
              <a:gdLst/>
              <a:ahLst/>
              <a:cxnLst/>
              <a:rect l="l" t="t" r="r" b="b"/>
              <a:pathLst>
                <a:path w="2743677" h="306114">
                  <a:moveTo>
                    <a:pt x="2540477" y="0"/>
                  </a:moveTo>
                  <a:cubicBezTo>
                    <a:pt x="2652701" y="0"/>
                    <a:pt x="2743677" y="68526"/>
                    <a:pt x="2743677" y="153057"/>
                  </a:cubicBezTo>
                  <a:cubicBezTo>
                    <a:pt x="2743677" y="237588"/>
                    <a:pt x="2652701" y="306114"/>
                    <a:pt x="2540477"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8" name="TextBox 8"/>
            <p:cNvSpPr txBox="1"/>
            <p:nvPr/>
          </p:nvSpPr>
          <p:spPr>
            <a:xfrm>
              <a:off x="0" y="-47625"/>
              <a:ext cx="2743677" cy="35373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02866" y="1708415"/>
            <a:ext cx="16856434" cy="8578585"/>
            <a:chOff x="0" y="0"/>
            <a:chExt cx="4439555" cy="2259380"/>
          </a:xfrm>
        </p:grpSpPr>
        <p:sp>
          <p:nvSpPr>
            <p:cNvPr id="10" name="Freeform 10"/>
            <p:cNvSpPr/>
            <p:nvPr/>
          </p:nvSpPr>
          <p:spPr>
            <a:xfrm>
              <a:off x="0" y="0"/>
              <a:ext cx="4439555" cy="2259381"/>
            </a:xfrm>
            <a:custGeom>
              <a:avLst/>
              <a:gdLst/>
              <a:ahLst/>
              <a:cxnLst/>
              <a:rect l="l" t="t" r="r" b="b"/>
              <a:pathLst>
                <a:path w="4439555" h="2259381">
                  <a:moveTo>
                    <a:pt x="4439555" y="0"/>
                  </a:moveTo>
                  <a:lnTo>
                    <a:pt x="0" y="0"/>
                  </a:lnTo>
                  <a:lnTo>
                    <a:pt x="0" y="2071420"/>
                  </a:lnTo>
                  <a:lnTo>
                    <a:pt x="157480" y="2071420"/>
                  </a:lnTo>
                  <a:lnTo>
                    <a:pt x="157480" y="2259381"/>
                  </a:lnTo>
                  <a:lnTo>
                    <a:pt x="463550" y="2071420"/>
                  </a:lnTo>
                  <a:lnTo>
                    <a:pt x="4439555" y="2071420"/>
                  </a:lnTo>
                  <a:lnTo>
                    <a:pt x="4439555" y="0"/>
                  </a:lnTo>
                  <a:close/>
                </a:path>
              </a:pathLst>
            </a:custGeom>
            <a:solidFill>
              <a:srgbClr val="FEFFFE">
                <a:alpha val="90980"/>
              </a:srgbClr>
            </a:solidFill>
          </p:spPr>
          <p:txBody>
            <a:bodyPr/>
            <a:lstStyle/>
            <a:p>
              <a:endParaRPr lang="en-US"/>
            </a:p>
          </p:txBody>
        </p:sp>
        <p:sp>
          <p:nvSpPr>
            <p:cNvPr id="11" name="TextBox 11"/>
            <p:cNvSpPr txBox="1"/>
            <p:nvPr/>
          </p:nvSpPr>
          <p:spPr>
            <a:xfrm>
              <a:off x="0" y="-47625"/>
              <a:ext cx="4439555" cy="211650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871219" y="98131"/>
            <a:ext cx="9328282" cy="1261062"/>
          </a:xfrm>
          <a:prstGeom prst="rect">
            <a:avLst/>
          </a:prstGeom>
        </p:spPr>
        <p:txBody>
          <a:bodyPr lIns="0" tIns="0" rIns="0" bIns="0" rtlCol="0" anchor="t">
            <a:spAutoFit/>
          </a:bodyPr>
          <a:lstStyle/>
          <a:p>
            <a:pPr algn="ctr">
              <a:lnSpc>
                <a:spcPts val="9239"/>
              </a:lnSpc>
            </a:pPr>
            <a:r>
              <a:rPr lang="en-US" sz="6599">
                <a:solidFill>
                  <a:srgbClr val="094C79"/>
                </a:solidFill>
                <a:latin typeface="#9Slide05 Fourth Medium"/>
                <a:ea typeface="#9Slide05 Fourth Medium"/>
                <a:cs typeface="#9Slide05 Fourth Medium"/>
                <a:sym typeface="#9Slide05 Fourth Medium"/>
              </a:rPr>
              <a:t>Hoạt động nhóm</a:t>
            </a:r>
          </a:p>
        </p:txBody>
      </p:sp>
      <p:sp>
        <p:nvSpPr>
          <p:cNvPr id="13" name="TextBox 13"/>
          <p:cNvSpPr txBox="1"/>
          <p:nvPr/>
        </p:nvSpPr>
        <p:spPr>
          <a:xfrm>
            <a:off x="669135" y="1837814"/>
            <a:ext cx="16125278" cy="7261603"/>
          </a:xfrm>
          <a:prstGeom prst="rect">
            <a:avLst/>
          </a:prstGeom>
        </p:spPr>
        <p:txBody>
          <a:bodyPr lIns="0" tIns="0" rIns="0" bIns="0" rtlCol="0" anchor="t">
            <a:spAutoFit/>
          </a:bodyPr>
          <a:lstStyle/>
          <a:p>
            <a:pPr algn="ctr">
              <a:lnSpc>
                <a:spcPts val="5179"/>
              </a:lnSpc>
            </a:pPr>
            <a:r>
              <a:rPr lang="en-US" sz="3699" b="1" dirty="0" err="1">
                <a:solidFill>
                  <a:srgbClr val="094C79"/>
                </a:solidFill>
                <a:latin typeface="Roboto Condensed Bold"/>
                <a:ea typeface="Roboto Condensed Bold"/>
                <a:cs typeface="Roboto Condensed Bold"/>
                <a:sym typeface="Roboto Condensed Bold"/>
              </a:rPr>
              <a:t>NHÓM</a:t>
            </a:r>
            <a:r>
              <a:rPr lang="en-US" sz="3699" b="1" dirty="0">
                <a:solidFill>
                  <a:srgbClr val="094C79"/>
                </a:solidFill>
                <a:latin typeface="Roboto Condensed Bold"/>
                <a:ea typeface="Roboto Condensed Bold"/>
                <a:cs typeface="Roboto Condensed Bold"/>
                <a:sym typeface="Roboto Condensed Bold"/>
              </a:rPr>
              <a:t> 4: </a:t>
            </a:r>
            <a:r>
              <a:rPr lang="en-US" sz="3699" b="1" dirty="0" err="1">
                <a:solidFill>
                  <a:srgbClr val="094C79"/>
                </a:solidFill>
                <a:latin typeface="Roboto Condensed Bold"/>
                <a:ea typeface="Roboto Condensed Bold"/>
                <a:cs typeface="Roboto Condensed Bold"/>
                <a:sym typeface="Roboto Condensed Bold"/>
              </a:rPr>
              <a:t>Tư</a:t>
            </a:r>
            <a:r>
              <a:rPr lang="en-US" sz="3699" b="1" dirty="0">
                <a:solidFill>
                  <a:srgbClr val="094C79"/>
                </a:solidFill>
                <a:latin typeface="Roboto Condensed Bold"/>
                <a:ea typeface="Roboto Condensed Bold"/>
                <a:cs typeface="Roboto Condensed Bold"/>
                <a:sym typeface="Roboto Condensed Bold"/>
              </a:rPr>
              <a:t> </a:t>
            </a:r>
            <a:r>
              <a:rPr lang="en-US" sz="3699" b="1" dirty="0" err="1">
                <a:solidFill>
                  <a:srgbClr val="094C79"/>
                </a:solidFill>
                <a:latin typeface="Roboto Condensed Bold"/>
                <a:ea typeface="Roboto Condensed Bold"/>
                <a:cs typeface="Roboto Condensed Bold"/>
                <a:sym typeface="Roboto Condensed Bold"/>
              </a:rPr>
              <a:t>duy</a:t>
            </a:r>
            <a:r>
              <a:rPr lang="en-US" sz="3699" b="1" dirty="0">
                <a:solidFill>
                  <a:srgbClr val="094C79"/>
                </a:solidFill>
                <a:latin typeface="Roboto Condensed Bold"/>
                <a:ea typeface="Roboto Condensed Bold"/>
                <a:cs typeface="Roboto Condensed Bold"/>
                <a:sym typeface="Roboto Condensed Bold"/>
              </a:rPr>
              <a:t>, </a:t>
            </a:r>
            <a:r>
              <a:rPr lang="en-US" sz="3699" b="1" dirty="0" err="1">
                <a:solidFill>
                  <a:srgbClr val="094C79"/>
                </a:solidFill>
                <a:latin typeface="Roboto Condensed Bold"/>
                <a:ea typeface="Roboto Condensed Bold"/>
                <a:cs typeface="Roboto Condensed Bold"/>
                <a:sym typeface="Roboto Condensed Bold"/>
              </a:rPr>
              <a:t>kết</a:t>
            </a:r>
            <a:r>
              <a:rPr lang="en-US" sz="3699" b="1" dirty="0">
                <a:solidFill>
                  <a:srgbClr val="094C79"/>
                </a:solidFill>
                <a:latin typeface="Roboto Condensed Bold"/>
                <a:ea typeface="Roboto Condensed Bold"/>
                <a:cs typeface="Roboto Condensed Bold"/>
                <a:sym typeface="Roboto Condensed Bold"/>
              </a:rPr>
              <a:t> </a:t>
            </a:r>
            <a:r>
              <a:rPr lang="en-US" sz="3699" b="1" dirty="0" err="1">
                <a:solidFill>
                  <a:srgbClr val="094C79"/>
                </a:solidFill>
                <a:latin typeface="Roboto Condensed Bold"/>
                <a:ea typeface="Roboto Condensed Bold"/>
                <a:cs typeface="Roboto Condensed Bold"/>
                <a:sym typeface="Roboto Condensed Bold"/>
              </a:rPr>
              <a:t>nối</a:t>
            </a:r>
            <a:endParaRPr lang="en-US" sz="3699" b="1" dirty="0">
              <a:solidFill>
                <a:srgbClr val="094C79"/>
              </a:solidFill>
              <a:latin typeface="Roboto Condensed Bold"/>
              <a:ea typeface="Roboto Condensed Bold"/>
              <a:cs typeface="Roboto Condensed Bold"/>
              <a:sym typeface="Roboto Condensed Bold"/>
            </a:endParaRPr>
          </a:p>
          <a:p>
            <a:pPr algn="just">
              <a:lnSpc>
                <a:spcPts val="5040"/>
              </a:lnSpc>
            </a:pPr>
            <a:r>
              <a:rPr lang="en-US" sz="3600" b="1" dirty="0" err="1">
                <a:solidFill>
                  <a:srgbClr val="094C79"/>
                </a:solidFill>
                <a:latin typeface="Roboto Condensed"/>
                <a:ea typeface="Roboto Condensed"/>
                <a:cs typeface="Roboto Condensed"/>
                <a:sym typeface="Roboto Condensed"/>
              </a:rPr>
              <a:t>Đọc</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kĩ</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văn</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bản</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và</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cùng</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thảo</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luận</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để</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lí</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giải</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những</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câu</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hỏi</a:t>
            </a:r>
            <a:r>
              <a:rPr lang="en-US" sz="3600" b="1" dirty="0">
                <a:solidFill>
                  <a:srgbClr val="094C79"/>
                </a:solidFill>
                <a:latin typeface="Roboto Condensed"/>
                <a:ea typeface="Roboto Condensed"/>
                <a:cs typeface="Roboto Condensed"/>
                <a:sym typeface="Roboto Condensed"/>
              </a:rPr>
              <a:t> / </a:t>
            </a:r>
            <a:r>
              <a:rPr lang="en-US" sz="3600" b="1" dirty="0" err="1">
                <a:solidFill>
                  <a:srgbClr val="094C79"/>
                </a:solidFill>
                <a:latin typeface="Roboto Condensed"/>
                <a:ea typeface="Roboto Condensed"/>
                <a:cs typeface="Roboto Condensed"/>
                <a:sym typeface="Roboto Condensed"/>
              </a:rPr>
              <a:t>thực</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hiện</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yêu</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cầu</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dưới</a:t>
            </a:r>
            <a:r>
              <a:rPr lang="en-US" sz="3600" b="1" dirty="0">
                <a:solidFill>
                  <a:srgbClr val="094C79"/>
                </a:solidFill>
                <a:latin typeface="Roboto Condensed"/>
                <a:ea typeface="Roboto Condensed"/>
                <a:cs typeface="Roboto Condensed"/>
                <a:sym typeface="Roboto Condensed"/>
              </a:rPr>
              <a:t> </a:t>
            </a:r>
            <a:r>
              <a:rPr lang="en-US" sz="3600" b="1" dirty="0" err="1">
                <a:solidFill>
                  <a:srgbClr val="094C79"/>
                </a:solidFill>
                <a:latin typeface="Roboto Condensed"/>
                <a:ea typeface="Roboto Condensed"/>
                <a:cs typeface="Roboto Condensed"/>
                <a:sym typeface="Roboto Condensed"/>
              </a:rPr>
              <a:t>đây</a:t>
            </a:r>
            <a:r>
              <a:rPr lang="en-US" sz="3600" b="1" dirty="0">
                <a:solidFill>
                  <a:srgbClr val="094C79"/>
                </a:solidFill>
                <a:latin typeface="Roboto Condensed"/>
                <a:ea typeface="Roboto Condensed"/>
                <a:cs typeface="Roboto Condensed"/>
                <a:sym typeface="Roboto Condensed"/>
              </a:rPr>
              <a:t>:</a:t>
            </a:r>
          </a:p>
          <a:p>
            <a:pPr marL="798829" lvl="1" indent="-399415" algn="just">
              <a:lnSpc>
                <a:spcPts val="5179"/>
              </a:lnSpc>
              <a:buFont typeface="Arial"/>
              <a:buChar char="•"/>
            </a:pPr>
            <a:r>
              <a:rPr lang="en-US" sz="3699" dirty="0">
                <a:solidFill>
                  <a:srgbClr val="094C79"/>
                </a:solidFill>
                <a:latin typeface="Roboto Condensed"/>
                <a:ea typeface="Roboto Condensed"/>
                <a:cs typeface="Roboto Condensed"/>
                <a:sym typeface="Roboto Condensed"/>
              </a:rPr>
              <a:t>Qua </a:t>
            </a:r>
            <a:r>
              <a:rPr lang="en-US" sz="3699" dirty="0" err="1">
                <a:solidFill>
                  <a:srgbClr val="094C79"/>
                </a:solidFill>
                <a:latin typeface="Roboto Condensed"/>
                <a:ea typeface="Roboto Condensed"/>
                <a:cs typeface="Roboto Condensed"/>
                <a:sym typeface="Roboto Condensed"/>
              </a:rPr>
              <a:t>hành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động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của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các</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nhân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vật</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trong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vở</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kịch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em</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hiểu</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điều</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gì</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về</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quan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niệm</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danh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dự</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nghĩa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vụ</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của</a:t>
            </a:r>
            <a:r>
              <a:rPr lang="en-US" sz="3699" dirty="0">
                <a:solidFill>
                  <a:srgbClr val="094C79"/>
                </a:solidFill>
                <a:latin typeface="Roboto Condensed"/>
                <a:ea typeface="Roboto Condensed"/>
                <a:cs typeface="Roboto Condensed"/>
                <a:sym typeface="Roboto Condensed"/>
              </a:rPr>
              <a:t> con </a:t>
            </a:r>
            <a:r>
              <a:rPr lang="en-US" sz="3699" dirty="0" err="1">
                <a:solidFill>
                  <a:srgbClr val="094C79"/>
                </a:solidFill>
                <a:latin typeface="Roboto Condensed"/>
                <a:ea typeface="Roboto Condensed"/>
                <a:cs typeface="Roboto Condensed"/>
                <a:sym typeface="Roboto Condensed"/>
              </a:rPr>
              <a:t>người</a:t>
            </a:r>
            <a:r>
              <a:rPr lang="en-US" sz="3699" dirty="0">
                <a:solidFill>
                  <a:srgbClr val="094C79"/>
                </a:solidFill>
                <a:latin typeface="Roboto Condensed"/>
                <a:ea typeface="Roboto Condensed"/>
                <a:cs typeface="Roboto Condensed"/>
                <a:sym typeface="Roboto Condensed"/>
              </a:rPr>
              <a:t> ở </a:t>
            </a:r>
            <a:r>
              <a:rPr lang="en-US" sz="3699" dirty="0" err="1">
                <a:solidFill>
                  <a:srgbClr val="094C79"/>
                </a:solidFill>
                <a:latin typeface="Roboto Condensed"/>
                <a:ea typeface="Roboto Condensed"/>
                <a:cs typeface="Roboto Condensed"/>
                <a:sym typeface="Roboto Condensed"/>
              </a:rPr>
              <a:t>thế</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kỉ</a:t>
            </a:r>
            <a:r>
              <a:rPr lang="en-US" sz="3699" dirty="0">
                <a:solidFill>
                  <a:srgbClr val="094C79"/>
                </a:solidFill>
                <a:latin typeface="Roboto Condensed"/>
                <a:ea typeface="Roboto Condensed"/>
                <a:cs typeface="Roboto Condensed"/>
                <a:sym typeface="Roboto Condensed"/>
              </a:rPr>
              <a:t> XVII?</a:t>
            </a:r>
          </a:p>
          <a:p>
            <a:pPr marL="798829" lvl="1" indent="-399415" algn="just">
              <a:lnSpc>
                <a:spcPts val="5179"/>
              </a:lnSpc>
              <a:buFont typeface="Arial"/>
              <a:buChar char="•"/>
            </a:pPr>
            <a:r>
              <a:rPr lang="en-US" sz="3699" dirty="0">
                <a:solidFill>
                  <a:srgbClr val="094C79"/>
                </a:solidFill>
                <a:latin typeface="Roboto Condensed"/>
                <a:ea typeface="Roboto Condensed"/>
                <a:cs typeface="Roboto Condensed"/>
                <a:sym typeface="Roboto Condensed"/>
              </a:rPr>
              <a:t> So </a:t>
            </a:r>
            <a:r>
              <a:rPr lang="en-US" sz="3699" dirty="0" err="1">
                <a:solidFill>
                  <a:srgbClr val="094C79"/>
                </a:solidFill>
                <a:latin typeface="Roboto Condensed"/>
                <a:ea typeface="Roboto Condensed"/>
                <a:cs typeface="Roboto Condensed"/>
                <a:sym typeface="Roboto Condensed"/>
              </a:rPr>
              <a:t>sánh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sự</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lựa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chọn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hành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động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của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Rô-đri-gơ</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và</a:t>
            </a:r>
            <a:r>
              <a:rPr lang="en-US" sz="3699" dirty="0">
                <a:solidFill>
                  <a:srgbClr val="094C79"/>
                </a:solidFill>
                <a:latin typeface="Roboto Condensed"/>
                <a:ea typeface="Roboto Condensed"/>
                <a:cs typeface="Roboto Condensed"/>
                <a:sym typeface="Roboto Condensed"/>
              </a:rPr>
              <a:t> Si-men </a:t>
            </a:r>
            <a:r>
              <a:rPr lang="en-US" sz="3699" dirty="0" err="1">
                <a:solidFill>
                  <a:srgbClr val="094C79"/>
                </a:solidFill>
                <a:latin typeface="Roboto Condensed"/>
                <a:ea typeface="Roboto Condensed"/>
                <a:cs typeface="Roboto Condensed"/>
                <a:sym typeface="Roboto Condensed"/>
              </a:rPr>
              <a:t>với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Rô</a:t>
            </a:r>
            <a:r>
              <a:rPr lang="en-US" sz="3699" dirty="0">
                <a:solidFill>
                  <a:srgbClr val="094C79"/>
                </a:solidFill>
                <a:latin typeface="Roboto Condensed"/>
                <a:ea typeface="Roboto Condensed"/>
                <a:cs typeface="Roboto Condensed"/>
                <a:sym typeface="Roboto Condensed"/>
              </a:rPr>
              <a:t>-</a:t>
            </a:r>
            <a:r>
              <a:rPr lang="en-US" sz="3699" dirty="0" err="1">
                <a:solidFill>
                  <a:srgbClr val="094C79"/>
                </a:solidFill>
                <a:latin typeface="Roboto Condensed"/>
                <a:ea typeface="Roboto Condensed"/>
                <a:cs typeface="Roboto Condensed"/>
                <a:sym typeface="Roboto Condensed"/>
              </a:rPr>
              <a:t>mê</a:t>
            </a:r>
            <a:r>
              <a:rPr lang="en-US" sz="3699" dirty="0">
                <a:solidFill>
                  <a:srgbClr val="094C79"/>
                </a:solidFill>
                <a:latin typeface="Roboto Condensed"/>
                <a:ea typeface="Roboto Condensed"/>
                <a:cs typeface="Roboto Condensed"/>
                <a:sym typeface="Roboto Condensed"/>
              </a:rPr>
              <a:t>-ô </a:t>
            </a:r>
            <a:r>
              <a:rPr lang="en-US" sz="3699" dirty="0" err="1">
                <a:solidFill>
                  <a:srgbClr val="094C79"/>
                </a:solidFill>
                <a:latin typeface="Roboto Condensed"/>
                <a:ea typeface="Roboto Condensed"/>
                <a:cs typeface="Roboto Condensed"/>
                <a:sym typeface="Roboto Condensed"/>
              </a:rPr>
              <a:t>và</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Giu</a:t>
            </a:r>
            <a:r>
              <a:rPr lang="en-US" sz="3699" dirty="0">
                <a:solidFill>
                  <a:srgbClr val="094C79"/>
                </a:solidFill>
                <a:latin typeface="Roboto Condensed"/>
                <a:ea typeface="Roboto Condensed"/>
                <a:cs typeface="Roboto Condensed"/>
                <a:sym typeface="Roboto Condensed"/>
              </a:rPr>
              <a:t>-li-</a:t>
            </a:r>
            <a:r>
              <a:rPr lang="en-US" sz="3699" dirty="0" err="1">
                <a:solidFill>
                  <a:srgbClr val="094C79"/>
                </a:solidFill>
                <a:latin typeface="Roboto Condensed"/>
                <a:ea typeface="Roboto Condensed"/>
                <a:cs typeface="Roboto Condensed"/>
                <a:sym typeface="Roboto Condensed"/>
              </a:rPr>
              <a:t>ét</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Điều</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gì</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sẽ</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xảy</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ra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nếu</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Rô-đri-gơ</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và</a:t>
            </a:r>
            <a:r>
              <a:rPr lang="en-US" sz="3699" dirty="0">
                <a:solidFill>
                  <a:srgbClr val="094C79"/>
                </a:solidFill>
                <a:latin typeface="Roboto Condensed"/>
                <a:ea typeface="Roboto Condensed"/>
                <a:cs typeface="Roboto Condensed"/>
                <a:sym typeface="Roboto Condensed"/>
              </a:rPr>
              <a:t> Si-men </a:t>
            </a:r>
            <a:r>
              <a:rPr lang="en-US" sz="3699" dirty="0" err="1">
                <a:solidFill>
                  <a:srgbClr val="094C79"/>
                </a:solidFill>
                <a:latin typeface="Roboto Condensed"/>
                <a:ea typeface="Roboto Condensed"/>
                <a:cs typeface="Roboto Condensed"/>
                <a:sym typeface="Roboto Condensed"/>
              </a:rPr>
              <a:t>cũng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lựa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chọn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hành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động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theo</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tiếng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gọi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tình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yêu</a:t>
            </a:r>
            <a:r>
              <a:rPr lang="en-US" sz="3699" dirty="0">
                <a:solidFill>
                  <a:srgbClr val="094C79"/>
                </a:solidFill>
                <a:latin typeface="Roboto Condensed"/>
                <a:ea typeface="Roboto Condensed"/>
                <a:cs typeface="Roboto Condensed"/>
                <a:sym typeface="Roboto Condensed"/>
              </a:rPr>
              <a:t>?</a:t>
            </a:r>
          </a:p>
          <a:p>
            <a:pPr marL="798829" lvl="1" indent="-399415" algn="just">
              <a:lnSpc>
                <a:spcPts val="5179"/>
              </a:lnSpc>
              <a:buFont typeface="Arial"/>
              <a:buChar char="•"/>
            </a:pPr>
            <a:r>
              <a:rPr lang="en-US" sz="3699" dirty="0" err="1">
                <a:solidFill>
                  <a:srgbClr val="094C79"/>
                </a:solidFill>
                <a:latin typeface="Roboto Condensed"/>
                <a:ea typeface="Roboto Condensed"/>
                <a:cs typeface="Roboto Condensed"/>
                <a:sym typeface="Roboto Condensed"/>
              </a:rPr>
              <a:t>Hãy</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nêu</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nhận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xét</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của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em</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về</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lời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thoại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của</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nhân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vật</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trong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đoạn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trích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đồng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thời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phân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tích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đặc</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trưng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ngôn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ngữ</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của</a:t>
            </a:r>
            <a:r>
              <a:rPr lang="en-US" sz="3699" dirty="0">
                <a:solidFill>
                  <a:srgbClr val="094C79"/>
                </a:solidFill>
                <a:latin typeface="Roboto Condensed"/>
                <a:ea typeface="Roboto Condensed"/>
                <a:cs typeface="Roboto Condensed"/>
                <a:sym typeface="Roboto Condensed"/>
              </a:rPr>
              <a:t> bi </a:t>
            </a:r>
            <a:r>
              <a:rPr lang="en-US" sz="3699" dirty="0" err="1">
                <a:solidFill>
                  <a:srgbClr val="094C79"/>
                </a:solidFill>
                <a:latin typeface="Roboto Condensed"/>
                <a:ea typeface="Roboto Condensed"/>
                <a:cs typeface="Roboto Condensed"/>
                <a:sym typeface="Roboto Condensed"/>
              </a:rPr>
              <a:t>kịch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thể</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hiện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trong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đoạn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trích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này</a:t>
            </a:r>
            <a:r>
              <a:rPr lang="en-US" sz="3699" dirty="0">
                <a:solidFill>
                  <a:srgbClr val="094C79"/>
                </a:solidFill>
                <a:latin typeface="Roboto Condensed"/>
                <a:ea typeface="Roboto Condensed"/>
                <a:cs typeface="Roboto Condensed"/>
                <a:sym typeface="Roboto Condensed"/>
              </a:rPr>
              <a:t>.</a:t>
            </a:r>
          </a:p>
          <a:p>
            <a:pPr marL="798829" lvl="1" indent="-399415" algn="just">
              <a:lnSpc>
                <a:spcPts val="5179"/>
              </a:lnSpc>
              <a:buFont typeface="Arial"/>
              <a:buChar char="•"/>
            </a:pPr>
            <a:r>
              <a:rPr lang="en-US" sz="3699" dirty="0">
                <a:solidFill>
                  <a:srgbClr val="094C79"/>
                </a:solidFill>
                <a:latin typeface="Roboto Condensed"/>
                <a:ea typeface="Roboto Condensed"/>
                <a:cs typeface="Roboto Condensed"/>
                <a:sym typeface="Roboto Condensed"/>
              </a:rPr>
              <a:t>Theo </a:t>
            </a:r>
            <a:r>
              <a:rPr lang="en-US" sz="3699" dirty="0" err="1">
                <a:solidFill>
                  <a:srgbClr val="094C79"/>
                </a:solidFill>
                <a:latin typeface="Roboto Condensed"/>
                <a:ea typeface="Roboto Condensed"/>
                <a:cs typeface="Roboto Condensed"/>
                <a:sym typeface="Roboto Condensed"/>
              </a:rPr>
              <a:t>em</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cách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giải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quyết</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xung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đột</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trong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vở</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kịch</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có</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còn</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phù</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hợp</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với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thời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đại</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ngày</a:t>
            </a:r>
            <a:r>
              <a:rPr lang="en-US" sz="3699" dirty="0">
                <a:solidFill>
                  <a:srgbClr val="094C79"/>
                </a:solidFill>
                <a:latin typeface="Roboto Condensed"/>
                <a:ea typeface="Roboto Condensed"/>
                <a:cs typeface="Roboto Condensed"/>
                <a:sym typeface="Roboto Condensed"/>
              </a:rPr>
              <a:t> nay </a:t>
            </a:r>
            <a:r>
              <a:rPr lang="en-US" sz="3699" dirty="0" err="1">
                <a:solidFill>
                  <a:srgbClr val="094C79"/>
                </a:solidFill>
                <a:latin typeface="Roboto Condensed"/>
                <a:ea typeface="Roboto Condensed"/>
                <a:cs typeface="Roboto Condensed"/>
                <a:sym typeface="Roboto Condensed"/>
              </a:rPr>
              <a:t>không</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Vì</a:t>
            </a:r>
            <a:r>
              <a:rPr lang="en-US" sz="3699" dirty="0">
                <a:solidFill>
                  <a:srgbClr val="094C79"/>
                </a:solidFill>
                <a:latin typeface="Roboto Condensed"/>
                <a:ea typeface="Roboto Condensed"/>
                <a:cs typeface="Roboto Condensed"/>
                <a:sym typeface="Roboto Condensed"/>
              </a:rPr>
              <a:t> </a:t>
            </a:r>
            <a:r>
              <a:rPr lang="en-US" sz="3699" dirty="0" err="1">
                <a:solidFill>
                  <a:srgbClr val="094C79"/>
                </a:solidFill>
                <a:latin typeface="Roboto Condensed"/>
                <a:ea typeface="Roboto Condensed"/>
                <a:cs typeface="Roboto Condensed"/>
                <a:sym typeface="Roboto Condensed"/>
              </a:rPr>
              <a:t>sao</a:t>
            </a:r>
            <a:r>
              <a:rPr lang="en-US" sz="3699" dirty="0">
                <a:solidFill>
                  <a:srgbClr val="094C79"/>
                </a:solidFill>
                <a:latin typeface="Roboto Condensed"/>
                <a:ea typeface="Roboto Condensed"/>
                <a:cs typeface="Roboto Condensed"/>
                <a:sym typeface="Roboto Condensed"/>
              </a:rPr>
              <a:t>?</a:t>
            </a:r>
          </a:p>
        </p:txBody>
      </p:sp>
      <p:sp>
        <p:nvSpPr>
          <p:cNvPr id="14" name="Freeform 14"/>
          <p:cNvSpPr/>
          <p:nvPr/>
        </p:nvSpPr>
        <p:spPr>
          <a:xfrm>
            <a:off x="16192295" y="5818620"/>
            <a:ext cx="2605038" cy="4468380"/>
          </a:xfrm>
          <a:custGeom>
            <a:avLst/>
            <a:gdLst/>
            <a:ahLst/>
            <a:cxnLst/>
            <a:rect l="l" t="t" r="r" b="b"/>
            <a:pathLst>
              <a:path w="2605038" h="4468380">
                <a:moveTo>
                  <a:pt x="0" y="0"/>
                </a:moveTo>
                <a:lnTo>
                  <a:pt x="2605037" y="0"/>
                </a:lnTo>
                <a:lnTo>
                  <a:pt x="2605037" y="4468380"/>
                </a:lnTo>
                <a:lnTo>
                  <a:pt x="0" y="44683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66431" y="3069824"/>
            <a:ext cx="15992869" cy="3780133"/>
          </a:xfrm>
          <a:custGeom>
            <a:avLst/>
            <a:gdLst/>
            <a:ahLst/>
            <a:cxnLst/>
            <a:rect l="l" t="t" r="r" b="b"/>
            <a:pathLst>
              <a:path w="15992869" h="3780133">
                <a:moveTo>
                  <a:pt x="0" y="0"/>
                </a:moveTo>
                <a:lnTo>
                  <a:pt x="15992869" y="0"/>
                </a:lnTo>
                <a:lnTo>
                  <a:pt x="15992869" y="3780133"/>
                </a:lnTo>
                <a:lnTo>
                  <a:pt x="0" y="3780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974406" y="1107236"/>
            <a:ext cx="5819918" cy="817628"/>
          </a:xfrm>
          <a:prstGeom prst="rect">
            <a:avLst/>
          </a:prstGeom>
        </p:spPr>
        <p:txBody>
          <a:bodyPr lIns="0" tIns="0" rIns="0" bIns="0" rtlCol="0" anchor="t">
            <a:spAutoFit/>
          </a:bodyPr>
          <a:lstStyle/>
          <a:p>
            <a:pPr algn="ctr">
              <a:lnSpc>
                <a:spcPts val="6749"/>
              </a:lnSpc>
              <a:spcBef>
                <a:spcPct val="0"/>
              </a:spcBef>
            </a:pPr>
            <a:r>
              <a:rPr lang="en-US" sz="4821">
                <a:solidFill>
                  <a:srgbClr val="FEFFFE"/>
                </a:solidFill>
                <a:latin typeface="Fraunces"/>
                <a:ea typeface="Fraunces"/>
                <a:cs typeface="Fraunces"/>
                <a:sym typeface="Fraunces"/>
              </a:rPr>
              <a:t>3.2. Tìm hiểu chi tiết</a:t>
            </a:r>
          </a:p>
        </p:txBody>
      </p:sp>
      <p:sp>
        <p:nvSpPr>
          <p:cNvPr id="6" name="TextBox 6"/>
          <p:cNvSpPr txBox="1"/>
          <p:nvPr/>
        </p:nvSpPr>
        <p:spPr>
          <a:xfrm>
            <a:off x="6952617" y="1962130"/>
            <a:ext cx="4620496" cy="746164"/>
          </a:xfrm>
          <a:prstGeom prst="rect">
            <a:avLst/>
          </a:prstGeom>
        </p:spPr>
        <p:txBody>
          <a:bodyPr lIns="0" tIns="0" rIns="0" bIns="0" rtlCol="0" anchor="t">
            <a:spAutoFit/>
          </a:bodyPr>
          <a:lstStyle/>
          <a:p>
            <a:pPr algn="l">
              <a:lnSpc>
                <a:spcPts val="6074"/>
              </a:lnSpc>
              <a:spcBef>
                <a:spcPct val="0"/>
              </a:spcBef>
            </a:pPr>
            <a:r>
              <a:rPr lang="en-US" sz="4338" b="1">
                <a:solidFill>
                  <a:srgbClr val="FFFFFF"/>
                </a:solidFill>
                <a:latin typeface="Roboto Condensed Bold"/>
                <a:ea typeface="Roboto Condensed Bold"/>
                <a:cs typeface="Roboto Condensed Bold"/>
                <a:sym typeface="Roboto Condensed Bold"/>
              </a:rPr>
              <a:t>b. Xung đột kịch</a:t>
            </a:r>
          </a:p>
        </p:txBody>
      </p:sp>
      <p:sp>
        <p:nvSpPr>
          <p:cNvPr id="7" name="TextBox 7"/>
          <p:cNvSpPr txBox="1"/>
          <p:nvPr/>
        </p:nvSpPr>
        <p:spPr>
          <a:xfrm>
            <a:off x="2466393" y="3373820"/>
            <a:ext cx="13829443" cy="3711575"/>
          </a:xfrm>
          <a:prstGeom prst="rect">
            <a:avLst/>
          </a:prstGeom>
        </p:spPr>
        <p:txBody>
          <a:bodyPr lIns="0" tIns="0" rIns="0" bIns="0" rtlCol="0" anchor="t">
            <a:spAutoFit/>
          </a:bodyPr>
          <a:lstStyle/>
          <a:p>
            <a:pPr algn="ctr">
              <a:lnSpc>
                <a:spcPts val="4900"/>
              </a:lnSpc>
            </a:pPr>
            <a:r>
              <a:rPr lang="en-US" sz="3500" b="1" dirty="0">
                <a:solidFill>
                  <a:srgbClr val="094C79"/>
                </a:solidFill>
                <a:latin typeface="Roboto Condensed Bold"/>
                <a:ea typeface="Roboto Condensed Bold"/>
                <a:cs typeface="Roboto Condensed Bold"/>
                <a:sym typeface="Roboto Condensed Bold"/>
              </a:rPr>
              <a:t>*</a:t>
            </a:r>
            <a:r>
              <a:rPr lang="en-US" sz="3500" b="1" dirty="0" err="1">
                <a:solidFill>
                  <a:srgbClr val="094C79"/>
                </a:solidFill>
                <a:latin typeface="Roboto Condensed Bold"/>
                <a:ea typeface="Roboto Condensed Bold"/>
                <a:cs typeface="Roboto Condensed Bold"/>
                <a:sym typeface="Roboto Condensed Bold"/>
              </a:rPr>
              <a:t>Tình</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cảnh</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Nhân</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vật</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rơi</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vào</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tình</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cảnh</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ngang</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trái</a:t>
            </a:r>
            <a:r>
              <a:rPr lang="en-US" sz="3500" b="1" dirty="0">
                <a:solidFill>
                  <a:srgbClr val="094C79"/>
                </a:solidFill>
                <a:latin typeface="Roboto Condensed Bold"/>
                <a:ea typeface="Roboto Condensed Bold"/>
                <a:cs typeface="Roboto Condensed Bold"/>
                <a:sym typeface="Roboto Condensed Bold"/>
              </a:rPr>
              <a:t>:</a:t>
            </a:r>
          </a:p>
          <a:p>
            <a:pPr algn="just">
              <a:lnSpc>
                <a:spcPts val="4900"/>
              </a:lnSpc>
            </a:pP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Rô-đri-gơ</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đứng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trước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sự</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lựa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chọn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hoặc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chấp</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nhận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đấu</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kiếm</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với</a:t>
            </a:r>
            <a:r>
              <a:rPr lang="en-US" sz="3500" dirty="0">
                <a:solidFill>
                  <a:srgbClr val="094C79"/>
                </a:solidFill>
                <a:latin typeface="Roboto Condensed"/>
                <a:ea typeface="Roboto Condensed"/>
                <a:cs typeface="Roboto Condensed"/>
                <a:sym typeface="Roboto Condensed"/>
              </a:rPr>
              <a:t> cha </a:t>
            </a:r>
            <a:r>
              <a:rPr lang="en-US" sz="3500" dirty="0" err="1">
                <a:solidFill>
                  <a:srgbClr val="094C79"/>
                </a:solidFill>
                <a:latin typeface="Roboto Condensed"/>
                <a:ea typeface="Roboto Condensed"/>
                <a:cs typeface="Roboto Condensed"/>
                <a:sym typeface="Roboto Condensed"/>
              </a:rPr>
              <a:t>của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người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yêu</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hoặc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không</a:t>
            </a:r>
            <a:r>
              <a:rPr lang="en-US" sz="3500" dirty="0">
                <a:solidFill>
                  <a:srgbClr val="094C79"/>
                </a:solidFill>
                <a:latin typeface="Roboto Condensed"/>
                <a:ea typeface="Roboto Condensed"/>
                <a:cs typeface="Roboto Condensed"/>
                <a:sym typeface="Roboto Condensed"/>
              </a:rPr>
              <a:t>.</a:t>
            </a:r>
          </a:p>
          <a:p>
            <a:pPr algn="just">
              <a:lnSpc>
                <a:spcPts val="4900"/>
              </a:lnSpc>
            </a:pPr>
            <a:r>
              <a:rPr lang="en-US" sz="3500" dirty="0">
                <a:solidFill>
                  <a:srgbClr val="094C79"/>
                </a:solidFill>
                <a:latin typeface="Roboto Condensed"/>
                <a:ea typeface="Roboto Condensed"/>
                <a:cs typeface="Roboto Condensed"/>
                <a:sym typeface="Roboto Condensed"/>
              </a:rPr>
              <a:t>- Si-men </a:t>
            </a:r>
            <a:r>
              <a:rPr lang="en-US" sz="3500" dirty="0" err="1">
                <a:solidFill>
                  <a:srgbClr val="094C79"/>
                </a:solidFill>
                <a:latin typeface="Roboto Condensed"/>
                <a:ea typeface="Roboto Condensed"/>
                <a:cs typeface="Roboto Condensed"/>
                <a:sym typeface="Roboto Condensed"/>
              </a:rPr>
              <a:t>đứng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trước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sự</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lựa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chọn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trả</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thù</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cho</a:t>
            </a:r>
            <a:r>
              <a:rPr lang="en-US" sz="3500" dirty="0">
                <a:solidFill>
                  <a:srgbClr val="094C79"/>
                </a:solidFill>
                <a:latin typeface="Roboto Condensed"/>
                <a:ea typeface="Roboto Condensed"/>
                <a:cs typeface="Roboto Condensed"/>
                <a:sym typeface="Roboto Condensed"/>
              </a:rPr>
              <a:t> cha, </a:t>
            </a:r>
            <a:r>
              <a:rPr lang="en-US" sz="3500" dirty="0" err="1">
                <a:solidFill>
                  <a:srgbClr val="094C79"/>
                </a:solidFill>
                <a:latin typeface="Roboto Condensed"/>
                <a:ea typeface="Roboto Condensed"/>
                <a:cs typeface="Roboto Condensed"/>
                <a:sym typeface="Roboto Condensed"/>
              </a:rPr>
              <a:t>đồng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nghĩa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với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việc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phải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giết</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người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yêu</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hoặc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không</a:t>
            </a:r>
            <a:r>
              <a:rPr lang="en-US" sz="3500" dirty="0">
                <a:solidFill>
                  <a:srgbClr val="094C79"/>
                </a:solidFill>
                <a:latin typeface="Roboto Condensed"/>
                <a:ea typeface="Roboto Condensed"/>
                <a:cs typeface="Roboto Condensed"/>
                <a:sym typeface="Roboto Condensed"/>
              </a:rPr>
              <a:t>.</a:t>
            </a:r>
          </a:p>
          <a:p>
            <a:pPr algn="just">
              <a:lnSpc>
                <a:spcPts val="4900"/>
              </a:lnSpc>
            </a:pPr>
            <a:endParaRPr lang="en-US" sz="3500" dirty="0">
              <a:solidFill>
                <a:srgbClr val="094C7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arn(inVertical)">
                                      <p:cBhvr>
                                        <p:cTn id="1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219453" y="1335722"/>
            <a:ext cx="7121136" cy="1683178"/>
          </a:xfrm>
          <a:custGeom>
            <a:avLst/>
            <a:gdLst/>
            <a:ahLst/>
            <a:cxnLst/>
            <a:rect l="l" t="t" r="r" b="b"/>
            <a:pathLst>
              <a:path w="7121136" h="1683178">
                <a:moveTo>
                  <a:pt x="0" y="0"/>
                </a:moveTo>
                <a:lnTo>
                  <a:pt x="7121136" y="0"/>
                </a:lnTo>
                <a:lnTo>
                  <a:pt x="7121136" y="1683177"/>
                </a:lnTo>
                <a:lnTo>
                  <a:pt x="0" y="16831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028700" y="942975"/>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6" name="TextBox 6"/>
          <p:cNvSpPr txBox="1"/>
          <p:nvPr/>
        </p:nvSpPr>
        <p:spPr>
          <a:xfrm>
            <a:off x="1028700" y="1614805"/>
            <a:ext cx="3940342" cy="629895"/>
          </a:xfrm>
          <a:prstGeom prst="rect">
            <a:avLst/>
          </a:prstGeom>
        </p:spPr>
        <p:txBody>
          <a:bodyPr lIns="0" tIns="0" rIns="0" bIns="0" rtlCol="0" anchor="t">
            <a:spAutoFit/>
          </a:bodyPr>
          <a:lstStyle/>
          <a:p>
            <a:pPr algn="l">
              <a:lnSpc>
                <a:spcPts val="5179"/>
              </a:lnSpc>
              <a:spcBef>
                <a:spcPct val="0"/>
              </a:spcBef>
            </a:pPr>
            <a:r>
              <a:rPr lang="en-US" sz="3699" b="1">
                <a:solidFill>
                  <a:srgbClr val="FFFFFF"/>
                </a:solidFill>
                <a:latin typeface="Roboto Condensed Bold"/>
                <a:ea typeface="Roboto Condensed Bold"/>
                <a:cs typeface="Roboto Condensed Bold"/>
                <a:sym typeface="Roboto Condensed Bold"/>
              </a:rPr>
              <a:t>b. Xung đột kịch</a:t>
            </a:r>
          </a:p>
        </p:txBody>
      </p:sp>
      <p:sp>
        <p:nvSpPr>
          <p:cNvPr id="7" name="TextBox 7"/>
          <p:cNvSpPr txBox="1"/>
          <p:nvPr/>
        </p:nvSpPr>
        <p:spPr>
          <a:xfrm>
            <a:off x="6791583" y="1595755"/>
            <a:ext cx="5650528" cy="1235075"/>
          </a:xfrm>
          <a:prstGeom prst="rect">
            <a:avLst/>
          </a:prstGeom>
        </p:spPr>
        <p:txBody>
          <a:bodyPr lIns="0" tIns="0" rIns="0" bIns="0" rtlCol="0" anchor="t">
            <a:spAutoFit/>
          </a:bodyPr>
          <a:lstStyle/>
          <a:p>
            <a:pPr algn="ctr">
              <a:lnSpc>
                <a:spcPts val="4900"/>
              </a:lnSpc>
            </a:pPr>
            <a:r>
              <a:rPr lang="en-US" sz="3500" b="1">
                <a:solidFill>
                  <a:srgbClr val="094C79"/>
                </a:solidFill>
                <a:latin typeface="Roboto Condensed Bold"/>
                <a:ea typeface="Roboto Condensed Bold"/>
                <a:cs typeface="Roboto Condensed Bold"/>
                <a:sym typeface="Roboto Condensed Bold"/>
              </a:rPr>
              <a:t>*Xung đột: Hai nhân vật đều có sự đấu tranh nội tâm dữ dội:</a:t>
            </a:r>
          </a:p>
        </p:txBody>
      </p:sp>
      <p:grpSp>
        <p:nvGrpSpPr>
          <p:cNvPr id="8" name="Group 8"/>
          <p:cNvGrpSpPr/>
          <p:nvPr/>
        </p:nvGrpSpPr>
        <p:grpSpPr>
          <a:xfrm>
            <a:off x="844881" y="3738141"/>
            <a:ext cx="8313194" cy="5436265"/>
            <a:chOff x="0" y="0"/>
            <a:chExt cx="2189483" cy="1431773"/>
          </a:xfrm>
        </p:grpSpPr>
        <p:sp>
          <p:nvSpPr>
            <p:cNvPr id="9" name="Freeform 9"/>
            <p:cNvSpPr/>
            <p:nvPr/>
          </p:nvSpPr>
          <p:spPr>
            <a:xfrm>
              <a:off x="0" y="0"/>
              <a:ext cx="2189483" cy="1431773"/>
            </a:xfrm>
            <a:custGeom>
              <a:avLst/>
              <a:gdLst/>
              <a:ahLst/>
              <a:cxnLst/>
              <a:rect l="l" t="t" r="r" b="b"/>
              <a:pathLst>
                <a:path w="2189483" h="1431773">
                  <a:moveTo>
                    <a:pt x="2189483" y="0"/>
                  </a:moveTo>
                  <a:lnTo>
                    <a:pt x="0" y="0"/>
                  </a:lnTo>
                  <a:lnTo>
                    <a:pt x="0" y="1243813"/>
                  </a:lnTo>
                  <a:lnTo>
                    <a:pt x="157480" y="1243813"/>
                  </a:lnTo>
                  <a:lnTo>
                    <a:pt x="157480" y="1431773"/>
                  </a:lnTo>
                  <a:lnTo>
                    <a:pt x="463550" y="1243813"/>
                  </a:lnTo>
                  <a:lnTo>
                    <a:pt x="2189483" y="1243813"/>
                  </a:lnTo>
                  <a:lnTo>
                    <a:pt x="2189483" y="0"/>
                  </a:lnTo>
                  <a:close/>
                </a:path>
              </a:pathLst>
            </a:custGeom>
            <a:solidFill>
              <a:srgbClr val="FEFFFE"/>
            </a:solidFill>
          </p:spPr>
          <p:txBody>
            <a:bodyPr/>
            <a:lstStyle/>
            <a:p>
              <a:endParaRPr lang="en-US"/>
            </a:p>
          </p:txBody>
        </p:sp>
        <p:sp>
          <p:nvSpPr>
            <p:cNvPr id="10" name="TextBox 10"/>
            <p:cNvSpPr txBox="1"/>
            <p:nvPr/>
          </p:nvSpPr>
          <p:spPr>
            <a:xfrm>
              <a:off x="0" y="-47625"/>
              <a:ext cx="2189483" cy="128889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8700" y="4064490"/>
            <a:ext cx="7659384" cy="4330700"/>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094C79"/>
                </a:solidFill>
                <a:latin typeface="Roboto Condensed Bold"/>
                <a:ea typeface="Roboto Condensed Bold"/>
                <a:cs typeface="Roboto Condensed Bold"/>
                <a:sym typeface="Roboto Condensed Bold"/>
              </a:rPr>
              <a:t>Rô-đri-gơ đứng trước bi kịch của sự lựa chọn:</a:t>
            </a:r>
            <a:r>
              <a:rPr lang="en-US" sz="3500">
                <a:solidFill>
                  <a:srgbClr val="094C79"/>
                </a:solidFill>
                <a:latin typeface="Roboto Condensed"/>
                <a:ea typeface="Roboto Condensed"/>
                <a:cs typeface="Roboto Condensed"/>
                <a:sym typeface="Roboto Condensed"/>
              </a:rPr>
              <a:t> nghe theo tiếng gọi tình yêu hay phục tùng lí trí. Chàng đã dằn vặt, đau đớn trong cuộc va chạm giữa tình yêu nồng nhiệt của mình và danh dự gia đình.</a:t>
            </a:r>
          </a:p>
          <a:p>
            <a:pPr algn="just">
              <a:lnSpc>
                <a:spcPts val="4900"/>
              </a:lnSpc>
            </a:pPr>
            <a:endParaRPr lang="en-US" sz="3500">
              <a:solidFill>
                <a:srgbClr val="094C79"/>
              </a:solidFill>
              <a:latin typeface="Roboto Condensed"/>
              <a:ea typeface="Roboto Condensed"/>
              <a:cs typeface="Roboto Condensed"/>
              <a:sym typeface="Roboto Condensed"/>
            </a:endParaRPr>
          </a:p>
        </p:txBody>
      </p:sp>
      <p:grpSp>
        <p:nvGrpSpPr>
          <p:cNvPr id="12" name="Group 12"/>
          <p:cNvGrpSpPr/>
          <p:nvPr/>
        </p:nvGrpSpPr>
        <p:grpSpPr>
          <a:xfrm>
            <a:off x="9381181" y="3240864"/>
            <a:ext cx="8128707" cy="6267309"/>
            <a:chOff x="0" y="0"/>
            <a:chExt cx="2140894" cy="1650649"/>
          </a:xfrm>
        </p:grpSpPr>
        <p:sp>
          <p:nvSpPr>
            <p:cNvPr id="13" name="Freeform 13"/>
            <p:cNvSpPr/>
            <p:nvPr/>
          </p:nvSpPr>
          <p:spPr>
            <a:xfrm>
              <a:off x="0" y="0"/>
              <a:ext cx="2140894" cy="1650649"/>
            </a:xfrm>
            <a:custGeom>
              <a:avLst/>
              <a:gdLst/>
              <a:ahLst/>
              <a:cxnLst/>
              <a:rect l="l" t="t" r="r" b="b"/>
              <a:pathLst>
                <a:path w="2140894" h="1650649">
                  <a:moveTo>
                    <a:pt x="2140894" y="0"/>
                  </a:moveTo>
                  <a:lnTo>
                    <a:pt x="0" y="0"/>
                  </a:lnTo>
                  <a:lnTo>
                    <a:pt x="0" y="1462689"/>
                  </a:lnTo>
                  <a:lnTo>
                    <a:pt x="157480" y="1462689"/>
                  </a:lnTo>
                  <a:lnTo>
                    <a:pt x="157480" y="1650649"/>
                  </a:lnTo>
                  <a:lnTo>
                    <a:pt x="463550" y="1462689"/>
                  </a:lnTo>
                  <a:lnTo>
                    <a:pt x="2140894" y="1462689"/>
                  </a:lnTo>
                  <a:lnTo>
                    <a:pt x="2140894" y="0"/>
                  </a:lnTo>
                  <a:close/>
                </a:path>
              </a:pathLst>
            </a:custGeom>
            <a:solidFill>
              <a:srgbClr val="FEFFFE"/>
            </a:solidFill>
          </p:spPr>
          <p:txBody>
            <a:bodyPr/>
            <a:lstStyle/>
            <a:p>
              <a:endParaRPr lang="en-US"/>
            </a:p>
          </p:txBody>
        </p:sp>
        <p:sp>
          <p:nvSpPr>
            <p:cNvPr id="14" name="TextBox 14"/>
            <p:cNvSpPr txBox="1"/>
            <p:nvPr/>
          </p:nvSpPr>
          <p:spPr>
            <a:xfrm>
              <a:off x="0" y="-47625"/>
              <a:ext cx="2140894" cy="150777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247831" y="3226290"/>
            <a:ext cx="8146152" cy="5568950"/>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094C79"/>
                </a:solidFill>
                <a:latin typeface="Roboto Condensed"/>
                <a:ea typeface="Roboto Condensed"/>
                <a:cs typeface="Roboto Condensed"/>
                <a:sym typeface="Roboto Condensed"/>
              </a:rPr>
              <a:t>Chàng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vừa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bày</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tỏ</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tình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yêu</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muốn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được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chết</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dưới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tay</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người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yêu</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vừa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khẳng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định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hành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động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đúng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của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mình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khi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quyết</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định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đấu</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kiếm</a:t>
            </a:r>
            <a:r>
              <a:rPr lang="en-US" sz="3500" dirty="0">
                <a:solidFill>
                  <a:srgbClr val="094C79"/>
                </a:solidFill>
                <a:latin typeface="Roboto Condensed"/>
                <a:ea typeface="Roboto Condensed"/>
                <a:cs typeface="Roboto Condensed"/>
                <a:sym typeface="Roboto Condensed"/>
              </a:rPr>
              <a:t>.</a:t>
            </a:r>
          </a:p>
          <a:p>
            <a:pPr marL="755651" lvl="1" indent="-377825" algn="just">
              <a:lnSpc>
                <a:spcPts val="4900"/>
              </a:lnSpc>
              <a:buFont typeface="Arial"/>
              <a:buChar char="•"/>
            </a:pPr>
            <a:r>
              <a:rPr lang="en-US" sz="3500" dirty="0" err="1">
                <a:solidFill>
                  <a:srgbClr val="094C79"/>
                </a:solidFill>
                <a:latin typeface="Roboto Condensed"/>
                <a:ea typeface="Roboto Condensed"/>
                <a:cs typeface="Roboto Condensed"/>
                <a:sym typeface="Roboto Condensed"/>
              </a:rPr>
              <a:t>Trước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đoạn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trích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này</a:t>
            </a:r>
            <a:r>
              <a:rPr lang="en-US" sz="3500" dirty="0">
                <a:solidFill>
                  <a:srgbClr val="094C79"/>
                </a:solidFill>
                <a:latin typeface="Roboto Condensed"/>
                <a:ea typeface="Roboto Condensed"/>
                <a:cs typeface="Roboto Condensed"/>
                <a:sym typeface="Roboto Condensed"/>
              </a:rPr>
              <a:t>, ở </a:t>
            </a:r>
            <a:r>
              <a:rPr lang="en-US" sz="3500" dirty="0" err="1">
                <a:solidFill>
                  <a:srgbClr val="094C79"/>
                </a:solidFill>
                <a:latin typeface="Roboto Condensed"/>
                <a:ea typeface="Roboto Condensed"/>
                <a:cs typeface="Roboto Condensed"/>
                <a:sym typeface="Roboto Condensed"/>
              </a:rPr>
              <a:t>Hồi</a:t>
            </a:r>
            <a:r>
              <a:rPr lang="en-US" sz="3500" dirty="0">
                <a:solidFill>
                  <a:srgbClr val="094C79"/>
                </a:solidFill>
                <a:latin typeface="Roboto Condensed"/>
                <a:ea typeface="Roboto Condensed"/>
                <a:cs typeface="Roboto Condensed"/>
                <a:sym typeface="Roboto Condensed"/>
              </a:rPr>
              <a:t> I, </a:t>
            </a:r>
            <a:r>
              <a:rPr lang="en-US" sz="3500" dirty="0" err="1">
                <a:solidFill>
                  <a:srgbClr val="094C79"/>
                </a:solidFill>
                <a:latin typeface="Roboto Condensed"/>
                <a:ea typeface="Roboto Condensed"/>
                <a:cs typeface="Roboto Condensed"/>
                <a:sym typeface="Roboto Condensed"/>
              </a:rPr>
              <a:t>Lớp</a:t>
            </a:r>
            <a:r>
              <a:rPr lang="en-US" sz="3500" dirty="0">
                <a:solidFill>
                  <a:srgbClr val="094C79"/>
                </a:solidFill>
                <a:latin typeface="Roboto Condensed"/>
                <a:ea typeface="Roboto Condensed"/>
                <a:cs typeface="Roboto Condensed"/>
                <a:sym typeface="Roboto Condensed"/>
              </a:rPr>
              <a:t> VI, </a:t>
            </a:r>
            <a:r>
              <a:rPr lang="en-US" sz="3500" dirty="0" err="1">
                <a:solidFill>
                  <a:srgbClr val="094C79"/>
                </a:solidFill>
                <a:latin typeface="Roboto Condensed"/>
                <a:ea typeface="Roboto Condensed"/>
                <a:cs typeface="Roboto Condensed"/>
                <a:sym typeface="Roboto Condensed"/>
              </a:rPr>
              <a:t>Rô-đri-gơ</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có</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đoạn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độc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thoại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diễn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tả</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những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giằng</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xé</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nội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tâm</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trước</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khi</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quyết</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định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thách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đấu</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với</a:t>
            </a:r>
            <a:r>
              <a:rPr lang="en-US" sz="3500" dirty="0">
                <a:solidFill>
                  <a:srgbClr val="094C79"/>
                </a:solidFill>
                <a:latin typeface="Roboto Condensed"/>
                <a:ea typeface="Roboto Condensed"/>
                <a:cs typeface="Roboto Condensed"/>
                <a:sym typeface="Roboto Condensed"/>
              </a:rPr>
              <a:t> cha </a:t>
            </a:r>
            <a:r>
              <a:rPr lang="en-US" sz="3500" dirty="0" err="1">
                <a:solidFill>
                  <a:srgbClr val="094C79"/>
                </a:solidFill>
                <a:latin typeface="Roboto Condensed"/>
                <a:ea typeface="Roboto Condensed"/>
                <a:cs typeface="Roboto Condensed"/>
                <a:sym typeface="Roboto Condensed"/>
              </a:rPr>
              <a:t>của</a:t>
            </a:r>
            <a:r>
              <a:rPr lang="en-US" sz="3500" dirty="0">
                <a:solidFill>
                  <a:srgbClr val="094C79"/>
                </a:solidFill>
                <a:latin typeface="Roboto Condensed"/>
                <a:ea typeface="Roboto Condensed"/>
                <a:cs typeface="Roboto Condensed"/>
                <a:sym typeface="Roboto Condensed"/>
              </a:rPr>
              <a:t> Si-men </a:t>
            </a:r>
            <a:r>
              <a:rPr lang="en-US" sz="3500" dirty="0" err="1">
                <a:solidFill>
                  <a:srgbClr val="094C79"/>
                </a:solidFill>
                <a:latin typeface="Roboto Condensed"/>
                <a:ea typeface="Roboto Condensed"/>
                <a:cs typeface="Roboto Condensed"/>
                <a:sym typeface="Roboto Condensed"/>
              </a:rPr>
              <a:t>để</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bảo</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toàn</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danh</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dự</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gia</a:t>
            </a:r>
            <a:r>
              <a:rPr lang="en-US" sz="3500" dirty="0">
                <a:solidFill>
                  <a:srgbClr val="094C79"/>
                </a:solidFill>
                <a:latin typeface="Roboto Condensed"/>
                <a:ea typeface="Roboto Condensed"/>
                <a:cs typeface="Roboto Condensed"/>
                <a:sym typeface="Roboto Condensed"/>
              </a:rPr>
              <a:t> </a:t>
            </a:r>
            <a:r>
              <a:rPr lang="en-US" sz="3500" dirty="0" err="1">
                <a:solidFill>
                  <a:srgbClr val="094C79"/>
                </a:solidFill>
                <a:latin typeface="Roboto Condensed"/>
                <a:ea typeface="Roboto Condensed"/>
                <a:cs typeface="Roboto Condensed"/>
                <a:sym typeface="Roboto Condensed"/>
              </a:rPr>
              <a:t>đình</a:t>
            </a:r>
            <a:endParaRPr lang="en-US" sz="3500" dirty="0">
              <a:solidFill>
                <a:srgbClr val="094C7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219453" y="1335722"/>
            <a:ext cx="7121136" cy="1683178"/>
          </a:xfrm>
          <a:custGeom>
            <a:avLst/>
            <a:gdLst/>
            <a:ahLst/>
            <a:cxnLst/>
            <a:rect l="l" t="t" r="r" b="b"/>
            <a:pathLst>
              <a:path w="7121136" h="1683178">
                <a:moveTo>
                  <a:pt x="0" y="0"/>
                </a:moveTo>
                <a:lnTo>
                  <a:pt x="7121136" y="0"/>
                </a:lnTo>
                <a:lnTo>
                  <a:pt x="7121136" y="1683177"/>
                </a:lnTo>
                <a:lnTo>
                  <a:pt x="0" y="16831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2611711" y="3451162"/>
            <a:ext cx="14159881" cy="4985297"/>
            <a:chOff x="0" y="0"/>
            <a:chExt cx="3729351" cy="1313000"/>
          </a:xfrm>
        </p:grpSpPr>
        <p:sp>
          <p:nvSpPr>
            <p:cNvPr id="6" name="Freeform 6"/>
            <p:cNvSpPr/>
            <p:nvPr/>
          </p:nvSpPr>
          <p:spPr>
            <a:xfrm>
              <a:off x="0" y="0"/>
              <a:ext cx="3729351" cy="1313000"/>
            </a:xfrm>
            <a:custGeom>
              <a:avLst/>
              <a:gdLst/>
              <a:ahLst/>
              <a:cxnLst/>
              <a:rect l="l" t="t" r="r" b="b"/>
              <a:pathLst>
                <a:path w="3729351" h="1313000">
                  <a:moveTo>
                    <a:pt x="3729351" y="0"/>
                  </a:moveTo>
                  <a:lnTo>
                    <a:pt x="0" y="0"/>
                  </a:lnTo>
                  <a:lnTo>
                    <a:pt x="0" y="1125040"/>
                  </a:lnTo>
                  <a:lnTo>
                    <a:pt x="157480" y="1125040"/>
                  </a:lnTo>
                  <a:lnTo>
                    <a:pt x="157480" y="1313000"/>
                  </a:lnTo>
                  <a:lnTo>
                    <a:pt x="463550" y="1125040"/>
                  </a:lnTo>
                  <a:lnTo>
                    <a:pt x="3729351" y="1125040"/>
                  </a:lnTo>
                  <a:lnTo>
                    <a:pt x="3729351" y="0"/>
                  </a:lnTo>
                  <a:close/>
                </a:path>
              </a:pathLst>
            </a:custGeom>
            <a:solidFill>
              <a:srgbClr val="FEFFFE"/>
            </a:solidFill>
          </p:spPr>
          <p:txBody>
            <a:bodyPr/>
            <a:lstStyle/>
            <a:p>
              <a:endParaRPr lang="en-US"/>
            </a:p>
          </p:txBody>
        </p:sp>
        <p:sp>
          <p:nvSpPr>
            <p:cNvPr id="7" name="TextBox 7"/>
            <p:cNvSpPr txBox="1"/>
            <p:nvPr/>
          </p:nvSpPr>
          <p:spPr>
            <a:xfrm>
              <a:off x="0" y="-47625"/>
              <a:ext cx="3729351" cy="11701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616493" y="3451162"/>
            <a:ext cx="1602960" cy="1218249"/>
          </a:xfrm>
          <a:custGeom>
            <a:avLst/>
            <a:gdLst/>
            <a:ahLst/>
            <a:cxnLst/>
            <a:rect l="l" t="t" r="r" b="b"/>
            <a:pathLst>
              <a:path w="1602960" h="1218249">
                <a:moveTo>
                  <a:pt x="0" y="0"/>
                </a:moveTo>
                <a:lnTo>
                  <a:pt x="1602960" y="0"/>
                </a:lnTo>
                <a:lnTo>
                  <a:pt x="1602960" y="1218249"/>
                </a:lnTo>
                <a:lnTo>
                  <a:pt x="0" y="1218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3601054" y="5588161"/>
            <a:ext cx="1378409" cy="1075159"/>
          </a:xfrm>
          <a:custGeom>
            <a:avLst/>
            <a:gdLst/>
            <a:ahLst/>
            <a:cxnLst/>
            <a:rect l="l" t="t" r="r" b="b"/>
            <a:pathLst>
              <a:path w="1378409" h="1075159">
                <a:moveTo>
                  <a:pt x="0" y="0"/>
                </a:moveTo>
                <a:lnTo>
                  <a:pt x="1378409" y="0"/>
                </a:lnTo>
                <a:lnTo>
                  <a:pt x="1378409" y="1075159"/>
                </a:lnTo>
                <a:lnTo>
                  <a:pt x="0" y="10751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028700" y="942975"/>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11" name="TextBox 11"/>
          <p:cNvSpPr txBox="1"/>
          <p:nvPr/>
        </p:nvSpPr>
        <p:spPr>
          <a:xfrm>
            <a:off x="1028700" y="1614805"/>
            <a:ext cx="3940342" cy="629895"/>
          </a:xfrm>
          <a:prstGeom prst="rect">
            <a:avLst/>
          </a:prstGeom>
        </p:spPr>
        <p:txBody>
          <a:bodyPr lIns="0" tIns="0" rIns="0" bIns="0" rtlCol="0" anchor="t">
            <a:spAutoFit/>
          </a:bodyPr>
          <a:lstStyle/>
          <a:p>
            <a:pPr algn="l">
              <a:lnSpc>
                <a:spcPts val="5179"/>
              </a:lnSpc>
              <a:spcBef>
                <a:spcPct val="0"/>
              </a:spcBef>
            </a:pPr>
            <a:r>
              <a:rPr lang="en-US" sz="3699" b="1">
                <a:solidFill>
                  <a:srgbClr val="FFFFFF"/>
                </a:solidFill>
                <a:latin typeface="Roboto Condensed Bold"/>
                <a:ea typeface="Roboto Condensed Bold"/>
                <a:cs typeface="Roboto Condensed Bold"/>
                <a:sym typeface="Roboto Condensed Bold"/>
              </a:rPr>
              <a:t>b. Xung đột kịch</a:t>
            </a:r>
          </a:p>
        </p:txBody>
      </p:sp>
      <p:sp>
        <p:nvSpPr>
          <p:cNvPr id="12" name="TextBox 12"/>
          <p:cNvSpPr txBox="1"/>
          <p:nvPr/>
        </p:nvSpPr>
        <p:spPr>
          <a:xfrm>
            <a:off x="6791583" y="1595755"/>
            <a:ext cx="5650528" cy="1235075"/>
          </a:xfrm>
          <a:prstGeom prst="rect">
            <a:avLst/>
          </a:prstGeom>
        </p:spPr>
        <p:txBody>
          <a:bodyPr lIns="0" tIns="0" rIns="0" bIns="0" rtlCol="0" anchor="t">
            <a:spAutoFit/>
          </a:bodyPr>
          <a:lstStyle/>
          <a:p>
            <a:pPr algn="ctr">
              <a:lnSpc>
                <a:spcPts val="4900"/>
              </a:lnSpc>
            </a:pPr>
            <a:r>
              <a:rPr lang="en-US" sz="3500" b="1">
                <a:solidFill>
                  <a:srgbClr val="094C79"/>
                </a:solidFill>
                <a:latin typeface="Roboto Condensed Bold"/>
                <a:ea typeface="Roboto Condensed Bold"/>
                <a:cs typeface="Roboto Condensed Bold"/>
                <a:sym typeface="Roboto Condensed Bold"/>
              </a:rPr>
              <a:t>*Xung đột: Hai nhân vật đều có sự đấu tranh nội tâm dữ dội:</a:t>
            </a:r>
          </a:p>
        </p:txBody>
      </p:sp>
      <p:sp>
        <p:nvSpPr>
          <p:cNvPr id="13" name="TextBox 13"/>
          <p:cNvSpPr txBox="1"/>
          <p:nvPr/>
        </p:nvSpPr>
        <p:spPr>
          <a:xfrm>
            <a:off x="6791583" y="3652416"/>
            <a:ext cx="7126423" cy="2473325"/>
          </a:xfrm>
          <a:prstGeom prst="rect">
            <a:avLst/>
          </a:prstGeom>
        </p:spPr>
        <p:txBody>
          <a:bodyPr lIns="0" tIns="0" rIns="0" bIns="0" rtlCol="0" anchor="t">
            <a:spAutoFit/>
          </a:bodyPr>
          <a:lstStyle/>
          <a:p>
            <a:pPr algn="just">
              <a:lnSpc>
                <a:spcPts val="4900"/>
              </a:lnSpc>
            </a:pPr>
            <a:r>
              <a:rPr lang="en-US" sz="3500" i="1">
                <a:solidFill>
                  <a:srgbClr val="094C79"/>
                </a:solidFill>
                <a:latin typeface="Roboto Condensed Italics"/>
                <a:ea typeface="Roboto Condensed Italics"/>
                <a:cs typeface="Roboto Condensed Italics"/>
                <a:sym typeface="Roboto Condensed Italics"/>
              </a:rPr>
              <a:t>Hận lòng đôi ngả đấu tranh</a:t>
            </a:r>
          </a:p>
          <a:p>
            <a:pPr algn="just">
              <a:lnSpc>
                <a:spcPts val="4900"/>
              </a:lnSpc>
            </a:pPr>
            <a:r>
              <a:rPr lang="en-US" sz="3500" i="1">
                <a:solidFill>
                  <a:srgbClr val="094C79"/>
                </a:solidFill>
                <a:latin typeface="Roboto Condensed Italics"/>
                <a:ea typeface="Roboto Condensed Italics"/>
                <a:cs typeface="Roboto Condensed Italics"/>
                <a:sym typeface="Roboto Condensed Italics"/>
              </a:rPr>
              <a:t>Nửa là danh dự, nửa tình khó theo; </a:t>
            </a:r>
          </a:p>
          <a:p>
            <a:pPr algn="just">
              <a:lnSpc>
                <a:spcPts val="4900"/>
              </a:lnSpc>
            </a:pPr>
            <a:r>
              <a:rPr lang="en-US" sz="3500" i="1">
                <a:solidFill>
                  <a:srgbClr val="094C79"/>
                </a:solidFill>
                <a:latin typeface="Roboto Condensed Italics"/>
                <a:ea typeface="Roboto Condensed Italics"/>
                <a:cs typeface="Roboto Condensed Italics"/>
                <a:sym typeface="Roboto Condensed Italics"/>
              </a:rPr>
              <a:t>Não nề đứng giữa hai đường</a:t>
            </a:r>
          </a:p>
          <a:p>
            <a:pPr algn="just">
              <a:lnSpc>
                <a:spcPts val="4900"/>
              </a:lnSpc>
            </a:pPr>
            <a:r>
              <a:rPr lang="en-US" sz="3500" i="1">
                <a:solidFill>
                  <a:srgbClr val="094C79"/>
                </a:solidFill>
                <a:latin typeface="Roboto Condensed Italics"/>
                <a:ea typeface="Roboto Condensed Italics"/>
                <a:cs typeface="Roboto Condensed Italics"/>
                <a:sym typeface="Roboto Condensed Italics"/>
              </a:rPr>
              <a:t>Sống đời ô nhục? Phũ phàng tơ duyên</a:t>
            </a:r>
          </a:p>
        </p:txBody>
      </p:sp>
      <p:sp>
        <p:nvSpPr>
          <p:cNvPr id="14" name="TextBox 14"/>
          <p:cNvSpPr txBox="1"/>
          <p:nvPr/>
        </p:nvSpPr>
        <p:spPr>
          <a:xfrm>
            <a:off x="4109335" y="6721085"/>
            <a:ext cx="11164633" cy="615950"/>
          </a:xfrm>
          <a:prstGeom prst="rect">
            <a:avLst/>
          </a:prstGeom>
        </p:spPr>
        <p:txBody>
          <a:bodyPr lIns="0" tIns="0" rIns="0" bIns="0" rtlCol="0" anchor="t">
            <a:spAutoFit/>
          </a:bodyPr>
          <a:lstStyle/>
          <a:p>
            <a:pPr algn="just">
              <a:lnSpc>
                <a:spcPts val="4900"/>
              </a:lnSpc>
            </a:pPr>
            <a:r>
              <a:rPr lang="en-US" sz="3500" b="1" dirty="0" err="1">
                <a:solidFill>
                  <a:srgbClr val="094C79"/>
                </a:solidFill>
                <a:latin typeface="Roboto Condensed Bold"/>
                <a:ea typeface="Roboto Condensed Bold"/>
                <a:cs typeface="Roboto Condensed Bold"/>
                <a:sym typeface="Roboto Condensed Bold"/>
              </a:rPr>
              <a:t>Có</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lúc</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chàng</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đã</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định</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một</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thác</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là</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yên</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tìm</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đến</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cái</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chết</a:t>
            </a:r>
            <a:r>
              <a:rPr lang="en-US" sz="3500" b="1" dirty="0">
                <a:solidFill>
                  <a:srgbClr val="094C79"/>
                </a:solidFill>
                <a:latin typeface="Roboto Condensed Bold"/>
                <a:ea typeface="Roboto Condensed Bold"/>
                <a:cs typeface="Roboto Condensed Bold"/>
                <a:sym typeface="Roboto Condensed Bol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538623" y="1355090"/>
            <a:ext cx="7121136" cy="1683178"/>
          </a:xfrm>
          <a:custGeom>
            <a:avLst/>
            <a:gdLst/>
            <a:ahLst/>
            <a:cxnLst/>
            <a:rect l="l" t="t" r="r" b="b"/>
            <a:pathLst>
              <a:path w="7121136" h="1683178">
                <a:moveTo>
                  <a:pt x="0" y="0"/>
                </a:moveTo>
                <a:lnTo>
                  <a:pt x="7121136" y="0"/>
                </a:lnTo>
                <a:lnTo>
                  <a:pt x="7121136" y="1683178"/>
                </a:lnTo>
                <a:lnTo>
                  <a:pt x="0" y="1683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951110" y="1236040"/>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6" name="TextBox 6"/>
          <p:cNvSpPr txBox="1"/>
          <p:nvPr/>
        </p:nvSpPr>
        <p:spPr>
          <a:xfrm>
            <a:off x="1028700" y="1907870"/>
            <a:ext cx="3940342" cy="629895"/>
          </a:xfrm>
          <a:prstGeom prst="rect">
            <a:avLst/>
          </a:prstGeom>
        </p:spPr>
        <p:txBody>
          <a:bodyPr lIns="0" tIns="0" rIns="0" bIns="0" rtlCol="0" anchor="t">
            <a:spAutoFit/>
          </a:bodyPr>
          <a:lstStyle/>
          <a:p>
            <a:pPr algn="l">
              <a:lnSpc>
                <a:spcPts val="5179"/>
              </a:lnSpc>
              <a:spcBef>
                <a:spcPct val="0"/>
              </a:spcBef>
            </a:pPr>
            <a:r>
              <a:rPr lang="en-US" sz="3699" b="1">
                <a:solidFill>
                  <a:srgbClr val="FFFFFF"/>
                </a:solidFill>
                <a:latin typeface="Roboto Condensed Bold"/>
                <a:ea typeface="Roboto Condensed Bold"/>
                <a:cs typeface="Roboto Condensed Bold"/>
                <a:sym typeface="Roboto Condensed Bold"/>
              </a:rPr>
              <a:t>b. Xung đột kịch</a:t>
            </a:r>
          </a:p>
        </p:txBody>
      </p:sp>
      <p:sp>
        <p:nvSpPr>
          <p:cNvPr id="7" name="TextBox 7"/>
          <p:cNvSpPr txBox="1"/>
          <p:nvPr/>
        </p:nvSpPr>
        <p:spPr>
          <a:xfrm>
            <a:off x="9479210" y="1595755"/>
            <a:ext cx="5650528" cy="1235075"/>
          </a:xfrm>
          <a:prstGeom prst="rect">
            <a:avLst/>
          </a:prstGeom>
        </p:spPr>
        <p:txBody>
          <a:bodyPr lIns="0" tIns="0" rIns="0" bIns="0" rtlCol="0" anchor="t">
            <a:spAutoFit/>
          </a:bodyPr>
          <a:lstStyle/>
          <a:p>
            <a:pPr algn="ctr">
              <a:lnSpc>
                <a:spcPts val="4900"/>
              </a:lnSpc>
            </a:pPr>
            <a:r>
              <a:rPr lang="en-US" sz="3500" b="1">
                <a:solidFill>
                  <a:srgbClr val="094C79"/>
                </a:solidFill>
                <a:latin typeface="Roboto Condensed Bold"/>
                <a:ea typeface="Roboto Condensed Bold"/>
                <a:cs typeface="Roboto Condensed Bold"/>
                <a:sym typeface="Roboto Condensed Bold"/>
              </a:rPr>
              <a:t>*Xung đột: Hai nhân vật đều có sự đấu tranh nội tâm dữ dội:</a:t>
            </a:r>
          </a:p>
        </p:txBody>
      </p:sp>
      <p:grpSp>
        <p:nvGrpSpPr>
          <p:cNvPr id="8" name="Group 8"/>
          <p:cNvGrpSpPr/>
          <p:nvPr/>
        </p:nvGrpSpPr>
        <p:grpSpPr>
          <a:xfrm>
            <a:off x="812446" y="3845665"/>
            <a:ext cx="5545892" cy="5412635"/>
            <a:chOff x="0" y="0"/>
            <a:chExt cx="1460646" cy="1425550"/>
          </a:xfrm>
        </p:grpSpPr>
        <p:sp>
          <p:nvSpPr>
            <p:cNvPr id="9" name="Freeform 9"/>
            <p:cNvSpPr/>
            <p:nvPr/>
          </p:nvSpPr>
          <p:spPr>
            <a:xfrm>
              <a:off x="0" y="0"/>
              <a:ext cx="1460646" cy="1425550"/>
            </a:xfrm>
            <a:custGeom>
              <a:avLst/>
              <a:gdLst/>
              <a:ahLst/>
              <a:cxnLst/>
              <a:rect l="l" t="t" r="r" b="b"/>
              <a:pathLst>
                <a:path w="1460646" h="1425550">
                  <a:moveTo>
                    <a:pt x="1460646" y="0"/>
                  </a:moveTo>
                  <a:lnTo>
                    <a:pt x="0" y="0"/>
                  </a:lnTo>
                  <a:lnTo>
                    <a:pt x="0" y="1237590"/>
                  </a:lnTo>
                  <a:lnTo>
                    <a:pt x="157480" y="1237590"/>
                  </a:lnTo>
                  <a:lnTo>
                    <a:pt x="157480" y="1425550"/>
                  </a:lnTo>
                  <a:lnTo>
                    <a:pt x="463550" y="1237590"/>
                  </a:lnTo>
                  <a:lnTo>
                    <a:pt x="1460646" y="1237590"/>
                  </a:lnTo>
                  <a:lnTo>
                    <a:pt x="1460646" y="0"/>
                  </a:lnTo>
                  <a:close/>
                </a:path>
              </a:pathLst>
            </a:custGeom>
            <a:solidFill>
              <a:srgbClr val="FEFFFE"/>
            </a:solidFill>
          </p:spPr>
          <p:txBody>
            <a:bodyPr/>
            <a:lstStyle/>
            <a:p>
              <a:endParaRPr lang="en-US"/>
            </a:p>
          </p:txBody>
        </p:sp>
        <p:sp>
          <p:nvSpPr>
            <p:cNvPr id="10" name="TextBox 10"/>
            <p:cNvSpPr txBox="1"/>
            <p:nvPr/>
          </p:nvSpPr>
          <p:spPr>
            <a:xfrm>
              <a:off x="0" y="-47625"/>
              <a:ext cx="1460646" cy="128267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64342" y="4382517"/>
            <a:ext cx="5677520" cy="3092450"/>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094C79"/>
                </a:solidFill>
                <a:latin typeface="Roboto Condensed Bold"/>
                <a:ea typeface="Roboto Condensed Bold"/>
                <a:cs typeface="Roboto Condensed Bold"/>
                <a:sym typeface="Roboto Condensed Bold"/>
              </a:rPr>
              <a:t>Si-men không trách cứ Rô-đri-gơ vì nàng hiểu hành động của chàng là để bảo vệ danh dự, để xứng với tình yêu của nàng. </a:t>
            </a:r>
          </a:p>
        </p:txBody>
      </p:sp>
      <p:grpSp>
        <p:nvGrpSpPr>
          <p:cNvPr id="12" name="Group 12"/>
          <p:cNvGrpSpPr/>
          <p:nvPr/>
        </p:nvGrpSpPr>
        <p:grpSpPr>
          <a:xfrm>
            <a:off x="6668592" y="3240864"/>
            <a:ext cx="11271765" cy="4323246"/>
            <a:chOff x="0" y="0"/>
            <a:chExt cx="2968695" cy="1138633"/>
          </a:xfrm>
        </p:grpSpPr>
        <p:sp>
          <p:nvSpPr>
            <p:cNvPr id="13" name="Freeform 13"/>
            <p:cNvSpPr/>
            <p:nvPr/>
          </p:nvSpPr>
          <p:spPr>
            <a:xfrm>
              <a:off x="0" y="0"/>
              <a:ext cx="2968695" cy="1138633"/>
            </a:xfrm>
            <a:custGeom>
              <a:avLst/>
              <a:gdLst/>
              <a:ahLst/>
              <a:cxnLst/>
              <a:rect l="l" t="t" r="r" b="b"/>
              <a:pathLst>
                <a:path w="2968695" h="1138633">
                  <a:moveTo>
                    <a:pt x="2968695" y="0"/>
                  </a:moveTo>
                  <a:lnTo>
                    <a:pt x="0" y="0"/>
                  </a:lnTo>
                  <a:lnTo>
                    <a:pt x="0" y="950673"/>
                  </a:lnTo>
                  <a:lnTo>
                    <a:pt x="157480" y="950673"/>
                  </a:lnTo>
                  <a:lnTo>
                    <a:pt x="157480" y="1138633"/>
                  </a:lnTo>
                  <a:lnTo>
                    <a:pt x="463550" y="950673"/>
                  </a:lnTo>
                  <a:lnTo>
                    <a:pt x="2968695" y="950673"/>
                  </a:lnTo>
                  <a:lnTo>
                    <a:pt x="2968695" y="0"/>
                  </a:lnTo>
                  <a:close/>
                </a:path>
              </a:pathLst>
            </a:custGeom>
            <a:solidFill>
              <a:srgbClr val="FDFCEE"/>
            </a:solidFill>
          </p:spPr>
          <p:txBody>
            <a:bodyPr/>
            <a:lstStyle/>
            <a:p>
              <a:endParaRPr lang="en-US"/>
            </a:p>
          </p:txBody>
        </p:sp>
        <p:sp>
          <p:nvSpPr>
            <p:cNvPr id="14" name="TextBox 14"/>
            <p:cNvSpPr txBox="1"/>
            <p:nvPr/>
          </p:nvSpPr>
          <p:spPr>
            <a:xfrm>
              <a:off x="0" y="-47625"/>
              <a:ext cx="2968695" cy="99575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969079" y="3445365"/>
            <a:ext cx="10741189" cy="3092450"/>
          </a:xfrm>
          <a:prstGeom prst="rect">
            <a:avLst/>
          </a:prstGeom>
        </p:spPr>
        <p:txBody>
          <a:bodyPr lIns="0" tIns="0" rIns="0" bIns="0" rtlCol="0" anchor="t">
            <a:spAutoFit/>
          </a:bodyPr>
          <a:lstStyle/>
          <a:p>
            <a:pPr algn="just">
              <a:lnSpc>
                <a:spcPts val="4900"/>
              </a:lnSpc>
            </a:pPr>
            <a:r>
              <a:rPr lang="en-US" sz="3500" b="1" dirty="0" err="1">
                <a:solidFill>
                  <a:srgbClr val="094C79"/>
                </a:solidFill>
                <a:latin typeface="Roboto Condensed Bold"/>
                <a:ea typeface="Roboto Condensed Bold"/>
                <a:cs typeface="Roboto Condensed Bold"/>
                <a:sym typeface="Roboto Condensed Bold"/>
              </a:rPr>
              <a:t>Những</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câu</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thoại</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thể</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hiện</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tình</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yêu</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của</a:t>
            </a:r>
            <a:r>
              <a:rPr lang="en-US" sz="3500" b="1" dirty="0">
                <a:solidFill>
                  <a:srgbClr val="094C79"/>
                </a:solidFill>
                <a:latin typeface="Roboto Condensed Bold"/>
                <a:ea typeface="Roboto Condensed Bold"/>
                <a:cs typeface="Roboto Condensed Bold"/>
                <a:sym typeface="Roboto Condensed Bold"/>
              </a:rPr>
              <a:t> Si-men </a:t>
            </a:r>
            <a:r>
              <a:rPr lang="en-US" sz="3500" b="1" dirty="0" err="1">
                <a:solidFill>
                  <a:srgbClr val="094C79"/>
                </a:solidFill>
                <a:latin typeface="Roboto Condensed Bold"/>
                <a:ea typeface="Roboto Condensed Bold"/>
                <a:cs typeface="Roboto Condensed Bold"/>
                <a:sym typeface="Roboto Condensed Bold"/>
              </a:rPr>
              <a:t>với</a:t>
            </a:r>
            <a:r>
              <a:rPr lang="en-US" sz="3500" b="1" dirty="0">
                <a:solidFill>
                  <a:srgbClr val="094C79"/>
                </a:solidFill>
                <a:latin typeface="Roboto Condensed Bold"/>
                <a:ea typeface="Roboto Condensed Bold"/>
                <a:cs typeface="Roboto Condensed Bold"/>
                <a:sym typeface="Roboto Condensed Bold"/>
              </a:rPr>
              <a:t> </a:t>
            </a:r>
            <a:r>
              <a:rPr lang="en-US" sz="3500" b="1" dirty="0" err="1">
                <a:solidFill>
                  <a:srgbClr val="094C79"/>
                </a:solidFill>
                <a:latin typeface="Roboto Condensed Bold"/>
                <a:ea typeface="Roboto Condensed Bold"/>
                <a:cs typeface="Roboto Condensed Bold"/>
                <a:sym typeface="Roboto Condensed Bold"/>
              </a:rPr>
              <a:t>Rô-đri-gơ</a:t>
            </a:r>
            <a:r>
              <a:rPr lang="en-US" sz="3500" b="1" dirty="0">
                <a:solidFill>
                  <a:srgbClr val="094C79"/>
                </a:solidFill>
                <a:latin typeface="Roboto Condensed Bold"/>
                <a:ea typeface="Roboto Condensed Bold"/>
                <a:cs typeface="Roboto Condensed Bold"/>
                <a:sym typeface="Roboto Condensed Bold"/>
              </a:rPr>
              <a:t>: </a:t>
            </a:r>
          </a:p>
          <a:p>
            <a:pPr algn="just">
              <a:lnSpc>
                <a:spcPts val="4900"/>
              </a:lnSpc>
            </a:pPr>
            <a:r>
              <a:rPr lang="en-US" sz="3500" i="1" dirty="0" err="1">
                <a:solidFill>
                  <a:srgbClr val="094C79"/>
                </a:solidFill>
                <a:latin typeface="Roboto Condensed Italics"/>
                <a:ea typeface="Roboto Condensed Italics"/>
                <a:cs typeface="Roboto Condensed Italics"/>
                <a:sym typeface="Roboto Condensed Italics"/>
              </a:rPr>
              <a:t>Nếu</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phụ</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thân</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em</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chết</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vì</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điều</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bất</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hạnh</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khác</a:t>
            </a:r>
            <a:endParaRPr lang="en-US" sz="3500" i="1" dirty="0">
              <a:solidFill>
                <a:srgbClr val="094C79"/>
              </a:solidFill>
              <a:latin typeface="Roboto Condensed Italics"/>
              <a:ea typeface="Roboto Condensed Italics"/>
              <a:cs typeface="Roboto Condensed Italics"/>
              <a:sym typeface="Roboto Condensed Italics"/>
            </a:endParaRPr>
          </a:p>
          <a:p>
            <a:pPr algn="just">
              <a:lnSpc>
                <a:spcPts val="4900"/>
              </a:lnSpc>
            </a:pPr>
            <a:r>
              <a:rPr lang="en-US" sz="3500" i="1" dirty="0">
                <a:solidFill>
                  <a:srgbClr val="094C79"/>
                </a:solidFill>
                <a:latin typeface="Roboto Condensed Italics"/>
                <a:ea typeface="Roboto Condensed Italics"/>
                <a:cs typeface="Roboto Condensed Italics"/>
                <a:sym typeface="Roboto Condensed Italics"/>
              </a:rPr>
              <a:t>Em </a:t>
            </a:r>
            <a:r>
              <a:rPr lang="en-US" sz="3500" i="1" dirty="0" err="1">
                <a:solidFill>
                  <a:srgbClr val="094C79"/>
                </a:solidFill>
                <a:latin typeface="Roboto Condensed Italics"/>
                <a:ea typeface="Roboto Condensed Italics"/>
                <a:cs typeface="Roboto Condensed Italics"/>
                <a:sym typeface="Roboto Condensed Italics"/>
              </a:rPr>
              <a:t>đã</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thấy</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nơi</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chàng</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niềm</a:t>
            </a:r>
            <a:r>
              <a:rPr lang="en-US" sz="3500" i="1" dirty="0">
                <a:solidFill>
                  <a:srgbClr val="094C79"/>
                </a:solidFill>
                <a:latin typeface="Roboto Condensed Italics"/>
                <a:ea typeface="Roboto Condensed Italics"/>
                <a:cs typeface="Roboto Condensed Italics"/>
                <a:sym typeface="Roboto Condensed Italics"/>
              </a:rPr>
              <a:t> an </a:t>
            </a:r>
            <a:r>
              <a:rPr lang="en-US" sz="3500" i="1" dirty="0" err="1">
                <a:solidFill>
                  <a:srgbClr val="094C79"/>
                </a:solidFill>
                <a:latin typeface="Roboto Condensed Italics"/>
                <a:ea typeface="Roboto Condensed Italics"/>
                <a:cs typeface="Roboto Condensed Italics"/>
                <a:sym typeface="Roboto Condensed Italics"/>
              </a:rPr>
              <a:t>ủi</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lòng</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duy</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nhất</a:t>
            </a:r>
            <a:endParaRPr lang="en-US" sz="3500" i="1" dirty="0">
              <a:solidFill>
                <a:srgbClr val="094C79"/>
              </a:solidFill>
              <a:latin typeface="Roboto Condensed Italics"/>
              <a:ea typeface="Roboto Condensed Italics"/>
              <a:cs typeface="Roboto Condensed Italics"/>
              <a:sym typeface="Roboto Condensed Italics"/>
            </a:endParaRPr>
          </a:p>
          <a:p>
            <a:pPr algn="just">
              <a:lnSpc>
                <a:spcPts val="4900"/>
              </a:lnSpc>
            </a:pPr>
            <a:r>
              <a:rPr lang="en-US" sz="3500" i="1" dirty="0" err="1">
                <a:solidFill>
                  <a:srgbClr val="094C79"/>
                </a:solidFill>
                <a:latin typeface="Roboto Condensed Italics"/>
                <a:ea typeface="Roboto Condensed Italics"/>
                <a:cs typeface="Roboto Condensed Italics"/>
                <a:sym typeface="Roboto Condensed Italics"/>
              </a:rPr>
              <a:t>Và</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giữa</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đau</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thương</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đôi</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cảm</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giác</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êm</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đềm</a:t>
            </a:r>
            <a:endParaRPr lang="en-US" sz="3500" i="1" dirty="0">
              <a:solidFill>
                <a:srgbClr val="094C79"/>
              </a:solidFill>
              <a:latin typeface="Roboto Condensed Italics"/>
              <a:ea typeface="Roboto Condensed Italics"/>
              <a:cs typeface="Roboto Condensed Italics"/>
              <a:sym typeface="Roboto Condensed Italics"/>
            </a:endParaRPr>
          </a:p>
          <a:p>
            <a:pPr algn="just">
              <a:lnSpc>
                <a:spcPts val="4900"/>
              </a:lnSpc>
            </a:pPr>
            <a:r>
              <a:rPr lang="en-US" sz="3500" i="1" dirty="0" err="1">
                <a:solidFill>
                  <a:srgbClr val="094C79"/>
                </a:solidFill>
                <a:latin typeface="Roboto Condensed Italics"/>
                <a:ea typeface="Roboto Condensed Italics"/>
                <a:cs typeface="Roboto Condensed Italics"/>
                <a:sym typeface="Roboto Condensed Italics"/>
              </a:rPr>
              <a:t>Được</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ngón</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tay</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chàng</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lau</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nước</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mắt</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cho</a:t>
            </a:r>
            <a:r>
              <a:rPr lang="en-US" sz="3500" i="1" dirty="0">
                <a:solidFill>
                  <a:srgbClr val="094C79"/>
                </a:solidFill>
                <a:latin typeface="Roboto Condensed Italics"/>
                <a:ea typeface="Roboto Condensed Italics"/>
                <a:cs typeface="Roboto Condensed Italics"/>
                <a:sym typeface="Roboto Condensed Italics"/>
              </a:rPr>
              <a:t> </a:t>
            </a:r>
            <a:r>
              <a:rPr lang="en-US" sz="3500" i="1" dirty="0" err="1">
                <a:solidFill>
                  <a:srgbClr val="094C79"/>
                </a:solidFill>
                <a:latin typeface="Roboto Condensed Italics"/>
                <a:ea typeface="Roboto Condensed Italics"/>
                <a:cs typeface="Roboto Condensed Italics"/>
                <a:sym typeface="Roboto Condensed Italics"/>
              </a:rPr>
              <a:t>em</a:t>
            </a:r>
            <a:r>
              <a:rPr lang="en-US" sz="3500" i="1" dirty="0">
                <a:solidFill>
                  <a:srgbClr val="094C79"/>
                </a:solidFill>
                <a:latin typeface="Roboto Condensed Italics"/>
                <a:ea typeface="Roboto Condensed Italics"/>
                <a:cs typeface="Roboto Condensed Italics"/>
                <a:sym typeface="Roboto Condensed Italics"/>
              </a:rPr>
              <a:t>. </a:t>
            </a:r>
          </a:p>
        </p:txBody>
      </p:sp>
      <p:grpSp>
        <p:nvGrpSpPr>
          <p:cNvPr id="16" name="Group 16"/>
          <p:cNvGrpSpPr/>
          <p:nvPr/>
        </p:nvGrpSpPr>
        <p:grpSpPr>
          <a:xfrm>
            <a:off x="6703791" y="7052165"/>
            <a:ext cx="11271765" cy="2823903"/>
            <a:chOff x="0" y="0"/>
            <a:chExt cx="2968695" cy="743744"/>
          </a:xfrm>
        </p:grpSpPr>
        <p:sp>
          <p:nvSpPr>
            <p:cNvPr id="17" name="Freeform 17"/>
            <p:cNvSpPr/>
            <p:nvPr/>
          </p:nvSpPr>
          <p:spPr>
            <a:xfrm>
              <a:off x="0" y="0"/>
              <a:ext cx="2968695" cy="743744"/>
            </a:xfrm>
            <a:custGeom>
              <a:avLst/>
              <a:gdLst/>
              <a:ahLst/>
              <a:cxnLst/>
              <a:rect l="l" t="t" r="r" b="b"/>
              <a:pathLst>
                <a:path w="2968695" h="743744">
                  <a:moveTo>
                    <a:pt x="2968695" y="0"/>
                  </a:moveTo>
                  <a:lnTo>
                    <a:pt x="0" y="0"/>
                  </a:lnTo>
                  <a:lnTo>
                    <a:pt x="0" y="555784"/>
                  </a:lnTo>
                  <a:lnTo>
                    <a:pt x="157480" y="555784"/>
                  </a:lnTo>
                  <a:lnTo>
                    <a:pt x="157480" y="743744"/>
                  </a:lnTo>
                  <a:lnTo>
                    <a:pt x="463550" y="555784"/>
                  </a:lnTo>
                  <a:lnTo>
                    <a:pt x="2968695" y="555784"/>
                  </a:lnTo>
                  <a:lnTo>
                    <a:pt x="2968695" y="0"/>
                  </a:lnTo>
                  <a:close/>
                </a:path>
              </a:pathLst>
            </a:custGeom>
            <a:solidFill>
              <a:srgbClr val="FBE8D7"/>
            </a:solidFill>
          </p:spPr>
          <p:txBody>
            <a:bodyPr/>
            <a:lstStyle/>
            <a:p>
              <a:endParaRPr lang="en-US"/>
            </a:p>
          </p:txBody>
        </p:sp>
        <p:sp>
          <p:nvSpPr>
            <p:cNvPr id="18" name="TextBox 18"/>
            <p:cNvSpPr txBox="1"/>
            <p:nvPr/>
          </p:nvSpPr>
          <p:spPr>
            <a:xfrm>
              <a:off x="0" y="-47625"/>
              <a:ext cx="2968695" cy="600869"/>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969079" y="7251894"/>
            <a:ext cx="10741189" cy="1235075"/>
          </a:xfrm>
          <a:prstGeom prst="rect">
            <a:avLst/>
          </a:prstGeom>
        </p:spPr>
        <p:txBody>
          <a:bodyPr lIns="0" tIns="0" rIns="0" bIns="0" rtlCol="0" anchor="t">
            <a:spAutoFit/>
          </a:bodyPr>
          <a:lstStyle/>
          <a:p>
            <a:pPr algn="just">
              <a:lnSpc>
                <a:spcPts val="4900"/>
              </a:lnSpc>
            </a:pPr>
            <a:r>
              <a:rPr lang="en-US" sz="3500" b="1">
                <a:solidFill>
                  <a:srgbClr val="094C79"/>
                </a:solidFill>
                <a:latin typeface="Roboto Condensed Bold"/>
                <a:ea typeface="Roboto Condensed Bold"/>
                <a:cs typeface="Roboto Condensed Bold"/>
                <a:sym typeface="Roboto Condensed Bold"/>
              </a:rPr>
              <a:t>Song, Si-men cũng nhận thức được rằng:</a:t>
            </a:r>
          </a:p>
          <a:p>
            <a:pPr algn="just">
              <a:lnSpc>
                <a:spcPts val="4900"/>
              </a:lnSpc>
            </a:pPr>
            <a:r>
              <a:rPr lang="en-US" sz="3500" b="1">
                <a:solidFill>
                  <a:srgbClr val="094C79"/>
                </a:solidFill>
                <a:latin typeface="Roboto Condensed Bold"/>
                <a:ea typeface="Roboto Condensed Bold"/>
                <a:cs typeface="Roboto Condensed Bold"/>
                <a:sym typeface="Roboto Condensed Bold"/>
              </a:rPr>
              <a:t> </a:t>
            </a:r>
            <a:r>
              <a:rPr lang="en-US" sz="3500" i="1">
                <a:solidFill>
                  <a:srgbClr val="094C79"/>
                </a:solidFill>
                <a:latin typeface="Roboto Condensed Italics"/>
                <a:ea typeface="Roboto Condensed Italics"/>
                <a:cs typeface="Roboto Condensed Italics"/>
                <a:sym typeface="Roboto Condensed Italics"/>
              </a:rPr>
              <a:t>Để xứng chàng, em cũng phải đòi chàng thế mạng.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4" name="Table 4"/>
          <p:cNvGraphicFramePr>
            <a:graphicFrameLocks noGrp="1"/>
          </p:cNvGraphicFramePr>
          <p:nvPr/>
        </p:nvGraphicFramePr>
        <p:xfrm>
          <a:off x="465304" y="465395"/>
          <a:ext cx="17357391" cy="8553832"/>
        </p:xfrm>
        <a:graphic>
          <a:graphicData uri="http://schemas.openxmlformats.org/drawingml/2006/table">
            <a:tbl>
              <a:tblPr/>
              <a:tblGrid>
                <a:gridCol w="4473032">
                  <a:extLst>
                    <a:ext uri="{9D8B030D-6E8A-4147-A177-3AD203B41FA5}">
                      <a16:colId xmlns:a16="http://schemas.microsoft.com/office/drawing/2014/main" val="20000"/>
                    </a:ext>
                  </a:extLst>
                </a:gridCol>
                <a:gridCol w="9409290">
                  <a:extLst>
                    <a:ext uri="{9D8B030D-6E8A-4147-A177-3AD203B41FA5}">
                      <a16:colId xmlns:a16="http://schemas.microsoft.com/office/drawing/2014/main" val="20001"/>
                    </a:ext>
                  </a:extLst>
                </a:gridCol>
                <a:gridCol w="3475069">
                  <a:extLst>
                    <a:ext uri="{9D8B030D-6E8A-4147-A177-3AD203B41FA5}">
                      <a16:colId xmlns:a16="http://schemas.microsoft.com/office/drawing/2014/main" val="20002"/>
                    </a:ext>
                  </a:extLst>
                </a:gridCol>
              </a:tblGrid>
              <a:tr h="1535235">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Xuất thân &amp; tình cảnh</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BE8D7"/>
                    </a:solidFill>
                  </a:tcPr>
                </a:tc>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Giằng xé nội tâm</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BE8D7"/>
                    </a:solidFill>
                  </a:tcPr>
                </a:tc>
                <a:tc>
                  <a:txBody>
                    <a:bodyPr/>
                    <a:lstStyle/>
                    <a:p>
                      <a:pPr algn="ctr">
                        <a:lnSpc>
                          <a:spcPts val="4900"/>
                        </a:lnSpc>
                        <a:defRPr/>
                      </a:pPr>
                      <a:r>
                        <a:rPr lang="en-US" sz="3500" b="1">
                          <a:solidFill>
                            <a:srgbClr val="094C79"/>
                          </a:solidFill>
                          <a:latin typeface="Roboto Condensed Bold"/>
                          <a:ea typeface="Roboto Condensed Bold"/>
                          <a:cs typeface="Roboto Condensed Bold"/>
                          <a:sym typeface="Roboto Condensed Bold"/>
                        </a:rPr>
                        <a:t>Lựa chọn </a:t>
                      </a:r>
                      <a:endParaRPr lang="en-US" sz="1100"/>
                    </a:p>
                    <a:p>
                      <a:pPr algn="ctr">
                        <a:lnSpc>
                          <a:spcPts val="4900"/>
                        </a:lnSpc>
                      </a:pPr>
                      <a:r>
                        <a:rPr lang="en-US" sz="3500" b="1">
                          <a:solidFill>
                            <a:srgbClr val="094C79"/>
                          </a:solidFill>
                          <a:latin typeface="Roboto Condensed Bold"/>
                          <a:ea typeface="Roboto Condensed Bold"/>
                          <a:cs typeface="Roboto Condensed Bold"/>
                          <a:sym typeface="Roboto Condensed Bold"/>
                        </a:rPr>
                        <a:t>hành động</a:t>
                      </a: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BE8D7"/>
                    </a:solidFill>
                  </a:tcPr>
                </a:tc>
                <a:extLst>
                  <a:ext uri="{0D108BD9-81ED-4DB2-BD59-A6C34878D82A}">
                    <a16:rowId xmlns:a16="http://schemas.microsoft.com/office/drawing/2014/main" val="10000"/>
                  </a:ext>
                </a:extLst>
              </a:tr>
              <a:tr h="7018597">
                <a:tc>
                  <a:txBody>
                    <a:bodyPr/>
                    <a:lstStyle/>
                    <a:p>
                      <a:pPr marL="755651" lvl="1" indent="-377825" algn="just">
                        <a:lnSpc>
                          <a:spcPts val="4900"/>
                        </a:lnSpc>
                        <a:buFont typeface="Arial"/>
                        <a:buChar char="•"/>
                        <a:defRPr/>
                      </a:pPr>
                      <a:r>
                        <a:rPr lang="en-US" sz="3500">
                          <a:solidFill>
                            <a:srgbClr val="094C79"/>
                          </a:solidFill>
                          <a:latin typeface="Roboto Condensed"/>
                          <a:ea typeface="Roboto Condensed"/>
                          <a:cs typeface="Roboto Condensed"/>
                          <a:sym typeface="Roboto Condensed"/>
                        </a:rPr>
                        <a:t>Đông Rô-đri-gơ thuộc dòng danh gia vọng tộc, người anh hùng chiến thắng giặc Mô.</a:t>
                      </a:r>
                      <a:endParaRPr lang="en-US" sz="1100"/>
                    </a:p>
                    <a:p>
                      <a:pPr marL="755651" lvl="1" indent="-377825" algn="just">
                        <a:lnSpc>
                          <a:spcPts val="4900"/>
                        </a:lnSpc>
                        <a:buFont typeface="Arial"/>
                        <a:buChar char="•"/>
                      </a:pPr>
                      <a:r>
                        <a:rPr lang="en-US" sz="3500">
                          <a:solidFill>
                            <a:srgbClr val="094C79"/>
                          </a:solidFill>
                          <a:latin typeface="Roboto Condensed"/>
                          <a:ea typeface="Roboto Condensed"/>
                          <a:cs typeface="Roboto Condensed"/>
                          <a:sym typeface="Roboto Condensed"/>
                        </a:rPr>
                        <a:t>Chàng buộc phải giết cha người yêu vì bổn phận làm con.</a:t>
                      </a: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FFFFF"/>
                    </a:solidFill>
                  </a:tcPr>
                </a:tc>
                <a:tc>
                  <a:txBody>
                    <a:bodyPr/>
                    <a:lstStyle/>
                    <a:p>
                      <a:pPr marL="755651" lvl="1" indent="-377825" algn="just">
                        <a:lnSpc>
                          <a:spcPts val="4900"/>
                        </a:lnSpc>
                        <a:buFont typeface="Arial"/>
                        <a:buChar char="•"/>
                        <a:defRPr/>
                      </a:pPr>
                      <a:r>
                        <a:rPr lang="en-US" sz="3500">
                          <a:solidFill>
                            <a:srgbClr val="094C79"/>
                          </a:solidFill>
                          <a:latin typeface="Roboto Condensed"/>
                          <a:ea typeface="Roboto Condensed"/>
                          <a:cs typeface="Roboto Condensed"/>
                          <a:sym typeface="Roboto Condensed"/>
                        </a:rPr>
                        <a:t>Chàng khẳng định mình hành động đúng, không hối hận, nếu phải làm lại thì vẫn làm như vậy.</a:t>
                      </a:r>
                      <a:endParaRPr lang="en-US" sz="1100"/>
                    </a:p>
                    <a:p>
                      <a:pPr algn="just">
                        <a:lnSpc>
                          <a:spcPts val="4900"/>
                        </a:lnSpc>
                      </a:pPr>
                      <a:r>
                        <a:rPr lang="en-US" sz="3500">
                          <a:solidFill>
                            <a:srgbClr val="094C79"/>
                          </a:solidFill>
                          <a:latin typeface="Roboto Condensed"/>
                          <a:ea typeface="Roboto Condensed"/>
                          <a:cs typeface="Roboto Condensed"/>
                          <a:sym typeface="Roboto Condensed"/>
                        </a:rPr>
                        <a:t>→ Đối với Rô-đri-gơ, nếu mất danh dự là mất hết, sẽ không còn phẩm giá, không có tư cách để yêu một người cao quý như Si-men. </a:t>
                      </a:r>
                    </a:p>
                    <a:p>
                      <a:pPr algn="just">
                        <a:lnSpc>
                          <a:spcPts val="4900"/>
                        </a:lnSpc>
                      </a:pPr>
                      <a:r>
                        <a:rPr lang="en-US" sz="3500">
                          <a:solidFill>
                            <a:srgbClr val="094C79"/>
                          </a:solidFill>
                          <a:latin typeface="Roboto Condensed"/>
                          <a:ea typeface="Roboto Condensed"/>
                          <a:cs typeface="Roboto Condensed"/>
                          <a:sym typeface="Roboto Condensed"/>
                        </a:rPr>
                        <a:t>→ Chính vì vậy, chàng đã không đặt tình yêu đôi lứa lên trên danh dự, không nghe theo tiếng gọi con tim mà hành động theo bổn phận và nghĩa vụ, bảo toàn danh dự cho chính mình và dòng họ.</a:t>
                      </a: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FFFFF"/>
                    </a:solidFill>
                  </a:tcPr>
                </a:tc>
                <a:tc>
                  <a:txBody>
                    <a:bodyPr/>
                    <a:lstStyle/>
                    <a:p>
                      <a:pPr algn="just">
                        <a:lnSpc>
                          <a:spcPts val="4900"/>
                        </a:lnSpc>
                        <a:defRPr/>
                      </a:pPr>
                      <a:r>
                        <a:rPr lang="en-US" sz="3500" b="1">
                          <a:solidFill>
                            <a:srgbClr val="094C79"/>
                          </a:solidFill>
                          <a:latin typeface="Roboto Condensed Bold"/>
                          <a:ea typeface="Roboto Condensed Bold"/>
                          <a:cs typeface="Roboto Condensed Bold"/>
                          <a:sym typeface="Roboto Condensed Bold"/>
                        </a:rPr>
                        <a:t>Đấu kiếm và đã giết chết cha của Si-men.</a:t>
                      </a:r>
                      <a:endParaRPr lang="en-US" sz="1100"/>
                    </a:p>
                    <a:p>
                      <a:pPr algn="just">
                        <a:lnSpc>
                          <a:spcPts val="4900"/>
                        </a:lnSpc>
                      </a:pPr>
                      <a:endParaRPr lang="en-US" sz="1100"/>
                    </a:p>
                    <a:p>
                      <a:pPr algn="just">
                        <a:lnSpc>
                          <a:spcPts val="4900"/>
                        </a:lnSpc>
                      </a:pPr>
                      <a:r>
                        <a:rPr lang="en-US" sz="3500" b="1">
                          <a:solidFill>
                            <a:srgbClr val="094C79"/>
                          </a:solidFill>
                          <a:latin typeface="Roboto Condensed Bold"/>
                          <a:ea typeface="Roboto Condensed Bold"/>
                          <a:cs typeface="Roboto Condensed Bold"/>
                          <a:sym typeface="Roboto Condensed Bold"/>
                        </a:rPr>
                        <a:t>Sẵn sàng dùng cái chết để trả nợ máu</a:t>
                      </a:r>
                    </a:p>
                    <a:p>
                      <a:pPr algn="just">
                        <a:lnSpc>
                          <a:spcPts val="4900"/>
                        </a:lnSpc>
                      </a:pPr>
                      <a:endParaRPr lang="en-US" sz="3500" b="1">
                        <a:solidFill>
                          <a:srgbClr val="094C79"/>
                        </a:solidFill>
                        <a:latin typeface="Roboto Condensed Bold"/>
                        <a:ea typeface="Roboto Condensed Bold"/>
                        <a:cs typeface="Roboto Condensed Bold"/>
                        <a:sym typeface="Roboto Condensed Bold"/>
                      </a:endParaRP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5" name="Freeform 5"/>
          <p:cNvSpPr/>
          <p:nvPr/>
        </p:nvSpPr>
        <p:spPr>
          <a:xfrm>
            <a:off x="13538262" y="8574160"/>
            <a:ext cx="4284433" cy="1712840"/>
          </a:xfrm>
          <a:custGeom>
            <a:avLst/>
            <a:gdLst/>
            <a:ahLst/>
            <a:cxnLst/>
            <a:rect l="l" t="t" r="r" b="b"/>
            <a:pathLst>
              <a:path w="4284433" h="1712840">
                <a:moveTo>
                  <a:pt x="0" y="0"/>
                </a:moveTo>
                <a:lnTo>
                  <a:pt x="4284434" y="0"/>
                </a:lnTo>
                <a:lnTo>
                  <a:pt x="4284434" y="1712840"/>
                </a:lnTo>
                <a:lnTo>
                  <a:pt x="0" y="1712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4700065" y="8618880"/>
            <a:ext cx="2355850" cy="662990"/>
          </a:xfrm>
          <a:prstGeom prst="rect">
            <a:avLst/>
          </a:prstGeom>
        </p:spPr>
        <p:txBody>
          <a:bodyPr lIns="0" tIns="0" rIns="0" bIns="0" rtlCol="0" anchor="t">
            <a:spAutoFit/>
          </a:bodyPr>
          <a:lstStyle/>
          <a:p>
            <a:pPr algn="l">
              <a:lnSpc>
                <a:spcPts val="5459"/>
              </a:lnSpc>
              <a:spcBef>
                <a:spcPct val="0"/>
              </a:spcBef>
            </a:pPr>
            <a:r>
              <a:rPr lang="en-US" sz="3899" b="1">
                <a:solidFill>
                  <a:srgbClr val="094C79"/>
                </a:solidFill>
                <a:latin typeface="Roboto Condensed Bold"/>
                <a:ea typeface="Roboto Condensed Bold"/>
                <a:cs typeface="Roboto Condensed Bold"/>
                <a:sym typeface="Roboto Condensed Bold"/>
              </a:rPr>
              <a:t>c. Nhân vật</a:t>
            </a:r>
          </a:p>
        </p:txBody>
      </p:sp>
      <p:sp>
        <p:nvSpPr>
          <p:cNvPr id="7" name="TextBox 7"/>
          <p:cNvSpPr txBox="1"/>
          <p:nvPr/>
        </p:nvSpPr>
        <p:spPr>
          <a:xfrm>
            <a:off x="12911692" y="9354380"/>
            <a:ext cx="5127474" cy="639045"/>
          </a:xfrm>
          <a:prstGeom prst="rect">
            <a:avLst/>
          </a:prstGeom>
        </p:spPr>
        <p:txBody>
          <a:bodyPr lIns="0" tIns="0" rIns="0" bIns="0" rtlCol="0" anchor="t">
            <a:spAutoFit/>
          </a:bodyPr>
          <a:lstStyle/>
          <a:p>
            <a:pPr algn="ctr">
              <a:lnSpc>
                <a:spcPts val="5200"/>
              </a:lnSpc>
              <a:spcBef>
                <a:spcPct val="0"/>
              </a:spcBef>
            </a:pPr>
            <a:r>
              <a:rPr lang="en-US" sz="3714" b="1" i="1">
                <a:solidFill>
                  <a:srgbClr val="094C79"/>
                </a:solidFill>
                <a:latin typeface="Roboto Condensed Bold Italics"/>
                <a:ea typeface="Roboto Condensed Bold Italics"/>
                <a:cs typeface="Roboto Condensed Bold Italics"/>
                <a:sym typeface="Roboto Condensed Bold Italics"/>
              </a:rPr>
              <a:t>*Đông Rô-đri-gơ</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311734" y="1479668"/>
            <a:ext cx="2232912" cy="7181404"/>
            <a:chOff x="0" y="0"/>
            <a:chExt cx="588092" cy="1891398"/>
          </a:xfrm>
        </p:grpSpPr>
        <p:sp>
          <p:nvSpPr>
            <p:cNvPr id="5" name="Freeform 5"/>
            <p:cNvSpPr/>
            <p:nvPr/>
          </p:nvSpPr>
          <p:spPr>
            <a:xfrm>
              <a:off x="0" y="0"/>
              <a:ext cx="588092" cy="1891399"/>
            </a:xfrm>
            <a:custGeom>
              <a:avLst/>
              <a:gdLst/>
              <a:ahLst/>
              <a:cxnLst/>
              <a:rect l="l" t="t" r="r" b="b"/>
              <a:pathLst>
                <a:path w="588092" h="1891399">
                  <a:moveTo>
                    <a:pt x="0" y="0"/>
                  </a:moveTo>
                  <a:lnTo>
                    <a:pt x="588092" y="0"/>
                  </a:lnTo>
                  <a:lnTo>
                    <a:pt x="588092" y="1891399"/>
                  </a:lnTo>
                  <a:lnTo>
                    <a:pt x="0" y="1891399"/>
                  </a:lnTo>
                  <a:close/>
                </a:path>
              </a:pathLst>
            </a:custGeom>
            <a:solidFill>
              <a:srgbClr val="FDFCEE"/>
            </a:solidFill>
          </p:spPr>
          <p:txBody>
            <a:bodyPr/>
            <a:lstStyle/>
            <a:p>
              <a:endParaRPr lang="en-US"/>
            </a:p>
          </p:txBody>
        </p:sp>
        <p:sp>
          <p:nvSpPr>
            <p:cNvPr id="6" name="TextBox 6"/>
            <p:cNvSpPr txBox="1"/>
            <p:nvPr/>
          </p:nvSpPr>
          <p:spPr>
            <a:xfrm>
              <a:off x="0" y="-47625"/>
              <a:ext cx="588092" cy="193902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978860" y="1849107"/>
            <a:ext cx="12178649" cy="2599513"/>
            <a:chOff x="0" y="0"/>
            <a:chExt cx="3207545" cy="684645"/>
          </a:xfrm>
        </p:grpSpPr>
        <p:sp>
          <p:nvSpPr>
            <p:cNvPr id="8" name="Freeform 8"/>
            <p:cNvSpPr/>
            <p:nvPr/>
          </p:nvSpPr>
          <p:spPr>
            <a:xfrm>
              <a:off x="0" y="0"/>
              <a:ext cx="3207545" cy="684645"/>
            </a:xfrm>
            <a:custGeom>
              <a:avLst/>
              <a:gdLst/>
              <a:ahLst/>
              <a:cxnLst/>
              <a:rect l="l" t="t" r="r" b="b"/>
              <a:pathLst>
                <a:path w="3207545" h="684645">
                  <a:moveTo>
                    <a:pt x="32421" y="0"/>
                  </a:moveTo>
                  <a:lnTo>
                    <a:pt x="3175125" y="0"/>
                  </a:lnTo>
                  <a:cubicBezTo>
                    <a:pt x="3193030" y="0"/>
                    <a:pt x="3207545" y="14515"/>
                    <a:pt x="3207545" y="32421"/>
                  </a:cubicBezTo>
                  <a:lnTo>
                    <a:pt x="3207545" y="652225"/>
                  </a:lnTo>
                  <a:cubicBezTo>
                    <a:pt x="3207545" y="670130"/>
                    <a:pt x="3193030" y="684645"/>
                    <a:pt x="3175125" y="684645"/>
                  </a:cubicBezTo>
                  <a:lnTo>
                    <a:pt x="32421" y="684645"/>
                  </a:lnTo>
                  <a:cubicBezTo>
                    <a:pt x="14515" y="684645"/>
                    <a:pt x="0" y="670130"/>
                    <a:pt x="0" y="652225"/>
                  </a:cubicBezTo>
                  <a:lnTo>
                    <a:pt x="0" y="32421"/>
                  </a:lnTo>
                  <a:cubicBezTo>
                    <a:pt x="0" y="14515"/>
                    <a:pt x="14515" y="0"/>
                    <a:pt x="32421" y="0"/>
                  </a:cubicBezTo>
                  <a:close/>
                </a:path>
              </a:pathLst>
            </a:custGeom>
            <a:solidFill>
              <a:srgbClr val="FFFFFF"/>
            </a:solidFill>
          </p:spPr>
          <p:txBody>
            <a:bodyPr/>
            <a:lstStyle/>
            <a:p>
              <a:endParaRPr lang="en-US"/>
            </a:p>
          </p:txBody>
        </p:sp>
        <p:sp>
          <p:nvSpPr>
            <p:cNvPr id="9" name="TextBox 9"/>
            <p:cNvSpPr txBox="1"/>
            <p:nvPr/>
          </p:nvSpPr>
          <p:spPr>
            <a:xfrm>
              <a:off x="0" y="-85725"/>
              <a:ext cx="3207545" cy="770370"/>
            </a:xfrm>
            <a:prstGeom prst="rect">
              <a:avLst/>
            </a:prstGeom>
          </p:spPr>
          <p:txBody>
            <a:bodyPr lIns="254000" tIns="254000" rIns="254000" bIns="254000" rtlCol="0" anchor="ctr"/>
            <a:lstStyle/>
            <a:p>
              <a:pPr algn="just">
                <a:lnSpc>
                  <a:spcPts val="4900"/>
                </a:lnSpc>
              </a:pPr>
              <a:r>
                <a:rPr lang="en-US" sz="3500">
                  <a:solidFill>
                    <a:srgbClr val="000000"/>
                  </a:solidFill>
                  <a:latin typeface="Roboto Condensed"/>
                  <a:ea typeface="Roboto Condensed"/>
                  <a:cs typeface="Roboto Condensed"/>
                  <a:sym typeface="Roboto Condensed"/>
                </a:rPr>
                <a:t>Chàng mang dáng dấp con người lí tưởng của thời đại: nhân vật có tính cách anh hùng, hào hiệp. Chàng tự ý thức về phẩm chất của mình (</a:t>
              </a:r>
              <a:r>
                <a:rPr lang="en-US" sz="3500" i="1">
                  <a:solidFill>
                    <a:srgbClr val="000000"/>
                  </a:solidFill>
                  <a:latin typeface="Roboto Condensed Italics"/>
                  <a:ea typeface="Roboto Condensed Italics"/>
                  <a:cs typeface="Roboto Condensed Italics"/>
                  <a:sym typeface="Roboto Condensed Italics"/>
                </a:rPr>
                <a:t>hồn cao thượng bẩm sinh</a:t>
              </a:r>
              <a:r>
                <a:rPr lang="en-US" sz="3500">
                  <a:solidFill>
                    <a:srgbClr val="000000"/>
                  </a:solidFill>
                  <a:latin typeface="Roboto Condensed"/>
                  <a:ea typeface="Roboto Condensed"/>
                  <a:cs typeface="Roboto Condensed"/>
                  <a:sym typeface="Roboto Condensed"/>
                </a:rPr>
                <a:t>). </a:t>
              </a:r>
            </a:p>
          </p:txBody>
        </p:sp>
      </p:grpSp>
      <p:grpSp>
        <p:nvGrpSpPr>
          <p:cNvPr id="10" name="Group 10"/>
          <p:cNvGrpSpPr/>
          <p:nvPr/>
        </p:nvGrpSpPr>
        <p:grpSpPr>
          <a:xfrm>
            <a:off x="4149497" y="4931941"/>
            <a:ext cx="12178649" cy="2914018"/>
            <a:chOff x="0" y="0"/>
            <a:chExt cx="3207545" cy="767478"/>
          </a:xfrm>
        </p:grpSpPr>
        <p:sp>
          <p:nvSpPr>
            <p:cNvPr id="11" name="Freeform 11"/>
            <p:cNvSpPr/>
            <p:nvPr/>
          </p:nvSpPr>
          <p:spPr>
            <a:xfrm>
              <a:off x="0" y="0"/>
              <a:ext cx="3207545" cy="767478"/>
            </a:xfrm>
            <a:custGeom>
              <a:avLst/>
              <a:gdLst/>
              <a:ahLst/>
              <a:cxnLst/>
              <a:rect l="l" t="t" r="r" b="b"/>
              <a:pathLst>
                <a:path w="3207545" h="767478">
                  <a:moveTo>
                    <a:pt x="32421" y="0"/>
                  </a:moveTo>
                  <a:lnTo>
                    <a:pt x="3175125" y="0"/>
                  </a:lnTo>
                  <a:cubicBezTo>
                    <a:pt x="3193030" y="0"/>
                    <a:pt x="3207545" y="14515"/>
                    <a:pt x="3207545" y="32421"/>
                  </a:cubicBezTo>
                  <a:lnTo>
                    <a:pt x="3207545" y="735057"/>
                  </a:lnTo>
                  <a:cubicBezTo>
                    <a:pt x="3207545" y="752963"/>
                    <a:pt x="3193030" y="767478"/>
                    <a:pt x="3175125" y="767478"/>
                  </a:cubicBezTo>
                  <a:lnTo>
                    <a:pt x="32421" y="767478"/>
                  </a:lnTo>
                  <a:cubicBezTo>
                    <a:pt x="14515" y="767478"/>
                    <a:pt x="0" y="752963"/>
                    <a:pt x="0" y="735057"/>
                  </a:cubicBezTo>
                  <a:lnTo>
                    <a:pt x="0" y="32421"/>
                  </a:lnTo>
                  <a:cubicBezTo>
                    <a:pt x="0" y="14515"/>
                    <a:pt x="14515" y="0"/>
                    <a:pt x="32421" y="0"/>
                  </a:cubicBezTo>
                  <a:close/>
                </a:path>
              </a:pathLst>
            </a:custGeom>
            <a:solidFill>
              <a:srgbClr val="FFFFFF"/>
            </a:solidFill>
          </p:spPr>
          <p:txBody>
            <a:bodyPr/>
            <a:lstStyle/>
            <a:p>
              <a:endParaRPr lang="en-US"/>
            </a:p>
          </p:txBody>
        </p:sp>
        <p:sp>
          <p:nvSpPr>
            <p:cNvPr id="12" name="TextBox 12"/>
            <p:cNvSpPr txBox="1"/>
            <p:nvPr/>
          </p:nvSpPr>
          <p:spPr>
            <a:xfrm>
              <a:off x="0" y="-85725"/>
              <a:ext cx="3207545" cy="853203"/>
            </a:xfrm>
            <a:prstGeom prst="rect">
              <a:avLst/>
            </a:prstGeom>
          </p:spPr>
          <p:txBody>
            <a:bodyPr lIns="254000" tIns="254000" rIns="254000" bIns="254000" rtlCol="0" anchor="ctr"/>
            <a:lstStyle/>
            <a:p>
              <a:pPr algn="just">
                <a:lnSpc>
                  <a:spcPts val="4900"/>
                </a:lnSpc>
              </a:pPr>
              <a:r>
                <a:rPr lang="en-US" sz="3500">
                  <a:solidFill>
                    <a:srgbClr val="000000"/>
                  </a:solidFill>
                  <a:latin typeface="Roboto Condensed"/>
                  <a:ea typeface="Roboto Condensed"/>
                  <a:cs typeface="Roboto Condensed"/>
                  <a:sym typeface="Roboto Condensed"/>
                </a:rPr>
                <a:t>Đông Goóc-ma-xờ cũng nhận định Rô-đri-gơ là con người có “lòng hào hiệp”, “khí phách kiên cường”, “hồn cao thượng”, “trang hào hoa hiệp sĩ”, “trọn đạo trọn tình”. vừa trọng tình cảm vừa trọng nghĩa vụ, trong đau thương vẫn rất hào hùng. </a:t>
              </a:r>
            </a:p>
          </p:txBody>
        </p:sp>
      </p:grpSp>
      <p:sp>
        <p:nvSpPr>
          <p:cNvPr id="13" name="TextBox 13"/>
          <p:cNvSpPr txBox="1"/>
          <p:nvPr/>
        </p:nvSpPr>
        <p:spPr>
          <a:xfrm rot="-5400000">
            <a:off x="-794736" y="4525962"/>
            <a:ext cx="6588787" cy="1235075"/>
          </a:xfrm>
          <a:prstGeom prst="rect">
            <a:avLst/>
          </a:prstGeom>
        </p:spPr>
        <p:txBody>
          <a:bodyPr lIns="0" tIns="0" rIns="0" bIns="0" rtlCol="0" anchor="t">
            <a:spAutoFit/>
          </a:bodyPr>
          <a:lstStyle/>
          <a:p>
            <a:pPr algn="ctr">
              <a:lnSpc>
                <a:spcPts val="4900"/>
              </a:lnSpc>
            </a:pPr>
            <a:r>
              <a:rPr lang="en-US" sz="3500" b="1">
                <a:solidFill>
                  <a:srgbClr val="094C79"/>
                </a:solidFill>
                <a:latin typeface="Roboto Condensed Bold"/>
                <a:ea typeface="Roboto Condensed Bold"/>
                <a:cs typeface="Roboto Condensed Bold"/>
                <a:sym typeface="Roboto Condensed Bold"/>
              </a:rPr>
              <a:t>Rô-đri-gơ là người cao thượng, ý chí mãnh liệt,  tình cảm nồng nhiệt.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251328" y="2872214"/>
            <a:ext cx="15813494" cy="3326409"/>
            <a:chOff x="0" y="0"/>
            <a:chExt cx="4164871" cy="876091"/>
          </a:xfrm>
        </p:grpSpPr>
        <p:sp>
          <p:nvSpPr>
            <p:cNvPr id="5" name="Freeform 5"/>
            <p:cNvSpPr/>
            <p:nvPr/>
          </p:nvSpPr>
          <p:spPr>
            <a:xfrm>
              <a:off x="0" y="0"/>
              <a:ext cx="4164871" cy="876091"/>
            </a:xfrm>
            <a:custGeom>
              <a:avLst/>
              <a:gdLst/>
              <a:ahLst/>
              <a:cxnLst/>
              <a:rect l="l" t="t" r="r" b="b"/>
              <a:pathLst>
                <a:path w="4164871" h="876091">
                  <a:moveTo>
                    <a:pt x="4164871" y="0"/>
                  </a:moveTo>
                  <a:lnTo>
                    <a:pt x="0" y="0"/>
                  </a:lnTo>
                  <a:lnTo>
                    <a:pt x="0" y="688131"/>
                  </a:lnTo>
                  <a:lnTo>
                    <a:pt x="157480" y="688131"/>
                  </a:lnTo>
                  <a:lnTo>
                    <a:pt x="157480" y="876091"/>
                  </a:lnTo>
                  <a:lnTo>
                    <a:pt x="463550" y="688131"/>
                  </a:lnTo>
                  <a:lnTo>
                    <a:pt x="4164871" y="688131"/>
                  </a:lnTo>
                  <a:lnTo>
                    <a:pt x="4164871" y="0"/>
                  </a:lnTo>
                  <a:close/>
                </a:path>
              </a:pathLst>
            </a:custGeom>
            <a:solidFill>
              <a:srgbClr val="FEFFFE"/>
            </a:solidFill>
          </p:spPr>
          <p:txBody>
            <a:bodyPr/>
            <a:lstStyle/>
            <a:p>
              <a:endParaRPr lang="en-US"/>
            </a:p>
          </p:txBody>
        </p:sp>
        <p:sp>
          <p:nvSpPr>
            <p:cNvPr id="6" name="TextBox 6"/>
            <p:cNvSpPr txBox="1"/>
            <p:nvPr/>
          </p:nvSpPr>
          <p:spPr>
            <a:xfrm>
              <a:off x="0" y="-47625"/>
              <a:ext cx="4164871" cy="73321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355800" y="1009334"/>
            <a:ext cx="7576400" cy="667843"/>
          </a:xfrm>
          <a:prstGeom prst="rect">
            <a:avLst/>
          </a:prstGeom>
        </p:spPr>
        <p:txBody>
          <a:bodyPr lIns="0" tIns="0" rIns="0" bIns="0" rtlCol="0" anchor="t">
            <a:spAutoFit/>
          </a:bodyPr>
          <a:lstStyle/>
          <a:p>
            <a:pPr algn="ctr">
              <a:lnSpc>
                <a:spcPts val="4730"/>
              </a:lnSpc>
            </a:pPr>
            <a:r>
              <a:rPr lang="en-US" sz="5699" b="1">
                <a:solidFill>
                  <a:srgbClr val="FEFFFE"/>
                </a:solidFill>
                <a:latin typeface="Fraunces Bold"/>
                <a:ea typeface="Fraunces Bold"/>
                <a:cs typeface="Fraunces Bold"/>
                <a:sym typeface="Fraunces Bold"/>
              </a:rPr>
              <a:t>2. ĐỌC VĂN BẢN</a:t>
            </a:r>
          </a:p>
        </p:txBody>
      </p:sp>
      <p:sp>
        <p:nvSpPr>
          <p:cNvPr id="8" name="TextBox 8"/>
          <p:cNvSpPr txBox="1"/>
          <p:nvPr/>
        </p:nvSpPr>
        <p:spPr>
          <a:xfrm>
            <a:off x="5355800" y="1817699"/>
            <a:ext cx="7683696" cy="1542234"/>
          </a:xfrm>
          <a:prstGeom prst="rect">
            <a:avLst/>
          </a:prstGeom>
        </p:spPr>
        <p:txBody>
          <a:bodyPr lIns="0" tIns="0" rIns="0" bIns="0" rtlCol="0" anchor="t">
            <a:spAutoFit/>
          </a:bodyPr>
          <a:lstStyle/>
          <a:p>
            <a:pPr algn="ctr">
              <a:lnSpc>
                <a:spcPts val="6177"/>
              </a:lnSpc>
              <a:spcBef>
                <a:spcPct val="0"/>
              </a:spcBef>
            </a:pPr>
            <a:r>
              <a:rPr lang="en-US" sz="4412" dirty="0" err="1">
                <a:solidFill>
                  <a:srgbClr val="FEFFFE"/>
                </a:solidFill>
                <a:latin typeface="#9Slide06 Hellvina Hand Script"/>
                <a:ea typeface="#9Slide06 Hellvina Hand Script"/>
                <a:cs typeface="#9Slide06 Hellvina Hand Script"/>
                <a:sym typeface="#9Slide06 Hellvina Hand Script"/>
              </a:rPr>
              <a:t>ĐỌC</a:t>
            </a:r>
            <a:r>
              <a:rPr lang="en-US" sz="4412" dirty="0">
                <a:solidFill>
                  <a:srgbClr val="FEFFFE"/>
                </a:solidFill>
                <a:latin typeface="#9Slide06 Hellvina Hand Script"/>
                <a:ea typeface="#9Slide06 Hellvina Hand Script"/>
                <a:cs typeface="#9Slide06 Hellvina Hand Script"/>
                <a:sym typeface="#9Slide06 Hellvina Hand Script"/>
              </a:rPr>
              <a:t> </a:t>
            </a:r>
            <a:r>
              <a:rPr lang="en-US" sz="4412" dirty="0" err="1">
                <a:solidFill>
                  <a:srgbClr val="FEFFFE"/>
                </a:solidFill>
                <a:latin typeface="#9Slide06 Hellvina Hand Script"/>
                <a:ea typeface="#9Slide06 Hellvina Hand Script"/>
                <a:cs typeface="#9Slide06 Hellvina Hand Script"/>
                <a:sym typeface="#9Slide06 Hellvina Hand Script"/>
              </a:rPr>
              <a:t>DIỄN</a:t>
            </a:r>
            <a:r>
              <a:rPr lang="en-US" sz="4412" dirty="0">
                <a:solidFill>
                  <a:srgbClr val="FEFFFE"/>
                </a:solidFill>
                <a:latin typeface="#9Slide06 Hellvina Hand Script"/>
                <a:ea typeface="#9Slide06 Hellvina Hand Script"/>
                <a:cs typeface="#9Slide06 Hellvina Hand Script"/>
                <a:sym typeface="#9Slide06 Hellvina Hand Script"/>
              </a:rPr>
              <a:t> </a:t>
            </a:r>
            <a:r>
              <a:rPr lang="en-US" sz="4412" dirty="0" err="1">
                <a:solidFill>
                  <a:srgbClr val="FEFFFE"/>
                </a:solidFill>
                <a:latin typeface="#9Slide06 Hellvina Hand Script"/>
                <a:ea typeface="#9Slide06 Hellvina Hand Script"/>
                <a:cs typeface="#9Slide06 Hellvina Hand Script"/>
                <a:sym typeface="#9Slide06 Hellvina Hand Script"/>
              </a:rPr>
              <a:t>CẢM</a:t>
            </a:r>
            <a:r>
              <a:rPr lang="en-US" sz="4412" dirty="0">
                <a:solidFill>
                  <a:srgbClr val="FEFFFE"/>
                </a:solidFill>
                <a:latin typeface="#9Slide06 Hellvina Hand Script"/>
                <a:ea typeface="#9Slide06 Hellvina Hand Script"/>
                <a:cs typeface="#9Slide06 Hellvina Hand Script"/>
                <a:sym typeface="#9Slide06 Hellvina Hand Script"/>
              </a:rPr>
              <a:t> </a:t>
            </a:r>
            <a:r>
              <a:rPr lang="en-US" sz="4412" dirty="0" err="1">
                <a:solidFill>
                  <a:srgbClr val="FEFFFE"/>
                </a:solidFill>
                <a:latin typeface="#9Slide06 Hellvina Hand Script"/>
                <a:ea typeface="#9Slide06 Hellvina Hand Script"/>
                <a:cs typeface="#9Slide06 Hellvina Hand Script"/>
                <a:sym typeface="#9Slide06 Hellvina Hand Script"/>
              </a:rPr>
              <a:t>ĐOẠN</a:t>
            </a:r>
            <a:r>
              <a:rPr lang="en-US" sz="4412" dirty="0">
                <a:solidFill>
                  <a:srgbClr val="FEFFFE"/>
                </a:solidFill>
                <a:latin typeface="#9Slide06 Hellvina Hand Script"/>
                <a:ea typeface="#9Slide06 Hellvina Hand Script"/>
                <a:cs typeface="#9Slide06 Hellvina Hand Script"/>
                <a:sym typeface="#9Slide06 Hellvina Hand Script"/>
              </a:rPr>
              <a:t> </a:t>
            </a:r>
            <a:r>
              <a:rPr lang="en-US" sz="4412" dirty="0" err="1">
                <a:solidFill>
                  <a:srgbClr val="FEFFFE"/>
                </a:solidFill>
                <a:latin typeface="#9Slide06 Hellvina Hand Script"/>
                <a:ea typeface="#9Slide06 Hellvina Hand Script"/>
                <a:cs typeface="#9Slide06 Hellvina Hand Script"/>
                <a:sym typeface="#9Slide06 Hellvina Hand Script"/>
              </a:rPr>
              <a:t>KỊCH</a:t>
            </a:r>
            <a:r>
              <a:rPr lang="en-US" sz="4412" dirty="0">
                <a:solidFill>
                  <a:srgbClr val="FEFFFE"/>
                </a:solidFill>
                <a:latin typeface="#9Slide06 Hellvina Hand Script"/>
                <a:ea typeface="#9Slide06 Hellvina Hand Script"/>
                <a:cs typeface="#9Slide06 Hellvina Hand Script"/>
                <a:sym typeface="#9Slide06 Hellvina Hand Script"/>
              </a:rPr>
              <a:t>.</a:t>
            </a:r>
          </a:p>
          <a:p>
            <a:pPr algn="ctr">
              <a:lnSpc>
                <a:spcPts val="6177"/>
              </a:lnSpc>
              <a:spcBef>
                <a:spcPct val="0"/>
              </a:spcBef>
            </a:pPr>
            <a:endParaRPr lang="en-US" sz="4412" dirty="0">
              <a:solidFill>
                <a:srgbClr val="FEFFFE"/>
              </a:solidFill>
              <a:latin typeface="#9Slide06 Hellvina Hand Script"/>
              <a:ea typeface="#9Slide06 Hellvina Hand Script"/>
              <a:cs typeface="#9Slide06 Hellvina Hand Script"/>
              <a:sym typeface="#9Slide06 Hellvina Hand Script"/>
            </a:endParaRPr>
          </a:p>
        </p:txBody>
      </p:sp>
      <p:sp>
        <p:nvSpPr>
          <p:cNvPr id="9" name="TextBox 9"/>
          <p:cNvSpPr txBox="1"/>
          <p:nvPr/>
        </p:nvSpPr>
        <p:spPr>
          <a:xfrm>
            <a:off x="1544689" y="3178959"/>
            <a:ext cx="15305919" cy="1854200"/>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a:solidFill>
                  <a:srgbClr val="000000"/>
                </a:solidFill>
                <a:latin typeface="Roboto Condensed"/>
                <a:ea typeface="Roboto Condensed"/>
                <a:cs typeface="Roboto Condensed"/>
                <a:sym typeface="Roboto Condensed"/>
              </a:rPr>
              <a:t>HS </a:t>
            </a:r>
            <a:r>
              <a:rPr lang="en-US" sz="3500" dirty="0" err="1">
                <a:solidFill>
                  <a:srgbClr val="000000"/>
                </a:solidFill>
                <a:latin typeface="Roboto Condensed"/>
                <a:ea typeface="Roboto Condensed"/>
                <a:cs typeface="Roboto Condensed"/>
                <a:sym typeface="Roboto Condensed"/>
              </a:rPr>
              <a:t>được</a:t>
            </a:r>
            <a:r>
              <a:rPr lang="en-US" sz="3500" dirty="0">
                <a:solidFill>
                  <a:srgbClr val="000000"/>
                </a:solidFill>
                <a:latin typeface="Roboto Condensed"/>
                <a:ea typeface="Roboto Condensed"/>
                <a:cs typeface="Roboto Condensed"/>
                <a:sym typeface="Roboto Condensed"/>
              </a:rPr>
              <a:t> chia </a:t>
            </a:r>
            <a:r>
              <a:rPr lang="en-US" sz="3500" dirty="0" err="1">
                <a:solidFill>
                  <a:srgbClr val="000000"/>
                </a:solidFill>
                <a:latin typeface="Roboto Condensed"/>
                <a:ea typeface="Roboto Condensed"/>
                <a:cs typeface="Roboto Condensed"/>
                <a:sym typeface="Roboto Condensed"/>
              </a:rPr>
              <a:t>thành</a:t>
            </a:r>
            <a:r>
              <a:rPr lang="en-US" sz="3500" dirty="0">
                <a:solidFill>
                  <a:srgbClr val="000000"/>
                </a:solidFill>
                <a:latin typeface="Roboto Condensed"/>
                <a:ea typeface="Roboto Condensed"/>
                <a:cs typeface="Roboto Condensed"/>
                <a:sym typeface="Roboto Condensed"/>
              </a:rPr>
              <a:t> 4 </a:t>
            </a:r>
            <a:r>
              <a:rPr lang="en-US" sz="3500" dirty="0" err="1">
                <a:solidFill>
                  <a:srgbClr val="000000"/>
                </a:solidFill>
                <a:latin typeface="Roboto Condensed"/>
                <a:ea typeface="Roboto Condensed"/>
                <a:cs typeface="Roboto Condensed"/>
                <a:sym typeface="Roboto Condensed"/>
              </a:rPr>
              <a:t>nhóm</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để</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hoạt</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động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nhóm</a:t>
            </a:r>
            <a:r>
              <a:rPr lang="en-US" sz="3500" dirty="0">
                <a:solidFill>
                  <a:srgbClr val="000000"/>
                </a:solidFill>
                <a:latin typeface="Roboto Condensed"/>
                <a:ea typeface="Roboto Condensed"/>
                <a:cs typeface="Roboto Condensed"/>
                <a:sym typeface="Roboto Condensed"/>
              </a:rPr>
              <a:t>, 5-7 HS / </a:t>
            </a:r>
            <a:r>
              <a:rPr lang="en-US" sz="3500" dirty="0" err="1">
                <a:solidFill>
                  <a:srgbClr val="000000"/>
                </a:solidFill>
                <a:latin typeface="Roboto Condensed"/>
                <a:ea typeface="Roboto Condensed"/>
                <a:cs typeface="Roboto Condensed"/>
                <a:sym typeface="Roboto Condensed"/>
              </a:rPr>
              <a:t>nhóm</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hoặc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linh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động</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theo</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sĩ</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số</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lớp</a:t>
            </a:r>
            <a:r>
              <a:rPr lang="en-US" sz="3500" dirty="0">
                <a:solidFill>
                  <a:srgbClr val="000000"/>
                </a:solidFill>
                <a:latin typeface="Roboto Condensed"/>
                <a:ea typeface="Roboto Condensed"/>
                <a:cs typeface="Roboto Condensed"/>
                <a:sym typeface="Roboto Condensed"/>
              </a:rPr>
              <a:t>.</a:t>
            </a:r>
          </a:p>
          <a:p>
            <a:pPr marL="755651" lvl="1" indent="-377825" algn="just">
              <a:lnSpc>
                <a:spcPts val="4900"/>
              </a:lnSpc>
              <a:buFont typeface="Arial"/>
              <a:buChar char="•"/>
            </a:pPr>
            <a:r>
              <a:rPr lang="en-US" sz="3500" dirty="0">
                <a:solidFill>
                  <a:srgbClr val="000000"/>
                </a:solidFill>
                <a:latin typeface="Roboto Condensed"/>
                <a:ea typeface="Roboto Condensed"/>
                <a:cs typeface="Roboto Condensed"/>
                <a:sym typeface="Roboto Condensed"/>
              </a:rPr>
              <a:t>HS </a:t>
            </a:r>
            <a:r>
              <a:rPr lang="en-US" sz="3500" dirty="0" err="1">
                <a:solidFill>
                  <a:srgbClr val="000000"/>
                </a:solidFill>
                <a:latin typeface="Roboto Condensed"/>
                <a:ea typeface="Roboto Condensed"/>
                <a:cs typeface="Roboto Condensed"/>
                <a:sym typeface="Roboto Condensed"/>
              </a:rPr>
              <a:t>đã</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đọc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trước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trích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đoạn</a:t>
            </a:r>
            <a:r>
              <a:rPr lang="en-US" sz="3500" dirty="0">
                <a:solidFill>
                  <a:srgbClr val="000000"/>
                </a:solidFill>
                <a:latin typeface="Roboto Condensed"/>
                <a:ea typeface="Roboto Condensed"/>
                <a:cs typeface="Roboto Condensed"/>
                <a:sym typeface="Roboto Condensed"/>
              </a:rPr>
              <a:t> ở </a:t>
            </a:r>
            <a:r>
              <a:rPr lang="en-US" sz="3500" dirty="0" err="1">
                <a:solidFill>
                  <a:srgbClr val="000000"/>
                </a:solidFill>
                <a:latin typeface="Roboto Condensed"/>
                <a:ea typeface="Roboto Condensed"/>
                <a:cs typeface="Roboto Condensed"/>
                <a:sym typeface="Roboto Condensed"/>
              </a:rPr>
              <a:t>nhà</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và</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thi</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đọc</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trên</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lớp</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bằng</a:t>
            </a:r>
            <a:r>
              <a:rPr lang="en-US" sz="3500" dirty="0">
                <a:solidFill>
                  <a:srgbClr val="000000"/>
                </a:solidFill>
                <a:latin typeface="Roboto Condensed"/>
                <a:ea typeface="Roboto Condensed"/>
                <a:cs typeface="Roboto Condensed"/>
                <a:sym typeface="Roboto Condensed"/>
              </a:rPr>
              <a:t> 03 </a:t>
            </a:r>
            <a:r>
              <a:rPr lang="en-US" sz="3500" dirty="0" err="1">
                <a:solidFill>
                  <a:srgbClr val="000000"/>
                </a:solidFill>
                <a:latin typeface="Roboto Condensed"/>
                <a:ea typeface="Roboto Condensed"/>
                <a:cs typeface="Roboto Condensed"/>
                <a:sym typeface="Roboto Condensed"/>
              </a:rPr>
              <a:t>tình</a:t>
            </a:r>
            <a:r>
              <a:rPr lang="en-US" sz="3500" dirty="0">
                <a:solidFill>
                  <a:srgbClr val="000000"/>
                </a:solidFill>
                <a:latin typeface="Roboto Condensed"/>
                <a:ea typeface="Roboto Condensed"/>
                <a:cs typeface="Roboto Condensed"/>
                <a:sym typeface="Roboto Condensed"/>
              </a:rPr>
              <a:t> </a:t>
            </a:r>
            <a:r>
              <a:rPr lang="en-US" sz="3500" dirty="0" err="1">
                <a:solidFill>
                  <a:srgbClr val="000000"/>
                </a:solidFill>
                <a:latin typeface="Roboto Condensed"/>
                <a:ea typeface="Roboto Condensed"/>
                <a:cs typeface="Roboto Condensed"/>
                <a:sym typeface="Roboto Condensed"/>
              </a:rPr>
              <a:t>huống</a:t>
            </a:r>
            <a:r>
              <a:rPr lang="en-US" sz="3500" dirty="0">
                <a:solidFill>
                  <a:srgbClr val="000000"/>
                </a:solidFill>
                <a:latin typeface="Roboto Condensed"/>
                <a:ea typeface="Roboto Condensed"/>
                <a:cs typeface="Roboto Condensed"/>
                <a:sym typeface="Roboto Condensed"/>
              </a:rPr>
              <a:t>.</a:t>
            </a:r>
          </a:p>
        </p:txBody>
      </p:sp>
      <p:grpSp>
        <p:nvGrpSpPr>
          <p:cNvPr id="10" name="Group 10"/>
          <p:cNvGrpSpPr/>
          <p:nvPr/>
        </p:nvGrpSpPr>
        <p:grpSpPr>
          <a:xfrm>
            <a:off x="1290901" y="6179829"/>
            <a:ext cx="15813494" cy="3618931"/>
            <a:chOff x="0" y="0"/>
            <a:chExt cx="4164871" cy="953134"/>
          </a:xfrm>
        </p:grpSpPr>
        <p:sp>
          <p:nvSpPr>
            <p:cNvPr id="11" name="Freeform 11"/>
            <p:cNvSpPr/>
            <p:nvPr/>
          </p:nvSpPr>
          <p:spPr>
            <a:xfrm>
              <a:off x="0" y="0"/>
              <a:ext cx="4164871" cy="953134"/>
            </a:xfrm>
            <a:custGeom>
              <a:avLst/>
              <a:gdLst/>
              <a:ahLst/>
              <a:cxnLst/>
              <a:rect l="l" t="t" r="r" b="b"/>
              <a:pathLst>
                <a:path w="4164871" h="953134">
                  <a:moveTo>
                    <a:pt x="4164871" y="0"/>
                  </a:moveTo>
                  <a:lnTo>
                    <a:pt x="0" y="0"/>
                  </a:lnTo>
                  <a:lnTo>
                    <a:pt x="0" y="765174"/>
                  </a:lnTo>
                  <a:lnTo>
                    <a:pt x="157480" y="765174"/>
                  </a:lnTo>
                  <a:lnTo>
                    <a:pt x="157480" y="953134"/>
                  </a:lnTo>
                  <a:lnTo>
                    <a:pt x="463550" y="765174"/>
                  </a:lnTo>
                  <a:lnTo>
                    <a:pt x="4164871" y="765174"/>
                  </a:lnTo>
                  <a:lnTo>
                    <a:pt x="4164871" y="0"/>
                  </a:lnTo>
                  <a:close/>
                </a:path>
              </a:pathLst>
            </a:custGeom>
            <a:solidFill>
              <a:srgbClr val="0B67A5"/>
            </a:solidFill>
          </p:spPr>
          <p:txBody>
            <a:bodyPr/>
            <a:lstStyle/>
            <a:p>
              <a:endParaRPr lang="en-US"/>
            </a:p>
          </p:txBody>
        </p:sp>
        <p:sp>
          <p:nvSpPr>
            <p:cNvPr id="12" name="TextBox 12"/>
            <p:cNvSpPr txBox="1"/>
            <p:nvPr/>
          </p:nvSpPr>
          <p:spPr>
            <a:xfrm>
              <a:off x="0" y="-47625"/>
              <a:ext cx="4164871" cy="810259"/>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290901" y="6351023"/>
            <a:ext cx="15305919"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FEFFFE"/>
                </a:solidFill>
                <a:latin typeface="Roboto Condensed"/>
                <a:ea typeface="Roboto Condensed"/>
                <a:cs typeface="Roboto Condensed"/>
                <a:sym typeface="Roboto Condensed"/>
              </a:rPr>
              <a:t>Trên slide lần lượt xuất hiện tên nhân vật và lời thoại. </a:t>
            </a:r>
          </a:p>
          <a:p>
            <a:pPr marL="755651" lvl="1" indent="-377825" algn="just">
              <a:lnSpc>
                <a:spcPts val="4900"/>
              </a:lnSpc>
              <a:buFont typeface="Arial"/>
              <a:buChar char="•"/>
            </a:pPr>
            <a:r>
              <a:rPr lang="en-US" sz="3500">
                <a:solidFill>
                  <a:srgbClr val="FEFFFE"/>
                </a:solidFill>
                <a:latin typeface="Roboto Condensed"/>
                <a:ea typeface="Roboto Condensed"/>
                <a:cs typeface="Roboto Condensed"/>
                <a:sym typeface="Roboto Condensed"/>
              </a:rPr>
              <a:t>HS các nhóm cử 1 thành viên thi đọc diễn cảm theo đúng giọng điệu và diễn được thần thái, cử chỉ của nhân vật. Sau đó lớp bình chọn diễn viên diễn đạt nhất bằng hình thức giơ tay. GV cộng điểm tích cực cho cá nhân và nhóm tương ứng.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4" name="Table 4"/>
          <p:cNvGraphicFramePr>
            <a:graphicFrameLocks noGrp="1"/>
          </p:cNvGraphicFramePr>
          <p:nvPr/>
        </p:nvGraphicFramePr>
        <p:xfrm>
          <a:off x="465304" y="434643"/>
          <a:ext cx="17357391" cy="8980112"/>
        </p:xfrm>
        <a:graphic>
          <a:graphicData uri="http://schemas.openxmlformats.org/drawingml/2006/table">
            <a:tbl>
              <a:tblPr/>
              <a:tblGrid>
                <a:gridCol w="3668156">
                  <a:extLst>
                    <a:ext uri="{9D8B030D-6E8A-4147-A177-3AD203B41FA5}">
                      <a16:colId xmlns:a16="http://schemas.microsoft.com/office/drawing/2014/main" val="20000"/>
                    </a:ext>
                  </a:extLst>
                </a:gridCol>
                <a:gridCol w="8999812">
                  <a:extLst>
                    <a:ext uri="{9D8B030D-6E8A-4147-A177-3AD203B41FA5}">
                      <a16:colId xmlns:a16="http://schemas.microsoft.com/office/drawing/2014/main" val="20001"/>
                    </a:ext>
                  </a:extLst>
                </a:gridCol>
                <a:gridCol w="4689423">
                  <a:extLst>
                    <a:ext uri="{9D8B030D-6E8A-4147-A177-3AD203B41FA5}">
                      <a16:colId xmlns:a16="http://schemas.microsoft.com/office/drawing/2014/main" val="20002"/>
                    </a:ext>
                  </a:extLst>
                </a:gridCol>
              </a:tblGrid>
              <a:tr h="1497013">
                <a:tc>
                  <a:txBody>
                    <a:bodyPr/>
                    <a:lstStyle/>
                    <a:p>
                      <a:pPr algn="ctr">
                        <a:lnSpc>
                          <a:spcPts val="4760"/>
                        </a:lnSpc>
                        <a:defRPr/>
                      </a:pPr>
                      <a:r>
                        <a:rPr lang="en-US" sz="3400" b="1">
                          <a:solidFill>
                            <a:srgbClr val="094C79"/>
                          </a:solidFill>
                          <a:latin typeface="Roboto Condensed Bold"/>
                          <a:ea typeface="Roboto Condensed Bold"/>
                          <a:cs typeface="Roboto Condensed Bold"/>
                          <a:sym typeface="Roboto Condensed Bold"/>
                        </a:rPr>
                        <a:t>Xuất thân </a:t>
                      </a:r>
                      <a:endParaRPr lang="en-US" sz="1100"/>
                    </a:p>
                    <a:p>
                      <a:pPr algn="ctr">
                        <a:lnSpc>
                          <a:spcPts val="4760"/>
                        </a:lnSpc>
                      </a:pPr>
                      <a:r>
                        <a:rPr lang="en-US" sz="3400" b="1">
                          <a:solidFill>
                            <a:srgbClr val="094C79"/>
                          </a:solidFill>
                          <a:latin typeface="Roboto Condensed Bold"/>
                          <a:ea typeface="Roboto Condensed Bold"/>
                          <a:cs typeface="Roboto Condensed Bold"/>
                          <a:sym typeface="Roboto Condensed Bold"/>
                        </a:rPr>
                        <a:t>&amp; tình cảnh</a:t>
                      </a: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BE8D7"/>
                    </a:solidFill>
                  </a:tcPr>
                </a:tc>
                <a:tc>
                  <a:txBody>
                    <a:bodyPr/>
                    <a:lstStyle/>
                    <a:p>
                      <a:pPr algn="ctr">
                        <a:lnSpc>
                          <a:spcPts val="4760"/>
                        </a:lnSpc>
                        <a:defRPr/>
                      </a:pPr>
                      <a:r>
                        <a:rPr lang="en-US" sz="3400" b="1">
                          <a:solidFill>
                            <a:srgbClr val="094C79"/>
                          </a:solidFill>
                          <a:latin typeface="Roboto Condensed Bold"/>
                          <a:ea typeface="Roboto Condensed Bold"/>
                          <a:cs typeface="Roboto Condensed Bold"/>
                          <a:sym typeface="Roboto Condensed Bold"/>
                        </a:rPr>
                        <a:t>Giằng xé nội tâm</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BE8D7"/>
                    </a:solidFill>
                  </a:tcPr>
                </a:tc>
                <a:tc>
                  <a:txBody>
                    <a:bodyPr/>
                    <a:lstStyle/>
                    <a:p>
                      <a:pPr algn="ctr">
                        <a:lnSpc>
                          <a:spcPts val="4760"/>
                        </a:lnSpc>
                        <a:defRPr/>
                      </a:pPr>
                      <a:r>
                        <a:rPr lang="en-US" sz="3400" b="1">
                          <a:solidFill>
                            <a:srgbClr val="094C79"/>
                          </a:solidFill>
                          <a:latin typeface="Roboto Condensed Bold"/>
                          <a:ea typeface="Roboto Condensed Bold"/>
                          <a:cs typeface="Roboto Condensed Bold"/>
                          <a:sym typeface="Roboto Condensed Bold"/>
                        </a:rPr>
                        <a:t>Lựa chọn hành động</a:t>
                      </a:r>
                      <a:endParaRPr lang="en-US" sz="1100"/>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BE8D7"/>
                    </a:solidFill>
                  </a:tcPr>
                </a:tc>
                <a:extLst>
                  <a:ext uri="{0D108BD9-81ED-4DB2-BD59-A6C34878D82A}">
                    <a16:rowId xmlns:a16="http://schemas.microsoft.com/office/drawing/2014/main" val="10000"/>
                  </a:ext>
                </a:extLst>
              </a:tr>
              <a:tr h="7483099">
                <a:tc>
                  <a:txBody>
                    <a:bodyPr/>
                    <a:lstStyle/>
                    <a:p>
                      <a:pPr marL="734061" lvl="1" indent="-367031" algn="just">
                        <a:lnSpc>
                          <a:spcPts val="4760"/>
                        </a:lnSpc>
                        <a:buFont typeface="Arial"/>
                        <a:buChar char="•"/>
                        <a:defRPr/>
                      </a:pPr>
                      <a:r>
                        <a:rPr lang="en-US" sz="3400">
                          <a:solidFill>
                            <a:srgbClr val="094C79"/>
                          </a:solidFill>
                          <a:latin typeface="Roboto Condensed"/>
                          <a:ea typeface="Roboto Condensed"/>
                          <a:cs typeface="Roboto Condensed"/>
                          <a:sym typeface="Roboto Condensed"/>
                        </a:rPr>
                        <a:t>Là con gái Don Gormas, dòng dõi cao quý.</a:t>
                      </a:r>
                      <a:endParaRPr lang="en-US" sz="1100"/>
                    </a:p>
                    <a:p>
                      <a:pPr marL="734061" lvl="1" indent="-367031" algn="just">
                        <a:lnSpc>
                          <a:spcPts val="4760"/>
                        </a:lnSpc>
                        <a:buFont typeface="Arial"/>
                        <a:buChar char="•"/>
                      </a:pPr>
                      <a:r>
                        <a:rPr lang="en-US" sz="3400">
                          <a:solidFill>
                            <a:srgbClr val="094C79"/>
                          </a:solidFill>
                          <a:latin typeface="Roboto Condensed"/>
                          <a:ea typeface="Roboto Condensed"/>
                          <a:cs typeface="Roboto Condensed"/>
                          <a:sym typeface="Roboto Condensed"/>
                        </a:rPr>
                        <a:t>Nàng yêu Rô-đri-gơ nhưng cha nàng bị chàng giết do mâu thuẫn giữa hai người cha.</a:t>
                      </a: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FFFFF"/>
                    </a:solidFill>
                  </a:tcPr>
                </a:tc>
                <a:tc>
                  <a:txBody>
                    <a:bodyPr/>
                    <a:lstStyle/>
                    <a:p>
                      <a:pPr marL="734061" lvl="1" indent="-367031" algn="just">
                        <a:lnSpc>
                          <a:spcPts val="4760"/>
                        </a:lnSpc>
                        <a:buFont typeface="Arial"/>
                        <a:buChar char="•"/>
                        <a:defRPr/>
                      </a:pPr>
                      <a:r>
                        <a:rPr lang="en-US" sz="3400">
                          <a:solidFill>
                            <a:srgbClr val="094C79"/>
                          </a:solidFill>
                          <a:latin typeface="Roboto Condensed"/>
                          <a:ea typeface="Roboto Condensed"/>
                          <a:cs typeface="Roboto Condensed"/>
                          <a:sym typeface="Roboto Condensed"/>
                        </a:rPr>
                        <a:t>Nàng rất yêu Rô-đri-gơ, sẵn sàng chết theo chàng, nhưng cũng rất phân minh khi giải quyết mối quan hệ cá nhân và gia đình, gác tình riêng để làm tròn bổn phận với gia đình. </a:t>
                      </a:r>
                      <a:endParaRPr lang="en-US" sz="1100"/>
                    </a:p>
                    <a:p>
                      <a:pPr algn="just">
                        <a:lnSpc>
                          <a:spcPts val="4760"/>
                        </a:lnSpc>
                      </a:pPr>
                      <a:r>
                        <a:rPr lang="en-US" sz="3400" i="1">
                          <a:solidFill>
                            <a:srgbClr val="094C79"/>
                          </a:solidFill>
                          <a:latin typeface="Roboto Condensed Italics"/>
                          <a:ea typeface="Roboto Condensed Italics"/>
                          <a:cs typeface="Roboto Condensed Italics"/>
                          <a:sym typeface="Roboto Condensed Italics"/>
                        </a:rPr>
                        <a:t>Em chết mất!</a:t>
                      </a:r>
                    </a:p>
                    <a:p>
                      <a:pPr algn="just">
                        <a:lnSpc>
                          <a:spcPts val="4760"/>
                        </a:lnSpc>
                      </a:pPr>
                      <a:r>
                        <a:rPr lang="en-US" sz="3400" i="1">
                          <a:solidFill>
                            <a:srgbClr val="094C79"/>
                          </a:solidFill>
                          <a:latin typeface="Roboto Condensed Italics"/>
                          <a:ea typeface="Roboto Condensed Italics"/>
                          <a:cs typeface="Roboto Condensed Italics"/>
                          <a:sym typeface="Roboto Condensed Italics"/>
                        </a:rPr>
                        <a:t>Ôi tàn nhẫn, chỉ một ngày thôi đã giết</a:t>
                      </a:r>
                    </a:p>
                    <a:p>
                      <a:pPr algn="just">
                        <a:lnSpc>
                          <a:spcPts val="4760"/>
                        </a:lnSpc>
                      </a:pPr>
                      <a:r>
                        <a:rPr lang="en-US" sz="3400" i="1">
                          <a:solidFill>
                            <a:srgbClr val="094C79"/>
                          </a:solidFill>
                          <a:latin typeface="Roboto Condensed Italics"/>
                          <a:ea typeface="Roboto Condensed Italics"/>
                          <a:cs typeface="Roboto Condensed Italics"/>
                          <a:sym typeface="Roboto Condensed Italics"/>
                        </a:rPr>
                        <a:t>Cha, bằng gươm, con gái, bằng cái nhìn oan nghiệt…</a:t>
                      </a:r>
                    </a:p>
                    <a:p>
                      <a:pPr algn="just">
                        <a:lnSpc>
                          <a:spcPts val="4760"/>
                        </a:lnSpc>
                      </a:pPr>
                      <a:r>
                        <a:rPr lang="en-US" sz="3400" i="1">
                          <a:solidFill>
                            <a:srgbClr val="094C79"/>
                          </a:solidFill>
                          <a:latin typeface="Roboto Condensed Italics"/>
                          <a:ea typeface="Roboto Condensed Italics"/>
                          <a:cs typeface="Roboto Condensed Italics"/>
                          <a:sym typeface="Roboto Condensed Italics"/>
                        </a:rPr>
                        <a:t>Em cũng thế, điều cân nhắc, băn khoăn, suy nghĩ</a:t>
                      </a:r>
                    </a:p>
                    <a:p>
                      <a:pPr algn="just">
                        <a:lnSpc>
                          <a:spcPts val="4760"/>
                        </a:lnSpc>
                      </a:pPr>
                      <a:r>
                        <a:rPr lang="en-US" sz="3400" i="1">
                          <a:solidFill>
                            <a:srgbClr val="094C79"/>
                          </a:solidFill>
                          <a:latin typeface="Roboto Condensed Italics"/>
                          <a:ea typeface="Roboto Condensed Italics"/>
                          <a:cs typeface="Roboto Condensed Italics"/>
                          <a:sym typeface="Roboto Condensed Italics"/>
                        </a:rPr>
                        <a:t>Là giữ gìn danh dự, trả thù cha</a:t>
                      </a:r>
                    </a:p>
                    <a:p>
                      <a:pPr algn="just">
                        <a:lnSpc>
                          <a:spcPts val="4760"/>
                        </a:lnSpc>
                      </a:pPr>
                      <a:r>
                        <a:rPr lang="en-US" sz="3400" i="1">
                          <a:solidFill>
                            <a:srgbClr val="094C79"/>
                          </a:solidFill>
                          <a:latin typeface="Roboto Condensed Italics"/>
                          <a:ea typeface="Roboto Condensed Italics"/>
                          <a:cs typeface="Roboto Condensed Italics"/>
                          <a:sym typeface="Roboto Condensed Italics"/>
                        </a:rPr>
                        <a:t>Than ôi! Nghĩ tình chàng mà tuyệt vọng ngẩn ngơ…</a:t>
                      </a:r>
                    </a:p>
                    <a:p>
                      <a:pPr algn="just">
                        <a:lnSpc>
                          <a:spcPts val="4760"/>
                        </a:lnSpc>
                      </a:pPr>
                      <a:r>
                        <a:rPr lang="en-US" sz="3400">
                          <a:solidFill>
                            <a:srgbClr val="094C79"/>
                          </a:solidFill>
                          <a:latin typeface="Roboto Condensed"/>
                          <a:ea typeface="Roboto Condensed"/>
                          <a:cs typeface="Roboto Condensed"/>
                          <a:sym typeface="Roboto Condensed"/>
                        </a:rPr>
                        <a:t>...</a:t>
                      </a: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FFFFF"/>
                    </a:solidFill>
                  </a:tcPr>
                </a:tc>
                <a:tc>
                  <a:txBody>
                    <a:bodyPr/>
                    <a:lstStyle/>
                    <a:p>
                      <a:pPr algn="just">
                        <a:lnSpc>
                          <a:spcPts val="4760"/>
                        </a:lnSpc>
                        <a:defRPr/>
                      </a:pPr>
                      <a:r>
                        <a:rPr lang="en-US" sz="3400" b="1" i="1">
                          <a:solidFill>
                            <a:srgbClr val="094C79"/>
                          </a:solidFill>
                          <a:latin typeface="Roboto Condensed Bold Italics"/>
                          <a:ea typeface="Roboto Condensed Bold Italics"/>
                          <a:cs typeface="Roboto Condensed Bold Italics"/>
                          <a:sym typeface="Roboto Condensed Bold Italics"/>
                        </a:rPr>
                        <a:t>Giết cha em, chàng chứng tỏ cùng em xứng đáng/ Để xứng chàng, em cũng phải đòi chàng thế mạng.</a:t>
                      </a:r>
                      <a:endParaRPr lang="en-US" sz="1100"/>
                    </a:p>
                    <a:p>
                      <a:pPr algn="just">
                        <a:lnSpc>
                          <a:spcPts val="4760"/>
                        </a:lnSpc>
                      </a:pPr>
                      <a:r>
                        <a:rPr lang="en-US" sz="3400" b="1">
                          <a:solidFill>
                            <a:srgbClr val="094C79"/>
                          </a:solidFill>
                          <a:latin typeface="Roboto Condensed Bold"/>
                          <a:ea typeface="Roboto Condensed Bold"/>
                          <a:cs typeface="Roboto Condensed Bold"/>
                          <a:sym typeface="Roboto Condensed Bold"/>
                        </a:rPr>
                        <a:t>-&gt; Si-men rất hiểu Rô-đri-gơ và nàng cũng theo cách của người yêu, bảo vệ danh dự của mình.</a:t>
                      </a:r>
                    </a:p>
                  </a:txBody>
                  <a:tcPr marL="114300" marR="114300" marT="114300" marB="114300" anchor="ctr">
                    <a:lnL w="9525" cap="flat" cmpd="sng" algn="ctr">
                      <a:solidFill>
                        <a:srgbClr val="C37C5E"/>
                      </a:solidFill>
                      <a:prstDash val="solid"/>
                      <a:round/>
                      <a:headEnd type="none" w="med" len="med"/>
                      <a:tailEnd type="none" w="med" len="med"/>
                    </a:lnL>
                    <a:lnR w="9525" cap="flat" cmpd="sng" algn="ctr">
                      <a:solidFill>
                        <a:srgbClr val="C37C5E"/>
                      </a:solidFill>
                      <a:prstDash val="solid"/>
                      <a:round/>
                      <a:headEnd type="none" w="med" len="med"/>
                      <a:tailEnd type="none" w="med" len="med"/>
                    </a:lnR>
                    <a:lnT w="9525" cap="flat" cmpd="sng" algn="ctr">
                      <a:solidFill>
                        <a:srgbClr val="C37C5E"/>
                      </a:solidFill>
                      <a:prstDash val="solid"/>
                      <a:round/>
                      <a:headEnd type="none" w="med" len="med"/>
                      <a:tailEnd type="none" w="med" len="med"/>
                    </a:lnT>
                    <a:lnB w="9525" cap="flat" cmpd="sng" algn="ctr">
                      <a:solidFill>
                        <a:srgbClr val="C37C5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5" name="Freeform 5"/>
          <p:cNvSpPr/>
          <p:nvPr/>
        </p:nvSpPr>
        <p:spPr>
          <a:xfrm>
            <a:off x="13538262" y="8574160"/>
            <a:ext cx="4284433" cy="1712840"/>
          </a:xfrm>
          <a:custGeom>
            <a:avLst/>
            <a:gdLst/>
            <a:ahLst/>
            <a:cxnLst/>
            <a:rect l="l" t="t" r="r" b="b"/>
            <a:pathLst>
              <a:path w="4284433" h="1712840">
                <a:moveTo>
                  <a:pt x="0" y="0"/>
                </a:moveTo>
                <a:lnTo>
                  <a:pt x="4284434" y="0"/>
                </a:lnTo>
                <a:lnTo>
                  <a:pt x="4284434" y="1712840"/>
                </a:lnTo>
                <a:lnTo>
                  <a:pt x="0" y="1712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3978841" y="2006814"/>
            <a:ext cx="9559421" cy="6273370"/>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4DDC4"/>
            </a:solidFill>
          </p:spPr>
          <p:txBody>
            <a:bodyPr/>
            <a:lstStyle/>
            <a:p>
              <a:endParaRPr lang="en-US"/>
            </a:p>
          </p:txBody>
        </p:sp>
        <p:sp>
          <p:nvSpPr>
            <p:cNvPr id="8" name="TextBox 8"/>
            <p:cNvSpPr txBox="1"/>
            <p:nvPr/>
          </p:nvSpPr>
          <p:spPr>
            <a:xfrm>
              <a:off x="38100" y="12700"/>
              <a:ext cx="736600" cy="444500"/>
            </a:xfrm>
            <a:prstGeom prst="rect">
              <a:avLst/>
            </a:prstGeom>
          </p:spPr>
          <p:txBody>
            <a:bodyPr lIns="50800" tIns="50800" rIns="50800" bIns="50800" rtlCol="0" anchor="ctr"/>
            <a:lstStyle/>
            <a:p>
              <a:pPr algn="ctr">
                <a:lnSpc>
                  <a:spcPts val="5459"/>
                </a:lnSpc>
              </a:pPr>
              <a:r>
                <a:rPr lang="en-US" sz="3899" b="1" dirty="0">
                  <a:solidFill>
                    <a:srgbClr val="545454"/>
                  </a:solidFill>
                  <a:latin typeface="Roboto Condensed Bold"/>
                  <a:ea typeface="Roboto Condensed Bold"/>
                  <a:cs typeface="Roboto Condensed Bold"/>
                  <a:sym typeface="Roboto Condensed Bold"/>
                </a:rPr>
                <a:t>          Si-men </a:t>
              </a:r>
              <a:r>
                <a:rPr lang="en-US" sz="3899" b="1" dirty="0" err="1">
                  <a:solidFill>
                    <a:srgbClr val="545454"/>
                  </a:solidFill>
                  <a:latin typeface="Roboto Condensed Bold"/>
                  <a:ea typeface="Roboto Condensed Bold"/>
                  <a:cs typeface="Roboto Condensed Bold"/>
                  <a:sym typeface="Roboto Condensed Bold"/>
                </a:rPr>
                <a:t>là</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người</a:t>
              </a:r>
              <a:r>
                <a:rPr lang="en-US" sz="3899" b="1" dirty="0">
                  <a:solidFill>
                    <a:srgbClr val="545454"/>
                  </a:solidFill>
                  <a:latin typeface="Roboto Condensed Bold"/>
                  <a:ea typeface="Roboto Condensed Bold"/>
                  <a:cs typeface="Roboto Condensed Bold"/>
                  <a:sym typeface="Roboto Condensed Bold"/>
                </a:rPr>
                <a:t> con </a:t>
              </a:r>
              <a:r>
                <a:rPr lang="en-US" sz="3899" b="1" dirty="0" err="1">
                  <a:solidFill>
                    <a:srgbClr val="545454"/>
                  </a:solidFill>
                  <a:latin typeface="Roboto Condensed Bold"/>
                  <a:ea typeface="Roboto Condensed Bold"/>
                  <a:cs typeface="Roboto Condensed Bold"/>
                  <a:sym typeface="Roboto Condensed Bold"/>
                </a:rPr>
                <a:t>gái</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giàu</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yêu</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thương</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chân</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thành</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cao</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thượng</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và</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lí</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trí</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trong</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hành</a:t>
              </a:r>
              <a:r>
                <a:rPr lang="en-US" sz="3899" b="1" dirty="0">
                  <a:solidFill>
                    <a:srgbClr val="545454"/>
                  </a:solidFill>
                  <a:latin typeface="Roboto Condensed Bold"/>
                  <a:ea typeface="Roboto Condensed Bold"/>
                  <a:cs typeface="Roboto Condensed Bold"/>
                  <a:sym typeface="Roboto Condensed Bold"/>
                </a:rPr>
                <a:t> </a:t>
              </a:r>
              <a:r>
                <a:rPr lang="en-US" sz="3899" b="1" dirty="0" err="1">
                  <a:solidFill>
                    <a:srgbClr val="545454"/>
                  </a:solidFill>
                  <a:latin typeface="Roboto Condensed Bold"/>
                  <a:ea typeface="Roboto Condensed Bold"/>
                  <a:cs typeface="Roboto Condensed Bold"/>
                  <a:sym typeface="Roboto Condensed Bold"/>
                </a:rPr>
                <a:t>động</a:t>
              </a:r>
              <a:r>
                <a:rPr lang="en-US" sz="3899" b="1" dirty="0">
                  <a:solidFill>
                    <a:srgbClr val="545454"/>
                  </a:solidFill>
                  <a:latin typeface="Roboto Condensed Bold"/>
                  <a:ea typeface="Roboto Condensed Bold"/>
                  <a:cs typeface="Roboto Condensed Bold"/>
                  <a:sym typeface="Roboto Condensed Bold"/>
                </a:rPr>
                <a:t>.</a:t>
              </a:r>
            </a:p>
          </p:txBody>
        </p:sp>
      </p:grpSp>
      <p:sp>
        <p:nvSpPr>
          <p:cNvPr id="9" name="TextBox 9"/>
          <p:cNvSpPr txBox="1"/>
          <p:nvPr/>
        </p:nvSpPr>
        <p:spPr>
          <a:xfrm>
            <a:off x="14700065" y="8618880"/>
            <a:ext cx="2355850" cy="662990"/>
          </a:xfrm>
          <a:prstGeom prst="rect">
            <a:avLst/>
          </a:prstGeom>
        </p:spPr>
        <p:txBody>
          <a:bodyPr lIns="0" tIns="0" rIns="0" bIns="0" rtlCol="0" anchor="t">
            <a:spAutoFit/>
          </a:bodyPr>
          <a:lstStyle/>
          <a:p>
            <a:pPr algn="l">
              <a:lnSpc>
                <a:spcPts val="5459"/>
              </a:lnSpc>
              <a:spcBef>
                <a:spcPct val="0"/>
              </a:spcBef>
            </a:pPr>
            <a:r>
              <a:rPr lang="en-US" sz="3899" b="1">
                <a:solidFill>
                  <a:srgbClr val="094C79"/>
                </a:solidFill>
                <a:latin typeface="Roboto Condensed Bold"/>
                <a:ea typeface="Roboto Condensed Bold"/>
                <a:cs typeface="Roboto Condensed Bold"/>
                <a:sym typeface="Roboto Condensed Bold"/>
              </a:rPr>
              <a:t>c. Nhân vật</a:t>
            </a:r>
          </a:p>
        </p:txBody>
      </p:sp>
      <p:sp>
        <p:nvSpPr>
          <p:cNvPr id="10" name="TextBox 10"/>
          <p:cNvSpPr txBox="1"/>
          <p:nvPr/>
        </p:nvSpPr>
        <p:spPr>
          <a:xfrm>
            <a:off x="13333212" y="9354380"/>
            <a:ext cx="5127474" cy="639045"/>
          </a:xfrm>
          <a:prstGeom prst="rect">
            <a:avLst/>
          </a:prstGeom>
        </p:spPr>
        <p:txBody>
          <a:bodyPr lIns="0" tIns="0" rIns="0" bIns="0" rtlCol="0" anchor="t">
            <a:spAutoFit/>
          </a:bodyPr>
          <a:lstStyle/>
          <a:p>
            <a:pPr algn="ctr">
              <a:lnSpc>
                <a:spcPts val="5200"/>
              </a:lnSpc>
              <a:spcBef>
                <a:spcPct val="0"/>
              </a:spcBef>
            </a:pPr>
            <a:r>
              <a:rPr lang="en-US" sz="3714" b="1" i="1">
                <a:solidFill>
                  <a:srgbClr val="094C79"/>
                </a:solidFill>
                <a:latin typeface="Roboto Condensed Bold Italics"/>
                <a:ea typeface="Roboto Condensed Bold Italics"/>
                <a:cs typeface="Roboto Condensed Bold Italics"/>
                <a:sym typeface="Roboto Condensed Bold Italics"/>
              </a:rPr>
              <a:t>*Si-men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456979" y="1275330"/>
            <a:ext cx="5402191" cy="1162276"/>
            <a:chOff x="0" y="0"/>
            <a:chExt cx="1422799" cy="306114"/>
          </a:xfrm>
        </p:grpSpPr>
        <p:sp>
          <p:nvSpPr>
            <p:cNvPr id="5" name="Freeform 5"/>
            <p:cNvSpPr/>
            <p:nvPr/>
          </p:nvSpPr>
          <p:spPr>
            <a:xfrm>
              <a:off x="0" y="0"/>
              <a:ext cx="1422799" cy="306114"/>
            </a:xfrm>
            <a:custGeom>
              <a:avLst/>
              <a:gdLst/>
              <a:ahLst/>
              <a:cxnLst/>
              <a:rect l="l" t="t" r="r" b="b"/>
              <a:pathLst>
                <a:path w="1422799" h="306114">
                  <a:moveTo>
                    <a:pt x="1219599" y="0"/>
                  </a:moveTo>
                  <a:cubicBezTo>
                    <a:pt x="1331824" y="0"/>
                    <a:pt x="1422799" y="68526"/>
                    <a:pt x="1422799" y="153057"/>
                  </a:cubicBezTo>
                  <a:cubicBezTo>
                    <a:pt x="1422799" y="237588"/>
                    <a:pt x="1331824" y="306114"/>
                    <a:pt x="1219599" y="306114"/>
                  </a:cubicBezTo>
                  <a:lnTo>
                    <a:pt x="203200" y="306114"/>
                  </a:lnTo>
                  <a:cubicBezTo>
                    <a:pt x="90976" y="306114"/>
                    <a:pt x="0" y="237588"/>
                    <a:pt x="0" y="153057"/>
                  </a:cubicBezTo>
                  <a:cubicBezTo>
                    <a:pt x="0" y="68526"/>
                    <a:pt x="90976" y="0"/>
                    <a:pt x="203200" y="0"/>
                  </a:cubicBezTo>
                  <a:close/>
                </a:path>
              </a:pathLst>
            </a:custGeom>
            <a:solidFill>
              <a:srgbClr val="FEFFFE"/>
            </a:solidFill>
          </p:spPr>
          <p:txBody>
            <a:bodyPr/>
            <a:lstStyle/>
            <a:p>
              <a:endParaRPr lang="en-US"/>
            </a:p>
          </p:txBody>
        </p:sp>
        <p:sp>
          <p:nvSpPr>
            <p:cNvPr id="6" name="TextBox 6"/>
            <p:cNvSpPr txBox="1"/>
            <p:nvPr/>
          </p:nvSpPr>
          <p:spPr>
            <a:xfrm>
              <a:off x="0" y="-47625"/>
              <a:ext cx="1422799" cy="353739"/>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76739" y="3026751"/>
            <a:ext cx="15833939" cy="5934874"/>
            <a:chOff x="0" y="0"/>
            <a:chExt cx="4170256" cy="1563094"/>
          </a:xfrm>
        </p:grpSpPr>
        <p:sp>
          <p:nvSpPr>
            <p:cNvPr id="8" name="Freeform 8"/>
            <p:cNvSpPr/>
            <p:nvPr/>
          </p:nvSpPr>
          <p:spPr>
            <a:xfrm>
              <a:off x="0" y="0"/>
              <a:ext cx="4170256" cy="1563094"/>
            </a:xfrm>
            <a:custGeom>
              <a:avLst/>
              <a:gdLst/>
              <a:ahLst/>
              <a:cxnLst/>
              <a:rect l="l" t="t" r="r" b="b"/>
              <a:pathLst>
                <a:path w="4170256" h="1563094">
                  <a:moveTo>
                    <a:pt x="4170256" y="0"/>
                  </a:moveTo>
                  <a:lnTo>
                    <a:pt x="0" y="0"/>
                  </a:lnTo>
                  <a:lnTo>
                    <a:pt x="0" y="1375134"/>
                  </a:lnTo>
                  <a:lnTo>
                    <a:pt x="157480" y="1375134"/>
                  </a:lnTo>
                  <a:lnTo>
                    <a:pt x="157480" y="1563094"/>
                  </a:lnTo>
                  <a:lnTo>
                    <a:pt x="463550" y="1375134"/>
                  </a:lnTo>
                  <a:lnTo>
                    <a:pt x="4170256" y="1375134"/>
                  </a:lnTo>
                  <a:lnTo>
                    <a:pt x="4170256" y="0"/>
                  </a:lnTo>
                  <a:close/>
                </a:path>
              </a:pathLst>
            </a:custGeom>
            <a:solidFill>
              <a:srgbClr val="FFFFFF"/>
            </a:solidFill>
          </p:spPr>
          <p:txBody>
            <a:bodyPr/>
            <a:lstStyle/>
            <a:p>
              <a:endParaRPr lang="en-US"/>
            </a:p>
          </p:txBody>
        </p:sp>
        <p:sp>
          <p:nvSpPr>
            <p:cNvPr id="9" name="TextBox 9"/>
            <p:cNvSpPr txBox="1"/>
            <p:nvPr/>
          </p:nvSpPr>
          <p:spPr>
            <a:xfrm>
              <a:off x="0" y="-47625"/>
              <a:ext cx="4170256" cy="142021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4180767" y="7432924"/>
            <a:ext cx="3336986" cy="2669589"/>
          </a:xfrm>
          <a:custGeom>
            <a:avLst/>
            <a:gdLst/>
            <a:ahLst/>
            <a:cxnLst/>
            <a:rect l="l" t="t" r="r" b="b"/>
            <a:pathLst>
              <a:path w="3336986" h="2669589">
                <a:moveTo>
                  <a:pt x="0" y="0"/>
                </a:moveTo>
                <a:lnTo>
                  <a:pt x="3336987" y="0"/>
                </a:lnTo>
                <a:lnTo>
                  <a:pt x="3336987" y="2669589"/>
                </a:lnTo>
                <a:lnTo>
                  <a:pt x="0" y="2669589"/>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890213" y="3496891"/>
            <a:ext cx="14806991" cy="4203551"/>
          </a:xfrm>
          <a:prstGeom prst="rect">
            <a:avLst/>
          </a:prstGeom>
        </p:spPr>
        <p:txBody>
          <a:bodyPr lIns="0" tIns="0" rIns="0" bIns="0" rtlCol="0" anchor="t">
            <a:spAutoFit/>
          </a:bodyPr>
          <a:lstStyle/>
          <a:p>
            <a:pPr algn="just">
              <a:lnSpc>
                <a:spcPts val="5599"/>
              </a:lnSpc>
            </a:pPr>
            <a:r>
              <a:rPr lang="en-US" sz="3999" b="1">
                <a:solidFill>
                  <a:srgbClr val="000000"/>
                </a:solidFill>
                <a:latin typeface="Roboto Condensed Bold"/>
                <a:ea typeface="Roboto Condensed Bold"/>
                <a:cs typeface="Roboto Condensed Bold"/>
                <a:sym typeface="Roboto Condensed Bold"/>
              </a:rPr>
              <a:t>Sự song trùng ở hai nhân vật khắc hoạ sâu sắc quan niệm của tác giả cũng như quan niệm của thời đại ông:</a:t>
            </a:r>
            <a:r>
              <a:rPr lang="en-US" sz="3999">
                <a:solidFill>
                  <a:srgbClr val="000000"/>
                </a:solidFill>
                <a:latin typeface="Roboto Condensed"/>
                <a:ea typeface="Roboto Condensed"/>
                <a:cs typeface="Roboto Condensed"/>
                <a:sym typeface="Roboto Condensed"/>
              </a:rPr>
              <a:t> tôn sùng lí trí, đề cao nghĩa vụ, bổn phận, để lí trí chiến thắng cảm xúc. Lí trí soi sáng mọi hành động của hai nhân vật tô đậm tính duy lí trong bi kịch của Cooc-nây. Vở kịch này viết về những quý tộc cung đình Tây Ban Nha, mà đối với người quý tộc, danh dự lớn hơn tất cả.</a:t>
            </a:r>
          </a:p>
        </p:txBody>
      </p:sp>
      <p:sp>
        <p:nvSpPr>
          <p:cNvPr id="12" name="TextBox 12"/>
          <p:cNvSpPr txBox="1"/>
          <p:nvPr/>
        </p:nvSpPr>
        <p:spPr>
          <a:xfrm>
            <a:off x="7264143" y="1176545"/>
            <a:ext cx="5153775" cy="1261062"/>
          </a:xfrm>
          <a:prstGeom prst="rect">
            <a:avLst/>
          </a:prstGeom>
        </p:spPr>
        <p:txBody>
          <a:bodyPr lIns="0" tIns="0" rIns="0" bIns="0" rtlCol="0" anchor="t">
            <a:spAutoFit/>
          </a:bodyPr>
          <a:lstStyle/>
          <a:p>
            <a:pPr algn="just">
              <a:lnSpc>
                <a:spcPts val="9239"/>
              </a:lnSpc>
            </a:pPr>
            <a:r>
              <a:rPr lang="en-US" sz="6599">
                <a:solidFill>
                  <a:srgbClr val="000000"/>
                </a:solidFill>
                <a:latin typeface="#9Slide05 Fourth Medium"/>
                <a:ea typeface="#9Slide05 Fourth Medium"/>
                <a:cs typeface="#9Slide05 Fourth Medium"/>
                <a:sym typeface="#9Slide05 Fourth Medium"/>
              </a:rPr>
              <a:t>Em có biết?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330449" y="1792453"/>
            <a:ext cx="1827625" cy="6356958"/>
          </a:xfrm>
          <a:custGeom>
            <a:avLst/>
            <a:gdLst/>
            <a:ahLst/>
            <a:cxnLst/>
            <a:rect l="l" t="t" r="r" b="b"/>
            <a:pathLst>
              <a:path w="1827625" h="6356958">
                <a:moveTo>
                  <a:pt x="0" y="0"/>
                </a:moveTo>
                <a:lnTo>
                  <a:pt x="1827626" y="0"/>
                </a:lnTo>
                <a:lnTo>
                  <a:pt x="1827626" y="6356958"/>
                </a:lnTo>
                <a:lnTo>
                  <a:pt x="0" y="6356958"/>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1311734" y="1479668"/>
            <a:ext cx="2018715" cy="7181404"/>
            <a:chOff x="0" y="0"/>
            <a:chExt cx="531678" cy="1891398"/>
          </a:xfrm>
        </p:grpSpPr>
        <p:sp>
          <p:nvSpPr>
            <p:cNvPr id="6" name="Freeform 6"/>
            <p:cNvSpPr/>
            <p:nvPr/>
          </p:nvSpPr>
          <p:spPr>
            <a:xfrm>
              <a:off x="0" y="0"/>
              <a:ext cx="531678" cy="1891399"/>
            </a:xfrm>
            <a:custGeom>
              <a:avLst/>
              <a:gdLst/>
              <a:ahLst/>
              <a:cxnLst/>
              <a:rect l="l" t="t" r="r" b="b"/>
              <a:pathLst>
                <a:path w="531678" h="1891399">
                  <a:moveTo>
                    <a:pt x="0" y="0"/>
                  </a:moveTo>
                  <a:lnTo>
                    <a:pt x="531678" y="0"/>
                  </a:lnTo>
                  <a:lnTo>
                    <a:pt x="531678" y="1891399"/>
                  </a:lnTo>
                  <a:lnTo>
                    <a:pt x="0" y="1891399"/>
                  </a:lnTo>
                  <a:close/>
                </a:path>
              </a:pathLst>
            </a:custGeom>
            <a:solidFill>
              <a:srgbClr val="F4DDC4"/>
            </a:solidFill>
          </p:spPr>
          <p:txBody>
            <a:bodyPr/>
            <a:lstStyle/>
            <a:p>
              <a:endParaRPr lang="en-US"/>
            </a:p>
          </p:txBody>
        </p:sp>
        <p:sp>
          <p:nvSpPr>
            <p:cNvPr id="7" name="TextBox 7"/>
            <p:cNvSpPr txBox="1"/>
            <p:nvPr/>
          </p:nvSpPr>
          <p:spPr>
            <a:xfrm>
              <a:off x="0" y="-47625"/>
              <a:ext cx="531678" cy="19390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965334" y="4799212"/>
            <a:ext cx="6487125" cy="688576"/>
          </a:xfrm>
          <a:prstGeom prst="rect">
            <a:avLst/>
          </a:prstGeom>
        </p:spPr>
        <p:txBody>
          <a:bodyPr lIns="0" tIns="0" rIns="0" bIns="0" rtlCol="0" anchor="t">
            <a:spAutoFit/>
          </a:bodyPr>
          <a:lstStyle/>
          <a:p>
            <a:pPr algn="ctr">
              <a:lnSpc>
                <a:spcPts val="5620"/>
              </a:lnSpc>
              <a:spcBef>
                <a:spcPct val="0"/>
              </a:spcBef>
            </a:pPr>
            <a:r>
              <a:rPr lang="en-US" sz="4014" b="1">
                <a:solidFill>
                  <a:srgbClr val="094C79"/>
                </a:solidFill>
                <a:latin typeface="Roboto Condensed Bold"/>
                <a:ea typeface="Roboto Condensed Bold"/>
                <a:cs typeface="Roboto Condensed Bold"/>
                <a:sym typeface="Roboto Condensed Bold"/>
              </a:rPr>
              <a:t>Nghệ thuật xây dựng nhân vật:</a:t>
            </a:r>
          </a:p>
        </p:txBody>
      </p:sp>
      <p:grpSp>
        <p:nvGrpSpPr>
          <p:cNvPr id="9" name="Group 9"/>
          <p:cNvGrpSpPr/>
          <p:nvPr/>
        </p:nvGrpSpPr>
        <p:grpSpPr>
          <a:xfrm rot="5400000">
            <a:off x="10250230" y="-4723466"/>
            <a:ext cx="2433121" cy="12617431"/>
            <a:chOff x="0" y="0"/>
            <a:chExt cx="640822" cy="3323110"/>
          </a:xfrm>
        </p:grpSpPr>
        <p:sp>
          <p:nvSpPr>
            <p:cNvPr id="10" name="Freeform 10"/>
            <p:cNvSpPr/>
            <p:nvPr/>
          </p:nvSpPr>
          <p:spPr>
            <a:xfrm>
              <a:off x="0" y="0"/>
              <a:ext cx="640822" cy="3323110"/>
            </a:xfrm>
            <a:custGeom>
              <a:avLst/>
              <a:gdLst/>
              <a:ahLst/>
              <a:cxnLst/>
              <a:rect l="l" t="t" r="r" b="b"/>
              <a:pathLst>
                <a:path w="640822" h="3323110">
                  <a:moveTo>
                    <a:pt x="0" y="0"/>
                  </a:moveTo>
                  <a:lnTo>
                    <a:pt x="640822" y="0"/>
                  </a:lnTo>
                  <a:lnTo>
                    <a:pt x="640822" y="3323110"/>
                  </a:lnTo>
                  <a:lnTo>
                    <a:pt x="0" y="3323110"/>
                  </a:lnTo>
                  <a:close/>
                </a:path>
              </a:pathLst>
            </a:custGeom>
            <a:solidFill>
              <a:srgbClr val="FDFCEE"/>
            </a:solidFill>
          </p:spPr>
          <p:txBody>
            <a:bodyPr/>
            <a:lstStyle/>
            <a:p>
              <a:endParaRPr lang="en-US"/>
            </a:p>
          </p:txBody>
        </p:sp>
        <p:sp>
          <p:nvSpPr>
            <p:cNvPr id="11" name="TextBox 11"/>
            <p:cNvSpPr txBox="1"/>
            <p:nvPr/>
          </p:nvSpPr>
          <p:spPr>
            <a:xfrm>
              <a:off x="0" y="-47625"/>
              <a:ext cx="640822" cy="337073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5158075" y="575827"/>
            <a:ext cx="12351916" cy="1953446"/>
          </a:xfrm>
          <a:prstGeom prst="rect">
            <a:avLst/>
          </a:prstGeom>
        </p:spPr>
        <p:txBody>
          <a:bodyPr lIns="0" tIns="0" rIns="0" bIns="0" rtlCol="0" anchor="t">
            <a:spAutoFit/>
          </a:bodyPr>
          <a:lstStyle/>
          <a:p>
            <a:pPr marL="802015" lvl="1" indent="-401007" algn="just">
              <a:lnSpc>
                <a:spcPts val="5200"/>
              </a:lnSpc>
              <a:spcBef>
                <a:spcPct val="0"/>
              </a:spcBef>
              <a:buFont typeface="Arial"/>
              <a:buChar char="•"/>
            </a:pPr>
            <a:r>
              <a:rPr lang="en-US" sz="3714" b="1">
                <a:solidFill>
                  <a:srgbClr val="094C79"/>
                </a:solidFill>
                <a:latin typeface="Roboto Condensed Bold"/>
                <a:ea typeface="Roboto Condensed Bold"/>
                <a:cs typeface="Roboto Condensed Bold"/>
                <a:sym typeface="Roboto Condensed Bold"/>
              </a:rPr>
              <a:t>Nhất quán theo lí tính từ đầu đến cuối:</a:t>
            </a:r>
            <a:r>
              <a:rPr lang="en-US" sz="3714">
                <a:solidFill>
                  <a:srgbClr val="094C79"/>
                </a:solidFill>
                <a:latin typeface="Roboto Condensed"/>
                <a:ea typeface="Roboto Condensed"/>
                <a:cs typeface="Roboto Condensed"/>
                <a:sym typeface="Roboto Condensed"/>
              </a:rPr>
              <a:t> các nhân vật vẫn nhất quán trong tính cách đề cao bổn phận, và chính điều này dẫn đến sự hoá giải xung đột, làm cho vở kịch kết thúc có hậu.</a:t>
            </a:r>
          </a:p>
        </p:txBody>
      </p:sp>
      <p:grpSp>
        <p:nvGrpSpPr>
          <p:cNvPr id="13" name="Group 13"/>
          <p:cNvGrpSpPr/>
          <p:nvPr/>
        </p:nvGrpSpPr>
        <p:grpSpPr>
          <a:xfrm rot="5400000">
            <a:off x="9677375" y="-1414269"/>
            <a:ext cx="3578831" cy="12617431"/>
            <a:chOff x="0" y="0"/>
            <a:chExt cx="942573" cy="3323110"/>
          </a:xfrm>
        </p:grpSpPr>
        <p:sp>
          <p:nvSpPr>
            <p:cNvPr id="14" name="Freeform 14"/>
            <p:cNvSpPr/>
            <p:nvPr/>
          </p:nvSpPr>
          <p:spPr>
            <a:xfrm>
              <a:off x="0" y="0"/>
              <a:ext cx="942573" cy="3323110"/>
            </a:xfrm>
            <a:custGeom>
              <a:avLst/>
              <a:gdLst/>
              <a:ahLst/>
              <a:cxnLst/>
              <a:rect l="l" t="t" r="r" b="b"/>
              <a:pathLst>
                <a:path w="942573" h="3323110">
                  <a:moveTo>
                    <a:pt x="0" y="0"/>
                  </a:moveTo>
                  <a:lnTo>
                    <a:pt x="942573" y="0"/>
                  </a:lnTo>
                  <a:lnTo>
                    <a:pt x="942573" y="3323110"/>
                  </a:lnTo>
                  <a:lnTo>
                    <a:pt x="0" y="3323110"/>
                  </a:lnTo>
                  <a:close/>
                </a:path>
              </a:pathLst>
            </a:custGeom>
            <a:solidFill>
              <a:srgbClr val="FDFCEE"/>
            </a:solidFill>
          </p:spPr>
          <p:txBody>
            <a:bodyPr/>
            <a:lstStyle/>
            <a:p>
              <a:endParaRPr lang="en-US"/>
            </a:p>
          </p:txBody>
        </p:sp>
        <p:sp>
          <p:nvSpPr>
            <p:cNvPr id="15" name="TextBox 15"/>
            <p:cNvSpPr txBox="1"/>
            <p:nvPr/>
          </p:nvSpPr>
          <p:spPr>
            <a:xfrm>
              <a:off x="0" y="-47625"/>
              <a:ext cx="942573" cy="337073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5290832" y="3298909"/>
            <a:ext cx="12351916" cy="3267846"/>
          </a:xfrm>
          <a:prstGeom prst="rect">
            <a:avLst/>
          </a:prstGeom>
        </p:spPr>
        <p:txBody>
          <a:bodyPr lIns="0" tIns="0" rIns="0" bIns="0" rtlCol="0" anchor="t">
            <a:spAutoFit/>
          </a:bodyPr>
          <a:lstStyle/>
          <a:p>
            <a:pPr marL="802015" lvl="1" indent="-401007" algn="just">
              <a:lnSpc>
                <a:spcPts val="5200"/>
              </a:lnSpc>
              <a:buFont typeface="Arial"/>
              <a:buChar char="•"/>
            </a:pPr>
            <a:r>
              <a:rPr lang="en-US" sz="3714" b="1">
                <a:solidFill>
                  <a:srgbClr val="094C79"/>
                </a:solidFill>
                <a:latin typeface="Roboto Condensed Bold"/>
                <a:ea typeface="Roboto Condensed Bold"/>
                <a:cs typeface="Roboto Condensed Bold"/>
                <a:sym typeface="Roboto Condensed Bold"/>
              </a:rPr>
              <a:t>Tính chất lời thoại được viết bằng thơ, ngôn từ trang nghiêm</a:t>
            </a:r>
            <a:r>
              <a:rPr lang="en-US" sz="3714">
                <a:solidFill>
                  <a:srgbClr val="094C79"/>
                </a:solidFill>
                <a:latin typeface="Roboto Condensed"/>
                <a:ea typeface="Roboto Condensed"/>
                <a:cs typeface="Roboto Condensed"/>
                <a:sym typeface="Roboto Condensed"/>
              </a:rPr>
              <a:t>, phù hợp để diễn tả những điều hệ trọng, thiêng liêng, nên cũng thiếu tính khẩu ngữ (khác với hài kịch). </a:t>
            </a:r>
          </a:p>
          <a:p>
            <a:pPr algn="just">
              <a:lnSpc>
                <a:spcPts val="5200"/>
              </a:lnSpc>
              <a:spcBef>
                <a:spcPct val="0"/>
              </a:spcBef>
            </a:pPr>
            <a:r>
              <a:rPr lang="en-US" sz="3714">
                <a:solidFill>
                  <a:srgbClr val="094C79"/>
                </a:solidFill>
                <a:latin typeface="Roboto Condensed"/>
                <a:ea typeface="Roboto Condensed"/>
                <a:cs typeface="Roboto Condensed"/>
                <a:sym typeface="Roboto Condensed"/>
              </a:rPr>
              <a:t>Lời thoại của các nhân vật đều toát lên sự trang trọng, thống thiết, phù hợp với tính cách và tâm lí nhân vật.</a:t>
            </a:r>
          </a:p>
        </p:txBody>
      </p:sp>
      <p:grpSp>
        <p:nvGrpSpPr>
          <p:cNvPr id="17" name="Group 17"/>
          <p:cNvGrpSpPr/>
          <p:nvPr/>
        </p:nvGrpSpPr>
        <p:grpSpPr>
          <a:xfrm rot="5400000">
            <a:off x="10250230" y="1840695"/>
            <a:ext cx="2433121" cy="12617431"/>
            <a:chOff x="0" y="0"/>
            <a:chExt cx="640822" cy="3323110"/>
          </a:xfrm>
        </p:grpSpPr>
        <p:sp>
          <p:nvSpPr>
            <p:cNvPr id="18" name="Freeform 18"/>
            <p:cNvSpPr/>
            <p:nvPr/>
          </p:nvSpPr>
          <p:spPr>
            <a:xfrm>
              <a:off x="0" y="0"/>
              <a:ext cx="640822" cy="3323110"/>
            </a:xfrm>
            <a:custGeom>
              <a:avLst/>
              <a:gdLst/>
              <a:ahLst/>
              <a:cxnLst/>
              <a:rect l="l" t="t" r="r" b="b"/>
              <a:pathLst>
                <a:path w="640822" h="3323110">
                  <a:moveTo>
                    <a:pt x="0" y="0"/>
                  </a:moveTo>
                  <a:lnTo>
                    <a:pt x="640822" y="0"/>
                  </a:lnTo>
                  <a:lnTo>
                    <a:pt x="640822" y="3323110"/>
                  </a:lnTo>
                  <a:lnTo>
                    <a:pt x="0" y="3323110"/>
                  </a:lnTo>
                  <a:close/>
                </a:path>
              </a:pathLst>
            </a:custGeom>
            <a:solidFill>
              <a:srgbClr val="FDFCEE"/>
            </a:solidFill>
          </p:spPr>
          <p:txBody>
            <a:bodyPr/>
            <a:lstStyle/>
            <a:p>
              <a:endParaRPr lang="en-US"/>
            </a:p>
          </p:txBody>
        </p:sp>
        <p:sp>
          <p:nvSpPr>
            <p:cNvPr id="19" name="TextBox 19"/>
            <p:cNvSpPr txBox="1"/>
            <p:nvPr/>
          </p:nvSpPr>
          <p:spPr>
            <a:xfrm>
              <a:off x="0" y="-47625"/>
              <a:ext cx="640822" cy="337073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5158075" y="7364826"/>
            <a:ext cx="12351916" cy="1296246"/>
          </a:xfrm>
          <a:prstGeom prst="rect">
            <a:avLst/>
          </a:prstGeom>
        </p:spPr>
        <p:txBody>
          <a:bodyPr lIns="0" tIns="0" rIns="0" bIns="0" rtlCol="0" anchor="t">
            <a:spAutoFit/>
          </a:bodyPr>
          <a:lstStyle/>
          <a:p>
            <a:pPr marL="802015" lvl="1" indent="-401007" algn="just">
              <a:lnSpc>
                <a:spcPts val="5200"/>
              </a:lnSpc>
              <a:spcBef>
                <a:spcPct val="0"/>
              </a:spcBef>
              <a:buFont typeface="Arial"/>
              <a:buChar char="•"/>
            </a:pPr>
            <a:r>
              <a:rPr lang="en-US" sz="3714" b="1">
                <a:solidFill>
                  <a:srgbClr val="094C79"/>
                </a:solidFill>
                <a:latin typeface="Roboto Condensed Bold"/>
                <a:ea typeface="Roboto Condensed Bold"/>
                <a:cs typeface="Roboto Condensed Bold"/>
                <a:sym typeface="Roboto Condensed Bold"/>
              </a:rPr>
              <a:t>Lời thoại mang tính triết lí, thể hiện tinh thần duy lí; có sự đối nghịch, tạo kịch tính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219453" y="1335722"/>
            <a:ext cx="7121136" cy="1683178"/>
          </a:xfrm>
          <a:custGeom>
            <a:avLst/>
            <a:gdLst/>
            <a:ahLst/>
            <a:cxnLst/>
            <a:rect l="l" t="t" r="r" b="b"/>
            <a:pathLst>
              <a:path w="7121136" h="1683178">
                <a:moveTo>
                  <a:pt x="0" y="0"/>
                </a:moveTo>
                <a:lnTo>
                  <a:pt x="7121136" y="0"/>
                </a:lnTo>
                <a:lnTo>
                  <a:pt x="7121136" y="1683177"/>
                </a:lnTo>
                <a:lnTo>
                  <a:pt x="0" y="16831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6685633" y="1826473"/>
            <a:ext cx="5650528" cy="615950"/>
          </a:xfrm>
          <a:prstGeom prst="rect">
            <a:avLst/>
          </a:prstGeom>
        </p:spPr>
        <p:txBody>
          <a:bodyPr lIns="0" tIns="0" rIns="0" bIns="0" rtlCol="0" anchor="t">
            <a:spAutoFit/>
          </a:bodyPr>
          <a:lstStyle/>
          <a:p>
            <a:pPr algn="ctr">
              <a:lnSpc>
                <a:spcPts val="4900"/>
              </a:lnSpc>
            </a:pPr>
            <a:r>
              <a:rPr lang="en-US" sz="3500" b="1">
                <a:solidFill>
                  <a:srgbClr val="094C79"/>
                </a:solidFill>
                <a:latin typeface="Roboto Condensed Bold"/>
                <a:ea typeface="Roboto Condensed Bold"/>
                <a:cs typeface="Roboto Condensed Bold"/>
                <a:sym typeface="Roboto Condensed Bold"/>
              </a:rPr>
              <a:t>Sự đối nghịch trong lời thoại</a:t>
            </a:r>
          </a:p>
        </p:txBody>
      </p:sp>
      <p:grpSp>
        <p:nvGrpSpPr>
          <p:cNvPr id="6" name="Group 6"/>
          <p:cNvGrpSpPr/>
          <p:nvPr/>
        </p:nvGrpSpPr>
        <p:grpSpPr>
          <a:xfrm>
            <a:off x="844881" y="4137318"/>
            <a:ext cx="8313194" cy="4202604"/>
            <a:chOff x="0" y="0"/>
            <a:chExt cx="2320684" cy="1173185"/>
          </a:xfrm>
        </p:grpSpPr>
        <p:sp>
          <p:nvSpPr>
            <p:cNvPr id="7" name="Freeform 7"/>
            <p:cNvSpPr/>
            <p:nvPr/>
          </p:nvSpPr>
          <p:spPr>
            <a:xfrm>
              <a:off x="0" y="0"/>
              <a:ext cx="2320684" cy="1173185"/>
            </a:xfrm>
            <a:custGeom>
              <a:avLst/>
              <a:gdLst/>
              <a:ahLst/>
              <a:cxnLst/>
              <a:rect l="l" t="t" r="r" b="b"/>
              <a:pathLst>
                <a:path w="2320684" h="1173185">
                  <a:moveTo>
                    <a:pt x="2320684" y="0"/>
                  </a:moveTo>
                  <a:lnTo>
                    <a:pt x="0" y="0"/>
                  </a:lnTo>
                  <a:lnTo>
                    <a:pt x="0" y="985225"/>
                  </a:lnTo>
                  <a:lnTo>
                    <a:pt x="157480" y="985225"/>
                  </a:lnTo>
                  <a:lnTo>
                    <a:pt x="157480" y="1173185"/>
                  </a:lnTo>
                  <a:lnTo>
                    <a:pt x="463550" y="985225"/>
                  </a:lnTo>
                  <a:lnTo>
                    <a:pt x="2320684" y="985225"/>
                  </a:lnTo>
                  <a:lnTo>
                    <a:pt x="2320684" y="0"/>
                  </a:lnTo>
                  <a:close/>
                </a:path>
              </a:pathLst>
            </a:custGeom>
            <a:solidFill>
              <a:srgbClr val="FEFFFE"/>
            </a:solidFill>
          </p:spPr>
          <p:txBody>
            <a:bodyPr/>
            <a:lstStyle/>
            <a:p>
              <a:endParaRPr lang="en-US"/>
            </a:p>
          </p:txBody>
        </p:sp>
        <p:sp>
          <p:nvSpPr>
            <p:cNvPr id="8" name="TextBox 8"/>
            <p:cNvSpPr txBox="1"/>
            <p:nvPr/>
          </p:nvSpPr>
          <p:spPr>
            <a:xfrm>
              <a:off x="0" y="-47625"/>
              <a:ext cx="2320684" cy="103031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649533"/>
            <a:ext cx="7659384" cy="309245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94C79"/>
                </a:solidFill>
                <a:latin typeface="Roboto Condensed"/>
                <a:ea typeface="Roboto Condensed"/>
                <a:cs typeface="Roboto Condensed"/>
                <a:sym typeface="Roboto Condensed"/>
              </a:rPr>
              <a:t>Khi Rô-đri-gơ xuất hiện và cầu xin Si-men kết liễu đời mình thì Si-men yêu cầu chàng đi khỏi và bày tỏ nàng không muốn sống (cầu xin - từ chối).</a:t>
            </a:r>
          </a:p>
          <a:p>
            <a:pPr algn="just">
              <a:lnSpc>
                <a:spcPts val="4900"/>
              </a:lnSpc>
            </a:pPr>
            <a:endParaRPr lang="en-US" sz="3500">
              <a:solidFill>
                <a:srgbClr val="094C79"/>
              </a:solidFill>
              <a:latin typeface="Roboto Condensed"/>
              <a:ea typeface="Roboto Condensed"/>
              <a:cs typeface="Roboto Condensed"/>
              <a:sym typeface="Roboto Condensed"/>
            </a:endParaRPr>
          </a:p>
        </p:txBody>
      </p:sp>
      <p:grpSp>
        <p:nvGrpSpPr>
          <p:cNvPr id="10" name="Group 10"/>
          <p:cNvGrpSpPr/>
          <p:nvPr/>
        </p:nvGrpSpPr>
        <p:grpSpPr>
          <a:xfrm>
            <a:off x="9381181" y="3240864"/>
            <a:ext cx="8128707" cy="4291557"/>
            <a:chOff x="0" y="0"/>
            <a:chExt cx="2140894" cy="1130287"/>
          </a:xfrm>
        </p:grpSpPr>
        <p:sp>
          <p:nvSpPr>
            <p:cNvPr id="11" name="Freeform 11"/>
            <p:cNvSpPr/>
            <p:nvPr/>
          </p:nvSpPr>
          <p:spPr>
            <a:xfrm>
              <a:off x="0" y="0"/>
              <a:ext cx="2140894" cy="1130287"/>
            </a:xfrm>
            <a:custGeom>
              <a:avLst/>
              <a:gdLst/>
              <a:ahLst/>
              <a:cxnLst/>
              <a:rect l="l" t="t" r="r" b="b"/>
              <a:pathLst>
                <a:path w="2140894" h="1130287">
                  <a:moveTo>
                    <a:pt x="2140894" y="0"/>
                  </a:moveTo>
                  <a:lnTo>
                    <a:pt x="0" y="0"/>
                  </a:lnTo>
                  <a:lnTo>
                    <a:pt x="0" y="942327"/>
                  </a:lnTo>
                  <a:lnTo>
                    <a:pt x="157480" y="942327"/>
                  </a:lnTo>
                  <a:lnTo>
                    <a:pt x="157480" y="1130287"/>
                  </a:lnTo>
                  <a:lnTo>
                    <a:pt x="463550" y="942327"/>
                  </a:lnTo>
                  <a:lnTo>
                    <a:pt x="2140894" y="942327"/>
                  </a:lnTo>
                  <a:lnTo>
                    <a:pt x="2140894" y="0"/>
                  </a:lnTo>
                  <a:close/>
                </a:path>
              </a:pathLst>
            </a:custGeom>
            <a:solidFill>
              <a:srgbClr val="FEFFFE"/>
            </a:solidFill>
          </p:spPr>
          <p:txBody>
            <a:bodyPr/>
            <a:lstStyle/>
            <a:p>
              <a:endParaRPr lang="en-US"/>
            </a:p>
          </p:txBody>
        </p:sp>
        <p:sp>
          <p:nvSpPr>
            <p:cNvPr id="12" name="TextBox 12"/>
            <p:cNvSpPr txBox="1"/>
            <p:nvPr/>
          </p:nvSpPr>
          <p:spPr>
            <a:xfrm>
              <a:off x="0" y="-47625"/>
              <a:ext cx="2140894" cy="987412"/>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9510897" y="3445365"/>
            <a:ext cx="7659384" cy="309245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94C79"/>
                </a:solidFill>
                <a:latin typeface="Roboto Condensed"/>
                <a:ea typeface="Roboto Condensed"/>
                <a:cs typeface="Roboto Condensed"/>
                <a:sym typeface="Roboto Condensed"/>
              </a:rPr>
              <a:t>Rô-đri-gơ mang gươm ra cho Si-men nhìn thấy để khích lệ ý chí trả thù của Si-men thì nàng yêu cầu chàng cất gươm và biểu lộ sự đau đớn của mình (thôi thúc hành động - lảng tránh).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78548" y="1761488"/>
            <a:ext cx="9188227" cy="6764025"/>
          </a:xfrm>
          <a:custGeom>
            <a:avLst/>
            <a:gdLst/>
            <a:ahLst/>
            <a:cxnLst/>
            <a:rect l="l" t="t" r="r" b="b"/>
            <a:pathLst>
              <a:path w="9188227" h="6764025">
                <a:moveTo>
                  <a:pt x="0" y="0"/>
                </a:moveTo>
                <a:lnTo>
                  <a:pt x="9188227" y="0"/>
                </a:lnTo>
                <a:lnTo>
                  <a:pt x="9188227" y="6764024"/>
                </a:lnTo>
                <a:lnTo>
                  <a:pt x="0" y="6764024"/>
                </a:lnTo>
                <a:lnTo>
                  <a:pt x="0" y="0"/>
                </a:lnTo>
                <a:close/>
              </a:path>
            </a:pathLst>
          </a:custGeom>
          <a:blipFill>
            <a:blip r:embed="rId5"/>
            <a:stretch>
              <a:fillRect r="-1017"/>
            </a:stretch>
          </a:blipFill>
        </p:spPr>
        <p:txBody>
          <a:bodyPr/>
          <a:lstStyle/>
          <a:p>
            <a:endParaRPr lang="en-US"/>
          </a:p>
        </p:txBody>
      </p:sp>
      <p:sp>
        <p:nvSpPr>
          <p:cNvPr id="5" name="TextBox 5"/>
          <p:cNvSpPr txBox="1"/>
          <p:nvPr/>
        </p:nvSpPr>
        <p:spPr>
          <a:xfrm>
            <a:off x="2427735" y="4033651"/>
            <a:ext cx="8089854" cy="2601496"/>
          </a:xfrm>
          <a:prstGeom prst="rect">
            <a:avLst/>
          </a:prstGeom>
        </p:spPr>
        <p:txBody>
          <a:bodyPr lIns="0" tIns="0" rIns="0" bIns="0" rtlCol="0" anchor="t">
            <a:spAutoFit/>
          </a:bodyPr>
          <a:lstStyle/>
          <a:p>
            <a:pPr algn="just">
              <a:lnSpc>
                <a:spcPts val="5179"/>
              </a:lnSpc>
            </a:pPr>
            <a:r>
              <a:rPr lang="en-US" sz="3699" b="1">
                <a:solidFill>
                  <a:srgbClr val="094C79"/>
                </a:solidFill>
                <a:latin typeface="Roboto Condensed Bold"/>
                <a:ea typeface="Roboto Condensed Bold"/>
                <a:cs typeface="Roboto Condensed Bold"/>
                <a:sym typeface="Roboto Condensed Bold"/>
              </a:rPr>
              <a:t>(?) Từ hoạt động phân tích vở bi kịch, em hãy nêu ra đề tài, chủ đề của tác phẩm.</a:t>
            </a:r>
          </a:p>
          <a:p>
            <a:pPr algn="just">
              <a:lnSpc>
                <a:spcPts val="5179"/>
              </a:lnSpc>
            </a:pPr>
            <a:r>
              <a:rPr lang="en-US" sz="3699" b="1">
                <a:solidFill>
                  <a:srgbClr val="094C79"/>
                </a:solidFill>
                <a:latin typeface="Roboto Condensed Bold"/>
                <a:ea typeface="Roboto Condensed Bold"/>
                <a:cs typeface="Roboto Condensed Bold"/>
                <a:sym typeface="Roboto Condensed Bold"/>
              </a:rPr>
              <a:t>(?) Vở kịch </a:t>
            </a:r>
            <a:r>
              <a:rPr lang="en-US" sz="3699" b="1" i="1">
                <a:solidFill>
                  <a:srgbClr val="094C79"/>
                </a:solidFill>
                <a:latin typeface="Roboto Condensed Bold Italics"/>
                <a:ea typeface="Roboto Condensed Bold Italics"/>
                <a:cs typeface="Roboto Condensed Bold Italics"/>
                <a:sym typeface="Roboto Condensed Bold Italics"/>
              </a:rPr>
              <a:t>Lơ Xít</a:t>
            </a:r>
            <a:r>
              <a:rPr lang="en-US" sz="3699" b="1">
                <a:solidFill>
                  <a:srgbClr val="094C79"/>
                </a:solidFill>
                <a:latin typeface="Roboto Condensed Bold"/>
                <a:ea typeface="Roboto Condensed Bold"/>
                <a:cs typeface="Roboto Condensed Bold"/>
                <a:sym typeface="Roboto Condensed Bold"/>
              </a:rPr>
              <a:t> để lại trong em những thông điệp cuộc sống ý nghĩa nào?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927306" y="2611067"/>
            <a:ext cx="5727922" cy="5791098"/>
          </a:xfrm>
          <a:custGeom>
            <a:avLst/>
            <a:gdLst/>
            <a:ahLst/>
            <a:cxnLst/>
            <a:rect l="l" t="t" r="r" b="b"/>
            <a:pathLst>
              <a:path w="5727922" h="5791098">
                <a:moveTo>
                  <a:pt x="0" y="0"/>
                </a:moveTo>
                <a:lnTo>
                  <a:pt x="5727922" y="0"/>
                </a:lnTo>
                <a:lnTo>
                  <a:pt x="5727922" y="5791098"/>
                </a:lnTo>
                <a:lnTo>
                  <a:pt x="0" y="57910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655228" y="2463009"/>
            <a:ext cx="5567921" cy="6614161"/>
          </a:xfrm>
          <a:custGeom>
            <a:avLst/>
            <a:gdLst/>
            <a:ahLst/>
            <a:cxnLst/>
            <a:rect l="l" t="t" r="r" b="b"/>
            <a:pathLst>
              <a:path w="5567921" h="6614161">
                <a:moveTo>
                  <a:pt x="0" y="0"/>
                </a:moveTo>
                <a:lnTo>
                  <a:pt x="5567920" y="0"/>
                </a:lnTo>
                <a:lnTo>
                  <a:pt x="5567920" y="6614161"/>
                </a:lnTo>
                <a:lnTo>
                  <a:pt x="0" y="66141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028700" y="942975"/>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7" name="TextBox 7"/>
          <p:cNvSpPr txBox="1"/>
          <p:nvPr/>
        </p:nvSpPr>
        <p:spPr>
          <a:xfrm>
            <a:off x="1192688" y="1797989"/>
            <a:ext cx="3940342" cy="629895"/>
          </a:xfrm>
          <a:prstGeom prst="rect">
            <a:avLst/>
          </a:prstGeom>
        </p:spPr>
        <p:txBody>
          <a:bodyPr lIns="0" tIns="0" rIns="0" bIns="0" rtlCol="0" anchor="t">
            <a:spAutoFit/>
          </a:bodyPr>
          <a:lstStyle/>
          <a:p>
            <a:pPr algn="l">
              <a:lnSpc>
                <a:spcPts val="5179"/>
              </a:lnSpc>
              <a:spcBef>
                <a:spcPct val="0"/>
              </a:spcBef>
            </a:pPr>
            <a:r>
              <a:rPr lang="en-US" sz="3699" b="1">
                <a:solidFill>
                  <a:srgbClr val="FFFFFF"/>
                </a:solidFill>
                <a:latin typeface="Roboto Condensed Bold"/>
                <a:ea typeface="Roboto Condensed Bold"/>
                <a:cs typeface="Roboto Condensed Bold"/>
                <a:sym typeface="Roboto Condensed Bold"/>
              </a:rPr>
              <a:t>d. Đề tài, chủ đề</a:t>
            </a:r>
          </a:p>
        </p:txBody>
      </p:sp>
      <p:sp>
        <p:nvSpPr>
          <p:cNvPr id="8" name="TextBox 8"/>
          <p:cNvSpPr txBox="1"/>
          <p:nvPr/>
        </p:nvSpPr>
        <p:spPr>
          <a:xfrm>
            <a:off x="3288619" y="4846216"/>
            <a:ext cx="2418371" cy="1235075"/>
          </a:xfrm>
          <a:prstGeom prst="rect">
            <a:avLst/>
          </a:prstGeom>
        </p:spPr>
        <p:txBody>
          <a:bodyPr lIns="0" tIns="0" rIns="0" bIns="0" rtlCol="0" anchor="t">
            <a:spAutoFit/>
          </a:bodyPr>
          <a:lstStyle/>
          <a:p>
            <a:pPr marL="755651" lvl="1" indent="-377825" algn="ctr">
              <a:lnSpc>
                <a:spcPts val="4900"/>
              </a:lnSpc>
              <a:buFont typeface="Arial"/>
              <a:buChar char="•"/>
            </a:pPr>
            <a:r>
              <a:rPr lang="en-US" sz="3500" b="1">
                <a:solidFill>
                  <a:srgbClr val="094C79"/>
                </a:solidFill>
                <a:latin typeface="Roboto Condensed Bold"/>
                <a:ea typeface="Roboto Condensed Bold"/>
                <a:cs typeface="Roboto Condensed Bold"/>
                <a:sym typeface="Roboto Condensed Bold"/>
              </a:rPr>
              <a:t>Đề tài:</a:t>
            </a:r>
          </a:p>
          <a:p>
            <a:pPr algn="ctr">
              <a:lnSpc>
                <a:spcPts val="4900"/>
              </a:lnSpc>
            </a:pPr>
            <a:r>
              <a:rPr lang="en-US" sz="3500">
                <a:solidFill>
                  <a:srgbClr val="094C79"/>
                </a:solidFill>
                <a:latin typeface="Roboto Condensed"/>
                <a:ea typeface="Roboto Condensed"/>
                <a:cs typeface="Roboto Condensed"/>
                <a:sym typeface="Roboto Condensed"/>
              </a:rPr>
              <a:t>Tình yêu</a:t>
            </a:r>
          </a:p>
        </p:txBody>
      </p:sp>
      <p:sp>
        <p:nvSpPr>
          <p:cNvPr id="9" name="Freeform 9"/>
          <p:cNvSpPr/>
          <p:nvPr/>
        </p:nvSpPr>
        <p:spPr>
          <a:xfrm>
            <a:off x="10844208" y="1974545"/>
            <a:ext cx="5739038" cy="6817431"/>
          </a:xfrm>
          <a:custGeom>
            <a:avLst/>
            <a:gdLst/>
            <a:ahLst/>
            <a:cxnLst/>
            <a:rect l="l" t="t" r="r" b="b"/>
            <a:pathLst>
              <a:path w="5739038" h="6817431">
                <a:moveTo>
                  <a:pt x="0" y="0"/>
                </a:moveTo>
                <a:lnTo>
                  <a:pt x="5739038" y="0"/>
                </a:lnTo>
                <a:lnTo>
                  <a:pt x="5739038" y="6817432"/>
                </a:lnTo>
                <a:lnTo>
                  <a:pt x="0" y="6817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8802068" y="3561877"/>
            <a:ext cx="6805057" cy="4330700"/>
          </a:xfrm>
          <a:prstGeom prst="rect">
            <a:avLst/>
          </a:prstGeom>
        </p:spPr>
        <p:txBody>
          <a:bodyPr lIns="0" tIns="0" rIns="0" bIns="0" rtlCol="0" anchor="t">
            <a:spAutoFit/>
          </a:bodyPr>
          <a:lstStyle/>
          <a:p>
            <a:pPr marL="755651" lvl="1" indent="-377825" algn="just">
              <a:lnSpc>
                <a:spcPts val="4900"/>
              </a:lnSpc>
              <a:buFont typeface="Arial"/>
              <a:buChar char="•"/>
            </a:pPr>
            <a:r>
              <a:rPr lang="en-US" sz="3500" b="1">
                <a:solidFill>
                  <a:srgbClr val="094C79"/>
                </a:solidFill>
                <a:latin typeface="Roboto Condensed Bold"/>
                <a:ea typeface="Roboto Condensed Bold"/>
                <a:cs typeface="Roboto Condensed Bold"/>
                <a:sym typeface="Roboto Condensed Bold"/>
              </a:rPr>
              <a:t>Chủ đề</a:t>
            </a:r>
          </a:p>
          <a:p>
            <a:pPr algn="just">
              <a:lnSpc>
                <a:spcPts val="4900"/>
              </a:lnSpc>
            </a:pPr>
            <a:r>
              <a:rPr lang="en-US" sz="3500">
                <a:solidFill>
                  <a:srgbClr val="094C79"/>
                </a:solidFill>
                <a:latin typeface="Roboto Condensed"/>
                <a:ea typeface="Roboto Condensed"/>
                <a:cs typeface="Roboto Condensed"/>
                <a:sym typeface="Roboto Condensed"/>
              </a:rPr>
              <a:t>Ca ngợi tình yêu đôi lứa mạnh mẽ, trong sáng; Ca ngợi những con người trọng danh dự trong xã hội bấy giờ, hi sinh cái cá nhân vì danh dự chung của gia đình, dòng họ….</a:t>
            </a:r>
          </a:p>
          <a:p>
            <a:pPr algn="just">
              <a:lnSpc>
                <a:spcPts val="4900"/>
              </a:lnSpc>
            </a:pPr>
            <a:endParaRPr lang="en-US" sz="3500">
              <a:solidFill>
                <a:srgbClr val="094C7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501061" y="2586224"/>
            <a:ext cx="4283153" cy="6011442"/>
          </a:xfrm>
          <a:custGeom>
            <a:avLst/>
            <a:gdLst/>
            <a:ahLst/>
            <a:cxnLst/>
            <a:rect l="l" t="t" r="r" b="b"/>
            <a:pathLst>
              <a:path w="4283153" h="6011442">
                <a:moveTo>
                  <a:pt x="0" y="0"/>
                </a:moveTo>
                <a:lnTo>
                  <a:pt x="4283153" y="0"/>
                </a:lnTo>
                <a:lnTo>
                  <a:pt x="4283153" y="6011443"/>
                </a:lnTo>
                <a:lnTo>
                  <a:pt x="0" y="6011443"/>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48617" y="942975"/>
            <a:ext cx="5190753" cy="738505"/>
          </a:xfrm>
          <a:prstGeom prst="rect">
            <a:avLst/>
          </a:prstGeom>
        </p:spPr>
        <p:txBody>
          <a:bodyPr lIns="0" tIns="0" rIns="0" bIns="0" rtlCol="0" anchor="t">
            <a:spAutoFit/>
          </a:bodyPr>
          <a:lstStyle/>
          <a:p>
            <a:pPr algn="ctr">
              <a:lnSpc>
                <a:spcPts val="6019"/>
              </a:lnSpc>
              <a:spcBef>
                <a:spcPct val="0"/>
              </a:spcBef>
            </a:pPr>
            <a:r>
              <a:rPr lang="en-US" sz="4299">
                <a:solidFill>
                  <a:srgbClr val="FEFFFE"/>
                </a:solidFill>
                <a:latin typeface="Fraunces"/>
                <a:ea typeface="Fraunces"/>
                <a:cs typeface="Fraunces"/>
                <a:sym typeface="Fraunces"/>
              </a:rPr>
              <a:t>3.2. Tìm hiểu chi tiết</a:t>
            </a:r>
          </a:p>
        </p:txBody>
      </p:sp>
      <p:sp>
        <p:nvSpPr>
          <p:cNvPr id="6" name="TextBox 6"/>
          <p:cNvSpPr txBox="1"/>
          <p:nvPr/>
        </p:nvSpPr>
        <p:spPr>
          <a:xfrm>
            <a:off x="848617" y="1614805"/>
            <a:ext cx="8798495" cy="629895"/>
          </a:xfrm>
          <a:prstGeom prst="rect">
            <a:avLst/>
          </a:prstGeom>
        </p:spPr>
        <p:txBody>
          <a:bodyPr lIns="0" tIns="0" rIns="0" bIns="0" rtlCol="0" anchor="t">
            <a:spAutoFit/>
          </a:bodyPr>
          <a:lstStyle/>
          <a:p>
            <a:pPr algn="l">
              <a:lnSpc>
                <a:spcPts val="5179"/>
              </a:lnSpc>
              <a:spcBef>
                <a:spcPct val="0"/>
              </a:spcBef>
            </a:pPr>
            <a:r>
              <a:rPr lang="en-US" sz="3699" b="1" dirty="0">
                <a:solidFill>
                  <a:srgbClr val="FFFFFF"/>
                </a:solidFill>
                <a:latin typeface="Roboto Condensed Bold"/>
                <a:ea typeface="Roboto Condensed Bold"/>
                <a:cs typeface="Roboto Condensed Bold"/>
                <a:sym typeface="Roboto Condensed Bold"/>
              </a:rPr>
              <a:t>e. </a:t>
            </a:r>
            <a:r>
              <a:rPr lang="en-US" sz="3699" b="1" dirty="0" err="1">
                <a:solidFill>
                  <a:srgbClr val="FFFFFF"/>
                </a:solidFill>
                <a:latin typeface="Roboto Condensed Bold"/>
                <a:ea typeface="Roboto Condensed Bold"/>
                <a:cs typeface="Roboto Condensed Bold"/>
                <a:sym typeface="Roboto Condensed Bold"/>
              </a:rPr>
              <a:t>Bài</a:t>
            </a:r>
            <a:r>
              <a:rPr lang="en-US" sz="3699" b="1" dirty="0">
                <a:solidFill>
                  <a:srgbClr val="FFFFFF"/>
                </a:solidFill>
                <a:latin typeface="Roboto Condensed Bold"/>
                <a:ea typeface="Roboto Condensed Bold"/>
                <a:cs typeface="Roboto Condensed Bold"/>
                <a:sym typeface="Roboto Condensed Bold"/>
              </a:rPr>
              <a:t> </a:t>
            </a:r>
            <a:r>
              <a:rPr lang="en-US" sz="3699" b="1" dirty="0" err="1">
                <a:solidFill>
                  <a:srgbClr val="FFFFFF"/>
                </a:solidFill>
                <a:latin typeface="Roboto Condensed Bold"/>
                <a:ea typeface="Roboto Condensed Bold"/>
                <a:cs typeface="Roboto Condensed Bold"/>
                <a:sym typeface="Roboto Condensed Bold"/>
              </a:rPr>
              <a:t>học</a:t>
            </a:r>
            <a:r>
              <a:rPr lang="en-US" sz="3699" b="1" dirty="0">
                <a:solidFill>
                  <a:srgbClr val="FFFFFF"/>
                </a:solidFill>
                <a:latin typeface="Roboto Condensed Bold"/>
                <a:ea typeface="Roboto Condensed Bold"/>
                <a:cs typeface="Roboto Condensed Bold"/>
                <a:sym typeface="Roboto Condensed Bold"/>
              </a:rPr>
              <a:t>, </a:t>
            </a:r>
            <a:r>
              <a:rPr lang="en-US" sz="3699" b="1" dirty="0" err="1">
                <a:solidFill>
                  <a:srgbClr val="FFFFFF"/>
                </a:solidFill>
                <a:latin typeface="Roboto Condensed Bold"/>
                <a:ea typeface="Roboto Condensed Bold"/>
                <a:cs typeface="Roboto Condensed Bold"/>
                <a:sym typeface="Roboto Condensed Bold"/>
              </a:rPr>
              <a:t>thông</a:t>
            </a:r>
            <a:r>
              <a:rPr lang="en-US" sz="3699" b="1" dirty="0">
                <a:solidFill>
                  <a:srgbClr val="FFFFFF"/>
                </a:solidFill>
                <a:latin typeface="Roboto Condensed Bold"/>
                <a:ea typeface="Roboto Condensed Bold"/>
                <a:cs typeface="Roboto Condensed Bold"/>
                <a:sym typeface="Roboto Condensed Bold"/>
              </a:rPr>
              <a:t> </a:t>
            </a:r>
            <a:r>
              <a:rPr lang="en-US" sz="3699" b="1" dirty="0" err="1">
                <a:solidFill>
                  <a:srgbClr val="FFFFFF"/>
                </a:solidFill>
                <a:latin typeface="Roboto Condensed Bold"/>
                <a:ea typeface="Roboto Condensed Bold"/>
                <a:cs typeface="Roboto Condensed Bold"/>
                <a:sym typeface="Roboto Condensed Bold"/>
              </a:rPr>
              <a:t>điệp</a:t>
            </a:r>
            <a:r>
              <a:rPr lang="en-US" sz="3699" b="1" dirty="0">
                <a:solidFill>
                  <a:srgbClr val="FFFFFF"/>
                </a:solidFill>
                <a:latin typeface="Roboto Condensed Bold"/>
                <a:ea typeface="Roboto Condensed Bold"/>
                <a:cs typeface="Roboto Condensed Bold"/>
                <a:sym typeface="Roboto Condensed Bold"/>
              </a:rPr>
              <a:t> ý </a:t>
            </a:r>
            <a:r>
              <a:rPr lang="en-US" sz="3699" b="1" dirty="0" err="1">
                <a:solidFill>
                  <a:srgbClr val="FFFFFF"/>
                </a:solidFill>
                <a:latin typeface="Roboto Condensed Bold"/>
                <a:ea typeface="Roboto Condensed Bold"/>
                <a:cs typeface="Roboto Condensed Bold"/>
                <a:sym typeface="Roboto Condensed Bold"/>
              </a:rPr>
              <a:t>nghĩa</a:t>
            </a:r>
            <a:r>
              <a:rPr lang="en-US" sz="3699" b="1" dirty="0">
                <a:solidFill>
                  <a:srgbClr val="FFFFFF"/>
                </a:solidFill>
                <a:latin typeface="Roboto Condensed Bold"/>
                <a:ea typeface="Roboto Condensed Bold"/>
                <a:cs typeface="Roboto Condensed Bold"/>
                <a:sym typeface="Roboto Condensed Bold"/>
              </a:rPr>
              <a:t> </a:t>
            </a:r>
            <a:r>
              <a:rPr lang="en-US" sz="3699" b="1" dirty="0" err="1">
                <a:solidFill>
                  <a:srgbClr val="FFFFFF"/>
                </a:solidFill>
                <a:latin typeface="Roboto Condensed Bold"/>
                <a:ea typeface="Roboto Condensed Bold"/>
                <a:cs typeface="Roboto Condensed Bold"/>
                <a:sym typeface="Roboto Condensed Bold"/>
              </a:rPr>
              <a:t>từ</a:t>
            </a:r>
            <a:r>
              <a:rPr lang="en-US" sz="3699" b="1" dirty="0">
                <a:solidFill>
                  <a:srgbClr val="FFFFFF"/>
                </a:solidFill>
                <a:latin typeface="Roboto Condensed Bold"/>
                <a:ea typeface="Roboto Condensed Bold"/>
                <a:cs typeface="Roboto Condensed Bold"/>
                <a:sym typeface="Roboto Condensed Bold"/>
              </a:rPr>
              <a:t> </a:t>
            </a:r>
            <a:r>
              <a:rPr lang="en-US" sz="3699" b="1" dirty="0" err="1">
                <a:solidFill>
                  <a:srgbClr val="FFFFFF"/>
                </a:solidFill>
                <a:latin typeface="Roboto Condensed Bold"/>
                <a:ea typeface="Roboto Condensed Bold"/>
                <a:cs typeface="Roboto Condensed Bold"/>
                <a:sym typeface="Roboto Condensed Bold"/>
              </a:rPr>
              <a:t>văn</a:t>
            </a:r>
            <a:r>
              <a:rPr lang="en-US" sz="3699" b="1" dirty="0">
                <a:solidFill>
                  <a:srgbClr val="FFFFFF"/>
                </a:solidFill>
                <a:latin typeface="Roboto Condensed Bold"/>
                <a:ea typeface="Roboto Condensed Bold"/>
                <a:cs typeface="Roboto Condensed Bold"/>
                <a:sym typeface="Roboto Condensed Bold"/>
              </a:rPr>
              <a:t> </a:t>
            </a:r>
            <a:r>
              <a:rPr lang="en-US" sz="3699" b="1" dirty="0" err="1">
                <a:solidFill>
                  <a:srgbClr val="FFFFFF"/>
                </a:solidFill>
                <a:latin typeface="Roboto Condensed Bold"/>
                <a:ea typeface="Roboto Condensed Bold"/>
                <a:cs typeface="Roboto Condensed Bold"/>
                <a:sym typeface="Roboto Condensed Bold"/>
              </a:rPr>
              <a:t>bản</a:t>
            </a:r>
            <a:endParaRPr lang="en-US" sz="3699" b="1" dirty="0">
              <a:solidFill>
                <a:srgbClr val="FFFFFF"/>
              </a:solidFill>
              <a:latin typeface="Roboto Condensed Bold"/>
              <a:ea typeface="Roboto Condensed Bold"/>
              <a:cs typeface="Roboto Condensed Bold"/>
              <a:sym typeface="Roboto Condensed Bold"/>
            </a:endParaRPr>
          </a:p>
        </p:txBody>
      </p:sp>
      <p:sp>
        <p:nvSpPr>
          <p:cNvPr id="7" name="TextBox 7"/>
          <p:cNvSpPr txBox="1"/>
          <p:nvPr/>
        </p:nvSpPr>
        <p:spPr>
          <a:xfrm>
            <a:off x="2527309" y="3458837"/>
            <a:ext cx="3735357" cy="4190018"/>
          </a:xfrm>
          <a:prstGeom prst="rect">
            <a:avLst/>
          </a:prstGeom>
        </p:spPr>
        <p:txBody>
          <a:bodyPr lIns="0" tIns="0" rIns="0" bIns="0" rtlCol="0" anchor="t">
            <a:spAutoFit/>
          </a:bodyPr>
          <a:lstStyle/>
          <a:p>
            <a:pPr marL="734061" lvl="1" indent="-367031" algn="just">
              <a:lnSpc>
                <a:spcPts val="4760"/>
              </a:lnSpc>
              <a:buFont typeface="Arial"/>
              <a:buChar char="•"/>
            </a:pPr>
            <a:r>
              <a:rPr lang="en-US" sz="3400">
                <a:solidFill>
                  <a:srgbClr val="094C79"/>
                </a:solidFill>
                <a:latin typeface="Roboto Condensed"/>
                <a:ea typeface="Roboto Condensed"/>
                <a:cs typeface="Roboto Condensed"/>
                <a:sym typeface="Roboto Condensed"/>
              </a:rPr>
              <a:t>Ca ngợi những con người có phẩm chất cao quý, giàu tình yêu thương trong cuộc sống.</a:t>
            </a:r>
          </a:p>
          <a:p>
            <a:pPr algn="just">
              <a:lnSpc>
                <a:spcPts val="4760"/>
              </a:lnSpc>
              <a:spcBef>
                <a:spcPct val="0"/>
              </a:spcBef>
            </a:pPr>
            <a:endParaRPr lang="en-US" sz="3400">
              <a:solidFill>
                <a:srgbClr val="094C79"/>
              </a:solidFill>
              <a:latin typeface="Roboto Condensed"/>
              <a:ea typeface="Roboto Condensed"/>
              <a:cs typeface="Roboto Condensed"/>
              <a:sym typeface="Roboto Condensed"/>
            </a:endParaRPr>
          </a:p>
        </p:txBody>
      </p:sp>
      <p:sp>
        <p:nvSpPr>
          <p:cNvPr id="8" name="Freeform 8"/>
          <p:cNvSpPr/>
          <p:nvPr/>
        </p:nvSpPr>
        <p:spPr>
          <a:xfrm>
            <a:off x="7157191" y="2586224"/>
            <a:ext cx="5120069" cy="6011442"/>
          </a:xfrm>
          <a:custGeom>
            <a:avLst/>
            <a:gdLst/>
            <a:ahLst/>
            <a:cxnLst/>
            <a:rect l="l" t="t" r="r" b="b"/>
            <a:pathLst>
              <a:path w="5120069" h="6011442">
                <a:moveTo>
                  <a:pt x="0" y="0"/>
                </a:moveTo>
                <a:lnTo>
                  <a:pt x="5120069" y="0"/>
                </a:lnTo>
                <a:lnTo>
                  <a:pt x="5120069" y="6011443"/>
                </a:lnTo>
                <a:lnTo>
                  <a:pt x="0" y="6011443"/>
                </a:lnTo>
                <a:lnTo>
                  <a:pt x="0" y="0"/>
                </a:lnTo>
                <a:close/>
              </a:path>
            </a:pathLst>
          </a:custGeom>
          <a:blipFill>
            <a:blip r:embed="rId5"/>
            <a:stretch>
              <a:fillRect l="-4236" t="-2754" b="-21849"/>
            </a:stretch>
          </a:blipFill>
        </p:spPr>
        <p:txBody>
          <a:bodyPr/>
          <a:lstStyle/>
          <a:p>
            <a:endParaRPr lang="en-US"/>
          </a:p>
        </p:txBody>
      </p:sp>
      <p:sp>
        <p:nvSpPr>
          <p:cNvPr id="9" name="TextBox 9"/>
          <p:cNvSpPr txBox="1"/>
          <p:nvPr/>
        </p:nvSpPr>
        <p:spPr>
          <a:xfrm>
            <a:off x="7083816" y="2798832"/>
            <a:ext cx="4688451" cy="6176645"/>
          </a:xfrm>
          <a:prstGeom prst="rect">
            <a:avLst/>
          </a:prstGeom>
        </p:spPr>
        <p:txBody>
          <a:bodyPr lIns="0" tIns="0" rIns="0" bIns="0" rtlCol="0" anchor="t">
            <a:spAutoFit/>
          </a:bodyPr>
          <a:lstStyle/>
          <a:p>
            <a:pPr marL="690882" lvl="1" indent="-345441" algn="just">
              <a:lnSpc>
                <a:spcPts val="4480"/>
              </a:lnSpc>
              <a:buFont typeface="Arial"/>
              <a:buChar char="•"/>
            </a:pPr>
            <a:r>
              <a:rPr lang="en-US" sz="3200">
                <a:solidFill>
                  <a:srgbClr val="094C79"/>
                </a:solidFill>
                <a:latin typeface="Roboto Condensed"/>
                <a:ea typeface="Roboto Condensed"/>
                <a:cs typeface="Roboto Condensed"/>
                <a:sym typeface="Roboto Condensed"/>
              </a:rPr>
              <a:t>Trân trọng sự lựa chọn hành động theo bổn phận, nghĩa vụ, trách nhiệm - biểu tượng con người của thời đại bấy giờ. → Đánh thức trách nhiệm công dân, trách nhiệm của thành viên trong gia đình trong bối cảnh xã hội hiện nay.</a:t>
            </a:r>
          </a:p>
          <a:p>
            <a:pPr algn="just">
              <a:lnSpc>
                <a:spcPts val="4480"/>
              </a:lnSpc>
              <a:spcBef>
                <a:spcPct val="0"/>
              </a:spcBef>
            </a:pPr>
            <a:endParaRPr lang="en-US" sz="3200">
              <a:solidFill>
                <a:srgbClr val="094C79"/>
              </a:solidFill>
              <a:latin typeface="Roboto Condensed"/>
              <a:ea typeface="Roboto Condensed"/>
              <a:cs typeface="Roboto Condensed"/>
              <a:sym typeface="Roboto Condensed"/>
            </a:endParaRPr>
          </a:p>
        </p:txBody>
      </p:sp>
      <p:sp>
        <p:nvSpPr>
          <p:cNvPr id="10" name="Freeform 10"/>
          <p:cNvSpPr/>
          <p:nvPr/>
        </p:nvSpPr>
        <p:spPr>
          <a:xfrm>
            <a:off x="12631517" y="2586224"/>
            <a:ext cx="4283153" cy="6011442"/>
          </a:xfrm>
          <a:custGeom>
            <a:avLst/>
            <a:gdLst/>
            <a:ahLst/>
            <a:cxnLst/>
            <a:rect l="l" t="t" r="r" b="b"/>
            <a:pathLst>
              <a:path w="4283153" h="6011442">
                <a:moveTo>
                  <a:pt x="0" y="0"/>
                </a:moveTo>
                <a:lnTo>
                  <a:pt x="4283153" y="0"/>
                </a:lnTo>
                <a:lnTo>
                  <a:pt x="4283153" y="6011443"/>
                </a:lnTo>
                <a:lnTo>
                  <a:pt x="0" y="6011443"/>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2631517" y="3870535"/>
            <a:ext cx="4104331" cy="3366621"/>
          </a:xfrm>
          <a:prstGeom prst="rect">
            <a:avLst/>
          </a:prstGeom>
        </p:spPr>
        <p:txBody>
          <a:bodyPr lIns="0" tIns="0" rIns="0" bIns="0" rtlCol="0" anchor="t">
            <a:spAutoFit/>
          </a:bodyPr>
          <a:lstStyle/>
          <a:p>
            <a:pPr marL="690882" lvl="1" indent="-345441" algn="just">
              <a:lnSpc>
                <a:spcPts val="4480"/>
              </a:lnSpc>
              <a:buFont typeface="Arial"/>
              <a:buChar char="•"/>
            </a:pPr>
            <a:r>
              <a:rPr lang="en-US" sz="3200">
                <a:solidFill>
                  <a:srgbClr val="094C79"/>
                </a:solidFill>
                <a:latin typeface="Roboto Condensed"/>
                <a:ea typeface="Roboto Condensed"/>
                <a:cs typeface="Roboto Condensed"/>
                <a:sym typeface="Roboto Condensed"/>
              </a:rPr>
              <a:t>Gửi gắm thông điệp thù hận luôn khiến con người ta khổ đau, cần được yêu thương hóa giải.</a:t>
            </a:r>
          </a:p>
          <a:p>
            <a:pPr algn="just">
              <a:lnSpc>
                <a:spcPts val="4480"/>
              </a:lnSpc>
              <a:spcBef>
                <a:spcPct val="0"/>
              </a:spcBef>
            </a:pPr>
            <a:endParaRPr lang="en-US" sz="3200">
              <a:solidFill>
                <a:srgbClr val="094C7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5615222" y="-2252338"/>
            <a:ext cx="2980500" cy="12704812"/>
          </a:xfrm>
          <a:custGeom>
            <a:avLst/>
            <a:gdLst/>
            <a:ahLst/>
            <a:cxnLst/>
            <a:rect l="l" t="t" r="r" b="b"/>
            <a:pathLst>
              <a:path w="2980500" h="12704812">
                <a:moveTo>
                  <a:pt x="0" y="0"/>
                </a:moveTo>
                <a:lnTo>
                  <a:pt x="2980500" y="0"/>
                </a:lnTo>
                <a:lnTo>
                  <a:pt x="2980500" y="12704812"/>
                </a:lnTo>
                <a:lnTo>
                  <a:pt x="0" y="12704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07878" y="-2252338"/>
            <a:ext cx="2980500" cy="12704812"/>
          </a:xfrm>
          <a:custGeom>
            <a:avLst/>
            <a:gdLst/>
            <a:ahLst/>
            <a:cxnLst/>
            <a:rect l="l" t="t" r="r" b="b"/>
            <a:pathLst>
              <a:path w="2980500" h="12704812">
                <a:moveTo>
                  <a:pt x="0" y="0"/>
                </a:moveTo>
                <a:lnTo>
                  <a:pt x="2980500" y="0"/>
                </a:lnTo>
                <a:lnTo>
                  <a:pt x="2980500" y="12704812"/>
                </a:lnTo>
                <a:lnTo>
                  <a:pt x="0" y="12704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763529" y="7360812"/>
            <a:ext cx="10980679" cy="1160806"/>
          </a:xfrm>
          <a:prstGeom prst="rect">
            <a:avLst/>
          </a:prstGeom>
        </p:spPr>
        <p:txBody>
          <a:bodyPr lIns="0" tIns="0" rIns="0" bIns="0" rtlCol="0" anchor="t">
            <a:spAutoFit/>
          </a:bodyPr>
          <a:lstStyle/>
          <a:p>
            <a:pPr algn="ctr">
              <a:lnSpc>
                <a:spcPts val="9519"/>
              </a:lnSpc>
            </a:pPr>
            <a:r>
              <a:rPr lang="en-US" sz="6799" b="1">
                <a:solidFill>
                  <a:srgbClr val="F7E2C9"/>
                </a:solidFill>
                <a:latin typeface="Fraunces Bold"/>
                <a:ea typeface="Fraunces Bold"/>
                <a:cs typeface="Fraunces Bold"/>
                <a:sym typeface="Fraunces Bold"/>
              </a:rPr>
              <a:t>4. LUYỆN TẬP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rot="5400000">
            <a:off x="7441931" y="-1074727"/>
            <a:ext cx="3827021" cy="12617431"/>
            <a:chOff x="0" y="0"/>
            <a:chExt cx="1007940" cy="3323110"/>
          </a:xfrm>
        </p:grpSpPr>
        <p:sp>
          <p:nvSpPr>
            <p:cNvPr id="5" name="Freeform 5"/>
            <p:cNvSpPr/>
            <p:nvPr/>
          </p:nvSpPr>
          <p:spPr>
            <a:xfrm>
              <a:off x="0" y="0"/>
              <a:ext cx="1007940" cy="3323110"/>
            </a:xfrm>
            <a:custGeom>
              <a:avLst/>
              <a:gdLst/>
              <a:ahLst/>
              <a:cxnLst/>
              <a:rect l="l" t="t" r="r" b="b"/>
              <a:pathLst>
                <a:path w="1007940" h="3323110">
                  <a:moveTo>
                    <a:pt x="0" y="0"/>
                  </a:moveTo>
                  <a:lnTo>
                    <a:pt x="1007940" y="0"/>
                  </a:lnTo>
                  <a:lnTo>
                    <a:pt x="1007940" y="3323110"/>
                  </a:lnTo>
                  <a:lnTo>
                    <a:pt x="0" y="3323110"/>
                  </a:lnTo>
                  <a:close/>
                </a:path>
              </a:pathLst>
            </a:custGeom>
            <a:solidFill>
              <a:srgbClr val="FDFCEE"/>
            </a:solidFill>
          </p:spPr>
          <p:txBody>
            <a:bodyPr/>
            <a:lstStyle/>
            <a:p>
              <a:endParaRPr lang="en-US"/>
            </a:p>
          </p:txBody>
        </p:sp>
        <p:sp>
          <p:nvSpPr>
            <p:cNvPr id="6" name="TextBox 6"/>
            <p:cNvSpPr txBox="1"/>
            <p:nvPr/>
          </p:nvSpPr>
          <p:spPr>
            <a:xfrm>
              <a:off x="0" y="-47625"/>
              <a:ext cx="1007940" cy="337073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529189" y="4294734"/>
            <a:ext cx="1185169" cy="1878511"/>
          </a:xfrm>
          <a:custGeom>
            <a:avLst/>
            <a:gdLst/>
            <a:ahLst/>
            <a:cxnLst/>
            <a:rect l="l" t="t" r="r" b="b"/>
            <a:pathLst>
              <a:path w="1185169" h="1878511">
                <a:moveTo>
                  <a:pt x="0" y="0"/>
                </a:moveTo>
                <a:lnTo>
                  <a:pt x="1185169" y="0"/>
                </a:lnTo>
                <a:lnTo>
                  <a:pt x="1185169" y="1878510"/>
                </a:lnTo>
                <a:lnTo>
                  <a:pt x="0" y="18785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529189" y="1764712"/>
            <a:ext cx="10980679" cy="1160806"/>
          </a:xfrm>
          <a:prstGeom prst="rect">
            <a:avLst/>
          </a:prstGeom>
        </p:spPr>
        <p:txBody>
          <a:bodyPr lIns="0" tIns="0" rIns="0" bIns="0" rtlCol="0" anchor="t">
            <a:spAutoFit/>
          </a:bodyPr>
          <a:lstStyle/>
          <a:p>
            <a:pPr algn="ctr">
              <a:lnSpc>
                <a:spcPts val="9519"/>
              </a:lnSpc>
            </a:pPr>
            <a:r>
              <a:rPr lang="en-US" sz="6799" b="1">
                <a:solidFill>
                  <a:srgbClr val="FFFFFF"/>
                </a:solidFill>
                <a:latin typeface="Fraunces Bold"/>
                <a:ea typeface="Fraunces Bold"/>
                <a:cs typeface="Fraunces Bold"/>
                <a:sym typeface="Fraunces Bold"/>
              </a:rPr>
              <a:t>NHIỆM VỤ 1</a:t>
            </a:r>
          </a:p>
        </p:txBody>
      </p:sp>
      <p:sp>
        <p:nvSpPr>
          <p:cNvPr id="9" name="TextBox 9"/>
          <p:cNvSpPr txBox="1"/>
          <p:nvPr/>
        </p:nvSpPr>
        <p:spPr>
          <a:xfrm>
            <a:off x="5021836" y="4483099"/>
            <a:ext cx="10248810" cy="1235075"/>
          </a:xfrm>
          <a:prstGeom prst="rect">
            <a:avLst/>
          </a:prstGeom>
        </p:spPr>
        <p:txBody>
          <a:bodyPr lIns="0" tIns="0" rIns="0" bIns="0" rtlCol="0" anchor="t">
            <a:spAutoFit/>
          </a:bodyPr>
          <a:lstStyle/>
          <a:p>
            <a:pPr algn="just">
              <a:lnSpc>
                <a:spcPts val="4900"/>
              </a:lnSpc>
            </a:pPr>
            <a:r>
              <a:rPr lang="en-US" sz="3500">
                <a:solidFill>
                  <a:srgbClr val="094C79"/>
                </a:solidFill>
                <a:latin typeface="Roboto Condensed"/>
                <a:ea typeface="Roboto Condensed"/>
                <a:cs typeface="Roboto Condensed"/>
                <a:sym typeface="Roboto Condensed"/>
              </a:rPr>
              <a:t>Qua việc khám phá văn bản </a:t>
            </a:r>
            <a:r>
              <a:rPr lang="en-US" sz="3500" b="1" i="1">
                <a:solidFill>
                  <a:srgbClr val="094C79"/>
                </a:solidFill>
                <a:latin typeface="Roboto Condensed Bold Italics"/>
                <a:ea typeface="Roboto Condensed Bold Italics"/>
                <a:cs typeface="Roboto Condensed Bold Italics"/>
                <a:sym typeface="Roboto Condensed Bold Italics"/>
              </a:rPr>
              <a:t>Lơ Xít</a:t>
            </a:r>
            <a:r>
              <a:rPr lang="en-US" sz="3500">
                <a:solidFill>
                  <a:srgbClr val="094C79"/>
                </a:solidFill>
                <a:latin typeface="Roboto Condensed"/>
                <a:ea typeface="Roboto Condensed"/>
                <a:cs typeface="Roboto Condensed"/>
                <a:sym typeface="Roboto Condensed"/>
              </a:rPr>
              <a:t>, em hãy nhắc lại quy trình đọc văn bản thuộc thể loại bi kịch.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rot="5400000">
            <a:off x="6434872" y="-3544800"/>
            <a:ext cx="5446405" cy="15938194"/>
            <a:chOff x="0" y="0"/>
            <a:chExt cx="1434444" cy="4197714"/>
          </a:xfrm>
        </p:grpSpPr>
        <p:sp>
          <p:nvSpPr>
            <p:cNvPr id="5" name="Freeform 5"/>
            <p:cNvSpPr/>
            <p:nvPr/>
          </p:nvSpPr>
          <p:spPr>
            <a:xfrm>
              <a:off x="0" y="0"/>
              <a:ext cx="1434444" cy="4197714"/>
            </a:xfrm>
            <a:custGeom>
              <a:avLst/>
              <a:gdLst/>
              <a:ahLst/>
              <a:cxnLst/>
              <a:rect l="l" t="t" r="r" b="b"/>
              <a:pathLst>
                <a:path w="1434444" h="4197714">
                  <a:moveTo>
                    <a:pt x="0" y="0"/>
                  </a:moveTo>
                  <a:lnTo>
                    <a:pt x="1434444" y="0"/>
                  </a:lnTo>
                  <a:lnTo>
                    <a:pt x="1434444" y="4197714"/>
                  </a:lnTo>
                  <a:lnTo>
                    <a:pt x="0" y="4197714"/>
                  </a:lnTo>
                  <a:close/>
                </a:path>
              </a:pathLst>
            </a:custGeom>
            <a:solidFill>
              <a:srgbClr val="FDFCEE">
                <a:alpha val="82745"/>
              </a:srgbClr>
            </a:solidFill>
          </p:spPr>
          <p:txBody>
            <a:bodyPr/>
            <a:lstStyle/>
            <a:p>
              <a:endParaRPr lang="en-US"/>
            </a:p>
          </p:txBody>
        </p:sp>
        <p:sp>
          <p:nvSpPr>
            <p:cNvPr id="6" name="TextBox 6"/>
            <p:cNvSpPr txBox="1"/>
            <p:nvPr/>
          </p:nvSpPr>
          <p:spPr>
            <a:xfrm>
              <a:off x="0" y="-47625"/>
              <a:ext cx="1434444" cy="424533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930825" y="309767"/>
            <a:ext cx="14426351" cy="8259086"/>
          </a:xfrm>
          <a:custGeom>
            <a:avLst/>
            <a:gdLst/>
            <a:ahLst/>
            <a:cxnLst/>
            <a:rect l="l" t="t" r="r" b="b"/>
            <a:pathLst>
              <a:path w="14426351" h="8259086">
                <a:moveTo>
                  <a:pt x="0" y="0"/>
                </a:moveTo>
                <a:lnTo>
                  <a:pt x="14426350" y="0"/>
                </a:lnTo>
                <a:lnTo>
                  <a:pt x="14426350" y="8259086"/>
                </a:lnTo>
                <a:lnTo>
                  <a:pt x="0" y="8259086"/>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3667736" y="7488982"/>
            <a:ext cx="10980679" cy="669900"/>
          </a:xfrm>
          <a:prstGeom prst="rect">
            <a:avLst/>
          </a:prstGeom>
        </p:spPr>
        <p:txBody>
          <a:bodyPr lIns="0" tIns="0" rIns="0" bIns="0" rtlCol="0" anchor="t">
            <a:spAutoFit/>
          </a:bodyPr>
          <a:lstStyle/>
          <a:p>
            <a:pPr algn="ctr">
              <a:lnSpc>
                <a:spcPts val="5599"/>
              </a:lnSpc>
            </a:pPr>
            <a:r>
              <a:rPr lang="en-US" sz="3999" b="1">
                <a:solidFill>
                  <a:srgbClr val="FFFFFF"/>
                </a:solidFill>
                <a:latin typeface="Fraunces Bold"/>
                <a:ea typeface="Fraunces Bold"/>
                <a:cs typeface="Fraunces Bold"/>
                <a:sym typeface="Fraunces Bold"/>
              </a:rPr>
              <a:t>CÁC BƯỚC ĐỌC VĂN BẢN BI KỊCH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33797" y="1028700"/>
            <a:ext cx="9960360" cy="1457325"/>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559949" y="2744163"/>
            <a:ext cx="10205710" cy="6772880"/>
          </a:xfrm>
          <a:custGeom>
            <a:avLst/>
            <a:gdLst/>
            <a:ahLst/>
            <a:cxnLst/>
            <a:rect l="l" t="t" r="r" b="b"/>
            <a:pathLst>
              <a:path w="10205710" h="6772880">
                <a:moveTo>
                  <a:pt x="0" y="0"/>
                </a:moveTo>
                <a:lnTo>
                  <a:pt x="10205710" y="0"/>
                </a:lnTo>
                <a:lnTo>
                  <a:pt x="10205710" y="6772880"/>
                </a:lnTo>
                <a:lnTo>
                  <a:pt x="0" y="6772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5959339" y="2744163"/>
            <a:ext cx="10205710" cy="6772880"/>
          </a:xfrm>
          <a:custGeom>
            <a:avLst/>
            <a:gdLst/>
            <a:ahLst/>
            <a:cxnLst/>
            <a:rect l="l" t="t" r="r" b="b"/>
            <a:pathLst>
              <a:path w="10205710" h="6772880">
                <a:moveTo>
                  <a:pt x="0" y="0"/>
                </a:moveTo>
                <a:lnTo>
                  <a:pt x="10205710" y="0"/>
                </a:lnTo>
                <a:lnTo>
                  <a:pt x="10205710" y="6772880"/>
                </a:lnTo>
                <a:lnTo>
                  <a:pt x="0" y="6772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3467449" y="4125779"/>
            <a:ext cx="11917542" cy="3092450"/>
          </a:xfrm>
          <a:prstGeom prst="rect">
            <a:avLst/>
          </a:prstGeom>
        </p:spPr>
        <p:txBody>
          <a:bodyPr lIns="0" tIns="0" rIns="0" bIns="0" rtlCol="0" anchor="t">
            <a:spAutoFit/>
          </a:bodyPr>
          <a:lstStyle/>
          <a:p>
            <a:pPr algn="just">
              <a:lnSpc>
                <a:spcPts val="4900"/>
              </a:lnSpc>
            </a:pPr>
            <a:r>
              <a:rPr lang="en-US" sz="3500" b="1">
                <a:solidFill>
                  <a:srgbClr val="000000"/>
                </a:solidFill>
                <a:latin typeface="Roboto Condensed Bold"/>
                <a:ea typeface="Roboto Condensed Bold"/>
                <a:cs typeface="Roboto Condensed Bold"/>
                <a:sym typeface="Roboto Condensed Bold"/>
              </a:rPr>
              <a:t>Si-men:</a:t>
            </a:r>
            <a:r>
              <a:rPr lang="en-US" sz="3500">
                <a:solidFill>
                  <a:srgbClr val="000000"/>
                </a:solidFill>
                <a:latin typeface="Roboto Condensed"/>
                <a:ea typeface="Roboto Condensed"/>
                <a:cs typeface="Roboto Condensed"/>
                <a:sym typeface="Roboto Condensed"/>
              </a:rPr>
              <a:t>                - Em-vi-a! Ta ở đâu đây? Ta thấy gì? Thật, giả?</a:t>
            </a:r>
          </a:p>
          <a:p>
            <a:pPr algn="just">
              <a:lnSpc>
                <a:spcPts val="4900"/>
              </a:lnSpc>
            </a:pPr>
            <a:r>
              <a:rPr lang="en-US" sz="3500">
                <a:solidFill>
                  <a:srgbClr val="000000"/>
                </a:solidFill>
                <a:latin typeface="Roboto Condensed"/>
                <a:ea typeface="Roboto Condensed"/>
                <a:cs typeface="Roboto Condensed"/>
                <a:sym typeface="Roboto Condensed"/>
              </a:rPr>
              <a:t>                               Rô-đri-gơ tại nhà này! Rô-đri-gơ trước mắt ta sao!</a:t>
            </a:r>
          </a:p>
          <a:p>
            <a:pPr algn="just">
              <a:lnSpc>
                <a:spcPts val="4900"/>
              </a:lnSpc>
            </a:pPr>
            <a:r>
              <a:rPr lang="en-US" sz="3500" b="1">
                <a:solidFill>
                  <a:srgbClr val="000000"/>
                </a:solidFill>
                <a:latin typeface="Roboto Condensed Bold"/>
                <a:ea typeface="Roboto Condensed Bold"/>
                <a:cs typeface="Roboto Condensed Bold"/>
                <a:sym typeface="Roboto Condensed Bold"/>
              </a:rPr>
              <a:t>Đông Rô-đri-gơ</a:t>
            </a:r>
            <a:r>
              <a:rPr lang="en-US" sz="3500">
                <a:solidFill>
                  <a:srgbClr val="000000"/>
                </a:solidFill>
                <a:latin typeface="Roboto Condensed"/>
                <a:ea typeface="Roboto Condensed"/>
                <a:cs typeface="Roboto Condensed"/>
                <a:sym typeface="Roboto Condensed"/>
              </a:rPr>
              <a:t>: - Đừng tiếc máu ta! Cứ điềm nhiên nếm hạnh phúc                                         </a:t>
            </a:r>
          </a:p>
          <a:p>
            <a:pPr algn="just">
              <a:lnSpc>
                <a:spcPts val="4900"/>
              </a:lnSpc>
            </a:pPr>
            <a:r>
              <a:rPr lang="en-US" sz="3500">
                <a:solidFill>
                  <a:srgbClr val="000000"/>
                </a:solidFill>
                <a:latin typeface="Roboto Condensed"/>
                <a:ea typeface="Roboto Condensed"/>
                <a:cs typeface="Roboto Condensed"/>
                <a:sym typeface="Roboto Condensed"/>
              </a:rPr>
              <a:t>                                ngọt ngào</a:t>
            </a:r>
          </a:p>
          <a:p>
            <a:pPr algn="just">
              <a:lnSpc>
                <a:spcPts val="4900"/>
              </a:lnSpc>
            </a:pPr>
            <a:r>
              <a:rPr lang="en-US" sz="3500">
                <a:solidFill>
                  <a:srgbClr val="000000"/>
                </a:solidFill>
                <a:latin typeface="Roboto Condensed"/>
                <a:ea typeface="Roboto Condensed"/>
                <a:cs typeface="Roboto Condensed"/>
                <a:sym typeface="Roboto Condensed"/>
              </a:rPr>
              <a:t>                                Nhìn ta chết và mối thù em rửa sạch!</a:t>
            </a:r>
          </a:p>
        </p:txBody>
      </p:sp>
      <p:sp>
        <p:nvSpPr>
          <p:cNvPr id="10" name="TextBox 10"/>
          <p:cNvSpPr txBox="1"/>
          <p:nvPr/>
        </p:nvSpPr>
        <p:spPr>
          <a:xfrm>
            <a:off x="1028700" y="1337912"/>
            <a:ext cx="8739361"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THI ĐỌC DIỄN CẢM ĐOẠN KỊCH.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rot="5400000">
            <a:off x="7441931" y="-1074727"/>
            <a:ext cx="3827021" cy="12617431"/>
            <a:chOff x="0" y="0"/>
            <a:chExt cx="1007940" cy="3323110"/>
          </a:xfrm>
        </p:grpSpPr>
        <p:sp>
          <p:nvSpPr>
            <p:cNvPr id="5" name="Freeform 5"/>
            <p:cNvSpPr/>
            <p:nvPr/>
          </p:nvSpPr>
          <p:spPr>
            <a:xfrm>
              <a:off x="0" y="0"/>
              <a:ext cx="1007940" cy="3323110"/>
            </a:xfrm>
            <a:custGeom>
              <a:avLst/>
              <a:gdLst/>
              <a:ahLst/>
              <a:cxnLst/>
              <a:rect l="l" t="t" r="r" b="b"/>
              <a:pathLst>
                <a:path w="1007940" h="3323110">
                  <a:moveTo>
                    <a:pt x="0" y="0"/>
                  </a:moveTo>
                  <a:lnTo>
                    <a:pt x="1007940" y="0"/>
                  </a:lnTo>
                  <a:lnTo>
                    <a:pt x="1007940" y="3323110"/>
                  </a:lnTo>
                  <a:lnTo>
                    <a:pt x="0" y="3323110"/>
                  </a:lnTo>
                  <a:close/>
                </a:path>
              </a:pathLst>
            </a:custGeom>
            <a:solidFill>
              <a:srgbClr val="FDFCEE"/>
            </a:solidFill>
          </p:spPr>
          <p:txBody>
            <a:bodyPr/>
            <a:lstStyle/>
            <a:p>
              <a:endParaRPr lang="en-US"/>
            </a:p>
          </p:txBody>
        </p:sp>
        <p:sp>
          <p:nvSpPr>
            <p:cNvPr id="6" name="TextBox 6"/>
            <p:cNvSpPr txBox="1"/>
            <p:nvPr/>
          </p:nvSpPr>
          <p:spPr>
            <a:xfrm>
              <a:off x="0" y="-47625"/>
              <a:ext cx="1007940" cy="337073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529189" y="4294734"/>
            <a:ext cx="1185169" cy="1878511"/>
          </a:xfrm>
          <a:custGeom>
            <a:avLst/>
            <a:gdLst/>
            <a:ahLst/>
            <a:cxnLst/>
            <a:rect l="l" t="t" r="r" b="b"/>
            <a:pathLst>
              <a:path w="1185169" h="1878511">
                <a:moveTo>
                  <a:pt x="0" y="0"/>
                </a:moveTo>
                <a:lnTo>
                  <a:pt x="1185169" y="0"/>
                </a:lnTo>
                <a:lnTo>
                  <a:pt x="1185169" y="1878510"/>
                </a:lnTo>
                <a:lnTo>
                  <a:pt x="0" y="18785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529189" y="1764712"/>
            <a:ext cx="10980679" cy="1160806"/>
          </a:xfrm>
          <a:prstGeom prst="rect">
            <a:avLst/>
          </a:prstGeom>
        </p:spPr>
        <p:txBody>
          <a:bodyPr lIns="0" tIns="0" rIns="0" bIns="0" rtlCol="0" anchor="t">
            <a:spAutoFit/>
          </a:bodyPr>
          <a:lstStyle/>
          <a:p>
            <a:pPr algn="ctr">
              <a:lnSpc>
                <a:spcPts val="9519"/>
              </a:lnSpc>
            </a:pPr>
            <a:r>
              <a:rPr lang="en-US" sz="6799" b="1">
                <a:solidFill>
                  <a:srgbClr val="FFFFFF"/>
                </a:solidFill>
                <a:latin typeface="Fraunces Bold"/>
                <a:ea typeface="Fraunces Bold"/>
                <a:cs typeface="Fraunces Bold"/>
                <a:sym typeface="Fraunces Bold"/>
              </a:rPr>
              <a:t>NHIỆM VỤ 2</a:t>
            </a:r>
          </a:p>
        </p:txBody>
      </p:sp>
      <p:sp>
        <p:nvSpPr>
          <p:cNvPr id="9" name="TextBox 9"/>
          <p:cNvSpPr txBox="1"/>
          <p:nvPr/>
        </p:nvSpPr>
        <p:spPr>
          <a:xfrm>
            <a:off x="4960341" y="3908424"/>
            <a:ext cx="10248810" cy="2473325"/>
          </a:xfrm>
          <a:prstGeom prst="rect">
            <a:avLst/>
          </a:prstGeom>
        </p:spPr>
        <p:txBody>
          <a:bodyPr lIns="0" tIns="0" rIns="0" bIns="0" rtlCol="0" anchor="t">
            <a:spAutoFit/>
          </a:bodyPr>
          <a:lstStyle/>
          <a:p>
            <a:pPr algn="just">
              <a:lnSpc>
                <a:spcPts val="4900"/>
              </a:lnSpc>
            </a:pPr>
            <a:r>
              <a:rPr lang="en-US" sz="3500" b="1">
                <a:solidFill>
                  <a:srgbClr val="094C79"/>
                </a:solidFill>
                <a:latin typeface="Roboto Condensed Bold"/>
                <a:ea typeface="Roboto Condensed Bold"/>
                <a:cs typeface="Roboto Condensed Bold"/>
                <a:sym typeface="Roboto Condensed Bold"/>
              </a:rPr>
              <a:t>Kết nối đọc - viết</a:t>
            </a:r>
            <a:r>
              <a:rPr lang="en-US" sz="3500">
                <a:solidFill>
                  <a:srgbClr val="094C79"/>
                </a:solidFill>
                <a:latin typeface="Roboto Condensed"/>
                <a:ea typeface="Roboto Condensed"/>
                <a:cs typeface="Roboto Condensed"/>
                <a:sym typeface="Roboto Condensed"/>
              </a:rPr>
              <a:t>: Viết đoạn văn khoảng 7-9 câu phân tích một chi tiết mà em thích trong vở kịch </a:t>
            </a:r>
            <a:r>
              <a:rPr lang="en-US" sz="3500" i="1">
                <a:solidFill>
                  <a:srgbClr val="094C79"/>
                </a:solidFill>
                <a:latin typeface="Roboto Condensed Italics"/>
                <a:ea typeface="Roboto Condensed Italics"/>
                <a:cs typeface="Roboto Condensed Italics"/>
                <a:sym typeface="Roboto Condensed Italics"/>
              </a:rPr>
              <a:t>Lơ Xít.</a:t>
            </a:r>
          </a:p>
          <a:p>
            <a:pPr algn="just">
              <a:lnSpc>
                <a:spcPts val="4900"/>
              </a:lnSpc>
            </a:pPr>
            <a:r>
              <a:rPr lang="en-US" sz="3500" b="1">
                <a:solidFill>
                  <a:srgbClr val="094C79"/>
                </a:solidFill>
                <a:latin typeface="Roboto Condensed Bold"/>
                <a:ea typeface="Roboto Condensed Bold"/>
                <a:cs typeface="Roboto Condensed Bold"/>
                <a:sym typeface="Roboto Condensed Bold"/>
              </a:rPr>
              <a:t>Thời gian hoàn thiện</a:t>
            </a:r>
            <a:r>
              <a:rPr lang="en-US" sz="3500">
                <a:solidFill>
                  <a:srgbClr val="094C79"/>
                </a:solidFill>
                <a:latin typeface="Roboto Condensed"/>
                <a:ea typeface="Roboto Condensed"/>
                <a:cs typeface="Roboto Condensed"/>
                <a:sym typeface="Roboto Condensed"/>
              </a:rPr>
              <a:t>: 10 phút (dàn ý)</a:t>
            </a:r>
          </a:p>
          <a:p>
            <a:pPr algn="just">
              <a:lnSpc>
                <a:spcPts val="4900"/>
              </a:lnSpc>
            </a:pPr>
            <a:r>
              <a:rPr lang="en-US" sz="3500">
                <a:solidFill>
                  <a:srgbClr val="094C79"/>
                </a:solidFill>
                <a:latin typeface="Roboto Condensed"/>
                <a:ea typeface="Roboto Condensed"/>
                <a:cs typeface="Roboto Condensed"/>
                <a:sym typeface="Roboto Condensed"/>
              </a:rPr>
              <a:t>Về nhà hoàn thành bài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4" name="Table 4"/>
          <p:cNvGraphicFramePr>
            <a:graphicFrameLocks noGrp="1"/>
          </p:cNvGraphicFramePr>
          <p:nvPr/>
        </p:nvGraphicFramePr>
        <p:xfrm>
          <a:off x="1694902" y="2899599"/>
          <a:ext cx="15564398" cy="5135668"/>
        </p:xfrm>
        <a:graphic>
          <a:graphicData uri="http://schemas.openxmlformats.org/drawingml/2006/table">
            <a:tbl>
              <a:tblPr/>
              <a:tblGrid>
                <a:gridCol w="1393247">
                  <a:extLst>
                    <a:ext uri="{9D8B030D-6E8A-4147-A177-3AD203B41FA5}">
                      <a16:colId xmlns:a16="http://schemas.microsoft.com/office/drawing/2014/main" val="20000"/>
                    </a:ext>
                  </a:extLst>
                </a:gridCol>
                <a:gridCol w="14171151">
                  <a:extLst>
                    <a:ext uri="{9D8B030D-6E8A-4147-A177-3AD203B41FA5}">
                      <a16:colId xmlns:a16="http://schemas.microsoft.com/office/drawing/2014/main" val="20001"/>
                    </a:ext>
                  </a:extLst>
                </a:gridCol>
              </a:tblGrid>
              <a:tr h="1311532">
                <a:tc>
                  <a:txBody>
                    <a:bodyPr/>
                    <a:lstStyle/>
                    <a:p>
                      <a:pPr algn="ctr">
                        <a:lnSpc>
                          <a:spcPts val="4900"/>
                        </a:lnSpc>
                        <a:defRPr/>
                      </a:pPr>
                      <a:r>
                        <a:rPr lang="en-US" sz="3500" b="1">
                          <a:solidFill>
                            <a:srgbClr val="FEFFFE">
                              <a:alpha val="92941"/>
                            </a:srgbClr>
                          </a:solidFill>
                          <a:latin typeface="Roboto Condensed Bold"/>
                          <a:ea typeface="Roboto Condensed Bold"/>
                          <a:cs typeface="Roboto Condensed Bold"/>
                          <a:sym typeface="Roboto Condensed Bold"/>
                        </a:rPr>
                        <a:t>MĐ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1573B2">
                        <a:alpha val="92941"/>
                      </a:srgbClr>
                    </a:solidFill>
                  </a:tcPr>
                </a:tc>
                <a:tc>
                  <a:txBody>
                    <a:bodyPr/>
                    <a:lstStyle/>
                    <a:p>
                      <a:pPr algn="l">
                        <a:lnSpc>
                          <a:spcPts val="4900"/>
                        </a:lnSpc>
                        <a:defRPr/>
                      </a:pPr>
                      <a:r>
                        <a:rPr lang="en-US" sz="3500">
                          <a:solidFill>
                            <a:srgbClr val="000000">
                              <a:alpha val="92941"/>
                            </a:srgbClr>
                          </a:solidFill>
                          <a:latin typeface="Roboto Condensed"/>
                          <a:ea typeface="Roboto Condensed"/>
                          <a:cs typeface="Roboto Condensed"/>
                          <a:sym typeface="Roboto Condensed"/>
                        </a:rPr>
                        <a:t> Giới thiệu về tác giả, tác phẩm và chi tiết ấn tượng trong vở kịch Lơ Xít.</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DFCEE">
                        <a:alpha val="92941"/>
                      </a:srgbClr>
                    </a:solidFill>
                  </a:tcPr>
                </a:tc>
                <a:extLst>
                  <a:ext uri="{0D108BD9-81ED-4DB2-BD59-A6C34878D82A}">
                    <a16:rowId xmlns:a16="http://schemas.microsoft.com/office/drawing/2014/main" val="10000"/>
                  </a:ext>
                </a:extLst>
              </a:tr>
              <a:tr h="2743804">
                <a:tc>
                  <a:txBody>
                    <a:bodyPr/>
                    <a:lstStyle/>
                    <a:p>
                      <a:pPr algn="ctr">
                        <a:lnSpc>
                          <a:spcPts val="4900"/>
                        </a:lnSpc>
                        <a:defRPr/>
                      </a:pPr>
                      <a:r>
                        <a:rPr lang="en-US" sz="3500" b="1">
                          <a:solidFill>
                            <a:srgbClr val="FEFFFE">
                              <a:alpha val="92941"/>
                            </a:srgbClr>
                          </a:solidFill>
                          <a:latin typeface="Roboto Condensed Bold"/>
                          <a:ea typeface="Roboto Condensed Bold"/>
                          <a:cs typeface="Roboto Condensed Bold"/>
                          <a:sym typeface="Roboto Condensed Bold"/>
                        </a:rPr>
                        <a:t>TĐ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1573B2">
                        <a:alpha val="92941"/>
                      </a:srgbClr>
                    </a:solidFill>
                  </a:tcPr>
                </a:tc>
                <a:tc>
                  <a:txBody>
                    <a:bodyPr/>
                    <a:lstStyle/>
                    <a:p>
                      <a:pPr marL="755651" lvl="1" indent="-377825" algn="l">
                        <a:lnSpc>
                          <a:spcPts val="4900"/>
                        </a:lnSpc>
                        <a:buFont typeface="Arial"/>
                        <a:buChar char="•"/>
                        <a:defRPr/>
                      </a:pPr>
                      <a:r>
                        <a:rPr lang="en-US" sz="3500">
                          <a:solidFill>
                            <a:srgbClr val="000000">
                              <a:alpha val="92941"/>
                            </a:srgbClr>
                          </a:solidFill>
                          <a:latin typeface="Roboto Condensed"/>
                          <a:ea typeface="Roboto Condensed"/>
                          <a:cs typeface="Roboto Condensed"/>
                          <a:sym typeface="Roboto Condensed"/>
                        </a:rPr>
                        <a:t>Nêu rõ bối cảnh chi tiết xuất hiện, nhân vật liên quan</a:t>
                      </a:r>
                      <a:endParaRPr lang="en-US" sz="1100"/>
                    </a:p>
                    <a:p>
                      <a:pPr marL="755651" lvl="1" indent="-377825" algn="l">
                        <a:lnSpc>
                          <a:spcPts val="4900"/>
                        </a:lnSpc>
                        <a:buFont typeface="Arial"/>
                        <a:buChar char="•"/>
                      </a:pPr>
                      <a:r>
                        <a:rPr lang="en-US" sz="3500">
                          <a:solidFill>
                            <a:srgbClr val="000000">
                              <a:alpha val="92941"/>
                            </a:srgbClr>
                          </a:solidFill>
                          <a:latin typeface="Roboto Condensed"/>
                          <a:ea typeface="Roboto Condensed"/>
                          <a:cs typeface="Roboto Condensed"/>
                          <a:sym typeface="Roboto Condensed"/>
                        </a:rPr>
                        <a:t>Phân tích cái hay của chi tiết (về nghệ thuật, về nội dung ý nghĩa)</a:t>
                      </a:r>
                    </a:p>
                    <a:p>
                      <a:pPr marL="755651" lvl="1" indent="-377825" algn="l">
                        <a:lnSpc>
                          <a:spcPts val="4900"/>
                        </a:lnSpc>
                        <a:buFont typeface="Arial"/>
                        <a:buChar char="•"/>
                      </a:pPr>
                      <a:r>
                        <a:rPr lang="en-US" sz="3500">
                          <a:solidFill>
                            <a:srgbClr val="000000">
                              <a:alpha val="92941"/>
                            </a:srgbClr>
                          </a:solidFill>
                          <a:latin typeface="Roboto Condensed"/>
                          <a:ea typeface="Roboto Condensed"/>
                          <a:cs typeface="Roboto Condensed"/>
                          <a:sym typeface="Roboto Condensed"/>
                        </a:rPr>
                        <a:t>Chia sẻ bài học cuộc sống mà chi tiết gợi ra trong em.</a:t>
                      </a:r>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DFCEE">
                        <a:alpha val="92941"/>
                      </a:srgbClr>
                    </a:solidFill>
                  </a:tcPr>
                </a:tc>
                <a:extLst>
                  <a:ext uri="{0D108BD9-81ED-4DB2-BD59-A6C34878D82A}">
                    <a16:rowId xmlns:a16="http://schemas.microsoft.com/office/drawing/2014/main" val="10001"/>
                  </a:ext>
                </a:extLst>
              </a:tr>
              <a:tr h="1080332">
                <a:tc>
                  <a:txBody>
                    <a:bodyPr/>
                    <a:lstStyle/>
                    <a:p>
                      <a:pPr algn="ctr">
                        <a:lnSpc>
                          <a:spcPts val="4900"/>
                        </a:lnSpc>
                        <a:defRPr/>
                      </a:pPr>
                      <a:r>
                        <a:rPr lang="en-US" sz="3500" b="1">
                          <a:solidFill>
                            <a:srgbClr val="FEFFFE">
                              <a:alpha val="92941"/>
                            </a:srgbClr>
                          </a:solidFill>
                          <a:latin typeface="Roboto Condensed Bold"/>
                          <a:ea typeface="Roboto Condensed Bold"/>
                          <a:cs typeface="Roboto Condensed Bold"/>
                          <a:sym typeface="Roboto Condensed Bold"/>
                        </a:rPr>
                        <a:t>KĐ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1573B2">
                        <a:alpha val="92941"/>
                      </a:srgbClr>
                    </a:solidFill>
                  </a:tcPr>
                </a:tc>
                <a:tc>
                  <a:txBody>
                    <a:bodyPr/>
                    <a:lstStyle/>
                    <a:p>
                      <a:pPr algn="l">
                        <a:lnSpc>
                          <a:spcPts val="4900"/>
                        </a:lnSpc>
                        <a:defRPr/>
                      </a:pPr>
                      <a:r>
                        <a:rPr lang="en-US" sz="3500">
                          <a:solidFill>
                            <a:srgbClr val="000000">
                              <a:alpha val="92941"/>
                            </a:srgbClr>
                          </a:solidFill>
                          <a:latin typeface="Roboto Condensed"/>
                          <a:ea typeface="Roboto Condensed"/>
                          <a:cs typeface="Roboto Condensed"/>
                          <a:sym typeface="Roboto Condensed"/>
                        </a:rPr>
                        <a:t>Khẳng định lại một lần nữa ý nghĩa của chi tiết đối với thành công của vở kịch.</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DFCEE">
                        <a:alpha val="92941"/>
                      </a:srgbClr>
                    </a:solidFill>
                  </a:tcPr>
                </a:tc>
                <a:extLst>
                  <a:ext uri="{0D108BD9-81ED-4DB2-BD59-A6C34878D82A}">
                    <a16:rowId xmlns:a16="http://schemas.microsoft.com/office/drawing/2014/main" val="10002"/>
                  </a:ext>
                </a:extLst>
              </a:tr>
            </a:tbl>
          </a:graphicData>
        </a:graphic>
      </p:graphicFrame>
      <p:grpSp>
        <p:nvGrpSpPr>
          <p:cNvPr id="5" name="Group 5"/>
          <p:cNvGrpSpPr/>
          <p:nvPr/>
        </p:nvGrpSpPr>
        <p:grpSpPr>
          <a:xfrm rot="5400000">
            <a:off x="8496274" y="-6309691"/>
            <a:ext cx="1961655" cy="15564398"/>
            <a:chOff x="0" y="0"/>
            <a:chExt cx="516650" cy="4099265"/>
          </a:xfrm>
        </p:grpSpPr>
        <p:sp>
          <p:nvSpPr>
            <p:cNvPr id="6" name="Freeform 6"/>
            <p:cNvSpPr/>
            <p:nvPr/>
          </p:nvSpPr>
          <p:spPr>
            <a:xfrm>
              <a:off x="0" y="0"/>
              <a:ext cx="516650" cy="4099265"/>
            </a:xfrm>
            <a:custGeom>
              <a:avLst/>
              <a:gdLst/>
              <a:ahLst/>
              <a:cxnLst/>
              <a:rect l="l" t="t" r="r" b="b"/>
              <a:pathLst>
                <a:path w="516650" h="4099265">
                  <a:moveTo>
                    <a:pt x="0" y="0"/>
                  </a:moveTo>
                  <a:lnTo>
                    <a:pt x="516650" y="0"/>
                  </a:lnTo>
                  <a:lnTo>
                    <a:pt x="516650" y="4099265"/>
                  </a:lnTo>
                  <a:lnTo>
                    <a:pt x="0" y="4099265"/>
                  </a:lnTo>
                  <a:close/>
                </a:path>
              </a:pathLst>
            </a:custGeom>
            <a:solidFill>
              <a:srgbClr val="FDFCEE"/>
            </a:solidFill>
          </p:spPr>
          <p:txBody>
            <a:bodyPr/>
            <a:lstStyle/>
            <a:p>
              <a:endParaRPr lang="en-US"/>
            </a:p>
          </p:txBody>
        </p:sp>
        <p:sp>
          <p:nvSpPr>
            <p:cNvPr id="7" name="TextBox 7"/>
            <p:cNvSpPr txBox="1"/>
            <p:nvPr/>
          </p:nvSpPr>
          <p:spPr>
            <a:xfrm>
              <a:off x="0" y="-47625"/>
              <a:ext cx="516650" cy="414689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008552" y="731152"/>
            <a:ext cx="14882287" cy="1235075"/>
          </a:xfrm>
          <a:prstGeom prst="rect">
            <a:avLst/>
          </a:prstGeom>
        </p:spPr>
        <p:txBody>
          <a:bodyPr lIns="0" tIns="0" rIns="0" bIns="0" rtlCol="0" anchor="t">
            <a:spAutoFit/>
          </a:bodyPr>
          <a:lstStyle/>
          <a:p>
            <a:pPr algn="just">
              <a:lnSpc>
                <a:spcPts val="4900"/>
              </a:lnSpc>
            </a:pPr>
            <a:r>
              <a:rPr lang="en-US" sz="3500" b="1">
                <a:solidFill>
                  <a:srgbClr val="094C79"/>
                </a:solidFill>
                <a:latin typeface="Roboto Condensed Bold"/>
                <a:ea typeface="Roboto Condensed Bold"/>
                <a:cs typeface="Roboto Condensed Bold"/>
                <a:sym typeface="Roboto Condensed Bold"/>
              </a:rPr>
              <a:t>Kết nối đọc - viết</a:t>
            </a:r>
            <a:r>
              <a:rPr lang="en-US" sz="3500">
                <a:solidFill>
                  <a:srgbClr val="094C79"/>
                </a:solidFill>
                <a:latin typeface="Roboto Condensed"/>
                <a:ea typeface="Roboto Condensed"/>
                <a:cs typeface="Roboto Condensed"/>
                <a:sym typeface="Roboto Condensed"/>
              </a:rPr>
              <a:t>: Viết đoạn văn khoảng 7-9 câu phân tích một chi tiết mà em thích trong vở kịch </a:t>
            </a:r>
            <a:r>
              <a:rPr lang="en-US" sz="3500" b="1" i="1">
                <a:solidFill>
                  <a:srgbClr val="094C79"/>
                </a:solidFill>
                <a:latin typeface="Roboto Condensed Bold Italics"/>
                <a:ea typeface="Roboto Condensed Bold Italics"/>
                <a:cs typeface="Roboto Condensed Bold Italics"/>
                <a:sym typeface="Roboto Condensed Bold Italics"/>
              </a:rPr>
              <a:t>Lơ Xít.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068992" y="1596755"/>
            <a:ext cx="6602986" cy="614202"/>
          </a:xfrm>
          <a:prstGeom prst="rect">
            <a:avLst/>
          </a:prstGeom>
        </p:spPr>
        <p:txBody>
          <a:bodyPr lIns="0" tIns="0" rIns="0" bIns="0" rtlCol="0" anchor="t">
            <a:spAutoFit/>
          </a:bodyPr>
          <a:lstStyle/>
          <a:p>
            <a:pPr algn="l">
              <a:lnSpc>
                <a:spcPts val="4431"/>
              </a:lnSpc>
            </a:pPr>
            <a:r>
              <a:rPr lang="en-US" sz="5035" b="1">
                <a:solidFill>
                  <a:srgbClr val="FFFFFF"/>
                </a:solidFill>
                <a:latin typeface="Fraunces Bold"/>
                <a:ea typeface="Fraunces Bold"/>
                <a:cs typeface="Fraunces Bold"/>
                <a:sym typeface="Fraunces Bold"/>
              </a:rPr>
              <a:t>5. VẬN DỤNG</a:t>
            </a:r>
          </a:p>
        </p:txBody>
      </p:sp>
      <p:grpSp>
        <p:nvGrpSpPr>
          <p:cNvPr id="5" name="Group 5"/>
          <p:cNvGrpSpPr/>
          <p:nvPr/>
        </p:nvGrpSpPr>
        <p:grpSpPr>
          <a:xfrm rot="5400000">
            <a:off x="7476472" y="-2809566"/>
            <a:ext cx="4564968" cy="15267169"/>
            <a:chOff x="0" y="0"/>
            <a:chExt cx="1202296" cy="4020983"/>
          </a:xfrm>
        </p:grpSpPr>
        <p:sp>
          <p:nvSpPr>
            <p:cNvPr id="6" name="Freeform 6"/>
            <p:cNvSpPr/>
            <p:nvPr/>
          </p:nvSpPr>
          <p:spPr>
            <a:xfrm>
              <a:off x="0" y="0"/>
              <a:ext cx="1202296" cy="4020983"/>
            </a:xfrm>
            <a:custGeom>
              <a:avLst/>
              <a:gdLst/>
              <a:ahLst/>
              <a:cxnLst/>
              <a:rect l="l" t="t" r="r" b="b"/>
              <a:pathLst>
                <a:path w="1202296" h="4020983">
                  <a:moveTo>
                    <a:pt x="0" y="0"/>
                  </a:moveTo>
                  <a:lnTo>
                    <a:pt x="1202296" y="0"/>
                  </a:lnTo>
                  <a:lnTo>
                    <a:pt x="1202296" y="4020983"/>
                  </a:lnTo>
                  <a:lnTo>
                    <a:pt x="0" y="4020983"/>
                  </a:lnTo>
                  <a:close/>
                </a:path>
              </a:pathLst>
            </a:custGeom>
            <a:solidFill>
              <a:srgbClr val="FEFFFE">
                <a:alpha val="82745"/>
              </a:srgbClr>
            </a:solidFill>
          </p:spPr>
          <p:txBody>
            <a:bodyPr/>
            <a:lstStyle/>
            <a:p>
              <a:endParaRPr lang="en-US"/>
            </a:p>
          </p:txBody>
        </p:sp>
        <p:sp>
          <p:nvSpPr>
            <p:cNvPr id="7" name="TextBox 7"/>
            <p:cNvSpPr txBox="1"/>
            <p:nvPr/>
          </p:nvSpPr>
          <p:spPr>
            <a:xfrm>
              <a:off x="0" y="-47625"/>
              <a:ext cx="1202296" cy="406860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71956" y="3231972"/>
            <a:ext cx="14574001" cy="3092450"/>
          </a:xfrm>
          <a:prstGeom prst="rect">
            <a:avLst/>
          </a:prstGeom>
        </p:spPr>
        <p:txBody>
          <a:bodyPr lIns="0" tIns="0" rIns="0" bIns="0" rtlCol="0" anchor="t">
            <a:spAutoFit/>
          </a:bodyPr>
          <a:lstStyle/>
          <a:p>
            <a:pPr algn="just">
              <a:lnSpc>
                <a:spcPts val="4900"/>
              </a:lnSpc>
            </a:pPr>
            <a:r>
              <a:rPr lang="en-US" sz="3500" b="1">
                <a:solidFill>
                  <a:srgbClr val="094C79"/>
                </a:solidFill>
                <a:latin typeface="Roboto Condensed Bold"/>
                <a:ea typeface="Roboto Condensed Bold"/>
                <a:cs typeface="Roboto Condensed Bold"/>
                <a:sym typeface="Roboto Condensed Bold"/>
              </a:rPr>
              <a:t>GV đưa ra câu hỏi / yêu cầu:</a:t>
            </a:r>
          </a:p>
          <a:p>
            <a:pPr marL="755651" lvl="1" indent="-377825" algn="just">
              <a:lnSpc>
                <a:spcPts val="4900"/>
              </a:lnSpc>
              <a:buFont typeface="Arial"/>
              <a:buChar char="•"/>
            </a:pPr>
            <a:r>
              <a:rPr lang="en-US" sz="3500">
                <a:solidFill>
                  <a:srgbClr val="094C79"/>
                </a:solidFill>
                <a:latin typeface="Roboto Condensed"/>
                <a:ea typeface="Roboto Condensed"/>
                <a:cs typeface="Roboto Condensed"/>
                <a:sym typeface="Roboto Condensed"/>
              </a:rPr>
              <a:t>HS đọc mở rộng văn bản ở nhà: đọc + khám phá văn bản cùng thể loại </a:t>
            </a:r>
            <a:r>
              <a:rPr lang="en-US" sz="3500" b="1" i="1">
                <a:solidFill>
                  <a:srgbClr val="094C79"/>
                </a:solidFill>
                <a:latin typeface="Roboto Condensed Bold Italics"/>
                <a:ea typeface="Roboto Condensed Bold Italics"/>
                <a:cs typeface="Roboto Condensed Bold Italics"/>
                <a:sym typeface="Roboto Condensed Bold Italics"/>
              </a:rPr>
              <a:t>Âm mưu và tình yêu</a:t>
            </a:r>
            <a:r>
              <a:rPr lang="en-US" sz="3500">
                <a:solidFill>
                  <a:srgbClr val="094C79"/>
                </a:solidFill>
                <a:latin typeface="Roboto Condensed"/>
                <a:ea typeface="Roboto Condensed"/>
                <a:cs typeface="Roboto Condensed"/>
                <a:sym typeface="Roboto Condensed"/>
              </a:rPr>
              <a:t> theo phiếu gợi dẫn ở nhà, trình bày sản phẩm trên lớp.</a:t>
            </a:r>
          </a:p>
          <a:p>
            <a:pPr marL="755651" lvl="1" indent="-377825" algn="just">
              <a:lnSpc>
                <a:spcPts val="4900"/>
              </a:lnSpc>
              <a:buFont typeface="Arial"/>
              <a:buChar char="•"/>
            </a:pPr>
            <a:r>
              <a:rPr lang="en-US" sz="3500">
                <a:solidFill>
                  <a:srgbClr val="094C79"/>
                </a:solidFill>
                <a:latin typeface="Roboto Condensed"/>
                <a:ea typeface="Roboto Condensed"/>
                <a:cs typeface="Roboto Condensed"/>
                <a:sym typeface="Roboto Condensed"/>
              </a:rPr>
              <a:t>Hoàn thiện mục L trong phiếu chuẩn bị bài.</a:t>
            </a:r>
          </a:p>
          <a:p>
            <a:pPr algn="just">
              <a:lnSpc>
                <a:spcPts val="4900"/>
              </a:lnSpc>
            </a:pPr>
            <a:endParaRPr lang="en-US" sz="3500">
              <a:solidFill>
                <a:srgbClr val="094C79"/>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4800600" y="4429638"/>
            <a:ext cx="10594221" cy="1004605"/>
          </a:xfrm>
          <a:prstGeom prst="rect">
            <a:avLst/>
          </a:prstGeom>
        </p:spPr>
        <p:txBody>
          <a:bodyPr lIns="0" tIns="0" rIns="0" bIns="0" rtlCol="0" anchor="t">
            <a:spAutoFit/>
          </a:bodyPr>
          <a:lstStyle/>
          <a:p>
            <a:pPr algn="l">
              <a:lnSpc>
                <a:spcPts val="7110"/>
              </a:lnSpc>
            </a:pPr>
            <a:r>
              <a:rPr lang="en-US" sz="8079" dirty="0">
                <a:solidFill>
                  <a:srgbClr val="FFFFFF"/>
                </a:solidFill>
                <a:latin typeface="#9Slide06 Hellvina Hand Script"/>
                <a:ea typeface="#9Slide06 Hellvina Hand Script"/>
                <a:cs typeface="#9Slide06 Hellvina Hand Script"/>
                <a:sym typeface="#9Slide06 Hellvina Hand Script"/>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33797" y="1028700"/>
            <a:ext cx="9960360" cy="1457325"/>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096239" y="2719786"/>
            <a:ext cx="10205710" cy="6772880"/>
          </a:xfrm>
          <a:custGeom>
            <a:avLst/>
            <a:gdLst/>
            <a:ahLst/>
            <a:cxnLst/>
            <a:rect l="l" t="t" r="r" b="b"/>
            <a:pathLst>
              <a:path w="10205710" h="6772880">
                <a:moveTo>
                  <a:pt x="0" y="0"/>
                </a:moveTo>
                <a:lnTo>
                  <a:pt x="10205710" y="0"/>
                </a:lnTo>
                <a:lnTo>
                  <a:pt x="10205710" y="6772880"/>
                </a:lnTo>
                <a:lnTo>
                  <a:pt x="0" y="6772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028700" y="1337912"/>
            <a:ext cx="8739361"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THI ĐỌC DIỄN CẢM ĐOẠN KỊCH.</a:t>
            </a:r>
          </a:p>
        </p:txBody>
      </p:sp>
      <p:sp>
        <p:nvSpPr>
          <p:cNvPr id="9" name="TextBox 9"/>
          <p:cNvSpPr txBox="1"/>
          <p:nvPr/>
        </p:nvSpPr>
        <p:spPr>
          <a:xfrm>
            <a:off x="3912735" y="4090535"/>
            <a:ext cx="8870442" cy="3092450"/>
          </a:xfrm>
          <a:prstGeom prst="rect">
            <a:avLst/>
          </a:prstGeom>
        </p:spPr>
        <p:txBody>
          <a:bodyPr lIns="0" tIns="0" rIns="0" bIns="0" rtlCol="0" anchor="t">
            <a:spAutoFit/>
          </a:bodyPr>
          <a:lstStyle/>
          <a:p>
            <a:pPr algn="just">
              <a:lnSpc>
                <a:spcPts val="4900"/>
              </a:lnSpc>
            </a:pPr>
            <a:r>
              <a:rPr lang="en-US" sz="3500" b="1">
                <a:solidFill>
                  <a:srgbClr val="000000"/>
                </a:solidFill>
                <a:latin typeface="Roboto Condensed Bold"/>
                <a:ea typeface="Roboto Condensed Bold"/>
                <a:cs typeface="Roboto Condensed Bold"/>
                <a:sym typeface="Roboto Condensed Bold"/>
              </a:rPr>
              <a:t>Si-men:</a:t>
            </a:r>
            <a:r>
              <a:rPr lang="en-US" sz="3500">
                <a:solidFill>
                  <a:srgbClr val="000000"/>
                </a:solidFill>
                <a:latin typeface="Roboto Condensed"/>
                <a:ea typeface="Roboto Condensed"/>
                <a:cs typeface="Roboto Condensed"/>
                <a:sym typeface="Roboto Condensed"/>
              </a:rPr>
              <a:t>                - Ôi đau đớn!</a:t>
            </a:r>
          </a:p>
          <a:p>
            <a:pPr algn="l">
              <a:lnSpc>
                <a:spcPts val="4900"/>
              </a:lnSpc>
            </a:pPr>
            <a:r>
              <a:rPr lang="en-US" sz="3500" b="1">
                <a:solidFill>
                  <a:srgbClr val="000000"/>
                </a:solidFill>
                <a:latin typeface="Roboto Condensed Bold"/>
                <a:ea typeface="Roboto Condensed Bold"/>
                <a:cs typeface="Roboto Condensed Bold"/>
                <a:sym typeface="Roboto Condensed Bold"/>
              </a:rPr>
              <a:t>Đông Rô-đri-gơ</a:t>
            </a:r>
            <a:r>
              <a:rPr lang="en-US" sz="3500">
                <a:solidFill>
                  <a:srgbClr val="000000"/>
                </a:solidFill>
                <a:latin typeface="Roboto Condensed"/>
                <a:ea typeface="Roboto Condensed"/>
                <a:cs typeface="Roboto Condensed"/>
                <a:sym typeface="Roboto Condensed"/>
              </a:rPr>
              <a:t>: - Hãy nghe ta!</a:t>
            </a:r>
          </a:p>
          <a:p>
            <a:pPr algn="l">
              <a:lnSpc>
                <a:spcPts val="4900"/>
              </a:lnSpc>
            </a:pPr>
            <a:r>
              <a:rPr lang="en-US" sz="3500" b="1">
                <a:solidFill>
                  <a:srgbClr val="000000"/>
                </a:solidFill>
                <a:latin typeface="Roboto Condensed Bold"/>
                <a:ea typeface="Roboto Condensed Bold"/>
                <a:cs typeface="Roboto Condensed Bold"/>
                <a:sym typeface="Roboto Condensed Bold"/>
              </a:rPr>
              <a:t>Si-men</a:t>
            </a:r>
            <a:r>
              <a:rPr lang="en-US" sz="3500">
                <a:solidFill>
                  <a:srgbClr val="000000"/>
                </a:solidFill>
                <a:latin typeface="Roboto Condensed"/>
                <a:ea typeface="Roboto Condensed"/>
                <a:cs typeface="Roboto Condensed"/>
                <a:sym typeface="Roboto Condensed"/>
              </a:rPr>
              <a:t>:                - Em chết mất!</a:t>
            </a:r>
          </a:p>
          <a:p>
            <a:pPr algn="l">
              <a:lnSpc>
                <a:spcPts val="4900"/>
              </a:lnSpc>
            </a:pPr>
            <a:r>
              <a:rPr lang="en-US" sz="3500" b="1">
                <a:solidFill>
                  <a:srgbClr val="000000"/>
                </a:solidFill>
                <a:latin typeface="Roboto Condensed Bold"/>
                <a:ea typeface="Roboto Condensed Bold"/>
                <a:cs typeface="Roboto Condensed Bold"/>
                <a:sym typeface="Roboto Condensed Bold"/>
              </a:rPr>
              <a:t>Đông Rô-đri-gơ</a:t>
            </a:r>
            <a:r>
              <a:rPr lang="en-US" sz="3500">
                <a:solidFill>
                  <a:srgbClr val="000000"/>
                </a:solidFill>
                <a:latin typeface="Roboto Condensed"/>
                <a:ea typeface="Roboto Condensed"/>
                <a:cs typeface="Roboto Condensed"/>
                <a:sym typeface="Roboto Condensed"/>
              </a:rPr>
              <a:t>: - Một phút thôi! </a:t>
            </a:r>
          </a:p>
          <a:p>
            <a:pPr algn="l">
              <a:lnSpc>
                <a:spcPts val="4900"/>
              </a:lnSpc>
            </a:pPr>
            <a:r>
              <a:rPr lang="en-US" sz="3500" b="1">
                <a:solidFill>
                  <a:srgbClr val="000000"/>
                </a:solidFill>
                <a:latin typeface="Roboto Condensed Bold"/>
                <a:ea typeface="Roboto Condensed Bold"/>
                <a:cs typeface="Roboto Condensed Bold"/>
                <a:sym typeface="Roboto Condensed Bold"/>
              </a:rPr>
              <a:t>Si-men:   </a:t>
            </a:r>
            <a:r>
              <a:rPr lang="en-US" sz="3500">
                <a:solidFill>
                  <a:srgbClr val="000000"/>
                </a:solidFill>
                <a:latin typeface="Roboto Condensed"/>
                <a:ea typeface="Roboto Condensed"/>
                <a:cs typeface="Roboto Condensed"/>
                <a:sym typeface="Roboto Condensed"/>
              </a:rPr>
              <a:t>        - Chàng đi đi! Để em từ biệt cõi đời!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633797" y="1028700"/>
            <a:ext cx="9960360" cy="1457325"/>
            <a:chOff x="0" y="0"/>
            <a:chExt cx="2623305" cy="383822"/>
          </a:xfrm>
        </p:grpSpPr>
        <p:sp>
          <p:nvSpPr>
            <p:cNvPr id="5" name="Freeform 5"/>
            <p:cNvSpPr/>
            <p:nvPr/>
          </p:nvSpPr>
          <p:spPr>
            <a:xfrm>
              <a:off x="0" y="0"/>
              <a:ext cx="2623305" cy="383822"/>
            </a:xfrm>
            <a:custGeom>
              <a:avLst/>
              <a:gdLst/>
              <a:ahLst/>
              <a:cxnLst/>
              <a:rect l="l" t="t" r="r" b="b"/>
              <a:pathLst>
                <a:path w="2623305" h="383822">
                  <a:moveTo>
                    <a:pt x="2420105" y="0"/>
                  </a:moveTo>
                  <a:cubicBezTo>
                    <a:pt x="2532329" y="0"/>
                    <a:pt x="2623305" y="85922"/>
                    <a:pt x="2623305" y="191911"/>
                  </a:cubicBezTo>
                  <a:cubicBezTo>
                    <a:pt x="2623305" y="297901"/>
                    <a:pt x="2532329" y="383822"/>
                    <a:pt x="2420105" y="383822"/>
                  </a:cubicBezTo>
                  <a:lnTo>
                    <a:pt x="203200" y="383822"/>
                  </a:lnTo>
                  <a:cubicBezTo>
                    <a:pt x="90976" y="383822"/>
                    <a:pt x="0" y="297901"/>
                    <a:pt x="0" y="191911"/>
                  </a:cubicBezTo>
                  <a:cubicBezTo>
                    <a:pt x="0" y="85922"/>
                    <a:pt x="90976" y="0"/>
                    <a:pt x="203200" y="0"/>
                  </a:cubicBezTo>
                  <a:close/>
                </a:path>
              </a:pathLst>
            </a:custGeom>
            <a:solidFill>
              <a:srgbClr val="E9D2C4"/>
            </a:solidFill>
          </p:spPr>
          <p:txBody>
            <a:bodyPr/>
            <a:lstStyle/>
            <a:p>
              <a:endParaRPr lang="en-US"/>
            </a:p>
          </p:txBody>
        </p:sp>
        <p:sp>
          <p:nvSpPr>
            <p:cNvPr id="6" name="TextBox 6"/>
            <p:cNvSpPr txBox="1"/>
            <p:nvPr/>
          </p:nvSpPr>
          <p:spPr>
            <a:xfrm>
              <a:off x="0" y="-47625"/>
              <a:ext cx="2623305" cy="43144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4168818" y="2683508"/>
            <a:ext cx="10403099" cy="6903875"/>
          </a:xfrm>
          <a:custGeom>
            <a:avLst/>
            <a:gdLst/>
            <a:ahLst/>
            <a:cxnLst/>
            <a:rect l="l" t="t" r="r" b="b"/>
            <a:pathLst>
              <a:path w="10403099" h="6903875">
                <a:moveTo>
                  <a:pt x="0" y="0"/>
                </a:moveTo>
                <a:lnTo>
                  <a:pt x="10403100" y="0"/>
                </a:lnTo>
                <a:lnTo>
                  <a:pt x="10403100" y="6903875"/>
                </a:lnTo>
                <a:lnTo>
                  <a:pt x="0" y="6903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028700" y="1337912"/>
            <a:ext cx="8739361" cy="762700"/>
          </a:xfrm>
          <a:prstGeom prst="rect">
            <a:avLst/>
          </a:prstGeom>
        </p:spPr>
        <p:txBody>
          <a:bodyPr lIns="0" tIns="0" rIns="0" bIns="0" rtlCol="0" anchor="t">
            <a:spAutoFit/>
          </a:bodyPr>
          <a:lstStyle/>
          <a:p>
            <a:pPr algn="ctr">
              <a:lnSpc>
                <a:spcPts val="6177"/>
              </a:lnSpc>
              <a:spcBef>
                <a:spcPct val="0"/>
              </a:spcBef>
            </a:pPr>
            <a:r>
              <a:rPr lang="en-US" sz="4412">
                <a:solidFill>
                  <a:srgbClr val="000000"/>
                </a:solidFill>
                <a:latin typeface="#9Slide06 Hellvina Hand Script"/>
                <a:ea typeface="#9Slide06 Hellvina Hand Script"/>
                <a:cs typeface="#9Slide06 Hellvina Hand Script"/>
                <a:sym typeface="#9Slide06 Hellvina Hand Script"/>
              </a:rPr>
              <a:t>THI ĐỌC DIỄN CẢM ĐOẠN KỊCH.</a:t>
            </a:r>
          </a:p>
        </p:txBody>
      </p:sp>
      <p:sp>
        <p:nvSpPr>
          <p:cNvPr id="9" name="TextBox 9"/>
          <p:cNvSpPr txBox="1"/>
          <p:nvPr/>
        </p:nvSpPr>
        <p:spPr>
          <a:xfrm>
            <a:off x="4752321" y="4236796"/>
            <a:ext cx="9236094" cy="3711575"/>
          </a:xfrm>
          <a:prstGeom prst="rect">
            <a:avLst/>
          </a:prstGeom>
        </p:spPr>
        <p:txBody>
          <a:bodyPr lIns="0" tIns="0" rIns="0" bIns="0" rtlCol="0" anchor="t">
            <a:spAutoFit/>
          </a:bodyPr>
          <a:lstStyle/>
          <a:p>
            <a:pPr algn="just">
              <a:lnSpc>
                <a:spcPts val="4900"/>
              </a:lnSpc>
            </a:pPr>
            <a:r>
              <a:rPr lang="en-US" sz="3500" b="1">
                <a:solidFill>
                  <a:srgbClr val="000000"/>
                </a:solidFill>
                <a:latin typeface="Roboto Condensed Bold"/>
                <a:ea typeface="Roboto Condensed Bold"/>
                <a:cs typeface="Roboto Condensed Bold"/>
                <a:sym typeface="Roboto Condensed Bold"/>
              </a:rPr>
              <a:t>Si-men:</a:t>
            </a:r>
            <a:r>
              <a:rPr lang="en-US" sz="3500">
                <a:solidFill>
                  <a:srgbClr val="000000"/>
                </a:solidFill>
                <a:latin typeface="Roboto Condensed"/>
                <a:ea typeface="Roboto Condensed"/>
                <a:cs typeface="Roboto Condensed"/>
                <a:sym typeface="Roboto Condensed"/>
              </a:rPr>
              <a:t>  - Ôi tàn nhẫn, chỉ một ngày thôi đã giết,</a:t>
            </a:r>
          </a:p>
          <a:p>
            <a:pPr algn="just">
              <a:lnSpc>
                <a:spcPts val="4900"/>
              </a:lnSpc>
            </a:pPr>
            <a:r>
              <a:rPr lang="en-US" sz="3500">
                <a:solidFill>
                  <a:srgbClr val="000000"/>
                </a:solidFill>
                <a:latin typeface="Roboto Condensed"/>
                <a:ea typeface="Roboto Condensed"/>
                <a:cs typeface="Roboto Condensed"/>
                <a:sym typeface="Roboto Condensed"/>
              </a:rPr>
              <a:t>                Cha, bằng gươm, con gái, bằng cái nhìn oan </a:t>
            </a:r>
          </a:p>
          <a:p>
            <a:pPr algn="just">
              <a:lnSpc>
                <a:spcPts val="4900"/>
              </a:lnSpc>
            </a:pPr>
            <a:r>
              <a:rPr lang="en-US" sz="3500">
                <a:solidFill>
                  <a:srgbClr val="000000"/>
                </a:solidFill>
                <a:latin typeface="Roboto Condensed"/>
                <a:ea typeface="Roboto Condensed"/>
                <a:cs typeface="Roboto Condensed"/>
                <a:sym typeface="Roboto Condensed"/>
              </a:rPr>
              <a:t>                nghiệt.</a:t>
            </a:r>
          </a:p>
          <a:p>
            <a:pPr algn="just">
              <a:lnSpc>
                <a:spcPts val="4900"/>
              </a:lnSpc>
            </a:pPr>
            <a:r>
              <a:rPr lang="en-US" sz="3500">
                <a:solidFill>
                  <a:srgbClr val="000000"/>
                </a:solidFill>
                <a:latin typeface="Roboto Condensed"/>
                <a:ea typeface="Roboto Condensed"/>
                <a:cs typeface="Roboto Condensed"/>
                <a:sym typeface="Roboto Condensed"/>
              </a:rPr>
              <a:t>                Cất gươm đi, em không chịu nổi nữa rồi!</a:t>
            </a:r>
          </a:p>
          <a:p>
            <a:pPr algn="just">
              <a:lnSpc>
                <a:spcPts val="4900"/>
              </a:lnSpc>
            </a:pPr>
            <a:r>
              <a:rPr lang="en-US" sz="3500">
                <a:solidFill>
                  <a:srgbClr val="000000"/>
                </a:solidFill>
                <a:latin typeface="Roboto Condensed"/>
                <a:ea typeface="Roboto Condensed"/>
                <a:cs typeface="Roboto Condensed"/>
                <a:sym typeface="Roboto Condensed"/>
              </a:rPr>
              <a:t>                Muốn em nghe, lại làm em chết mất thôi!</a:t>
            </a:r>
          </a:p>
          <a:p>
            <a:pPr algn="just">
              <a:lnSpc>
                <a:spcPts val="4900"/>
              </a:lnSpc>
            </a:pPr>
            <a:endParaRPr lang="en-US" sz="3500">
              <a:solidFill>
                <a:srgbClr val="00000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396669">
            <a:off x="3858707" y="1867260"/>
            <a:ext cx="9597300" cy="6934049"/>
          </a:xfrm>
          <a:custGeom>
            <a:avLst/>
            <a:gdLst/>
            <a:ahLst/>
            <a:cxnLst/>
            <a:rect l="l" t="t" r="r" b="b"/>
            <a:pathLst>
              <a:path w="9597300" h="6934049">
                <a:moveTo>
                  <a:pt x="0" y="0"/>
                </a:moveTo>
                <a:lnTo>
                  <a:pt x="9597300" y="0"/>
                </a:lnTo>
                <a:lnTo>
                  <a:pt x="9597300" y="6934049"/>
                </a:lnTo>
                <a:lnTo>
                  <a:pt x="0" y="6934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4571544" y="3300980"/>
            <a:ext cx="7824994" cy="3608837"/>
          </a:xfrm>
          <a:prstGeom prst="rect">
            <a:avLst/>
          </a:prstGeom>
        </p:spPr>
        <p:txBody>
          <a:bodyPr lIns="0" tIns="0" rIns="0" bIns="0" rtlCol="0" anchor="t">
            <a:spAutoFit/>
          </a:bodyPr>
          <a:lstStyle/>
          <a:p>
            <a:pPr algn="ctr">
              <a:lnSpc>
                <a:spcPts val="5753"/>
              </a:lnSpc>
              <a:spcBef>
                <a:spcPct val="0"/>
              </a:spcBef>
            </a:pPr>
            <a:r>
              <a:rPr lang="en-US" sz="4109">
                <a:solidFill>
                  <a:srgbClr val="000000"/>
                </a:solidFill>
                <a:latin typeface="Roboto Condensed"/>
                <a:ea typeface="Roboto Condensed"/>
                <a:cs typeface="Roboto Condensed"/>
                <a:sym typeface="Roboto Condensed"/>
              </a:rPr>
              <a:t>Sau khi nghe 3 bạn đọc xong, chúng ta rút ra được định hướng giọng đọc thoại của các nhân vật như thế nào? Các nhân vật có tâm trạng / cảm xúc ra sao?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E3F2F"/>
        </a:solidFill>
        <a:effectLst/>
      </p:bgPr>
    </p:bg>
    <p:spTree>
      <p:nvGrpSpPr>
        <p:cNvPr id="1" name=""/>
        <p:cNvGrpSpPr/>
        <p:nvPr/>
      </p:nvGrpSpPr>
      <p:grpSpPr>
        <a:xfrm>
          <a:off x="0" y="0"/>
          <a:ext cx="0" cy="0"/>
          <a:chOff x="0" y="0"/>
          <a:chExt cx="0" cy="0"/>
        </a:xfrm>
      </p:grpSpPr>
      <p:sp>
        <p:nvSpPr>
          <p:cNvPr id="2" name="Freeform 2"/>
          <p:cNvSpPr/>
          <p:nvPr/>
        </p:nvSpPr>
        <p:spPr>
          <a:xfrm>
            <a:off x="-917826" y="-1113452"/>
            <a:ext cx="20151802" cy="12090786"/>
          </a:xfrm>
          <a:custGeom>
            <a:avLst/>
            <a:gdLst/>
            <a:ahLst/>
            <a:cxnLst/>
            <a:rect l="l" t="t" r="r" b="b"/>
            <a:pathLst>
              <a:path w="20151802" h="12090786">
                <a:moveTo>
                  <a:pt x="0" y="0"/>
                </a:moveTo>
                <a:lnTo>
                  <a:pt x="20151802" y="0"/>
                </a:lnTo>
                <a:lnTo>
                  <a:pt x="20151802" y="12090786"/>
                </a:lnTo>
                <a:lnTo>
                  <a:pt x="0" y="12090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470183" y="3843356"/>
            <a:ext cx="5748593" cy="4935278"/>
            <a:chOff x="0" y="0"/>
            <a:chExt cx="1514033" cy="1299826"/>
          </a:xfrm>
        </p:grpSpPr>
        <p:sp>
          <p:nvSpPr>
            <p:cNvPr id="5" name="Freeform 5"/>
            <p:cNvSpPr/>
            <p:nvPr/>
          </p:nvSpPr>
          <p:spPr>
            <a:xfrm>
              <a:off x="0" y="0"/>
              <a:ext cx="1514033" cy="1299826"/>
            </a:xfrm>
            <a:custGeom>
              <a:avLst/>
              <a:gdLst/>
              <a:ahLst/>
              <a:cxnLst/>
              <a:rect l="l" t="t" r="r" b="b"/>
              <a:pathLst>
                <a:path w="1514033" h="1299826">
                  <a:moveTo>
                    <a:pt x="1514033" y="0"/>
                  </a:moveTo>
                  <a:lnTo>
                    <a:pt x="0" y="0"/>
                  </a:lnTo>
                  <a:lnTo>
                    <a:pt x="0" y="1111866"/>
                  </a:lnTo>
                  <a:lnTo>
                    <a:pt x="157480" y="1111866"/>
                  </a:lnTo>
                  <a:lnTo>
                    <a:pt x="157480" y="1299826"/>
                  </a:lnTo>
                  <a:lnTo>
                    <a:pt x="463550" y="1111866"/>
                  </a:lnTo>
                  <a:lnTo>
                    <a:pt x="1514033" y="1111866"/>
                  </a:lnTo>
                  <a:lnTo>
                    <a:pt x="1514033" y="0"/>
                  </a:lnTo>
                  <a:close/>
                </a:path>
              </a:pathLst>
            </a:custGeom>
            <a:solidFill>
              <a:srgbClr val="FEFFFE"/>
            </a:solidFill>
          </p:spPr>
          <p:txBody>
            <a:bodyPr/>
            <a:lstStyle/>
            <a:p>
              <a:endParaRPr lang="en-US"/>
            </a:p>
          </p:txBody>
        </p:sp>
        <p:sp>
          <p:nvSpPr>
            <p:cNvPr id="6" name="TextBox 6"/>
            <p:cNvSpPr txBox="1"/>
            <p:nvPr/>
          </p:nvSpPr>
          <p:spPr>
            <a:xfrm>
              <a:off x="0" y="-47625"/>
              <a:ext cx="1514033" cy="1156951"/>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355800" y="1228725"/>
            <a:ext cx="7576400" cy="667843"/>
          </a:xfrm>
          <a:prstGeom prst="rect">
            <a:avLst/>
          </a:prstGeom>
        </p:spPr>
        <p:txBody>
          <a:bodyPr lIns="0" tIns="0" rIns="0" bIns="0" rtlCol="0" anchor="t">
            <a:spAutoFit/>
          </a:bodyPr>
          <a:lstStyle/>
          <a:p>
            <a:pPr algn="ctr">
              <a:lnSpc>
                <a:spcPts val="4730"/>
              </a:lnSpc>
            </a:pPr>
            <a:r>
              <a:rPr lang="en-US" sz="5699" b="1">
                <a:solidFill>
                  <a:srgbClr val="FEFFFE"/>
                </a:solidFill>
                <a:latin typeface="Fraunces Bold"/>
                <a:ea typeface="Fraunces Bold"/>
                <a:cs typeface="Fraunces Bold"/>
                <a:sym typeface="Fraunces Bold"/>
              </a:rPr>
              <a:t>2. ĐỌC VĂN BẢN</a:t>
            </a:r>
          </a:p>
        </p:txBody>
      </p:sp>
      <p:sp>
        <p:nvSpPr>
          <p:cNvPr id="8" name="TextBox 8"/>
          <p:cNvSpPr txBox="1"/>
          <p:nvPr/>
        </p:nvSpPr>
        <p:spPr>
          <a:xfrm>
            <a:off x="1460658" y="4440181"/>
            <a:ext cx="5335835" cy="2989967"/>
          </a:xfrm>
          <a:prstGeom prst="rect">
            <a:avLst/>
          </a:prstGeom>
        </p:spPr>
        <p:txBody>
          <a:bodyPr lIns="0" tIns="0" rIns="0" bIns="0" rtlCol="0" anchor="t">
            <a:spAutoFit/>
          </a:bodyPr>
          <a:lstStyle/>
          <a:p>
            <a:pPr algn="ctr">
              <a:lnSpc>
                <a:spcPts val="4760"/>
              </a:lnSpc>
            </a:pPr>
            <a:r>
              <a:rPr lang="en-US" sz="3400" b="1">
                <a:solidFill>
                  <a:srgbClr val="000000"/>
                </a:solidFill>
                <a:latin typeface="Roboto Condensed Bold"/>
                <a:ea typeface="Roboto Condensed Bold"/>
                <a:cs typeface="Roboto Condensed Bold"/>
                <a:sym typeface="Roboto Condensed Bold"/>
              </a:rPr>
              <a:t>Định hướng giọng đọc:</a:t>
            </a:r>
          </a:p>
          <a:p>
            <a:pPr marL="734061" lvl="1" indent="-367031" algn="just">
              <a:lnSpc>
                <a:spcPts val="4760"/>
              </a:lnSpc>
              <a:buFont typeface="Arial"/>
              <a:buChar char="•"/>
            </a:pPr>
            <a:r>
              <a:rPr lang="en-US" sz="3400">
                <a:solidFill>
                  <a:srgbClr val="000000"/>
                </a:solidFill>
                <a:latin typeface="Roboto Condensed"/>
                <a:ea typeface="Roboto Condensed"/>
                <a:cs typeface="Roboto Condensed"/>
                <a:sym typeface="Roboto Condensed"/>
              </a:rPr>
              <a:t>Tha thiết, trìu mến</a:t>
            </a:r>
          </a:p>
          <a:p>
            <a:pPr marL="734061" lvl="1" indent="-367031" algn="just">
              <a:lnSpc>
                <a:spcPts val="4760"/>
              </a:lnSpc>
              <a:buFont typeface="Arial"/>
              <a:buChar char="•"/>
            </a:pPr>
            <a:r>
              <a:rPr lang="en-US" sz="3400">
                <a:solidFill>
                  <a:srgbClr val="000000"/>
                </a:solidFill>
                <a:latin typeface="Roboto Condensed"/>
                <a:ea typeface="Roboto Condensed"/>
                <a:cs typeface="Roboto Condensed"/>
                <a:sym typeface="Roboto Condensed"/>
              </a:rPr>
              <a:t>Đan xen đau khổ, xót xa, dằn vặt khi phải đưa ra quyết định khó khăn.</a:t>
            </a:r>
          </a:p>
        </p:txBody>
      </p:sp>
      <p:sp>
        <p:nvSpPr>
          <p:cNvPr id="9" name="TextBox 9"/>
          <p:cNvSpPr txBox="1"/>
          <p:nvPr/>
        </p:nvSpPr>
        <p:spPr>
          <a:xfrm>
            <a:off x="5355800" y="2053472"/>
            <a:ext cx="7683696" cy="1542234"/>
          </a:xfrm>
          <a:prstGeom prst="rect">
            <a:avLst/>
          </a:prstGeom>
        </p:spPr>
        <p:txBody>
          <a:bodyPr lIns="0" tIns="0" rIns="0" bIns="0" rtlCol="0" anchor="t">
            <a:spAutoFit/>
          </a:bodyPr>
          <a:lstStyle/>
          <a:p>
            <a:pPr algn="ctr">
              <a:lnSpc>
                <a:spcPts val="6177"/>
              </a:lnSpc>
              <a:spcBef>
                <a:spcPct val="0"/>
              </a:spcBef>
            </a:pPr>
            <a:r>
              <a:rPr lang="en-US" sz="4412">
                <a:solidFill>
                  <a:srgbClr val="FFFFFF"/>
                </a:solidFill>
                <a:latin typeface="#9Slide06 Hellvina Hand Script"/>
                <a:ea typeface="#9Slide06 Hellvina Hand Script"/>
                <a:cs typeface="#9Slide06 Hellvina Hand Script"/>
                <a:sym typeface="#9Slide06 Hellvina Hand Script"/>
              </a:rPr>
              <a:t>ĐỌC DIỄN CẢM ĐOẠN KỊCH.</a:t>
            </a:r>
          </a:p>
          <a:p>
            <a:pPr algn="ctr">
              <a:lnSpc>
                <a:spcPts val="6177"/>
              </a:lnSpc>
              <a:spcBef>
                <a:spcPct val="0"/>
              </a:spcBef>
            </a:pPr>
            <a:endParaRPr lang="en-US" sz="4412">
              <a:solidFill>
                <a:srgbClr val="FFFFFF"/>
              </a:solidFill>
              <a:latin typeface="#9Slide06 Hellvina Hand Script"/>
              <a:ea typeface="#9Slide06 Hellvina Hand Script"/>
              <a:cs typeface="#9Slide06 Hellvina Hand Script"/>
              <a:sym typeface="#9Slide06 Hellvina Hand Script"/>
            </a:endParaRPr>
          </a:p>
        </p:txBody>
      </p:sp>
      <p:graphicFrame>
        <p:nvGraphicFramePr>
          <p:cNvPr id="10" name="Table 10"/>
          <p:cNvGraphicFramePr>
            <a:graphicFrameLocks noGrp="1"/>
          </p:cNvGraphicFramePr>
          <p:nvPr/>
        </p:nvGraphicFramePr>
        <p:xfrm>
          <a:off x="7474365" y="3091605"/>
          <a:ext cx="9566037" cy="6095999"/>
        </p:xfrm>
        <a:graphic>
          <a:graphicData uri="http://schemas.openxmlformats.org/drawingml/2006/table">
            <a:tbl>
              <a:tblPr/>
              <a:tblGrid>
                <a:gridCol w="6683422">
                  <a:extLst>
                    <a:ext uri="{9D8B030D-6E8A-4147-A177-3AD203B41FA5}">
                      <a16:colId xmlns:a16="http://schemas.microsoft.com/office/drawing/2014/main" val="20000"/>
                    </a:ext>
                  </a:extLst>
                </a:gridCol>
                <a:gridCol w="1343454">
                  <a:extLst>
                    <a:ext uri="{9D8B030D-6E8A-4147-A177-3AD203B41FA5}">
                      <a16:colId xmlns:a16="http://schemas.microsoft.com/office/drawing/2014/main" val="20001"/>
                    </a:ext>
                  </a:extLst>
                </a:gridCol>
                <a:gridCol w="1539161">
                  <a:extLst>
                    <a:ext uri="{9D8B030D-6E8A-4147-A177-3AD203B41FA5}">
                      <a16:colId xmlns:a16="http://schemas.microsoft.com/office/drawing/2014/main" val="20002"/>
                    </a:ext>
                  </a:extLst>
                </a:gridCol>
              </a:tblGrid>
              <a:tr h="1004835">
                <a:tc>
                  <a:txBody>
                    <a:bodyPr/>
                    <a:lstStyle/>
                    <a:p>
                      <a:pPr algn="ctr">
                        <a:lnSpc>
                          <a:spcPts val="4200"/>
                        </a:lnSpc>
                        <a:defRPr/>
                      </a:pPr>
                      <a:r>
                        <a:rPr lang="en-US" sz="3000" b="1">
                          <a:solidFill>
                            <a:srgbClr val="000000">
                              <a:alpha val="84706"/>
                            </a:srgbClr>
                          </a:solidFill>
                          <a:latin typeface="Roboto Condensed Bold"/>
                          <a:ea typeface="Roboto Condensed Bold"/>
                          <a:cs typeface="Roboto Condensed Bold"/>
                          <a:sym typeface="Roboto Condensed Bold"/>
                        </a:rPr>
                        <a:t> Tiêu chí</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B0DAF6">
                        <a:alpha val="84706"/>
                      </a:srgbClr>
                    </a:solidFill>
                  </a:tcPr>
                </a:tc>
                <a:tc>
                  <a:txBody>
                    <a:bodyPr/>
                    <a:lstStyle/>
                    <a:p>
                      <a:pPr algn="ctr">
                        <a:lnSpc>
                          <a:spcPts val="4200"/>
                        </a:lnSpc>
                        <a:defRPr/>
                      </a:pPr>
                      <a:r>
                        <a:rPr lang="en-US" sz="3000" b="1">
                          <a:solidFill>
                            <a:srgbClr val="000000">
                              <a:alpha val="84706"/>
                            </a:srgbClr>
                          </a:solidFill>
                          <a:latin typeface="Roboto Condensed Bold"/>
                          <a:ea typeface="Roboto Condensed Bold"/>
                          <a:cs typeface="Roboto Condensed Bold"/>
                          <a:sym typeface="Roboto Condensed Bold"/>
                        </a:rPr>
                        <a:t> Có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B0DAF6">
                        <a:alpha val="84706"/>
                      </a:srgbClr>
                    </a:solidFill>
                  </a:tcPr>
                </a:tc>
                <a:tc>
                  <a:txBody>
                    <a:bodyPr/>
                    <a:lstStyle/>
                    <a:p>
                      <a:pPr algn="ctr">
                        <a:lnSpc>
                          <a:spcPts val="4200"/>
                        </a:lnSpc>
                        <a:defRPr/>
                      </a:pPr>
                      <a:r>
                        <a:rPr lang="en-US" sz="3000" b="1">
                          <a:solidFill>
                            <a:srgbClr val="000000">
                              <a:alpha val="84706"/>
                            </a:srgbClr>
                          </a:solidFill>
                          <a:latin typeface="Roboto Condensed Bold"/>
                          <a:ea typeface="Roboto Condensed Bold"/>
                          <a:cs typeface="Roboto Condensed Bold"/>
                          <a:sym typeface="Roboto Condensed Bold"/>
                        </a:rPr>
                        <a:t> Không</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B0DAF6">
                        <a:alpha val="84706"/>
                      </a:srgbClr>
                    </a:solidFill>
                  </a:tcPr>
                </a:tc>
                <a:extLst>
                  <a:ext uri="{0D108BD9-81ED-4DB2-BD59-A6C34878D82A}">
                    <a16:rowId xmlns:a16="http://schemas.microsoft.com/office/drawing/2014/main" val="10000"/>
                  </a:ext>
                </a:extLst>
              </a:tr>
              <a:tr h="1004835">
                <a:tc>
                  <a:txBody>
                    <a:bodyPr/>
                    <a:lstStyle/>
                    <a:p>
                      <a:pPr algn="just">
                        <a:lnSpc>
                          <a:spcPts val="4200"/>
                        </a:lnSpc>
                        <a:defRPr/>
                      </a:pPr>
                      <a:r>
                        <a:rPr lang="en-US" sz="3000">
                          <a:solidFill>
                            <a:srgbClr val="000000">
                              <a:alpha val="84706"/>
                            </a:srgbClr>
                          </a:solidFill>
                          <a:latin typeface="Roboto Condensed"/>
                          <a:ea typeface="Roboto Condensed"/>
                          <a:cs typeface="Roboto Condensed"/>
                          <a:sym typeface="Roboto Condensed"/>
                        </a:rPr>
                        <a:t>Đọc trôi chảy, không bỏ từ, thêm từ.</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1"/>
                  </a:ext>
                </a:extLst>
              </a:tr>
              <a:tr h="1540747">
                <a:tc>
                  <a:txBody>
                    <a:bodyPr/>
                    <a:lstStyle/>
                    <a:p>
                      <a:pPr algn="just">
                        <a:lnSpc>
                          <a:spcPts val="4200"/>
                        </a:lnSpc>
                        <a:defRPr/>
                      </a:pPr>
                      <a:r>
                        <a:rPr lang="en-US" sz="3000">
                          <a:solidFill>
                            <a:srgbClr val="000000">
                              <a:alpha val="84706"/>
                            </a:srgbClr>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2"/>
                  </a:ext>
                </a:extLst>
              </a:tr>
              <a:tr h="1004835">
                <a:tc>
                  <a:txBody>
                    <a:bodyPr/>
                    <a:lstStyle/>
                    <a:p>
                      <a:pPr algn="just">
                        <a:lnSpc>
                          <a:spcPts val="4200"/>
                        </a:lnSpc>
                        <a:defRPr/>
                      </a:pPr>
                      <a:r>
                        <a:rPr lang="en-US" sz="3000">
                          <a:solidFill>
                            <a:srgbClr val="000000">
                              <a:alpha val="84706"/>
                            </a:srgbClr>
                          </a:solidFill>
                          <a:latin typeface="Roboto Condensed"/>
                          <a:ea typeface="Roboto Condensed"/>
                          <a:cs typeface="Roboto Condensed"/>
                          <a:sym typeface="Roboto Condensed"/>
                        </a:rPr>
                        <a:t>Tốc độ đọc phù hợp.</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3"/>
                  </a:ext>
                </a:extLst>
              </a:tr>
              <a:tr h="1540747">
                <a:tc>
                  <a:txBody>
                    <a:bodyPr/>
                    <a:lstStyle/>
                    <a:p>
                      <a:pPr algn="just">
                        <a:lnSpc>
                          <a:spcPts val="4200"/>
                        </a:lnSpc>
                        <a:defRPr/>
                      </a:pPr>
                      <a:r>
                        <a:rPr lang="en-US" sz="3000">
                          <a:solidFill>
                            <a:srgbClr val="000000">
                              <a:alpha val="84706"/>
                            </a:srgbClr>
                          </a:solidFill>
                          <a:latin typeface="Roboto Condensed"/>
                          <a:ea typeface="Roboto Condensed"/>
                          <a:cs typeface="Roboto Condensed"/>
                          <a:sym typeface="Roboto Condensed"/>
                        </a:rPr>
                        <a:t>Sử dụng giọng điệu khác nhau phù hợp với cảm xúc từng nhân vật.</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tc>
                  <a:txBody>
                    <a:bodyPr/>
                    <a:lstStyle/>
                    <a:p>
                      <a:pPr algn="l">
                        <a:lnSpc>
                          <a:spcPts val="4200"/>
                        </a:lnSpc>
                        <a:defRPr/>
                      </a:pPr>
                      <a:r>
                        <a:rPr lang="en-US" sz="3000">
                          <a:solidFill>
                            <a:srgbClr val="000000">
                              <a:alpha val="84706"/>
                            </a:srgbClr>
                          </a:solidFill>
                          <a:latin typeface="Roboto Condensed"/>
                          <a:ea typeface="Roboto Condensed"/>
                          <a:cs typeface="Roboto Condensed"/>
                          <a:sym typeface="Roboto Condensed"/>
                        </a:rPr>
                        <a:t> </a:t>
                      </a:r>
                      <a:endParaRPr lang="en-US" sz="1100"/>
                    </a:p>
                  </a:txBody>
                  <a:tcPr marL="190500" marR="190500" marT="190500" marB="190500" anchor="ctr">
                    <a:lnL w="28575" cap="flat" cmpd="sng" algn="ctr">
                      <a:solidFill>
                        <a:srgbClr val="1573B2"/>
                      </a:solidFill>
                      <a:prstDash val="solid"/>
                      <a:round/>
                      <a:headEnd type="none" w="med" len="med"/>
                      <a:tailEnd type="none" w="med" len="med"/>
                    </a:lnL>
                    <a:lnR w="28575" cap="flat" cmpd="sng" algn="ctr">
                      <a:solidFill>
                        <a:srgbClr val="1573B2"/>
                      </a:solidFill>
                      <a:prstDash val="solid"/>
                      <a:round/>
                      <a:headEnd type="none" w="med" len="med"/>
                      <a:tailEnd type="none" w="med" len="med"/>
                    </a:lnR>
                    <a:lnT w="28575" cap="flat" cmpd="sng" algn="ctr">
                      <a:solidFill>
                        <a:srgbClr val="1573B2"/>
                      </a:solidFill>
                      <a:prstDash val="solid"/>
                      <a:round/>
                      <a:headEnd type="none" w="med" len="med"/>
                      <a:tailEnd type="none" w="med" len="med"/>
                    </a:lnT>
                    <a:lnB w="28575" cap="flat" cmpd="sng" algn="ctr">
                      <a:solidFill>
                        <a:srgbClr val="1573B2"/>
                      </a:solidFill>
                      <a:prstDash val="solid"/>
                      <a:round/>
                      <a:headEnd type="none" w="med" len="med"/>
                      <a:tailEnd type="none" w="med" len="med"/>
                    </a:lnB>
                    <a:solidFill>
                      <a:srgbClr val="FEFFFE">
                        <a:alpha val="84706"/>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4227</Words>
  <Application>Microsoft Macintosh PowerPoint</Application>
  <PresentationFormat>Custom</PresentationFormat>
  <Paragraphs>435</Paragraphs>
  <Slides>53</Slides>
  <Notes>53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Calibri</vt:lpstr>
      <vt:lpstr>Roboto Condensed Bold</vt:lpstr>
      <vt:lpstr>Roboto Condensed Italics</vt:lpstr>
      <vt:lpstr>Fraunces Bold</vt:lpstr>
      <vt:lpstr>Roboto Condensed</vt:lpstr>
      <vt:lpstr>Arial</vt:lpstr>
      <vt:lpstr>Roboto Condensed Bold Italics</vt:lpstr>
      <vt:lpstr>#9Slide06 Hellvina Hand Script</vt:lpstr>
      <vt:lpstr>#9Slide07 SVNRevolution</vt:lpstr>
      <vt:lpstr>Fraunces</vt:lpstr>
      <vt:lpstr>#9Slide05 Fourth Medium</vt:lpstr>
      <vt:lpstr>#9Slide07 Brankovic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9KN_B5_Doc2_LeCid</dc:title>
  <cp:lastModifiedBy>Microsoft Office User</cp:lastModifiedBy>
  <cp:revision>5</cp:revision>
  <dcterms:created xsi:type="dcterms:W3CDTF">2006-08-16T00:00:00Z</dcterms:created>
  <dcterms:modified xsi:type="dcterms:W3CDTF">2025-05-11T04:39:21Z</dcterms:modified>
  <dc:identifier>DAGSG7FEtoo</dc:identifier>
</cp:coreProperties>
</file>