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9Slide05 VL Fadilla" pitchFamily="2" charset="77"/>
      <p:regular r:id="rId43"/>
    </p:embeddedFont>
    <p:embeddedFont>
      <p:font typeface="#9Slide06 SVNSlow Attack" pitchFamily="2" charset="77"/>
      <p:regular r:id="rId44"/>
    </p:embeddedFont>
    <p:embeddedFont>
      <p:font typeface="#9Slide07 Crocante" panose="02000000000000000000" pitchFamily="2" charset="77"/>
      <p:regular r:id="rId45"/>
    </p:embeddedFont>
    <p:embeddedFont>
      <p:font typeface="Calibri" panose="020F0502020204030204" pitchFamily="34" charset="0"/>
      <p:regular r:id="rId46"/>
      <p:bold r:id="rId47"/>
      <p:italic r:id="rId48"/>
      <p:boldItalic r:id="rId49"/>
    </p:embeddedFont>
    <p:embeddedFont>
      <p:font typeface="Calistoga" pitchFamily="2" charset="77"/>
      <p:regular r:id="rId50"/>
    </p:embeddedFont>
    <p:embeddedFont>
      <p:font typeface="Chewy" panose="02000000000000000000" pitchFamily="2" charset="0"/>
      <p:regular r:id="rId51"/>
    </p:embeddedFont>
    <p:embeddedFont>
      <p:font typeface="Fraunces Bold" pitchFamily="2" charset="77"/>
      <p:regular r:id="rId52"/>
      <p:bold r:id="rId53"/>
    </p:embeddedFont>
    <p:embeddedFont>
      <p:font typeface="Roboto Condensed" panose="02000000000000000000" pitchFamily="2" charset="0"/>
      <p:regular r:id="rId54"/>
      <p:bold r:id="rId55"/>
      <p:italic r:id="rId56"/>
      <p:boldItalic r:id="rId57"/>
    </p:embeddedFont>
    <p:embeddedFont>
      <p:font typeface="Roboto Condensed Bold" panose="02000000000000000000" pitchFamily="2" charset="0"/>
      <p:regular r:id="rId58"/>
      <p:bold r:id="rId59"/>
    </p:embeddedFont>
    <p:embeddedFont>
      <p:font typeface="Roboto Condensed Bold Italics" panose="02000000000000000000" pitchFamily="2" charset="0"/>
      <p:regular r:id="rId60"/>
      <p:bold r:id="rId61"/>
      <p:italic r:id="rId62"/>
      <p:boldItalic r:id="rId63"/>
    </p:embeddedFont>
    <p:embeddedFont>
      <p:font typeface="Roboto Condensed Italics" panose="02000000000000000000" pitchFamily="2" charset="0"/>
      <p:regular r:id="rId64"/>
      <p: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0BE"/>
    <a:srgbClr val="1F5776"/>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9"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35.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34.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37.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6.png"/><Relationship Id="rId9" Type="http://schemas.openxmlformats.org/officeDocument/2006/relationships/image" Target="../media/image16.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35.sv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34.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37.svg"/><Relationship Id="rId15" Type="http://schemas.openxmlformats.org/officeDocument/2006/relationships/image" Target="../media/image22.svg"/><Relationship Id="rId23" Type="http://schemas.openxmlformats.org/officeDocument/2006/relationships/image" Target="../media/image39.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36.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21" Type="http://schemas.openxmlformats.org/officeDocument/2006/relationships/image" Target="../media/image41.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43.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 Id="rId22"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21" Type="http://schemas.openxmlformats.org/officeDocument/2006/relationships/image" Target="../media/image41.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43.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 Id="rId22"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21" Type="http://schemas.openxmlformats.org/officeDocument/2006/relationships/image" Target="../media/image41.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43.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21" Type="http://schemas.openxmlformats.org/officeDocument/2006/relationships/image" Target="../media/image41.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23" Type="http://schemas.openxmlformats.org/officeDocument/2006/relationships/image" Target="../media/image43.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 Id="rId22"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21" Type="http://schemas.openxmlformats.org/officeDocument/2006/relationships/image" Target="../media/image41.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 Id="rId22"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hyperlink" Target="https://truyendangian.com/mat-roi-cha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hyperlink" Target="https://truyendangian.com/mat-roi-cha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hyperlink" Target="https://truyendangian.com/mat-roi-cha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sv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18" Type="http://schemas.openxmlformats.org/officeDocument/2006/relationships/image" Target="../media/image46.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2.svg"/><Relationship Id="rId10" Type="http://schemas.openxmlformats.org/officeDocument/2006/relationships/image" Target="../media/image27.png"/><Relationship Id="rId19" Type="http://schemas.openxmlformats.org/officeDocument/2006/relationships/image" Target="../media/image47.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svg"/><Relationship Id="rId18" Type="http://schemas.openxmlformats.org/officeDocument/2006/relationships/image" Target="../media/image49.png"/><Relationship Id="rId3" Type="http://schemas.openxmlformats.org/officeDocument/2006/relationships/image" Target="../media/image26.svg"/><Relationship Id="rId21" Type="http://schemas.openxmlformats.org/officeDocument/2006/relationships/image" Target="../media/image52.svg"/><Relationship Id="rId7" Type="http://schemas.openxmlformats.org/officeDocument/2006/relationships/image" Target="../media/image18.svg"/><Relationship Id="rId12" Type="http://schemas.openxmlformats.org/officeDocument/2006/relationships/image" Target="../media/image15.png"/><Relationship Id="rId17" Type="http://schemas.openxmlformats.org/officeDocument/2006/relationships/image" Target="../media/image22.svg"/><Relationship Id="rId2" Type="http://schemas.openxmlformats.org/officeDocument/2006/relationships/image" Target="../media/image25.png"/><Relationship Id="rId16" Type="http://schemas.openxmlformats.org/officeDocument/2006/relationships/image" Target="../media/image21.pn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28.svg"/><Relationship Id="rId15" Type="http://schemas.openxmlformats.org/officeDocument/2006/relationships/image" Target="../media/image24.svg"/><Relationship Id="rId10" Type="http://schemas.openxmlformats.org/officeDocument/2006/relationships/image" Target="../media/image13.png"/><Relationship Id="rId19" Type="http://schemas.openxmlformats.org/officeDocument/2006/relationships/image" Target="../media/image50.svg"/><Relationship Id="rId4" Type="http://schemas.openxmlformats.org/officeDocument/2006/relationships/image" Target="../media/image27.png"/><Relationship Id="rId9" Type="http://schemas.openxmlformats.org/officeDocument/2006/relationships/image" Target="../media/image20.svg"/><Relationship Id="rId14" Type="http://schemas.openxmlformats.org/officeDocument/2006/relationships/image" Target="../media/image23.png"/></Relationships>
</file>

<file path=ppt/slides/_rels/slide3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png"/><Relationship Id="rId18"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13.png"/><Relationship Id="rId12" Type="http://schemas.openxmlformats.org/officeDocument/2006/relationships/image" Target="../media/image28.sv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2.svg"/><Relationship Id="rId1" Type="http://schemas.openxmlformats.org/officeDocument/2006/relationships/video" Target="https://www.youtube.com/watch?v=RVtDCSz1Vp8&amp;t=183s" TargetMode="External"/><Relationship Id="rId6" Type="http://schemas.openxmlformats.org/officeDocument/2006/relationships/image" Target="../media/image20.svg"/><Relationship Id="rId11" Type="http://schemas.openxmlformats.org/officeDocument/2006/relationships/image" Target="../media/image27.png"/><Relationship Id="rId5" Type="http://schemas.openxmlformats.org/officeDocument/2006/relationships/image" Target="../media/image19.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53.jpeg"/><Relationship Id="rId4" Type="http://schemas.openxmlformats.org/officeDocument/2006/relationships/image" Target="../media/image18.svg"/><Relationship Id="rId9" Type="http://schemas.openxmlformats.org/officeDocument/2006/relationships/image" Target="../media/image15.png"/><Relationship Id="rId14" Type="http://schemas.openxmlformats.org/officeDocument/2006/relationships/image" Target="../media/image24.svg"/></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6.svg"/><Relationship Id="rId18" Type="http://schemas.openxmlformats.org/officeDocument/2006/relationships/image" Target="../media/image49.png"/><Relationship Id="rId3" Type="http://schemas.openxmlformats.org/officeDocument/2006/relationships/image" Target="../media/image26.svg"/><Relationship Id="rId21" Type="http://schemas.openxmlformats.org/officeDocument/2006/relationships/image" Target="../media/image52.svg"/><Relationship Id="rId7" Type="http://schemas.openxmlformats.org/officeDocument/2006/relationships/image" Target="../media/image18.svg"/><Relationship Id="rId12" Type="http://schemas.openxmlformats.org/officeDocument/2006/relationships/image" Target="../media/image15.png"/><Relationship Id="rId17" Type="http://schemas.openxmlformats.org/officeDocument/2006/relationships/image" Target="../media/image22.svg"/><Relationship Id="rId2" Type="http://schemas.openxmlformats.org/officeDocument/2006/relationships/image" Target="../media/image25.png"/><Relationship Id="rId16" Type="http://schemas.openxmlformats.org/officeDocument/2006/relationships/image" Target="../media/image21.pn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28.svg"/><Relationship Id="rId15" Type="http://schemas.openxmlformats.org/officeDocument/2006/relationships/image" Target="../media/image24.svg"/><Relationship Id="rId10" Type="http://schemas.openxmlformats.org/officeDocument/2006/relationships/image" Target="../media/image13.png"/><Relationship Id="rId19" Type="http://schemas.openxmlformats.org/officeDocument/2006/relationships/image" Target="../media/image50.svg"/><Relationship Id="rId4" Type="http://schemas.openxmlformats.org/officeDocument/2006/relationships/image" Target="../media/image27.png"/><Relationship Id="rId9" Type="http://schemas.openxmlformats.org/officeDocument/2006/relationships/image" Target="../media/image20.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2.svg"/><Relationship Id="rId2" Type="http://schemas.openxmlformats.org/officeDocument/2006/relationships/image" Target="../media/image17.png"/><Relationship Id="rId16" Type="http://schemas.openxmlformats.org/officeDocument/2006/relationships/image" Target="../media/image2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19" Type="http://schemas.openxmlformats.org/officeDocument/2006/relationships/image" Target="../media/image26.sv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49.png"/><Relationship Id="rId3" Type="http://schemas.openxmlformats.org/officeDocument/2006/relationships/image" Target="../media/image14.svg"/><Relationship Id="rId21" Type="http://schemas.openxmlformats.org/officeDocument/2006/relationships/image" Target="../media/image55.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4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0.svg"/><Relationship Id="rId15" Type="http://schemas.openxmlformats.org/officeDocument/2006/relationships/image" Target="../media/image26.sv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14.svg"/><Relationship Id="rId12" Type="http://schemas.openxmlformats.org/officeDocument/2006/relationships/image" Target="../media/image27.png"/><Relationship Id="rId17" Type="http://schemas.openxmlformats.org/officeDocument/2006/relationships/image" Target="../media/image26.sv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2.svg"/><Relationship Id="rId5" Type="http://schemas.openxmlformats.org/officeDocument/2006/relationships/image" Target="../media/image20.svg"/><Relationship Id="rId15" Type="http://schemas.openxmlformats.org/officeDocument/2006/relationships/image" Target="../media/image24.sv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16.sv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BB88"/>
        </a:solidFill>
        <a:effectLst/>
      </p:bgPr>
    </p:bg>
    <p:spTree>
      <p:nvGrpSpPr>
        <p:cNvPr id="1" name=""/>
        <p:cNvGrpSpPr/>
        <p:nvPr/>
      </p:nvGrpSpPr>
      <p:grpSpPr>
        <a:xfrm>
          <a:off x="0" y="0"/>
          <a:ext cx="0" cy="0"/>
          <a:chOff x="0" y="0"/>
          <a:chExt cx="0" cy="0"/>
        </a:xfrm>
      </p:grpSpPr>
      <p:sp>
        <p:nvSpPr>
          <p:cNvPr id="2" name="Freeform 2"/>
          <p:cNvSpPr/>
          <p:nvPr/>
        </p:nvSpPr>
        <p:spPr>
          <a:xfrm>
            <a:off x="1713410" y="576318"/>
            <a:ext cx="15259829" cy="9379391"/>
          </a:xfrm>
          <a:custGeom>
            <a:avLst/>
            <a:gdLst/>
            <a:ahLst/>
            <a:cxnLst/>
            <a:rect l="l" t="t" r="r" b="b"/>
            <a:pathLst>
              <a:path w="15259829" h="9379391">
                <a:moveTo>
                  <a:pt x="0" y="0"/>
                </a:moveTo>
                <a:lnTo>
                  <a:pt x="15259829" y="0"/>
                </a:lnTo>
                <a:lnTo>
                  <a:pt x="15259829" y="9379391"/>
                </a:lnTo>
                <a:lnTo>
                  <a:pt x="0" y="93793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05722">
            <a:off x="1232000" y="8424554"/>
            <a:ext cx="962819" cy="542680"/>
          </a:xfrm>
          <a:custGeom>
            <a:avLst/>
            <a:gdLst/>
            <a:ahLst/>
            <a:cxnLst/>
            <a:rect l="l" t="t" r="r" b="b"/>
            <a:pathLst>
              <a:path w="962819" h="542680">
                <a:moveTo>
                  <a:pt x="0" y="0"/>
                </a:moveTo>
                <a:lnTo>
                  <a:pt x="962819" y="0"/>
                </a:lnTo>
                <a:lnTo>
                  <a:pt x="962819" y="542679"/>
                </a:lnTo>
                <a:lnTo>
                  <a:pt x="0" y="5426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6758897" y="2482665"/>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530569">
            <a:off x="690240" y="5693328"/>
            <a:ext cx="676920" cy="850014"/>
          </a:xfrm>
          <a:custGeom>
            <a:avLst/>
            <a:gdLst/>
            <a:ahLst/>
            <a:cxnLst/>
            <a:rect l="l" t="t" r="r" b="b"/>
            <a:pathLst>
              <a:path w="676920" h="850014">
                <a:moveTo>
                  <a:pt x="0" y="0"/>
                </a:moveTo>
                <a:lnTo>
                  <a:pt x="676920" y="0"/>
                </a:lnTo>
                <a:lnTo>
                  <a:pt x="676920" y="850014"/>
                </a:lnTo>
                <a:lnTo>
                  <a:pt x="0" y="8500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323203" y="1631023"/>
            <a:ext cx="780413" cy="851641"/>
          </a:xfrm>
          <a:custGeom>
            <a:avLst/>
            <a:gdLst/>
            <a:ahLst/>
            <a:cxnLst/>
            <a:rect l="l" t="t" r="r" b="b"/>
            <a:pathLst>
              <a:path w="780413" h="851641">
                <a:moveTo>
                  <a:pt x="0" y="0"/>
                </a:moveTo>
                <a:lnTo>
                  <a:pt x="780413" y="0"/>
                </a:lnTo>
                <a:lnTo>
                  <a:pt x="780413" y="851642"/>
                </a:lnTo>
                <a:lnTo>
                  <a:pt x="0" y="8516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5794177" y="8356920"/>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505722">
            <a:off x="15312768" y="1020710"/>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505722">
            <a:off x="17573883" y="6227698"/>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05722">
            <a:off x="5166538" y="-33995"/>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30569">
            <a:off x="7425474" y="9757659"/>
            <a:ext cx="676920" cy="850014"/>
          </a:xfrm>
          <a:custGeom>
            <a:avLst/>
            <a:gdLst/>
            <a:ahLst/>
            <a:cxnLst/>
            <a:rect l="l" t="t" r="r" b="b"/>
            <a:pathLst>
              <a:path w="676920" h="850014">
                <a:moveTo>
                  <a:pt x="0" y="0"/>
                </a:moveTo>
                <a:lnTo>
                  <a:pt x="676920" y="0"/>
                </a:lnTo>
                <a:lnTo>
                  <a:pt x="676920" y="850015"/>
                </a:lnTo>
                <a:lnTo>
                  <a:pt x="0" y="8500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rot="530569">
            <a:off x="10381355" y="-320674"/>
            <a:ext cx="676920" cy="850014"/>
          </a:xfrm>
          <a:custGeom>
            <a:avLst/>
            <a:gdLst/>
            <a:ahLst/>
            <a:cxnLst/>
            <a:rect l="l" t="t" r="r" b="b"/>
            <a:pathLst>
              <a:path w="676920" h="850014">
                <a:moveTo>
                  <a:pt x="0" y="0"/>
                </a:moveTo>
                <a:lnTo>
                  <a:pt x="676920" y="0"/>
                </a:lnTo>
                <a:lnTo>
                  <a:pt x="676920" y="850015"/>
                </a:lnTo>
                <a:lnTo>
                  <a:pt x="0" y="8500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0339173" y="9710682"/>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530569">
            <a:off x="-109303" y="623296"/>
            <a:ext cx="676920" cy="850014"/>
          </a:xfrm>
          <a:custGeom>
            <a:avLst/>
            <a:gdLst/>
            <a:ahLst/>
            <a:cxnLst/>
            <a:rect l="l" t="t" r="r" b="b"/>
            <a:pathLst>
              <a:path w="676920" h="850014">
                <a:moveTo>
                  <a:pt x="0" y="0"/>
                </a:moveTo>
                <a:lnTo>
                  <a:pt x="676921" y="0"/>
                </a:lnTo>
                <a:lnTo>
                  <a:pt x="676921" y="850015"/>
                </a:lnTo>
                <a:lnTo>
                  <a:pt x="0" y="8500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4091994" y="2952837"/>
            <a:ext cx="11702183" cy="6082030"/>
          </a:xfrm>
          <a:prstGeom prst="rect">
            <a:avLst/>
          </a:prstGeom>
        </p:spPr>
        <p:txBody>
          <a:bodyPr wrap="square" lIns="0" tIns="0" rIns="0" bIns="0" rtlCol="0" anchor="t">
            <a:spAutoFit/>
          </a:bodyPr>
          <a:lstStyle/>
          <a:p>
            <a:pPr marL="928369" lvl="2" indent="-309456" algn="just">
              <a:lnSpc>
                <a:spcPts val="6019"/>
              </a:lnSpc>
              <a:buFont typeface="Arial"/>
              <a:buChar char="⚬"/>
            </a:pPr>
            <a:r>
              <a:rPr lang="en-US" sz="4000" b="1" dirty="0">
                <a:solidFill>
                  <a:srgbClr val="1F5776"/>
                </a:solidFill>
                <a:latin typeface="Roboto Condensed Bold"/>
                <a:ea typeface="Roboto Condensed Bold"/>
                <a:cs typeface="Roboto Condensed Bold"/>
                <a:sym typeface="Roboto Condensed Bold"/>
              </a:rPr>
              <a:t>HS </a:t>
            </a:r>
            <a:r>
              <a:rPr lang="en-US" sz="4000" b="1" dirty="0" err="1">
                <a:solidFill>
                  <a:srgbClr val="1F5776"/>
                </a:solidFill>
                <a:latin typeface="Roboto Condensed Bold"/>
                <a:ea typeface="Roboto Condensed Bold"/>
                <a:cs typeface="Roboto Condensed Bold"/>
                <a:sym typeface="Roboto Condensed Bold"/>
              </a:rPr>
              <a:t>lắng</a:t>
            </a:r>
            <a:r>
              <a:rPr lang="en-US" sz="4000" b="1" dirty="0">
                <a:solidFill>
                  <a:srgbClr val="1F5776"/>
                </a:solidFill>
                <a:latin typeface="Roboto Condensed Bold"/>
                <a:ea typeface="Roboto Condensed Bold"/>
                <a:cs typeface="Roboto Condensed Bold"/>
                <a:sym typeface="Roboto Condensed Bold"/>
              </a:rPr>
              <a:t> </a:t>
            </a:r>
            <a:r>
              <a:rPr lang="en-US" sz="4000" b="1" dirty="0" err="1">
                <a:solidFill>
                  <a:srgbClr val="1F5776"/>
                </a:solidFill>
                <a:latin typeface="Roboto Condensed Bold"/>
                <a:ea typeface="Roboto Condensed Bold"/>
                <a:cs typeface="Roboto Condensed Bold"/>
                <a:sym typeface="Roboto Condensed Bold"/>
              </a:rPr>
              <a:t>nghe</a:t>
            </a:r>
            <a:r>
              <a:rPr lang="en-US" sz="4000" b="1" dirty="0">
                <a:solidFill>
                  <a:srgbClr val="1F5776"/>
                </a:solidFill>
                <a:latin typeface="Roboto Condensed Bold"/>
                <a:ea typeface="Roboto Condensed Bold"/>
                <a:cs typeface="Roboto Condensed Bold"/>
                <a:sym typeface="Roboto Condensed Bold"/>
              </a:rPr>
              <a:t> </a:t>
            </a:r>
            <a:r>
              <a:rPr lang="en-US" sz="4000" b="1" dirty="0" err="1">
                <a:solidFill>
                  <a:srgbClr val="1F5776"/>
                </a:solidFill>
                <a:latin typeface="Roboto Condensed Bold"/>
                <a:ea typeface="Roboto Condensed Bold"/>
                <a:cs typeface="Roboto Condensed Bold"/>
                <a:sym typeface="Roboto Condensed Bold"/>
              </a:rPr>
              <a:t>câu</a:t>
            </a:r>
            <a:r>
              <a:rPr lang="en-US" sz="4000" b="1" dirty="0">
                <a:solidFill>
                  <a:srgbClr val="1F5776"/>
                </a:solidFill>
                <a:latin typeface="Roboto Condensed Bold"/>
                <a:ea typeface="Roboto Condensed Bold"/>
                <a:cs typeface="Roboto Condensed Bold"/>
                <a:sym typeface="Roboto Condensed Bold"/>
              </a:rPr>
              <a:t> </a:t>
            </a:r>
            <a:r>
              <a:rPr lang="en-US" sz="4000" b="1" dirty="0" err="1">
                <a:solidFill>
                  <a:srgbClr val="1F5776"/>
                </a:solidFill>
                <a:latin typeface="Roboto Condensed Bold"/>
                <a:ea typeface="Roboto Condensed Bold"/>
                <a:cs typeface="Roboto Condensed Bold"/>
                <a:sym typeface="Roboto Condensed Bold"/>
              </a:rPr>
              <a:t>chuyện</a:t>
            </a:r>
            <a:endParaRPr lang="en-US" sz="4000" b="1" dirty="0">
              <a:solidFill>
                <a:srgbClr val="1F5776"/>
              </a:solidFill>
              <a:latin typeface="Roboto Condensed Bold"/>
              <a:ea typeface="Roboto Condensed Bold"/>
              <a:cs typeface="Roboto Condensed Bold"/>
              <a:sym typeface="Roboto Condensed Bold"/>
            </a:endParaRPr>
          </a:p>
          <a:p>
            <a:pPr marL="928369" lvl="2" indent="-309456" algn="just">
              <a:lnSpc>
                <a:spcPts val="6019"/>
              </a:lnSpc>
              <a:buFont typeface="Arial"/>
              <a:buChar char="⚬"/>
            </a:pPr>
            <a:r>
              <a:rPr lang="en-US" sz="4000" b="1" dirty="0">
                <a:solidFill>
                  <a:srgbClr val="1F5776"/>
                </a:solidFill>
                <a:latin typeface="Roboto Condensed Bold"/>
                <a:ea typeface="Roboto Condensed Bold"/>
                <a:cs typeface="Roboto Condensed Bold"/>
                <a:sym typeface="Roboto Condensed Bold"/>
              </a:rPr>
              <a:t>Chia </a:t>
            </a:r>
            <a:r>
              <a:rPr lang="en-US" sz="4000" b="1" dirty="0" err="1">
                <a:solidFill>
                  <a:srgbClr val="1F5776"/>
                </a:solidFill>
                <a:latin typeface="Roboto Condensed Bold"/>
                <a:ea typeface="Roboto Condensed Bold"/>
                <a:cs typeface="Roboto Condensed Bold"/>
                <a:sym typeface="Roboto Condensed Bold"/>
              </a:rPr>
              <a:t>sẻ</a:t>
            </a:r>
            <a:r>
              <a:rPr lang="en-US" sz="4000" b="1" dirty="0">
                <a:solidFill>
                  <a:srgbClr val="1F5776"/>
                </a:solidFill>
                <a:latin typeface="Roboto Condensed Bold"/>
                <a:ea typeface="Roboto Condensed Bold"/>
                <a:cs typeface="Roboto Condensed Bold"/>
                <a:sym typeface="Roboto Condensed Bold"/>
              </a:rPr>
              <a:t>: </a:t>
            </a:r>
          </a:p>
          <a:p>
            <a:pPr algn="just">
              <a:lnSpc>
                <a:spcPts val="6019"/>
              </a:lnSpc>
            </a:pPr>
            <a:r>
              <a:rPr lang="en-US" sz="4000" dirty="0">
                <a:solidFill>
                  <a:srgbClr val="1F5776"/>
                </a:solidFill>
                <a:latin typeface="Roboto Condensed"/>
                <a:ea typeface="Roboto Condensed"/>
                <a:cs typeface="Roboto Condensed"/>
                <a:sym typeface="Roboto Condensed"/>
              </a:rPr>
              <a:t>? Trong </a:t>
            </a:r>
            <a:r>
              <a:rPr lang="en-US" sz="4000" dirty="0" err="1">
                <a:solidFill>
                  <a:srgbClr val="1F5776"/>
                </a:solidFill>
                <a:latin typeface="Roboto Condensed"/>
                <a:ea typeface="Roboto Condensed"/>
                <a:cs typeface="Roboto Condensed"/>
                <a:sym typeface="Roboto Condensed"/>
              </a:rPr>
              <a:t>câu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chuyện</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vị</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khách</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hiểu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nhầm</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điều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gì</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Vì</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sao</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lại</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hiểu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nhầm</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như</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vậy</a:t>
            </a:r>
            <a:r>
              <a:rPr lang="en-US" sz="4000" dirty="0">
                <a:solidFill>
                  <a:srgbClr val="1F5776"/>
                </a:solidFill>
                <a:latin typeface="Roboto Condensed"/>
                <a:ea typeface="Roboto Condensed"/>
                <a:cs typeface="Roboto Condensed"/>
                <a:sym typeface="Roboto Condensed"/>
              </a:rPr>
              <a:t>?</a:t>
            </a:r>
          </a:p>
          <a:p>
            <a:pPr algn="just">
              <a:lnSpc>
                <a:spcPts val="6019"/>
              </a:lnSpc>
            </a:pPr>
            <a:r>
              <a:rPr lang="en-US" sz="4000" dirty="0">
                <a:solidFill>
                  <a:srgbClr val="1F5776"/>
                </a:solidFill>
                <a:latin typeface="Roboto Condensed"/>
                <a:ea typeface="Roboto Condensed"/>
                <a:cs typeface="Roboto Condensed"/>
                <a:sym typeface="Roboto Condensed"/>
              </a:rPr>
              <a:t>? Trong </a:t>
            </a:r>
            <a:r>
              <a:rPr lang="en-US" sz="4000" dirty="0" err="1">
                <a:solidFill>
                  <a:srgbClr val="1F5776"/>
                </a:solidFill>
                <a:latin typeface="Roboto Condensed"/>
                <a:ea typeface="Roboto Condensed"/>
                <a:cs typeface="Roboto Condensed"/>
                <a:sym typeface="Roboto Condensed"/>
              </a:rPr>
              <a:t>đời</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sống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em</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có</a:t>
            </a:r>
            <a:r>
              <a:rPr lang="en-US" sz="4000" dirty="0">
                <a:solidFill>
                  <a:srgbClr val="1F5776"/>
                </a:solidFill>
                <a:latin typeface="Roboto Condensed"/>
                <a:ea typeface="Roboto Condensed"/>
                <a:cs typeface="Roboto Condensed"/>
                <a:sym typeface="Roboto Condensed"/>
              </a:rPr>
              <a:t> bao </a:t>
            </a:r>
            <a:r>
              <a:rPr lang="en-US" sz="4000" dirty="0" err="1">
                <a:solidFill>
                  <a:srgbClr val="1F5776"/>
                </a:solidFill>
                <a:latin typeface="Roboto Condensed"/>
                <a:ea typeface="Roboto Condensed"/>
                <a:cs typeface="Roboto Condensed"/>
                <a:sym typeface="Roboto Condensed"/>
              </a:rPr>
              <a:t>giờ</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dùng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những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câu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nói</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ngắn</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gọn</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để</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thông</a:t>
            </a:r>
            <a:r>
              <a:rPr lang="en-US" sz="4000" dirty="0">
                <a:solidFill>
                  <a:srgbClr val="1F5776"/>
                </a:solidFill>
                <a:latin typeface="Roboto Condensed"/>
                <a:ea typeface="Roboto Condensed"/>
                <a:cs typeface="Roboto Condensed"/>
                <a:sym typeface="Roboto Condensed"/>
              </a:rPr>
              <a:t> tin </a:t>
            </a:r>
            <a:r>
              <a:rPr lang="en-US" sz="4000" dirty="0" err="1">
                <a:solidFill>
                  <a:srgbClr val="1F5776"/>
                </a:solidFill>
                <a:latin typeface="Roboto Condensed"/>
                <a:ea typeface="Roboto Condensed"/>
                <a:cs typeface="Roboto Condensed"/>
                <a:sym typeface="Roboto Condensed"/>
              </a:rPr>
              <a:t>được</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nhanh</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không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Đố</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em</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biết</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đó</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là</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kiểu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câu</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gì</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trong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Tiếng</a:t>
            </a:r>
            <a:r>
              <a:rPr lang="en-US" sz="4000" dirty="0">
                <a:solidFill>
                  <a:srgbClr val="1F5776"/>
                </a:solidFill>
                <a:latin typeface="Roboto Condensed"/>
                <a:ea typeface="Roboto Condensed"/>
                <a:cs typeface="Roboto Condensed"/>
                <a:sym typeface="Roboto Condensed"/>
              </a:rPr>
              <a:t> </a:t>
            </a:r>
            <a:r>
              <a:rPr lang="en-US" sz="4000" dirty="0" err="1">
                <a:solidFill>
                  <a:srgbClr val="1F5776"/>
                </a:solidFill>
                <a:latin typeface="Roboto Condensed"/>
                <a:ea typeface="Roboto Condensed"/>
                <a:cs typeface="Roboto Condensed"/>
                <a:sym typeface="Roboto Condensed"/>
              </a:rPr>
              <a:t>Việt</a:t>
            </a:r>
            <a:r>
              <a:rPr lang="en-US" sz="4000" dirty="0">
                <a:solidFill>
                  <a:srgbClr val="1F5776"/>
                </a:solidFill>
                <a:latin typeface="Roboto Condensed"/>
                <a:ea typeface="Roboto Condensed"/>
                <a:cs typeface="Roboto Condensed"/>
                <a:sym typeface="Roboto Condensed"/>
              </a:rPr>
              <a:t>?</a:t>
            </a:r>
          </a:p>
          <a:p>
            <a:pPr marL="928370" lvl="2" indent="-309457" algn="just">
              <a:lnSpc>
                <a:spcPts val="6020"/>
              </a:lnSpc>
              <a:buFont typeface="Arial"/>
              <a:buChar char="⚬"/>
            </a:pPr>
            <a:endParaRPr lang="en-US" sz="4000" dirty="0">
              <a:solidFill>
                <a:srgbClr val="1F5776"/>
              </a:solidFill>
              <a:latin typeface="Roboto Condensed"/>
              <a:ea typeface="Roboto Condensed"/>
              <a:cs typeface="Roboto Condensed"/>
              <a:sym typeface="Roboto Condensed"/>
            </a:endParaRPr>
          </a:p>
        </p:txBody>
      </p:sp>
      <p:sp>
        <p:nvSpPr>
          <p:cNvPr id="16" name="Freeform 16"/>
          <p:cNvSpPr/>
          <p:nvPr/>
        </p:nvSpPr>
        <p:spPr>
          <a:xfrm>
            <a:off x="-124081" y="7253830"/>
            <a:ext cx="2894567" cy="3162300"/>
          </a:xfrm>
          <a:custGeom>
            <a:avLst/>
            <a:gdLst/>
            <a:ahLst/>
            <a:cxnLst/>
            <a:rect l="l" t="t" r="r" b="b"/>
            <a:pathLst>
              <a:path w="3658431" h="4114800">
                <a:moveTo>
                  <a:pt x="0" y="0"/>
                </a:moveTo>
                <a:lnTo>
                  <a:pt x="3658431" y="0"/>
                </a:lnTo>
                <a:lnTo>
                  <a:pt x="3658431"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3184384" y="1605330"/>
            <a:ext cx="12093811" cy="1271438"/>
          </a:xfrm>
          <a:prstGeom prst="rect">
            <a:avLst/>
          </a:prstGeom>
        </p:spPr>
        <p:txBody>
          <a:bodyPr lIns="0" tIns="0" rIns="0" bIns="0" rtlCol="0" anchor="t">
            <a:spAutoFit/>
          </a:bodyPr>
          <a:lstStyle/>
          <a:p>
            <a:pPr algn="ctr">
              <a:lnSpc>
                <a:spcPts val="10471"/>
              </a:lnSpc>
            </a:pPr>
            <a:r>
              <a:rPr lang="en-US" sz="6798" b="1" dirty="0" err="1">
                <a:solidFill>
                  <a:srgbClr val="1F5776"/>
                </a:solidFill>
                <a:latin typeface="Fraunces Bold"/>
                <a:ea typeface="Fraunces Bold"/>
                <a:cs typeface="Fraunces Bold"/>
                <a:sym typeface="Fraunces Bold"/>
              </a:rPr>
              <a:t>KHỞ̉I</a:t>
            </a:r>
            <a:r>
              <a:rPr lang="en-US" sz="6798" b="1" dirty="0">
                <a:solidFill>
                  <a:srgbClr val="1F5776"/>
                </a:solidFill>
                <a:latin typeface="Fraunces Bold"/>
                <a:ea typeface="Fraunces Bold"/>
                <a:cs typeface="Fraunces Bold"/>
                <a:sym typeface="Fraunces Bold"/>
              </a:rPr>
              <a:t> </a:t>
            </a:r>
            <a:r>
              <a:rPr lang="en-US" sz="6798" b="1" dirty="0" err="1">
                <a:solidFill>
                  <a:srgbClr val="1F5776"/>
                </a:solidFill>
                <a:latin typeface="Fraunces Bold"/>
                <a:ea typeface="Fraunces Bold"/>
                <a:cs typeface="Fraunces Bold"/>
                <a:sym typeface="Fraunces Bold"/>
              </a:rPr>
              <a:t>ĐỘNG</a:t>
            </a:r>
            <a:endParaRPr lang="en-US" sz="6798" b="1" dirty="0">
              <a:solidFill>
                <a:srgbClr val="1F5776"/>
              </a:solidFill>
              <a:latin typeface="Fraunces Bold"/>
              <a:ea typeface="Fraunces Bold"/>
              <a:cs typeface="Fraunces Bold"/>
              <a:sym typeface="Fraunces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51" y="547189"/>
            <a:ext cx="19195132" cy="3086101"/>
          </a:xfrm>
          <a:custGeom>
            <a:avLst/>
            <a:gdLst/>
            <a:ahLst/>
            <a:cxnLst/>
            <a:rect l="l" t="t" r="r" b="b"/>
            <a:pathLst>
              <a:path w="19195132" h="3086101">
                <a:moveTo>
                  <a:pt x="0" y="0"/>
                </a:moveTo>
                <a:lnTo>
                  <a:pt x="19195132" y="0"/>
                </a:lnTo>
                <a:lnTo>
                  <a:pt x="19195132" y="3086101"/>
                </a:lnTo>
                <a:lnTo>
                  <a:pt x="0" y="308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32424" y="2397216"/>
            <a:ext cx="830847" cy="834571"/>
          </a:xfrm>
          <a:custGeom>
            <a:avLst/>
            <a:gdLst/>
            <a:ahLst/>
            <a:cxnLst/>
            <a:rect l="l" t="t" r="r" b="b"/>
            <a:pathLst>
              <a:path w="830847" h="834571">
                <a:moveTo>
                  <a:pt x="0" y="0"/>
                </a:moveTo>
                <a:lnTo>
                  <a:pt x="830847" y="0"/>
                </a:lnTo>
                <a:lnTo>
                  <a:pt x="830847" y="834571"/>
                </a:lnTo>
                <a:lnTo>
                  <a:pt x="0" y="83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28700" y="2352582"/>
            <a:ext cx="834571" cy="955405"/>
          </a:xfrm>
          <a:prstGeom prst="rect">
            <a:avLst/>
          </a:prstGeom>
        </p:spPr>
        <p:txBody>
          <a:bodyPr lIns="0" tIns="0" rIns="0" bIns="0" rtlCol="0" anchor="t">
            <a:spAutoFit/>
          </a:bodyPr>
          <a:lstStyle/>
          <a:p>
            <a:pPr algn="ctr">
              <a:lnSpc>
                <a:spcPts val="6766"/>
              </a:lnSpc>
            </a:pPr>
            <a:r>
              <a:rPr lang="en-US" sz="4310" spc="223">
                <a:solidFill>
                  <a:srgbClr val="FFFFFF"/>
                </a:solidFill>
                <a:latin typeface="Chewy"/>
                <a:ea typeface="Chewy"/>
                <a:cs typeface="Chewy"/>
                <a:sym typeface="Chewy"/>
              </a:rPr>
              <a:t>1</a:t>
            </a:r>
          </a:p>
        </p:txBody>
      </p:sp>
      <p:sp>
        <p:nvSpPr>
          <p:cNvPr id="5" name="TextBox 5"/>
          <p:cNvSpPr txBox="1"/>
          <p:nvPr/>
        </p:nvSpPr>
        <p:spPr>
          <a:xfrm>
            <a:off x="636890" y="675614"/>
            <a:ext cx="17014220" cy="1429564"/>
          </a:xfrm>
          <a:prstGeom prst="rect">
            <a:avLst/>
          </a:prstGeom>
        </p:spPr>
        <p:txBody>
          <a:bodyPr lIns="0" tIns="0" rIns="0" bIns="0" rtlCol="0" anchor="t">
            <a:spAutoFit/>
          </a:bodyPr>
          <a:lstStyle/>
          <a:p>
            <a:pPr algn="ctr">
              <a:lnSpc>
                <a:spcPts val="11857"/>
              </a:lnSpc>
            </a:pPr>
            <a:r>
              <a:rPr lang="en-US" sz="7698" b="1">
                <a:solidFill>
                  <a:srgbClr val="FFFFFF"/>
                </a:solidFill>
                <a:latin typeface="Roboto Condensed Bold"/>
                <a:ea typeface="Roboto Condensed Bold"/>
                <a:cs typeface="Roboto Condensed Bold"/>
                <a:sym typeface="Roboto Condensed Bold"/>
              </a:rPr>
              <a:t>CÂU RÚT GỌN</a:t>
            </a:r>
          </a:p>
        </p:txBody>
      </p:sp>
      <p:sp>
        <p:nvSpPr>
          <p:cNvPr id="6" name="TextBox 6"/>
          <p:cNvSpPr txBox="1"/>
          <p:nvPr/>
        </p:nvSpPr>
        <p:spPr>
          <a:xfrm>
            <a:off x="1863271" y="2413176"/>
            <a:ext cx="3245984" cy="834216"/>
          </a:xfrm>
          <a:prstGeom prst="rect">
            <a:avLst/>
          </a:prstGeom>
        </p:spPr>
        <p:txBody>
          <a:bodyPr lIns="0" tIns="0" rIns="0" bIns="0" rtlCol="0" anchor="t">
            <a:spAutoFit/>
          </a:bodyPr>
          <a:lstStyle/>
          <a:p>
            <a:pPr algn="ctr">
              <a:lnSpc>
                <a:spcPts val="6895"/>
              </a:lnSpc>
            </a:pPr>
            <a:r>
              <a:rPr lang="en-US" sz="4477" b="1">
                <a:solidFill>
                  <a:srgbClr val="0C4369"/>
                </a:solidFill>
                <a:latin typeface="Roboto Condensed Bold"/>
                <a:ea typeface="Roboto Condensed Bold"/>
                <a:cs typeface="Roboto Condensed Bold"/>
                <a:sym typeface="Roboto Condensed Bold"/>
              </a:rPr>
              <a:t>Khái niệm</a:t>
            </a:r>
          </a:p>
        </p:txBody>
      </p:sp>
      <p:sp>
        <p:nvSpPr>
          <p:cNvPr id="7" name="Freeform 7"/>
          <p:cNvSpPr/>
          <p:nvPr/>
        </p:nvSpPr>
        <p:spPr>
          <a:xfrm flipH="1">
            <a:off x="310169" y="792386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8" name="Freeform 8"/>
          <p:cNvSpPr/>
          <p:nvPr/>
        </p:nvSpPr>
        <p:spPr>
          <a:xfrm>
            <a:off x="5021557" y="9773244"/>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9" name="Freeform 9"/>
          <p:cNvSpPr/>
          <p:nvPr/>
        </p:nvSpPr>
        <p:spPr>
          <a:xfrm flipH="1">
            <a:off x="9732945" y="9773244"/>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10">
              <a:extLst>
                <a:ext uri="{96DAC541-7B7A-43D3-8B79-37D633B846F1}">
                  <asvg:svgBlip xmlns:asvg="http://schemas.microsoft.com/office/drawing/2016/SVG/main" r:embed="rId11"/>
                </a:ext>
              </a:extLst>
            </a:blip>
            <a:stretch>
              <a:fillRect t="-87" b="-87"/>
            </a:stretch>
          </a:blipFill>
        </p:spPr>
        <p:txBody>
          <a:bodyPr/>
          <a:lstStyle/>
          <a:p>
            <a:endParaRPr lang="en-US"/>
          </a:p>
        </p:txBody>
      </p:sp>
      <p:sp>
        <p:nvSpPr>
          <p:cNvPr id="10" name="Freeform 10"/>
          <p:cNvSpPr/>
          <p:nvPr/>
        </p:nvSpPr>
        <p:spPr>
          <a:xfrm>
            <a:off x="15200013" y="7635589"/>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12">
              <a:extLst>
                <a:ext uri="{96DAC541-7B7A-43D3-8B79-37D633B846F1}">
                  <asvg:svgBlip xmlns:asvg="http://schemas.microsoft.com/office/drawing/2016/SVG/main" r:embed="rId13"/>
                </a:ext>
              </a:extLst>
            </a:blip>
            <a:stretch>
              <a:fillRect t="-87" b="-87"/>
            </a:stretch>
          </a:blipFill>
        </p:spPr>
        <p:txBody>
          <a:bodyPr/>
          <a:lstStyle/>
          <a:p>
            <a:endParaRPr lang="en-US"/>
          </a:p>
        </p:txBody>
      </p:sp>
      <p:sp>
        <p:nvSpPr>
          <p:cNvPr id="11" name="Freeform 11"/>
          <p:cNvSpPr/>
          <p:nvPr/>
        </p:nvSpPr>
        <p:spPr>
          <a:xfrm rot="-10800000" flipH="1">
            <a:off x="12837264" y="8205747"/>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2" name="Freeform 12"/>
          <p:cNvSpPr/>
          <p:nvPr/>
        </p:nvSpPr>
        <p:spPr>
          <a:xfrm rot="-10800000">
            <a:off x="3843215" y="820574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3" name="Freeform 13"/>
          <p:cNvSpPr/>
          <p:nvPr/>
        </p:nvSpPr>
        <p:spPr>
          <a:xfrm rot="-5948932">
            <a:off x="224840" y="1005790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4" name="Freeform 14"/>
          <p:cNvSpPr/>
          <p:nvPr/>
        </p:nvSpPr>
        <p:spPr>
          <a:xfrm rot="5950433" flipH="1">
            <a:off x="16455440" y="10158569"/>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20">
              <a:extLst>
                <a:ext uri="{96DAC541-7B7A-43D3-8B79-37D633B846F1}">
                  <asvg:svgBlip xmlns:asvg="http://schemas.microsoft.com/office/drawing/2016/SVG/main" r:embed="rId21"/>
                </a:ext>
              </a:extLst>
            </a:blip>
            <a:stretch>
              <a:fillRect l="-8" r="-8"/>
            </a:stretch>
          </a:blipFill>
        </p:spPr>
        <p:txBody>
          <a:bodyPr/>
          <a:lstStyle/>
          <a:p>
            <a:endParaRPr lang="en-US"/>
          </a:p>
        </p:txBody>
      </p:sp>
      <p:grpSp>
        <p:nvGrpSpPr>
          <p:cNvPr id="15" name="Group 15"/>
          <p:cNvGrpSpPr/>
          <p:nvPr/>
        </p:nvGrpSpPr>
        <p:grpSpPr>
          <a:xfrm>
            <a:off x="337749" y="3478171"/>
            <a:ext cx="7510459" cy="6295073"/>
            <a:chOff x="0" y="0"/>
            <a:chExt cx="1978063" cy="1657962"/>
          </a:xfrm>
        </p:grpSpPr>
        <p:sp>
          <p:nvSpPr>
            <p:cNvPr id="16" name="Freeform 16"/>
            <p:cNvSpPr/>
            <p:nvPr/>
          </p:nvSpPr>
          <p:spPr>
            <a:xfrm>
              <a:off x="0" y="0"/>
              <a:ext cx="1978063" cy="1657962"/>
            </a:xfrm>
            <a:custGeom>
              <a:avLst/>
              <a:gdLst/>
              <a:ahLst/>
              <a:cxnLst/>
              <a:rect l="l" t="t" r="r" b="b"/>
              <a:pathLst>
                <a:path w="1978063" h="1657962">
                  <a:moveTo>
                    <a:pt x="52572" y="0"/>
                  </a:moveTo>
                  <a:lnTo>
                    <a:pt x="1925491" y="0"/>
                  </a:lnTo>
                  <a:cubicBezTo>
                    <a:pt x="1954526" y="0"/>
                    <a:pt x="1978063" y="23537"/>
                    <a:pt x="1978063" y="52572"/>
                  </a:cubicBezTo>
                  <a:lnTo>
                    <a:pt x="1978063" y="1605390"/>
                  </a:lnTo>
                  <a:cubicBezTo>
                    <a:pt x="1978063" y="1619333"/>
                    <a:pt x="1972524" y="1632705"/>
                    <a:pt x="1962665" y="1642564"/>
                  </a:cubicBezTo>
                  <a:cubicBezTo>
                    <a:pt x="1952806" y="1652423"/>
                    <a:pt x="1939434" y="1657962"/>
                    <a:pt x="1925491" y="1657962"/>
                  </a:cubicBezTo>
                  <a:lnTo>
                    <a:pt x="52572" y="1657962"/>
                  </a:lnTo>
                  <a:cubicBezTo>
                    <a:pt x="23537" y="1657962"/>
                    <a:pt x="0" y="1634424"/>
                    <a:pt x="0" y="1605390"/>
                  </a:cubicBezTo>
                  <a:lnTo>
                    <a:pt x="0" y="52572"/>
                  </a:lnTo>
                  <a:cubicBezTo>
                    <a:pt x="0" y="38629"/>
                    <a:pt x="5539" y="25257"/>
                    <a:pt x="15398" y="15398"/>
                  </a:cubicBezTo>
                  <a:cubicBezTo>
                    <a:pt x="25257" y="5539"/>
                    <a:pt x="38629" y="0"/>
                    <a:pt x="52572" y="0"/>
                  </a:cubicBezTo>
                  <a:close/>
                </a:path>
              </a:pathLst>
            </a:custGeom>
            <a:solidFill>
              <a:srgbClr val="A4D6D9">
                <a:alpha val="85882"/>
              </a:srgbClr>
            </a:solidFill>
          </p:spPr>
          <p:txBody>
            <a:bodyPr/>
            <a:lstStyle/>
            <a:p>
              <a:endParaRPr lang="en-US"/>
            </a:p>
          </p:txBody>
        </p:sp>
        <p:sp>
          <p:nvSpPr>
            <p:cNvPr id="17" name="TextBox 17"/>
            <p:cNvSpPr txBox="1"/>
            <p:nvPr/>
          </p:nvSpPr>
          <p:spPr>
            <a:xfrm>
              <a:off x="0" y="-47625"/>
              <a:ext cx="1978063" cy="1705587"/>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685087" y="4042869"/>
            <a:ext cx="6815784" cy="4949825"/>
          </a:xfrm>
          <a:prstGeom prst="rect">
            <a:avLst/>
          </a:prstGeom>
        </p:spPr>
        <p:txBody>
          <a:bodyPr lIns="0" tIns="0" rIns="0" bIns="0" rtlCol="0" anchor="t">
            <a:spAutoFit/>
          </a:bodyPr>
          <a:lstStyle/>
          <a:p>
            <a:pPr marL="755651" lvl="1" indent="-377825" algn="just">
              <a:lnSpc>
                <a:spcPts val="4900"/>
              </a:lnSpc>
              <a:buFont typeface="Arial"/>
              <a:buChar char="•"/>
            </a:pPr>
            <a:r>
              <a:rPr lang="en-US" sz="3500" spc="-42" dirty="0" err="1">
                <a:solidFill>
                  <a:srgbClr val="000000"/>
                </a:solidFill>
                <a:latin typeface="Roboto Condensed"/>
                <a:ea typeface="Roboto Condensed"/>
                <a:cs typeface="Roboto Condensed"/>
                <a:sym typeface="Roboto Condensed"/>
              </a:rPr>
              <a:t>Là</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câu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có</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thành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phần</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câu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thường</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là</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thành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phần</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chính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bị</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tỉnh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lược</a:t>
            </a:r>
            <a:r>
              <a:rPr lang="en-US" sz="3500" spc="-42" dirty="0">
                <a:solidFill>
                  <a:srgbClr val="000000"/>
                </a:solidFill>
                <a:latin typeface="Roboto Condensed"/>
                <a:ea typeface="Roboto Condensed"/>
                <a:cs typeface="Roboto Condensed"/>
                <a:sym typeface="Roboto Condensed"/>
              </a:rPr>
              <a:t>. </a:t>
            </a:r>
          </a:p>
          <a:p>
            <a:pPr algn="just">
              <a:lnSpc>
                <a:spcPts val="4900"/>
              </a:lnSpc>
            </a:pP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Lược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bỏ</a:t>
            </a:r>
            <a:r>
              <a:rPr lang="en-US" sz="3500" spc="-42" dirty="0">
                <a:solidFill>
                  <a:srgbClr val="000000"/>
                </a:solidFill>
                <a:latin typeface="Roboto Condensed"/>
                <a:ea typeface="Roboto Condensed"/>
                <a:cs typeface="Roboto Condensed"/>
                <a:sym typeface="Roboto Condensed"/>
              </a:rPr>
              <a:t> CN</a:t>
            </a:r>
          </a:p>
          <a:p>
            <a:pPr algn="just">
              <a:lnSpc>
                <a:spcPts val="4900"/>
              </a:lnSpc>
            </a:pP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Lược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bỏ</a:t>
            </a:r>
            <a:r>
              <a:rPr lang="en-US" sz="3500" spc="-42" dirty="0">
                <a:solidFill>
                  <a:srgbClr val="000000"/>
                </a:solidFill>
                <a:latin typeface="Roboto Condensed"/>
                <a:ea typeface="Roboto Condensed"/>
                <a:cs typeface="Roboto Condensed"/>
                <a:sym typeface="Roboto Condensed"/>
              </a:rPr>
              <a:t> VN</a:t>
            </a:r>
          </a:p>
          <a:p>
            <a:pPr algn="just">
              <a:lnSpc>
                <a:spcPts val="4900"/>
              </a:lnSpc>
            </a:pP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Lược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bỏ</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cả</a:t>
            </a:r>
            <a:r>
              <a:rPr lang="en-US" sz="3500" spc="-42" dirty="0">
                <a:solidFill>
                  <a:srgbClr val="000000"/>
                </a:solidFill>
                <a:latin typeface="Roboto Condensed"/>
                <a:ea typeface="Roboto Condensed"/>
                <a:cs typeface="Roboto Condensed"/>
                <a:sym typeface="Roboto Condensed"/>
              </a:rPr>
              <a:t> CN </a:t>
            </a:r>
            <a:r>
              <a:rPr lang="en-US" sz="3500" spc="-42" dirty="0" err="1">
                <a:solidFill>
                  <a:srgbClr val="000000"/>
                </a:solidFill>
                <a:latin typeface="Roboto Condensed"/>
                <a:ea typeface="Roboto Condensed"/>
                <a:cs typeface="Roboto Condensed"/>
                <a:sym typeface="Roboto Condensed"/>
              </a:rPr>
              <a:t>và</a:t>
            </a:r>
            <a:r>
              <a:rPr lang="en-US" sz="3500" spc="-42" dirty="0">
                <a:solidFill>
                  <a:srgbClr val="000000"/>
                </a:solidFill>
                <a:latin typeface="Roboto Condensed"/>
                <a:ea typeface="Roboto Condensed"/>
                <a:cs typeface="Roboto Condensed"/>
                <a:sym typeface="Roboto Condensed"/>
              </a:rPr>
              <a:t> VN</a:t>
            </a:r>
          </a:p>
          <a:p>
            <a:pPr marL="755651" lvl="1" indent="-377825" algn="just">
              <a:lnSpc>
                <a:spcPts val="4900"/>
              </a:lnSpc>
              <a:buFont typeface="Arial"/>
              <a:buChar char="•"/>
            </a:pPr>
            <a:r>
              <a:rPr lang="en-US" sz="3500" spc="-42" dirty="0">
                <a:solidFill>
                  <a:srgbClr val="000000"/>
                </a:solidFill>
                <a:latin typeface="Roboto Condensed"/>
                <a:ea typeface="Roboto Condensed"/>
                <a:cs typeface="Roboto Condensed"/>
                <a:sym typeface="Roboto Condensed"/>
              </a:rPr>
              <a:t>Ta </a:t>
            </a:r>
            <a:r>
              <a:rPr lang="en-US" sz="3500" spc="-42" dirty="0" err="1">
                <a:solidFill>
                  <a:srgbClr val="000000"/>
                </a:solidFill>
                <a:latin typeface="Roboto Condensed"/>
                <a:ea typeface="Roboto Condensed"/>
                <a:cs typeface="Roboto Condensed"/>
                <a:sym typeface="Roboto Condensed"/>
              </a:rPr>
              <a:t>có</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thể</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khôi</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phục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thành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phần</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tỉnh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lược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để</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có</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câu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đầy</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đủ</a:t>
            </a:r>
            <a:r>
              <a:rPr lang="en-US" sz="3500" spc="-42" dirty="0">
                <a:solidFill>
                  <a:srgbClr val="000000"/>
                </a:solidFill>
                <a:latin typeface="Roboto Condensed"/>
                <a:ea typeface="Roboto Condensed"/>
                <a:cs typeface="Roboto Condensed"/>
                <a:sym typeface="Roboto Condensed"/>
              </a:rPr>
              <a:t>.</a:t>
            </a:r>
          </a:p>
          <a:p>
            <a:pPr algn="just">
              <a:lnSpc>
                <a:spcPts val="4900"/>
              </a:lnSpc>
            </a:pPr>
            <a:endParaRPr lang="en-US" sz="3500" spc="-42" dirty="0">
              <a:solidFill>
                <a:srgbClr val="000000"/>
              </a:solidFill>
              <a:latin typeface="Roboto Condensed"/>
              <a:ea typeface="Roboto Condensed"/>
              <a:cs typeface="Roboto Condensed"/>
              <a:sym typeface="Roboto Condensed"/>
            </a:endParaRPr>
          </a:p>
        </p:txBody>
      </p:sp>
      <p:grpSp>
        <p:nvGrpSpPr>
          <p:cNvPr id="19" name="Group 19"/>
          <p:cNvGrpSpPr/>
          <p:nvPr/>
        </p:nvGrpSpPr>
        <p:grpSpPr>
          <a:xfrm>
            <a:off x="8388234" y="3413107"/>
            <a:ext cx="9070574" cy="6295073"/>
            <a:chOff x="0" y="0"/>
            <a:chExt cx="2388958" cy="1657962"/>
          </a:xfrm>
        </p:grpSpPr>
        <p:sp>
          <p:nvSpPr>
            <p:cNvPr id="20" name="Freeform 20"/>
            <p:cNvSpPr/>
            <p:nvPr/>
          </p:nvSpPr>
          <p:spPr>
            <a:xfrm>
              <a:off x="0" y="0"/>
              <a:ext cx="2388958" cy="1657962"/>
            </a:xfrm>
            <a:custGeom>
              <a:avLst/>
              <a:gdLst/>
              <a:ahLst/>
              <a:cxnLst/>
              <a:rect l="l" t="t" r="r" b="b"/>
              <a:pathLst>
                <a:path w="2388958" h="1657962">
                  <a:moveTo>
                    <a:pt x="43530" y="0"/>
                  </a:moveTo>
                  <a:lnTo>
                    <a:pt x="2345428" y="0"/>
                  </a:lnTo>
                  <a:cubicBezTo>
                    <a:pt x="2369469" y="0"/>
                    <a:pt x="2388958" y="19489"/>
                    <a:pt x="2388958" y="43530"/>
                  </a:cubicBezTo>
                  <a:lnTo>
                    <a:pt x="2388958" y="1614432"/>
                  </a:lnTo>
                  <a:cubicBezTo>
                    <a:pt x="2388958" y="1625977"/>
                    <a:pt x="2384372" y="1637049"/>
                    <a:pt x="2376208" y="1645212"/>
                  </a:cubicBezTo>
                  <a:cubicBezTo>
                    <a:pt x="2368045" y="1653375"/>
                    <a:pt x="2356973" y="1657962"/>
                    <a:pt x="2345428" y="1657962"/>
                  </a:cubicBezTo>
                  <a:lnTo>
                    <a:pt x="43530" y="1657962"/>
                  </a:lnTo>
                  <a:cubicBezTo>
                    <a:pt x="19489" y="1657962"/>
                    <a:pt x="0" y="1638473"/>
                    <a:pt x="0" y="1614432"/>
                  </a:cubicBezTo>
                  <a:lnTo>
                    <a:pt x="0" y="43530"/>
                  </a:lnTo>
                  <a:cubicBezTo>
                    <a:pt x="0" y="31985"/>
                    <a:pt x="4586" y="20913"/>
                    <a:pt x="12750" y="12750"/>
                  </a:cubicBezTo>
                  <a:cubicBezTo>
                    <a:pt x="20913" y="4586"/>
                    <a:pt x="31985" y="0"/>
                    <a:pt x="43530" y="0"/>
                  </a:cubicBezTo>
                  <a:close/>
                </a:path>
              </a:pathLst>
            </a:custGeom>
            <a:solidFill>
              <a:srgbClr val="FABB88">
                <a:alpha val="85882"/>
              </a:srgbClr>
            </a:solidFill>
          </p:spPr>
          <p:txBody>
            <a:bodyPr/>
            <a:lstStyle/>
            <a:p>
              <a:endParaRPr lang="en-US"/>
            </a:p>
          </p:txBody>
        </p:sp>
        <p:sp>
          <p:nvSpPr>
            <p:cNvPr id="21" name="TextBox 21"/>
            <p:cNvSpPr txBox="1"/>
            <p:nvPr/>
          </p:nvSpPr>
          <p:spPr>
            <a:xfrm>
              <a:off x="0" y="-47625"/>
              <a:ext cx="2388958" cy="1705587"/>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9412839" y="4195086"/>
            <a:ext cx="7620218" cy="4330700"/>
          </a:xfrm>
          <a:prstGeom prst="rect">
            <a:avLst/>
          </a:prstGeom>
        </p:spPr>
        <p:txBody>
          <a:bodyPr lIns="0" tIns="0" rIns="0" bIns="0" rtlCol="0" anchor="t">
            <a:spAutoFit/>
          </a:bodyPr>
          <a:lstStyle/>
          <a:p>
            <a:pPr marL="755651" lvl="1" indent="-377825" algn="just">
              <a:lnSpc>
                <a:spcPts val="4900"/>
              </a:lnSpc>
              <a:buFont typeface="Arial"/>
              <a:buChar char="•"/>
            </a:pPr>
            <a:r>
              <a:rPr lang="en-US" sz="3500" spc="-42">
                <a:solidFill>
                  <a:srgbClr val="000000"/>
                </a:solidFill>
                <a:latin typeface="Roboto Condensed"/>
                <a:ea typeface="Roboto Condensed"/>
                <a:cs typeface="Roboto Condensed"/>
                <a:sym typeface="Roboto Condensed"/>
              </a:rPr>
              <a:t>Việc tỉnh lược câu chủ yếu do phương châm </a:t>
            </a:r>
            <a:r>
              <a:rPr lang="en-US" sz="3500" b="1" spc="-42">
                <a:solidFill>
                  <a:srgbClr val="000000"/>
                </a:solidFill>
                <a:latin typeface="Roboto Condensed Bold"/>
                <a:ea typeface="Roboto Condensed Bold"/>
                <a:cs typeface="Roboto Condensed Bold"/>
                <a:sym typeface="Roboto Condensed Bold"/>
              </a:rPr>
              <a:t>tiết kiệm trong việc sử dụng ngôn ngữ,</a:t>
            </a:r>
            <a:r>
              <a:rPr lang="en-US" sz="3500" spc="-42">
                <a:solidFill>
                  <a:srgbClr val="000000"/>
                </a:solidFill>
                <a:latin typeface="Roboto Condensed"/>
                <a:ea typeface="Roboto Condensed"/>
                <a:cs typeface="Roboto Condensed"/>
                <a:sym typeface="Roboto Condensed"/>
              </a:rPr>
              <a:t> nhất là khi nói (lược bỏ những thông tin bị coi là lặp, thừa) hoặc do dụng ý sử dụng (không muốn nêu rõ sự vật nào đó trong câu).</a:t>
            </a:r>
          </a:p>
          <a:p>
            <a:pPr algn="just">
              <a:lnSpc>
                <a:spcPts val="4900"/>
              </a:lnSpc>
            </a:pPr>
            <a:endParaRPr lang="en-US" sz="3500" spc="-42">
              <a:solidFill>
                <a:srgbClr val="000000"/>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51" y="547189"/>
            <a:ext cx="19195132" cy="3086101"/>
          </a:xfrm>
          <a:custGeom>
            <a:avLst/>
            <a:gdLst/>
            <a:ahLst/>
            <a:cxnLst/>
            <a:rect l="l" t="t" r="r" b="b"/>
            <a:pathLst>
              <a:path w="19195132" h="3086101">
                <a:moveTo>
                  <a:pt x="0" y="0"/>
                </a:moveTo>
                <a:lnTo>
                  <a:pt x="19195132" y="0"/>
                </a:lnTo>
                <a:lnTo>
                  <a:pt x="19195132" y="3086101"/>
                </a:lnTo>
                <a:lnTo>
                  <a:pt x="0" y="30861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92647" y="2397038"/>
            <a:ext cx="830847" cy="834571"/>
          </a:xfrm>
          <a:custGeom>
            <a:avLst/>
            <a:gdLst/>
            <a:ahLst/>
            <a:cxnLst/>
            <a:rect l="l" t="t" r="r" b="b"/>
            <a:pathLst>
              <a:path w="830847" h="834571">
                <a:moveTo>
                  <a:pt x="0" y="0"/>
                </a:moveTo>
                <a:lnTo>
                  <a:pt x="830847" y="0"/>
                </a:lnTo>
                <a:lnTo>
                  <a:pt x="830847" y="834571"/>
                </a:lnTo>
                <a:lnTo>
                  <a:pt x="0" y="83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310169" y="792386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a:off x="5021557" y="9773244"/>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9732945" y="9773244"/>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10">
              <a:extLst>
                <a:ext uri="{96DAC541-7B7A-43D3-8B79-37D633B846F1}">
                  <asvg:svgBlip xmlns:asvg="http://schemas.microsoft.com/office/drawing/2016/SVG/main" r:embed="rId11"/>
                </a:ext>
              </a:extLst>
            </a:blip>
            <a:stretch>
              <a:fillRect t="-87" b="-87"/>
            </a:stretch>
          </a:blipFill>
        </p:spPr>
        <p:txBody>
          <a:bodyPr/>
          <a:lstStyle/>
          <a:p>
            <a:endParaRPr lang="en-US"/>
          </a:p>
        </p:txBody>
      </p:sp>
      <p:sp>
        <p:nvSpPr>
          <p:cNvPr id="7" name="Freeform 7"/>
          <p:cNvSpPr/>
          <p:nvPr/>
        </p:nvSpPr>
        <p:spPr>
          <a:xfrm>
            <a:off x="15200013" y="7635589"/>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12">
              <a:extLst>
                <a:ext uri="{96DAC541-7B7A-43D3-8B79-37D633B846F1}">
                  <asvg:svgBlip xmlns:asvg="http://schemas.microsoft.com/office/drawing/2016/SVG/main" r:embed="rId13"/>
                </a:ext>
              </a:extLst>
            </a:blip>
            <a:stretch>
              <a:fillRect t="-87" b="-87"/>
            </a:stretch>
          </a:blipFill>
        </p:spPr>
        <p:txBody>
          <a:bodyPr/>
          <a:lstStyle/>
          <a:p>
            <a:endParaRPr lang="en-US"/>
          </a:p>
        </p:txBody>
      </p:sp>
      <p:sp>
        <p:nvSpPr>
          <p:cNvPr id="8" name="Freeform 8"/>
          <p:cNvSpPr/>
          <p:nvPr/>
        </p:nvSpPr>
        <p:spPr>
          <a:xfrm rot="-10800000" flipH="1">
            <a:off x="12837264" y="8205747"/>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800000">
            <a:off x="3843215" y="820574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5948932">
            <a:off x="224840" y="1005790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rot="5950433" flipH="1">
            <a:off x="16455440" y="10158569"/>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20">
              <a:extLst>
                <a:ext uri="{96DAC541-7B7A-43D3-8B79-37D633B846F1}">
                  <asvg:svgBlip xmlns:asvg="http://schemas.microsoft.com/office/drawing/2016/SVG/main" r:embed="rId21"/>
                </a:ext>
              </a:extLst>
            </a:blip>
            <a:stretch>
              <a:fillRect l="-8" r="-8"/>
            </a:stretch>
          </a:blipFill>
        </p:spPr>
        <p:txBody>
          <a:bodyPr/>
          <a:lstStyle/>
          <a:p>
            <a:endParaRPr lang="en-US"/>
          </a:p>
        </p:txBody>
      </p:sp>
      <p:grpSp>
        <p:nvGrpSpPr>
          <p:cNvPr id="12" name="Group 12"/>
          <p:cNvGrpSpPr/>
          <p:nvPr/>
        </p:nvGrpSpPr>
        <p:grpSpPr>
          <a:xfrm>
            <a:off x="337749" y="3738065"/>
            <a:ext cx="9833890" cy="5520235"/>
            <a:chOff x="0" y="0"/>
            <a:chExt cx="2589996" cy="1453889"/>
          </a:xfrm>
        </p:grpSpPr>
        <p:sp>
          <p:nvSpPr>
            <p:cNvPr id="13" name="Freeform 13"/>
            <p:cNvSpPr/>
            <p:nvPr/>
          </p:nvSpPr>
          <p:spPr>
            <a:xfrm>
              <a:off x="0" y="0"/>
              <a:ext cx="2589996" cy="1453889"/>
            </a:xfrm>
            <a:custGeom>
              <a:avLst/>
              <a:gdLst/>
              <a:ahLst/>
              <a:cxnLst/>
              <a:rect l="l" t="t" r="r" b="b"/>
              <a:pathLst>
                <a:path w="2589996" h="1453889">
                  <a:moveTo>
                    <a:pt x="40151" y="0"/>
                  </a:moveTo>
                  <a:lnTo>
                    <a:pt x="2549845" y="0"/>
                  </a:lnTo>
                  <a:cubicBezTo>
                    <a:pt x="2560494" y="0"/>
                    <a:pt x="2570706" y="4230"/>
                    <a:pt x="2578236" y="11760"/>
                  </a:cubicBezTo>
                  <a:cubicBezTo>
                    <a:pt x="2585766" y="19290"/>
                    <a:pt x="2589996" y="29502"/>
                    <a:pt x="2589996" y="40151"/>
                  </a:cubicBezTo>
                  <a:lnTo>
                    <a:pt x="2589996" y="1413738"/>
                  </a:lnTo>
                  <a:cubicBezTo>
                    <a:pt x="2589996" y="1435913"/>
                    <a:pt x="2572020" y="1453889"/>
                    <a:pt x="2549845" y="1453889"/>
                  </a:cubicBezTo>
                  <a:lnTo>
                    <a:pt x="40151" y="1453889"/>
                  </a:lnTo>
                  <a:cubicBezTo>
                    <a:pt x="29502" y="1453889"/>
                    <a:pt x="19290" y="1449659"/>
                    <a:pt x="11760" y="1442129"/>
                  </a:cubicBezTo>
                  <a:cubicBezTo>
                    <a:pt x="4230" y="1434599"/>
                    <a:pt x="0" y="1424387"/>
                    <a:pt x="0" y="1413738"/>
                  </a:cubicBezTo>
                  <a:lnTo>
                    <a:pt x="0" y="40151"/>
                  </a:lnTo>
                  <a:cubicBezTo>
                    <a:pt x="0" y="29502"/>
                    <a:pt x="4230" y="19290"/>
                    <a:pt x="11760" y="11760"/>
                  </a:cubicBezTo>
                  <a:cubicBezTo>
                    <a:pt x="19290" y="4230"/>
                    <a:pt x="29502" y="0"/>
                    <a:pt x="40151" y="0"/>
                  </a:cubicBezTo>
                  <a:close/>
                </a:path>
              </a:pathLst>
            </a:custGeom>
            <a:solidFill>
              <a:srgbClr val="FABB88">
                <a:alpha val="96863"/>
              </a:srgbClr>
            </a:solidFill>
          </p:spPr>
          <p:txBody>
            <a:bodyPr/>
            <a:lstStyle/>
            <a:p>
              <a:endParaRPr lang="en-US"/>
            </a:p>
          </p:txBody>
        </p:sp>
        <p:sp>
          <p:nvSpPr>
            <p:cNvPr id="14" name="TextBox 14"/>
            <p:cNvSpPr txBox="1"/>
            <p:nvPr/>
          </p:nvSpPr>
          <p:spPr>
            <a:xfrm>
              <a:off x="0" y="-47625"/>
              <a:ext cx="2589996" cy="1501514"/>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817910">
            <a:off x="13037688" y="2291821"/>
            <a:ext cx="839229" cy="1081133"/>
          </a:xfrm>
          <a:custGeom>
            <a:avLst/>
            <a:gdLst/>
            <a:ahLst/>
            <a:cxnLst/>
            <a:rect l="l" t="t" r="r" b="b"/>
            <a:pathLst>
              <a:path w="839229" h="1081133">
                <a:moveTo>
                  <a:pt x="0" y="0"/>
                </a:moveTo>
                <a:lnTo>
                  <a:pt x="839229" y="0"/>
                </a:lnTo>
                <a:lnTo>
                  <a:pt x="839229" y="1081133"/>
                </a:lnTo>
                <a:lnTo>
                  <a:pt x="0" y="108113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6" name="TextBox 16"/>
          <p:cNvSpPr txBox="1"/>
          <p:nvPr/>
        </p:nvSpPr>
        <p:spPr>
          <a:xfrm>
            <a:off x="888923" y="2352582"/>
            <a:ext cx="834571" cy="807212"/>
          </a:xfrm>
          <a:prstGeom prst="rect">
            <a:avLst/>
          </a:prstGeom>
        </p:spPr>
        <p:txBody>
          <a:bodyPr lIns="0" tIns="0" rIns="0" bIns="0" rtlCol="0" anchor="t">
            <a:spAutoFit/>
          </a:bodyPr>
          <a:lstStyle/>
          <a:p>
            <a:pPr algn="ctr">
              <a:lnSpc>
                <a:spcPts val="6766"/>
              </a:lnSpc>
            </a:pPr>
            <a:r>
              <a:rPr lang="en-US" sz="4310" spc="223">
                <a:solidFill>
                  <a:srgbClr val="FFFFFF"/>
                </a:solidFill>
                <a:latin typeface="Chewy"/>
                <a:ea typeface="Chewy"/>
                <a:cs typeface="Chewy"/>
                <a:sym typeface="Chewy"/>
              </a:rPr>
              <a:t>2</a:t>
            </a:r>
          </a:p>
        </p:txBody>
      </p:sp>
      <p:sp>
        <p:nvSpPr>
          <p:cNvPr id="17" name="TextBox 17"/>
          <p:cNvSpPr txBox="1"/>
          <p:nvPr/>
        </p:nvSpPr>
        <p:spPr>
          <a:xfrm>
            <a:off x="636890" y="675614"/>
            <a:ext cx="17014220" cy="1429564"/>
          </a:xfrm>
          <a:prstGeom prst="rect">
            <a:avLst/>
          </a:prstGeom>
        </p:spPr>
        <p:txBody>
          <a:bodyPr lIns="0" tIns="0" rIns="0" bIns="0" rtlCol="0" anchor="t">
            <a:spAutoFit/>
          </a:bodyPr>
          <a:lstStyle/>
          <a:p>
            <a:pPr algn="ctr">
              <a:lnSpc>
                <a:spcPts val="11857"/>
              </a:lnSpc>
            </a:pPr>
            <a:r>
              <a:rPr lang="en-US" sz="7698" b="1">
                <a:solidFill>
                  <a:srgbClr val="FFFFFF"/>
                </a:solidFill>
                <a:latin typeface="Roboto Condensed Bold"/>
                <a:ea typeface="Roboto Condensed Bold"/>
                <a:cs typeface="Roboto Condensed Bold"/>
                <a:sym typeface="Roboto Condensed Bold"/>
              </a:rPr>
              <a:t>CÂU RÚT GỌN</a:t>
            </a:r>
          </a:p>
        </p:txBody>
      </p:sp>
      <p:sp>
        <p:nvSpPr>
          <p:cNvPr id="18" name="TextBox 18"/>
          <p:cNvSpPr txBox="1"/>
          <p:nvPr/>
        </p:nvSpPr>
        <p:spPr>
          <a:xfrm>
            <a:off x="1604914" y="2397393"/>
            <a:ext cx="3245984" cy="834216"/>
          </a:xfrm>
          <a:prstGeom prst="rect">
            <a:avLst/>
          </a:prstGeom>
        </p:spPr>
        <p:txBody>
          <a:bodyPr lIns="0" tIns="0" rIns="0" bIns="0" rtlCol="0" anchor="t">
            <a:spAutoFit/>
          </a:bodyPr>
          <a:lstStyle/>
          <a:p>
            <a:pPr algn="ctr">
              <a:lnSpc>
                <a:spcPts val="6895"/>
              </a:lnSpc>
            </a:pPr>
            <a:r>
              <a:rPr lang="en-US" sz="4477" b="1">
                <a:solidFill>
                  <a:srgbClr val="0C4369"/>
                </a:solidFill>
                <a:latin typeface="Roboto Condensed Bold"/>
                <a:ea typeface="Roboto Condensed Bold"/>
                <a:cs typeface="Roboto Condensed Bold"/>
                <a:sym typeface="Roboto Condensed Bold"/>
              </a:rPr>
              <a:t>Tác dụng</a:t>
            </a:r>
          </a:p>
        </p:txBody>
      </p:sp>
      <p:sp>
        <p:nvSpPr>
          <p:cNvPr id="19" name="TextBox 19"/>
          <p:cNvSpPr txBox="1"/>
          <p:nvPr/>
        </p:nvSpPr>
        <p:spPr>
          <a:xfrm>
            <a:off x="636890" y="4044581"/>
            <a:ext cx="8808325" cy="5090556"/>
          </a:xfrm>
          <a:prstGeom prst="rect">
            <a:avLst/>
          </a:prstGeom>
        </p:spPr>
        <p:txBody>
          <a:bodyPr lIns="0" tIns="0" rIns="0" bIns="0" rtlCol="0" anchor="t">
            <a:spAutoFit/>
          </a:bodyPr>
          <a:lstStyle/>
          <a:p>
            <a:pPr marL="777245" lvl="1" indent="-388622" algn="just">
              <a:lnSpc>
                <a:spcPts val="5040"/>
              </a:lnSpc>
              <a:buFont typeface="Arial"/>
              <a:buChar char="•"/>
            </a:pPr>
            <a:r>
              <a:rPr lang="en-US" sz="3600" spc="-43" dirty="0" err="1">
                <a:solidFill>
                  <a:srgbClr val="000000"/>
                </a:solidFill>
                <a:latin typeface="Roboto Condensed"/>
                <a:ea typeface="Roboto Condensed"/>
                <a:cs typeface="Roboto Condensed"/>
                <a:sym typeface="Roboto Condensed"/>
              </a:rPr>
              <a:t>Giúp</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cho</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câu</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ngắn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gọn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xúc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tích</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hơn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nhưng</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vẫn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đảm</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bảo</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truyền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đạt</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được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đầy</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đủ</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thông</a:t>
            </a:r>
            <a:r>
              <a:rPr lang="en-US" sz="3600" spc="-43" dirty="0">
                <a:solidFill>
                  <a:srgbClr val="000000"/>
                </a:solidFill>
                <a:latin typeface="Roboto Condensed"/>
                <a:ea typeface="Roboto Condensed"/>
                <a:cs typeface="Roboto Condensed"/>
                <a:sym typeface="Roboto Condensed"/>
              </a:rPr>
              <a:t> tin </a:t>
            </a:r>
            <a:r>
              <a:rPr lang="en-US" sz="3600" spc="-43" dirty="0" err="1">
                <a:solidFill>
                  <a:srgbClr val="000000"/>
                </a:solidFill>
                <a:latin typeface="Roboto Condensed"/>
                <a:ea typeface="Roboto Condensed"/>
                <a:cs typeface="Roboto Condensed"/>
                <a:sym typeface="Roboto Condensed"/>
              </a:rPr>
              <a:t>đến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người</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nghe</a:t>
            </a:r>
            <a:r>
              <a:rPr lang="en-US" sz="3600" spc="-43" dirty="0">
                <a:solidFill>
                  <a:srgbClr val="000000"/>
                </a:solidFill>
                <a:latin typeface="Roboto Condensed"/>
                <a:ea typeface="Roboto Condensed"/>
                <a:cs typeface="Roboto Condensed"/>
                <a:sym typeface="Roboto Condensed"/>
              </a:rPr>
              <a:t>.</a:t>
            </a:r>
          </a:p>
          <a:p>
            <a:pPr marL="777245" lvl="1" indent="-388622" algn="just">
              <a:lnSpc>
                <a:spcPts val="5040"/>
              </a:lnSpc>
              <a:buFont typeface="Arial"/>
              <a:buChar char="•"/>
            </a:pPr>
            <a:r>
              <a:rPr lang="en-US" sz="3600" spc="-43" dirty="0" err="1">
                <a:solidFill>
                  <a:srgbClr val="000000"/>
                </a:solidFill>
                <a:latin typeface="Roboto Condensed"/>
                <a:ea typeface="Roboto Condensed"/>
                <a:cs typeface="Roboto Condensed"/>
                <a:sym typeface="Roboto Condensed"/>
              </a:rPr>
              <a:t>Khiến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cho</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thông</a:t>
            </a:r>
            <a:r>
              <a:rPr lang="en-US" sz="3600" spc="-43" dirty="0">
                <a:solidFill>
                  <a:srgbClr val="000000"/>
                </a:solidFill>
                <a:latin typeface="Roboto Condensed"/>
                <a:ea typeface="Roboto Condensed"/>
                <a:cs typeface="Roboto Condensed"/>
                <a:sym typeface="Roboto Condensed"/>
              </a:rPr>
              <a:t> tin </a:t>
            </a:r>
            <a:r>
              <a:rPr lang="en-US" sz="3600" spc="-43" dirty="0" err="1">
                <a:solidFill>
                  <a:srgbClr val="000000"/>
                </a:solidFill>
                <a:latin typeface="Roboto Condensed"/>
                <a:ea typeface="Roboto Condensed"/>
                <a:cs typeface="Roboto Condensed"/>
                <a:sym typeface="Roboto Condensed"/>
              </a:rPr>
              <a:t>được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truyền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đạt</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nhanh</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trọng</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tâm</a:t>
            </a:r>
            <a:r>
              <a:rPr lang="en-US" sz="3600" spc="-43" dirty="0">
                <a:solidFill>
                  <a:srgbClr val="000000"/>
                </a:solidFill>
                <a:latin typeface="Roboto Condensed"/>
                <a:ea typeface="Roboto Condensed"/>
                <a:cs typeface="Roboto Condensed"/>
                <a:sym typeface="Roboto Condensed"/>
              </a:rPr>
              <a:t>.</a:t>
            </a:r>
          </a:p>
          <a:p>
            <a:pPr marL="777245" lvl="1" indent="-388622" algn="just">
              <a:lnSpc>
                <a:spcPts val="5040"/>
              </a:lnSpc>
              <a:buFont typeface="Arial"/>
              <a:buChar char="•"/>
            </a:pPr>
            <a:r>
              <a:rPr lang="en-US" sz="3600" spc="-43" dirty="0" err="1">
                <a:solidFill>
                  <a:srgbClr val="000000"/>
                </a:solidFill>
                <a:latin typeface="Roboto Condensed"/>
                <a:ea typeface="Roboto Condensed"/>
                <a:cs typeface="Roboto Condensed"/>
                <a:sym typeface="Roboto Condensed"/>
              </a:rPr>
              <a:t>Ngụ</a:t>
            </a:r>
            <a:r>
              <a:rPr lang="en-US" sz="3600" spc="-43" dirty="0">
                <a:solidFill>
                  <a:srgbClr val="000000"/>
                </a:solidFill>
                <a:latin typeface="Roboto Condensed"/>
                <a:ea typeface="Roboto Condensed"/>
                <a:cs typeface="Roboto Condensed"/>
                <a:sym typeface="Roboto Condensed"/>
              </a:rPr>
              <a:t> ý </a:t>
            </a:r>
            <a:r>
              <a:rPr lang="en-US" sz="3600" spc="-43" dirty="0" err="1">
                <a:solidFill>
                  <a:srgbClr val="000000"/>
                </a:solidFill>
                <a:latin typeface="Roboto Condensed"/>
                <a:ea typeface="Roboto Condensed"/>
                <a:cs typeface="Roboto Condensed"/>
                <a:sym typeface="Roboto Condensed"/>
              </a:rPr>
              <a:t>sự</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việc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được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nhắc</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đến</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trong</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câu</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là</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của</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chung</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mọi</a:t>
            </a:r>
            <a:r>
              <a:rPr lang="en-US" sz="3600" spc="-43" dirty="0">
                <a:solidFill>
                  <a:srgbClr val="000000"/>
                </a:solidFill>
                <a:latin typeface="Roboto Condensed"/>
                <a:ea typeface="Roboto Condensed"/>
                <a:cs typeface="Roboto Condensed"/>
                <a:sym typeface="Roboto Condensed"/>
              </a:rPr>
              <a:t> </a:t>
            </a:r>
            <a:r>
              <a:rPr lang="en-US" sz="3600" spc="-43" dirty="0" err="1">
                <a:solidFill>
                  <a:srgbClr val="000000"/>
                </a:solidFill>
                <a:latin typeface="Roboto Condensed"/>
                <a:ea typeface="Roboto Condensed"/>
                <a:cs typeface="Roboto Condensed"/>
                <a:sym typeface="Roboto Condensed"/>
              </a:rPr>
              <a:t>người</a:t>
            </a:r>
            <a:r>
              <a:rPr lang="en-US" sz="3600" spc="-43" dirty="0">
                <a:solidFill>
                  <a:srgbClr val="000000"/>
                </a:solidFill>
                <a:latin typeface="Roboto Condensed"/>
                <a:ea typeface="Roboto Condensed"/>
                <a:cs typeface="Roboto Condensed"/>
                <a:sym typeface="Roboto Condensed"/>
              </a:rPr>
              <a:t>.</a:t>
            </a:r>
          </a:p>
          <a:p>
            <a:pPr algn="just">
              <a:lnSpc>
                <a:spcPts val="5040"/>
              </a:lnSpc>
            </a:pPr>
            <a:endParaRPr lang="en-US" sz="3600" spc="-43" dirty="0">
              <a:solidFill>
                <a:srgbClr val="000000"/>
              </a:solidFill>
              <a:latin typeface="Roboto Condensed"/>
              <a:ea typeface="Roboto Condensed"/>
              <a:cs typeface="Roboto Condensed"/>
              <a:sym typeface="Roboto Condensed"/>
            </a:endParaRPr>
          </a:p>
        </p:txBody>
      </p:sp>
      <p:sp>
        <p:nvSpPr>
          <p:cNvPr id="20" name="TextBox 20"/>
          <p:cNvSpPr txBox="1"/>
          <p:nvPr/>
        </p:nvSpPr>
        <p:spPr>
          <a:xfrm>
            <a:off x="13113501" y="2397393"/>
            <a:ext cx="3245984" cy="834216"/>
          </a:xfrm>
          <a:prstGeom prst="rect">
            <a:avLst/>
          </a:prstGeom>
        </p:spPr>
        <p:txBody>
          <a:bodyPr lIns="0" tIns="0" rIns="0" bIns="0" rtlCol="0" anchor="t">
            <a:spAutoFit/>
          </a:bodyPr>
          <a:lstStyle/>
          <a:p>
            <a:pPr algn="ctr">
              <a:lnSpc>
                <a:spcPts val="6895"/>
              </a:lnSpc>
            </a:pPr>
            <a:r>
              <a:rPr lang="en-US" sz="4477" b="1">
                <a:solidFill>
                  <a:srgbClr val="0C4369"/>
                </a:solidFill>
                <a:latin typeface="Roboto Condensed Bold"/>
                <a:ea typeface="Roboto Condensed Bold"/>
                <a:cs typeface="Roboto Condensed Bold"/>
                <a:sym typeface="Roboto Condensed Bold"/>
              </a:rPr>
              <a:t>Lưu ý</a:t>
            </a:r>
          </a:p>
        </p:txBody>
      </p:sp>
      <p:grpSp>
        <p:nvGrpSpPr>
          <p:cNvPr id="21" name="Group 21"/>
          <p:cNvGrpSpPr/>
          <p:nvPr/>
        </p:nvGrpSpPr>
        <p:grpSpPr>
          <a:xfrm>
            <a:off x="10598256" y="3478171"/>
            <a:ext cx="7428408" cy="1619405"/>
            <a:chOff x="0" y="0"/>
            <a:chExt cx="1956453" cy="426510"/>
          </a:xfrm>
        </p:grpSpPr>
        <p:sp>
          <p:nvSpPr>
            <p:cNvPr id="22" name="Freeform 22"/>
            <p:cNvSpPr/>
            <p:nvPr/>
          </p:nvSpPr>
          <p:spPr>
            <a:xfrm>
              <a:off x="0" y="0"/>
              <a:ext cx="1956453" cy="426510"/>
            </a:xfrm>
            <a:custGeom>
              <a:avLst/>
              <a:gdLst/>
              <a:ahLst/>
              <a:cxnLst/>
              <a:rect l="l" t="t" r="r" b="b"/>
              <a:pathLst>
                <a:path w="1956453" h="426510">
                  <a:moveTo>
                    <a:pt x="53152" y="0"/>
                  </a:moveTo>
                  <a:lnTo>
                    <a:pt x="1903301" y="0"/>
                  </a:lnTo>
                  <a:cubicBezTo>
                    <a:pt x="1917398" y="0"/>
                    <a:pt x="1930917" y="5600"/>
                    <a:pt x="1940885" y="15568"/>
                  </a:cubicBezTo>
                  <a:cubicBezTo>
                    <a:pt x="1950853" y="25536"/>
                    <a:pt x="1956453" y="39056"/>
                    <a:pt x="1956453" y="53152"/>
                  </a:cubicBezTo>
                  <a:lnTo>
                    <a:pt x="1956453" y="373357"/>
                  </a:lnTo>
                  <a:cubicBezTo>
                    <a:pt x="1956453" y="402713"/>
                    <a:pt x="1932656" y="426510"/>
                    <a:pt x="1903301" y="426510"/>
                  </a:cubicBezTo>
                  <a:lnTo>
                    <a:pt x="53152" y="426510"/>
                  </a:lnTo>
                  <a:cubicBezTo>
                    <a:pt x="39056" y="426510"/>
                    <a:pt x="25536" y="420910"/>
                    <a:pt x="15568" y="410942"/>
                  </a:cubicBezTo>
                  <a:cubicBezTo>
                    <a:pt x="5600" y="400974"/>
                    <a:pt x="0" y="387454"/>
                    <a:pt x="0" y="373357"/>
                  </a:cubicBezTo>
                  <a:lnTo>
                    <a:pt x="0" y="53152"/>
                  </a:lnTo>
                  <a:cubicBezTo>
                    <a:pt x="0" y="23797"/>
                    <a:pt x="23797" y="0"/>
                    <a:pt x="53152" y="0"/>
                  </a:cubicBezTo>
                  <a:close/>
                </a:path>
              </a:pathLst>
            </a:custGeom>
            <a:solidFill>
              <a:srgbClr val="A4D6D9">
                <a:alpha val="85882"/>
              </a:srgbClr>
            </a:solidFill>
          </p:spPr>
          <p:txBody>
            <a:bodyPr/>
            <a:lstStyle/>
            <a:p>
              <a:endParaRPr lang="en-US"/>
            </a:p>
          </p:txBody>
        </p:sp>
        <p:sp>
          <p:nvSpPr>
            <p:cNvPr id="23" name="TextBox 23"/>
            <p:cNvSpPr txBox="1"/>
            <p:nvPr/>
          </p:nvSpPr>
          <p:spPr>
            <a:xfrm>
              <a:off x="0" y="-47625"/>
              <a:ext cx="1956453" cy="474135"/>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0554438" y="3652340"/>
            <a:ext cx="7281275" cy="1235074"/>
          </a:xfrm>
          <a:prstGeom prst="rect">
            <a:avLst/>
          </a:prstGeom>
        </p:spPr>
        <p:txBody>
          <a:bodyPr lIns="0" tIns="0" rIns="0" bIns="0" rtlCol="0" anchor="t">
            <a:spAutoFit/>
          </a:bodyPr>
          <a:lstStyle/>
          <a:p>
            <a:pPr marL="755655" lvl="1" indent="-377828" algn="just">
              <a:lnSpc>
                <a:spcPts val="4900"/>
              </a:lnSpc>
              <a:buFont typeface="Arial"/>
              <a:buChar char="•"/>
            </a:pPr>
            <a:r>
              <a:rPr lang="en-US" sz="3500" spc="-42" dirty="0">
                <a:solidFill>
                  <a:srgbClr val="000000"/>
                </a:solidFill>
                <a:latin typeface="Roboto Condensed"/>
                <a:ea typeface="Roboto Condensed"/>
                <a:cs typeface="Roboto Condensed"/>
                <a:sym typeface="Roboto Condensed"/>
              </a:rPr>
              <a:t>Khi </a:t>
            </a:r>
            <a:r>
              <a:rPr lang="en-US" sz="3500" spc="-42" dirty="0" err="1">
                <a:solidFill>
                  <a:srgbClr val="000000"/>
                </a:solidFill>
                <a:latin typeface="Roboto Condensed"/>
                <a:ea typeface="Roboto Condensed"/>
                <a:cs typeface="Roboto Condensed"/>
                <a:sym typeface="Roboto Condensed"/>
              </a:rPr>
              <a:t>rút</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gọn</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câu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cầu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lưu</a:t>
            </a:r>
            <a:r>
              <a:rPr lang="en-US" sz="3500" spc="-42" dirty="0">
                <a:solidFill>
                  <a:srgbClr val="000000"/>
                </a:solidFill>
                <a:latin typeface="Roboto Condensed"/>
                <a:ea typeface="Roboto Condensed"/>
                <a:cs typeface="Roboto Condensed"/>
                <a:sym typeface="Roboto Condensed"/>
              </a:rPr>
              <a:t> ý: </a:t>
            </a:r>
            <a:r>
              <a:rPr lang="en-US" sz="3500" spc="-42" dirty="0" err="1">
                <a:solidFill>
                  <a:srgbClr val="000000"/>
                </a:solidFill>
                <a:latin typeface="Roboto Condensed"/>
                <a:ea typeface="Roboto Condensed"/>
                <a:cs typeface="Roboto Condensed"/>
                <a:sym typeface="Roboto Condensed"/>
              </a:rPr>
              <a:t>Không</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làm</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cho</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câu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trở</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nên</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cộc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lốc</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thiếu</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lịch</a:t>
            </a:r>
            <a:r>
              <a:rPr lang="en-US" sz="3500" spc="-42" dirty="0">
                <a:solidFill>
                  <a:srgbClr val="000000"/>
                </a:solidFill>
                <a:latin typeface="Roboto Condensed"/>
                <a:ea typeface="Roboto Condensed"/>
                <a:cs typeface="Roboto Condensed"/>
                <a:sym typeface="Roboto Condensed"/>
              </a:rPr>
              <a:t> </a:t>
            </a:r>
            <a:r>
              <a:rPr lang="en-US" sz="3500" spc="-42" dirty="0" err="1">
                <a:solidFill>
                  <a:srgbClr val="000000"/>
                </a:solidFill>
                <a:latin typeface="Roboto Condensed"/>
                <a:ea typeface="Roboto Condensed"/>
                <a:cs typeface="Roboto Condensed"/>
                <a:sym typeface="Roboto Condensed"/>
              </a:rPr>
              <a:t>sự</a:t>
            </a:r>
            <a:r>
              <a:rPr lang="en-US" sz="3500" spc="-42" dirty="0">
                <a:solidFill>
                  <a:srgbClr val="000000"/>
                </a:solidFill>
                <a:latin typeface="Roboto Condensed"/>
                <a:ea typeface="Roboto Condensed"/>
                <a:cs typeface="Roboto Condensed"/>
                <a:sym typeface="Roboto Condensed"/>
              </a:rPr>
              <a:t>.</a:t>
            </a:r>
          </a:p>
        </p:txBody>
      </p:sp>
      <p:grpSp>
        <p:nvGrpSpPr>
          <p:cNvPr id="25" name="Group 25"/>
          <p:cNvGrpSpPr/>
          <p:nvPr/>
        </p:nvGrpSpPr>
        <p:grpSpPr>
          <a:xfrm>
            <a:off x="10598256" y="7114164"/>
            <a:ext cx="7428408" cy="2947357"/>
            <a:chOff x="0" y="0"/>
            <a:chExt cx="1956453" cy="776259"/>
          </a:xfrm>
        </p:grpSpPr>
        <p:sp>
          <p:nvSpPr>
            <p:cNvPr id="26" name="Freeform 26"/>
            <p:cNvSpPr/>
            <p:nvPr/>
          </p:nvSpPr>
          <p:spPr>
            <a:xfrm>
              <a:off x="0" y="0"/>
              <a:ext cx="1956453" cy="776259"/>
            </a:xfrm>
            <a:custGeom>
              <a:avLst/>
              <a:gdLst/>
              <a:ahLst/>
              <a:cxnLst/>
              <a:rect l="l" t="t" r="r" b="b"/>
              <a:pathLst>
                <a:path w="1956453" h="776259">
                  <a:moveTo>
                    <a:pt x="53152" y="0"/>
                  </a:moveTo>
                  <a:lnTo>
                    <a:pt x="1903301" y="0"/>
                  </a:lnTo>
                  <a:cubicBezTo>
                    <a:pt x="1917398" y="0"/>
                    <a:pt x="1930917" y="5600"/>
                    <a:pt x="1940885" y="15568"/>
                  </a:cubicBezTo>
                  <a:cubicBezTo>
                    <a:pt x="1950853" y="25536"/>
                    <a:pt x="1956453" y="39056"/>
                    <a:pt x="1956453" y="53152"/>
                  </a:cubicBezTo>
                  <a:lnTo>
                    <a:pt x="1956453" y="723106"/>
                  </a:lnTo>
                  <a:cubicBezTo>
                    <a:pt x="1956453" y="752462"/>
                    <a:pt x="1932656" y="776259"/>
                    <a:pt x="1903301" y="776259"/>
                  </a:cubicBezTo>
                  <a:lnTo>
                    <a:pt x="53152" y="776259"/>
                  </a:lnTo>
                  <a:cubicBezTo>
                    <a:pt x="23797" y="776259"/>
                    <a:pt x="0" y="752462"/>
                    <a:pt x="0" y="723106"/>
                  </a:cubicBezTo>
                  <a:lnTo>
                    <a:pt x="0" y="53152"/>
                  </a:lnTo>
                  <a:cubicBezTo>
                    <a:pt x="0" y="23797"/>
                    <a:pt x="23797" y="0"/>
                    <a:pt x="53152" y="0"/>
                  </a:cubicBezTo>
                  <a:close/>
                </a:path>
              </a:pathLst>
            </a:custGeom>
            <a:solidFill>
              <a:srgbClr val="41AAB0">
                <a:alpha val="85882"/>
              </a:srgbClr>
            </a:solidFill>
          </p:spPr>
          <p:txBody>
            <a:bodyPr/>
            <a:lstStyle/>
            <a:p>
              <a:endParaRPr lang="en-US"/>
            </a:p>
          </p:txBody>
        </p:sp>
        <p:sp>
          <p:nvSpPr>
            <p:cNvPr id="27" name="TextBox 27"/>
            <p:cNvSpPr txBox="1"/>
            <p:nvPr/>
          </p:nvSpPr>
          <p:spPr>
            <a:xfrm>
              <a:off x="0" y="-47625"/>
              <a:ext cx="1956453" cy="823884"/>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10475599" y="6745856"/>
            <a:ext cx="7360114" cy="3541144"/>
          </a:xfrm>
          <a:prstGeom prst="rect">
            <a:avLst/>
          </a:prstGeom>
        </p:spPr>
        <p:txBody>
          <a:bodyPr lIns="0" tIns="0" rIns="0" bIns="0" rtlCol="0" anchor="t">
            <a:spAutoFit/>
          </a:bodyPr>
          <a:lstStyle/>
          <a:p>
            <a:pPr algn="just">
              <a:lnSpc>
                <a:spcPts val="4684"/>
              </a:lnSpc>
            </a:pPr>
            <a:endParaRPr dirty="0"/>
          </a:p>
          <a:p>
            <a:pPr marL="722467" lvl="1" indent="-361233" algn="just">
              <a:lnSpc>
                <a:spcPts val="4684"/>
              </a:lnSpc>
              <a:buFont typeface="Arial"/>
              <a:buChar char="•"/>
            </a:pPr>
            <a:r>
              <a:rPr lang="en-US" sz="3346" spc="-40" dirty="0" err="1">
                <a:solidFill>
                  <a:srgbClr val="000000"/>
                </a:solidFill>
                <a:latin typeface="Roboto Condensed"/>
                <a:ea typeface="Roboto Condensed"/>
                <a:cs typeface="Roboto Condensed"/>
                <a:sym typeface="Roboto Condensed"/>
              </a:rPr>
              <a:t>Hạn</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chế</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sử</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dụng</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câu</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rút</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gọn</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khi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nói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với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người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trên</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hoặc</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người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mình</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kính</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trọng</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Trường</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hợp</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dễ</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nhầm</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khi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giao</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tiếp</a:t>
            </a:r>
            <a:r>
              <a:rPr lang="en-US" sz="3346" spc="-40" dirty="0">
                <a:solidFill>
                  <a:srgbClr val="000000"/>
                </a:solidFill>
                <a:latin typeface="Roboto Condensed"/>
                <a:ea typeface="Roboto Condensed"/>
                <a:cs typeface="Roboto Condensed"/>
                <a:sym typeface="Roboto Condensed"/>
              </a:rPr>
              <a:t>, ta </a:t>
            </a:r>
            <a:r>
              <a:rPr lang="en-US" sz="3346" spc="-40" dirty="0" err="1">
                <a:solidFill>
                  <a:srgbClr val="000000"/>
                </a:solidFill>
                <a:latin typeface="Roboto Condensed"/>
                <a:ea typeface="Roboto Condensed"/>
                <a:cs typeface="Roboto Condensed"/>
                <a:sym typeface="Roboto Condensed"/>
              </a:rPr>
              <a:t>cần</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nói</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câu</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có</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đầy</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đủ</a:t>
            </a:r>
            <a:r>
              <a:rPr lang="en-US" sz="3346" spc="-40" dirty="0">
                <a:solidFill>
                  <a:srgbClr val="000000"/>
                </a:solidFill>
                <a:latin typeface="Roboto Condensed"/>
                <a:ea typeface="Roboto Condensed"/>
                <a:cs typeface="Roboto Condensed"/>
                <a:sym typeface="Roboto Condensed"/>
              </a:rPr>
              <a:t> </a:t>
            </a:r>
            <a:r>
              <a:rPr lang="en-US" sz="3346" spc="-40" dirty="0" err="1">
                <a:solidFill>
                  <a:srgbClr val="000000"/>
                </a:solidFill>
                <a:latin typeface="Roboto Condensed"/>
                <a:ea typeface="Roboto Condensed"/>
                <a:cs typeface="Roboto Condensed"/>
                <a:sym typeface="Roboto Condensed"/>
              </a:rPr>
              <a:t>thông</a:t>
            </a:r>
            <a:r>
              <a:rPr lang="en-US" sz="3346" spc="-40" dirty="0">
                <a:solidFill>
                  <a:srgbClr val="000000"/>
                </a:solidFill>
                <a:latin typeface="Roboto Condensed"/>
                <a:ea typeface="Roboto Condensed"/>
                <a:cs typeface="Roboto Condensed"/>
                <a:sym typeface="Roboto Condensed"/>
              </a:rPr>
              <a:t> tin.</a:t>
            </a:r>
          </a:p>
          <a:p>
            <a:pPr algn="just">
              <a:lnSpc>
                <a:spcPts val="4684"/>
              </a:lnSpc>
            </a:pPr>
            <a:endParaRPr lang="en-US" sz="3346" spc="-40" dirty="0">
              <a:solidFill>
                <a:srgbClr val="000000"/>
              </a:solidFill>
              <a:latin typeface="Roboto Condensed"/>
              <a:ea typeface="Roboto Condensed"/>
              <a:cs typeface="Roboto Condensed"/>
              <a:sym typeface="Roboto Condensed"/>
            </a:endParaRPr>
          </a:p>
        </p:txBody>
      </p:sp>
      <p:grpSp>
        <p:nvGrpSpPr>
          <p:cNvPr id="29" name="Group 29"/>
          <p:cNvGrpSpPr/>
          <p:nvPr/>
        </p:nvGrpSpPr>
        <p:grpSpPr>
          <a:xfrm>
            <a:off x="10598256" y="5339566"/>
            <a:ext cx="7428408" cy="1619405"/>
            <a:chOff x="0" y="0"/>
            <a:chExt cx="1956453" cy="426510"/>
          </a:xfrm>
        </p:grpSpPr>
        <p:sp>
          <p:nvSpPr>
            <p:cNvPr id="30" name="Freeform 30"/>
            <p:cNvSpPr/>
            <p:nvPr/>
          </p:nvSpPr>
          <p:spPr>
            <a:xfrm>
              <a:off x="0" y="0"/>
              <a:ext cx="1956453" cy="426510"/>
            </a:xfrm>
            <a:custGeom>
              <a:avLst/>
              <a:gdLst/>
              <a:ahLst/>
              <a:cxnLst/>
              <a:rect l="l" t="t" r="r" b="b"/>
              <a:pathLst>
                <a:path w="1956453" h="426510">
                  <a:moveTo>
                    <a:pt x="53152" y="0"/>
                  </a:moveTo>
                  <a:lnTo>
                    <a:pt x="1903301" y="0"/>
                  </a:lnTo>
                  <a:cubicBezTo>
                    <a:pt x="1917398" y="0"/>
                    <a:pt x="1930917" y="5600"/>
                    <a:pt x="1940885" y="15568"/>
                  </a:cubicBezTo>
                  <a:cubicBezTo>
                    <a:pt x="1950853" y="25536"/>
                    <a:pt x="1956453" y="39056"/>
                    <a:pt x="1956453" y="53152"/>
                  </a:cubicBezTo>
                  <a:lnTo>
                    <a:pt x="1956453" y="373357"/>
                  </a:lnTo>
                  <a:cubicBezTo>
                    <a:pt x="1956453" y="402713"/>
                    <a:pt x="1932656" y="426510"/>
                    <a:pt x="1903301" y="426510"/>
                  </a:cubicBezTo>
                  <a:lnTo>
                    <a:pt x="53152" y="426510"/>
                  </a:lnTo>
                  <a:cubicBezTo>
                    <a:pt x="39056" y="426510"/>
                    <a:pt x="25536" y="420910"/>
                    <a:pt x="15568" y="410942"/>
                  </a:cubicBezTo>
                  <a:cubicBezTo>
                    <a:pt x="5600" y="400974"/>
                    <a:pt x="0" y="387454"/>
                    <a:pt x="0" y="373357"/>
                  </a:cubicBezTo>
                  <a:lnTo>
                    <a:pt x="0" y="53152"/>
                  </a:lnTo>
                  <a:cubicBezTo>
                    <a:pt x="0" y="23797"/>
                    <a:pt x="23797" y="0"/>
                    <a:pt x="53152" y="0"/>
                  </a:cubicBezTo>
                  <a:close/>
                </a:path>
              </a:pathLst>
            </a:custGeom>
            <a:solidFill>
              <a:srgbClr val="A4D6D9">
                <a:alpha val="85882"/>
              </a:srgbClr>
            </a:solidFill>
          </p:spPr>
          <p:txBody>
            <a:bodyPr/>
            <a:lstStyle/>
            <a:p>
              <a:endParaRPr lang="en-US"/>
            </a:p>
          </p:txBody>
        </p:sp>
        <p:sp>
          <p:nvSpPr>
            <p:cNvPr id="31" name="TextBox 31"/>
            <p:cNvSpPr txBox="1"/>
            <p:nvPr/>
          </p:nvSpPr>
          <p:spPr>
            <a:xfrm>
              <a:off x="0" y="-47625"/>
              <a:ext cx="1956453" cy="474135"/>
            </a:xfrm>
            <a:prstGeom prst="rect">
              <a:avLst/>
            </a:prstGeom>
          </p:spPr>
          <p:txBody>
            <a:bodyPr lIns="50800" tIns="50800" rIns="50800" bIns="50800" rtlCol="0" anchor="ctr"/>
            <a:lstStyle/>
            <a:p>
              <a:pPr algn="ctr">
                <a:lnSpc>
                  <a:spcPts val="2659"/>
                </a:lnSpc>
              </a:pPr>
              <a:endParaRPr/>
            </a:p>
          </p:txBody>
        </p:sp>
      </p:grpSp>
      <p:sp>
        <p:nvSpPr>
          <p:cNvPr id="32" name="TextBox 32"/>
          <p:cNvSpPr txBox="1"/>
          <p:nvPr/>
        </p:nvSpPr>
        <p:spPr>
          <a:xfrm>
            <a:off x="10598256" y="5357226"/>
            <a:ext cx="7281275" cy="1235074"/>
          </a:xfrm>
          <a:prstGeom prst="rect">
            <a:avLst/>
          </a:prstGeom>
        </p:spPr>
        <p:txBody>
          <a:bodyPr lIns="0" tIns="0" rIns="0" bIns="0" rtlCol="0" anchor="t">
            <a:spAutoFit/>
          </a:bodyPr>
          <a:lstStyle/>
          <a:p>
            <a:pPr marL="755655" lvl="1" indent="-377828" algn="just">
              <a:lnSpc>
                <a:spcPts val="4900"/>
              </a:lnSpc>
              <a:buFont typeface="Arial"/>
              <a:buChar char="•"/>
            </a:pPr>
            <a:r>
              <a:rPr lang="en-US" sz="3500" spc="-42">
                <a:solidFill>
                  <a:srgbClr val="000000"/>
                </a:solidFill>
                <a:latin typeface="Roboto Condensed"/>
                <a:ea typeface="Roboto Condensed"/>
                <a:cs typeface="Roboto Condensed"/>
                <a:sym typeface="Roboto Condensed"/>
              </a:rPr>
              <a:t>Rút gọn câu đôi khi tạo ra cho câu nhiều cách hiểu, gây hiểu nhầm.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8"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flipH="1">
            <a:off x="313367" y="4436110"/>
            <a:ext cx="1800426" cy="1741503"/>
          </a:xfrm>
          <a:custGeom>
            <a:avLst/>
            <a:gdLst/>
            <a:ahLst/>
            <a:cxnLst/>
            <a:rect l="l" t="t" r="r" b="b"/>
            <a:pathLst>
              <a:path w="1800426" h="1741503">
                <a:moveTo>
                  <a:pt x="1800426" y="0"/>
                </a:moveTo>
                <a:lnTo>
                  <a:pt x="0" y="0"/>
                </a:lnTo>
                <a:lnTo>
                  <a:pt x="0" y="1741503"/>
                </a:lnTo>
                <a:lnTo>
                  <a:pt x="1800426" y="1741503"/>
                </a:lnTo>
                <a:lnTo>
                  <a:pt x="180042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2" name="Freeform 12"/>
          <p:cNvSpPr/>
          <p:nvPr/>
        </p:nvSpPr>
        <p:spPr>
          <a:xfrm>
            <a:off x="9389982" y="7651115"/>
            <a:ext cx="8325572" cy="2237497"/>
          </a:xfrm>
          <a:custGeom>
            <a:avLst/>
            <a:gdLst/>
            <a:ahLst/>
            <a:cxnLst/>
            <a:rect l="l" t="t" r="r" b="b"/>
            <a:pathLst>
              <a:path w="8325572" h="2237497">
                <a:moveTo>
                  <a:pt x="0" y="0"/>
                </a:moveTo>
                <a:lnTo>
                  <a:pt x="8325572" y="0"/>
                </a:lnTo>
                <a:lnTo>
                  <a:pt x="8325572" y="2237497"/>
                </a:lnTo>
                <a:lnTo>
                  <a:pt x="0" y="223749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3" name="TextBox 13"/>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Nhận diện nhanh</a:t>
            </a:r>
          </a:p>
        </p:txBody>
      </p:sp>
      <p:sp>
        <p:nvSpPr>
          <p:cNvPr id="14" name="TextBox 14"/>
          <p:cNvSpPr txBox="1"/>
          <p:nvPr/>
        </p:nvSpPr>
        <p:spPr>
          <a:xfrm>
            <a:off x="2144369" y="4346860"/>
            <a:ext cx="15484877" cy="1510030"/>
          </a:xfrm>
          <a:prstGeom prst="rect">
            <a:avLst/>
          </a:prstGeom>
        </p:spPr>
        <p:txBody>
          <a:bodyPr lIns="0" tIns="0" rIns="0" bIns="0" rtlCol="0" anchor="t">
            <a:spAutoFit/>
          </a:bodyPr>
          <a:lstStyle/>
          <a:p>
            <a:pPr algn="just">
              <a:lnSpc>
                <a:spcPts val="6020"/>
              </a:lnSpc>
            </a:pPr>
            <a:r>
              <a:rPr lang="en-US" sz="4300" b="1" dirty="0" err="1">
                <a:solidFill>
                  <a:srgbClr val="0C4369"/>
                </a:solidFill>
                <a:latin typeface="Roboto Condensed Bold"/>
                <a:ea typeface="Roboto Condensed Bold"/>
                <a:cs typeface="Roboto Condensed Bold"/>
                <a:sym typeface="Roboto Condensed Bold"/>
              </a:rPr>
              <a:t>Xác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định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trong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trường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hợp</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giải</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thích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vì</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sao</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đó</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là</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a:t>
            </a:r>
          </a:p>
        </p:txBody>
      </p:sp>
      <p:sp>
        <p:nvSpPr>
          <p:cNvPr id="15" name="TextBox 15"/>
          <p:cNvSpPr txBox="1"/>
          <p:nvPr/>
        </p:nvSpPr>
        <p:spPr>
          <a:xfrm>
            <a:off x="4025060" y="6250940"/>
            <a:ext cx="11905890" cy="2272030"/>
          </a:xfrm>
          <a:prstGeom prst="rect">
            <a:avLst/>
          </a:prstGeom>
        </p:spPr>
        <p:txBody>
          <a:bodyPr lIns="0" tIns="0" rIns="0" bIns="0" rtlCol="0" anchor="t">
            <a:spAutoFit/>
          </a:bodyPr>
          <a:lstStyle/>
          <a:p>
            <a:pPr algn="just">
              <a:lnSpc>
                <a:spcPts val="6019"/>
              </a:lnSpc>
            </a:pPr>
            <a:r>
              <a:rPr lang="en-US" sz="4299" dirty="0">
                <a:solidFill>
                  <a:srgbClr val="0C4369"/>
                </a:solidFill>
                <a:latin typeface="Roboto Condensed"/>
                <a:ea typeface="Roboto Condensed"/>
                <a:cs typeface="Roboto Condensed"/>
                <a:sym typeface="Roboto Condensed"/>
              </a:rPr>
              <a:t>a.   - </a:t>
            </a:r>
            <a:r>
              <a:rPr lang="en-US" sz="4299" dirty="0" err="1">
                <a:solidFill>
                  <a:srgbClr val="0C4369"/>
                </a:solidFill>
                <a:latin typeface="Roboto Condensed"/>
                <a:ea typeface="Roboto Condensed"/>
                <a:cs typeface="Roboto Condensed"/>
                <a:sym typeface="Roboto Condensed"/>
              </a:rPr>
              <a:t>Hôm</a:t>
            </a:r>
            <a:r>
              <a:rPr lang="en-US" sz="4299" dirty="0">
                <a:solidFill>
                  <a:srgbClr val="0C4369"/>
                </a:solidFill>
                <a:latin typeface="Roboto Condensed"/>
                <a:ea typeface="Roboto Condensed"/>
                <a:cs typeface="Roboto Condensed"/>
                <a:sym typeface="Roboto Condensed"/>
              </a:rPr>
              <a:t> qua </a:t>
            </a:r>
            <a:r>
              <a:rPr lang="en-US" sz="4299" dirty="0" err="1">
                <a:solidFill>
                  <a:srgbClr val="0C4369"/>
                </a:solidFill>
                <a:latin typeface="Roboto Condensed"/>
                <a:ea typeface="Roboto Condensed"/>
                <a:cs typeface="Roboto Condensed"/>
                <a:sym typeface="Roboto Condensed"/>
              </a:rPr>
              <a:t>em</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có</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tham</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gia</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sự</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kiện</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đó</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không</a:t>
            </a:r>
            <a:r>
              <a:rPr lang="en-US" sz="4299" dirty="0">
                <a:solidFill>
                  <a:srgbClr val="0C4369"/>
                </a:solidFill>
                <a:latin typeface="Roboto Condensed"/>
                <a:ea typeface="Roboto Condensed"/>
                <a:cs typeface="Roboto Condensed"/>
                <a:sym typeface="Roboto Condensed"/>
              </a:rPr>
              <a:t>?</a:t>
            </a:r>
          </a:p>
          <a:p>
            <a:pPr algn="just">
              <a:lnSpc>
                <a:spcPts val="6019"/>
              </a:lnSpc>
            </a:pP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Không</a:t>
            </a:r>
            <a:r>
              <a:rPr lang="en-US" sz="4299" dirty="0">
                <a:solidFill>
                  <a:srgbClr val="0C4369"/>
                </a:solidFill>
                <a:latin typeface="Roboto Condensed"/>
                <a:ea typeface="Roboto Condensed"/>
                <a:cs typeface="Roboto Condensed"/>
                <a:sym typeface="Roboto Condensed"/>
              </a:rPr>
              <a:t> </a:t>
            </a:r>
            <a:r>
              <a:rPr lang="en-US" sz="4299" dirty="0" err="1">
                <a:solidFill>
                  <a:srgbClr val="0C4369"/>
                </a:solidFill>
                <a:latin typeface="Roboto Condensed"/>
                <a:ea typeface="Roboto Condensed"/>
                <a:cs typeface="Roboto Condensed"/>
                <a:sym typeface="Roboto Condensed"/>
              </a:rPr>
              <a:t>anh</a:t>
            </a:r>
            <a:r>
              <a:rPr lang="en-US" sz="4299" dirty="0">
                <a:solidFill>
                  <a:srgbClr val="0C4369"/>
                </a:solidFill>
                <a:latin typeface="Roboto Condensed"/>
                <a:ea typeface="Roboto Condensed"/>
                <a:cs typeface="Roboto Condensed"/>
                <a:sym typeface="Roboto Condensed"/>
              </a:rPr>
              <a:t> ạ!</a:t>
            </a:r>
          </a:p>
          <a:p>
            <a:pPr algn="just">
              <a:lnSpc>
                <a:spcPts val="6020"/>
              </a:lnSpc>
            </a:pPr>
            <a:endParaRPr lang="en-US" sz="4299" dirty="0">
              <a:solidFill>
                <a:srgbClr val="0C4369"/>
              </a:solidFill>
              <a:latin typeface="Roboto Condensed"/>
              <a:ea typeface="Roboto Condensed"/>
              <a:cs typeface="Roboto Condensed"/>
              <a:sym typeface="Roboto Condensed"/>
            </a:endParaRPr>
          </a:p>
        </p:txBody>
      </p:sp>
      <p:sp>
        <p:nvSpPr>
          <p:cNvPr id="16" name="TextBox 16"/>
          <p:cNvSpPr txBox="1"/>
          <p:nvPr/>
        </p:nvSpPr>
        <p:spPr>
          <a:xfrm>
            <a:off x="10687591" y="8348224"/>
            <a:ext cx="5730354" cy="748030"/>
          </a:xfrm>
          <a:prstGeom prst="rect">
            <a:avLst/>
          </a:prstGeom>
        </p:spPr>
        <p:txBody>
          <a:bodyPr lIns="0" tIns="0" rIns="0" bIns="0" rtlCol="0" anchor="t">
            <a:spAutoFit/>
          </a:bodyPr>
          <a:lstStyle/>
          <a:p>
            <a:pPr algn="ctr">
              <a:lnSpc>
                <a:spcPts val="6020"/>
              </a:lnSpc>
            </a:pPr>
            <a:r>
              <a:rPr lang="en-US" sz="4300" b="1" i="1">
                <a:solidFill>
                  <a:srgbClr val="545454"/>
                </a:solidFill>
                <a:latin typeface="Roboto Condensed Bold Italics"/>
                <a:ea typeface="Roboto Condensed Bold Italics"/>
                <a:cs typeface="Roboto Condensed Bold Italics"/>
                <a:sym typeface="Roboto Condensed Bold Italics"/>
              </a:rPr>
              <a:t>Rút gọn Chủ ngữ.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flipH="1">
            <a:off x="313367" y="4436110"/>
            <a:ext cx="1800426" cy="1741503"/>
          </a:xfrm>
          <a:custGeom>
            <a:avLst/>
            <a:gdLst/>
            <a:ahLst/>
            <a:cxnLst/>
            <a:rect l="l" t="t" r="r" b="b"/>
            <a:pathLst>
              <a:path w="1800426" h="1741503">
                <a:moveTo>
                  <a:pt x="1800426" y="0"/>
                </a:moveTo>
                <a:lnTo>
                  <a:pt x="0" y="0"/>
                </a:lnTo>
                <a:lnTo>
                  <a:pt x="0" y="1741503"/>
                </a:lnTo>
                <a:lnTo>
                  <a:pt x="1800426" y="1741503"/>
                </a:lnTo>
                <a:lnTo>
                  <a:pt x="180042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2" name="Freeform 12"/>
          <p:cNvSpPr/>
          <p:nvPr/>
        </p:nvSpPr>
        <p:spPr>
          <a:xfrm>
            <a:off x="8305800" y="7577282"/>
            <a:ext cx="9716360" cy="2391342"/>
          </a:xfrm>
          <a:custGeom>
            <a:avLst/>
            <a:gdLst/>
            <a:ahLst/>
            <a:cxnLst/>
            <a:rect l="l" t="t" r="r" b="b"/>
            <a:pathLst>
              <a:path w="8898018" h="2391342">
                <a:moveTo>
                  <a:pt x="0" y="0"/>
                </a:moveTo>
                <a:lnTo>
                  <a:pt x="8898018" y="0"/>
                </a:lnTo>
                <a:lnTo>
                  <a:pt x="8898018" y="2391342"/>
                </a:lnTo>
                <a:lnTo>
                  <a:pt x="0" y="23913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3" name="TextBox 13"/>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Nhận diện nhanh</a:t>
            </a:r>
          </a:p>
        </p:txBody>
      </p:sp>
      <p:sp>
        <p:nvSpPr>
          <p:cNvPr id="15" name="TextBox 15"/>
          <p:cNvSpPr txBox="1"/>
          <p:nvPr/>
        </p:nvSpPr>
        <p:spPr>
          <a:xfrm>
            <a:off x="2680020" y="6241415"/>
            <a:ext cx="13419925" cy="840567"/>
          </a:xfrm>
          <a:prstGeom prst="rect">
            <a:avLst/>
          </a:prstGeom>
        </p:spPr>
        <p:txBody>
          <a:bodyPr lIns="0" tIns="0" rIns="0" bIns="0" rtlCol="0" anchor="t">
            <a:spAutoFit/>
          </a:bodyPr>
          <a:lstStyle/>
          <a:p>
            <a:pPr algn="just">
              <a:lnSpc>
                <a:spcPts val="6785"/>
              </a:lnSpc>
            </a:pPr>
            <a:r>
              <a:rPr lang="en-US" sz="4846">
                <a:solidFill>
                  <a:srgbClr val="0C4369"/>
                </a:solidFill>
                <a:latin typeface="Roboto Condensed"/>
                <a:ea typeface="Roboto Condensed"/>
                <a:cs typeface="Roboto Condensed"/>
                <a:sym typeface="Roboto Condensed"/>
              </a:rPr>
              <a:t>b. - Mưa! Mưa rồi!</a:t>
            </a:r>
          </a:p>
        </p:txBody>
      </p:sp>
      <p:sp>
        <p:nvSpPr>
          <p:cNvPr id="16" name="TextBox 16"/>
          <p:cNvSpPr txBox="1"/>
          <p:nvPr/>
        </p:nvSpPr>
        <p:spPr>
          <a:xfrm>
            <a:off x="8949197" y="7767782"/>
            <a:ext cx="8395078" cy="1944295"/>
          </a:xfrm>
          <a:prstGeom prst="rect">
            <a:avLst/>
          </a:prstGeom>
        </p:spPr>
        <p:txBody>
          <a:bodyPr lIns="0" tIns="0" rIns="0" bIns="0" rtlCol="0" anchor="t">
            <a:spAutoFit/>
          </a:bodyPr>
          <a:lstStyle/>
          <a:p>
            <a:pPr algn="ctr">
              <a:lnSpc>
                <a:spcPts val="5180"/>
              </a:lnSpc>
            </a:pPr>
            <a:r>
              <a:rPr lang="en-US" sz="3700" b="1" i="1" dirty="0" err="1">
                <a:solidFill>
                  <a:srgbClr val="3D3D3D"/>
                </a:solidFill>
                <a:latin typeface="Roboto Condensed Bold Italics"/>
                <a:ea typeface="Roboto Condensed Bold Italics"/>
                <a:cs typeface="Roboto Condensed Bold Italics"/>
                <a:sym typeface="Roboto Condensed Bold Italics"/>
              </a:rPr>
              <a:t>Không</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phải</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câu</a:t>
            </a:r>
            <a:r>
              <a:rPr lang="en-US" sz="3700" b="1" i="1" dirty="0">
                <a:solidFill>
                  <a:srgbClr val="3D3D3D"/>
                </a:solidFill>
                <a:latin typeface="Roboto Condensed Bold Italics"/>
                <a:ea typeface="Roboto Condensed Bold Italics"/>
                <a:cs typeface="Roboto Condensed Bold Italics"/>
                <a:sym typeface="Roboto Condensed Bold Italics"/>
              </a:rPr>
              <a:t> RG.</a:t>
            </a:r>
          </a:p>
          <a:p>
            <a:pPr algn="ctr">
              <a:lnSpc>
                <a:spcPts val="5180"/>
              </a:lnSpc>
            </a:pPr>
            <a:r>
              <a:rPr lang="en-US" sz="3700" b="1" i="1" dirty="0">
                <a:solidFill>
                  <a:srgbClr val="3D3D3D"/>
                </a:solidFill>
                <a:latin typeface="Roboto Condensed Bold Italics"/>
                <a:ea typeface="Roboto Condensed Bold Italics"/>
                <a:cs typeface="Roboto Condensed Bold Italics"/>
                <a:sym typeface="Roboto Condensed Bold Italics"/>
              </a:rPr>
              <a:t>(</a:t>
            </a:r>
            <a:r>
              <a:rPr lang="en-US" sz="3700" b="1" i="1" dirty="0" err="1">
                <a:solidFill>
                  <a:srgbClr val="3D3D3D"/>
                </a:solidFill>
                <a:latin typeface="Roboto Condensed Bold Italics"/>
                <a:ea typeface="Roboto Condensed Bold Italics"/>
                <a:cs typeface="Roboto Condensed Bold Italics"/>
                <a:sym typeface="Roboto Condensed Bold Italics"/>
              </a:rPr>
              <a:t>Chỉ</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là</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câu</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thông</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báo</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không</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khôi</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phục</a:t>
            </a:r>
            <a:r>
              <a:rPr lang="en-US" sz="3700" b="1" i="1" dirty="0">
                <a:solidFill>
                  <a:srgbClr val="3D3D3D"/>
                </a:solidFill>
                <a:latin typeface="Roboto Condensed Bold Italics"/>
                <a:ea typeface="Roboto Condensed Bold Italics"/>
                <a:cs typeface="Roboto Condensed Bold Italics"/>
                <a:sym typeface="Roboto Condensed Bold Italics"/>
              </a:rPr>
              <a:t> </a:t>
            </a:r>
            <a:r>
              <a:rPr lang="en-US" sz="3700" b="1" i="1" dirty="0" err="1">
                <a:solidFill>
                  <a:srgbClr val="3D3D3D"/>
                </a:solidFill>
                <a:latin typeface="Roboto Condensed Bold Italics"/>
                <a:ea typeface="Roboto Condensed Bold Italics"/>
                <a:cs typeface="Roboto Condensed Bold Italics"/>
                <a:sym typeface="Roboto Condensed Bold Italics"/>
              </a:rPr>
              <a:t>được</a:t>
            </a:r>
            <a:r>
              <a:rPr lang="en-US" sz="3700" b="1" i="1" dirty="0">
                <a:solidFill>
                  <a:srgbClr val="3D3D3D"/>
                </a:solidFill>
                <a:latin typeface="Roboto Condensed Bold Italics"/>
                <a:ea typeface="Roboto Condensed Bold Italics"/>
                <a:cs typeface="Roboto Condensed Bold Italics"/>
                <a:sym typeface="Roboto Condensed Bold Italics"/>
              </a:rPr>
              <a:t> CN - VN)</a:t>
            </a:r>
          </a:p>
        </p:txBody>
      </p:sp>
      <p:sp>
        <p:nvSpPr>
          <p:cNvPr id="17" name="TextBox 14">
            <a:extLst>
              <a:ext uri="{FF2B5EF4-FFF2-40B4-BE49-F238E27FC236}">
                <a16:creationId xmlns:a16="http://schemas.microsoft.com/office/drawing/2014/main" id="{89BE7275-9D85-C7C8-2A7A-11160F121ED2}"/>
              </a:ext>
            </a:extLst>
          </p:cNvPr>
          <p:cNvSpPr txBox="1"/>
          <p:nvPr/>
        </p:nvSpPr>
        <p:spPr>
          <a:xfrm>
            <a:off x="2144369" y="4346860"/>
            <a:ext cx="15484877" cy="1510030"/>
          </a:xfrm>
          <a:prstGeom prst="rect">
            <a:avLst/>
          </a:prstGeom>
        </p:spPr>
        <p:txBody>
          <a:bodyPr lIns="0" tIns="0" rIns="0" bIns="0" rtlCol="0" anchor="t">
            <a:spAutoFit/>
          </a:bodyPr>
          <a:lstStyle/>
          <a:p>
            <a:pPr algn="just">
              <a:lnSpc>
                <a:spcPts val="6020"/>
              </a:lnSpc>
            </a:pPr>
            <a:r>
              <a:rPr lang="en-US" sz="4300" b="1" dirty="0" err="1">
                <a:solidFill>
                  <a:srgbClr val="0C4369"/>
                </a:solidFill>
                <a:latin typeface="Roboto Condensed Bold"/>
                <a:ea typeface="Roboto Condensed Bold"/>
                <a:cs typeface="Roboto Condensed Bold"/>
                <a:sym typeface="Roboto Condensed Bold"/>
              </a:rPr>
              <a:t>Xác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định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trong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trường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hợp</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giải</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thích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vì</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sao</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đó</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là</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flipH="1">
            <a:off x="313367" y="4436110"/>
            <a:ext cx="1800426" cy="1741503"/>
          </a:xfrm>
          <a:custGeom>
            <a:avLst/>
            <a:gdLst/>
            <a:ahLst/>
            <a:cxnLst/>
            <a:rect l="l" t="t" r="r" b="b"/>
            <a:pathLst>
              <a:path w="1800426" h="1741503">
                <a:moveTo>
                  <a:pt x="1800426" y="0"/>
                </a:moveTo>
                <a:lnTo>
                  <a:pt x="0" y="0"/>
                </a:lnTo>
                <a:lnTo>
                  <a:pt x="0" y="1741503"/>
                </a:lnTo>
                <a:lnTo>
                  <a:pt x="1800426" y="1741503"/>
                </a:lnTo>
                <a:lnTo>
                  <a:pt x="180042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2" name="Freeform 12"/>
          <p:cNvSpPr/>
          <p:nvPr/>
        </p:nvSpPr>
        <p:spPr>
          <a:xfrm>
            <a:off x="9124142" y="7577282"/>
            <a:ext cx="8898018" cy="2391342"/>
          </a:xfrm>
          <a:custGeom>
            <a:avLst/>
            <a:gdLst/>
            <a:ahLst/>
            <a:cxnLst/>
            <a:rect l="l" t="t" r="r" b="b"/>
            <a:pathLst>
              <a:path w="8898018" h="2391342">
                <a:moveTo>
                  <a:pt x="0" y="0"/>
                </a:moveTo>
                <a:lnTo>
                  <a:pt x="8898018" y="0"/>
                </a:lnTo>
                <a:lnTo>
                  <a:pt x="8898018" y="2391342"/>
                </a:lnTo>
                <a:lnTo>
                  <a:pt x="0" y="23913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3" name="TextBox 13"/>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Nhận diện nhanh</a:t>
            </a:r>
          </a:p>
        </p:txBody>
      </p:sp>
      <p:sp>
        <p:nvSpPr>
          <p:cNvPr id="15" name="TextBox 15"/>
          <p:cNvSpPr txBox="1"/>
          <p:nvPr/>
        </p:nvSpPr>
        <p:spPr>
          <a:xfrm>
            <a:off x="2680020" y="6241415"/>
            <a:ext cx="13419925" cy="838916"/>
          </a:xfrm>
          <a:prstGeom prst="rect">
            <a:avLst/>
          </a:prstGeom>
        </p:spPr>
        <p:txBody>
          <a:bodyPr lIns="0" tIns="0" rIns="0" bIns="0" rtlCol="0" anchor="t">
            <a:spAutoFit/>
          </a:bodyPr>
          <a:lstStyle/>
          <a:p>
            <a:pPr algn="just">
              <a:lnSpc>
                <a:spcPts val="6785"/>
              </a:lnSpc>
            </a:pPr>
            <a:r>
              <a:rPr lang="en-US" sz="4846" i="1">
                <a:solidFill>
                  <a:srgbClr val="0C4369"/>
                </a:solidFill>
                <a:latin typeface="Roboto Condensed Italics"/>
                <a:ea typeface="Roboto Condensed Italics"/>
                <a:cs typeface="Roboto Condensed Italics"/>
                <a:sym typeface="Roboto Condensed Italics"/>
              </a:rPr>
              <a:t>c. Đi một ngày đàng, học một sàng khôn.</a:t>
            </a:r>
          </a:p>
        </p:txBody>
      </p:sp>
      <p:sp>
        <p:nvSpPr>
          <p:cNvPr id="16" name="TextBox 16"/>
          <p:cNvSpPr txBox="1"/>
          <p:nvPr/>
        </p:nvSpPr>
        <p:spPr>
          <a:xfrm>
            <a:off x="9389982" y="8053532"/>
            <a:ext cx="8254740" cy="1287095"/>
          </a:xfrm>
          <a:prstGeom prst="rect">
            <a:avLst/>
          </a:prstGeom>
        </p:spPr>
        <p:txBody>
          <a:bodyPr lIns="0" tIns="0" rIns="0" bIns="0" rtlCol="0" anchor="t">
            <a:spAutoFit/>
          </a:bodyPr>
          <a:lstStyle/>
          <a:p>
            <a:pPr algn="ctr">
              <a:lnSpc>
                <a:spcPts val="5180"/>
              </a:lnSpc>
            </a:pPr>
            <a:r>
              <a:rPr lang="en-US" sz="3700" b="1" i="1">
                <a:solidFill>
                  <a:srgbClr val="3D3D3D"/>
                </a:solidFill>
                <a:latin typeface="Roboto Condensed Bold Italics"/>
                <a:ea typeface="Roboto Condensed Bold Italics"/>
                <a:cs typeface="Roboto Condensed Bold Italics"/>
                <a:sym typeface="Roboto Condensed Bold Italics"/>
              </a:rPr>
              <a:t>Là câu Rút gọn, đúng với mọi người nên có thể bổ sung nhiều chủ ngữ hợp lí.</a:t>
            </a:r>
          </a:p>
        </p:txBody>
      </p:sp>
      <p:sp>
        <p:nvSpPr>
          <p:cNvPr id="17" name="TextBox 14">
            <a:extLst>
              <a:ext uri="{FF2B5EF4-FFF2-40B4-BE49-F238E27FC236}">
                <a16:creationId xmlns:a16="http://schemas.microsoft.com/office/drawing/2014/main" id="{61D28B5C-6A37-32BE-B309-4E7190703C50}"/>
              </a:ext>
            </a:extLst>
          </p:cNvPr>
          <p:cNvSpPr txBox="1"/>
          <p:nvPr/>
        </p:nvSpPr>
        <p:spPr>
          <a:xfrm>
            <a:off x="2144369" y="4346860"/>
            <a:ext cx="15484877" cy="1510030"/>
          </a:xfrm>
          <a:prstGeom prst="rect">
            <a:avLst/>
          </a:prstGeom>
        </p:spPr>
        <p:txBody>
          <a:bodyPr lIns="0" tIns="0" rIns="0" bIns="0" rtlCol="0" anchor="t">
            <a:spAutoFit/>
          </a:bodyPr>
          <a:lstStyle/>
          <a:p>
            <a:pPr algn="just">
              <a:lnSpc>
                <a:spcPts val="6020"/>
              </a:lnSpc>
            </a:pPr>
            <a:r>
              <a:rPr lang="en-US" sz="4300" b="1" dirty="0" err="1">
                <a:solidFill>
                  <a:srgbClr val="0C4369"/>
                </a:solidFill>
                <a:latin typeface="Roboto Condensed Bold"/>
                <a:ea typeface="Roboto Condensed Bold"/>
                <a:cs typeface="Roboto Condensed Bold"/>
                <a:sym typeface="Roboto Condensed Bold"/>
              </a:rPr>
              <a:t>Xác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định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trong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trường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hợp</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giải</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thích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vì</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sao</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đó</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là</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flipH="1">
            <a:off x="313367" y="4436110"/>
            <a:ext cx="1800426" cy="1741503"/>
          </a:xfrm>
          <a:custGeom>
            <a:avLst/>
            <a:gdLst/>
            <a:ahLst/>
            <a:cxnLst/>
            <a:rect l="l" t="t" r="r" b="b"/>
            <a:pathLst>
              <a:path w="1800426" h="1741503">
                <a:moveTo>
                  <a:pt x="1800426" y="0"/>
                </a:moveTo>
                <a:lnTo>
                  <a:pt x="0" y="0"/>
                </a:lnTo>
                <a:lnTo>
                  <a:pt x="0" y="1741503"/>
                </a:lnTo>
                <a:lnTo>
                  <a:pt x="1800426" y="1741503"/>
                </a:lnTo>
                <a:lnTo>
                  <a:pt x="1800426"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2" name="Freeform 12"/>
          <p:cNvSpPr/>
          <p:nvPr/>
        </p:nvSpPr>
        <p:spPr>
          <a:xfrm>
            <a:off x="10195984" y="7865340"/>
            <a:ext cx="6936437" cy="1864167"/>
          </a:xfrm>
          <a:custGeom>
            <a:avLst/>
            <a:gdLst/>
            <a:ahLst/>
            <a:cxnLst/>
            <a:rect l="l" t="t" r="r" b="b"/>
            <a:pathLst>
              <a:path w="6936437" h="1864167">
                <a:moveTo>
                  <a:pt x="0" y="0"/>
                </a:moveTo>
                <a:lnTo>
                  <a:pt x="6936437" y="0"/>
                </a:lnTo>
                <a:lnTo>
                  <a:pt x="6936437" y="1864167"/>
                </a:lnTo>
                <a:lnTo>
                  <a:pt x="0" y="186416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3" name="TextBox 13"/>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Nhận diện nhanh</a:t>
            </a:r>
          </a:p>
        </p:txBody>
      </p:sp>
      <p:sp>
        <p:nvSpPr>
          <p:cNvPr id="15" name="TextBox 15"/>
          <p:cNvSpPr txBox="1"/>
          <p:nvPr/>
        </p:nvSpPr>
        <p:spPr>
          <a:xfrm>
            <a:off x="2680020" y="6241415"/>
            <a:ext cx="13419925" cy="2553416"/>
          </a:xfrm>
          <a:prstGeom prst="rect">
            <a:avLst/>
          </a:prstGeom>
        </p:spPr>
        <p:txBody>
          <a:bodyPr lIns="0" tIns="0" rIns="0" bIns="0" rtlCol="0" anchor="t">
            <a:spAutoFit/>
          </a:bodyPr>
          <a:lstStyle/>
          <a:p>
            <a:pPr algn="just">
              <a:lnSpc>
                <a:spcPts val="6785"/>
              </a:lnSpc>
            </a:pPr>
            <a:r>
              <a:rPr lang="en-US" sz="4846" i="1" dirty="0">
                <a:solidFill>
                  <a:srgbClr val="0C4369"/>
                </a:solidFill>
                <a:latin typeface="Roboto Condensed Italics"/>
                <a:ea typeface="Roboto Condensed Italics"/>
                <a:cs typeface="Roboto Condensed Italics"/>
                <a:sym typeface="Roboto Condensed Italics"/>
              </a:rPr>
              <a:t>d.    - Ai </a:t>
            </a:r>
            <a:r>
              <a:rPr lang="en-US" sz="4846" i="1" dirty="0" err="1">
                <a:solidFill>
                  <a:srgbClr val="0C4369"/>
                </a:solidFill>
                <a:latin typeface="Roboto Condensed Italics"/>
                <a:ea typeface="Roboto Condensed Italics"/>
                <a:cs typeface="Roboto Condensed Italics"/>
                <a:sym typeface="Roboto Condensed Italics"/>
              </a:rPr>
              <a:t>là</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người</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đã</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vẽ</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bức</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tranh</a:t>
            </a:r>
            <a:r>
              <a:rPr lang="en-US" sz="4846" i="1" dirty="0">
                <a:solidFill>
                  <a:srgbClr val="0C4369"/>
                </a:solidFill>
                <a:latin typeface="Roboto Condensed Italics"/>
                <a:ea typeface="Roboto Condensed Italics"/>
                <a:cs typeface="Roboto Condensed Italics"/>
                <a:sym typeface="Roboto Condensed Italics"/>
              </a:rPr>
              <a:t> Em </a:t>
            </a:r>
            <a:r>
              <a:rPr lang="en-US" sz="4846" i="1" dirty="0" err="1">
                <a:solidFill>
                  <a:srgbClr val="0C4369"/>
                </a:solidFill>
                <a:latin typeface="Roboto Condensed Italics"/>
                <a:ea typeface="Roboto Condensed Italics"/>
                <a:cs typeface="Roboto Condensed Italics"/>
                <a:sym typeface="Roboto Condensed Italics"/>
              </a:rPr>
              <a:t>Thúy</a:t>
            </a:r>
            <a:r>
              <a:rPr lang="en-US" sz="4846" i="1" dirty="0">
                <a:solidFill>
                  <a:srgbClr val="0C4369"/>
                </a:solidFill>
                <a:latin typeface="Roboto Condensed Italics"/>
                <a:ea typeface="Roboto Condensed Italics"/>
                <a:cs typeface="Roboto Condensed Italics"/>
                <a:sym typeface="Roboto Condensed Italics"/>
              </a:rPr>
              <a:t>?</a:t>
            </a:r>
          </a:p>
          <a:p>
            <a:pPr algn="just">
              <a:lnSpc>
                <a:spcPts val="6785"/>
              </a:lnSpc>
            </a:pP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Họa</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sĩ</a:t>
            </a:r>
            <a:r>
              <a:rPr lang="en-US" sz="4846" i="1" dirty="0">
                <a:solidFill>
                  <a:srgbClr val="0C4369"/>
                </a:solidFill>
                <a:latin typeface="Roboto Condensed Italics"/>
                <a:ea typeface="Roboto Condensed Italics"/>
                <a:cs typeface="Roboto Condensed Italics"/>
                <a:sym typeface="Roboto Condensed Italics"/>
              </a:rPr>
              <a:t> </a:t>
            </a:r>
            <a:r>
              <a:rPr lang="en-US" sz="4846" i="1" dirty="0" err="1">
                <a:solidFill>
                  <a:srgbClr val="0C4369"/>
                </a:solidFill>
                <a:latin typeface="Roboto Condensed Italics"/>
                <a:ea typeface="Roboto Condensed Italics"/>
                <a:cs typeface="Roboto Condensed Italics"/>
                <a:sym typeface="Roboto Condensed Italics"/>
              </a:rPr>
              <a:t>Trần</a:t>
            </a:r>
            <a:r>
              <a:rPr lang="en-US" sz="4846" i="1" dirty="0">
                <a:solidFill>
                  <a:srgbClr val="0C4369"/>
                </a:solidFill>
                <a:latin typeface="Roboto Condensed Italics"/>
                <a:ea typeface="Roboto Condensed Italics"/>
                <a:cs typeface="Roboto Condensed Italics"/>
                <a:sym typeface="Roboto Condensed Italics"/>
              </a:rPr>
              <a:t> Văn </a:t>
            </a:r>
            <a:r>
              <a:rPr lang="en-US" sz="4846" i="1" dirty="0" err="1">
                <a:solidFill>
                  <a:srgbClr val="0C4369"/>
                </a:solidFill>
                <a:latin typeface="Roboto Condensed Italics"/>
                <a:ea typeface="Roboto Condensed Italics"/>
                <a:cs typeface="Roboto Condensed Italics"/>
                <a:sym typeface="Roboto Condensed Italics"/>
              </a:rPr>
              <a:t>Cẩn</a:t>
            </a:r>
            <a:r>
              <a:rPr lang="en-US" sz="4846" i="1" dirty="0">
                <a:solidFill>
                  <a:srgbClr val="0C4369"/>
                </a:solidFill>
                <a:latin typeface="Roboto Condensed Italics"/>
                <a:ea typeface="Roboto Condensed Italics"/>
                <a:cs typeface="Roboto Condensed Italics"/>
                <a:sym typeface="Roboto Condensed Italics"/>
              </a:rPr>
              <a:t>.</a:t>
            </a:r>
          </a:p>
          <a:p>
            <a:pPr algn="just">
              <a:lnSpc>
                <a:spcPts val="6785"/>
              </a:lnSpc>
            </a:pPr>
            <a:endParaRPr lang="en-US" sz="4846" i="1" dirty="0">
              <a:solidFill>
                <a:srgbClr val="0C4369"/>
              </a:solidFill>
              <a:latin typeface="Roboto Condensed Italics"/>
              <a:ea typeface="Roboto Condensed Italics"/>
              <a:cs typeface="Roboto Condensed Italics"/>
              <a:sym typeface="Roboto Condensed Italics"/>
            </a:endParaRPr>
          </a:p>
        </p:txBody>
      </p:sp>
      <p:sp>
        <p:nvSpPr>
          <p:cNvPr id="16" name="TextBox 16"/>
          <p:cNvSpPr txBox="1"/>
          <p:nvPr/>
        </p:nvSpPr>
        <p:spPr>
          <a:xfrm>
            <a:off x="9124142" y="8378144"/>
            <a:ext cx="8254740" cy="748030"/>
          </a:xfrm>
          <a:prstGeom prst="rect">
            <a:avLst/>
          </a:prstGeom>
        </p:spPr>
        <p:txBody>
          <a:bodyPr lIns="0" tIns="0" rIns="0" bIns="0" rtlCol="0" anchor="t">
            <a:spAutoFit/>
          </a:bodyPr>
          <a:lstStyle/>
          <a:p>
            <a:pPr algn="ctr">
              <a:lnSpc>
                <a:spcPts val="6019"/>
              </a:lnSpc>
            </a:pPr>
            <a:r>
              <a:rPr lang="en-US" sz="4299" b="1" i="1">
                <a:solidFill>
                  <a:srgbClr val="3D3D3D"/>
                </a:solidFill>
                <a:latin typeface="Roboto Condensed Bold Italics"/>
                <a:ea typeface="Roboto Condensed Bold Italics"/>
                <a:cs typeface="Roboto Condensed Bold Italics"/>
                <a:sym typeface="Roboto Condensed Bold Italics"/>
              </a:rPr>
              <a:t>Rút gọn vị ngữ</a:t>
            </a:r>
          </a:p>
        </p:txBody>
      </p:sp>
      <p:sp>
        <p:nvSpPr>
          <p:cNvPr id="17" name="TextBox 14">
            <a:extLst>
              <a:ext uri="{FF2B5EF4-FFF2-40B4-BE49-F238E27FC236}">
                <a16:creationId xmlns:a16="http://schemas.microsoft.com/office/drawing/2014/main" id="{6181FBE7-B183-F419-6BFA-58E3D217B4C2}"/>
              </a:ext>
            </a:extLst>
          </p:cNvPr>
          <p:cNvSpPr txBox="1"/>
          <p:nvPr/>
        </p:nvSpPr>
        <p:spPr>
          <a:xfrm>
            <a:off x="2144369" y="4346860"/>
            <a:ext cx="15484877" cy="1510030"/>
          </a:xfrm>
          <a:prstGeom prst="rect">
            <a:avLst/>
          </a:prstGeom>
        </p:spPr>
        <p:txBody>
          <a:bodyPr lIns="0" tIns="0" rIns="0" bIns="0" rtlCol="0" anchor="t">
            <a:spAutoFit/>
          </a:bodyPr>
          <a:lstStyle/>
          <a:p>
            <a:pPr algn="just">
              <a:lnSpc>
                <a:spcPts val="6020"/>
              </a:lnSpc>
            </a:pPr>
            <a:r>
              <a:rPr lang="en-US" sz="4300" b="1" dirty="0" err="1">
                <a:solidFill>
                  <a:srgbClr val="0C4369"/>
                </a:solidFill>
                <a:latin typeface="Roboto Condensed Bold"/>
                <a:ea typeface="Roboto Condensed Bold"/>
                <a:cs typeface="Roboto Condensed Bold"/>
                <a:sym typeface="Roboto Condensed Bold"/>
              </a:rPr>
              <a:t>Xác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định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trong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các</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trường</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hợp</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giải</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thích</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vì</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sao</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đó</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là</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câu</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rút</a:t>
            </a:r>
            <a:r>
              <a:rPr lang="en-US" sz="4300" b="1" dirty="0">
                <a:solidFill>
                  <a:srgbClr val="0C4369"/>
                </a:solidFill>
                <a:latin typeface="Roboto Condensed Bold"/>
                <a:ea typeface="Roboto Condensed Bold"/>
                <a:cs typeface="Roboto Condensed Bold"/>
                <a:sym typeface="Roboto Condensed Bold"/>
              </a:rPr>
              <a:t> </a:t>
            </a:r>
            <a:r>
              <a:rPr lang="en-US" sz="4300" b="1" dirty="0" err="1">
                <a:solidFill>
                  <a:srgbClr val="0C4369"/>
                </a:solidFill>
                <a:latin typeface="Roboto Condensed Bold"/>
                <a:ea typeface="Roboto Condensed Bold"/>
                <a:cs typeface="Roboto Condensed Bold"/>
                <a:sym typeface="Roboto Condensed Bold"/>
              </a:rPr>
              <a:t>gọn</a:t>
            </a:r>
            <a:r>
              <a:rPr lang="en-US" sz="4300" b="1" dirty="0">
                <a:solidFill>
                  <a:srgbClr val="0C4369"/>
                </a:solidFill>
                <a:latin typeface="Roboto Condensed Bold"/>
                <a:ea typeface="Roboto Condensed Bold"/>
                <a:cs typeface="Roboto Condensed Bold"/>
                <a:sym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flipH="1">
            <a:off x="0" y="4247974"/>
            <a:ext cx="1255372" cy="1214287"/>
          </a:xfrm>
          <a:custGeom>
            <a:avLst/>
            <a:gdLst/>
            <a:ahLst/>
            <a:cxnLst/>
            <a:rect l="l" t="t" r="r" b="b"/>
            <a:pathLst>
              <a:path w="1255372" h="1214287">
                <a:moveTo>
                  <a:pt x="1255372" y="0"/>
                </a:moveTo>
                <a:lnTo>
                  <a:pt x="0" y="0"/>
                </a:lnTo>
                <a:lnTo>
                  <a:pt x="0" y="1214287"/>
                </a:lnTo>
                <a:lnTo>
                  <a:pt x="1255372" y="1214287"/>
                </a:lnTo>
                <a:lnTo>
                  <a:pt x="1255372"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2" name="Freeform 12"/>
          <p:cNvSpPr/>
          <p:nvPr/>
        </p:nvSpPr>
        <p:spPr>
          <a:xfrm rot="410327">
            <a:off x="13321505" y="3890163"/>
            <a:ext cx="3986258" cy="5634286"/>
          </a:xfrm>
          <a:custGeom>
            <a:avLst/>
            <a:gdLst/>
            <a:ahLst/>
            <a:cxnLst/>
            <a:rect l="l" t="t" r="r" b="b"/>
            <a:pathLst>
              <a:path w="3986258" h="5634286">
                <a:moveTo>
                  <a:pt x="0" y="0"/>
                </a:moveTo>
                <a:lnTo>
                  <a:pt x="3986257" y="0"/>
                </a:lnTo>
                <a:lnTo>
                  <a:pt x="3986257" y="5634287"/>
                </a:lnTo>
                <a:lnTo>
                  <a:pt x="0" y="5634287"/>
                </a:lnTo>
                <a:lnTo>
                  <a:pt x="0" y="0"/>
                </a:lnTo>
                <a:close/>
              </a:path>
            </a:pathLst>
          </a:custGeom>
          <a:blipFill>
            <a:blip r:embed="rId22"/>
            <a:stretch>
              <a:fillRect/>
            </a:stretch>
          </a:blipFill>
        </p:spPr>
        <p:txBody>
          <a:bodyPr/>
          <a:lstStyle/>
          <a:p>
            <a:endParaRPr lang="en-US"/>
          </a:p>
        </p:txBody>
      </p:sp>
      <p:sp>
        <p:nvSpPr>
          <p:cNvPr id="13" name="TextBox 13"/>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Nhận diện nhanh: PHT 1.2</a:t>
            </a:r>
          </a:p>
        </p:txBody>
      </p:sp>
      <p:sp>
        <p:nvSpPr>
          <p:cNvPr id="14" name="TextBox 14"/>
          <p:cNvSpPr txBox="1"/>
          <p:nvPr/>
        </p:nvSpPr>
        <p:spPr>
          <a:xfrm>
            <a:off x="762000" y="5081139"/>
            <a:ext cx="12333689" cy="3591684"/>
          </a:xfrm>
          <a:prstGeom prst="rect">
            <a:avLst/>
          </a:prstGeom>
        </p:spPr>
        <p:txBody>
          <a:bodyPr lIns="0" tIns="0" rIns="0" bIns="0" rtlCol="0" anchor="t">
            <a:spAutoFit/>
          </a:bodyPr>
          <a:lstStyle/>
          <a:p>
            <a:pPr algn="just">
              <a:lnSpc>
                <a:spcPts val="5740"/>
              </a:lnSpc>
            </a:pPr>
            <a:r>
              <a:rPr lang="en-US" sz="4100" dirty="0" err="1">
                <a:solidFill>
                  <a:srgbClr val="1F5776"/>
                </a:solidFill>
                <a:latin typeface="Roboto Condensed"/>
                <a:ea typeface="Roboto Condensed"/>
                <a:cs typeface="Roboto Condensed"/>
                <a:sym typeface="Roboto Condensed"/>
              </a:rPr>
              <a:t>Đọc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lại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truyện</a:t>
            </a:r>
            <a:r>
              <a:rPr lang="en-US" sz="4100" dirty="0">
                <a:solidFill>
                  <a:srgbClr val="1F5776"/>
                </a:solidFill>
                <a:latin typeface="Roboto Condensed"/>
                <a:ea typeface="Roboto Condensed"/>
                <a:cs typeface="Roboto Condensed"/>
                <a:sym typeface="Roboto Condensed"/>
              </a:rPr>
              <a:t> </a:t>
            </a:r>
            <a:r>
              <a:rPr lang="en-US" sz="4100" b="1" i="1" dirty="0" err="1">
                <a:solidFill>
                  <a:srgbClr val="1F5776"/>
                </a:solidFill>
                <a:latin typeface="Roboto Condensed Bold Italics"/>
                <a:ea typeface="Roboto Condensed Bold Italics"/>
                <a:cs typeface="Roboto Condensed Bold Italics"/>
                <a:sym typeface="Roboto Condensed Bold Italics"/>
              </a:rPr>
              <a:t>Mất</a:t>
            </a:r>
            <a:r>
              <a:rPr lang="en-US" sz="4100" b="1" i="1" dirty="0">
                <a:solidFill>
                  <a:srgbClr val="1F5776"/>
                </a:solidFill>
                <a:latin typeface="Roboto Condensed Bold Italics"/>
                <a:ea typeface="Roboto Condensed Bold Italics"/>
                <a:cs typeface="Roboto Condensed Bold Italics"/>
                <a:sym typeface="Roboto Condensed Bold Italics"/>
              </a:rPr>
              <a:t> </a:t>
            </a:r>
            <a:r>
              <a:rPr lang="en-US" sz="4100" b="1" i="1" dirty="0" err="1">
                <a:solidFill>
                  <a:srgbClr val="1F5776"/>
                </a:solidFill>
                <a:latin typeface="Roboto Condensed Bold Italics"/>
                <a:ea typeface="Roboto Condensed Bold Italics"/>
                <a:cs typeface="Roboto Condensed Bold Italics"/>
                <a:sym typeface="Roboto Condensed Bold Italics"/>
              </a:rPr>
              <a:t>rồi</a:t>
            </a:r>
            <a:r>
              <a:rPr lang="en-US" sz="4100" b="1" i="1" dirty="0">
                <a:solidFill>
                  <a:srgbClr val="1F5776"/>
                </a:solidFill>
                <a:latin typeface="Roboto Condensed Bold Italics"/>
                <a:ea typeface="Roboto Condensed Bold Italics"/>
                <a:cs typeface="Roboto Condensed Bold Italics"/>
                <a:sym typeface="Roboto Condensed Bold Italics"/>
              </a:rPr>
              <a:t>! </a:t>
            </a:r>
            <a:r>
              <a:rPr lang="en-US" sz="4100" dirty="0" err="1">
                <a:solidFill>
                  <a:srgbClr val="1F5776"/>
                </a:solidFill>
                <a:latin typeface="Roboto Condensed"/>
                <a:ea typeface="Roboto Condensed"/>
                <a:cs typeface="Roboto Condensed"/>
                <a:sym typeface="Roboto Condensed"/>
              </a:rPr>
              <a:t>và</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trả</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lời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các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câu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hỏi</a:t>
            </a:r>
            <a:r>
              <a:rPr lang="en-US" sz="4100" dirty="0">
                <a:solidFill>
                  <a:srgbClr val="1F5776"/>
                </a:solidFill>
                <a:latin typeface="Roboto Condensed"/>
                <a:ea typeface="Roboto Condensed"/>
                <a:cs typeface="Roboto Condensed"/>
                <a:sym typeface="Roboto Condensed"/>
              </a:rPr>
              <a:t>:</a:t>
            </a:r>
          </a:p>
          <a:p>
            <a:pPr algn="just">
              <a:lnSpc>
                <a:spcPts val="5740"/>
              </a:lnSpc>
            </a:pPr>
            <a:r>
              <a:rPr lang="en-US" sz="4100" dirty="0">
                <a:solidFill>
                  <a:srgbClr val="1F5776"/>
                </a:solidFill>
                <a:latin typeface="Roboto Condensed"/>
                <a:ea typeface="Roboto Condensed"/>
                <a:cs typeface="Roboto Condensed"/>
                <a:sym typeface="Roboto Condensed"/>
              </a:rPr>
              <a:t>a. </a:t>
            </a:r>
            <a:r>
              <a:rPr lang="en-US" sz="4100" dirty="0" err="1">
                <a:solidFill>
                  <a:srgbClr val="1F5776"/>
                </a:solidFill>
                <a:latin typeface="Roboto Condensed"/>
                <a:ea typeface="Roboto Condensed"/>
                <a:cs typeface="Roboto Condensed"/>
                <a:sym typeface="Roboto Condensed"/>
              </a:rPr>
              <a:t>Xác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định</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các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câu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rút</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gọn</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có</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trong</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ngữ</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liệu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trên</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bằng</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cách</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tô</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màu</a:t>
            </a:r>
            <a:r>
              <a:rPr lang="en-US" sz="4100" dirty="0">
                <a:solidFill>
                  <a:srgbClr val="1F5776"/>
                </a:solidFill>
                <a:latin typeface="Roboto Condensed"/>
                <a:ea typeface="Roboto Condensed"/>
                <a:cs typeface="Roboto Condensed"/>
                <a:sym typeface="Roboto Condensed"/>
              </a:rPr>
              <a:t> / </a:t>
            </a:r>
            <a:r>
              <a:rPr lang="en-US" sz="4100" dirty="0" err="1">
                <a:solidFill>
                  <a:srgbClr val="1F5776"/>
                </a:solidFill>
                <a:latin typeface="Roboto Condensed"/>
                <a:ea typeface="Roboto Condensed"/>
                <a:cs typeface="Roboto Condensed"/>
                <a:sym typeface="Roboto Condensed"/>
              </a:rPr>
              <a:t>gạch</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chân</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dưới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các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câu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đó</a:t>
            </a:r>
            <a:r>
              <a:rPr lang="en-US" sz="4100" dirty="0">
                <a:solidFill>
                  <a:srgbClr val="1F5776"/>
                </a:solidFill>
                <a:latin typeface="Roboto Condensed"/>
                <a:ea typeface="Roboto Condensed"/>
                <a:cs typeface="Roboto Condensed"/>
                <a:sym typeface="Roboto Condensed"/>
              </a:rPr>
              <a:t>.</a:t>
            </a:r>
          </a:p>
          <a:p>
            <a:pPr algn="just">
              <a:lnSpc>
                <a:spcPts val="5740"/>
              </a:lnSpc>
            </a:pPr>
            <a:r>
              <a:rPr lang="en-US" sz="4100" dirty="0">
                <a:solidFill>
                  <a:srgbClr val="1F5776"/>
                </a:solidFill>
                <a:latin typeface="Roboto Condensed"/>
                <a:ea typeface="Roboto Condensed"/>
                <a:cs typeface="Roboto Condensed"/>
                <a:sym typeface="Roboto Condensed"/>
              </a:rPr>
              <a:t>b. </a:t>
            </a:r>
            <a:r>
              <a:rPr lang="en-US" sz="4100" dirty="0" err="1">
                <a:solidFill>
                  <a:srgbClr val="1F5776"/>
                </a:solidFill>
                <a:latin typeface="Roboto Condensed"/>
                <a:ea typeface="Roboto Condensed"/>
                <a:cs typeface="Roboto Condensed"/>
                <a:sym typeface="Roboto Condensed"/>
              </a:rPr>
              <a:t>Vì</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sao</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khi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dùng</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các</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câu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đó</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người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nghe</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lại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hiểu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nhầm</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Từ</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đó</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em</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rút</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ra</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lưu</a:t>
            </a:r>
            <a:r>
              <a:rPr lang="en-US" sz="4100" dirty="0">
                <a:solidFill>
                  <a:srgbClr val="1F5776"/>
                </a:solidFill>
                <a:latin typeface="Roboto Condensed"/>
                <a:ea typeface="Roboto Condensed"/>
                <a:cs typeface="Roboto Condensed"/>
                <a:sym typeface="Roboto Condensed"/>
              </a:rPr>
              <a:t> ý </a:t>
            </a:r>
            <a:r>
              <a:rPr lang="en-US" sz="4100" dirty="0" err="1">
                <a:solidFill>
                  <a:srgbClr val="1F5776"/>
                </a:solidFill>
                <a:latin typeface="Roboto Condensed"/>
                <a:ea typeface="Roboto Condensed"/>
                <a:cs typeface="Roboto Condensed"/>
                <a:sym typeface="Roboto Condensed"/>
              </a:rPr>
              <a:t>gì</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khi</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sử</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dụng</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câu</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rút</a:t>
            </a:r>
            <a:r>
              <a:rPr lang="en-US" sz="4100" dirty="0">
                <a:solidFill>
                  <a:srgbClr val="1F5776"/>
                </a:solidFill>
                <a:latin typeface="Roboto Condensed"/>
                <a:ea typeface="Roboto Condensed"/>
                <a:cs typeface="Roboto Condensed"/>
                <a:sym typeface="Roboto Condensed"/>
              </a:rPr>
              <a:t> </a:t>
            </a:r>
            <a:r>
              <a:rPr lang="en-US" sz="4100" dirty="0" err="1">
                <a:solidFill>
                  <a:srgbClr val="1F5776"/>
                </a:solidFill>
                <a:latin typeface="Roboto Condensed"/>
                <a:ea typeface="Roboto Condensed"/>
                <a:cs typeface="Roboto Condensed"/>
                <a:sym typeface="Roboto Condensed"/>
              </a:rPr>
              <a:t>gọn</a:t>
            </a:r>
            <a:r>
              <a:rPr lang="en-US" sz="4100" dirty="0">
                <a:solidFill>
                  <a:srgbClr val="1F5776"/>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BB88"/>
        </a:solidFill>
        <a:effectLst/>
      </p:bgPr>
    </p:bg>
    <p:spTree>
      <p:nvGrpSpPr>
        <p:cNvPr id="1" name=""/>
        <p:cNvGrpSpPr/>
        <p:nvPr/>
      </p:nvGrpSpPr>
      <p:grpSpPr>
        <a:xfrm>
          <a:off x="0" y="0"/>
          <a:ext cx="0" cy="0"/>
          <a:chOff x="0" y="0"/>
          <a:chExt cx="0" cy="0"/>
        </a:xfrm>
      </p:grpSpPr>
      <p:sp>
        <p:nvSpPr>
          <p:cNvPr id="2" name="Freeform 2"/>
          <p:cNvSpPr/>
          <p:nvPr/>
        </p:nvSpPr>
        <p:spPr>
          <a:xfrm rot="505722">
            <a:off x="1232000" y="8424554"/>
            <a:ext cx="962819" cy="542680"/>
          </a:xfrm>
          <a:custGeom>
            <a:avLst/>
            <a:gdLst/>
            <a:ahLst/>
            <a:cxnLst/>
            <a:rect l="l" t="t" r="r" b="b"/>
            <a:pathLst>
              <a:path w="962819" h="542680">
                <a:moveTo>
                  <a:pt x="0" y="0"/>
                </a:moveTo>
                <a:lnTo>
                  <a:pt x="962819" y="0"/>
                </a:lnTo>
                <a:lnTo>
                  <a:pt x="962819" y="542679"/>
                </a:lnTo>
                <a:lnTo>
                  <a:pt x="0" y="542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758897" y="2482665"/>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30569">
            <a:off x="690240" y="5693328"/>
            <a:ext cx="676920" cy="850014"/>
          </a:xfrm>
          <a:custGeom>
            <a:avLst/>
            <a:gdLst/>
            <a:ahLst/>
            <a:cxnLst/>
            <a:rect l="l" t="t" r="r" b="b"/>
            <a:pathLst>
              <a:path w="676920" h="850014">
                <a:moveTo>
                  <a:pt x="0" y="0"/>
                </a:moveTo>
                <a:lnTo>
                  <a:pt x="676920" y="0"/>
                </a:lnTo>
                <a:lnTo>
                  <a:pt x="676920" y="850014"/>
                </a:lnTo>
                <a:lnTo>
                  <a:pt x="0" y="850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5794177" y="8356920"/>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05722">
            <a:off x="15312768" y="1020710"/>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05722">
            <a:off x="17573883" y="6227698"/>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505722">
            <a:off x="5166538" y="-33995"/>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30569">
            <a:off x="7425474" y="9757659"/>
            <a:ext cx="676920" cy="850014"/>
          </a:xfrm>
          <a:custGeom>
            <a:avLst/>
            <a:gdLst/>
            <a:ahLst/>
            <a:cxnLst/>
            <a:rect l="l" t="t" r="r" b="b"/>
            <a:pathLst>
              <a:path w="676920" h="850014">
                <a:moveTo>
                  <a:pt x="0" y="0"/>
                </a:moveTo>
                <a:lnTo>
                  <a:pt x="676920" y="0"/>
                </a:lnTo>
                <a:lnTo>
                  <a:pt x="676920"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0339173" y="9710682"/>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30569">
            <a:off x="-109303" y="623296"/>
            <a:ext cx="676920" cy="850014"/>
          </a:xfrm>
          <a:custGeom>
            <a:avLst/>
            <a:gdLst/>
            <a:ahLst/>
            <a:cxnLst/>
            <a:rect l="l" t="t" r="r" b="b"/>
            <a:pathLst>
              <a:path w="676920" h="850014">
                <a:moveTo>
                  <a:pt x="0" y="0"/>
                </a:moveTo>
                <a:lnTo>
                  <a:pt x="676921" y="0"/>
                </a:lnTo>
                <a:lnTo>
                  <a:pt x="676921"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rot="232046">
            <a:off x="1197427" y="1808666"/>
            <a:ext cx="8384570" cy="8018816"/>
            <a:chOff x="0" y="0"/>
            <a:chExt cx="2208282" cy="2111952"/>
          </a:xfrm>
        </p:grpSpPr>
        <p:sp>
          <p:nvSpPr>
            <p:cNvPr id="13" name="Freeform 13"/>
            <p:cNvSpPr/>
            <p:nvPr/>
          </p:nvSpPr>
          <p:spPr>
            <a:xfrm>
              <a:off x="0" y="0"/>
              <a:ext cx="2208282" cy="2111952"/>
            </a:xfrm>
            <a:custGeom>
              <a:avLst/>
              <a:gdLst/>
              <a:ahLst/>
              <a:cxnLst/>
              <a:rect l="l" t="t" r="r" b="b"/>
              <a:pathLst>
                <a:path w="2208282" h="2111952">
                  <a:moveTo>
                    <a:pt x="47091" y="0"/>
                  </a:moveTo>
                  <a:lnTo>
                    <a:pt x="2161191" y="0"/>
                  </a:lnTo>
                  <a:cubicBezTo>
                    <a:pt x="2173680" y="0"/>
                    <a:pt x="2185658" y="4961"/>
                    <a:pt x="2194489" y="13793"/>
                  </a:cubicBezTo>
                  <a:cubicBezTo>
                    <a:pt x="2203321" y="22624"/>
                    <a:pt x="2208282" y="34602"/>
                    <a:pt x="2208282" y="47091"/>
                  </a:cubicBezTo>
                  <a:lnTo>
                    <a:pt x="2208282" y="2064861"/>
                  </a:lnTo>
                  <a:cubicBezTo>
                    <a:pt x="2208282" y="2077350"/>
                    <a:pt x="2203321" y="2089328"/>
                    <a:pt x="2194489" y="2098159"/>
                  </a:cubicBezTo>
                  <a:cubicBezTo>
                    <a:pt x="2185658" y="2106990"/>
                    <a:pt x="2173680" y="2111952"/>
                    <a:pt x="2161191" y="2111952"/>
                  </a:cubicBezTo>
                  <a:lnTo>
                    <a:pt x="47091" y="2111952"/>
                  </a:lnTo>
                  <a:cubicBezTo>
                    <a:pt x="21083" y="2111952"/>
                    <a:pt x="0" y="2090868"/>
                    <a:pt x="0" y="2064861"/>
                  </a:cubicBezTo>
                  <a:lnTo>
                    <a:pt x="0" y="47091"/>
                  </a:lnTo>
                  <a:cubicBezTo>
                    <a:pt x="0" y="34602"/>
                    <a:pt x="4961" y="22624"/>
                    <a:pt x="13793" y="13793"/>
                  </a:cubicBezTo>
                  <a:cubicBezTo>
                    <a:pt x="22624" y="4961"/>
                    <a:pt x="34602" y="0"/>
                    <a:pt x="47091" y="0"/>
                  </a:cubicBezTo>
                  <a:close/>
                </a:path>
              </a:pathLst>
            </a:custGeom>
            <a:solidFill>
              <a:srgbClr val="FEFEFE"/>
            </a:solidFill>
          </p:spPr>
          <p:txBody>
            <a:bodyPr/>
            <a:lstStyle/>
            <a:p>
              <a:endParaRPr lang="en-US"/>
            </a:p>
          </p:txBody>
        </p:sp>
        <p:sp>
          <p:nvSpPr>
            <p:cNvPr id="14" name="TextBox 14"/>
            <p:cNvSpPr txBox="1"/>
            <p:nvPr/>
          </p:nvSpPr>
          <p:spPr>
            <a:xfrm>
              <a:off x="0" y="-47625"/>
              <a:ext cx="2208282" cy="2159577"/>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312209" y="2185150"/>
            <a:ext cx="7831791" cy="7790170"/>
          </a:xfrm>
          <a:prstGeom prst="rect">
            <a:avLst/>
          </a:prstGeom>
        </p:spPr>
        <p:txBody>
          <a:bodyPr lIns="0" tIns="0" rIns="0" bIns="0" rtlCol="0" anchor="t">
            <a:spAutoFit/>
          </a:bodyPr>
          <a:lstStyle/>
          <a:p>
            <a:pPr algn="just">
              <a:lnSpc>
                <a:spcPts val="4759"/>
              </a:lnSpc>
            </a:pPr>
            <a:r>
              <a:rPr lang="en-US" sz="3399">
                <a:solidFill>
                  <a:srgbClr val="1F5776"/>
                </a:solidFill>
                <a:latin typeface="Roboto Condensed"/>
                <a:ea typeface="Roboto Condensed"/>
                <a:cs typeface="Roboto Condensed"/>
                <a:sym typeface="Roboto Condensed"/>
              </a:rPr>
              <a:t> Một người sắp đi chơi xa, dặn con:</a:t>
            </a:r>
          </a:p>
          <a:p>
            <a:pPr algn="just">
              <a:lnSpc>
                <a:spcPts val="4759"/>
              </a:lnSpc>
            </a:pPr>
            <a:r>
              <a:rPr lang="en-US" sz="3399">
                <a:solidFill>
                  <a:srgbClr val="1F5776"/>
                </a:solidFill>
                <a:latin typeface="Roboto Condensed"/>
                <a:ea typeface="Roboto Condensed"/>
                <a:cs typeface="Roboto Condensed"/>
                <a:sym typeface="Roboto Condensed"/>
              </a:rPr>
              <a:t>– Ở nhà, có ai hỏi, thì bảo bố đi chơi vắng nhé!</a:t>
            </a:r>
          </a:p>
          <a:p>
            <a:pPr algn="just">
              <a:lnSpc>
                <a:spcPts val="4759"/>
              </a:lnSpc>
            </a:pPr>
            <a:r>
              <a:rPr lang="en-US" sz="3399">
                <a:solidFill>
                  <a:srgbClr val="1F5776"/>
                </a:solidFill>
                <a:latin typeface="Roboto Condensed"/>
                <a:ea typeface="Roboto Condensed"/>
                <a:cs typeface="Roboto Condensed"/>
                <a:sym typeface="Roboto Condensed"/>
              </a:rPr>
              <a:t>   Sợ con mải chơi quên mất, ông ta lại cẩn thận lấy bút viết vào giấy, rồi bảo:</a:t>
            </a:r>
          </a:p>
          <a:p>
            <a:pPr algn="just">
              <a:lnSpc>
                <a:spcPts val="4759"/>
              </a:lnSpc>
            </a:pPr>
            <a:r>
              <a:rPr lang="en-US" sz="3399">
                <a:solidFill>
                  <a:srgbClr val="1F5776"/>
                </a:solidFill>
                <a:latin typeface="Roboto Condensed"/>
                <a:ea typeface="Roboto Condensed"/>
                <a:cs typeface="Roboto Condensed"/>
                <a:sym typeface="Roboto Condensed"/>
              </a:rPr>
              <a:t>– Có ai hỏi, thì con cứ đưa cái giấy này.</a:t>
            </a:r>
          </a:p>
          <a:p>
            <a:pPr algn="just">
              <a:lnSpc>
                <a:spcPts val="4759"/>
              </a:lnSpc>
            </a:pPr>
            <a:r>
              <a:rPr lang="en-US" sz="3399">
                <a:solidFill>
                  <a:srgbClr val="1F5776"/>
                </a:solidFill>
                <a:latin typeface="Roboto Condensed"/>
                <a:ea typeface="Roboto Condensed"/>
                <a:cs typeface="Roboto Condensed"/>
                <a:sym typeface="Roboto Condensed"/>
              </a:rPr>
              <a:t>   Con cầm giấy bỏ vào túi áo. Cả ngày, chẳng thấy ai hỏi. Tối đến, sẵn có ngọn đèn, nó lấy giấy ra xem, rồi chẳng may vô ý để giấy cháy mất.</a:t>
            </a:r>
          </a:p>
          <a:p>
            <a:pPr algn="just">
              <a:lnSpc>
                <a:spcPts val="4759"/>
              </a:lnSpc>
            </a:pPr>
            <a:r>
              <a:rPr lang="en-US" sz="3399">
                <a:solidFill>
                  <a:srgbClr val="1F5776"/>
                </a:solidFill>
                <a:latin typeface="Roboto Condensed"/>
                <a:ea typeface="Roboto Condensed"/>
                <a:cs typeface="Roboto Condensed"/>
                <a:sym typeface="Roboto Condensed"/>
              </a:rPr>
              <a:t>   Hôm sau, có người đến chơi, hỏi:</a:t>
            </a:r>
          </a:p>
          <a:p>
            <a:pPr algn="just">
              <a:lnSpc>
                <a:spcPts val="4759"/>
              </a:lnSpc>
            </a:pPr>
            <a:r>
              <a:rPr lang="en-US" sz="3399">
                <a:solidFill>
                  <a:srgbClr val="1F5776"/>
                </a:solidFill>
                <a:latin typeface="Roboto Condensed"/>
                <a:ea typeface="Roboto Condensed"/>
                <a:cs typeface="Roboto Condensed"/>
                <a:sym typeface="Roboto Condensed"/>
              </a:rPr>
              <a:t>– Thầy cháu có nhà không?</a:t>
            </a:r>
          </a:p>
          <a:p>
            <a:pPr algn="just">
              <a:lnSpc>
                <a:spcPts val="4759"/>
              </a:lnSpc>
            </a:pPr>
            <a:endParaRPr lang="en-US" sz="3399">
              <a:solidFill>
                <a:srgbClr val="1F5776"/>
              </a:solidFill>
              <a:latin typeface="Roboto Condensed"/>
              <a:ea typeface="Roboto Condensed"/>
              <a:cs typeface="Roboto Condensed"/>
              <a:sym typeface="Roboto Condensed"/>
            </a:endParaRPr>
          </a:p>
        </p:txBody>
      </p:sp>
      <p:sp>
        <p:nvSpPr>
          <p:cNvPr id="16" name="Freeform 16"/>
          <p:cNvSpPr/>
          <p:nvPr/>
        </p:nvSpPr>
        <p:spPr>
          <a:xfrm rot="1753070">
            <a:off x="573294" y="368194"/>
            <a:ext cx="2134268" cy="2400506"/>
          </a:xfrm>
          <a:custGeom>
            <a:avLst/>
            <a:gdLst/>
            <a:ahLst/>
            <a:cxnLst/>
            <a:rect l="l" t="t" r="r" b="b"/>
            <a:pathLst>
              <a:path w="2134268" h="2400506">
                <a:moveTo>
                  <a:pt x="0" y="0"/>
                </a:moveTo>
                <a:lnTo>
                  <a:pt x="2134267" y="0"/>
                </a:lnTo>
                <a:lnTo>
                  <a:pt x="2134267" y="2400505"/>
                </a:lnTo>
                <a:lnTo>
                  <a:pt x="0" y="2400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3701936" y="-54959"/>
            <a:ext cx="12093811" cy="1863625"/>
          </a:xfrm>
          <a:prstGeom prst="rect">
            <a:avLst/>
          </a:prstGeom>
        </p:spPr>
        <p:txBody>
          <a:bodyPr lIns="0" tIns="0" rIns="0" bIns="0" rtlCol="0" anchor="t">
            <a:spAutoFit/>
          </a:bodyPr>
          <a:lstStyle/>
          <a:p>
            <a:pPr algn="ctr">
              <a:lnSpc>
                <a:spcPts val="15400"/>
              </a:lnSpc>
            </a:pPr>
            <a:r>
              <a:rPr lang="en-US" sz="9999">
                <a:solidFill>
                  <a:srgbClr val="1F5776"/>
                </a:solidFill>
                <a:latin typeface="#9Slide06 SVNSlow Attack"/>
                <a:ea typeface="#9Slide06 SVNSlow Attack"/>
                <a:cs typeface="#9Slide06 SVNSlow Attack"/>
                <a:sym typeface="#9Slide06 SVNSlow Attack"/>
              </a:rPr>
              <a:t>Mất rồi!</a:t>
            </a:r>
          </a:p>
        </p:txBody>
      </p:sp>
      <p:grpSp>
        <p:nvGrpSpPr>
          <p:cNvPr id="18" name="Group 18"/>
          <p:cNvGrpSpPr/>
          <p:nvPr/>
        </p:nvGrpSpPr>
        <p:grpSpPr>
          <a:xfrm rot="-266748">
            <a:off x="9748841" y="1808666"/>
            <a:ext cx="8092048" cy="8018816"/>
            <a:chOff x="0" y="0"/>
            <a:chExt cx="2131239" cy="2111952"/>
          </a:xfrm>
        </p:grpSpPr>
        <p:sp>
          <p:nvSpPr>
            <p:cNvPr id="19" name="Freeform 19"/>
            <p:cNvSpPr/>
            <p:nvPr/>
          </p:nvSpPr>
          <p:spPr>
            <a:xfrm>
              <a:off x="0" y="0"/>
              <a:ext cx="2131239" cy="2111952"/>
            </a:xfrm>
            <a:custGeom>
              <a:avLst/>
              <a:gdLst/>
              <a:ahLst/>
              <a:cxnLst/>
              <a:rect l="l" t="t" r="r" b="b"/>
              <a:pathLst>
                <a:path w="2131239" h="2111952">
                  <a:moveTo>
                    <a:pt x="48793" y="0"/>
                  </a:moveTo>
                  <a:lnTo>
                    <a:pt x="2082446" y="0"/>
                  </a:lnTo>
                  <a:cubicBezTo>
                    <a:pt x="2095387" y="0"/>
                    <a:pt x="2107797" y="5141"/>
                    <a:pt x="2116948" y="14291"/>
                  </a:cubicBezTo>
                  <a:cubicBezTo>
                    <a:pt x="2126098" y="23442"/>
                    <a:pt x="2131239" y="35853"/>
                    <a:pt x="2131239" y="48793"/>
                  </a:cubicBezTo>
                  <a:lnTo>
                    <a:pt x="2131239" y="2063158"/>
                  </a:lnTo>
                  <a:cubicBezTo>
                    <a:pt x="2131239" y="2076099"/>
                    <a:pt x="2126098" y="2088510"/>
                    <a:pt x="2116948" y="2097660"/>
                  </a:cubicBezTo>
                  <a:cubicBezTo>
                    <a:pt x="2107797" y="2106811"/>
                    <a:pt x="2095387" y="2111952"/>
                    <a:pt x="2082446" y="2111952"/>
                  </a:cubicBezTo>
                  <a:lnTo>
                    <a:pt x="48793" y="2111952"/>
                  </a:lnTo>
                  <a:cubicBezTo>
                    <a:pt x="35853" y="2111952"/>
                    <a:pt x="23442" y="2106811"/>
                    <a:pt x="14291" y="2097660"/>
                  </a:cubicBezTo>
                  <a:cubicBezTo>
                    <a:pt x="5141" y="2088510"/>
                    <a:pt x="0" y="2076099"/>
                    <a:pt x="0" y="2063158"/>
                  </a:cubicBezTo>
                  <a:lnTo>
                    <a:pt x="0" y="48793"/>
                  </a:lnTo>
                  <a:cubicBezTo>
                    <a:pt x="0" y="35853"/>
                    <a:pt x="5141" y="23442"/>
                    <a:pt x="14291" y="14291"/>
                  </a:cubicBezTo>
                  <a:cubicBezTo>
                    <a:pt x="23442" y="5141"/>
                    <a:pt x="35853" y="0"/>
                    <a:pt x="48793" y="0"/>
                  </a:cubicBezTo>
                  <a:close/>
                </a:path>
              </a:pathLst>
            </a:custGeom>
            <a:solidFill>
              <a:srgbClr val="FEFEFE"/>
            </a:solidFill>
          </p:spPr>
          <p:txBody>
            <a:bodyPr/>
            <a:lstStyle/>
            <a:p>
              <a:endParaRPr lang="en-US"/>
            </a:p>
          </p:txBody>
        </p:sp>
        <p:sp>
          <p:nvSpPr>
            <p:cNvPr id="20" name="TextBox 20"/>
            <p:cNvSpPr txBox="1"/>
            <p:nvPr/>
          </p:nvSpPr>
          <p:spPr>
            <a:xfrm>
              <a:off x="0" y="-47625"/>
              <a:ext cx="2131239" cy="2159577"/>
            </a:xfrm>
            <a:prstGeom prst="rect">
              <a:avLst/>
            </a:prstGeom>
          </p:spPr>
          <p:txBody>
            <a:bodyPr lIns="50800" tIns="50800" rIns="50800" bIns="50800" rtlCol="0" anchor="ctr"/>
            <a:lstStyle/>
            <a:p>
              <a:pPr algn="ctr">
                <a:lnSpc>
                  <a:spcPts val="2659"/>
                </a:lnSpc>
              </a:pPr>
              <a:endParaRPr/>
            </a:p>
          </p:txBody>
        </p:sp>
      </p:grpSp>
      <p:pic>
        <p:nvPicPr>
          <p:cNvPr id="21" name="Picture 21"/>
          <p:cNvPicPr>
            <a:picLocks noChangeAspect="1"/>
          </p:cNvPicPr>
          <p:nvPr/>
        </p:nvPicPr>
        <p:blipFill>
          <a:blip r:embed="rId10"/>
          <a:srcRect/>
          <a:stretch>
            <a:fillRect/>
          </a:stretch>
        </p:blipFill>
        <p:spPr>
          <a:xfrm>
            <a:off x="16574590" y="7538187"/>
            <a:ext cx="1599705" cy="3440226"/>
          </a:xfrm>
          <a:prstGeom prst="rect">
            <a:avLst/>
          </a:prstGeom>
        </p:spPr>
      </p:pic>
      <p:sp>
        <p:nvSpPr>
          <p:cNvPr id="22" name="Freeform 22"/>
          <p:cNvSpPr/>
          <p:nvPr/>
        </p:nvSpPr>
        <p:spPr>
          <a:xfrm rot="-4491338">
            <a:off x="14579218" y="8205435"/>
            <a:ext cx="2419442" cy="1354888"/>
          </a:xfrm>
          <a:custGeom>
            <a:avLst/>
            <a:gdLst/>
            <a:ahLst/>
            <a:cxnLst/>
            <a:rect l="l" t="t" r="r" b="b"/>
            <a:pathLst>
              <a:path w="2419442" h="1354888">
                <a:moveTo>
                  <a:pt x="0" y="0"/>
                </a:moveTo>
                <a:lnTo>
                  <a:pt x="2419442" y="0"/>
                </a:lnTo>
                <a:lnTo>
                  <a:pt x="2419442" y="1354887"/>
                </a:lnTo>
                <a:lnTo>
                  <a:pt x="0" y="1354887"/>
                </a:lnTo>
                <a:lnTo>
                  <a:pt x="0" y="0"/>
                </a:lnTo>
                <a:close/>
              </a:path>
            </a:pathLst>
          </a:custGeom>
          <a:blipFill>
            <a:blip r:embed="rId11"/>
            <a:stretch>
              <a:fillRect/>
            </a:stretch>
          </a:blipFill>
        </p:spPr>
        <p:txBody>
          <a:bodyPr/>
          <a:lstStyle/>
          <a:p>
            <a:endParaRPr lang="en-US"/>
          </a:p>
        </p:txBody>
      </p:sp>
      <p:sp>
        <p:nvSpPr>
          <p:cNvPr id="23" name="TextBox 23"/>
          <p:cNvSpPr txBox="1"/>
          <p:nvPr/>
        </p:nvSpPr>
        <p:spPr>
          <a:xfrm>
            <a:off x="10217283" y="1741991"/>
            <a:ext cx="6931821" cy="6446637"/>
          </a:xfrm>
          <a:prstGeom prst="rect">
            <a:avLst/>
          </a:prstGeom>
        </p:spPr>
        <p:txBody>
          <a:bodyPr lIns="0" tIns="0" rIns="0" bIns="0" rtlCol="0" anchor="t">
            <a:spAutoFit/>
          </a:bodyPr>
          <a:lstStyle/>
          <a:p>
            <a:pPr algn="just">
              <a:lnSpc>
                <a:spcPts val="4593"/>
              </a:lnSpc>
            </a:pPr>
            <a:endParaRPr dirty="0"/>
          </a:p>
          <a:p>
            <a:pPr algn="just">
              <a:lnSpc>
                <a:spcPts val="4593"/>
              </a:lnSpc>
            </a:pPr>
            <a:r>
              <a:rPr lang="en-US" sz="3280" dirty="0" err="1">
                <a:solidFill>
                  <a:srgbClr val="1F5776"/>
                </a:solidFill>
                <a:latin typeface="Roboto Condensed"/>
                <a:ea typeface="Roboto Condensed"/>
                <a:cs typeface="Roboto Condensed"/>
                <a:sym typeface="Roboto Condensed"/>
              </a:rPr>
              <a:t>Nó</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ngẩn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ra</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rồi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sực</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nhớ</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sờ</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vào</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túi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Không</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thấy</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giấy</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liền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nói</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chemeClr val="tx2">
                    <a:lumMod val="75000"/>
                  </a:schemeClr>
                </a:solidFill>
                <a:latin typeface="Roboto Condensed Bold"/>
                <a:ea typeface="Roboto Condensed Bold"/>
                <a:cs typeface="Roboto Condensed Bold"/>
                <a:sym typeface="Roboto Condensed Bold"/>
                <a:hlinkClick r:id="rId12" tooltip="https://truyendangian.com/mat-roi-chay/">
                  <a:extLst>
                    <a:ext uri="{A12FA001-AC4F-418D-AE19-62706E023703}">
                      <ahyp:hlinkClr xmlns:ahyp="http://schemas.microsoft.com/office/drawing/2018/hyperlinkcolor" val="tx"/>
                    </a:ext>
                  </a:extLst>
                </a:hlinkClick>
              </a:rPr>
              <a:t>Mất</a:t>
            </a:r>
            <a:r>
              <a:rPr lang="en-US" sz="3280" b="1" u="sng" dirty="0">
                <a:solidFill>
                  <a:schemeClr val="tx2">
                    <a:lumMod val="75000"/>
                  </a:schemeClr>
                </a:solidFill>
                <a:latin typeface="Roboto Condensed Bold"/>
                <a:ea typeface="Roboto Condensed Bold"/>
                <a:cs typeface="Roboto Condensed Bold"/>
                <a:sym typeface="Roboto Condensed Bold"/>
                <a:hlinkClick r:id="rId12" tooltip="https://truyendangian.com/mat-roi-chay/">
                  <a:extLst>
                    <a:ext uri="{A12FA001-AC4F-418D-AE19-62706E023703}">
                      <ahyp:hlinkClr xmlns:ahyp="http://schemas.microsoft.com/office/drawing/2018/hyperlinkcolor" val="tx"/>
                    </a:ext>
                  </a:extLst>
                </a:hlinkClick>
              </a:rPr>
              <a:t> </a:t>
            </a:r>
            <a:r>
              <a:rPr lang="en-US" sz="3280" b="1" u="sng" dirty="0" err="1">
                <a:solidFill>
                  <a:schemeClr val="tx2">
                    <a:lumMod val="75000"/>
                  </a:schemeClr>
                </a:solidFill>
                <a:latin typeface="Roboto Condensed Bold"/>
                <a:ea typeface="Roboto Condensed Bold"/>
                <a:cs typeface="Roboto Condensed Bold"/>
                <a:sym typeface="Roboto Condensed Bold"/>
                <a:hlinkClick r:id="rId12" tooltip="https://truyendangian.com/mat-roi-chay/">
                  <a:extLst>
                    <a:ext uri="{A12FA001-AC4F-418D-AE19-62706E023703}">
                      <ahyp:hlinkClr xmlns:ahyp="http://schemas.microsoft.com/office/drawing/2018/hyperlinkcolor" val="tx"/>
                    </a:ext>
                  </a:extLst>
                </a:hlinkClick>
              </a:rPr>
              <a:t>rồi</a:t>
            </a:r>
            <a:r>
              <a:rPr lang="en-US" sz="3280" b="1" u="sng" dirty="0">
                <a:solidFill>
                  <a:schemeClr val="tx2">
                    <a:lumMod val="75000"/>
                  </a:schemeClr>
                </a:solidFill>
                <a:latin typeface="Roboto Condensed Bold"/>
                <a:ea typeface="Roboto Condensed Bold"/>
                <a:cs typeface="Roboto Condensed Bold"/>
                <a:sym typeface="Roboto Condensed Bold"/>
                <a:hlinkClick r:id="rId12" tooltip="https://truyendangian.com/mat-roi-chay/">
                  <a:extLst>
                    <a:ext uri="{A12FA001-AC4F-418D-AE19-62706E023703}">
                      <ahyp:hlinkClr xmlns:ahyp="http://schemas.microsoft.com/office/drawing/2018/hyperlinkcolor" val="tx"/>
                    </a:ext>
                  </a:extLst>
                </a:hlinkClick>
              </a:rPr>
              <a:t>!</a:t>
            </a:r>
          </a:p>
          <a:p>
            <a:pPr algn="just">
              <a:lnSpc>
                <a:spcPts val="4593"/>
              </a:lnSpc>
            </a:pPr>
            <a:r>
              <a:rPr lang="en-US" sz="3280" dirty="0" err="1">
                <a:solidFill>
                  <a:srgbClr val="1F5776"/>
                </a:solidFill>
                <a:latin typeface="Roboto Condensed"/>
                <a:ea typeface="Roboto Condensed"/>
                <a:cs typeface="Roboto Condensed"/>
                <a:sym typeface="Roboto Condensed"/>
              </a:rPr>
              <a:t>Khách</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giật</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mình</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hỏi</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rgbClr val="1F5776"/>
                </a:solidFill>
                <a:latin typeface="Roboto Condensed Bold"/>
                <a:ea typeface="Roboto Condensed Bold"/>
                <a:cs typeface="Roboto Condensed Bold"/>
                <a:sym typeface="Roboto Condensed Bold"/>
              </a:rPr>
              <a:t>Mất</a:t>
            </a:r>
            <a:r>
              <a:rPr lang="en-US" sz="3280" b="1" u="sng" dirty="0">
                <a:solidFill>
                  <a:srgbClr val="1F5776"/>
                </a:solidFill>
                <a:latin typeface="Roboto Condensed Bold"/>
                <a:ea typeface="Roboto Condensed Bold"/>
                <a:cs typeface="Roboto Condensed Bold"/>
                <a:sym typeface="Roboto Condensed Bold"/>
              </a:rPr>
              <a:t> bao </a:t>
            </a:r>
            <a:r>
              <a:rPr lang="en-US" sz="3280" b="1" u="sng" dirty="0" err="1">
                <a:solidFill>
                  <a:srgbClr val="1F5776"/>
                </a:solidFill>
                <a:latin typeface="Roboto Condensed Bold"/>
                <a:ea typeface="Roboto Condensed Bold"/>
                <a:cs typeface="Roboto Condensed Bold"/>
                <a:sym typeface="Roboto Condensed Bold"/>
              </a:rPr>
              <a:t>giờ</a:t>
            </a:r>
            <a:r>
              <a:rPr lang="en-US" sz="3280" b="1" u="sng" dirty="0">
                <a:solidFill>
                  <a:srgbClr val="1F5776"/>
                </a:solidFill>
                <a:latin typeface="Roboto Condensed Bold"/>
                <a:ea typeface="Roboto Condensed Bold"/>
                <a:cs typeface="Roboto Condensed Bold"/>
                <a:sym typeface="Roboto Condensed Bold"/>
              </a:rPr>
              <a:t>?</a:t>
            </a:r>
          </a:p>
          <a:p>
            <a:pPr algn="just">
              <a:lnSpc>
                <a:spcPts val="4593"/>
              </a:lnSpc>
            </a:pP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rgbClr val="1F5776"/>
                </a:solidFill>
                <a:latin typeface="Roboto Condensed Bold"/>
                <a:ea typeface="Roboto Condensed Bold"/>
                <a:cs typeface="Roboto Condensed Bold"/>
                <a:sym typeface="Roboto Condensed Bold"/>
              </a:rPr>
              <a:t>Tối</a:t>
            </a: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rgbClr val="1F5776"/>
                </a:solidFill>
                <a:latin typeface="Roboto Condensed Bold"/>
                <a:ea typeface="Roboto Condensed Bold"/>
                <a:cs typeface="Roboto Condensed Bold"/>
                <a:sym typeface="Roboto Condensed Bold"/>
              </a:rPr>
              <a:t>hôm</a:t>
            </a:r>
            <a:r>
              <a:rPr lang="en-US" sz="3280" b="1" u="sng" dirty="0">
                <a:solidFill>
                  <a:srgbClr val="1F5776"/>
                </a:solidFill>
                <a:latin typeface="Roboto Condensed Bold"/>
                <a:ea typeface="Roboto Condensed Bold"/>
                <a:cs typeface="Roboto Condensed Bold"/>
                <a:sym typeface="Roboto Condensed Bold"/>
              </a:rPr>
              <a:t> qua!</a:t>
            </a:r>
          </a:p>
          <a:p>
            <a:pPr algn="just">
              <a:lnSpc>
                <a:spcPts val="4593"/>
              </a:lnSpc>
            </a:pPr>
            <a:r>
              <a:rPr lang="en-US" sz="3280" b="1" u="sng" dirty="0">
                <a:solidFill>
                  <a:srgbClr val="1F5776"/>
                </a:solidFill>
                <a:latin typeface="Roboto Condensed Bold"/>
                <a:ea typeface="Roboto Condensed Bold"/>
                <a:cs typeface="Roboto Condensed Bold"/>
                <a:sym typeface="Roboto Condensed Bold"/>
              </a:rPr>
              <a:t>– Sao </a:t>
            </a:r>
            <a:r>
              <a:rPr lang="en-US" sz="3280" b="1" u="sng" dirty="0" err="1">
                <a:solidFill>
                  <a:srgbClr val="1F5776"/>
                </a:solidFill>
                <a:latin typeface="Roboto Condensed Bold"/>
                <a:ea typeface="Roboto Condensed Bold"/>
                <a:cs typeface="Roboto Condensed Bold"/>
                <a:sym typeface="Roboto Condensed Bold"/>
              </a:rPr>
              <a:t>mà</a:t>
            </a: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rgbClr val="1F5776"/>
                </a:solidFill>
                <a:latin typeface="Roboto Condensed Bold"/>
                <a:ea typeface="Roboto Condensed Bold"/>
                <a:cs typeface="Roboto Condensed Bold"/>
                <a:sym typeface="Roboto Condensed Bold"/>
              </a:rPr>
              <a:t>mất</a:t>
            </a:r>
            <a:r>
              <a:rPr lang="en-US" sz="3280" b="1" u="sng" dirty="0">
                <a:solidFill>
                  <a:srgbClr val="1F5776"/>
                </a:solidFill>
                <a:latin typeface="Roboto Condensed Bold"/>
                <a:ea typeface="Roboto Condensed Bold"/>
                <a:cs typeface="Roboto Condensed Bold"/>
                <a:sym typeface="Roboto Condensed Bold"/>
              </a:rPr>
              <a:t>?</a:t>
            </a:r>
          </a:p>
          <a:p>
            <a:pPr algn="just">
              <a:lnSpc>
                <a:spcPts val="4593"/>
              </a:lnSpc>
            </a:pPr>
            <a:r>
              <a:rPr lang="en-US" sz="3280" b="1" u="sng" dirty="0">
                <a:solidFill>
                  <a:srgbClr val="1F5776"/>
                </a:solidFill>
                <a:latin typeface="Roboto Condensed Bold"/>
                <a:ea typeface="Roboto Condensed Bold"/>
                <a:cs typeface="Roboto Condensed Bold"/>
                <a:sym typeface="Roboto Condensed Bold"/>
              </a:rPr>
              <a:t>– </a:t>
            </a:r>
            <a:r>
              <a:rPr lang="en-US" sz="3280" b="1" u="sng" dirty="0" err="1">
                <a:solidFill>
                  <a:srgbClr val="1F5776"/>
                </a:solidFill>
                <a:latin typeface="Roboto Condensed Bold"/>
                <a:ea typeface="Roboto Condensed Bold"/>
                <a:cs typeface="Roboto Condensed Bold"/>
                <a:sym typeface="Roboto Condensed Bold"/>
              </a:rPr>
              <a:t>Cháy</a:t>
            </a:r>
            <a:r>
              <a:rPr lang="en-US" sz="3280" b="1" u="sng" dirty="0">
                <a:solidFill>
                  <a:srgbClr val="1F5776"/>
                </a:solidFill>
                <a:latin typeface="Roboto Condensed Bold"/>
                <a:ea typeface="Roboto Condensed Bold"/>
                <a:cs typeface="Roboto Condensed Bold"/>
                <a:sym typeface="Roboto Condensed Bold"/>
              </a:rPr>
              <a:t> ạ!</a:t>
            </a:r>
          </a:p>
          <a:p>
            <a:pPr algn="ctr">
              <a:lnSpc>
                <a:spcPts val="4593"/>
              </a:lnSpc>
            </a:pPr>
            <a:r>
              <a:rPr lang="en-US" sz="3280" dirty="0">
                <a:solidFill>
                  <a:srgbClr val="1F5776"/>
                </a:solidFill>
                <a:latin typeface="Roboto Condensed"/>
                <a:ea typeface="Roboto Condensed"/>
                <a:cs typeface="Roboto Condensed"/>
                <a:sym typeface="Roboto Condensed"/>
              </a:rPr>
              <a:t>(</a:t>
            </a:r>
            <a:r>
              <a:rPr lang="en-US" sz="3280" dirty="0" err="1">
                <a:solidFill>
                  <a:srgbClr val="1F5776"/>
                </a:solidFill>
                <a:latin typeface="Roboto Condensed"/>
                <a:ea typeface="Roboto Condensed"/>
                <a:cs typeface="Roboto Condensed"/>
                <a:sym typeface="Roboto Condensed"/>
              </a:rPr>
              <a:t>Truyện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cười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dân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gian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Việt</a:t>
            </a:r>
            <a:r>
              <a:rPr lang="en-US" sz="3280" dirty="0">
                <a:solidFill>
                  <a:srgbClr val="1F5776"/>
                </a:solidFill>
                <a:latin typeface="Roboto Condensed"/>
                <a:ea typeface="Roboto Condensed"/>
                <a:cs typeface="Roboto Condensed"/>
                <a:sym typeface="Roboto Condensed"/>
              </a:rPr>
              <a:t> Nam)</a:t>
            </a:r>
          </a:p>
          <a:p>
            <a:pPr algn="just">
              <a:lnSpc>
                <a:spcPts val="4593"/>
              </a:lnSpc>
            </a:pPr>
            <a:endParaRPr lang="en-US" sz="3280" dirty="0">
              <a:solidFill>
                <a:srgbClr val="1F5776"/>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BB88"/>
        </a:solidFill>
        <a:effectLst/>
      </p:bgPr>
    </p:bg>
    <p:spTree>
      <p:nvGrpSpPr>
        <p:cNvPr id="1" name=""/>
        <p:cNvGrpSpPr/>
        <p:nvPr/>
      </p:nvGrpSpPr>
      <p:grpSpPr>
        <a:xfrm>
          <a:off x="0" y="0"/>
          <a:ext cx="0" cy="0"/>
          <a:chOff x="0" y="0"/>
          <a:chExt cx="0" cy="0"/>
        </a:xfrm>
      </p:grpSpPr>
      <p:sp>
        <p:nvSpPr>
          <p:cNvPr id="2" name="Freeform 2"/>
          <p:cNvSpPr/>
          <p:nvPr/>
        </p:nvSpPr>
        <p:spPr>
          <a:xfrm rot="505722">
            <a:off x="1232000" y="8424554"/>
            <a:ext cx="962819" cy="542680"/>
          </a:xfrm>
          <a:custGeom>
            <a:avLst/>
            <a:gdLst/>
            <a:ahLst/>
            <a:cxnLst/>
            <a:rect l="l" t="t" r="r" b="b"/>
            <a:pathLst>
              <a:path w="962819" h="542680">
                <a:moveTo>
                  <a:pt x="0" y="0"/>
                </a:moveTo>
                <a:lnTo>
                  <a:pt x="962819" y="0"/>
                </a:lnTo>
                <a:lnTo>
                  <a:pt x="962819" y="542679"/>
                </a:lnTo>
                <a:lnTo>
                  <a:pt x="0" y="542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758897" y="2482665"/>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30569">
            <a:off x="690240" y="5693328"/>
            <a:ext cx="676920" cy="850014"/>
          </a:xfrm>
          <a:custGeom>
            <a:avLst/>
            <a:gdLst/>
            <a:ahLst/>
            <a:cxnLst/>
            <a:rect l="l" t="t" r="r" b="b"/>
            <a:pathLst>
              <a:path w="676920" h="850014">
                <a:moveTo>
                  <a:pt x="0" y="0"/>
                </a:moveTo>
                <a:lnTo>
                  <a:pt x="676920" y="0"/>
                </a:lnTo>
                <a:lnTo>
                  <a:pt x="676920" y="850014"/>
                </a:lnTo>
                <a:lnTo>
                  <a:pt x="0" y="850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5794177" y="8356920"/>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05722">
            <a:off x="15312768" y="1020710"/>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05722">
            <a:off x="17573883" y="6227698"/>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505722">
            <a:off x="5166538" y="-33995"/>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30569">
            <a:off x="7425474" y="9757659"/>
            <a:ext cx="676920" cy="850014"/>
          </a:xfrm>
          <a:custGeom>
            <a:avLst/>
            <a:gdLst/>
            <a:ahLst/>
            <a:cxnLst/>
            <a:rect l="l" t="t" r="r" b="b"/>
            <a:pathLst>
              <a:path w="676920" h="850014">
                <a:moveTo>
                  <a:pt x="0" y="0"/>
                </a:moveTo>
                <a:lnTo>
                  <a:pt x="676920" y="0"/>
                </a:lnTo>
                <a:lnTo>
                  <a:pt x="676920"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0339173" y="9710682"/>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30569">
            <a:off x="-109303" y="623296"/>
            <a:ext cx="676920" cy="850014"/>
          </a:xfrm>
          <a:custGeom>
            <a:avLst/>
            <a:gdLst/>
            <a:ahLst/>
            <a:cxnLst/>
            <a:rect l="l" t="t" r="r" b="b"/>
            <a:pathLst>
              <a:path w="676920" h="850014">
                <a:moveTo>
                  <a:pt x="0" y="0"/>
                </a:moveTo>
                <a:lnTo>
                  <a:pt x="676921" y="0"/>
                </a:lnTo>
                <a:lnTo>
                  <a:pt x="676921"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rot="232046">
            <a:off x="9157578" y="2588968"/>
            <a:ext cx="8384570" cy="6018000"/>
            <a:chOff x="0" y="0"/>
            <a:chExt cx="2208282" cy="1584988"/>
          </a:xfrm>
        </p:grpSpPr>
        <p:sp>
          <p:nvSpPr>
            <p:cNvPr id="13" name="Freeform 13"/>
            <p:cNvSpPr/>
            <p:nvPr/>
          </p:nvSpPr>
          <p:spPr>
            <a:xfrm>
              <a:off x="0" y="0"/>
              <a:ext cx="2208282" cy="1584988"/>
            </a:xfrm>
            <a:custGeom>
              <a:avLst/>
              <a:gdLst/>
              <a:ahLst/>
              <a:cxnLst/>
              <a:rect l="l" t="t" r="r" b="b"/>
              <a:pathLst>
                <a:path w="2208282" h="1584988">
                  <a:moveTo>
                    <a:pt x="47091" y="0"/>
                  </a:moveTo>
                  <a:lnTo>
                    <a:pt x="2161191" y="0"/>
                  </a:lnTo>
                  <a:cubicBezTo>
                    <a:pt x="2173680" y="0"/>
                    <a:pt x="2185658" y="4961"/>
                    <a:pt x="2194489" y="13793"/>
                  </a:cubicBezTo>
                  <a:cubicBezTo>
                    <a:pt x="2203321" y="22624"/>
                    <a:pt x="2208282" y="34602"/>
                    <a:pt x="2208282" y="47091"/>
                  </a:cubicBezTo>
                  <a:lnTo>
                    <a:pt x="2208282" y="1537897"/>
                  </a:lnTo>
                  <a:cubicBezTo>
                    <a:pt x="2208282" y="1550386"/>
                    <a:pt x="2203321" y="1562364"/>
                    <a:pt x="2194489" y="1571195"/>
                  </a:cubicBezTo>
                  <a:cubicBezTo>
                    <a:pt x="2185658" y="1580026"/>
                    <a:pt x="2173680" y="1584988"/>
                    <a:pt x="2161191" y="1584988"/>
                  </a:cubicBezTo>
                  <a:lnTo>
                    <a:pt x="47091" y="1584988"/>
                  </a:lnTo>
                  <a:cubicBezTo>
                    <a:pt x="34602" y="1584988"/>
                    <a:pt x="22624" y="1580026"/>
                    <a:pt x="13793" y="1571195"/>
                  </a:cubicBezTo>
                  <a:cubicBezTo>
                    <a:pt x="4961" y="1562364"/>
                    <a:pt x="0" y="1550386"/>
                    <a:pt x="0" y="1537897"/>
                  </a:cubicBezTo>
                  <a:lnTo>
                    <a:pt x="0" y="47091"/>
                  </a:lnTo>
                  <a:cubicBezTo>
                    <a:pt x="0" y="34602"/>
                    <a:pt x="4961" y="22624"/>
                    <a:pt x="13793" y="13793"/>
                  </a:cubicBezTo>
                  <a:cubicBezTo>
                    <a:pt x="22624" y="4961"/>
                    <a:pt x="34602" y="0"/>
                    <a:pt x="47091" y="0"/>
                  </a:cubicBezTo>
                  <a:close/>
                </a:path>
              </a:pathLst>
            </a:custGeom>
            <a:solidFill>
              <a:srgbClr val="FEFEFE"/>
            </a:solidFill>
          </p:spPr>
          <p:txBody>
            <a:bodyPr/>
            <a:lstStyle/>
            <a:p>
              <a:endParaRPr lang="en-US"/>
            </a:p>
          </p:txBody>
        </p:sp>
        <p:sp>
          <p:nvSpPr>
            <p:cNvPr id="14" name="TextBox 14"/>
            <p:cNvSpPr txBox="1"/>
            <p:nvPr/>
          </p:nvSpPr>
          <p:spPr>
            <a:xfrm>
              <a:off x="0" y="-47625"/>
              <a:ext cx="2208282" cy="1632613"/>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9381668" y="3662077"/>
            <a:ext cx="7831791" cy="4190018"/>
          </a:xfrm>
          <a:prstGeom prst="rect">
            <a:avLst/>
          </a:prstGeom>
        </p:spPr>
        <p:txBody>
          <a:bodyPr lIns="0" tIns="0" rIns="0" bIns="0" rtlCol="0" anchor="t">
            <a:spAutoFit/>
          </a:bodyPr>
          <a:lstStyle/>
          <a:p>
            <a:pPr algn="just">
              <a:lnSpc>
                <a:spcPts val="4759"/>
              </a:lnSpc>
            </a:pP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Các</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câu</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đều</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rút</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gọn</a:t>
            </a:r>
            <a:r>
              <a:rPr lang="en-US" sz="3399" b="1" dirty="0">
                <a:solidFill>
                  <a:srgbClr val="1F5776"/>
                </a:solidFill>
                <a:latin typeface="Roboto Condensed Bold"/>
                <a:ea typeface="Roboto Condensed Bold"/>
                <a:cs typeface="Roboto Condensed Bold"/>
                <a:sym typeface="Roboto Condensed Bold"/>
              </a:rPr>
              <a:t> CN </a:t>
            </a:r>
            <a:r>
              <a:rPr lang="en-US" sz="3399" b="1" dirty="0" err="1">
                <a:solidFill>
                  <a:srgbClr val="1F5776"/>
                </a:solidFill>
                <a:latin typeface="Roboto Condensed Bold"/>
                <a:ea typeface="Roboto Condensed Bold"/>
                <a:cs typeface="Roboto Condensed Bold"/>
                <a:sym typeface="Roboto Condensed Bold"/>
              </a:rPr>
              <a:t>nên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người</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nghe</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tự</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suy</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đoán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chủ</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thể</a:t>
            </a:r>
            <a:r>
              <a:rPr lang="en-US" sz="3399" b="1" dirty="0">
                <a:solidFill>
                  <a:srgbClr val="1F5776"/>
                </a:solidFill>
                <a:latin typeface="Roboto Condensed Bold"/>
                <a:ea typeface="Roboto Condensed Bold"/>
                <a:cs typeface="Roboto Condensed Bold"/>
                <a:sym typeface="Roboto Condensed Bold"/>
              </a:rPr>
              <a:t> / </a:t>
            </a:r>
            <a:r>
              <a:rPr lang="en-US" sz="3399" b="1" dirty="0" err="1">
                <a:solidFill>
                  <a:srgbClr val="1F5776"/>
                </a:solidFill>
                <a:latin typeface="Roboto Condensed Bold"/>
                <a:ea typeface="Roboto Condensed Bold"/>
                <a:cs typeface="Roboto Condensed Bold"/>
                <a:sym typeface="Roboto Condensed Bold"/>
              </a:rPr>
              <a:t>đối</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tượng</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được</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đề</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cập</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là</a:t>
            </a:r>
            <a:r>
              <a:rPr lang="en-US" sz="3399" b="1" dirty="0">
                <a:solidFill>
                  <a:srgbClr val="1F5776"/>
                </a:solidFill>
                <a:latin typeface="Roboto Condensed Bold"/>
                <a:ea typeface="Roboto Condensed Bold"/>
                <a:cs typeface="Roboto Condensed Bold"/>
                <a:sym typeface="Roboto Condensed Bold"/>
              </a:rPr>
              <a:t> ai </a:t>
            </a:r>
            <a:r>
              <a:rPr lang="en-US" sz="3399" b="1" dirty="0" err="1">
                <a:solidFill>
                  <a:srgbClr val="1F5776"/>
                </a:solidFill>
                <a:latin typeface="Roboto Condensed Bold"/>
                <a:ea typeface="Roboto Condensed Bold"/>
                <a:cs typeface="Roboto Condensed Bold"/>
                <a:sym typeface="Roboto Condensed Bold"/>
              </a:rPr>
              <a:t>nên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dễ</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gây</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hiểu</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nhầm</a:t>
            </a:r>
            <a:r>
              <a:rPr lang="en-US" sz="3399" b="1" dirty="0">
                <a:solidFill>
                  <a:srgbClr val="1F5776"/>
                </a:solidFill>
                <a:latin typeface="Roboto Condensed Bold"/>
                <a:ea typeface="Roboto Condensed Bold"/>
                <a:cs typeface="Roboto Condensed Bold"/>
                <a:sym typeface="Roboto Condensed Bold"/>
              </a:rPr>
              <a:t>.</a:t>
            </a:r>
          </a:p>
          <a:p>
            <a:pPr algn="just">
              <a:lnSpc>
                <a:spcPts val="4759"/>
              </a:lnSpc>
            </a:pP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Những</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trường</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hợp</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dễ</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nhầm</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lẫn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thì</a:t>
            </a:r>
            <a:r>
              <a:rPr lang="en-US" sz="3399" b="1" dirty="0">
                <a:solidFill>
                  <a:srgbClr val="1F5776"/>
                </a:solidFill>
                <a:latin typeface="Roboto Condensed Bold"/>
                <a:ea typeface="Roboto Condensed Bold"/>
                <a:cs typeface="Roboto Condensed Bold"/>
                <a:sym typeface="Roboto Condensed Bold"/>
              </a:rPr>
              <a:t> ta </a:t>
            </a:r>
            <a:r>
              <a:rPr lang="en-US" sz="3399" b="1" dirty="0" err="1">
                <a:solidFill>
                  <a:srgbClr val="1F5776"/>
                </a:solidFill>
                <a:latin typeface="Roboto Condensed Bold"/>
                <a:ea typeface="Roboto Condensed Bold"/>
                <a:cs typeface="Roboto Condensed Bold"/>
                <a:sym typeface="Roboto Condensed Bold"/>
              </a:rPr>
              <a:t>cần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nói</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đầy</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đủ</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thông</a:t>
            </a:r>
            <a:r>
              <a:rPr lang="en-US" sz="3399" b="1" dirty="0">
                <a:solidFill>
                  <a:srgbClr val="1F5776"/>
                </a:solidFill>
                <a:latin typeface="Roboto Condensed Bold"/>
                <a:ea typeface="Roboto Condensed Bold"/>
                <a:cs typeface="Roboto Condensed Bold"/>
                <a:sym typeface="Roboto Condensed Bold"/>
              </a:rPr>
              <a:t> tin, </a:t>
            </a:r>
            <a:r>
              <a:rPr lang="en-US" sz="3399" b="1" dirty="0" err="1">
                <a:solidFill>
                  <a:srgbClr val="1F5776"/>
                </a:solidFill>
                <a:latin typeface="Roboto Condensed Bold"/>
                <a:ea typeface="Roboto Condensed Bold"/>
                <a:cs typeface="Roboto Condensed Bold"/>
                <a:sym typeface="Roboto Condensed Bold"/>
              </a:rPr>
              <a:t>tránh</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rút</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gọn</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câu</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quá</a:t>
            </a:r>
            <a:r>
              <a:rPr lang="en-US" sz="3399" b="1" dirty="0">
                <a:solidFill>
                  <a:srgbClr val="1F5776"/>
                </a:solidFill>
                <a:latin typeface="Roboto Condensed Bold"/>
                <a:ea typeface="Roboto Condensed Bold"/>
                <a:cs typeface="Roboto Condensed Bold"/>
                <a:sym typeface="Roboto Condensed Bold"/>
              </a:rPr>
              <a:t> </a:t>
            </a:r>
            <a:r>
              <a:rPr lang="en-US" sz="3399" b="1" dirty="0" err="1">
                <a:solidFill>
                  <a:srgbClr val="1F5776"/>
                </a:solidFill>
                <a:latin typeface="Roboto Condensed Bold"/>
                <a:ea typeface="Roboto Condensed Bold"/>
                <a:cs typeface="Roboto Condensed Bold"/>
                <a:sym typeface="Roboto Condensed Bold"/>
              </a:rPr>
              <a:t>đà</a:t>
            </a:r>
            <a:r>
              <a:rPr lang="en-US" sz="3399" b="1" dirty="0">
                <a:solidFill>
                  <a:srgbClr val="1F5776"/>
                </a:solidFill>
                <a:latin typeface="Roboto Condensed Bold"/>
                <a:ea typeface="Roboto Condensed Bold"/>
                <a:cs typeface="Roboto Condensed Bold"/>
                <a:sym typeface="Roboto Condensed Bold"/>
              </a:rPr>
              <a:t>.</a:t>
            </a:r>
          </a:p>
          <a:p>
            <a:pPr algn="just">
              <a:lnSpc>
                <a:spcPts val="4759"/>
              </a:lnSpc>
            </a:pPr>
            <a:endParaRPr lang="en-US" sz="3399" b="1" dirty="0">
              <a:solidFill>
                <a:srgbClr val="1F5776"/>
              </a:solidFill>
              <a:latin typeface="Roboto Condensed Bold"/>
              <a:ea typeface="Roboto Condensed Bold"/>
              <a:cs typeface="Roboto Condensed Bold"/>
              <a:sym typeface="Roboto Condensed Bold"/>
            </a:endParaRPr>
          </a:p>
        </p:txBody>
      </p:sp>
      <p:sp>
        <p:nvSpPr>
          <p:cNvPr id="16" name="Freeform 16"/>
          <p:cNvSpPr/>
          <p:nvPr/>
        </p:nvSpPr>
        <p:spPr>
          <a:xfrm rot="1753070">
            <a:off x="573294" y="368194"/>
            <a:ext cx="2134268" cy="2400506"/>
          </a:xfrm>
          <a:custGeom>
            <a:avLst/>
            <a:gdLst/>
            <a:ahLst/>
            <a:cxnLst/>
            <a:rect l="l" t="t" r="r" b="b"/>
            <a:pathLst>
              <a:path w="2134268" h="2400506">
                <a:moveTo>
                  <a:pt x="0" y="0"/>
                </a:moveTo>
                <a:lnTo>
                  <a:pt x="2134267" y="0"/>
                </a:lnTo>
                <a:lnTo>
                  <a:pt x="2134267" y="2400505"/>
                </a:lnTo>
                <a:lnTo>
                  <a:pt x="0" y="2400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3334762" y="110459"/>
            <a:ext cx="12093811" cy="1863625"/>
          </a:xfrm>
          <a:prstGeom prst="rect">
            <a:avLst/>
          </a:prstGeom>
        </p:spPr>
        <p:txBody>
          <a:bodyPr lIns="0" tIns="0" rIns="0" bIns="0" rtlCol="0" anchor="t">
            <a:spAutoFit/>
          </a:bodyPr>
          <a:lstStyle/>
          <a:p>
            <a:pPr algn="ctr">
              <a:lnSpc>
                <a:spcPts val="15400"/>
              </a:lnSpc>
            </a:pPr>
            <a:r>
              <a:rPr lang="en-US" sz="9999">
                <a:solidFill>
                  <a:srgbClr val="1F5776"/>
                </a:solidFill>
                <a:latin typeface="#9Slide06 SVNSlow Attack"/>
                <a:ea typeface="#9Slide06 SVNSlow Attack"/>
                <a:cs typeface="#9Slide06 SVNSlow Attack"/>
                <a:sym typeface="#9Slide06 SVNSlow Attack"/>
              </a:rPr>
              <a:t>Mất rồi!</a:t>
            </a:r>
          </a:p>
        </p:txBody>
      </p:sp>
      <p:grpSp>
        <p:nvGrpSpPr>
          <p:cNvPr id="18" name="Group 18"/>
          <p:cNvGrpSpPr/>
          <p:nvPr/>
        </p:nvGrpSpPr>
        <p:grpSpPr>
          <a:xfrm>
            <a:off x="876794" y="2313058"/>
            <a:ext cx="7897954" cy="6382836"/>
            <a:chOff x="0" y="0"/>
            <a:chExt cx="2080120" cy="1681076"/>
          </a:xfrm>
        </p:grpSpPr>
        <p:sp>
          <p:nvSpPr>
            <p:cNvPr id="19" name="Freeform 19"/>
            <p:cNvSpPr/>
            <p:nvPr/>
          </p:nvSpPr>
          <p:spPr>
            <a:xfrm>
              <a:off x="0" y="0"/>
              <a:ext cx="2080120" cy="1681076"/>
            </a:xfrm>
            <a:custGeom>
              <a:avLst/>
              <a:gdLst/>
              <a:ahLst/>
              <a:cxnLst/>
              <a:rect l="l" t="t" r="r" b="b"/>
              <a:pathLst>
                <a:path w="2080120" h="1681076">
                  <a:moveTo>
                    <a:pt x="49992" y="0"/>
                  </a:moveTo>
                  <a:lnTo>
                    <a:pt x="2030127" y="0"/>
                  </a:lnTo>
                  <a:cubicBezTo>
                    <a:pt x="2057737" y="0"/>
                    <a:pt x="2080120" y="22382"/>
                    <a:pt x="2080120" y="49992"/>
                  </a:cubicBezTo>
                  <a:lnTo>
                    <a:pt x="2080120" y="1631084"/>
                  </a:lnTo>
                  <a:cubicBezTo>
                    <a:pt x="2080120" y="1658694"/>
                    <a:pt x="2057737" y="1681076"/>
                    <a:pt x="2030127" y="1681076"/>
                  </a:cubicBezTo>
                  <a:lnTo>
                    <a:pt x="49992" y="1681076"/>
                  </a:lnTo>
                  <a:cubicBezTo>
                    <a:pt x="22382" y="1681076"/>
                    <a:pt x="0" y="1658694"/>
                    <a:pt x="0" y="1631084"/>
                  </a:cubicBezTo>
                  <a:lnTo>
                    <a:pt x="0" y="49992"/>
                  </a:lnTo>
                  <a:cubicBezTo>
                    <a:pt x="0" y="22382"/>
                    <a:pt x="22382" y="0"/>
                    <a:pt x="49992" y="0"/>
                  </a:cubicBezTo>
                  <a:close/>
                </a:path>
              </a:pathLst>
            </a:custGeom>
            <a:solidFill>
              <a:srgbClr val="FEFEFE"/>
            </a:solidFill>
          </p:spPr>
          <p:txBody>
            <a:bodyPr/>
            <a:lstStyle/>
            <a:p>
              <a:endParaRPr lang="en-US"/>
            </a:p>
          </p:txBody>
        </p:sp>
        <p:sp>
          <p:nvSpPr>
            <p:cNvPr id="20" name="TextBox 20"/>
            <p:cNvSpPr txBox="1"/>
            <p:nvPr/>
          </p:nvSpPr>
          <p:spPr>
            <a:xfrm>
              <a:off x="0" y="-47625"/>
              <a:ext cx="2080120" cy="1728701"/>
            </a:xfrm>
            <a:prstGeom prst="rect">
              <a:avLst/>
            </a:prstGeom>
          </p:spPr>
          <p:txBody>
            <a:bodyPr lIns="50800" tIns="50800" rIns="50800" bIns="50800" rtlCol="0" anchor="ctr"/>
            <a:lstStyle/>
            <a:p>
              <a:pPr algn="ctr">
                <a:lnSpc>
                  <a:spcPts val="2659"/>
                </a:lnSpc>
              </a:pPr>
              <a:endParaRPr/>
            </a:p>
          </p:txBody>
        </p:sp>
      </p:grpSp>
      <p:pic>
        <p:nvPicPr>
          <p:cNvPr id="21" name="Picture 21"/>
          <p:cNvPicPr>
            <a:picLocks noChangeAspect="1"/>
          </p:cNvPicPr>
          <p:nvPr/>
        </p:nvPicPr>
        <p:blipFill>
          <a:blip r:embed="rId10"/>
          <a:srcRect/>
          <a:stretch>
            <a:fillRect/>
          </a:stretch>
        </p:blipFill>
        <p:spPr>
          <a:xfrm>
            <a:off x="16574590" y="7538187"/>
            <a:ext cx="1599705" cy="3440226"/>
          </a:xfrm>
          <a:prstGeom prst="rect">
            <a:avLst/>
          </a:prstGeom>
        </p:spPr>
      </p:pic>
      <p:sp>
        <p:nvSpPr>
          <p:cNvPr id="22" name="Freeform 22"/>
          <p:cNvSpPr/>
          <p:nvPr/>
        </p:nvSpPr>
        <p:spPr>
          <a:xfrm rot="-4491338">
            <a:off x="14579218" y="8205435"/>
            <a:ext cx="2419442" cy="1354888"/>
          </a:xfrm>
          <a:custGeom>
            <a:avLst/>
            <a:gdLst/>
            <a:ahLst/>
            <a:cxnLst/>
            <a:rect l="l" t="t" r="r" b="b"/>
            <a:pathLst>
              <a:path w="2419442" h="1354888">
                <a:moveTo>
                  <a:pt x="0" y="0"/>
                </a:moveTo>
                <a:lnTo>
                  <a:pt x="2419442" y="0"/>
                </a:lnTo>
                <a:lnTo>
                  <a:pt x="2419442" y="1354887"/>
                </a:lnTo>
                <a:lnTo>
                  <a:pt x="0" y="1354887"/>
                </a:lnTo>
                <a:lnTo>
                  <a:pt x="0" y="0"/>
                </a:lnTo>
                <a:close/>
              </a:path>
            </a:pathLst>
          </a:custGeom>
          <a:blipFill>
            <a:blip r:embed="rId11"/>
            <a:stretch>
              <a:fillRect/>
            </a:stretch>
          </a:blipFill>
        </p:spPr>
        <p:txBody>
          <a:bodyPr/>
          <a:lstStyle/>
          <a:p>
            <a:endParaRPr lang="en-US"/>
          </a:p>
        </p:txBody>
      </p:sp>
      <p:sp>
        <p:nvSpPr>
          <p:cNvPr id="23" name="TextBox 23"/>
          <p:cNvSpPr txBox="1"/>
          <p:nvPr/>
        </p:nvSpPr>
        <p:spPr>
          <a:xfrm>
            <a:off x="1359861" y="1907409"/>
            <a:ext cx="6931821" cy="6374888"/>
          </a:xfrm>
          <a:prstGeom prst="rect">
            <a:avLst/>
          </a:prstGeom>
        </p:spPr>
        <p:txBody>
          <a:bodyPr lIns="0" tIns="0" rIns="0" bIns="0" rtlCol="0" anchor="t">
            <a:spAutoFit/>
          </a:bodyPr>
          <a:lstStyle/>
          <a:p>
            <a:pPr algn="just">
              <a:lnSpc>
                <a:spcPts val="4593"/>
              </a:lnSpc>
            </a:pPr>
            <a:endParaRPr/>
          </a:p>
          <a:p>
            <a:pPr algn="just">
              <a:lnSpc>
                <a:spcPts val="4593"/>
              </a:lnSpc>
            </a:pPr>
            <a:r>
              <a:rPr lang="en-US" sz="3280">
                <a:solidFill>
                  <a:srgbClr val="1F5776"/>
                </a:solidFill>
                <a:latin typeface="Roboto Condensed"/>
                <a:ea typeface="Roboto Condensed"/>
                <a:cs typeface="Roboto Condensed"/>
                <a:sym typeface="Roboto Condensed"/>
              </a:rPr>
              <a:t>Nó ngẩn ra, rồi sực nhớ, sờ vào túi. Không thấy giấy, liền nói:</a:t>
            </a:r>
          </a:p>
          <a:p>
            <a:pPr algn="just">
              <a:lnSpc>
                <a:spcPts val="4593"/>
              </a:lnSpc>
            </a:pPr>
            <a:r>
              <a:rPr lang="en-US" sz="3280" b="1" u="sng">
                <a:solidFill>
                  <a:srgbClr val="1F5776"/>
                </a:solidFill>
                <a:latin typeface="Roboto Condensed Bold"/>
                <a:ea typeface="Roboto Condensed Bold"/>
                <a:cs typeface="Roboto Condensed Bold"/>
                <a:sym typeface="Roboto Condensed Bold"/>
              </a:rPr>
              <a:t>– </a:t>
            </a:r>
            <a:r>
              <a:rPr lang="en-US" sz="3280" b="1" u="sng">
                <a:solidFill>
                  <a:srgbClr val="1F5776"/>
                </a:solidFill>
                <a:latin typeface="Roboto Condensed Bold"/>
                <a:ea typeface="Roboto Condensed Bold"/>
                <a:cs typeface="Roboto Condensed Bold"/>
                <a:sym typeface="Roboto Condensed Bold"/>
                <a:hlinkClick r:id="rId12" tooltip="https://truyendangian.com/mat-roi-chay/"/>
              </a:rPr>
              <a:t>Mất rồi!</a:t>
            </a:r>
          </a:p>
          <a:p>
            <a:pPr algn="just">
              <a:lnSpc>
                <a:spcPts val="4593"/>
              </a:lnSpc>
            </a:pPr>
            <a:r>
              <a:rPr lang="en-US" sz="3280">
                <a:solidFill>
                  <a:srgbClr val="1F5776"/>
                </a:solidFill>
                <a:latin typeface="Roboto Condensed"/>
                <a:ea typeface="Roboto Condensed"/>
                <a:cs typeface="Roboto Condensed"/>
                <a:sym typeface="Roboto Condensed"/>
              </a:rPr>
              <a:t>Khách giật mình, hỏi:</a:t>
            </a:r>
          </a:p>
          <a:p>
            <a:pPr algn="just">
              <a:lnSpc>
                <a:spcPts val="4593"/>
              </a:lnSpc>
            </a:pPr>
            <a:r>
              <a:rPr lang="en-US" sz="3280" b="1" u="sng">
                <a:solidFill>
                  <a:srgbClr val="1F5776"/>
                </a:solidFill>
                <a:latin typeface="Roboto Condensed Bold"/>
                <a:ea typeface="Roboto Condensed Bold"/>
                <a:cs typeface="Roboto Condensed Bold"/>
                <a:sym typeface="Roboto Condensed Bold"/>
              </a:rPr>
              <a:t>– Mất bao giờ?</a:t>
            </a:r>
          </a:p>
          <a:p>
            <a:pPr algn="just">
              <a:lnSpc>
                <a:spcPts val="4593"/>
              </a:lnSpc>
            </a:pPr>
            <a:r>
              <a:rPr lang="en-US" sz="3280" b="1" u="sng">
                <a:solidFill>
                  <a:srgbClr val="1F5776"/>
                </a:solidFill>
                <a:latin typeface="Roboto Condensed Bold"/>
                <a:ea typeface="Roboto Condensed Bold"/>
                <a:cs typeface="Roboto Condensed Bold"/>
                <a:sym typeface="Roboto Condensed Bold"/>
              </a:rPr>
              <a:t>– Tối hôm qua!</a:t>
            </a:r>
          </a:p>
          <a:p>
            <a:pPr algn="just">
              <a:lnSpc>
                <a:spcPts val="4593"/>
              </a:lnSpc>
            </a:pPr>
            <a:r>
              <a:rPr lang="en-US" sz="3280" b="1" u="sng">
                <a:solidFill>
                  <a:srgbClr val="1F5776"/>
                </a:solidFill>
                <a:latin typeface="Roboto Condensed Bold"/>
                <a:ea typeface="Roboto Condensed Bold"/>
                <a:cs typeface="Roboto Condensed Bold"/>
                <a:sym typeface="Roboto Condensed Bold"/>
              </a:rPr>
              <a:t>– Sao mà mất?</a:t>
            </a:r>
          </a:p>
          <a:p>
            <a:pPr algn="just">
              <a:lnSpc>
                <a:spcPts val="4593"/>
              </a:lnSpc>
            </a:pPr>
            <a:r>
              <a:rPr lang="en-US" sz="3280" b="1" u="sng">
                <a:solidFill>
                  <a:srgbClr val="1F5776"/>
                </a:solidFill>
                <a:latin typeface="Roboto Condensed Bold"/>
                <a:ea typeface="Roboto Condensed Bold"/>
                <a:cs typeface="Roboto Condensed Bold"/>
                <a:sym typeface="Roboto Condensed Bold"/>
              </a:rPr>
              <a:t>– Cháy ạ!</a:t>
            </a:r>
          </a:p>
          <a:p>
            <a:pPr algn="ctr">
              <a:lnSpc>
                <a:spcPts val="4593"/>
              </a:lnSpc>
            </a:pPr>
            <a:r>
              <a:rPr lang="en-US" sz="3280">
                <a:solidFill>
                  <a:srgbClr val="1F5776"/>
                </a:solidFill>
                <a:latin typeface="Roboto Condensed"/>
                <a:ea typeface="Roboto Condensed"/>
                <a:cs typeface="Roboto Condensed"/>
                <a:sym typeface="Roboto Condensed"/>
              </a:rPr>
              <a:t>(Truyện cười dân gian Việt Nam)</a:t>
            </a:r>
          </a:p>
          <a:p>
            <a:pPr algn="just">
              <a:lnSpc>
                <a:spcPts val="4593"/>
              </a:lnSpc>
            </a:pPr>
            <a:endParaRPr lang="en-US" sz="3280">
              <a:solidFill>
                <a:srgbClr val="1F5776"/>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11461" y="4137033"/>
            <a:ext cx="12099077" cy="2654034"/>
          </a:xfrm>
          <a:prstGeom prst="rect">
            <a:avLst/>
          </a:prstGeom>
        </p:spPr>
        <p:txBody>
          <a:bodyPr lIns="0" tIns="0" rIns="0" bIns="0" rtlCol="0" anchor="t">
            <a:spAutoFit/>
          </a:bodyPr>
          <a:lstStyle/>
          <a:p>
            <a:pPr algn="ctr">
              <a:lnSpc>
                <a:spcPts val="18955"/>
              </a:lnSpc>
            </a:pPr>
            <a:r>
              <a:rPr lang="en-US" sz="13539" spc="704">
                <a:solidFill>
                  <a:srgbClr val="FFFFFF"/>
                </a:solidFill>
                <a:latin typeface="Chewy"/>
                <a:ea typeface="Chewy"/>
                <a:cs typeface="Chewy"/>
                <a:sym typeface="Chewy"/>
              </a:rPr>
              <a:t>Essay Question</a:t>
            </a:r>
          </a:p>
        </p:txBody>
      </p:sp>
      <p:sp>
        <p:nvSpPr>
          <p:cNvPr id="3" name="Freeform 3"/>
          <p:cNvSpPr/>
          <p:nvPr/>
        </p:nvSpPr>
        <p:spPr>
          <a:xfrm flipH="1">
            <a:off x="536312" y="6924417"/>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a:off x="5247700" y="877379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flipH="1">
            <a:off x="9959088" y="8773795"/>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a:off x="14670475" y="6924417"/>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rot="-10800000" flipH="1">
            <a:off x="13063407" y="72062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rot="-10800000">
            <a:off x="4069358" y="720629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473424" y="4022421"/>
            <a:ext cx="19195132" cy="3086103"/>
          </a:xfrm>
          <a:custGeom>
            <a:avLst/>
            <a:gdLst/>
            <a:ahLst/>
            <a:cxnLst/>
            <a:rect l="l" t="t" r="r" b="b"/>
            <a:pathLst>
              <a:path w="19195132" h="3086103">
                <a:moveTo>
                  <a:pt x="0" y="0"/>
                </a:moveTo>
                <a:lnTo>
                  <a:pt x="19195132" y="0"/>
                </a:lnTo>
                <a:lnTo>
                  <a:pt x="19195132" y="3086103"/>
                </a:lnTo>
                <a:lnTo>
                  <a:pt x="0" y="30861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Freeform 1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13" name="Freeform 13"/>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14" name="Freeform 1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15" name="Freeform 15"/>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4">
              <a:extLst>
                <a:ext uri="{96DAC541-7B7A-43D3-8B79-37D633B846F1}">
                  <asvg:svgBlip xmlns:asvg="http://schemas.microsoft.com/office/drawing/2016/SVG/main" r:embed="rId5"/>
                </a:ext>
              </a:extLst>
            </a:blip>
            <a:stretch>
              <a:fillRect l="-89" r="-89"/>
            </a:stretch>
          </a:blipFill>
        </p:spPr>
        <p:txBody>
          <a:bodyPr/>
          <a:lstStyle/>
          <a:p>
            <a:endParaRPr lang="en-US"/>
          </a:p>
        </p:txBody>
      </p:sp>
      <p:sp>
        <p:nvSpPr>
          <p:cNvPr id="16" name="Freeform 1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7" name="Freeform 1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18" name="Freeform 1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19" name="Freeform 1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20" name="TextBox 20"/>
          <p:cNvSpPr txBox="1"/>
          <p:nvPr/>
        </p:nvSpPr>
        <p:spPr>
          <a:xfrm>
            <a:off x="2504584" y="4213233"/>
            <a:ext cx="13951960" cy="1249376"/>
          </a:xfrm>
          <a:prstGeom prst="rect">
            <a:avLst/>
          </a:prstGeom>
        </p:spPr>
        <p:txBody>
          <a:bodyPr lIns="0" tIns="0" rIns="0" bIns="0" rtlCol="0" anchor="t">
            <a:spAutoFit/>
          </a:bodyPr>
          <a:lstStyle/>
          <a:p>
            <a:pPr algn="ctr">
              <a:lnSpc>
                <a:spcPts val="10471"/>
              </a:lnSpc>
            </a:pPr>
            <a:r>
              <a:rPr lang="en-US" sz="6798" b="1">
                <a:solidFill>
                  <a:srgbClr val="FFFFFF"/>
                </a:solidFill>
                <a:latin typeface="Fraunces Bold"/>
                <a:ea typeface="Fraunces Bold"/>
                <a:cs typeface="Fraunces Bold"/>
                <a:sym typeface="Fraunces Bold"/>
              </a:rPr>
              <a:t>II. THỰC HÀNH TIẾNG VIỆT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BB88"/>
        </a:solidFill>
        <a:effectLst/>
      </p:bgPr>
    </p:bg>
    <p:spTree>
      <p:nvGrpSpPr>
        <p:cNvPr id="1" name=""/>
        <p:cNvGrpSpPr/>
        <p:nvPr/>
      </p:nvGrpSpPr>
      <p:grpSpPr>
        <a:xfrm>
          <a:off x="0" y="0"/>
          <a:ext cx="0" cy="0"/>
          <a:chOff x="0" y="0"/>
          <a:chExt cx="0" cy="0"/>
        </a:xfrm>
      </p:grpSpPr>
      <p:sp>
        <p:nvSpPr>
          <p:cNvPr id="2" name="Freeform 2"/>
          <p:cNvSpPr/>
          <p:nvPr/>
        </p:nvSpPr>
        <p:spPr>
          <a:xfrm rot="505722">
            <a:off x="1232000" y="8424554"/>
            <a:ext cx="962819" cy="542680"/>
          </a:xfrm>
          <a:custGeom>
            <a:avLst/>
            <a:gdLst/>
            <a:ahLst/>
            <a:cxnLst/>
            <a:rect l="l" t="t" r="r" b="b"/>
            <a:pathLst>
              <a:path w="962819" h="542680">
                <a:moveTo>
                  <a:pt x="0" y="0"/>
                </a:moveTo>
                <a:lnTo>
                  <a:pt x="962819" y="0"/>
                </a:lnTo>
                <a:lnTo>
                  <a:pt x="962819" y="542679"/>
                </a:lnTo>
                <a:lnTo>
                  <a:pt x="0" y="5426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758897" y="2482665"/>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30569">
            <a:off x="690240" y="5693328"/>
            <a:ext cx="676920" cy="850014"/>
          </a:xfrm>
          <a:custGeom>
            <a:avLst/>
            <a:gdLst/>
            <a:ahLst/>
            <a:cxnLst/>
            <a:rect l="l" t="t" r="r" b="b"/>
            <a:pathLst>
              <a:path w="676920" h="850014">
                <a:moveTo>
                  <a:pt x="0" y="0"/>
                </a:moveTo>
                <a:lnTo>
                  <a:pt x="676920" y="0"/>
                </a:lnTo>
                <a:lnTo>
                  <a:pt x="676920" y="850014"/>
                </a:lnTo>
                <a:lnTo>
                  <a:pt x="0" y="8500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5794177" y="8356920"/>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505722">
            <a:off x="15312768" y="1020710"/>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505722">
            <a:off x="17573883" y="6227698"/>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505722">
            <a:off x="5166538" y="-33995"/>
            <a:ext cx="962819" cy="542680"/>
          </a:xfrm>
          <a:custGeom>
            <a:avLst/>
            <a:gdLst/>
            <a:ahLst/>
            <a:cxnLst/>
            <a:rect l="l" t="t" r="r" b="b"/>
            <a:pathLst>
              <a:path w="962819" h="542680">
                <a:moveTo>
                  <a:pt x="0" y="0"/>
                </a:moveTo>
                <a:lnTo>
                  <a:pt x="962819" y="0"/>
                </a:lnTo>
                <a:lnTo>
                  <a:pt x="962819" y="542680"/>
                </a:lnTo>
                <a:lnTo>
                  <a:pt x="0" y="5426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530569">
            <a:off x="7425474" y="9757659"/>
            <a:ext cx="676920" cy="850014"/>
          </a:xfrm>
          <a:custGeom>
            <a:avLst/>
            <a:gdLst/>
            <a:ahLst/>
            <a:cxnLst/>
            <a:rect l="l" t="t" r="r" b="b"/>
            <a:pathLst>
              <a:path w="676920" h="850014">
                <a:moveTo>
                  <a:pt x="0" y="0"/>
                </a:moveTo>
                <a:lnTo>
                  <a:pt x="676920" y="0"/>
                </a:lnTo>
                <a:lnTo>
                  <a:pt x="676920"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0339173" y="9710682"/>
            <a:ext cx="780413" cy="851641"/>
          </a:xfrm>
          <a:custGeom>
            <a:avLst/>
            <a:gdLst/>
            <a:ahLst/>
            <a:cxnLst/>
            <a:rect l="l" t="t" r="r" b="b"/>
            <a:pathLst>
              <a:path w="780413" h="851641">
                <a:moveTo>
                  <a:pt x="0" y="0"/>
                </a:moveTo>
                <a:lnTo>
                  <a:pt x="780413" y="0"/>
                </a:lnTo>
                <a:lnTo>
                  <a:pt x="780413" y="851641"/>
                </a:lnTo>
                <a:lnTo>
                  <a:pt x="0" y="851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530569">
            <a:off x="-109303" y="623296"/>
            <a:ext cx="676920" cy="850014"/>
          </a:xfrm>
          <a:custGeom>
            <a:avLst/>
            <a:gdLst/>
            <a:ahLst/>
            <a:cxnLst/>
            <a:rect l="l" t="t" r="r" b="b"/>
            <a:pathLst>
              <a:path w="676920" h="850014">
                <a:moveTo>
                  <a:pt x="0" y="0"/>
                </a:moveTo>
                <a:lnTo>
                  <a:pt x="676921" y="0"/>
                </a:lnTo>
                <a:lnTo>
                  <a:pt x="676921" y="850015"/>
                </a:lnTo>
                <a:lnTo>
                  <a:pt x="0" y="850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rot="232046">
            <a:off x="1197427" y="1808666"/>
            <a:ext cx="8384570" cy="8018816"/>
            <a:chOff x="0" y="0"/>
            <a:chExt cx="2208282" cy="2111952"/>
          </a:xfrm>
        </p:grpSpPr>
        <p:sp>
          <p:nvSpPr>
            <p:cNvPr id="13" name="Freeform 13"/>
            <p:cNvSpPr/>
            <p:nvPr/>
          </p:nvSpPr>
          <p:spPr>
            <a:xfrm>
              <a:off x="0" y="0"/>
              <a:ext cx="2208282" cy="2111952"/>
            </a:xfrm>
            <a:custGeom>
              <a:avLst/>
              <a:gdLst/>
              <a:ahLst/>
              <a:cxnLst/>
              <a:rect l="l" t="t" r="r" b="b"/>
              <a:pathLst>
                <a:path w="2208282" h="2111952">
                  <a:moveTo>
                    <a:pt x="47091" y="0"/>
                  </a:moveTo>
                  <a:lnTo>
                    <a:pt x="2161191" y="0"/>
                  </a:lnTo>
                  <a:cubicBezTo>
                    <a:pt x="2173680" y="0"/>
                    <a:pt x="2185658" y="4961"/>
                    <a:pt x="2194489" y="13793"/>
                  </a:cubicBezTo>
                  <a:cubicBezTo>
                    <a:pt x="2203321" y="22624"/>
                    <a:pt x="2208282" y="34602"/>
                    <a:pt x="2208282" y="47091"/>
                  </a:cubicBezTo>
                  <a:lnTo>
                    <a:pt x="2208282" y="2064861"/>
                  </a:lnTo>
                  <a:cubicBezTo>
                    <a:pt x="2208282" y="2077350"/>
                    <a:pt x="2203321" y="2089328"/>
                    <a:pt x="2194489" y="2098159"/>
                  </a:cubicBezTo>
                  <a:cubicBezTo>
                    <a:pt x="2185658" y="2106990"/>
                    <a:pt x="2173680" y="2111952"/>
                    <a:pt x="2161191" y="2111952"/>
                  </a:cubicBezTo>
                  <a:lnTo>
                    <a:pt x="47091" y="2111952"/>
                  </a:lnTo>
                  <a:cubicBezTo>
                    <a:pt x="21083" y="2111952"/>
                    <a:pt x="0" y="2090868"/>
                    <a:pt x="0" y="2064861"/>
                  </a:cubicBezTo>
                  <a:lnTo>
                    <a:pt x="0" y="47091"/>
                  </a:lnTo>
                  <a:cubicBezTo>
                    <a:pt x="0" y="34602"/>
                    <a:pt x="4961" y="22624"/>
                    <a:pt x="13793" y="13793"/>
                  </a:cubicBezTo>
                  <a:cubicBezTo>
                    <a:pt x="22624" y="4961"/>
                    <a:pt x="34602" y="0"/>
                    <a:pt x="47091" y="0"/>
                  </a:cubicBezTo>
                  <a:close/>
                </a:path>
              </a:pathLst>
            </a:custGeom>
            <a:solidFill>
              <a:srgbClr val="FEFEFE"/>
            </a:solidFill>
          </p:spPr>
          <p:txBody>
            <a:bodyPr/>
            <a:lstStyle/>
            <a:p>
              <a:endParaRPr lang="en-US"/>
            </a:p>
          </p:txBody>
        </p:sp>
        <p:sp>
          <p:nvSpPr>
            <p:cNvPr id="14" name="TextBox 14"/>
            <p:cNvSpPr txBox="1"/>
            <p:nvPr/>
          </p:nvSpPr>
          <p:spPr>
            <a:xfrm>
              <a:off x="0" y="-47625"/>
              <a:ext cx="2208282" cy="2159577"/>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640428" y="2223250"/>
            <a:ext cx="7831791" cy="7790170"/>
          </a:xfrm>
          <a:prstGeom prst="rect">
            <a:avLst/>
          </a:prstGeom>
        </p:spPr>
        <p:txBody>
          <a:bodyPr lIns="0" tIns="0" rIns="0" bIns="0" rtlCol="0" anchor="t">
            <a:spAutoFit/>
          </a:bodyPr>
          <a:lstStyle/>
          <a:p>
            <a:pPr algn="just">
              <a:lnSpc>
                <a:spcPts val="4759"/>
              </a:lnSpc>
            </a:pP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Một</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người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sắp</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chơi</a:t>
            </a:r>
            <a:r>
              <a:rPr lang="en-US" sz="3399" dirty="0">
                <a:solidFill>
                  <a:srgbClr val="1F5776"/>
                </a:solidFill>
                <a:latin typeface="Roboto Condensed"/>
                <a:ea typeface="Roboto Condensed"/>
                <a:cs typeface="Roboto Condensed"/>
                <a:sym typeface="Roboto Condensed"/>
              </a:rPr>
              <a:t> xa, </a:t>
            </a:r>
            <a:r>
              <a:rPr lang="en-US" sz="3399" dirty="0" err="1">
                <a:solidFill>
                  <a:srgbClr val="1F5776"/>
                </a:solidFill>
                <a:latin typeface="Roboto Condensed"/>
                <a:ea typeface="Roboto Condensed"/>
                <a:cs typeface="Roboto Condensed"/>
                <a:sym typeface="Roboto Condensed"/>
              </a:rPr>
              <a:t>dặn</a:t>
            </a:r>
            <a:r>
              <a:rPr lang="en-US" sz="3399" dirty="0">
                <a:solidFill>
                  <a:srgbClr val="1F5776"/>
                </a:solidFill>
                <a:latin typeface="Roboto Condensed"/>
                <a:ea typeface="Roboto Condensed"/>
                <a:cs typeface="Roboto Condensed"/>
                <a:sym typeface="Roboto Condensed"/>
              </a:rPr>
              <a:t> con:</a:t>
            </a:r>
          </a:p>
          <a:p>
            <a:pPr algn="just">
              <a:lnSpc>
                <a:spcPts val="4759"/>
              </a:lnSpc>
            </a:pPr>
            <a:r>
              <a:rPr lang="en-US" sz="3399" dirty="0">
                <a:solidFill>
                  <a:srgbClr val="1F5776"/>
                </a:solidFill>
                <a:latin typeface="Roboto Condensed"/>
                <a:ea typeface="Roboto Condensed"/>
                <a:cs typeface="Roboto Condensed"/>
                <a:sym typeface="Roboto Condensed"/>
              </a:rPr>
              <a:t>– Ở </a:t>
            </a:r>
            <a:r>
              <a:rPr lang="en-US" sz="3399" dirty="0" err="1">
                <a:solidFill>
                  <a:srgbClr val="1F5776"/>
                </a:solidFill>
                <a:latin typeface="Roboto Condensed"/>
                <a:ea typeface="Roboto Condensed"/>
                <a:cs typeface="Roboto Condensed"/>
                <a:sym typeface="Roboto Condensed"/>
              </a:rPr>
              <a:t>nhà</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có</a:t>
            </a:r>
            <a:r>
              <a:rPr lang="en-US" sz="3399" dirty="0">
                <a:solidFill>
                  <a:srgbClr val="1F5776"/>
                </a:solidFill>
                <a:latin typeface="Roboto Condensed"/>
                <a:ea typeface="Roboto Condensed"/>
                <a:cs typeface="Roboto Condensed"/>
                <a:sym typeface="Roboto Condensed"/>
              </a:rPr>
              <a:t> ai </a:t>
            </a:r>
            <a:r>
              <a:rPr lang="en-US" sz="3399" dirty="0" err="1">
                <a:solidFill>
                  <a:srgbClr val="1F5776"/>
                </a:solidFill>
                <a:latin typeface="Roboto Condensed"/>
                <a:ea typeface="Roboto Condensed"/>
                <a:cs typeface="Roboto Condensed"/>
                <a:sym typeface="Roboto Condensed"/>
              </a:rPr>
              <a:t>hỏi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thì</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bảo</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bố</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chơi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vắng</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nhé</a:t>
            </a:r>
            <a:r>
              <a:rPr lang="en-US" sz="3399" dirty="0">
                <a:solidFill>
                  <a:srgbClr val="1F5776"/>
                </a:solidFill>
                <a:latin typeface="Roboto Condensed"/>
                <a:ea typeface="Roboto Condensed"/>
                <a:cs typeface="Roboto Condensed"/>
                <a:sym typeface="Roboto Condensed"/>
              </a:rPr>
              <a:t>!</a:t>
            </a:r>
          </a:p>
          <a:p>
            <a:pPr algn="just">
              <a:lnSpc>
                <a:spcPts val="4759"/>
              </a:lnSpc>
            </a:pP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Sợ</a:t>
            </a:r>
            <a:r>
              <a:rPr lang="en-US" sz="3399" dirty="0">
                <a:solidFill>
                  <a:srgbClr val="1F5776"/>
                </a:solidFill>
                <a:latin typeface="Roboto Condensed"/>
                <a:ea typeface="Roboto Condensed"/>
                <a:cs typeface="Roboto Condensed"/>
                <a:sym typeface="Roboto Condensed"/>
              </a:rPr>
              <a:t> con </a:t>
            </a:r>
            <a:r>
              <a:rPr lang="en-US" sz="3399" dirty="0" err="1">
                <a:solidFill>
                  <a:srgbClr val="1F5776"/>
                </a:solidFill>
                <a:latin typeface="Roboto Condensed"/>
                <a:ea typeface="Roboto Condensed"/>
                <a:cs typeface="Roboto Condensed"/>
                <a:sym typeface="Roboto Condensed"/>
              </a:rPr>
              <a:t>mải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chơi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quên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mất</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ông</a:t>
            </a:r>
            <a:r>
              <a:rPr lang="en-US" sz="3399" dirty="0">
                <a:solidFill>
                  <a:srgbClr val="1F5776"/>
                </a:solidFill>
                <a:latin typeface="Roboto Condensed"/>
                <a:ea typeface="Roboto Condensed"/>
                <a:cs typeface="Roboto Condensed"/>
                <a:sym typeface="Roboto Condensed"/>
              </a:rPr>
              <a:t> ta </a:t>
            </a:r>
            <a:r>
              <a:rPr lang="en-US" sz="3399" dirty="0" err="1">
                <a:solidFill>
                  <a:srgbClr val="1F5776"/>
                </a:solidFill>
                <a:latin typeface="Roboto Condensed"/>
                <a:ea typeface="Roboto Condensed"/>
                <a:cs typeface="Roboto Condensed"/>
                <a:sym typeface="Roboto Condensed"/>
              </a:rPr>
              <a:t>lại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cẩn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thận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lấy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bút</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viết</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vào</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giấy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rồi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bảo</a:t>
            </a:r>
            <a:r>
              <a:rPr lang="en-US" sz="3399" dirty="0">
                <a:solidFill>
                  <a:srgbClr val="1F5776"/>
                </a:solidFill>
                <a:latin typeface="Roboto Condensed"/>
                <a:ea typeface="Roboto Condensed"/>
                <a:cs typeface="Roboto Condensed"/>
                <a:sym typeface="Roboto Condensed"/>
              </a:rPr>
              <a:t>:</a:t>
            </a:r>
          </a:p>
          <a:p>
            <a:pPr algn="just">
              <a:lnSpc>
                <a:spcPts val="4759"/>
              </a:lnSpc>
            </a:pP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Có</a:t>
            </a:r>
            <a:r>
              <a:rPr lang="en-US" sz="3399" dirty="0">
                <a:solidFill>
                  <a:srgbClr val="1F5776"/>
                </a:solidFill>
                <a:latin typeface="Roboto Condensed"/>
                <a:ea typeface="Roboto Condensed"/>
                <a:cs typeface="Roboto Condensed"/>
                <a:sym typeface="Roboto Condensed"/>
              </a:rPr>
              <a:t> ai </a:t>
            </a:r>
            <a:r>
              <a:rPr lang="en-US" sz="3399" dirty="0" err="1">
                <a:solidFill>
                  <a:srgbClr val="1F5776"/>
                </a:solidFill>
                <a:latin typeface="Roboto Condensed"/>
                <a:ea typeface="Roboto Condensed"/>
                <a:cs typeface="Roboto Condensed"/>
                <a:sym typeface="Roboto Condensed"/>
              </a:rPr>
              <a:t>hỏi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thì</a:t>
            </a:r>
            <a:r>
              <a:rPr lang="en-US" sz="3399" dirty="0">
                <a:solidFill>
                  <a:srgbClr val="1F5776"/>
                </a:solidFill>
                <a:latin typeface="Roboto Condensed"/>
                <a:ea typeface="Roboto Condensed"/>
                <a:cs typeface="Roboto Condensed"/>
                <a:sym typeface="Roboto Condensed"/>
              </a:rPr>
              <a:t> con </a:t>
            </a:r>
            <a:r>
              <a:rPr lang="en-US" sz="3399" dirty="0" err="1">
                <a:solidFill>
                  <a:srgbClr val="1F5776"/>
                </a:solidFill>
                <a:latin typeface="Roboto Condensed"/>
                <a:ea typeface="Roboto Condensed"/>
                <a:cs typeface="Roboto Condensed"/>
                <a:sym typeface="Roboto Condensed"/>
              </a:rPr>
              <a:t>cứ</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đưa</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cái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giấy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này</a:t>
            </a:r>
            <a:r>
              <a:rPr lang="en-US" sz="3399" dirty="0">
                <a:solidFill>
                  <a:srgbClr val="1F5776"/>
                </a:solidFill>
                <a:latin typeface="Roboto Condensed"/>
                <a:ea typeface="Roboto Condensed"/>
                <a:cs typeface="Roboto Condensed"/>
                <a:sym typeface="Roboto Condensed"/>
              </a:rPr>
              <a:t>.</a:t>
            </a:r>
          </a:p>
          <a:p>
            <a:pPr algn="just">
              <a:lnSpc>
                <a:spcPts val="4759"/>
              </a:lnSpc>
            </a:pPr>
            <a:r>
              <a:rPr lang="en-US" sz="3399" dirty="0">
                <a:solidFill>
                  <a:srgbClr val="1F5776"/>
                </a:solidFill>
                <a:latin typeface="Roboto Condensed"/>
                <a:ea typeface="Roboto Condensed"/>
                <a:cs typeface="Roboto Condensed"/>
                <a:sym typeface="Roboto Condensed"/>
              </a:rPr>
              <a:t>   Con </a:t>
            </a:r>
            <a:r>
              <a:rPr lang="en-US" sz="3399" dirty="0" err="1">
                <a:solidFill>
                  <a:srgbClr val="1F5776"/>
                </a:solidFill>
                <a:latin typeface="Roboto Condensed"/>
                <a:ea typeface="Roboto Condensed"/>
                <a:cs typeface="Roboto Condensed"/>
                <a:sym typeface="Roboto Condensed"/>
              </a:rPr>
              <a:t>cầm</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giấy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bỏ</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vào</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túi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áo</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Cả</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ngày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chẳng</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thấy</a:t>
            </a:r>
            <a:r>
              <a:rPr lang="en-US" sz="3399" dirty="0">
                <a:solidFill>
                  <a:srgbClr val="1F5776"/>
                </a:solidFill>
                <a:latin typeface="Roboto Condensed"/>
                <a:ea typeface="Roboto Condensed"/>
                <a:cs typeface="Roboto Condensed"/>
                <a:sym typeface="Roboto Condensed"/>
              </a:rPr>
              <a:t> ai </a:t>
            </a:r>
            <a:r>
              <a:rPr lang="en-US" sz="3399" dirty="0" err="1">
                <a:solidFill>
                  <a:srgbClr val="1F5776"/>
                </a:solidFill>
                <a:latin typeface="Roboto Condensed"/>
                <a:ea typeface="Roboto Condensed"/>
                <a:cs typeface="Roboto Condensed"/>
                <a:sym typeface="Roboto Condensed"/>
              </a:rPr>
              <a:t>hỏi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Tối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đến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sẵn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có</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ngọn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đèn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nó</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lấy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giấy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ra</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xem</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rồi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chẳng</a:t>
            </a:r>
            <a:r>
              <a:rPr lang="en-US" sz="3399" dirty="0">
                <a:solidFill>
                  <a:srgbClr val="1F5776"/>
                </a:solidFill>
                <a:latin typeface="Roboto Condensed"/>
                <a:ea typeface="Roboto Condensed"/>
                <a:cs typeface="Roboto Condensed"/>
                <a:sym typeface="Roboto Condensed"/>
              </a:rPr>
              <a:t> may </a:t>
            </a:r>
            <a:r>
              <a:rPr lang="en-US" sz="3399" dirty="0" err="1">
                <a:solidFill>
                  <a:srgbClr val="1F5776"/>
                </a:solidFill>
                <a:latin typeface="Roboto Condensed"/>
                <a:ea typeface="Roboto Condensed"/>
                <a:cs typeface="Roboto Condensed"/>
                <a:sym typeface="Roboto Condensed"/>
              </a:rPr>
              <a:t>vô</a:t>
            </a:r>
            <a:r>
              <a:rPr lang="en-US" sz="3399" dirty="0">
                <a:solidFill>
                  <a:srgbClr val="1F5776"/>
                </a:solidFill>
                <a:latin typeface="Roboto Condensed"/>
                <a:ea typeface="Roboto Condensed"/>
                <a:cs typeface="Roboto Condensed"/>
                <a:sym typeface="Roboto Condensed"/>
              </a:rPr>
              <a:t> ý </a:t>
            </a:r>
            <a:r>
              <a:rPr lang="en-US" sz="3399" dirty="0" err="1">
                <a:solidFill>
                  <a:srgbClr val="1F5776"/>
                </a:solidFill>
                <a:latin typeface="Roboto Condensed"/>
                <a:ea typeface="Roboto Condensed"/>
                <a:cs typeface="Roboto Condensed"/>
                <a:sym typeface="Roboto Condensed"/>
              </a:rPr>
              <a:t>để</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giấy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cháy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mất</a:t>
            </a:r>
            <a:r>
              <a:rPr lang="en-US" sz="3399" dirty="0">
                <a:solidFill>
                  <a:srgbClr val="1F5776"/>
                </a:solidFill>
                <a:latin typeface="Roboto Condensed"/>
                <a:ea typeface="Roboto Condensed"/>
                <a:cs typeface="Roboto Condensed"/>
                <a:sym typeface="Roboto Condensed"/>
              </a:rPr>
              <a:t>.</a:t>
            </a:r>
          </a:p>
          <a:p>
            <a:pPr algn="just">
              <a:lnSpc>
                <a:spcPts val="4759"/>
              </a:lnSpc>
            </a:pP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Hôm</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sau</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có</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người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đến</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chơi</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hỏi</a:t>
            </a:r>
            <a:r>
              <a:rPr lang="en-US" sz="3399" dirty="0">
                <a:solidFill>
                  <a:srgbClr val="1F5776"/>
                </a:solidFill>
                <a:latin typeface="Roboto Condensed"/>
                <a:ea typeface="Roboto Condensed"/>
                <a:cs typeface="Roboto Condensed"/>
                <a:sym typeface="Roboto Condensed"/>
              </a:rPr>
              <a:t>:</a:t>
            </a:r>
          </a:p>
          <a:p>
            <a:pPr algn="just">
              <a:lnSpc>
                <a:spcPts val="4759"/>
              </a:lnSpc>
            </a:pP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Thầy</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cháu</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có</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nhà</a:t>
            </a:r>
            <a:r>
              <a:rPr lang="en-US" sz="3399" dirty="0">
                <a:solidFill>
                  <a:srgbClr val="1F5776"/>
                </a:solidFill>
                <a:latin typeface="Roboto Condensed"/>
                <a:ea typeface="Roboto Condensed"/>
                <a:cs typeface="Roboto Condensed"/>
                <a:sym typeface="Roboto Condensed"/>
              </a:rPr>
              <a:t> </a:t>
            </a:r>
            <a:r>
              <a:rPr lang="en-US" sz="3399" dirty="0" err="1">
                <a:solidFill>
                  <a:srgbClr val="1F5776"/>
                </a:solidFill>
                <a:latin typeface="Roboto Condensed"/>
                <a:ea typeface="Roboto Condensed"/>
                <a:cs typeface="Roboto Condensed"/>
                <a:sym typeface="Roboto Condensed"/>
              </a:rPr>
              <a:t>không</a:t>
            </a:r>
            <a:r>
              <a:rPr lang="en-US" sz="3399" dirty="0">
                <a:solidFill>
                  <a:srgbClr val="1F5776"/>
                </a:solidFill>
                <a:latin typeface="Roboto Condensed"/>
                <a:ea typeface="Roboto Condensed"/>
                <a:cs typeface="Roboto Condensed"/>
                <a:sym typeface="Roboto Condensed"/>
              </a:rPr>
              <a:t>?</a:t>
            </a:r>
          </a:p>
          <a:p>
            <a:pPr algn="just">
              <a:lnSpc>
                <a:spcPts val="4759"/>
              </a:lnSpc>
            </a:pPr>
            <a:endParaRPr lang="en-US" sz="3399" dirty="0">
              <a:solidFill>
                <a:srgbClr val="1F5776"/>
              </a:solidFill>
              <a:latin typeface="Roboto Condensed"/>
              <a:ea typeface="Roboto Condensed"/>
              <a:cs typeface="Roboto Condensed"/>
              <a:sym typeface="Roboto Condensed"/>
            </a:endParaRPr>
          </a:p>
        </p:txBody>
      </p:sp>
      <p:sp>
        <p:nvSpPr>
          <p:cNvPr id="16" name="Freeform 16"/>
          <p:cNvSpPr/>
          <p:nvPr/>
        </p:nvSpPr>
        <p:spPr>
          <a:xfrm rot="1753070">
            <a:off x="573294" y="368194"/>
            <a:ext cx="2134268" cy="2400506"/>
          </a:xfrm>
          <a:custGeom>
            <a:avLst/>
            <a:gdLst/>
            <a:ahLst/>
            <a:cxnLst/>
            <a:rect l="l" t="t" r="r" b="b"/>
            <a:pathLst>
              <a:path w="2134268" h="2400506">
                <a:moveTo>
                  <a:pt x="0" y="0"/>
                </a:moveTo>
                <a:lnTo>
                  <a:pt x="2134267" y="0"/>
                </a:lnTo>
                <a:lnTo>
                  <a:pt x="2134267" y="2400505"/>
                </a:lnTo>
                <a:lnTo>
                  <a:pt x="0" y="24005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3701936" y="-54959"/>
            <a:ext cx="12093811" cy="1863625"/>
          </a:xfrm>
          <a:prstGeom prst="rect">
            <a:avLst/>
          </a:prstGeom>
        </p:spPr>
        <p:txBody>
          <a:bodyPr lIns="0" tIns="0" rIns="0" bIns="0" rtlCol="0" anchor="t">
            <a:spAutoFit/>
          </a:bodyPr>
          <a:lstStyle/>
          <a:p>
            <a:pPr algn="ctr">
              <a:lnSpc>
                <a:spcPts val="15400"/>
              </a:lnSpc>
            </a:pPr>
            <a:r>
              <a:rPr lang="en-US" sz="9999">
                <a:solidFill>
                  <a:srgbClr val="1F5776"/>
                </a:solidFill>
                <a:latin typeface="#9Slide06 SVNSlow Attack"/>
                <a:ea typeface="#9Slide06 SVNSlow Attack"/>
                <a:cs typeface="#9Slide06 SVNSlow Attack"/>
                <a:sym typeface="#9Slide06 SVNSlow Attack"/>
              </a:rPr>
              <a:t>Mất rồi!</a:t>
            </a:r>
          </a:p>
        </p:txBody>
      </p:sp>
      <p:grpSp>
        <p:nvGrpSpPr>
          <p:cNvPr id="18" name="Group 18"/>
          <p:cNvGrpSpPr/>
          <p:nvPr/>
        </p:nvGrpSpPr>
        <p:grpSpPr>
          <a:xfrm rot="-266748">
            <a:off x="9748841" y="1808666"/>
            <a:ext cx="8092048" cy="8018816"/>
            <a:chOff x="0" y="0"/>
            <a:chExt cx="2131239" cy="2111952"/>
          </a:xfrm>
        </p:grpSpPr>
        <p:sp>
          <p:nvSpPr>
            <p:cNvPr id="19" name="Freeform 19"/>
            <p:cNvSpPr/>
            <p:nvPr/>
          </p:nvSpPr>
          <p:spPr>
            <a:xfrm>
              <a:off x="0" y="0"/>
              <a:ext cx="2131239" cy="2111952"/>
            </a:xfrm>
            <a:custGeom>
              <a:avLst/>
              <a:gdLst/>
              <a:ahLst/>
              <a:cxnLst/>
              <a:rect l="l" t="t" r="r" b="b"/>
              <a:pathLst>
                <a:path w="2131239" h="2111952">
                  <a:moveTo>
                    <a:pt x="48793" y="0"/>
                  </a:moveTo>
                  <a:lnTo>
                    <a:pt x="2082446" y="0"/>
                  </a:lnTo>
                  <a:cubicBezTo>
                    <a:pt x="2095387" y="0"/>
                    <a:pt x="2107797" y="5141"/>
                    <a:pt x="2116948" y="14291"/>
                  </a:cubicBezTo>
                  <a:cubicBezTo>
                    <a:pt x="2126098" y="23442"/>
                    <a:pt x="2131239" y="35853"/>
                    <a:pt x="2131239" y="48793"/>
                  </a:cubicBezTo>
                  <a:lnTo>
                    <a:pt x="2131239" y="2063158"/>
                  </a:lnTo>
                  <a:cubicBezTo>
                    <a:pt x="2131239" y="2076099"/>
                    <a:pt x="2126098" y="2088510"/>
                    <a:pt x="2116948" y="2097660"/>
                  </a:cubicBezTo>
                  <a:cubicBezTo>
                    <a:pt x="2107797" y="2106811"/>
                    <a:pt x="2095387" y="2111952"/>
                    <a:pt x="2082446" y="2111952"/>
                  </a:cubicBezTo>
                  <a:lnTo>
                    <a:pt x="48793" y="2111952"/>
                  </a:lnTo>
                  <a:cubicBezTo>
                    <a:pt x="35853" y="2111952"/>
                    <a:pt x="23442" y="2106811"/>
                    <a:pt x="14291" y="2097660"/>
                  </a:cubicBezTo>
                  <a:cubicBezTo>
                    <a:pt x="5141" y="2088510"/>
                    <a:pt x="0" y="2076099"/>
                    <a:pt x="0" y="2063158"/>
                  </a:cubicBezTo>
                  <a:lnTo>
                    <a:pt x="0" y="48793"/>
                  </a:lnTo>
                  <a:cubicBezTo>
                    <a:pt x="0" y="35853"/>
                    <a:pt x="5141" y="23442"/>
                    <a:pt x="14291" y="14291"/>
                  </a:cubicBezTo>
                  <a:cubicBezTo>
                    <a:pt x="23442" y="5141"/>
                    <a:pt x="35853" y="0"/>
                    <a:pt x="48793" y="0"/>
                  </a:cubicBezTo>
                  <a:close/>
                </a:path>
              </a:pathLst>
            </a:custGeom>
            <a:solidFill>
              <a:srgbClr val="FEFEFE"/>
            </a:solidFill>
          </p:spPr>
          <p:txBody>
            <a:bodyPr/>
            <a:lstStyle/>
            <a:p>
              <a:endParaRPr lang="en-US"/>
            </a:p>
          </p:txBody>
        </p:sp>
        <p:sp>
          <p:nvSpPr>
            <p:cNvPr id="20" name="TextBox 20"/>
            <p:cNvSpPr txBox="1"/>
            <p:nvPr/>
          </p:nvSpPr>
          <p:spPr>
            <a:xfrm>
              <a:off x="0" y="-47625"/>
              <a:ext cx="2131239" cy="2159577"/>
            </a:xfrm>
            <a:prstGeom prst="rect">
              <a:avLst/>
            </a:prstGeom>
          </p:spPr>
          <p:txBody>
            <a:bodyPr lIns="50800" tIns="50800" rIns="50800" bIns="50800" rtlCol="0" anchor="ctr"/>
            <a:lstStyle/>
            <a:p>
              <a:pPr algn="ctr">
                <a:lnSpc>
                  <a:spcPts val="2659"/>
                </a:lnSpc>
              </a:pPr>
              <a:endParaRPr/>
            </a:p>
          </p:txBody>
        </p:sp>
      </p:grpSp>
      <p:pic>
        <p:nvPicPr>
          <p:cNvPr id="21" name="Picture 21"/>
          <p:cNvPicPr>
            <a:picLocks noChangeAspect="1"/>
          </p:cNvPicPr>
          <p:nvPr/>
        </p:nvPicPr>
        <p:blipFill>
          <a:blip r:embed="rId10"/>
          <a:srcRect/>
          <a:stretch>
            <a:fillRect/>
          </a:stretch>
        </p:blipFill>
        <p:spPr>
          <a:xfrm>
            <a:off x="16574590" y="7538187"/>
            <a:ext cx="1599705" cy="3440226"/>
          </a:xfrm>
          <a:prstGeom prst="rect">
            <a:avLst/>
          </a:prstGeom>
        </p:spPr>
      </p:pic>
      <p:sp>
        <p:nvSpPr>
          <p:cNvPr id="22" name="Freeform 22"/>
          <p:cNvSpPr/>
          <p:nvPr/>
        </p:nvSpPr>
        <p:spPr>
          <a:xfrm rot="-4491338">
            <a:off x="14579218" y="8205435"/>
            <a:ext cx="2419442" cy="1354888"/>
          </a:xfrm>
          <a:custGeom>
            <a:avLst/>
            <a:gdLst/>
            <a:ahLst/>
            <a:cxnLst/>
            <a:rect l="l" t="t" r="r" b="b"/>
            <a:pathLst>
              <a:path w="2419442" h="1354888">
                <a:moveTo>
                  <a:pt x="0" y="0"/>
                </a:moveTo>
                <a:lnTo>
                  <a:pt x="2419442" y="0"/>
                </a:lnTo>
                <a:lnTo>
                  <a:pt x="2419442" y="1354887"/>
                </a:lnTo>
                <a:lnTo>
                  <a:pt x="0" y="1354887"/>
                </a:lnTo>
                <a:lnTo>
                  <a:pt x="0" y="0"/>
                </a:lnTo>
                <a:close/>
              </a:path>
            </a:pathLst>
          </a:custGeom>
          <a:blipFill>
            <a:blip r:embed="rId11"/>
            <a:stretch>
              <a:fillRect/>
            </a:stretch>
          </a:blipFill>
        </p:spPr>
        <p:txBody>
          <a:bodyPr/>
          <a:lstStyle/>
          <a:p>
            <a:endParaRPr lang="en-US"/>
          </a:p>
        </p:txBody>
      </p:sp>
      <p:sp>
        <p:nvSpPr>
          <p:cNvPr id="23" name="TextBox 23"/>
          <p:cNvSpPr txBox="1"/>
          <p:nvPr/>
        </p:nvSpPr>
        <p:spPr>
          <a:xfrm>
            <a:off x="10425852" y="1961144"/>
            <a:ext cx="6931821" cy="6446637"/>
          </a:xfrm>
          <a:prstGeom prst="rect">
            <a:avLst/>
          </a:prstGeom>
        </p:spPr>
        <p:txBody>
          <a:bodyPr lIns="0" tIns="0" rIns="0" bIns="0" rtlCol="0" anchor="t">
            <a:spAutoFit/>
          </a:bodyPr>
          <a:lstStyle/>
          <a:p>
            <a:pPr algn="just">
              <a:lnSpc>
                <a:spcPts val="4593"/>
              </a:lnSpc>
            </a:pPr>
            <a:endParaRPr dirty="0"/>
          </a:p>
          <a:p>
            <a:pPr algn="just">
              <a:lnSpc>
                <a:spcPts val="4593"/>
              </a:lnSpc>
            </a:pPr>
            <a:r>
              <a:rPr lang="en-US" sz="3280" dirty="0" err="1">
                <a:solidFill>
                  <a:srgbClr val="1F5776"/>
                </a:solidFill>
                <a:latin typeface="Roboto Condensed"/>
                <a:ea typeface="Roboto Condensed"/>
                <a:cs typeface="Roboto Condensed"/>
                <a:sym typeface="Roboto Condensed"/>
              </a:rPr>
              <a:t>Nó</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ngẩn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ra</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rồi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sực</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nhớ</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sờ</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vào</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túi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Không</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thấy</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giấy</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liền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nói</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dirty="0">
                <a:solidFill>
                  <a:srgbClr val="1F5776"/>
                </a:solidFill>
                <a:latin typeface="Roboto Condensed"/>
                <a:ea typeface="Roboto Condensed"/>
                <a:cs typeface="Roboto Condensed"/>
                <a:sym typeface="Roboto Condensed"/>
              </a:rPr>
              <a:t>– </a:t>
            </a:r>
            <a:r>
              <a:rPr lang="en-US" sz="3280" u="sng" dirty="0" err="1">
                <a:solidFill>
                  <a:srgbClr val="1F5776"/>
                </a:solidFill>
                <a:latin typeface="Roboto Condensed"/>
                <a:ea typeface="Roboto Condensed"/>
                <a:cs typeface="Roboto Condensed"/>
                <a:sym typeface="Roboto Condensed"/>
                <a:hlinkClick r:id="rId12" tooltip="https://truyendangian.com/mat-roi-chay/">
                  <a:extLst>
                    <a:ext uri="{A12FA001-AC4F-418D-AE19-62706E023703}">
                      <ahyp:hlinkClr xmlns:ahyp="http://schemas.microsoft.com/office/drawing/2018/hyperlinkcolor" val="tx"/>
                    </a:ext>
                  </a:extLst>
                </a:hlinkClick>
              </a:rPr>
              <a:t>Mất</a:t>
            </a:r>
            <a:r>
              <a:rPr lang="en-US" sz="3280" u="sng" dirty="0">
                <a:solidFill>
                  <a:srgbClr val="1F5776"/>
                </a:solidFill>
                <a:latin typeface="Roboto Condensed"/>
                <a:ea typeface="Roboto Condensed"/>
                <a:cs typeface="Roboto Condensed"/>
                <a:sym typeface="Roboto Condensed"/>
                <a:hlinkClick r:id="rId12" tooltip="https://truyendangian.com/mat-roi-chay/">
                  <a:extLst>
                    <a:ext uri="{A12FA001-AC4F-418D-AE19-62706E023703}">
                      <ahyp:hlinkClr xmlns:ahyp="http://schemas.microsoft.com/office/drawing/2018/hyperlinkcolor" val="tx"/>
                    </a:ext>
                  </a:extLst>
                </a:hlinkClick>
              </a:rPr>
              <a:t> </a:t>
            </a:r>
            <a:r>
              <a:rPr lang="en-US" sz="3280" u="sng" dirty="0" err="1">
                <a:solidFill>
                  <a:srgbClr val="1F5776"/>
                </a:solidFill>
                <a:latin typeface="Roboto Condensed"/>
                <a:ea typeface="Roboto Condensed"/>
                <a:cs typeface="Roboto Condensed"/>
                <a:sym typeface="Roboto Condensed"/>
                <a:hlinkClick r:id="rId12" tooltip="https://truyendangian.com/mat-roi-chay/">
                  <a:extLst>
                    <a:ext uri="{A12FA001-AC4F-418D-AE19-62706E023703}">
                      <ahyp:hlinkClr xmlns:ahyp="http://schemas.microsoft.com/office/drawing/2018/hyperlinkcolor" val="tx"/>
                    </a:ext>
                  </a:extLst>
                </a:hlinkClick>
              </a:rPr>
              <a:t>rồi</a:t>
            </a:r>
            <a:r>
              <a:rPr lang="en-US" sz="3280" u="sng" dirty="0">
                <a:solidFill>
                  <a:srgbClr val="1F5776"/>
                </a:solidFill>
                <a:latin typeface="Roboto Condensed"/>
                <a:ea typeface="Roboto Condensed"/>
                <a:cs typeface="Roboto Condensed"/>
                <a:sym typeface="Roboto Condensed"/>
                <a:hlinkClick r:id="rId12" tooltip="https://truyendangian.com/mat-roi-chay/">
                  <a:extLst>
                    <a:ext uri="{A12FA001-AC4F-418D-AE19-62706E023703}">
                      <ahyp:hlinkClr xmlns:ahyp="http://schemas.microsoft.com/office/drawing/2018/hyperlinkcolor" val="tx"/>
                    </a:ext>
                  </a:extLst>
                </a:hlinkClick>
              </a:rPr>
              <a:t>!</a:t>
            </a:r>
          </a:p>
          <a:p>
            <a:pPr algn="just">
              <a:lnSpc>
                <a:spcPts val="4593"/>
              </a:lnSpc>
            </a:pPr>
            <a:r>
              <a:rPr lang="en-US" sz="3280" dirty="0" err="1">
                <a:solidFill>
                  <a:srgbClr val="1F5776"/>
                </a:solidFill>
                <a:latin typeface="Roboto Condensed"/>
                <a:ea typeface="Roboto Condensed"/>
                <a:cs typeface="Roboto Condensed"/>
                <a:sym typeface="Roboto Condensed"/>
              </a:rPr>
              <a:t>Khách</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giật</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mình</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hỏi</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Mất</a:t>
            </a:r>
            <a:r>
              <a:rPr lang="en-US" sz="3280" dirty="0">
                <a:solidFill>
                  <a:srgbClr val="1F5776"/>
                </a:solidFill>
                <a:latin typeface="Roboto Condensed"/>
                <a:ea typeface="Roboto Condensed"/>
                <a:cs typeface="Roboto Condensed"/>
                <a:sym typeface="Roboto Condensed"/>
              </a:rPr>
              <a:t> bao </a:t>
            </a:r>
            <a:r>
              <a:rPr lang="en-US" sz="3280" dirty="0" err="1">
                <a:solidFill>
                  <a:srgbClr val="1F5776"/>
                </a:solidFill>
                <a:latin typeface="Roboto Condensed"/>
                <a:ea typeface="Roboto Condensed"/>
                <a:cs typeface="Roboto Condensed"/>
                <a:sym typeface="Roboto Condensed"/>
              </a:rPr>
              <a:t>giờ</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Tối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hôm</a:t>
            </a:r>
            <a:r>
              <a:rPr lang="en-US" sz="3280" dirty="0">
                <a:solidFill>
                  <a:srgbClr val="1F5776"/>
                </a:solidFill>
                <a:latin typeface="Roboto Condensed"/>
                <a:ea typeface="Roboto Condensed"/>
                <a:cs typeface="Roboto Condensed"/>
                <a:sym typeface="Roboto Condensed"/>
              </a:rPr>
              <a:t> qua!</a:t>
            </a:r>
          </a:p>
          <a:p>
            <a:pPr algn="just">
              <a:lnSpc>
                <a:spcPts val="4593"/>
              </a:lnSpc>
            </a:pPr>
            <a:r>
              <a:rPr lang="en-US" sz="3280" dirty="0">
                <a:solidFill>
                  <a:srgbClr val="1F5776"/>
                </a:solidFill>
                <a:latin typeface="Roboto Condensed"/>
                <a:ea typeface="Roboto Condensed"/>
                <a:cs typeface="Roboto Condensed"/>
                <a:sym typeface="Roboto Condensed"/>
              </a:rPr>
              <a:t>– Sao </a:t>
            </a:r>
            <a:r>
              <a:rPr lang="en-US" sz="3280" dirty="0" err="1">
                <a:solidFill>
                  <a:srgbClr val="1F5776"/>
                </a:solidFill>
                <a:latin typeface="Roboto Condensed"/>
                <a:ea typeface="Roboto Condensed"/>
                <a:cs typeface="Roboto Condensed"/>
                <a:sym typeface="Roboto Condensed"/>
              </a:rPr>
              <a:t>mà</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mất</a:t>
            </a:r>
            <a:r>
              <a:rPr lang="en-US" sz="3280" dirty="0">
                <a:solidFill>
                  <a:srgbClr val="1F5776"/>
                </a:solidFill>
                <a:latin typeface="Roboto Condensed"/>
                <a:ea typeface="Roboto Condensed"/>
                <a:cs typeface="Roboto Condensed"/>
                <a:sym typeface="Roboto Condensed"/>
              </a:rPr>
              <a:t>?</a:t>
            </a:r>
          </a:p>
          <a:p>
            <a:pPr algn="just">
              <a:lnSpc>
                <a:spcPts val="4593"/>
              </a:lnSpc>
            </a:pP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Cháy</a:t>
            </a:r>
            <a:r>
              <a:rPr lang="en-US" sz="3280" dirty="0">
                <a:solidFill>
                  <a:srgbClr val="1F5776"/>
                </a:solidFill>
                <a:latin typeface="Roboto Condensed"/>
                <a:ea typeface="Roboto Condensed"/>
                <a:cs typeface="Roboto Condensed"/>
                <a:sym typeface="Roboto Condensed"/>
              </a:rPr>
              <a:t> ạ!</a:t>
            </a:r>
          </a:p>
          <a:p>
            <a:pPr algn="ctr">
              <a:lnSpc>
                <a:spcPts val="4593"/>
              </a:lnSpc>
            </a:pPr>
            <a:r>
              <a:rPr lang="en-US" sz="3280" dirty="0">
                <a:solidFill>
                  <a:srgbClr val="1F5776"/>
                </a:solidFill>
                <a:latin typeface="Roboto Condensed"/>
                <a:ea typeface="Roboto Condensed"/>
                <a:cs typeface="Roboto Condensed"/>
                <a:sym typeface="Roboto Condensed"/>
              </a:rPr>
              <a:t>(</a:t>
            </a:r>
            <a:r>
              <a:rPr lang="en-US" sz="3280" dirty="0" err="1">
                <a:solidFill>
                  <a:srgbClr val="1F5776"/>
                </a:solidFill>
                <a:latin typeface="Roboto Condensed"/>
                <a:ea typeface="Roboto Condensed"/>
                <a:cs typeface="Roboto Condensed"/>
                <a:sym typeface="Roboto Condensed"/>
              </a:rPr>
              <a:t>Truyện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cười</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dân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gian</a:t>
            </a:r>
            <a:r>
              <a:rPr lang="en-US" sz="3280" dirty="0">
                <a:solidFill>
                  <a:srgbClr val="1F5776"/>
                </a:solidFill>
                <a:latin typeface="Roboto Condensed"/>
                <a:ea typeface="Roboto Condensed"/>
                <a:cs typeface="Roboto Condensed"/>
                <a:sym typeface="Roboto Condensed"/>
              </a:rPr>
              <a:t> </a:t>
            </a:r>
            <a:r>
              <a:rPr lang="en-US" sz="3280" dirty="0" err="1">
                <a:solidFill>
                  <a:srgbClr val="1F5776"/>
                </a:solidFill>
                <a:latin typeface="Roboto Condensed"/>
                <a:ea typeface="Roboto Condensed"/>
                <a:cs typeface="Roboto Condensed"/>
                <a:sym typeface="Roboto Condensed"/>
              </a:rPr>
              <a:t>Việt</a:t>
            </a:r>
            <a:r>
              <a:rPr lang="en-US" sz="3280" dirty="0">
                <a:solidFill>
                  <a:srgbClr val="1F5776"/>
                </a:solidFill>
                <a:latin typeface="Roboto Condensed"/>
                <a:ea typeface="Roboto Condensed"/>
                <a:cs typeface="Roboto Condensed"/>
                <a:sym typeface="Roboto Condensed"/>
              </a:rPr>
              <a:t> Nam)</a:t>
            </a:r>
          </a:p>
          <a:p>
            <a:pPr algn="just">
              <a:lnSpc>
                <a:spcPts val="4593"/>
              </a:lnSpc>
            </a:pPr>
            <a:endParaRPr lang="en-US" sz="3280" dirty="0">
              <a:solidFill>
                <a:srgbClr val="1F5776"/>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21685224" cy="3486445"/>
          </a:xfrm>
          <a:custGeom>
            <a:avLst/>
            <a:gdLst/>
            <a:ahLst/>
            <a:cxnLst/>
            <a:rect l="l" t="t" r="r" b="b"/>
            <a:pathLst>
              <a:path w="21685224" h="3486445">
                <a:moveTo>
                  <a:pt x="0" y="0"/>
                </a:moveTo>
                <a:lnTo>
                  <a:pt x="21685224" y="0"/>
                </a:lnTo>
                <a:lnTo>
                  <a:pt x="21685224" y="3486445"/>
                </a:lnTo>
                <a:lnTo>
                  <a:pt x="0" y="3486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TextBox 11"/>
          <p:cNvSpPr txBox="1"/>
          <p:nvPr/>
        </p:nvSpPr>
        <p:spPr>
          <a:xfrm>
            <a:off x="1028700" y="2862213"/>
            <a:ext cx="16315575" cy="1089627"/>
          </a:xfrm>
          <a:prstGeom prst="rect">
            <a:avLst/>
          </a:prstGeom>
        </p:spPr>
        <p:txBody>
          <a:bodyPr lIns="0" tIns="0" rIns="0" bIns="0" rtlCol="0" anchor="t">
            <a:spAutoFit/>
          </a:bodyPr>
          <a:lstStyle/>
          <a:p>
            <a:pPr algn="ctr">
              <a:lnSpc>
                <a:spcPts val="9120"/>
              </a:lnSpc>
            </a:pPr>
            <a:r>
              <a:rPr lang="en-US" sz="6000" b="1" spc="341">
                <a:solidFill>
                  <a:srgbClr val="FFFFFF"/>
                </a:solidFill>
                <a:latin typeface="Fraunces Bold"/>
                <a:ea typeface="Fraunces Bold"/>
                <a:cs typeface="Fraunces Bold"/>
                <a:sym typeface="Fraunces Bold"/>
              </a:rPr>
              <a:t>CHẶNG 1: NHẬN DIỆN CÂU RÚT GỌN</a:t>
            </a:r>
          </a:p>
        </p:txBody>
      </p:sp>
      <p:sp>
        <p:nvSpPr>
          <p:cNvPr id="12" name="TextBox 12"/>
          <p:cNvSpPr txBox="1"/>
          <p:nvPr/>
        </p:nvSpPr>
        <p:spPr>
          <a:xfrm>
            <a:off x="1997376" y="2113706"/>
            <a:ext cx="16045544" cy="748030"/>
          </a:xfrm>
          <a:prstGeom prst="rect">
            <a:avLst/>
          </a:prstGeom>
        </p:spPr>
        <p:txBody>
          <a:bodyPr lIns="0" tIns="0" rIns="0" bIns="0" rtlCol="0" anchor="t">
            <a:spAutoFit/>
          </a:bodyPr>
          <a:lstStyle/>
          <a:p>
            <a:pPr marL="982982" lvl="2" indent="-327661" algn="just">
              <a:lnSpc>
                <a:spcPts val="6020"/>
              </a:lnSpc>
            </a:pPr>
            <a:r>
              <a:rPr lang="en-US" sz="4300" b="1">
                <a:solidFill>
                  <a:srgbClr val="FEFEFE"/>
                </a:solidFill>
                <a:latin typeface="Roboto Condensed Bold"/>
                <a:ea typeface="Roboto Condensed Bold"/>
                <a:cs typeface="Roboto Condensed Bold"/>
                <a:sym typeface="Roboto Condensed Bold"/>
              </a:rPr>
              <a:t>Lớp chia thành 4 nhóm thi đua với nhau theo các chặng:</a:t>
            </a:r>
          </a:p>
        </p:txBody>
      </p:sp>
      <p:sp>
        <p:nvSpPr>
          <p:cNvPr id="13" name="TextBox 13"/>
          <p:cNvSpPr txBox="1"/>
          <p:nvPr/>
        </p:nvSpPr>
        <p:spPr>
          <a:xfrm>
            <a:off x="1163715" y="4678227"/>
            <a:ext cx="16045544" cy="5320030"/>
          </a:xfrm>
          <a:prstGeom prst="rect">
            <a:avLst/>
          </a:prstGeom>
        </p:spPr>
        <p:txBody>
          <a:bodyPr lIns="0" tIns="0" rIns="0" bIns="0" rtlCol="0" anchor="t">
            <a:spAutoFit/>
          </a:bodyPr>
          <a:lstStyle/>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Mỗi nhóm được phát 2-3 tờ giấy A3. Sử dụng giấy này để viết đáp án các câu hỏi từ GV.</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Thời gian suy nghĩ và trả lời: 30s / câu</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HS thảo luận để có câu trả lời, hết thời gian dán đáp án của nhóm lên bảng để GV chấm chữa</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Nhiệm vụ: Câu 1, SGK trang 122-123</a:t>
            </a:r>
          </a:p>
          <a:p>
            <a:pPr marL="982982" lvl="2" indent="-327661" algn="just">
              <a:lnSpc>
                <a:spcPts val="6020"/>
              </a:lnSpc>
            </a:pPr>
            <a:endParaRPr lang="en-US" sz="4299">
              <a:solidFill>
                <a:srgbClr val="0C4369"/>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395587" y="494287"/>
            <a:ext cx="21685224" cy="3486445"/>
          </a:xfrm>
          <a:custGeom>
            <a:avLst/>
            <a:gdLst/>
            <a:ahLst/>
            <a:cxnLst/>
            <a:rect l="l" t="t" r="r" b="b"/>
            <a:pathLst>
              <a:path w="21685224" h="3486445">
                <a:moveTo>
                  <a:pt x="0" y="0"/>
                </a:moveTo>
                <a:lnTo>
                  <a:pt x="21685225" y="0"/>
                </a:lnTo>
                <a:lnTo>
                  <a:pt x="21685225" y="3486445"/>
                </a:lnTo>
                <a:lnTo>
                  <a:pt x="0" y="3486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TextBox 11"/>
          <p:cNvSpPr txBox="1"/>
          <p:nvPr/>
        </p:nvSpPr>
        <p:spPr>
          <a:xfrm>
            <a:off x="1028700" y="847725"/>
            <a:ext cx="16315575" cy="1089627"/>
          </a:xfrm>
          <a:prstGeom prst="rect">
            <a:avLst/>
          </a:prstGeom>
        </p:spPr>
        <p:txBody>
          <a:bodyPr lIns="0" tIns="0" rIns="0" bIns="0" rtlCol="0" anchor="t">
            <a:spAutoFit/>
          </a:bodyPr>
          <a:lstStyle/>
          <a:p>
            <a:pPr algn="ctr">
              <a:lnSpc>
                <a:spcPts val="9120"/>
              </a:lnSpc>
            </a:pPr>
            <a:r>
              <a:rPr lang="en-US" sz="6000" b="1" spc="341">
                <a:solidFill>
                  <a:srgbClr val="FFFFFF"/>
                </a:solidFill>
                <a:latin typeface="Fraunces Bold"/>
                <a:ea typeface="Fraunces Bold"/>
                <a:cs typeface="Fraunces Bold"/>
                <a:sym typeface="Fraunces Bold"/>
              </a:rPr>
              <a:t>CHẶNG 1: NHẬN DIỆN CÂU RÚT GỌN</a:t>
            </a:r>
          </a:p>
        </p:txBody>
      </p:sp>
      <p:sp>
        <p:nvSpPr>
          <p:cNvPr id="12" name="TextBox 12"/>
          <p:cNvSpPr txBox="1"/>
          <p:nvPr/>
        </p:nvSpPr>
        <p:spPr>
          <a:xfrm>
            <a:off x="608547" y="3057554"/>
            <a:ext cx="17031191" cy="1393775"/>
          </a:xfrm>
          <a:prstGeom prst="rect">
            <a:avLst/>
          </a:prstGeom>
        </p:spPr>
        <p:txBody>
          <a:bodyPr lIns="0" tIns="0" rIns="0" bIns="0" rtlCol="0" anchor="t">
            <a:spAutoFit/>
          </a:bodyPr>
          <a:lstStyle/>
          <a:p>
            <a:pPr algn="just">
              <a:lnSpc>
                <a:spcPts val="5600"/>
              </a:lnSpc>
            </a:pPr>
            <a:r>
              <a:rPr lang="en-US" sz="4000" b="1">
                <a:solidFill>
                  <a:srgbClr val="0C4369"/>
                </a:solidFill>
                <a:latin typeface="Roboto Condensed Bold"/>
                <a:ea typeface="Roboto Condensed Bold"/>
                <a:cs typeface="Roboto Condensed Bold"/>
                <a:sym typeface="Roboto Condensed Bold"/>
              </a:rPr>
              <a:t>Tìm câu rút gọn trong các lời thoại kịch sau và cho biết thành phần nào của câu được tỉnh lược:</a:t>
            </a:r>
          </a:p>
        </p:txBody>
      </p:sp>
      <p:sp>
        <p:nvSpPr>
          <p:cNvPr id="13" name="TextBox 13"/>
          <p:cNvSpPr txBox="1"/>
          <p:nvPr/>
        </p:nvSpPr>
        <p:spPr>
          <a:xfrm>
            <a:off x="608547" y="4565629"/>
            <a:ext cx="17031191" cy="4949825"/>
          </a:xfrm>
          <a:prstGeom prst="rect">
            <a:avLst/>
          </a:prstGeom>
        </p:spPr>
        <p:txBody>
          <a:bodyPr lIns="0" tIns="0" rIns="0" bIns="0" rtlCol="0" anchor="t">
            <a:spAutoFit/>
          </a:bodyPr>
          <a:lstStyle/>
          <a:p>
            <a:pPr algn="just">
              <a:lnSpc>
                <a:spcPts val="4900"/>
              </a:lnSpc>
            </a:pPr>
            <a:r>
              <a:rPr lang="en-US" sz="3500" b="1">
                <a:solidFill>
                  <a:srgbClr val="0C4369"/>
                </a:solidFill>
                <a:latin typeface="Roboto Condensed Bold"/>
                <a:ea typeface="Roboto Condensed Bold"/>
                <a:cs typeface="Roboto Condensed Bold"/>
                <a:sym typeface="Roboto Condensed Bold"/>
              </a:rPr>
              <a:t>Giu-li-ét: </a:t>
            </a:r>
            <a:r>
              <a:rPr lang="en-US" sz="3500">
                <a:solidFill>
                  <a:srgbClr val="0C4369"/>
                </a:solidFill>
                <a:latin typeface="Roboto Condensed"/>
                <a:ea typeface="Roboto Condensed"/>
                <a:cs typeface="Roboto Condensed"/>
                <a:sym typeface="Roboto Condensed"/>
              </a:rPr>
              <a:t>- </a:t>
            </a:r>
            <a:r>
              <a:rPr lang="en-US" sz="3500" i="1">
                <a:solidFill>
                  <a:srgbClr val="0C4369"/>
                </a:solidFill>
                <a:latin typeface="Roboto Condensed Italics"/>
                <a:ea typeface="Roboto Condensed Italics"/>
                <a:cs typeface="Roboto Condensed Italics"/>
                <a:sym typeface="Roboto Condensed Italics"/>
              </a:rPr>
              <a:t>Chỉ có tên họ chàng là thù địch của em thôi. Nhưng nếu chẳng phải là người họ Môn-ta-ghiu thì chàng cũng vẫn là chàng.Chàng ơi! Hãy mang tên họ nào khác đi! Thế nào là họ Môn-ta-ghiu nhỉ?[...] Rô-mê-ô chàng ơi, chàng hãy từ bỏ tên họ đi. Cái tên kia đâu có phải xương thịt của chàng, chàng hãy đổi nó lấy cả tấm thân em.</a:t>
            </a:r>
          </a:p>
          <a:p>
            <a:pPr algn="just">
              <a:lnSpc>
                <a:spcPts val="4900"/>
              </a:lnSpc>
            </a:pPr>
            <a:endParaRPr lang="en-US" sz="3500" i="1">
              <a:solidFill>
                <a:srgbClr val="0C4369"/>
              </a:solidFill>
              <a:latin typeface="Roboto Condensed Italics"/>
              <a:ea typeface="Roboto Condensed Italics"/>
              <a:cs typeface="Roboto Condensed Italics"/>
              <a:sym typeface="Roboto Condensed Italics"/>
            </a:endParaRPr>
          </a:p>
          <a:p>
            <a:pPr algn="just">
              <a:lnSpc>
                <a:spcPts val="4900"/>
              </a:lnSpc>
            </a:pPr>
            <a:r>
              <a:rPr lang="en-US" sz="3500" b="1" i="1">
                <a:solidFill>
                  <a:srgbClr val="0C4369"/>
                </a:solidFill>
                <a:latin typeface="Roboto Condensed Bold Italics"/>
                <a:ea typeface="Roboto Condensed Bold Italics"/>
                <a:cs typeface="Roboto Condensed Bold Italics"/>
                <a:sym typeface="Roboto Condensed Bold Italics"/>
              </a:rPr>
              <a:t>Rô-mê-ô:</a:t>
            </a:r>
            <a:r>
              <a:rPr lang="en-US" sz="3500" i="1">
                <a:solidFill>
                  <a:srgbClr val="0C4369"/>
                </a:solidFill>
                <a:latin typeface="Roboto Condensed Italics"/>
                <a:ea typeface="Roboto Condensed Italics"/>
                <a:cs typeface="Roboto Condensed Italics"/>
                <a:sym typeface="Roboto Condensed Italics"/>
              </a:rPr>
              <a:t> - Đúng là từ miệng nàng nói ra nhé! Chỉ cần được nàng gọi là người yêu là tôi xin tức thì nhận tên thánh mới; từ nay trở đi, tôi không muốn bao giờ là Rô-mê-ô nữa.</a:t>
            </a:r>
          </a:p>
          <a:p>
            <a:pPr algn="r">
              <a:lnSpc>
                <a:spcPts val="4900"/>
              </a:lnSpc>
            </a:pPr>
            <a:r>
              <a:rPr lang="en-US" sz="3500">
                <a:solidFill>
                  <a:srgbClr val="0C4369"/>
                </a:solidFill>
                <a:latin typeface="Roboto Condensed"/>
                <a:ea typeface="Roboto Condensed"/>
                <a:cs typeface="Roboto Condensed"/>
                <a:sym typeface="Roboto Condensed"/>
              </a:rPr>
              <a:t>(Sếch-xpia</a:t>
            </a:r>
            <a:r>
              <a:rPr lang="en-US" sz="3500" i="1">
                <a:solidFill>
                  <a:srgbClr val="0C4369"/>
                </a:solidFill>
                <a:latin typeface="Roboto Condensed Italics"/>
                <a:ea typeface="Roboto Condensed Italics"/>
                <a:cs typeface="Roboto Condensed Italics"/>
                <a:sym typeface="Roboto Condensed Italics"/>
              </a:rPr>
              <a:t>, Rô-mê-ô và Giu-li-et</a:t>
            </a:r>
            <a:r>
              <a:rPr lang="en-US" sz="3500">
                <a:solidFill>
                  <a:srgbClr val="0C4369"/>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395587" y="494287"/>
            <a:ext cx="21685224" cy="3486445"/>
          </a:xfrm>
          <a:custGeom>
            <a:avLst/>
            <a:gdLst/>
            <a:ahLst/>
            <a:cxnLst/>
            <a:rect l="l" t="t" r="r" b="b"/>
            <a:pathLst>
              <a:path w="21685224" h="3486445">
                <a:moveTo>
                  <a:pt x="0" y="0"/>
                </a:moveTo>
                <a:lnTo>
                  <a:pt x="21685225" y="0"/>
                </a:lnTo>
                <a:lnTo>
                  <a:pt x="21685225" y="3486445"/>
                </a:lnTo>
                <a:lnTo>
                  <a:pt x="0" y="3486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TextBox 11"/>
          <p:cNvSpPr txBox="1"/>
          <p:nvPr/>
        </p:nvSpPr>
        <p:spPr>
          <a:xfrm>
            <a:off x="1028700" y="847725"/>
            <a:ext cx="16315575" cy="1089627"/>
          </a:xfrm>
          <a:prstGeom prst="rect">
            <a:avLst/>
          </a:prstGeom>
        </p:spPr>
        <p:txBody>
          <a:bodyPr lIns="0" tIns="0" rIns="0" bIns="0" rtlCol="0" anchor="t">
            <a:spAutoFit/>
          </a:bodyPr>
          <a:lstStyle/>
          <a:p>
            <a:pPr algn="ctr">
              <a:lnSpc>
                <a:spcPts val="9120"/>
              </a:lnSpc>
            </a:pPr>
            <a:r>
              <a:rPr lang="en-US" sz="6000" b="1" spc="341">
                <a:solidFill>
                  <a:srgbClr val="FFFFFF"/>
                </a:solidFill>
                <a:latin typeface="Fraunces Bold"/>
                <a:ea typeface="Fraunces Bold"/>
                <a:cs typeface="Fraunces Bold"/>
                <a:sym typeface="Fraunces Bold"/>
              </a:rPr>
              <a:t>CHẶNG 1: NHẬN DIỆN CÂU RÚT GỌN</a:t>
            </a:r>
          </a:p>
        </p:txBody>
      </p:sp>
      <p:graphicFrame>
        <p:nvGraphicFramePr>
          <p:cNvPr id="12" name="Table 12"/>
          <p:cNvGraphicFramePr>
            <a:graphicFrameLocks noGrp="1"/>
          </p:cNvGraphicFramePr>
          <p:nvPr/>
        </p:nvGraphicFramePr>
        <p:xfrm>
          <a:off x="854613" y="3295809"/>
          <a:ext cx="16191189" cy="5645933"/>
        </p:xfrm>
        <a:graphic>
          <a:graphicData uri="http://schemas.openxmlformats.org/drawingml/2006/table">
            <a:tbl>
              <a:tblPr/>
              <a:tblGrid>
                <a:gridCol w="2212334">
                  <a:extLst>
                    <a:ext uri="{9D8B030D-6E8A-4147-A177-3AD203B41FA5}">
                      <a16:colId xmlns:a16="http://schemas.microsoft.com/office/drawing/2014/main" val="20000"/>
                    </a:ext>
                  </a:extLst>
                </a:gridCol>
                <a:gridCol w="7611402">
                  <a:extLst>
                    <a:ext uri="{9D8B030D-6E8A-4147-A177-3AD203B41FA5}">
                      <a16:colId xmlns:a16="http://schemas.microsoft.com/office/drawing/2014/main" val="20001"/>
                    </a:ext>
                  </a:extLst>
                </a:gridCol>
                <a:gridCol w="6367453">
                  <a:extLst>
                    <a:ext uri="{9D8B030D-6E8A-4147-A177-3AD203B41FA5}">
                      <a16:colId xmlns:a16="http://schemas.microsoft.com/office/drawing/2014/main" val="20002"/>
                    </a:ext>
                  </a:extLst>
                </a:gridCol>
              </a:tblGrid>
              <a:tr h="1208961">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STT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Câu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Thành phần được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1773066">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1</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4900"/>
                        </a:lnSpc>
                        <a:defRPr/>
                      </a:pPr>
                      <a:r>
                        <a:rPr lang="en-US" sz="3500" i="1">
                          <a:solidFill>
                            <a:srgbClr val="000000"/>
                          </a:solidFill>
                          <a:latin typeface="Roboto Condensed Italics"/>
                          <a:ea typeface="Roboto Condensed Italics"/>
                          <a:cs typeface="Roboto Condensed Italics"/>
                          <a:sym typeface="Roboto Condensed Italics"/>
                        </a:rPr>
                        <a:t>Hãy mang tên họ nào khác đi!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Roboto Condensed"/>
                          <a:ea typeface="Roboto Condensed"/>
                          <a:cs typeface="Roboto Condensed"/>
                          <a:sym typeface="Roboto Condensed"/>
                        </a:rPr>
                        <a:t>CN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1"/>
                  </a:ext>
                </a:extLst>
              </a:tr>
              <a:tr h="2663906">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2</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4900"/>
                        </a:lnSpc>
                        <a:defRPr/>
                      </a:pPr>
                      <a:r>
                        <a:rPr lang="en-US" sz="3500" i="1">
                          <a:solidFill>
                            <a:srgbClr val="000000"/>
                          </a:solidFill>
                          <a:latin typeface="Roboto Condensed Italics"/>
                          <a:ea typeface="Roboto Condensed Italics"/>
                          <a:cs typeface="Roboto Condensed Italics"/>
                          <a:sym typeface="Roboto Condensed Italics"/>
                        </a:rPr>
                        <a:t>Đúng là từ miệng nàng nói ra nhé!</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4900"/>
                        </a:lnSpc>
                        <a:defRPr/>
                      </a:pPr>
                      <a:r>
                        <a:rPr lang="en-US" sz="3500">
                          <a:solidFill>
                            <a:srgbClr val="000000"/>
                          </a:solidFill>
                          <a:latin typeface="Roboto Condensed"/>
                          <a:ea typeface="Roboto Condensed"/>
                          <a:cs typeface="Roboto Condensed"/>
                          <a:sym typeface="Roboto Condensed"/>
                        </a:rPr>
                        <a:t>CN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Freeform 13"/>
          <p:cNvSpPr/>
          <p:nvPr/>
        </p:nvSpPr>
        <p:spPr>
          <a:xfrm>
            <a:off x="15930950" y="787291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21685224" cy="3486445"/>
          </a:xfrm>
          <a:custGeom>
            <a:avLst/>
            <a:gdLst/>
            <a:ahLst/>
            <a:cxnLst/>
            <a:rect l="l" t="t" r="r" b="b"/>
            <a:pathLst>
              <a:path w="21685224" h="3486445">
                <a:moveTo>
                  <a:pt x="0" y="0"/>
                </a:moveTo>
                <a:lnTo>
                  <a:pt x="21685224" y="0"/>
                </a:lnTo>
                <a:lnTo>
                  <a:pt x="21685224" y="3486445"/>
                </a:lnTo>
                <a:lnTo>
                  <a:pt x="0" y="3486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a:off x="6819381" y="6940310"/>
            <a:ext cx="4649237" cy="3940229"/>
          </a:xfrm>
          <a:custGeom>
            <a:avLst/>
            <a:gdLst/>
            <a:ahLst/>
            <a:cxnLst/>
            <a:rect l="l" t="t" r="r" b="b"/>
            <a:pathLst>
              <a:path w="4649237" h="3940229">
                <a:moveTo>
                  <a:pt x="0" y="0"/>
                </a:moveTo>
                <a:lnTo>
                  <a:pt x="4649238" y="0"/>
                </a:lnTo>
                <a:lnTo>
                  <a:pt x="4649238" y="3940229"/>
                </a:lnTo>
                <a:lnTo>
                  <a:pt x="0" y="3940229"/>
                </a:lnTo>
                <a:lnTo>
                  <a:pt x="0" y="0"/>
                </a:lnTo>
                <a:close/>
              </a:path>
            </a:pathLst>
          </a:custGeom>
          <a:blipFill>
            <a:blip r:embed="rId20"/>
            <a:stretch>
              <a:fillRect/>
            </a:stretch>
          </a:blipFill>
        </p:spPr>
        <p:txBody>
          <a:bodyPr/>
          <a:lstStyle/>
          <a:p>
            <a:endParaRPr lang="en-US"/>
          </a:p>
        </p:txBody>
      </p:sp>
      <p:sp>
        <p:nvSpPr>
          <p:cNvPr id="12" name="TextBox 12"/>
          <p:cNvSpPr txBox="1"/>
          <p:nvPr/>
        </p:nvSpPr>
        <p:spPr>
          <a:xfrm>
            <a:off x="709814" y="2532995"/>
            <a:ext cx="16315575" cy="1089627"/>
          </a:xfrm>
          <a:prstGeom prst="rect">
            <a:avLst/>
          </a:prstGeom>
        </p:spPr>
        <p:txBody>
          <a:bodyPr lIns="0" tIns="0" rIns="0" bIns="0" rtlCol="0" anchor="t">
            <a:spAutoFit/>
          </a:bodyPr>
          <a:lstStyle/>
          <a:p>
            <a:pPr algn="ctr">
              <a:lnSpc>
                <a:spcPts val="9120"/>
              </a:lnSpc>
            </a:pPr>
            <a:r>
              <a:rPr lang="en-US" sz="6000" b="1" spc="341">
                <a:solidFill>
                  <a:srgbClr val="FFFFFF"/>
                </a:solidFill>
                <a:latin typeface="Fraunces Bold"/>
                <a:ea typeface="Fraunces Bold"/>
                <a:cs typeface="Fraunces Bold"/>
                <a:sym typeface="Fraunces Bold"/>
              </a:rPr>
              <a:t>CHẶNG 2: XOÁY SÂU TRI THỨC</a:t>
            </a:r>
          </a:p>
        </p:txBody>
      </p:sp>
      <p:sp>
        <p:nvSpPr>
          <p:cNvPr id="13" name="TextBox 13"/>
          <p:cNvSpPr txBox="1"/>
          <p:nvPr/>
        </p:nvSpPr>
        <p:spPr>
          <a:xfrm>
            <a:off x="709814" y="4966970"/>
            <a:ext cx="7017037" cy="5320030"/>
          </a:xfrm>
          <a:prstGeom prst="rect">
            <a:avLst/>
          </a:prstGeom>
        </p:spPr>
        <p:txBody>
          <a:bodyPr lIns="0" tIns="0" rIns="0" bIns="0" rtlCol="0" anchor="t">
            <a:spAutoFit/>
          </a:bodyPr>
          <a:lstStyle/>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HS tiếp tục hoạt động theo nhóm</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Thời gian: 3 phút</a:t>
            </a:r>
          </a:p>
          <a:p>
            <a:pPr algn="just">
              <a:lnSpc>
                <a:spcPts val="6019"/>
              </a:lnSpc>
            </a:pPr>
            <a:r>
              <a:rPr lang="en-US" sz="4299">
                <a:solidFill>
                  <a:srgbClr val="0C4369"/>
                </a:solidFill>
                <a:latin typeface="Roboto Condensed"/>
                <a:ea typeface="Roboto Condensed"/>
                <a:cs typeface="Roboto Condensed"/>
                <a:sym typeface="Roboto Condensed"/>
              </a:rPr>
              <a:t>+ Nhiệm vụ 1 : Câu 2, SGK tr.123</a:t>
            </a:r>
          </a:p>
          <a:p>
            <a:pPr algn="just">
              <a:lnSpc>
                <a:spcPts val="6019"/>
              </a:lnSpc>
            </a:pPr>
            <a:r>
              <a:rPr lang="en-US" sz="4299">
                <a:solidFill>
                  <a:srgbClr val="0C4369"/>
                </a:solidFill>
                <a:latin typeface="Roboto Condensed"/>
                <a:ea typeface="Roboto Condensed"/>
                <a:cs typeface="Roboto Condensed"/>
                <a:sym typeface="Roboto Condensed"/>
              </a:rPr>
              <a:t>+ Nhiệm vụ 2: Câu 3, SGK tr.123</a:t>
            </a:r>
          </a:p>
          <a:p>
            <a:pPr algn="just">
              <a:lnSpc>
                <a:spcPts val="6019"/>
              </a:lnSpc>
            </a:pPr>
            <a:endParaRPr lang="en-US" sz="4299">
              <a:solidFill>
                <a:srgbClr val="0C4369"/>
              </a:solidFill>
              <a:latin typeface="Roboto Condensed"/>
              <a:ea typeface="Roboto Condensed"/>
              <a:cs typeface="Roboto Condensed"/>
              <a:sym typeface="Roboto Condensed"/>
            </a:endParaRPr>
          </a:p>
          <a:p>
            <a:pPr marL="982982" lvl="2" indent="-327661" algn="just">
              <a:lnSpc>
                <a:spcPts val="6020"/>
              </a:lnSpc>
            </a:pPr>
            <a:endParaRPr lang="en-US" sz="4299">
              <a:solidFill>
                <a:srgbClr val="0C4369"/>
              </a:solidFill>
              <a:latin typeface="Roboto Condensed"/>
              <a:ea typeface="Roboto Condensed"/>
              <a:cs typeface="Roboto Condensed"/>
              <a:sym typeface="Roboto Condensed"/>
            </a:endParaRPr>
          </a:p>
        </p:txBody>
      </p:sp>
      <p:sp>
        <p:nvSpPr>
          <p:cNvPr id="14" name="TextBox 14"/>
          <p:cNvSpPr txBox="1"/>
          <p:nvPr/>
        </p:nvSpPr>
        <p:spPr>
          <a:xfrm>
            <a:off x="9936138" y="4352394"/>
            <a:ext cx="8351862" cy="4558030"/>
          </a:xfrm>
          <a:prstGeom prst="rect">
            <a:avLst/>
          </a:prstGeom>
        </p:spPr>
        <p:txBody>
          <a:bodyPr lIns="0" tIns="0" rIns="0" bIns="0" rtlCol="0" anchor="t">
            <a:spAutoFit/>
          </a:bodyPr>
          <a:lstStyle/>
          <a:p>
            <a:pPr algn="just">
              <a:lnSpc>
                <a:spcPts val="6019"/>
              </a:lnSpc>
            </a:pPr>
            <a:endParaRPr/>
          </a:p>
          <a:p>
            <a:pPr algn="just">
              <a:lnSpc>
                <a:spcPts val="6019"/>
              </a:lnSpc>
            </a:pPr>
            <a:r>
              <a:rPr lang="en-US" sz="4299">
                <a:solidFill>
                  <a:srgbClr val="0C4369"/>
                </a:solidFill>
                <a:latin typeface="Roboto Condensed"/>
                <a:ea typeface="Roboto Condensed"/>
                <a:cs typeface="Roboto Condensed"/>
                <a:sym typeface="Roboto Condensed"/>
              </a:rPr>
              <a:t>+ Nhiệm vụ 3: Câu 4, SGK tr.123 - 124</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Nhóm 1: 4a</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Nhóm 2: 4b</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Nhóm 3: 4c</a:t>
            </a:r>
          </a:p>
          <a:p>
            <a:pPr marL="982979" lvl="1" indent="-491490" algn="just">
              <a:lnSpc>
                <a:spcPts val="6019"/>
              </a:lnSpc>
              <a:buFont typeface="Arial"/>
              <a:buChar char="•"/>
            </a:pPr>
            <a:r>
              <a:rPr lang="en-US" sz="4299">
                <a:solidFill>
                  <a:srgbClr val="0C4369"/>
                </a:solidFill>
                <a:latin typeface="Roboto Condensed"/>
                <a:ea typeface="Roboto Condensed"/>
                <a:cs typeface="Roboto Condensed"/>
                <a:sym typeface="Roboto Condensed"/>
              </a:rPr>
              <a:t>Nhóm 4: 4d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2391" y="3835592"/>
            <a:ext cx="16753168" cy="2207724"/>
          </a:xfrm>
          <a:prstGeom prst="rect">
            <a:avLst/>
          </a:prstGeom>
        </p:spPr>
        <p:txBody>
          <a:bodyPr lIns="0" tIns="0" rIns="0" bIns="0" rtlCol="0" anchor="t">
            <a:spAutoFit/>
          </a:bodyPr>
          <a:lstStyle/>
          <a:p>
            <a:pPr algn="just">
              <a:lnSpc>
                <a:spcPts val="5878"/>
              </a:lnSpc>
            </a:pPr>
            <a:r>
              <a:rPr lang="en-US" sz="4199">
                <a:solidFill>
                  <a:srgbClr val="3D3D3D"/>
                </a:solidFill>
                <a:latin typeface="Roboto Condensed"/>
                <a:ea typeface="Roboto Condensed"/>
                <a:cs typeface="Roboto Condensed"/>
                <a:sym typeface="Roboto Condensed"/>
              </a:rPr>
              <a:t>Dựa vào ngữ cảnh, hãy chuyển các câu rút gọn tìm được ở Câu 1 thành câu đầy đủ. So sánh câu rút gọn và câu đầy đủ để làm rõ tác dụng của việc dùng câu rút gọn trong ngữ cảnh đó.</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625174" y="494286"/>
            <a:ext cx="19538348" cy="3141281"/>
          </a:xfrm>
          <a:custGeom>
            <a:avLst/>
            <a:gdLst/>
            <a:ahLst/>
            <a:cxnLst/>
            <a:rect l="l" t="t" r="r" b="b"/>
            <a:pathLst>
              <a:path w="19538348" h="3141281">
                <a:moveTo>
                  <a:pt x="0" y="0"/>
                </a:moveTo>
                <a:lnTo>
                  <a:pt x="19538348" y="0"/>
                </a:lnTo>
                <a:lnTo>
                  <a:pt x="19538348" y="3141281"/>
                </a:lnTo>
                <a:lnTo>
                  <a:pt x="0" y="314128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113675" y="1383130"/>
            <a:ext cx="16230600" cy="1337335"/>
          </a:xfrm>
          <a:prstGeom prst="rect">
            <a:avLst/>
          </a:prstGeom>
        </p:spPr>
        <p:txBody>
          <a:bodyPr lIns="0" tIns="0" rIns="0" bIns="0" rtlCol="0" anchor="t">
            <a:spAutoFit/>
          </a:bodyPr>
          <a:lstStyle/>
          <a:p>
            <a:pPr algn="ctr">
              <a:lnSpc>
                <a:spcPts val="10230"/>
              </a:lnSpc>
            </a:pPr>
            <a:r>
              <a:rPr lang="en-US" sz="9300" b="1" spc="483">
                <a:solidFill>
                  <a:srgbClr val="FFFFFF"/>
                </a:solidFill>
                <a:latin typeface="Roboto Condensed Bold"/>
                <a:ea typeface="Roboto Condensed Bold"/>
                <a:cs typeface="Roboto Condensed Bold"/>
                <a:sym typeface="Roboto Condensed Bold"/>
              </a:rPr>
              <a:t>Câu 2, SGK trang 123</a:t>
            </a:r>
          </a:p>
        </p:txBody>
      </p:sp>
      <p:graphicFrame>
        <p:nvGraphicFramePr>
          <p:cNvPr id="13" name="Table 13"/>
          <p:cNvGraphicFramePr>
            <a:graphicFrameLocks noGrp="1"/>
          </p:cNvGraphicFramePr>
          <p:nvPr/>
        </p:nvGraphicFramePr>
        <p:xfrm>
          <a:off x="1235751" y="6329066"/>
          <a:ext cx="15776783" cy="3181350"/>
        </p:xfrm>
        <a:graphic>
          <a:graphicData uri="http://schemas.openxmlformats.org/drawingml/2006/table">
            <a:tbl>
              <a:tblPr/>
              <a:tblGrid>
                <a:gridCol w="2155710">
                  <a:extLst>
                    <a:ext uri="{9D8B030D-6E8A-4147-A177-3AD203B41FA5}">
                      <a16:colId xmlns:a16="http://schemas.microsoft.com/office/drawing/2014/main" val="20000"/>
                    </a:ext>
                  </a:extLst>
                </a:gridCol>
                <a:gridCol w="7416592">
                  <a:extLst>
                    <a:ext uri="{9D8B030D-6E8A-4147-A177-3AD203B41FA5}">
                      <a16:colId xmlns:a16="http://schemas.microsoft.com/office/drawing/2014/main" val="20001"/>
                    </a:ext>
                  </a:extLst>
                </a:gridCol>
                <a:gridCol w="6204481">
                  <a:extLst>
                    <a:ext uri="{9D8B030D-6E8A-4147-A177-3AD203B41FA5}">
                      <a16:colId xmlns:a16="http://schemas.microsoft.com/office/drawing/2014/main" val="20002"/>
                    </a:ext>
                  </a:extLst>
                </a:gridCol>
              </a:tblGrid>
              <a:tr h="1060450">
                <a:tc>
                  <a:txBody>
                    <a:bodyPr/>
                    <a:lstStyle/>
                    <a:p>
                      <a:pPr algn="ctr">
                        <a:lnSpc>
                          <a:spcPts val="5879"/>
                        </a:lnSpc>
                        <a:defRPr/>
                      </a:pPr>
                      <a:r>
                        <a:rPr lang="en-US" sz="4199" b="1">
                          <a:solidFill>
                            <a:srgbClr val="494646"/>
                          </a:solidFill>
                          <a:latin typeface="Roboto Condensed Bold"/>
                          <a:ea typeface="Roboto Condensed Bold"/>
                          <a:cs typeface="Roboto Condensed Bold"/>
                          <a:sym typeface="Roboto Condensed Bold"/>
                        </a:rPr>
                        <a:t>STT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5879"/>
                        </a:lnSpc>
                        <a:defRPr/>
                      </a:pPr>
                      <a:r>
                        <a:rPr lang="en-US" sz="4199" b="1">
                          <a:solidFill>
                            <a:srgbClr val="494646"/>
                          </a:solidFill>
                          <a:latin typeface="Roboto Condensed Bold"/>
                          <a:ea typeface="Roboto Condensed Bold"/>
                          <a:cs typeface="Roboto Condensed Bold"/>
                          <a:sym typeface="Roboto Condensed Bold"/>
                        </a:rPr>
                        <a:t>Câu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5879"/>
                        </a:lnSpc>
                        <a:defRPr/>
                      </a:pPr>
                      <a:r>
                        <a:rPr lang="en-US" sz="4199" b="1">
                          <a:solidFill>
                            <a:srgbClr val="494646"/>
                          </a:solidFill>
                          <a:latin typeface="Roboto Condensed Bold"/>
                          <a:ea typeface="Roboto Condensed Bold"/>
                          <a:cs typeface="Roboto Condensed Bold"/>
                          <a:sym typeface="Roboto Condensed Bold"/>
                        </a:rPr>
                        <a:t>Thành phần được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1060450">
                <a:tc>
                  <a:txBody>
                    <a:bodyPr/>
                    <a:lstStyle/>
                    <a:p>
                      <a:pPr algn="ctr">
                        <a:lnSpc>
                          <a:spcPts val="5879"/>
                        </a:lnSpc>
                        <a:defRPr/>
                      </a:pPr>
                      <a:r>
                        <a:rPr lang="en-US" sz="4199" b="1">
                          <a:solidFill>
                            <a:srgbClr val="494646"/>
                          </a:solidFill>
                          <a:latin typeface="Roboto Condensed Bold"/>
                          <a:ea typeface="Roboto Condensed Bold"/>
                          <a:cs typeface="Roboto Condensed Bold"/>
                          <a:sym typeface="Roboto Condensed Bold"/>
                        </a:rPr>
                        <a:t>1</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5879"/>
                        </a:lnSpc>
                        <a:defRPr/>
                      </a:pPr>
                      <a:r>
                        <a:rPr lang="en-US" sz="4199" i="1">
                          <a:solidFill>
                            <a:srgbClr val="494646"/>
                          </a:solidFill>
                          <a:latin typeface="Roboto Condensed Italics"/>
                          <a:ea typeface="Roboto Condensed Italics"/>
                          <a:cs typeface="Roboto Condensed Italics"/>
                          <a:sym typeface="Roboto Condensed Italics"/>
                        </a:rPr>
                        <a:t>Hãy mang tên họ nào khác đi!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5879"/>
                        </a:lnSpc>
                        <a:defRPr/>
                      </a:pPr>
                      <a:r>
                        <a:rPr lang="en-US" sz="4199">
                          <a:solidFill>
                            <a:srgbClr val="494646"/>
                          </a:solidFill>
                          <a:latin typeface="Roboto Condensed"/>
                          <a:ea typeface="Roboto Condensed"/>
                          <a:cs typeface="Roboto Condensed"/>
                          <a:sym typeface="Roboto Condensed"/>
                        </a:rPr>
                        <a:t>CN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1"/>
                  </a:ext>
                </a:extLst>
              </a:tr>
              <a:tr h="1060450">
                <a:tc>
                  <a:txBody>
                    <a:bodyPr/>
                    <a:lstStyle/>
                    <a:p>
                      <a:pPr algn="ctr">
                        <a:lnSpc>
                          <a:spcPts val="5879"/>
                        </a:lnSpc>
                        <a:defRPr/>
                      </a:pPr>
                      <a:r>
                        <a:rPr lang="en-US" sz="4199" b="1">
                          <a:solidFill>
                            <a:srgbClr val="494646"/>
                          </a:solidFill>
                          <a:latin typeface="Roboto Condensed Bold"/>
                          <a:ea typeface="Roboto Condensed Bold"/>
                          <a:cs typeface="Roboto Condensed Bold"/>
                          <a:sym typeface="Roboto Condensed Bold"/>
                        </a:rPr>
                        <a:t>2</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5879"/>
                        </a:lnSpc>
                        <a:defRPr/>
                      </a:pPr>
                      <a:r>
                        <a:rPr lang="en-US" sz="4199" i="1">
                          <a:solidFill>
                            <a:srgbClr val="494646"/>
                          </a:solidFill>
                          <a:latin typeface="Roboto Condensed Italics"/>
                          <a:ea typeface="Roboto Condensed Italics"/>
                          <a:cs typeface="Roboto Condensed Italics"/>
                          <a:sym typeface="Roboto Condensed Italics"/>
                        </a:rPr>
                        <a:t>Đúng là từ miệng nàng nói ra nhé!</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5879"/>
                        </a:lnSpc>
                        <a:defRPr/>
                      </a:pPr>
                      <a:r>
                        <a:rPr lang="en-US" sz="4199">
                          <a:solidFill>
                            <a:srgbClr val="494646"/>
                          </a:solidFill>
                          <a:latin typeface="Roboto Condensed"/>
                          <a:ea typeface="Roboto Condensed"/>
                          <a:cs typeface="Roboto Condensed"/>
                          <a:sym typeface="Roboto Condensed"/>
                        </a:rPr>
                        <a:t>CN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graphicFrame>
        <p:nvGraphicFramePr>
          <p:cNvPr id="10" name="Table 10"/>
          <p:cNvGraphicFramePr>
            <a:graphicFrameLocks noGrp="1"/>
          </p:cNvGraphicFramePr>
          <p:nvPr>
            <p:extLst>
              <p:ext uri="{D42A27DB-BD31-4B8C-83A1-F6EECF244321}">
                <p14:modId xmlns:p14="http://schemas.microsoft.com/office/powerpoint/2010/main" val="3882126320"/>
              </p:ext>
            </p:extLst>
          </p:nvPr>
        </p:nvGraphicFramePr>
        <p:xfrm>
          <a:off x="694942" y="1306930"/>
          <a:ext cx="16789643" cy="8618924"/>
        </p:xfrm>
        <a:graphic>
          <a:graphicData uri="http://schemas.openxmlformats.org/drawingml/2006/table">
            <a:tbl>
              <a:tblPr/>
              <a:tblGrid>
                <a:gridCol w="1579945">
                  <a:extLst>
                    <a:ext uri="{9D8B030D-6E8A-4147-A177-3AD203B41FA5}">
                      <a16:colId xmlns:a16="http://schemas.microsoft.com/office/drawing/2014/main" val="20000"/>
                    </a:ext>
                  </a:extLst>
                </a:gridCol>
                <a:gridCol w="3610026">
                  <a:extLst>
                    <a:ext uri="{9D8B030D-6E8A-4147-A177-3AD203B41FA5}">
                      <a16:colId xmlns:a16="http://schemas.microsoft.com/office/drawing/2014/main" val="20001"/>
                    </a:ext>
                  </a:extLst>
                </a:gridCol>
                <a:gridCol w="4665671">
                  <a:extLst>
                    <a:ext uri="{9D8B030D-6E8A-4147-A177-3AD203B41FA5}">
                      <a16:colId xmlns:a16="http://schemas.microsoft.com/office/drawing/2014/main" val="20002"/>
                    </a:ext>
                  </a:extLst>
                </a:gridCol>
                <a:gridCol w="6934001">
                  <a:extLst>
                    <a:ext uri="{9D8B030D-6E8A-4147-A177-3AD203B41FA5}">
                      <a16:colId xmlns:a16="http://schemas.microsoft.com/office/drawing/2014/main" val="20003"/>
                    </a:ext>
                  </a:extLst>
                </a:gridCol>
              </a:tblGrid>
              <a:tr h="1658316">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STT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Câu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Khôi phục thành phần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Tác dụng khi rút gọn câu</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2946147">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1</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4900"/>
                        </a:lnSpc>
                        <a:defRPr/>
                      </a:pPr>
                      <a:r>
                        <a:rPr lang="en-US" sz="3500" i="1">
                          <a:solidFill>
                            <a:srgbClr val="494646"/>
                          </a:solidFill>
                          <a:latin typeface="Roboto Condensed Italics"/>
                          <a:ea typeface="Roboto Condensed Italics"/>
                          <a:cs typeface="Roboto Condensed Italics"/>
                          <a:sym typeface="Roboto Condensed Italics"/>
                        </a:rPr>
                        <a:t>Hãy mang tên họ nào khác đi!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4900"/>
                        </a:lnSpc>
                        <a:defRPr/>
                      </a:pPr>
                      <a:r>
                        <a:rPr lang="en-US" sz="3500" b="1" i="1">
                          <a:solidFill>
                            <a:srgbClr val="494646"/>
                          </a:solidFill>
                          <a:latin typeface="Roboto Condensed Bold Italics"/>
                          <a:ea typeface="Roboto Condensed Bold Italics"/>
                          <a:cs typeface="Roboto Condensed Bold Italics"/>
                          <a:sym typeface="Roboto Condensed Bold Italics"/>
                        </a:rPr>
                        <a:t>Chàng</a:t>
                      </a:r>
                      <a:r>
                        <a:rPr lang="en-US" sz="3500" i="1">
                          <a:solidFill>
                            <a:srgbClr val="494646"/>
                          </a:solidFill>
                          <a:latin typeface="Roboto Condensed Italics"/>
                          <a:ea typeface="Roboto Condensed Italics"/>
                          <a:cs typeface="Roboto Condensed Italics"/>
                          <a:sym typeface="Roboto Condensed Italics"/>
                        </a:rPr>
                        <a:t> hãy mang tên họ nào khác đi!</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just">
                        <a:lnSpc>
                          <a:spcPts val="4900"/>
                        </a:lnSpc>
                        <a:defRPr/>
                      </a:pPr>
                      <a:endParaRPr lang="en-US" sz="1100" dirty="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1"/>
                  </a:ext>
                </a:extLst>
              </a:tr>
              <a:tr h="4014461">
                <a:tc>
                  <a:txBody>
                    <a:bodyPr/>
                    <a:lstStyle/>
                    <a:p>
                      <a:pPr algn="ctr">
                        <a:lnSpc>
                          <a:spcPts val="4900"/>
                        </a:lnSpc>
                        <a:defRPr/>
                      </a:pPr>
                      <a:r>
                        <a:rPr lang="en-US" sz="3500" b="1">
                          <a:solidFill>
                            <a:srgbClr val="494646"/>
                          </a:solidFill>
                          <a:latin typeface="Roboto Condensed Bold"/>
                          <a:ea typeface="Roboto Condensed Bold"/>
                          <a:cs typeface="Roboto Condensed Bold"/>
                          <a:sym typeface="Roboto Condensed Bold"/>
                        </a:rPr>
                        <a:t>2</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ctr">
                        <a:lnSpc>
                          <a:spcPts val="4900"/>
                        </a:lnSpc>
                        <a:defRPr/>
                      </a:pPr>
                      <a:r>
                        <a:rPr lang="en-US" sz="3500" i="1">
                          <a:solidFill>
                            <a:srgbClr val="494646"/>
                          </a:solidFill>
                          <a:latin typeface="Roboto Condensed Italics"/>
                          <a:ea typeface="Roboto Condensed Italics"/>
                          <a:cs typeface="Roboto Condensed Italics"/>
                          <a:sym typeface="Roboto Condensed Italics"/>
                        </a:rPr>
                        <a:t>Đúng là từ miệng nàng nói ra nhé!</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ctr">
                        <a:lnSpc>
                          <a:spcPts val="4900"/>
                        </a:lnSpc>
                        <a:defRPr/>
                      </a:pPr>
                      <a:r>
                        <a:rPr lang="en-US" sz="3500" b="1" i="1">
                          <a:solidFill>
                            <a:srgbClr val="494646"/>
                          </a:solidFill>
                          <a:latin typeface="Roboto Condensed Bold Italics"/>
                          <a:ea typeface="Roboto Condensed Bold Italics"/>
                          <a:cs typeface="Roboto Condensed Bold Italics"/>
                          <a:sym typeface="Roboto Condensed Bold Italics"/>
                        </a:rPr>
                        <a:t>Những từ này</a:t>
                      </a:r>
                      <a:r>
                        <a:rPr lang="en-US" sz="3500" i="1">
                          <a:solidFill>
                            <a:srgbClr val="494646"/>
                          </a:solidFill>
                          <a:latin typeface="Roboto Condensed Italics"/>
                          <a:ea typeface="Roboto Condensed Italics"/>
                          <a:cs typeface="Roboto Condensed Italics"/>
                          <a:sym typeface="Roboto Condensed Italics"/>
                        </a:rPr>
                        <a:t> đúng là từ miệng nàng nói ra nhé!</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just">
                        <a:lnSpc>
                          <a:spcPts val="4900"/>
                        </a:lnSpc>
                        <a:defRPr/>
                      </a:pPr>
                      <a:endParaRPr lang="en-US" sz="1100" i="1" dirty="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Hộp Văn bản 10">
            <a:extLst>
              <a:ext uri="{FF2B5EF4-FFF2-40B4-BE49-F238E27FC236}">
                <a16:creationId xmlns:a16="http://schemas.microsoft.com/office/drawing/2014/main" id="{8E2E98BD-A959-1060-5049-7E119D203612}"/>
              </a:ext>
            </a:extLst>
          </p:cNvPr>
          <p:cNvSpPr txBox="1"/>
          <p:nvPr/>
        </p:nvSpPr>
        <p:spPr>
          <a:xfrm>
            <a:off x="10820400" y="3267547"/>
            <a:ext cx="6523874" cy="2062103"/>
          </a:xfrm>
          <a:prstGeom prst="rect">
            <a:avLst/>
          </a:prstGeom>
          <a:noFill/>
        </p:spPr>
        <p:txBody>
          <a:bodyPr wrap="square" rtlCol="0">
            <a:spAutoFit/>
          </a:bodyPr>
          <a:lstStyle/>
          <a:p>
            <a:pPr algn="just"/>
            <a:r>
              <a:rPr lang="en-US" sz="3200" dirty="0" err="1">
                <a:solidFill>
                  <a:srgbClr val="494646"/>
                </a:solidFill>
                <a:latin typeface="Roboto Condensed"/>
                <a:ea typeface="Roboto Condensed"/>
                <a:cs typeface="Roboto Condensed"/>
                <a:sym typeface="Roboto Condensed"/>
              </a:rPr>
              <a:t>Câu</a:t>
            </a:r>
            <a:r>
              <a:rPr lang="en-US" sz="3200" dirty="0">
                <a:solidFill>
                  <a:srgbClr val="494646"/>
                </a:solidFill>
                <a:latin typeface="Roboto Condensed"/>
                <a:ea typeface="Roboto Condensed"/>
                <a:cs typeface="Roboto Condensed"/>
                <a:sym typeface="Roboto Condensed"/>
              </a:rPr>
              <a:t> 1: Khi </a:t>
            </a:r>
            <a:r>
              <a:rPr lang="en-US" sz="3200" dirty="0" err="1">
                <a:solidFill>
                  <a:srgbClr val="494646"/>
                </a:solidFill>
                <a:latin typeface="Roboto Condensed"/>
                <a:ea typeface="Roboto Condensed"/>
                <a:cs typeface="Roboto Condensed"/>
                <a:sym typeface="Roboto Condensed"/>
              </a:rPr>
              <a:t>lược</a:t>
            </a:r>
            <a:r>
              <a:rPr lang="en-US" sz="3200" dirty="0">
                <a:solidFill>
                  <a:srgbClr val="494646"/>
                </a:solidFill>
                <a:latin typeface="Roboto Condensed"/>
                <a:ea typeface="Roboto Condensed"/>
                <a:cs typeface="Roboto Condensed"/>
                <a:sym typeface="Roboto Condensed"/>
              </a:rPr>
              <a:t> CN </a:t>
            </a:r>
            <a:r>
              <a:rPr lang="en-US" sz="3200" dirty="0" err="1">
                <a:solidFill>
                  <a:srgbClr val="494646"/>
                </a:solidFill>
                <a:latin typeface="Roboto Condensed"/>
                <a:ea typeface="Roboto Condensed"/>
                <a:cs typeface="Roboto Condensed"/>
                <a:sym typeface="Roboto Condensed"/>
              </a:rPr>
              <a:t>được</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tỉnh</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lược</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chủ</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ngữ</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biểu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thị</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người</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tiếp</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nhận</a:t>
            </a:r>
            <a:r>
              <a:rPr lang="en-US" sz="3200" dirty="0">
                <a:solidFill>
                  <a:srgbClr val="494646"/>
                </a:solidFill>
                <a:latin typeface="Roboto Condensed"/>
                <a:ea typeface="Roboto Condensed"/>
                <a:cs typeface="Roboto Condensed"/>
                <a:sym typeface="Roboto Condensed"/>
              </a:rPr>
              <a:t>), </a:t>
            </a:r>
            <a:r>
              <a:rPr lang="en-US" sz="3200" b="1" i="1" dirty="0" err="1">
                <a:solidFill>
                  <a:srgbClr val="494646"/>
                </a:solidFill>
                <a:latin typeface="Roboto Condensed Bold Italics"/>
                <a:ea typeface="Roboto Condensed Bold Italics"/>
                <a:cs typeface="Roboto Condensed Bold Italics"/>
                <a:sym typeface="Roboto Condensed Bold Italics"/>
              </a:rPr>
              <a:t>làm</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cho</a:t>
            </a:r>
            <a:r>
              <a:rPr lang="en-US" sz="3200" b="1" i="1" dirty="0">
                <a:solidFill>
                  <a:srgbClr val="494646"/>
                </a:solidFill>
                <a:latin typeface="Roboto Condensed Bold Italics"/>
                <a:ea typeface="Roboto Condensed Bold Italics"/>
                <a:cs typeface="Roboto Condensed Bold Italics"/>
                <a:sym typeface="Roboto Condensed Bold Italics"/>
              </a:rPr>
              <a:t> ý </a:t>
            </a:r>
            <a:r>
              <a:rPr lang="en-US" sz="3200" b="1" i="1" dirty="0" err="1">
                <a:solidFill>
                  <a:srgbClr val="494646"/>
                </a:solidFill>
                <a:latin typeface="Roboto Condensed Bold Italics"/>
                <a:ea typeface="Roboto Condensed Bold Italics"/>
                <a:cs typeface="Roboto Condensed Bold Italics"/>
                <a:sym typeface="Roboto Condensed Bold Italics"/>
              </a:rPr>
              <a:t>cầu</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khiến</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được</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thể</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hiện</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một</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cách</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mạnh</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mẽ</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và</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dứt</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khoát</a:t>
            </a:r>
            <a:r>
              <a:rPr lang="en-US" sz="3200" b="1" i="1" dirty="0">
                <a:solidFill>
                  <a:srgbClr val="494646"/>
                </a:solidFill>
                <a:latin typeface="Roboto Condensed Bold Italics"/>
                <a:ea typeface="Roboto Condensed Bold Italics"/>
                <a:cs typeface="Roboto Condensed Bold Italics"/>
                <a:sym typeface="Roboto Condensed Bold Italics"/>
              </a:rPr>
              <a:t> </a:t>
            </a:r>
            <a:r>
              <a:rPr lang="en-US" sz="3200" b="1" i="1" dirty="0" err="1">
                <a:solidFill>
                  <a:srgbClr val="494646"/>
                </a:solidFill>
                <a:latin typeface="Roboto Condensed Bold Italics"/>
                <a:ea typeface="Roboto Condensed Bold Italics"/>
                <a:cs typeface="Roboto Condensed Bold Italics"/>
                <a:sym typeface="Roboto Condensed Bold Italics"/>
              </a:rPr>
              <a:t>hơn</a:t>
            </a:r>
            <a:r>
              <a:rPr lang="en-US" sz="3200" b="1" i="1" dirty="0">
                <a:solidFill>
                  <a:srgbClr val="494646"/>
                </a:solidFill>
                <a:latin typeface="Roboto Condensed Bold Italics"/>
                <a:ea typeface="Roboto Condensed Bold Italics"/>
                <a:cs typeface="Roboto Condensed Bold Italics"/>
                <a:sym typeface="Roboto Condensed Bold Italics"/>
              </a:rPr>
              <a:t>.</a:t>
            </a:r>
            <a:endParaRPr lang="en-US" sz="1050" dirty="0"/>
          </a:p>
        </p:txBody>
      </p:sp>
      <p:sp>
        <p:nvSpPr>
          <p:cNvPr id="12" name="Hộp Văn bản 11">
            <a:extLst>
              <a:ext uri="{FF2B5EF4-FFF2-40B4-BE49-F238E27FC236}">
                <a16:creationId xmlns:a16="http://schemas.microsoft.com/office/drawing/2014/main" id="{7658F2AF-7350-4475-09DC-79C4161297C3}"/>
              </a:ext>
            </a:extLst>
          </p:cNvPr>
          <p:cNvSpPr txBox="1"/>
          <p:nvPr/>
        </p:nvSpPr>
        <p:spPr>
          <a:xfrm>
            <a:off x="10678069" y="6136278"/>
            <a:ext cx="6523874" cy="3184205"/>
          </a:xfrm>
          <a:prstGeom prst="rect">
            <a:avLst/>
          </a:prstGeom>
          <a:noFill/>
        </p:spPr>
        <p:txBody>
          <a:bodyPr wrap="square" rtlCol="0">
            <a:spAutoFit/>
          </a:bodyPr>
          <a:lstStyle/>
          <a:p>
            <a:pPr algn="just">
              <a:lnSpc>
                <a:spcPts val="4900"/>
              </a:lnSpc>
              <a:defRPr/>
            </a:pPr>
            <a:r>
              <a:rPr lang="en-US" sz="3200" dirty="0" err="1">
                <a:solidFill>
                  <a:srgbClr val="494646"/>
                </a:solidFill>
                <a:latin typeface="Roboto Condensed"/>
                <a:ea typeface="Roboto Condensed"/>
                <a:cs typeface="Roboto Condensed"/>
                <a:sym typeface="Roboto Condensed"/>
              </a:rPr>
              <a:t>Câu</a:t>
            </a:r>
            <a:r>
              <a:rPr lang="en-US" sz="3200" dirty="0">
                <a:solidFill>
                  <a:srgbClr val="494646"/>
                </a:solidFill>
                <a:latin typeface="Roboto Condensed"/>
                <a:ea typeface="Roboto Condensed"/>
                <a:cs typeface="Roboto Condensed"/>
                <a:sym typeface="Roboto Condensed"/>
              </a:rPr>
              <a:t> 2: </a:t>
            </a:r>
            <a:r>
              <a:rPr lang="en-US" sz="3200" dirty="0" err="1">
                <a:solidFill>
                  <a:srgbClr val="494646"/>
                </a:solidFill>
                <a:latin typeface="Roboto Condensed"/>
                <a:ea typeface="Roboto Condensed"/>
                <a:cs typeface="Roboto Condensed"/>
                <a:sym typeface="Roboto Condensed"/>
              </a:rPr>
              <a:t>có</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tác</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dụng</a:t>
            </a:r>
            <a:r>
              <a:rPr lang="en-US" sz="3200" dirty="0">
                <a:solidFill>
                  <a:srgbClr val="494646"/>
                </a:solidFill>
                <a:latin typeface="Roboto Condensed"/>
                <a:ea typeface="Roboto Condensed"/>
                <a:cs typeface="Roboto Condensed"/>
                <a:sym typeface="Roboto Condensed"/>
              </a:rPr>
              <a:t> </a:t>
            </a:r>
            <a:r>
              <a:rPr lang="en-US" sz="3200" b="1" dirty="0" err="1">
                <a:solidFill>
                  <a:srgbClr val="494646"/>
                </a:solidFill>
                <a:latin typeface="Roboto Condensed Bold"/>
                <a:ea typeface="Roboto Condensed Bold"/>
                <a:cs typeface="Roboto Condensed Bold"/>
                <a:sym typeface="Roboto Condensed Bold"/>
              </a:rPr>
              <a:t>dồn</a:t>
            </a:r>
            <a:r>
              <a:rPr lang="en-US" sz="3200" b="1" dirty="0">
                <a:solidFill>
                  <a:srgbClr val="494646"/>
                </a:solidFill>
                <a:latin typeface="Roboto Condensed Bold"/>
                <a:ea typeface="Roboto Condensed Bold"/>
                <a:cs typeface="Roboto Condensed Bold"/>
                <a:sym typeface="Roboto Condensed Bold"/>
              </a:rPr>
              <a:t> </a:t>
            </a:r>
            <a:r>
              <a:rPr lang="en-US" sz="3200" b="1" dirty="0" err="1">
                <a:solidFill>
                  <a:srgbClr val="494646"/>
                </a:solidFill>
                <a:latin typeface="Roboto Condensed Bold"/>
                <a:ea typeface="Roboto Condensed Bold"/>
                <a:cs typeface="Roboto Condensed Bold"/>
                <a:sym typeface="Roboto Condensed Bold"/>
              </a:rPr>
              <a:t>nén</a:t>
            </a:r>
            <a:r>
              <a:rPr lang="en-US" sz="3200" b="1" dirty="0">
                <a:solidFill>
                  <a:srgbClr val="494646"/>
                </a:solidFill>
                <a:latin typeface="Roboto Condensed Bold"/>
                <a:ea typeface="Roboto Condensed Bold"/>
                <a:cs typeface="Roboto Condensed Bold"/>
                <a:sym typeface="Roboto Condensed Bold"/>
              </a:rPr>
              <a:t> </a:t>
            </a:r>
            <a:r>
              <a:rPr lang="en-US" sz="3200" b="1" dirty="0" err="1">
                <a:solidFill>
                  <a:srgbClr val="494646"/>
                </a:solidFill>
                <a:latin typeface="Roboto Condensed Bold"/>
                <a:ea typeface="Roboto Condensed Bold"/>
                <a:cs typeface="Roboto Condensed Bold"/>
                <a:sym typeface="Roboto Condensed Bold"/>
              </a:rPr>
              <a:t>các</a:t>
            </a:r>
            <a:r>
              <a:rPr lang="en-US" sz="3200" b="1" dirty="0">
                <a:solidFill>
                  <a:srgbClr val="494646"/>
                </a:solidFill>
                <a:latin typeface="Roboto Condensed Bold"/>
                <a:ea typeface="Roboto Condensed Bold"/>
                <a:cs typeface="Roboto Condensed Bold"/>
                <a:sym typeface="Roboto Condensed Bold"/>
              </a:rPr>
              <a:t> </a:t>
            </a:r>
            <a:r>
              <a:rPr lang="en-US" sz="3200" b="1" dirty="0" err="1">
                <a:solidFill>
                  <a:srgbClr val="494646"/>
                </a:solidFill>
                <a:latin typeface="Roboto Condensed Bold"/>
                <a:ea typeface="Roboto Condensed Bold"/>
                <a:cs typeface="Roboto Condensed Bold"/>
                <a:sym typeface="Roboto Condensed Bold"/>
              </a:rPr>
              <a:t>thông</a:t>
            </a:r>
            <a:r>
              <a:rPr lang="en-US" sz="3200" b="1" dirty="0">
                <a:solidFill>
                  <a:srgbClr val="494646"/>
                </a:solidFill>
                <a:latin typeface="Roboto Condensed Bold"/>
                <a:ea typeface="Roboto Condensed Bold"/>
                <a:cs typeface="Roboto Condensed Bold"/>
                <a:sym typeface="Roboto Condensed Bold"/>
              </a:rPr>
              <a:t> tin </a:t>
            </a:r>
            <a:r>
              <a:rPr lang="en-US" sz="3200" b="1" dirty="0" err="1">
                <a:solidFill>
                  <a:srgbClr val="494646"/>
                </a:solidFill>
                <a:latin typeface="Roboto Condensed Bold"/>
                <a:ea typeface="Roboto Condensed Bold"/>
                <a:cs typeface="Roboto Condensed Bold"/>
                <a:sym typeface="Roboto Condensed Bold"/>
              </a:rPr>
              <a:t>trong</a:t>
            </a:r>
            <a:r>
              <a:rPr lang="en-US" sz="3200" b="1" dirty="0">
                <a:solidFill>
                  <a:srgbClr val="494646"/>
                </a:solidFill>
                <a:latin typeface="Roboto Condensed Bold"/>
                <a:ea typeface="Roboto Condensed Bold"/>
                <a:cs typeface="Roboto Condensed Bold"/>
                <a:sym typeface="Roboto Condensed Bold"/>
              </a:rPr>
              <a:t> 1 </a:t>
            </a:r>
            <a:r>
              <a:rPr lang="en-US" sz="3200" b="1" dirty="0" err="1">
                <a:solidFill>
                  <a:srgbClr val="494646"/>
                </a:solidFill>
                <a:latin typeface="Roboto Condensed Bold"/>
                <a:ea typeface="Roboto Condensed Bold"/>
                <a:cs typeface="Roboto Condensed Bold"/>
                <a:sym typeface="Roboto Condensed Bold"/>
              </a:rPr>
              <a:t>câu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tạo</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mối</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liên</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kết</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giữa</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câu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nói</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của</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Rô</a:t>
            </a:r>
            <a:r>
              <a:rPr lang="en-US" sz="3200" dirty="0">
                <a:solidFill>
                  <a:srgbClr val="494646"/>
                </a:solidFill>
                <a:latin typeface="Roboto Condensed"/>
                <a:ea typeface="Roboto Condensed"/>
                <a:cs typeface="Roboto Condensed"/>
                <a:sym typeface="Roboto Condensed"/>
              </a:rPr>
              <a:t>-</a:t>
            </a:r>
            <a:r>
              <a:rPr lang="en-US" sz="3200" dirty="0" err="1">
                <a:solidFill>
                  <a:srgbClr val="494646"/>
                </a:solidFill>
                <a:latin typeface="Roboto Condensed"/>
                <a:ea typeface="Roboto Condensed"/>
                <a:cs typeface="Roboto Condensed"/>
                <a:sym typeface="Roboto Condensed"/>
              </a:rPr>
              <a:t>mê</a:t>
            </a:r>
            <a:r>
              <a:rPr lang="en-US" sz="3200" dirty="0">
                <a:solidFill>
                  <a:srgbClr val="494646"/>
                </a:solidFill>
                <a:latin typeface="Roboto Condensed"/>
                <a:ea typeface="Roboto Condensed"/>
                <a:cs typeface="Roboto Condensed"/>
                <a:sym typeface="Roboto Condensed"/>
              </a:rPr>
              <a:t>-ô </a:t>
            </a:r>
            <a:r>
              <a:rPr lang="en-US" sz="3200" dirty="0" err="1">
                <a:solidFill>
                  <a:srgbClr val="494646"/>
                </a:solidFill>
                <a:latin typeface="Roboto Condensed"/>
                <a:ea typeface="Roboto Condensed"/>
                <a:cs typeface="Roboto Condensed"/>
                <a:sym typeface="Roboto Condensed"/>
              </a:rPr>
              <a:t>với</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những</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câu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mà</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Giu</a:t>
            </a:r>
            <a:r>
              <a:rPr lang="en-US" sz="3200" dirty="0">
                <a:solidFill>
                  <a:srgbClr val="494646"/>
                </a:solidFill>
                <a:latin typeface="Roboto Condensed"/>
                <a:ea typeface="Roboto Condensed"/>
                <a:cs typeface="Roboto Condensed"/>
                <a:sym typeface="Roboto Condensed"/>
              </a:rPr>
              <a:t>-li-</a:t>
            </a:r>
            <a:r>
              <a:rPr lang="en-US" sz="3200" dirty="0" err="1">
                <a:solidFill>
                  <a:srgbClr val="494646"/>
                </a:solidFill>
                <a:latin typeface="Roboto Condensed"/>
                <a:ea typeface="Roboto Condensed"/>
                <a:cs typeface="Roboto Condensed"/>
                <a:sym typeface="Roboto Condensed"/>
              </a:rPr>
              <a:t>ét</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đã</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nói</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trước</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đó</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làm</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tăng</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tính</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khẩu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ngữ</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tính</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tự</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nhiên</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cho</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câu</a:t>
            </a:r>
            <a:r>
              <a:rPr lang="en-US" sz="3200" dirty="0">
                <a:solidFill>
                  <a:srgbClr val="494646"/>
                </a:solidFill>
                <a:latin typeface="Roboto Condensed"/>
                <a:ea typeface="Roboto Condensed"/>
                <a:cs typeface="Roboto Condensed"/>
                <a:sym typeface="Roboto Condensed"/>
              </a:rPr>
              <a:t> </a:t>
            </a:r>
            <a:r>
              <a:rPr lang="en-US" sz="3200" dirty="0" err="1">
                <a:solidFill>
                  <a:srgbClr val="494646"/>
                </a:solidFill>
                <a:latin typeface="Roboto Condensed"/>
                <a:ea typeface="Roboto Condensed"/>
                <a:cs typeface="Roboto Condensed"/>
                <a:sym typeface="Roboto Condensed"/>
              </a:rPr>
              <a:t>nói</a:t>
            </a:r>
            <a:r>
              <a:rPr lang="en-US" sz="3200" dirty="0">
                <a:solidFill>
                  <a:srgbClr val="494646"/>
                </a:solidFill>
                <a:latin typeface="Roboto Condensed"/>
                <a:ea typeface="Roboto Condensed"/>
                <a:cs typeface="Roboto Condensed"/>
                <a:sym typeface="Roboto Condensed"/>
              </a:rPr>
              <a:t>.</a:t>
            </a:r>
            <a:endParaRPr lang="en-US" sz="10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52391" y="3728559"/>
            <a:ext cx="16753168" cy="1464824"/>
          </a:xfrm>
          <a:prstGeom prst="rect">
            <a:avLst/>
          </a:prstGeom>
        </p:spPr>
        <p:txBody>
          <a:bodyPr lIns="0" tIns="0" rIns="0" bIns="0" rtlCol="0" anchor="t">
            <a:spAutoFit/>
          </a:bodyPr>
          <a:lstStyle/>
          <a:p>
            <a:pPr algn="just">
              <a:lnSpc>
                <a:spcPts val="5878"/>
              </a:lnSpc>
            </a:pPr>
            <a:r>
              <a:rPr lang="en-US" sz="4199" dirty="0" err="1">
                <a:solidFill>
                  <a:srgbClr val="3D3D3D"/>
                </a:solidFill>
                <a:latin typeface="Roboto Condensed"/>
                <a:ea typeface="Roboto Condensed"/>
                <a:cs typeface="Roboto Condensed"/>
                <a:sym typeface="Roboto Condensed"/>
              </a:rPr>
              <a:t>Những</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câu</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văn</a:t>
            </a:r>
            <a:r>
              <a:rPr lang="en-US" sz="4199" dirty="0">
                <a:solidFill>
                  <a:srgbClr val="3D3D3D"/>
                </a:solidFill>
                <a:latin typeface="Roboto Condensed"/>
                <a:ea typeface="Roboto Condensed"/>
                <a:cs typeface="Roboto Condensed"/>
                <a:sym typeface="Roboto Condensed"/>
              </a:rPr>
              <a:t> in </a:t>
            </a:r>
            <a:r>
              <a:rPr lang="en-US" sz="4199" dirty="0" err="1">
                <a:solidFill>
                  <a:srgbClr val="3D3D3D"/>
                </a:solidFill>
                <a:latin typeface="Roboto Condensed"/>
                <a:ea typeface="Roboto Condensed"/>
                <a:cs typeface="Roboto Condensed"/>
                <a:sym typeface="Roboto Condensed"/>
              </a:rPr>
              <a:t>đậm</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sau</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rút</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gọn</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thành</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phần</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nào</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Nêu</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tác</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dụng</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của</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việc</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rút</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gọn</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câu</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trong</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ngữ</a:t>
            </a:r>
            <a:r>
              <a:rPr lang="en-US" sz="4199" dirty="0">
                <a:solidFill>
                  <a:srgbClr val="3D3D3D"/>
                </a:solidFill>
                <a:latin typeface="Roboto Condensed"/>
                <a:ea typeface="Roboto Condensed"/>
                <a:cs typeface="Roboto Condensed"/>
                <a:sym typeface="Roboto Condensed"/>
              </a:rPr>
              <a:t> </a:t>
            </a:r>
            <a:r>
              <a:rPr lang="en-US" sz="4199" dirty="0" err="1">
                <a:solidFill>
                  <a:srgbClr val="3D3D3D"/>
                </a:solidFill>
                <a:latin typeface="Roboto Condensed"/>
                <a:ea typeface="Roboto Condensed"/>
                <a:cs typeface="Roboto Condensed"/>
                <a:sym typeface="Roboto Condensed"/>
              </a:rPr>
              <a:t>cảnh</a:t>
            </a:r>
            <a:r>
              <a:rPr lang="en-US" sz="4199" dirty="0">
                <a:solidFill>
                  <a:srgbClr val="3D3D3D"/>
                </a:solidFill>
                <a:latin typeface="Roboto Condensed"/>
                <a:ea typeface="Roboto Condensed"/>
                <a:cs typeface="Roboto Condensed"/>
                <a:sym typeface="Roboto Condensed"/>
              </a:rPr>
              <a:t>.</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625174" y="494286"/>
            <a:ext cx="19538348" cy="3141281"/>
          </a:xfrm>
          <a:custGeom>
            <a:avLst/>
            <a:gdLst/>
            <a:ahLst/>
            <a:cxnLst/>
            <a:rect l="l" t="t" r="r" b="b"/>
            <a:pathLst>
              <a:path w="19538348" h="3141281">
                <a:moveTo>
                  <a:pt x="0" y="0"/>
                </a:moveTo>
                <a:lnTo>
                  <a:pt x="19538348" y="0"/>
                </a:lnTo>
                <a:lnTo>
                  <a:pt x="19538348" y="3141281"/>
                </a:lnTo>
                <a:lnTo>
                  <a:pt x="0" y="314128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113675" y="1383130"/>
            <a:ext cx="16230600" cy="1337335"/>
          </a:xfrm>
          <a:prstGeom prst="rect">
            <a:avLst/>
          </a:prstGeom>
        </p:spPr>
        <p:txBody>
          <a:bodyPr lIns="0" tIns="0" rIns="0" bIns="0" rtlCol="0" anchor="t">
            <a:spAutoFit/>
          </a:bodyPr>
          <a:lstStyle/>
          <a:p>
            <a:pPr algn="ctr">
              <a:lnSpc>
                <a:spcPts val="10230"/>
              </a:lnSpc>
            </a:pPr>
            <a:r>
              <a:rPr lang="en-US" sz="9300" b="1" spc="483">
                <a:solidFill>
                  <a:srgbClr val="FFFFFF"/>
                </a:solidFill>
                <a:latin typeface="Roboto Condensed Bold"/>
                <a:ea typeface="Roboto Condensed Bold"/>
                <a:cs typeface="Roboto Condensed Bold"/>
                <a:sym typeface="Roboto Condensed Bold"/>
              </a:rPr>
              <a:t>Câu 3, SGK trang 123</a:t>
            </a:r>
          </a:p>
        </p:txBody>
      </p:sp>
      <p:graphicFrame>
        <p:nvGraphicFramePr>
          <p:cNvPr id="13" name="Table 13"/>
          <p:cNvGraphicFramePr>
            <a:graphicFrameLocks noGrp="1"/>
          </p:cNvGraphicFramePr>
          <p:nvPr/>
        </p:nvGraphicFramePr>
        <p:xfrm>
          <a:off x="529304" y="5193383"/>
          <a:ext cx="17399341" cy="4848224"/>
        </p:xfrm>
        <a:graphic>
          <a:graphicData uri="http://schemas.openxmlformats.org/drawingml/2006/table">
            <a:tbl>
              <a:tblPr/>
              <a:tblGrid>
                <a:gridCol w="3071822">
                  <a:extLst>
                    <a:ext uri="{9D8B030D-6E8A-4147-A177-3AD203B41FA5}">
                      <a16:colId xmlns:a16="http://schemas.microsoft.com/office/drawing/2014/main" val="20000"/>
                    </a:ext>
                  </a:extLst>
                </a:gridCol>
                <a:gridCol w="14327519">
                  <a:extLst>
                    <a:ext uri="{9D8B030D-6E8A-4147-A177-3AD203B41FA5}">
                      <a16:colId xmlns:a16="http://schemas.microsoft.com/office/drawing/2014/main" val="20001"/>
                    </a:ext>
                  </a:extLst>
                </a:gridCol>
              </a:tblGrid>
              <a:tr h="3111262">
                <a:tc>
                  <a:txBody>
                    <a:bodyPr/>
                    <a:lstStyle/>
                    <a:p>
                      <a:pPr algn="ctr">
                        <a:lnSpc>
                          <a:spcPts val="5459"/>
                        </a:lnSpc>
                        <a:defRPr/>
                      </a:pPr>
                      <a:r>
                        <a:rPr lang="en-US" sz="4199" b="1">
                          <a:solidFill>
                            <a:srgbClr val="000000"/>
                          </a:solidFill>
                          <a:latin typeface="Roboto Condensed Bold"/>
                          <a:ea typeface="Roboto Condensed Bold"/>
                          <a:cs typeface="Roboto Condensed Bold"/>
                          <a:sym typeface="Roboto Condensed Bold"/>
                        </a:rPr>
                        <a:t>a</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just">
                        <a:lnSpc>
                          <a:spcPts val="5459"/>
                        </a:lnSpc>
                        <a:defRPr/>
                      </a:pPr>
                      <a:r>
                        <a:rPr lang="en-US" sz="4199" i="1">
                          <a:solidFill>
                            <a:srgbClr val="000000"/>
                          </a:solidFill>
                          <a:latin typeface="Roboto Condensed Italics"/>
                          <a:ea typeface="Roboto Condensed Italics"/>
                          <a:cs typeface="Roboto Condensed Italics"/>
                          <a:sym typeface="Roboto Condensed Italics"/>
                        </a:rPr>
                        <a:t>- Nhưng chiếc tàu chuyển động chứ?</a:t>
                      </a:r>
                      <a:endParaRPr lang="en-US" sz="1100"/>
                    </a:p>
                    <a:p>
                      <a:pPr algn="just">
                        <a:lnSpc>
                          <a:spcPts val="5459"/>
                        </a:lnSpc>
                      </a:pPr>
                      <a:r>
                        <a:rPr lang="en-US" sz="4199" i="1">
                          <a:solidFill>
                            <a:srgbClr val="000000"/>
                          </a:solidFill>
                          <a:latin typeface="Roboto Condensed Italics"/>
                          <a:ea typeface="Roboto Condensed Italics"/>
                          <a:cs typeface="Roboto Condensed Italics"/>
                          <a:sym typeface="Roboto Condensed Italics"/>
                        </a:rPr>
                        <a:t>-</a:t>
                      </a:r>
                      <a:r>
                        <a:rPr lang="en-US" sz="4199" b="1" i="1">
                          <a:solidFill>
                            <a:srgbClr val="000000"/>
                          </a:solidFill>
                          <a:latin typeface="Roboto Condensed Bold Italics"/>
                          <a:ea typeface="Roboto Condensed Bold Italics"/>
                          <a:cs typeface="Roboto Condensed Bold Italics"/>
                          <a:sym typeface="Roboto Condensed Bold Italics"/>
                        </a:rPr>
                        <a:t>Thưa ngài, không! </a:t>
                      </a:r>
                      <a:r>
                        <a:rPr lang="en-US" sz="4199" i="1">
                          <a:solidFill>
                            <a:srgbClr val="000000"/>
                          </a:solidFill>
                          <a:latin typeface="Roboto Condensed Italics"/>
                          <a:ea typeface="Roboto Condensed Italics"/>
                          <a:cs typeface="Roboto Condensed Italics"/>
                          <a:sym typeface="Roboto Condensed Italics"/>
                        </a:rPr>
                        <a:t>Nó bập bềnh trên sóng chứ chẳng chuyển động chút nào.</a:t>
                      </a:r>
                    </a:p>
                    <a:p>
                      <a:pPr algn="r">
                        <a:lnSpc>
                          <a:spcPts val="5459"/>
                        </a:lnSpc>
                      </a:pPr>
                      <a:r>
                        <a:rPr lang="en-US" sz="4199">
                          <a:solidFill>
                            <a:srgbClr val="000000"/>
                          </a:solidFill>
                          <a:latin typeface="Roboto Condensed"/>
                          <a:ea typeface="Roboto Condensed"/>
                          <a:cs typeface="Roboto Condensed"/>
                          <a:sym typeface="Roboto Condensed"/>
                        </a:rPr>
                        <a:t>(Giuyn Véc-nơ, </a:t>
                      </a:r>
                      <a:r>
                        <a:rPr lang="en-US" sz="4199" i="1">
                          <a:solidFill>
                            <a:srgbClr val="000000"/>
                          </a:solidFill>
                          <a:latin typeface="Roboto Condensed Italics"/>
                          <a:ea typeface="Roboto Condensed Italics"/>
                          <a:cs typeface="Roboto Condensed Italics"/>
                          <a:sym typeface="Roboto Condensed Italics"/>
                        </a:rPr>
                        <a:t>Hai vạn dặm dưới biển</a:t>
                      </a:r>
                      <a:r>
                        <a:rPr lang="en-US" sz="4199">
                          <a:solidFill>
                            <a:srgbClr val="000000"/>
                          </a:solidFill>
                          <a:latin typeface="Roboto Condensed"/>
                          <a:ea typeface="Roboto Condensed"/>
                          <a:cs typeface="Roboto Condensed"/>
                          <a:sym typeface="Roboto Condensed"/>
                        </a:rPr>
                        <a:t>)</a:t>
                      </a: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1736962">
                <a:tc>
                  <a:txBody>
                    <a:bodyPr/>
                    <a:lstStyle/>
                    <a:p>
                      <a:pPr algn="ctr">
                        <a:lnSpc>
                          <a:spcPts val="5459"/>
                        </a:lnSpc>
                        <a:defRPr/>
                      </a:pPr>
                      <a:r>
                        <a:rPr lang="en-US" sz="4199" b="1">
                          <a:solidFill>
                            <a:srgbClr val="000000"/>
                          </a:solidFill>
                          <a:latin typeface="Roboto Condensed Bold"/>
                          <a:ea typeface="Roboto Condensed Bold"/>
                          <a:cs typeface="Roboto Condensed Bold"/>
                          <a:sym typeface="Roboto Condensed Bold"/>
                        </a:rPr>
                        <a:t>b</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just">
                        <a:lnSpc>
                          <a:spcPts val="5459"/>
                        </a:lnSpc>
                        <a:defRPr/>
                      </a:pPr>
                      <a:r>
                        <a:rPr lang="en-US" sz="4199" i="1">
                          <a:solidFill>
                            <a:srgbClr val="000000"/>
                          </a:solidFill>
                          <a:latin typeface="Roboto Condensed Italics"/>
                          <a:ea typeface="Roboto Condensed Italics"/>
                          <a:cs typeface="Roboto Condensed Italics"/>
                          <a:sym typeface="Roboto Condensed Italics"/>
                        </a:rPr>
                        <a:t>Một ngày chúng tôi phá bom đến năm lần. </a:t>
                      </a:r>
                      <a:r>
                        <a:rPr lang="en-US" sz="4199" b="1" i="1">
                          <a:solidFill>
                            <a:srgbClr val="000000"/>
                          </a:solidFill>
                          <a:latin typeface="Roboto Condensed Bold Italics"/>
                          <a:ea typeface="Roboto Condensed Bold Italics"/>
                          <a:cs typeface="Roboto Condensed Bold Italics"/>
                          <a:sym typeface="Roboto Condensed Bold Italics"/>
                        </a:rPr>
                        <a:t>Ngày nào ít: ba lần.</a:t>
                      </a:r>
                      <a:endParaRPr lang="en-US" sz="1100"/>
                    </a:p>
                    <a:p>
                      <a:pPr algn="r">
                        <a:lnSpc>
                          <a:spcPts val="5459"/>
                        </a:lnSpc>
                      </a:pPr>
                      <a:r>
                        <a:rPr lang="en-US" sz="4199">
                          <a:solidFill>
                            <a:srgbClr val="000000"/>
                          </a:solidFill>
                          <a:latin typeface="Roboto Condensed"/>
                          <a:ea typeface="Roboto Condensed"/>
                          <a:cs typeface="Roboto Condensed"/>
                          <a:sym typeface="Roboto Condensed"/>
                        </a:rPr>
                        <a:t>(Lê Minh Khuê, </a:t>
                      </a:r>
                      <a:r>
                        <a:rPr lang="en-US" sz="4199" i="1">
                          <a:solidFill>
                            <a:srgbClr val="000000"/>
                          </a:solidFill>
                          <a:latin typeface="Roboto Condensed Italics"/>
                          <a:ea typeface="Roboto Condensed Italics"/>
                          <a:cs typeface="Roboto Condensed Italics"/>
                          <a:sym typeface="Roboto Condensed Italics"/>
                        </a:rPr>
                        <a:t>Những ngôi sao xa xôi</a:t>
                      </a:r>
                      <a:r>
                        <a:rPr lang="en-US" sz="4199">
                          <a:solidFill>
                            <a:srgbClr val="000000"/>
                          </a:solidFill>
                          <a:latin typeface="Roboto Condensed"/>
                          <a:ea typeface="Roboto Condensed"/>
                          <a:cs typeface="Roboto Condensed"/>
                          <a:sym typeface="Roboto Condensed"/>
                        </a:rPr>
                        <a:t>)</a:t>
                      </a: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graphicFrame>
        <p:nvGraphicFramePr>
          <p:cNvPr id="10" name="Table 10"/>
          <p:cNvGraphicFramePr>
            <a:graphicFrameLocks noGrp="1"/>
          </p:cNvGraphicFramePr>
          <p:nvPr/>
        </p:nvGraphicFramePr>
        <p:xfrm>
          <a:off x="620076" y="1028700"/>
          <a:ext cx="17008133" cy="7675484"/>
        </p:xfrm>
        <a:graphic>
          <a:graphicData uri="http://schemas.openxmlformats.org/drawingml/2006/table">
            <a:tbl>
              <a:tblPr/>
              <a:tblGrid>
                <a:gridCol w="1441810">
                  <a:extLst>
                    <a:ext uri="{9D8B030D-6E8A-4147-A177-3AD203B41FA5}">
                      <a16:colId xmlns:a16="http://schemas.microsoft.com/office/drawing/2014/main" val="20000"/>
                    </a:ext>
                  </a:extLst>
                </a:gridCol>
                <a:gridCol w="8380249">
                  <a:extLst>
                    <a:ext uri="{9D8B030D-6E8A-4147-A177-3AD203B41FA5}">
                      <a16:colId xmlns:a16="http://schemas.microsoft.com/office/drawing/2014/main" val="20001"/>
                    </a:ext>
                  </a:extLst>
                </a:gridCol>
                <a:gridCol w="3593037">
                  <a:extLst>
                    <a:ext uri="{9D8B030D-6E8A-4147-A177-3AD203B41FA5}">
                      <a16:colId xmlns:a16="http://schemas.microsoft.com/office/drawing/2014/main" val="20002"/>
                    </a:ext>
                  </a:extLst>
                </a:gridCol>
                <a:gridCol w="3593037">
                  <a:extLst>
                    <a:ext uri="{9D8B030D-6E8A-4147-A177-3AD203B41FA5}">
                      <a16:colId xmlns:a16="http://schemas.microsoft.com/office/drawing/2014/main" val="20003"/>
                    </a:ext>
                  </a:extLst>
                </a:gridCol>
              </a:tblGrid>
              <a:tr h="1535430">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Câu</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Nội dung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Thành phần được rút gọn</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Tác dụng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extLst>
                  <a:ext uri="{0D108BD9-81ED-4DB2-BD59-A6C34878D82A}">
                    <a16:rowId xmlns:a16="http://schemas.microsoft.com/office/drawing/2014/main" val="10000"/>
                  </a:ext>
                </a:extLst>
              </a:tr>
              <a:tr h="3581633">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a</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tc>
                  <a:txBody>
                    <a:bodyPr/>
                    <a:lstStyle/>
                    <a:p>
                      <a:pPr algn="just">
                        <a:lnSpc>
                          <a:spcPts val="4900"/>
                        </a:lnSpc>
                        <a:defRPr/>
                      </a:pPr>
                      <a:r>
                        <a:rPr lang="en-US" sz="3500" i="1">
                          <a:solidFill>
                            <a:srgbClr val="000000"/>
                          </a:solidFill>
                          <a:latin typeface="Roboto Condensed Italics"/>
                          <a:ea typeface="Roboto Condensed Italics"/>
                          <a:cs typeface="Roboto Condensed Italics"/>
                          <a:sym typeface="Roboto Condensed Italics"/>
                        </a:rPr>
                        <a:t>- Nhưng chiếc tàu chuyển động chứ?</a:t>
                      </a:r>
                      <a:endParaRPr lang="en-US" sz="1100"/>
                    </a:p>
                    <a:p>
                      <a:pPr algn="just">
                        <a:lnSpc>
                          <a:spcPts val="4900"/>
                        </a:lnSpc>
                      </a:pPr>
                      <a:r>
                        <a:rPr lang="en-US" sz="3500" i="1">
                          <a:solidFill>
                            <a:srgbClr val="000000"/>
                          </a:solidFill>
                          <a:latin typeface="Roboto Condensed Italics"/>
                          <a:ea typeface="Roboto Condensed Italics"/>
                          <a:cs typeface="Roboto Condensed Italics"/>
                          <a:sym typeface="Roboto Condensed Italics"/>
                        </a:rPr>
                        <a:t>-</a:t>
                      </a:r>
                      <a:r>
                        <a:rPr lang="en-US" sz="3500" b="1" i="1">
                          <a:solidFill>
                            <a:srgbClr val="000000"/>
                          </a:solidFill>
                          <a:latin typeface="Roboto Condensed Bold Italics"/>
                          <a:ea typeface="Roboto Condensed Bold Italics"/>
                          <a:cs typeface="Roboto Condensed Bold Italics"/>
                          <a:sym typeface="Roboto Condensed Bold Italics"/>
                        </a:rPr>
                        <a:t>Thưa ngài, không! </a:t>
                      </a:r>
                      <a:r>
                        <a:rPr lang="en-US" sz="3500" i="1">
                          <a:solidFill>
                            <a:srgbClr val="000000"/>
                          </a:solidFill>
                          <a:latin typeface="Roboto Condensed Italics"/>
                          <a:ea typeface="Roboto Condensed Italics"/>
                          <a:cs typeface="Roboto Condensed Italics"/>
                          <a:sym typeface="Roboto Condensed Italics"/>
                        </a:rPr>
                        <a:t>Nó bập bềnh trên sóng chứ chẳng chuyển động chút nào.</a:t>
                      </a:r>
                    </a:p>
                    <a:p>
                      <a:pPr algn="r">
                        <a:lnSpc>
                          <a:spcPts val="4900"/>
                        </a:lnSpc>
                      </a:pPr>
                      <a:r>
                        <a:rPr lang="en-US" sz="3500">
                          <a:solidFill>
                            <a:srgbClr val="000000"/>
                          </a:solidFill>
                          <a:latin typeface="Roboto Condensed"/>
                          <a:ea typeface="Roboto Condensed"/>
                          <a:cs typeface="Roboto Condensed"/>
                          <a:sym typeface="Roboto Condensed"/>
                        </a:rPr>
                        <a:t>(Giuyn Véc-nơ, </a:t>
                      </a:r>
                      <a:r>
                        <a:rPr lang="en-US" sz="3500" i="1">
                          <a:solidFill>
                            <a:srgbClr val="000000"/>
                          </a:solidFill>
                          <a:latin typeface="Roboto Condensed Italics"/>
                          <a:ea typeface="Roboto Condensed Italics"/>
                          <a:cs typeface="Roboto Condensed Italics"/>
                          <a:sym typeface="Roboto Condensed Italics"/>
                        </a:rPr>
                        <a:t>Hai vạn dặm dưới biển</a:t>
                      </a:r>
                      <a:r>
                        <a:rPr lang="en-US" sz="3500">
                          <a:solidFill>
                            <a:srgbClr val="000000"/>
                          </a:solidFill>
                          <a:latin typeface="Roboto Condensed"/>
                          <a:ea typeface="Roboto Condensed"/>
                          <a:cs typeface="Roboto Condensed"/>
                          <a:sym typeface="Roboto Condensed"/>
                        </a:rPr>
                        <a:t>)</a:t>
                      </a: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tc>
                  <a:txBody>
                    <a:bodyPr/>
                    <a:lstStyle/>
                    <a:p>
                      <a:pPr algn="just">
                        <a:lnSpc>
                          <a:spcPts val="4900"/>
                        </a:lnSpc>
                        <a:defRPr/>
                      </a:pPr>
                      <a:r>
                        <a:rPr lang="en-US" sz="3500">
                          <a:solidFill>
                            <a:srgbClr val="000000"/>
                          </a:solidFill>
                          <a:latin typeface="Roboto Condensed"/>
                          <a:ea typeface="Roboto Condensed"/>
                          <a:cs typeface="Roboto Condensed"/>
                          <a:sym typeface="Roboto Condensed"/>
                        </a:rPr>
                        <a:t>CN và trung tâm của VN </a:t>
                      </a:r>
                      <a:r>
                        <a:rPr lang="en-US" sz="3500" i="1">
                          <a:solidFill>
                            <a:srgbClr val="000000"/>
                          </a:solidFill>
                          <a:latin typeface="Roboto Condensed Italics"/>
                          <a:ea typeface="Roboto Condensed Italics"/>
                          <a:cs typeface="Roboto Condensed Italics"/>
                          <a:sym typeface="Roboto Condensed Italics"/>
                        </a:rPr>
                        <a:t>(Chiếc tàu chuyển động)</a:t>
                      </a:r>
                      <a:endParaRPr lang="en-US" sz="1100"/>
                    </a:p>
                    <a:p>
                      <a:pPr algn="just">
                        <a:lnSpc>
                          <a:spcPts val="4900"/>
                        </a:lnSpc>
                      </a:pP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tc rowSpan="2">
                  <a:txBody>
                    <a:bodyPr/>
                    <a:lstStyle/>
                    <a:p>
                      <a:pPr algn="just">
                        <a:lnSpc>
                          <a:spcPts val="4900"/>
                        </a:lnSpc>
                        <a:defRPr/>
                      </a:pPr>
                      <a:r>
                        <a:rPr lang="en-US" sz="3500" b="1" i="1">
                          <a:solidFill>
                            <a:srgbClr val="000000"/>
                          </a:solidFill>
                          <a:latin typeface="Roboto Condensed Bold Italics"/>
                          <a:ea typeface="Roboto Condensed Bold Italics"/>
                          <a:cs typeface="Roboto Condensed Bold Italics"/>
                          <a:sym typeface="Roboto Condensed Bold Italics"/>
                        </a:rPr>
                        <a:t>Tránh lặp thông tin, chỉ giữ lại thông tin quan trọng.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558421">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b</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tc>
                  <a:txBody>
                    <a:bodyPr/>
                    <a:lstStyle/>
                    <a:p>
                      <a:pPr algn="just">
                        <a:lnSpc>
                          <a:spcPts val="4900"/>
                        </a:lnSpc>
                        <a:defRPr/>
                      </a:pPr>
                      <a:r>
                        <a:rPr lang="en-US" sz="3500" i="1">
                          <a:solidFill>
                            <a:srgbClr val="000000"/>
                          </a:solidFill>
                          <a:latin typeface="Roboto Condensed Italics"/>
                          <a:ea typeface="Roboto Condensed Italics"/>
                          <a:cs typeface="Roboto Condensed Italics"/>
                          <a:sym typeface="Roboto Condensed Italics"/>
                        </a:rPr>
                        <a:t>Một ngày chúng tôi phá bom đến năm lần. </a:t>
                      </a:r>
                      <a:r>
                        <a:rPr lang="en-US" sz="3500" b="1" i="1">
                          <a:solidFill>
                            <a:srgbClr val="000000"/>
                          </a:solidFill>
                          <a:latin typeface="Roboto Condensed Bold Italics"/>
                          <a:ea typeface="Roboto Condensed Bold Italics"/>
                          <a:cs typeface="Roboto Condensed Bold Italics"/>
                          <a:sym typeface="Roboto Condensed Bold Italics"/>
                        </a:rPr>
                        <a:t>Ngày nào ít: ba lần.</a:t>
                      </a:r>
                      <a:endParaRPr lang="en-US" sz="1100"/>
                    </a:p>
                    <a:p>
                      <a:pPr algn="r">
                        <a:lnSpc>
                          <a:spcPts val="4900"/>
                        </a:lnSpc>
                      </a:pPr>
                      <a:r>
                        <a:rPr lang="en-US" sz="3500">
                          <a:solidFill>
                            <a:srgbClr val="000000"/>
                          </a:solidFill>
                          <a:latin typeface="Roboto Condensed"/>
                          <a:ea typeface="Roboto Condensed"/>
                          <a:cs typeface="Roboto Condensed"/>
                          <a:sym typeface="Roboto Condensed"/>
                        </a:rPr>
                        <a:t>(Lê Minh Khuê, </a:t>
                      </a:r>
                      <a:r>
                        <a:rPr lang="en-US" sz="3500" i="1">
                          <a:solidFill>
                            <a:srgbClr val="000000"/>
                          </a:solidFill>
                          <a:latin typeface="Roboto Condensed Italics"/>
                          <a:ea typeface="Roboto Condensed Italics"/>
                          <a:cs typeface="Roboto Condensed Italics"/>
                          <a:sym typeface="Roboto Condensed Italics"/>
                        </a:rPr>
                        <a:t>Những ngôi sao xa xôi</a:t>
                      </a:r>
                      <a:r>
                        <a:rPr lang="en-US" sz="3500">
                          <a:solidFill>
                            <a:srgbClr val="000000"/>
                          </a:solidFill>
                          <a:latin typeface="Roboto Condensed"/>
                          <a:ea typeface="Roboto Condensed"/>
                          <a:cs typeface="Roboto Condensed"/>
                          <a:sym typeface="Roboto Condensed"/>
                        </a:rPr>
                        <a:t>)</a:t>
                      </a: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a:txBody>
                    <a:bodyPr/>
                    <a:lstStyle/>
                    <a:p>
                      <a:pPr algn="just">
                        <a:lnSpc>
                          <a:spcPts val="4900"/>
                        </a:lnSpc>
                        <a:defRPr/>
                      </a:pPr>
                      <a:r>
                        <a:rPr lang="en-US" sz="3500">
                          <a:solidFill>
                            <a:srgbClr val="000000"/>
                          </a:solidFill>
                          <a:latin typeface="Roboto Condensed"/>
                          <a:ea typeface="Roboto Condensed"/>
                          <a:cs typeface="Roboto Condensed"/>
                          <a:sym typeface="Roboto Condensed"/>
                        </a:rPr>
                        <a:t>CN và trung tâm của VN </a:t>
                      </a:r>
                      <a:r>
                        <a:rPr lang="en-US" sz="3500" i="1">
                          <a:solidFill>
                            <a:srgbClr val="000000"/>
                          </a:solidFill>
                          <a:latin typeface="Roboto Condensed Italics"/>
                          <a:ea typeface="Roboto Condensed Italics"/>
                          <a:cs typeface="Roboto Condensed Italics"/>
                          <a:sym typeface="Roboto Condensed Italics"/>
                        </a:rPr>
                        <a:t>(Chúng tôi phá bom)</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tc vMerge="1">
                  <a:txBody>
                    <a:bodyPr/>
                    <a:lstStyle/>
                    <a:p>
                      <a:pPr algn="just">
                        <a:lnSpc>
                          <a:spcPts val="4900"/>
                        </a:lnSpc>
                        <a:defRPr/>
                      </a:pPr>
                      <a:r>
                        <a:rPr lang="en-US" sz="3500" b="1" i="1">
                          <a:solidFill>
                            <a:srgbClr val="000000"/>
                          </a:solidFill>
                          <a:latin typeface="Roboto Condensed Bold Italics"/>
                          <a:ea typeface="Roboto Condensed Bold Italics"/>
                          <a:cs typeface="Roboto Condensed Bold Italics"/>
                          <a:sym typeface="Roboto Condensed Bold Italics"/>
                        </a:rPr>
                        <a:t>Tránh lặp thông tin, chỉ giữ lại thông tin quan trọng.</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922" y="3013327"/>
            <a:ext cx="17316998" cy="3143250"/>
          </a:xfrm>
          <a:prstGeom prst="rect">
            <a:avLst/>
          </a:prstGeom>
        </p:spPr>
        <p:txBody>
          <a:bodyPr lIns="0" tIns="0" rIns="0" bIns="0" rtlCol="0" anchor="t">
            <a:spAutoFit/>
          </a:bodyPr>
          <a:lstStyle/>
          <a:p>
            <a:pPr algn="just">
              <a:lnSpc>
                <a:spcPts val="6298"/>
              </a:lnSpc>
            </a:pPr>
            <a:r>
              <a:rPr lang="en-US" sz="4499" b="1">
                <a:solidFill>
                  <a:srgbClr val="3D3D3D"/>
                </a:solidFill>
                <a:latin typeface="Roboto Condensed Bold"/>
                <a:ea typeface="Roboto Condensed Bold"/>
                <a:cs typeface="Roboto Condensed Bold"/>
                <a:sym typeface="Roboto Condensed Bold"/>
              </a:rPr>
              <a:t>a. </a:t>
            </a:r>
            <a:r>
              <a:rPr lang="en-US" sz="4499">
                <a:solidFill>
                  <a:srgbClr val="3D3D3D"/>
                </a:solidFill>
                <a:latin typeface="Roboto Condensed"/>
                <a:ea typeface="Roboto Condensed"/>
                <a:cs typeface="Roboto Condensed"/>
                <a:sym typeface="Roboto Condensed"/>
              </a:rPr>
              <a:t>- Anh đã nhìn thấy chim chìa vôi nó bay từ bãi cát vào bờ bao giờ chưa?</a:t>
            </a:r>
          </a:p>
          <a:p>
            <a:pPr algn="just">
              <a:lnSpc>
                <a:spcPts val="6298"/>
              </a:lnSpc>
            </a:pPr>
            <a:r>
              <a:rPr lang="en-US" sz="4499">
                <a:solidFill>
                  <a:srgbClr val="3D3D3D"/>
                </a:solidFill>
                <a:latin typeface="Roboto Condensed"/>
                <a:ea typeface="Roboto Condensed"/>
                <a:cs typeface="Roboto Condensed"/>
                <a:sym typeface="Roboto Condensed"/>
              </a:rPr>
              <a:t>-Chưa.</a:t>
            </a:r>
          </a:p>
          <a:p>
            <a:pPr algn="just">
              <a:lnSpc>
                <a:spcPts val="6298"/>
              </a:lnSpc>
            </a:pPr>
            <a:r>
              <a:rPr lang="en-US" sz="4499">
                <a:solidFill>
                  <a:srgbClr val="3D3D3D"/>
                </a:solidFill>
                <a:latin typeface="Roboto Condensed"/>
                <a:ea typeface="Roboto Condensed"/>
                <a:cs typeface="Roboto Condensed"/>
                <a:sym typeface="Roboto Condensed"/>
              </a:rPr>
              <a:t>-Tổ chim sẽ bị chìm mất.</a:t>
            </a:r>
          </a:p>
          <a:p>
            <a:pPr algn="r">
              <a:lnSpc>
                <a:spcPts val="6298"/>
              </a:lnSpc>
            </a:pPr>
            <a:r>
              <a:rPr lang="en-US" sz="4498">
                <a:solidFill>
                  <a:srgbClr val="3D3D3D"/>
                </a:solidFill>
                <a:latin typeface="Roboto Condensed"/>
                <a:ea typeface="Roboto Condensed"/>
                <a:cs typeface="Roboto Condensed"/>
                <a:sym typeface="Roboto Condensed"/>
              </a:rPr>
              <a:t>(Nguyễn Quang Thiều, </a:t>
            </a:r>
            <a:r>
              <a:rPr lang="en-US" sz="4498" i="1">
                <a:solidFill>
                  <a:srgbClr val="3D3D3D"/>
                </a:solidFill>
                <a:latin typeface="Roboto Condensed Italics"/>
                <a:ea typeface="Roboto Condensed Italics"/>
                <a:cs typeface="Roboto Condensed Italics"/>
                <a:sym typeface="Roboto Condensed Italics"/>
              </a:rPr>
              <a:t>Bầy chim chìa vôi</a:t>
            </a:r>
            <a:r>
              <a:rPr lang="en-US" sz="4498">
                <a:solidFill>
                  <a:srgbClr val="3D3D3D"/>
                </a:solidFill>
                <a:latin typeface="Roboto Condensed"/>
                <a:ea typeface="Roboto Condensed"/>
                <a:cs typeface="Roboto Condensed"/>
                <a:sym typeface="Roboto Condensed"/>
              </a:rPr>
              <a:t>)</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111346" y="72009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812320" y="7368515"/>
            <a:ext cx="16230600" cy="876250"/>
          </a:xfrm>
          <a:prstGeom prst="rect">
            <a:avLst/>
          </a:prstGeom>
        </p:spPr>
        <p:txBody>
          <a:bodyPr lIns="0" tIns="0" rIns="0" bIns="0" rtlCol="0" anchor="t">
            <a:spAutoFit/>
          </a:bodyPr>
          <a:lstStyle/>
          <a:p>
            <a:pPr algn="ctr">
              <a:lnSpc>
                <a:spcPts val="6600"/>
              </a:lnSpc>
            </a:pPr>
            <a:r>
              <a:rPr lang="en-US" sz="6000" b="1" spc="311">
                <a:solidFill>
                  <a:srgbClr val="FFFFFF"/>
                </a:solidFill>
                <a:latin typeface="Roboto Condensed Bold"/>
                <a:ea typeface="Roboto Condensed Bold"/>
                <a:cs typeface="Roboto Condensed Bold"/>
                <a:sym typeface="Roboto Condensed Bold"/>
              </a:rPr>
              <a:t>Câu 4, SGK/123-124</a:t>
            </a:r>
          </a:p>
        </p:txBody>
      </p:sp>
      <p:sp>
        <p:nvSpPr>
          <p:cNvPr id="13" name="TextBox 13"/>
          <p:cNvSpPr txBox="1"/>
          <p:nvPr/>
        </p:nvSpPr>
        <p:spPr>
          <a:xfrm>
            <a:off x="1008842" y="8178091"/>
            <a:ext cx="16230600" cy="1795631"/>
          </a:xfrm>
          <a:prstGeom prst="rect">
            <a:avLst/>
          </a:prstGeom>
        </p:spPr>
        <p:txBody>
          <a:bodyPr lIns="0" tIns="0" rIns="0" bIns="0" rtlCol="0" anchor="t">
            <a:spAutoFit/>
          </a:bodyPr>
          <a:lstStyle/>
          <a:p>
            <a:pPr marL="755652" lvl="1" indent="-377826" algn="just">
              <a:lnSpc>
                <a:spcPts val="4760"/>
              </a:lnSpc>
              <a:buFont typeface="Arial"/>
              <a:buChar char="•"/>
            </a:pPr>
            <a:r>
              <a:rPr lang="en-US" sz="3500" spc="52">
                <a:solidFill>
                  <a:srgbClr val="FFFFFF"/>
                </a:solidFill>
                <a:latin typeface="Roboto Condensed"/>
                <a:ea typeface="Roboto Condensed"/>
                <a:cs typeface="Roboto Condensed"/>
                <a:sym typeface="Roboto Condensed"/>
              </a:rPr>
              <a:t>Chỉ ra câu rút gọn</a:t>
            </a:r>
          </a:p>
          <a:p>
            <a:pPr marL="755652" lvl="1" indent="-377826" algn="just">
              <a:lnSpc>
                <a:spcPts val="4760"/>
              </a:lnSpc>
              <a:buFont typeface="Arial"/>
              <a:buChar char="•"/>
            </a:pPr>
            <a:r>
              <a:rPr lang="en-US" sz="3500" spc="52">
                <a:solidFill>
                  <a:srgbClr val="FFFFFF"/>
                </a:solidFill>
                <a:latin typeface="Roboto Condensed"/>
                <a:ea typeface="Roboto Condensed"/>
                <a:cs typeface="Roboto Condensed"/>
                <a:sym typeface="Roboto Condensed"/>
              </a:rPr>
              <a:t>Khôi phục các thành phần bị tỉnh lược để câu rút gọn thành câu đầy đủ.</a:t>
            </a:r>
          </a:p>
          <a:p>
            <a:pPr marL="755652" lvl="1" indent="-377826" algn="just">
              <a:lnSpc>
                <a:spcPts val="4760"/>
              </a:lnSpc>
              <a:buFont typeface="Arial"/>
              <a:buChar char="•"/>
            </a:pPr>
            <a:r>
              <a:rPr lang="en-US" sz="3500" spc="52">
                <a:solidFill>
                  <a:srgbClr val="FFFFFF"/>
                </a:solidFill>
                <a:latin typeface="Roboto Condensed"/>
                <a:ea typeface="Roboto Condensed"/>
                <a:cs typeface="Roboto Condensed"/>
                <a:sym typeface="Roboto Condensed"/>
              </a:rPr>
              <a:t>Nêu tác dụng của câu rút gọn trong mỗi trường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15845974" y="8660516"/>
            <a:ext cx="2826651" cy="2137655"/>
          </a:xfrm>
          <a:custGeom>
            <a:avLst/>
            <a:gdLst/>
            <a:ahLst/>
            <a:cxnLst/>
            <a:rect l="l" t="t" r="r" b="b"/>
            <a:pathLst>
              <a:path w="2826651" h="2137655">
                <a:moveTo>
                  <a:pt x="2826652" y="0"/>
                </a:moveTo>
                <a:lnTo>
                  <a:pt x="0" y="0"/>
                </a:lnTo>
                <a:lnTo>
                  <a:pt x="0" y="2137655"/>
                </a:lnTo>
                <a:lnTo>
                  <a:pt x="2826652" y="2137655"/>
                </a:lnTo>
                <a:lnTo>
                  <a:pt x="2826652"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26535" y="596736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a:off x="-213145" y="750470"/>
            <a:ext cx="22500675" cy="3617549"/>
          </a:xfrm>
          <a:custGeom>
            <a:avLst/>
            <a:gdLst/>
            <a:ahLst/>
            <a:cxnLst/>
            <a:rect l="l" t="t" r="r" b="b"/>
            <a:pathLst>
              <a:path w="22500675" h="3617549">
                <a:moveTo>
                  <a:pt x="0" y="0"/>
                </a:moveTo>
                <a:lnTo>
                  <a:pt x="22500676" y="0"/>
                </a:lnTo>
                <a:lnTo>
                  <a:pt x="22500676" y="3617550"/>
                </a:lnTo>
                <a:lnTo>
                  <a:pt x="0" y="36175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TextBox 11"/>
          <p:cNvSpPr txBox="1"/>
          <p:nvPr/>
        </p:nvSpPr>
        <p:spPr>
          <a:xfrm>
            <a:off x="725922" y="940094"/>
            <a:ext cx="17316998" cy="3143250"/>
          </a:xfrm>
          <a:prstGeom prst="rect">
            <a:avLst/>
          </a:prstGeom>
        </p:spPr>
        <p:txBody>
          <a:bodyPr lIns="0" tIns="0" rIns="0" bIns="0" rtlCol="0" anchor="t">
            <a:spAutoFit/>
          </a:bodyPr>
          <a:lstStyle/>
          <a:p>
            <a:pPr algn="just">
              <a:lnSpc>
                <a:spcPts val="6298"/>
              </a:lnSpc>
            </a:pPr>
            <a:r>
              <a:rPr lang="en-US" sz="4499" b="1">
                <a:solidFill>
                  <a:srgbClr val="FFFFFF"/>
                </a:solidFill>
                <a:latin typeface="Roboto Condensed Bold"/>
                <a:ea typeface="Roboto Condensed Bold"/>
                <a:cs typeface="Roboto Condensed Bold"/>
                <a:sym typeface="Roboto Condensed Bold"/>
              </a:rPr>
              <a:t>a. </a:t>
            </a:r>
            <a:r>
              <a:rPr lang="en-US" sz="4499">
                <a:solidFill>
                  <a:srgbClr val="FFFFFF"/>
                </a:solidFill>
                <a:latin typeface="Roboto Condensed"/>
                <a:ea typeface="Roboto Condensed"/>
                <a:cs typeface="Roboto Condensed"/>
                <a:sym typeface="Roboto Condensed"/>
              </a:rPr>
              <a:t>- Anh đã nhìn thấy chim chìa vôi nó bay từ bãi cát vào bờ bao giờ chưa?</a:t>
            </a:r>
          </a:p>
          <a:p>
            <a:pPr algn="just">
              <a:lnSpc>
                <a:spcPts val="6298"/>
              </a:lnSpc>
            </a:pPr>
            <a:r>
              <a:rPr lang="en-US" sz="4499">
                <a:solidFill>
                  <a:srgbClr val="FFFFFF"/>
                </a:solidFill>
                <a:latin typeface="Roboto Condensed"/>
                <a:ea typeface="Roboto Condensed"/>
                <a:cs typeface="Roboto Condensed"/>
                <a:sym typeface="Roboto Condensed"/>
              </a:rPr>
              <a:t>-Chưa.</a:t>
            </a:r>
          </a:p>
          <a:p>
            <a:pPr algn="just">
              <a:lnSpc>
                <a:spcPts val="6298"/>
              </a:lnSpc>
            </a:pPr>
            <a:r>
              <a:rPr lang="en-US" sz="4499">
                <a:solidFill>
                  <a:srgbClr val="FFFFFF"/>
                </a:solidFill>
                <a:latin typeface="Roboto Condensed"/>
                <a:ea typeface="Roboto Condensed"/>
                <a:cs typeface="Roboto Condensed"/>
                <a:sym typeface="Roboto Condensed"/>
              </a:rPr>
              <a:t>-Tổ chim sẽ bị chìm mất.</a:t>
            </a:r>
          </a:p>
          <a:p>
            <a:pPr algn="r">
              <a:lnSpc>
                <a:spcPts val="6298"/>
              </a:lnSpc>
            </a:pPr>
            <a:r>
              <a:rPr lang="en-US" sz="4498">
                <a:solidFill>
                  <a:srgbClr val="FFFFFF"/>
                </a:solidFill>
                <a:latin typeface="Roboto Condensed"/>
                <a:ea typeface="Roboto Condensed"/>
                <a:cs typeface="Roboto Condensed"/>
                <a:sym typeface="Roboto Condensed"/>
              </a:rPr>
              <a:t>(Nguyễn Quang Thiều, </a:t>
            </a:r>
            <a:r>
              <a:rPr lang="en-US" sz="4498" i="1">
                <a:solidFill>
                  <a:srgbClr val="FFFFFF"/>
                </a:solidFill>
                <a:latin typeface="Roboto Condensed Italics"/>
                <a:ea typeface="Roboto Condensed Italics"/>
                <a:cs typeface="Roboto Condensed Italics"/>
                <a:sym typeface="Roboto Condensed Italics"/>
              </a:rPr>
              <a:t>Bầy chim chìa vôi</a:t>
            </a:r>
            <a:r>
              <a:rPr lang="en-US" sz="4498">
                <a:solidFill>
                  <a:srgbClr val="FFFFFF"/>
                </a:solidFill>
                <a:latin typeface="Roboto Condensed"/>
                <a:ea typeface="Roboto Condensed"/>
                <a:cs typeface="Roboto Condensed"/>
                <a:sym typeface="Roboto Condensed"/>
              </a:rPr>
              <a:t>)</a:t>
            </a:r>
          </a:p>
        </p:txBody>
      </p:sp>
      <p:sp>
        <p:nvSpPr>
          <p:cNvPr id="12" name="TextBox 12"/>
          <p:cNvSpPr txBox="1"/>
          <p:nvPr/>
        </p:nvSpPr>
        <p:spPr>
          <a:xfrm>
            <a:off x="1504814" y="5267641"/>
            <a:ext cx="15123085" cy="3143051"/>
          </a:xfrm>
          <a:prstGeom prst="rect">
            <a:avLst/>
          </a:prstGeom>
        </p:spPr>
        <p:txBody>
          <a:bodyPr lIns="0" tIns="0" rIns="0" bIns="0" rtlCol="0" anchor="t">
            <a:spAutoFit/>
          </a:bodyPr>
          <a:lstStyle/>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i="1" dirty="0" err="1">
                <a:solidFill>
                  <a:srgbClr val="0C4369"/>
                </a:solidFill>
                <a:latin typeface="Roboto Condensed Italics"/>
                <a:ea typeface="Roboto Condensed Italics"/>
                <a:cs typeface="Roboto Condensed Italics"/>
                <a:sym typeface="Roboto Condensed Italics"/>
              </a:rPr>
              <a:t>Chưa</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Khôi</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phục</a:t>
            </a:r>
            <a:r>
              <a:rPr lang="en-US" sz="4499" b="1" dirty="0">
                <a:solidFill>
                  <a:srgbClr val="0C4369"/>
                </a:solidFill>
                <a:latin typeface="Roboto Condensed Bold"/>
                <a:ea typeface="Roboto Condensed Bold"/>
                <a:cs typeface="Roboto Condensed Bold"/>
                <a:sym typeface="Roboto Condensed Bold"/>
              </a:rPr>
              <a:t>:</a:t>
            </a:r>
            <a:r>
              <a:rPr lang="en-US" sz="4499" i="1" dirty="0">
                <a:solidFill>
                  <a:srgbClr val="0C4369"/>
                </a:solidFill>
                <a:latin typeface="Roboto Condensed Italics"/>
                <a:ea typeface="Roboto Condensed Italics"/>
                <a:cs typeface="Roboto Condensed Italics"/>
                <a:sym typeface="Roboto Condensed Italics"/>
              </a:rPr>
              <a:t> - Anh </a:t>
            </a:r>
            <a:r>
              <a:rPr lang="en-US" sz="4499" i="1" dirty="0" err="1">
                <a:solidFill>
                  <a:srgbClr val="0C4369"/>
                </a:solidFill>
                <a:latin typeface="Roboto Condensed Italics"/>
                <a:ea typeface="Roboto Condensed Italics"/>
                <a:cs typeface="Roboto Condensed Italics"/>
                <a:sym typeface="Roboto Condensed Italics"/>
              </a:rPr>
              <a:t>chưa</a:t>
            </a:r>
            <a:r>
              <a:rPr lang="en-US" sz="4499" i="1" dirty="0">
                <a:solidFill>
                  <a:srgbClr val="0C4369"/>
                </a:solidFill>
                <a:latin typeface="Roboto Condensed Italics"/>
                <a:ea typeface="Roboto Condensed Italics"/>
                <a:cs typeface="Roboto Condensed Italics"/>
                <a:sym typeface="Roboto Condensed Italics"/>
              </a:rPr>
              <a:t> bao </a:t>
            </a:r>
            <a:r>
              <a:rPr lang="en-US" sz="4499" i="1" dirty="0" err="1">
                <a:solidFill>
                  <a:srgbClr val="0C4369"/>
                </a:solidFill>
                <a:latin typeface="Roboto Condensed Italics"/>
                <a:ea typeface="Roboto Condensed Italics"/>
                <a:cs typeface="Roboto Condensed Italics"/>
                <a:sym typeface="Roboto Condensed Italics"/>
              </a:rPr>
              <a:t>giờ</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nhìn</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thấy</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chim</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chìa</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vôi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nó</a:t>
            </a:r>
            <a:r>
              <a:rPr lang="en-US" sz="4499" i="1" dirty="0">
                <a:solidFill>
                  <a:srgbClr val="0C4369"/>
                </a:solidFill>
                <a:latin typeface="Roboto Condensed Italics"/>
                <a:ea typeface="Roboto Condensed Italics"/>
                <a:cs typeface="Roboto Condensed Italics"/>
                <a:sym typeface="Roboto Condensed Italics"/>
              </a:rPr>
              <a:t> bay </a:t>
            </a:r>
            <a:r>
              <a:rPr lang="en-US" sz="4499" i="1" dirty="0" err="1">
                <a:solidFill>
                  <a:srgbClr val="0C4369"/>
                </a:solidFill>
                <a:latin typeface="Roboto Condensed Italics"/>
                <a:ea typeface="Roboto Condensed Italics"/>
                <a:cs typeface="Roboto Condensed Italics"/>
                <a:sym typeface="Roboto Condensed Italics"/>
              </a:rPr>
              <a:t>từ</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bãi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cát</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vào</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bờ</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9"/>
              </a:lnSpc>
              <a:buFont typeface="Arial"/>
              <a:buChar char="•"/>
            </a:pPr>
            <a:r>
              <a:rPr lang="en-US" sz="4499" b="1" dirty="0" err="1">
                <a:solidFill>
                  <a:srgbClr val="0C4369"/>
                </a:solidFill>
                <a:latin typeface="Roboto Condensed Bold"/>
                <a:ea typeface="Roboto Condensed Bold"/>
                <a:cs typeface="Roboto Condensed Bold"/>
                <a:sym typeface="Roboto Condensed Bold"/>
              </a:rPr>
              <a:t>Tác</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dụng</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của</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dirty="0" err="1">
                <a:solidFill>
                  <a:srgbClr val="0C4369"/>
                </a:solidFill>
                <a:latin typeface="Roboto Condensed"/>
                <a:ea typeface="Roboto Condensed"/>
                <a:cs typeface="Roboto Condensed"/>
                <a:sym typeface="Roboto Condensed"/>
              </a:rPr>
              <a:t>tăng</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tính</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khẩu</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ngữ</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cho</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câu</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văn</a:t>
            </a:r>
            <a:r>
              <a:rPr lang="en-US" sz="4499" dirty="0">
                <a:solidFill>
                  <a:srgbClr val="0C4369"/>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11461" y="4137033"/>
            <a:ext cx="12099077" cy="2654034"/>
          </a:xfrm>
          <a:prstGeom prst="rect">
            <a:avLst/>
          </a:prstGeom>
        </p:spPr>
        <p:txBody>
          <a:bodyPr lIns="0" tIns="0" rIns="0" bIns="0" rtlCol="0" anchor="t">
            <a:spAutoFit/>
          </a:bodyPr>
          <a:lstStyle/>
          <a:p>
            <a:pPr algn="ctr">
              <a:lnSpc>
                <a:spcPts val="18955"/>
              </a:lnSpc>
            </a:pPr>
            <a:r>
              <a:rPr lang="en-US" sz="13539" spc="704">
                <a:solidFill>
                  <a:srgbClr val="FFFFFF"/>
                </a:solidFill>
                <a:latin typeface="Chewy"/>
                <a:ea typeface="Chewy"/>
                <a:cs typeface="Chewy"/>
                <a:sym typeface="Chewy"/>
              </a:rPr>
              <a:t>Essay Question</a:t>
            </a:r>
          </a:p>
        </p:txBody>
      </p:sp>
      <p:sp>
        <p:nvSpPr>
          <p:cNvPr id="3" name="Freeform 3"/>
          <p:cNvSpPr/>
          <p:nvPr/>
        </p:nvSpPr>
        <p:spPr>
          <a:xfrm flipH="1">
            <a:off x="536312" y="6924417"/>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a:off x="5247700" y="877379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flipH="1">
            <a:off x="9959088" y="8773795"/>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a:off x="14670475" y="6924417"/>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rot="-10800000" flipH="1">
            <a:off x="13063407" y="72062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rot="-10800000">
            <a:off x="4069358" y="720629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TextBox 11"/>
          <p:cNvSpPr txBox="1"/>
          <p:nvPr/>
        </p:nvSpPr>
        <p:spPr>
          <a:xfrm>
            <a:off x="2304854" y="2516335"/>
            <a:ext cx="14808117" cy="792023"/>
          </a:xfrm>
          <a:prstGeom prst="rect">
            <a:avLst/>
          </a:prstGeom>
        </p:spPr>
        <p:txBody>
          <a:bodyPr lIns="0" tIns="0" rIns="0" bIns="0" rtlCol="0" anchor="t">
            <a:spAutoFit/>
          </a:bodyPr>
          <a:lstStyle/>
          <a:p>
            <a:pPr algn="ctr">
              <a:lnSpc>
                <a:spcPts val="6057"/>
              </a:lnSpc>
            </a:pPr>
            <a:r>
              <a:rPr lang="en-US" sz="6056" b="1">
                <a:solidFill>
                  <a:srgbClr val="0C4369"/>
                </a:solidFill>
                <a:latin typeface="Fraunces Bold"/>
                <a:ea typeface="Fraunces Bold"/>
                <a:cs typeface="Fraunces Bold"/>
                <a:sym typeface="Fraunces Bold"/>
              </a:rPr>
              <a:t>BÀI 5: ĐỐI DIỆN VỚI NỖI ĐAU</a:t>
            </a:r>
          </a:p>
        </p:txBody>
      </p:sp>
      <p:sp>
        <p:nvSpPr>
          <p:cNvPr id="12" name="Freeform 12"/>
          <p:cNvSpPr/>
          <p:nvPr/>
        </p:nvSpPr>
        <p:spPr>
          <a:xfrm>
            <a:off x="-282928" y="4907141"/>
            <a:ext cx="19195132" cy="3086103"/>
          </a:xfrm>
          <a:custGeom>
            <a:avLst/>
            <a:gdLst/>
            <a:ahLst/>
            <a:cxnLst/>
            <a:rect l="l" t="t" r="r" b="b"/>
            <a:pathLst>
              <a:path w="19195132" h="3086103">
                <a:moveTo>
                  <a:pt x="0" y="0"/>
                </a:moveTo>
                <a:lnTo>
                  <a:pt x="19195132" y="0"/>
                </a:lnTo>
                <a:lnTo>
                  <a:pt x="19195132" y="3086103"/>
                </a:lnTo>
                <a:lnTo>
                  <a:pt x="0" y="30861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TextBox 13"/>
          <p:cNvSpPr txBox="1"/>
          <p:nvPr/>
        </p:nvSpPr>
        <p:spPr>
          <a:xfrm>
            <a:off x="3989990" y="3289308"/>
            <a:ext cx="12093811" cy="1312651"/>
          </a:xfrm>
          <a:prstGeom prst="rect">
            <a:avLst/>
          </a:prstGeom>
        </p:spPr>
        <p:txBody>
          <a:bodyPr lIns="0" tIns="0" rIns="0" bIns="0" rtlCol="0" anchor="t">
            <a:spAutoFit/>
          </a:bodyPr>
          <a:lstStyle/>
          <a:p>
            <a:pPr algn="ctr">
              <a:lnSpc>
                <a:spcPts val="10932"/>
              </a:lnSpc>
            </a:pPr>
            <a:r>
              <a:rPr lang="en-US" sz="7099" b="1">
                <a:solidFill>
                  <a:srgbClr val="3682AB"/>
                </a:solidFill>
                <a:latin typeface="Roboto Condensed Bold"/>
                <a:ea typeface="Roboto Condensed Bold"/>
                <a:cs typeface="Roboto Condensed Bold"/>
                <a:sym typeface="Roboto Condensed Bold"/>
              </a:rPr>
              <a:t>Thực hành Tiếng Việt</a:t>
            </a:r>
          </a:p>
        </p:txBody>
      </p:sp>
      <p:sp>
        <p:nvSpPr>
          <p:cNvPr id="14" name="Freeform 14"/>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15" name="Freeform 15"/>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16" name="Freeform 16"/>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17" name="Freeform 17"/>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4">
              <a:extLst>
                <a:ext uri="{96DAC541-7B7A-43D3-8B79-37D633B846F1}">
                  <asvg:svgBlip xmlns:asvg="http://schemas.microsoft.com/office/drawing/2016/SVG/main" r:embed="rId5"/>
                </a:ext>
              </a:extLst>
            </a:blip>
            <a:stretch>
              <a:fillRect l="-89" r="-89"/>
            </a:stretch>
          </a:blipFill>
        </p:spPr>
        <p:txBody>
          <a:bodyPr/>
          <a:lstStyle/>
          <a:p>
            <a:endParaRPr lang="en-US"/>
          </a:p>
        </p:txBody>
      </p:sp>
      <p:sp>
        <p:nvSpPr>
          <p:cNvPr id="18" name="Freeform 18"/>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9" name="Freeform 19"/>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20" name="Freeform 20"/>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21" name="Freeform 21"/>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22" name="TextBox 22"/>
          <p:cNvSpPr txBox="1"/>
          <p:nvPr/>
        </p:nvSpPr>
        <p:spPr>
          <a:xfrm>
            <a:off x="3686187" y="5043015"/>
            <a:ext cx="12093811" cy="1388851"/>
          </a:xfrm>
          <a:prstGeom prst="rect">
            <a:avLst/>
          </a:prstGeom>
        </p:spPr>
        <p:txBody>
          <a:bodyPr lIns="0" tIns="0" rIns="0" bIns="0" rtlCol="0" anchor="t">
            <a:spAutoFit/>
          </a:bodyPr>
          <a:lstStyle/>
          <a:p>
            <a:pPr algn="ctr">
              <a:lnSpc>
                <a:spcPts val="10932"/>
              </a:lnSpc>
            </a:pPr>
            <a:r>
              <a:rPr lang="en-US" sz="7099">
                <a:solidFill>
                  <a:srgbClr val="FEFEFE"/>
                </a:solidFill>
                <a:latin typeface="#9Slide07 Crocante"/>
                <a:ea typeface="#9Slide07 Crocante"/>
                <a:cs typeface="#9Slide07 Crocante"/>
                <a:sym typeface="#9Slide07 Crocante"/>
              </a:rPr>
              <a:t>Câu rút gọn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922" y="3013327"/>
            <a:ext cx="17316998" cy="2352526"/>
          </a:xfrm>
          <a:prstGeom prst="rect">
            <a:avLst/>
          </a:prstGeom>
        </p:spPr>
        <p:txBody>
          <a:bodyPr lIns="0" tIns="0" rIns="0" bIns="0" rtlCol="0" anchor="t">
            <a:spAutoFit/>
          </a:bodyPr>
          <a:lstStyle/>
          <a:p>
            <a:pPr algn="just">
              <a:lnSpc>
                <a:spcPts val="6298"/>
              </a:lnSpc>
            </a:pPr>
            <a:r>
              <a:rPr lang="en-US" sz="4499" b="1">
                <a:solidFill>
                  <a:srgbClr val="3D3D3D"/>
                </a:solidFill>
                <a:latin typeface="Roboto Condensed Bold"/>
                <a:ea typeface="Roboto Condensed Bold"/>
                <a:cs typeface="Roboto Condensed Bold"/>
                <a:sym typeface="Roboto Condensed Bold"/>
              </a:rPr>
              <a:t>b. </a:t>
            </a:r>
            <a:r>
              <a:rPr lang="en-US" sz="4499" i="1">
                <a:solidFill>
                  <a:srgbClr val="3D3D3D"/>
                </a:solidFill>
                <a:latin typeface="Roboto Condensed Italics"/>
                <a:ea typeface="Roboto Condensed Italics"/>
                <a:cs typeface="Roboto Condensed Italics"/>
                <a:sym typeface="Roboto Condensed Italics"/>
              </a:rPr>
              <a:t>Tôi đi đứng oai vệ. Mỗi bước đi, tôi làm điệu dún dẩy các khoeo chân, rung lên rung xuống hai chiếc râu. Cho ra kiểu cách con nhà võ.</a:t>
            </a:r>
          </a:p>
          <a:p>
            <a:pPr algn="r">
              <a:lnSpc>
                <a:spcPts val="6299"/>
              </a:lnSpc>
            </a:pPr>
            <a:r>
              <a:rPr lang="en-US" sz="4499">
                <a:solidFill>
                  <a:srgbClr val="3D3D3D"/>
                </a:solidFill>
                <a:latin typeface="Roboto Condensed"/>
                <a:ea typeface="Roboto Condensed"/>
                <a:cs typeface="Roboto Condensed"/>
                <a:sym typeface="Roboto Condensed"/>
              </a:rPr>
              <a:t>(Tô Hoài, </a:t>
            </a:r>
            <a:r>
              <a:rPr lang="en-US" sz="4499" i="1">
                <a:solidFill>
                  <a:srgbClr val="3D3D3D"/>
                </a:solidFill>
                <a:latin typeface="Roboto Condensed Italics"/>
                <a:ea typeface="Roboto Condensed Italics"/>
                <a:cs typeface="Roboto Condensed Italics"/>
                <a:sym typeface="Roboto Condensed Italics"/>
              </a:rPr>
              <a:t>Dế Mèn phiêu lưu kí</a:t>
            </a:r>
            <a:r>
              <a:rPr lang="en-US" sz="4499">
                <a:solidFill>
                  <a:srgbClr val="3D3D3D"/>
                </a:solidFill>
                <a:latin typeface="Roboto Condensed"/>
                <a:ea typeface="Roboto Condensed"/>
                <a:cs typeface="Roboto Condensed"/>
                <a:sym typeface="Roboto Condensed"/>
              </a:rPr>
              <a:t>)</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111346" y="72009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812320" y="7368515"/>
            <a:ext cx="16230600" cy="876250"/>
          </a:xfrm>
          <a:prstGeom prst="rect">
            <a:avLst/>
          </a:prstGeom>
        </p:spPr>
        <p:txBody>
          <a:bodyPr lIns="0" tIns="0" rIns="0" bIns="0" rtlCol="0" anchor="t">
            <a:spAutoFit/>
          </a:bodyPr>
          <a:lstStyle/>
          <a:p>
            <a:pPr algn="ctr">
              <a:lnSpc>
                <a:spcPts val="6600"/>
              </a:lnSpc>
            </a:pPr>
            <a:r>
              <a:rPr lang="en-US" sz="6000" b="1" spc="311">
                <a:solidFill>
                  <a:srgbClr val="FFFFFF"/>
                </a:solidFill>
                <a:latin typeface="Roboto Condensed Bold"/>
                <a:ea typeface="Roboto Condensed Bold"/>
                <a:cs typeface="Roboto Condensed Bold"/>
                <a:sym typeface="Roboto Condensed Bold"/>
              </a:rPr>
              <a:t>Câu 4, SGK/123-124</a:t>
            </a:r>
          </a:p>
        </p:txBody>
      </p:sp>
      <p:sp>
        <p:nvSpPr>
          <p:cNvPr id="13" name="TextBox 13"/>
          <p:cNvSpPr txBox="1"/>
          <p:nvPr/>
        </p:nvSpPr>
        <p:spPr>
          <a:xfrm>
            <a:off x="1076054" y="7952329"/>
            <a:ext cx="14698885" cy="2034689"/>
          </a:xfrm>
          <a:prstGeom prst="rect">
            <a:avLst/>
          </a:prstGeom>
        </p:spPr>
        <p:txBody>
          <a:bodyPr lIns="0" tIns="0" rIns="0" bIns="0" rtlCol="0" anchor="t">
            <a:spAutoFit/>
          </a:bodyPr>
          <a:lstStyle/>
          <a:p>
            <a:pPr marL="842012" lvl="1" indent="-421006" algn="l">
              <a:lnSpc>
                <a:spcPts val="5460"/>
              </a:lnSpc>
              <a:buFont typeface="Arial"/>
              <a:buChar char="•"/>
            </a:pPr>
            <a:r>
              <a:rPr lang="en-US" sz="3900">
                <a:solidFill>
                  <a:srgbClr val="FFFFFF"/>
                </a:solidFill>
                <a:latin typeface="Roboto Condensed"/>
                <a:ea typeface="Roboto Condensed"/>
                <a:cs typeface="Roboto Condensed"/>
                <a:sym typeface="Roboto Condensed"/>
              </a:rPr>
              <a:t>Chỉ ra câu rút gọn</a:t>
            </a:r>
          </a:p>
          <a:p>
            <a:pPr marL="842012" lvl="1" indent="-421006" algn="l">
              <a:lnSpc>
                <a:spcPts val="5460"/>
              </a:lnSpc>
              <a:buFont typeface="Arial"/>
              <a:buChar char="•"/>
            </a:pPr>
            <a:r>
              <a:rPr lang="en-US" sz="3900">
                <a:solidFill>
                  <a:srgbClr val="FFFFFF"/>
                </a:solidFill>
                <a:latin typeface="Roboto Condensed"/>
                <a:ea typeface="Roboto Condensed"/>
                <a:cs typeface="Roboto Condensed"/>
                <a:sym typeface="Roboto Condensed"/>
              </a:rPr>
              <a:t>Khôi phục các thành phần bị tỉnh lược để câu rút gọn thành câu đầy đủ.</a:t>
            </a:r>
          </a:p>
          <a:p>
            <a:pPr marL="842012" lvl="1" indent="-421006" algn="l">
              <a:lnSpc>
                <a:spcPts val="5460"/>
              </a:lnSpc>
              <a:buFont typeface="Arial"/>
              <a:buChar char="•"/>
            </a:pPr>
            <a:r>
              <a:rPr lang="en-US" sz="3900">
                <a:solidFill>
                  <a:srgbClr val="FFFFFF"/>
                </a:solidFill>
                <a:latin typeface="Roboto Condensed"/>
                <a:ea typeface="Roboto Condensed"/>
                <a:cs typeface="Roboto Condensed"/>
                <a:sym typeface="Roboto Condensed"/>
              </a:rPr>
              <a:t>Nêu tác dụng của câu rút gọn trong mỗi trường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15845974" y="8660516"/>
            <a:ext cx="2826651" cy="2137655"/>
          </a:xfrm>
          <a:custGeom>
            <a:avLst/>
            <a:gdLst/>
            <a:ahLst/>
            <a:cxnLst/>
            <a:rect l="l" t="t" r="r" b="b"/>
            <a:pathLst>
              <a:path w="2826651" h="2137655">
                <a:moveTo>
                  <a:pt x="2826652" y="0"/>
                </a:moveTo>
                <a:lnTo>
                  <a:pt x="0" y="0"/>
                </a:lnTo>
                <a:lnTo>
                  <a:pt x="0" y="2137655"/>
                </a:lnTo>
                <a:lnTo>
                  <a:pt x="2826652" y="2137655"/>
                </a:lnTo>
                <a:lnTo>
                  <a:pt x="2826652"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26535" y="596736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a:off x="-213145" y="750470"/>
            <a:ext cx="22500675" cy="3617549"/>
          </a:xfrm>
          <a:custGeom>
            <a:avLst/>
            <a:gdLst/>
            <a:ahLst/>
            <a:cxnLst/>
            <a:rect l="l" t="t" r="r" b="b"/>
            <a:pathLst>
              <a:path w="22500675" h="3617549">
                <a:moveTo>
                  <a:pt x="0" y="0"/>
                </a:moveTo>
                <a:lnTo>
                  <a:pt x="22500676" y="0"/>
                </a:lnTo>
                <a:lnTo>
                  <a:pt x="22500676" y="3617550"/>
                </a:lnTo>
                <a:lnTo>
                  <a:pt x="0" y="361755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TextBox 11"/>
          <p:cNvSpPr txBox="1"/>
          <p:nvPr/>
        </p:nvSpPr>
        <p:spPr>
          <a:xfrm>
            <a:off x="1504813" y="5322450"/>
            <a:ext cx="15123085" cy="3143051"/>
          </a:xfrm>
          <a:prstGeom prst="rect">
            <a:avLst/>
          </a:prstGeom>
        </p:spPr>
        <p:txBody>
          <a:bodyPr lIns="0" tIns="0" rIns="0" bIns="0" rtlCol="0" anchor="t">
            <a:spAutoFit/>
          </a:bodyPr>
          <a:lstStyle/>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i="1" dirty="0">
                <a:solidFill>
                  <a:srgbClr val="0C4369"/>
                </a:solidFill>
                <a:latin typeface="Roboto Condensed Italics"/>
                <a:ea typeface="Roboto Condensed Italics"/>
                <a:cs typeface="Roboto Condensed Italics"/>
                <a:sym typeface="Roboto Condensed Italics"/>
              </a:rPr>
              <a:t>Cho </a:t>
            </a:r>
            <a:r>
              <a:rPr lang="en-US" sz="4499" i="1" dirty="0" err="1">
                <a:solidFill>
                  <a:srgbClr val="0C4369"/>
                </a:solidFill>
                <a:latin typeface="Roboto Condensed Italics"/>
                <a:ea typeface="Roboto Condensed Italics"/>
                <a:cs typeface="Roboto Condensed Italics"/>
                <a:sym typeface="Roboto Condensed Italics"/>
              </a:rPr>
              <a:t>ra</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kiểu</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cách</a:t>
            </a:r>
            <a:r>
              <a:rPr lang="en-US" sz="4499" i="1" dirty="0">
                <a:solidFill>
                  <a:srgbClr val="0C4369"/>
                </a:solidFill>
                <a:latin typeface="Roboto Condensed Italics"/>
                <a:ea typeface="Roboto Condensed Italics"/>
                <a:cs typeface="Roboto Condensed Italics"/>
                <a:sym typeface="Roboto Condensed Italics"/>
              </a:rPr>
              <a:t> con </a:t>
            </a:r>
            <a:r>
              <a:rPr lang="en-US" sz="4499" i="1" dirty="0" err="1">
                <a:solidFill>
                  <a:srgbClr val="0C4369"/>
                </a:solidFill>
                <a:latin typeface="Roboto Condensed Italics"/>
                <a:ea typeface="Roboto Condensed Italics"/>
                <a:cs typeface="Roboto Condensed Italics"/>
                <a:sym typeface="Roboto Condensed Italics"/>
              </a:rPr>
              <a:t>nhà</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võ</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Khôi</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phục</a:t>
            </a:r>
            <a:r>
              <a:rPr lang="en-US" sz="4499" b="1" dirty="0">
                <a:solidFill>
                  <a:srgbClr val="0C4369"/>
                </a:solidFill>
                <a:latin typeface="Roboto Condensed Bold"/>
                <a:ea typeface="Roboto Condensed Bold"/>
                <a:cs typeface="Roboto Condensed Bold"/>
                <a:sym typeface="Roboto Condensed Bold"/>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Mỗi</a:t>
            </a:r>
            <a:r>
              <a:rPr lang="en-US" sz="4499" b="1" i="1" u="sng" dirty="0">
                <a:solidFill>
                  <a:srgbClr val="0C4369"/>
                </a:solidFill>
                <a:latin typeface="Roboto Condensed Bold Italics"/>
                <a:ea typeface="Roboto Condensed Bold Italics"/>
                <a:cs typeface="Roboto Condensed Bold Italics"/>
                <a:sym typeface="Roboto Condensed Bold Italics"/>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bước</a:t>
            </a:r>
            <a:r>
              <a:rPr lang="en-US" sz="4499" b="1" i="1" u="sng" dirty="0">
                <a:solidFill>
                  <a:srgbClr val="0C4369"/>
                </a:solidFill>
                <a:latin typeface="Roboto Condensed Bold Italics"/>
                <a:ea typeface="Roboto Condensed Bold Italics"/>
                <a:cs typeface="Roboto Condensed Bold Italics"/>
                <a:sym typeface="Roboto Condensed Bold Italics"/>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đi</a:t>
            </a:r>
            <a:r>
              <a:rPr lang="en-US" sz="4499" b="1" i="1" u="sng" dirty="0">
                <a:solidFill>
                  <a:srgbClr val="0C4369"/>
                </a:solidFill>
                <a:latin typeface="Roboto Condensed Bold Italics"/>
                <a:ea typeface="Roboto Condensed Bold Italics"/>
                <a:cs typeface="Roboto Condensed Bold Italics"/>
                <a:sym typeface="Roboto Condensed Bold Italics"/>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tôi</a:t>
            </a:r>
            <a:r>
              <a:rPr lang="en-US" sz="4499" b="1" i="1" u="sng" dirty="0">
                <a:solidFill>
                  <a:srgbClr val="0C4369"/>
                </a:solidFill>
                <a:latin typeface="Roboto Condensed Bold Italics"/>
                <a:ea typeface="Roboto Condensed Bold Italics"/>
                <a:cs typeface="Roboto Condensed Bold Italics"/>
                <a:sym typeface="Roboto Condensed Bold Italics"/>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làm</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cho</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ra</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kiểu</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cách</a:t>
            </a:r>
            <a:r>
              <a:rPr lang="en-US" sz="4499" i="1" dirty="0">
                <a:solidFill>
                  <a:srgbClr val="0C4369"/>
                </a:solidFill>
                <a:latin typeface="Roboto Condensed Italics"/>
                <a:ea typeface="Roboto Condensed Italics"/>
                <a:cs typeface="Roboto Condensed Italics"/>
                <a:sym typeface="Roboto Condensed Italics"/>
              </a:rPr>
              <a:t> con </a:t>
            </a:r>
            <a:r>
              <a:rPr lang="en-US" sz="4499" i="1" dirty="0" err="1">
                <a:solidFill>
                  <a:srgbClr val="0C4369"/>
                </a:solidFill>
                <a:latin typeface="Roboto Condensed Italics"/>
                <a:ea typeface="Roboto Condensed Italics"/>
                <a:cs typeface="Roboto Condensed Italics"/>
                <a:sym typeface="Roboto Condensed Italics"/>
              </a:rPr>
              <a:t>nhà</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võ</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9"/>
              </a:lnSpc>
              <a:buFont typeface="Arial"/>
              <a:buChar char="•"/>
            </a:pPr>
            <a:r>
              <a:rPr lang="en-US" sz="4499" b="1" dirty="0" err="1">
                <a:solidFill>
                  <a:srgbClr val="0C4369"/>
                </a:solidFill>
                <a:latin typeface="Roboto Condensed Bold"/>
                <a:ea typeface="Roboto Condensed Bold"/>
                <a:cs typeface="Roboto Condensed Bold"/>
                <a:sym typeface="Roboto Condensed Bold"/>
              </a:rPr>
              <a:t>Tác</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dụng</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của</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dirty="0" err="1">
                <a:solidFill>
                  <a:srgbClr val="0C4369"/>
                </a:solidFill>
                <a:latin typeface="Roboto Condensed"/>
                <a:ea typeface="Roboto Condensed"/>
                <a:cs typeface="Roboto Condensed"/>
                <a:sym typeface="Roboto Condensed"/>
              </a:rPr>
              <a:t>nhấn</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mạnh</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mục</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đích</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hoạt</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động</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của</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nhân</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vật</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Dế</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Mèn</a:t>
            </a:r>
            <a:endParaRPr lang="en-US" sz="4499" dirty="0">
              <a:solidFill>
                <a:srgbClr val="0C4369"/>
              </a:solidFill>
              <a:latin typeface="Roboto Condensed"/>
              <a:ea typeface="Roboto Condensed"/>
              <a:cs typeface="Roboto Condensed"/>
              <a:sym typeface="Roboto Condensed"/>
            </a:endParaRPr>
          </a:p>
        </p:txBody>
      </p:sp>
      <p:sp>
        <p:nvSpPr>
          <p:cNvPr id="12" name="TextBox 12"/>
          <p:cNvSpPr txBox="1"/>
          <p:nvPr/>
        </p:nvSpPr>
        <p:spPr>
          <a:xfrm>
            <a:off x="407857" y="1467864"/>
            <a:ext cx="17316998" cy="2352526"/>
          </a:xfrm>
          <a:prstGeom prst="rect">
            <a:avLst/>
          </a:prstGeom>
        </p:spPr>
        <p:txBody>
          <a:bodyPr lIns="0" tIns="0" rIns="0" bIns="0" rtlCol="0" anchor="t">
            <a:spAutoFit/>
          </a:bodyPr>
          <a:lstStyle/>
          <a:p>
            <a:pPr algn="just">
              <a:lnSpc>
                <a:spcPts val="6298"/>
              </a:lnSpc>
            </a:pPr>
            <a:r>
              <a:rPr lang="en-US" sz="4499" b="1">
                <a:solidFill>
                  <a:srgbClr val="FFFFFF"/>
                </a:solidFill>
                <a:latin typeface="Roboto Condensed Bold"/>
                <a:ea typeface="Roboto Condensed Bold"/>
                <a:cs typeface="Roboto Condensed Bold"/>
                <a:sym typeface="Roboto Condensed Bold"/>
              </a:rPr>
              <a:t>b. </a:t>
            </a:r>
            <a:r>
              <a:rPr lang="en-US" sz="4499" i="1">
                <a:solidFill>
                  <a:srgbClr val="FFFFFF"/>
                </a:solidFill>
                <a:latin typeface="Roboto Condensed Italics"/>
                <a:ea typeface="Roboto Condensed Italics"/>
                <a:cs typeface="Roboto Condensed Italics"/>
                <a:sym typeface="Roboto Condensed Italics"/>
              </a:rPr>
              <a:t>Tôi đi đứng oai vệ. Mỗi bước đi, tôi làm điệu dún dẩy các khoeo chân, rung lên rung xuống hai chiếc râu. Cho ra kiểu cách con nhà võ.</a:t>
            </a:r>
          </a:p>
          <a:p>
            <a:pPr algn="r">
              <a:lnSpc>
                <a:spcPts val="6299"/>
              </a:lnSpc>
            </a:pPr>
            <a:r>
              <a:rPr lang="en-US" sz="4499">
                <a:solidFill>
                  <a:srgbClr val="FFFFFF"/>
                </a:solidFill>
                <a:latin typeface="Roboto Condensed"/>
                <a:ea typeface="Roboto Condensed"/>
                <a:cs typeface="Roboto Condensed"/>
                <a:sym typeface="Roboto Condensed"/>
              </a:rPr>
              <a:t>(Tô Hoài, </a:t>
            </a:r>
            <a:r>
              <a:rPr lang="en-US" sz="4499" i="1">
                <a:solidFill>
                  <a:srgbClr val="FFFFFF"/>
                </a:solidFill>
                <a:latin typeface="Roboto Condensed Italics"/>
                <a:ea typeface="Roboto Condensed Italics"/>
                <a:cs typeface="Roboto Condensed Italics"/>
                <a:sym typeface="Roboto Condensed Italics"/>
              </a:rPr>
              <a:t>Dế Mèn phiêu lưu kí</a:t>
            </a:r>
            <a:r>
              <a:rPr lang="en-US" sz="4499">
                <a:solidFill>
                  <a:srgbClr val="FFFFFF"/>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922" y="3013327"/>
            <a:ext cx="17316998" cy="3933577"/>
          </a:xfrm>
          <a:prstGeom prst="rect">
            <a:avLst/>
          </a:prstGeom>
        </p:spPr>
        <p:txBody>
          <a:bodyPr lIns="0" tIns="0" rIns="0" bIns="0" rtlCol="0" anchor="t">
            <a:spAutoFit/>
          </a:bodyPr>
          <a:lstStyle/>
          <a:p>
            <a:pPr algn="just">
              <a:lnSpc>
                <a:spcPts val="6298"/>
              </a:lnSpc>
            </a:pPr>
            <a:r>
              <a:rPr lang="en-US" sz="4499" b="1">
                <a:solidFill>
                  <a:srgbClr val="3D3D3D"/>
                </a:solidFill>
                <a:latin typeface="Roboto Condensed Bold"/>
                <a:ea typeface="Roboto Condensed Bold"/>
                <a:cs typeface="Roboto Condensed Bold"/>
                <a:sym typeface="Roboto Condensed Bold"/>
              </a:rPr>
              <a:t>c. </a:t>
            </a:r>
            <a:r>
              <a:rPr lang="en-US" sz="4499" i="1">
                <a:solidFill>
                  <a:srgbClr val="3D3D3D"/>
                </a:solidFill>
                <a:latin typeface="Roboto Condensed Italics"/>
                <a:ea typeface="Roboto Condensed Italics"/>
                <a:cs typeface="Roboto Condensed Italics"/>
                <a:sym typeface="Roboto Condensed Italics"/>
              </a:rPr>
              <a:t>- Cậu làm trò gì thế? Sao lại ăn trộm hòn đá này?</a:t>
            </a:r>
          </a:p>
          <a:p>
            <a:pPr algn="just">
              <a:lnSpc>
                <a:spcPts val="6298"/>
              </a:lnSpc>
            </a:pPr>
            <a:r>
              <a:rPr lang="en-US" sz="4499" i="1">
                <a:solidFill>
                  <a:srgbClr val="3D3D3D"/>
                </a:solidFill>
                <a:latin typeface="Roboto Condensed Italics"/>
                <a:ea typeface="Roboto Condensed Italics"/>
                <a:cs typeface="Roboto Condensed Italics"/>
                <a:sym typeface="Roboto Condensed Italics"/>
              </a:rPr>
              <a:t>-Chúng ta không ăn trộm! - Hắn nhún vai - Chúng ta chỉ mượn tạm thôi! Dùng xong sẽ mang trả lại! Tớ cũng tò mò muốn biết nơi nào được gọi là trung tâm của vũ trụ.</a:t>
            </a:r>
          </a:p>
          <a:p>
            <a:pPr algn="r">
              <a:lnSpc>
                <a:spcPts val="6299"/>
              </a:lnSpc>
            </a:pPr>
            <a:r>
              <a:rPr lang="en-US" sz="4499">
                <a:solidFill>
                  <a:srgbClr val="3D3D3D"/>
                </a:solidFill>
                <a:latin typeface="Roboto Condensed"/>
                <a:ea typeface="Roboto Condensed"/>
                <a:cs typeface="Roboto Condensed"/>
                <a:sym typeface="Roboto Condensed"/>
              </a:rPr>
              <a:t>(Hà Thủy Nguyên, </a:t>
            </a:r>
            <a:r>
              <a:rPr lang="en-US" sz="4499" i="1">
                <a:solidFill>
                  <a:srgbClr val="3D3D3D"/>
                </a:solidFill>
                <a:latin typeface="Roboto Condensed Italics"/>
                <a:ea typeface="Roboto Condensed Italics"/>
                <a:cs typeface="Roboto Condensed Italics"/>
                <a:sym typeface="Roboto Condensed Italics"/>
              </a:rPr>
              <a:t>Thiên Mã</a:t>
            </a:r>
            <a:r>
              <a:rPr lang="en-US" sz="4499">
                <a:solidFill>
                  <a:srgbClr val="3D3D3D"/>
                </a:solidFill>
                <a:latin typeface="Roboto Condensed"/>
                <a:ea typeface="Roboto Condensed"/>
                <a:cs typeface="Roboto Condensed"/>
                <a:sym typeface="Roboto Condensed"/>
              </a:rPr>
              <a:t>)</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111346" y="72009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812320" y="7368515"/>
            <a:ext cx="16230600" cy="876250"/>
          </a:xfrm>
          <a:prstGeom prst="rect">
            <a:avLst/>
          </a:prstGeom>
        </p:spPr>
        <p:txBody>
          <a:bodyPr lIns="0" tIns="0" rIns="0" bIns="0" rtlCol="0" anchor="t">
            <a:spAutoFit/>
          </a:bodyPr>
          <a:lstStyle/>
          <a:p>
            <a:pPr algn="ctr">
              <a:lnSpc>
                <a:spcPts val="6600"/>
              </a:lnSpc>
            </a:pPr>
            <a:r>
              <a:rPr lang="en-US" sz="6000" b="1" spc="311">
                <a:solidFill>
                  <a:srgbClr val="FFFFFF"/>
                </a:solidFill>
                <a:latin typeface="Roboto Condensed Bold"/>
                <a:ea typeface="Roboto Condensed Bold"/>
                <a:cs typeface="Roboto Condensed Bold"/>
                <a:sym typeface="Roboto Condensed Bold"/>
              </a:rPr>
              <a:t>Câu 4, SGK/123-124</a:t>
            </a:r>
          </a:p>
        </p:txBody>
      </p:sp>
      <p:sp>
        <p:nvSpPr>
          <p:cNvPr id="13" name="TextBox 13"/>
          <p:cNvSpPr txBox="1"/>
          <p:nvPr/>
        </p:nvSpPr>
        <p:spPr>
          <a:xfrm>
            <a:off x="1008842" y="8178091"/>
            <a:ext cx="16230600" cy="1795631"/>
          </a:xfrm>
          <a:prstGeom prst="rect">
            <a:avLst/>
          </a:prstGeom>
        </p:spPr>
        <p:txBody>
          <a:bodyPr lIns="0" tIns="0" rIns="0" bIns="0" rtlCol="0" anchor="t">
            <a:spAutoFit/>
          </a:bodyPr>
          <a:lstStyle/>
          <a:p>
            <a:pPr marL="755652" lvl="1" indent="-377826" algn="just">
              <a:lnSpc>
                <a:spcPts val="4760"/>
              </a:lnSpc>
              <a:buFont typeface="Arial"/>
              <a:buChar char="•"/>
            </a:pPr>
            <a:r>
              <a:rPr lang="en-US" sz="3500" spc="70">
                <a:solidFill>
                  <a:srgbClr val="FFFFFF"/>
                </a:solidFill>
                <a:latin typeface="Roboto Condensed"/>
                <a:ea typeface="Roboto Condensed"/>
                <a:cs typeface="Roboto Condensed"/>
                <a:sym typeface="Roboto Condensed"/>
              </a:rPr>
              <a:t>Chỉ ra câu rút gọn</a:t>
            </a:r>
          </a:p>
          <a:p>
            <a:pPr marL="755652" lvl="1" indent="-377826" algn="just">
              <a:lnSpc>
                <a:spcPts val="4760"/>
              </a:lnSpc>
              <a:buFont typeface="Arial"/>
              <a:buChar char="•"/>
            </a:pPr>
            <a:r>
              <a:rPr lang="en-US" sz="3500" spc="70">
                <a:solidFill>
                  <a:srgbClr val="FFFFFF"/>
                </a:solidFill>
                <a:latin typeface="Roboto Condensed"/>
                <a:ea typeface="Roboto Condensed"/>
                <a:cs typeface="Roboto Condensed"/>
                <a:sym typeface="Roboto Condensed"/>
              </a:rPr>
              <a:t>Khôi phục các thành phần bị tỉnh lược để câu rút gọn thành câu đầy đủ.</a:t>
            </a:r>
          </a:p>
          <a:p>
            <a:pPr marL="755652" lvl="1" indent="-377826" algn="just">
              <a:lnSpc>
                <a:spcPts val="4760"/>
              </a:lnSpc>
              <a:buFont typeface="Arial"/>
              <a:buChar char="•"/>
            </a:pPr>
            <a:r>
              <a:rPr lang="en-US" sz="3500" spc="70">
                <a:solidFill>
                  <a:srgbClr val="FFFFFF"/>
                </a:solidFill>
                <a:latin typeface="Roboto Condensed"/>
                <a:ea typeface="Roboto Condensed"/>
                <a:cs typeface="Roboto Condensed"/>
                <a:sym typeface="Roboto Condensed"/>
              </a:rPr>
              <a:t>Nêu tác dụng của câu rút gọn trong mỗi trường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15845974" y="8660516"/>
            <a:ext cx="2826651" cy="2137655"/>
          </a:xfrm>
          <a:custGeom>
            <a:avLst/>
            <a:gdLst/>
            <a:ahLst/>
            <a:cxnLst/>
            <a:rect l="l" t="t" r="r" b="b"/>
            <a:pathLst>
              <a:path w="2826651" h="2137655">
                <a:moveTo>
                  <a:pt x="2826652" y="0"/>
                </a:moveTo>
                <a:lnTo>
                  <a:pt x="0" y="0"/>
                </a:lnTo>
                <a:lnTo>
                  <a:pt x="0" y="2137655"/>
                </a:lnTo>
                <a:lnTo>
                  <a:pt x="2826652" y="2137655"/>
                </a:lnTo>
                <a:lnTo>
                  <a:pt x="2826652"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26535" y="596736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a:off x="-4325542" y="661342"/>
            <a:ext cx="26491189" cy="4259125"/>
          </a:xfrm>
          <a:custGeom>
            <a:avLst/>
            <a:gdLst/>
            <a:ahLst/>
            <a:cxnLst/>
            <a:rect l="l" t="t" r="r" b="b"/>
            <a:pathLst>
              <a:path w="26491189" h="4259125">
                <a:moveTo>
                  <a:pt x="0" y="0"/>
                </a:moveTo>
                <a:lnTo>
                  <a:pt x="26491189" y="0"/>
                </a:lnTo>
                <a:lnTo>
                  <a:pt x="26491189" y="4259124"/>
                </a:lnTo>
                <a:lnTo>
                  <a:pt x="0" y="425912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TextBox 11"/>
          <p:cNvSpPr txBox="1"/>
          <p:nvPr/>
        </p:nvSpPr>
        <p:spPr>
          <a:xfrm>
            <a:off x="1504814" y="6115249"/>
            <a:ext cx="15123085" cy="2352526"/>
          </a:xfrm>
          <a:prstGeom prst="rect">
            <a:avLst/>
          </a:prstGeom>
        </p:spPr>
        <p:txBody>
          <a:bodyPr lIns="0" tIns="0" rIns="0" bIns="0" rtlCol="0" anchor="t">
            <a:spAutoFit/>
          </a:bodyPr>
          <a:lstStyle/>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i="1" dirty="0" err="1">
                <a:solidFill>
                  <a:srgbClr val="0C4369"/>
                </a:solidFill>
                <a:latin typeface="Roboto Condensed Italics"/>
                <a:ea typeface="Roboto Condensed Italics"/>
                <a:cs typeface="Roboto Condensed Italics"/>
                <a:sym typeface="Roboto Condensed Italics"/>
              </a:rPr>
              <a:t>Dùng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xong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sẽ</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mang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trả</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lại</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Khôi</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phục</a:t>
            </a:r>
            <a:r>
              <a:rPr lang="en-US" sz="4499" b="1" dirty="0">
                <a:solidFill>
                  <a:srgbClr val="0C4369"/>
                </a:solidFill>
                <a:latin typeface="Roboto Condensed Bold"/>
                <a:ea typeface="Roboto Condensed Bold"/>
                <a:cs typeface="Roboto Condensed Bold"/>
                <a:sym typeface="Roboto Condensed Bold"/>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Chúng</a:t>
            </a:r>
            <a:r>
              <a:rPr lang="en-US" sz="4499" b="1" i="1" u="sng" dirty="0">
                <a:solidFill>
                  <a:srgbClr val="0C4369"/>
                </a:solidFill>
                <a:latin typeface="Roboto Condensed Bold Italics"/>
                <a:ea typeface="Roboto Condensed Bold Italics"/>
                <a:cs typeface="Roboto Condensed Bold Italics"/>
                <a:sym typeface="Roboto Condensed Bold Italics"/>
              </a:rPr>
              <a:t> ta</a:t>
            </a:r>
            <a:r>
              <a:rPr lang="en-US" sz="4499" i="1" u="sng"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dùng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hòn</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đá</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xong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sẽ</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mang</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nó</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trả</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lại</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9"/>
              </a:lnSpc>
              <a:buFont typeface="Arial"/>
              <a:buChar char="•"/>
            </a:pPr>
            <a:r>
              <a:rPr lang="en-US" sz="4499" b="1" dirty="0" err="1">
                <a:solidFill>
                  <a:srgbClr val="0C4369"/>
                </a:solidFill>
                <a:latin typeface="Roboto Condensed Bold"/>
                <a:ea typeface="Roboto Condensed Bold"/>
                <a:cs typeface="Roboto Condensed Bold"/>
                <a:sym typeface="Roboto Condensed Bold"/>
              </a:rPr>
              <a:t>Tác</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dụng</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của</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dirty="0" err="1">
                <a:solidFill>
                  <a:srgbClr val="0C4369"/>
                </a:solidFill>
                <a:latin typeface="Roboto Condensed"/>
                <a:ea typeface="Roboto Condensed"/>
                <a:cs typeface="Roboto Condensed"/>
                <a:sym typeface="Roboto Condensed"/>
              </a:rPr>
              <a:t>tăng</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tính</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khẩu</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ngữ</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cho</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câu</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văn</a:t>
            </a:r>
            <a:r>
              <a:rPr lang="en-US" sz="4499" dirty="0">
                <a:solidFill>
                  <a:srgbClr val="0C4369"/>
                </a:solidFill>
                <a:latin typeface="Roboto Condensed"/>
                <a:ea typeface="Roboto Condensed"/>
                <a:cs typeface="Roboto Condensed"/>
                <a:sym typeface="Roboto Condensed"/>
              </a:rPr>
              <a:t>.</a:t>
            </a:r>
          </a:p>
        </p:txBody>
      </p:sp>
      <p:sp>
        <p:nvSpPr>
          <p:cNvPr id="12" name="TextBox 12"/>
          <p:cNvSpPr txBox="1"/>
          <p:nvPr/>
        </p:nvSpPr>
        <p:spPr>
          <a:xfrm>
            <a:off x="725922" y="776491"/>
            <a:ext cx="17316998" cy="3933577"/>
          </a:xfrm>
          <a:prstGeom prst="rect">
            <a:avLst/>
          </a:prstGeom>
        </p:spPr>
        <p:txBody>
          <a:bodyPr lIns="0" tIns="0" rIns="0" bIns="0" rtlCol="0" anchor="t">
            <a:spAutoFit/>
          </a:bodyPr>
          <a:lstStyle/>
          <a:p>
            <a:pPr algn="just">
              <a:lnSpc>
                <a:spcPts val="6298"/>
              </a:lnSpc>
            </a:pPr>
            <a:r>
              <a:rPr lang="en-US" sz="4499" b="1">
                <a:solidFill>
                  <a:srgbClr val="FFFFFF"/>
                </a:solidFill>
                <a:latin typeface="Roboto Condensed Bold"/>
                <a:ea typeface="Roboto Condensed Bold"/>
                <a:cs typeface="Roboto Condensed Bold"/>
                <a:sym typeface="Roboto Condensed Bold"/>
              </a:rPr>
              <a:t>c. </a:t>
            </a:r>
            <a:r>
              <a:rPr lang="en-US" sz="4499" i="1">
                <a:solidFill>
                  <a:srgbClr val="FFFFFF"/>
                </a:solidFill>
                <a:latin typeface="Roboto Condensed Italics"/>
                <a:ea typeface="Roboto Condensed Italics"/>
                <a:cs typeface="Roboto Condensed Italics"/>
                <a:sym typeface="Roboto Condensed Italics"/>
              </a:rPr>
              <a:t>- Cậu làm trò gì thế? Sao lại ăn trộm hòn đá này?</a:t>
            </a:r>
          </a:p>
          <a:p>
            <a:pPr algn="just">
              <a:lnSpc>
                <a:spcPts val="6298"/>
              </a:lnSpc>
            </a:pPr>
            <a:r>
              <a:rPr lang="en-US" sz="4499" i="1">
                <a:solidFill>
                  <a:srgbClr val="FFFFFF"/>
                </a:solidFill>
                <a:latin typeface="Roboto Condensed Italics"/>
                <a:ea typeface="Roboto Condensed Italics"/>
                <a:cs typeface="Roboto Condensed Italics"/>
                <a:sym typeface="Roboto Condensed Italics"/>
              </a:rPr>
              <a:t>-Chúng ta không ăn trộm! - Hắn nhún vai - Chúng ta chỉ mượn tạm thôi! Dùng xong sẽ mang trả lại! Tớ cũng tò mò muốn biết nơi nào được gọi là trung tâm của vũ trụ.</a:t>
            </a:r>
          </a:p>
          <a:p>
            <a:pPr algn="r">
              <a:lnSpc>
                <a:spcPts val="6299"/>
              </a:lnSpc>
            </a:pPr>
            <a:r>
              <a:rPr lang="en-US" sz="4499">
                <a:solidFill>
                  <a:srgbClr val="FFFFFF"/>
                </a:solidFill>
                <a:latin typeface="Roboto Condensed"/>
                <a:ea typeface="Roboto Condensed"/>
                <a:cs typeface="Roboto Condensed"/>
                <a:sym typeface="Roboto Condensed"/>
              </a:rPr>
              <a:t>(Hà Thủy Nguyên, </a:t>
            </a:r>
            <a:r>
              <a:rPr lang="en-US" sz="4499" i="1">
                <a:solidFill>
                  <a:srgbClr val="FFFFFF"/>
                </a:solidFill>
                <a:latin typeface="Roboto Condensed Italics"/>
                <a:ea typeface="Roboto Condensed Italics"/>
                <a:cs typeface="Roboto Condensed Italics"/>
                <a:sym typeface="Roboto Condensed Italics"/>
              </a:rPr>
              <a:t>Thiên Mã</a:t>
            </a:r>
            <a:r>
              <a:rPr lang="en-US" sz="4499">
                <a:solidFill>
                  <a:srgbClr val="FFFFFF"/>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5922" y="3013327"/>
            <a:ext cx="17316998" cy="3143051"/>
          </a:xfrm>
          <a:prstGeom prst="rect">
            <a:avLst/>
          </a:prstGeom>
        </p:spPr>
        <p:txBody>
          <a:bodyPr lIns="0" tIns="0" rIns="0" bIns="0" rtlCol="0" anchor="t">
            <a:spAutoFit/>
          </a:bodyPr>
          <a:lstStyle/>
          <a:p>
            <a:pPr algn="just">
              <a:lnSpc>
                <a:spcPts val="6298"/>
              </a:lnSpc>
            </a:pPr>
            <a:r>
              <a:rPr lang="en-US" sz="4499" b="1">
                <a:solidFill>
                  <a:srgbClr val="3D3D3D"/>
                </a:solidFill>
                <a:latin typeface="Roboto Condensed Bold"/>
                <a:ea typeface="Roboto Condensed Bold"/>
                <a:cs typeface="Roboto Condensed Bold"/>
                <a:sym typeface="Roboto Condensed Bold"/>
              </a:rPr>
              <a:t>d. </a:t>
            </a:r>
            <a:r>
              <a:rPr lang="en-US" sz="4499" i="1">
                <a:solidFill>
                  <a:srgbClr val="3D3D3D"/>
                </a:solidFill>
                <a:latin typeface="Roboto Condensed Italics"/>
                <a:ea typeface="Roboto Condensed Italics"/>
                <a:cs typeface="Roboto Condensed Italics"/>
                <a:sym typeface="Roboto Condensed Italics"/>
              </a:rPr>
              <a:t>Mặt trời lại rọi lên ngày thứ sáu của tôi trên đảo Thanh Luân một cách thật quá là đầy đủ. Tôi dậy từ canh tư. Còn tối đất, cố đi mãi trên đá đầu sư, ra thấu đầu mũi đảo. Và ngồi đó rình mặt trời lên.</a:t>
            </a:r>
          </a:p>
          <a:p>
            <a:pPr algn="r">
              <a:lnSpc>
                <a:spcPts val="6299"/>
              </a:lnSpc>
            </a:pPr>
            <a:r>
              <a:rPr lang="en-US" sz="4499">
                <a:solidFill>
                  <a:srgbClr val="3D3D3D"/>
                </a:solidFill>
                <a:latin typeface="Roboto Condensed"/>
                <a:ea typeface="Roboto Condensed"/>
                <a:cs typeface="Roboto Condensed"/>
                <a:sym typeface="Roboto Condensed"/>
              </a:rPr>
              <a:t>(Nguyễn Tuân, </a:t>
            </a:r>
            <a:r>
              <a:rPr lang="en-US" sz="4499" i="1">
                <a:solidFill>
                  <a:srgbClr val="3D3D3D"/>
                </a:solidFill>
                <a:latin typeface="Roboto Condensed Italics"/>
                <a:ea typeface="Roboto Condensed Italics"/>
                <a:cs typeface="Roboto Condensed Italics"/>
                <a:sym typeface="Roboto Condensed Italics"/>
              </a:rPr>
              <a:t>Cô Tô</a:t>
            </a:r>
            <a:r>
              <a:rPr lang="en-US" sz="4499">
                <a:solidFill>
                  <a:srgbClr val="3D3D3D"/>
                </a:solidFill>
                <a:latin typeface="Roboto Condensed"/>
                <a:ea typeface="Roboto Condensed"/>
                <a:cs typeface="Roboto Condensed"/>
                <a:sym typeface="Roboto Condensed"/>
              </a:rPr>
              <a:t>)</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111346" y="72009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1812320" y="7368515"/>
            <a:ext cx="16230600" cy="876250"/>
          </a:xfrm>
          <a:prstGeom prst="rect">
            <a:avLst/>
          </a:prstGeom>
        </p:spPr>
        <p:txBody>
          <a:bodyPr lIns="0" tIns="0" rIns="0" bIns="0" rtlCol="0" anchor="t">
            <a:spAutoFit/>
          </a:bodyPr>
          <a:lstStyle/>
          <a:p>
            <a:pPr algn="ctr">
              <a:lnSpc>
                <a:spcPts val="6600"/>
              </a:lnSpc>
            </a:pPr>
            <a:r>
              <a:rPr lang="en-US" sz="6000" b="1" spc="311">
                <a:solidFill>
                  <a:srgbClr val="FFFFFF"/>
                </a:solidFill>
                <a:latin typeface="Roboto Condensed Bold"/>
                <a:ea typeface="Roboto Condensed Bold"/>
                <a:cs typeface="Roboto Condensed Bold"/>
                <a:sym typeface="Roboto Condensed Bold"/>
              </a:rPr>
              <a:t>Câu 4, SGK/123-124</a:t>
            </a:r>
          </a:p>
        </p:txBody>
      </p:sp>
      <p:sp>
        <p:nvSpPr>
          <p:cNvPr id="13" name="TextBox 13"/>
          <p:cNvSpPr txBox="1"/>
          <p:nvPr/>
        </p:nvSpPr>
        <p:spPr>
          <a:xfrm>
            <a:off x="1008842" y="8178091"/>
            <a:ext cx="16230600" cy="1795631"/>
          </a:xfrm>
          <a:prstGeom prst="rect">
            <a:avLst/>
          </a:prstGeom>
        </p:spPr>
        <p:txBody>
          <a:bodyPr lIns="0" tIns="0" rIns="0" bIns="0" rtlCol="0" anchor="t">
            <a:spAutoFit/>
          </a:bodyPr>
          <a:lstStyle/>
          <a:p>
            <a:pPr marL="755652" lvl="1" indent="-377826" algn="just">
              <a:lnSpc>
                <a:spcPts val="4760"/>
              </a:lnSpc>
              <a:buFont typeface="Arial"/>
              <a:buChar char="•"/>
            </a:pPr>
            <a:r>
              <a:rPr lang="en-US" sz="3500">
                <a:solidFill>
                  <a:srgbClr val="FFFFFF"/>
                </a:solidFill>
                <a:latin typeface="Roboto Condensed"/>
                <a:ea typeface="Roboto Condensed"/>
                <a:cs typeface="Roboto Condensed"/>
                <a:sym typeface="Roboto Condensed"/>
              </a:rPr>
              <a:t>Chỉ ra câu rút gọn</a:t>
            </a:r>
          </a:p>
          <a:p>
            <a:pPr marL="755652" lvl="1" indent="-377826" algn="just">
              <a:lnSpc>
                <a:spcPts val="4760"/>
              </a:lnSpc>
              <a:buFont typeface="Arial"/>
              <a:buChar char="•"/>
            </a:pPr>
            <a:r>
              <a:rPr lang="en-US" sz="3500">
                <a:solidFill>
                  <a:srgbClr val="FFFFFF"/>
                </a:solidFill>
                <a:latin typeface="Roboto Condensed"/>
                <a:ea typeface="Roboto Condensed"/>
                <a:cs typeface="Roboto Condensed"/>
                <a:sym typeface="Roboto Condensed"/>
              </a:rPr>
              <a:t>Khôi phục các thành phần bị tỉnh lược để câu rút gọn thành câu đầy đủ.</a:t>
            </a:r>
          </a:p>
          <a:p>
            <a:pPr marL="755652" lvl="1" indent="-377826" algn="just">
              <a:lnSpc>
                <a:spcPts val="4760"/>
              </a:lnSpc>
              <a:buFont typeface="Arial"/>
              <a:buChar char="•"/>
            </a:pPr>
            <a:r>
              <a:rPr lang="en-US" sz="3500">
                <a:solidFill>
                  <a:srgbClr val="FFFFFF"/>
                </a:solidFill>
                <a:latin typeface="Roboto Condensed"/>
                <a:ea typeface="Roboto Condensed"/>
                <a:cs typeface="Roboto Condensed"/>
                <a:sym typeface="Roboto Condensed"/>
              </a:rPr>
              <a:t>Nêu tác dụng của câu rút gọn trong mỗi trường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15845974" y="8660516"/>
            <a:ext cx="2826651" cy="2137655"/>
          </a:xfrm>
          <a:custGeom>
            <a:avLst/>
            <a:gdLst/>
            <a:ahLst/>
            <a:cxnLst/>
            <a:rect l="l" t="t" r="r" b="b"/>
            <a:pathLst>
              <a:path w="2826651" h="2137655">
                <a:moveTo>
                  <a:pt x="2826652" y="0"/>
                </a:moveTo>
                <a:lnTo>
                  <a:pt x="0" y="0"/>
                </a:lnTo>
                <a:lnTo>
                  <a:pt x="0" y="2137655"/>
                </a:lnTo>
                <a:lnTo>
                  <a:pt x="2826652" y="2137655"/>
                </a:lnTo>
                <a:lnTo>
                  <a:pt x="2826652"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26535" y="5967367"/>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a:off x="-4325542" y="661342"/>
            <a:ext cx="26491189" cy="4259125"/>
          </a:xfrm>
          <a:custGeom>
            <a:avLst/>
            <a:gdLst/>
            <a:ahLst/>
            <a:cxnLst/>
            <a:rect l="l" t="t" r="r" b="b"/>
            <a:pathLst>
              <a:path w="26491189" h="4259125">
                <a:moveTo>
                  <a:pt x="0" y="0"/>
                </a:moveTo>
                <a:lnTo>
                  <a:pt x="26491189" y="0"/>
                </a:lnTo>
                <a:lnTo>
                  <a:pt x="26491189" y="4259124"/>
                </a:lnTo>
                <a:lnTo>
                  <a:pt x="0" y="425912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1" name="TextBox 11"/>
          <p:cNvSpPr txBox="1"/>
          <p:nvPr/>
        </p:nvSpPr>
        <p:spPr>
          <a:xfrm>
            <a:off x="1504814" y="5872117"/>
            <a:ext cx="15839461" cy="2352526"/>
          </a:xfrm>
          <a:prstGeom prst="rect">
            <a:avLst/>
          </a:prstGeom>
        </p:spPr>
        <p:txBody>
          <a:bodyPr lIns="0" tIns="0" rIns="0" bIns="0" rtlCol="0" anchor="t">
            <a:spAutoFit/>
          </a:bodyPr>
          <a:lstStyle/>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i="1" dirty="0" err="1">
                <a:solidFill>
                  <a:srgbClr val="0C4369"/>
                </a:solidFill>
                <a:latin typeface="Roboto Condensed Italics"/>
                <a:ea typeface="Roboto Condensed Italics"/>
                <a:cs typeface="Roboto Condensed Italics"/>
                <a:sym typeface="Roboto Condensed Italics"/>
              </a:rPr>
              <a:t>Và</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ngồi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đó</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rình</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mặt</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trời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lên</a:t>
            </a:r>
            <a:r>
              <a:rPr lang="en-US" sz="4499" i="1" dirty="0">
                <a:solidFill>
                  <a:srgbClr val="0C4369"/>
                </a:solidFill>
                <a:latin typeface="Roboto Condensed Italics"/>
                <a:ea typeface="Roboto Condensed Italics"/>
                <a:cs typeface="Roboto Condensed Italics"/>
                <a:sym typeface="Roboto Condensed Italics"/>
              </a:rPr>
              <a:t>.</a:t>
            </a:r>
          </a:p>
          <a:p>
            <a:pPr marL="971335" lvl="1" indent="-485667" algn="just">
              <a:lnSpc>
                <a:spcPts val="6298"/>
              </a:lnSpc>
              <a:buFont typeface="Arial"/>
              <a:buChar char="•"/>
            </a:pPr>
            <a:r>
              <a:rPr lang="en-US" sz="4499" b="1" dirty="0" err="1">
                <a:solidFill>
                  <a:srgbClr val="0C4369"/>
                </a:solidFill>
                <a:latin typeface="Roboto Condensed Bold"/>
                <a:ea typeface="Roboto Condensed Bold"/>
                <a:cs typeface="Roboto Condensed Bold"/>
                <a:sym typeface="Roboto Condensed Bold"/>
              </a:rPr>
              <a:t>Khôi</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phục</a:t>
            </a:r>
            <a:r>
              <a:rPr lang="en-US" sz="4499" b="1" dirty="0">
                <a:solidFill>
                  <a:srgbClr val="0C4369"/>
                </a:solidFill>
                <a:latin typeface="Roboto Condensed Bold"/>
                <a:ea typeface="Roboto Condensed Bold"/>
                <a:cs typeface="Roboto Condensed Bold"/>
                <a:sym typeface="Roboto Condensed Bold"/>
              </a:rPr>
              <a:t>: </a:t>
            </a:r>
            <a:r>
              <a:rPr lang="en-US" sz="4499" i="1" dirty="0" err="1">
                <a:solidFill>
                  <a:srgbClr val="0C4369"/>
                </a:solidFill>
                <a:latin typeface="Roboto Condensed Italics"/>
                <a:ea typeface="Roboto Condensed Italics"/>
                <a:cs typeface="Roboto Condensed Italics"/>
                <a:sym typeface="Roboto Condensed Italics"/>
              </a:rPr>
              <a:t>Và</a:t>
            </a:r>
            <a:r>
              <a:rPr lang="en-US" sz="4499" i="1" dirty="0">
                <a:solidFill>
                  <a:srgbClr val="0C4369"/>
                </a:solidFill>
                <a:latin typeface="Roboto Condensed Italics"/>
                <a:ea typeface="Roboto Condensed Italics"/>
                <a:cs typeface="Roboto Condensed Italics"/>
                <a:sym typeface="Roboto Condensed Italics"/>
              </a:rPr>
              <a:t> </a:t>
            </a:r>
            <a:r>
              <a:rPr lang="en-US" sz="4499" b="1" i="1" u="sng" dirty="0" err="1">
                <a:solidFill>
                  <a:srgbClr val="0C4369"/>
                </a:solidFill>
                <a:latin typeface="Roboto Condensed Bold Italics"/>
                <a:ea typeface="Roboto Condensed Bold Italics"/>
                <a:cs typeface="Roboto Condensed Bold Italics"/>
                <a:sym typeface="Roboto Condensed Bold Italics"/>
              </a:rPr>
              <a:t>tôi</a:t>
            </a:r>
            <a:r>
              <a:rPr lang="en-US" sz="4499" b="1" i="1" u="sng" dirty="0">
                <a:solidFill>
                  <a:srgbClr val="0C4369"/>
                </a:solidFill>
                <a:latin typeface="Roboto Condensed Bold Italics"/>
                <a:ea typeface="Roboto Condensed Bold Italics"/>
                <a:cs typeface="Roboto Condensed Bold Italics"/>
                <a:sym typeface="Roboto Condensed Bold Italics"/>
              </a:rPr>
              <a:t> </a:t>
            </a:r>
            <a:r>
              <a:rPr lang="en-US" sz="4499" i="1" dirty="0" err="1">
                <a:solidFill>
                  <a:srgbClr val="0C4369"/>
                </a:solidFill>
                <a:latin typeface="Roboto Condensed Italics"/>
                <a:ea typeface="Roboto Condensed Italics"/>
                <a:cs typeface="Roboto Condensed Italics"/>
                <a:sym typeface="Roboto Condensed Italics"/>
              </a:rPr>
              <a:t>ngồi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đó</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rình</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mặt</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trời</a:t>
            </a:r>
            <a:r>
              <a:rPr lang="en-US" sz="4499" i="1" dirty="0">
                <a:solidFill>
                  <a:srgbClr val="0C4369"/>
                </a:solidFill>
                <a:latin typeface="Roboto Condensed Italics"/>
                <a:ea typeface="Roboto Condensed Italics"/>
                <a:cs typeface="Roboto Condensed Italics"/>
                <a:sym typeface="Roboto Condensed Italics"/>
              </a:rPr>
              <a:t> </a:t>
            </a:r>
            <a:r>
              <a:rPr lang="en-US" sz="4499" i="1" dirty="0" err="1">
                <a:solidFill>
                  <a:srgbClr val="0C4369"/>
                </a:solidFill>
                <a:latin typeface="Roboto Condensed Italics"/>
                <a:ea typeface="Roboto Condensed Italics"/>
                <a:cs typeface="Roboto Condensed Italics"/>
                <a:sym typeface="Roboto Condensed Italics"/>
              </a:rPr>
              <a:t>lên</a:t>
            </a:r>
            <a:r>
              <a:rPr lang="en-US" sz="4499" b="1" dirty="0">
                <a:solidFill>
                  <a:srgbClr val="0C4369"/>
                </a:solidFill>
                <a:latin typeface="Roboto Condensed Bold"/>
                <a:ea typeface="Roboto Condensed Bold"/>
                <a:cs typeface="Roboto Condensed Bold"/>
                <a:sym typeface="Roboto Condensed Bold"/>
              </a:rPr>
              <a:t>.</a:t>
            </a:r>
          </a:p>
          <a:p>
            <a:pPr marL="971335" lvl="1" indent="-485667" algn="just">
              <a:lnSpc>
                <a:spcPts val="6299"/>
              </a:lnSpc>
              <a:buFont typeface="Arial"/>
              <a:buChar char="•"/>
            </a:pPr>
            <a:r>
              <a:rPr lang="en-US" sz="4499" b="1" dirty="0" err="1">
                <a:solidFill>
                  <a:srgbClr val="0C4369"/>
                </a:solidFill>
                <a:latin typeface="Roboto Condensed Bold"/>
                <a:ea typeface="Roboto Condensed Bold"/>
                <a:cs typeface="Roboto Condensed Bold"/>
                <a:sym typeface="Roboto Condensed Bold"/>
              </a:rPr>
              <a:t>Tác</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dụng</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của</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rút</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gọn</a:t>
            </a:r>
            <a:r>
              <a:rPr lang="en-US" sz="4499" b="1" dirty="0">
                <a:solidFill>
                  <a:srgbClr val="0C4369"/>
                </a:solidFill>
                <a:latin typeface="Roboto Condensed Bold"/>
                <a:ea typeface="Roboto Condensed Bold"/>
                <a:cs typeface="Roboto Condensed Bold"/>
                <a:sym typeface="Roboto Condensed Bold"/>
              </a:rPr>
              <a:t> </a:t>
            </a:r>
            <a:r>
              <a:rPr lang="en-US" sz="4499" b="1" dirty="0" err="1">
                <a:solidFill>
                  <a:srgbClr val="0C4369"/>
                </a:solidFill>
                <a:latin typeface="Roboto Condensed Bold"/>
                <a:ea typeface="Roboto Condensed Bold"/>
                <a:cs typeface="Roboto Condensed Bold"/>
                <a:sym typeface="Roboto Condensed Bold"/>
              </a:rPr>
              <a:t>câu</a:t>
            </a:r>
            <a:r>
              <a:rPr lang="en-US" sz="4499" b="1" dirty="0">
                <a:solidFill>
                  <a:srgbClr val="0C4369"/>
                </a:solidFill>
                <a:latin typeface="Roboto Condensed Bold"/>
                <a:ea typeface="Roboto Condensed Bold"/>
                <a:cs typeface="Roboto Condensed Bold"/>
                <a:sym typeface="Roboto Condensed Bold"/>
              </a:rPr>
              <a:t>: </a:t>
            </a:r>
            <a:r>
              <a:rPr lang="en-US" sz="4499" dirty="0" err="1">
                <a:solidFill>
                  <a:srgbClr val="0C4369"/>
                </a:solidFill>
                <a:latin typeface="Roboto Condensed"/>
                <a:ea typeface="Roboto Condensed"/>
                <a:cs typeface="Roboto Condensed"/>
                <a:sym typeface="Roboto Condensed"/>
              </a:rPr>
              <a:t>tạo</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sự</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liền</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mạch</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cho</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các</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hoạt</a:t>
            </a:r>
            <a:r>
              <a:rPr lang="en-US" sz="4499" dirty="0">
                <a:solidFill>
                  <a:srgbClr val="0C4369"/>
                </a:solidFill>
                <a:latin typeface="Roboto Condensed"/>
                <a:ea typeface="Roboto Condensed"/>
                <a:cs typeface="Roboto Condensed"/>
                <a:sym typeface="Roboto Condensed"/>
              </a:rPr>
              <a:t> </a:t>
            </a:r>
            <a:r>
              <a:rPr lang="en-US" sz="4499" dirty="0" err="1">
                <a:solidFill>
                  <a:srgbClr val="0C4369"/>
                </a:solidFill>
                <a:latin typeface="Roboto Condensed"/>
                <a:ea typeface="Roboto Condensed"/>
                <a:cs typeface="Roboto Condensed"/>
                <a:sym typeface="Roboto Condensed"/>
              </a:rPr>
              <a:t>động</a:t>
            </a:r>
            <a:r>
              <a:rPr lang="en-US" sz="4499" dirty="0">
                <a:solidFill>
                  <a:srgbClr val="0C4369"/>
                </a:solidFill>
                <a:latin typeface="Roboto Condensed"/>
                <a:ea typeface="Roboto Condensed"/>
                <a:cs typeface="Roboto Condensed"/>
                <a:sym typeface="Roboto Condensed"/>
              </a:rPr>
              <a:t>.</a:t>
            </a:r>
          </a:p>
        </p:txBody>
      </p:sp>
      <p:sp>
        <p:nvSpPr>
          <p:cNvPr id="12" name="TextBox 12"/>
          <p:cNvSpPr txBox="1"/>
          <p:nvPr/>
        </p:nvSpPr>
        <p:spPr>
          <a:xfrm>
            <a:off x="485501" y="1211680"/>
            <a:ext cx="17316998" cy="3143051"/>
          </a:xfrm>
          <a:prstGeom prst="rect">
            <a:avLst/>
          </a:prstGeom>
        </p:spPr>
        <p:txBody>
          <a:bodyPr lIns="0" tIns="0" rIns="0" bIns="0" rtlCol="0" anchor="t">
            <a:spAutoFit/>
          </a:bodyPr>
          <a:lstStyle/>
          <a:p>
            <a:pPr algn="just">
              <a:lnSpc>
                <a:spcPts val="6298"/>
              </a:lnSpc>
            </a:pPr>
            <a:r>
              <a:rPr lang="en-US" sz="4499" b="1">
                <a:solidFill>
                  <a:srgbClr val="FFFFFF"/>
                </a:solidFill>
                <a:latin typeface="Roboto Condensed Bold"/>
                <a:ea typeface="Roboto Condensed Bold"/>
                <a:cs typeface="Roboto Condensed Bold"/>
                <a:sym typeface="Roboto Condensed Bold"/>
              </a:rPr>
              <a:t>d. </a:t>
            </a:r>
            <a:r>
              <a:rPr lang="en-US" sz="4499" i="1">
                <a:solidFill>
                  <a:srgbClr val="FFFFFF"/>
                </a:solidFill>
                <a:latin typeface="Roboto Condensed Italics"/>
                <a:ea typeface="Roboto Condensed Italics"/>
                <a:cs typeface="Roboto Condensed Italics"/>
                <a:sym typeface="Roboto Condensed Italics"/>
              </a:rPr>
              <a:t>Mặt trời lại rọi lên ngày thứ sáu của tôi trên đảo Thanh Luân một cách thật quá là đầy đủ. Tôi dậy từ canh tư. Còn tối đất, cố đi mãi trên đá đầu sư, ra thấu đầu mũi đảo. Và ngồi đó rình mặt trời lên.</a:t>
            </a:r>
          </a:p>
          <a:p>
            <a:pPr algn="r">
              <a:lnSpc>
                <a:spcPts val="6299"/>
              </a:lnSpc>
            </a:pPr>
            <a:r>
              <a:rPr lang="en-US" sz="4499">
                <a:solidFill>
                  <a:srgbClr val="FFFFFF"/>
                </a:solidFill>
                <a:latin typeface="Roboto Condensed"/>
                <a:ea typeface="Roboto Condensed"/>
                <a:cs typeface="Roboto Condensed"/>
                <a:sym typeface="Roboto Condensed"/>
              </a:rPr>
              <a:t>(Nguyễn Tuân, </a:t>
            </a:r>
            <a:r>
              <a:rPr lang="en-US" sz="4499" i="1">
                <a:solidFill>
                  <a:srgbClr val="FFFFFF"/>
                </a:solidFill>
                <a:latin typeface="Roboto Condensed Italics"/>
                <a:ea typeface="Roboto Condensed Italics"/>
                <a:cs typeface="Roboto Condensed Italics"/>
                <a:sym typeface="Roboto Condensed Italics"/>
              </a:rPr>
              <a:t>Cô Tô</a:t>
            </a:r>
            <a:r>
              <a:rPr lang="en-US" sz="4499">
                <a:solidFill>
                  <a:srgbClr val="FFFFFF"/>
                </a:solidFill>
                <a:latin typeface="Roboto Condensed"/>
                <a:ea typeface="Roboto Condensed"/>
                <a:cs typeface="Roboto Condensed"/>
                <a:sym typeface="Roboto Condense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21685224" cy="3486445"/>
          </a:xfrm>
          <a:custGeom>
            <a:avLst/>
            <a:gdLst/>
            <a:ahLst/>
            <a:cxnLst/>
            <a:rect l="l" t="t" r="r" b="b"/>
            <a:pathLst>
              <a:path w="21685224" h="3486445">
                <a:moveTo>
                  <a:pt x="0" y="0"/>
                </a:moveTo>
                <a:lnTo>
                  <a:pt x="21685224" y="0"/>
                </a:lnTo>
                <a:lnTo>
                  <a:pt x="21685224" y="3486445"/>
                </a:lnTo>
                <a:lnTo>
                  <a:pt x="0" y="34864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a:off x="365522" y="4942361"/>
            <a:ext cx="5559944" cy="4969200"/>
          </a:xfrm>
          <a:custGeom>
            <a:avLst/>
            <a:gdLst/>
            <a:ahLst/>
            <a:cxnLst/>
            <a:rect l="l" t="t" r="r" b="b"/>
            <a:pathLst>
              <a:path w="5559944" h="4969200">
                <a:moveTo>
                  <a:pt x="0" y="0"/>
                </a:moveTo>
                <a:lnTo>
                  <a:pt x="5559943" y="0"/>
                </a:lnTo>
                <a:lnTo>
                  <a:pt x="5559943" y="4969200"/>
                </a:lnTo>
                <a:lnTo>
                  <a:pt x="0" y="4969200"/>
                </a:lnTo>
                <a:lnTo>
                  <a:pt x="0" y="0"/>
                </a:lnTo>
                <a:close/>
              </a:path>
            </a:pathLst>
          </a:custGeom>
          <a:blipFill>
            <a:blip r:embed="rId20"/>
            <a:stretch>
              <a:fillRect/>
            </a:stretch>
          </a:blipFill>
        </p:spPr>
        <p:txBody>
          <a:bodyPr/>
          <a:lstStyle/>
          <a:p>
            <a:endParaRPr lang="en-US"/>
          </a:p>
        </p:txBody>
      </p:sp>
      <p:sp>
        <p:nvSpPr>
          <p:cNvPr id="12" name="TextBox 12"/>
          <p:cNvSpPr txBox="1"/>
          <p:nvPr/>
        </p:nvSpPr>
        <p:spPr>
          <a:xfrm>
            <a:off x="709814" y="2542520"/>
            <a:ext cx="16315575" cy="990141"/>
          </a:xfrm>
          <a:prstGeom prst="rect">
            <a:avLst/>
          </a:prstGeom>
        </p:spPr>
        <p:txBody>
          <a:bodyPr lIns="0" tIns="0" rIns="0" bIns="0" rtlCol="0" anchor="t">
            <a:spAutoFit/>
          </a:bodyPr>
          <a:lstStyle/>
          <a:p>
            <a:pPr algn="ctr">
              <a:lnSpc>
                <a:spcPts val="8208"/>
              </a:lnSpc>
            </a:pPr>
            <a:r>
              <a:rPr lang="en-US" sz="5400" b="1" spc="307">
                <a:solidFill>
                  <a:srgbClr val="FFFFFF"/>
                </a:solidFill>
                <a:latin typeface="Fraunces Bold"/>
                <a:ea typeface="Fraunces Bold"/>
                <a:cs typeface="Fraunces Bold"/>
                <a:sym typeface="Fraunces Bold"/>
              </a:rPr>
              <a:t>CHẶNG 3: SÁNG TẠO CÙNG CÂU RÚT GỌN</a:t>
            </a:r>
          </a:p>
        </p:txBody>
      </p:sp>
      <p:sp>
        <p:nvSpPr>
          <p:cNvPr id="13" name="TextBox 13"/>
          <p:cNvSpPr txBox="1"/>
          <p:nvPr/>
        </p:nvSpPr>
        <p:spPr>
          <a:xfrm>
            <a:off x="5504905" y="5132861"/>
            <a:ext cx="12089698" cy="3617273"/>
          </a:xfrm>
          <a:prstGeom prst="rect">
            <a:avLst/>
          </a:prstGeom>
        </p:spPr>
        <p:txBody>
          <a:bodyPr lIns="0" tIns="0" rIns="0" bIns="0" rtlCol="0" anchor="t">
            <a:spAutoFit/>
          </a:bodyPr>
          <a:lstStyle/>
          <a:p>
            <a:pPr marL="935499" lvl="1" indent="-467749" algn="just">
              <a:lnSpc>
                <a:spcPts val="5729"/>
              </a:lnSpc>
              <a:buFont typeface="Arial"/>
              <a:buChar char="•"/>
            </a:pPr>
            <a:r>
              <a:rPr lang="en-US" sz="4092">
                <a:solidFill>
                  <a:srgbClr val="0C4369"/>
                </a:solidFill>
                <a:latin typeface="Roboto Condensed"/>
                <a:ea typeface="Roboto Condensed"/>
                <a:cs typeface="Roboto Condensed"/>
                <a:sym typeface="Roboto Condensed"/>
              </a:rPr>
              <a:t>Nhóm có thời gian 3 phút để thảo luận và ghi lại 1 tình huống trong đời sống có sử dụng câu rút gọn. Gạch chân dưới câu rút gọn đó.</a:t>
            </a:r>
          </a:p>
          <a:p>
            <a:pPr marL="935499" lvl="1" indent="-467749" algn="just">
              <a:lnSpc>
                <a:spcPts val="5729"/>
              </a:lnSpc>
              <a:buFont typeface="Arial"/>
              <a:buChar char="•"/>
            </a:pPr>
            <a:r>
              <a:rPr lang="en-US" sz="4092">
                <a:solidFill>
                  <a:srgbClr val="0C4369"/>
                </a:solidFill>
                <a:latin typeface="Roboto Condensed"/>
                <a:ea typeface="Roboto Condensed"/>
                <a:cs typeface="Roboto Condensed"/>
                <a:sym typeface="Roboto Condensed"/>
              </a:rPr>
              <a:t>HS trong nhóm có 30s -&gt; 1 phút để diễn lại tình huống</a:t>
            </a:r>
          </a:p>
          <a:p>
            <a:pPr marL="935501" lvl="2" indent="-311834" algn="just">
              <a:lnSpc>
                <a:spcPts val="5729"/>
              </a:lnSpc>
            </a:pPr>
            <a:endParaRPr lang="en-US" sz="4092">
              <a:solidFill>
                <a:srgbClr val="0C4369"/>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2">
              <a:extLst>
                <a:ext uri="{96DAC541-7B7A-43D3-8B79-37D633B846F1}">
                  <asvg:svgBlip xmlns:asvg="http://schemas.microsoft.com/office/drawing/2016/SVG/main" r:embed="rId3"/>
                </a:ext>
              </a:extLst>
            </a:blip>
            <a:stretch>
              <a:fillRect l="-8" r="-8"/>
            </a:stretch>
          </a:blipFill>
        </p:spPr>
        <p:txBody>
          <a:bodyPr/>
          <a:lstStyle/>
          <a:p>
            <a:endParaRPr lang="en-US"/>
          </a:p>
        </p:txBody>
      </p:sp>
      <p:sp>
        <p:nvSpPr>
          <p:cNvPr id="3" name="Freeform 3"/>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4">
              <a:extLst>
                <a:ext uri="{96DAC541-7B7A-43D3-8B79-37D633B846F1}">
                  <asvg:svgBlip xmlns:asvg="http://schemas.microsoft.com/office/drawing/2016/SVG/main" r:embed="rId5"/>
                </a:ext>
              </a:extLst>
            </a:blip>
            <a:stretch>
              <a:fillRect l="-8" r="-8"/>
            </a:stretch>
          </a:blipFill>
        </p:spPr>
        <p:txBody>
          <a:bodyPr/>
          <a:lstStyle/>
          <a:p>
            <a:endParaRPr lang="en-US"/>
          </a:p>
        </p:txBody>
      </p:sp>
      <p:sp>
        <p:nvSpPr>
          <p:cNvPr id="4" name="Freeform 4"/>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6" name="Freeform 6"/>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10">
              <a:extLst>
                <a:ext uri="{96DAC541-7B7A-43D3-8B79-37D633B846F1}">
                  <asvg:svgBlip xmlns:asvg="http://schemas.microsoft.com/office/drawing/2016/SVG/main" r:embed="rId11"/>
                </a:ext>
              </a:extLst>
            </a:blip>
            <a:stretch>
              <a:fillRect t="-87" b="-87"/>
            </a:stretch>
          </a:blipFill>
        </p:spPr>
        <p:txBody>
          <a:bodyPr/>
          <a:lstStyle/>
          <a:p>
            <a:endParaRPr lang="en-US"/>
          </a:p>
        </p:txBody>
      </p:sp>
      <p:sp>
        <p:nvSpPr>
          <p:cNvPr id="7" name="Freeform 7"/>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12">
              <a:extLst>
                <a:ext uri="{96DAC541-7B7A-43D3-8B79-37D633B846F1}">
                  <asvg:svgBlip xmlns:asvg="http://schemas.microsoft.com/office/drawing/2016/SVG/main" r:embed="rId13"/>
                </a:ext>
              </a:extLst>
            </a:blip>
            <a:stretch>
              <a:fillRect l="-89" r="-89"/>
            </a:stretch>
          </a:blipFill>
        </p:spPr>
        <p:txBody>
          <a:bodyPr/>
          <a:lstStyle/>
          <a:p>
            <a:endParaRPr lang="en-US"/>
          </a:p>
        </p:txBody>
      </p:sp>
      <p:sp>
        <p:nvSpPr>
          <p:cNvPr id="8" name="Freeform 8"/>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4">
              <a:extLst>
                <a:ext uri="{96DAC541-7B7A-43D3-8B79-37D633B846F1}">
                  <asvg:svgBlip xmlns:asvg="http://schemas.microsoft.com/office/drawing/2016/SVG/main" r:embed="rId5"/>
                </a:ext>
              </a:extLst>
            </a:blip>
            <a:stretch>
              <a:fillRect l="-8" r="-8"/>
            </a:stretch>
          </a:blipFill>
        </p:spPr>
        <p:txBody>
          <a:bodyPr/>
          <a:lstStyle/>
          <a:p>
            <a:endParaRPr lang="en-US"/>
          </a:p>
        </p:txBody>
      </p:sp>
      <p:sp>
        <p:nvSpPr>
          <p:cNvPr id="9" name="Freeform 9"/>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2">
              <a:extLst>
                <a:ext uri="{96DAC541-7B7A-43D3-8B79-37D633B846F1}">
                  <asvg:svgBlip xmlns:asvg="http://schemas.microsoft.com/office/drawing/2016/SVG/main" r:embed="rId3"/>
                </a:ext>
              </a:extLst>
            </a:blip>
            <a:stretch>
              <a:fillRect l="-8" r="-8"/>
            </a:stretch>
          </a:blipFill>
        </p:spPr>
        <p:txBody>
          <a:bodyPr/>
          <a:lstStyle/>
          <a:p>
            <a:endParaRPr lang="en-US"/>
          </a:p>
        </p:txBody>
      </p:sp>
      <p:grpSp>
        <p:nvGrpSpPr>
          <p:cNvPr id="12" name="Group 12"/>
          <p:cNvGrpSpPr/>
          <p:nvPr/>
        </p:nvGrpSpPr>
        <p:grpSpPr>
          <a:xfrm>
            <a:off x="-907132" y="449266"/>
            <a:ext cx="19195132" cy="3086098"/>
            <a:chOff x="0" y="0"/>
            <a:chExt cx="25593509" cy="4114797"/>
          </a:xfrm>
        </p:grpSpPr>
        <p:sp>
          <p:nvSpPr>
            <p:cNvPr id="13" name="Freeform 13"/>
            <p:cNvSpPr/>
            <p:nvPr/>
          </p:nvSpPr>
          <p:spPr>
            <a:xfrm>
              <a:off x="0" y="0"/>
              <a:ext cx="25593509" cy="4114797"/>
            </a:xfrm>
            <a:custGeom>
              <a:avLst/>
              <a:gdLst/>
              <a:ahLst/>
              <a:cxnLst/>
              <a:rect l="l" t="t" r="r" b="b"/>
              <a:pathLst>
                <a:path w="25593509" h="4114797">
                  <a:moveTo>
                    <a:pt x="0" y="0"/>
                  </a:moveTo>
                  <a:lnTo>
                    <a:pt x="25593509" y="0"/>
                  </a:lnTo>
                  <a:lnTo>
                    <a:pt x="25593509" y="4114797"/>
                  </a:lnTo>
                  <a:lnTo>
                    <a:pt x="0" y="411479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5046824" y="989133"/>
              <a:ext cx="16125081" cy="1879355"/>
            </a:xfrm>
            <a:prstGeom prst="rect">
              <a:avLst/>
            </a:prstGeom>
          </p:spPr>
          <p:txBody>
            <a:bodyPr lIns="0" tIns="0" rIns="0" bIns="0" rtlCol="0" anchor="t">
              <a:spAutoFit/>
            </a:bodyPr>
            <a:lstStyle/>
            <a:p>
              <a:pPr algn="ctr">
                <a:lnSpc>
                  <a:spcPts val="12320"/>
                </a:lnSpc>
              </a:pPr>
              <a:r>
                <a:rPr lang="en-US" sz="8000" b="1">
                  <a:solidFill>
                    <a:srgbClr val="FFFFFF"/>
                  </a:solidFill>
                  <a:latin typeface="Fraunces Bold"/>
                  <a:ea typeface="Fraunces Bold"/>
                  <a:cs typeface="Fraunces Bold"/>
                  <a:sym typeface="Fraunces Bold"/>
                </a:rPr>
                <a:t>CHẶNG 4:  VẬN DỤNG</a:t>
              </a:r>
            </a:p>
          </p:txBody>
        </p:sp>
      </p:grpSp>
      <p:sp>
        <p:nvSpPr>
          <p:cNvPr id="15" name="Freeform 15"/>
          <p:cNvSpPr/>
          <p:nvPr/>
        </p:nvSpPr>
        <p:spPr>
          <a:xfrm>
            <a:off x="15325335" y="1065184"/>
            <a:ext cx="3416231" cy="2254713"/>
          </a:xfrm>
          <a:custGeom>
            <a:avLst/>
            <a:gdLst/>
            <a:ahLst/>
            <a:cxnLst/>
            <a:rect l="l" t="t" r="r" b="b"/>
            <a:pathLst>
              <a:path w="3416231" h="2254713">
                <a:moveTo>
                  <a:pt x="0" y="0"/>
                </a:moveTo>
                <a:lnTo>
                  <a:pt x="3416231" y="0"/>
                </a:lnTo>
                <a:lnTo>
                  <a:pt x="3416231" y="2254712"/>
                </a:lnTo>
                <a:lnTo>
                  <a:pt x="0" y="225471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TextBox 16"/>
          <p:cNvSpPr txBox="1"/>
          <p:nvPr/>
        </p:nvSpPr>
        <p:spPr>
          <a:xfrm>
            <a:off x="584388" y="3802697"/>
            <a:ext cx="10537850" cy="5032167"/>
          </a:xfrm>
          <a:prstGeom prst="rect">
            <a:avLst/>
          </a:prstGeom>
        </p:spPr>
        <p:txBody>
          <a:bodyPr lIns="0" tIns="0" rIns="0" bIns="0" rtlCol="0" anchor="t">
            <a:spAutoFit/>
          </a:bodyPr>
          <a:lstStyle/>
          <a:p>
            <a:pPr marL="458470" lvl="1" indent="-229235" algn="just">
              <a:lnSpc>
                <a:spcPts val="5738"/>
              </a:lnSpc>
              <a:buFont typeface="Arial"/>
              <a:buChar char="•"/>
            </a:pPr>
            <a:r>
              <a:rPr lang="en-US" sz="3800">
                <a:solidFill>
                  <a:srgbClr val="3D3D3D"/>
                </a:solidFill>
                <a:latin typeface="Roboto Condensed"/>
                <a:ea typeface="Roboto Condensed"/>
                <a:cs typeface="Roboto Condensed"/>
                <a:sym typeface="Roboto Condensed"/>
              </a:rPr>
              <a:t>HS xem video.</a:t>
            </a:r>
          </a:p>
          <a:p>
            <a:pPr marL="458470" lvl="1" indent="-229235" algn="just">
              <a:lnSpc>
                <a:spcPts val="5738"/>
              </a:lnSpc>
              <a:buFont typeface="Arial"/>
              <a:buChar char="•"/>
            </a:pPr>
            <a:r>
              <a:rPr lang="en-US" sz="3800">
                <a:solidFill>
                  <a:srgbClr val="3D3D3D"/>
                </a:solidFill>
                <a:latin typeface="Roboto Condensed"/>
                <a:ea typeface="Roboto Condensed"/>
                <a:cs typeface="Roboto Condensed"/>
                <a:sym typeface="Roboto Condensed"/>
              </a:rPr>
              <a:t>Từ vở kịch </a:t>
            </a:r>
            <a:r>
              <a:rPr lang="en-US" sz="3800" b="1" i="1">
                <a:solidFill>
                  <a:srgbClr val="3D3D3D"/>
                </a:solidFill>
                <a:latin typeface="Roboto Condensed Bold Italics"/>
                <a:ea typeface="Roboto Condensed Bold Italics"/>
                <a:cs typeface="Roboto Condensed Bold Italics"/>
                <a:sym typeface="Roboto Condensed Bold Italics"/>
              </a:rPr>
              <a:t>Romeo &amp; Juliet</a:t>
            </a:r>
            <a:r>
              <a:rPr lang="en-US" sz="3800">
                <a:solidFill>
                  <a:srgbClr val="3D3D3D"/>
                </a:solidFill>
                <a:latin typeface="Roboto Condensed"/>
                <a:ea typeface="Roboto Condensed"/>
                <a:cs typeface="Roboto Condensed"/>
                <a:sym typeface="Roboto Condensed"/>
              </a:rPr>
              <a:t> cùng đoạn phim vừa xem, em hãy viết đoạn văn (khoảng 7 – 9 câu) trình bày cảm nhận của em về điều em ấn tượng nhất về nhân vật Romeo.</a:t>
            </a:r>
          </a:p>
          <a:p>
            <a:pPr marL="458470" lvl="1" indent="-229235" algn="just">
              <a:lnSpc>
                <a:spcPts val="5738"/>
              </a:lnSpc>
              <a:buFont typeface="Arial"/>
              <a:buChar char="•"/>
            </a:pPr>
            <a:r>
              <a:rPr lang="en-US" sz="3800">
                <a:solidFill>
                  <a:srgbClr val="3D3D3D"/>
                </a:solidFill>
                <a:latin typeface="Roboto Condensed"/>
                <a:ea typeface="Roboto Condensed"/>
                <a:cs typeface="Roboto Condensed"/>
                <a:sym typeface="Roboto Condensed"/>
              </a:rPr>
              <a:t>Đoạn văn có sử dụng hợp lí 1 câu rút gọn, gạch chân và chú thích rõ câu rút gọn đó.</a:t>
            </a:r>
          </a:p>
        </p:txBody>
      </p:sp>
      <p:sp>
        <p:nvSpPr>
          <p:cNvPr id="17" name="TextBox 17"/>
          <p:cNvSpPr txBox="1"/>
          <p:nvPr/>
        </p:nvSpPr>
        <p:spPr>
          <a:xfrm>
            <a:off x="11784279" y="3502208"/>
            <a:ext cx="6052517" cy="5756092"/>
          </a:xfrm>
          <a:prstGeom prst="rect">
            <a:avLst/>
          </a:prstGeom>
        </p:spPr>
        <p:txBody>
          <a:bodyPr lIns="0" tIns="0" rIns="0" bIns="0" rtlCol="0" anchor="t">
            <a:spAutoFit/>
          </a:bodyPr>
          <a:lstStyle/>
          <a:p>
            <a:pPr marL="458470" lvl="1" indent="-229235" algn="just">
              <a:lnSpc>
                <a:spcPts val="5738"/>
              </a:lnSpc>
              <a:buFont typeface="Arial"/>
              <a:buChar char="•"/>
            </a:pPr>
            <a:r>
              <a:rPr lang="en-US" sz="3800" dirty="0" err="1">
                <a:solidFill>
                  <a:srgbClr val="3D3D3D"/>
                </a:solidFill>
                <a:latin typeface="Roboto Condensed"/>
                <a:ea typeface="Roboto Condensed"/>
                <a:cs typeface="Roboto Condensed"/>
                <a:sym typeface="Roboto Condensed"/>
              </a:rPr>
              <a:t>Thời</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gian</a:t>
            </a:r>
            <a:r>
              <a:rPr lang="en-US" sz="3800" dirty="0">
                <a:solidFill>
                  <a:srgbClr val="3D3D3D"/>
                </a:solidFill>
                <a:latin typeface="Roboto Condensed"/>
                <a:ea typeface="Roboto Condensed"/>
                <a:cs typeface="Roboto Condensed"/>
                <a:sym typeface="Roboto Condensed"/>
              </a:rPr>
              <a:t>: 15 </a:t>
            </a:r>
            <a:r>
              <a:rPr lang="en-US" sz="3800" dirty="0" err="1">
                <a:solidFill>
                  <a:srgbClr val="3D3D3D"/>
                </a:solidFill>
                <a:latin typeface="Roboto Condensed"/>
                <a:ea typeface="Roboto Condensed"/>
                <a:cs typeface="Roboto Condensed"/>
                <a:sym typeface="Roboto Condensed"/>
              </a:rPr>
              <a:t>phút</a:t>
            </a:r>
            <a:endParaRPr lang="en-US" sz="3800" dirty="0">
              <a:solidFill>
                <a:srgbClr val="3D3D3D"/>
              </a:solidFill>
              <a:latin typeface="Roboto Condensed"/>
              <a:ea typeface="Roboto Condensed"/>
              <a:cs typeface="Roboto Condensed"/>
              <a:sym typeface="Roboto Condensed"/>
            </a:endParaRPr>
          </a:p>
          <a:p>
            <a:pPr marL="458470" lvl="1" indent="-229235" algn="just">
              <a:lnSpc>
                <a:spcPts val="5738"/>
              </a:lnSpc>
              <a:buFont typeface="Arial"/>
              <a:buChar char="•"/>
            </a:pPr>
            <a:r>
              <a:rPr lang="en-US" sz="3800" dirty="0">
                <a:solidFill>
                  <a:srgbClr val="3D3D3D"/>
                </a:solidFill>
                <a:latin typeface="Roboto Condensed"/>
                <a:ea typeface="Roboto Condensed"/>
                <a:cs typeface="Roboto Condensed"/>
                <a:sym typeface="Roboto Condensed"/>
              </a:rPr>
              <a:t>HS </a:t>
            </a:r>
            <a:r>
              <a:rPr lang="en-US" sz="3800" dirty="0" err="1">
                <a:solidFill>
                  <a:srgbClr val="3D3D3D"/>
                </a:solidFill>
                <a:latin typeface="Roboto Condensed"/>
                <a:ea typeface="Roboto Condensed"/>
                <a:cs typeface="Roboto Condensed"/>
                <a:sym typeface="Roboto Condensed"/>
              </a:rPr>
              <a:t>hoạt</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động</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theo</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nhóm</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để</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thống</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nhất</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dàn</a:t>
            </a:r>
            <a:r>
              <a:rPr lang="en-US" sz="3800" dirty="0">
                <a:solidFill>
                  <a:srgbClr val="3D3D3D"/>
                </a:solidFill>
                <a:latin typeface="Roboto Condensed"/>
                <a:ea typeface="Roboto Condensed"/>
                <a:cs typeface="Roboto Condensed"/>
                <a:sym typeface="Roboto Condensed"/>
              </a:rPr>
              <a:t> ý </a:t>
            </a:r>
            <a:r>
              <a:rPr lang="en-US" sz="3800" dirty="0" err="1">
                <a:solidFill>
                  <a:srgbClr val="3D3D3D"/>
                </a:solidFill>
                <a:latin typeface="Roboto Condensed"/>
                <a:ea typeface="Roboto Condensed"/>
                <a:cs typeface="Roboto Condensed"/>
                <a:sym typeface="Roboto Condensed"/>
              </a:rPr>
              <a:t>và</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dự</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kiến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câu</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Rút</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gọn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Dàn</a:t>
            </a:r>
            <a:r>
              <a:rPr lang="en-US" sz="3800" dirty="0">
                <a:solidFill>
                  <a:srgbClr val="3D3D3D"/>
                </a:solidFill>
                <a:latin typeface="Roboto Condensed"/>
                <a:ea typeface="Roboto Condensed"/>
                <a:cs typeface="Roboto Condensed"/>
                <a:sym typeface="Roboto Condensed"/>
              </a:rPr>
              <a:t> ý </a:t>
            </a:r>
            <a:r>
              <a:rPr lang="en-US" sz="3800" dirty="0" err="1">
                <a:solidFill>
                  <a:srgbClr val="3D3D3D"/>
                </a:solidFill>
                <a:latin typeface="Roboto Condensed"/>
                <a:ea typeface="Roboto Condensed"/>
                <a:cs typeface="Roboto Condensed"/>
                <a:sym typeface="Roboto Condensed"/>
              </a:rPr>
              <a:t>nào</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được</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hoàn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thiện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nhanh</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nhất</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sẽ</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được</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ưu</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tiên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chấm</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chữa</a:t>
            </a:r>
            <a:r>
              <a:rPr lang="en-US" sz="3800" dirty="0">
                <a:solidFill>
                  <a:srgbClr val="3D3D3D"/>
                </a:solidFill>
                <a:latin typeface="Roboto Condensed"/>
                <a:ea typeface="Roboto Condensed"/>
                <a:cs typeface="Roboto Condensed"/>
                <a:sym typeface="Roboto Condensed"/>
              </a:rPr>
              <a:t>.</a:t>
            </a:r>
          </a:p>
          <a:p>
            <a:pPr marL="458470" lvl="1" indent="-229235" algn="just">
              <a:lnSpc>
                <a:spcPts val="5738"/>
              </a:lnSpc>
              <a:buFont typeface="Arial"/>
              <a:buChar char="•"/>
            </a:pPr>
            <a:r>
              <a:rPr lang="en-US" sz="3800" dirty="0" err="1">
                <a:solidFill>
                  <a:srgbClr val="3D3D3D"/>
                </a:solidFill>
                <a:latin typeface="Roboto Condensed"/>
                <a:ea typeface="Roboto Condensed"/>
                <a:cs typeface="Roboto Condensed"/>
                <a:sym typeface="Roboto Condensed"/>
              </a:rPr>
              <a:t>Về</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nhà</a:t>
            </a:r>
            <a:r>
              <a:rPr lang="en-US" sz="3800" dirty="0">
                <a:solidFill>
                  <a:srgbClr val="3D3D3D"/>
                </a:solidFill>
                <a:latin typeface="Roboto Condensed"/>
                <a:ea typeface="Roboto Condensed"/>
                <a:cs typeface="Roboto Condensed"/>
                <a:sym typeface="Roboto Condensed"/>
              </a:rPr>
              <a:t>: HS </a:t>
            </a:r>
            <a:r>
              <a:rPr lang="en-US" sz="3800" dirty="0" err="1">
                <a:solidFill>
                  <a:srgbClr val="3D3D3D"/>
                </a:solidFill>
                <a:latin typeface="Roboto Condensed"/>
                <a:ea typeface="Roboto Condensed"/>
                <a:cs typeface="Roboto Condensed"/>
                <a:sym typeface="Roboto Condensed"/>
              </a:rPr>
              <a:t>hoàn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thành</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đoạn</a:t>
            </a:r>
            <a:r>
              <a:rPr lang="en-US" sz="3800" dirty="0">
                <a:solidFill>
                  <a:srgbClr val="3D3D3D"/>
                </a:solidFill>
                <a:latin typeface="Roboto Condensed"/>
                <a:ea typeface="Roboto Condensed"/>
                <a:cs typeface="Roboto Condensed"/>
                <a:sym typeface="Roboto Condensed"/>
              </a:rPr>
              <a:t> </a:t>
            </a:r>
            <a:r>
              <a:rPr lang="en-US" sz="3800" dirty="0" err="1">
                <a:solidFill>
                  <a:srgbClr val="3D3D3D"/>
                </a:solidFill>
                <a:latin typeface="Roboto Condensed"/>
                <a:ea typeface="Roboto Condensed"/>
                <a:cs typeface="Roboto Condensed"/>
                <a:sym typeface="Roboto Condensed"/>
              </a:rPr>
              <a:t>văn</a:t>
            </a:r>
            <a:endParaRPr lang="en-US" sz="3800" dirty="0">
              <a:solidFill>
                <a:srgbClr val="3D3D3D"/>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17321" y="282334"/>
            <a:ext cx="12093811" cy="1750059"/>
          </a:xfrm>
          <a:prstGeom prst="rect">
            <a:avLst/>
          </a:prstGeom>
        </p:spPr>
        <p:txBody>
          <a:bodyPr lIns="0" tIns="0" rIns="0" bIns="0" rtlCol="0" anchor="t">
            <a:spAutoFit/>
          </a:bodyPr>
          <a:lstStyle/>
          <a:p>
            <a:pPr algn="ctr">
              <a:lnSpc>
                <a:spcPts val="12320"/>
              </a:lnSpc>
            </a:pPr>
            <a:r>
              <a:rPr lang="en-US" sz="8000">
                <a:solidFill>
                  <a:srgbClr val="FFFFFF"/>
                </a:solidFill>
                <a:latin typeface="Calistoga"/>
                <a:ea typeface="Calistoga"/>
                <a:cs typeface="Calistoga"/>
                <a:sym typeface="Calistoga"/>
              </a:rPr>
              <a:t>III. VẬN DỤNG</a:t>
            </a:r>
          </a:p>
        </p:txBody>
      </p:sp>
      <p:sp>
        <p:nvSpPr>
          <p:cNvPr id="3" name="Freeform 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3">
              <a:extLst>
                <a:ext uri="{96DAC541-7B7A-43D3-8B79-37D633B846F1}">
                  <asvg:svgBlip xmlns:asvg="http://schemas.microsoft.com/office/drawing/2016/SVG/main" r:embed="rId4"/>
                </a:ext>
              </a:extLst>
            </a:blip>
            <a:stretch>
              <a:fillRect t="-87" b="-87"/>
            </a:stretch>
          </a:blipFill>
        </p:spPr>
        <p:txBody>
          <a:bodyPr/>
          <a:lstStyle/>
          <a:p>
            <a:endParaRPr lang="en-US"/>
          </a:p>
        </p:txBody>
      </p:sp>
      <p:sp>
        <p:nvSpPr>
          <p:cNvPr id="4" name="Freeform 4"/>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5">
              <a:extLst>
                <a:ext uri="{96DAC541-7B7A-43D3-8B79-37D633B846F1}">
                  <asvg:svgBlip xmlns:asvg="http://schemas.microsoft.com/office/drawing/2016/SVG/main" r:embed="rId6"/>
                </a:ext>
              </a:extLst>
            </a:blip>
            <a:stretch>
              <a:fillRect t="-147" b="-147"/>
            </a:stretch>
          </a:blipFill>
        </p:spPr>
        <p:txBody>
          <a:bodyPr/>
          <a:lstStyle/>
          <a:p>
            <a:endParaRPr lang="en-US"/>
          </a:p>
        </p:txBody>
      </p:sp>
      <p:sp>
        <p:nvSpPr>
          <p:cNvPr id="5" name="Freeform 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7">
              <a:extLst>
                <a:ext uri="{96DAC541-7B7A-43D3-8B79-37D633B846F1}">
                  <asvg:svgBlip xmlns:asvg="http://schemas.microsoft.com/office/drawing/2016/SVG/main" r:embed="rId8"/>
                </a:ext>
              </a:extLst>
            </a:blip>
            <a:stretch>
              <a:fillRect t="-87" b="-87"/>
            </a:stretch>
          </a:blipFill>
        </p:spPr>
        <p:txBody>
          <a:bodyPr/>
          <a:lstStyle/>
          <a:p>
            <a:endParaRPr lang="en-US"/>
          </a:p>
        </p:txBody>
      </p:sp>
      <p:sp>
        <p:nvSpPr>
          <p:cNvPr id="6" name="Freeform 6"/>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9">
              <a:extLst>
                <a:ext uri="{96DAC541-7B7A-43D3-8B79-37D633B846F1}">
                  <asvg:svgBlip xmlns:asvg="http://schemas.microsoft.com/office/drawing/2016/SVG/main" r:embed="rId10"/>
                </a:ext>
              </a:extLst>
            </a:blip>
            <a:stretch>
              <a:fillRect l="-89" r="-89"/>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1">
              <a:extLst>
                <a:ext uri="{96DAC541-7B7A-43D3-8B79-37D633B846F1}">
                  <asvg:svgBlip xmlns:asvg="http://schemas.microsoft.com/office/drawing/2016/SVG/main" r:embed="rId12"/>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3">
              <a:extLst>
                <a:ext uri="{96DAC541-7B7A-43D3-8B79-37D633B846F1}">
                  <asvg:svgBlip xmlns:asvg="http://schemas.microsoft.com/office/drawing/2016/SVG/main" r:embed="rId14"/>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5">
              <a:extLst>
                <a:ext uri="{96DAC541-7B7A-43D3-8B79-37D633B846F1}">
                  <asvg:svgBlip xmlns:asvg="http://schemas.microsoft.com/office/drawing/2016/SVG/main" r:embed="rId16"/>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7">
              <a:extLst>
                <a:ext uri="{96DAC541-7B7A-43D3-8B79-37D633B846F1}">
                  <asvg:svgBlip xmlns:asvg="http://schemas.microsoft.com/office/drawing/2016/SVG/main" r:embed="rId18"/>
                </a:ext>
              </a:extLst>
            </a:blip>
            <a:stretch>
              <a:fillRect l="-8" r="-8"/>
            </a:stretch>
          </a:blipFill>
        </p:spPr>
        <p:txBody>
          <a:bodyPr/>
          <a:lstStyle/>
          <a:p>
            <a:endParaRPr lang="en-US"/>
          </a:p>
        </p:txBody>
      </p:sp>
      <p:pic>
        <p:nvPicPr>
          <p:cNvPr id="11" name="Picture 11"/>
          <p:cNvPicPr>
            <a:picLocks noChangeAspect="1"/>
          </p:cNvPicPr>
          <p:nvPr>
            <a:videoFile r:link="rId1"/>
          </p:nvPr>
        </p:nvPicPr>
        <p:blipFill>
          <a:blip r:embed="rId19"/>
          <a:stretch>
            <a:fillRect/>
          </a:stretch>
        </p:blipFill>
        <p:spPr>
          <a:xfrm>
            <a:off x="1028700" y="750470"/>
            <a:ext cx="16062030" cy="90278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2">
              <a:extLst>
                <a:ext uri="{96DAC541-7B7A-43D3-8B79-37D633B846F1}">
                  <asvg:svgBlip xmlns:asvg="http://schemas.microsoft.com/office/drawing/2016/SVG/main" r:embed="rId3"/>
                </a:ext>
              </a:extLst>
            </a:blip>
            <a:stretch>
              <a:fillRect l="-8" r="-8"/>
            </a:stretch>
          </a:blipFill>
        </p:spPr>
        <p:txBody>
          <a:bodyPr/>
          <a:lstStyle/>
          <a:p>
            <a:endParaRPr lang="en-US"/>
          </a:p>
        </p:txBody>
      </p:sp>
      <p:sp>
        <p:nvSpPr>
          <p:cNvPr id="3" name="Freeform 3"/>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4">
              <a:extLst>
                <a:ext uri="{96DAC541-7B7A-43D3-8B79-37D633B846F1}">
                  <asvg:svgBlip xmlns:asvg="http://schemas.microsoft.com/office/drawing/2016/SVG/main" r:embed="rId5"/>
                </a:ext>
              </a:extLst>
            </a:blip>
            <a:stretch>
              <a:fillRect l="-8" r="-8"/>
            </a:stretch>
          </a:blipFill>
        </p:spPr>
        <p:txBody>
          <a:bodyPr/>
          <a:lstStyle/>
          <a:p>
            <a:endParaRPr lang="en-US"/>
          </a:p>
        </p:txBody>
      </p:sp>
      <p:sp>
        <p:nvSpPr>
          <p:cNvPr id="4" name="Freeform 4"/>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6" name="Freeform 6"/>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10">
              <a:extLst>
                <a:ext uri="{96DAC541-7B7A-43D3-8B79-37D633B846F1}">
                  <asvg:svgBlip xmlns:asvg="http://schemas.microsoft.com/office/drawing/2016/SVG/main" r:embed="rId11"/>
                </a:ext>
              </a:extLst>
            </a:blip>
            <a:stretch>
              <a:fillRect t="-87" b="-87"/>
            </a:stretch>
          </a:blipFill>
        </p:spPr>
        <p:txBody>
          <a:bodyPr/>
          <a:lstStyle/>
          <a:p>
            <a:endParaRPr lang="en-US"/>
          </a:p>
        </p:txBody>
      </p:sp>
      <p:sp>
        <p:nvSpPr>
          <p:cNvPr id="7" name="Freeform 7"/>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12">
              <a:extLst>
                <a:ext uri="{96DAC541-7B7A-43D3-8B79-37D633B846F1}">
                  <asvg:svgBlip xmlns:asvg="http://schemas.microsoft.com/office/drawing/2016/SVG/main" r:embed="rId13"/>
                </a:ext>
              </a:extLst>
            </a:blip>
            <a:stretch>
              <a:fillRect l="-89" r="-89"/>
            </a:stretch>
          </a:blipFill>
        </p:spPr>
        <p:txBody>
          <a:bodyPr/>
          <a:lstStyle/>
          <a:p>
            <a:endParaRPr lang="en-US"/>
          </a:p>
        </p:txBody>
      </p:sp>
      <p:sp>
        <p:nvSpPr>
          <p:cNvPr id="8" name="Freeform 8"/>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4">
              <a:extLst>
                <a:ext uri="{96DAC541-7B7A-43D3-8B79-37D633B846F1}">
                  <asvg:svgBlip xmlns:asvg="http://schemas.microsoft.com/office/drawing/2016/SVG/main" r:embed="rId5"/>
                </a:ext>
              </a:extLst>
            </a:blip>
            <a:stretch>
              <a:fillRect l="-8" r="-8"/>
            </a:stretch>
          </a:blipFill>
        </p:spPr>
        <p:txBody>
          <a:bodyPr/>
          <a:lstStyle/>
          <a:p>
            <a:endParaRPr lang="en-US"/>
          </a:p>
        </p:txBody>
      </p:sp>
      <p:sp>
        <p:nvSpPr>
          <p:cNvPr id="9" name="Freeform 9"/>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2">
              <a:extLst>
                <a:ext uri="{96DAC541-7B7A-43D3-8B79-37D633B846F1}">
                  <asvg:svgBlip xmlns:asvg="http://schemas.microsoft.com/office/drawing/2016/SVG/main" r:embed="rId3"/>
                </a:ext>
              </a:extLst>
            </a:blip>
            <a:stretch>
              <a:fillRect l="-8" r="-8"/>
            </a:stretch>
          </a:blipFill>
        </p:spPr>
        <p:txBody>
          <a:bodyPr/>
          <a:lstStyle/>
          <a:p>
            <a:endParaRPr lang="en-US"/>
          </a:p>
        </p:txBody>
      </p:sp>
      <p:grpSp>
        <p:nvGrpSpPr>
          <p:cNvPr id="12" name="Group 12"/>
          <p:cNvGrpSpPr/>
          <p:nvPr/>
        </p:nvGrpSpPr>
        <p:grpSpPr>
          <a:xfrm>
            <a:off x="-907132" y="449266"/>
            <a:ext cx="23199950" cy="3729973"/>
            <a:chOff x="0" y="0"/>
            <a:chExt cx="30933267" cy="4973297"/>
          </a:xfrm>
        </p:grpSpPr>
        <p:sp>
          <p:nvSpPr>
            <p:cNvPr id="13" name="Freeform 13"/>
            <p:cNvSpPr/>
            <p:nvPr/>
          </p:nvSpPr>
          <p:spPr>
            <a:xfrm>
              <a:off x="0" y="0"/>
              <a:ext cx="30933267" cy="4973297"/>
            </a:xfrm>
            <a:custGeom>
              <a:avLst/>
              <a:gdLst/>
              <a:ahLst/>
              <a:cxnLst/>
              <a:rect l="l" t="t" r="r" b="b"/>
              <a:pathLst>
                <a:path w="30933267" h="4973297">
                  <a:moveTo>
                    <a:pt x="0" y="0"/>
                  </a:moveTo>
                  <a:lnTo>
                    <a:pt x="30933267" y="0"/>
                  </a:lnTo>
                  <a:lnTo>
                    <a:pt x="30933267" y="4973297"/>
                  </a:lnTo>
                  <a:lnTo>
                    <a:pt x="0" y="497329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TextBox 14"/>
            <p:cNvSpPr txBox="1"/>
            <p:nvPr/>
          </p:nvSpPr>
          <p:spPr>
            <a:xfrm>
              <a:off x="6099779" y="1192010"/>
              <a:ext cx="19489373" cy="2274952"/>
            </a:xfrm>
            <a:prstGeom prst="rect">
              <a:avLst/>
            </a:prstGeom>
          </p:spPr>
          <p:txBody>
            <a:bodyPr lIns="0" tIns="0" rIns="0" bIns="0" rtlCol="0" anchor="t">
              <a:spAutoFit/>
            </a:bodyPr>
            <a:lstStyle/>
            <a:p>
              <a:pPr algn="ctr">
                <a:lnSpc>
                  <a:spcPts val="14890"/>
                </a:lnSpc>
              </a:pPr>
              <a:endParaRPr/>
            </a:p>
          </p:txBody>
        </p:sp>
      </p:grpSp>
      <p:sp>
        <p:nvSpPr>
          <p:cNvPr id="15" name="Freeform 15"/>
          <p:cNvSpPr/>
          <p:nvPr/>
        </p:nvSpPr>
        <p:spPr>
          <a:xfrm>
            <a:off x="15879540" y="1563114"/>
            <a:ext cx="2929469" cy="1933450"/>
          </a:xfrm>
          <a:custGeom>
            <a:avLst/>
            <a:gdLst/>
            <a:ahLst/>
            <a:cxnLst/>
            <a:rect l="l" t="t" r="r" b="b"/>
            <a:pathLst>
              <a:path w="2929469" h="1933450">
                <a:moveTo>
                  <a:pt x="0" y="0"/>
                </a:moveTo>
                <a:lnTo>
                  <a:pt x="2929469" y="0"/>
                </a:lnTo>
                <a:lnTo>
                  <a:pt x="2929469" y="1933450"/>
                </a:lnTo>
                <a:lnTo>
                  <a:pt x="0" y="193345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TextBox 16"/>
          <p:cNvSpPr txBox="1"/>
          <p:nvPr/>
        </p:nvSpPr>
        <p:spPr>
          <a:xfrm>
            <a:off x="91488" y="636171"/>
            <a:ext cx="16524684" cy="2860393"/>
          </a:xfrm>
          <a:prstGeom prst="rect">
            <a:avLst/>
          </a:prstGeom>
        </p:spPr>
        <p:txBody>
          <a:bodyPr lIns="0" tIns="0" rIns="0" bIns="0" rtlCol="0" anchor="t">
            <a:spAutoFit/>
          </a:bodyPr>
          <a:lstStyle/>
          <a:p>
            <a:pPr marL="820421" lvl="1" indent="-410210" algn="just">
              <a:lnSpc>
                <a:spcPts val="5738"/>
              </a:lnSpc>
              <a:buFont typeface="Arial"/>
              <a:buChar char="•"/>
            </a:pPr>
            <a:r>
              <a:rPr lang="en-US" sz="3800">
                <a:solidFill>
                  <a:srgbClr val="FEFEFE"/>
                </a:solidFill>
                <a:latin typeface="Roboto Condensed"/>
                <a:ea typeface="Roboto Condensed"/>
                <a:cs typeface="Roboto Condensed"/>
                <a:sym typeface="Roboto Condensed"/>
              </a:rPr>
              <a:t>Từ vở kịch </a:t>
            </a:r>
            <a:r>
              <a:rPr lang="en-US" sz="3800" b="1" i="1">
                <a:solidFill>
                  <a:srgbClr val="FEFEFE"/>
                </a:solidFill>
                <a:latin typeface="Roboto Condensed Bold Italics"/>
                <a:ea typeface="Roboto Condensed Bold Italics"/>
                <a:cs typeface="Roboto Condensed Bold Italics"/>
                <a:sym typeface="Roboto Condensed Bold Italics"/>
              </a:rPr>
              <a:t>Romeo &amp; Juliet</a:t>
            </a:r>
            <a:r>
              <a:rPr lang="en-US" sz="3800">
                <a:solidFill>
                  <a:srgbClr val="FEFEFE"/>
                </a:solidFill>
                <a:latin typeface="Roboto Condensed"/>
                <a:ea typeface="Roboto Condensed"/>
                <a:cs typeface="Roboto Condensed"/>
                <a:sym typeface="Roboto Condensed"/>
              </a:rPr>
              <a:t> cùng đoạn phim vừa xem, em hãy viết đoạn văn (khoảng 7 – 9 câu) trình bày cảm nhận của em về điều em ấn tượng nhất về nhân vật Romeo.</a:t>
            </a:r>
          </a:p>
          <a:p>
            <a:pPr marL="458470" lvl="1" indent="-229235" algn="just">
              <a:lnSpc>
                <a:spcPts val="5738"/>
              </a:lnSpc>
              <a:buFont typeface="Arial"/>
              <a:buChar char="•"/>
            </a:pPr>
            <a:r>
              <a:rPr lang="en-US" sz="3800">
                <a:solidFill>
                  <a:srgbClr val="FEFEFE"/>
                </a:solidFill>
                <a:latin typeface="Roboto Condensed"/>
                <a:ea typeface="Roboto Condensed"/>
                <a:cs typeface="Roboto Condensed"/>
                <a:sym typeface="Roboto Condensed"/>
              </a:rPr>
              <a:t>Đoạn văn có sử dụng hợp lí 1 câu rút gọn, gạch chân và chú thích rõ câu rút gọn đó.</a:t>
            </a:r>
          </a:p>
        </p:txBody>
      </p:sp>
      <p:graphicFrame>
        <p:nvGraphicFramePr>
          <p:cNvPr id="17" name="Table 17"/>
          <p:cNvGraphicFramePr>
            <a:graphicFrameLocks noGrp="1"/>
          </p:cNvGraphicFramePr>
          <p:nvPr/>
        </p:nvGraphicFramePr>
        <p:xfrm>
          <a:off x="724908" y="4179239"/>
          <a:ext cx="16619366" cy="5848351"/>
        </p:xfrm>
        <a:graphic>
          <a:graphicData uri="http://schemas.openxmlformats.org/drawingml/2006/table">
            <a:tbl>
              <a:tblPr/>
              <a:tblGrid>
                <a:gridCol w="2439608">
                  <a:extLst>
                    <a:ext uri="{9D8B030D-6E8A-4147-A177-3AD203B41FA5}">
                      <a16:colId xmlns:a16="http://schemas.microsoft.com/office/drawing/2014/main" val="20000"/>
                    </a:ext>
                  </a:extLst>
                </a:gridCol>
                <a:gridCol w="14179758">
                  <a:extLst>
                    <a:ext uri="{9D8B030D-6E8A-4147-A177-3AD203B41FA5}">
                      <a16:colId xmlns:a16="http://schemas.microsoft.com/office/drawing/2014/main" val="20001"/>
                    </a:ext>
                  </a:extLst>
                </a:gridCol>
              </a:tblGrid>
              <a:tr h="1536027">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MĐ</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just">
                        <a:lnSpc>
                          <a:spcPts val="4900"/>
                        </a:lnSpc>
                        <a:defRPr/>
                      </a:pPr>
                      <a:r>
                        <a:rPr lang="en-US" sz="3500">
                          <a:solidFill>
                            <a:srgbClr val="000000"/>
                          </a:solidFill>
                          <a:latin typeface="Roboto Condensed"/>
                          <a:ea typeface="Roboto Condensed"/>
                          <a:cs typeface="Roboto Condensed"/>
                          <a:sym typeface="Roboto Condensed"/>
                        </a:rPr>
                        <a:t>Giới thiệu về nhân vật Romeo, tác giả, tác phẩm. Nêu điều em ấn tượng nhất về nhân vật.</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396432">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TĐ</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just">
                        <a:lnSpc>
                          <a:spcPts val="4900"/>
                        </a:lnSpc>
                        <a:defRPr/>
                      </a:pPr>
                      <a:r>
                        <a:rPr lang="en-US" sz="3500">
                          <a:solidFill>
                            <a:srgbClr val="000000"/>
                          </a:solidFill>
                          <a:latin typeface="Roboto Condensed"/>
                          <a:ea typeface="Roboto Condensed"/>
                          <a:cs typeface="Roboto Condensed"/>
                          <a:sym typeface="Roboto Condensed"/>
                        </a:rPr>
                        <a:t>- Nêu cảm nhận về nhân vật, có thể là:</a:t>
                      </a:r>
                      <a:endParaRPr lang="en-US" sz="1100"/>
                    </a:p>
                    <a:p>
                      <a:pPr algn="just">
                        <a:lnSpc>
                          <a:spcPts val="4900"/>
                        </a:lnSpc>
                      </a:pPr>
                      <a:r>
                        <a:rPr lang="en-US" sz="3500">
                          <a:solidFill>
                            <a:srgbClr val="000000"/>
                          </a:solidFill>
                          <a:latin typeface="Roboto Condensed"/>
                          <a:ea typeface="Roboto Condensed"/>
                          <a:cs typeface="Roboto Condensed"/>
                          <a:sym typeface="Roboto Condensed"/>
                        </a:rPr>
                        <a:t>+ Chàng trai trẻ tuổi tuấn tú và si tình / Một người mạnh mẽ và thẳng thắn trong thổ lộ tình cảm / Chàng quý tộc phong lưu, dùng những lời hay ý đẹp…</a:t>
                      </a:r>
                    </a:p>
                    <a:p>
                      <a:pPr algn="just">
                        <a:lnSpc>
                          <a:spcPts val="4900"/>
                        </a:lnSpc>
                      </a:pPr>
                      <a:r>
                        <a:rPr lang="en-US" sz="3500">
                          <a:solidFill>
                            <a:srgbClr val="000000"/>
                          </a:solidFill>
                          <a:latin typeface="Roboto Condensed"/>
                          <a:ea typeface="Roboto Condensed"/>
                          <a:cs typeface="Roboto Condensed"/>
                          <a:sym typeface="Roboto Condensed"/>
                        </a:rPr>
                        <a:t>+ Lý giải vì sao điều đó ấn tượng với em mà không phải các phương diện khác</a:t>
                      </a:r>
                    </a:p>
                    <a:p>
                      <a:pPr algn="just">
                        <a:lnSpc>
                          <a:spcPts val="4900"/>
                        </a:lnSpc>
                      </a:pPr>
                      <a:r>
                        <a:rPr lang="en-US" sz="3500">
                          <a:solidFill>
                            <a:srgbClr val="000000"/>
                          </a:solidFill>
                          <a:latin typeface="Roboto Condensed"/>
                          <a:ea typeface="Roboto Condensed"/>
                          <a:cs typeface="Roboto Condensed"/>
                          <a:sym typeface="Roboto Condensed"/>
                        </a:rPr>
                        <a:t>+ Bài học em rút ra từ nhân vật</a:t>
                      </a:r>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915892">
                <a:tc>
                  <a:txBody>
                    <a:bodyPr/>
                    <a:lstStyle/>
                    <a:p>
                      <a:pPr algn="ctr">
                        <a:lnSpc>
                          <a:spcPts val="4900"/>
                        </a:lnSpc>
                        <a:defRPr/>
                      </a:pPr>
                      <a:r>
                        <a:rPr lang="en-US" sz="3500" b="1">
                          <a:solidFill>
                            <a:srgbClr val="000000"/>
                          </a:solidFill>
                          <a:latin typeface="Roboto Condensed Bold"/>
                          <a:ea typeface="Roboto Condensed Bold"/>
                          <a:cs typeface="Roboto Condensed Bold"/>
                          <a:sym typeface="Roboto Condensed Bold"/>
                        </a:rPr>
                        <a:t>KĐ</a:t>
                      </a:r>
                      <a:endParaRPr lang="en-US" sz="110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solidFill>
                      <a:srgbClr val="FDF4D7"/>
                    </a:solidFill>
                  </a:tcPr>
                </a:tc>
                <a:tc>
                  <a:txBody>
                    <a:bodyPr/>
                    <a:lstStyle/>
                    <a:p>
                      <a:pPr algn="just">
                        <a:lnSpc>
                          <a:spcPts val="4900"/>
                        </a:lnSpc>
                        <a:defRPr/>
                      </a:pPr>
                      <a:r>
                        <a:rPr lang="en-US" sz="3500" dirty="0" err="1">
                          <a:solidFill>
                            <a:srgbClr val="000000"/>
                          </a:solidFill>
                          <a:latin typeface="Roboto Condensed"/>
                          <a:ea typeface="Roboto Condensed"/>
                          <a:cs typeface="Roboto Condensed"/>
                          <a:sym typeface="Roboto Condensed"/>
                        </a:rPr>
                        <a:t>Khẳng</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định</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lại</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cảm</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nhận</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của</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em</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về</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nhân</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vật</a:t>
                      </a:r>
                      <a:r>
                        <a:rPr lang="en-US" sz="3500" dirty="0">
                          <a:solidFill>
                            <a:srgbClr val="000000"/>
                          </a:solidFill>
                          <a:latin typeface="Roboto Condensed"/>
                          <a:ea typeface="Roboto Condensed"/>
                          <a:cs typeface="Roboto Condensed"/>
                          <a:sym typeface="Roboto Condensed"/>
                        </a:rPr>
                        <a:t> / </a:t>
                      </a:r>
                      <a:r>
                        <a:rPr lang="en-US" sz="3500" dirty="0" err="1">
                          <a:solidFill>
                            <a:srgbClr val="000000"/>
                          </a:solidFill>
                          <a:latin typeface="Roboto Condensed"/>
                          <a:ea typeface="Roboto Condensed"/>
                          <a:cs typeface="Roboto Condensed"/>
                          <a:sym typeface="Roboto Condensed"/>
                        </a:rPr>
                        <a:t>Tài</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năng</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viết</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kịch</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của</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tác</a:t>
                      </a:r>
                      <a:r>
                        <a:rPr lang="en-US" sz="3500" dirty="0">
                          <a:solidFill>
                            <a:srgbClr val="000000"/>
                          </a:solidFill>
                          <a:latin typeface="Roboto Condensed"/>
                          <a:ea typeface="Roboto Condensed"/>
                          <a:cs typeface="Roboto Condensed"/>
                          <a:sym typeface="Roboto Condensed"/>
                        </a:rPr>
                        <a:t> </a:t>
                      </a:r>
                      <a:r>
                        <a:rPr lang="en-US" sz="3500" dirty="0" err="1">
                          <a:solidFill>
                            <a:srgbClr val="000000"/>
                          </a:solidFill>
                          <a:latin typeface="Roboto Condensed"/>
                          <a:ea typeface="Roboto Condensed"/>
                          <a:cs typeface="Roboto Condensed"/>
                          <a:sym typeface="Roboto Condensed"/>
                        </a:rPr>
                        <a:t>giả</a:t>
                      </a:r>
                      <a:endParaRPr lang="en-US" sz="1100" dirty="0"/>
                    </a:p>
                  </a:txBody>
                  <a:tcPr marL="114300" marR="114300" marT="114300" marB="114300" anchor="ctr">
                    <a:lnL w="9525" cap="flat" cmpd="sng" algn="ctr">
                      <a:solidFill>
                        <a:srgbClr val="38A5A3"/>
                      </a:solidFill>
                      <a:prstDash val="solid"/>
                      <a:round/>
                      <a:headEnd type="none" w="med" len="med"/>
                      <a:tailEnd type="none" w="med" len="med"/>
                    </a:lnL>
                    <a:lnR w="9525" cap="flat" cmpd="sng" algn="ctr">
                      <a:solidFill>
                        <a:srgbClr val="38A5A3"/>
                      </a:solidFill>
                      <a:prstDash val="solid"/>
                      <a:round/>
                      <a:headEnd type="none" w="med" len="med"/>
                      <a:tailEnd type="none" w="med" len="med"/>
                    </a:lnR>
                    <a:lnT w="9525" cap="flat" cmpd="sng" algn="ctr">
                      <a:solidFill>
                        <a:srgbClr val="38A5A3"/>
                      </a:solidFill>
                      <a:prstDash val="solid"/>
                      <a:round/>
                      <a:headEnd type="none" w="med" len="med"/>
                      <a:tailEnd type="none" w="med" len="med"/>
                    </a:lnT>
                    <a:lnB w="9525" cap="flat" cmpd="sng" algn="ctr">
                      <a:solidFill>
                        <a:srgbClr val="38A5A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2057400"/>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Freeform 1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8">
              <a:extLst>
                <a:ext uri="{96DAC541-7B7A-43D3-8B79-37D633B846F1}">
                  <asvg:svgBlip xmlns:asvg="http://schemas.microsoft.com/office/drawing/2016/SVG/main" r:embed="rId19"/>
                </a:ext>
              </a:extLst>
            </a:blip>
            <a:stretch>
              <a:fillRect l="-8" r="-8"/>
            </a:stretch>
          </a:blipFill>
        </p:spPr>
        <p:txBody>
          <a:bodyPr/>
          <a:lstStyle/>
          <a:p>
            <a:endParaRPr lang="en-US"/>
          </a:p>
        </p:txBody>
      </p:sp>
      <p:sp>
        <p:nvSpPr>
          <p:cNvPr id="11" name="Freeform 11"/>
          <p:cNvSpPr/>
          <p:nvPr/>
        </p:nvSpPr>
        <p:spPr>
          <a:xfrm rot="830720">
            <a:off x="13445473" y="3860342"/>
            <a:ext cx="3981886" cy="5628107"/>
          </a:xfrm>
          <a:custGeom>
            <a:avLst/>
            <a:gdLst/>
            <a:ahLst/>
            <a:cxnLst/>
            <a:rect l="l" t="t" r="r" b="b"/>
            <a:pathLst>
              <a:path w="3981886" h="5628107">
                <a:moveTo>
                  <a:pt x="0" y="0"/>
                </a:moveTo>
                <a:lnTo>
                  <a:pt x="3981886" y="0"/>
                </a:lnTo>
                <a:lnTo>
                  <a:pt x="3981886" y="5628107"/>
                </a:lnTo>
                <a:lnTo>
                  <a:pt x="0" y="5628107"/>
                </a:lnTo>
                <a:lnTo>
                  <a:pt x="0" y="0"/>
                </a:lnTo>
                <a:close/>
              </a:path>
            </a:pathLst>
          </a:custGeom>
          <a:blipFill>
            <a:blip r:embed="rId20"/>
            <a:stretch>
              <a:fillRect/>
            </a:stretch>
          </a:blipFill>
        </p:spPr>
        <p:txBody>
          <a:bodyPr/>
          <a:lstStyle/>
          <a:p>
            <a:endParaRPr lang="en-US"/>
          </a:p>
        </p:txBody>
      </p:sp>
      <p:sp>
        <p:nvSpPr>
          <p:cNvPr id="12" name="TextBox 12"/>
          <p:cNvSpPr txBox="1"/>
          <p:nvPr/>
        </p:nvSpPr>
        <p:spPr>
          <a:xfrm>
            <a:off x="554119" y="2470016"/>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I. TRI THỨC TIẾNG VIỆT VỀ CÂU RÚT GỌN</a:t>
            </a:r>
          </a:p>
        </p:txBody>
      </p:sp>
      <p:sp>
        <p:nvSpPr>
          <p:cNvPr id="13" name="TextBox 13"/>
          <p:cNvSpPr txBox="1"/>
          <p:nvPr/>
        </p:nvSpPr>
        <p:spPr>
          <a:xfrm>
            <a:off x="677988" y="4700270"/>
            <a:ext cx="11857575" cy="4558030"/>
          </a:xfrm>
          <a:prstGeom prst="rect">
            <a:avLst/>
          </a:prstGeom>
        </p:spPr>
        <p:txBody>
          <a:bodyPr lIns="0" tIns="0" rIns="0" bIns="0" rtlCol="0" anchor="t">
            <a:spAutoFit/>
          </a:bodyPr>
          <a:lstStyle/>
          <a:p>
            <a:pPr algn="just">
              <a:lnSpc>
                <a:spcPts val="6019"/>
              </a:lnSpc>
            </a:pPr>
            <a:r>
              <a:rPr lang="en-US" sz="4299" b="1">
                <a:solidFill>
                  <a:srgbClr val="0C4369"/>
                </a:solidFill>
                <a:latin typeface="Roboto Condensed Bold"/>
                <a:ea typeface="Roboto Condensed Bold"/>
                <a:cs typeface="Roboto Condensed Bold"/>
                <a:sym typeface="Roboto Condensed Bold"/>
              </a:rPr>
              <a:t>Nhiệm vụ 1: </a:t>
            </a:r>
          </a:p>
          <a:p>
            <a:pPr marL="928369" lvl="1" indent="-464185" algn="just">
              <a:lnSpc>
                <a:spcPts val="6019"/>
              </a:lnSpc>
              <a:buFont typeface="Arial"/>
              <a:buChar char="•"/>
            </a:pPr>
            <a:r>
              <a:rPr lang="en-US" sz="4299">
                <a:solidFill>
                  <a:srgbClr val="0C4369"/>
                </a:solidFill>
                <a:latin typeface="Roboto Condensed"/>
                <a:ea typeface="Roboto Condensed"/>
                <a:cs typeface="Roboto Condensed"/>
                <a:sym typeface="Roboto Condensed"/>
              </a:rPr>
              <a:t>HS thực hiện phiếu học tập 01</a:t>
            </a:r>
          </a:p>
          <a:p>
            <a:pPr marL="928369" lvl="1" indent="-464185" algn="just">
              <a:lnSpc>
                <a:spcPts val="6019"/>
              </a:lnSpc>
              <a:buFont typeface="Arial"/>
              <a:buChar char="•"/>
            </a:pPr>
            <a:r>
              <a:rPr lang="en-US" sz="4299">
                <a:solidFill>
                  <a:srgbClr val="0C4369"/>
                </a:solidFill>
                <a:latin typeface="Roboto Condensed"/>
                <a:ea typeface="Roboto Condensed"/>
                <a:cs typeface="Roboto Condensed"/>
                <a:sym typeface="Roboto Condensed"/>
              </a:rPr>
              <a:t>Kĩ thuật: THINK (3’) - PAIR (3’) - SHARE (5’): HS làm phiếu cá nhân - Chia sẻ theo bàn - Chia sẻ với cả lớp.</a:t>
            </a:r>
          </a:p>
          <a:p>
            <a:pPr algn="just">
              <a:lnSpc>
                <a:spcPts val="6020"/>
              </a:lnSpc>
            </a:pPr>
            <a:endParaRPr lang="en-US" sz="4299">
              <a:solidFill>
                <a:srgbClr val="0C4369"/>
              </a:solidFill>
              <a:latin typeface="Roboto Condensed"/>
              <a:ea typeface="Roboto Condensed"/>
              <a:cs typeface="Roboto Condensed"/>
              <a:sym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11461" y="4137033"/>
            <a:ext cx="12099077" cy="2654034"/>
          </a:xfrm>
          <a:prstGeom prst="rect">
            <a:avLst/>
          </a:prstGeom>
        </p:spPr>
        <p:txBody>
          <a:bodyPr lIns="0" tIns="0" rIns="0" bIns="0" rtlCol="0" anchor="t">
            <a:spAutoFit/>
          </a:bodyPr>
          <a:lstStyle/>
          <a:p>
            <a:pPr algn="ctr">
              <a:lnSpc>
                <a:spcPts val="18955"/>
              </a:lnSpc>
            </a:pPr>
            <a:r>
              <a:rPr lang="en-US" sz="13539" spc="704">
                <a:solidFill>
                  <a:srgbClr val="FFFFFF"/>
                </a:solidFill>
                <a:latin typeface="Chewy"/>
                <a:ea typeface="Chewy"/>
                <a:cs typeface="Chewy"/>
                <a:sym typeface="Chewy"/>
              </a:rPr>
              <a:t>Essay Question</a:t>
            </a:r>
          </a:p>
        </p:txBody>
      </p:sp>
      <p:sp>
        <p:nvSpPr>
          <p:cNvPr id="3" name="Freeform 3"/>
          <p:cNvSpPr/>
          <p:nvPr/>
        </p:nvSpPr>
        <p:spPr>
          <a:xfrm flipH="1">
            <a:off x="536312" y="6924417"/>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a:off x="5247700" y="877379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flipH="1">
            <a:off x="9959088" y="8773795"/>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a:off x="14670475" y="6924417"/>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rot="-10800000" flipH="1">
            <a:off x="13063407" y="72062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rot="-10800000">
            <a:off x="4069358" y="720629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453566" y="3639498"/>
            <a:ext cx="19195132" cy="3086098"/>
          </a:xfrm>
          <a:custGeom>
            <a:avLst/>
            <a:gdLst/>
            <a:ahLst/>
            <a:cxnLst/>
            <a:rect l="l" t="t" r="r" b="b"/>
            <a:pathLst>
              <a:path w="19195132" h="3086098">
                <a:moveTo>
                  <a:pt x="0" y="0"/>
                </a:moveTo>
                <a:lnTo>
                  <a:pt x="19195132" y="0"/>
                </a:lnTo>
                <a:lnTo>
                  <a:pt x="19195132" y="3086098"/>
                </a:lnTo>
                <a:lnTo>
                  <a:pt x="0" y="308609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Freeform 1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13" name="Freeform 13"/>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14" name="Freeform 1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15" name="Freeform 15"/>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4">
              <a:extLst>
                <a:ext uri="{96DAC541-7B7A-43D3-8B79-37D633B846F1}">
                  <asvg:svgBlip xmlns:asvg="http://schemas.microsoft.com/office/drawing/2016/SVG/main" r:embed="rId5"/>
                </a:ext>
              </a:extLst>
            </a:blip>
            <a:stretch>
              <a:fillRect l="-89" r="-89"/>
            </a:stretch>
          </a:blipFill>
        </p:spPr>
        <p:txBody>
          <a:bodyPr/>
          <a:lstStyle/>
          <a:p>
            <a:endParaRPr lang="en-US"/>
          </a:p>
        </p:txBody>
      </p:sp>
      <p:sp>
        <p:nvSpPr>
          <p:cNvPr id="16" name="Freeform 1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7" name="Freeform 1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18" name="Freeform 1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19" name="Freeform 1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20" name="Freeform 20"/>
          <p:cNvSpPr/>
          <p:nvPr/>
        </p:nvSpPr>
        <p:spPr>
          <a:xfrm>
            <a:off x="1504814" y="2809617"/>
            <a:ext cx="3158109" cy="4114800"/>
          </a:xfrm>
          <a:custGeom>
            <a:avLst/>
            <a:gdLst/>
            <a:ahLst/>
            <a:cxnLst/>
            <a:rect l="l" t="t" r="r" b="b"/>
            <a:pathLst>
              <a:path w="3158109" h="4114800">
                <a:moveTo>
                  <a:pt x="0" y="0"/>
                </a:moveTo>
                <a:lnTo>
                  <a:pt x="3158108" y="0"/>
                </a:lnTo>
                <a:lnTo>
                  <a:pt x="3158108"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1" name="TextBox 21"/>
          <p:cNvSpPr txBox="1"/>
          <p:nvPr/>
        </p:nvSpPr>
        <p:spPr>
          <a:xfrm>
            <a:off x="3525956" y="3870300"/>
            <a:ext cx="13594305" cy="1710485"/>
          </a:xfrm>
          <a:prstGeom prst="rect">
            <a:avLst/>
          </a:prstGeom>
        </p:spPr>
        <p:txBody>
          <a:bodyPr lIns="0" tIns="0" rIns="0" bIns="0" rtlCol="0" anchor="t">
            <a:spAutoFit/>
          </a:bodyPr>
          <a:lstStyle/>
          <a:p>
            <a:pPr algn="ctr">
              <a:lnSpc>
                <a:spcPts val="13848"/>
              </a:lnSpc>
            </a:pPr>
            <a:r>
              <a:rPr lang="en-US" sz="8992" dirty="0" err="1">
                <a:solidFill>
                  <a:srgbClr val="FFFFFF"/>
                </a:solidFill>
                <a:latin typeface="#9Slide05 VL Fadilla"/>
                <a:ea typeface="#9Slide05 VL Fadilla"/>
                <a:cs typeface="#9Slide05 VL Fadilla"/>
                <a:sym typeface="#9Slide05 VL Fadilla"/>
              </a:rPr>
              <a:t>Chuẩn</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bị</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bài</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Câu</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đặc</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biệt</a:t>
            </a:r>
            <a:endParaRPr lang="en-US" sz="8992" dirty="0">
              <a:solidFill>
                <a:srgbClr val="FFFFFF"/>
              </a:solidFill>
              <a:latin typeface="#9Slide05 VL Fadilla"/>
              <a:ea typeface="#9Slide05 VL Fadilla"/>
              <a:cs typeface="#9Slide05 VL Fadilla"/>
              <a:sym typeface="#9Slide05 VL Fadill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11461" y="4137033"/>
            <a:ext cx="12099077" cy="2654034"/>
          </a:xfrm>
          <a:prstGeom prst="rect">
            <a:avLst/>
          </a:prstGeom>
        </p:spPr>
        <p:txBody>
          <a:bodyPr lIns="0" tIns="0" rIns="0" bIns="0" rtlCol="0" anchor="t">
            <a:spAutoFit/>
          </a:bodyPr>
          <a:lstStyle/>
          <a:p>
            <a:pPr algn="ctr">
              <a:lnSpc>
                <a:spcPts val="18955"/>
              </a:lnSpc>
            </a:pPr>
            <a:r>
              <a:rPr lang="en-US" sz="13539" spc="704">
                <a:solidFill>
                  <a:srgbClr val="FFFFFF"/>
                </a:solidFill>
                <a:latin typeface="Chewy"/>
                <a:ea typeface="Chewy"/>
                <a:cs typeface="Chewy"/>
                <a:sym typeface="Chewy"/>
              </a:rPr>
              <a:t>Essay Question</a:t>
            </a:r>
          </a:p>
        </p:txBody>
      </p:sp>
      <p:sp>
        <p:nvSpPr>
          <p:cNvPr id="3" name="Freeform 3"/>
          <p:cNvSpPr/>
          <p:nvPr/>
        </p:nvSpPr>
        <p:spPr>
          <a:xfrm flipH="1">
            <a:off x="536312" y="6924417"/>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a:off x="5247700" y="877379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flipH="1">
            <a:off x="9959088" y="8773795"/>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a:off x="14670475" y="6924417"/>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rot="-10800000" flipH="1">
            <a:off x="13063407" y="72062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rot="-10800000">
            <a:off x="4069358" y="720629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453566" y="3639498"/>
            <a:ext cx="19195132" cy="3086098"/>
          </a:xfrm>
          <a:custGeom>
            <a:avLst/>
            <a:gdLst/>
            <a:ahLst/>
            <a:cxnLst/>
            <a:rect l="l" t="t" r="r" b="b"/>
            <a:pathLst>
              <a:path w="19195132" h="3086098">
                <a:moveTo>
                  <a:pt x="0" y="0"/>
                </a:moveTo>
                <a:lnTo>
                  <a:pt x="19195132" y="0"/>
                </a:lnTo>
                <a:lnTo>
                  <a:pt x="19195132" y="3086098"/>
                </a:lnTo>
                <a:lnTo>
                  <a:pt x="0" y="308609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Freeform 1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13" name="Freeform 13"/>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14" name="Freeform 1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15" name="Freeform 15"/>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4">
              <a:extLst>
                <a:ext uri="{96DAC541-7B7A-43D3-8B79-37D633B846F1}">
                  <asvg:svgBlip xmlns:asvg="http://schemas.microsoft.com/office/drawing/2016/SVG/main" r:embed="rId5"/>
                </a:ext>
              </a:extLst>
            </a:blip>
            <a:stretch>
              <a:fillRect l="-89" r="-89"/>
            </a:stretch>
          </a:blipFill>
        </p:spPr>
        <p:txBody>
          <a:bodyPr/>
          <a:lstStyle/>
          <a:p>
            <a:endParaRPr lang="en-US"/>
          </a:p>
        </p:txBody>
      </p:sp>
      <p:sp>
        <p:nvSpPr>
          <p:cNvPr id="16" name="Freeform 1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7" name="Freeform 1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18" name="Freeform 18"/>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19" name="Freeform 1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20" name="TextBox 20"/>
          <p:cNvSpPr txBox="1"/>
          <p:nvPr/>
        </p:nvSpPr>
        <p:spPr>
          <a:xfrm>
            <a:off x="2489495" y="3903302"/>
            <a:ext cx="13594305" cy="1710485"/>
          </a:xfrm>
          <a:prstGeom prst="rect">
            <a:avLst/>
          </a:prstGeom>
        </p:spPr>
        <p:txBody>
          <a:bodyPr lIns="0" tIns="0" rIns="0" bIns="0" rtlCol="0" anchor="t">
            <a:spAutoFit/>
          </a:bodyPr>
          <a:lstStyle/>
          <a:p>
            <a:pPr algn="ctr">
              <a:lnSpc>
                <a:spcPts val="13848"/>
              </a:lnSpc>
            </a:pPr>
            <a:r>
              <a:rPr lang="en-US" sz="8992" dirty="0">
                <a:solidFill>
                  <a:srgbClr val="FFFFFF"/>
                </a:solidFill>
                <a:latin typeface="#9Slide05 VL Fadilla"/>
                <a:ea typeface="#9Slide05 VL Fadilla"/>
                <a:cs typeface="#9Slide05 VL Fadilla"/>
                <a:sym typeface="#9Slide05 VL Fadilla"/>
              </a:rPr>
              <a:t>Xin </a:t>
            </a:r>
            <a:r>
              <a:rPr lang="en-US" sz="8992" dirty="0" err="1">
                <a:solidFill>
                  <a:srgbClr val="FFFFFF"/>
                </a:solidFill>
                <a:latin typeface="#9Slide05 VL Fadilla"/>
                <a:ea typeface="#9Slide05 VL Fadilla"/>
                <a:cs typeface="#9Slide05 VL Fadilla"/>
                <a:sym typeface="#9Slide05 VL Fadilla"/>
              </a:rPr>
              <a:t>chào</a:t>
            </a:r>
            <a:r>
              <a:rPr lang="en-US" sz="8992" dirty="0">
                <a:solidFill>
                  <a:srgbClr val="FFFFFF"/>
                </a:solidFill>
                <a:latin typeface="#9Slide05 VL Fadilla"/>
                <a:ea typeface="#9Slide05 VL Fadilla"/>
                <a:cs typeface="#9Slide05 VL Fadilla"/>
                <a:sym typeface="#9Slide05 VL Fadilla"/>
              </a:rPr>
              <a:t> &amp; </a:t>
            </a:r>
            <a:r>
              <a:rPr lang="en-US" sz="8992" dirty="0" err="1">
                <a:solidFill>
                  <a:srgbClr val="FFFFFF"/>
                </a:solidFill>
                <a:latin typeface="#9Slide05 VL Fadilla"/>
                <a:ea typeface="#9Slide05 VL Fadilla"/>
                <a:cs typeface="#9Slide05 VL Fadilla"/>
                <a:sym typeface="#9Slide05 VL Fadilla"/>
              </a:rPr>
              <a:t>hẹn</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gặp</a:t>
            </a:r>
            <a:r>
              <a:rPr lang="en-US" sz="8992" dirty="0">
                <a:solidFill>
                  <a:srgbClr val="FFFFFF"/>
                </a:solidFill>
                <a:latin typeface="#9Slide05 VL Fadilla"/>
                <a:ea typeface="#9Slide05 VL Fadilla"/>
                <a:cs typeface="#9Slide05 VL Fadilla"/>
                <a:sym typeface="#9Slide05 VL Fadilla"/>
              </a:rPr>
              <a:t> </a:t>
            </a:r>
            <a:r>
              <a:rPr lang="en-US" sz="8992" dirty="0" err="1">
                <a:solidFill>
                  <a:srgbClr val="FFFFFF"/>
                </a:solidFill>
                <a:latin typeface="#9Slide05 VL Fadilla"/>
                <a:ea typeface="#9Slide05 VL Fadilla"/>
                <a:cs typeface="#9Slide05 VL Fadilla"/>
                <a:sym typeface="#9Slide05 VL Fadilla"/>
              </a:rPr>
              <a:t>lại</a:t>
            </a:r>
            <a:r>
              <a:rPr lang="en-US" sz="8992" dirty="0">
                <a:solidFill>
                  <a:srgbClr val="FFFFFF"/>
                </a:solidFill>
                <a:latin typeface="#9Slide05 VL Fadilla"/>
                <a:ea typeface="#9Slide05 VL Fadilla"/>
                <a:cs typeface="#9Slide05 VL Fadilla"/>
                <a:sym typeface="#9Slide05 VL Fadilla"/>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453566" y="180743"/>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TextBox 10"/>
          <p:cNvSpPr txBox="1"/>
          <p:nvPr/>
        </p:nvSpPr>
        <p:spPr>
          <a:xfrm>
            <a:off x="748922" y="728141"/>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I. TRI THỨC TIẾNG VIỆT VỀ CÂU RÚT GỌN</a:t>
            </a:r>
          </a:p>
        </p:txBody>
      </p:sp>
      <p:graphicFrame>
        <p:nvGraphicFramePr>
          <p:cNvPr id="11" name="Table 11"/>
          <p:cNvGraphicFramePr>
            <a:graphicFrameLocks noGrp="1"/>
          </p:cNvGraphicFramePr>
          <p:nvPr/>
        </p:nvGraphicFramePr>
        <p:xfrm>
          <a:off x="748922" y="2333625"/>
          <a:ext cx="17164185" cy="7953372"/>
        </p:xfrm>
        <a:graphic>
          <a:graphicData uri="http://schemas.openxmlformats.org/drawingml/2006/table">
            <a:tbl>
              <a:tblPr/>
              <a:tblGrid>
                <a:gridCol w="1208301">
                  <a:extLst>
                    <a:ext uri="{9D8B030D-6E8A-4147-A177-3AD203B41FA5}">
                      <a16:colId xmlns:a16="http://schemas.microsoft.com/office/drawing/2014/main" val="20000"/>
                    </a:ext>
                  </a:extLst>
                </a:gridCol>
                <a:gridCol w="6690117">
                  <a:extLst>
                    <a:ext uri="{9D8B030D-6E8A-4147-A177-3AD203B41FA5}">
                      <a16:colId xmlns:a16="http://schemas.microsoft.com/office/drawing/2014/main" val="20001"/>
                    </a:ext>
                  </a:extLst>
                </a:gridCol>
                <a:gridCol w="4799624">
                  <a:extLst>
                    <a:ext uri="{9D8B030D-6E8A-4147-A177-3AD203B41FA5}">
                      <a16:colId xmlns:a16="http://schemas.microsoft.com/office/drawing/2014/main" val="20002"/>
                    </a:ext>
                  </a:extLst>
                </a:gridCol>
                <a:gridCol w="4466143">
                  <a:extLst>
                    <a:ext uri="{9D8B030D-6E8A-4147-A177-3AD203B41FA5}">
                      <a16:colId xmlns:a16="http://schemas.microsoft.com/office/drawing/2014/main" val="20003"/>
                    </a:ext>
                  </a:extLst>
                </a:gridCol>
              </a:tblGrid>
              <a:tr h="1325562">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Nội dung</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Thành phần câu được lược bỏ trong câu in đậm</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480"/>
                        </a:lnSpc>
                        <a:defRPr/>
                      </a:pPr>
                      <a:r>
                        <a:rPr lang="en-US" sz="3200" b="1">
                          <a:solidFill>
                            <a:srgbClr val="FEFEFE"/>
                          </a:solidFill>
                          <a:latin typeface="Roboto Condensed Bold"/>
                          <a:ea typeface="Roboto Condensed Bold"/>
                          <a:cs typeface="Roboto Condensed Bold"/>
                          <a:sym typeface="Roboto Condensed Bold"/>
                        </a:rPr>
                        <a:t>Khôi phục câu</a:t>
                      </a:r>
                      <a:endParaRPr lang="en-US" sz="1100"/>
                    </a:p>
                    <a:p>
                      <a:pPr algn="ctr">
                        <a:lnSpc>
                          <a:spcPts val="4480"/>
                        </a:lnSpc>
                      </a:pPr>
                      <a:r>
                        <a:rPr lang="en-US" sz="3200" b="1">
                          <a:solidFill>
                            <a:srgbClr val="FEFEFE"/>
                          </a:solidFill>
                          <a:latin typeface="Roboto Condensed Bold"/>
                          <a:ea typeface="Roboto Condensed Bold"/>
                          <a:cs typeface="Roboto Condensed Bold"/>
                          <a:sym typeface="Roboto Condensed Bold"/>
                        </a:rPr>
                        <a:t> có đủ thành phần chính</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extLst>
                  <a:ext uri="{0D108BD9-81ED-4DB2-BD59-A6C34878D82A}">
                    <a16:rowId xmlns:a16="http://schemas.microsoft.com/office/drawing/2014/main" val="10000"/>
                  </a:ext>
                </a:extLst>
              </a:tr>
              <a:tr h="132556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Anh đang làm gì?</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Đọc sách.</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2556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b</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Ai đã trồng những cây hoa này?</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Mẹ tôi.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2556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c</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Khi nào anh đi Sài Gòn vậy?</a:t>
                      </a:r>
                      <a:endParaRPr lang="en-US" sz="1100"/>
                    </a:p>
                    <a:p>
                      <a:pPr algn="l">
                        <a:lnSpc>
                          <a:spcPts val="4620"/>
                        </a:lnSpc>
                      </a:pPr>
                      <a:r>
                        <a:rPr lang="en-US" sz="3300">
                          <a:solidFill>
                            <a:srgbClr val="494646"/>
                          </a:solidFill>
                          <a:latin typeface="Roboto Condensed"/>
                          <a:ea typeface="Roboto Condensed"/>
                          <a:cs typeface="Roboto Condensed"/>
                          <a:sym typeface="Roboto Condensed"/>
                        </a:rPr>
                        <a:t>-</a:t>
                      </a:r>
                      <a:r>
                        <a:rPr lang="en-US" sz="3300" b="1">
                          <a:solidFill>
                            <a:srgbClr val="494646"/>
                          </a:solidFill>
                          <a:latin typeface="Roboto Condensed Bold"/>
                          <a:ea typeface="Roboto Condensed Bold"/>
                          <a:cs typeface="Roboto Condensed Bold"/>
                          <a:sym typeface="Roboto Condensed Bold"/>
                        </a:rPr>
                        <a:t>   Ngày mai.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2556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d</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Ông ấy đi công tác ở đâu?</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 Tây Nguyên.</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2556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e</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Hôm nay con có đi học không?</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 Không.</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900200"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7" name="Freeform 7"/>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graphicFrame>
        <p:nvGraphicFramePr>
          <p:cNvPr id="9" name="Table 9"/>
          <p:cNvGraphicFramePr>
            <a:graphicFrameLocks noGrp="1"/>
          </p:cNvGraphicFramePr>
          <p:nvPr/>
        </p:nvGraphicFramePr>
        <p:xfrm>
          <a:off x="561907" y="871017"/>
          <a:ext cx="17164185" cy="8885303"/>
        </p:xfrm>
        <a:graphic>
          <a:graphicData uri="http://schemas.openxmlformats.org/drawingml/2006/table">
            <a:tbl>
              <a:tblPr/>
              <a:tblGrid>
                <a:gridCol w="1208301">
                  <a:extLst>
                    <a:ext uri="{9D8B030D-6E8A-4147-A177-3AD203B41FA5}">
                      <a16:colId xmlns:a16="http://schemas.microsoft.com/office/drawing/2014/main" val="20000"/>
                    </a:ext>
                  </a:extLst>
                </a:gridCol>
                <a:gridCol w="5955856">
                  <a:extLst>
                    <a:ext uri="{9D8B030D-6E8A-4147-A177-3AD203B41FA5}">
                      <a16:colId xmlns:a16="http://schemas.microsoft.com/office/drawing/2014/main" val="20001"/>
                    </a:ext>
                  </a:extLst>
                </a:gridCol>
                <a:gridCol w="4811382">
                  <a:extLst>
                    <a:ext uri="{9D8B030D-6E8A-4147-A177-3AD203B41FA5}">
                      <a16:colId xmlns:a16="http://schemas.microsoft.com/office/drawing/2014/main" val="20002"/>
                    </a:ext>
                  </a:extLst>
                </a:gridCol>
                <a:gridCol w="5188646">
                  <a:extLst>
                    <a:ext uri="{9D8B030D-6E8A-4147-A177-3AD203B41FA5}">
                      <a16:colId xmlns:a16="http://schemas.microsoft.com/office/drawing/2014/main" val="20003"/>
                    </a:ext>
                  </a:extLst>
                </a:gridCol>
              </a:tblGrid>
              <a:tr h="1475942">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Ví dụ</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Nội dung</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620"/>
                        </a:lnSpc>
                        <a:defRPr/>
                      </a:pPr>
                      <a:r>
                        <a:rPr lang="en-US" sz="3300" b="1">
                          <a:solidFill>
                            <a:srgbClr val="FEFEFE"/>
                          </a:solidFill>
                          <a:latin typeface="Roboto Condensed Bold"/>
                          <a:ea typeface="Roboto Condensed Bold"/>
                          <a:cs typeface="Roboto Condensed Bold"/>
                          <a:sym typeface="Roboto Condensed Bold"/>
                        </a:rPr>
                        <a:t>Thành phần câu được lược bỏ trong câu in đậm</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tc>
                  <a:txBody>
                    <a:bodyPr/>
                    <a:lstStyle/>
                    <a:p>
                      <a:pPr algn="ctr">
                        <a:lnSpc>
                          <a:spcPts val="4480"/>
                        </a:lnSpc>
                        <a:defRPr/>
                      </a:pPr>
                      <a:r>
                        <a:rPr lang="en-US" sz="3200" b="1">
                          <a:solidFill>
                            <a:srgbClr val="FEFEFE"/>
                          </a:solidFill>
                          <a:latin typeface="Roboto Condensed Bold"/>
                          <a:ea typeface="Roboto Condensed Bold"/>
                          <a:cs typeface="Roboto Condensed Bold"/>
                          <a:sym typeface="Roboto Condensed Bold"/>
                        </a:rPr>
                        <a:t>Khôi phục câu</a:t>
                      </a:r>
                      <a:endParaRPr lang="en-US" sz="1100"/>
                    </a:p>
                    <a:p>
                      <a:pPr algn="ctr">
                        <a:lnSpc>
                          <a:spcPts val="4480"/>
                        </a:lnSpc>
                      </a:pPr>
                      <a:r>
                        <a:rPr lang="en-US" sz="3200" b="1">
                          <a:solidFill>
                            <a:srgbClr val="FEFEFE"/>
                          </a:solidFill>
                          <a:latin typeface="Roboto Condensed Bold"/>
                          <a:ea typeface="Roboto Condensed Bold"/>
                          <a:cs typeface="Roboto Condensed Bold"/>
                          <a:sym typeface="Roboto Condensed Bold"/>
                        </a:rPr>
                        <a:t> có đủ thành phần chính</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2875A0"/>
                    </a:solidFill>
                  </a:tcPr>
                </a:tc>
                <a:extLst>
                  <a:ext uri="{0D108BD9-81ED-4DB2-BD59-A6C34878D82A}">
                    <a16:rowId xmlns:a16="http://schemas.microsoft.com/office/drawing/2014/main" val="10000"/>
                  </a:ext>
                </a:extLst>
              </a:tr>
              <a:tr h="1325451">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a</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Anh đang làm gì?</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Đọc sách.</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r>
                        <a:rPr lang="en-US" sz="3300" b="1">
                          <a:solidFill>
                            <a:srgbClr val="494646"/>
                          </a:solidFill>
                          <a:latin typeface="Roboto Condensed Bold"/>
                          <a:ea typeface="Roboto Condensed Bold"/>
                          <a:cs typeface="Roboto Condensed Bold"/>
                          <a:sym typeface="Roboto Condensed Bold"/>
                        </a:rPr>
                        <a:t>CHỦ NGỮ</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12472" lvl="1" indent="-356236" algn="just">
                        <a:lnSpc>
                          <a:spcPts val="4620"/>
                        </a:lnSpc>
                        <a:buFont typeface="Arial"/>
                        <a:buChar char="•"/>
                        <a:defRPr/>
                      </a:pPr>
                      <a:r>
                        <a:rPr lang="en-US" sz="3300" b="1">
                          <a:solidFill>
                            <a:srgbClr val="494646"/>
                          </a:solidFill>
                          <a:latin typeface="Roboto Condensed Bold"/>
                          <a:ea typeface="Roboto Condensed Bold"/>
                          <a:cs typeface="Roboto Condensed Bold"/>
                          <a:sym typeface="Roboto Condensed Bold"/>
                        </a:rPr>
                        <a:t>Anh đang</a:t>
                      </a:r>
                      <a:r>
                        <a:rPr lang="en-US" sz="3300">
                          <a:solidFill>
                            <a:srgbClr val="494646"/>
                          </a:solidFill>
                          <a:latin typeface="Roboto Condensed"/>
                          <a:ea typeface="Roboto Condensed"/>
                          <a:cs typeface="Roboto Condensed"/>
                          <a:sym typeface="Roboto Condensed"/>
                        </a:rPr>
                        <a:t> đọc sách.</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47594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b</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Ai đã trồng những cây hoa này?</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Mẹ tôi.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r>
                        <a:rPr lang="en-US" sz="3300" b="1">
                          <a:solidFill>
                            <a:srgbClr val="494646"/>
                          </a:solidFill>
                          <a:latin typeface="Roboto Condensed Bold"/>
                          <a:ea typeface="Roboto Condensed Bold"/>
                          <a:cs typeface="Roboto Condensed Bold"/>
                          <a:sym typeface="Roboto Condensed Bold"/>
                        </a:rPr>
                        <a:t>VỊ NGỮ</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12472" lvl="1" indent="-356236" algn="just">
                        <a:lnSpc>
                          <a:spcPts val="4620"/>
                        </a:lnSpc>
                        <a:buFont typeface="Arial"/>
                        <a:buChar char="•"/>
                        <a:defRPr/>
                      </a:pPr>
                      <a:r>
                        <a:rPr lang="en-US" sz="3300">
                          <a:solidFill>
                            <a:srgbClr val="494646"/>
                          </a:solidFill>
                          <a:latin typeface="Roboto Condensed"/>
                          <a:ea typeface="Roboto Condensed"/>
                          <a:cs typeface="Roboto Condensed"/>
                          <a:sym typeface="Roboto Condensed"/>
                        </a:rPr>
                        <a:t>Mẹ tôi </a:t>
                      </a:r>
                      <a:r>
                        <a:rPr lang="en-US" sz="3300" b="1">
                          <a:solidFill>
                            <a:srgbClr val="494646"/>
                          </a:solidFill>
                          <a:latin typeface="Roboto Condensed Bold"/>
                          <a:ea typeface="Roboto Condensed Bold"/>
                          <a:cs typeface="Roboto Condensed Bold"/>
                          <a:sym typeface="Roboto Condensed Bold"/>
                        </a:rPr>
                        <a:t>đã trồng những cây hoa này.</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7594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c</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Khi nào anh đi Sài Gòn vậy?</a:t>
                      </a:r>
                      <a:endParaRPr lang="en-US" sz="1100"/>
                    </a:p>
                    <a:p>
                      <a:pPr algn="l">
                        <a:lnSpc>
                          <a:spcPts val="4620"/>
                        </a:lnSpc>
                      </a:pPr>
                      <a:r>
                        <a:rPr lang="en-US" sz="3300">
                          <a:solidFill>
                            <a:srgbClr val="494646"/>
                          </a:solidFill>
                          <a:latin typeface="Roboto Condensed"/>
                          <a:ea typeface="Roboto Condensed"/>
                          <a:cs typeface="Roboto Condensed"/>
                          <a:sym typeface="Roboto Condensed"/>
                        </a:rPr>
                        <a:t>-</a:t>
                      </a:r>
                      <a:r>
                        <a:rPr lang="en-US" sz="3300" b="1">
                          <a:solidFill>
                            <a:srgbClr val="494646"/>
                          </a:solidFill>
                          <a:latin typeface="Roboto Condensed Bold"/>
                          <a:ea typeface="Roboto Condensed Bold"/>
                          <a:cs typeface="Roboto Condensed Bold"/>
                          <a:sym typeface="Roboto Condensed Bold"/>
                        </a:rPr>
                        <a:t>   Ngày mai.</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r>
                        <a:rPr lang="en-US" sz="3300" b="1">
                          <a:solidFill>
                            <a:srgbClr val="494646"/>
                          </a:solidFill>
                          <a:latin typeface="Roboto Condensed Bold"/>
                          <a:ea typeface="Roboto Condensed Bold"/>
                          <a:cs typeface="Roboto Condensed Bold"/>
                          <a:sym typeface="Roboto Condensed Bold"/>
                        </a:rPr>
                        <a:t>CẢ CHỦ NGỮ VÀ VỊ NGỮ</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12472" lvl="1" indent="-356236" algn="just">
                        <a:lnSpc>
                          <a:spcPts val="4620"/>
                        </a:lnSpc>
                        <a:buFont typeface="Arial"/>
                        <a:buChar char="•"/>
                        <a:defRPr/>
                      </a:pPr>
                      <a:r>
                        <a:rPr lang="en-US" sz="3300">
                          <a:solidFill>
                            <a:srgbClr val="494646"/>
                          </a:solidFill>
                          <a:latin typeface="Roboto Condensed"/>
                          <a:ea typeface="Roboto Condensed"/>
                          <a:cs typeface="Roboto Condensed"/>
                          <a:sym typeface="Roboto Condensed"/>
                        </a:rPr>
                        <a:t>Ngày mai </a:t>
                      </a:r>
                      <a:r>
                        <a:rPr lang="en-US" sz="3300" b="1">
                          <a:solidFill>
                            <a:srgbClr val="494646"/>
                          </a:solidFill>
                          <a:latin typeface="Roboto Condensed Bold"/>
                          <a:ea typeface="Roboto Condensed Bold"/>
                          <a:cs typeface="Roboto Condensed Bold"/>
                          <a:sym typeface="Roboto Condensed Bold"/>
                        </a:rPr>
                        <a:t>anh đi Sài Gòn.</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25451">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d</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Ông ấy đi công tác ở đâu?</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 Tây Nguyên.</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r>
                        <a:rPr lang="en-US" sz="3300" b="1">
                          <a:solidFill>
                            <a:srgbClr val="494646"/>
                          </a:solidFill>
                          <a:latin typeface="Roboto Condensed Bold"/>
                          <a:ea typeface="Roboto Condensed Bold"/>
                          <a:cs typeface="Roboto Condensed Bold"/>
                          <a:sym typeface="Roboto Condensed Bold"/>
                        </a:rPr>
                        <a:t>CẢ CHỦ NGỮ VÀ VỊ NGỮ</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12472" lvl="1" indent="-356236" algn="just">
                        <a:lnSpc>
                          <a:spcPts val="4620"/>
                        </a:lnSpc>
                        <a:buFont typeface="Arial"/>
                        <a:buChar char="•"/>
                        <a:defRPr/>
                      </a:pPr>
                      <a:r>
                        <a:rPr lang="en-US" sz="3300" b="1">
                          <a:solidFill>
                            <a:srgbClr val="494646"/>
                          </a:solidFill>
                          <a:latin typeface="Roboto Condensed Bold"/>
                          <a:ea typeface="Roboto Condensed Bold"/>
                          <a:cs typeface="Roboto Condensed Bold"/>
                          <a:sym typeface="Roboto Condensed Bold"/>
                        </a:rPr>
                        <a:t>Ông ấy đi công tác </a:t>
                      </a:r>
                      <a:r>
                        <a:rPr lang="en-US" sz="3300">
                          <a:solidFill>
                            <a:srgbClr val="494646"/>
                          </a:solidFill>
                          <a:latin typeface="Roboto Condensed"/>
                          <a:ea typeface="Roboto Condensed"/>
                          <a:cs typeface="Roboto Condensed"/>
                          <a:sym typeface="Roboto Condensed"/>
                        </a:rPr>
                        <a:t>ở Tây Nguyên.</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75942">
                <a:tc>
                  <a:txBody>
                    <a:bodyPr/>
                    <a:lstStyle/>
                    <a:p>
                      <a:pPr algn="ctr">
                        <a:lnSpc>
                          <a:spcPts val="4620"/>
                        </a:lnSpc>
                        <a:defRPr/>
                      </a:pPr>
                      <a:r>
                        <a:rPr lang="en-US" sz="3300">
                          <a:solidFill>
                            <a:srgbClr val="494646"/>
                          </a:solidFill>
                          <a:latin typeface="Roboto Condensed"/>
                          <a:ea typeface="Roboto Condensed"/>
                          <a:cs typeface="Roboto Condensed"/>
                          <a:sym typeface="Roboto Condensed"/>
                        </a:rPr>
                        <a:t>e</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l">
                        <a:lnSpc>
                          <a:spcPts val="4620"/>
                        </a:lnSpc>
                        <a:defRPr/>
                      </a:pPr>
                      <a:r>
                        <a:rPr lang="en-US" sz="3300">
                          <a:solidFill>
                            <a:srgbClr val="494646"/>
                          </a:solidFill>
                          <a:latin typeface="Roboto Condensed"/>
                          <a:ea typeface="Roboto Condensed"/>
                          <a:cs typeface="Roboto Condensed"/>
                          <a:sym typeface="Roboto Condensed"/>
                        </a:rPr>
                        <a:t>-   Hôm nay con có đi học không?</a:t>
                      </a:r>
                      <a:endParaRPr lang="en-US" sz="1100"/>
                    </a:p>
                    <a:p>
                      <a:pPr algn="l">
                        <a:lnSpc>
                          <a:spcPts val="4620"/>
                        </a:lnSpc>
                      </a:pPr>
                      <a:r>
                        <a:rPr lang="en-US" sz="3300">
                          <a:solidFill>
                            <a:srgbClr val="494646"/>
                          </a:solidFill>
                          <a:latin typeface="Roboto Condensed"/>
                          <a:ea typeface="Roboto Condensed"/>
                          <a:cs typeface="Roboto Condensed"/>
                          <a:sym typeface="Roboto Condensed"/>
                        </a:rPr>
                        <a:t>-  </a:t>
                      </a:r>
                      <a:r>
                        <a:rPr lang="en-US" sz="3300" b="1">
                          <a:solidFill>
                            <a:srgbClr val="494646"/>
                          </a:solidFill>
                          <a:latin typeface="Roboto Condensed Bold"/>
                          <a:ea typeface="Roboto Condensed Bold"/>
                          <a:cs typeface="Roboto Condensed Bold"/>
                          <a:sym typeface="Roboto Condensed Bold"/>
                        </a:rPr>
                        <a:t> Không.</a:t>
                      </a:r>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algn="ctr">
                        <a:lnSpc>
                          <a:spcPts val="4620"/>
                        </a:lnSpc>
                        <a:defRPr/>
                      </a:pPr>
                      <a:r>
                        <a:rPr lang="en-US" sz="3300" b="1">
                          <a:solidFill>
                            <a:srgbClr val="494646"/>
                          </a:solidFill>
                          <a:latin typeface="Roboto Condensed Bold"/>
                          <a:ea typeface="Roboto Condensed Bold"/>
                          <a:cs typeface="Roboto Condensed Bold"/>
                          <a:sym typeface="Roboto Condensed Bold"/>
                        </a:rPr>
                        <a:t>CẢ CHỦ NGỮ VÀ VỊ NGỮ</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tc>
                  <a:txBody>
                    <a:bodyPr/>
                    <a:lstStyle/>
                    <a:p>
                      <a:pPr marL="712472" lvl="1" indent="-356236" algn="just">
                        <a:lnSpc>
                          <a:spcPts val="4620"/>
                        </a:lnSpc>
                        <a:buFont typeface="Arial"/>
                        <a:buChar char="•"/>
                        <a:defRPr/>
                      </a:pPr>
                      <a:r>
                        <a:rPr lang="en-US" sz="3300" b="1">
                          <a:solidFill>
                            <a:srgbClr val="494646"/>
                          </a:solidFill>
                          <a:latin typeface="Roboto Condensed Bold"/>
                          <a:ea typeface="Roboto Condensed Bold"/>
                          <a:cs typeface="Roboto Condensed Bold"/>
                          <a:sym typeface="Roboto Condensed Bold"/>
                        </a:rPr>
                        <a:t>Hôm nay con</a:t>
                      </a:r>
                      <a:r>
                        <a:rPr lang="en-US" sz="3300">
                          <a:solidFill>
                            <a:srgbClr val="494646"/>
                          </a:solidFill>
                          <a:latin typeface="Roboto Condensed"/>
                          <a:ea typeface="Roboto Condensed"/>
                          <a:cs typeface="Roboto Condensed"/>
                          <a:sym typeface="Roboto Condensed"/>
                        </a:rPr>
                        <a:t> không </a:t>
                      </a:r>
                      <a:r>
                        <a:rPr lang="en-US" sz="3300" b="1">
                          <a:solidFill>
                            <a:srgbClr val="494646"/>
                          </a:solidFill>
                          <a:latin typeface="Roboto Condensed Bold"/>
                          <a:ea typeface="Roboto Condensed Bold"/>
                          <a:cs typeface="Roboto Condensed Bold"/>
                          <a:sym typeface="Roboto Condensed Bold"/>
                        </a:rPr>
                        <a:t>đi học.</a:t>
                      </a:r>
                      <a:endParaRPr lang="en-US" sz="1100"/>
                    </a:p>
                  </a:txBody>
                  <a:tcPr marL="47625" marR="47625" marT="47625" marB="47625" anchor="ctr">
                    <a:lnL w="9525" cap="flat" cmpd="sng" algn="ctr">
                      <a:solidFill>
                        <a:srgbClr val="32A2A0"/>
                      </a:solidFill>
                      <a:prstDash val="solid"/>
                      <a:round/>
                      <a:headEnd type="none" w="med" len="med"/>
                      <a:tailEnd type="none" w="med" len="med"/>
                    </a:lnL>
                    <a:lnR w="9525" cap="flat" cmpd="sng" algn="ctr">
                      <a:solidFill>
                        <a:srgbClr val="32A2A0"/>
                      </a:solidFill>
                      <a:prstDash val="solid"/>
                      <a:round/>
                      <a:headEnd type="none" w="med" len="med"/>
                      <a:tailEnd type="none" w="med" len="med"/>
                    </a:lnR>
                    <a:lnT w="9525" cap="flat" cmpd="sng" algn="ctr">
                      <a:solidFill>
                        <a:srgbClr val="32A2A0"/>
                      </a:solidFill>
                      <a:prstDash val="solid"/>
                      <a:round/>
                      <a:headEnd type="none" w="med" len="med"/>
                      <a:tailEnd type="none" w="med" len="med"/>
                    </a:lnT>
                    <a:lnB w="9525" cap="flat" cmpd="sng" algn="ctr">
                      <a:solidFill>
                        <a:srgbClr val="32A2A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8103"/>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705186" y="-178761"/>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11854071" y="-574542"/>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907132" y="273632"/>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16383843" y="5045364"/>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438474" y="9084991"/>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TextBox 10"/>
          <p:cNvSpPr txBox="1"/>
          <p:nvPr/>
        </p:nvSpPr>
        <p:spPr>
          <a:xfrm>
            <a:off x="748922" y="728141"/>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I. TRI THỨC TIẾNG VIỆT VỀ CÂU RÚT GỌN</a:t>
            </a:r>
          </a:p>
        </p:txBody>
      </p:sp>
      <p:sp>
        <p:nvSpPr>
          <p:cNvPr id="11" name="TextBox 11"/>
          <p:cNvSpPr txBox="1"/>
          <p:nvPr/>
        </p:nvSpPr>
        <p:spPr>
          <a:xfrm>
            <a:off x="1028700" y="2845308"/>
            <a:ext cx="16243209" cy="5039533"/>
          </a:xfrm>
          <a:prstGeom prst="rect">
            <a:avLst/>
          </a:prstGeom>
        </p:spPr>
        <p:txBody>
          <a:bodyPr lIns="0" tIns="0" rIns="0" bIns="0" rtlCol="0" anchor="t">
            <a:spAutoFit/>
          </a:bodyPr>
          <a:lstStyle/>
          <a:p>
            <a:pPr algn="just">
              <a:lnSpc>
                <a:spcPts val="5740"/>
              </a:lnSpc>
            </a:pPr>
            <a:r>
              <a:rPr lang="en-US" sz="4100" b="1" spc="-49" dirty="0">
                <a:solidFill>
                  <a:srgbClr val="000000"/>
                </a:solidFill>
                <a:latin typeface="Roboto Condensed Bold"/>
                <a:ea typeface="Roboto Condensed Bold"/>
                <a:cs typeface="Roboto Condensed Bold"/>
                <a:sym typeface="Roboto Condensed Bold"/>
              </a:rPr>
              <a:t> 2. </a:t>
            </a:r>
            <a:r>
              <a:rPr lang="en-US" sz="4100" b="1" spc="-49" dirty="0" err="1">
                <a:solidFill>
                  <a:srgbClr val="000000"/>
                </a:solidFill>
                <a:latin typeface="Roboto Condensed Bold"/>
                <a:ea typeface="Roboto Condensed Bold"/>
                <a:cs typeface="Roboto Condensed Bold"/>
                <a:sym typeface="Roboto Condensed Bold"/>
              </a:rPr>
              <a:t>Trả</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lời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các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hỏi</a:t>
            </a:r>
            <a:r>
              <a:rPr lang="en-US" sz="4100" b="1" spc="-49" dirty="0">
                <a:solidFill>
                  <a:srgbClr val="000000"/>
                </a:solidFill>
                <a:latin typeface="Roboto Condensed Bold"/>
                <a:ea typeface="Roboto Condensed Bold"/>
                <a:cs typeface="Roboto Condensed Bold"/>
                <a:sym typeface="Roboto Condensed Bold"/>
              </a:rPr>
              <a:t>:</a:t>
            </a:r>
          </a:p>
          <a:p>
            <a:pPr algn="just">
              <a:lnSpc>
                <a:spcPts val="5740"/>
              </a:lnSpc>
            </a:pPr>
            <a:r>
              <a:rPr lang="en-US" sz="4100" spc="-49" dirty="0">
                <a:solidFill>
                  <a:srgbClr val="000000"/>
                </a:solidFill>
                <a:latin typeface="Roboto Condensed"/>
                <a:ea typeface="Roboto Condensed"/>
                <a:cs typeface="Roboto Condensed"/>
                <a:sym typeface="Roboto Condensed"/>
              </a:rPr>
              <a:t> a. </a:t>
            </a:r>
            <a:r>
              <a:rPr lang="en-US" sz="4100" spc="-49" dirty="0" err="1">
                <a:solidFill>
                  <a:srgbClr val="000000"/>
                </a:solidFill>
                <a:latin typeface="Roboto Condensed"/>
                <a:ea typeface="Roboto Condensed"/>
                <a:cs typeface="Roboto Condensed"/>
                <a:sym typeface="Roboto Condensed"/>
              </a:rPr>
              <a:t>Từ</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việc</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hoàn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thành</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bảng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trên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trên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em</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hãy</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rút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ra</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cách</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tạo</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một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câu</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rút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gọn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Việc</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sử</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dụng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câu</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rút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gọn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như</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trên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có</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tác</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dụng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gì</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đối</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với</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cuộc</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giao</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tiếp</a:t>
            </a:r>
            <a:r>
              <a:rPr lang="en-US" sz="4100" spc="-49" dirty="0">
                <a:solidFill>
                  <a:srgbClr val="000000"/>
                </a:solidFill>
                <a:latin typeface="Roboto Condensed"/>
                <a:ea typeface="Roboto Condensed"/>
                <a:cs typeface="Roboto Condensed"/>
                <a:sym typeface="Roboto Condensed"/>
              </a:rPr>
              <a:t>?</a:t>
            </a:r>
          </a:p>
          <a:p>
            <a:pPr algn="just">
              <a:lnSpc>
                <a:spcPts val="5740"/>
              </a:lnSpc>
            </a:pPr>
            <a:endParaRPr lang="en-US" sz="4100" spc="-49" dirty="0">
              <a:solidFill>
                <a:srgbClr val="000000"/>
              </a:solidFill>
              <a:latin typeface="Roboto Condensed"/>
              <a:ea typeface="Roboto Condensed"/>
              <a:cs typeface="Roboto Condensed"/>
              <a:sym typeface="Roboto Condensed"/>
            </a:endParaRPr>
          </a:p>
          <a:p>
            <a:pPr algn="just">
              <a:lnSpc>
                <a:spcPts val="5740"/>
              </a:lnSpc>
            </a:pPr>
            <a:endParaRPr lang="en-US" sz="4100" spc="-49" dirty="0">
              <a:solidFill>
                <a:srgbClr val="000000"/>
              </a:solidFill>
              <a:latin typeface="Roboto Condensed"/>
              <a:ea typeface="Roboto Condensed"/>
              <a:cs typeface="Roboto Condensed"/>
              <a:sym typeface="Roboto Condensed"/>
            </a:endParaRPr>
          </a:p>
          <a:p>
            <a:pPr algn="just">
              <a:lnSpc>
                <a:spcPts val="5740"/>
              </a:lnSpc>
            </a:pPr>
            <a:r>
              <a:rPr lang="en-US" sz="4100" spc="-49" dirty="0">
                <a:solidFill>
                  <a:srgbClr val="000000"/>
                </a:solidFill>
                <a:latin typeface="Roboto Condensed"/>
                <a:ea typeface="Roboto Condensed"/>
                <a:cs typeface="Roboto Condensed"/>
                <a:sym typeface="Roboto Condensed"/>
              </a:rPr>
              <a:t>b. Quan </a:t>
            </a:r>
            <a:r>
              <a:rPr lang="en-US" sz="4100" spc="-49" dirty="0" err="1">
                <a:solidFill>
                  <a:srgbClr val="000000"/>
                </a:solidFill>
                <a:latin typeface="Roboto Condensed"/>
                <a:ea typeface="Roboto Condensed"/>
                <a:cs typeface="Roboto Condensed"/>
                <a:sym typeface="Roboto Condensed"/>
              </a:rPr>
              <a:t>sát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ngữ</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liệu</a:t>
            </a:r>
            <a:r>
              <a:rPr lang="en-US" sz="4100" spc="-49" dirty="0">
                <a:solidFill>
                  <a:srgbClr val="000000"/>
                </a:solidFill>
                <a:latin typeface="Roboto Condensed"/>
                <a:ea typeface="Roboto Condensed"/>
                <a:cs typeface="Roboto Condensed"/>
                <a:sym typeface="Roboto Condensed"/>
              </a:rPr>
              <a:t> (e), </a:t>
            </a:r>
            <a:r>
              <a:rPr lang="en-US" sz="4100" spc="-49" dirty="0" err="1">
                <a:solidFill>
                  <a:srgbClr val="000000"/>
                </a:solidFill>
                <a:latin typeface="Roboto Condensed"/>
                <a:ea typeface="Roboto Condensed"/>
                <a:cs typeface="Roboto Condensed"/>
                <a:sym typeface="Roboto Condensed"/>
              </a:rPr>
              <a:t>em</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dự</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đoán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người</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hỏi</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là</a:t>
            </a:r>
            <a:r>
              <a:rPr lang="en-US" sz="4100" spc="-49" dirty="0">
                <a:solidFill>
                  <a:srgbClr val="000000"/>
                </a:solidFill>
                <a:latin typeface="Roboto Condensed"/>
                <a:ea typeface="Roboto Condensed"/>
                <a:cs typeface="Roboto Condensed"/>
                <a:sym typeface="Roboto Condensed"/>
              </a:rPr>
              <a:t> ai? </a:t>
            </a:r>
            <a:r>
              <a:rPr lang="en-US" sz="4100" spc="-49" dirty="0" err="1">
                <a:solidFill>
                  <a:srgbClr val="000000"/>
                </a:solidFill>
                <a:latin typeface="Roboto Condensed"/>
                <a:ea typeface="Roboto Condensed"/>
                <a:cs typeface="Roboto Condensed"/>
                <a:sym typeface="Roboto Condensed"/>
              </a:rPr>
              <a:t>Rút</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gọn</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câu</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trả</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lời</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trong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trường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hợp</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này</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có</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nên</a:t>
            </a:r>
            <a:r>
              <a:rPr lang="en-US" sz="4100" spc="-49" dirty="0">
                <a:solidFill>
                  <a:srgbClr val="000000"/>
                </a:solidFill>
                <a:latin typeface="Roboto Condensed"/>
                <a:ea typeface="Roboto Condensed"/>
                <a:cs typeface="Roboto Condensed"/>
                <a:sym typeface="Roboto Condensed"/>
              </a:rPr>
              <a:t> hay </a:t>
            </a:r>
            <a:r>
              <a:rPr lang="en-US" sz="4100" spc="-49" dirty="0" err="1">
                <a:solidFill>
                  <a:srgbClr val="000000"/>
                </a:solidFill>
                <a:latin typeface="Roboto Condensed"/>
                <a:ea typeface="Roboto Condensed"/>
                <a:cs typeface="Roboto Condensed"/>
                <a:sym typeface="Roboto Condensed"/>
              </a:rPr>
              <a:t>không</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Vì</a:t>
            </a:r>
            <a:r>
              <a:rPr lang="en-US" sz="4100" spc="-49" dirty="0">
                <a:solidFill>
                  <a:srgbClr val="000000"/>
                </a:solidFill>
                <a:latin typeface="Roboto Condensed"/>
                <a:ea typeface="Roboto Condensed"/>
                <a:cs typeface="Roboto Condensed"/>
                <a:sym typeface="Roboto Condensed"/>
              </a:rPr>
              <a:t> </a:t>
            </a:r>
            <a:r>
              <a:rPr lang="en-US" sz="4100" spc="-49" dirty="0" err="1">
                <a:solidFill>
                  <a:srgbClr val="000000"/>
                </a:solidFill>
                <a:latin typeface="Roboto Condensed"/>
                <a:ea typeface="Roboto Condensed"/>
                <a:cs typeface="Roboto Condensed"/>
                <a:sym typeface="Roboto Condensed"/>
              </a:rPr>
              <a:t>sao</a:t>
            </a:r>
            <a:r>
              <a:rPr lang="en-US" sz="4100" spc="-49" dirty="0">
                <a:solidFill>
                  <a:srgbClr val="000000"/>
                </a:solidFill>
                <a:latin typeface="Roboto Condensed"/>
                <a:ea typeface="Roboto Condensed"/>
                <a:cs typeface="Roboto Condensed"/>
                <a:sym typeface="Roboto Condensed"/>
              </a:rPr>
              <a:t>?</a:t>
            </a:r>
          </a:p>
        </p:txBody>
      </p:sp>
      <p:sp>
        <p:nvSpPr>
          <p:cNvPr id="12" name="TextBox 12"/>
          <p:cNvSpPr txBox="1"/>
          <p:nvPr/>
        </p:nvSpPr>
        <p:spPr>
          <a:xfrm>
            <a:off x="1593709" y="5017082"/>
            <a:ext cx="15195006" cy="1419909"/>
          </a:xfrm>
          <a:prstGeom prst="rect">
            <a:avLst/>
          </a:prstGeom>
        </p:spPr>
        <p:txBody>
          <a:bodyPr lIns="0" tIns="0" rIns="0" bIns="0" rtlCol="0" anchor="t">
            <a:spAutoFit/>
          </a:bodyPr>
          <a:lstStyle/>
          <a:p>
            <a:pPr algn="ctr">
              <a:lnSpc>
                <a:spcPts val="5740"/>
              </a:lnSpc>
            </a:pPr>
            <a:r>
              <a:rPr lang="en-US" sz="4100" b="1" spc="-49" dirty="0">
                <a:solidFill>
                  <a:srgbClr val="000000"/>
                </a:solidFill>
                <a:latin typeface="Roboto Condensed Bold"/>
                <a:ea typeface="Roboto Condensed Bold"/>
                <a:cs typeface="Roboto Condensed Bold"/>
                <a:sym typeface="Roboto Condensed Bold"/>
              </a:rPr>
              <a:t>--&gt; </a:t>
            </a:r>
            <a:r>
              <a:rPr lang="en-US" sz="4100" b="1" spc="-49" dirty="0" err="1">
                <a:solidFill>
                  <a:srgbClr val="000000"/>
                </a:solidFill>
                <a:latin typeface="Roboto Condensed Bold"/>
                <a:ea typeface="Roboto Condensed Bold"/>
                <a:cs typeface="Roboto Condensed Bold"/>
                <a:sym typeface="Roboto Condensed Bold"/>
              </a:rPr>
              <a:t>Có</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thể</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lược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bỏ</a:t>
            </a:r>
            <a:r>
              <a:rPr lang="en-US" sz="4100" b="1" spc="-49" dirty="0">
                <a:solidFill>
                  <a:srgbClr val="000000"/>
                </a:solidFill>
                <a:latin typeface="Roboto Condensed Bold"/>
                <a:ea typeface="Roboto Condensed Bold"/>
                <a:cs typeface="Roboto Condensed Bold"/>
                <a:sym typeface="Roboto Condensed Bold"/>
              </a:rPr>
              <a:t> CN, VN </a:t>
            </a:r>
            <a:r>
              <a:rPr lang="en-US" sz="4100" b="1" spc="-49" dirty="0" err="1">
                <a:solidFill>
                  <a:srgbClr val="000000"/>
                </a:solidFill>
                <a:latin typeface="Roboto Condensed Bold"/>
                <a:ea typeface="Roboto Condensed Bold"/>
                <a:cs typeface="Roboto Condensed Bold"/>
                <a:sym typeface="Roboto Condensed Bold"/>
              </a:rPr>
              <a:t>hoặc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cả</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hai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thành</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phần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chính</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của</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a:t>
            </a:r>
          </a:p>
          <a:p>
            <a:pPr algn="ctr">
              <a:lnSpc>
                <a:spcPts val="5740"/>
              </a:lnSpc>
            </a:pPr>
            <a:r>
              <a:rPr lang="en-US" sz="4100" b="1" spc="-49" dirty="0" err="1">
                <a:solidFill>
                  <a:srgbClr val="000000"/>
                </a:solidFill>
                <a:latin typeface="Roboto Condensed Bold"/>
                <a:ea typeface="Roboto Condensed Bold"/>
                <a:cs typeface="Roboto Condensed Bold"/>
                <a:sym typeface="Roboto Condensed Bold"/>
              </a:rPr>
              <a:t>Giúp</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ngắn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gọn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và</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truyền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thông</a:t>
            </a:r>
            <a:r>
              <a:rPr lang="en-US" sz="4100" b="1" spc="-49" dirty="0">
                <a:solidFill>
                  <a:srgbClr val="000000"/>
                </a:solidFill>
                <a:latin typeface="Roboto Condensed Bold"/>
                <a:ea typeface="Roboto Condensed Bold"/>
                <a:cs typeface="Roboto Condensed Bold"/>
                <a:sym typeface="Roboto Condensed Bold"/>
              </a:rPr>
              <a:t> tin </a:t>
            </a:r>
            <a:r>
              <a:rPr lang="en-US" sz="4100" b="1" spc="-49" dirty="0" err="1">
                <a:solidFill>
                  <a:srgbClr val="000000"/>
                </a:solidFill>
                <a:latin typeface="Roboto Condensed Bold"/>
                <a:ea typeface="Roboto Condensed Bold"/>
                <a:cs typeface="Roboto Condensed Bold"/>
                <a:sym typeface="Roboto Condensed Bold"/>
              </a:rPr>
              <a:t>nhanh</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hơn</a:t>
            </a:r>
            <a:r>
              <a:rPr lang="en-US" sz="4100" b="1" spc="-49" dirty="0">
                <a:solidFill>
                  <a:srgbClr val="000000"/>
                </a:solidFill>
                <a:latin typeface="Roboto Condensed Bold"/>
                <a:ea typeface="Roboto Condensed Bold"/>
                <a:cs typeface="Roboto Condensed Bold"/>
                <a:sym typeface="Roboto Condensed Bold"/>
              </a:rPr>
              <a:t>.</a:t>
            </a:r>
          </a:p>
        </p:txBody>
      </p:sp>
      <p:sp>
        <p:nvSpPr>
          <p:cNvPr id="13" name="TextBox 13"/>
          <p:cNvSpPr txBox="1"/>
          <p:nvPr/>
        </p:nvSpPr>
        <p:spPr>
          <a:xfrm>
            <a:off x="1413325" y="8094391"/>
            <a:ext cx="15195006" cy="1419909"/>
          </a:xfrm>
          <a:prstGeom prst="rect">
            <a:avLst/>
          </a:prstGeom>
        </p:spPr>
        <p:txBody>
          <a:bodyPr lIns="0" tIns="0" rIns="0" bIns="0" rtlCol="0" anchor="t">
            <a:spAutoFit/>
          </a:bodyPr>
          <a:lstStyle/>
          <a:p>
            <a:pPr marL="885192" lvl="1" indent="-442596" algn="ctr">
              <a:lnSpc>
                <a:spcPts val="5740"/>
              </a:lnSpc>
              <a:buFont typeface="Arial"/>
              <a:buChar char="•"/>
            </a:pPr>
            <a:r>
              <a:rPr lang="en-US" sz="4100" b="1" spc="-49" dirty="0" err="1">
                <a:solidFill>
                  <a:srgbClr val="000000"/>
                </a:solidFill>
                <a:latin typeface="Roboto Condensed Bold"/>
                <a:ea typeface="Roboto Condensed Bold"/>
                <a:cs typeface="Roboto Condensed Bold"/>
                <a:sym typeface="Roboto Condensed Bold"/>
              </a:rPr>
              <a:t>Người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hỏi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là</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người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lớn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tuổi</a:t>
            </a:r>
            <a:r>
              <a:rPr lang="en-US" sz="4100" b="1" spc="-49" dirty="0">
                <a:solidFill>
                  <a:srgbClr val="000000"/>
                </a:solidFill>
                <a:latin typeface="Roboto Condensed Bold"/>
                <a:ea typeface="Roboto Condensed Bold"/>
                <a:cs typeface="Roboto Condensed Bold"/>
                <a:sym typeface="Roboto Condensed Bold"/>
              </a:rPr>
              <a:t> (cha, </a:t>
            </a:r>
            <a:r>
              <a:rPr lang="en-US" sz="4100" b="1" spc="-49" dirty="0" err="1">
                <a:solidFill>
                  <a:srgbClr val="000000"/>
                </a:solidFill>
                <a:latin typeface="Roboto Condensed Bold"/>
                <a:ea typeface="Roboto Condensed Bold"/>
                <a:cs typeface="Roboto Condensed Bold"/>
                <a:sym typeface="Roboto Condensed Bold"/>
              </a:rPr>
              <a:t>mẹ</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ông</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bà</a:t>
            </a:r>
            <a:r>
              <a:rPr lang="en-US" sz="4100" b="1" spc="-49" dirty="0">
                <a:solidFill>
                  <a:srgbClr val="000000"/>
                </a:solidFill>
                <a:latin typeface="Roboto Condensed Bold"/>
                <a:ea typeface="Roboto Condensed Bold"/>
                <a:cs typeface="Roboto Condensed Bold"/>
                <a:sym typeface="Roboto Condensed Bold"/>
              </a:rPr>
              <a:t>...)</a:t>
            </a:r>
          </a:p>
          <a:p>
            <a:pPr marL="885192" lvl="1" indent="-442596" algn="ctr">
              <a:lnSpc>
                <a:spcPts val="5740"/>
              </a:lnSpc>
              <a:buFont typeface="Arial"/>
              <a:buChar char="•"/>
            </a:pPr>
            <a:r>
              <a:rPr lang="en-US" sz="4100" b="1" spc="-49" dirty="0" err="1">
                <a:solidFill>
                  <a:srgbClr val="000000"/>
                </a:solidFill>
                <a:latin typeface="Roboto Condensed Bold"/>
                <a:ea typeface="Roboto Condensed Bold"/>
                <a:cs typeface="Roboto Condensed Bold"/>
                <a:sym typeface="Roboto Condensed Bold"/>
              </a:rPr>
              <a:t>Không</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nên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rút</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gọn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vì</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khiến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trở</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nên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cộc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lốc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thiếu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tôn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trọng</a:t>
            </a:r>
            <a:endParaRPr lang="en-US" sz="4100" b="1" spc="-49" dirty="0">
              <a:solidFill>
                <a:srgbClr val="000000"/>
              </a:solidFill>
              <a:latin typeface="Roboto Condensed Bold"/>
              <a:ea typeface="Roboto Condensed Bold"/>
              <a:cs typeface="Roboto Condensed Bold"/>
              <a:sym typeface="Roboto Condensed Bol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8103"/>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3" name="Freeform 3"/>
          <p:cNvSpPr/>
          <p:nvPr/>
        </p:nvSpPr>
        <p:spPr>
          <a:xfrm flipH="1">
            <a:off x="4705186" y="-178761"/>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4" name="Freeform 4"/>
          <p:cNvSpPr/>
          <p:nvPr/>
        </p:nvSpPr>
        <p:spPr>
          <a:xfrm>
            <a:off x="11854071" y="-574542"/>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5" name="Freeform 5"/>
          <p:cNvSpPr/>
          <p:nvPr/>
        </p:nvSpPr>
        <p:spPr>
          <a:xfrm flipH="1">
            <a:off x="14517624" y="494286"/>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6" name="Freeform 6"/>
          <p:cNvSpPr/>
          <p:nvPr/>
        </p:nvSpPr>
        <p:spPr>
          <a:xfrm>
            <a:off x="-907132" y="273632"/>
            <a:ext cx="19195132" cy="3086100"/>
          </a:xfrm>
          <a:custGeom>
            <a:avLst/>
            <a:gdLst/>
            <a:ahLst/>
            <a:cxnLst/>
            <a:rect l="l" t="t" r="r" b="b"/>
            <a:pathLst>
              <a:path w="19195132" h="3086100">
                <a:moveTo>
                  <a:pt x="0" y="0"/>
                </a:moveTo>
                <a:lnTo>
                  <a:pt x="19195132" y="0"/>
                </a:lnTo>
                <a:lnTo>
                  <a:pt x="19195132" y="3086100"/>
                </a:lnTo>
                <a:lnTo>
                  <a:pt x="0" y="30861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flipH="1">
            <a:off x="16961461" y="4167799"/>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8" name="Freeform 8"/>
          <p:cNvSpPr/>
          <p:nvPr/>
        </p:nvSpPr>
        <p:spPr>
          <a:xfrm>
            <a:off x="1194155" y="8219110"/>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9" name="Freeform 9"/>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0" name="TextBox 10"/>
          <p:cNvSpPr txBox="1"/>
          <p:nvPr/>
        </p:nvSpPr>
        <p:spPr>
          <a:xfrm>
            <a:off x="748922" y="728141"/>
            <a:ext cx="16790157" cy="995651"/>
          </a:xfrm>
          <a:prstGeom prst="rect">
            <a:avLst/>
          </a:prstGeom>
        </p:spPr>
        <p:txBody>
          <a:bodyPr lIns="0" tIns="0" rIns="0" bIns="0" rtlCol="0" anchor="t">
            <a:spAutoFit/>
          </a:bodyPr>
          <a:lstStyle/>
          <a:p>
            <a:pPr algn="ctr">
              <a:lnSpc>
                <a:spcPts val="8360"/>
              </a:lnSpc>
            </a:pPr>
            <a:r>
              <a:rPr lang="en-US" sz="5499" b="1" spc="49">
                <a:solidFill>
                  <a:srgbClr val="FFFFFF"/>
                </a:solidFill>
                <a:latin typeface="Fraunces Bold"/>
                <a:ea typeface="Fraunces Bold"/>
                <a:cs typeface="Fraunces Bold"/>
                <a:sym typeface="Fraunces Bold"/>
              </a:rPr>
              <a:t>I. TRI THỨC TIẾNG VIỆT VỀ CÂU RÚT GỌN</a:t>
            </a:r>
          </a:p>
        </p:txBody>
      </p:sp>
      <p:sp>
        <p:nvSpPr>
          <p:cNvPr id="11" name="TextBox 11"/>
          <p:cNvSpPr txBox="1"/>
          <p:nvPr/>
        </p:nvSpPr>
        <p:spPr>
          <a:xfrm>
            <a:off x="1935170" y="2935529"/>
            <a:ext cx="13995780" cy="4320691"/>
          </a:xfrm>
          <a:prstGeom prst="rect">
            <a:avLst/>
          </a:prstGeom>
        </p:spPr>
        <p:txBody>
          <a:bodyPr lIns="0" tIns="0" rIns="0" bIns="0" rtlCol="0" anchor="t">
            <a:spAutoFit/>
          </a:bodyPr>
          <a:lstStyle/>
          <a:p>
            <a:pPr algn="just">
              <a:lnSpc>
                <a:spcPts val="5721"/>
              </a:lnSpc>
            </a:pPr>
            <a:r>
              <a:rPr lang="en-US" sz="4086" b="1" spc="-49" dirty="0">
                <a:solidFill>
                  <a:srgbClr val="000000"/>
                </a:solidFill>
                <a:latin typeface="Roboto Condensed Bold"/>
                <a:ea typeface="Roboto Condensed Bold"/>
                <a:cs typeface="Roboto Condensed Bold"/>
                <a:sym typeface="Roboto Condensed Bold"/>
              </a:rPr>
              <a:t>Trong </a:t>
            </a:r>
            <a:r>
              <a:rPr lang="en-US" sz="4086" b="1" spc="-49" dirty="0" err="1">
                <a:solidFill>
                  <a:srgbClr val="000000"/>
                </a:solidFill>
                <a:latin typeface="Roboto Condensed Bold"/>
                <a:ea typeface="Roboto Condensed Bold"/>
                <a:cs typeface="Roboto Condensed Bold"/>
                <a:sym typeface="Roboto Condensed Bold"/>
              </a:rPr>
              <a:t>lời</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ăn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tiếng</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nói</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hàng</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ngày</a:t>
            </a:r>
            <a:r>
              <a:rPr lang="en-US" sz="4086" b="1" spc="-49" dirty="0">
                <a:solidFill>
                  <a:srgbClr val="000000"/>
                </a:solidFill>
                <a:latin typeface="Roboto Condensed Bold"/>
                <a:ea typeface="Roboto Condensed Bold"/>
                <a:cs typeface="Roboto Condensed Bold"/>
                <a:sym typeface="Roboto Condensed Bold"/>
              </a:rPr>
              <a:t>, ta </a:t>
            </a:r>
            <a:r>
              <a:rPr lang="en-US" sz="4086" b="1" spc="-49" dirty="0" err="1">
                <a:solidFill>
                  <a:srgbClr val="000000"/>
                </a:solidFill>
                <a:latin typeface="Roboto Condensed Bold"/>
                <a:ea typeface="Roboto Condensed Bold"/>
                <a:cs typeface="Roboto Condensed Bold"/>
                <a:sym typeface="Roboto Condensed Bold"/>
              </a:rPr>
              <a:t>còn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bắt</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gặp</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các</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câu</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tục</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ngữ</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như</a:t>
            </a:r>
            <a:r>
              <a:rPr lang="en-US" sz="4086" b="1" spc="-49" dirty="0">
                <a:solidFill>
                  <a:srgbClr val="000000"/>
                </a:solidFill>
                <a:latin typeface="Roboto Condensed Bold"/>
                <a:ea typeface="Roboto Condensed Bold"/>
                <a:cs typeface="Roboto Condensed Bold"/>
                <a:sym typeface="Roboto Condensed Bold"/>
              </a:rPr>
              <a:t>:</a:t>
            </a:r>
          </a:p>
          <a:p>
            <a:pPr algn="ctr">
              <a:lnSpc>
                <a:spcPts val="5721"/>
              </a:lnSpc>
            </a:pPr>
            <a:r>
              <a:rPr lang="en-US" sz="4086" i="1" spc="-49" dirty="0" err="1">
                <a:solidFill>
                  <a:srgbClr val="000000"/>
                </a:solidFill>
                <a:latin typeface="Roboto Condensed Italics"/>
                <a:ea typeface="Roboto Condensed Italics"/>
                <a:cs typeface="Roboto Condensed Italics"/>
                <a:sym typeface="Roboto Condensed Italics"/>
              </a:rPr>
              <a:t>Học</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ăn</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học</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nói</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học</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gói</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học</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mở</a:t>
            </a:r>
            <a:r>
              <a:rPr lang="en-US" sz="4086" i="1" spc="-49" dirty="0">
                <a:solidFill>
                  <a:srgbClr val="000000"/>
                </a:solidFill>
                <a:latin typeface="Roboto Condensed Italics"/>
                <a:ea typeface="Roboto Condensed Italics"/>
                <a:cs typeface="Roboto Condensed Italics"/>
                <a:sym typeface="Roboto Condensed Italics"/>
              </a:rPr>
              <a:t>.</a:t>
            </a:r>
          </a:p>
          <a:p>
            <a:pPr algn="ctr">
              <a:lnSpc>
                <a:spcPts val="5721"/>
              </a:lnSpc>
            </a:pPr>
            <a:r>
              <a:rPr lang="en-US" sz="4086" i="1" spc="-49" dirty="0" err="1">
                <a:solidFill>
                  <a:srgbClr val="000000"/>
                </a:solidFill>
                <a:latin typeface="Roboto Condensed Italics"/>
                <a:ea typeface="Roboto Condensed Italics"/>
                <a:cs typeface="Roboto Condensed Italics"/>
                <a:sym typeface="Roboto Condensed Italics"/>
              </a:rPr>
              <a:t>Ăn</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trông</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nồi</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ngồi</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trông</a:t>
            </a:r>
            <a:r>
              <a:rPr lang="en-US" sz="4086" i="1" spc="-49" dirty="0">
                <a:solidFill>
                  <a:srgbClr val="000000"/>
                </a:solidFill>
                <a:latin typeface="Roboto Condensed Italics"/>
                <a:ea typeface="Roboto Condensed Italics"/>
                <a:cs typeface="Roboto Condensed Italics"/>
                <a:sym typeface="Roboto Condensed Italics"/>
              </a:rPr>
              <a:t> </a:t>
            </a:r>
            <a:r>
              <a:rPr lang="en-US" sz="4086" i="1" spc="-49" dirty="0" err="1">
                <a:solidFill>
                  <a:srgbClr val="000000"/>
                </a:solidFill>
                <a:latin typeface="Roboto Condensed Italics"/>
                <a:ea typeface="Roboto Condensed Italics"/>
                <a:cs typeface="Roboto Condensed Italics"/>
                <a:sym typeface="Roboto Condensed Italics"/>
              </a:rPr>
              <a:t>hướng</a:t>
            </a:r>
            <a:r>
              <a:rPr lang="en-US" sz="4086" i="1" spc="-49" dirty="0">
                <a:solidFill>
                  <a:srgbClr val="000000"/>
                </a:solidFill>
                <a:latin typeface="Roboto Condensed Italics"/>
                <a:ea typeface="Roboto Condensed Italics"/>
                <a:cs typeface="Roboto Condensed Italics"/>
                <a:sym typeface="Roboto Condensed Italics"/>
              </a:rPr>
              <a:t>.</a:t>
            </a:r>
          </a:p>
          <a:p>
            <a:pPr algn="ctr">
              <a:lnSpc>
                <a:spcPts val="5721"/>
              </a:lnSpc>
            </a:pPr>
            <a:r>
              <a:rPr lang="en-US" sz="4086" i="1" spc="-49" dirty="0">
                <a:solidFill>
                  <a:srgbClr val="000000"/>
                </a:solidFill>
                <a:latin typeface="Roboto Condensed Italics"/>
                <a:ea typeface="Roboto Condensed Italics"/>
                <a:cs typeface="Roboto Condensed Italics"/>
                <a:sym typeface="Roboto Condensed Italics"/>
              </a:rPr>
              <a:t>....</a:t>
            </a:r>
          </a:p>
          <a:p>
            <a:pPr algn="ctr">
              <a:lnSpc>
                <a:spcPts val="5721"/>
              </a:lnSpc>
            </a:pPr>
            <a:r>
              <a:rPr lang="en-US" sz="4086" b="1" spc="-49" dirty="0" err="1">
                <a:solidFill>
                  <a:srgbClr val="000000"/>
                </a:solidFill>
                <a:latin typeface="Roboto Condensed Bold"/>
                <a:ea typeface="Roboto Condensed Bold"/>
                <a:cs typeface="Roboto Condensed Bold"/>
                <a:sym typeface="Roboto Condensed Bold"/>
              </a:rPr>
              <a:t>Các</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câu</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trên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rút</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gọn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thành</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phần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nào</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Tác</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dụng</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của</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việc</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rút</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gọn</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như</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vậy</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là</a:t>
            </a:r>
            <a:r>
              <a:rPr lang="en-US" sz="4086" b="1" spc="-49" dirty="0">
                <a:solidFill>
                  <a:srgbClr val="000000"/>
                </a:solidFill>
                <a:latin typeface="Roboto Condensed Bold"/>
                <a:ea typeface="Roboto Condensed Bold"/>
                <a:cs typeface="Roboto Condensed Bold"/>
                <a:sym typeface="Roboto Condensed Bold"/>
              </a:rPr>
              <a:t> </a:t>
            </a:r>
            <a:r>
              <a:rPr lang="en-US" sz="4086" b="1" spc="-49" dirty="0" err="1">
                <a:solidFill>
                  <a:srgbClr val="000000"/>
                </a:solidFill>
                <a:latin typeface="Roboto Condensed Bold"/>
                <a:ea typeface="Roboto Condensed Bold"/>
                <a:cs typeface="Roboto Condensed Bold"/>
                <a:sym typeface="Roboto Condensed Bold"/>
              </a:rPr>
              <a:t>gì</a:t>
            </a:r>
            <a:r>
              <a:rPr lang="en-US" sz="4086" b="1" spc="-49" dirty="0">
                <a:solidFill>
                  <a:srgbClr val="000000"/>
                </a:solidFill>
                <a:latin typeface="Roboto Condensed Bold"/>
                <a:ea typeface="Roboto Condensed Bold"/>
                <a:cs typeface="Roboto Condensed Bold"/>
                <a:sym typeface="Roboto Condensed Bold"/>
              </a:rPr>
              <a:t>?</a:t>
            </a:r>
          </a:p>
        </p:txBody>
      </p:sp>
      <p:grpSp>
        <p:nvGrpSpPr>
          <p:cNvPr id="12" name="Group 12"/>
          <p:cNvGrpSpPr/>
          <p:nvPr/>
        </p:nvGrpSpPr>
        <p:grpSpPr>
          <a:xfrm>
            <a:off x="2349390" y="7646746"/>
            <a:ext cx="14165327" cy="2142151"/>
            <a:chOff x="0" y="0"/>
            <a:chExt cx="3730786" cy="340316"/>
          </a:xfrm>
        </p:grpSpPr>
        <p:sp>
          <p:nvSpPr>
            <p:cNvPr id="13" name="Freeform 13"/>
            <p:cNvSpPr/>
            <p:nvPr/>
          </p:nvSpPr>
          <p:spPr>
            <a:xfrm>
              <a:off x="0" y="0"/>
              <a:ext cx="3730786" cy="340316"/>
            </a:xfrm>
            <a:custGeom>
              <a:avLst/>
              <a:gdLst/>
              <a:ahLst/>
              <a:cxnLst/>
              <a:rect l="l" t="t" r="r" b="b"/>
              <a:pathLst>
                <a:path w="3730786" h="340316">
                  <a:moveTo>
                    <a:pt x="27874" y="0"/>
                  </a:moveTo>
                  <a:lnTo>
                    <a:pt x="3702912" y="0"/>
                  </a:lnTo>
                  <a:cubicBezTo>
                    <a:pt x="3718306" y="0"/>
                    <a:pt x="3730786" y="12479"/>
                    <a:pt x="3730786" y="27874"/>
                  </a:cubicBezTo>
                  <a:lnTo>
                    <a:pt x="3730786" y="312442"/>
                  </a:lnTo>
                  <a:cubicBezTo>
                    <a:pt x="3730786" y="319835"/>
                    <a:pt x="3727849" y="326925"/>
                    <a:pt x="3722622" y="332152"/>
                  </a:cubicBezTo>
                  <a:cubicBezTo>
                    <a:pt x="3717394" y="337379"/>
                    <a:pt x="3710305" y="340316"/>
                    <a:pt x="3702912" y="340316"/>
                  </a:cubicBezTo>
                  <a:lnTo>
                    <a:pt x="27874" y="340316"/>
                  </a:lnTo>
                  <a:cubicBezTo>
                    <a:pt x="20481" y="340316"/>
                    <a:pt x="13391" y="337379"/>
                    <a:pt x="8164" y="332152"/>
                  </a:cubicBezTo>
                  <a:cubicBezTo>
                    <a:pt x="2937" y="326925"/>
                    <a:pt x="0" y="319835"/>
                    <a:pt x="0" y="312442"/>
                  </a:cubicBezTo>
                  <a:lnTo>
                    <a:pt x="0" y="27874"/>
                  </a:lnTo>
                  <a:cubicBezTo>
                    <a:pt x="0" y="20481"/>
                    <a:pt x="2937" y="13391"/>
                    <a:pt x="8164" y="8164"/>
                  </a:cubicBezTo>
                  <a:cubicBezTo>
                    <a:pt x="13391" y="2937"/>
                    <a:pt x="20481" y="0"/>
                    <a:pt x="27874" y="0"/>
                  </a:cubicBezTo>
                  <a:close/>
                </a:path>
              </a:pathLst>
            </a:custGeom>
            <a:solidFill>
              <a:srgbClr val="FABB88">
                <a:alpha val="85882"/>
              </a:srgbClr>
            </a:solidFill>
          </p:spPr>
          <p:txBody>
            <a:bodyPr/>
            <a:lstStyle/>
            <a:p>
              <a:endParaRPr lang="en-US"/>
            </a:p>
          </p:txBody>
        </p:sp>
        <p:sp>
          <p:nvSpPr>
            <p:cNvPr id="14" name="TextBox 14"/>
            <p:cNvSpPr txBox="1"/>
            <p:nvPr/>
          </p:nvSpPr>
          <p:spPr>
            <a:xfrm>
              <a:off x="0" y="-47625"/>
              <a:ext cx="3730786" cy="38794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523071" y="7862609"/>
            <a:ext cx="13817965" cy="1410643"/>
          </a:xfrm>
          <a:prstGeom prst="rect">
            <a:avLst/>
          </a:prstGeom>
        </p:spPr>
        <p:txBody>
          <a:bodyPr wrap="square" lIns="0" tIns="0" rIns="0" bIns="0" rtlCol="0" anchor="t">
            <a:spAutoFit/>
          </a:bodyPr>
          <a:lstStyle/>
          <a:p>
            <a:pPr marL="571500" indent="-571500">
              <a:lnSpc>
                <a:spcPts val="5740"/>
              </a:lnSpc>
              <a:buFont typeface="Arial" panose="020B0604020202020204" pitchFamily="34" charset="0"/>
              <a:buChar char="•"/>
            </a:pPr>
            <a:r>
              <a:rPr lang="en-US" sz="4100" b="1" spc="-49" dirty="0" err="1">
                <a:solidFill>
                  <a:srgbClr val="000000"/>
                </a:solidFill>
                <a:latin typeface="Roboto Condensed Bold"/>
                <a:ea typeface="Roboto Condensed Bold"/>
                <a:cs typeface="Roboto Condensed Bold"/>
                <a:sym typeface="Roboto Condensed Bold"/>
              </a:rPr>
              <a:t>Rút</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gọn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Chủ</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ngữ</a:t>
            </a:r>
            <a:endParaRPr lang="en-US" sz="4100" b="1" spc="-49" dirty="0">
              <a:solidFill>
                <a:srgbClr val="000000"/>
              </a:solidFill>
              <a:latin typeface="Roboto Condensed Bold"/>
              <a:ea typeface="Roboto Condensed Bold"/>
              <a:cs typeface="Roboto Condensed Bold"/>
              <a:sym typeface="Roboto Condensed Bold"/>
            </a:endParaRPr>
          </a:p>
          <a:p>
            <a:pPr marL="571500" indent="-571500">
              <a:lnSpc>
                <a:spcPts val="5740"/>
              </a:lnSpc>
              <a:buFont typeface="Arial" panose="020B0604020202020204" pitchFamily="34" charset="0"/>
              <a:buChar char="•"/>
            </a:pPr>
            <a:r>
              <a:rPr lang="en-US" sz="4100" b="1" spc="-49" dirty="0" err="1">
                <a:solidFill>
                  <a:srgbClr val="000000"/>
                </a:solidFill>
                <a:latin typeface="Roboto Condensed Bold"/>
                <a:ea typeface="Roboto Condensed Bold"/>
                <a:cs typeface="Roboto Condensed Bold"/>
                <a:sym typeface="Roboto Condensed Bold"/>
              </a:rPr>
              <a:t>Ngụ</a:t>
            </a:r>
            <a:r>
              <a:rPr lang="en-US" sz="4100" b="1" spc="-49" dirty="0">
                <a:solidFill>
                  <a:srgbClr val="000000"/>
                </a:solidFill>
                <a:latin typeface="Roboto Condensed Bold"/>
                <a:ea typeface="Roboto Condensed Bold"/>
                <a:cs typeface="Roboto Condensed Bold"/>
                <a:sym typeface="Roboto Condensed Bold"/>
              </a:rPr>
              <a:t> ý </a:t>
            </a:r>
            <a:r>
              <a:rPr lang="en-US" sz="4100" b="1" spc="-49" dirty="0" err="1">
                <a:solidFill>
                  <a:srgbClr val="000000"/>
                </a:solidFill>
                <a:latin typeface="Roboto Condensed Bold"/>
                <a:ea typeface="Roboto Condensed Bold"/>
                <a:cs typeface="Roboto Condensed Bold"/>
                <a:sym typeface="Roboto Condensed Bold"/>
              </a:rPr>
              <a:t>sự</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việc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được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nhắc</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đến</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trong</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câu</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là</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của</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chung</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mọi</a:t>
            </a:r>
            <a:r>
              <a:rPr lang="en-US" sz="4100" b="1" spc="-49" dirty="0">
                <a:solidFill>
                  <a:srgbClr val="000000"/>
                </a:solidFill>
                <a:latin typeface="Roboto Condensed Bold"/>
                <a:ea typeface="Roboto Condensed Bold"/>
                <a:cs typeface="Roboto Condensed Bold"/>
                <a:sym typeface="Roboto Condensed Bold"/>
              </a:rPr>
              <a:t> </a:t>
            </a:r>
            <a:r>
              <a:rPr lang="en-US" sz="4100" b="1" spc="-49" dirty="0" err="1">
                <a:solidFill>
                  <a:srgbClr val="000000"/>
                </a:solidFill>
                <a:latin typeface="Roboto Condensed Bold"/>
                <a:ea typeface="Roboto Condensed Bold"/>
                <a:cs typeface="Roboto Condensed Bold"/>
                <a:sym typeface="Roboto Condensed Bold"/>
              </a:rPr>
              <a:t>người</a:t>
            </a:r>
            <a:r>
              <a:rPr lang="en-US" sz="4100" b="1" spc="-49" dirty="0">
                <a:solidFill>
                  <a:srgbClr val="000000"/>
                </a:solidFill>
                <a:latin typeface="Roboto Condensed Bold"/>
                <a:ea typeface="Roboto Condensed Bold"/>
                <a:cs typeface="Roboto Condensed Bold"/>
                <a:sym typeface="Roboto Condensed Bold"/>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11461" y="4137033"/>
            <a:ext cx="12099077" cy="2654034"/>
          </a:xfrm>
          <a:prstGeom prst="rect">
            <a:avLst/>
          </a:prstGeom>
        </p:spPr>
        <p:txBody>
          <a:bodyPr lIns="0" tIns="0" rIns="0" bIns="0" rtlCol="0" anchor="t">
            <a:spAutoFit/>
          </a:bodyPr>
          <a:lstStyle/>
          <a:p>
            <a:pPr algn="ctr">
              <a:lnSpc>
                <a:spcPts val="18955"/>
              </a:lnSpc>
            </a:pPr>
            <a:r>
              <a:rPr lang="en-US" sz="13539" spc="704">
                <a:solidFill>
                  <a:srgbClr val="FFFFFF"/>
                </a:solidFill>
                <a:latin typeface="Chewy"/>
                <a:ea typeface="Chewy"/>
                <a:cs typeface="Chewy"/>
                <a:sym typeface="Chewy"/>
              </a:rPr>
              <a:t>Essay Question</a:t>
            </a:r>
          </a:p>
        </p:txBody>
      </p:sp>
      <p:sp>
        <p:nvSpPr>
          <p:cNvPr id="3" name="Freeform 3"/>
          <p:cNvSpPr/>
          <p:nvPr/>
        </p:nvSpPr>
        <p:spPr>
          <a:xfrm flipH="1">
            <a:off x="536312" y="6924417"/>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4" name="Freeform 4"/>
          <p:cNvSpPr/>
          <p:nvPr/>
        </p:nvSpPr>
        <p:spPr>
          <a:xfrm>
            <a:off x="5247700" y="8773795"/>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4">
              <a:extLst>
                <a:ext uri="{96DAC541-7B7A-43D3-8B79-37D633B846F1}">
                  <asvg:svgBlip xmlns:asvg="http://schemas.microsoft.com/office/drawing/2016/SVG/main" r:embed="rId5"/>
                </a:ext>
              </a:extLst>
            </a:blip>
            <a:stretch>
              <a:fillRect t="-87" b="-87"/>
            </a:stretch>
          </a:blipFill>
        </p:spPr>
        <p:txBody>
          <a:bodyPr/>
          <a:lstStyle/>
          <a:p>
            <a:endParaRPr lang="en-US"/>
          </a:p>
        </p:txBody>
      </p:sp>
      <p:sp>
        <p:nvSpPr>
          <p:cNvPr id="5" name="Freeform 5"/>
          <p:cNvSpPr/>
          <p:nvPr/>
        </p:nvSpPr>
        <p:spPr>
          <a:xfrm flipH="1">
            <a:off x="9959088" y="8773795"/>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6" name="Freeform 6"/>
          <p:cNvSpPr/>
          <p:nvPr/>
        </p:nvSpPr>
        <p:spPr>
          <a:xfrm>
            <a:off x="14670475" y="6924417"/>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8">
              <a:extLst>
                <a:ext uri="{96DAC541-7B7A-43D3-8B79-37D633B846F1}">
                  <asvg:svgBlip xmlns:asvg="http://schemas.microsoft.com/office/drawing/2016/SVG/main" r:embed="rId9"/>
                </a:ext>
              </a:extLst>
            </a:blip>
            <a:stretch>
              <a:fillRect t="-87" b="-87"/>
            </a:stretch>
          </a:blipFill>
        </p:spPr>
        <p:txBody>
          <a:bodyPr/>
          <a:lstStyle/>
          <a:p>
            <a:endParaRPr lang="en-US"/>
          </a:p>
        </p:txBody>
      </p:sp>
      <p:sp>
        <p:nvSpPr>
          <p:cNvPr id="7" name="Freeform 7"/>
          <p:cNvSpPr/>
          <p:nvPr/>
        </p:nvSpPr>
        <p:spPr>
          <a:xfrm rot="-10800000" flipH="1">
            <a:off x="13063407" y="72062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8" name="Freeform 8"/>
          <p:cNvSpPr/>
          <p:nvPr/>
        </p:nvSpPr>
        <p:spPr>
          <a:xfrm rot="-10800000">
            <a:off x="4069358" y="720629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9" name="Freeform 9"/>
          <p:cNvSpPr/>
          <p:nvPr/>
        </p:nvSpPr>
        <p:spPr>
          <a:xfrm rot="-5948932">
            <a:off x="450983" y="9058458"/>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10" name="Freeform 10"/>
          <p:cNvSpPr/>
          <p:nvPr/>
        </p:nvSpPr>
        <p:spPr>
          <a:xfrm rot="5950433" flipH="1">
            <a:off x="16681583" y="9159120"/>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1" name="Freeform 11"/>
          <p:cNvSpPr/>
          <p:nvPr/>
        </p:nvSpPr>
        <p:spPr>
          <a:xfrm>
            <a:off x="-453566" y="4559474"/>
            <a:ext cx="19195132" cy="3086103"/>
          </a:xfrm>
          <a:custGeom>
            <a:avLst/>
            <a:gdLst/>
            <a:ahLst/>
            <a:cxnLst/>
            <a:rect l="l" t="t" r="r" b="b"/>
            <a:pathLst>
              <a:path w="19195132" h="3086103">
                <a:moveTo>
                  <a:pt x="0" y="0"/>
                </a:moveTo>
                <a:lnTo>
                  <a:pt x="19195132" y="0"/>
                </a:lnTo>
                <a:lnTo>
                  <a:pt x="19195132" y="3086103"/>
                </a:lnTo>
                <a:lnTo>
                  <a:pt x="0" y="308610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871347" y="4672962"/>
            <a:ext cx="17014220" cy="1429564"/>
          </a:xfrm>
          <a:prstGeom prst="rect">
            <a:avLst/>
          </a:prstGeom>
        </p:spPr>
        <p:txBody>
          <a:bodyPr lIns="0" tIns="0" rIns="0" bIns="0" rtlCol="0" anchor="t">
            <a:spAutoFit/>
          </a:bodyPr>
          <a:lstStyle/>
          <a:p>
            <a:pPr algn="ctr">
              <a:lnSpc>
                <a:spcPts val="11857"/>
              </a:lnSpc>
            </a:pPr>
            <a:r>
              <a:rPr lang="en-US" sz="7698" b="1">
                <a:solidFill>
                  <a:srgbClr val="FFFFFF"/>
                </a:solidFill>
                <a:latin typeface="Roboto Condensed Bold"/>
                <a:ea typeface="Roboto Condensed Bold"/>
                <a:cs typeface="Roboto Condensed Bold"/>
                <a:sym typeface="Roboto Condensed Bold"/>
              </a:rPr>
              <a:t>CÂU RÚT GỌN</a:t>
            </a:r>
          </a:p>
        </p:txBody>
      </p:sp>
      <p:sp>
        <p:nvSpPr>
          <p:cNvPr id="13" name="Freeform 13"/>
          <p:cNvSpPr/>
          <p:nvPr/>
        </p:nvSpPr>
        <p:spPr>
          <a:xfrm>
            <a:off x="91488"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6">
              <a:extLst>
                <a:ext uri="{96DAC541-7B7A-43D3-8B79-37D633B846F1}">
                  <asvg:svgBlip xmlns:asvg="http://schemas.microsoft.com/office/drawing/2016/SVG/main" r:embed="rId7"/>
                </a:ext>
              </a:extLst>
            </a:blip>
            <a:stretch>
              <a:fillRect t="-87" b="-87"/>
            </a:stretch>
          </a:blipFill>
        </p:spPr>
        <p:txBody>
          <a:bodyPr/>
          <a:lstStyle/>
          <a:p>
            <a:endParaRPr lang="en-US"/>
          </a:p>
        </p:txBody>
      </p:sp>
      <p:sp>
        <p:nvSpPr>
          <p:cNvPr id="14" name="Freeform 14"/>
          <p:cNvSpPr/>
          <p:nvPr/>
        </p:nvSpPr>
        <p:spPr>
          <a:xfrm flipH="1">
            <a:off x="4900200" y="494286"/>
            <a:ext cx="2245626" cy="1698254"/>
          </a:xfrm>
          <a:custGeom>
            <a:avLst/>
            <a:gdLst/>
            <a:ahLst/>
            <a:cxnLst/>
            <a:rect l="l" t="t" r="r" b="b"/>
            <a:pathLst>
              <a:path w="2245626" h="1698254">
                <a:moveTo>
                  <a:pt x="2245626" y="0"/>
                </a:moveTo>
                <a:lnTo>
                  <a:pt x="0" y="0"/>
                </a:lnTo>
                <a:lnTo>
                  <a:pt x="0" y="1698254"/>
                </a:lnTo>
                <a:lnTo>
                  <a:pt x="2245626" y="1698254"/>
                </a:lnTo>
                <a:lnTo>
                  <a:pt x="2245626" y="0"/>
                </a:lnTo>
                <a:close/>
              </a:path>
            </a:pathLst>
          </a:custGeom>
          <a:blipFill>
            <a:blip r:embed="rId8">
              <a:extLst>
                <a:ext uri="{96DAC541-7B7A-43D3-8B79-37D633B846F1}">
                  <asvg:svgBlip xmlns:asvg="http://schemas.microsoft.com/office/drawing/2016/SVG/main" r:embed="rId9"/>
                </a:ext>
              </a:extLst>
            </a:blip>
            <a:stretch>
              <a:fillRect t="-147" b="-147"/>
            </a:stretch>
          </a:blipFill>
        </p:spPr>
        <p:txBody>
          <a:bodyPr/>
          <a:lstStyle/>
          <a:p>
            <a:endParaRPr lang="en-US"/>
          </a:p>
        </p:txBody>
      </p:sp>
      <p:sp>
        <p:nvSpPr>
          <p:cNvPr id="15" name="Freeform 15"/>
          <p:cNvSpPr/>
          <p:nvPr/>
        </p:nvSpPr>
        <p:spPr>
          <a:xfrm>
            <a:off x="9708912" y="-574541"/>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
              <a:extLst>
                <a:ext uri="{96DAC541-7B7A-43D3-8B79-37D633B846F1}">
                  <asvg:svgBlip xmlns:asvg="http://schemas.microsoft.com/office/drawing/2016/SVG/main" r:embed="rId3"/>
                </a:ext>
              </a:extLst>
            </a:blip>
            <a:stretch>
              <a:fillRect t="-87" b="-87"/>
            </a:stretch>
          </a:blipFill>
        </p:spPr>
        <p:txBody>
          <a:bodyPr/>
          <a:lstStyle/>
          <a:p>
            <a:endParaRPr lang="en-US"/>
          </a:p>
        </p:txBody>
      </p:sp>
      <p:sp>
        <p:nvSpPr>
          <p:cNvPr id="16" name="Freeform 16"/>
          <p:cNvSpPr/>
          <p:nvPr/>
        </p:nvSpPr>
        <p:spPr>
          <a:xfrm flipH="1">
            <a:off x="14810538" y="526007"/>
            <a:ext cx="1938920" cy="1466308"/>
          </a:xfrm>
          <a:custGeom>
            <a:avLst/>
            <a:gdLst/>
            <a:ahLst/>
            <a:cxnLst/>
            <a:rect l="l" t="t" r="r" b="b"/>
            <a:pathLst>
              <a:path w="1938920" h="1466308">
                <a:moveTo>
                  <a:pt x="1938920" y="0"/>
                </a:moveTo>
                <a:lnTo>
                  <a:pt x="0" y="0"/>
                </a:lnTo>
                <a:lnTo>
                  <a:pt x="0" y="1466308"/>
                </a:lnTo>
                <a:lnTo>
                  <a:pt x="1938920" y="1466308"/>
                </a:lnTo>
                <a:lnTo>
                  <a:pt x="1938920" y="0"/>
                </a:lnTo>
                <a:close/>
              </a:path>
            </a:pathLst>
          </a:custGeom>
          <a:blipFill>
            <a:blip r:embed="rId4">
              <a:extLst>
                <a:ext uri="{96DAC541-7B7A-43D3-8B79-37D633B846F1}">
                  <asvg:svgBlip xmlns:asvg="http://schemas.microsoft.com/office/drawing/2016/SVG/main" r:embed="rId5"/>
                </a:ext>
              </a:extLst>
            </a:blip>
            <a:stretch>
              <a:fillRect l="-89" r="-89"/>
            </a:stretch>
          </a:blipFill>
        </p:spPr>
        <p:txBody>
          <a:bodyPr/>
          <a:lstStyle/>
          <a:p>
            <a:endParaRPr lang="en-US"/>
          </a:p>
        </p:txBody>
      </p:sp>
      <p:sp>
        <p:nvSpPr>
          <p:cNvPr id="17" name="Freeform 17"/>
          <p:cNvSpPr/>
          <p:nvPr/>
        </p:nvSpPr>
        <p:spPr>
          <a:xfrm flipH="1">
            <a:off x="3331552" y="-41935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6">
              <a:extLst>
                <a:ext uri="{96DAC541-7B7A-43D3-8B79-37D633B846F1}">
                  <asvg:svgBlip xmlns:asvg="http://schemas.microsoft.com/office/drawing/2016/SVG/main" r:embed="rId17"/>
                </a:ext>
              </a:extLst>
            </a:blip>
            <a:stretch>
              <a:fillRect l="-8" r="-8"/>
            </a:stretch>
          </a:blipFill>
        </p:spPr>
        <p:txBody>
          <a:bodyPr/>
          <a:lstStyle/>
          <a:p>
            <a:endParaRPr lang="en-US"/>
          </a:p>
        </p:txBody>
      </p:sp>
      <p:sp>
        <p:nvSpPr>
          <p:cNvPr id="18" name="Freeform 18"/>
          <p:cNvSpPr/>
          <p:nvPr/>
        </p:nvSpPr>
        <p:spPr>
          <a:xfrm>
            <a:off x="13362389" y="-419356"/>
            <a:ext cx="1155235" cy="1439545"/>
          </a:xfrm>
          <a:custGeom>
            <a:avLst/>
            <a:gdLst/>
            <a:ahLst/>
            <a:cxnLst/>
            <a:rect l="l" t="t" r="r" b="b"/>
            <a:pathLst>
              <a:path w="1155235" h="1439545">
                <a:moveTo>
                  <a:pt x="0" y="0"/>
                </a:moveTo>
                <a:lnTo>
                  <a:pt x="1155235" y="0"/>
                </a:lnTo>
                <a:lnTo>
                  <a:pt x="1155235" y="1439545"/>
                </a:lnTo>
                <a:lnTo>
                  <a:pt x="0" y="1439545"/>
                </a:lnTo>
                <a:lnTo>
                  <a:pt x="0" y="0"/>
                </a:lnTo>
                <a:close/>
              </a:path>
            </a:pathLst>
          </a:custGeom>
          <a:blipFill>
            <a:blip r:embed="rId12">
              <a:extLst>
                <a:ext uri="{96DAC541-7B7A-43D3-8B79-37D633B846F1}">
                  <asvg:svgBlip xmlns:asvg="http://schemas.microsoft.com/office/drawing/2016/SVG/main" r:embed="rId13"/>
                </a:ext>
              </a:extLst>
            </a:blip>
            <a:stretch>
              <a:fillRect l="-8" r="-8"/>
            </a:stretch>
          </a:blipFill>
        </p:spPr>
        <p:txBody>
          <a:bodyPr/>
          <a:lstStyle/>
          <a:p>
            <a:endParaRPr lang="en-US"/>
          </a:p>
        </p:txBody>
      </p:sp>
      <p:sp>
        <p:nvSpPr>
          <p:cNvPr id="19" name="Freeform 19"/>
          <p:cNvSpPr/>
          <p:nvPr/>
        </p:nvSpPr>
        <p:spPr>
          <a:xfrm rot="10172667" flipH="1">
            <a:off x="7847879" y="30698"/>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0">
              <a:extLst>
                <a:ext uri="{96DAC541-7B7A-43D3-8B79-37D633B846F1}">
                  <asvg:svgBlip xmlns:asvg="http://schemas.microsoft.com/office/drawing/2016/SVG/main" r:embed="rId11"/>
                </a:ext>
              </a:extLst>
            </a:blip>
            <a:stretch>
              <a:fillRect l="-8" r="-8"/>
            </a:stretch>
          </a:blipFill>
        </p:spPr>
        <p:txBody>
          <a:bodyPr/>
          <a:lstStyle/>
          <a:p>
            <a:endParaRPr lang="en-US"/>
          </a:p>
        </p:txBody>
      </p:sp>
      <p:sp>
        <p:nvSpPr>
          <p:cNvPr id="20" name="Freeform 20"/>
          <p:cNvSpPr/>
          <p:nvPr/>
        </p:nvSpPr>
        <p:spPr>
          <a:xfrm rot="10172667" flipH="1">
            <a:off x="17465303" y="-225486"/>
            <a:ext cx="1155235" cy="1439545"/>
          </a:xfrm>
          <a:custGeom>
            <a:avLst/>
            <a:gdLst/>
            <a:ahLst/>
            <a:cxnLst/>
            <a:rect l="l" t="t" r="r" b="b"/>
            <a:pathLst>
              <a:path w="1155235" h="1439545">
                <a:moveTo>
                  <a:pt x="1155235" y="0"/>
                </a:moveTo>
                <a:lnTo>
                  <a:pt x="0" y="0"/>
                </a:lnTo>
                <a:lnTo>
                  <a:pt x="0" y="1439545"/>
                </a:lnTo>
                <a:lnTo>
                  <a:pt x="1155235" y="1439545"/>
                </a:lnTo>
                <a:lnTo>
                  <a:pt x="1155235" y="0"/>
                </a:lnTo>
                <a:close/>
              </a:path>
            </a:pathLst>
          </a:custGeom>
          <a:blipFill>
            <a:blip r:embed="rId14">
              <a:extLst>
                <a:ext uri="{96DAC541-7B7A-43D3-8B79-37D633B846F1}">
                  <asvg:svgBlip xmlns:asvg="http://schemas.microsoft.com/office/drawing/2016/SVG/main" r:embed="rId15"/>
                </a:ext>
              </a:extLst>
            </a:blip>
            <a:stretch>
              <a:fillRect l="-8" r="-8"/>
            </a:stretch>
          </a:blipFill>
        </p:spPr>
        <p:txBody>
          <a:bodyPr/>
          <a:lstStyle/>
          <a:p>
            <a:endParaRPr lang="en-US"/>
          </a:p>
        </p:txBody>
      </p:sp>
      <p:sp>
        <p:nvSpPr>
          <p:cNvPr id="21" name="TextBox 21"/>
          <p:cNvSpPr txBox="1"/>
          <p:nvPr/>
        </p:nvSpPr>
        <p:spPr>
          <a:xfrm>
            <a:off x="3331552" y="2544707"/>
            <a:ext cx="12093811" cy="1249376"/>
          </a:xfrm>
          <a:prstGeom prst="rect">
            <a:avLst/>
          </a:prstGeom>
        </p:spPr>
        <p:txBody>
          <a:bodyPr lIns="0" tIns="0" rIns="0" bIns="0" rtlCol="0" anchor="t">
            <a:spAutoFit/>
          </a:bodyPr>
          <a:lstStyle/>
          <a:p>
            <a:pPr algn="ctr">
              <a:lnSpc>
                <a:spcPts val="10471"/>
              </a:lnSpc>
            </a:pPr>
            <a:r>
              <a:rPr lang="en-US" sz="6798" b="1">
                <a:solidFill>
                  <a:srgbClr val="0C4369"/>
                </a:solidFill>
                <a:latin typeface="Fraunces Bold"/>
                <a:ea typeface="Fraunces Bold"/>
                <a:cs typeface="Fraunces Bold"/>
                <a:sym typeface="Fraunces Bold"/>
              </a:rPr>
              <a:t>I. TRI THỨC TIẾNG VIỆT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3574</Words>
  <Application>Microsoft Macintosh PowerPoint</Application>
  <PresentationFormat>Custom</PresentationFormat>
  <Paragraphs>331</Paragraphs>
  <Slides>41</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Calibri</vt:lpstr>
      <vt:lpstr>Roboto Condensed Bold</vt:lpstr>
      <vt:lpstr>Roboto Condensed Italics</vt:lpstr>
      <vt:lpstr>Fraunces Bold</vt:lpstr>
      <vt:lpstr>Roboto Condensed</vt:lpstr>
      <vt:lpstr>Arial</vt:lpstr>
      <vt:lpstr>Roboto Condensed Bold Italics</vt:lpstr>
      <vt:lpstr>#9Slide05 VL Fadilla</vt:lpstr>
      <vt:lpstr>#9Slide07 Crocante</vt:lpstr>
      <vt:lpstr>#9Slide06 SVNSlow Attack</vt:lpstr>
      <vt:lpstr>Chewy</vt:lpstr>
      <vt:lpstr>Calistoga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9KN_B5_TV1.Cau rut gon</dc:title>
  <cp:lastModifiedBy>Microsoft Office User</cp:lastModifiedBy>
  <cp:revision>4</cp:revision>
  <dcterms:created xsi:type="dcterms:W3CDTF">2006-08-16T00:00:00Z</dcterms:created>
  <dcterms:modified xsi:type="dcterms:W3CDTF">2025-05-11T04:42:52Z</dcterms:modified>
  <dc:identifier>DAGSJ7M-MsA</dc:identifier>
</cp:coreProperties>
</file>