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6" r:id="rId33"/>
  </p:sldIdLst>
  <p:sldSz cx="18288000" cy="10287000"/>
  <p:notesSz cx="6858000" cy="9144000"/>
  <p:embeddedFontLst>
    <p:embeddedFont>
      <p:font typeface="#9Slide07 Crocante" panose="02000000000000000000" pitchFamily="2" charset="77"/>
      <p:regular r:id="rId34"/>
    </p:embeddedFont>
    <p:embeddedFont>
      <p:font typeface="Calibri" panose="020F0502020204030204" pitchFamily="34" charset="0"/>
      <p:regular r:id="rId35"/>
      <p:bold r:id="rId36"/>
      <p:italic r:id="rId37"/>
      <p:boldItalic r:id="rId38"/>
    </p:embeddedFont>
    <p:embeddedFont>
      <p:font typeface="Cambria" panose="02040503050406030204" pitchFamily="18" charset="0"/>
      <p:regular r:id="rId39"/>
      <p:bold r:id="rId40"/>
      <p:italic r:id="rId41"/>
      <p:boldItalic r:id="rId42"/>
    </p:embeddedFont>
    <p:embeddedFont>
      <p:font typeface="Cambria Bold" panose="02040803050406030204" pitchFamily="18" charset="0"/>
      <p:bold r:id="rId43"/>
    </p:embeddedFont>
    <p:embeddedFont>
      <p:font typeface="Dancing Script Bold" panose="03080800040507000D00" pitchFamily="66" charset="77"/>
      <p:regular r:id="rId44"/>
      <p:bold r:id="rId45"/>
    </p:embeddedFont>
    <p:embeddedFont>
      <p:font typeface="Fraunces Bold" pitchFamily="2" charset="77"/>
      <p:regular r:id="rId46"/>
      <p:bold r:id="rId47"/>
    </p:embeddedFont>
    <p:embeddedFont>
      <p:font typeface="Roboto Condensed" panose="02000000000000000000" pitchFamily="2" charset="0"/>
      <p:regular r:id="rId48"/>
      <p:bold r:id="rId49"/>
    </p:embeddedFont>
    <p:embeddedFont>
      <p:font typeface="Roboto Condensed Bold" panose="02000000000000000000" pitchFamily="2" charset="0"/>
      <p:regular r:id="rId50"/>
      <p:bold r:id="rId51"/>
    </p:embeddedFont>
    <p:embeddedFont>
      <p:font typeface="Roboto Condensed Bold Italics" panose="02000000000000000000" pitchFamily="2" charset="0"/>
      <p:regular r:id="rId52"/>
      <p:bold r:id="rId53"/>
      <p:italic r:id="rId54"/>
      <p:boldItalic r:id="rId55"/>
    </p:embeddedFont>
    <p:embeddedFont>
      <p:font typeface="Roboto Condensed Italics" panose="02000000000000000000" pitchFamily="2" charset="0"/>
      <p:regular r:id="rId56"/>
      <p: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599" autoAdjust="0"/>
  </p:normalViewPr>
  <p:slideViewPr>
    <p:cSldViewPr>
      <p:cViewPr varScale="1">
        <p:scale>
          <a:sx n="70" d="100"/>
          <a:sy n="70" d="100"/>
        </p:scale>
        <p:origin x="840" y="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svg"/><Relationship Id="rId3" Type="http://schemas.openxmlformats.org/officeDocument/2006/relationships/image" Target="../media/image2.svg"/><Relationship Id="rId21" Type="http://schemas.openxmlformats.org/officeDocument/2006/relationships/image" Target="../media/image20.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svg"/></Relationships>
</file>

<file path=ppt/slides/_rels/slide10.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18" Type="http://schemas.openxmlformats.org/officeDocument/2006/relationships/image" Target="../media/image62.png"/><Relationship Id="rId3" Type="http://schemas.openxmlformats.org/officeDocument/2006/relationships/image" Target="../media/image2.svg"/><Relationship Id="rId7" Type="http://schemas.openxmlformats.org/officeDocument/2006/relationships/image" Target="../media/image54.png"/><Relationship Id="rId12" Type="http://schemas.openxmlformats.org/officeDocument/2006/relationships/image" Target="../media/image59.svg"/><Relationship Id="rId17" Type="http://schemas.openxmlformats.org/officeDocument/2006/relationships/image" Target="../media/image61.png"/><Relationship Id="rId2" Type="http://schemas.openxmlformats.org/officeDocument/2006/relationships/image" Target="../media/image1.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21.svg"/><Relationship Id="rId10" Type="http://schemas.openxmlformats.org/officeDocument/2006/relationships/image" Target="../media/image57.svg"/><Relationship Id="rId19" Type="http://schemas.openxmlformats.org/officeDocument/2006/relationships/image" Target="../media/image63.svg"/><Relationship Id="rId4" Type="http://schemas.openxmlformats.org/officeDocument/2006/relationships/image" Target="../media/image13.png"/><Relationship Id="rId9" Type="http://schemas.openxmlformats.org/officeDocument/2006/relationships/image" Target="../media/image56.png"/><Relationship Id="rId1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2.svg"/><Relationship Id="rId21" Type="http://schemas.openxmlformats.org/officeDocument/2006/relationships/image" Target="../media/image21.svg"/><Relationship Id="rId7" Type="http://schemas.openxmlformats.org/officeDocument/2006/relationships/image" Target="../media/image12.svg"/><Relationship Id="rId12" Type="http://schemas.openxmlformats.org/officeDocument/2006/relationships/image" Target="../media/image29.png"/><Relationship Id="rId17" Type="http://schemas.openxmlformats.org/officeDocument/2006/relationships/image" Target="../media/image33.svg"/><Relationship Id="rId2" Type="http://schemas.openxmlformats.org/officeDocument/2006/relationships/image" Target="../media/image1.png"/><Relationship Id="rId16" Type="http://schemas.openxmlformats.org/officeDocument/2006/relationships/image" Target="../media/image32.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3.svg"/><Relationship Id="rId5" Type="http://schemas.openxmlformats.org/officeDocument/2006/relationships/image" Target="../media/image10.svg"/><Relationship Id="rId15" Type="http://schemas.openxmlformats.org/officeDocument/2006/relationships/image" Target="../media/image31.svg"/><Relationship Id="rId10" Type="http://schemas.openxmlformats.org/officeDocument/2006/relationships/image" Target="../media/image42.png"/><Relationship Id="rId19" Type="http://schemas.openxmlformats.org/officeDocument/2006/relationships/image" Target="../media/image19.svg"/><Relationship Id="rId4" Type="http://schemas.openxmlformats.org/officeDocument/2006/relationships/image" Target="../media/image9.png"/><Relationship Id="rId9" Type="http://schemas.openxmlformats.org/officeDocument/2006/relationships/image" Target="../media/image41.svg"/><Relationship Id="rId1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2.svg"/><Relationship Id="rId21" Type="http://schemas.openxmlformats.org/officeDocument/2006/relationships/image" Target="../media/image21.svg"/><Relationship Id="rId7" Type="http://schemas.openxmlformats.org/officeDocument/2006/relationships/image" Target="../media/image12.svg"/><Relationship Id="rId12" Type="http://schemas.openxmlformats.org/officeDocument/2006/relationships/image" Target="../media/image29.png"/><Relationship Id="rId17" Type="http://schemas.openxmlformats.org/officeDocument/2006/relationships/image" Target="../media/image33.svg"/><Relationship Id="rId2" Type="http://schemas.openxmlformats.org/officeDocument/2006/relationships/image" Target="../media/image1.png"/><Relationship Id="rId16" Type="http://schemas.openxmlformats.org/officeDocument/2006/relationships/image" Target="../media/image32.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3.svg"/><Relationship Id="rId5" Type="http://schemas.openxmlformats.org/officeDocument/2006/relationships/image" Target="../media/image10.svg"/><Relationship Id="rId15" Type="http://schemas.openxmlformats.org/officeDocument/2006/relationships/image" Target="../media/image31.svg"/><Relationship Id="rId10" Type="http://schemas.openxmlformats.org/officeDocument/2006/relationships/image" Target="../media/image42.png"/><Relationship Id="rId19" Type="http://schemas.openxmlformats.org/officeDocument/2006/relationships/image" Target="../media/image19.svg"/><Relationship Id="rId4" Type="http://schemas.openxmlformats.org/officeDocument/2006/relationships/image" Target="../media/image9.png"/><Relationship Id="rId9" Type="http://schemas.openxmlformats.org/officeDocument/2006/relationships/image" Target="../media/image41.svg"/><Relationship Id="rId1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18" Type="http://schemas.openxmlformats.org/officeDocument/2006/relationships/image" Target="../media/image62.png"/><Relationship Id="rId3" Type="http://schemas.openxmlformats.org/officeDocument/2006/relationships/image" Target="../media/image2.svg"/><Relationship Id="rId7" Type="http://schemas.openxmlformats.org/officeDocument/2006/relationships/image" Target="../media/image54.png"/><Relationship Id="rId12" Type="http://schemas.openxmlformats.org/officeDocument/2006/relationships/image" Target="../media/image59.svg"/><Relationship Id="rId17" Type="http://schemas.openxmlformats.org/officeDocument/2006/relationships/image" Target="../media/image61.png"/><Relationship Id="rId2" Type="http://schemas.openxmlformats.org/officeDocument/2006/relationships/image" Target="../media/image1.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21.svg"/><Relationship Id="rId10" Type="http://schemas.openxmlformats.org/officeDocument/2006/relationships/image" Target="../media/image57.svg"/><Relationship Id="rId19" Type="http://schemas.openxmlformats.org/officeDocument/2006/relationships/image" Target="../media/image63.svg"/><Relationship Id="rId4" Type="http://schemas.openxmlformats.org/officeDocument/2006/relationships/image" Target="../media/image13.png"/><Relationship Id="rId9" Type="http://schemas.openxmlformats.org/officeDocument/2006/relationships/image" Target="../media/image56.png"/><Relationship Id="rId1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18" Type="http://schemas.openxmlformats.org/officeDocument/2006/relationships/image" Target="../media/image62.png"/><Relationship Id="rId3" Type="http://schemas.openxmlformats.org/officeDocument/2006/relationships/image" Target="../media/image2.svg"/><Relationship Id="rId7" Type="http://schemas.openxmlformats.org/officeDocument/2006/relationships/image" Target="../media/image54.png"/><Relationship Id="rId12" Type="http://schemas.openxmlformats.org/officeDocument/2006/relationships/image" Target="../media/image59.svg"/><Relationship Id="rId17" Type="http://schemas.openxmlformats.org/officeDocument/2006/relationships/image" Target="../media/image61.png"/><Relationship Id="rId2" Type="http://schemas.openxmlformats.org/officeDocument/2006/relationships/image" Target="../media/image1.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21.svg"/><Relationship Id="rId10" Type="http://schemas.openxmlformats.org/officeDocument/2006/relationships/image" Target="../media/image57.svg"/><Relationship Id="rId19" Type="http://schemas.openxmlformats.org/officeDocument/2006/relationships/image" Target="../media/image63.svg"/><Relationship Id="rId4" Type="http://schemas.openxmlformats.org/officeDocument/2006/relationships/image" Target="../media/image13.png"/><Relationship Id="rId9" Type="http://schemas.openxmlformats.org/officeDocument/2006/relationships/image" Target="../media/image56.png"/><Relationship Id="rId1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18" Type="http://schemas.openxmlformats.org/officeDocument/2006/relationships/image" Target="../media/image62.png"/><Relationship Id="rId3" Type="http://schemas.openxmlformats.org/officeDocument/2006/relationships/image" Target="../media/image2.svg"/><Relationship Id="rId7" Type="http://schemas.openxmlformats.org/officeDocument/2006/relationships/image" Target="../media/image54.png"/><Relationship Id="rId12" Type="http://schemas.openxmlformats.org/officeDocument/2006/relationships/image" Target="../media/image59.svg"/><Relationship Id="rId17" Type="http://schemas.openxmlformats.org/officeDocument/2006/relationships/image" Target="../media/image61.png"/><Relationship Id="rId2" Type="http://schemas.openxmlformats.org/officeDocument/2006/relationships/image" Target="../media/image1.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21.svg"/><Relationship Id="rId10" Type="http://schemas.openxmlformats.org/officeDocument/2006/relationships/image" Target="../media/image57.svg"/><Relationship Id="rId19" Type="http://schemas.openxmlformats.org/officeDocument/2006/relationships/image" Target="../media/image63.svg"/><Relationship Id="rId4" Type="http://schemas.openxmlformats.org/officeDocument/2006/relationships/image" Target="../media/image13.png"/><Relationship Id="rId9" Type="http://schemas.openxmlformats.org/officeDocument/2006/relationships/image" Target="../media/image56.png"/><Relationship Id="rId1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68.png"/><Relationship Id="rId18" Type="http://schemas.openxmlformats.org/officeDocument/2006/relationships/image" Target="../media/image70.svg"/><Relationship Id="rId3" Type="http://schemas.openxmlformats.org/officeDocument/2006/relationships/image" Target="../media/image2.svg"/><Relationship Id="rId7" Type="http://schemas.openxmlformats.org/officeDocument/2006/relationships/image" Target="../media/image66.png"/><Relationship Id="rId12" Type="http://schemas.openxmlformats.org/officeDocument/2006/relationships/image" Target="../media/image19.svg"/><Relationship Id="rId17" Type="http://schemas.openxmlformats.org/officeDocument/2006/relationships/image" Target="../media/image69.png"/><Relationship Id="rId2" Type="http://schemas.openxmlformats.org/officeDocument/2006/relationships/image" Target="../media/image1.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18.png"/><Relationship Id="rId5" Type="http://schemas.openxmlformats.org/officeDocument/2006/relationships/image" Target="../media/image64.png"/><Relationship Id="rId15" Type="http://schemas.openxmlformats.org/officeDocument/2006/relationships/image" Target="../media/image21.svg"/><Relationship Id="rId10" Type="http://schemas.openxmlformats.org/officeDocument/2006/relationships/image" Target="../media/image45.svg"/><Relationship Id="rId19" Type="http://schemas.openxmlformats.org/officeDocument/2006/relationships/image" Target="../media/image37.png"/><Relationship Id="rId4" Type="http://schemas.openxmlformats.org/officeDocument/2006/relationships/image" Target="../media/image13.png"/><Relationship Id="rId9" Type="http://schemas.openxmlformats.org/officeDocument/2006/relationships/image" Target="../media/image44.png"/><Relationship Id="rId1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68.png"/><Relationship Id="rId18" Type="http://schemas.openxmlformats.org/officeDocument/2006/relationships/image" Target="../media/image70.svg"/><Relationship Id="rId3" Type="http://schemas.openxmlformats.org/officeDocument/2006/relationships/image" Target="../media/image2.svg"/><Relationship Id="rId7" Type="http://schemas.openxmlformats.org/officeDocument/2006/relationships/image" Target="../media/image66.png"/><Relationship Id="rId12" Type="http://schemas.openxmlformats.org/officeDocument/2006/relationships/image" Target="../media/image19.svg"/><Relationship Id="rId17" Type="http://schemas.openxmlformats.org/officeDocument/2006/relationships/image" Target="../media/image69.png"/><Relationship Id="rId2" Type="http://schemas.openxmlformats.org/officeDocument/2006/relationships/image" Target="../media/image1.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18.png"/><Relationship Id="rId5" Type="http://schemas.openxmlformats.org/officeDocument/2006/relationships/image" Target="../media/image64.png"/><Relationship Id="rId15" Type="http://schemas.openxmlformats.org/officeDocument/2006/relationships/image" Target="../media/image21.svg"/><Relationship Id="rId10" Type="http://schemas.openxmlformats.org/officeDocument/2006/relationships/image" Target="../media/image45.svg"/><Relationship Id="rId19" Type="http://schemas.openxmlformats.org/officeDocument/2006/relationships/image" Target="../media/image37.png"/><Relationship Id="rId4" Type="http://schemas.openxmlformats.org/officeDocument/2006/relationships/image" Target="../media/image13.png"/><Relationship Id="rId9" Type="http://schemas.openxmlformats.org/officeDocument/2006/relationships/image" Target="../media/image44.png"/><Relationship Id="rId1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37.png"/><Relationship Id="rId3" Type="http://schemas.openxmlformats.org/officeDocument/2006/relationships/image" Target="../media/image2.sv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21.svg"/><Relationship Id="rId5" Type="http://schemas.openxmlformats.org/officeDocument/2006/relationships/image" Target="../media/image64.png"/><Relationship Id="rId10" Type="http://schemas.openxmlformats.org/officeDocument/2006/relationships/image" Target="../media/image20.png"/><Relationship Id="rId4" Type="http://schemas.openxmlformats.org/officeDocument/2006/relationships/image" Target="../media/image13.png"/><Relationship Id="rId9" Type="http://schemas.openxmlformats.org/officeDocument/2006/relationships/image" Target="../media/image68.png"/></Relationships>
</file>

<file path=ppt/slides/_rels/slide19.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37.png"/><Relationship Id="rId3" Type="http://schemas.openxmlformats.org/officeDocument/2006/relationships/image" Target="../media/image2.sv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21.svg"/><Relationship Id="rId5" Type="http://schemas.openxmlformats.org/officeDocument/2006/relationships/image" Target="../media/image64.png"/><Relationship Id="rId10" Type="http://schemas.openxmlformats.org/officeDocument/2006/relationships/image" Target="../media/image20.png"/><Relationship Id="rId4" Type="http://schemas.openxmlformats.org/officeDocument/2006/relationships/image" Target="../media/image13.png"/><Relationship Id="rId9" Type="http://schemas.openxmlformats.org/officeDocument/2006/relationships/image" Target="../media/image6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28.svg"/><Relationship Id="rId3" Type="http://schemas.openxmlformats.org/officeDocument/2006/relationships/image" Target="../media/image2.svg"/><Relationship Id="rId21" Type="http://schemas.openxmlformats.org/officeDocument/2006/relationships/image" Target="../media/image20.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27.pn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26.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25.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svg"/></Relationships>
</file>

<file path=ppt/slides/_rels/slide20.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37.png"/><Relationship Id="rId3" Type="http://schemas.openxmlformats.org/officeDocument/2006/relationships/image" Target="../media/image2.sv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21.svg"/><Relationship Id="rId5" Type="http://schemas.openxmlformats.org/officeDocument/2006/relationships/image" Target="../media/image64.png"/><Relationship Id="rId10" Type="http://schemas.openxmlformats.org/officeDocument/2006/relationships/image" Target="../media/image20.png"/><Relationship Id="rId4" Type="http://schemas.openxmlformats.org/officeDocument/2006/relationships/image" Target="../media/image13.png"/><Relationship Id="rId9" Type="http://schemas.openxmlformats.org/officeDocument/2006/relationships/image" Target="../media/image68.png"/></Relationships>
</file>

<file path=ppt/slides/_rels/slide2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37.png"/><Relationship Id="rId3" Type="http://schemas.openxmlformats.org/officeDocument/2006/relationships/image" Target="../media/image2.sv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21.svg"/><Relationship Id="rId5" Type="http://schemas.openxmlformats.org/officeDocument/2006/relationships/image" Target="../media/image64.png"/><Relationship Id="rId10" Type="http://schemas.openxmlformats.org/officeDocument/2006/relationships/image" Target="../media/image20.png"/><Relationship Id="rId4" Type="http://schemas.openxmlformats.org/officeDocument/2006/relationships/image" Target="../media/image13.png"/><Relationship Id="rId9" Type="http://schemas.openxmlformats.org/officeDocument/2006/relationships/image" Target="../media/image68.png"/></Relationships>
</file>

<file path=ppt/slides/_rels/slide2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37.png"/><Relationship Id="rId3" Type="http://schemas.openxmlformats.org/officeDocument/2006/relationships/image" Target="../media/image2.sv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21.svg"/><Relationship Id="rId5" Type="http://schemas.openxmlformats.org/officeDocument/2006/relationships/image" Target="../media/image64.png"/><Relationship Id="rId10" Type="http://schemas.openxmlformats.org/officeDocument/2006/relationships/image" Target="../media/image20.png"/><Relationship Id="rId4" Type="http://schemas.openxmlformats.org/officeDocument/2006/relationships/image" Target="../media/image13.png"/><Relationship Id="rId9" Type="http://schemas.openxmlformats.org/officeDocument/2006/relationships/image" Target="../media/image68.png"/></Relationships>
</file>

<file path=ppt/slides/_rels/slide2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21.svg"/><Relationship Id="rId5" Type="http://schemas.openxmlformats.org/officeDocument/2006/relationships/image" Target="../media/image64.png"/><Relationship Id="rId10" Type="http://schemas.openxmlformats.org/officeDocument/2006/relationships/image" Target="../media/image20.png"/><Relationship Id="rId4" Type="http://schemas.openxmlformats.org/officeDocument/2006/relationships/image" Target="../media/image13.png"/><Relationship Id="rId9" Type="http://schemas.openxmlformats.org/officeDocument/2006/relationships/image" Target="../media/image68.png"/></Relationships>
</file>

<file path=ppt/slides/_rels/slide2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21.svg"/><Relationship Id="rId5" Type="http://schemas.openxmlformats.org/officeDocument/2006/relationships/image" Target="../media/image64.png"/><Relationship Id="rId10" Type="http://schemas.openxmlformats.org/officeDocument/2006/relationships/image" Target="../media/image20.png"/><Relationship Id="rId4" Type="http://schemas.openxmlformats.org/officeDocument/2006/relationships/image" Target="../media/image13.png"/><Relationship Id="rId9" Type="http://schemas.openxmlformats.org/officeDocument/2006/relationships/image" Target="../media/image68.png"/></Relationships>
</file>

<file path=ppt/slides/_rels/slide25.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68.png"/><Relationship Id="rId18" Type="http://schemas.openxmlformats.org/officeDocument/2006/relationships/image" Target="../media/image70.svg"/><Relationship Id="rId3" Type="http://schemas.openxmlformats.org/officeDocument/2006/relationships/image" Target="../media/image2.svg"/><Relationship Id="rId7" Type="http://schemas.openxmlformats.org/officeDocument/2006/relationships/image" Target="../media/image66.png"/><Relationship Id="rId12" Type="http://schemas.openxmlformats.org/officeDocument/2006/relationships/image" Target="../media/image19.svg"/><Relationship Id="rId17" Type="http://schemas.openxmlformats.org/officeDocument/2006/relationships/image" Target="../media/image69.png"/><Relationship Id="rId2" Type="http://schemas.openxmlformats.org/officeDocument/2006/relationships/image" Target="../media/image1.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18.png"/><Relationship Id="rId5" Type="http://schemas.openxmlformats.org/officeDocument/2006/relationships/image" Target="../media/image64.png"/><Relationship Id="rId15" Type="http://schemas.openxmlformats.org/officeDocument/2006/relationships/image" Target="../media/image21.svg"/><Relationship Id="rId10" Type="http://schemas.openxmlformats.org/officeDocument/2006/relationships/image" Target="../media/image45.svg"/><Relationship Id="rId19" Type="http://schemas.openxmlformats.org/officeDocument/2006/relationships/image" Target="../media/image37.png"/><Relationship Id="rId4" Type="http://schemas.openxmlformats.org/officeDocument/2006/relationships/image" Target="../media/image13.png"/><Relationship Id="rId9" Type="http://schemas.openxmlformats.org/officeDocument/2006/relationships/image" Target="../media/image44.png"/><Relationship Id="rId14"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2.svg"/><Relationship Id="rId21" Type="http://schemas.openxmlformats.org/officeDocument/2006/relationships/image" Target="../media/image76.svg"/><Relationship Id="rId7" Type="http://schemas.openxmlformats.org/officeDocument/2006/relationships/image" Target="../media/image12.svg"/><Relationship Id="rId12" Type="http://schemas.openxmlformats.org/officeDocument/2006/relationships/image" Target="../media/image29.png"/><Relationship Id="rId17" Type="http://schemas.openxmlformats.org/officeDocument/2006/relationships/image" Target="../media/image74.svg"/><Relationship Id="rId2" Type="http://schemas.openxmlformats.org/officeDocument/2006/relationships/image" Target="../media/image1.png"/><Relationship Id="rId16" Type="http://schemas.openxmlformats.org/officeDocument/2006/relationships/image" Target="../media/image73.png"/><Relationship Id="rId20"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3.svg"/><Relationship Id="rId5" Type="http://schemas.openxmlformats.org/officeDocument/2006/relationships/image" Target="../media/image10.svg"/><Relationship Id="rId15" Type="http://schemas.openxmlformats.org/officeDocument/2006/relationships/image" Target="../media/image72.svg"/><Relationship Id="rId23" Type="http://schemas.openxmlformats.org/officeDocument/2006/relationships/image" Target="../media/image78.svg"/><Relationship Id="rId10" Type="http://schemas.openxmlformats.org/officeDocument/2006/relationships/image" Target="../media/image42.png"/><Relationship Id="rId19" Type="http://schemas.openxmlformats.org/officeDocument/2006/relationships/image" Target="../media/image19.svg"/><Relationship Id="rId4" Type="http://schemas.openxmlformats.org/officeDocument/2006/relationships/image" Target="../media/image9.png"/><Relationship Id="rId9" Type="http://schemas.openxmlformats.org/officeDocument/2006/relationships/image" Target="../media/image41.svg"/><Relationship Id="rId14" Type="http://schemas.openxmlformats.org/officeDocument/2006/relationships/image" Target="../media/image71.png"/><Relationship Id="rId22" Type="http://schemas.openxmlformats.org/officeDocument/2006/relationships/image" Target="../media/image77.png"/></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2.svg"/><Relationship Id="rId21" Type="http://schemas.openxmlformats.org/officeDocument/2006/relationships/image" Target="../media/image76.svg"/><Relationship Id="rId7" Type="http://schemas.openxmlformats.org/officeDocument/2006/relationships/image" Target="../media/image12.svg"/><Relationship Id="rId12" Type="http://schemas.openxmlformats.org/officeDocument/2006/relationships/image" Target="../media/image29.png"/><Relationship Id="rId17" Type="http://schemas.openxmlformats.org/officeDocument/2006/relationships/image" Target="../media/image74.svg"/><Relationship Id="rId2" Type="http://schemas.openxmlformats.org/officeDocument/2006/relationships/image" Target="../media/image1.png"/><Relationship Id="rId16" Type="http://schemas.openxmlformats.org/officeDocument/2006/relationships/image" Target="../media/image73.png"/><Relationship Id="rId20"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3.svg"/><Relationship Id="rId5" Type="http://schemas.openxmlformats.org/officeDocument/2006/relationships/image" Target="../media/image10.svg"/><Relationship Id="rId15" Type="http://schemas.openxmlformats.org/officeDocument/2006/relationships/image" Target="../media/image72.svg"/><Relationship Id="rId23" Type="http://schemas.openxmlformats.org/officeDocument/2006/relationships/image" Target="../media/image78.svg"/><Relationship Id="rId10" Type="http://schemas.openxmlformats.org/officeDocument/2006/relationships/image" Target="../media/image42.png"/><Relationship Id="rId19" Type="http://schemas.openxmlformats.org/officeDocument/2006/relationships/image" Target="../media/image19.svg"/><Relationship Id="rId4" Type="http://schemas.openxmlformats.org/officeDocument/2006/relationships/image" Target="../media/image9.png"/><Relationship Id="rId9" Type="http://schemas.openxmlformats.org/officeDocument/2006/relationships/image" Target="../media/image41.svg"/><Relationship Id="rId14" Type="http://schemas.openxmlformats.org/officeDocument/2006/relationships/image" Target="../media/image71.png"/><Relationship Id="rId22" Type="http://schemas.openxmlformats.org/officeDocument/2006/relationships/image" Target="../media/image77.png"/></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2.svg"/><Relationship Id="rId21" Type="http://schemas.openxmlformats.org/officeDocument/2006/relationships/image" Target="../media/image76.svg"/><Relationship Id="rId7" Type="http://schemas.openxmlformats.org/officeDocument/2006/relationships/image" Target="../media/image12.svg"/><Relationship Id="rId12" Type="http://schemas.openxmlformats.org/officeDocument/2006/relationships/image" Target="../media/image29.png"/><Relationship Id="rId17" Type="http://schemas.openxmlformats.org/officeDocument/2006/relationships/image" Target="../media/image74.svg"/><Relationship Id="rId2" Type="http://schemas.openxmlformats.org/officeDocument/2006/relationships/image" Target="../media/image1.png"/><Relationship Id="rId16" Type="http://schemas.openxmlformats.org/officeDocument/2006/relationships/image" Target="../media/image73.png"/><Relationship Id="rId20"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3.svg"/><Relationship Id="rId5" Type="http://schemas.openxmlformats.org/officeDocument/2006/relationships/image" Target="../media/image10.svg"/><Relationship Id="rId15" Type="http://schemas.openxmlformats.org/officeDocument/2006/relationships/image" Target="../media/image72.svg"/><Relationship Id="rId23" Type="http://schemas.openxmlformats.org/officeDocument/2006/relationships/image" Target="../media/image78.svg"/><Relationship Id="rId10" Type="http://schemas.openxmlformats.org/officeDocument/2006/relationships/image" Target="../media/image42.png"/><Relationship Id="rId19" Type="http://schemas.openxmlformats.org/officeDocument/2006/relationships/image" Target="../media/image19.svg"/><Relationship Id="rId4" Type="http://schemas.openxmlformats.org/officeDocument/2006/relationships/image" Target="../media/image9.png"/><Relationship Id="rId9" Type="http://schemas.openxmlformats.org/officeDocument/2006/relationships/image" Target="../media/image41.svg"/><Relationship Id="rId14" Type="http://schemas.openxmlformats.org/officeDocument/2006/relationships/image" Target="../media/image71.png"/><Relationship Id="rId22" Type="http://schemas.openxmlformats.org/officeDocument/2006/relationships/image" Target="../media/image77.png"/></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1.png"/><Relationship Id="rId18" Type="http://schemas.openxmlformats.org/officeDocument/2006/relationships/image" Target="../media/image19.svg"/><Relationship Id="rId3" Type="http://schemas.openxmlformats.org/officeDocument/2006/relationships/image" Target="../media/image2.svg"/><Relationship Id="rId21" Type="http://schemas.openxmlformats.org/officeDocument/2006/relationships/image" Target="../media/image86.svg"/><Relationship Id="rId7" Type="http://schemas.openxmlformats.org/officeDocument/2006/relationships/image" Target="../media/image4.sv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1.png"/><Relationship Id="rId16" Type="http://schemas.openxmlformats.org/officeDocument/2006/relationships/image" Target="../media/image84.svg"/><Relationship Id="rId20"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80.svg"/><Relationship Id="rId15" Type="http://schemas.openxmlformats.org/officeDocument/2006/relationships/image" Target="../media/image83.png"/><Relationship Id="rId10" Type="http://schemas.openxmlformats.org/officeDocument/2006/relationships/image" Target="../media/image7.png"/><Relationship Id="rId19" Type="http://schemas.openxmlformats.org/officeDocument/2006/relationships/image" Target="../media/image22.png"/><Relationship Id="rId4" Type="http://schemas.openxmlformats.org/officeDocument/2006/relationships/image" Target="../media/image79.png"/><Relationship Id="rId9" Type="http://schemas.openxmlformats.org/officeDocument/2006/relationships/image" Target="../media/image6.svg"/><Relationship Id="rId14" Type="http://schemas.openxmlformats.org/officeDocument/2006/relationships/image" Target="../media/image82.svg"/><Relationship Id="rId22"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1.svg"/><Relationship Id="rId18" Type="http://schemas.openxmlformats.org/officeDocument/2006/relationships/image" Target="../media/image34.png"/><Relationship Id="rId26" Type="http://schemas.openxmlformats.org/officeDocument/2006/relationships/image" Target="../media/image39.svg"/><Relationship Id="rId3" Type="http://schemas.openxmlformats.org/officeDocument/2006/relationships/image" Target="../media/image2.svg"/><Relationship Id="rId21" Type="http://schemas.openxmlformats.org/officeDocument/2006/relationships/image" Target="../media/image22.png"/><Relationship Id="rId7" Type="http://schemas.openxmlformats.org/officeDocument/2006/relationships/image" Target="../media/image6.svg"/><Relationship Id="rId12" Type="http://schemas.openxmlformats.org/officeDocument/2006/relationships/image" Target="../media/image30.png"/><Relationship Id="rId17" Type="http://schemas.openxmlformats.org/officeDocument/2006/relationships/image" Target="../media/image33.svg"/><Relationship Id="rId25" Type="http://schemas.openxmlformats.org/officeDocument/2006/relationships/image" Target="../media/image38.png"/><Relationship Id="rId2" Type="http://schemas.openxmlformats.org/officeDocument/2006/relationships/image" Target="../media/image1.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3.png"/><Relationship Id="rId24" Type="http://schemas.openxmlformats.org/officeDocument/2006/relationships/image" Target="../media/image37.png"/><Relationship Id="rId5" Type="http://schemas.openxmlformats.org/officeDocument/2006/relationships/image" Target="../media/image4.svg"/><Relationship Id="rId15" Type="http://schemas.openxmlformats.org/officeDocument/2006/relationships/image" Target="../media/image19.svg"/><Relationship Id="rId23" Type="http://schemas.openxmlformats.org/officeDocument/2006/relationships/image" Target="../media/image21.svg"/><Relationship Id="rId10" Type="http://schemas.openxmlformats.org/officeDocument/2006/relationships/image" Target="../media/image29.png"/><Relationship Id="rId19" Type="http://schemas.openxmlformats.org/officeDocument/2006/relationships/image" Target="../media/image35.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8.png"/><Relationship Id="rId22" Type="http://schemas.openxmlformats.org/officeDocument/2006/relationships/image" Target="../media/image20.png"/></Relationships>
</file>

<file path=ppt/slides/_rels/slide30.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svg"/><Relationship Id="rId7" Type="http://schemas.openxmlformats.org/officeDocument/2006/relationships/image" Target="../media/image32.png"/><Relationship Id="rId12" Type="http://schemas.openxmlformats.org/officeDocument/2006/relationships/image" Target="../media/image8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87.png"/><Relationship Id="rId5" Type="http://schemas.openxmlformats.org/officeDocument/2006/relationships/image" Target="../media/image30.pn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s>
</file>

<file path=ppt/slides/_rels/slide3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1.svg"/><Relationship Id="rId18" Type="http://schemas.openxmlformats.org/officeDocument/2006/relationships/image" Target="../media/image89.png"/><Relationship Id="rId3" Type="http://schemas.openxmlformats.org/officeDocument/2006/relationships/image" Target="../media/image2.svg"/><Relationship Id="rId21" Type="http://schemas.openxmlformats.org/officeDocument/2006/relationships/image" Target="../media/image21.svg"/><Relationship Id="rId7" Type="http://schemas.openxmlformats.org/officeDocument/2006/relationships/image" Target="../media/image12.svg"/><Relationship Id="rId12" Type="http://schemas.openxmlformats.org/officeDocument/2006/relationships/image" Target="../media/image30.png"/><Relationship Id="rId17" Type="http://schemas.openxmlformats.org/officeDocument/2006/relationships/image" Target="../media/image19.svg"/><Relationship Id="rId2" Type="http://schemas.openxmlformats.org/officeDocument/2006/relationships/image" Target="../media/image1.png"/><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3.png"/><Relationship Id="rId5" Type="http://schemas.openxmlformats.org/officeDocument/2006/relationships/image" Target="../media/image10.svg"/><Relationship Id="rId15" Type="http://schemas.openxmlformats.org/officeDocument/2006/relationships/image" Target="../media/image33.svg"/><Relationship Id="rId10" Type="http://schemas.openxmlformats.org/officeDocument/2006/relationships/image" Target="../media/image29.png"/><Relationship Id="rId19" Type="http://schemas.openxmlformats.org/officeDocument/2006/relationships/image" Target="../media/image90.svg"/><Relationship Id="rId4" Type="http://schemas.openxmlformats.org/officeDocument/2006/relationships/image" Target="../media/image9.png"/><Relationship Id="rId9" Type="http://schemas.openxmlformats.org/officeDocument/2006/relationships/image" Target="../media/image41.svg"/><Relationship Id="rId14" Type="http://schemas.openxmlformats.org/officeDocument/2006/relationships/image" Target="../media/image32.png"/><Relationship Id="rId22" Type="http://schemas.openxmlformats.org/officeDocument/2006/relationships/image" Target="../media/image91.png"/></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1.svg"/><Relationship Id="rId18" Type="http://schemas.openxmlformats.org/officeDocument/2006/relationships/image" Target="../media/image89.png"/><Relationship Id="rId3" Type="http://schemas.openxmlformats.org/officeDocument/2006/relationships/image" Target="../media/image2.svg"/><Relationship Id="rId21" Type="http://schemas.openxmlformats.org/officeDocument/2006/relationships/image" Target="../media/image21.svg"/><Relationship Id="rId7" Type="http://schemas.openxmlformats.org/officeDocument/2006/relationships/image" Target="../media/image12.svg"/><Relationship Id="rId12" Type="http://schemas.openxmlformats.org/officeDocument/2006/relationships/image" Target="../media/image30.png"/><Relationship Id="rId17" Type="http://schemas.openxmlformats.org/officeDocument/2006/relationships/image" Target="../media/image19.svg"/><Relationship Id="rId2" Type="http://schemas.openxmlformats.org/officeDocument/2006/relationships/image" Target="../media/image1.png"/><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3.png"/><Relationship Id="rId5" Type="http://schemas.openxmlformats.org/officeDocument/2006/relationships/image" Target="../media/image10.svg"/><Relationship Id="rId15" Type="http://schemas.openxmlformats.org/officeDocument/2006/relationships/image" Target="../media/image33.svg"/><Relationship Id="rId10" Type="http://schemas.openxmlformats.org/officeDocument/2006/relationships/image" Target="../media/image29.png"/><Relationship Id="rId19" Type="http://schemas.openxmlformats.org/officeDocument/2006/relationships/image" Target="../media/image90.svg"/><Relationship Id="rId4" Type="http://schemas.openxmlformats.org/officeDocument/2006/relationships/image" Target="../media/image9.png"/><Relationship Id="rId9" Type="http://schemas.openxmlformats.org/officeDocument/2006/relationships/image" Target="../media/image41.svg"/><Relationship Id="rId14" Type="http://schemas.openxmlformats.org/officeDocument/2006/relationships/image" Target="../media/image32.png"/><Relationship Id="rId22" Type="http://schemas.openxmlformats.org/officeDocument/2006/relationships/image" Target="../media/image91.png"/></Relationships>
</file>

<file path=ppt/slides/_rels/slide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13.png"/><Relationship Id="rId18" Type="http://schemas.openxmlformats.org/officeDocument/2006/relationships/image" Target="../media/image44.png"/><Relationship Id="rId3" Type="http://schemas.openxmlformats.org/officeDocument/2006/relationships/image" Target="../media/image2.svg"/><Relationship Id="rId21" Type="http://schemas.openxmlformats.org/officeDocument/2006/relationships/image" Target="../media/image19.svg"/><Relationship Id="rId7" Type="http://schemas.openxmlformats.org/officeDocument/2006/relationships/image" Target="../media/image12.svg"/><Relationship Id="rId12" Type="http://schemas.openxmlformats.org/officeDocument/2006/relationships/image" Target="../media/image29.png"/><Relationship Id="rId17" Type="http://schemas.openxmlformats.org/officeDocument/2006/relationships/image" Target="../media/image33.svg"/><Relationship Id="rId25" Type="http://schemas.openxmlformats.org/officeDocument/2006/relationships/image" Target="../media/image21.svg"/><Relationship Id="rId2" Type="http://schemas.openxmlformats.org/officeDocument/2006/relationships/image" Target="../media/image1.png"/><Relationship Id="rId16" Type="http://schemas.openxmlformats.org/officeDocument/2006/relationships/image" Target="../media/image32.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3.svg"/><Relationship Id="rId24" Type="http://schemas.openxmlformats.org/officeDocument/2006/relationships/image" Target="../media/image20.png"/><Relationship Id="rId5" Type="http://schemas.openxmlformats.org/officeDocument/2006/relationships/image" Target="../media/image10.svg"/><Relationship Id="rId15" Type="http://schemas.openxmlformats.org/officeDocument/2006/relationships/image" Target="../media/image31.svg"/><Relationship Id="rId23" Type="http://schemas.openxmlformats.org/officeDocument/2006/relationships/image" Target="../media/image47.svg"/><Relationship Id="rId10" Type="http://schemas.openxmlformats.org/officeDocument/2006/relationships/image" Target="../media/image42.png"/><Relationship Id="rId19" Type="http://schemas.openxmlformats.org/officeDocument/2006/relationships/image" Target="../media/image45.svg"/><Relationship Id="rId4" Type="http://schemas.openxmlformats.org/officeDocument/2006/relationships/image" Target="../media/image9.png"/><Relationship Id="rId9" Type="http://schemas.openxmlformats.org/officeDocument/2006/relationships/image" Target="../media/image41.svg"/><Relationship Id="rId14" Type="http://schemas.openxmlformats.org/officeDocument/2006/relationships/image" Target="../media/image30.png"/><Relationship Id="rId22" Type="http://schemas.openxmlformats.org/officeDocument/2006/relationships/image" Target="../media/image46.png"/></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18.png"/><Relationship Id="rId3" Type="http://schemas.openxmlformats.org/officeDocument/2006/relationships/image" Target="../media/image2.svg"/><Relationship Id="rId7" Type="http://schemas.openxmlformats.org/officeDocument/2006/relationships/image" Target="../media/image12.svg"/><Relationship Id="rId12"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3.svg"/><Relationship Id="rId5" Type="http://schemas.openxmlformats.org/officeDocument/2006/relationships/image" Target="../media/image10.svg"/><Relationship Id="rId15" Type="http://schemas.openxmlformats.org/officeDocument/2006/relationships/image" Target="../media/image20.png"/><Relationship Id="rId10" Type="http://schemas.openxmlformats.org/officeDocument/2006/relationships/image" Target="../media/image42.png"/><Relationship Id="rId4" Type="http://schemas.openxmlformats.org/officeDocument/2006/relationships/image" Target="../media/image9.png"/><Relationship Id="rId9" Type="http://schemas.openxmlformats.org/officeDocument/2006/relationships/image" Target="../media/image41.svg"/><Relationship Id="rId14"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49.svg"/><Relationship Id="rId18"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48.png"/><Relationship Id="rId17" Type="http://schemas.openxmlformats.org/officeDocument/2006/relationships/image" Target="../media/image19.svg"/><Relationship Id="rId2" Type="http://schemas.openxmlformats.org/officeDocument/2006/relationships/image" Target="../media/image1.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6.svg"/><Relationship Id="rId15" Type="http://schemas.openxmlformats.org/officeDocument/2006/relationships/image" Target="../media/image51.svg"/><Relationship Id="rId10" Type="http://schemas.openxmlformats.org/officeDocument/2006/relationships/image" Target="../media/image29.png"/><Relationship Id="rId19" Type="http://schemas.openxmlformats.org/officeDocument/2006/relationships/image" Target="../media/image36.png"/><Relationship Id="rId4" Type="http://schemas.openxmlformats.org/officeDocument/2006/relationships/image" Target="../media/image5.png"/><Relationship Id="rId9" Type="http://schemas.openxmlformats.org/officeDocument/2006/relationships/image" Target="../media/image4.svg"/><Relationship Id="rId14" Type="http://schemas.openxmlformats.org/officeDocument/2006/relationships/image" Target="../media/image50.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49.svg"/><Relationship Id="rId18"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48.png"/><Relationship Id="rId17" Type="http://schemas.openxmlformats.org/officeDocument/2006/relationships/image" Target="../media/image19.svg"/><Relationship Id="rId2" Type="http://schemas.openxmlformats.org/officeDocument/2006/relationships/image" Target="../media/image1.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6.svg"/><Relationship Id="rId15" Type="http://schemas.openxmlformats.org/officeDocument/2006/relationships/image" Target="../media/image51.svg"/><Relationship Id="rId10" Type="http://schemas.openxmlformats.org/officeDocument/2006/relationships/image" Target="../media/image29.png"/><Relationship Id="rId19" Type="http://schemas.openxmlformats.org/officeDocument/2006/relationships/image" Target="../media/image36.png"/><Relationship Id="rId4" Type="http://schemas.openxmlformats.org/officeDocument/2006/relationships/image" Target="../media/image5.png"/><Relationship Id="rId9" Type="http://schemas.openxmlformats.org/officeDocument/2006/relationships/image" Target="../media/image4.svg"/><Relationship Id="rId14" Type="http://schemas.openxmlformats.org/officeDocument/2006/relationships/image" Target="../media/image50.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49.svg"/><Relationship Id="rId18"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48.png"/><Relationship Id="rId17" Type="http://schemas.openxmlformats.org/officeDocument/2006/relationships/image" Target="../media/image19.svg"/><Relationship Id="rId2" Type="http://schemas.openxmlformats.org/officeDocument/2006/relationships/image" Target="../media/image1.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6.svg"/><Relationship Id="rId15" Type="http://schemas.openxmlformats.org/officeDocument/2006/relationships/image" Target="../media/image51.svg"/><Relationship Id="rId10" Type="http://schemas.openxmlformats.org/officeDocument/2006/relationships/image" Target="../media/image29.png"/><Relationship Id="rId19" Type="http://schemas.openxmlformats.org/officeDocument/2006/relationships/image" Target="../media/image36.png"/><Relationship Id="rId4" Type="http://schemas.openxmlformats.org/officeDocument/2006/relationships/image" Target="../media/image5.png"/><Relationship Id="rId9" Type="http://schemas.openxmlformats.org/officeDocument/2006/relationships/image" Target="../media/image4.svg"/><Relationship Id="rId14" Type="http://schemas.openxmlformats.org/officeDocument/2006/relationships/image" Target="../media/image50.png"/></Relationships>
</file>

<file path=ppt/slides/_rels/slide9.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18" Type="http://schemas.openxmlformats.org/officeDocument/2006/relationships/image" Target="../media/image62.png"/><Relationship Id="rId3" Type="http://schemas.openxmlformats.org/officeDocument/2006/relationships/image" Target="../media/image2.svg"/><Relationship Id="rId7" Type="http://schemas.openxmlformats.org/officeDocument/2006/relationships/image" Target="../media/image54.png"/><Relationship Id="rId12" Type="http://schemas.openxmlformats.org/officeDocument/2006/relationships/image" Target="../media/image59.svg"/><Relationship Id="rId17" Type="http://schemas.openxmlformats.org/officeDocument/2006/relationships/image" Target="../media/image61.png"/><Relationship Id="rId2" Type="http://schemas.openxmlformats.org/officeDocument/2006/relationships/image" Target="../media/image1.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21.svg"/><Relationship Id="rId10" Type="http://schemas.openxmlformats.org/officeDocument/2006/relationships/image" Target="../media/image57.svg"/><Relationship Id="rId19" Type="http://schemas.openxmlformats.org/officeDocument/2006/relationships/image" Target="../media/image63.svg"/><Relationship Id="rId4" Type="http://schemas.openxmlformats.org/officeDocument/2006/relationships/image" Target="../media/image13.png"/><Relationship Id="rId9" Type="http://schemas.openxmlformats.org/officeDocument/2006/relationships/image" Target="../media/image56.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4" name="Freeform 4"/>
          <p:cNvSpPr/>
          <p:nvPr/>
        </p:nvSpPr>
        <p:spPr>
          <a:xfrm>
            <a:off x="15164201" y="5016036"/>
            <a:ext cx="3910818" cy="3247386"/>
          </a:xfrm>
          <a:custGeom>
            <a:avLst/>
            <a:gdLst/>
            <a:ahLst/>
            <a:cxnLst/>
            <a:rect l="l" t="t" r="r" b="b"/>
            <a:pathLst>
              <a:path w="3910818" h="3247386">
                <a:moveTo>
                  <a:pt x="0" y="0"/>
                </a:moveTo>
                <a:lnTo>
                  <a:pt x="3910818" y="0"/>
                </a:lnTo>
                <a:lnTo>
                  <a:pt x="3910818" y="3247386"/>
                </a:lnTo>
                <a:lnTo>
                  <a:pt x="0" y="3247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5164201" y="6302450"/>
            <a:ext cx="3910818" cy="3247386"/>
          </a:xfrm>
          <a:custGeom>
            <a:avLst/>
            <a:gdLst/>
            <a:ahLst/>
            <a:cxnLst/>
            <a:rect l="l" t="t" r="r" b="b"/>
            <a:pathLst>
              <a:path w="3910818" h="3247386">
                <a:moveTo>
                  <a:pt x="0" y="0"/>
                </a:moveTo>
                <a:lnTo>
                  <a:pt x="3910818" y="0"/>
                </a:lnTo>
                <a:lnTo>
                  <a:pt x="3910818" y="3247386"/>
                </a:lnTo>
                <a:lnTo>
                  <a:pt x="0" y="3247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5164201" y="7588864"/>
            <a:ext cx="3910818" cy="3247386"/>
          </a:xfrm>
          <a:custGeom>
            <a:avLst/>
            <a:gdLst/>
            <a:ahLst/>
            <a:cxnLst/>
            <a:rect l="l" t="t" r="r" b="b"/>
            <a:pathLst>
              <a:path w="3910818" h="3247386">
                <a:moveTo>
                  <a:pt x="0" y="0"/>
                </a:moveTo>
                <a:lnTo>
                  <a:pt x="3910818" y="0"/>
                </a:lnTo>
                <a:lnTo>
                  <a:pt x="3910818" y="3247386"/>
                </a:lnTo>
                <a:lnTo>
                  <a:pt x="0" y="32473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15310386" y="3778328"/>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8"/>
          <p:cNvSpPr/>
          <p:nvPr/>
        </p:nvSpPr>
        <p:spPr>
          <a:xfrm>
            <a:off x="15256948" y="2443207"/>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TextBox 9"/>
          <p:cNvSpPr txBox="1"/>
          <p:nvPr/>
        </p:nvSpPr>
        <p:spPr>
          <a:xfrm rot="-5400000">
            <a:off x="803971" y="6075647"/>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0" name="TextBox 10"/>
          <p:cNvSpPr txBox="1"/>
          <p:nvPr/>
        </p:nvSpPr>
        <p:spPr>
          <a:xfrm rot="-5400000">
            <a:off x="803971" y="992175"/>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1" name="TextBox 11"/>
          <p:cNvSpPr txBox="1"/>
          <p:nvPr/>
        </p:nvSpPr>
        <p:spPr>
          <a:xfrm rot="-5400000">
            <a:off x="803971" y="1839420"/>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2" name="TextBox 12"/>
          <p:cNvSpPr txBox="1"/>
          <p:nvPr/>
        </p:nvSpPr>
        <p:spPr>
          <a:xfrm rot="-5400000">
            <a:off x="803971" y="268666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3" name="TextBox 13"/>
          <p:cNvSpPr txBox="1"/>
          <p:nvPr/>
        </p:nvSpPr>
        <p:spPr>
          <a:xfrm rot="-5400000">
            <a:off x="803971" y="353391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4" name="TextBox 14"/>
          <p:cNvSpPr txBox="1"/>
          <p:nvPr/>
        </p:nvSpPr>
        <p:spPr>
          <a:xfrm rot="-5400000">
            <a:off x="803971" y="438115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5" name="TextBox 15"/>
          <p:cNvSpPr txBox="1"/>
          <p:nvPr/>
        </p:nvSpPr>
        <p:spPr>
          <a:xfrm rot="-5400000">
            <a:off x="803971" y="522840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6" name="TextBox 16"/>
          <p:cNvSpPr txBox="1"/>
          <p:nvPr/>
        </p:nvSpPr>
        <p:spPr>
          <a:xfrm rot="-5400000">
            <a:off x="803971" y="692289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7" name="TextBox 17"/>
          <p:cNvSpPr txBox="1"/>
          <p:nvPr/>
        </p:nvSpPr>
        <p:spPr>
          <a:xfrm rot="-5400000">
            <a:off x="803971" y="7770137"/>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pSp>
        <p:nvGrpSpPr>
          <p:cNvPr id="18" name="Group 18"/>
          <p:cNvGrpSpPr/>
          <p:nvPr/>
        </p:nvGrpSpPr>
        <p:grpSpPr>
          <a:xfrm>
            <a:off x="1028700" y="9347332"/>
            <a:ext cx="15613811" cy="751415"/>
            <a:chOff x="0" y="0"/>
            <a:chExt cx="20818415" cy="1001887"/>
          </a:xfrm>
        </p:grpSpPr>
        <p:sp>
          <p:nvSpPr>
            <p:cNvPr id="19" name="Freeform 19"/>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14"/>
              <a:stretch>
                <a:fillRect l="-179" r="-179" b="1"/>
              </a:stretch>
            </a:blipFill>
          </p:spPr>
          <p:txBody>
            <a:bodyPr/>
            <a:lstStyle/>
            <a:p>
              <a:endParaRPr lang="en-US"/>
            </a:p>
          </p:txBody>
        </p:sp>
      </p:grpSp>
      <p:sp>
        <p:nvSpPr>
          <p:cNvPr id="20" name="Freeform 20"/>
          <p:cNvSpPr/>
          <p:nvPr/>
        </p:nvSpPr>
        <p:spPr>
          <a:xfrm>
            <a:off x="1051665" y="1361101"/>
            <a:ext cx="16007489" cy="8074911"/>
          </a:xfrm>
          <a:custGeom>
            <a:avLst/>
            <a:gdLst/>
            <a:ahLst/>
            <a:cxnLst/>
            <a:rect l="l" t="t" r="r" b="b"/>
            <a:pathLst>
              <a:path w="16007489" h="8074911">
                <a:moveTo>
                  <a:pt x="0" y="0"/>
                </a:moveTo>
                <a:lnTo>
                  <a:pt x="16007489" y="0"/>
                </a:lnTo>
                <a:lnTo>
                  <a:pt x="16007489" y="8074911"/>
                </a:lnTo>
                <a:lnTo>
                  <a:pt x="0" y="807491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1" name="Freeform 21"/>
          <p:cNvSpPr/>
          <p:nvPr/>
        </p:nvSpPr>
        <p:spPr>
          <a:xfrm>
            <a:off x="1751363" y="1394391"/>
            <a:ext cx="15938086" cy="8008289"/>
          </a:xfrm>
          <a:custGeom>
            <a:avLst/>
            <a:gdLst/>
            <a:ahLst/>
            <a:cxnLst/>
            <a:rect l="l" t="t" r="r" b="b"/>
            <a:pathLst>
              <a:path w="15938086" h="8008289">
                <a:moveTo>
                  <a:pt x="0" y="0"/>
                </a:moveTo>
                <a:lnTo>
                  <a:pt x="15938086" y="0"/>
                </a:lnTo>
                <a:lnTo>
                  <a:pt x="15938086" y="8008289"/>
                </a:lnTo>
                <a:lnTo>
                  <a:pt x="0" y="8008289"/>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22" name="Freeform 22"/>
          <p:cNvSpPr/>
          <p:nvPr/>
        </p:nvSpPr>
        <p:spPr>
          <a:xfrm>
            <a:off x="1540290" y="1622751"/>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3" name="Freeform 23"/>
          <p:cNvSpPr/>
          <p:nvPr/>
        </p:nvSpPr>
        <p:spPr>
          <a:xfrm>
            <a:off x="1540290" y="2470372"/>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4" name="Freeform 24"/>
          <p:cNvSpPr/>
          <p:nvPr/>
        </p:nvSpPr>
        <p:spPr>
          <a:xfrm>
            <a:off x="1540290" y="3317993"/>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5" name="Freeform 25"/>
          <p:cNvSpPr/>
          <p:nvPr/>
        </p:nvSpPr>
        <p:spPr>
          <a:xfrm>
            <a:off x="1540290" y="4165614"/>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6" name="Freeform 26"/>
          <p:cNvSpPr/>
          <p:nvPr/>
        </p:nvSpPr>
        <p:spPr>
          <a:xfrm>
            <a:off x="1540290" y="5013235"/>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7" name="Freeform 27"/>
          <p:cNvSpPr/>
          <p:nvPr/>
        </p:nvSpPr>
        <p:spPr>
          <a:xfrm>
            <a:off x="1540290" y="5860856"/>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8" name="Freeform 28"/>
          <p:cNvSpPr/>
          <p:nvPr/>
        </p:nvSpPr>
        <p:spPr>
          <a:xfrm>
            <a:off x="1540290" y="670847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9" name="Freeform 29"/>
          <p:cNvSpPr/>
          <p:nvPr/>
        </p:nvSpPr>
        <p:spPr>
          <a:xfrm>
            <a:off x="1540290" y="755609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30" name="Freeform 30"/>
          <p:cNvSpPr/>
          <p:nvPr/>
        </p:nvSpPr>
        <p:spPr>
          <a:xfrm>
            <a:off x="1540290" y="8403718"/>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31" name="Freeform 31"/>
          <p:cNvSpPr/>
          <p:nvPr/>
        </p:nvSpPr>
        <p:spPr>
          <a:xfrm>
            <a:off x="13761472" y="3300585"/>
            <a:ext cx="1402729" cy="306391"/>
          </a:xfrm>
          <a:custGeom>
            <a:avLst/>
            <a:gdLst/>
            <a:ahLst/>
            <a:cxnLst/>
            <a:rect l="l" t="t" r="r" b="b"/>
            <a:pathLst>
              <a:path w="1402729" h="306391">
                <a:moveTo>
                  <a:pt x="0" y="0"/>
                </a:moveTo>
                <a:lnTo>
                  <a:pt x="1402729" y="0"/>
                </a:lnTo>
                <a:lnTo>
                  <a:pt x="1402729" y="306391"/>
                </a:lnTo>
                <a:lnTo>
                  <a:pt x="0" y="306391"/>
                </a:lnTo>
                <a:lnTo>
                  <a:pt x="0" y="0"/>
                </a:lnTo>
                <a:close/>
              </a:path>
            </a:pathLst>
          </a:custGeom>
          <a:blipFill>
            <a:blip r:embed="rId21">
              <a:extLst>
                <a:ext uri="{96DAC541-7B7A-43D3-8B79-37D633B846F1}">
                  <asvg:svgBlip xmlns:asvg="http://schemas.microsoft.com/office/drawing/2016/SVG/main" r:embed="rId22"/>
                </a:ext>
              </a:extLst>
            </a:blip>
            <a:stretch>
              <a:fillRect t="-56722" b="-56722"/>
            </a:stretch>
          </a:blipFill>
        </p:spPr>
        <p:txBody>
          <a:bodyPr/>
          <a:lstStyle/>
          <a:p>
            <a:endParaRPr lang="en-US"/>
          </a:p>
        </p:txBody>
      </p:sp>
      <p:grpSp>
        <p:nvGrpSpPr>
          <p:cNvPr id="32" name="Group 32"/>
          <p:cNvGrpSpPr/>
          <p:nvPr/>
        </p:nvGrpSpPr>
        <p:grpSpPr>
          <a:xfrm rot="-9330707">
            <a:off x="2332297" y="8384136"/>
            <a:ext cx="1011795" cy="696741"/>
            <a:chOff x="0" y="0"/>
            <a:chExt cx="1349060" cy="928988"/>
          </a:xfrm>
        </p:grpSpPr>
        <p:sp>
          <p:nvSpPr>
            <p:cNvPr id="33" name="Freeform 33"/>
            <p:cNvSpPr/>
            <p:nvPr/>
          </p:nvSpPr>
          <p:spPr>
            <a:xfrm flipH="1" flipV="1">
              <a:off x="0" y="0"/>
              <a:ext cx="1349121" cy="929005"/>
            </a:xfrm>
            <a:custGeom>
              <a:avLst/>
              <a:gdLst/>
              <a:ahLst/>
              <a:cxnLst/>
              <a:rect l="l" t="t" r="r" b="b"/>
              <a:pathLst>
                <a:path w="1349121" h="929005">
                  <a:moveTo>
                    <a:pt x="1349121" y="929005"/>
                  </a:moveTo>
                  <a:lnTo>
                    <a:pt x="0" y="929005"/>
                  </a:lnTo>
                  <a:lnTo>
                    <a:pt x="0" y="0"/>
                  </a:lnTo>
                  <a:lnTo>
                    <a:pt x="1349121" y="0"/>
                  </a:lnTo>
                  <a:lnTo>
                    <a:pt x="1349121" y="929005"/>
                  </a:lnTo>
                  <a:close/>
                </a:path>
              </a:pathLst>
            </a:custGeom>
            <a:blipFill>
              <a:blip r:embed="rId23"/>
              <a:stretch>
                <a:fillRect t="-11318" r="4" b="-11316"/>
              </a:stretch>
            </a:blipFill>
          </p:spPr>
          <p:txBody>
            <a:bodyPr/>
            <a:lstStyle/>
            <a:p>
              <a:endParaRPr lang="en-US"/>
            </a:p>
          </p:txBody>
        </p:sp>
      </p:grpSp>
      <p:grpSp>
        <p:nvGrpSpPr>
          <p:cNvPr id="34" name="Group 34"/>
          <p:cNvGrpSpPr/>
          <p:nvPr/>
        </p:nvGrpSpPr>
        <p:grpSpPr>
          <a:xfrm rot="3830762">
            <a:off x="2263199" y="2761047"/>
            <a:ext cx="1011795" cy="696741"/>
            <a:chOff x="0" y="0"/>
            <a:chExt cx="1349060" cy="928988"/>
          </a:xfrm>
        </p:grpSpPr>
        <p:sp>
          <p:nvSpPr>
            <p:cNvPr id="35" name="Freeform 35"/>
            <p:cNvSpPr/>
            <p:nvPr/>
          </p:nvSpPr>
          <p:spPr>
            <a:xfrm flipV="1">
              <a:off x="0" y="0"/>
              <a:ext cx="1349121" cy="929005"/>
            </a:xfrm>
            <a:custGeom>
              <a:avLst/>
              <a:gdLst/>
              <a:ahLst/>
              <a:cxnLst/>
              <a:rect l="l" t="t" r="r" b="b"/>
              <a:pathLst>
                <a:path w="1349121" h="929005">
                  <a:moveTo>
                    <a:pt x="0" y="929005"/>
                  </a:moveTo>
                  <a:lnTo>
                    <a:pt x="1349121" y="929005"/>
                  </a:lnTo>
                  <a:lnTo>
                    <a:pt x="1349121" y="0"/>
                  </a:lnTo>
                  <a:lnTo>
                    <a:pt x="0" y="0"/>
                  </a:lnTo>
                  <a:lnTo>
                    <a:pt x="0" y="929005"/>
                  </a:lnTo>
                  <a:close/>
                </a:path>
              </a:pathLst>
            </a:custGeom>
            <a:blipFill>
              <a:blip r:embed="rId23"/>
              <a:stretch>
                <a:fillRect t="-11318" r="4" b="-11316"/>
              </a:stretch>
            </a:blipFill>
          </p:spPr>
          <p:txBody>
            <a:bodyPr/>
            <a:lstStyle/>
            <a:p>
              <a:endParaRPr lang="en-US"/>
            </a:p>
          </p:txBody>
        </p:sp>
      </p:grpSp>
      <p:sp>
        <p:nvSpPr>
          <p:cNvPr id="36" name="TextBox 36"/>
          <p:cNvSpPr txBox="1"/>
          <p:nvPr/>
        </p:nvSpPr>
        <p:spPr>
          <a:xfrm rot="5400000">
            <a:off x="1275597" y="1210422"/>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7" name="TextBox 37"/>
          <p:cNvSpPr txBox="1"/>
          <p:nvPr/>
        </p:nvSpPr>
        <p:spPr>
          <a:xfrm rot="5400000">
            <a:off x="1275597" y="2057667"/>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8" name="TextBox 38"/>
          <p:cNvSpPr txBox="1"/>
          <p:nvPr/>
        </p:nvSpPr>
        <p:spPr>
          <a:xfrm rot="5400000">
            <a:off x="1275597" y="290491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9" name="TextBox 39"/>
          <p:cNvSpPr txBox="1"/>
          <p:nvPr/>
        </p:nvSpPr>
        <p:spPr>
          <a:xfrm rot="5400000">
            <a:off x="1275597" y="375215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0" name="TextBox 40"/>
          <p:cNvSpPr txBox="1"/>
          <p:nvPr/>
        </p:nvSpPr>
        <p:spPr>
          <a:xfrm rot="5400000">
            <a:off x="1275597" y="459940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1" name="TextBox 41"/>
          <p:cNvSpPr txBox="1"/>
          <p:nvPr/>
        </p:nvSpPr>
        <p:spPr>
          <a:xfrm rot="5400000">
            <a:off x="1275597" y="544664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2" name="TextBox 42"/>
          <p:cNvSpPr txBox="1"/>
          <p:nvPr/>
        </p:nvSpPr>
        <p:spPr>
          <a:xfrm rot="5400000">
            <a:off x="1275597" y="629389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3" name="TextBox 43"/>
          <p:cNvSpPr txBox="1"/>
          <p:nvPr/>
        </p:nvSpPr>
        <p:spPr>
          <a:xfrm rot="5400000">
            <a:off x="1275597" y="714113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4" name="TextBox 44"/>
          <p:cNvSpPr txBox="1"/>
          <p:nvPr/>
        </p:nvSpPr>
        <p:spPr>
          <a:xfrm rot="5400000">
            <a:off x="1275597" y="798838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5" name="Freeform 45"/>
          <p:cNvSpPr/>
          <p:nvPr/>
        </p:nvSpPr>
        <p:spPr>
          <a:xfrm>
            <a:off x="3442986" y="8732506"/>
            <a:ext cx="1295631" cy="282998"/>
          </a:xfrm>
          <a:custGeom>
            <a:avLst/>
            <a:gdLst/>
            <a:ahLst/>
            <a:cxnLst/>
            <a:rect l="l" t="t" r="r" b="b"/>
            <a:pathLst>
              <a:path w="1295631" h="282998">
                <a:moveTo>
                  <a:pt x="0" y="0"/>
                </a:moveTo>
                <a:lnTo>
                  <a:pt x="1295631" y="0"/>
                </a:lnTo>
                <a:lnTo>
                  <a:pt x="1295631" y="282998"/>
                </a:lnTo>
                <a:lnTo>
                  <a:pt x="0" y="282998"/>
                </a:lnTo>
                <a:lnTo>
                  <a:pt x="0" y="0"/>
                </a:lnTo>
                <a:close/>
              </a:path>
            </a:pathLst>
          </a:custGeom>
          <a:blipFill>
            <a:blip r:embed="rId21">
              <a:extLst>
                <a:ext uri="{96DAC541-7B7A-43D3-8B79-37D633B846F1}">
                  <asvg:svgBlip xmlns:asvg="http://schemas.microsoft.com/office/drawing/2016/SVG/main" r:embed="rId22"/>
                </a:ext>
              </a:extLst>
            </a:blip>
            <a:stretch>
              <a:fillRect t="-56936" b="-56936"/>
            </a:stretch>
          </a:blipFill>
        </p:spPr>
        <p:txBody>
          <a:bodyPr/>
          <a:lstStyle/>
          <a:p>
            <a:endParaRPr lang="en-US"/>
          </a:p>
        </p:txBody>
      </p:sp>
      <p:sp>
        <p:nvSpPr>
          <p:cNvPr id="46" name="TextBox 46"/>
          <p:cNvSpPr txBox="1"/>
          <p:nvPr/>
        </p:nvSpPr>
        <p:spPr>
          <a:xfrm>
            <a:off x="1028700" y="552662"/>
            <a:ext cx="7337132" cy="827531"/>
          </a:xfrm>
          <a:prstGeom prst="rect">
            <a:avLst/>
          </a:prstGeom>
        </p:spPr>
        <p:txBody>
          <a:bodyPr lIns="0" tIns="0" rIns="0" bIns="0" rtlCol="0" anchor="t">
            <a:spAutoFit/>
          </a:bodyPr>
          <a:lstStyle/>
          <a:p>
            <a:pPr algn="ctr">
              <a:lnSpc>
                <a:spcPts val="5830"/>
              </a:lnSpc>
            </a:pPr>
            <a:r>
              <a:rPr lang="en-US" sz="7288" b="1">
                <a:solidFill>
                  <a:srgbClr val="FFFFFF"/>
                </a:solidFill>
                <a:latin typeface="Fraunces Bold"/>
                <a:ea typeface="Fraunces Bold"/>
                <a:cs typeface="Fraunces Bold"/>
                <a:sym typeface="Fraunces Bold"/>
              </a:rPr>
              <a:t>KHỞI ĐỘNG</a:t>
            </a:r>
          </a:p>
        </p:txBody>
      </p:sp>
      <p:sp>
        <p:nvSpPr>
          <p:cNvPr id="47" name="TextBox 47"/>
          <p:cNvSpPr txBox="1"/>
          <p:nvPr/>
        </p:nvSpPr>
        <p:spPr>
          <a:xfrm>
            <a:off x="5610973" y="2044314"/>
            <a:ext cx="10367043" cy="1137267"/>
          </a:xfrm>
          <a:prstGeom prst="rect">
            <a:avLst/>
          </a:prstGeom>
        </p:spPr>
        <p:txBody>
          <a:bodyPr lIns="0" tIns="0" rIns="0" bIns="0" rtlCol="0" anchor="t">
            <a:spAutoFit/>
          </a:bodyPr>
          <a:lstStyle/>
          <a:p>
            <a:pPr algn="ctr">
              <a:lnSpc>
                <a:spcPts val="7944"/>
              </a:lnSpc>
            </a:pPr>
            <a:r>
              <a:rPr lang="en-US" sz="7788">
                <a:solidFill>
                  <a:srgbClr val="2E826E"/>
                </a:solidFill>
                <a:latin typeface="#9Slide07 Crocante"/>
                <a:ea typeface="#9Slide07 Crocante"/>
                <a:cs typeface="#9Slide07 Crocante"/>
                <a:sym typeface="#9Slide07 Crocante"/>
              </a:rPr>
              <a:t>ĐẶT CÂU CÓ KHÓ?</a:t>
            </a:r>
          </a:p>
        </p:txBody>
      </p:sp>
      <p:sp>
        <p:nvSpPr>
          <p:cNvPr id="48" name="Freeform 48"/>
          <p:cNvSpPr/>
          <p:nvPr/>
        </p:nvSpPr>
        <p:spPr>
          <a:xfrm>
            <a:off x="2520390" y="3513687"/>
            <a:ext cx="14279750" cy="5472984"/>
          </a:xfrm>
          <a:custGeom>
            <a:avLst/>
            <a:gdLst/>
            <a:ahLst/>
            <a:cxnLst/>
            <a:rect l="l" t="t" r="r" b="b"/>
            <a:pathLst>
              <a:path w="14279750" h="5472984">
                <a:moveTo>
                  <a:pt x="0" y="0"/>
                </a:moveTo>
                <a:lnTo>
                  <a:pt x="14279750" y="0"/>
                </a:lnTo>
                <a:lnTo>
                  <a:pt x="14279750" y="5472984"/>
                </a:lnTo>
                <a:lnTo>
                  <a:pt x="0" y="5472984"/>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sp>
        <p:nvSpPr>
          <p:cNvPr id="49" name="TextBox 49"/>
          <p:cNvSpPr txBox="1"/>
          <p:nvPr/>
        </p:nvSpPr>
        <p:spPr>
          <a:xfrm>
            <a:off x="2838194" y="4010982"/>
            <a:ext cx="12874957" cy="4330688"/>
          </a:xfrm>
          <a:prstGeom prst="rect">
            <a:avLst/>
          </a:prstGeom>
        </p:spPr>
        <p:txBody>
          <a:bodyPr lIns="0" tIns="0" rIns="0" bIns="0" rtlCol="0" anchor="t">
            <a:spAutoFit/>
          </a:bodyPr>
          <a:lstStyle/>
          <a:p>
            <a:pPr marL="800101" lvl="2" indent="-266700" algn="just">
              <a:lnSpc>
                <a:spcPts val="4900"/>
              </a:lnSpc>
              <a:buFont typeface="Arial"/>
              <a:buChar char="⚬"/>
            </a:pPr>
            <a:r>
              <a:rPr lang="en-US" sz="3500" dirty="0">
                <a:solidFill>
                  <a:srgbClr val="6E9277"/>
                </a:solidFill>
                <a:latin typeface="Roboto Condensed"/>
                <a:ea typeface="Roboto Condensed"/>
                <a:cs typeface="Roboto Condensed"/>
                <a:sym typeface="Roboto Condensed"/>
              </a:rPr>
              <a:t>Cho </a:t>
            </a:r>
            <a:r>
              <a:rPr lang="en-US" sz="3500" dirty="0" err="1">
                <a:solidFill>
                  <a:srgbClr val="6E9277"/>
                </a:solidFill>
                <a:latin typeface="Roboto Condensed"/>
                <a:ea typeface="Roboto Condensed"/>
                <a:cs typeface="Roboto Condensed"/>
                <a:sym typeface="Roboto Condensed"/>
              </a:rPr>
              <a:t>tập</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hợp</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các</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từ</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sau</a:t>
            </a:r>
            <a:r>
              <a:rPr lang="en-US" sz="3500" dirty="0">
                <a:solidFill>
                  <a:srgbClr val="6E9277"/>
                </a:solidFill>
                <a:latin typeface="Roboto Condensed"/>
                <a:ea typeface="Roboto Condensed"/>
                <a:cs typeface="Roboto Condensed"/>
                <a:sym typeface="Roboto Condensed"/>
              </a:rPr>
              <a:t>: </a:t>
            </a:r>
            <a:r>
              <a:rPr lang="en-US" sz="3500" b="1" i="1" dirty="0" err="1">
                <a:solidFill>
                  <a:srgbClr val="6E9277"/>
                </a:solidFill>
                <a:latin typeface="Roboto Condensed Bold Italics"/>
                <a:ea typeface="Roboto Condensed Bold Italics"/>
                <a:cs typeface="Roboto Condensed Bold Italics"/>
                <a:sym typeface="Roboto Condensed Bold Italics"/>
              </a:rPr>
              <a:t>hôm</a:t>
            </a:r>
            <a:r>
              <a:rPr lang="en-US" sz="3500" b="1" i="1" dirty="0">
                <a:solidFill>
                  <a:srgbClr val="6E9277"/>
                </a:solidFill>
                <a:latin typeface="Roboto Condensed Bold Italics"/>
                <a:ea typeface="Roboto Condensed Bold Italics"/>
                <a:cs typeface="Roboto Condensed Bold Italics"/>
                <a:sym typeface="Roboto Condensed Bold Italics"/>
              </a:rPr>
              <a:t>/qua/</a:t>
            </a:r>
            <a:r>
              <a:rPr lang="en-US" sz="3500" b="1" i="1" dirty="0" err="1">
                <a:solidFill>
                  <a:srgbClr val="6E9277"/>
                </a:solidFill>
                <a:latin typeface="Roboto Condensed Bold Italics"/>
                <a:ea typeface="Roboto Condensed Bold Italics"/>
                <a:cs typeface="Roboto Condensed Bold Italics"/>
                <a:sym typeface="Roboto Condensed Bold Italics"/>
              </a:rPr>
              <a:t>trời</a:t>
            </a:r>
            <a:r>
              <a:rPr lang="en-US" sz="3500" b="1" i="1" dirty="0">
                <a:solidFill>
                  <a:srgbClr val="6E9277"/>
                </a:solidFill>
                <a:latin typeface="Roboto Condensed Bold Italics"/>
                <a:ea typeface="Roboto Condensed Bold Italics"/>
                <a:cs typeface="Roboto Condensed Bold Italics"/>
                <a:sym typeface="Roboto Condensed Bold Italics"/>
              </a:rPr>
              <a:t>/</a:t>
            </a:r>
            <a:r>
              <a:rPr lang="en-US" sz="3500" b="1" i="1" dirty="0" err="1">
                <a:solidFill>
                  <a:srgbClr val="6E9277"/>
                </a:solidFill>
                <a:latin typeface="Roboto Condensed Bold Italics"/>
                <a:ea typeface="Roboto Condensed Bold Italics"/>
                <a:cs typeface="Roboto Condensed Bold Italics"/>
                <a:sym typeface="Roboto Condensed Bold Italics"/>
              </a:rPr>
              <a:t>mưa</a:t>
            </a:r>
            <a:r>
              <a:rPr lang="en-US" sz="3500" b="1" i="1" dirty="0">
                <a:solidFill>
                  <a:srgbClr val="6E9277"/>
                </a:solidFill>
                <a:latin typeface="Roboto Condensed Bold Italics"/>
                <a:ea typeface="Roboto Condensed Bold Italics"/>
                <a:cs typeface="Roboto Condensed Bold Italics"/>
                <a:sym typeface="Roboto Condensed Bold Italics"/>
              </a:rPr>
              <a:t>/</a:t>
            </a:r>
            <a:r>
              <a:rPr lang="en-US" sz="3500" b="1" i="1" dirty="0" err="1">
                <a:solidFill>
                  <a:srgbClr val="6E9277"/>
                </a:solidFill>
                <a:latin typeface="Roboto Condensed Bold Italics"/>
                <a:ea typeface="Roboto Condensed Bold Italics"/>
                <a:cs typeface="Roboto Condensed Bold Italics"/>
                <a:sym typeface="Roboto Condensed Bold Italics"/>
              </a:rPr>
              <a:t>lớn</a:t>
            </a:r>
            <a:r>
              <a:rPr lang="en-US" sz="3500" b="1" i="1" dirty="0">
                <a:solidFill>
                  <a:srgbClr val="6E9277"/>
                </a:solidFill>
                <a:latin typeface="Roboto Condensed Bold Italics"/>
                <a:ea typeface="Roboto Condensed Bold Italics"/>
                <a:cs typeface="Roboto Condensed Bold Italics"/>
                <a:sym typeface="Roboto Condensed Bold Italics"/>
              </a:rPr>
              <a:t>.</a:t>
            </a:r>
          </a:p>
          <a:p>
            <a:pPr marL="800101" lvl="2" indent="-266700" algn="just">
              <a:lnSpc>
                <a:spcPts val="4900"/>
              </a:lnSpc>
              <a:buFont typeface="Arial"/>
              <a:buChar char="⚬"/>
            </a:pPr>
            <a:r>
              <a:rPr lang="en-US" sz="3500" dirty="0" err="1">
                <a:solidFill>
                  <a:srgbClr val="6E9277"/>
                </a:solidFill>
                <a:latin typeface="Roboto Condensed"/>
                <a:ea typeface="Roboto Condensed"/>
                <a:cs typeface="Roboto Condensed"/>
                <a:sym typeface="Roboto Condensed"/>
              </a:rPr>
              <a:t>Thử</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thách</a:t>
            </a:r>
            <a:r>
              <a:rPr lang="en-US" sz="3500" dirty="0">
                <a:solidFill>
                  <a:srgbClr val="6E9277"/>
                </a:solidFill>
                <a:latin typeface="Roboto Condensed"/>
                <a:ea typeface="Roboto Condensed"/>
                <a:cs typeface="Roboto Condensed"/>
                <a:sym typeface="Roboto Condensed"/>
              </a:rPr>
              <a:t>: HS </a:t>
            </a:r>
            <a:r>
              <a:rPr lang="en-US" sz="3500" dirty="0" err="1">
                <a:solidFill>
                  <a:srgbClr val="6E9277"/>
                </a:solidFill>
                <a:latin typeface="Roboto Condensed"/>
                <a:ea typeface="Roboto Condensed"/>
                <a:cs typeface="Roboto Condensed"/>
                <a:sym typeface="Roboto Condensed"/>
              </a:rPr>
              <a:t>đặt</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tất</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cả</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các</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câu</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có</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thể</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có</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từ</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tập</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hợp</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trên</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ra</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giấy</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nháp</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Các</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câu</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có</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diễn</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đạt</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khác</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nhau</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và</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không</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nhất</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thiết</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dùng</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hết</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tất</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cả</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các</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từ</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trên</a:t>
            </a:r>
            <a:r>
              <a:rPr lang="en-US" sz="3500" dirty="0">
                <a:solidFill>
                  <a:srgbClr val="6E9277"/>
                </a:solidFill>
                <a:latin typeface="Roboto Condensed"/>
                <a:ea typeface="Roboto Condensed"/>
                <a:cs typeface="Roboto Condensed"/>
                <a:sym typeface="Roboto Condensed"/>
              </a:rPr>
              <a:t>.</a:t>
            </a:r>
          </a:p>
          <a:p>
            <a:pPr marL="800101" lvl="2" indent="-266700" algn="just">
              <a:lnSpc>
                <a:spcPts val="4900"/>
              </a:lnSpc>
              <a:buFont typeface="Arial"/>
              <a:buChar char="⚬"/>
            </a:pPr>
            <a:r>
              <a:rPr lang="en-US" sz="3500" dirty="0" err="1">
                <a:solidFill>
                  <a:srgbClr val="6E9277"/>
                </a:solidFill>
                <a:latin typeface="Roboto Condensed"/>
                <a:ea typeface="Roboto Condensed"/>
                <a:cs typeface="Roboto Condensed"/>
                <a:sym typeface="Roboto Condensed"/>
              </a:rPr>
              <a:t>Thời</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gian</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suy</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nghĩ</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và</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trả</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lời</a:t>
            </a:r>
            <a:r>
              <a:rPr lang="en-US" sz="3500" dirty="0">
                <a:solidFill>
                  <a:srgbClr val="6E9277"/>
                </a:solidFill>
                <a:latin typeface="Roboto Condensed"/>
                <a:ea typeface="Roboto Condensed"/>
                <a:cs typeface="Roboto Condensed"/>
                <a:sym typeface="Roboto Condensed"/>
              </a:rPr>
              <a:t>: 2 </a:t>
            </a:r>
            <a:r>
              <a:rPr lang="en-US" sz="3500" dirty="0" err="1">
                <a:solidFill>
                  <a:srgbClr val="6E9277"/>
                </a:solidFill>
                <a:latin typeface="Roboto Condensed"/>
                <a:ea typeface="Roboto Condensed"/>
                <a:cs typeface="Roboto Condensed"/>
                <a:sym typeface="Roboto Condensed"/>
              </a:rPr>
              <a:t>phút</a:t>
            </a:r>
            <a:endParaRPr lang="en-US" sz="3500" dirty="0">
              <a:solidFill>
                <a:srgbClr val="6E9277"/>
              </a:solidFill>
              <a:latin typeface="Roboto Condensed"/>
              <a:ea typeface="Roboto Condensed"/>
              <a:cs typeface="Roboto Condensed"/>
              <a:sym typeface="Roboto Condensed"/>
            </a:endParaRPr>
          </a:p>
          <a:p>
            <a:pPr marL="800135" lvl="2" indent="-266712" algn="just">
              <a:lnSpc>
                <a:spcPts val="4900"/>
              </a:lnSpc>
              <a:buFont typeface="Arial"/>
              <a:buChar char="⚬"/>
            </a:pPr>
            <a:r>
              <a:rPr lang="en-US" sz="3500" dirty="0" err="1">
                <a:solidFill>
                  <a:srgbClr val="6E9277"/>
                </a:solidFill>
                <a:latin typeface="Roboto Condensed"/>
                <a:ea typeface="Roboto Condensed"/>
                <a:cs typeface="Roboto Condensed"/>
                <a:sym typeface="Roboto Condensed"/>
              </a:rPr>
              <a:t>GV</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gọi</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tinh</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thần</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xung</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phong</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và</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hỏi</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số</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lượng</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câu</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đặt</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được</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sau</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đó</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mời</a:t>
            </a:r>
            <a:r>
              <a:rPr lang="en-US" sz="3500" dirty="0">
                <a:solidFill>
                  <a:srgbClr val="6E9277"/>
                </a:solidFill>
                <a:latin typeface="Roboto Condensed"/>
                <a:ea typeface="Roboto Condensed"/>
                <a:cs typeface="Roboto Condensed"/>
                <a:sym typeface="Roboto Condensed"/>
              </a:rPr>
              <a:t> HS </a:t>
            </a:r>
            <a:r>
              <a:rPr lang="en-US" sz="3500" dirty="0" err="1">
                <a:solidFill>
                  <a:srgbClr val="6E9277"/>
                </a:solidFill>
                <a:latin typeface="Roboto Condensed"/>
                <a:ea typeface="Roboto Condensed"/>
                <a:cs typeface="Roboto Condensed"/>
                <a:sym typeface="Roboto Condensed"/>
              </a:rPr>
              <a:t>có</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nhiều</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câu</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nhất</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lên</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trình</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bày</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nhận</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xét</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và</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thưởng</a:t>
            </a:r>
            <a:r>
              <a:rPr lang="en-US" sz="3500" dirty="0">
                <a:solidFill>
                  <a:srgbClr val="6E9277"/>
                </a:solidFill>
                <a:latin typeface="Roboto Condensed"/>
                <a:ea typeface="Roboto Condensed"/>
                <a:cs typeface="Roboto Condensed"/>
                <a:sym typeface="Roboto Condensed"/>
              </a:rPr>
              <a:t> </a:t>
            </a:r>
            <a:r>
              <a:rPr lang="en-US" sz="3500" dirty="0" err="1">
                <a:solidFill>
                  <a:srgbClr val="6E9277"/>
                </a:solidFill>
                <a:latin typeface="Roboto Condensed"/>
                <a:ea typeface="Roboto Condensed"/>
                <a:cs typeface="Roboto Condensed"/>
                <a:sym typeface="Roboto Condensed"/>
              </a:rPr>
              <a:t>điểm</a:t>
            </a:r>
            <a:r>
              <a:rPr lang="en-US" sz="3500" dirty="0">
                <a:solidFill>
                  <a:srgbClr val="6E9277"/>
                </a:solidFill>
                <a:latin typeface="Roboto Condensed"/>
                <a:ea typeface="Roboto Condensed"/>
                <a:cs typeface="Roboto Condensed"/>
                <a:sym typeface="Roboto Condensed"/>
              </a:rPr>
              <a:t>.</a:t>
            </a:r>
          </a:p>
        </p:txBody>
      </p:sp>
      <p:grpSp>
        <p:nvGrpSpPr>
          <p:cNvPr id="50" name="Group 50"/>
          <p:cNvGrpSpPr/>
          <p:nvPr/>
        </p:nvGrpSpPr>
        <p:grpSpPr>
          <a:xfrm>
            <a:off x="3215218" y="3085285"/>
            <a:ext cx="4162676" cy="922746"/>
            <a:chOff x="0" y="0"/>
            <a:chExt cx="5550235" cy="1230328"/>
          </a:xfrm>
        </p:grpSpPr>
        <p:sp>
          <p:nvSpPr>
            <p:cNvPr id="51" name="Freeform 51"/>
            <p:cNvSpPr/>
            <p:nvPr/>
          </p:nvSpPr>
          <p:spPr>
            <a:xfrm>
              <a:off x="0" y="0"/>
              <a:ext cx="5550281" cy="1230376"/>
            </a:xfrm>
            <a:custGeom>
              <a:avLst/>
              <a:gdLst/>
              <a:ahLst/>
              <a:cxnLst/>
              <a:rect l="l" t="t" r="r" b="b"/>
              <a:pathLst>
                <a:path w="5550281" h="1230376">
                  <a:moveTo>
                    <a:pt x="615188" y="0"/>
                  </a:moveTo>
                  <a:lnTo>
                    <a:pt x="4935093" y="0"/>
                  </a:lnTo>
                  <a:cubicBezTo>
                    <a:pt x="5098288" y="0"/>
                    <a:pt x="5254752" y="64770"/>
                    <a:pt x="5370068" y="180213"/>
                  </a:cubicBezTo>
                  <a:cubicBezTo>
                    <a:pt x="5485384" y="295656"/>
                    <a:pt x="5550281" y="451993"/>
                    <a:pt x="5550281" y="615188"/>
                  </a:cubicBezTo>
                  <a:cubicBezTo>
                    <a:pt x="5550281" y="778383"/>
                    <a:pt x="5485511" y="934847"/>
                    <a:pt x="5370068" y="1050163"/>
                  </a:cubicBezTo>
                  <a:cubicBezTo>
                    <a:pt x="5254625" y="1165479"/>
                    <a:pt x="5098288" y="1230376"/>
                    <a:pt x="4935093" y="1230376"/>
                  </a:cubicBezTo>
                  <a:lnTo>
                    <a:pt x="615188" y="1230376"/>
                  </a:lnTo>
                  <a:cubicBezTo>
                    <a:pt x="451993" y="1230376"/>
                    <a:pt x="295529" y="1165606"/>
                    <a:pt x="180213" y="1050163"/>
                  </a:cubicBezTo>
                  <a:cubicBezTo>
                    <a:pt x="64897" y="934720"/>
                    <a:pt x="0" y="778256"/>
                    <a:pt x="0" y="615188"/>
                  </a:cubicBezTo>
                  <a:cubicBezTo>
                    <a:pt x="0" y="452120"/>
                    <a:pt x="64770" y="295529"/>
                    <a:pt x="180213" y="180213"/>
                  </a:cubicBezTo>
                  <a:cubicBezTo>
                    <a:pt x="295656" y="64897"/>
                    <a:pt x="451993" y="0"/>
                    <a:pt x="615188" y="0"/>
                  </a:cubicBezTo>
                  <a:close/>
                </a:path>
              </a:pathLst>
            </a:custGeom>
            <a:solidFill>
              <a:srgbClr val="FFCF91"/>
            </a:solidFill>
          </p:spPr>
          <p:txBody>
            <a:bodyPr/>
            <a:lstStyle/>
            <a:p>
              <a:endParaRPr lang="en-US"/>
            </a:p>
          </p:txBody>
        </p:sp>
      </p:grpSp>
      <p:sp>
        <p:nvSpPr>
          <p:cNvPr id="52" name="TextBox 52"/>
          <p:cNvSpPr txBox="1"/>
          <p:nvPr/>
        </p:nvSpPr>
        <p:spPr>
          <a:xfrm>
            <a:off x="3989336" y="3138677"/>
            <a:ext cx="2614440" cy="2985294"/>
          </a:xfrm>
          <a:prstGeom prst="rect">
            <a:avLst/>
          </a:prstGeom>
        </p:spPr>
        <p:txBody>
          <a:bodyPr lIns="0" tIns="0" rIns="0" bIns="0" rtlCol="0" anchor="t">
            <a:spAutoFit/>
          </a:bodyPr>
          <a:lstStyle/>
          <a:p>
            <a:pPr algn="ctr">
              <a:lnSpc>
                <a:spcPts val="4900"/>
              </a:lnSpc>
            </a:pPr>
            <a:r>
              <a:rPr lang="en-US" sz="3500" b="1">
                <a:solidFill>
                  <a:srgbClr val="503D36"/>
                </a:solidFill>
                <a:latin typeface="Roboto Condensed Bold"/>
                <a:ea typeface="Roboto Condensed Bold"/>
                <a:cs typeface="Roboto Condensed Bold"/>
                <a:sym typeface="Roboto Condensed Bold"/>
              </a:rPr>
              <a:t>THỬ TÀI</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grpSp>
        <p:nvGrpSpPr>
          <p:cNvPr id="4" name="Group 4"/>
          <p:cNvGrpSpPr/>
          <p:nvPr/>
        </p:nvGrpSpPr>
        <p:grpSpPr>
          <a:xfrm>
            <a:off x="1028700" y="9347332"/>
            <a:ext cx="15613811" cy="751415"/>
            <a:chOff x="0" y="0"/>
            <a:chExt cx="20818415" cy="1001887"/>
          </a:xfrm>
        </p:grpSpPr>
        <p:sp>
          <p:nvSpPr>
            <p:cNvPr id="5" name="Freeform 5"/>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4"/>
              <a:stretch>
                <a:fillRect l="-179" r="-179" b="1"/>
              </a:stretch>
            </a:blipFill>
          </p:spPr>
          <p:txBody>
            <a:bodyPr/>
            <a:lstStyle/>
            <a:p>
              <a:endParaRPr lang="en-US"/>
            </a:p>
          </p:txBody>
        </p:sp>
      </p:grpSp>
      <p:sp>
        <p:nvSpPr>
          <p:cNvPr id="6" name="Freeform 6"/>
          <p:cNvSpPr/>
          <p:nvPr/>
        </p:nvSpPr>
        <p:spPr>
          <a:xfrm>
            <a:off x="591725" y="416256"/>
            <a:ext cx="17140965" cy="9567482"/>
          </a:xfrm>
          <a:custGeom>
            <a:avLst/>
            <a:gdLst/>
            <a:ahLst/>
            <a:cxnLst/>
            <a:rect l="l" t="t" r="r" b="b"/>
            <a:pathLst>
              <a:path w="17140965" h="9567482">
                <a:moveTo>
                  <a:pt x="0" y="0"/>
                </a:moveTo>
                <a:lnTo>
                  <a:pt x="17140965" y="0"/>
                </a:lnTo>
                <a:lnTo>
                  <a:pt x="17140965" y="9567482"/>
                </a:lnTo>
                <a:lnTo>
                  <a:pt x="0" y="95674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9120188" y="780596"/>
            <a:ext cx="8305395" cy="8775776"/>
          </a:xfrm>
          <a:custGeom>
            <a:avLst/>
            <a:gdLst/>
            <a:ahLst/>
            <a:cxnLst/>
            <a:rect l="l" t="t" r="r" b="b"/>
            <a:pathLst>
              <a:path w="8305395" h="8775776">
                <a:moveTo>
                  <a:pt x="0" y="0"/>
                </a:moveTo>
                <a:lnTo>
                  <a:pt x="8305394" y="0"/>
                </a:lnTo>
                <a:lnTo>
                  <a:pt x="8305394" y="8775776"/>
                </a:lnTo>
                <a:lnTo>
                  <a:pt x="0" y="877577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772510" y="822814"/>
            <a:ext cx="8086908" cy="8775776"/>
          </a:xfrm>
          <a:custGeom>
            <a:avLst/>
            <a:gdLst/>
            <a:ahLst/>
            <a:cxnLst/>
            <a:rect l="l" t="t" r="r" b="b"/>
            <a:pathLst>
              <a:path w="8086908" h="8775776">
                <a:moveTo>
                  <a:pt x="0" y="0"/>
                </a:moveTo>
                <a:lnTo>
                  <a:pt x="8086908" y="0"/>
                </a:lnTo>
                <a:lnTo>
                  <a:pt x="8086908" y="8775776"/>
                </a:lnTo>
                <a:lnTo>
                  <a:pt x="0" y="877577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a:off x="9254920" y="3595955"/>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Freeform 10"/>
          <p:cNvSpPr/>
          <p:nvPr/>
        </p:nvSpPr>
        <p:spPr>
          <a:xfrm>
            <a:off x="9254920" y="4382219"/>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Freeform 11"/>
          <p:cNvSpPr/>
          <p:nvPr/>
        </p:nvSpPr>
        <p:spPr>
          <a:xfrm>
            <a:off x="9254920" y="5168483"/>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a:off x="9254920" y="5954747"/>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3" name="Freeform 13"/>
          <p:cNvSpPr/>
          <p:nvPr/>
        </p:nvSpPr>
        <p:spPr>
          <a:xfrm>
            <a:off x="9254920" y="6741011"/>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4" name="Freeform 14"/>
          <p:cNvSpPr/>
          <p:nvPr/>
        </p:nvSpPr>
        <p:spPr>
          <a:xfrm>
            <a:off x="9254920" y="7527274"/>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5" name="Freeform 15"/>
          <p:cNvSpPr/>
          <p:nvPr/>
        </p:nvSpPr>
        <p:spPr>
          <a:xfrm>
            <a:off x="8479191" y="3595955"/>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6" name="Freeform 16"/>
          <p:cNvSpPr/>
          <p:nvPr/>
        </p:nvSpPr>
        <p:spPr>
          <a:xfrm>
            <a:off x="8479191" y="4382219"/>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7" name="Freeform 17"/>
          <p:cNvSpPr/>
          <p:nvPr/>
        </p:nvSpPr>
        <p:spPr>
          <a:xfrm>
            <a:off x="8479191" y="5168483"/>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8" name="Freeform 18"/>
          <p:cNvSpPr/>
          <p:nvPr/>
        </p:nvSpPr>
        <p:spPr>
          <a:xfrm>
            <a:off x="8479191" y="5954747"/>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9" name="Freeform 19"/>
          <p:cNvSpPr/>
          <p:nvPr/>
        </p:nvSpPr>
        <p:spPr>
          <a:xfrm>
            <a:off x="8479191" y="6741011"/>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0" name="Freeform 20"/>
          <p:cNvSpPr/>
          <p:nvPr/>
        </p:nvSpPr>
        <p:spPr>
          <a:xfrm>
            <a:off x="8479191" y="7527274"/>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nvGrpSpPr>
          <p:cNvPr id="21" name="Group 21"/>
          <p:cNvGrpSpPr/>
          <p:nvPr/>
        </p:nvGrpSpPr>
        <p:grpSpPr>
          <a:xfrm>
            <a:off x="126080" y="9154474"/>
            <a:ext cx="931290" cy="944273"/>
            <a:chOff x="0" y="0"/>
            <a:chExt cx="1803701" cy="1828848"/>
          </a:xfrm>
        </p:grpSpPr>
        <p:sp>
          <p:nvSpPr>
            <p:cNvPr id="22" name="Freeform 22"/>
            <p:cNvSpPr/>
            <p:nvPr/>
          </p:nvSpPr>
          <p:spPr>
            <a:xfrm>
              <a:off x="0" y="0"/>
              <a:ext cx="1803654" cy="1828800"/>
            </a:xfrm>
            <a:custGeom>
              <a:avLst/>
              <a:gdLst/>
              <a:ahLst/>
              <a:cxnLst/>
              <a:rect l="l" t="t" r="r" b="b"/>
              <a:pathLst>
                <a:path w="1803654" h="1828800">
                  <a:moveTo>
                    <a:pt x="0" y="0"/>
                  </a:moveTo>
                  <a:lnTo>
                    <a:pt x="1803654" y="0"/>
                  </a:lnTo>
                  <a:lnTo>
                    <a:pt x="1803654" y="1828800"/>
                  </a:lnTo>
                  <a:lnTo>
                    <a:pt x="0" y="1828800"/>
                  </a:lnTo>
                  <a:lnTo>
                    <a:pt x="0" y="0"/>
                  </a:lnTo>
                  <a:close/>
                </a:path>
              </a:pathLst>
            </a:custGeom>
            <a:blipFill>
              <a:blip r:embed="rId13"/>
              <a:stretch>
                <a:fillRect l="-4" r="-7" b="-2"/>
              </a:stretch>
            </a:blipFill>
          </p:spPr>
          <p:txBody>
            <a:bodyPr/>
            <a:lstStyle/>
            <a:p>
              <a:endParaRPr lang="en-US"/>
            </a:p>
          </p:txBody>
        </p:sp>
      </p:grpSp>
      <p:sp>
        <p:nvSpPr>
          <p:cNvPr id="23" name="Freeform 23"/>
          <p:cNvSpPr/>
          <p:nvPr/>
        </p:nvSpPr>
        <p:spPr>
          <a:xfrm>
            <a:off x="8256224" y="220040"/>
            <a:ext cx="1395047" cy="304713"/>
          </a:xfrm>
          <a:custGeom>
            <a:avLst/>
            <a:gdLst/>
            <a:ahLst/>
            <a:cxnLst/>
            <a:rect l="l" t="t" r="r" b="b"/>
            <a:pathLst>
              <a:path w="1395047" h="304713">
                <a:moveTo>
                  <a:pt x="0" y="0"/>
                </a:moveTo>
                <a:lnTo>
                  <a:pt x="1395047" y="0"/>
                </a:lnTo>
                <a:lnTo>
                  <a:pt x="1395047" y="304713"/>
                </a:lnTo>
                <a:lnTo>
                  <a:pt x="0" y="304713"/>
                </a:lnTo>
                <a:lnTo>
                  <a:pt x="0" y="0"/>
                </a:lnTo>
                <a:close/>
              </a:path>
            </a:pathLst>
          </a:custGeom>
          <a:blipFill>
            <a:blip r:embed="rId14">
              <a:extLst>
                <a:ext uri="{96DAC541-7B7A-43D3-8B79-37D633B846F1}">
                  <asvg:svgBlip xmlns:asvg="http://schemas.microsoft.com/office/drawing/2016/SVG/main" r:embed="rId15"/>
                </a:ext>
              </a:extLst>
            </a:blip>
            <a:stretch>
              <a:fillRect t="-57448" b="-57448"/>
            </a:stretch>
          </a:blipFill>
        </p:spPr>
        <p:txBody>
          <a:bodyPr/>
          <a:lstStyle/>
          <a:p>
            <a:endParaRPr lang="en-US"/>
          </a:p>
        </p:txBody>
      </p:sp>
      <p:grpSp>
        <p:nvGrpSpPr>
          <p:cNvPr id="24" name="Group 24"/>
          <p:cNvGrpSpPr/>
          <p:nvPr/>
        </p:nvGrpSpPr>
        <p:grpSpPr>
          <a:xfrm rot="-3955797">
            <a:off x="16559820" y="8767549"/>
            <a:ext cx="1683902" cy="1159567"/>
            <a:chOff x="0" y="0"/>
            <a:chExt cx="2245203" cy="1546089"/>
          </a:xfrm>
        </p:grpSpPr>
        <p:sp>
          <p:nvSpPr>
            <p:cNvPr id="25" name="Freeform 25"/>
            <p:cNvSpPr/>
            <p:nvPr/>
          </p:nvSpPr>
          <p:spPr>
            <a:xfrm flipH="1" flipV="1">
              <a:off x="0" y="0"/>
              <a:ext cx="2245233" cy="1546098"/>
            </a:xfrm>
            <a:custGeom>
              <a:avLst/>
              <a:gdLst/>
              <a:ahLst/>
              <a:cxnLst/>
              <a:rect l="l" t="t" r="r" b="b"/>
              <a:pathLst>
                <a:path w="2245233" h="1546098">
                  <a:moveTo>
                    <a:pt x="2245233" y="1546098"/>
                  </a:moveTo>
                  <a:lnTo>
                    <a:pt x="0" y="1546098"/>
                  </a:lnTo>
                  <a:lnTo>
                    <a:pt x="0" y="0"/>
                  </a:lnTo>
                  <a:lnTo>
                    <a:pt x="2245233" y="0"/>
                  </a:lnTo>
                  <a:lnTo>
                    <a:pt x="2245233" y="1546098"/>
                  </a:lnTo>
                  <a:close/>
                </a:path>
              </a:pathLst>
            </a:custGeom>
            <a:blipFill>
              <a:blip r:embed="rId16"/>
              <a:stretch>
                <a:fillRect t="-11318" r="1" b="-11318"/>
              </a:stretch>
            </a:blipFill>
          </p:spPr>
          <p:txBody>
            <a:bodyPr/>
            <a:lstStyle/>
            <a:p>
              <a:endParaRPr lang="en-US"/>
            </a:p>
          </p:txBody>
        </p:sp>
      </p:grpSp>
      <p:grpSp>
        <p:nvGrpSpPr>
          <p:cNvPr id="26" name="Group 26"/>
          <p:cNvGrpSpPr/>
          <p:nvPr/>
        </p:nvGrpSpPr>
        <p:grpSpPr>
          <a:xfrm>
            <a:off x="9376954" y="1767030"/>
            <a:ext cx="7480401" cy="1100391"/>
            <a:chOff x="0" y="0"/>
            <a:chExt cx="9973868" cy="1467188"/>
          </a:xfrm>
        </p:grpSpPr>
        <p:sp>
          <p:nvSpPr>
            <p:cNvPr id="27" name="Freeform 27"/>
            <p:cNvSpPr/>
            <p:nvPr/>
          </p:nvSpPr>
          <p:spPr>
            <a:xfrm>
              <a:off x="0" y="0"/>
              <a:ext cx="9973945" cy="1467358"/>
            </a:xfrm>
            <a:custGeom>
              <a:avLst/>
              <a:gdLst/>
              <a:ahLst/>
              <a:cxnLst/>
              <a:rect l="l" t="t" r="r" b="b"/>
              <a:pathLst>
                <a:path w="9973945" h="1467358">
                  <a:moveTo>
                    <a:pt x="458978" y="0"/>
                  </a:moveTo>
                  <a:lnTo>
                    <a:pt x="9514840" y="0"/>
                  </a:lnTo>
                  <a:cubicBezTo>
                    <a:pt x="9636633" y="0"/>
                    <a:pt x="9753347" y="48387"/>
                    <a:pt x="9839452" y="134493"/>
                  </a:cubicBezTo>
                  <a:cubicBezTo>
                    <a:pt x="9925558" y="220599"/>
                    <a:pt x="9973945" y="337312"/>
                    <a:pt x="9973945" y="459105"/>
                  </a:cubicBezTo>
                  <a:lnTo>
                    <a:pt x="9973945" y="1008253"/>
                  </a:lnTo>
                  <a:cubicBezTo>
                    <a:pt x="9973945" y="1130046"/>
                    <a:pt x="9925558" y="1246759"/>
                    <a:pt x="9839452" y="1332865"/>
                  </a:cubicBezTo>
                  <a:cubicBezTo>
                    <a:pt x="9753347" y="1418971"/>
                    <a:pt x="9636633" y="1467358"/>
                    <a:pt x="9514840" y="1467358"/>
                  </a:cubicBezTo>
                  <a:lnTo>
                    <a:pt x="458978" y="1467358"/>
                  </a:lnTo>
                  <a:cubicBezTo>
                    <a:pt x="337185" y="1467358"/>
                    <a:pt x="220472" y="1418971"/>
                    <a:pt x="134366" y="1332865"/>
                  </a:cubicBezTo>
                  <a:cubicBezTo>
                    <a:pt x="48260" y="1246759"/>
                    <a:pt x="0" y="1129919"/>
                    <a:pt x="0" y="1008253"/>
                  </a:cubicBezTo>
                  <a:lnTo>
                    <a:pt x="0" y="458978"/>
                  </a:lnTo>
                  <a:cubicBezTo>
                    <a:pt x="0" y="337185"/>
                    <a:pt x="48387" y="220472"/>
                    <a:pt x="134493" y="134366"/>
                  </a:cubicBezTo>
                  <a:cubicBezTo>
                    <a:pt x="220599" y="48260"/>
                    <a:pt x="337312" y="0"/>
                    <a:pt x="458978" y="0"/>
                  </a:cubicBezTo>
                  <a:close/>
                </a:path>
              </a:pathLst>
            </a:custGeom>
            <a:solidFill>
              <a:srgbClr val="FFCF91"/>
            </a:solidFill>
          </p:spPr>
          <p:txBody>
            <a:bodyPr/>
            <a:lstStyle/>
            <a:p>
              <a:endParaRPr lang="en-US"/>
            </a:p>
          </p:txBody>
        </p:sp>
      </p:grpSp>
      <p:grpSp>
        <p:nvGrpSpPr>
          <p:cNvPr id="28" name="Group 28"/>
          <p:cNvGrpSpPr/>
          <p:nvPr/>
        </p:nvGrpSpPr>
        <p:grpSpPr>
          <a:xfrm>
            <a:off x="16529008" y="241293"/>
            <a:ext cx="1276181" cy="1126229"/>
            <a:chOff x="0" y="0"/>
            <a:chExt cx="1701575" cy="1501639"/>
          </a:xfrm>
        </p:grpSpPr>
        <p:sp>
          <p:nvSpPr>
            <p:cNvPr id="29" name="Freeform 29"/>
            <p:cNvSpPr/>
            <p:nvPr/>
          </p:nvSpPr>
          <p:spPr>
            <a:xfrm>
              <a:off x="0" y="0"/>
              <a:ext cx="1701546" cy="1501648"/>
            </a:xfrm>
            <a:custGeom>
              <a:avLst/>
              <a:gdLst/>
              <a:ahLst/>
              <a:cxnLst/>
              <a:rect l="l" t="t" r="r" b="b"/>
              <a:pathLst>
                <a:path w="1701546" h="1501648">
                  <a:moveTo>
                    <a:pt x="0" y="0"/>
                  </a:moveTo>
                  <a:lnTo>
                    <a:pt x="1701546" y="0"/>
                  </a:lnTo>
                  <a:lnTo>
                    <a:pt x="1701546" y="1501648"/>
                  </a:lnTo>
                  <a:lnTo>
                    <a:pt x="0" y="1501648"/>
                  </a:lnTo>
                  <a:lnTo>
                    <a:pt x="0" y="0"/>
                  </a:lnTo>
                  <a:close/>
                </a:path>
              </a:pathLst>
            </a:custGeom>
            <a:blipFill>
              <a:blip r:embed="rId17"/>
              <a:stretch>
                <a:fillRect l="-78" r="-80"/>
              </a:stretch>
            </a:blipFill>
          </p:spPr>
          <p:txBody>
            <a:bodyPr/>
            <a:lstStyle/>
            <a:p>
              <a:endParaRPr lang="en-US"/>
            </a:p>
          </p:txBody>
        </p:sp>
      </p:grpSp>
      <p:sp>
        <p:nvSpPr>
          <p:cNvPr id="30" name="Freeform 30"/>
          <p:cNvSpPr/>
          <p:nvPr/>
        </p:nvSpPr>
        <p:spPr>
          <a:xfrm>
            <a:off x="15407034" y="6667317"/>
            <a:ext cx="3205065" cy="3619683"/>
          </a:xfrm>
          <a:custGeom>
            <a:avLst/>
            <a:gdLst/>
            <a:ahLst/>
            <a:cxnLst/>
            <a:rect l="l" t="t" r="r" b="b"/>
            <a:pathLst>
              <a:path w="3205065" h="3619683">
                <a:moveTo>
                  <a:pt x="0" y="0"/>
                </a:moveTo>
                <a:lnTo>
                  <a:pt x="3205065" y="0"/>
                </a:lnTo>
                <a:lnTo>
                  <a:pt x="3205065" y="3619683"/>
                </a:lnTo>
                <a:lnTo>
                  <a:pt x="0" y="3619683"/>
                </a:lnTo>
                <a:lnTo>
                  <a:pt x="0" y="0"/>
                </a:lnTo>
                <a:close/>
              </a:path>
            </a:pathLst>
          </a:custGeom>
          <a:blipFill>
            <a:blip r:embed="rId18">
              <a:extLst>
                <a:ext uri="{96DAC541-7B7A-43D3-8B79-37D633B846F1}">
                  <asvg:svgBlip xmlns:asvg="http://schemas.microsoft.com/office/drawing/2016/SVG/main" r:embed="rId19"/>
                </a:ext>
              </a:extLst>
            </a:blip>
            <a:stretch>
              <a:fillRect l="-33" r="-33"/>
            </a:stretch>
          </a:blipFill>
        </p:spPr>
        <p:txBody>
          <a:bodyPr/>
          <a:lstStyle/>
          <a:p>
            <a:endParaRPr lang="en-US"/>
          </a:p>
        </p:txBody>
      </p:sp>
      <p:sp>
        <p:nvSpPr>
          <p:cNvPr id="31" name="TextBox 31"/>
          <p:cNvSpPr txBox="1"/>
          <p:nvPr/>
        </p:nvSpPr>
        <p:spPr>
          <a:xfrm rot="5400000">
            <a:off x="8936900" y="3092670"/>
            <a:ext cx="330566" cy="1437172"/>
          </a:xfrm>
          <a:prstGeom prst="rect">
            <a:avLst/>
          </a:prstGeom>
        </p:spPr>
        <p:txBody>
          <a:bodyPr lIns="0" tIns="0" rIns="0" bIns="0" rtlCol="0" anchor="t">
            <a:spAutoFit/>
          </a:bodyPr>
          <a:lstStyle/>
          <a:p>
            <a:pPr algn="ctr">
              <a:lnSpc>
                <a:spcPts val="10560"/>
              </a:lnSpc>
            </a:pPr>
            <a:r>
              <a:rPr lang="en-US" sz="7543">
                <a:solidFill>
                  <a:srgbClr val="C46848"/>
                </a:solidFill>
                <a:latin typeface="Cambria"/>
                <a:ea typeface="Cambria"/>
                <a:cs typeface="Cambria"/>
                <a:sym typeface="Cambria"/>
              </a:rPr>
              <a:t>)</a:t>
            </a:r>
          </a:p>
        </p:txBody>
      </p:sp>
      <p:sp>
        <p:nvSpPr>
          <p:cNvPr id="32" name="TextBox 32"/>
          <p:cNvSpPr txBox="1"/>
          <p:nvPr/>
        </p:nvSpPr>
        <p:spPr>
          <a:xfrm rot="5400000">
            <a:off x="8936900" y="3878586"/>
            <a:ext cx="330566" cy="1437172"/>
          </a:xfrm>
          <a:prstGeom prst="rect">
            <a:avLst/>
          </a:prstGeom>
        </p:spPr>
        <p:txBody>
          <a:bodyPr lIns="0" tIns="0" rIns="0" bIns="0" rtlCol="0" anchor="t">
            <a:spAutoFit/>
          </a:bodyPr>
          <a:lstStyle/>
          <a:p>
            <a:pPr algn="ctr">
              <a:lnSpc>
                <a:spcPts val="10560"/>
              </a:lnSpc>
            </a:pPr>
            <a:r>
              <a:rPr lang="en-US" sz="7543">
                <a:solidFill>
                  <a:srgbClr val="E76262"/>
                </a:solidFill>
                <a:latin typeface="Cambria"/>
                <a:ea typeface="Cambria"/>
                <a:cs typeface="Cambria"/>
                <a:sym typeface="Cambria"/>
              </a:rPr>
              <a:t>)</a:t>
            </a:r>
          </a:p>
        </p:txBody>
      </p:sp>
      <p:sp>
        <p:nvSpPr>
          <p:cNvPr id="33" name="TextBox 33"/>
          <p:cNvSpPr txBox="1"/>
          <p:nvPr/>
        </p:nvSpPr>
        <p:spPr>
          <a:xfrm rot="5400000">
            <a:off x="8936900" y="4664500"/>
            <a:ext cx="330566" cy="1437172"/>
          </a:xfrm>
          <a:prstGeom prst="rect">
            <a:avLst/>
          </a:prstGeom>
        </p:spPr>
        <p:txBody>
          <a:bodyPr lIns="0" tIns="0" rIns="0" bIns="0" rtlCol="0" anchor="t">
            <a:spAutoFit/>
          </a:bodyPr>
          <a:lstStyle/>
          <a:p>
            <a:pPr algn="ctr">
              <a:lnSpc>
                <a:spcPts val="10560"/>
              </a:lnSpc>
            </a:pPr>
            <a:r>
              <a:rPr lang="en-US" sz="7543">
                <a:solidFill>
                  <a:srgbClr val="E76262"/>
                </a:solidFill>
                <a:latin typeface="Cambria"/>
                <a:ea typeface="Cambria"/>
                <a:cs typeface="Cambria"/>
                <a:sym typeface="Cambria"/>
              </a:rPr>
              <a:t>)</a:t>
            </a:r>
          </a:p>
        </p:txBody>
      </p:sp>
      <p:sp>
        <p:nvSpPr>
          <p:cNvPr id="34" name="TextBox 34"/>
          <p:cNvSpPr txBox="1"/>
          <p:nvPr/>
        </p:nvSpPr>
        <p:spPr>
          <a:xfrm rot="5400000">
            <a:off x="8936900" y="5450416"/>
            <a:ext cx="330566" cy="1437172"/>
          </a:xfrm>
          <a:prstGeom prst="rect">
            <a:avLst/>
          </a:prstGeom>
        </p:spPr>
        <p:txBody>
          <a:bodyPr lIns="0" tIns="0" rIns="0" bIns="0" rtlCol="0" anchor="t">
            <a:spAutoFit/>
          </a:bodyPr>
          <a:lstStyle/>
          <a:p>
            <a:pPr algn="ctr">
              <a:lnSpc>
                <a:spcPts val="10560"/>
              </a:lnSpc>
            </a:pPr>
            <a:r>
              <a:rPr lang="en-US" sz="7543">
                <a:solidFill>
                  <a:srgbClr val="E76262"/>
                </a:solidFill>
                <a:latin typeface="Cambria"/>
                <a:ea typeface="Cambria"/>
                <a:cs typeface="Cambria"/>
                <a:sym typeface="Cambria"/>
              </a:rPr>
              <a:t>)</a:t>
            </a:r>
          </a:p>
        </p:txBody>
      </p:sp>
      <p:sp>
        <p:nvSpPr>
          <p:cNvPr id="35" name="TextBox 35"/>
          <p:cNvSpPr txBox="1"/>
          <p:nvPr/>
        </p:nvSpPr>
        <p:spPr>
          <a:xfrm rot="5400000">
            <a:off x="8936900" y="6236332"/>
            <a:ext cx="330566" cy="1437172"/>
          </a:xfrm>
          <a:prstGeom prst="rect">
            <a:avLst/>
          </a:prstGeom>
        </p:spPr>
        <p:txBody>
          <a:bodyPr lIns="0" tIns="0" rIns="0" bIns="0" rtlCol="0" anchor="t">
            <a:spAutoFit/>
          </a:bodyPr>
          <a:lstStyle/>
          <a:p>
            <a:pPr algn="ctr">
              <a:lnSpc>
                <a:spcPts val="10560"/>
              </a:lnSpc>
            </a:pPr>
            <a:r>
              <a:rPr lang="en-US" sz="7543">
                <a:solidFill>
                  <a:srgbClr val="E76262"/>
                </a:solidFill>
                <a:latin typeface="Cambria"/>
                <a:ea typeface="Cambria"/>
                <a:cs typeface="Cambria"/>
                <a:sym typeface="Cambria"/>
              </a:rPr>
              <a:t>)</a:t>
            </a:r>
          </a:p>
        </p:txBody>
      </p:sp>
      <p:sp>
        <p:nvSpPr>
          <p:cNvPr id="36" name="TextBox 36"/>
          <p:cNvSpPr txBox="1"/>
          <p:nvPr/>
        </p:nvSpPr>
        <p:spPr>
          <a:xfrm rot="5400000">
            <a:off x="8936900" y="7022247"/>
            <a:ext cx="330566" cy="1437172"/>
          </a:xfrm>
          <a:prstGeom prst="rect">
            <a:avLst/>
          </a:prstGeom>
        </p:spPr>
        <p:txBody>
          <a:bodyPr lIns="0" tIns="0" rIns="0" bIns="0" rtlCol="0" anchor="t">
            <a:spAutoFit/>
          </a:bodyPr>
          <a:lstStyle/>
          <a:p>
            <a:pPr algn="ctr">
              <a:lnSpc>
                <a:spcPts val="10560"/>
              </a:lnSpc>
            </a:pPr>
            <a:r>
              <a:rPr lang="en-US" sz="7543">
                <a:solidFill>
                  <a:srgbClr val="E76262"/>
                </a:solidFill>
                <a:latin typeface="Cambria"/>
                <a:ea typeface="Cambria"/>
                <a:cs typeface="Cambria"/>
                <a:sym typeface="Cambria"/>
              </a:rPr>
              <a:t>)</a:t>
            </a:r>
          </a:p>
        </p:txBody>
      </p:sp>
      <p:sp>
        <p:nvSpPr>
          <p:cNvPr id="37" name="TextBox 37"/>
          <p:cNvSpPr txBox="1"/>
          <p:nvPr/>
        </p:nvSpPr>
        <p:spPr>
          <a:xfrm>
            <a:off x="10932026" y="1966388"/>
            <a:ext cx="4268298" cy="615950"/>
          </a:xfrm>
          <a:prstGeom prst="rect">
            <a:avLst/>
          </a:prstGeom>
        </p:spPr>
        <p:txBody>
          <a:bodyPr lIns="0" tIns="0" rIns="0" bIns="0" rtlCol="0" anchor="t">
            <a:spAutoFit/>
          </a:bodyPr>
          <a:lstStyle/>
          <a:p>
            <a:pPr algn="ctr">
              <a:lnSpc>
                <a:spcPts val="4900"/>
              </a:lnSpc>
            </a:pPr>
            <a:r>
              <a:rPr lang="en-US" sz="3500" b="1">
                <a:solidFill>
                  <a:srgbClr val="724737"/>
                </a:solidFill>
                <a:latin typeface="Roboto Condensed Bold"/>
                <a:ea typeface="Roboto Condensed Bold"/>
                <a:cs typeface="Roboto Condensed Bold"/>
                <a:sym typeface="Roboto Condensed Bold"/>
              </a:rPr>
              <a:t>CÂU ĐẶC BIỆT</a:t>
            </a:r>
          </a:p>
        </p:txBody>
      </p:sp>
      <p:sp>
        <p:nvSpPr>
          <p:cNvPr id="38" name="TextBox 38"/>
          <p:cNvSpPr txBox="1"/>
          <p:nvPr/>
        </p:nvSpPr>
        <p:spPr>
          <a:xfrm>
            <a:off x="1319759" y="1022769"/>
            <a:ext cx="7403500" cy="1844652"/>
          </a:xfrm>
          <a:prstGeom prst="rect">
            <a:avLst/>
          </a:prstGeom>
        </p:spPr>
        <p:txBody>
          <a:bodyPr wrap="square" lIns="0" tIns="0" rIns="0" bIns="0" rtlCol="0" anchor="t">
            <a:spAutoFit/>
          </a:bodyPr>
          <a:lstStyle/>
          <a:p>
            <a:pPr algn="just">
              <a:lnSpc>
                <a:spcPts val="4898"/>
              </a:lnSpc>
            </a:pPr>
            <a:r>
              <a:rPr lang="en-US" sz="3499" dirty="0">
                <a:solidFill>
                  <a:srgbClr val="724737"/>
                </a:solidFill>
                <a:latin typeface="Roboto Condensed"/>
                <a:ea typeface="Roboto Condensed"/>
                <a:cs typeface="Roboto Condensed"/>
                <a:sym typeface="Roboto Condensed"/>
              </a:rPr>
              <a:t>b. </a:t>
            </a:r>
            <a:r>
              <a:rPr lang="en-US" sz="3499" dirty="0" err="1">
                <a:solidFill>
                  <a:srgbClr val="724737"/>
                </a:solidFill>
                <a:latin typeface="Roboto Condensed"/>
                <a:ea typeface="Roboto Condensed"/>
                <a:cs typeface="Roboto Condensed"/>
                <a:sym typeface="Roboto Condensed"/>
              </a:rPr>
              <a:t>Các</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câu</a:t>
            </a:r>
            <a:r>
              <a:rPr lang="en-US" sz="3499" dirty="0">
                <a:solidFill>
                  <a:srgbClr val="724737"/>
                </a:solidFill>
                <a:latin typeface="Roboto Condensed"/>
                <a:ea typeface="Roboto Condensed"/>
                <a:cs typeface="Roboto Condensed"/>
                <a:sym typeface="Roboto Condensed"/>
              </a:rPr>
              <a:t> in </a:t>
            </a:r>
            <a:r>
              <a:rPr lang="en-US" sz="3499" dirty="0" err="1">
                <a:solidFill>
                  <a:srgbClr val="724737"/>
                </a:solidFill>
                <a:latin typeface="Roboto Condensed"/>
                <a:ea typeface="Roboto Condensed"/>
                <a:cs typeface="Roboto Condensed"/>
                <a:sym typeface="Roboto Condensed"/>
              </a:rPr>
              <a:t>đậm</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trong</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trường</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hợp</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sau</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có</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phải</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là</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câu</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đặc</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biệt</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không</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Dựa</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vào</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đâu</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em</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biết</a:t>
            </a:r>
            <a:r>
              <a:rPr lang="en-US" sz="3499" dirty="0">
                <a:solidFill>
                  <a:srgbClr val="724737"/>
                </a:solidFill>
                <a:latin typeface="Roboto Condensed"/>
                <a:ea typeface="Roboto Condensed"/>
                <a:cs typeface="Roboto Condensed"/>
                <a:sym typeface="Roboto Condensed"/>
              </a:rPr>
              <a:t>?</a:t>
            </a:r>
          </a:p>
        </p:txBody>
      </p:sp>
      <p:sp>
        <p:nvSpPr>
          <p:cNvPr id="39" name="TextBox 39"/>
          <p:cNvSpPr txBox="1"/>
          <p:nvPr/>
        </p:nvSpPr>
        <p:spPr>
          <a:xfrm>
            <a:off x="1438346" y="3041626"/>
            <a:ext cx="6928700" cy="6178551"/>
          </a:xfrm>
          <a:prstGeom prst="rect">
            <a:avLst/>
          </a:prstGeom>
        </p:spPr>
        <p:txBody>
          <a:bodyPr wrap="square" lIns="0" tIns="0" rIns="0" bIns="0" rtlCol="0" anchor="t">
            <a:spAutoFit/>
          </a:bodyPr>
          <a:lstStyle/>
          <a:p>
            <a:pPr algn="just">
              <a:lnSpc>
                <a:spcPts val="4898"/>
              </a:lnSpc>
            </a:pPr>
            <a:r>
              <a:rPr lang="en-US" sz="3499" dirty="0">
                <a:solidFill>
                  <a:srgbClr val="724737"/>
                </a:solidFill>
                <a:latin typeface="Roboto Condensed"/>
                <a:ea typeface="Roboto Condensed"/>
                <a:cs typeface="Roboto Condensed"/>
                <a:sym typeface="Roboto Condensed"/>
              </a:rPr>
              <a:t>1) – </a:t>
            </a:r>
            <a:r>
              <a:rPr lang="en-US" sz="3499" dirty="0" err="1">
                <a:solidFill>
                  <a:srgbClr val="724737"/>
                </a:solidFill>
                <a:latin typeface="Roboto Condensed"/>
                <a:ea typeface="Roboto Condensed"/>
                <a:cs typeface="Roboto Condensed"/>
                <a:sym typeface="Roboto Condensed"/>
              </a:rPr>
              <a:t>Hôm</a:t>
            </a:r>
            <a:r>
              <a:rPr lang="en-US" sz="3499" dirty="0">
                <a:solidFill>
                  <a:srgbClr val="724737"/>
                </a:solidFill>
                <a:latin typeface="Roboto Condensed"/>
                <a:ea typeface="Roboto Condensed"/>
                <a:cs typeface="Roboto Condensed"/>
                <a:sym typeface="Roboto Condensed"/>
              </a:rPr>
              <a:t> qua ai </a:t>
            </a:r>
            <a:r>
              <a:rPr lang="en-US" sz="3499" dirty="0" err="1">
                <a:solidFill>
                  <a:srgbClr val="724737"/>
                </a:solidFill>
                <a:latin typeface="Roboto Condensed"/>
                <a:ea typeface="Roboto Condensed"/>
                <a:cs typeface="Roboto Condensed"/>
                <a:sym typeface="Roboto Condensed"/>
              </a:rPr>
              <a:t>là</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người</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mượn</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cuốn</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sách</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này</a:t>
            </a:r>
            <a:r>
              <a:rPr lang="en-US" sz="3499" dirty="0">
                <a:solidFill>
                  <a:srgbClr val="724737"/>
                </a:solidFill>
                <a:latin typeface="Roboto Condensed"/>
                <a:ea typeface="Roboto Condensed"/>
                <a:cs typeface="Roboto Condensed"/>
                <a:sym typeface="Roboto Condensed"/>
              </a:rPr>
              <a:t>?</a:t>
            </a:r>
          </a:p>
          <a:p>
            <a:pPr algn="just">
              <a:lnSpc>
                <a:spcPts val="4898"/>
              </a:lnSpc>
            </a:pPr>
            <a:r>
              <a:rPr lang="en-US" sz="3499" b="1" dirty="0">
                <a:solidFill>
                  <a:srgbClr val="724737"/>
                </a:solidFill>
                <a:latin typeface="Roboto Condensed Bold"/>
                <a:ea typeface="Roboto Condensed Bold"/>
                <a:cs typeface="Roboto Condensed Bold"/>
                <a:sym typeface="Roboto Condensed Bold"/>
              </a:rPr>
              <a:t>- </a:t>
            </a:r>
            <a:r>
              <a:rPr lang="en-US" sz="3499" b="1" dirty="0" err="1">
                <a:solidFill>
                  <a:srgbClr val="724737"/>
                </a:solidFill>
                <a:latin typeface="Roboto Condensed Bold"/>
                <a:ea typeface="Roboto Condensed Bold"/>
                <a:cs typeface="Roboto Condensed Bold"/>
                <a:sym typeface="Roboto Condensed Bold"/>
              </a:rPr>
              <a:t>Một</a:t>
            </a:r>
            <a:r>
              <a:rPr lang="en-US" sz="3499" b="1" dirty="0">
                <a:solidFill>
                  <a:srgbClr val="724737"/>
                </a:solidFill>
                <a:latin typeface="Roboto Condensed Bold"/>
                <a:ea typeface="Roboto Condensed Bold"/>
                <a:cs typeface="Roboto Condensed Bold"/>
                <a:sym typeface="Roboto Condensed Bold"/>
              </a:rPr>
              <a:t> </a:t>
            </a:r>
            <a:r>
              <a:rPr lang="en-US" sz="3499" b="1" dirty="0" err="1">
                <a:solidFill>
                  <a:srgbClr val="724737"/>
                </a:solidFill>
                <a:latin typeface="Roboto Condensed Bold"/>
                <a:ea typeface="Roboto Condensed Bold"/>
                <a:cs typeface="Roboto Condensed Bold"/>
                <a:sym typeface="Roboto Condensed Bold"/>
              </a:rPr>
              <a:t>bạn</a:t>
            </a:r>
            <a:r>
              <a:rPr lang="en-US" sz="3499" b="1" dirty="0">
                <a:solidFill>
                  <a:srgbClr val="724737"/>
                </a:solidFill>
                <a:latin typeface="Roboto Condensed Bold"/>
                <a:ea typeface="Roboto Condensed Bold"/>
                <a:cs typeface="Roboto Condensed Bold"/>
                <a:sym typeface="Roboto Condensed Bold"/>
              </a:rPr>
              <a:t> </a:t>
            </a:r>
            <a:r>
              <a:rPr lang="en-US" sz="3499" b="1" dirty="0" err="1">
                <a:solidFill>
                  <a:srgbClr val="724737"/>
                </a:solidFill>
                <a:latin typeface="Roboto Condensed Bold"/>
                <a:ea typeface="Roboto Condensed Bold"/>
                <a:cs typeface="Roboto Condensed Bold"/>
                <a:sym typeface="Roboto Condensed Bold"/>
              </a:rPr>
              <a:t>học</a:t>
            </a:r>
            <a:r>
              <a:rPr lang="en-US" sz="3499" b="1" dirty="0">
                <a:solidFill>
                  <a:srgbClr val="724737"/>
                </a:solidFill>
                <a:latin typeface="Roboto Condensed Bold"/>
                <a:ea typeface="Roboto Condensed Bold"/>
                <a:cs typeface="Roboto Condensed Bold"/>
                <a:sym typeface="Roboto Condensed Bold"/>
              </a:rPr>
              <a:t> </a:t>
            </a:r>
            <a:r>
              <a:rPr lang="en-US" sz="3499" b="1" dirty="0" err="1">
                <a:solidFill>
                  <a:srgbClr val="724737"/>
                </a:solidFill>
                <a:latin typeface="Roboto Condensed Bold"/>
                <a:ea typeface="Roboto Condensed Bold"/>
                <a:cs typeface="Roboto Condensed Bold"/>
                <a:sym typeface="Roboto Condensed Bold"/>
              </a:rPr>
              <a:t>sinh</a:t>
            </a:r>
            <a:r>
              <a:rPr lang="en-US" sz="3499" b="1" dirty="0">
                <a:solidFill>
                  <a:srgbClr val="724737"/>
                </a:solidFill>
                <a:latin typeface="Roboto Condensed Bold"/>
                <a:ea typeface="Roboto Condensed Bold"/>
                <a:cs typeface="Roboto Condensed Bold"/>
                <a:sym typeface="Roboto Condensed Bold"/>
              </a:rPr>
              <a:t> </a:t>
            </a:r>
            <a:r>
              <a:rPr lang="en-US" sz="3499" b="1" dirty="0" err="1">
                <a:solidFill>
                  <a:srgbClr val="724737"/>
                </a:solidFill>
                <a:latin typeface="Roboto Condensed Bold"/>
                <a:ea typeface="Roboto Condensed Bold"/>
                <a:cs typeface="Roboto Condensed Bold"/>
                <a:sym typeface="Roboto Condensed Bold"/>
              </a:rPr>
              <a:t>lớp</a:t>
            </a:r>
            <a:r>
              <a:rPr lang="en-US" sz="3499" b="1" dirty="0">
                <a:solidFill>
                  <a:srgbClr val="724737"/>
                </a:solidFill>
                <a:latin typeface="Roboto Condensed Bold"/>
                <a:ea typeface="Roboto Condensed Bold"/>
                <a:cs typeface="Roboto Condensed Bold"/>
                <a:sym typeface="Roboto Condensed Bold"/>
              </a:rPr>
              <a:t> 8 ạ!</a:t>
            </a:r>
          </a:p>
          <a:p>
            <a:pPr algn="just">
              <a:lnSpc>
                <a:spcPts val="4898"/>
              </a:lnSpc>
            </a:pPr>
            <a:r>
              <a:rPr lang="en-US" sz="3499" dirty="0">
                <a:solidFill>
                  <a:srgbClr val="724737"/>
                </a:solidFill>
                <a:latin typeface="Roboto Condensed"/>
                <a:ea typeface="Roboto Condensed"/>
                <a:cs typeface="Roboto Condensed"/>
                <a:sym typeface="Roboto Condensed"/>
              </a:rPr>
              <a:t>(2)- Qua </a:t>
            </a:r>
            <a:r>
              <a:rPr lang="en-US" sz="3499" dirty="0" err="1">
                <a:solidFill>
                  <a:srgbClr val="724737"/>
                </a:solidFill>
                <a:latin typeface="Roboto Condensed"/>
                <a:ea typeface="Roboto Condensed"/>
                <a:cs typeface="Roboto Condensed"/>
                <a:sym typeface="Roboto Condensed"/>
              </a:rPr>
              <a:t>vở</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kịch</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em</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nhận</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thấy</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nhân</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vật</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Giu</a:t>
            </a:r>
            <a:r>
              <a:rPr lang="en-US" sz="3499" dirty="0">
                <a:solidFill>
                  <a:srgbClr val="724737"/>
                </a:solidFill>
                <a:latin typeface="Roboto Condensed"/>
                <a:ea typeface="Roboto Condensed"/>
                <a:cs typeface="Roboto Condensed"/>
                <a:sym typeface="Roboto Condensed"/>
              </a:rPr>
              <a:t>-li-et </a:t>
            </a:r>
            <a:r>
              <a:rPr lang="en-US" sz="3499" dirty="0" err="1">
                <a:solidFill>
                  <a:srgbClr val="724737"/>
                </a:solidFill>
                <a:latin typeface="Roboto Condensed"/>
                <a:ea typeface="Roboto Condensed"/>
                <a:cs typeface="Roboto Condensed"/>
                <a:sym typeface="Roboto Condensed"/>
              </a:rPr>
              <a:t>là</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người</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thế</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nào</a:t>
            </a:r>
            <a:r>
              <a:rPr lang="en-US" sz="3499" dirty="0">
                <a:solidFill>
                  <a:srgbClr val="724737"/>
                </a:solidFill>
                <a:latin typeface="Roboto Condensed"/>
                <a:ea typeface="Roboto Condensed"/>
                <a:cs typeface="Roboto Condensed"/>
                <a:sym typeface="Roboto Condensed"/>
              </a:rPr>
              <a:t>?</a:t>
            </a:r>
          </a:p>
          <a:p>
            <a:pPr algn="just">
              <a:lnSpc>
                <a:spcPts val="4898"/>
              </a:lnSpc>
            </a:pPr>
            <a:r>
              <a:rPr lang="en-US" sz="3499" dirty="0">
                <a:solidFill>
                  <a:srgbClr val="724737"/>
                </a:solidFill>
                <a:latin typeface="Roboto Condensed"/>
                <a:ea typeface="Roboto Condensed"/>
                <a:cs typeface="Roboto Condensed"/>
                <a:sym typeface="Roboto Condensed"/>
              </a:rPr>
              <a:t>- </a:t>
            </a:r>
            <a:r>
              <a:rPr lang="en-US" sz="3499" b="1" dirty="0">
                <a:solidFill>
                  <a:srgbClr val="724737"/>
                </a:solidFill>
                <a:latin typeface="Roboto Condensed Bold"/>
                <a:ea typeface="Roboto Condensed Bold"/>
                <a:cs typeface="Roboto Condensed Bold"/>
                <a:sym typeface="Roboto Condensed Bold"/>
              </a:rPr>
              <a:t>Qua </a:t>
            </a:r>
            <a:r>
              <a:rPr lang="en-US" sz="3499" b="1" dirty="0" err="1">
                <a:solidFill>
                  <a:srgbClr val="724737"/>
                </a:solidFill>
                <a:latin typeface="Roboto Condensed Bold"/>
                <a:ea typeface="Roboto Condensed Bold"/>
                <a:cs typeface="Roboto Condensed Bold"/>
                <a:sym typeface="Roboto Condensed Bold"/>
              </a:rPr>
              <a:t>vở</a:t>
            </a:r>
            <a:r>
              <a:rPr lang="en-US" sz="3499" b="1" dirty="0">
                <a:solidFill>
                  <a:srgbClr val="724737"/>
                </a:solidFill>
                <a:latin typeface="Roboto Condensed Bold"/>
                <a:ea typeface="Roboto Condensed Bold"/>
                <a:cs typeface="Roboto Condensed Bold"/>
                <a:sym typeface="Roboto Condensed Bold"/>
              </a:rPr>
              <a:t> </a:t>
            </a:r>
            <a:r>
              <a:rPr lang="en-US" sz="3499" b="1" dirty="0" err="1">
                <a:solidFill>
                  <a:srgbClr val="724737"/>
                </a:solidFill>
                <a:latin typeface="Roboto Condensed Bold"/>
                <a:ea typeface="Roboto Condensed Bold"/>
                <a:cs typeface="Roboto Condensed Bold"/>
                <a:sym typeface="Roboto Condensed Bold"/>
              </a:rPr>
              <a:t>kịch</a:t>
            </a:r>
            <a:r>
              <a:rPr lang="en-US" sz="3499" b="1" dirty="0">
                <a:solidFill>
                  <a:srgbClr val="724737"/>
                </a:solidFill>
                <a:latin typeface="Roboto Condensed Bold"/>
                <a:ea typeface="Roboto Condensed Bold"/>
                <a:cs typeface="Roboto Condensed Bold"/>
                <a:sym typeface="Roboto Condensed Bold"/>
              </a:rPr>
              <a:t> </a:t>
            </a:r>
            <a:r>
              <a:rPr lang="en-US" sz="3499" b="1" dirty="0" err="1">
                <a:solidFill>
                  <a:srgbClr val="724737"/>
                </a:solidFill>
                <a:latin typeface="Roboto Condensed Bold"/>
                <a:ea typeface="Roboto Condensed Bold"/>
                <a:cs typeface="Roboto Condensed Bold"/>
                <a:sym typeface="Roboto Condensed Bold"/>
              </a:rPr>
              <a:t>cho</a:t>
            </a:r>
            <a:r>
              <a:rPr lang="en-US" sz="3499" b="1" dirty="0">
                <a:solidFill>
                  <a:srgbClr val="724737"/>
                </a:solidFill>
                <a:latin typeface="Roboto Condensed Bold"/>
                <a:ea typeface="Roboto Condensed Bold"/>
                <a:cs typeface="Roboto Condensed Bold"/>
                <a:sym typeface="Roboto Condensed Bold"/>
              </a:rPr>
              <a:t> </a:t>
            </a:r>
            <a:r>
              <a:rPr lang="en-US" sz="3499" b="1" dirty="0" err="1">
                <a:solidFill>
                  <a:srgbClr val="724737"/>
                </a:solidFill>
                <a:latin typeface="Roboto Condensed Bold"/>
                <a:ea typeface="Roboto Condensed Bold"/>
                <a:cs typeface="Roboto Condensed Bold"/>
                <a:sym typeface="Roboto Condensed Bold"/>
              </a:rPr>
              <a:t>thấy</a:t>
            </a:r>
            <a:r>
              <a:rPr lang="en-US" sz="3499" b="1" dirty="0">
                <a:solidFill>
                  <a:srgbClr val="724737"/>
                </a:solidFill>
                <a:latin typeface="Roboto Condensed Bold"/>
                <a:ea typeface="Roboto Condensed Bold"/>
                <a:cs typeface="Roboto Condensed Bold"/>
                <a:sym typeface="Roboto Condensed Bold"/>
              </a:rPr>
              <a:t> </a:t>
            </a:r>
            <a:r>
              <a:rPr lang="en-US" sz="3499" b="1" dirty="0" err="1">
                <a:solidFill>
                  <a:srgbClr val="724737"/>
                </a:solidFill>
                <a:latin typeface="Roboto Condensed Bold"/>
                <a:ea typeface="Roboto Condensed Bold"/>
                <a:cs typeface="Roboto Condensed Bold"/>
                <a:sym typeface="Roboto Condensed Bold"/>
              </a:rPr>
              <a:t>cô</a:t>
            </a:r>
            <a:r>
              <a:rPr lang="en-US" sz="3499" b="1" dirty="0">
                <a:solidFill>
                  <a:srgbClr val="724737"/>
                </a:solidFill>
                <a:latin typeface="Roboto Condensed Bold"/>
                <a:ea typeface="Roboto Condensed Bold"/>
                <a:cs typeface="Roboto Condensed Bold"/>
                <a:sym typeface="Roboto Condensed Bold"/>
              </a:rPr>
              <a:t> </a:t>
            </a:r>
            <a:r>
              <a:rPr lang="en-US" sz="3499" b="1" dirty="0" err="1">
                <a:solidFill>
                  <a:srgbClr val="724737"/>
                </a:solidFill>
                <a:latin typeface="Roboto Condensed Bold"/>
                <a:ea typeface="Roboto Condensed Bold"/>
                <a:cs typeface="Roboto Condensed Bold"/>
                <a:sym typeface="Roboto Condensed Bold"/>
              </a:rPr>
              <a:t>bé</a:t>
            </a:r>
            <a:r>
              <a:rPr lang="en-US" sz="3499" b="1" dirty="0">
                <a:solidFill>
                  <a:srgbClr val="724737"/>
                </a:solidFill>
                <a:latin typeface="Roboto Condensed Bold"/>
                <a:ea typeface="Roboto Condensed Bold"/>
                <a:cs typeface="Roboto Condensed Bold"/>
                <a:sym typeface="Roboto Condensed Bold"/>
              </a:rPr>
              <a:t> </a:t>
            </a:r>
            <a:r>
              <a:rPr lang="en-US" sz="3499" b="1" dirty="0" err="1">
                <a:solidFill>
                  <a:srgbClr val="724737"/>
                </a:solidFill>
                <a:latin typeface="Roboto Condensed Bold"/>
                <a:ea typeface="Roboto Condensed Bold"/>
                <a:cs typeface="Roboto Condensed Bold"/>
                <a:sym typeface="Roboto Condensed Bold"/>
              </a:rPr>
              <a:t>có</a:t>
            </a:r>
            <a:r>
              <a:rPr lang="en-US" sz="3499" b="1" dirty="0">
                <a:solidFill>
                  <a:srgbClr val="724737"/>
                </a:solidFill>
                <a:latin typeface="Roboto Condensed Bold"/>
                <a:ea typeface="Roboto Condensed Bold"/>
                <a:cs typeface="Roboto Condensed Bold"/>
                <a:sym typeface="Roboto Condensed Bold"/>
              </a:rPr>
              <a:t> </a:t>
            </a:r>
            <a:r>
              <a:rPr lang="en-US" sz="3499" b="1" dirty="0" err="1">
                <a:solidFill>
                  <a:srgbClr val="724737"/>
                </a:solidFill>
                <a:latin typeface="Roboto Condensed Bold"/>
                <a:ea typeface="Roboto Condensed Bold"/>
                <a:cs typeface="Roboto Condensed Bold"/>
                <a:sym typeface="Roboto Condensed Bold"/>
              </a:rPr>
              <a:t>trái</a:t>
            </a:r>
            <a:r>
              <a:rPr lang="en-US" sz="3499" b="1" dirty="0">
                <a:solidFill>
                  <a:srgbClr val="724737"/>
                </a:solidFill>
                <a:latin typeface="Roboto Condensed Bold"/>
                <a:ea typeface="Roboto Condensed Bold"/>
                <a:cs typeface="Roboto Condensed Bold"/>
                <a:sym typeface="Roboto Condensed Bold"/>
              </a:rPr>
              <a:t> </a:t>
            </a:r>
            <a:r>
              <a:rPr lang="en-US" sz="3499" b="1" dirty="0" err="1">
                <a:solidFill>
                  <a:srgbClr val="724737"/>
                </a:solidFill>
                <a:latin typeface="Roboto Condensed Bold"/>
                <a:ea typeface="Roboto Condensed Bold"/>
                <a:cs typeface="Roboto Condensed Bold"/>
                <a:sym typeface="Roboto Condensed Bold"/>
              </a:rPr>
              <a:t>tim</a:t>
            </a:r>
            <a:r>
              <a:rPr lang="en-US" sz="3499" b="1" dirty="0">
                <a:solidFill>
                  <a:srgbClr val="724737"/>
                </a:solidFill>
                <a:latin typeface="Roboto Condensed Bold"/>
                <a:ea typeface="Roboto Condensed Bold"/>
                <a:cs typeface="Roboto Condensed Bold"/>
                <a:sym typeface="Roboto Condensed Bold"/>
              </a:rPr>
              <a:t> </a:t>
            </a:r>
            <a:r>
              <a:rPr lang="en-US" sz="3499" b="1" dirty="0" err="1">
                <a:solidFill>
                  <a:srgbClr val="724737"/>
                </a:solidFill>
                <a:latin typeface="Roboto Condensed Bold"/>
                <a:ea typeface="Roboto Condensed Bold"/>
                <a:cs typeface="Roboto Condensed Bold"/>
                <a:sym typeface="Roboto Condensed Bold"/>
              </a:rPr>
              <a:t>mang</a:t>
            </a:r>
            <a:r>
              <a:rPr lang="en-US" sz="3499" b="1" dirty="0">
                <a:solidFill>
                  <a:srgbClr val="724737"/>
                </a:solidFill>
                <a:latin typeface="Roboto Condensed Bold"/>
                <a:ea typeface="Roboto Condensed Bold"/>
                <a:cs typeface="Roboto Condensed Bold"/>
                <a:sym typeface="Roboto Condensed Bold"/>
              </a:rPr>
              <a:t> </a:t>
            </a:r>
            <a:r>
              <a:rPr lang="en-US" sz="3499" b="1" dirty="0" err="1">
                <a:solidFill>
                  <a:srgbClr val="724737"/>
                </a:solidFill>
                <a:latin typeface="Roboto Condensed Bold"/>
                <a:ea typeface="Roboto Condensed Bold"/>
                <a:cs typeface="Roboto Condensed Bold"/>
                <a:sym typeface="Roboto Condensed Bold"/>
              </a:rPr>
              <a:t>tình</a:t>
            </a:r>
            <a:r>
              <a:rPr lang="en-US" sz="3499" b="1" dirty="0">
                <a:solidFill>
                  <a:srgbClr val="724737"/>
                </a:solidFill>
                <a:latin typeface="Roboto Condensed Bold"/>
                <a:ea typeface="Roboto Condensed Bold"/>
                <a:cs typeface="Roboto Condensed Bold"/>
                <a:sym typeface="Roboto Condensed Bold"/>
              </a:rPr>
              <a:t> </a:t>
            </a:r>
            <a:r>
              <a:rPr lang="en-US" sz="3499" b="1" dirty="0" err="1">
                <a:solidFill>
                  <a:srgbClr val="724737"/>
                </a:solidFill>
                <a:latin typeface="Roboto Condensed Bold"/>
                <a:ea typeface="Roboto Condensed Bold"/>
                <a:cs typeface="Roboto Condensed Bold"/>
                <a:sym typeface="Roboto Condensed Bold"/>
              </a:rPr>
              <a:t>yêu</a:t>
            </a:r>
            <a:r>
              <a:rPr lang="en-US" sz="3499" b="1" dirty="0">
                <a:solidFill>
                  <a:srgbClr val="724737"/>
                </a:solidFill>
                <a:latin typeface="Roboto Condensed Bold"/>
                <a:ea typeface="Roboto Condensed Bold"/>
                <a:cs typeface="Roboto Condensed Bold"/>
                <a:sym typeface="Roboto Condensed Bold"/>
              </a:rPr>
              <a:t> </a:t>
            </a:r>
            <a:r>
              <a:rPr lang="en-US" sz="3499" b="1" dirty="0" err="1">
                <a:solidFill>
                  <a:srgbClr val="724737"/>
                </a:solidFill>
                <a:latin typeface="Roboto Condensed Bold"/>
                <a:ea typeface="Roboto Condensed Bold"/>
                <a:cs typeface="Roboto Condensed Bold"/>
                <a:sym typeface="Roboto Condensed Bold"/>
              </a:rPr>
              <a:t>chân</a:t>
            </a:r>
            <a:r>
              <a:rPr lang="en-US" sz="3499" b="1" dirty="0">
                <a:solidFill>
                  <a:srgbClr val="724737"/>
                </a:solidFill>
                <a:latin typeface="Roboto Condensed Bold"/>
                <a:ea typeface="Roboto Condensed Bold"/>
                <a:cs typeface="Roboto Condensed Bold"/>
                <a:sym typeface="Roboto Condensed Bold"/>
              </a:rPr>
              <a:t> </a:t>
            </a:r>
            <a:r>
              <a:rPr lang="en-US" sz="3499" b="1" dirty="0" err="1">
                <a:solidFill>
                  <a:srgbClr val="724737"/>
                </a:solidFill>
                <a:latin typeface="Roboto Condensed Bold"/>
                <a:ea typeface="Roboto Condensed Bold"/>
                <a:cs typeface="Roboto Condensed Bold"/>
                <a:sym typeface="Roboto Condensed Bold"/>
              </a:rPr>
              <a:t>thành</a:t>
            </a:r>
            <a:r>
              <a:rPr lang="en-US" sz="3499" b="1" dirty="0">
                <a:solidFill>
                  <a:srgbClr val="724737"/>
                </a:solidFill>
                <a:latin typeface="Roboto Condensed Bold"/>
                <a:ea typeface="Roboto Condensed Bold"/>
                <a:cs typeface="Roboto Condensed Bold"/>
                <a:sym typeface="Roboto Condensed Bold"/>
              </a:rPr>
              <a:t>.</a:t>
            </a:r>
          </a:p>
          <a:p>
            <a:pPr algn="just">
              <a:lnSpc>
                <a:spcPts val="4898"/>
              </a:lnSpc>
            </a:pPr>
            <a:r>
              <a:rPr lang="en-US" sz="3499" dirty="0">
                <a:solidFill>
                  <a:srgbClr val="724737"/>
                </a:solidFill>
                <a:latin typeface="Roboto Condensed"/>
                <a:ea typeface="Roboto Condensed"/>
                <a:cs typeface="Roboto Condensed"/>
                <a:sym typeface="Roboto Condensed"/>
              </a:rPr>
              <a:t>(3)</a:t>
            </a:r>
          </a:p>
          <a:p>
            <a:pPr algn="just">
              <a:lnSpc>
                <a:spcPts val="4898"/>
              </a:lnSpc>
            </a:pPr>
            <a:r>
              <a:rPr lang="en-US" sz="3499" dirty="0">
                <a:solidFill>
                  <a:srgbClr val="724737"/>
                </a:solidFill>
                <a:latin typeface="Roboto Condensed"/>
                <a:ea typeface="Roboto Condensed"/>
                <a:cs typeface="Roboto Condensed"/>
                <a:sym typeface="Roboto Condensed"/>
              </a:rPr>
              <a:t>- </a:t>
            </a:r>
            <a:r>
              <a:rPr lang="en-US" sz="3499" b="1" dirty="0" err="1">
                <a:solidFill>
                  <a:srgbClr val="724737"/>
                </a:solidFill>
                <a:latin typeface="Roboto Condensed Bold"/>
                <a:ea typeface="Roboto Condensed Bold"/>
                <a:cs typeface="Roboto Condensed Bold"/>
                <a:sym typeface="Roboto Condensed Bold"/>
              </a:rPr>
              <a:t>Ôi</a:t>
            </a:r>
            <a:r>
              <a:rPr lang="en-US" sz="3499" b="1" dirty="0">
                <a:solidFill>
                  <a:srgbClr val="724737"/>
                </a:solidFill>
                <a:latin typeface="Roboto Condensed Bold"/>
                <a:ea typeface="Roboto Condensed Bold"/>
                <a:cs typeface="Roboto Condensed Bold"/>
                <a:sym typeface="Roboto Condensed Bold"/>
              </a:rPr>
              <a:t>! </a:t>
            </a:r>
            <a:r>
              <a:rPr lang="en-US" sz="3499" dirty="0" err="1">
                <a:solidFill>
                  <a:srgbClr val="724737"/>
                </a:solidFill>
                <a:latin typeface="Roboto Condensed"/>
                <a:ea typeface="Roboto Condensed"/>
                <a:cs typeface="Roboto Condensed"/>
                <a:sym typeface="Roboto Condensed"/>
              </a:rPr>
              <a:t>Không</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thể</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như</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thế</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được</a:t>
            </a:r>
            <a:r>
              <a:rPr lang="en-US" sz="3499" dirty="0">
                <a:solidFill>
                  <a:srgbClr val="724737"/>
                </a:solidFill>
                <a:latin typeface="Roboto Condensed"/>
                <a:ea typeface="Roboto Condensed"/>
                <a:cs typeface="Roboto Condensed"/>
                <a:sym typeface="Roboto Condensed"/>
              </a:rPr>
              <a:t>!</a:t>
            </a:r>
          </a:p>
          <a:p>
            <a:pPr algn="just">
              <a:lnSpc>
                <a:spcPts val="4898"/>
              </a:lnSpc>
            </a:pPr>
            <a:endParaRPr lang="en-US" sz="3499" dirty="0">
              <a:solidFill>
                <a:srgbClr val="724737"/>
              </a:solidFill>
              <a:latin typeface="Roboto Condensed"/>
              <a:ea typeface="Roboto Condensed"/>
              <a:cs typeface="Roboto Condensed"/>
              <a:sym typeface="Roboto Condensed"/>
            </a:endParaRPr>
          </a:p>
        </p:txBody>
      </p:sp>
      <p:sp>
        <p:nvSpPr>
          <p:cNvPr id="40" name="TextBox 40"/>
          <p:cNvSpPr txBox="1"/>
          <p:nvPr/>
        </p:nvSpPr>
        <p:spPr>
          <a:xfrm>
            <a:off x="10201769" y="3477021"/>
            <a:ext cx="6440958" cy="3082926"/>
          </a:xfrm>
          <a:prstGeom prst="rect">
            <a:avLst/>
          </a:prstGeom>
        </p:spPr>
        <p:txBody>
          <a:bodyPr lIns="0" tIns="0" rIns="0" bIns="0" rtlCol="0" anchor="t">
            <a:spAutoFit/>
          </a:bodyPr>
          <a:lstStyle/>
          <a:p>
            <a:pPr marL="755435" lvl="1" indent="-377718" algn="just">
              <a:lnSpc>
                <a:spcPts val="4898"/>
              </a:lnSpc>
              <a:buAutoNum type="arabicPeriod"/>
            </a:pPr>
            <a:r>
              <a:rPr lang="en-US" sz="3499" dirty="0" err="1">
                <a:solidFill>
                  <a:srgbClr val="724737"/>
                </a:solidFill>
                <a:latin typeface="Roboto Condensed"/>
                <a:ea typeface="Roboto Condensed"/>
                <a:cs typeface="Roboto Condensed"/>
                <a:sym typeface="Roboto Condensed"/>
              </a:rPr>
              <a:t>Câu</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rút</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gọn</a:t>
            </a:r>
            <a:r>
              <a:rPr lang="en-US" sz="3499" dirty="0">
                <a:solidFill>
                  <a:srgbClr val="724737"/>
                </a:solidFill>
                <a:latin typeface="Roboto Condensed"/>
                <a:ea typeface="Roboto Condensed"/>
                <a:cs typeface="Roboto Condensed"/>
                <a:sym typeface="Roboto Condensed"/>
              </a:rPr>
              <a:t> (do </a:t>
            </a:r>
            <a:r>
              <a:rPr lang="en-US" sz="3499" dirty="0" err="1">
                <a:solidFill>
                  <a:srgbClr val="724737"/>
                </a:solidFill>
                <a:latin typeface="Roboto Condensed"/>
                <a:ea typeface="Roboto Condensed"/>
                <a:cs typeface="Roboto Condensed"/>
                <a:sym typeface="Roboto Condensed"/>
              </a:rPr>
              <a:t>có</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thể</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khôi</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phục</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thành</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phần</a:t>
            </a:r>
            <a:r>
              <a:rPr lang="en-US" sz="3499" dirty="0">
                <a:solidFill>
                  <a:srgbClr val="724737"/>
                </a:solidFill>
                <a:latin typeface="Roboto Condensed"/>
                <a:ea typeface="Roboto Condensed"/>
                <a:cs typeface="Roboto Condensed"/>
                <a:sym typeface="Roboto Condensed"/>
              </a:rPr>
              <a:t>)</a:t>
            </a:r>
          </a:p>
          <a:p>
            <a:pPr marL="755435" lvl="1" indent="-377718" algn="just">
              <a:lnSpc>
                <a:spcPts val="4898"/>
              </a:lnSpc>
              <a:buAutoNum type="arabicPeriod"/>
            </a:pPr>
            <a:r>
              <a:rPr lang="en-US" sz="3499" dirty="0" err="1">
                <a:solidFill>
                  <a:srgbClr val="724737"/>
                </a:solidFill>
                <a:latin typeface="Roboto Condensed"/>
                <a:ea typeface="Roboto Condensed"/>
                <a:cs typeface="Roboto Condensed"/>
                <a:sym typeface="Roboto Condensed"/>
              </a:rPr>
              <a:t>Câu</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sai</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ngữ</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pháp</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thiếu</a:t>
            </a:r>
            <a:r>
              <a:rPr lang="en-US" sz="3499" dirty="0">
                <a:solidFill>
                  <a:srgbClr val="724737"/>
                </a:solidFill>
                <a:latin typeface="Roboto Condensed"/>
                <a:ea typeface="Roboto Condensed"/>
                <a:cs typeface="Roboto Condensed"/>
                <a:sym typeface="Roboto Condensed"/>
              </a:rPr>
              <a:t> CN)</a:t>
            </a:r>
          </a:p>
          <a:p>
            <a:pPr marL="755435" lvl="1" indent="-377718" algn="just">
              <a:lnSpc>
                <a:spcPts val="4898"/>
              </a:lnSpc>
              <a:buAutoNum type="arabicPeriod"/>
            </a:pPr>
            <a:r>
              <a:rPr lang="en-US" sz="3499" dirty="0" err="1">
                <a:solidFill>
                  <a:srgbClr val="724737"/>
                </a:solidFill>
                <a:latin typeface="Roboto Condensed"/>
                <a:ea typeface="Roboto Condensed"/>
                <a:cs typeface="Roboto Condensed"/>
                <a:sym typeface="Roboto Condensed"/>
              </a:rPr>
              <a:t>Câu</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đặc</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biệt</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bộc</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lộ</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cảm</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xúc</a:t>
            </a:r>
            <a:endParaRPr lang="en-US" sz="3499" dirty="0">
              <a:solidFill>
                <a:srgbClr val="724737"/>
              </a:solidFill>
              <a:latin typeface="Roboto Condensed"/>
              <a:ea typeface="Roboto Condensed"/>
              <a:cs typeface="Roboto Condensed"/>
              <a:sym typeface="Roboto Condensed"/>
            </a:endParaRPr>
          </a:p>
          <a:p>
            <a:pPr algn="just">
              <a:lnSpc>
                <a:spcPts val="4898"/>
              </a:lnSpc>
            </a:pPr>
            <a:endParaRPr lang="en-US" sz="3499" dirty="0">
              <a:solidFill>
                <a:srgbClr val="724737"/>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4" name="Freeform 4"/>
          <p:cNvSpPr/>
          <p:nvPr/>
        </p:nvSpPr>
        <p:spPr>
          <a:xfrm>
            <a:off x="15256948" y="1156792"/>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5256948" y="2443207"/>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5256948" y="3730042"/>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15256948" y="5016036"/>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5256948" y="6302450"/>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15256948" y="7606823"/>
            <a:ext cx="3086384" cy="3229427"/>
          </a:xfrm>
          <a:custGeom>
            <a:avLst/>
            <a:gdLst/>
            <a:ahLst/>
            <a:cxnLst/>
            <a:rect l="l" t="t" r="r" b="b"/>
            <a:pathLst>
              <a:path w="3086384" h="3229427">
                <a:moveTo>
                  <a:pt x="0" y="0"/>
                </a:moveTo>
                <a:lnTo>
                  <a:pt x="3086384" y="0"/>
                </a:lnTo>
                <a:lnTo>
                  <a:pt x="3086384" y="3229427"/>
                </a:lnTo>
                <a:lnTo>
                  <a:pt x="0" y="32294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10" name="Group 10"/>
          <p:cNvGrpSpPr/>
          <p:nvPr/>
        </p:nvGrpSpPr>
        <p:grpSpPr>
          <a:xfrm rot="5400000">
            <a:off x="13111944" y="4512960"/>
            <a:ext cx="7623658" cy="1261080"/>
            <a:chOff x="0" y="0"/>
            <a:chExt cx="10164877" cy="1681440"/>
          </a:xfrm>
        </p:grpSpPr>
        <p:sp>
          <p:nvSpPr>
            <p:cNvPr id="11" name="Freeform 11"/>
            <p:cNvSpPr/>
            <p:nvPr/>
          </p:nvSpPr>
          <p:spPr>
            <a:xfrm>
              <a:off x="0" y="0"/>
              <a:ext cx="10164826" cy="1681480"/>
            </a:xfrm>
            <a:custGeom>
              <a:avLst/>
              <a:gdLst/>
              <a:ahLst/>
              <a:cxnLst/>
              <a:rect l="l" t="t" r="r" b="b"/>
              <a:pathLst>
                <a:path w="10164826" h="1681480">
                  <a:moveTo>
                    <a:pt x="0" y="0"/>
                  </a:moveTo>
                  <a:lnTo>
                    <a:pt x="10164826" y="0"/>
                  </a:lnTo>
                  <a:lnTo>
                    <a:pt x="10164826" y="1681480"/>
                  </a:lnTo>
                  <a:lnTo>
                    <a:pt x="0" y="1681480"/>
                  </a:lnTo>
                  <a:lnTo>
                    <a:pt x="0" y="0"/>
                  </a:lnTo>
                  <a:close/>
                </a:path>
              </a:pathLst>
            </a:custGeom>
            <a:blipFill>
              <a:blip r:embed="rId12"/>
              <a:stretch>
                <a:fillRect t="-125" b="-123"/>
              </a:stretch>
            </a:blipFill>
          </p:spPr>
          <p:txBody>
            <a:bodyPr/>
            <a:lstStyle/>
            <a:p>
              <a:endParaRPr lang="en-US"/>
            </a:p>
          </p:txBody>
        </p:sp>
      </p:grpSp>
      <p:sp>
        <p:nvSpPr>
          <p:cNvPr id="12" name="TextBox 12"/>
          <p:cNvSpPr txBox="1"/>
          <p:nvPr/>
        </p:nvSpPr>
        <p:spPr>
          <a:xfrm rot="-5400000">
            <a:off x="966374" y="598293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3" name="TextBox 13"/>
          <p:cNvSpPr txBox="1"/>
          <p:nvPr/>
        </p:nvSpPr>
        <p:spPr>
          <a:xfrm rot="-5400000">
            <a:off x="966374" y="899459"/>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4" name="TextBox 14"/>
          <p:cNvSpPr txBox="1"/>
          <p:nvPr/>
        </p:nvSpPr>
        <p:spPr>
          <a:xfrm rot="-5400000">
            <a:off x="966374" y="1746704"/>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5" name="TextBox 15"/>
          <p:cNvSpPr txBox="1"/>
          <p:nvPr/>
        </p:nvSpPr>
        <p:spPr>
          <a:xfrm rot="-5400000">
            <a:off x="966374" y="259394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6" name="TextBox 16"/>
          <p:cNvSpPr txBox="1"/>
          <p:nvPr/>
        </p:nvSpPr>
        <p:spPr>
          <a:xfrm rot="-5400000">
            <a:off x="966374" y="344119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7" name="TextBox 17"/>
          <p:cNvSpPr txBox="1"/>
          <p:nvPr/>
        </p:nvSpPr>
        <p:spPr>
          <a:xfrm rot="-5400000">
            <a:off x="966374" y="428844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8" name="TextBox 18"/>
          <p:cNvSpPr txBox="1"/>
          <p:nvPr/>
        </p:nvSpPr>
        <p:spPr>
          <a:xfrm rot="-5400000">
            <a:off x="966374" y="513568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9" name="TextBox 19"/>
          <p:cNvSpPr txBox="1"/>
          <p:nvPr/>
        </p:nvSpPr>
        <p:spPr>
          <a:xfrm rot="-5400000">
            <a:off x="966374" y="683017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20" name="TextBox 20"/>
          <p:cNvSpPr txBox="1"/>
          <p:nvPr/>
        </p:nvSpPr>
        <p:spPr>
          <a:xfrm rot="-5400000">
            <a:off x="966374" y="767742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pSp>
        <p:nvGrpSpPr>
          <p:cNvPr id="21" name="Group 21"/>
          <p:cNvGrpSpPr/>
          <p:nvPr/>
        </p:nvGrpSpPr>
        <p:grpSpPr>
          <a:xfrm>
            <a:off x="1028700" y="9347332"/>
            <a:ext cx="15613811" cy="751415"/>
            <a:chOff x="0" y="0"/>
            <a:chExt cx="20818415" cy="1001887"/>
          </a:xfrm>
        </p:grpSpPr>
        <p:sp>
          <p:nvSpPr>
            <p:cNvPr id="22" name="Freeform 22"/>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13"/>
              <a:stretch>
                <a:fillRect l="-179" r="-179" b="1"/>
              </a:stretch>
            </a:blipFill>
          </p:spPr>
          <p:txBody>
            <a:bodyPr/>
            <a:lstStyle/>
            <a:p>
              <a:endParaRPr lang="en-US"/>
            </a:p>
          </p:txBody>
        </p:sp>
      </p:grpSp>
      <p:sp>
        <p:nvSpPr>
          <p:cNvPr id="23" name="Freeform 23"/>
          <p:cNvSpPr/>
          <p:nvPr/>
        </p:nvSpPr>
        <p:spPr>
          <a:xfrm>
            <a:off x="1028700" y="634744"/>
            <a:ext cx="15613815" cy="8909016"/>
          </a:xfrm>
          <a:custGeom>
            <a:avLst/>
            <a:gdLst/>
            <a:ahLst/>
            <a:cxnLst/>
            <a:rect l="l" t="t" r="r" b="b"/>
            <a:pathLst>
              <a:path w="15613815" h="8909016">
                <a:moveTo>
                  <a:pt x="0" y="0"/>
                </a:moveTo>
                <a:lnTo>
                  <a:pt x="15613815" y="0"/>
                </a:lnTo>
                <a:lnTo>
                  <a:pt x="15613815" y="8909016"/>
                </a:lnTo>
                <a:lnTo>
                  <a:pt x="0" y="890901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4" name="Freeform 24"/>
          <p:cNvSpPr/>
          <p:nvPr/>
        </p:nvSpPr>
        <p:spPr>
          <a:xfrm>
            <a:off x="1313282" y="1004888"/>
            <a:ext cx="15003763" cy="8277225"/>
          </a:xfrm>
          <a:custGeom>
            <a:avLst/>
            <a:gdLst/>
            <a:ahLst/>
            <a:cxnLst/>
            <a:rect l="l" t="t" r="r" b="b"/>
            <a:pathLst>
              <a:path w="15003763" h="8277225">
                <a:moveTo>
                  <a:pt x="0" y="0"/>
                </a:moveTo>
                <a:lnTo>
                  <a:pt x="15003762" y="0"/>
                </a:lnTo>
                <a:lnTo>
                  <a:pt x="15003762" y="8277224"/>
                </a:lnTo>
                <a:lnTo>
                  <a:pt x="0" y="827722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5" name="Freeform 25"/>
          <p:cNvSpPr/>
          <p:nvPr/>
        </p:nvSpPr>
        <p:spPr>
          <a:xfrm>
            <a:off x="1540290" y="1622751"/>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6" name="Freeform 26"/>
          <p:cNvSpPr/>
          <p:nvPr/>
        </p:nvSpPr>
        <p:spPr>
          <a:xfrm>
            <a:off x="1540290" y="2470372"/>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7" name="Freeform 27"/>
          <p:cNvSpPr/>
          <p:nvPr/>
        </p:nvSpPr>
        <p:spPr>
          <a:xfrm>
            <a:off x="1540290" y="3317993"/>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8" name="Freeform 28"/>
          <p:cNvSpPr/>
          <p:nvPr/>
        </p:nvSpPr>
        <p:spPr>
          <a:xfrm>
            <a:off x="1540290" y="4165614"/>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9" name="Freeform 29"/>
          <p:cNvSpPr/>
          <p:nvPr/>
        </p:nvSpPr>
        <p:spPr>
          <a:xfrm>
            <a:off x="1540290" y="5013235"/>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0" name="Freeform 30"/>
          <p:cNvSpPr/>
          <p:nvPr/>
        </p:nvSpPr>
        <p:spPr>
          <a:xfrm>
            <a:off x="1540290" y="5860856"/>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1" name="Freeform 31"/>
          <p:cNvSpPr/>
          <p:nvPr/>
        </p:nvSpPr>
        <p:spPr>
          <a:xfrm>
            <a:off x="1540290" y="670847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2" name="Freeform 32"/>
          <p:cNvSpPr/>
          <p:nvPr/>
        </p:nvSpPr>
        <p:spPr>
          <a:xfrm>
            <a:off x="1540290" y="755609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3" name="Freeform 33"/>
          <p:cNvSpPr/>
          <p:nvPr/>
        </p:nvSpPr>
        <p:spPr>
          <a:xfrm>
            <a:off x="1540290" y="8403718"/>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4" name="Freeform 34"/>
          <p:cNvSpPr/>
          <p:nvPr/>
        </p:nvSpPr>
        <p:spPr>
          <a:xfrm>
            <a:off x="12689884" y="8605316"/>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20">
              <a:extLst>
                <a:ext uri="{96DAC541-7B7A-43D3-8B79-37D633B846F1}">
                  <asvg:svgBlip xmlns:asvg="http://schemas.microsoft.com/office/drawing/2016/SVG/main" r:embed="rId21"/>
                </a:ext>
              </a:extLst>
            </a:blip>
            <a:stretch>
              <a:fillRect t="-57023" b="-57023"/>
            </a:stretch>
          </a:blipFill>
        </p:spPr>
        <p:txBody>
          <a:bodyPr/>
          <a:lstStyle/>
          <a:p>
            <a:endParaRPr lang="en-US"/>
          </a:p>
        </p:txBody>
      </p:sp>
      <p:sp>
        <p:nvSpPr>
          <p:cNvPr id="35" name="TextBox 35"/>
          <p:cNvSpPr txBox="1"/>
          <p:nvPr/>
        </p:nvSpPr>
        <p:spPr>
          <a:xfrm rot="5400000">
            <a:off x="1166399" y="1118604"/>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6" name="TextBox 36"/>
          <p:cNvSpPr txBox="1"/>
          <p:nvPr/>
        </p:nvSpPr>
        <p:spPr>
          <a:xfrm rot="5400000">
            <a:off x="1166399" y="196584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7" name="TextBox 37"/>
          <p:cNvSpPr txBox="1"/>
          <p:nvPr/>
        </p:nvSpPr>
        <p:spPr>
          <a:xfrm rot="5400000">
            <a:off x="1166399" y="281309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8" name="TextBox 38"/>
          <p:cNvSpPr txBox="1"/>
          <p:nvPr/>
        </p:nvSpPr>
        <p:spPr>
          <a:xfrm rot="5400000">
            <a:off x="1166399" y="366034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9" name="TextBox 39"/>
          <p:cNvSpPr txBox="1"/>
          <p:nvPr/>
        </p:nvSpPr>
        <p:spPr>
          <a:xfrm rot="5400000">
            <a:off x="1166399" y="450758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0" name="TextBox 40"/>
          <p:cNvSpPr txBox="1"/>
          <p:nvPr/>
        </p:nvSpPr>
        <p:spPr>
          <a:xfrm rot="5400000">
            <a:off x="1166399" y="535483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1" name="TextBox 41"/>
          <p:cNvSpPr txBox="1"/>
          <p:nvPr/>
        </p:nvSpPr>
        <p:spPr>
          <a:xfrm rot="5400000">
            <a:off x="1166399" y="620207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2" name="TextBox 42"/>
          <p:cNvSpPr txBox="1"/>
          <p:nvPr/>
        </p:nvSpPr>
        <p:spPr>
          <a:xfrm rot="5400000">
            <a:off x="1166399" y="704932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3" name="TextBox 43"/>
          <p:cNvSpPr txBox="1"/>
          <p:nvPr/>
        </p:nvSpPr>
        <p:spPr>
          <a:xfrm rot="5400000">
            <a:off x="1166399" y="789656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4" name="TextBox 44"/>
          <p:cNvSpPr txBox="1"/>
          <p:nvPr/>
        </p:nvSpPr>
        <p:spPr>
          <a:xfrm>
            <a:off x="2092161" y="1160221"/>
            <a:ext cx="13446006" cy="770840"/>
          </a:xfrm>
          <a:prstGeom prst="rect">
            <a:avLst/>
          </a:prstGeom>
        </p:spPr>
        <p:txBody>
          <a:bodyPr lIns="0" tIns="0" rIns="0" bIns="0" rtlCol="0" anchor="t">
            <a:spAutoFit/>
          </a:bodyPr>
          <a:lstStyle/>
          <a:p>
            <a:pPr algn="ctr">
              <a:lnSpc>
                <a:spcPts val="6334"/>
              </a:lnSpc>
            </a:pPr>
            <a:r>
              <a:rPr lang="en-US" sz="4524" b="1">
                <a:solidFill>
                  <a:srgbClr val="C46848"/>
                </a:solidFill>
                <a:latin typeface="Fraunces Bold"/>
                <a:ea typeface="Fraunces Bold"/>
                <a:cs typeface="Fraunces Bold"/>
                <a:sym typeface="Fraunces Bold"/>
              </a:rPr>
              <a:t>I. TRI THỨC VỀ CÂU ĐẶC BIỆT</a:t>
            </a:r>
          </a:p>
        </p:txBody>
      </p:sp>
      <p:sp>
        <p:nvSpPr>
          <p:cNvPr id="45" name="TextBox 45"/>
          <p:cNvSpPr txBox="1"/>
          <p:nvPr/>
        </p:nvSpPr>
        <p:spPr>
          <a:xfrm>
            <a:off x="7844350" y="3653842"/>
            <a:ext cx="8250562" cy="4778087"/>
          </a:xfrm>
          <a:prstGeom prst="rect">
            <a:avLst/>
          </a:prstGeom>
        </p:spPr>
        <p:txBody>
          <a:bodyPr lIns="0" tIns="0" rIns="0" bIns="0" rtlCol="0" anchor="t">
            <a:spAutoFit/>
          </a:bodyPr>
          <a:lstStyle/>
          <a:p>
            <a:pPr marL="1683589" lvl="2" indent="-561196" algn="just">
              <a:lnSpc>
                <a:spcPts val="5458"/>
              </a:lnSpc>
              <a:buFont typeface="Arial"/>
              <a:buChar char="⚬"/>
            </a:pPr>
            <a:r>
              <a:rPr lang="en-US" sz="3899" dirty="0" err="1">
                <a:solidFill>
                  <a:srgbClr val="6E9277"/>
                </a:solidFill>
                <a:latin typeface="Roboto Condensed"/>
                <a:ea typeface="Roboto Condensed"/>
                <a:cs typeface="Roboto Condensed"/>
                <a:sym typeface="Roboto Condensed"/>
              </a:rPr>
              <a:t>Gọi</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đáp</a:t>
            </a:r>
            <a:endParaRPr lang="en-US" sz="3899" dirty="0">
              <a:solidFill>
                <a:srgbClr val="6E9277"/>
              </a:solidFill>
              <a:latin typeface="Roboto Condensed"/>
              <a:ea typeface="Roboto Condensed"/>
              <a:cs typeface="Roboto Condensed"/>
              <a:sym typeface="Roboto Condensed"/>
            </a:endParaRPr>
          </a:p>
          <a:p>
            <a:pPr marL="1683589" lvl="2" indent="-561196" algn="just">
              <a:lnSpc>
                <a:spcPts val="5458"/>
              </a:lnSpc>
              <a:buFont typeface="Arial"/>
              <a:buChar char="⚬"/>
            </a:pPr>
            <a:r>
              <a:rPr lang="en-US" sz="3899" dirty="0" err="1">
                <a:solidFill>
                  <a:srgbClr val="6E9277"/>
                </a:solidFill>
                <a:latin typeface="Roboto Condensed"/>
                <a:ea typeface="Roboto Condensed"/>
                <a:cs typeface="Roboto Condensed"/>
                <a:sym typeface="Roboto Condensed"/>
              </a:rPr>
              <a:t>Bộc</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lộ</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và</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nhấn</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mạnh</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cảm</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xúc</a:t>
            </a:r>
            <a:endParaRPr lang="en-US" sz="3899" dirty="0">
              <a:solidFill>
                <a:srgbClr val="6E9277"/>
              </a:solidFill>
              <a:latin typeface="Roboto Condensed"/>
              <a:ea typeface="Roboto Condensed"/>
              <a:cs typeface="Roboto Condensed"/>
              <a:sym typeface="Roboto Condensed"/>
            </a:endParaRPr>
          </a:p>
          <a:p>
            <a:pPr marL="1683589" lvl="2" indent="-561196" algn="just">
              <a:lnSpc>
                <a:spcPts val="5458"/>
              </a:lnSpc>
              <a:buFont typeface="Arial"/>
              <a:buChar char="⚬"/>
            </a:pPr>
            <a:r>
              <a:rPr lang="en-US" sz="3899" dirty="0" err="1">
                <a:solidFill>
                  <a:srgbClr val="6E9277"/>
                </a:solidFill>
                <a:latin typeface="Roboto Condensed"/>
                <a:ea typeface="Roboto Condensed"/>
                <a:cs typeface="Roboto Condensed"/>
                <a:sym typeface="Roboto Condensed"/>
              </a:rPr>
              <a:t>Liệt</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kê</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thông</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báo</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sự</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tồn</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tại</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của</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sự</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vật</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hiện</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tượng</a:t>
            </a:r>
            <a:endParaRPr lang="en-US" sz="3899" dirty="0">
              <a:solidFill>
                <a:srgbClr val="6E9277"/>
              </a:solidFill>
              <a:latin typeface="Roboto Condensed"/>
              <a:ea typeface="Roboto Condensed"/>
              <a:cs typeface="Roboto Condensed"/>
              <a:sym typeface="Roboto Condensed"/>
            </a:endParaRPr>
          </a:p>
          <a:p>
            <a:pPr marL="1683589" lvl="2" indent="-561196" algn="just">
              <a:lnSpc>
                <a:spcPts val="5458"/>
              </a:lnSpc>
              <a:buFont typeface="Arial"/>
              <a:buChar char="⚬"/>
            </a:pPr>
            <a:r>
              <a:rPr lang="en-US" sz="3899" dirty="0" err="1">
                <a:solidFill>
                  <a:srgbClr val="6E9277"/>
                </a:solidFill>
                <a:latin typeface="Roboto Condensed"/>
                <a:ea typeface="Roboto Condensed"/>
                <a:cs typeface="Roboto Condensed"/>
                <a:sym typeface="Roboto Condensed"/>
              </a:rPr>
              <a:t>Xác</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định</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thời</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gian</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nơi</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chốn</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diễn</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ra</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sự</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việc</a:t>
            </a:r>
            <a:endParaRPr lang="en-US" sz="3899" dirty="0">
              <a:solidFill>
                <a:srgbClr val="6E9277"/>
              </a:solidFill>
              <a:latin typeface="Roboto Condensed"/>
              <a:ea typeface="Roboto Condensed"/>
              <a:cs typeface="Roboto Condensed"/>
              <a:sym typeface="Roboto Condensed"/>
            </a:endParaRPr>
          </a:p>
          <a:p>
            <a:pPr algn="just">
              <a:lnSpc>
                <a:spcPts val="5458"/>
              </a:lnSpc>
            </a:pPr>
            <a:endParaRPr lang="en-US" sz="3899" dirty="0">
              <a:solidFill>
                <a:srgbClr val="6E9277"/>
              </a:solidFill>
              <a:latin typeface="Roboto Condensed"/>
              <a:ea typeface="Roboto Condensed"/>
              <a:cs typeface="Roboto Condensed"/>
              <a:sym typeface="Roboto Condensed"/>
            </a:endParaRPr>
          </a:p>
        </p:txBody>
      </p:sp>
      <p:grpSp>
        <p:nvGrpSpPr>
          <p:cNvPr id="46" name="Group 46"/>
          <p:cNvGrpSpPr/>
          <p:nvPr/>
        </p:nvGrpSpPr>
        <p:grpSpPr>
          <a:xfrm>
            <a:off x="2325103" y="2496419"/>
            <a:ext cx="4233563" cy="1100391"/>
            <a:chOff x="0" y="0"/>
            <a:chExt cx="5644750" cy="1467188"/>
          </a:xfrm>
        </p:grpSpPr>
        <p:sp>
          <p:nvSpPr>
            <p:cNvPr id="47" name="Freeform 47"/>
            <p:cNvSpPr/>
            <p:nvPr/>
          </p:nvSpPr>
          <p:spPr>
            <a:xfrm>
              <a:off x="0" y="0"/>
              <a:ext cx="5644828" cy="1467358"/>
            </a:xfrm>
            <a:custGeom>
              <a:avLst/>
              <a:gdLst/>
              <a:ahLst/>
              <a:cxnLst/>
              <a:rect l="l" t="t" r="r" b="b"/>
              <a:pathLst>
                <a:path w="5644828" h="1467358">
                  <a:moveTo>
                    <a:pt x="259760" y="0"/>
                  </a:moveTo>
                  <a:lnTo>
                    <a:pt x="5384962" y="0"/>
                  </a:lnTo>
                  <a:cubicBezTo>
                    <a:pt x="5453891" y="0"/>
                    <a:pt x="5519945" y="48387"/>
                    <a:pt x="5568677" y="134493"/>
                  </a:cubicBezTo>
                  <a:cubicBezTo>
                    <a:pt x="5617409" y="220599"/>
                    <a:pt x="5644828" y="337312"/>
                    <a:pt x="5644828" y="459105"/>
                  </a:cubicBezTo>
                  <a:lnTo>
                    <a:pt x="5644828" y="1008253"/>
                  </a:lnTo>
                  <a:cubicBezTo>
                    <a:pt x="5644828" y="1130046"/>
                    <a:pt x="5617409" y="1246759"/>
                    <a:pt x="5568677" y="1332865"/>
                  </a:cubicBezTo>
                  <a:cubicBezTo>
                    <a:pt x="5519945" y="1418971"/>
                    <a:pt x="5453891" y="1467358"/>
                    <a:pt x="5384962" y="1467358"/>
                  </a:cubicBezTo>
                  <a:lnTo>
                    <a:pt x="259760" y="1467358"/>
                  </a:lnTo>
                  <a:cubicBezTo>
                    <a:pt x="190831" y="1467358"/>
                    <a:pt x="124777" y="1418971"/>
                    <a:pt x="76045" y="1332865"/>
                  </a:cubicBezTo>
                  <a:cubicBezTo>
                    <a:pt x="27313" y="1246759"/>
                    <a:pt x="0" y="1129919"/>
                    <a:pt x="0" y="1008253"/>
                  </a:cubicBezTo>
                  <a:lnTo>
                    <a:pt x="0" y="458978"/>
                  </a:lnTo>
                  <a:cubicBezTo>
                    <a:pt x="0" y="337185"/>
                    <a:pt x="27385" y="220472"/>
                    <a:pt x="76117" y="134366"/>
                  </a:cubicBezTo>
                  <a:cubicBezTo>
                    <a:pt x="124849" y="48260"/>
                    <a:pt x="190903" y="0"/>
                    <a:pt x="259760" y="0"/>
                  </a:cubicBezTo>
                  <a:close/>
                </a:path>
              </a:pathLst>
            </a:custGeom>
            <a:solidFill>
              <a:srgbClr val="FFCF91"/>
            </a:solidFill>
          </p:spPr>
          <p:txBody>
            <a:bodyPr/>
            <a:lstStyle/>
            <a:p>
              <a:endParaRPr lang="en-US"/>
            </a:p>
          </p:txBody>
        </p:sp>
      </p:grpSp>
      <p:sp>
        <p:nvSpPr>
          <p:cNvPr id="48" name="TextBox 48"/>
          <p:cNvSpPr txBox="1"/>
          <p:nvPr/>
        </p:nvSpPr>
        <p:spPr>
          <a:xfrm>
            <a:off x="2577795" y="2639364"/>
            <a:ext cx="3728180" cy="662964"/>
          </a:xfrm>
          <a:prstGeom prst="rect">
            <a:avLst/>
          </a:prstGeom>
        </p:spPr>
        <p:txBody>
          <a:bodyPr lIns="0" tIns="0" rIns="0" bIns="0" rtlCol="0" anchor="t">
            <a:spAutoFit/>
          </a:bodyPr>
          <a:lstStyle/>
          <a:p>
            <a:pPr algn="ctr">
              <a:lnSpc>
                <a:spcPts val="5458"/>
              </a:lnSpc>
            </a:pPr>
            <a:r>
              <a:rPr lang="en-US" sz="3898" b="1">
                <a:solidFill>
                  <a:srgbClr val="6E9277"/>
                </a:solidFill>
                <a:latin typeface="Roboto Condensed Bold"/>
                <a:ea typeface="Roboto Condensed Bold"/>
                <a:cs typeface="Roboto Condensed Bold"/>
                <a:sym typeface="Roboto Condensed Bold"/>
              </a:rPr>
              <a:t>KHÁI NIỆM</a:t>
            </a:r>
          </a:p>
        </p:txBody>
      </p:sp>
      <p:grpSp>
        <p:nvGrpSpPr>
          <p:cNvPr id="49" name="Group 49"/>
          <p:cNvGrpSpPr/>
          <p:nvPr/>
        </p:nvGrpSpPr>
        <p:grpSpPr>
          <a:xfrm>
            <a:off x="10376294" y="2349159"/>
            <a:ext cx="4233563" cy="1100391"/>
            <a:chOff x="0" y="0"/>
            <a:chExt cx="5644750" cy="1467188"/>
          </a:xfrm>
        </p:grpSpPr>
        <p:sp>
          <p:nvSpPr>
            <p:cNvPr id="50" name="Freeform 50"/>
            <p:cNvSpPr/>
            <p:nvPr/>
          </p:nvSpPr>
          <p:spPr>
            <a:xfrm>
              <a:off x="0" y="0"/>
              <a:ext cx="5644828" cy="1467358"/>
            </a:xfrm>
            <a:custGeom>
              <a:avLst/>
              <a:gdLst/>
              <a:ahLst/>
              <a:cxnLst/>
              <a:rect l="l" t="t" r="r" b="b"/>
              <a:pathLst>
                <a:path w="5644828" h="1467358">
                  <a:moveTo>
                    <a:pt x="259760" y="0"/>
                  </a:moveTo>
                  <a:lnTo>
                    <a:pt x="5384962" y="0"/>
                  </a:lnTo>
                  <a:cubicBezTo>
                    <a:pt x="5453891" y="0"/>
                    <a:pt x="5519945" y="48387"/>
                    <a:pt x="5568677" y="134493"/>
                  </a:cubicBezTo>
                  <a:cubicBezTo>
                    <a:pt x="5617409" y="220599"/>
                    <a:pt x="5644828" y="337312"/>
                    <a:pt x="5644828" y="459105"/>
                  </a:cubicBezTo>
                  <a:lnTo>
                    <a:pt x="5644828" y="1008253"/>
                  </a:lnTo>
                  <a:cubicBezTo>
                    <a:pt x="5644828" y="1130046"/>
                    <a:pt x="5617409" y="1246759"/>
                    <a:pt x="5568677" y="1332865"/>
                  </a:cubicBezTo>
                  <a:cubicBezTo>
                    <a:pt x="5519945" y="1418971"/>
                    <a:pt x="5453891" y="1467358"/>
                    <a:pt x="5384962" y="1467358"/>
                  </a:cubicBezTo>
                  <a:lnTo>
                    <a:pt x="259760" y="1467358"/>
                  </a:lnTo>
                  <a:cubicBezTo>
                    <a:pt x="190831" y="1467358"/>
                    <a:pt x="124777" y="1418971"/>
                    <a:pt x="76045" y="1332865"/>
                  </a:cubicBezTo>
                  <a:cubicBezTo>
                    <a:pt x="27313" y="1246759"/>
                    <a:pt x="0" y="1129919"/>
                    <a:pt x="0" y="1008253"/>
                  </a:cubicBezTo>
                  <a:lnTo>
                    <a:pt x="0" y="458978"/>
                  </a:lnTo>
                  <a:cubicBezTo>
                    <a:pt x="0" y="337185"/>
                    <a:pt x="27385" y="220472"/>
                    <a:pt x="76117" y="134366"/>
                  </a:cubicBezTo>
                  <a:cubicBezTo>
                    <a:pt x="124849" y="48260"/>
                    <a:pt x="190903" y="0"/>
                    <a:pt x="259760" y="0"/>
                  </a:cubicBezTo>
                  <a:close/>
                </a:path>
              </a:pathLst>
            </a:custGeom>
            <a:solidFill>
              <a:srgbClr val="FFCF91"/>
            </a:solidFill>
          </p:spPr>
          <p:txBody>
            <a:bodyPr/>
            <a:lstStyle/>
            <a:p>
              <a:endParaRPr lang="en-US"/>
            </a:p>
          </p:txBody>
        </p:sp>
      </p:grpSp>
      <p:sp>
        <p:nvSpPr>
          <p:cNvPr id="51" name="TextBox 51"/>
          <p:cNvSpPr txBox="1"/>
          <p:nvPr/>
        </p:nvSpPr>
        <p:spPr>
          <a:xfrm>
            <a:off x="10881677" y="2502518"/>
            <a:ext cx="3728180" cy="662964"/>
          </a:xfrm>
          <a:prstGeom prst="rect">
            <a:avLst/>
          </a:prstGeom>
        </p:spPr>
        <p:txBody>
          <a:bodyPr lIns="0" tIns="0" rIns="0" bIns="0" rtlCol="0" anchor="t">
            <a:spAutoFit/>
          </a:bodyPr>
          <a:lstStyle/>
          <a:p>
            <a:pPr algn="ctr">
              <a:lnSpc>
                <a:spcPts val="5458"/>
              </a:lnSpc>
            </a:pPr>
            <a:r>
              <a:rPr lang="en-US" sz="3898" b="1">
                <a:solidFill>
                  <a:srgbClr val="6E9277"/>
                </a:solidFill>
                <a:latin typeface="Roboto Condensed Bold"/>
                <a:ea typeface="Roboto Condensed Bold"/>
                <a:cs typeface="Roboto Condensed Bold"/>
                <a:sym typeface="Roboto Condensed Bold"/>
              </a:rPr>
              <a:t>TÁC DỤNG</a:t>
            </a:r>
          </a:p>
        </p:txBody>
      </p:sp>
      <p:sp>
        <p:nvSpPr>
          <p:cNvPr id="52" name="TextBox 52"/>
          <p:cNvSpPr txBox="1"/>
          <p:nvPr/>
        </p:nvSpPr>
        <p:spPr>
          <a:xfrm>
            <a:off x="2577795" y="4037124"/>
            <a:ext cx="4887765" cy="2720513"/>
          </a:xfrm>
          <a:prstGeom prst="rect">
            <a:avLst/>
          </a:prstGeom>
        </p:spPr>
        <p:txBody>
          <a:bodyPr lIns="0" tIns="0" rIns="0" bIns="0" rtlCol="0" anchor="t">
            <a:spAutoFit/>
          </a:bodyPr>
          <a:lstStyle/>
          <a:p>
            <a:pPr algn="just">
              <a:lnSpc>
                <a:spcPts val="5458"/>
              </a:lnSpc>
            </a:pPr>
            <a:r>
              <a:rPr lang="en-US" sz="3898" dirty="0" err="1">
                <a:solidFill>
                  <a:srgbClr val="6E9277"/>
                </a:solidFill>
                <a:latin typeface="Roboto Condensed"/>
                <a:ea typeface="Roboto Condensed"/>
                <a:cs typeface="Roboto Condensed"/>
                <a:sym typeface="Roboto Condensed"/>
              </a:rPr>
              <a:t>Câu</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đặc</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biệt</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là</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câu</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không</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được</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cấu</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tạo</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theo</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mô</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hình</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hai</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thành</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phần</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chủ</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ngữ</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và</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vị</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ngữ</a:t>
            </a:r>
            <a:r>
              <a:rPr lang="en-US" sz="3898" dirty="0">
                <a:solidFill>
                  <a:srgbClr val="6E9277"/>
                </a:solidFill>
                <a:latin typeface="Roboto Condensed"/>
                <a:ea typeface="Roboto Condensed"/>
                <a:cs typeface="Roboto Condensed"/>
                <a:sym typeface="Roboto Condensed"/>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barn(inVertical)">
                                      <p:cBhvr>
                                        <p:cTn id="1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4" name="Freeform 4"/>
          <p:cNvSpPr/>
          <p:nvPr/>
        </p:nvSpPr>
        <p:spPr>
          <a:xfrm>
            <a:off x="15256948" y="1156792"/>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5256948" y="2443207"/>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5256948" y="3730042"/>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15256948" y="5016036"/>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5256948" y="6302450"/>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15256948" y="7606823"/>
            <a:ext cx="3086384" cy="3229427"/>
          </a:xfrm>
          <a:custGeom>
            <a:avLst/>
            <a:gdLst/>
            <a:ahLst/>
            <a:cxnLst/>
            <a:rect l="l" t="t" r="r" b="b"/>
            <a:pathLst>
              <a:path w="3086384" h="3229427">
                <a:moveTo>
                  <a:pt x="0" y="0"/>
                </a:moveTo>
                <a:lnTo>
                  <a:pt x="3086384" y="0"/>
                </a:lnTo>
                <a:lnTo>
                  <a:pt x="3086384" y="3229427"/>
                </a:lnTo>
                <a:lnTo>
                  <a:pt x="0" y="32294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10" name="Group 10"/>
          <p:cNvGrpSpPr/>
          <p:nvPr/>
        </p:nvGrpSpPr>
        <p:grpSpPr>
          <a:xfrm rot="5400000">
            <a:off x="13111944" y="4512960"/>
            <a:ext cx="7623658" cy="1261080"/>
            <a:chOff x="0" y="0"/>
            <a:chExt cx="10164877" cy="1681440"/>
          </a:xfrm>
        </p:grpSpPr>
        <p:sp>
          <p:nvSpPr>
            <p:cNvPr id="11" name="Freeform 11"/>
            <p:cNvSpPr/>
            <p:nvPr/>
          </p:nvSpPr>
          <p:spPr>
            <a:xfrm>
              <a:off x="0" y="0"/>
              <a:ext cx="10164826" cy="1681480"/>
            </a:xfrm>
            <a:custGeom>
              <a:avLst/>
              <a:gdLst/>
              <a:ahLst/>
              <a:cxnLst/>
              <a:rect l="l" t="t" r="r" b="b"/>
              <a:pathLst>
                <a:path w="10164826" h="1681480">
                  <a:moveTo>
                    <a:pt x="0" y="0"/>
                  </a:moveTo>
                  <a:lnTo>
                    <a:pt x="10164826" y="0"/>
                  </a:lnTo>
                  <a:lnTo>
                    <a:pt x="10164826" y="1681480"/>
                  </a:lnTo>
                  <a:lnTo>
                    <a:pt x="0" y="1681480"/>
                  </a:lnTo>
                  <a:lnTo>
                    <a:pt x="0" y="0"/>
                  </a:lnTo>
                  <a:close/>
                </a:path>
              </a:pathLst>
            </a:custGeom>
            <a:blipFill>
              <a:blip r:embed="rId12"/>
              <a:stretch>
                <a:fillRect t="-125" b="-123"/>
              </a:stretch>
            </a:blipFill>
          </p:spPr>
          <p:txBody>
            <a:bodyPr/>
            <a:lstStyle/>
            <a:p>
              <a:endParaRPr lang="en-US"/>
            </a:p>
          </p:txBody>
        </p:sp>
      </p:grpSp>
      <p:sp>
        <p:nvSpPr>
          <p:cNvPr id="12" name="TextBox 12"/>
          <p:cNvSpPr txBox="1"/>
          <p:nvPr/>
        </p:nvSpPr>
        <p:spPr>
          <a:xfrm rot="-5400000">
            <a:off x="966374" y="598293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3" name="TextBox 13"/>
          <p:cNvSpPr txBox="1"/>
          <p:nvPr/>
        </p:nvSpPr>
        <p:spPr>
          <a:xfrm rot="-5400000">
            <a:off x="966374" y="899459"/>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4" name="TextBox 14"/>
          <p:cNvSpPr txBox="1"/>
          <p:nvPr/>
        </p:nvSpPr>
        <p:spPr>
          <a:xfrm rot="-5400000">
            <a:off x="966374" y="1746704"/>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5" name="TextBox 15"/>
          <p:cNvSpPr txBox="1"/>
          <p:nvPr/>
        </p:nvSpPr>
        <p:spPr>
          <a:xfrm rot="-5400000">
            <a:off x="966374" y="259394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6" name="TextBox 16"/>
          <p:cNvSpPr txBox="1"/>
          <p:nvPr/>
        </p:nvSpPr>
        <p:spPr>
          <a:xfrm rot="-5400000">
            <a:off x="966374" y="344119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7" name="TextBox 17"/>
          <p:cNvSpPr txBox="1"/>
          <p:nvPr/>
        </p:nvSpPr>
        <p:spPr>
          <a:xfrm rot="-5400000">
            <a:off x="966374" y="428844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8" name="TextBox 18"/>
          <p:cNvSpPr txBox="1"/>
          <p:nvPr/>
        </p:nvSpPr>
        <p:spPr>
          <a:xfrm rot="-5400000">
            <a:off x="966374" y="513568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9" name="TextBox 19"/>
          <p:cNvSpPr txBox="1"/>
          <p:nvPr/>
        </p:nvSpPr>
        <p:spPr>
          <a:xfrm rot="-5400000">
            <a:off x="966374" y="683017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20" name="TextBox 20"/>
          <p:cNvSpPr txBox="1"/>
          <p:nvPr/>
        </p:nvSpPr>
        <p:spPr>
          <a:xfrm rot="-5400000">
            <a:off x="966374" y="767742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pSp>
        <p:nvGrpSpPr>
          <p:cNvPr id="21" name="Group 21"/>
          <p:cNvGrpSpPr/>
          <p:nvPr/>
        </p:nvGrpSpPr>
        <p:grpSpPr>
          <a:xfrm>
            <a:off x="1028700" y="9347332"/>
            <a:ext cx="15613811" cy="751415"/>
            <a:chOff x="0" y="0"/>
            <a:chExt cx="20818415" cy="1001887"/>
          </a:xfrm>
        </p:grpSpPr>
        <p:sp>
          <p:nvSpPr>
            <p:cNvPr id="22" name="Freeform 22"/>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13"/>
              <a:stretch>
                <a:fillRect l="-179" r="-179" b="1"/>
              </a:stretch>
            </a:blipFill>
          </p:spPr>
          <p:txBody>
            <a:bodyPr/>
            <a:lstStyle/>
            <a:p>
              <a:endParaRPr lang="en-US"/>
            </a:p>
          </p:txBody>
        </p:sp>
      </p:grpSp>
      <p:sp>
        <p:nvSpPr>
          <p:cNvPr id="23" name="Freeform 23"/>
          <p:cNvSpPr/>
          <p:nvPr/>
        </p:nvSpPr>
        <p:spPr>
          <a:xfrm>
            <a:off x="1028700" y="634744"/>
            <a:ext cx="15613815" cy="8909016"/>
          </a:xfrm>
          <a:custGeom>
            <a:avLst/>
            <a:gdLst/>
            <a:ahLst/>
            <a:cxnLst/>
            <a:rect l="l" t="t" r="r" b="b"/>
            <a:pathLst>
              <a:path w="15613815" h="8909016">
                <a:moveTo>
                  <a:pt x="0" y="0"/>
                </a:moveTo>
                <a:lnTo>
                  <a:pt x="15613815" y="0"/>
                </a:lnTo>
                <a:lnTo>
                  <a:pt x="15613815" y="8909016"/>
                </a:lnTo>
                <a:lnTo>
                  <a:pt x="0" y="890901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4" name="Freeform 24"/>
          <p:cNvSpPr/>
          <p:nvPr/>
        </p:nvSpPr>
        <p:spPr>
          <a:xfrm>
            <a:off x="1313282" y="1004888"/>
            <a:ext cx="15003763" cy="8277225"/>
          </a:xfrm>
          <a:custGeom>
            <a:avLst/>
            <a:gdLst/>
            <a:ahLst/>
            <a:cxnLst/>
            <a:rect l="l" t="t" r="r" b="b"/>
            <a:pathLst>
              <a:path w="15003763" h="8277225">
                <a:moveTo>
                  <a:pt x="0" y="0"/>
                </a:moveTo>
                <a:lnTo>
                  <a:pt x="15003762" y="0"/>
                </a:lnTo>
                <a:lnTo>
                  <a:pt x="15003762" y="8277224"/>
                </a:lnTo>
                <a:lnTo>
                  <a:pt x="0" y="827722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5" name="Freeform 25"/>
          <p:cNvSpPr/>
          <p:nvPr/>
        </p:nvSpPr>
        <p:spPr>
          <a:xfrm>
            <a:off x="1540290" y="1622751"/>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6" name="Freeform 26"/>
          <p:cNvSpPr/>
          <p:nvPr/>
        </p:nvSpPr>
        <p:spPr>
          <a:xfrm>
            <a:off x="1540290" y="2470372"/>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7" name="Freeform 27"/>
          <p:cNvSpPr/>
          <p:nvPr/>
        </p:nvSpPr>
        <p:spPr>
          <a:xfrm>
            <a:off x="1540290" y="3317993"/>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8" name="Freeform 28"/>
          <p:cNvSpPr/>
          <p:nvPr/>
        </p:nvSpPr>
        <p:spPr>
          <a:xfrm>
            <a:off x="1540290" y="4165614"/>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9" name="Freeform 29"/>
          <p:cNvSpPr/>
          <p:nvPr/>
        </p:nvSpPr>
        <p:spPr>
          <a:xfrm>
            <a:off x="1540290" y="5013235"/>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0" name="Freeform 30"/>
          <p:cNvSpPr/>
          <p:nvPr/>
        </p:nvSpPr>
        <p:spPr>
          <a:xfrm>
            <a:off x="1540290" y="5860856"/>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1" name="Freeform 31"/>
          <p:cNvSpPr/>
          <p:nvPr/>
        </p:nvSpPr>
        <p:spPr>
          <a:xfrm>
            <a:off x="1540290" y="670847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2" name="Freeform 32"/>
          <p:cNvSpPr/>
          <p:nvPr/>
        </p:nvSpPr>
        <p:spPr>
          <a:xfrm>
            <a:off x="1540290" y="755609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3" name="Freeform 33"/>
          <p:cNvSpPr/>
          <p:nvPr/>
        </p:nvSpPr>
        <p:spPr>
          <a:xfrm>
            <a:off x="1540290" y="8403718"/>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4" name="Freeform 34"/>
          <p:cNvSpPr/>
          <p:nvPr/>
        </p:nvSpPr>
        <p:spPr>
          <a:xfrm>
            <a:off x="12689884" y="8605316"/>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20">
              <a:extLst>
                <a:ext uri="{96DAC541-7B7A-43D3-8B79-37D633B846F1}">
                  <asvg:svgBlip xmlns:asvg="http://schemas.microsoft.com/office/drawing/2016/SVG/main" r:embed="rId21"/>
                </a:ext>
              </a:extLst>
            </a:blip>
            <a:stretch>
              <a:fillRect t="-57023" b="-57023"/>
            </a:stretch>
          </a:blipFill>
        </p:spPr>
        <p:txBody>
          <a:bodyPr/>
          <a:lstStyle/>
          <a:p>
            <a:endParaRPr lang="en-US"/>
          </a:p>
        </p:txBody>
      </p:sp>
      <p:sp>
        <p:nvSpPr>
          <p:cNvPr id="35" name="TextBox 35"/>
          <p:cNvSpPr txBox="1"/>
          <p:nvPr/>
        </p:nvSpPr>
        <p:spPr>
          <a:xfrm rot="5400000">
            <a:off x="1166399" y="1118604"/>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6" name="TextBox 36"/>
          <p:cNvSpPr txBox="1"/>
          <p:nvPr/>
        </p:nvSpPr>
        <p:spPr>
          <a:xfrm rot="5400000">
            <a:off x="1166399" y="196584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7" name="TextBox 37"/>
          <p:cNvSpPr txBox="1"/>
          <p:nvPr/>
        </p:nvSpPr>
        <p:spPr>
          <a:xfrm rot="5400000">
            <a:off x="1166399" y="281309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8" name="TextBox 38"/>
          <p:cNvSpPr txBox="1"/>
          <p:nvPr/>
        </p:nvSpPr>
        <p:spPr>
          <a:xfrm rot="5400000">
            <a:off x="1166399" y="366034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9" name="TextBox 39"/>
          <p:cNvSpPr txBox="1"/>
          <p:nvPr/>
        </p:nvSpPr>
        <p:spPr>
          <a:xfrm rot="5400000">
            <a:off x="1166399" y="450758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0" name="TextBox 40"/>
          <p:cNvSpPr txBox="1"/>
          <p:nvPr/>
        </p:nvSpPr>
        <p:spPr>
          <a:xfrm rot="5400000">
            <a:off x="1166399" y="535483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1" name="TextBox 41"/>
          <p:cNvSpPr txBox="1"/>
          <p:nvPr/>
        </p:nvSpPr>
        <p:spPr>
          <a:xfrm rot="5400000">
            <a:off x="1166399" y="620207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2" name="TextBox 42"/>
          <p:cNvSpPr txBox="1"/>
          <p:nvPr/>
        </p:nvSpPr>
        <p:spPr>
          <a:xfrm rot="5400000">
            <a:off x="1166399" y="704932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3" name="TextBox 43"/>
          <p:cNvSpPr txBox="1"/>
          <p:nvPr/>
        </p:nvSpPr>
        <p:spPr>
          <a:xfrm rot="5400000">
            <a:off x="1166399" y="789656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4" name="TextBox 44"/>
          <p:cNvSpPr txBox="1"/>
          <p:nvPr/>
        </p:nvSpPr>
        <p:spPr>
          <a:xfrm>
            <a:off x="2092161" y="1160221"/>
            <a:ext cx="13446006" cy="770840"/>
          </a:xfrm>
          <a:prstGeom prst="rect">
            <a:avLst/>
          </a:prstGeom>
        </p:spPr>
        <p:txBody>
          <a:bodyPr lIns="0" tIns="0" rIns="0" bIns="0" rtlCol="0" anchor="t">
            <a:spAutoFit/>
          </a:bodyPr>
          <a:lstStyle/>
          <a:p>
            <a:pPr algn="ctr">
              <a:lnSpc>
                <a:spcPts val="6334"/>
              </a:lnSpc>
            </a:pPr>
            <a:r>
              <a:rPr lang="en-US" sz="4524" b="1">
                <a:solidFill>
                  <a:srgbClr val="C46848"/>
                </a:solidFill>
                <a:latin typeface="Fraunces Bold"/>
                <a:ea typeface="Fraunces Bold"/>
                <a:cs typeface="Fraunces Bold"/>
                <a:sym typeface="Fraunces Bold"/>
              </a:rPr>
              <a:t>I. TRI THỨC VỀ CÂU ĐẶC BIỆT</a:t>
            </a:r>
          </a:p>
        </p:txBody>
      </p:sp>
      <p:grpSp>
        <p:nvGrpSpPr>
          <p:cNvPr id="45" name="Group 45"/>
          <p:cNvGrpSpPr/>
          <p:nvPr/>
        </p:nvGrpSpPr>
        <p:grpSpPr>
          <a:xfrm>
            <a:off x="2325103" y="2496419"/>
            <a:ext cx="4233563" cy="1100391"/>
            <a:chOff x="0" y="0"/>
            <a:chExt cx="5644750" cy="1467188"/>
          </a:xfrm>
        </p:grpSpPr>
        <p:sp>
          <p:nvSpPr>
            <p:cNvPr id="46" name="Freeform 46"/>
            <p:cNvSpPr/>
            <p:nvPr/>
          </p:nvSpPr>
          <p:spPr>
            <a:xfrm>
              <a:off x="0" y="0"/>
              <a:ext cx="5644828" cy="1467358"/>
            </a:xfrm>
            <a:custGeom>
              <a:avLst/>
              <a:gdLst/>
              <a:ahLst/>
              <a:cxnLst/>
              <a:rect l="l" t="t" r="r" b="b"/>
              <a:pathLst>
                <a:path w="5644828" h="1467358">
                  <a:moveTo>
                    <a:pt x="259760" y="0"/>
                  </a:moveTo>
                  <a:lnTo>
                    <a:pt x="5384962" y="0"/>
                  </a:lnTo>
                  <a:cubicBezTo>
                    <a:pt x="5453891" y="0"/>
                    <a:pt x="5519945" y="48387"/>
                    <a:pt x="5568677" y="134493"/>
                  </a:cubicBezTo>
                  <a:cubicBezTo>
                    <a:pt x="5617409" y="220599"/>
                    <a:pt x="5644828" y="337312"/>
                    <a:pt x="5644828" y="459105"/>
                  </a:cubicBezTo>
                  <a:lnTo>
                    <a:pt x="5644828" y="1008253"/>
                  </a:lnTo>
                  <a:cubicBezTo>
                    <a:pt x="5644828" y="1130046"/>
                    <a:pt x="5617409" y="1246759"/>
                    <a:pt x="5568677" y="1332865"/>
                  </a:cubicBezTo>
                  <a:cubicBezTo>
                    <a:pt x="5519945" y="1418971"/>
                    <a:pt x="5453891" y="1467358"/>
                    <a:pt x="5384962" y="1467358"/>
                  </a:cubicBezTo>
                  <a:lnTo>
                    <a:pt x="259760" y="1467358"/>
                  </a:lnTo>
                  <a:cubicBezTo>
                    <a:pt x="190831" y="1467358"/>
                    <a:pt x="124777" y="1418971"/>
                    <a:pt x="76045" y="1332865"/>
                  </a:cubicBezTo>
                  <a:cubicBezTo>
                    <a:pt x="27313" y="1246759"/>
                    <a:pt x="0" y="1129919"/>
                    <a:pt x="0" y="1008253"/>
                  </a:cubicBezTo>
                  <a:lnTo>
                    <a:pt x="0" y="458978"/>
                  </a:lnTo>
                  <a:cubicBezTo>
                    <a:pt x="0" y="337185"/>
                    <a:pt x="27385" y="220472"/>
                    <a:pt x="76117" y="134366"/>
                  </a:cubicBezTo>
                  <a:cubicBezTo>
                    <a:pt x="124849" y="48260"/>
                    <a:pt x="190903" y="0"/>
                    <a:pt x="259760" y="0"/>
                  </a:cubicBezTo>
                  <a:close/>
                </a:path>
              </a:pathLst>
            </a:custGeom>
            <a:solidFill>
              <a:srgbClr val="FFCF91"/>
            </a:solidFill>
          </p:spPr>
          <p:txBody>
            <a:bodyPr/>
            <a:lstStyle/>
            <a:p>
              <a:endParaRPr lang="en-US"/>
            </a:p>
          </p:txBody>
        </p:sp>
      </p:grpSp>
      <p:sp>
        <p:nvSpPr>
          <p:cNvPr id="47" name="TextBox 47"/>
          <p:cNvSpPr txBox="1"/>
          <p:nvPr/>
        </p:nvSpPr>
        <p:spPr>
          <a:xfrm>
            <a:off x="2577795" y="2639364"/>
            <a:ext cx="3728180" cy="662964"/>
          </a:xfrm>
          <a:prstGeom prst="rect">
            <a:avLst/>
          </a:prstGeom>
        </p:spPr>
        <p:txBody>
          <a:bodyPr lIns="0" tIns="0" rIns="0" bIns="0" rtlCol="0" anchor="t">
            <a:spAutoFit/>
          </a:bodyPr>
          <a:lstStyle/>
          <a:p>
            <a:pPr algn="ctr">
              <a:lnSpc>
                <a:spcPts val="5458"/>
              </a:lnSpc>
            </a:pPr>
            <a:r>
              <a:rPr lang="en-US" sz="3898" b="1">
                <a:solidFill>
                  <a:srgbClr val="6E9277"/>
                </a:solidFill>
                <a:latin typeface="Roboto Condensed Bold"/>
                <a:ea typeface="Roboto Condensed Bold"/>
                <a:cs typeface="Roboto Condensed Bold"/>
                <a:sym typeface="Roboto Condensed Bold"/>
              </a:rPr>
              <a:t>LƯU Ý</a:t>
            </a:r>
          </a:p>
        </p:txBody>
      </p:sp>
      <p:sp>
        <p:nvSpPr>
          <p:cNvPr id="48" name="TextBox 48"/>
          <p:cNvSpPr txBox="1"/>
          <p:nvPr/>
        </p:nvSpPr>
        <p:spPr>
          <a:xfrm>
            <a:off x="3354550" y="4220971"/>
            <a:ext cx="11578900" cy="4092263"/>
          </a:xfrm>
          <a:prstGeom prst="rect">
            <a:avLst/>
          </a:prstGeom>
        </p:spPr>
        <p:txBody>
          <a:bodyPr lIns="0" tIns="0" rIns="0" bIns="0" rtlCol="0" anchor="t">
            <a:spAutoFit/>
          </a:bodyPr>
          <a:lstStyle/>
          <a:p>
            <a:pPr marL="841795" lvl="1" indent="-420897" algn="just">
              <a:lnSpc>
                <a:spcPts val="5458"/>
              </a:lnSpc>
              <a:buFont typeface="Arial"/>
              <a:buChar char="•"/>
            </a:pPr>
            <a:r>
              <a:rPr lang="en-US" sz="3899" dirty="0" err="1">
                <a:solidFill>
                  <a:srgbClr val="6E9277"/>
                </a:solidFill>
                <a:latin typeface="Roboto Condensed"/>
                <a:ea typeface="Roboto Condensed"/>
                <a:cs typeface="Roboto Condensed"/>
                <a:sym typeface="Roboto Condensed"/>
              </a:rPr>
              <a:t>Cần</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phân</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biệt</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câu</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đặc</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biệt</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với</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câu</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sai</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ngữ</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pháp</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câu</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đặc</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biệt</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với</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câu</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rút</a:t>
            </a:r>
            <a:r>
              <a:rPr lang="en-US" sz="3899" dirty="0">
                <a:solidFill>
                  <a:srgbClr val="6E9277"/>
                </a:solidFill>
                <a:latin typeface="Roboto Condensed"/>
                <a:ea typeface="Roboto Condensed"/>
                <a:cs typeface="Roboto Condensed"/>
                <a:sym typeface="Roboto Condensed"/>
              </a:rPr>
              <a:t> </a:t>
            </a:r>
            <a:r>
              <a:rPr lang="en-US" sz="3899" dirty="0" err="1">
                <a:solidFill>
                  <a:srgbClr val="6E9277"/>
                </a:solidFill>
                <a:latin typeface="Roboto Condensed"/>
                <a:ea typeface="Roboto Condensed"/>
                <a:cs typeface="Roboto Condensed"/>
                <a:sym typeface="Roboto Condensed"/>
              </a:rPr>
              <a:t>gọn</a:t>
            </a:r>
            <a:r>
              <a:rPr lang="en-US" sz="3899" dirty="0">
                <a:solidFill>
                  <a:srgbClr val="6E9277"/>
                </a:solidFill>
                <a:latin typeface="Roboto Condensed"/>
                <a:ea typeface="Roboto Condensed"/>
                <a:cs typeface="Roboto Condensed"/>
                <a:sym typeface="Roboto Condensed"/>
              </a:rPr>
              <a:t>.</a:t>
            </a:r>
          </a:p>
          <a:p>
            <a:pPr marL="841794" lvl="1" indent="-420897" algn="just">
              <a:lnSpc>
                <a:spcPts val="5458"/>
              </a:lnSpc>
              <a:buFont typeface="Arial"/>
              <a:buChar char="•"/>
            </a:pPr>
            <a:r>
              <a:rPr lang="en-US" sz="3898" dirty="0" err="1">
                <a:solidFill>
                  <a:srgbClr val="6E9277"/>
                </a:solidFill>
                <a:latin typeface="Roboto Condensed"/>
                <a:ea typeface="Roboto Condensed"/>
                <a:cs typeface="Roboto Condensed"/>
                <a:sym typeface="Roboto Condensed"/>
              </a:rPr>
              <a:t>Chỉ</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dùng</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câu</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đặc</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biệt</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trong</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ngữ</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cảnh</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phù</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hợp</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tránh</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gây</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mơ</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hồ</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khó</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hiểu</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hoặc</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hiểu</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nhầm</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cho</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người</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đọc</a:t>
            </a:r>
            <a:r>
              <a:rPr lang="en-US" sz="3898" dirty="0">
                <a:solidFill>
                  <a:srgbClr val="6E9277"/>
                </a:solidFill>
                <a:latin typeface="Roboto Condensed"/>
                <a:ea typeface="Roboto Condensed"/>
                <a:cs typeface="Roboto Condensed"/>
                <a:sym typeface="Roboto Condensed"/>
              </a:rPr>
              <a:t> / </a:t>
            </a:r>
            <a:r>
              <a:rPr lang="en-US" sz="3898" dirty="0" err="1">
                <a:solidFill>
                  <a:srgbClr val="6E9277"/>
                </a:solidFill>
                <a:latin typeface="Roboto Condensed"/>
                <a:ea typeface="Roboto Condensed"/>
                <a:cs typeface="Roboto Condensed"/>
                <a:sym typeface="Roboto Condensed"/>
              </a:rPr>
              <a:t>người</a:t>
            </a:r>
            <a:r>
              <a:rPr lang="en-US" sz="3898" dirty="0">
                <a:solidFill>
                  <a:srgbClr val="6E9277"/>
                </a:solidFill>
                <a:latin typeface="Roboto Condensed"/>
                <a:ea typeface="Roboto Condensed"/>
                <a:cs typeface="Roboto Condensed"/>
                <a:sym typeface="Roboto Condensed"/>
              </a:rPr>
              <a:t> </a:t>
            </a:r>
            <a:r>
              <a:rPr lang="en-US" sz="3898" dirty="0" err="1">
                <a:solidFill>
                  <a:srgbClr val="6E9277"/>
                </a:solidFill>
                <a:latin typeface="Roboto Condensed"/>
                <a:ea typeface="Roboto Condensed"/>
                <a:cs typeface="Roboto Condensed"/>
                <a:sym typeface="Roboto Condensed"/>
              </a:rPr>
              <a:t>nghe</a:t>
            </a:r>
            <a:r>
              <a:rPr lang="en-US" sz="3898" dirty="0">
                <a:solidFill>
                  <a:srgbClr val="6E9277"/>
                </a:solidFill>
                <a:latin typeface="Roboto Condensed"/>
                <a:ea typeface="Roboto Condensed"/>
                <a:cs typeface="Roboto Condensed"/>
                <a:sym typeface="Roboto Condensed"/>
              </a:rPr>
              <a:t>.</a:t>
            </a:r>
          </a:p>
          <a:p>
            <a:pPr algn="just">
              <a:lnSpc>
                <a:spcPts val="5458"/>
              </a:lnSpc>
            </a:pPr>
            <a:endParaRPr lang="en-US" sz="3898" dirty="0">
              <a:solidFill>
                <a:srgbClr val="6E9277"/>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grpSp>
        <p:nvGrpSpPr>
          <p:cNvPr id="4" name="Group 4"/>
          <p:cNvGrpSpPr/>
          <p:nvPr/>
        </p:nvGrpSpPr>
        <p:grpSpPr>
          <a:xfrm>
            <a:off x="1028700" y="9347332"/>
            <a:ext cx="15613811" cy="751415"/>
            <a:chOff x="0" y="0"/>
            <a:chExt cx="20818415" cy="1001887"/>
          </a:xfrm>
        </p:grpSpPr>
        <p:sp>
          <p:nvSpPr>
            <p:cNvPr id="5" name="Freeform 5"/>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4"/>
              <a:stretch>
                <a:fillRect l="-179" r="-179" b="1"/>
              </a:stretch>
            </a:blipFill>
          </p:spPr>
          <p:txBody>
            <a:bodyPr/>
            <a:lstStyle/>
            <a:p>
              <a:endParaRPr lang="en-US"/>
            </a:p>
          </p:txBody>
        </p:sp>
      </p:grpSp>
      <p:sp>
        <p:nvSpPr>
          <p:cNvPr id="6" name="Freeform 6"/>
          <p:cNvSpPr/>
          <p:nvPr/>
        </p:nvSpPr>
        <p:spPr>
          <a:xfrm>
            <a:off x="591725" y="416256"/>
            <a:ext cx="17140965" cy="9567482"/>
          </a:xfrm>
          <a:custGeom>
            <a:avLst/>
            <a:gdLst/>
            <a:ahLst/>
            <a:cxnLst/>
            <a:rect l="l" t="t" r="r" b="b"/>
            <a:pathLst>
              <a:path w="17140965" h="9567482">
                <a:moveTo>
                  <a:pt x="0" y="0"/>
                </a:moveTo>
                <a:lnTo>
                  <a:pt x="17140965" y="0"/>
                </a:lnTo>
                <a:lnTo>
                  <a:pt x="17140965" y="9567482"/>
                </a:lnTo>
                <a:lnTo>
                  <a:pt x="0" y="95674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9120188" y="780596"/>
            <a:ext cx="8305395" cy="8775776"/>
          </a:xfrm>
          <a:custGeom>
            <a:avLst/>
            <a:gdLst/>
            <a:ahLst/>
            <a:cxnLst/>
            <a:rect l="l" t="t" r="r" b="b"/>
            <a:pathLst>
              <a:path w="8305395" h="8775776">
                <a:moveTo>
                  <a:pt x="0" y="0"/>
                </a:moveTo>
                <a:lnTo>
                  <a:pt x="8305394" y="0"/>
                </a:lnTo>
                <a:lnTo>
                  <a:pt x="8305394" y="8775776"/>
                </a:lnTo>
                <a:lnTo>
                  <a:pt x="0" y="877577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772510" y="822814"/>
            <a:ext cx="8086908" cy="8775776"/>
          </a:xfrm>
          <a:custGeom>
            <a:avLst/>
            <a:gdLst/>
            <a:ahLst/>
            <a:cxnLst/>
            <a:rect l="l" t="t" r="r" b="b"/>
            <a:pathLst>
              <a:path w="8086908" h="8775776">
                <a:moveTo>
                  <a:pt x="0" y="0"/>
                </a:moveTo>
                <a:lnTo>
                  <a:pt x="8086908" y="0"/>
                </a:lnTo>
                <a:lnTo>
                  <a:pt x="8086908" y="8775776"/>
                </a:lnTo>
                <a:lnTo>
                  <a:pt x="0" y="877577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a:off x="9254920" y="3595955"/>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Freeform 10"/>
          <p:cNvSpPr/>
          <p:nvPr/>
        </p:nvSpPr>
        <p:spPr>
          <a:xfrm>
            <a:off x="9254920" y="4382219"/>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Freeform 11"/>
          <p:cNvSpPr/>
          <p:nvPr/>
        </p:nvSpPr>
        <p:spPr>
          <a:xfrm>
            <a:off x="9254920" y="5168483"/>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a:off x="9254920" y="5954747"/>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3" name="Freeform 13"/>
          <p:cNvSpPr/>
          <p:nvPr/>
        </p:nvSpPr>
        <p:spPr>
          <a:xfrm>
            <a:off x="9254920" y="6741011"/>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4" name="Freeform 14"/>
          <p:cNvSpPr/>
          <p:nvPr/>
        </p:nvSpPr>
        <p:spPr>
          <a:xfrm>
            <a:off x="9254920" y="7527274"/>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5" name="Freeform 15"/>
          <p:cNvSpPr/>
          <p:nvPr/>
        </p:nvSpPr>
        <p:spPr>
          <a:xfrm>
            <a:off x="8479191" y="3595955"/>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6" name="Freeform 16"/>
          <p:cNvSpPr/>
          <p:nvPr/>
        </p:nvSpPr>
        <p:spPr>
          <a:xfrm>
            <a:off x="8479191" y="4382219"/>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7" name="Freeform 17"/>
          <p:cNvSpPr/>
          <p:nvPr/>
        </p:nvSpPr>
        <p:spPr>
          <a:xfrm>
            <a:off x="8479191" y="5168483"/>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8" name="Freeform 18"/>
          <p:cNvSpPr/>
          <p:nvPr/>
        </p:nvSpPr>
        <p:spPr>
          <a:xfrm>
            <a:off x="8479191" y="5954747"/>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9" name="Freeform 19"/>
          <p:cNvSpPr/>
          <p:nvPr/>
        </p:nvSpPr>
        <p:spPr>
          <a:xfrm>
            <a:off x="8479191" y="6741011"/>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0" name="Freeform 20"/>
          <p:cNvSpPr/>
          <p:nvPr/>
        </p:nvSpPr>
        <p:spPr>
          <a:xfrm>
            <a:off x="8479191" y="7527274"/>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nvGrpSpPr>
          <p:cNvPr id="21" name="Group 21"/>
          <p:cNvGrpSpPr/>
          <p:nvPr/>
        </p:nvGrpSpPr>
        <p:grpSpPr>
          <a:xfrm>
            <a:off x="352312" y="8612098"/>
            <a:ext cx="1352776" cy="1371636"/>
            <a:chOff x="0" y="0"/>
            <a:chExt cx="1803701" cy="1828848"/>
          </a:xfrm>
        </p:grpSpPr>
        <p:sp>
          <p:nvSpPr>
            <p:cNvPr id="22" name="Freeform 22"/>
            <p:cNvSpPr/>
            <p:nvPr/>
          </p:nvSpPr>
          <p:spPr>
            <a:xfrm>
              <a:off x="0" y="0"/>
              <a:ext cx="1803654" cy="1828800"/>
            </a:xfrm>
            <a:custGeom>
              <a:avLst/>
              <a:gdLst/>
              <a:ahLst/>
              <a:cxnLst/>
              <a:rect l="l" t="t" r="r" b="b"/>
              <a:pathLst>
                <a:path w="1803654" h="1828800">
                  <a:moveTo>
                    <a:pt x="0" y="0"/>
                  </a:moveTo>
                  <a:lnTo>
                    <a:pt x="1803654" y="0"/>
                  </a:lnTo>
                  <a:lnTo>
                    <a:pt x="1803654" y="1828800"/>
                  </a:lnTo>
                  <a:lnTo>
                    <a:pt x="0" y="1828800"/>
                  </a:lnTo>
                  <a:lnTo>
                    <a:pt x="0" y="0"/>
                  </a:lnTo>
                  <a:close/>
                </a:path>
              </a:pathLst>
            </a:custGeom>
            <a:blipFill>
              <a:blip r:embed="rId13"/>
              <a:stretch>
                <a:fillRect l="-4" r="-7" b="-2"/>
              </a:stretch>
            </a:blipFill>
          </p:spPr>
          <p:txBody>
            <a:bodyPr/>
            <a:lstStyle/>
            <a:p>
              <a:endParaRPr lang="en-US"/>
            </a:p>
          </p:txBody>
        </p:sp>
      </p:grpSp>
      <p:sp>
        <p:nvSpPr>
          <p:cNvPr id="23" name="Freeform 23"/>
          <p:cNvSpPr/>
          <p:nvPr/>
        </p:nvSpPr>
        <p:spPr>
          <a:xfrm>
            <a:off x="8256224" y="220040"/>
            <a:ext cx="1395047" cy="304713"/>
          </a:xfrm>
          <a:custGeom>
            <a:avLst/>
            <a:gdLst/>
            <a:ahLst/>
            <a:cxnLst/>
            <a:rect l="l" t="t" r="r" b="b"/>
            <a:pathLst>
              <a:path w="1395047" h="304713">
                <a:moveTo>
                  <a:pt x="0" y="0"/>
                </a:moveTo>
                <a:lnTo>
                  <a:pt x="1395047" y="0"/>
                </a:lnTo>
                <a:lnTo>
                  <a:pt x="1395047" y="304713"/>
                </a:lnTo>
                <a:lnTo>
                  <a:pt x="0" y="304713"/>
                </a:lnTo>
                <a:lnTo>
                  <a:pt x="0" y="0"/>
                </a:lnTo>
                <a:close/>
              </a:path>
            </a:pathLst>
          </a:custGeom>
          <a:blipFill>
            <a:blip r:embed="rId14">
              <a:extLst>
                <a:ext uri="{96DAC541-7B7A-43D3-8B79-37D633B846F1}">
                  <asvg:svgBlip xmlns:asvg="http://schemas.microsoft.com/office/drawing/2016/SVG/main" r:embed="rId15"/>
                </a:ext>
              </a:extLst>
            </a:blip>
            <a:stretch>
              <a:fillRect t="-57448" b="-57448"/>
            </a:stretch>
          </a:blipFill>
        </p:spPr>
        <p:txBody>
          <a:bodyPr/>
          <a:lstStyle/>
          <a:p>
            <a:endParaRPr lang="en-US"/>
          </a:p>
        </p:txBody>
      </p:sp>
      <p:grpSp>
        <p:nvGrpSpPr>
          <p:cNvPr id="24" name="Group 24"/>
          <p:cNvGrpSpPr/>
          <p:nvPr/>
        </p:nvGrpSpPr>
        <p:grpSpPr>
          <a:xfrm rot="-3955797">
            <a:off x="16559820" y="8767549"/>
            <a:ext cx="1683902" cy="1159567"/>
            <a:chOff x="0" y="0"/>
            <a:chExt cx="2245203" cy="1546089"/>
          </a:xfrm>
        </p:grpSpPr>
        <p:sp>
          <p:nvSpPr>
            <p:cNvPr id="25" name="Freeform 25"/>
            <p:cNvSpPr/>
            <p:nvPr/>
          </p:nvSpPr>
          <p:spPr>
            <a:xfrm flipH="1" flipV="1">
              <a:off x="0" y="0"/>
              <a:ext cx="2245233" cy="1546098"/>
            </a:xfrm>
            <a:custGeom>
              <a:avLst/>
              <a:gdLst/>
              <a:ahLst/>
              <a:cxnLst/>
              <a:rect l="l" t="t" r="r" b="b"/>
              <a:pathLst>
                <a:path w="2245233" h="1546098">
                  <a:moveTo>
                    <a:pt x="2245233" y="1546098"/>
                  </a:moveTo>
                  <a:lnTo>
                    <a:pt x="0" y="1546098"/>
                  </a:lnTo>
                  <a:lnTo>
                    <a:pt x="0" y="0"/>
                  </a:lnTo>
                  <a:lnTo>
                    <a:pt x="2245233" y="0"/>
                  </a:lnTo>
                  <a:lnTo>
                    <a:pt x="2245233" y="1546098"/>
                  </a:lnTo>
                  <a:close/>
                </a:path>
              </a:pathLst>
            </a:custGeom>
            <a:blipFill>
              <a:blip r:embed="rId16"/>
              <a:stretch>
                <a:fillRect t="-11318" r="1" b="-11318"/>
              </a:stretch>
            </a:blipFill>
          </p:spPr>
          <p:txBody>
            <a:bodyPr/>
            <a:lstStyle/>
            <a:p>
              <a:endParaRPr lang="en-US"/>
            </a:p>
          </p:txBody>
        </p:sp>
      </p:grpSp>
      <p:grpSp>
        <p:nvGrpSpPr>
          <p:cNvPr id="26" name="Group 26"/>
          <p:cNvGrpSpPr/>
          <p:nvPr/>
        </p:nvGrpSpPr>
        <p:grpSpPr>
          <a:xfrm>
            <a:off x="9778899" y="5884688"/>
            <a:ext cx="7480401" cy="1100391"/>
            <a:chOff x="0" y="0"/>
            <a:chExt cx="9973868" cy="1467188"/>
          </a:xfrm>
        </p:grpSpPr>
        <p:sp>
          <p:nvSpPr>
            <p:cNvPr id="27" name="Freeform 27"/>
            <p:cNvSpPr/>
            <p:nvPr/>
          </p:nvSpPr>
          <p:spPr>
            <a:xfrm>
              <a:off x="0" y="0"/>
              <a:ext cx="9973945" cy="1467358"/>
            </a:xfrm>
            <a:custGeom>
              <a:avLst/>
              <a:gdLst/>
              <a:ahLst/>
              <a:cxnLst/>
              <a:rect l="l" t="t" r="r" b="b"/>
              <a:pathLst>
                <a:path w="9973945" h="1467358">
                  <a:moveTo>
                    <a:pt x="458978" y="0"/>
                  </a:moveTo>
                  <a:lnTo>
                    <a:pt x="9514840" y="0"/>
                  </a:lnTo>
                  <a:cubicBezTo>
                    <a:pt x="9636633" y="0"/>
                    <a:pt x="9753347" y="48387"/>
                    <a:pt x="9839452" y="134493"/>
                  </a:cubicBezTo>
                  <a:cubicBezTo>
                    <a:pt x="9925558" y="220599"/>
                    <a:pt x="9973945" y="337312"/>
                    <a:pt x="9973945" y="459105"/>
                  </a:cubicBezTo>
                  <a:lnTo>
                    <a:pt x="9973945" y="1008253"/>
                  </a:lnTo>
                  <a:cubicBezTo>
                    <a:pt x="9973945" y="1130046"/>
                    <a:pt x="9925558" y="1246759"/>
                    <a:pt x="9839452" y="1332865"/>
                  </a:cubicBezTo>
                  <a:cubicBezTo>
                    <a:pt x="9753347" y="1418971"/>
                    <a:pt x="9636633" y="1467358"/>
                    <a:pt x="9514840" y="1467358"/>
                  </a:cubicBezTo>
                  <a:lnTo>
                    <a:pt x="458978" y="1467358"/>
                  </a:lnTo>
                  <a:cubicBezTo>
                    <a:pt x="337185" y="1467358"/>
                    <a:pt x="220472" y="1418971"/>
                    <a:pt x="134366" y="1332865"/>
                  </a:cubicBezTo>
                  <a:cubicBezTo>
                    <a:pt x="48260" y="1246759"/>
                    <a:pt x="0" y="1129919"/>
                    <a:pt x="0" y="1008253"/>
                  </a:cubicBezTo>
                  <a:lnTo>
                    <a:pt x="0" y="458978"/>
                  </a:lnTo>
                  <a:cubicBezTo>
                    <a:pt x="0" y="337185"/>
                    <a:pt x="48387" y="220472"/>
                    <a:pt x="134493" y="134366"/>
                  </a:cubicBezTo>
                  <a:cubicBezTo>
                    <a:pt x="220599" y="48260"/>
                    <a:pt x="337312" y="0"/>
                    <a:pt x="458978" y="0"/>
                  </a:cubicBezTo>
                  <a:close/>
                </a:path>
              </a:pathLst>
            </a:custGeom>
            <a:solidFill>
              <a:srgbClr val="FFCF91"/>
            </a:solidFill>
          </p:spPr>
          <p:txBody>
            <a:bodyPr/>
            <a:lstStyle/>
            <a:p>
              <a:endParaRPr lang="en-US"/>
            </a:p>
          </p:txBody>
        </p:sp>
      </p:grpSp>
      <p:grpSp>
        <p:nvGrpSpPr>
          <p:cNvPr id="28" name="Group 28"/>
          <p:cNvGrpSpPr/>
          <p:nvPr/>
        </p:nvGrpSpPr>
        <p:grpSpPr>
          <a:xfrm>
            <a:off x="16529008" y="241293"/>
            <a:ext cx="1276181" cy="1126229"/>
            <a:chOff x="0" y="0"/>
            <a:chExt cx="1701575" cy="1501639"/>
          </a:xfrm>
        </p:grpSpPr>
        <p:sp>
          <p:nvSpPr>
            <p:cNvPr id="29" name="Freeform 29"/>
            <p:cNvSpPr/>
            <p:nvPr/>
          </p:nvSpPr>
          <p:spPr>
            <a:xfrm>
              <a:off x="0" y="0"/>
              <a:ext cx="1701546" cy="1501648"/>
            </a:xfrm>
            <a:custGeom>
              <a:avLst/>
              <a:gdLst/>
              <a:ahLst/>
              <a:cxnLst/>
              <a:rect l="l" t="t" r="r" b="b"/>
              <a:pathLst>
                <a:path w="1701546" h="1501648">
                  <a:moveTo>
                    <a:pt x="0" y="0"/>
                  </a:moveTo>
                  <a:lnTo>
                    <a:pt x="1701546" y="0"/>
                  </a:lnTo>
                  <a:lnTo>
                    <a:pt x="1701546" y="1501648"/>
                  </a:lnTo>
                  <a:lnTo>
                    <a:pt x="0" y="1501648"/>
                  </a:lnTo>
                  <a:lnTo>
                    <a:pt x="0" y="0"/>
                  </a:lnTo>
                  <a:close/>
                </a:path>
              </a:pathLst>
            </a:custGeom>
            <a:blipFill>
              <a:blip r:embed="rId17"/>
              <a:stretch>
                <a:fillRect l="-78" r="-80"/>
              </a:stretch>
            </a:blipFill>
          </p:spPr>
          <p:txBody>
            <a:bodyPr/>
            <a:lstStyle/>
            <a:p>
              <a:endParaRPr lang="en-US"/>
            </a:p>
          </p:txBody>
        </p:sp>
      </p:grpSp>
      <p:sp>
        <p:nvSpPr>
          <p:cNvPr id="30" name="Freeform 30"/>
          <p:cNvSpPr/>
          <p:nvPr/>
        </p:nvSpPr>
        <p:spPr>
          <a:xfrm>
            <a:off x="1705088" y="4500508"/>
            <a:ext cx="4956986" cy="5598239"/>
          </a:xfrm>
          <a:custGeom>
            <a:avLst/>
            <a:gdLst/>
            <a:ahLst/>
            <a:cxnLst/>
            <a:rect l="l" t="t" r="r" b="b"/>
            <a:pathLst>
              <a:path w="4956986" h="5598239">
                <a:moveTo>
                  <a:pt x="0" y="0"/>
                </a:moveTo>
                <a:lnTo>
                  <a:pt x="4956986" y="0"/>
                </a:lnTo>
                <a:lnTo>
                  <a:pt x="4956986" y="5598239"/>
                </a:lnTo>
                <a:lnTo>
                  <a:pt x="0" y="5598239"/>
                </a:lnTo>
                <a:lnTo>
                  <a:pt x="0" y="0"/>
                </a:lnTo>
                <a:close/>
              </a:path>
            </a:pathLst>
          </a:custGeom>
          <a:blipFill>
            <a:blip r:embed="rId18">
              <a:extLst>
                <a:ext uri="{96DAC541-7B7A-43D3-8B79-37D633B846F1}">
                  <asvg:svgBlip xmlns:asvg="http://schemas.microsoft.com/office/drawing/2016/SVG/main" r:embed="rId19"/>
                </a:ext>
              </a:extLst>
            </a:blip>
            <a:stretch>
              <a:fillRect l="-33" r="-33"/>
            </a:stretch>
          </a:blipFill>
        </p:spPr>
        <p:txBody>
          <a:bodyPr/>
          <a:lstStyle/>
          <a:p>
            <a:endParaRPr lang="en-US"/>
          </a:p>
        </p:txBody>
      </p:sp>
      <p:sp>
        <p:nvSpPr>
          <p:cNvPr id="31" name="TextBox 31"/>
          <p:cNvSpPr txBox="1"/>
          <p:nvPr/>
        </p:nvSpPr>
        <p:spPr>
          <a:xfrm rot="5400000">
            <a:off x="8936900" y="3092670"/>
            <a:ext cx="330566" cy="1437172"/>
          </a:xfrm>
          <a:prstGeom prst="rect">
            <a:avLst/>
          </a:prstGeom>
        </p:spPr>
        <p:txBody>
          <a:bodyPr lIns="0" tIns="0" rIns="0" bIns="0" rtlCol="0" anchor="t">
            <a:spAutoFit/>
          </a:bodyPr>
          <a:lstStyle/>
          <a:p>
            <a:pPr algn="ctr">
              <a:lnSpc>
                <a:spcPts val="10560"/>
              </a:lnSpc>
            </a:pPr>
            <a:r>
              <a:rPr lang="en-US" sz="7543">
                <a:solidFill>
                  <a:srgbClr val="C46848"/>
                </a:solidFill>
                <a:latin typeface="Cambria"/>
                <a:ea typeface="Cambria"/>
                <a:cs typeface="Cambria"/>
                <a:sym typeface="Cambria"/>
              </a:rPr>
              <a:t>)</a:t>
            </a:r>
          </a:p>
        </p:txBody>
      </p:sp>
      <p:sp>
        <p:nvSpPr>
          <p:cNvPr id="32" name="TextBox 32"/>
          <p:cNvSpPr txBox="1"/>
          <p:nvPr/>
        </p:nvSpPr>
        <p:spPr>
          <a:xfrm rot="5400000">
            <a:off x="8936900" y="3878586"/>
            <a:ext cx="330566" cy="1437172"/>
          </a:xfrm>
          <a:prstGeom prst="rect">
            <a:avLst/>
          </a:prstGeom>
        </p:spPr>
        <p:txBody>
          <a:bodyPr lIns="0" tIns="0" rIns="0" bIns="0" rtlCol="0" anchor="t">
            <a:spAutoFit/>
          </a:bodyPr>
          <a:lstStyle/>
          <a:p>
            <a:pPr algn="ctr">
              <a:lnSpc>
                <a:spcPts val="10560"/>
              </a:lnSpc>
            </a:pPr>
            <a:r>
              <a:rPr lang="en-US" sz="7543">
                <a:solidFill>
                  <a:srgbClr val="E76262"/>
                </a:solidFill>
                <a:latin typeface="Cambria"/>
                <a:ea typeface="Cambria"/>
                <a:cs typeface="Cambria"/>
                <a:sym typeface="Cambria"/>
              </a:rPr>
              <a:t>)</a:t>
            </a:r>
          </a:p>
        </p:txBody>
      </p:sp>
      <p:sp>
        <p:nvSpPr>
          <p:cNvPr id="33" name="TextBox 33"/>
          <p:cNvSpPr txBox="1"/>
          <p:nvPr/>
        </p:nvSpPr>
        <p:spPr>
          <a:xfrm rot="5400000">
            <a:off x="8936900" y="4664500"/>
            <a:ext cx="330566" cy="1437172"/>
          </a:xfrm>
          <a:prstGeom prst="rect">
            <a:avLst/>
          </a:prstGeom>
        </p:spPr>
        <p:txBody>
          <a:bodyPr lIns="0" tIns="0" rIns="0" bIns="0" rtlCol="0" anchor="t">
            <a:spAutoFit/>
          </a:bodyPr>
          <a:lstStyle/>
          <a:p>
            <a:pPr algn="ctr">
              <a:lnSpc>
                <a:spcPts val="10560"/>
              </a:lnSpc>
            </a:pPr>
            <a:r>
              <a:rPr lang="en-US" sz="7543">
                <a:solidFill>
                  <a:srgbClr val="E76262"/>
                </a:solidFill>
                <a:latin typeface="Cambria"/>
                <a:ea typeface="Cambria"/>
                <a:cs typeface="Cambria"/>
                <a:sym typeface="Cambria"/>
              </a:rPr>
              <a:t>)</a:t>
            </a:r>
          </a:p>
        </p:txBody>
      </p:sp>
      <p:sp>
        <p:nvSpPr>
          <p:cNvPr id="34" name="TextBox 34"/>
          <p:cNvSpPr txBox="1"/>
          <p:nvPr/>
        </p:nvSpPr>
        <p:spPr>
          <a:xfrm rot="5400000">
            <a:off x="8936900" y="5450416"/>
            <a:ext cx="330566" cy="1437172"/>
          </a:xfrm>
          <a:prstGeom prst="rect">
            <a:avLst/>
          </a:prstGeom>
        </p:spPr>
        <p:txBody>
          <a:bodyPr lIns="0" tIns="0" rIns="0" bIns="0" rtlCol="0" anchor="t">
            <a:spAutoFit/>
          </a:bodyPr>
          <a:lstStyle/>
          <a:p>
            <a:pPr algn="ctr">
              <a:lnSpc>
                <a:spcPts val="10560"/>
              </a:lnSpc>
            </a:pPr>
            <a:r>
              <a:rPr lang="en-US" sz="7543">
                <a:solidFill>
                  <a:srgbClr val="E76262"/>
                </a:solidFill>
                <a:latin typeface="Cambria"/>
                <a:ea typeface="Cambria"/>
                <a:cs typeface="Cambria"/>
                <a:sym typeface="Cambria"/>
              </a:rPr>
              <a:t>)</a:t>
            </a:r>
          </a:p>
        </p:txBody>
      </p:sp>
      <p:sp>
        <p:nvSpPr>
          <p:cNvPr id="35" name="TextBox 35"/>
          <p:cNvSpPr txBox="1"/>
          <p:nvPr/>
        </p:nvSpPr>
        <p:spPr>
          <a:xfrm rot="5400000">
            <a:off x="8936900" y="6236332"/>
            <a:ext cx="330566" cy="1437172"/>
          </a:xfrm>
          <a:prstGeom prst="rect">
            <a:avLst/>
          </a:prstGeom>
        </p:spPr>
        <p:txBody>
          <a:bodyPr lIns="0" tIns="0" rIns="0" bIns="0" rtlCol="0" anchor="t">
            <a:spAutoFit/>
          </a:bodyPr>
          <a:lstStyle/>
          <a:p>
            <a:pPr algn="ctr">
              <a:lnSpc>
                <a:spcPts val="10560"/>
              </a:lnSpc>
            </a:pPr>
            <a:r>
              <a:rPr lang="en-US" sz="7543">
                <a:solidFill>
                  <a:srgbClr val="E76262"/>
                </a:solidFill>
                <a:latin typeface="Cambria"/>
                <a:ea typeface="Cambria"/>
                <a:cs typeface="Cambria"/>
                <a:sym typeface="Cambria"/>
              </a:rPr>
              <a:t>)</a:t>
            </a:r>
          </a:p>
        </p:txBody>
      </p:sp>
      <p:sp>
        <p:nvSpPr>
          <p:cNvPr id="36" name="TextBox 36"/>
          <p:cNvSpPr txBox="1"/>
          <p:nvPr/>
        </p:nvSpPr>
        <p:spPr>
          <a:xfrm rot="5400000">
            <a:off x="8936900" y="7022247"/>
            <a:ext cx="330566" cy="1437172"/>
          </a:xfrm>
          <a:prstGeom prst="rect">
            <a:avLst/>
          </a:prstGeom>
        </p:spPr>
        <p:txBody>
          <a:bodyPr lIns="0" tIns="0" rIns="0" bIns="0" rtlCol="0" anchor="t">
            <a:spAutoFit/>
          </a:bodyPr>
          <a:lstStyle/>
          <a:p>
            <a:pPr algn="ctr">
              <a:lnSpc>
                <a:spcPts val="10560"/>
              </a:lnSpc>
            </a:pPr>
            <a:r>
              <a:rPr lang="en-US" sz="7543">
                <a:solidFill>
                  <a:srgbClr val="E76262"/>
                </a:solidFill>
                <a:latin typeface="Cambria"/>
                <a:ea typeface="Cambria"/>
                <a:cs typeface="Cambria"/>
                <a:sym typeface="Cambria"/>
              </a:rPr>
              <a:t>)</a:t>
            </a:r>
          </a:p>
        </p:txBody>
      </p:sp>
      <p:sp>
        <p:nvSpPr>
          <p:cNvPr id="37" name="TextBox 37"/>
          <p:cNvSpPr txBox="1"/>
          <p:nvPr/>
        </p:nvSpPr>
        <p:spPr>
          <a:xfrm>
            <a:off x="9564993" y="2946873"/>
            <a:ext cx="7602105" cy="2601496"/>
          </a:xfrm>
          <a:prstGeom prst="rect">
            <a:avLst/>
          </a:prstGeom>
        </p:spPr>
        <p:txBody>
          <a:bodyPr lIns="0" tIns="0" rIns="0" bIns="0" rtlCol="0" anchor="t">
            <a:spAutoFit/>
          </a:bodyPr>
          <a:lstStyle/>
          <a:p>
            <a:pPr marL="798829" lvl="1" indent="-399415" algn="just">
              <a:lnSpc>
                <a:spcPts val="5179"/>
              </a:lnSpc>
              <a:buAutoNum type="arabicPeriod"/>
            </a:pPr>
            <a:r>
              <a:rPr lang="en-US" sz="3699" i="1" dirty="0" err="1">
                <a:solidFill>
                  <a:srgbClr val="724737"/>
                </a:solidFill>
                <a:latin typeface="Roboto Condensed Italics"/>
                <a:ea typeface="Roboto Condensed Italics"/>
                <a:cs typeface="Roboto Condensed Italics"/>
                <a:sym typeface="Roboto Condensed Italics"/>
              </a:rPr>
              <a:t>Mùa</a:t>
            </a:r>
            <a:r>
              <a:rPr lang="en-US" sz="3699" i="1" dirty="0">
                <a:solidFill>
                  <a:srgbClr val="724737"/>
                </a:solidFill>
                <a:latin typeface="Roboto Condensed Italics"/>
                <a:ea typeface="Roboto Condensed Italics"/>
                <a:cs typeface="Roboto Condensed Italics"/>
                <a:sym typeface="Roboto Condensed Italics"/>
              </a:rPr>
              <a:t> </a:t>
            </a:r>
            <a:r>
              <a:rPr lang="en-US" sz="3699" i="1" dirty="0" err="1">
                <a:solidFill>
                  <a:srgbClr val="724737"/>
                </a:solidFill>
                <a:latin typeface="Roboto Condensed Italics"/>
                <a:ea typeface="Roboto Condensed Italics"/>
                <a:cs typeface="Roboto Condensed Italics"/>
                <a:sym typeface="Roboto Condensed Italics"/>
              </a:rPr>
              <a:t>xuân</a:t>
            </a:r>
            <a:r>
              <a:rPr lang="en-US" sz="3699" i="1" dirty="0">
                <a:solidFill>
                  <a:srgbClr val="724737"/>
                </a:solidFill>
                <a:latin typeface="Roboto Condensed Italics"/>
                <a:ea typeface="Roboto Condensed Italics"/>
                <a:cs typeface="Roboto Condensed Italics"/>
                <a:sym typeface="Roboto Condensed Italics"/>
              </a:rPr>
              <a:t>! </a:t>
            </a:r>
            <a:r>
              <a:rPr lang="en-US" sz="3699" i="1" dirty="0" err="1">
                <a:solidFill>
                  <a:srgbClr val="724737"/>
                </a:solidFill>
                <a:latin typeface="Roboto Condensed Italics"/>
                <a:ea typeface="Roboto Condensed Italics"/>
                <a:cs typeface="Roboto Condensed Italics"/>
                <a:sym typeface="Roboto Condensed Italics"/>
              </a:rPr>
              <a:t>Mỗi</a:t>
            </a:r>
            <a:r>
              <a:rPr lang="en-US" sz="3699" i="1" dirty="0">
                <a:solidFill>
                  <a:srgbClr val="724737"/>
                </a:solidFill>
                <a:latin typeface="Roboto Condensed Italics"/>
                <a:ea typeface="Roboto Condensed Italics"/>
                <a:cs typeface="Roboto Condensed Italics"/>
                <a:sym typeface="Roboto Condensed Italics"/>
              </a:rPr>
              <a:t> </a:t>
            </a:r>
            <a:r>
              <a:rPr lang="en-US" sz="3699" i="1" dirty="0" err="1">
                <a:solidFill>
                  <a:srgbClr val="724737"/>
                </a:solidFill>
                <a:latin typeface="Roboto Condensed Italics"/>
                <a:ea typeface="Roboto Condensed Italics"/>
                <a:cs typeface="Roboto Condensed Italics"/>
                <a:sym typeface="Roboto Condensed Italics"/>
              </a:rPr>
              <a:t>khi</a:t>
            </a:r>
            <a:r>
              <a:rPr lang="en-US" sz="3699" i="1" dirty="0">
                <a:solidFill>
                  <a:srgbClr val="724737"/>
                </a:solidFill>
                <a:latin typeface="Roboto Condensed Italics"/>
                <a:ea typeface="Roboto Condensed Italics"/>
                <a:cs typeface="Roboto Condensed Italics"/>
                <a:sym typeface="Roboto Condensed Italics"/>
              </a:rPr>
              <a:t> </a:t>
            </a:r>
            <a:r>
              <a:rPr lang="en-US" sz="3699" i="1" dirty="0" err="1">
                <a:solidFill>
                  <a:srgbClr val="724737"/>
                </a:solidFill>
                <a:latin typeface="Roboto Condensed Italics"/>
                <a:ea typeface="Roboto Condensed Italics"/>
                <a:cs typeface="Roboto Condensed Italics"/>
                <a:sym typeface="Roboto Condensed Italics"/>
              </a:rPr>
              <a:t>họa</a:t>
            </a:r>
            <a:r>
              <a:rPr lang="en-US" sz="3699" i="1" dirty="0">
                <a:solidFill>
                  <a:srgbClr val="724737"/>
                </a:solidFill>
                <a:latin typeface="Roboto Condensed Italics"/>
                <a:ea typeface="Roboto Condensed Italics"/>
                <a:cs typeface="Roboto Condensed Italics"/>
                <a:sym typeface="Roboto Condensed Italics"/>
              </a:rPr>
              <a:t> mi tung </a:t>
            </a:r>
            <a:r>
              <a:rPr lang="en-US" sz="3699" i="1" dirty="0" err="1">
                <a:solidFill>
                  <a:srgbClr val="724737"/>
                </a:solidFill>
                <a:latin typeface="Roboto Condensed Italics"/>
                <a:ea typeface="Roboto Condensed Italics"/>
                <a:cs typeface="Roboto Condensed Italics"/>
                <a:sym typeface="Roboto Condensed Italics"/>
              </a:rPr>
              <a:t>ra</a:t>
            </a:r>
            <a:r>
              <a:rPr lang="en-US" sz="3699" i="1" dirty="0">
                <a:solidFill>
                  <a:srgbClr val="724737"/>
                </a:solidFill>
                <a:latin typeface="Roboto Condensed Italics"/>
                <a:ea typeface="Roboto Condensed Italics"/>
                <a:cs typeface="Roboto Condensed Italics"/>
                <a:sym typeface="Roboto Condensed Italics"/>
              </a:rPr>
              <a:t> </a:t>
            </a:r>
            <a:r>
              <a:rPr lang="en-US" sz="3699" i="1" dirty="0" err="1">
                <a:solidFill>
                  <a:srgbClr val="724737"/>
                </a:solidFill>
                <a:latin typeface="Roboto Condensed Italics"/>
                <a:ea typeface="Roboto Condensed Italics"/>
                <a:cs typeface="Roboto Condensed Italics"/>
                <a:sym typeface="Roboto Condensed Italics"/>
              </a:rPr>
              <a:t>những</a:t>
            </a:r>
            <a:r>
              <a:rPr lang="en-US" sz="3699" i="1" dirty="0">
                <a:solidFill>
                  <a:srgbClr val="724737"/>
                </a:solidFill>
                <a:latin typeface="Roboto Condensed Italics"/>
                <a:ea typeface="Roboto Condensed Italics"/>
                <a:cs typeface="Roboto Condensed Italics"/>
                <a:sym typeface="Roboto Condensed Italics"/>
              </a:rPr>
              <a:t> </a:t>
            </a:r>
            <a:r>
              <a:rPr lang="en-US" sz="3699" i="1" dirty="0" err="1">
                <a:solidFill>
                  <a:srgbClr val="724737"/>
                </a:solidFill>
                <a:latin typeface="Roboto Condensed Italics"/>
                <a:ea typeface="Roboto Condensed Italics"/>
                <a:cs typeface="Roboto Condensed Italics"/>
                <a:sym typeface="Roboto Condensed Italics"/>
              </a:rPr>
              <a:t>tiếng</a:t>
            </a:r>
            <a:r>
              <a:rPr lang="en-US" sz="3699" i="1" dirty="0">
                <a:solidFill>
                  <a:srgbClr val="724737"/>
                </a:solidFill>
                <a:latin typeface="Roboto Condensed Italics"/>
                <a:ea typeface="Roboto Condensed Italics"/>
                <a:cs typeface="Roboto Condensed Italics"/>
                <a:sym typeface="Roboto Condensed Italics"/>
              </a:rPr>
              <a:t> </a:t>
            </a:r>
            <a:r>
              <a:rPr lang="en-US" sz="3699" i="1" dirty="0" err="1">
                <a:solidFill>
                  <a:srgbClr val="724737"/>
                </a:solidFill>
                <a:latin typeface="Roboto Condensed Italics"/>
                <a:ea typeface="Roboto Condensed Italics"/>
                <a:cs typeface="Roboto Condensed Italics"/>
                <a:sym typeface="Roboto Condensed Italics"/>
              </a:rPr>
              <a:t>hát</a:t>
            </a:r>
            <a:r>
              <a:rPr lang="en-US" sz="3699" i="1" dirty="0">
                <a:solidFill>
                  <a:srgbClr val="724737"/>
                </a:solidFill>
                <a:latin typeface="Roboto Condensed Italics"/>
                <a:ea typeface="Roboto Condensed Italics"/>
                <a:cs typeface="Roboto Condensed Italics"/>
                <a:sym typeface="Roboto Condensed Italics"/>
              </a:rPr>
              <a:t> vang </a:t>
            </a:r>
            <a:r>
              <a:rPr lang="en-US" sz="3699" i="1" dirty="0" err="1">
                <a:solidFill>
                  <a:srgbClr val="724737"/>
                </a:solidFill>
                <a:latin typeface="Roboto Condensed Italics"/>
                <a:ea typeface="Roboto Condensed Italics"/>
                <a:cs typeface="Roboto Condensed Italics"/>
                <a:sym typeface="Roboto Condensed Italics"/>
              </a:rPr>
              <a:t>lừng</a:t>
            </a:r>
            <a:r>
              <a:rPr lang="en-US" sz="3699" i="1" dirty="0">
                <a:solidFill>
                  <a:srgbClr val="724737"/>
                </a:solidFill>
                <a:latin typeface="Roboto Condensed Italics"/>
                <a:ea typeface="Roboto Condensed Italics"/>
                <a:cs typeface="Roboto Condensed Italics"/>
                <a:sym typeface="Roboto Condensed Italics"/>
              </a:rPr>
              <a:t>, </a:t>
            </a:r>
            <a:r>
              <a:rPr lang="en-US" sz="3699" i="1" dirty="0" err="1">
                <a:solidFill>
                  <a:srgbClr val="724737"/>
                </a:solidFill>
                <a:latin typeface="Roboto Condensed Italics"/>
                <a:ea typeface="Roboto Condensed Italics"/>
                <a:cs typeface="Roboto Condensed Italics"/>
                <a:sym typeface="Roboto Condensed Italics"/>
              </a:rPr>
              <a:t>mọi</a:t>
            </a:r>
            <a:r>
              <a:rPr lang="en-US" sz="3699" i="1" dirty="0">
                <a:solidFill>
                  <a:srgbClr val="724737"/>
                </a:solidFill>
                <a:latin typeface="Roboto Condensed Italics"/>
                <a:ea typeface="Roboto Condensed Italics"/>
                <a:cs typeface="Roboto Condensed Italics"/>
                <a:sym typeface="Roboto Condensed Italics"/>
              </a:rPr>
              <a:t> </a:t>
            </a:r>
            <a:r>
              <a:rPr lang="en-US" sz="3699" i="1" dirty="0" err="1">
                <a:solidFill>
                  <a:srgbClr val="724737"/>
                </a:solidFill>
                <a:latin typeface="Roboto Condensed Italics"/>
                <a:ea typeface="Roboto Condensed Italics"/>
                <a:cs typeface="Roboto Condensed Italics"/>
                <a:sym typeface="Roboto Condensed Italics"/>
              </a:rPr>
              <a:t>vật</a:t>
            </a:r>
            <a:r>
              <a:rPr lang="en-US" sz="3699" i="1" dirty="0">
                <a:solidFill>
                  <a:srgbClr val="724737"/>
                </a:solidFill>
                <a:latin typeface="Roboto Condensed Italics"/>
                <a:ea typeface="Roboto Condensed Italics"/>
                <a:cs typeface="Roboto Condensed Italics"/>
                <a:sym typeface="Roboto Condensed Italics"/>
              </a:rPr>
              <a:t> </a:t>
            </a:r>
            <a:r>
              <a:rPr lang="en-US" sz="3699" i="1" dirty="0" err="1">
                <a:solidFill>
                  <a:srgbClr val="724737"/>
                </a:solidFill>
                <a:latin typeface="Roboto Condensed Italics"/>
                <a:ea typeface="Roboto Condensed Italics"/>
                <a:cs typeface="Roboto Condensed Italics"/>
                <a:sym typeface="Roboto Condensed Italics"/>
              </a:rPr>
              <a:t>như</a:t>
            </a:r>
            <a:r>
              <a:rPr lang="en-US" sz="3699" i="1" dirty="0">
                <a:solidFill>
                  <a:srgbClr val="724737"/>
                </a:solidFill>
                <a:latin typeface="Roboto Condensed Italics"/>
                <a:ea typeface="Roboto Condensed Italics"/>
                <a:cs typeface="Roboto Condensed Italics"/>
                <a:sym typeface="Roboto Condensed Italics"/>
              </a:rPr>
              <a:t> </a:t>
            </a:r>
            <a:r>
              <a:rPr lang="en-US" sz="3699" i="1" dirty="0" err="1">
                <a:solidFill>
                  <a:srgbClr val="724737"/>
                </a:solidFill>
                <a:latin typeface="Roboto Condensed Italics"/>
                <a:ea typeface="Roboto Condensed Italics"/>
                <a:cs typeface="Roboto Condensed Italics"/>
                <a:sym typeface="Roboto Condensed Italics"/>
              </a:rPr>
              <a:t>có</a:t>
            </a:r>
            <a:r>
              <a:rPr lang="en-US" sz="3699" i="1" dirty="0">
                <a:solidFill>
                  <a:srgbClr val="724737"/>
                </a:solidFill>
                <a:latin typeface="Roboto Condensed Italics"/>
                <a:ea typeface="Roboto Condensed Italics"/>
                <a:cs typeface="Roboto Condensed Italics"/>
                <a:sym typeface="Roboto Condensed Italics"/>
              </a:rPr>
              <a:t> </a:t>
            </a:r>
            <a:r>
              <a:rPr lang="en-US" sz="3699" i="1" dirty="0" err="1">
                <a:solidFill>
                  <a:srgbClr val="724737"/>
                </a:solidFill>
                <a:latin typeface="Roboto Condensed Italics"/>
                <a:ea typeface="Roboto Condensed Italics"/>
                <a:cs typeface="Roboto Condensed Italics"/>
                <a:sym typeface="Roboto Condensed Italics"/>
              </a:rPr>
              <a:t>sự</a:t>
            </a:r>
            <a:r>
              <a:rPr lang="en-US" sz="3699" i="1" dirty="0">
                <a:solidFill>
                  <a:srgbClr val="724737"/>
                </a:solidFill>
                <a:latin typeface="Roboto Condensed Italics"/>
                <a:ea typeface="Roboto Condensed Italics"/>
                <a:cs typeface="Roboto Condensed Italics"/>
                <a:sym typeface="Roboto Condensed Italics"/>
              </a:rPr>
              <a:t> </a:t>
            </a:r>
            <a:r>
              <a:rPr lang="en-US" sz="3699" i="1" dirty="0" err="1">
                <a:solidFill>
                  <a:srgbClr val="724737"/>
                </a:solidFill>
                <a:latin typeface="Roboto Condensed Italics"/>
                <a:ea typeface="Roboto Condensed Italics"/>
                <a:cs typeface="Roboto Condensed Italics"/>
                <a:sym typeface="Roboto Condensed Italics"/>
              </a:rPr>
              <a:t>thay</a:t>
            </a:r>
            <a:r>
              <a:rPr lang="en-US" sz="3699" i="1" dirty="0">
                <a:solidFill>
                  <a:srgbClr val="724737"/>
                </a:solidFill>
                <a:latin typeface="Roboto Condensed Italics"/>
                <a:ea typeface="Roboto Condensed Italics"/>
                <a:cs typeface="Roboto Condensed Italics"/>
                <a:sym typeface="Roboto Condensed Italics"/>
              </a:rPr>
              <a:t> </a:t>
            </a:r>
            <a:r>
              <a:rPr lang="en-US" sz="3699" i="1" dirty="0" err="1">
                <a:solidFill>
                  <a:srgbClr val="724737"/>
                </a:solidFill>
                <a:latin typeface="Roboto Condensed Italics"/>
                <a:ea typeface="Roboto Condensed Italics"/>
                <a:cs typeface="Roboto Condensed Italics"/>
                <a:sym typeface="Roboto Condensed Italics"/>
              </a:rPr>
              <a:t>đổi</a:t>
            </a:r>
            <a:r>
              <a:rPr lang="en-US" sz="3699" i="1" dirty="0">
                <a:solidFill>
                  <a:srgbClr val="724737"/>
                </a:solidFill>
                <a:latin typeface="Roboto Condensed Italics"/>
                <a:ea typeface="Roboto Condensed Italics"/>
                <a:cs typeface="Roboto Condensed Italics"/>
                <a:sym typeface="Roboto Condensed Italics"/>
              </a:rPr>
              <a:t> </a:t>
            </a:r>
            <a:r>
              <a:rPr lang="en-US" sz="3699" i="1" dirty="0" err="1">
                <a:solidFill>
                  <a:srgbClr val="724737"/>
                </a:solidFill>
                <a:latin typeface="Roboto Condensed Italics"/>
                <a:ea typeface="Roboto Condensed Italics"/>
                <a:cs typeface="Roboto Condensed Italics"/>
                <a:sym typeface="Roboto Condensed Italics"/>
              </a:rPr>
              <a:t>kì</a:t>
            </a:r>
            <a:r>
              <a:rPr lang="en-US" sz="3699" i="1" dirty="0">
                <a:solidFill>
                  <a:srgbClr val="724737"/>
                </a:solidFill>
                <a:latin typeface="Roboto Condensed Italics"/>
                <a:ea typeface="Roboto Condensed Italics"/>
                <a:cs typeface="Roboto Condensed Italics"/>
                <a:sym typeface="Roboto Condensed Italics"/>
              </a:rPr>
              <a:t> </a:t>
            </a:r>
            <a:r>
              <a:rPr lang="en-US" sz="3699" i="1" dirty="0" err="1">
                <a:solidFill>
                  <a:srgbClr val="724737"/>
                </a:solidFill>
                <a:latin typeface="Roboto Condensed Italics"/>
                <a:ea typeface="Roboto Condensed Italics"/>
                <a:cs typeface="Roboto Condensed Italics"/>
                <a:sym typeface="Roboto Condensed Italics"/>
              </a:rPr>
              <a:t>diệu</a:t>
            </a:r>
            <a:r>
              <a:rPr lang="en-US" sz="3699" i="1" dirty="0">
                <a:solidFill>
                  <a:srgbClr val="724737"/>
                </a:solidFill>
                <a:latin typeface="Roboto Condensed Italics"/>
                <a:ea typeface="Roboto Condensed Italics"/>
                <a:cs typeface="Roboto Condensed Italics"/>
                <a:sym typeface="Roboto Condensed Italics"/>
              </a:rPr>
              <a:t>.</a:t>
            </a:r>
          </a:p>
          <a:p>
            <a:pPr algn="just">
              <a:lnSpc>
                <a:spcPts val="5179"/>
              </a:lnSpc>
            </a:pPr>
            <a:endParaRPr lang="en-US" sz="3699" i="1" dirty="0">
              <a:solidFill>
                <a:srgbClr val="724737"/>
              </a:solidFill>
              <a:latin typeface="Roboto Condensed Italics"/>
              <a:ea typeface="Roboto Condensed Italics"/>
              <a:cs typeface="Roboto Condensed Italics"/>
              <a:sym typeface="Roboto Condensed Italics"/>
            </a:endParaRPr>
          </a:p>
        </p:txBody>
      </p:sp>
      <p:sp>
        <p:nvSpPr>
          <p:cNvPr id="38" name="TextBox 38"/>
          <p:cNvSpPr txBox="1"/>
          <p:nvPr/>
        </p:nvSpPr>
        <p:spPr>
          <a:xfrm>
            <a:off x="1043644" y="1532161"/>
            <a:ext cx="7815775" cy="1225594"/>
          </a:xfrm>
          <a:prstGeom prst="rect">
            <a:avLst/>
          </a:prstGeom>
        </p:spPr>
        <p:txBody>
          <a:bodyPr lIns="0" tIns="0" rIns="0" bIns="0" rtlCol="0" anchor="t">
            <a:spAutoFit/>
          </a:bodyPr>
          <a:lstStyle/>
          <a:p>
            <a:pPr algn="ctr">
              <a:lnSpc>
                <a:spcPts val="4899"/>
              </a:lnSpc>
              <a:spcBef>
                <a:spcPct val="0"/>
              </a:spcBef>
            </a:pPr>
            <a:r>
              <a:rPr lang="en-US" sz="3500" b="1">
                <a:solidFill>
                  <a:srgbClr val="494646"/>
                </a:solidFill>
                <a:latin typeface="Roboto Condensed Bold"/>
                <a:ea typeface="Roboto Condensed Bold"/>
                <a:cs typeface="Roboto Condensed Bold"/>
                <a:sym typeface="Roboto Condensed Bold"/>
              </a:rPr>
              <a:t>Nhiệm vụ 2: </a:t>
            </a:r>
            <a:r>
              <a:rPr lang="en-US" sz="3500">
                <a:solidFill>
                  <a:srgbClr val="494646"/>
                </a:solidFill>
                <a:latin typeface="Roboto Condensed"/>
                <a:ea typeface="Roboto Condensed"/>
                <a:cs typeface="Roboto Condensed"/>
                <a:sym typeface="Roboto Condensed"/>
              </a:rPr>
              <a:t>Nhận diện nhanh câu đặc biệt và tác dụng của nó, thời gian 30s/câu:</a:t>
            </a:r>
          </a:p>
        </p:txBody>
      </p:sp>
      <p:sp>
        <p:nvSpPr>
          <p:cNvPr id="39" name="TextBox 39"/>
          <p:cNvSpPr txBox="1"/>
          <p:nvPr/>
        </p:nvSpPr>
        <p:spPr>
          <a:xfrm>
            <a:off x="9668369" y="6183166"/>
            <a:ext cx="7815775" cy="622981"/>
          </a:xfrm>
          <a:prstGeom prst="rect">
            <a:avLst/>
          </a:prstGeom>
        </p:spPr>
        <p:txBody>
          <a:bodyPr lIns="0" tIns="0" rIns="0" bIns="0" rtlCol="0" anchor="t">
            <a:spAutoFit/>
          </a:bodyPr>
          <a:lstStyle/>
          <a:p>
            <a:pPr algn="ctr">
              <a:lnSpc>
                <a:spcPts val="5039"/>
              </a:lnSpc>
              <a:spcBef>
                <a:spcPct val="0"/>
              </a:spcBef>
            </a:pPr>
            <a:r>
              <a:rPr lang="en-US" sz="3600" b="1">
                <a:solidFill>
                  <a:srgbClr val="494646"/>
                </a:solidFill>
                <a:latin typeface="Roboto Condensed Bold"/>
                <a:ea typeface="Roboto Condensed Bold"/>
                <a:cs typeface="Roboto Condensed Bold"/>
                <a:sym typeface="Roboto Condensed Bold"/>
              </a:rPr>
              <a:t>Mùa xuân!</a:t>
            </a:r>
          </a:p>
        </p:txBody>
      </p:sp>
      <p:grpSp>
        <p:nvGrpSpPr>
          <p:cNvPr id="40" name="Group 40"/>
          <p:cNvGrpSpPr/>
          <p:nvPr/>
        </p:nvGrpSpPr>
        <p:grpSpPr>
          <a:xfrm>
            <a:off x="9836056" y="7113406"/>
            <a:ext cx="7480401" cy="1817840"/>
            <a:chOff x="0" y="0"/>
            <a:chExt cx="9973868" cy="2423786"/>
          </a:xfrm>
        </p:grpSpPr>
        <p:sp>
          <p:nvSpPr>
            <p:cNvPr id="41" name="Freeform 41"/>
            <p:cNvSpPr/>
            <p:nvPr/>
          </p:nvSpPr>
          <p:spPr>
            <a:xfrm>
              <a:off x="0" y="0"/>
              <a:ext cx="9973945" cy="2423956"/>
            </a:xfrm>
            <a:custGeom>
              <a:avLst/>
              <a:gdLst/>
              <a:ahLst/>
              <a:cxnLst/>
              <a:rect l="l" t="t" r="r" b="b"/>
              <a:pathLst>
                <a:path w="9973945" h="2423956">
                  <a:moveTo>
                    <a:pt x="458978" y="0"/>
                  </a:moveTo>
                  <a:lnTo>
                    <a:pt x="9514840" y="0"/>
                  </a:lnTo>
                  <a:cubicBezTo>
                    <a:pt x="9636633" y="0"/>
                    <a:pt x="9753347" y="79935"/>
                    <a:pt x="9839452" y="222182"/>
                  </a:cubicBezTo>
                  <a:cubicBezTo>
                    <a:pt x="9925558" y="364428"/>
                    <a:pt x="9973945" y="557237"/>
                    <a:pt x="9973945" y="758439"/>
                  </a:cubicBezTo>
                  <a:lnTo>
                    <a:pt x="9973945" y="1665628"/>
                  </a:lnTo>
                  <a:cubicBezTo>
                    <a:pt x="9973945" y="1866829"/>
                    <a:pt x="9925558" y="2059639"/>
                    <a:pt x="9839452" y="2201885"/>
                  </a:cubicBezTo>
                  <a:cubicBezTo>
                    <a:pt x="9753347" y="2344132"/>
                    <a:pt x="9636633" y="2423956"/>
                    <a:pt x="9514840" y="2423956"/>
                  </a:cubicBezTo>
                  <a:lnTo>
                    <a:pt x="458978" y="2423956"/>
                  </a:lnTo>
                  <a:cubicBezTo>
                    <a:pt x="337185" y="2423956"/>
                    <a:pt x="220472" y="2344132"/>
                    <a:pt x="134366" y="2201885"/>
                  </a:cubicBezTo>
                  <a:cubicBezTo>
                    <a:pt x="48260" y="2059639"/>
                    <a:pt x="0" y="1866620"/>
                    <a:pt x="0" y="1665628"/>
                  </a:cubicBezTo>
                  <a:lnTo>
                    <a:pt x="0" y="758229"/>
                  </a:lnTo>
                  <a:cubicBezTo>
                    <a:pt x="0" y="557028"/>
                    <a:pt x="48387" y="364218"/>
                    <a:pt x="134493" y="221972"/>
                  </a:cubicBezTo>
                  <a:cubicBezTo>
                    <a:pt x="220599" y="79725"/>
                    <a:pt x="337312" y="0"/>
                    <a:pt x="458978" y="0"/>
                  </a:cubicBezTo>
                  <a:close/>
                </a:path>
              </a:pathLst>
            </a:custGeom>
            <a:solidFill>
              <a:srgbClr val="FFCF91"/>
            </a:solidFill>
          </p:spPr>
          <p:txBody>
            <a:bodyPr/>
            <a:lstStyle/>
            <a:p>
              <a:endParaRPr lang="en-US"/>
            </a:p>
          </p:txBody>
        </p:sp>
      </p:grpSp>
      <p:sp>
        <p:nvSpPr>
          <p:cNvPr id="42" name="TextBox 42"/>
          <p:cNvSpPr txBox="1"/>
          <p:nvPr/>
        </p:nvSpPr>
        <p:spPr>
          <a:xfrm>
            <a:off x="10201769" y="7355926"/>
            <a:ext cx="7046172" cy="1256601"/>
          </a:xfrm>
          <a:prstGeom prst="rect">
            <a:avLst/>
          </a:prstGeom>
        </p:spPr>
        <p:txBody>
          <a:bodyPr lIns="0" tIns="0" rIns="0" bIns="0" rtlCol="0" anchor="t">
            <a:spAutoFit/>
          </a:bodyPr>
          <a:lstStyle/>
          <a:p>
            <a:pPr algn="just">
              <a:lnSpc>
                <a:spcPts val="5010"/>
              </a:lnSpc>
            </a:pPr>
            <a:r>
              <a:rPr lang="en-US" sz="3578">
                <a:solidFill>
                  <a:srgbClr val="724737"/>
                </a:solidFill>
                <a:latin typeface="Roboto Condensed"/>
                <a:ea typeface="Roboto Condensed"/>
                <a:cs typeface="Roboto Condensed"/>
                <a:sym typeface="Roboto Condensed"/>
              </a:rPr>
              <a:t>→ Liệt kê, thông báo sự tồn tại của sự vật hiện tượng</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arn(inVertical)">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arn(inVertical)">
                                      <p:cBhvr>
                                        <p:cTn id="15" dur="500"/>
                                        <p:tgtEl>
                                          <p:spTgt spid="4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arn(inVertical)">
                                      <p:cBhvr>
                                        <p:cTn id="1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grpSp>
        <p:nvGrpSpPr>
          <p:cNvPr id="4" name="Group 4"/>
          <p:cNvGrpSpPr/>
          <p:nvPr/>
        </p:nvGrpSpPr>
        <p:grpSpPr>
          <a:xfrm>
            <a:off x="1028700" y="9347332"/>
            <a:ext cx="15613811" cy="751415"/>
            <a:chOff x="0" y="0"/>
            <a:chExt cx="20818415" cy="1001887"/>
          </a:xfrm>
        </p:grpSpPr>
        <p:sp>
          <p:nvSpPr>
            <p:cNvPr id="5" name="Freeform 5"/>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4"/>
              <a:stretch>
                <a:fillRect l="-179" r="-179" b="1"/>
              </a:stretch>
            </a:blipFill>
          </p:spPr>
          <p:txBody>
            <a:bodyPr/>
            <a:lstStyle/>
            <a:p>
              <a:endParaRPr lang="en-US"/>
            </a:p>
          </p:txBody>
        </p:sp>
      </p:grpSp>
      <p:sp>
        <p:nvSpPr>
          <p:cNvPr id="6" name="Freeform 6"/>
          <p:cNvSpPr/>
          <p:nvPr/>
        </p:nvSpPr>
        <p:spPr>
          <a:xfrm>
            <a:off x="591725" y="416256"/>
            <a:ext cx="17140965" cy="9567482"/>
          </a:xfrm>
          <a:custGeom>
            <a:avLst/>
            <a:gdLst/>
            <a:ahLst/>
            <a:cxnLst/>
            <a:rect l="l" t="t" r="r" b="b"/>
            <a:pathLst>
              <a:path w="17140965" h="9567482">
                <a:moveTo>
                  <a:pt x="0" y="0"/>
                </a:moveTo>
                <a:lnTo>
                  <a:pt x="17140965" y="0"/>
                </a:lnTo>
                <a:lnTo>
                  <a:pt x="17140965" y="9567482"/>
                </a:lnTo>
                <a:lnTo>
                  <a:pt x="0" y="95674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9120188" y="780596"/>
            <a:ext cx="8305395" cy="8775776"/>
          </a:xfrm>
          <a:custGeom>
            <a:avLst/>
            <a:gdLst/>
            <a:ahLst/>
            <a:cxnLst/>
            <a:rect l="l" t="t" r="r" b="b"/>
            <a:pathLst>
              <a:path w="8305395" h="8775776">
                <a:moveTo>
                  <a:pt x="0" y="0"/>
                </a:moveTo>
                <a:lnTo>
                  <a:pt x="8305394" y="0"/>
                </a:lnTo>
                <a:lnTo>
                  <a:pt x="8305394" y="8775776"/>
                </a:lnTo>
                <a:lnTo>
                  <a:pt x="0" y="877577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772510" y="822814"/>
            <a:ext cx="8086908" cy="8775776"/>
          </a:xfrm>
          <a:custGeom>
            <a:avLst/>
            <a:gdLst/>
            <a:ahLst/>
            <a:cxnLst/>
            <a:rect l="l" t="t" r="r" b="b"/>
            <a:pathLst>
              <a:path w="8086908" h="8775776">
                <a:moveTo>
                  <a:pt x="0" y="0"/>
                </a:moveTo>
                <a:lnTo>
                  <a:pt x="8086908" y="0"/>
                </a:lnTo>
                <a:lnTo>
                  <a:pt x="8086908" y="8775776"/>
                </a:lnTo>
                <a:lnTo>
                  <a:pt x="0" y="877577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a:off x="9254920" y="3595955"/>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Freeform 10"/>
          <p:cNvSpPr/>
          <p:nvPr/>
        </p:nvSpPr>
        <p:spPr>
          <a:xfrm>
            <a:off x="9254920" y="4382219"/>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Freeform 11"/>
          <p:cNvSpPr/>
          <p:nvPr/>
        </p:nvSpPr>
        <p:spPr>
          <a:xfrm>
            <a:off x="9254920" y="5168483"/>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a:off x="9254920" y="5954747"/>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3" name="Freeform 13"/>
          <p:cNvSpPr/>
          <p:nvPr/>
        </p:nvSpPr>
        <p:spPr>
          <a:xfrm>
            <a:off x="9254920" y="6741011"/>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4" name="Freeform 14"/>
          <p:cNvSpPr/>
          <p:nvPr/>
        </p:nvSpPr>
        <p:spPr>
          <a:xfrm>
            <a:off x="9254920" y="7527274"/>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5" name="Freeform 15"/>
          <p:cNvSpPr/>
          <p:nvPr/>
        </p:nvSpPr>
        <p:spPr>
          <a:xfrm>
            <a:off x="8479191" y="3595955"/>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6" name="Freeform 16"/>
          <p:cNvSpPr/>
          <p:nvPr/>
        </p:nvSpPr>
        <p:spPr>
          <a:xfrm>
            <a:off x="8479191" y="4382219"/>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7" name="Freeform 17"/>
          <p:cNvSpPr/>
          <p:nvPr/>
        </p:nvSpPr>
        <p:spPr>
          <a:xfrm>
            <a:off x="8479191" y="5168483"/>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8" name="Freeform 18"/>
          <p:cNvSpPr/>
          <p:nvPr/>
        </p:nvSpPr>
        <p:spPr>
          <a:xfrm>
            <a:off x="8479191" y="5954747"/>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9" name="Freeform 19"/>
          <p:cNvSpPr/>
          <p:nvPr/>
        </p:nvSpPr>
        <p:spPr>
          <a:xfrm>
            <a:off x="8479191" y="6741011"/>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0" name="Freeform 20"/>
          <p:cNvSpPr/>
          <p:nvPr/>
        </p:nvSpPr>
        <p:spPr>
          <a:xfrm>
            <a:off x="8479191" y="7527274"/>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nvGrpSpPr>
          <p:cNvPr id="21" name="Group 21"/>
          <p:cNvGrpSpPr/>
          <p:nvPr/>
        </p:nvGrpSpPr>
        <p:grpSpPr>
          <a:xfrm>
            <a:off x="352312" y="8612098"/>
            <a:ext cx="1352776" cy="1371636"/>
            <a:chOff x="0" y="0"/>
            <a:chExt cx="1803701" cy="1828848"/>
          </a:xfrm>
        </p:grpSpPr>
        <p:sp>
          <p:nvSpPr>
            <p:cNvPr id="22" name="Freeform 22"/>
            <p:cNvSpPr/>
            <p:nvPr/>
          </p:nvSpPr>
          <p:spPr>
            <a:xfrm>
              <a:off x="0" y="0"/>
              <a:ext cx="1803654" cy="1828800"/>
            </a:xfrm>
            <a:custGeom>
              <a:avLst/>
              <a:gdLst/>
              <a:ahLst/>
              <a:cxnLst/>
              <a:rect l="l" t="t" r="r" b="b"/>
              <a:pathLst>
                <a:path w="1803654" h="1828800">
                  <a:moveTo>
                    <a:pt x="0" y="0"/>
                  </a:moveTo>
                  <a:lnTo>
                    <a:pt x="1803654" y="0"/>
                  </a:lnTo>
                  <a:lnTo>
                    <a:pt x="1803654" y="1828800"/>
                  </a:lnTo>
                  <a:lnTo>
                    <a:pt x="0" y="1828800"/>
                  </a:lnTo>
                  <a:lnTo>
                    <a:pt x="0" y="0"/>
                  </a:lnTo>
                  <a:close/>
                </a:path>
              </a:pathLst>
            </a:custGeom>
            <a:blipFill>
              <a:blip r:embed="rId13"/>
              <a:stretch>
                <a:fillRect l="-4" r="-7" b="-2"/>
              </a:stretch>
            </a:blipFill>
          </p:spPr>
          <p:txBody>
            <a:bodyPr/>
            <a:lstStyle/>
            <a:p>
              <a:endParaRPr lang="en-US"/>
            </a:p>
          </p:txBody>
        </p:sp>
      </p:grpSp>
      <p:sp>
        <p:nvSpPr>
          <p:cNvPr id="23" name="Freeform 23"/>
          <p:cNvSpPr/>
          <p:nvPr/>
        </p:nvSpPr>
        <p:spPr>
          <a:xfrm>
            <a:off x="8256224" y="220040"/>
            <a:ext cx="1395047" cy="304713"/>
          </a:xfrm>
          <a:custGeom>
            <a:avLst/>
            <a:gdLst/>
            <a:ahLst/>
            <a:cxnLst/>
            <a:rect l="l" t="t" r="r" b="b"/>
            <a:pathLst>
              <a:path w="1395047" h="304713">
                <a:moveTo>
                  <a:pt x="0" y="0"/>
                </a:moveTo>
                <a:lnTo>
                  <a:pt x="1395047" y="0"/>
                </a:lnTo>
                <a:lnTo>
                  <a:pt x="1395047" y="304713"/>
                </a:lnTo>
                <a:lnTo>
                  <a:pt x="0" y="304713"/>
                </a:lnTo>
                <a:lnTo>
                  <a:pt x="0" y="0"/>
                </a:lnTo>
                <a:close/>
              </a:path>
            </a:pathLst>
          </a:custGeom>
          <a:blipFill>
            <a:blip r:embed="rId14">
              <a:extLst>
                <a:ext uri="{96DAC541-7B7A-43D3-8B79-37D633B846F1}">
                  <asvg:svgBlip xmlns:asvg="http://schemas.microsoft.com/office/drawing/2016/SVG/main" r:embed="rId15"/>
                </a:ext>
              </a:extLst>
            </a:blip>
            <a:stretch>
              <a:fillRect t="-57448" b="-57448"/>
            </a:stretch>
          </a:blipFill>
        </p:spPr>
        <p:txBody>
          <a:bodyPr/>
          <a:lstStyle/>
          <a:p>
            <a:endParaRPr lang="en-US"/>
          </a:p>
        </p:txBody>
      </p:sp>
      <p:grpSp>
        <p:nvGrpSpPr>
          <p:cNvPr id="24" name="Group 24"/>
          <p:cNvGrpSpPr/>
          <p:nvPr/>
        </p:nvGrpSpPr>
        <p:grpSpPr>
          <a:xfrm rot="-3955797">
            <a:off x="16559820" y="8767549"/>
            <a:ext cx="1683902" cy="1159567"/>
            <a:chOff x="0" y="0"/>
            <a:chExt cx="2245203" cy="1546089"/>
          </a:xfrm>
        </p:grpSpPr>
        <p:sp>
          <p:nvSpPr>
            <p:cNvPr id="25" name="Freeform 25"/>
            <p:cNvSpPr/>
            <p:nvPr/>
          </p:nvSpPr>
          <p:spPr>
            <a:xfrm flipH="1" flipV="1">
              <a:off x="0" y="0"/>
              <a:ext cx="2245233" cy="1546098"/>
            </a:xfrm>
            <a:custGeom>
              <a:avLst/>
              <a:gdLst/>
              <a:ahLst/>
              <a:cxnLst/>
              <a:rect l="l" t="t" r="r" b="b"/>
              <a:pathLst>
                <a:path w="2245233" h="1546098">
                  <a:moveTo>
                    <a:pt x="2245233" y="1546098"/>
                  </a:moveTo>
                  <a:lnTo>
                    <a:pt x="0" y="1546098"/>
                  </a:lnTo>
                  <a:lnTo>
                    <a:pt x="0" y="0"/>
                  </a:lnTo>
                  <a:lnTo>
                    <a:pt x="2245233" y="0"/>
                  </a:lnTo>
                  <a:lnTo>
                    <a:pt x="2245233" y="1546098"/>
                  </a:lnTo>
                  <a:close/>
                </a:path>
              </a:pathLst>
            </a:custGeom>
            <a:blipFill>
              <a:blip r:embed="rId16"/>
              <a:stretch>
                <a:fillRect t="-11318" r="1" b="-11318"/>
              </a:stretch>
            </a:blipFill>
          </p:spPr>
          <p:txBody>
            <a:bodyPr/>
            <a:lstStyle/>
            <a:p>
              <a:endParaRPr lang="en-US"/>
            </a:p>
          </p:txBody>
        </p:sp>
      </p:grpSp>
      <p:grpSp>
        <p:nvGrpSpPr>
          <p:cNvPr id="26" name="Group 26"/>
          <p:cNvGrpSpPr/>
          <p:nvPr/>
        </p:nvGrpSpPr>
        <p:grpSpPr>
          <a:xfrm>
            <a:off x="9716643" y="2385692"/>
            <a:ext cx="7480401" cy="1100391"/>
            <a:chOff x="0" y="0"/>
            <a:chExt cx="9973868" cy="1467188"/>
          </a:xfrm>
        </p:grpSpPr>
        <p:sp>
          <p:nvSpPr>
            <p:cNvPr id="27" name="Freeform 27"/>
            <p:cNvSpPr/>
            <p:nvPr/>
          </p:nvSpPr>
          <p:spPr>
            <a:xfrm>
              <a:off x="0" y="0"/>
              <a:ext cx="9973945" cy="1467358"/>
            </a:xfrm>
            <a:custGeom>
              <a:avLst/>
              <a:gdLst/>
              <a:ahLst/>
              <a:cxnLst/>
              <a:rect l="l" t="t" r="r" b="b"/>
              <a:pathLst>
                <a:path w="9973945" h="1467358">
                  <a:moveTo>
                    <a:pt x="458978" y="0"/>
                  </a:moveTo>
                  <a:lnTo>
                    <a:pt x="9514840" y="0"/>
                  </a:lnTo>
                  <a:cubicBezTo>
                    <a:pt x="9636633" y="0"/>
                    <a:pt x="9753347" y="48387"/>
                    <a:pt x="9839452" y="134493"/>
                  </a:cubicBezTo>
                  <a:cubicBezTo>
                    <a:pt x="9925558" y="220599"/>
                    <a:pt x="9973945" y="337312"/>
                    <a:pt x="9973945" y="459105"/>
                  </a:cubicBezTo>
                  <a:lnTo>
                    <a:pt x="9973945" y="1008253"/>
                  </a:lnTo>
                  <a:cubicBezTo>
                    <a:pt x="9973945" y="1130046"/>
                    <a:pt x="9925558" y="1246759"/>
                    <a:pt x="9839452" y="1332865"/>
                  </a:cubicBezTo>
                  <a:cubicBezTo>
                    <a:pt x="9753347" y="1418971"/>
                    <a:pt x="9636633" y="1467358"/>
                    <a:pt x="9514840" y="1467358"/>
                  </a:cubicBezTo>
                  <a:lnTo>
                    <a:pt x="458978" y="1467358"/>
                  </a:lnTo>
                  <a:cubicBezTo>
                    <a:pt x="337185" y="1467358"/>
                    <a:pt x="220472" y="1418971"/>
                    <a:pt x="134366" y="1332865"/>
                  </a:cubicBezTo>
                  <a:cubicBezTo>
                    <a:pt x="48260" y="1246759"/>
                    <a:pt x="0" y="1129919"/>
                    <a:pt x="0" y="1008253"/>
                  </a:cubicBezTo>
                  <a:lnTo>
                    <a:pt x="0" y="458978"/>
                  </a:lnTo>
                  <a:cubicBezTo>
                    <a:pt x="0" y="337185"/>
                    <a:pt x="48387" y="220472"/>
                    <a:pt x="134493" y="134366"/>
                  </a:cubicBezTo>
                  <a:cubicBezTo>
                    <a:pt x="220599" y="48260"/>
                    <a:pt x="337312" y="0"/>
                    <a:pt x="458978" y="0"/>
                  </a:cubicBezTo>
                  <a:close/>
                </a:path>
              </a:pathLst>
            </a:custGeom>
            <a:solidFill>
              <a:srgbClr val="FFCF91"/>
            </a:solidFill>
          </p:spPr>
          <p:txBody>
            <a:bodyPr/>
            <a:lstStyle/>
            <a:p>
              <a:endParaRPr lang="en-US"/>
            </a:p>
          </p:txBody>
        </p:sp>
      </p:grpSp>
      <p:grpSp>
        <p:nvGrpSpPr>
          <p:cNvPr id="28" name="Group 28"/>
          <p:cNvGrpSpPr/>
          <p:nvPr/>
        </p:nvGrpSpPr>
        <p:grpSpPr>
          <a:xfrm>
            <a:off x="16529008" y="241293"/>
            <a:ext cx="1276181" cy="1126229"/>
            <a:chOff x="0" y="0"/>
            <a:chExt cx="1701575" cy="1501639"/>
          </a:xfrm>
        </p:grpSpPr>
        <p:sp>
          <p:nvSpPr>
            <p:cNvPr id="29" name="Freeform 29"/>
            <p:cNvSpPr/>
            <p:nvPr/>
          </p:nvSpPr>
          <p:spPr>
            <a:xfrm>
              <a:off x="0" y="0"/>
              <a:ext cx="1701546" cy="1501648"/>
            </a:xfrm>
            <a:custGeom>
              <a:avLst/>
              <a:gdLst/>
              <a:ahLst/>
              <a:cxnLst/>
              <a:rect l="l" t="t" r="r" b="b"/>
              <a:pathLst>
                <a:path w="1701546" h="1501648">
                  <a:moveTo>
                    <a:pt x="0" y="0"/>
                  </a:moveTo>
                  <a:lnTo>
                    <a:pt x="1701546" y="0"/>
                  </a:lnTo>
                  <a:lnTo>
                    <a:pt x="1701546" y="1501648"/>
                  </a:lnTo>
                  <a:lnTo>
                    <a:pt x="0" y="1501648"/>
                  </a:lnTo>
                  <a:lnTo>
                    <a:pt x="0" y="0"/>
                  </a:lnTo>
                  <a:close/>
                </a:path>
              </a:pathLst>
            </a:custGeom>
            <a:blipFill>
              <a:blip r:embed="rId17"/>
              <a:stretch>
                <a:fillRect l="-78" r="-80"/>
              </a:stretch>
            </a:blipFill>
          </p:spPr>
          <p:txBody>
            <a:bodyPr/>
            <a:lstStyle/>
            <a:p>
              <a:endParaRPr lang="en-US"/>
            </a:p>
          </p:txBody>
        </p:sp>
      </p:grpSp>
      <p:sp>
        <p:nvSpPr>
          <p:cNvPr id="30" name="Freeform 30"/>
          <p:cNvSpPr/>
          <p:nvPr/>
        </p:nvSpPr>
        <p:spPr>
          <a:xfrm>
            <a:off x="1705088" y="4500508"/>
            <a:ext cx="4956986" cy="5598239"/>
          </a:xfrm>
          <a:custGeom>
            <a:avLst/>
            <a:gdLst/>
            <a:ahLst/>
            <a:cxnLst/>
            <a:rect l="l" t="t" r="r" b="b"/>
            <a:pathLst>
              <a:path w="4956986" h="5598239">
                <a:moveTo>
                  <a:pt x="0" y="0"/>
                </a:moveTo>
                <a:lnTo>
                  <a:pt x="4956986" y="0"/>
                </a:lnTo>
                <a:lnTo>
                  <a:pt x="4956986" y="5598239"/>
                </a:lnTo>
                <a:lnTo>
                  <a:pt x="0" y="5598239"/>
                </a:lnTo>
                <a:lnTo>
                  <a:pt x="0" y="0"/>
                </a:lnTo>
                <a:close/>
              </a:path>
            </a:pathLst>
          </a:custGeom>
          <a:blipFill>
            <a:blip r:embed="rId18">
              <a:extLst>
                <a:ext uri="{96DAC541-7B7A-43D3-8B79-37D633B846F1}">
                  <asvg:svgBlip xmlns:asvg="http://schemas.microsoft.com/office/drawing/2016/SVG/main" r:embed="rId19"/>
                </a:ext>
              </a:extLst>
            </a:blip>
            <a:stretch>
              <a:fillRect l="-33" r="-33"/>
            </a:stretch>
          </a:blipFill>
        </p:spPr>
        <p:txBody>
          <a:bodyPr/>
          <a:lstStyle/>
          <a:p>
            <a:endParaRPr lang="en-US"/>
          </a:p>
        </p:txBody>
      </p:sp>
      <p:sp>
        <p:nvSpPr>
          <p:cNvPr id="31" name="TextBox 31"/>
          <p:cNvSpPr txBox="1"/>
          <p:nvPr/>
        </p:nvSpPr>
        <p:spPr>
          <a:xfrm rot="5400000">
            <a:off x="8936900" y="3092670"/>
            <a:ext cx="330566" cy="1437172"/>
          </a:xfrm>
          <a:prstGeom prst="rect">
            <a:avLst/>
          </a:prstGeom>
        </p:spPr>
        <p:txBody>
          <a:bodyPr lIns="0" tIns="0" rIns="0" bIns="0" rtlCol="0" anchor="t">
            <a:spAutoFit/>
          </a:bodyPr>
          <a:lstStyle/>
          <a:p>
            <a:pPr algn="ctr">
              <a:lnSpc>
                <a:spcPts val="10560"/>
              </a:lnSpc>
            </a:pPr>
            <a:r>
              <a:rPr lang="en-US" sz="7543">
                <a:solidFill>
                  <a:srgbClr val="C46848"/>
                </a:solidFill>
                <a:latin typeface="Cambria"/>
                <a:ea typeface="Cambria"/>
                <a:cs typeface="Cambria"/>
                <a:sym typeface="Cambria"/>
              </a:rPr>
              <a:t>)</a:t>
            </a:r>
          </a:p>
        </p:txBody>
      </p:sp>
      <p:sp>
        <p:nvSpPr>
          <p:cNvPr id="32" name="TextBox 32"/>
          <p:cNvSpPr txBox="1"/>
          <p:nvPr/>
        </p:nvSpPr>
        <p:spPr>
          <a:xfrm rot="5400000">
            <a:off x="8936900" y="3878586"/>
            <a:ext cx="330566" cy="1437172"/>
          </a:xfrm>
          <a:prstGeom prst="rect">
            <a:avLst/>
          </a:prstGeom>
        </p:spPr>
        <p:txBody>
          <a:bodyPr lIns="0" tIns="0" rIns="0" bIns="0" rtlCol="0" anchor="t">
            <a:spAutoFit/>
          </a:bodyPr>
          <a:lstStyle/>
          <a:p>
            <a:pPr algn="ctr">
              <a:lnSpc>
                <a:spcPts val="10560"/>
              </a:lnSpc>
            </a:pPr>
            <a:r>
              <a:rPr lang="en-US" sz="7543">
                <a:solidFill>
                  <a:srgbClr val="E76262"/>
                </a:solidFill>
                <a:latin typeface="Cambria"/>
                <a:ea typeface="Cambria"/>
                <a:cs typeface="Cambria"/>
                <a:sym typeface="Cambria"/>
              </a:rPr>
              <a:t>)</a:t>
            </a:r>
          </a:p>
        </p:txBody>
      </p:sp>
      <p:sp>
        <p:nvSpPr>
          <p:cNvPr id="33" name="TextBox 33"/>
          <p:cNvSpPr txBox="1"/>
          <p:nvPr/>
        </p:nvSpPr>
        <p:spPr>
          <a:xfrm rot="5400000">
            <a:off x="8936900" y="4664500"/>
            <a:ext cx="330566" cy="1437172"/>
          </a:xfrm>
          <a:prstGeom prst="rect">
            <a:avLst/>
          </a:prstGeom>
        </p:spPr>
        <p:txBody>
          <a:bodyPr lIns="0" tIns="0" rIns="0" bIns="0" rtlCol="0" anchor="t">
            <a:spAutoFit/>
          </a:bodyPr>
          <a:lstStyle/>
          <a:p>
            <a:pPr algn="ctr">
              <a:lnSpc>
                <a:spcPts val="10560"/>
              </a:lnSpc>
            </a:pPr>
            <a:r>
              <a:rPr lang="en-US" sz="7543">
                <a:solidFill>
                  <a:srgbClr val="E76262"/>
                </a:solidFill>
                <a:latin typeface="Cambria"/>
                <a:ea typeface="Cambria"/>
                <a:cs typeface="Cambria"/>
                <a:sym typeface="Cambria"/>
              </a:rPr>
              <a:t>)</a:t>
            </a:r>
          </a:p>
        </p:txBody>
      </p:sp>
      <p:sp>
        <p:nvSpPr>
          <p:cNvPr id="34" name="TextBox 34"/>
          <p:cNvSpPr txBox="1"/>
          <p:nvPr/>
        </p:nvSpPr>
        <p:spPr>
          <a:xfrm rot="5400000">
            <a:off x="8936900" y="5450416"/>
            <a:ext cx="330566" cy="1437172"/>
          </a:xfrm>
          <a:prstGeom prst="rect">
            <a:avLst/>
          </a:prstGeom>
        </p:spPr>
        <p:txBody>
          <a:bodyPr lIns="0" tIns="0" rIns="0" bIns="0" rtlCol="0" anchor="t">
            <a:spAutoFit/>
          </a:bodyPr>
          <a:lstStyle/>
          <a:p>
            <a:pPr algn="ctr">
              <a:lnSpc>
                <a:spcPts val="10560"/>
              </a:lnSpc>
            </a:pPr>
            <a:r>
              <a:rPr lang="en-US" sz="7543">
                <a:solidFill>
                  <a:srgbClr val="E76262"/>
                </a:solidFill>
                <a:latin typeface="Cambria"/>
                <a:ea typeface="Cambria"/>
                <a:cs typeface="Cambria"/>
                <a:sym typeface="Cambria"/>
              </a:rPr>
              <a:t>)</a:t>
            </a:r>
          </a:p>
        </p:txBody>
      </p:sp>
      <p:sp>
        <p:nvSpPr>
          <p:cNvPr id="35" name="TextBox 35"/>
          <p:cNvSpPr txBox="1"/>
          <p:nvPr/>
        </p:nvSpPr>
        <p:spPr>
          <a:xfrm rot="5400000">
            <a:off x="8936900" y="6236332"/>
            <a:ext cx="330566" cy="1437172"/>
          </a:xfrm>
          <a:prstGeom prst="rect">
            <a:avLst/>
          </a:prstGeom>
        </p:spPr>
        <p:txBody>
          <a:bodyPr lIns="0" tIns="0" rIns="0" bIns="0" rtlCol="0" anchor="t">
            <a:spAutoFit/>
          </a:bodyPr>
          <a:lstStyle/>
          <a:p>
            <a:pPr algn="ctr">
              <a:lnSpc>
                <a:spcPts val="10560"/>
              </a:lnSpc>
            </a:pPr>
            <a:r>
              <a:rPr lang="en-US" sz="7543">
                <a:solidFill>
                  <a:srgbClr val="E76262"/>
                </a:solidFill>
                <a:latin typeface="Cambria"/>
                <a:ea typeface="Cambria"/>
                <a:cs typeface="Cambria"/>
                <a:sym typeface="Cambria"/>
              </a:rPr>
              <a:t>)</a:t>
            </a:r>
          </a:p>
        </p:txBody>
      </p:sp>
      <p:sp>
        <p:nvSpPr>
          <p:cNvPr id="36" name="TextBox 36"/>
          <p:cNvSpPr txBox="1"/>
          <p:nvPr/>
        </p:nvSpPr>
        <p:spPr>
          <a:xfrm rot="5400000">
            <a:off x="8936900" y="7022247"/>
            <a:ext cx="330566" cy="1437172"/>
          </a:xfrm>
          <a:prstGeom prst="rect">
            <a:avLst/>
          </a:prstGeom>
        </p:spPr>
        <p:txBody>
          <a:bodyPr lIns="0" tIns="0" rIns="0" bIns="0" rtlCol="0" anchor="t">
            <a:spAutoFit/>
          </a:bodyPr>
          <a:lstStyle/>
          <a:p>
            <a:pPr algn="ctr">
              <a:lnSpc>
                <a:spcPts val="10560"/>
              </a:lnSpc>
            </a:pPr>
            <a:r>
              <a:rPr lang="en-US" sz="7543">
                <a:solidFill>
                  <a:srgbClr val="E76262"/>
                </a:solidFill>
                <a:latin typeface="Cambria"/>
                <a:ea typeface="Cambria"/>
                <a:cs typeface="Cambria"/>
                <a:sym typeface="Cambria"/>
              </a:rPr>
              <a:t>)</a:t>
            </a:r>
          </a:p>
        </p:txBody>
      </p:sp>
      <p:sp>
        <p:nvSpPr>
          <p:cNvPr id="37" name="TextBox 37"/>
          <p:cNvSpPr txBox="1"/>
          <p:nvPr/>
        </p:nvSpPr>
        <p:spPr>
          <a:xfrm>
            <a:off x="9564994" y="1084807"/>
            <a:ext cx="7602105" cy="1944296"/>
          </a:xfrm>
          <a:prstGeom prst="rect">
            <a:avLst/>
          </a:prstGeom>
        </p:spPr>
        <p:txBody>
          <a:bodyPr lIns="0" tIns="0" rIns="0" bIns="0" rtlCol="0" anchor="t">
            <a:spAutoFit/>
          </a:bodyPr>
          <a:lstStyle/>
          <a:p>
            <a:pPr algn="just">
              <a:lnSpc>
                <a:spcPts val="5179"/>
              </a:lnSpc>
            </a:pPr>
            <a:r>
              <a:rPr lang="en-US" sz="3699" dirty="0">
                <a:solidFill>
                  <a:srgbClr val="724737"/>
                </a:solidFill>
                <a:latin typeface="Roboto Condensed"/>
                <a:ea typeface="Roboto Condensed"/>
                <a:cs typeface="Roboto Condensed"/>
                <a:sym typeface="Roboto Condensed"/>
              </a:rPr>
              <a:t>2. </a:t>
            </a:r>
            <a:r>
              <a:rPr lang="en-US" sz="3699" i="1" dirty="0" err="1">
                <a:solidFill>
                  <a:srgbClr val="724737"/>
                </a:solidFill>
                <a:latin typeface="Roboto Condensed Italics"/>
                <a:ea typeface="Roboto Condensed Italics"/>
                <a:cs typeface="Roboto Condensed Italics"/>
                <a:sym typeface="Roboto Condensed Italics"/>
              </a:rPr>
              <a:t>Tiếng</a:t>
            </a:r>
            <a:r>
              <a:rPr lang="en-US" sz="3699" i="1" dirty="0">
                <a:solidFill>
                  <a:srgbClr val="724737"/>
                </a:solidFill>
                <a:latin typeface="Roboto Condensed Italics"/>
                <a:ea typeface="Roboto Condensed Italics"/>
                <a:cs typeface="Roboto Condensed Italics"/>
                <a:sym typeface="Roboto Condensed Italics"/>
              </a:rPr>
              <a:t> </a:t>
            </a:r>
            <a:r>
              <a:rPr lang="en-US" sz="3699" i="1" dirty="0" err="1">
                <a:solidFill>
                  <a:srgbClr val="724737"/>
                </a:solidFill>
                <a:latin typeface="Roboto Condensed Italics"/>
                <a:ea typeface="Roboto Condensed Italics"/>
                <a:cs typeface="Roboto Condensed Italics"/>
                <a:sym typeface="Roboto Condensed Italics"/>
              </a:rPr>
              <a:t>khèn</a:t>
            </a:r>
            <a:r>
              <a:rPr lang="en-US" sz="3699" i="1" dirty="0">
                <a:solidFill>
                  <a:srgbClr val="724737"/>
                </a:solidFill>
                <a:latin typeface="Roboto Condensed Italics"/>
                <a:ea typeface="Roboto Condensed Italics"/>
                <a:cs typeface="Roboto Condensed Italics"/>
                <a:sym typeface="Roboto Condensed Italics"/>
              </a:rPr>
              <a:t>. </a:t>
            </a:r>
            <a:r>
              <a:rPr lang="en-US" sz="3699" i="1" dirty="0" err="1">
                <a:solidFill>
                  <a:srgbClr val="724737"/>
                </a:solidFill>
                <a:latin typeface="Roboto Condensed Italics"/>
                <a:ea typeface="Roboto Condensed Italics"/>
                <a:cs typeface="Roboto Condensed Italics"/>
                <a:sym typeface="Roboto Condensed Italics"/>
              </a:rPr>
              <a:t>Tiếng</a:t>
            </a:r>
            <a:r>
              <a:rPr lang="en-US" sz="3699" i="1" dirty="0">
                <a:solidFill>
                  <a:srgbClr val="724737"/>
                </a:solidFill>
                <a:latin typeface="Roboto Condensed Italics"/>
                <a:ea typeface="Roboto Condensed Italics"/>
                <a:cs typeface="Roboto Condensed Italics"/>
                <a:sym typeface="Roboto Condensed Italics"/>
              </a:rPr>
              <a:t> </a:t>
            </a:r>
            <a:r>
              <a:rPr lang="en-US" sz="3699" i="1" dirty="0" err="1">
                <a:solidFill>
                  <a:srgbClr val="724737"/>
                </a:solidFill>
                <a:latin typeface="Roboto Condensed Italics"/>
                <a:ea typeface="Roboto Condensed Italics"/>
                <a:cs typeface="Roboto Condensed Italics"/>
                <a:sym typeface="Roboto Condensed Italics"/>
              </a:rPr>
              <a:t>ngựa</a:t>
            </a:r>
            <a:r>
              <a:rPr lang="en-US" sz="3699" i="1" dirty="0">
                <a:solidFill>
                  <a:srgbClr val="724737"/>
                </a:solidFill>
                <a:latin typeface="Roboto Condensed Italics"/>
                <a:ea typeface="Roboto Condensed Italics"/>
                <a:cs typeface="Roboto Condensed Italics"/>
                <a:sym typeface="Roboto Condensed Italics"/>
              </a:rPr>
              <a:t> </a:t>
            </a:r>
            <a:r>
              <a:rPr lang="en-US" sz="3699" i="1" dirty="0" err="1">
                <a:solidFill>
                  <a:srgbClr val="724737"/>
                </a:solidFill>
                <a:latin typeface="Roboto Condensed Italics"/>
                <a:ea typeface="Roboto Condensed Italics"/>
                <a:cs typeface="Roboto Condensed Italics"/>
                <a:sym typeface="Roboto Condensed Italics"/>
              </a:rPr>
              <a:t>hí</a:t>
            </a:r>
            <a:r>
              <a:rPr lang="en-US" sz="3699" i="1" dirty="0">
                <a:solidFill>
                  <a:srgbClr val="724737"/>
                </a:solidFill>
                <a:latin typeface="Roboto Condensed Italics"/>
                <a:ea typeface="Roboto Condensed Italics"/>
                <a:cs typeface="Roboto Condensed Italics"/>
                <a:sym typeface="Roboto Condensed Italics"/>
              </a:rPr>
              <a:t>. </a:t>
            </a:r>
            <a:r>
              <a:rPr lang="en-US" sz="3699" i="1" dirty="0" err="1">
                <a:solidFill>
                  <a:srgbClr val="724737"/>
                </a:solidFill>
                <a:latin typeface="Roboto Condensed Italics"/>
                <a:ea typeface="Roboto Condensed Italics"/>
                <a:cs typeface="Roboto Condensed Italics"/>
                <a:sym typeface="Roboto Condensed Italics"/>
              </a:rPr>
              <a:t>Náo</a:t>
            </a:r>
            <a:r>
              <a:rPr lang="en-US" sz="3699" i="1" dirty="0">
                <a:solidFill>
                  <a:srgbClr val="724737"/>
                </a:solidFill>
                <a:latin typeface="Roboto Condensed Italics"/>
                <a:ea typeface="Roboto Condensed Italics"/>
                <a:cs typeface="Roboto Condensed Italics"/>
                <a:sym typeface="Roboto Condensed Italics"/>
              </a:rPr>
              <a:t> </a:t>
            </a:r>
            <a:r>
              <a:rPr lang="en-US" sz="3699" i="1" dirty="0" err="1">
                <a:solidFill>
                  <a:srgbClr val="724737"/>
                </a:solidFill>
                <a:latin typeface="Roboto Condensed Italics"/>
                <a:ea typeface="Roboto Condensed Italics"/>
                <a:cs typeface="Roboto Condensed Italics"/>
                <a:sym typeface="Roboto Condensed Italics"/>
              </a:rPr>
              <a:t>nức</a:t>
            </a:r>
            <a:r>
              <a:rPr lang="en-US" sz="3699" i="1" dirty="0">
                <a:solidFill>
                  <a:srgbClr val="724737"/>
                </a:solidFill>
                <a:latin typeface="Roboto Condensed Italics"/>
                <a:ea typeface="Roboto Condensed Italics"/>
                <a:cs typeface="Roboto Condensed Italics"/>
                <a:sym typeface="Roboto Condensed Italics"/>
              </a:rPr>
              <a:t> </a:t>
            </a:r>
            <a:r>
              <a:rPr lang="en-US" sz="3699" i="1" dirty="0" err="1">
                <a:solidFill>
                  <a:srgbClr val="724737"/>
                </a:solidFill>
                <a:latin typeface="Roboto Condensed Italics"/>
                <a:ea typeface="Roboto Condensed Italics"/>
                <a:cs typeface="Roboto Condensed Italics"/>
                <a:sym typeface="Roboto Condensed Italics"/>
              </a:rPr>
              <a:t>lòng</a:t>
            </a:r>
            <a:r>
              <a:rPr lang="en-US" sz="3699" i="1" dirty="0">
                <a:solidFill>
                  <a:srgbClr val="724737"/>
                </a:solidFill>
                <a:latin typeface="Roboto Condensed Italics"/>
                <a:ea typeface="Roboto Condensed Italics"/>
                <a:cs typeface="Roboto Condensed Italics"/>
                <a:sym typeface="Roboto Condensed Italics"/>
              </a:rPr>
              <a:t> </a:t>
            </a:r>
            <a:r>
              <a:rPr lang="en-US" sz="3699" i="1" dirty="0" err="1">
                <a:solidFill>
                  <a:srgbClr val="724737"/>
                </a:solidFill>
                <a:latin typeface="Roboto Condensed Italics"/>
                <a:ea typeface="Roboto Condensed Italics"/>
                <a:cs typeface="Roboto Condensed Italics"/>
                <a:sym typeface="Roboto Condensed Italics"/>
              </a:rPr>
              <a:t>người</a:t>
            </a:r>
            <a:r>
              <a:rPr lang="en-US" sz="3699" i="1" dirty="0">
                <a:solidFill>
                  <a:srgbClr val="724737"/>
                </a:solidFill>
                <a:latin typeface="Roboto Condensed Italics"/>
                <a:ea typeface="Roboto Condensed Italics"/>
                <a:cs typeface="Roboto Condensed Italics"/>
                <a:sym typeface="Roboto Condensed Italics"/>
              </a:rPr>
              <a:t>.</a:t>
            </a:r>
          </a:p>
          <a:p>
            <a:pPr algn="just">
              <a:lnSpc>
                <a:spcPts val="5179"/>
              </a:lnSpc>
            </a:pPr>
            <a:endParaRPr lang="en-US" sz="3699" i="1" dirty="0">
              <a:solidFill>
                <a:srgbClr val="724737"/>
              </a:solidFill>
              <a:latin typeface="Roboto Condensed Italics"/>
              <a:ea typeface="Roboto Condensed Italics"/>
              <a:cs typeface="Roboto Condensed Italics"/>
              <a:sym typeface="Roboto Condensed Italics"/>
            </a:endParaRPr>
          </a:p>
        </p:txBody>
      </p:sp>
      <p:sp>
        <p:nvSpPr>
          <p:cNvPr id="38" name="TextBox 38"/>
          <p:cNvSpPr txBox="1"/>
          <p:nvPr/>
        </p:nvSpPr>
        <p:spPr>
          <a:xfrm>
            <a:off x="1043644" y="1532161"/>
            <a:ext cx="7815775" cy="1225594"/>
          </a:xfrm>
          <a:prstGeom prst="rect">
            <a:avLst/>
          </a:prstGeom>
        </p:spPr>
        <p:txBody>
          <a:bodyPr lIns="0" tIns="0" rIns="0" bIns="0" rtlCol="0" anchor="t">
            <a:spAutoFit/>
          </a:bodyPr>
          <a:lstStyle/>
          <a:p>
            <a:pPr algn="ctr">
              <a:lnSpc>
                <a:spcPts val="4899"/>
              </a:lnSpc>
              <a:spcBef>
                <a:spcPct val="0"/>
              </a:spcBef>
            </a:pPr>
            <a:r>
              <a:rPr lang="en-US" sz="3500" b="1">
                <a:solidFill>
                  <a:srgbClr val="494646"/>
                </a:solidFill>
                <a:latin typeface="Roboto Condensed Bold"/>
                <a:ea typeface="Roboto Condensed Bold"/>
                <a:cs typeface="Roboto Condensed Bold"/>
                <a:sym typeface="Roboto Condensed Bold"/>
              </a:rPr>
              <a:t>Nhiệm vụ 2: </a:t>
            </a:r>
            <a:r>
              <a:rPr lang="en-US" sz="3500">
                <a:solidFill>
                  <a:srgbClr val="494646"/>
                </a:solidFill>
                <a:latin typeface="Roboto Condensed"/>
                <a:ea typeface="Roboto Condensed"/>
                <a:cs typeface="Roboto Condensed"/>
                <a:sym typeface="Roboto Condensed"/>
              </a:rPr>
              <a:t>Nhận diện nhanh câu đặc biệt và tác dụng của nó, thời gian 30s/câu:</a:t>
            </a:r>
          </a:p>
        </p:txBody>
      </p:sp>
      <p:sp>
        <p:nvSpPr>
          <p:cNvPr id="39" name="TextBox 39"/>
          <p:cNvSpPr txBox="1"/>
          <p:nvPr/>
        </p:nvSpPr>
        <p:spPr>
          <a:xfrm>
            <a:off x="9609808" y="2582304"/>
            <a:ext cx="7815775" cy="606469"/>
          </a:xfrm>
          <a:prstGeom prst="rect">
            <a:avLst/>
          </a:prstGeom>
        </p:spPr>
        <p:txBody>
          <a:bodyPr lIns="0" tIns="0" rIns="0" bIns="0" rtlCol="0" anchor="t">
            <a:spAutoFit/>
          </a:bodyPr>
          <a:lstStyle/>
          <a:p>
            <a:pPr algn="ctr">
              <a:lnSpc>
                <a:spcPts val="4899"/>
              </a:lnSpc>
              <a:spcBef>
                <a:spcPct val="0"/>
              </a:spcBef>
            </a:pPr>
            <a:r>
              <a:rPr lang="en-US" sz="3500" b="1" dirty="0" err="1">
                <a:solidFill>
                  <a:srgbClr val="494646"/>
                </a:solidFill>
                <a:latin typeface="Roboto Condensed Bold"/>
                <a:ea typeface="Roboto Condensed Bold"/>
                <a:cs typeface="Roboto Condensed Bold"/>
                <a:sym typeface="Roboto Condensed Bold"/>
              </a:rPr>
              <a:t>Tiếng</a:t>
            </a:r>
            <a:r>
              <a:rPr lang="en-US" sz="3500" b="1" dirty="0">
                <a:solidFill>
                  <a:srgbClr val="494646"/>
                </a:solidFill>
                <a:latin typeface="Roboto Condensed Bold"/>
                <a:ea typeface="Roboto Condensed Bold"/>
                <a:cs typeface="Roboto Condensed Bold"/>
                <a:sym typeface="Roboto Condensed Bold"/>
              </a:rPr>
              <a:t> </a:t>
            </a:r>
            <a:r>
              <a:rPr lang="en-US" sz="3500" b="1" dirty="0" err="1">
                <a:solidFill>
                  <a:srgbClr val="494646"/>
                </a:solidFill>
                <a:latin typeface="Roboto Condensed Bold"/>
                <a:ea typeface="Roboto Condensed Bold"/>
                <a:cs typeface="Roboto Condensed Bold"/>
                <a:sym typeface="Roboto Condensed Bold"/>
              </a:rPr>
              <a:t>khèn</a:t>
            </a:r>
            <a:r>
              <a:rPr lang="en-US" sz="3500" b="1" dirty="0">
                <a:solidFill>
                  <a:srgbClr val="494646"/>
                </a:solidFill>
                <a:latin typeface="Roboto Condensed Bold"/>
                <a:ea typeface="Roboto Condensed Bold"/>
                <a:cs typeface="Roboto Condensed Bold"/>
                <a:sym typeface="Roboto Condensed Bold"/>
              </a:rPr>
              <a:t>. </a:t>
            </a:r>
            <a:r>
              <a:rPr lang="en-US" sz="3500" b="1" dirty="0" err="1">
                <a:solidFill>
                  <a:srgbClr val="494646"/>
                </a:solidFill>
                <a:latin typeface="Roboto Condensed Bold"/>
                <a:ea typeface="Roboto Condensed Bold"/>
                <a:cs typeface="Roboto Condensed Bold"/>
                <a:sym typeface="Roboto Condensed Bold"/>
              </a:rPr>
              <a:t>Tiếng</a:t>
            </a:r>
            <a:r>
              <a:rPr lang="en-US" sz="3500" b="1" dirty="0">
                <a:solidFill>
                  <a:srgbClr val="494646"/>
                </a:solidFill>
                <a:latin typeface="Roboto Condensed Bold"/>
                <a:ea typeface="Roboto Condensed Bold"/>
                <a:cs typeface="Roboto Condensed Bold"/>
                <a:sym typeface="Roboto Condensed Bold"/>
              </a:rPr>
              <a:t> </a:t>
            </a:r>
            <a:r>
              <a:rPr lang="en-US" sz="3500" b="1" dirty="0" err="1">
                <a:solidFill>
                  <a:srgbClr val="494646"/>
                </a:solidFill>
                <a:latin typeface="Roboto Condensed Bold"/>
                <a:ea typeface="Roboto Condensed Bold"/>
                <a:cs typeface="Roboto Condensed Bold"/>
                <a:sym typeface="Roboto Condensed Bold"/>
              </a:rPr>
              <a:t>ngựa</a:t>
            </a:r>
            <a:r>
              <a:rPr lang="en-US" sz="3500" b="1" dirty="0">
                <a:solidFill>
                  <a:srgbClr val="494646"/>
                </a:solidFill>
                <a:latin typeface="Roboto Condensed Bold"/>
                <a:ea typeface="Roboto Condensed Bold"/>
                <a:cs typeface="Roboto Condensed Bold"/>
                <a:sym typeface="Roboto Condensed Bold"/>
              </a:rPr>
              <a:t> </a:t>
            </a:r>
            <a:r>
              <a:rPr lang="en-US" sz="3500" b="1" dirty="0" err="1">
                <a:solidFill>
                  <a:srgbClr val="494646"/>
                </a:solidFill>
                <a:latin typeface="Roboto Condensed Bold"/>
                <a:ea typeface="Roboto Condensed Bold"/>
                <a:cs typeface="Roboto Condensed Bold"/>
                <a:sym typeface="Roboto Condensed Bold"/>
              </a:rPr>
              <a:t>hí</a:t>
            </a:r>
            <a:r>
              <a:rPr lang="en-US" sz="3500" b="1" dirty="0">
                <a:solidFill>
                  <a:srgbClr val="494646"/>
                </a:solidFill>
                <a:latin typeface="Roboto Condensed Bold"/>
                <a:ea typeface="Roboto Condensed Bold"/>
                <a:cs typeface="Roboto Condensed Bold"/>
                <a:sym typeface="Roboto Condensed Bold"/>
              </a:rPr>
              <a:t>.</a:t>
            </a:r>
          </a:p>
        </p:txBody>
      </p:sp>
      <p:sp>
        <p:nvSpPr>
          <p:cNvPr id="40" name="TextBox 40"/>
          <p:cNvSpPr txBox="1"/>
          <p:nvPr/>
        </p:nvSpPr>
        <p:spPr>
          <a:xfrm>
            <a:off x="9668369" y="5316411"/>
            <a:ext cx="7602105" cy="1944296"/>
          </a:xfrm>
          <a:prstGeom prst="rect">
            <a:avLst/>
          </a:prstGeom>
        </p:spPr>
        <p:txBody>
          <a:bodyPr lIns="0" tIns="0" rIns="0" bIns="0" rtlCol="0" anchor="t">
            <a:spAutoFit/>
          </a:bodyPr>
          <a:lstStyle/>
          <a:p>
            <a:pPr algn="just">
              <a:lnSpc>
                <a:spcPts val="5179"/>
              </a:lnSpc>
            </a:pPr>
            <a:r>
              <a:rPr lang="en-US" sz="3699" i="1">
                <a:solidFill>
                  <a:srgbClr val="724737"/>
                </a:solidFill>
                <a:latin typeface="Roboto Condensed Italics"/>
                <a:ea typeface="Roboto Condensed Italics"/>
                <a:cs typeface="Roboto Condensed Italics"/>
                <a:sym typeface="Roboto Condensed Italics"/>
              </a:rPr>
              <a:t>3. Chợ vùng cao xôn xao trong nắng mới. Chợ Đồng Văn. Ngựa thồ thon vó và đẹp mã từ các dốc đê, ngả đường kéo tới.</a:t>
            </a:r>
          </a:p>
        </p:txBody>
      </p:sp>
      <p:grpSp>
        <p:nvGrpSpPr>
          <p:cNvPr id="41" name="Group 41"/>
          <p:cNvGrpSpPr/>
          <p:nvPr/>
        </p:nvGrpSpPr>
        <p:grpSpPr>
          <a:xfrm>
            <a:off x="9668369" y="7355920"/>
            <a:ext cx="7480401" cy="854409"/>
            <a:chOff x="0" y="0"/>
            <a:chExt cx="9973868" cy="1139212"/>
          </a:xfrm>
        </p:grpSpPr>
        <p:sp>
          <p:nvSpPr>
            <p:cNvPr id="42" name="Freeform 42"/>
            <p:cNvSpPr/>
            <p:nvPr/>
          </p:nvSpPr>
          <p:spPr>
            <a:xfrm>
              <a:off x="0" y="0"/>
              <a:ext cx="9973945" cy="1139382"/>
            </a:xfrm>
            <a:custGeom>
              <a:avLst/>
              <a:gdLst/>
              <a:ahLst/>
              <a:cxnLst/>
              <a:rect l="l" t="t" r="r" b="b"/>
              <a:pathLst>
                <a:path w="9973945" h="1139382">
                  <a:moveTo>
                    <a:pt x="458978" y="0"/>
                  </a:moveTo>
                  <a:lnTo>
                    <a:pt x="9514840" y="0"/>
                  </a:lnTo>
                  <a:cubicBezTo>
                    <a:pt x="9636633" y="0"/>
                    <a:pt x="9753347" y="37571"/>
                    <a:pt x="9839452" y="104428"/>
                  </a:cubicBezTo>
                  <a:cubicBezTo>
                    <a:pt x="9925558" y="171286"/>
                    <a:pt x="9973945" y="261909"/>
                    <a:pt x="9973945" y="356476"/>
                  </a:cubicBezTo>
                  <a:lnTo>
                    <a:pt x="9973945" y="782867"/>
                  </a:lnTo>
                  <a:cubicBezTo>
                    <a:pt x="9973945" y="877435"/>
                    <a:pt x="9925558" y="968057"/>
                    <a:pt x="9839452" y="1034915"/>
                  </a:cubicBezTo>
                  <a:cubicBezTo>
                    <a:pt x="9753347" y="1101773"/>
                    <a:pt x="9636633" y="1139382"/>
                    <a:pt x="9514840" y="1139382"/>
                  </a:cubicBezTo>
                  <a:lnTo>
                    <a:pt x="458978" y="1139382"/>
                  </a:lnTo>
                  <a:cubicBezTo>
                    <a:pt x="337185" y="1139382"/>
                    <a:pt x="220472" y="1101773"/>
                    <a:pt x="134366" y="1034915"/>
                  </a:cubicBezTo>
                  <a:cubicBezTo>
                    <a:pt x="48260" y="968057"/>
                    <a:pt x="0" y="877336"/>
                    <a:pt x="0" y="782867"/>
                  </a:cubicBezTo>
                  <a:lnTo>
                    <a:pt x="0" y="356378"/>
                  </a:lnTo>
                  <a:cubicBezTo>
                    <a:pt x="0" y="261810"/>
                    <a:pt x="48387" y="171187"/>
                    <a:pt x="134493" y="104330"/>
                  </a:cubicBezTo>
                  <a:cubicBezTo>
                    <a:pt x="220599" y="37472"/>
                    <a:pt x="337312" y="0"/>
                    <a:pt x="458978" y="0"/>
                  </a:cubicBezTo>
                  <a:close/>
                </a:path>
              </a:pathLst>
            </a:custGeom>
            <a:solidFill>
              <a:srgbClr val="FFCF91"/>
            </a:solidFill>
          </p:spPr>
          <p:txBody>
            <a:bodyPr/>
            <a:lstStyle/>
            <a:p>
              <a:endParaRPr lang="en-US"/>
            </a:p>
          </p:txBody>
        </p:sp>
      </p:grpSp>
      <p:sp>
        <p:nvSpPr>
          <p:cNvPr id="43" name="TextBox 43"/>
          <p:cNvSpPr txBox="1"/>
          <p:nvPr/>
        </p:nvSpPr>
        <p:spPr>
          <a:xfrm>
            <a:off x="9716643" y="7460081"/>
            <a:ext cx="7815775" cy="606469"/>
          </a:xfrm>
          <a:prstGeom prst="rect">
            <a:avLst/>
          </a:prstGeom>
        </p:spPr>
        <p:txBody>
          <a:bodyPr lIns="0" tIns="0" rIns="0" bIns="0" rtlCol="0" anchor="t">
            <a:spAutoFit/>
          </a:bodyPr>
          <a:lstStyle/>
          <a:p>
            <a:pPr algn="ctr">
              <a:lnSpc>
                <a:spcPts val="4899"/>
              </a:lnSpc>
              <a:spcBef>
                <a:spcPct val="0"/>
              </a:spcBef>
            </a:pPr>
            <a:r>
              <a:rPr lang="en-US" sz="3500" b="1">
                <a:solidFill>
                  <a:srgbClr val="494646"/>
                </a:solidFill>
                <a:latin typeface="Roboto Condensed Bold"/>
                <a:ea typeface="Roboto Condensed Bold"/>
                <a:cs typeface="Roboto Condensed Bold"/>
                <a:sym typeface="Roboto Condensed Bold"/>
              </a:rPr>
              <a:t>Chợ Đồng Văn.</a:t>
            </a:r>
          </a:p>
        </p:txBody>
      </p:sp>
      <p:grpSp>
        <p:nvGrpSpPr>
          <p:cNvPr id="44" name="Group 44"/>
          <p:cNvGrpSpPr/>
          <p:nvPr/>
        </p:nvGrpSpPr>
        <p:grpSpPr>
          <a:xfrm>
            <a:off x="9777494" y="3717989"/>
            <a:ext cx="7480401" cy="1492713"/>
            <a:chOff x="0" y="0"/>
            <a:chExt cx="9973868" cy="1990285"/>
          </a:xfrm>
        </p:grpSpPr>
        <p:sp>
          <p:nvSpPr>
            <p:cNvPr id="45" name="Freeform 45"/>
            <p:cNvSpPr/>
            <p:nvPr/>
          </p:nvSpPr>
          <p:spPr>
            <a:xfrm>
              <a:off x="0" y="0"/>
              <a:ext cx="9973945" cy="1990455"/>
            </a:xfrm>
            <a:custGeom>
              <a:avLst/>
              <a:gdLst/>
              <a:ahLst/>
              <a:cxnLst/>
              <a:rect l="l" t="t" r="r" b="b"/>
              <a:pathLst>
                <a:path w="9973945" h="1990455">
                  <a:moveTo>
                    <a:pt x="458978" y="0"/>
                  </a:moveTo>
                  <a:lnTo>
                    <a:pt x="9514840" y="0"/>
                  </a:lnTo>
                  <a:cubicBezTo>
                    <a:pt x="9636633" y="0"/>
                    <a:pt x="9753347" y="65638"/>
                    <a:pt x="9839452" y="182444"/>
                  </a:cubicBezTo>
                  <a:cubicBezTo>
                    <a:pt x="9925558" y="299249"/>
                    <a:pt x="9973945" y="457574"/>
                    <a:pt x="9973945" y="622790"/>
                  </a:cubicBezTo>
                  <a:lnTo>
                    <a:pt x="9973945" y="1367725"/>
                  </a:lnTo>
                  <a:cubicBezTo>
                    <a:pt x="9973945" y="1532941"/>
                    <a:pt x="9925558" y="1691266"/>
                    <a:pt x="9839452" y="1808071"/>
                  </a:cubicBezTo>
                  <a:cubicBezTo>
                    <a:pt x="9753347" y="1924877"/>
                    <a:pt x="9636633" y="1990455"/>
                    <a:pt x="9514840" y="1990455"/>
                  </a:cubicBezTo>
                  <a:lnTo>
                    <a:pt x="458978" y="1990455"/>
                  </a:lnTo>
                  <a:cubicBezTo>
                    <a:pt x="337185" y="1990455"/>
                    <a:pt x="220472" y="1924877"/>
                    <a:pt x="134366" y="1808071"/>
                  </a:cubicBezTo>
                  <a:cubicBezTo>
                    <a:pt x="48260" y="1691266"/>
                    <a:pt x="0" y="1532769"/>
                    <a:pt x="0" y="1367725"/>
                  </a:cubicBezTo>
                  <a:lnTo>
                    <a:pt x="0" y="622617"/>
                  </a:lnTo>
                  <a:cubicBezTo>
                    <a:pt x="0" y="457402"/>
                    <a:pt x="48387" y="299077"/>
                    <a:pt x="134493" y="182272"/>
                  </a:cubicBezTo>
                  <a:cubicBezTo>
                    <a:pt x="220599" y="65466"/>
                    <a:pt x="337312" y="0"/>
                    <a:pt x="458978" y="0"/>
                  </a:cubicBezTo>
                  <a:close/>
                </a:path>
              </a:pathLst>
            </a:custGeom>
            <a:solidFill>
              <a:srgbClr val="FFCF91"/>
            </a:solidFill>
          </p:spPr>
          <p:txBody>
            <a:bodyPr/>
            <a:lstStyle/>
            <a:p>
              <a:endParaRPr lang="en-US"/>
            </a:p>
          </p:txBody>
        </p:sp>
      </p:grpSp>
      <p:sp>
        <p:nvSpPr>
          <p:cNvPr id="46" name="TextBox 46"/>
          <p:cNvSpPr txBox="1"/>
          <p:nvPr/>
        </p:nvSpPr>
        <p:spPr>
          <a:xfrm>
            <a:off x="9716643" y="3827605"/>
            <a:ext cx="7139323" cy="1225594"/>
          </a:xfrm>
          <a:prstGeom prst="rect">
            <a:avLst/>
          </a:prstGeom>
        </p:spPr>
        <p:txBody>
          <a:bodyPr lIns="0" tIns="0" rIns="0" bIns="0" rtlCol="0" anchor="t">
            <a:spAutoFit/>
          </a:bodyPr>
          <a:lstStyle/>
          <a:p>
            <a:pPr algn="ctr">
              <a:lnSpc>
                <a:spcPts val="4899"/>
              </a:lnSpc>
              <a:spcBef>
                <a:spcPct val="0"/>
              </a:spcBef>
            </a:pPr>
            <a:r>
              <a:rPr lang="en-US" sz="3500">
                <a:solidFill>
                  <a:srgbClr val="000000"/>
                </a:solidFill>
                <a:latin typeface="Roboto Condensed"/>
                <a:ea typeface="Roboto Condensed"/>
                <a:cs typeface="Roboto Condensed"/>
                <a:sym typeface="Roboto Condensed"/>
              </a:rPr>
              <a:t>→ Liệt kê, thông báo sự tồn tại của sự vật hiện tượng</a:t>
            </a:r>
          </a:p>
        </p:txBody>
      </p:sp>
      <p:grpSp>
        <p:nvGrpSpPr>
          <p:cNvPr id="47" name="Group 47"/>
          <p:cNvGrpSpPr/>
          <p:nvPr/>
        </p:nvGrpSpPr>
        <p:grpSpPr>
          <a:xfrm>
            <a:off x="9729221" y="8342125"/>
            <a:ext cx="7480401" cy="1492713"/>
            <a:chOff x="0" y="0"/>
            <a:chExt cx="9973868" cy="1990285"/>
          </a:xfrm>
        </p:grpSpPr>
        <p:sp>
          <p:nvSpPr>
            <p:cNvPr id="48" name="Freeform 48"/>
            <p:cNvSpPr/>
            <p:nvPr/>
          </p:nvSpPr>
          <p:spPr>
            <a:xfrm>
              <a:off x="0" y="0"/>
              <a:ext cx="9973945" cy="1990455"/>
            </a:xfrm>
            <a:custGeom>
              <a:avLst/>
              <a:gdLst/>
              <a:ahLst/>
              <a:cxnLst/>
              <a:rect l="l" t="t" r="r" b="b"/>
              <a:pathLst>
                <a:path w="9973945" h="1990455">
                  <a:moveTo>
                    <a:pt x="458978" y="0"/>
                  </a:moveTo>
                  <a:lnTo>
                    <a:pt x="9514840" y="0"/>
                  </a:lnTo>
                  <a:cubicBezTo>
                    <a:pt x="9636633" y="0"/>
                    <a:pt x="9753347" y="65638"/>
                    <a:pt x="9839452" y="182444"/>
                  </a:cubicBezTo>
                  <a:cubicBezTo>
                    <a:pt x="9925558" y="299249"/>
                    <a:pt x="9973945" y="457574"/>
                    <a:pt x="9973945" y="622790"/>
                  </a:cubicBezTo>
                  <a:lnTo>
                    <a:pt x="9973945" y="1367725"/>
                  </a:lnTo>
                  <a:cubicBezTo>
                    <a:pt x="9973945" y="1532941"/>
                    <a:pt x="9925558" y="1691266"/>
                    <a:pt x="9839452" y="1808071"/>
                  </a:cubicBezTo>
                  <a:cubicBezTo>
                    <a:pt x="9753347" y="1924877"/>
                    <a:pt x="9636633" y="1990455"/>
                    <a:pt x="9514840" y="1990455"/>
                  </a:cubicBezTo>
                  <a:lnTo>
                    <a:pt x="458978" y="1990455"/>
                  </a:lnTo>
                  <a:cubicBezTo>
                    <a:pt x="337185" y="1990455"/>
                    <a:pt x="220472" y="1924877"/>
                    <a:pt x="134366" y="1808071"/>
                  </a:cubicBezTo>
                  <a:cubicBezTo>
                    <a:pt x="48260" y="1691266"/>
                    <a:pt x="0" y="1532769"/>
                    <a:pt x="0" y="1367725"/>
                  </a:cubicBezTo>
                  <a:lnTo>
                    <a:pt x="0" y="622617"/>
                  </a:lnTo>
                  <a:cubicBezTo>
                    <a:pt x="0" y="457402"/>
                    <a:pt x="48387" y="299077"/>
                    <a:pt x="134493" y="182272"/>
                  </a:cubicBezTo>
                  <a:cubicBezTo>
                    <a:pt x="220599" y="65466"/>
                    <a:pt x="337312" y="0"/>
                    <a:pt x="458978" y="0"/>
                  </a:cubicBezTo>
                  <a:close/>
                </a:path>
              </a:pathLst>
            </a:custGeom>
            <a:solidFill>
              <a:srgbClr val="FFCF91"/>
            </a:solidFill>
          </p:spPr>
          <p:txBody>
            <a:bodyPr/>
            <a:lstStyle/>
            <a:p>
              <a:endParaRPr lang="en-US"/>
            </a:p>
          </p:txBody>
        </p:sp>
      </p:grpSp>
      <p:sp>
        <p:nvSpPr>
          <p:cNvPr id="49" name="TextBox 49"/>
          <p:cNvSpPr txBox="1"/>
          <p:nvPr/>
        </p:nvSpPr>
        <p:spPr>
          <a:xfrm>
            <a:off x="9887181" y="8535898"/>
            <a:ext cx="7139323" cy="1225594"/>
          </a:xfrm>
          <a:prstGeom prst="rect">
            <a:avLst/>
          </a:prstGeom>
        </p:spPr>
        <p:txBody>
          <a:bodyPr lIns="0" tIns="0" rIns="0" bIns="0" rtlCol="0" anchor="t">
            <a:spAutoFit/>
          </a:bodyPr>
          <a:lstStyle/>
          <a:p>
            <a:pPr algn="ctr">
              <a:lnSpc>
                <a:spcPts val="4899"/>
              </a:lnSpc>
              <a:spcBef>
                <a:spcPct val="0"/>
              </a:spcBef>
            </a:pPr>
            <a:r>
              <a:rPr lang="en-US" sz="3500">
                <a:solidFill>
                  <a:srgbClr val="494646"/>
                </a:solidFill>
                <a:latin typeface="Roboto Condensed"/>
                <a:ea typeface="Roboto Condensed"/>
                <a:cs typeface="Roboto Condensed"/>
                <a:sym typeface="Roboto Condensed"/>
              </a:rPr>
              <a:t>→ Xác định thời gian, nơi chốn diễn ra sự việc</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arn(inVertical)">
                                      <p:cBhvr>
                                        <p:cTn id="10" dur="500"/>
                                        <p:tgtEl>
                                          <p:spTgt spid="3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barn(inVertical)">
                                      <p:cBhvr>
                                        <p:cTn id="13" dur="500"/>
                                        <p:tgtEl>
                                          <p:spTgt spid="46"/>
                                        </p:tgtEl>
                                      </p:cBhvr>
                                    </p:animEffect>
                                  </p:childTnLst>
                                </p:cTn>
                              </p:par>
                              <p:par>
                                <p:cTn id="14" presetID="16" presetClass="entr" presetSubtype="21"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barn(inVertical)">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anim calcmode="lin" valueType="num">
                                      <p:cBhvr>
                                        <p:cTn id="22" dur="1000" fill="hold"/>
                                        <p:tgtEl>
                                          <p:spTgt spid="41"/>
                                        </p:tgtEl>
                                        <p:attrNameLst>
                                          <p:attrName>ppt_x</p:attrName>
                                        </p:attrNameLst>
                                      </p:cBhvr>
                                      <p:tavLst>
                                        <p:tav tm="0">
                                          <p:val>
                                            <p:strVal val="#ppt_x"/>
                                          </p:val>
                                        </p:tav>
                                        <p:tav tm="100000">
                                          <p:val>
                                            <p:strVal val="#ppt_x"/>
                                          </p:val>
                                        </p:tav>
                                      </p:tavLst>
                                    </p:anim>
                                    <p:anim calcmode="lin" valueType="num">
                                      <p:cBhvr>
                                        <p:cTn id="23" dur="1000" fill="hold"/>
                                        <p:tgtEl>
                                          <p:spTgt spid="4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1000"/>
                                        <p:tgtEl>
                                          <p:spTgt spid="43"/>
                                        </p:tgtEl>
                                      </p:cBhvr>
                                    </p:animEffect>
                                    <p:anim calcmode="lin" valueType="num">
                                      <p:cBhvr>
                                        <p:cTn id="27" dur="1000" fill="hold"/>
                                        <p:tgtEl>
                                          <p:spTgt spid="43"/>
                                        </p:tgtEl>
                                        <p:attrNameLst>
                                          <p:attrName>ppt_x</p:attrName>
                                        </p:attrNameLst>
                                      </p:cBhvr>
                                      <p:tavLst>
                                        <p:tav tm="0">
                                          <p:val>
                                            <p:strVal val="#ppt_x"/>
                                          </p:val>
                                        </p:tav>
                                        <p:tav tm="100000">
                                          <p:val>
                                            <p:strVal val="#ppt_x"/>
                                          </p:val>
                                        </p:tav>
                                      </p:tavLst>
                                    </p:anim>
                                    <p:anim calcmode="lin" valueType="num">
                                      <p:cBhvr>
                                        <p:cTn id="28" dur="1000" fill="hold"/>
                                        <p:tgtEl>
                                          <p:spTgt spid="4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00"/>
                                        <p:tgtEl>
                                          <p:spTgt spid="49"/>
                                        </p:tgtEl>
                                      </p:cBhvr>
                                    </p:animEffect>
                                    <p:anim calcmode="lin" valueType="num">
                                      <p:cBhvr>
                                        <p:cTn id="32" dur="1000" fill="hold"/>
                                        <p:tgtEl>
                                          <p:spTgt spid="49"/>
                                        </p:tgtEl>
                                        <p:attrNameLst>
                                          <p:attrName>ppt_x</p:attrName>
                                        </p:attrNameLst>
                                      </p:cBhvr>
                                      <p:tavLst>
                                        <p:tav tm="0">
                                          <p:val>
                                            <p:strVal val="#ppt_x"/>
                                          </p:val>
                                        </p:tav>
                                        <p:tav tm="100000">
                                          <p:val>
                                            <p:strVal val="#ppt_x"/>
                                          </p:val>
                                        </p:tav>
                                      </p:tavLst>
                                    </p:anim>
                                    <p:anim calcmode="lin" valueType="num">
                                      <p:cBhvr>
                                        <p:cTn id="33" dur="1000" fill="hold"/>
                                        <p:tgtEl>
                                          <p:spTgt spid="4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1000"/>
                                        <p:tgtEl>
                                          <p:spTgt spid="47"/>
                                        </p:tgtEl>
                                      </p:cBhvr>
                                    </p:animEffect>
                                    <p:anim calcmode="lin" valueType="num">
                                      <p:cBhvr>
                                        <p:cTn id="37" dur="1000" fill="hold"/>
                                        <p:tgtEl>
                                          <p:spTgt spid="47"/>
                                        </p:tgtEl>
                                        <p:attrNameLst>
                                          <p:attrName>ppt_x</p:attrName>
                                        </p:attrNameLst>
                                      </p:cBhvr>
                                      <p:tavLst>
                                        <p:tav tm="0">
                                          <p:val>
                                            <p:strVal val="#ppt_x"/>
                                          </p:val>
                                        </p:tav>
                                        <p:tav tm="100000">
                                          <p:val>
                                            <p:strVal val="#ppt_x"/>
                                          </p:val>
                                        </p:tav>
                                      </p:tavLst>
                                    </p:anim>
                                    <p:anim calcmode="lin" valueType="num">
                                      <p:cBhvr>
                                        <p:cTn id="3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0"/>
      <p:bldP spid="46"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grpSp>
        <p:nvGrpSpPr>
          <p:cNvPr id="4" name="Group 4"/>
          <p:cNvGrpSpPr/>
          <p:nvPr/>
        </p:nvGrpSpPr>
        <p:grpSpPr>
          <a:xfrm>
            <a:off x="1028700" y="9347332"/>
            <a:ext cx="15613811" cy="751415"/>
            <a:chOff x="0" y="0"/>
            <a:chExt cx="20818415" cy="1001887"/>
          </a:xfrm>
        </p:grpSpPr>
        <p:sp>
          <p:nvSpPr>
            <p:cNvPr id="5" name="Freeform 5"/>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4"/>
              <a:stretch>
                <a:fillRect l="-179" r="-179" b="1"/>
              </a:stretch>
            </a:blipFill>
          </p:spPr>
          <p:txBody>
            <a:bodyPr/>
            <a:lstStyle/>
            <a:p>
              <a:endParaRPr lang="en-US"/>
            </a:p>
          </p:txBody>
        </p:sp>
      </p:grpSp>
      <p:sp>
        <p:nvSpPr>
          <p:cNvPr id="6" name="Freeform 6"/>
          <p:cNvSpPr/>
          <p:nvPr/>
        </p:nvSpPr>
        <p:spPr>
          <a:xfrm>
            <a:off x="591725" y="416256"/>
            <a:ext cx="17140965" cy="9567482"/>
          </a:xfrm>
          <a:custGeom>
            <a:avLst/>
            <a:gdLst/>
            <a:ahLst/>
            <a:cxnLst/>
            <a:rect l="l" t="t" r="r" b="b"/>
            <a:pathLst>
              <a:path w="17140965" h="9567482">
                <a:moveTo>
                  <a:pt x="0" y="0"/>
                </a:moveTo>
                <a:lnTo>
                  <a:pt x="17140965" y="0"/>
                </a:lnTo>
                <a:lnTo>
                  <a:pt x="17140965" y="9567482"/>
                </a:lnTo>
                <a:lnTo>
                  <a:pt x="0" y="95674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9120188" y="780596"/>
            <a:ext cx="8305395" cy="8775776"/>
          </a:xfrm>
          <a:custGeom>
            <a:avLst/>
            <a:gdLst/>
            <a:ahLst/>
            <a:cxnLst/>
            <a:rect l="l" t="t" r="r" b="b"/>
            <a:pathLst>
              <a:path w="8305395" h="8775776">
                <a:moveTo>
                  <a:pt x="0" y="0"/>
                </a:moveTo>
                <a:lnTo>
                  <a:pt x="8305394" y="0"/>
                </a:lnTo>
                <a:lnTo>
                  <a:pt x="8305394" y="8775776"/>
                </a:lnTo>
                <a:lnTo>
                  <a:pt x="0" y="877577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772510" y="822814"/>
            <a:ext cx="8086908" cy="8775776"/>
          </a:xfrm>
          <a:custGeom>
            <a:avLst/>
            <a:gdLst/>
            <a:ahLst/>
            <a:cxnLst/>
            <a:rect l="l" t="t" r="r" b="b"/>
            <a:pathLst>
              <a:path w="8086908" h="8775776">
                <a:moveTo>
                  <a:pt x="0" y="0"/>
                </a:moveTo>
                <a:lnTo>
                  <a:pt x="8086908" y="0"/>
                </a:lnTo>
                <a:lnTo>
                  <a:pt x="8086908" y="8775776"/>
                </a:lnTo>
                <a:lnTo>
                  <a:pt x="0" y="877577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a:off x="9254920" y="3595955"/>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Freeform 10"/>
          <p:cNvSpPr/>
          <p:nvPr/>
        </p:nvSpPr>
        <p:spPr>
          <a:xfrm>
            <a:off x="9254920" y="4382219"/>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Freeform 11"/>
          <p:cNvSpPr/>
          <p:nvPr/>
        </p:nvSpPr>
        <p:spPr>
          <a:xfrm>
            <a:off x="9254920" y="5168483"/>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a:off x="9254920" y="5954747"/>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3" name="Freeform 13"/>
          <p:cNvSpPr/>
          <p:nvPr/>
        </p:nvSpPr>
        <p:spPr>
          <a:xfrm>
            <a:off x="9254920" y="6741011"/>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4" name="Freeform 14"/>
          <p:cNvSpPr/>
          <p:nvPr/>
        </p:nvSpPr>
        <p:spPr>
          <a:xfrm>
            <a:off x="9254920" y="7527274"/>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5" name="Freeform 15"/>
          <p:cNvSpPr/>
          <p:nvPr/>
        </p:nvSpPr>
        <p:spPr>
          <a:xfrm>
            <a:off x="8479191" y="3595955"/>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6" name="Freeform 16"/>
          <p:cNvSpPr/>
          <p:nvPr/>
        </p:nvSpPr>
        <p:spPr>
          <a:xfrm>
            <a:off x="8479191" y="4382219"/>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7" name="Freeform 17"/>
          <p:cNvSpPr/>
          <p:nvPr/>
        </p:nvSpPr>
        <p:spPr>
          <a:xfrm>
            <a:off x="8479191" y="5168483"/>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8" name="Freeform 18"/>
          <p:cNvSpPr/>
          <p:nvPr/>
        </p:nvSpPr>
        <p:spPr>
          <a:xfrm>
            <a:off x="8479191" y="5954747"/>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9" name="Freeform 19"/>
          <p:cNvSpPr/>
          <p:nvPr/>
        </p:nvSpPr>
        <p:spPr>
          <a:xfrm>
            <a:off x="8479191" y="6741011"/>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0" name="Freeform 20"/>
          <p:cNvSpPr/>
          <p:nvPr/>
        </p:nvSpPr>
        <p:spPr>
          <a:xfrm>
            <a:off x="8479191" y="7527274"/>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nvGrpSpPr>
          <p:cNvPr id="21" name="Group 21"/>
          <p:cNvGrpSpPr/>
          <p:nvPr/>
        </p:nvGrpSpPr>
        <p:grpSpPr>
          <a:xfrm>
            <a:off x="352312" y="8612098"/>
            <a:ext cx="1352776" cy="1371636"/>
            <a:chOff x="0" y="0"/>
            <a:chExt cx="1803701" cy="1828848"/>
          </a:xfrm>
        </p:grpSpPr>
        <p:sp>
          <p:nvSpPr>
            <p:cNvPr id="22" name="Freeform 22"/>
            <p:cNvSpPr/>
            <p:nvPr/>
          </p:nvSpPr>
          <p:spPr>
            <a:xfrm>
              <a:off x="0" y="0"/>
              <a:ext cx="1803654" cy="1828800"/>
            </a:xfrm>
            <a:custGeom>
              <a:avLst/>
              <a:gdLst/>
              <a:ahLst/>
              <a:cxnLst/>
              <a:rect l="l" t="t" r="r" b="b"/>
              <a:pathLst>
                <a:path w="1803654" h="1828800">
                  <a:moveTo>
                    <a:pt x="0" y="0"/>
                  </a:moveTo>
                  <a:lnTo>
                    <a:pt x="1803654" y="0"/>
                  </a:lnTo>
                  <a:lnTo>
                    <a:pt x="1803654" y="1828800"/>
                  </a:lnTo>
                  <a:lnTo>
                    <a:pt x="0" y="1828800"/>
                  </a:lnTo>
                  <a:lnTo>
                    <a:pt x="0" y="0"/>
                  </a:lnTo>
                  <a:close/>
                </a:path>
              </a:pathLst>
            </a:custGeom>
            <a:blipFill>
              <a:blip r:embed="rId13"/>
              <a:stretch>
                <a:fillRect l="-4" r="-7" b="-2"/>
              </a:stretch>
            </a:blipFill>
          </p:spPr>
          <p:txBody>
            <a:bodyPr/>
            <a:lstStyle/>
            <a:p>
              <a:endParaRPr lang="en-US"/>
            </a:p>
          </p:txBody>
        </p:sp>
      </p:grpSp>
      <p:sp>
        <p:nvSpPr>
          <p:cNvPr id="23" name="Freeform 23"/>
          <p:cNvSpPr/>
          <p:nvPr/>
        </p:nvSpPr>
        <p:spPr>
          <a:xfrm>
            <a:off x="8256224" y="220040"/>
            <a:ext cx="1395047" cy="304713"/>
          </a:xfrm>
          <a:custGeom>
            <a:avLst/>
            <a:gdLst/>
            <a:ahLst/>
            <a:cxnLst/>
            <a:rect l="l" t="t" r="r" b="b"/>
            <a:pathLst>
              <a:path w="1395047" h="304713">
                <a:moveTo>
                  <a:pt x="0" y="0"/>
                </a:moveTo>
                <a:lnTo>
                  <a:pt x="1395047" y="0"/>
                </a:lnTo>
                <a:lnTo>
                  <a:pt x="1395047" y="304713"/>
                </a:lnTo>
                <a:lnTo>
                  <a:pt x="0" y="304713"/>
                </a:lnTo>
                <a:lnTo>
                  <a:pt x="0" y="0"/>
                </a:lnTo>
                <a:close/>
              </a:path>
            </a:pathLst>
          </a:custGeom>
          <a:blipFill>
            <a:blip r:embed="rId14">
              <a:extLst>
                <a:ext uri="{96DAC541-7B7A-43D3-8B79-37D633B846F1}">
                  <asvg:svgBlip xmlns:asvg="http://schemas.microsoft.com/office/drawing/2016/SVG/main" r:embed="rId15"/>
                </a:ext>
              </a:extLst>
            </a:blip>
            <a:stretch>
              <a:fillRect t="-57448" b="-57448"/>
            </a:stretch>
          </a:blipFill>
        </p:spPr>
        <p:txBody>
          <a:bodyPr/>
          <a:lstStyle/>
          <a:p>
            <a:endParaRPr lang="en-US"/>
          </a:p>
        </p:txBody>
      </p:sp>
      <p:grpSp>
        <p:nvGrpSpPr>
          <p:cNvPr id="24" name="Group 24"/>
          <p:cNvGrpSpPr/>
          <p:nvPr/>
        </p:nvGrpSpPr>
        <p:grpSpPr>
          <a:xfrm rot="-3955797">
            <a:off x="16559820" y="8767549"/>
            <a:ext cx="1683902" cy="1159567"/>
            <a:chOff x="0" y="0"/>
            <a:chExt cx="2245203" cy="1546089"/>
          </a:xfrm>
        </p:grpSpPr>
        <p:sp>
          <p:nvSpPr>
            <p:cNvPr id="25" name="Freeform 25"/>
            <p:cNvSpPr/>
            <p:nvPr/>
          </p:nvSpPr>
          <p:spPr>
            <a:xfrm flipH="1" flipV="1">
              <a:off x="0" y="0"/>
              <a:ext cx="2245233" cy="1546098"/>
            </a:xfrm>
            <a:custGeom>
              <a:avLst/>
              <a:gdLst/>
              <a:ahLst/>
              <a:cxnLst/>
              <a:rect l="l" t="t" r="r" b="b"/>
              <a:pathLst>
                <a:path w="2245233" h="1546098">
                  <a:moveTo>
                    <a:pt x="2245233" y="1546098"/>
                  </a:moveTo>
                  <a:lnTo>
                    <a:pt x="0" y="1546098"/>
                  </a:lnTo>
                  <a:lnTo>
                    <a:pt x="0" y="0"/>
                  </a:lnTo>
                  <a:lnTo>
                    <a:pt x="2245233" y="0"/>
                  </a:lnTo>
                  <a:lnTo>
                    <a:pt x="2245233" y="1546098"/>
                  </a:lnTo>
                  <a:close/>
                </a:path>
              </a:pathLst>
            </a:custGeom>
            <a:blipFill>
              <a:blip r:embed="rId16"/>
              <a:stretch>
                <a:fillRect t="-11318" r="1" b="-11318"/>
              </a:stretch>
            </a:blipFill>
          </p:spPr>
          <p:txBody>
            <a:bodyPr/>
            <a:lstStyle/>
            <a:p>
              <a:endParaRPr lang="en-US"/>
            </a:p>
          </p:txBody>
        </p:sp>
      </p:grpSp>
      <p:grpSp>
        <p:nvGrpSpPr>
          <p:cNvPr id="26" name="Group 26"/>
          <p:cNvGrpSpPr/>
          <p:nvPr/>
        </p:nvGrpSpPr>
        <p:grpSpPr>
          <a:xfrm>
            <a:off x="9778899" y="4068092"/>
            <a:ext cx="7480401" cy="1100391"/>
            <a:chOff x="0" y="0"/>
            <a:chExt cx="9973868" cy="1467188"/>
          </a:xfrm>
        </p:grpSpPr>
        <p:sp>
          <p:nvSpPr>
            <p:cNvPr id="27" name="Freeform 27"/>
            <p:cNvSpPr/>
            <p:nvPr/>
          </p:nvSpPr>
          <p:spPr>
            <a:xfrm>
              <a:off x="0" y="0"/>
              <a:ext cx="9973945" cy="1467358"/>
            </a:xfrm>
            <a:custGeom>
              <a:avLst/>
              <a:gdLst/>
              <a:ahLst/>
              <a:cxnLst/>
              <a:rect l="l" t="t" r="r" b="b"/>
              <a:pathLst>
                <a:path w="9973945" h="1467358">
                  <a:moveTo>
                    <a:pt x="458978" y="0"/>
                  </a:moveTo>
                  <a:lnTo>
                    <a:pt x="9514840" y="0"/>
                  </a:lnTo>
                  <a:cubicBezTo>
                    <a:pt x="9636633" y="0"/>
                    <a:pt x="9753347" y="48387"/>
                    <a:pt x="9839452" y="134493"/>
                  </a:cubicBezTo>
                  <a:cubicBezTo>
                    <a:pt x="9925558" y="220599"/>
                    <a:pt x="9973945" y="337312"/>
                    <a:pt x="9973945" y="459105"/>
                  </a:cubicBezTo>
                  <a:lnTo>
                    <a:pt x="9973945" y="1008253"/>
                  </a:lnTo>
                  <a:cubicBezTo>
                    <a:pt x="9973945" y="1130046"/>
                    <a:pt x="9925558" y="1246759"/>
                    <a:pt x="9839452" y="1332865"/>
                  </a:cubicBezTo>
                  <a:cubicBezTo>
                    <a:pt x="9753347" y="1418971"/>
                    <a:pt x="9636633" y="1467358"/>
                    <a:pt x="9514840" y="1467358"/>
                  </a:cubicBezTo>
                  <a:lnTo>
                    <a:pt x="458978" y="1467358"/>
                  </a:lnTo>
                  <a:cubicBezTo>
                    <a:pt x="337185" y="1467358"/>
                    <a:pt x="220472" y="1418971"/>
                    <a:pt x="134366" y="1332865"/>
                  </a:cubicBezTo>
                  <a:cubicBezTo>
                    <a:pt x="48260" y="1246759"/>
                    <a:pt x="0" y="1129919"/>
                    <a:pt x="0" y="1008253"/>
                  </a:cubicBezTo>
                  <a:lnTo>
                    <a:pt x="0" y="458978"/>
                  </a:lnTo>
                  <a:cubicBezTo>
                    <a:pt x="0" y="337185"/>
                    <a:pt x="48387" y="220472"/>
                    <a:pt x="134493" y="134366"/>
                  </a:cubicBezTo>
                  <a:cubicBezTo>
                    <a:pt x="220599" y="48260"/>
                    <a:pt x="337312" y="0"/>
                    <a:pt x="458978" y="0"/>
                  </a:cubicBezTo>
                  <a:close/>
                </a:path>
              </a:pathLst>
            </a:custGeom>
            <a:solidFill>
              <a:srgbClr val="FFCF91"/>
            </a:solidFill>
          </p:spPr>
          <p:txBody>
            <a:bodyPr/>
            <a:lstStyle/>
            <a:p>
              <a:endParaRPr lang="en-US"/>
            </a:p>
          </p:txBody>
        </p:sp>
      </p:grpSp>
      <p:grpSp>
        <p:nvGrpSpPr>
          <p:cNvPr id="28" name="Group 28"/>
          <p:cNvGrpSpPr/>
          <p:nvPr/>
        </p:nvGrpSpPr>
        <p:grpSpPr>
          <a:xfrm>
            <a:off x="16529008" y="241293"/>
            <a:ext cx="1276181" cy="1126229"/>
            <a:chOff x="0" y="0"/>
            <a:chExt cx="1701575" cy="1501639"/>
          </a:xfrm>
        </p:grpSpPr>
        <p:sp>
          <p:nvSpPr>
            <p:cNvPr id="29" name="Freeform 29"/>
            <p:cNvSpPr/>
            <p:nvPr/>
          </p:nvSpPr>
          <p:spPr>
            <a:xfrm>
              <a:off x="0" y="0"/>
              <a:ext cx="1701546" cy="1501648"/>
            </a:xfrm>
            <a:custGeom>
              <a:avLst/>
              <a:gdLst/>
              <a:ahLst/>
              <a:cxnLst/>
              <a:rect l="l" t="t" r="r" b="b"/>
              <a:pathLst>
                <a:path w="1701546" h="1501648">
                  <a:moveTo>
                    <a:pt x="0" y="0"/>
                  </a:moveTo>
                  <a:lnTo>
                    <a:pt x="1701546" y="0"/>
                  </a:lnTo>
                  <a:lnTo>
                    <a:pt x="1701546" y="1501648"/>
                  </a:lnTo>
                  <a:lnTo>
                    <a:pt x="0" y="1501648"/>
                  </a:lnTo>
                  <a:lnTo>
                    <a:pt x="0" y="0"/>
                  </a:lnTo>
                  <a:close/>
                </a:path>
              </a:pathLst>
            </a:custGeom>
            <a:blipFill>
              <a:blip r:embed="rId17"/>
              <a:stretch>
                <a:fillRect l="-78" r="-80"/>
              </a:stretch>
            </a:blipFill>
          </p:spPr>
          <p:txBody>
            <a:bodyPr/>
            <a:lstStyle/>
            <a:p>
              <a:endParaRPr lang="en-US"/>
            </a:p>
          </p:txBody>
        </p:sp>
      </p:grpSp>
      <p:sp>
        <p:nvSpPr>
          <p:cNvPr id="30" name="Freeform 30"/>
          <p:cNvSpPr/>
          <p:nvPr/>
        </p:nvSpPr>
        <p:spPr>
          <a:xfrm>
            <a:off x="1705088" y="4500508"/>
            <a:ext cx="4956986" cy="5598239"/>
          </a:xfrm>
          <a:custGeom>
            <a:avLst/>
            <a:gdLst/>
            <a:ahLst/>
            <a:cxnLst/>
            <a:rect l="l" t="t" r="r" b="b"/>
            <a:pathLst>
              <a:path w="4956986" h="5598239">
                <a:moveTo>
                  <a:pt x="0" y="0"/>
                </a:moveTo>
                <a:lnTo>
                  <a:pt x="4956986" y="0"/>
                </a:lnTo>
                <a:lnTo>
                  <a:pt x="4956986" y="5598239"/>
                </a:lnTo>
                <a:lnTo>
                  <a:pt x="0" y="5598239"/>
                </a:lnTo>
                <a:lnTo>
                  <a:pt x="0" y="0"/>
                </a:lnTo>
                <a:close/>
              </a:path>
            </a:pathLst>
          </a:custGeom>
          <a:blipFill>
            <a:blip r:embed="rId18">
              <a:extLst>
                <a:ext uri="{96DAC541-7B7A-43D3-8B79-37D633B846F1}">
                  <asvg:svgBlip xmlns:asvg="http://schemas.microsoft.com/office/drawing/2016/SVG/main" r:embed="rId19"/>
                </a:ext>
              </a:extLst>
            </a:blip>
            <a:stretch>
              <a:fillRect l="-33" r="-33"/>
            </a:stretch>
          </a:blipFill>
        </p:spPr>
        <p:txBody>
          <a:bodyPr/>
          <a:lstStyle/>
          <a:p>
            <a:endParaRPr lang="en-US"/>
          </a:p>
        </p:txBody>
      </p:sp>
      <p:sp>
        <p:nvSpPr>
          <p:cNvPr id="31" name="TextBox 31"/>
          <p:cNvSpPr txBox="1"/>
          <p:nvPr/>
        </p:nvSpPr>
        <p:spPr>
          <a:xfrm rot="5400000">
            <a:off x="8936900" y="3092670"/>
            <a:ext cx="330566" cy="1437172"/>
          </a:xfrm>
          <a:prstGeom prst="rect">
            <a:avLst/>
          </a:prstGeom>
        </p:spPr>
        <p:txBody>
          <a:bodyPr lIns="0" tIns="0" rIns="0" bIns="0" rtlCol="0" anchor="t">
            <a:spAutoFit/>
          </a:bodyPr>
          <a:lstStyle/>
          <a:p>
            <a:pPr algn="ctr">
              <a:lnSpc>
                <a:spcPts val="10560"/>
              </a:lnSpc>
            </a:pPr>
            <a:r>
              <a:rPr lang="en-US" sz="7543">
                <a:solidFill>
                  <a:srgbClr val="C46848"/>
                </a:solidFill>
                <a:latin typeface="Cambria"/>
                <a:ea typeface="Cambria"/>
                <a:cs typeface="Cambria"/>
                <a:sym typeface="Cambria"/>
              </a:rPr>
              <a:t>)</a:t>
            </a:r>
          </a:p>
        </p:txBody>
      </p:sp>
      <p:sp>
        <p:nvSpPr>
          <p:cNvPr id="32" name="TextBox 32"/>
          <p:cNvSpPr txBox="1"/>
          <p:nvPr/>
        </p:nvSpPr>
        <p:spPr>
          <a:xfrm rot="5400000">
            <a:off x="8936900" y="3878586"/>
            <a:ext cx="330566" cy="1437172"/>
          </a:xfrm>
          <a:prstGeom prst="rect">
            <a:avLst/>
          </a:prstGeom>
        </p:spPr>
        <p:txBody>
          <a:bodyPr lIns="0" tIns="0" rIns="0" bIns="0" rtlCol="0" anchor="t">
            <a:spAutoFit/>
          </a:bodyPr>
          <a:lstStyle/>
          <a:p>
            <a:pPr algn="ctr">
              <a:lnSpc>
                <a:spcPts val="10560"/>
              </a:lnSpc>
            </a:pPr>
            <a:r>
              <a:rPr lang="en-US" sz="7543">
                <a:solidFill>
                  <a:srgbClr val="E76262"/>
                </a:solidFill>
                <a:latin typeface="Cambria"/>
                <a:ea typeface="Cambria"/>
                <a:cs typeface="Cambria"/>
                <a:sym typeface="Cambria"/>
              </a:rPr>
              <a:t>)</a:t>
            </a:r>
          </a:p>
        </p:txBody>
      </p:sp>
      <p:sp>
        <p:nvSpPr>
          <p:cNvPr id="33" name="TextBox 33"/>
          <p:cNvSpPr txBox="1"/>
          <p:nvPr/>
        </p:nvSpPr>
        <p:spPr>
          <a:xfrm rot="5400000">
            <a:off x="8936900" y="4664500"/>
            <a:ext cx="330566" cy="1437172"/>
          </a:xfrm>
          <a:prstGeom prst="rect">
            <a:avLst/>
          </a:prstGeom>
        </p:spPr>
        <p:txBody>
          <a:bodyPr lIns="0" tIns="0" rIns="0" bIns="0" rtlCol="0" anchor="t">
            <a:spAutoFit/>
          </a:bodyPr>
          <a:lstStyle/>
          <a:p>
            <a:pPr algn="ctr">
              <a:lnSpc>
                <a:spcPts val="10560"/>
              </a:lnSpc>
            </a:pPr>
            <a:r>
              <a:rPr lang="en-US" sz="7543">
                <a:solidFill>
                  <a:srgbClr val="E76262"/>
                </a:solidFill>
                <a:latin typeface="Cambria"/>
                <a:ea typeface="Cambria"/>
                <a:cs typeface="Cambria"/>
                <a:sym typeface="Cambria"/>
              </a:rPr>
              <a:t>)</a:t>
            </a:r>
          </a:p>
        </p:txBody>
      </p:sp>
      <p:sp>
        <p:nvSpPr>
          <p:cNvPr id="34" name="TextBox 34"/>
          <p:cNvSpPr txBox="1"/>
          <p:nvPr/>
        </p:nvSpPr>
        <p:spPr>
          <a:xfrm rot="5400000">
            <a:off x="8936900" y="5450416"/>
            <a:ext cx="330566" cy="1437172"/>
          </a:xfrm>
          <a:prstGeom prst="rect">
            <a:avLst/>
          </a:prstGeom>
        </p:spPr>
        <p:txBody>
          <a:bodyPr lIns="0" tIns="0" rIns="0" bIns="0" rtlCol="0" anchor="t">
            <a:spAutoFit/>
          </a:bodyPr>
          <a:lstStyle/>
          <a:p>
            <a:pPr algn="ctr">
              <a:lnSpc>
                <a:spcPts val="10560"/>
              </a:lnSpc>
            </a:pPr>
            <a:r>
              <a:rPr lang="en-US" sz="7543">
                <a:solidFill>
                  <a:srgbClr val="E76262"/>
                </a:solidFill>
                <a:latin typeface="Cambria"/>
                <a:ea typeface="Cambria"/>
                <a:cs typeface="Cambria"/>
                <a:sym typeface="Cambria"/>
              </a:rPr>
              <a:t>)</a:t>
            </a:r>
          </a:p>
        </p:txBody>
      </p:sp>
      <p:sp>
        <p:nvSpPr>
          <p:cNvPr id="35" name="TextBox 35"/>
          <p:cNvSpPr txBox="1"/>
          <p:nvPr/>
        </p:nvSpPr>
        <p:spPr>
          <a:xfrm rot="5400000">
            <a:off x="8936900" y="6236332"/>
            <a:ext cx="330566" cy="1437172"/>
          </a:xfrm>
          <a:prstGeom prst="rect">
            <a:avLst/>
          </a:prstGeom>
        </p:spPr>
        <p:txBody>
          <a:bodyPr lIns="0" tIns="0" rIns="0" bIns="0" rtlCol="0" anchor="t">
            <a:spAutoFit/>
          </a:bodyPr>
          <a:lstStyle/>
          <a:p>
            <a:pPr algn="ctr">
              <a:lnSpc>
                <a:spcPts val="10560"/>
              </a:lnSpc>
            </a:pPr>
            <a:r>
              <a:rPr lang="en-US" sz="7543">
                <a:solidFill>
                  <a:srgbClr val="E76262"/>
                </a:solidFill>
                <a:latin typeface="Cambria"/>
                <a:ea typeface="Cambria"/>
                <a:cs typeface="Cambria"/>
                <a:sym typeface="Cambria"/>
              </a:rPr>
              <a:t>)</a:t>
            </a:r>
          </a:p>
        </p:txBody>
      </p:sp>
      <p:sp>
        <p:nvSpPr>
          <p:cNvPr id="36" name="TextBox 36"/>
          <p:cNvSpPr txBox="1"/>
          <p:nvPr/>
        </p:nvSpPr>
        <p:spPr>
          <a:xfrm rot="5400000">
            <a:off x="8936900" y="7022247"/>
            <a:ext cx="330566" cy="1437172"/>
          </a:xfrm>
          <a:prstGeom prst="rect">
            <a:avLst/>
          </a:prstGeom>
        </p:spPr>
        <p:txBody>
          <a:bodyPr lIns="0" tIns="0" rIns="0" bIns="0" rtlCol="0" anchor="t">
            <a:spAutoFit/>
          </a:bodyPr>
          <a:lstStyle/>
          <a:p>
            <a:pPr algn="ctr">
              <a:lnSpc>
                <a:spcPts val="10560"/>
              </a:lnSpc>
            </a:pPr>
            <a:r>
              <a:rPr lang="en-US" sz="7543">
                <a:solidFill>
                  <a:srgbClr val="E76262"/>
                </a:solidFill>
                <a:latin typeface="Cambria"/>
                <a:ea typeface="Cambria"/>
                <a:cs typeface="Cambria"/>
                <a:sym typeface="Cambria"/>
              </a:rPr>
              <a:t>)</a:t>
            </a:r>
          </a:p>
        </p:txBody>
      </p:sp>
      <p:sp>
        <p:nvSpPr>
          <p:cNvPr id="37" name="TextBox 37"/>
          <p:cNvSpPr txBox="1"/>
          <p:nvPr/>
        </p:nvSpPr>
        <p:spPr>
          <a:xfrm>
            <a:off x="9564993" y="2946873"/>
            <a:ext cx="7602105" cy="629895"/>
          </a:xfrm>
          <a:prstGeom prst="rect">
            <a:avLst/>
          </a:prstGeom>
        </p:spPr>
        <p:txBody>
          <a:bodyPr lIns="0" tIns="0" rIns="0" bIns="0" rtlCol="0" anchor="t">
            <a:spAutoFit/>
          </a:bodyPr>
          <a:lstStyle/>
          <a:p>
            <a:pPr algn="just">
              <a:lnSpc>
                <a:spcPts val="5179"/>
              </a:lnSpc>
            </a:pPr>
            <a:r>
              <a:rPr lang="en-US" sz="3699" i="1">
                <a:solidFill>
                  <a:srgbClr val="724737"/>
                </a:solidFill>
                <a:latin typeface="Roboto Condensed Italics"/>
                <a:ea typeface="Roboto Condensed Italics"/>
                <a:cs typeface="Roboto Condensed Italics"/>
                <a:sym typeface="Roboto Condensed Italics"/>
              </a:rPr>
              <a:t>4. Than ôi! Thời oanh liệt nay còn đâu.</a:t>
            </a:r>
          </a:p>
        </p:txBody>
      </p:sp>
      <p:sp>
        <p:nvSpPr>
          <p:cNvPr id="38" name="TextBox 38"/>
          <p:cNvSpPr txBox="1"/>
          <p:nvPr/>
        </p:nvSpPr>
        <p:spPr>
          <a:xfrm>
            <a:off x="1043644" y="1532161"/>
            <a:ext cx="7815775" cy="1225594"/>
          </a:xfrm>
          <a:prstGeom prst="rect">
            <a:avLst/>
          </a:prstGeom>
        </p:spPr>
        <p:txBody>
          <a:bodyPr lIns="0" tIns="0" rIns="0" bIns="0" rtlCol="0" anchor="t">
            <a:spAutoFit/>
          </a:bodyPr>
          <a:lstStyle/>
          <a:p>
            <a:pPr algn="ctr">
              <a:lnSpc>
                <a:spcPts val="4899"/>
              </a:lnSpc>
              <a:spcBef>
                <a:spcPct val="0"/>
              </a:spcBef>
            </a:pPr>
            <a:r>
              <a:rPr lang="en-US" sz="3500" b="1">
                <a:solidFill>
                  <a:srgbClr val="494646"/>
                </a:solidFill>
                <a:latin typeface="Roboto Condensed Bold"/>
                <a:ea typeface="Roboto Condensed Bold"/>
                <a:cs typeface="Roboto Condensed Bold"/>
                <a:sym typeface="Roboto Condensed Bold"/>
              </a:rPr>
              <a:t>Nhiệm vụ 2: </a:t>
            </a:r>
            <a:r>
              <a:rPr lang="en-US" sz="3500">
                <a:solidFill>
                  <a:srgbClr val="494646"/>
                </a:solidFill>
                <a:latin typeface="Roboto Condensed"/>
                <a:ea typeface="Roboto Condensed"/>
                <a:cs typeface="Roboto Condensed"/>
                <a:sym typeface="Roboto Condensed"/>
              </a:rPr>
              <a:t>Nhận diện nhanh câu đặc biệt và tác dụng của nó, thời gian 30s/câu:</a:t>
            </a:r>
          </a:p>
        </p:txBody>
      </p:sp>
      <p:sp>
        <p:nvSpPr>
          <p:cNvPr id="39" name="TextBox 39"/>
          <p:cNvSpPr txBox="1"/>
          <p:nvPr/>
        </p:nvSpPr>
        <p:spPr>
          <a:xfrm>
            <a:off x="9668369" y="4306019"/>
            <a:ext cx="7815775" cy="606469"/>
          </a:xfrm>
          <a:prstGeom prst="rect">
            <a:avLst/>
          </a:prstGeom>
        </p:spPr>
        <p:txBody>
          <a:bodyPr lIns="0" tIns="0" rIns="0" bIns="0" rtlCol="0" anchor="t">
            <a:spAutoFit/>
          </a:bodyPr>
          <a:lstStyle/>
          <a:p>
            <a:pPr algn="ctr">
              <a:lnSpc>
                <a:spcPts val="4899"/>
              </a:lnSpc>
              <a:spcBef>
                <a:spcPct val="0"/>
              </a:spcBef>
            </a:pPr>
            <a:r>
              <a:rPr lang="en-US" sz="3500" b="1">
                <a:solidFill>
                  <a:srgbClr val="494646"/>
                </a:solidFill>
                <a:latin typeface="Roboto Condensed Bold"/>
                <a:ea typeface="Roboto Condensed Bold"/>
                <a:cs typeface="Roboto Condensed Bold"/>
                <a:sym typeface="Roboto Condensed Bold"/>
              </a:rPr>
              <a:t>Than ôi!</a:t>
            </a:r>
          </a:p>
        </p:txBody>
      </p:sp>
      <p:grpSp>
        <p:nvGrpSpPr>
          <p:cNvPr id="40" name="Group 40"/>
          <p:cNvGrpSpPr/>
          <p:nvPr/>
        </p:nvGrpSpPr>
        <p:grpSpPr>
          <a:xfrm>
            <a:off x="9784674" y="5553065"/>
            <a:ext cx="7480401" cy="1817840"/>
            <a:chOff x="0" y="0"/>
            <a:chExt cx="9973868" cy="2423786"/>
          </a:xfrm>
        </p:grpSpPr>
        <p:sp>
          <p:nvSpPr>
            <p:cNvPr id="41" name="Freeform 41"/>
            <p:cNvSpPr/>
            <p:nvPr/>
          </p:nvSpPr>
          <p:spPr>
            <a:xfrm>
              <a:off x="0" y="0"/>
              <a:ext cx="9973945" cy="2423956"/>
            </a:xfrm>
            <a:custGeom>
              <a:avLst/>
              <a:gdLst/>
              <a:ahLst/>
              <a:cxnLst/>
              <a:rect l="l" t="t" r="r" b="b"/>
              <a:pathLst>
                <a:path w="9973945" h="2423956">
                  <a:moveTo>
                    <a:pt x="458978" y="0"/>
                  </a:moveTo>
                  <a:lnTo>
                    <a:pt x="9514840" y="0"/>
                  </a:lnTo>
                  <a:cubicBezTo>
                    <a:pt x="9636633" y="0"/>
                    <a:pt x="9753347" y="79935"/>
                    <a:pt x="9839452" y="222182"/>
                  </a:cubicBezTo>
                  <a:cubicBezTo>
                    <a:pt x="9925558" y="364428"/>
                    <a:pt x="9973945" y="557237"/>
                    <a:pt x="9973945" y="758439"/>
                  </a:cubicBezTo>
                  <a:lnTo>
                    <a:pt x="9973945" y="1665628"/>
                  </a:lnTo>
                  <a:cubicBezTo>
                    <a:pt x="9973945" y="1866829"/>
                    <a:pt x="9925558" y="2059639"/>
                    <a:pt x="9839452" y="2201885"/>
                  </a:cubicBezTo>
                  <a:cubicBezTo>
                    <a:pt x="9753347" y="2344132"/>
                    <a:pt x="9636633" y="2423956"/>
                    <a:pt x="9514840" y="2423956"/>
                  </a:cubicBezTo>
                  <a:lnTo>
                    <a:pt x="458978" y="2423956"/>
                  </a:lnTo>
                  <a:cubicBezTo>
                    <a:pt x="337185" y="2423956"/>
                    <a:pt x="220472" y="2344132"/>
                    <a:pt x="134366" y="2201885"/>
                  </a:cubicBezTo>
                  <a:cubicBezTo>
                    <a:pt x="48260" y="2059639"/>
                    <a:pt x="0" y="1866620"/>
                    <a:pt x="0" y="1665628"/>
                  </a:cubicBezTo>
                  <a:lnTo>
                    <a:pt x="0" y="758229"/>
                  </a:lnTo>
                  <a:cubicBezTo>
                    <a:pt x="0" y="557028"/>
                    <a:pt x="48387" y="364218"/>
                    <a:pt x="134493" y="221972"/>
                  </a:cubicBezTo>
                  <a:cubicBezTo>
                    <a:pt x="220599" y="79725"/>
                    <a:pt x="337312" y="0"/>
                    <a:pt x="458978" y="0"/>
                  </a:cubicBezTo>
                  <a:close/>
                </a:path>
              </a:pathLst>
            </a:custGeom>
            <a:solidFill>
              <a:srgbClr val="FFCF91"/>
            </a:solidFill>
          </p:spPr>
          <p:txBody>
            <a:bodyPr/>
            <a:lstStyle/>
            <a:p>
              <a:endParaRPr lang="en-US"/>
            </a:p>
          </p:txBody>
        </p:sp>
      </p:grpSp>
      <p:sp>
        <p:nvSpPr>
          <p:cNvPr id="42" name="TextBox 42"/>
          <p:cNvSpPr txBox="1"/>
          <p:nvPr/>
        </p:nvSpPr>
        <p:spPr>
          <a:xfrm>
            <a:off x="10120927" y="6092802"/>
            <a:ext cx="7046172" cy="613977"/>
          </a:xfrm>
          <a:prstGeom prst="rect">
            <a:avLst/>
          </a:prstGeom>
        </p:spPr>
        <p:txBody>
          <a:bodyPr lIns="0" tIns="0" rIns="0" bIns="0" rtlCol="0" anchor="t">
            <a:spAutoFit/>
          </a:bodyPr>
          <a:lstStyle/>
          <a:p>
            <a:pPr algn="ctr">
              <a:lnSpc>
                <a:spcPts val="5010"/>
              </a:lnSpc>
            </a:pPr>
            <a:r>
              <a:rPr lang="en-US" sz="3578">
                <a:solidFill>
                  <a:srgbClr val="724737"/>
                </a:solidFill>
                <a:latin typeface="Roboto Condensed"/>
                <a:ea typeface="Roboto Condensed"/>
                <a:cs typeface="Roboto Condensed"/>
                <a:sym typeface="Roboto Condensed"/>
              </a:rPr>
              <a:t>→ Nhấn mạnh cảm xúc</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arn(inVertical)">
                                      <p:cBhvr>
                                        <p:cTn id="10" dur="500"/>
                                        <p:tgtEl>
                                          <p:spTgt spid="39"/>
                                        </p:tgtEl>
                                      </p:cBhvr>
                                    </p:animEffect>
                                  </p:childTnLst>
                                </p:cTn>
                              </p:par>
                              <p:par>
                                <p:cTn id="11" presetID="16" presetClass="entr" presetSubtype="21"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barn(inVertical)">
                                      <p:cBhvr>
                                        <p:cTn id="13" dur="500"/>
                                        <p:tgtEl>
                                          <p:spTgt spid="4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barn(inVertical)">
                                      <p:cBhvr>
                                        <p:cTn id="1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4" name="TextBox 4"/>
          <p:cNvSpPr txBox="1"/>
          <p:nvPr/>
        </p:nvSpPr>
        <p:spPr>
          <a:xfrm rot="-5400000">
            <a:off x="830160" y="597023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5" name="TextBox 5"/>
          <p:cNvSpPr txBox="1"/>
          <p:nvPr/>
        </p:nvSpPr>
        <p:spPr>
          <a:xfrm rot="-5400000">
            <a:off x="830160" y="886763"/>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6" name="TextBox 6"/>
          <p:cNvSpPr txBox="1"/>
          <p:nvPr/>
        </p:nvSpPr>
        <p:spPr>
          <a:xfrm rot="-5400000">
            <a:off x="830160" y="1734008"/>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7" name="TextBox 7"/>
          <p:cNvSpPr txBox="1"/>
          <p:nvPr/>
        </p:nvSpPr>
        <p:spPr>
          <a:xfrm rot="-5400000">
            <a:off x="830160" y="258125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8" name="TextBox 8"/>
          <p:cNvSpPr txBox="1"/>
          <p:nvPr/>
        </p:nvSpPr>
        <p:spPr>
          <a:xfrm rot="-5400000">
            <a:off x="830160" y="342849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9" name="TextBox 9"/>
          <p:cNvSpPr txBox="1"/>
          <p:nvPr/>
        </p:nvSpPr>
        <p:spPr>
          <a:xfrm rot="-5400000">
            <a:off x="830160" y="427574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0" name="TextBox 10"/>
          <p:cNvSpPr txBox="1"/>
          <p:nvPr/>
        </p:nvSpPr>
        <p:spPr>
          <a:xfrm rot="-5400000">
            <a:off x="830160" y="512298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1" name="TextBox 11"/>
          <p:cNvSpPr txBox="1"/>
          <p:nvPr/>
        </p:nvSpPr>
        <p:spPr>
          <a:xfrm rot="-5400000">
            <a:off x="830160" y="681748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2" name="TextBox 12"/>
          <p:cNvSpPr txBox="1"/>
          <p:nvPr/>
        </p:nvSpPr>
        <p:spPr>
          <a:xfrm rot="-5400000">
            <a:off x="830160" y="766472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pSp>
        <p:nvGrpSpPr>
          <p:cNvPr id="13" name="Group 13"/>
          <p:cNvGrpSpPr/>
          <p:nvPr/>
        </p:nvGrpSpPr>
        <p:grpSpPr>
          <a:xfrm>
            <a:off x="1028700" y="9347332"/>
            <a:ext cx="15613811" cy="751415"/>
            <a:chOff x="0" y="0"/>
            <a:chExt cx="20818415" cy="1001887"/>
          </a:xfrm>
        </p:grpSpPr>
        <p:sp>
          <p:nvSpPr>
            <p:cNvPr id="14" name="Freeform 14"/>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4"/>
              <a:stretch>
                <a:fillRect l="-179" r="-179" b="1"/>
              </a:stretch>
            </a:blipFill>
          </p:spPr>
          <p:txBody>
            <a:bodyPr/>
            <a:lstStyle/>
            <a:p>
              <a:endParaRPr lang="en-US"/>
            </a:p>
          </p:txBody>
        </p:sp>
      </p:grpSp>
      <p:sp>
        <p:nvSpPr>
          <p:cNvPr id="15" name="Freeform 15"/>
          <p:cNvSpPr/>
          <p:nvPr/>
        </p:nvSpPr>
        <p:spPr>
          <a:xfrm>
            <a:off x="1028700" y="634744"/>
            <a:ext cx="16401854" cy="8909016"/>
          </a:xfrm>
          <a:custGeom>
            <a:avLst/>
            <a:gdLst/>
            <a:ahLst/>
            <a:cxnLst/>
            <a:rect l="l" t="t" r="r" b="b"/>
            <a:pathLst>
              <a:path w="16401854" h="8909016">
                <a:moveTo>
                  <a:pt x="0" y="0"/>
                </a:moveTo>
                <a:lnTo>
                  <a:pt x="16401854" y="0"/>
                </a:lnTo>
                <a:lnTo>
                  <a:pt x="16401854" y="8909016"/>
                </a:lnTo>
                <a:lnTo>
                  <a:pt x="0" y="89090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1246681" y="920204"/>
            <a:ext cx="15847575" cy="8428509"/>
          </a:xfrm>
          <a:custGeom>
            <a:avLst/>
            <a:gdLst/>
            <a:ahLst/>
            <a:cxnLst/>
            <a:rect l="l" t="t" r="r" b="b"/>
            <a:pathLst>
              <a:path w="15847575" h="8428509">
                <a:moveTo>
                  <a:pt x="0" y="0"/>
                </a:moveTo>
                <a:lnTo>
                  <a:pt x="15847575" y="0"/>
                </a:lnTo>
                <a:lnTo>
                  <a:pt x="15847575" y="8428509"/>
                </a:lnTo>
                <a:lnTo>
                  <a:pt x="0" y="84285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Freeform 17"/>
          <p:cNvSpPr/>
          <p:nvPr/>
        </p:nvSpPr>
        <p:spPr>
          <a:xfrm>
            <a:off x="2685994" y="3797820"/>
            <a:ext cx="13087266" cy="4591949"/>
          </a:xfrm>
          <a:custGeom>
            <a:avLst/>
            <a:gdLst/>
            <a:ahLst/>
            <a:cxnLst/>
            <a:rect l="l" t="t" r="r" b="b"/>
            <a:pathLst>
              <a:path w="13087266" h="4591949">
                <a:moveTo>
                  <a:pt x="0" y="0"/>
                </a:moveTo>
                <a:lnTo>
                  <a:pt x="13087265" y="0"/>
                </a:lnTo>
                <a:lnTo>
                  <a:pt x="13087265" y="4591949"/>
                </a:lnTo>
                <a:lnTo>
                  <a:pt x="0" y="45919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Freeform 18"/>
          <p:cNvSpPr/>
          <p:nvPr/>
        </p:nvSpPr>
        <p:spPr>
          <a:xfrm>
            <a:off x="1540290" y="1622751"/>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9" name="Freeform 19"/>
          <p:cNvSpPr/>
          <p:nvPr/>
        </p:nvSpPr>
        <p:spPr>
          <a:xfrm>
            <a:off x="1540290" y="2470372"/>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0" name="Freeform 20"/>
          <p:cNvSpPr/>
          <p:nvPr/>
        </p:nvSpPr>
        <p:spPr>
          <a:xfrm>
            <a:off x="1540290" y="3317993"/>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1" name="Freeform 21"/>
          <p:cNvSpPr/>
          <p:nvPr/>
        </p:nvSpPr>
        <p:spPr>
          <a:xfrm>
            <a:off x="1540290" y="4165614"/>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2" name="Freeform 22"/>
          <p:cNvSpPr/>
          <p:nvPr/>
        </p:nvSpPr>
        <p:spPr>
          <a:xfrm>
            <a:off x="1540290" y="5013235"/>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3" name="Freeform 23"/>
          <p:cNvSpPr/>
          <p:nvPr/>
        </p:nvSpPr>
        <p:spPr>
          <a:xfrm>
            <a:off x="1540290" y="5860856"/>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4" name="Freeform 24"/>
          <p:cNvSpPr/>
          <p:nvPr/>
        </p:nvSpPr>
        <p:spPr>
          <a:xfrm>
            <a:off x="1540290" y="670847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5" name="Freeform 25"/>
          <p:cNvSpPr/>
          <p:nvPr/>
        </p:nvSpPr>
        <p:spPr>
          <a:xfrm>
            <a:off x="1540290" y="755609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6" name="Freeform 26"/>
          <p:cNvSpPr/>
          <p:nvPr/>
        </p:nvSpPr>
        <p:spPr>
          <a:xfrm>
            <a:off x="1540290" y="8403718"/>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nvGrpSpPr>
          <p:cNvPr id="27" name="Group 27"/>
          <p:cNvGrpSpPr/>
          <p:nvPr/>
        </p:nvGrpSpPr>
        <p:grpSpPr>
          <a:xfrm>
            <a:off x="120745" y="205148"/>
            <a:ext cx="1081592" cy="1076184"/>
            <a:chOff x="0" y="0"/>
            <a:chExt cx="1442123" cy="1434912"/>
          </a:xfrm>
        </p:grpSpPr>
        <p:sp>
          <p:nvSpPr>
            <p:cNvPr id="28" name="Freeform 28"/>
            <p:cNvSpPr/>
            <p:nvPr/>
          </p:nvSpPr>
          <p:spPr>
            <a:xfrm>
              <a:off x="0" y="0"/>
              <a:ext cx="1442085" cy="1434973"/>
            </a:xfrm>
            <a:custGeom>
              <a:avLst/>
              <a:gdLst/>
              <a:ahLst/>
              <a:cxnLst/>
              <a:rect l="l" t="t" r="r" b="b"/>
              <a:pathLst>
                <a:path w="1442085" h="1434973">
                  <a:moveTo>
                    <a:pt x="0" y="0"/>
                  </a:moveTo>
                  <a:lnTo>
                    <a:pt x="1442085" y="0"/>
                  </a:lnTo>
                  <a:lnTo>
                    <a:pt x="1442085" y="1434973"/>
                  </a:lnTo>
                  <a:lnTo>
                    <a:pt x="0" y="1434973"/>
                  </a:lnTo>
                  <a:lnTo>
                    <a:pt x="0" y="0"/>
                  </a:lnTo>
                  <a:close/>
                </a:path>
              </a:pathLst>
            </a:custGeom>
            <a:blipFill>
              <a:blip r:embed="rId13"/>
              <a:stretch>
                <a:fillRect t="-49" r="-2" b="-45"/>
              </a:stretch>
            </a:blipFill>
          </p:spPr>
          <p:txBody>
            <a:bodyPr/>
            <a:lstStyle/>
            <a:p>
              <a:endParaRPr lang="en-US"/>
            </a:p>
          </p:txBody>
        </p:sp>
      </p:grpSp>
      <p:sp>
        <p:nvSpPr>
          <p:cNvPr id="29" name="Freeform 29"/>
          <p:cNvSpPr/>
          <p:nvPr/>
        </p:nvSpPr>
        <p:spPr>
          <a:xfrm>
            <a:off x="336594" y="9723040"/>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14">
              <a:extLst>
                <a:ext uri="{96DAC541-7B7A-43D3-8B79-37D633B846F1}">
                  <asvg:svgBlip xmlns:asvg="http://schemas.microsoft.com/office/drawing/2016/SVG/main" r:embed="rId15"/>
                </a:ext>
              </a:extLst>
            </a:blip>
            <a:stretch>
              <a:fillRect t="-57023" b="-57023"/>
            </a:stretch>
          </a:blipFill>
        </p:spPr>
        <p:txBody>
          <a:bodyPr/>
          <a:lstStyle/>
          <a:p>
            <a:endParaRPr lang="en-US"/>
          </a:p>
        </p:txBody>
      </p:sp>
      <p:sp>
        <p:nvSpPr>
          <p:cNvPr id="30" name="Freeform 30"/>
          <p:cNvSpPr/>
          <p:nvPr/>
        </p:nvSpPr>
        <p:spPr>
          <a:xfrm>
            <a:off x="12689884" y="8605316"/>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14">
              <a:extLst>
                <a:ext uri="{96DAC541-7B7A-43D3-8B79-37D633B846F1}">
                  <asvg:svgBlip xmlns:asvg="http://schemas.microsoft.com/office/drawing/2016/SVG/main" r:embed="rId15"/>
                </a:ext>
              </a:extLst>
            </a:blip>
            <a:stretch>
              <a:fillRect t="-57023" b="-57023"/>
            </a:stretch>
          </a:blipFill>
        </p:spPr>
        <p:txBody>
          <a:bodyPr/>
          <a:lstStyle/>
          <a:p>
            <a:endParaRPr lang="en-US"/>
          </a:p>
        </p:txBody>
      </p:sp>
      <p:grpSp>
        <p:nvGrpSpPr>
          <p:cNvPr id="31" name="Group 31"/>
          <p:cNvGrpSpPr/>
          <p:nvPr/>
        </p:nvGrpSpPr>
        <p:grpSpPr>
          <a:xfrm rot="-9330707">
            <a:off x="2248660" y="7720430"/>
            <a:ext cx="1170104" cy="805756"/>
            <a:chOff x="0" y="0"/>
            <a:chExt cx="1560139" cy="1074341"/>
          </a:xfrm>
        </p:grpSpPr>
        <p:sp>
          <p:nvSpPr>
            <p:cNvPr id="32" name="Freeform 32"/>
            <p:cNvSpPr/>
            <p:nvPr/>
          </p:nvSpPr>
          <p:spPr>
            <a:xfrm flipH="1" flipV="1">
              <a:off x="0" y="0"/>
              <a:ext cx="1560195" cy="1074293"/>
            </a:xfrm>
            <a:custGeom>
              <a:avLst/>
              <a:gdLst/>
              <a:ahLst/>
              <a:cxnLst/>
              <a:rect l="l" t="t" r="r" b="b"/>
              <a:pathLst>
                <a:path w="1560195" h="1074293">
                  <a:moveTo>
                    <a:pt x="1560195" y="1074293"/>
                  </a:moveTo>
                  <a:lnTo>
                    <a:pt x="0" y="1074293"/>
                  </a:lnTo>
                  <a:lnTo>
                    <a:pt x="0" y="0"/>
                  </a:lnTo>
                  <a:lnTo>
                    <a:pt x="1560195" y="0"/>
                  </a:lnTo>
                  <a:lnTo>
                    <a:pt x="1560195" y="1074293"/>
                  </a:lnTo>
                  <a:close/>
                </a:path>
              </a:pathLst>
            </a:custGeom>
            <a:blipFill>
              <a:blip r:embed="rId16"/>
              <a:stretch>
                <a:fillRect t="-11319" r="3" b="-11323"/>
              </a:stretch>
            </a:blipFill>
          </p:spPr>
          <p:txBody>
            <a:bodyPr/>
            <a:lstStyle/>
            <a:p>
              <a:endParaRPr lang="en-US"/>
            </a:p>
          </p:txBody>
        </p:sp>
      </p:grpSp>
      <p:grpSp>
        <p:nvGrpSpPr>
          <p:cNvPr id="33" name="Group 33"/>
          <p:cNvGrpSpPr/>
          <p:nvPr/>
        </p:nvGrpSpPr>
        <p:grpSpPr>
          <a:xfrm rot="9603291">
            <a:off x="16525052" y="893685"/>
            <a:ext cx="1125868" cy="775294"/>
            <a:chOff x="0" y="0"/>
            <a:chExt cx="1501157" cy="1033725"/>
          </a:xfrm>
        </p:grpSpPr>
        <p:sp>
          <p:nvSpPr>
            <p:cNvPr id="34" name="Freeform 34"/>
            <p:cNvSpPr/>
            <p:nvPr/>
          </p:nvSpPr>
          <p:spPr>
            <a:xfrm flipV="1">
              <a:off x="0" y="0"/>
              <a:ext cx="1501140" cy="1033780"/>
            </a:xfrm>
            <a:custGeom>
              <a:avLst/>
              <a:gdLst/>
              <a:ahLst/>
              <a:cxnLst/>
              <a:rect l="l" t="t" r="r" b="b"/>
              <a:pathLst>
                <a:path w="1501140" h="1033780">
                  <a:moveTo>
                    <a:pt x="0" y="1033780"/>
                  </a:moveTo>
                  <a:lnTo>
                    <a:pt x="1501140" y="1033780"/>
                  </a:lnTo>
                  <a:lnTo>
                    <a:pt x="1501140" y="0"/>
                  </a:lnTo>
                  <a:lnTo>
                    <a:pt x="0" y="0"/>
                  </a:lnTo>
                  <a:lnTo>
                    <a:pt x="0" y="1033780"/>
                  </a:lnTo>
                  <a:close/>
                </a:path>
              </a:pathLst>
            </a:custGeom>
            <a:blipFill>
              <a:blip r:embed="rId16"/>
              <a:stretch>
                <a:fillRect t="-11318" r="-1" b="-11312"/>
              </a:stretch>
            </a:blipFill>
          </p:spPr>
          <p:txBody>
            <a:bodyPr/>
            <a:lstStyle/>
            <a:p>
              <a:endParaRPr lang="en-US"/>
            </a:p>
          </p:txBody>
        </p:sp>
      </p:grpSp>
      <p:sp>
        <p:nvSpPr>
          <p:cNvPr id="35" name="Freeform 35"/>
          <p:cNvSpPr/>
          <p:nvPr/>
        </p:nvSpPr>
        <p:spPr>
          <a:xfrm>
            <a:off x="14909398" y="4842244"/>
            <a:ext cx="3466227" cy="5690820"/>
          </a:xfrm>
          <a:custGeom>
            <a:avLst/>
            <a:gdLst/>
            <a:ahLst/>
            <a:cxnLst/>
            <a:rect l="l" t="t" r="r" b="b"/>
            <a:pathLst>
              <a:path w="3466227" h="5690820">
                <a:moveTo>
                  <a:pt x="0" y="0"/>
                </a:moveTo>
                <a:lnTo>
                  <a:pt x="3466227" y="0"/>
                </a:lnTo>
                <a:lnTo>
                  <a:pt x="3466227" y="5690820"/>
                </a:lnTo>
                <a:lnTo>
                  <a:pt x="0" y="5690820"/>
                </a:lnTo>
                <a:lnTo>
                  <a:pt x="0" y="0"/>
                </a:lnTo>
                <a:close/>
              </a:path>
            </a:pathLst>
          </a:custGeom>
          <a:blipFill>
            <a:blip r:embed="rId17">
              <a:extLst>
                <a:ext uri="{96DAC541-7B7A-43D3-8B79-37D633B846F1}">
                  <asvg:svgBlip xmlns:asvg="http://schemas.microsoft.com/office/drawing/2016/SVG/main" r:embed="rId18"/>
                </a:ext>
              </a:extLst>
            </a:blip>
            <a:stretch>
              <a:fillRect t="-116" b="-116"/>
            </a:stretch>
          </a:blipFill>
        </p:spPr>
        <p:txBody>
          <a:bodyPr/>
          <a:lstStyle/>
          <a:p>
            <a:endParaRPr lang="en-US"/>
          </a:p>
        </p:txBody>
      </p:sp>
      <p:sp>
        <p:nvSpPr>
          <p:cNvPr id="36" name="TextBox 36"/>
          <p:cNvSpPr txBox="1"/>
          <p:nvPr/>
        </p:nvSpPr>
        <p:spPr>
          <a:xfrm>
            <a:off x="2952082" y="4144020"/>
            <a:ext cx="12048203" cy="4092238"/>
          </a:xfrm>
          <a:prstGeom prst="rect">
            <a:avLst/>
          </a:prstGeom>
        </p:spPr>
        <p:txBody>
          <a:bodyPr lIns="0" tIns="0" rIns="0" bIns="0" rtlCol="0" anchor="t">
            <a:spAutoFit/>
          </a:bodyPr>
          <a:lstStyle/>
          <a:p>
            <a:pPr marL="891312" lvl="2" indent="-297104" algn="just">
              <a:lnSpc>
                <a:spcPts val="5458"/>
              </a:lnSpc>
              <a:buFont typeface="Arial"/>
              <a:buChar char="⚬"/>
            </a:pPr>
            <a:r>
              <a:rPr lang="en-US" sz="3899">
                <a:solidFill>
                  <a:srgbClr val="6E9277"/>
                </a:solidFill>
                <a:latin typeface="Roboto Condensed"/>
                <a:ea typeface="Roboto Condensed"/>
                <a:cs typeface="Roboto Condensed"/>
                <a:sym typeface="Roboto Condensed"/>
              </a:rPr>
              <a:t>GV chia lớp thành 3-4 dãy, mỗi dãy có 5 HS đại diện đứng thành hàng dọc. Trên bảng có 3-4 bản PHT số 2 in khổ A0 / GV viết tay đúng form cho HS</a:t>
            </a:r>
          </a:p>
          <a:p>
            <a:pPr marL="891312" lvl="2" indent="-297104" algn="just">
              <a:lnSpc>
                <a:spcPts val="5458"/>
              </a:lnSpc>
              <a:buFont typeface="Arial"/>
              <a:buChar char="⚬"/>
            </a:pPr>
            <a:r>
              <a:rPr lang="en-US" sz="3899">
                <a:solidFill>
                  <a:srgbClr val="6E9277"/>
                </a:solidFill>
                <a:latin typeface="Roboto Condensed"/>
                <a:ea typeface="Roboto Condensed"/>
                <a:cs typeface="Roboto Condensed"/>
                <a:sym typeface="Roboto Condensed"/>
              </a:rPr>
              <a:t>Các HS còn lại trong nhóm được nhận PHT số 2 để thảo luận đáp án các câu. Thời gian thảo luận 30s/câu</a:t>
            </a:r>
          </a:p>
          <a:p>
            <a:pPr algn="just">
              <a:lnSpc>
                <a:spcPts val="5458"/>
              </a:lnSpc>
            </a:pPr>
            <a:endParaRPr lang="en-US" sz="3899">
              <a:solidFill>
                <a:srgbClr val="6E9277"/>
              </a:solidFill>
              <a:latin typeface="Roboto Condensed"/>
              <a:ea typeface="Roboto Condensed"/>
              <a:cs typeface="Roboto Condensed"/>
              <a:sym typeface="Roboto Condensed"/>
            </a:endParaRPr>
          </a:p>
        </p:txBody>
      </p:sp>
      <p:sp>
        <p:nvSpPr>
          <p:cNvPr id="37" name="TextBox 37"/>
          <p:cNvSpPr txBox="1"/>
          <p:nvPr/>
        </p:nvSpPr>
        <p:spPr>
          <a:xfrm rot="5400000">
            <a:off x="1317724" y="1137640"/>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8" name="TextBox 38"/>
          <p:cNvSpPr txBox="1"/>
          <p:nvPr/>
        </p:nvSpPr>
        <p:spPr>
          <a:xfrm rot="5400000">
            <a:off x="1317724" y="198488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9" name="TextBox 39"/>
          <p:cNvSpPr txBox="1"/>
          <p:nvPr/>
        </p:nvSpPr>
        <p:spPr>
          <a:xfrm rot="5400000">
            <a:off x="1317724" y="283213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0" name="TextBox 40"/>
          <p:cNvSpPr txBox="1"/>
          <p:nvPr/>
        </p:nvSpPr>
        <p:spPr>
          <a:xfrm rot="5400000">
            <a:off x="1317724" y="367937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1" name="TextBox 41"/>
          <p:cNvSpPr txBox="1"/>
          <p:nvPr/>
        </p:nvSpPr>
        <p:spPr>
          <a:xfrm rot="5400000">
            <a:off x="1317724" y="452662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2" name="TextBox 42"/>
          <p:cNvSpPr txBox="1"/>
          <p:nvPr/>
        </p:nvSpPr>
        <p:spPr>
          <a:xfrm rot="5400000">
            <a:off x="1317724" y="537386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3" name="TextBox 43"/>
          <p:cNvSpPr txBox="1"/>
          <p:nvPr/>
        </p:nvSpPr>
        <p:spPr>
          <a:xfrm rot="5400000">
            <a:off x="1317724" y="622111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4" name="TextBox 44"/>
          <p:cNvSpPr txBox="1"/>
          <p:nvPr/>
        </p:nvSpPr>
        <p:spPr>
          <a:xfrm rot="5400000">
            <a:off x="1317724" y="7068357"/>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5" name="TextBox 45"/>
          <p:cNvSpPr txBox="1"/>
          <p:nvPr/>
        </p:nvSpPr>
        <p:spPr>
          <a:xfrm rot="5400000">
            <a:off x="1317724" y="791560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6" name="TextBox 46"/>
          <p:cNvSpPr txBox="1"/>
          <p:nvPr/>
        </p:nvSpPr>
        <p:spPr>
          <a:xfrm>
            <a:off x="2134292" y="1966292"/>
            <a:ext cx="15101158" cy="606781"/>
          </a:xfrm>
          <a:prstGeom prst="rect">
            <a:avLst/>
          </a:prstGeom>
        </p:spPr>
        <p:txBody>
          <a:bodyPr lIns="0" tIns="0" rIns="0" bIns="0" rtlCol="0" anchor="t">
            <a:spAutoFit/>
          </a:bodyPr>
          <a:lstStyle/>
          <a:p>
            <a:pPr algn="ctr">
              <a:lnSpc>
                <a:spcPts val="4072"/>
              </a:lnSpc>
            </a:pPr>
            <a:r>
              <a:rPr lang="en-US" sz="6000" b="1">
                <a:solidFill>
                  <a:srgbClr val="C46848"/>
                </a:solidFill>
                <a:latin typeface="Fraunces Bold"/>
                <a:ea typeface="Fraunces Bold"/>
                <a:cs typeface="Fraunces Bold"/>
                <a:sym typeface="Fraunces Bold"/>
              </a:rPr>
              <a:t>II. THỰC HÀNH TIẾNG VIỆT</a:t>
            </a:r>
          </a:p>
        </p:txBody>
      </p:sp>
      <p:sp>
        <p:nvSpPr>
          <p:cNvPr id="47" name="TextBox 47"/>
          <p:cNvSpPr txBox="1"/>
          <p:nvPr/>
        </p:nvSpPr>
        <p:spPr>
          <a:xfrm>
            <a:off x="2687187" y="2629825"/>
            <a:ext cx="12966563" cy="863550"/>
          </a:xfrm>
          <a:prstGeom prst="rect">
            <a:avLst/>
          </a:prstGeom>
        </p:spPr>
        <p:txBody>
          <a:bodyPr lIns="0" tIns="0" rIns="0" bIns="0" rtlCol="0" anchor="t">
            <a:spAutoFit/>
          </a:bodyPr>
          <a:lstStyle/>
          <a:p>
            <a:pPr algn="ctr">
              <a:lnSpc>
                <a:spcPts val="7000"/>
              </a:lnSpc>
            </a:pPr>
            <a:r>
              <a:rPr lang="en-US" sz="4999" b="1">
                <a:solidFill>
                  <a:srgbClr val="6E9277"/>
                </a:solidFill>
                <a:latin typeface="Cambria Bold"/>
                <a:ea typeface="Cambria Bold"/>
                <a:cs typeface="Cambria Bold"/>
                <a:sym typeface="Cambria Bold"/>
              </a:rPr>
              <a:t> TIẾP SỨC ĐỒNG ĐỘI</a:t>
            </a:r>
          </a:p>
        </p:txBody>
      </p:sp>
      <p:grpSp>
        <p:nvGrpSpPr>
          <p:cNvPr id="48" name="Group 48"/>
          <p:cNvGrpSpPr/>
          <p:nvPr/>
        </p:nvGrpSpPr>
        <p:grpSpPr>
          <a:xfrm>
            <a:off x="14598655" y="8596713"/>
            <a:ext cx="803261" cy="750620"/>
            <a:chOff x="0" y="0"/>
            <a:chExt cx="1071015" cy="1000827"/>
          </a:xfrm>
        </p:grpSpPr>
        <p:sp>
          <p:nvSpPr>
            <p:cNvPr id="49" name="Freeform 49"/>
            <p:cNvSpPr/>
            <p:nvPr/>
          </p:nvSpPr>
          <p:spPr>
            <a:xfrm>
              <a:off x="0" y="0"/>
              <a:ext cx="1070991" cy="1000887"/>
            </a:xfrm>
            <a:custGeom>
              <a:avLst/>
              <a:gdLst/>
              <a:ahLst/>
              <a:cxnLst/>
              <a:rect l="l" t="t" r="r" b="b"/>
              <a:pathLst>
                <a:path w="1070991" h="1000887">
                  <a:moveTo>
                    <a:pt x="0" y="0"/>
                  </a:moveTo>
                  <a:lnTo>
                    <a:pt x="1070991" y="0"/>
                  </a:lnTo>
                  <a:lnTo>
                    <a:pt x="1070991" y="1000887"/>
                  </a:lnTo>
                  <a:lnTo>
                    <a:pt x="0" y="1000887"/>
                  </a:lnTo>
                  <a:lnTo>
                    <a:pt x="0" y="0"/>
                  </a:lnTo>
                  <a:close/>
                </a:path>
              </a:pathLst>
            </a:custGeom>
            <a:blipFill>
              <a:blip r:embed="rId19"/>
              <a:stretch>
                <a:fillRect l="-2662" r="-2664" b="6"/>
              </a:stretch>
            </a:blipFill>
          </p:spPr>
          <p:txBody>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4" name="TextBox 4"/>
          <p:cNvSpPr txBox="1"/>
          <p:nvPr/>
        </p:nvSpPr>
        <p:spPr>
          <a:xfrm rot="-5400000">
            <a:off x="830160" y="597023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5" name="TextBox 5"/>
          <p:cNvSpPr txBox="1"/>
          <p:nvPr/>
        </p:nvSpPr>
        <p:spPr>
          <a:xfrm rot="-5400000">
            <a:off x="830160" y="886763"/>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6" name="TextBox 6"/>
          <p:cNvSpPr txBox="1"/>
          <p:nvPr/>
        </p:nvSpPr>
        <p:spPr>
          <a:xfrm rot="-5400000">
            <a:off x="830160" y="1734008"/>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7" name="TextBox 7"/>
          <p:cNvSpPr txBox="1"/>
          <p:nvPr/>
        </p:nvSpPr>
        <p:spPr>
          <a:xfrm rot="-5400000">
            <a:off x="830160" y="258125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8" name="TextBox 8"/>
          <p:cNvSpPr txBox="1"/>
          <p:nvPr/>
        </p:nvSpPr>
        <p:spPr>
          <a:xfrm rot="-5400000">
            <a:off x="830160" y="342849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9" name="TextBox 9"/>
          <p:cNvSpPr txBox="1"/>
          <p:nvPr/>
        </p:nvSpPr>
        <p:spPr>
          <a:xfrm rot="-5400000">
            <a:off x="830160" y="427574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0" name="TextBox 10"/>
          <p:cNvSpPr txBox="1"/>
          <p:nvPr/>
        </p:nvSpPr>
        <p:spPr>
          <a:xfrm rot="-5400000">
            <a:off x="830160" y="512298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1" name="TextBox 11"/>
          <p:cNvSpPr txBox="1"/>
          <p:nvPr/>
        </p:nvSpPr>
        <p:spPr>
          <a:xfrm rot="-5400000">
            <a:off x="830160" y="681748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2" name="TextBox 12"/>
          <p:cNvSpPr txBox="1"/>
          <p:nvPr/>
        </p:nvSpPr>
        <p:spPr>
          <a:xfrm rot="-5400000">
            <a:off x="830160" y="766472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pSp>
        <p:nvGrpSpPr>
          <p:cNvPr id="13" name="Group 13"/>
          <p:cNvGrpSpPr/>
          <p:nvPr/>
        </p:nvGrpSpPr>
        <p:grpSpPr>
          <a:xfrm>
            <a:off x="1028700" y="9347332"/>
            <a:ext cx="15613811" cy="751415"/>
            <a:chOff x="0" y="0"/>
            <a:chExt cx="20818415" cy="1001887"/>
          </a:xfrm>
        </p:grpSpPr>
        <p:sp>
          <p:nvSpPr>
            <p:cNvPr id="14" name="Freeform 14"/>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4"/>
              <a:stretch>
                <a:fillRect l="-179" r="-179" b="1"/>
              </a:stretch>
            </a:blipFill>
          </p:spPr>
          <p:txBody>
            <a:bodyPr/>
            <a:lstStyle/>
            <a:p>
              <a:endParaRPr lang="en-US"/>
            </a:p>
          </p:txBody>
        </p:sp>
      </p:grpSp>
      <p:sp>
        <p:nvSpPr>
          <p:cNvPr id="15" name="Freeform 15"/>
          <p:cNvSpPr/>
          <p:nvPr/>
        </p:nvSpPr>
        <p:spPr>
          <a:xfrm>
            <a:off x="1028700" y="634744"/>
            <a:ext cx="16401854" cy="8909016"/>
          </a:xfrm>
          <a:custGeom>
            <a:avLst/>
            <a:gdLst/>
            <a:ahLst/>
            <a:cxnLst/>
            <a:rect l="l" t="t" r="r" b="b"/>
            <a:pathLst>
              <a:path w="16401854" h="8909016">
                <a:moveTo>
                  <a:pt x="0" y="0"/>
                </a:moveTo>
                <a:lnTo>
                  <a:pt x="16401854" y="0"/>
                </a:lnTo>
                <a:lnTo>
                  <a:pt x="16401854" y="8909016"/>
                </a:lnTo>
                <a:lnTo>
                  <a:pt x="0" y="89090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1246681" y="920204"/>
            <a:ext cx="15847575" cy="8428509"/>
          </a:xfrm>
          <a:custGeom>
            <a:avLst/>
            <a:gdLst/>
            <a:ahLst/>
            <a:cxnLst/>
            <a:rect l="l" t="t" r="r" b="b"/>
            <a:pathLst>
              <a:path w="15847575" h="8428509">
                <a:moveTo>
                  <a:pt x="0" y="0"/>
                </a:moveTo>
                <a:lnTo>
                  <a:pt x="15847575" y="0"/>
                </a:lnTo>
                <a:lnTo>
                  <a:pt x="15847575" y="8428509"/>
                </a:lnTo>
                <a:lnTo>
                  <a:pt x="0" y="84285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Freeform 17"/>
          <p:cNvSpPr/>
          <p:nvPr/>
        </p:nvSpPr>
        <p:spPr>
          <a:xfrm>
            <a:off x="2062309" y="2912781"/>
            <a:ext cx="14997102" cy="5262057"/>
          </a:xfrm>
          <a:custGeom>
            <a:avLst/>
            <a:gdLst/>
            <a:ahLst/>
            <a:cxnLst/>
            <a:rect l="l" t="t" r="r" b="b"/>
            <a:pathLst>
              <a:path w="14997102" h="5262057">
                <a:moveTo>
                  <a:pt x="0" y="0"/>
                </a:moveTo>
                <a:lnTo>
                  <a:pt x="14997102" y="0"/>
                </a:lnTo>
                <a:lnTo>
                  <a:pt x="14997102" y="5262057"/>
                </a:lnTo>
                <a:lnTo>
                  <a:pt x="0" y="52620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Freeform 18"/>
          <p:cNvSpPr/>
          <p:nvPr/>
        </p:nvSpPr>
        <p:spPr>
          <a:xfrm>
            <a:off x="1540290" y="1622751"/>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9" name="Freeform 19"/>
          <p:cNvSpPr/>
          <p:nvPr/>
        </p:nvSpPr>
        <p:spPr>
          <a:xfrm>
            <a:off x="1540290" y="2470372"/>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0" name="Freeform 20"/>
          <p:cNvSpPr/>
          <p:nvPr/>
        </p:nvSpPr>
        <p:spPr>
          <a:xfrm>
            <a:off x="1540290" y="3317993"/>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1" name="Freeform 21"/>
          <p:cNvSpPr/>
          <p:nvPr/>
        </p:nvSpPr>
        <p:spPr>
          <a:xfrm>
            <a:off x="1540290" y="4165614"/>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2" name="Freeform 22"/>
          <p:cNvSpPr/>
          <p:nvPr/>
        </p:nvSpPr>
        <p:spPr>
          <a:xfrm>
            <a:off x="1540290" y="5013235"/>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3" name="Freeform 23"/>
          <p:cNvSpPr/>
          <p:nvPr/>
        </p:nvSpPr>
        <p:spPr>
          <a:xfrm>
            <a:off x="1540290" y="5860856"/>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4" name="Freeform 24"/>
          <p:cNvSpPr/>
          <p:nvPr/>
        </p:nvSpPr>
        <p:spPr>
          <a:xfrm>
            <a:off x="1540290" y="670847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5" name="Freeform 25"/>
          <p:cNvSpPr/>
          <p:nvPr/>
        </p:nvSpPr>
        <p:spPr>
          <a:xfrm>
            <a:off x="1540290" y="755609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6" name="Freeform 26"/>
          <p:cNvSpPr/>
          <p:nvPr/>
        </p:nvSpPr>
        <p:spPr>
          <a:xfrm>
            <a:off x="1540290" y="8403718"/>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nvGrpSpPr>
          <p:cNvPr id="27" name="Group 27"/>
          <p:cNvGrpSpPr/>
          <p:nvPr/>
        </p:nvGrpSpPr>
        <p:grpSpPr>
          <a:xfrm>
            <a:off x="120745" y="205148"/>
            <a:ext cx="1081592" cy="1076184"/>
            <a:chOff x="0" y="0"/>
            <a:chExt cx="1442123" cy="1434912"/>
          </a:xfrm>
        </p:grpSpPr>
        <p:sp>
          <p:nvSpPr>
            <p:cNvPr id="28" name="Freeform 28"/>
            <p:cNvSpPr/>
            <p:nvPr/>
          </p:nvSpPr>
          <p:spPr>
            <a:xfrm>
              <a:off x="0" y="0"/>
              <a:ext cx="1442085" cy="1434973"/>
            </a:xfrm>
            <a:custGeom>
              <a:avLst/>
              <a:gdLst/>
              <a:ahLst/>
              <a:cxnLst/>
              <a:rect l="l" t="t" r="r" b="b"/>
              <a:pathLst>
                <a:path w="1442085" h="1434973">
                  <a:moveTo>
                    <a:pt x="0" y="0"/>
                  </a:moveTo>
                  <a:lnTo>
                    <a:pt x="1442085" y="0"/>
                  </a:lnTo>
                  <a:lnTo>
                    <a:pt x="1442085" y="1434973"/>
                  </a:lnTo>
                  <a:lnTo>
                    <a:pt x="0" y="1434973"/>
                  </a:lnTo>
                  <a:lnTo>
                    <a:pt x="0" y="0"/>
                  </a:lnTo>
                  <a:close/>
                </a:path>
              </a:pathLst>
            </a:custGeom>
            <a:blipFill>
              <a:blip r:embed="rId13"/>
              <a:stretch>
                <a:fillRect t="-49" r="-2" b="-45"/>
              </a:stretch>
            </a:blipFill>
          </p:spPr>
          <p:txBody>
            <a:bodyPr/>
            <a:lstStyle/>
            <a:p>
              <a:endParaRPr lang="en-US"/>
            </a:p>
          </p:txBody>
        </p:sp>
      </p:grpSp>
      <p:sp>
        <p:nvSpPr>
          <p:cNvPr id="29" name="Freeform 29"/>
          <p:cNvSpPr/>
          <p:nvPr/>
        </p:nvSpPr>
        <p:spPr>
          <a:xfrm>
            <a:off x="336594" y="9723040"/>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14">
              <a:extLst>
                <a:ext uri="{96DAC541-7B7A-43D3-8B79-37D633B846F1}">
                  <asvg:svgBlip xmlns:asvg="http://schemas.microsoft.com/office/drawing/2016/SVG/main" r:embed="rId15"/>
                </a:ext>
              </a:extLst>
            </a:blip>
            <a:stretch>
              <a:fillRect t="-57023" b="-57023"/>
            </a:stretch>
          </a:blipFill>
        </p:spPr>
        <p:txBody>
          <a:bodyPr/>
          <a:lstStyle/>
          <a:p>
            <a:endParaRPr lang="en-US"/>
          </a:p>
        </p:txBody>
      </p:sp>
      <p:sp>
        <p:nvSpPr>
          <p:cNvPr id="30" name="Freeform 30"/>
          <p:cNvSpPr/>
          <p:nvPr/>
        </p:nvSpPr>
        <p:spPr>
          <a:xfrm>
            <a:off x="12689884" y="8605316"/>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14">
              <a:extLst>
                <a:ext uri="{96DAC541-7B7A-43D3-8B79-37D633B846F1}">
                  <asvg:svgBlip xmlns:asvg="http://schemas.microsoft.com/office/drawing/2016/SVG/main" r:embed="rId15"/>
                </a:ext>
              </a:extLst>
            </a:blip>
            <a:stretch>
              <a:fillRect t="-57023" b="-57023"/>
            </a:stretch>
          </a:blipFill>
        </p:spPr>
        <p:txBody>
          <a:bodyPr/>
          <a:lstStyle/>
          <a:p>
            <a:endParaRPr lang="en-US"/>
          </a:p>
        </p:txBody>
      </p:sp>
      <p:grpSp>
        <p:nvGrpSpPr>
          <p:cNvPr id="31" name="Group 31"/>
          <p:cNvGrpSpPr/>
          <p:nvPr/>
        </p:nvGrpSpPr>
        <p:grpSpPr>
          <a:xfrm rot="-9330707">
            <a:off x="2248660" y="7720430"/>
            <a:ext cx="1170104" cy="805756"/>
            <a:chOff x="0" y="0"/>
            <a:chExt cx="1560139" cy="1074341"/>
          </a:xfrm>
        </p:grpSpPr>
        <p:sp>
          <p:nvSpPr>
            <p:cNvPr id="32" name="Freeform 32"/>
            <p:cNvSpPr/>
            <p:nvPr/>
          </p:nvSpPr>
          <p:spPr>
            <a:xfrm flipH="1" flipV="1">
              <a:off x="0" y="0"/>
              <a:ext cx="1560195" cy="1074293"/>
            </a:xfrm>
            <a:custGeom>
              <a:avLst/>
              <a:gdLst/>
              <a:ahLst/>
              <a:cxnLst/>
              <a:rect l="l" t="t" r="r" b="b"/>
              <a:pathLst>
                <a:path w="1560195" h="1074293">
                  <a:moveTo>
                    <a:pt x="1560195" y="1074293"/>
                  </a:moveTo>
                  <a:lnTo>
                    <a:pt x="0" y="1074293"/>
                  </a:lnTo>
                  <a:lnTo>
                    <a:pt x="0" y="0"/>
                  </a:lnTo>
                  <a:lnTo>
                    <a:pt x="1560195" y="0"/>
                  </a:lnTo>
                  <a:lnTo>
                    <a:pt x="1560195" y="1074293"/>
                  </a:lnTo>
                  <a:close/>
                </a:path>
              </a:pathLst>
            </a:custGeom>
            <a:blipFill>
              <a:blip r:embed="rId16"/>
              <a:stretch>
                <a:fillRect t="-11319" r="3" b="-11323"/>
              </a:stretch>
            </a:blipFill>
          </p:spPr>
          <p:txBody>
            <a:bodyPr/>
            <a:lstStyle/>
            <a:p>
              <a:endParaRPr lang="en-US"/>
            </a:p>
          </p:txBody>
        </p:sp>
      </p:grpSp>
      <p:grpSp>
        <p:nvGrpSpPr>
          <p:cNvPr id="33" name="Group 33"/>
          <p:cNvGrpSpPr/>
          <p:nvPr/>
        </p:nvGrpSpPr>
        <p:grpSpPr>
          <a:xfrm rot="9603291">
            <a:off x="16525052" y="893685"/>
            <a:ext cx="1125868" cy="775294"/>
            <a:chOff x="0" y="0"/>
            <a:chExt cx="1501157" cy="1033725"/>
          </a:xfrm>
        </p:grpSpPr>
        <p:sp>
          <p:nvSpPr>
            <p:cNvPr id="34" name="Freeform 34"/>
            <p:cNvSpPr/>
            <p:nvPr/>
          </p:nvSpPr>
          <p:spPr>
            <a:xfrm flipV="1">
              <a:off x="0" y="0"/>
              <a:ext cx="1501140" cy="1033780"/>
            </a:xfrm>
            <a:custGeom>
              <a:avLst/>
              <a:gdLst/>
              <a:ahLst/>
              <a:cxnLst/>
              <a:rect l="l" t="t" r="r" b="b"/>
              <a:pathLst>
                <a:path w="1501140" h="1033780">
                  <a:moveTo>
                    <a:pt x="0" y="1033780"/>
                  </a:moveTo>
                  <a:lnTo>
                    <a:pt x="1501140" y="1033780"/>
                  </a:lnTo>
                  <a:lnTo>
                    <a:pt x="1501140" y="0"/>
                  </a:lnTo>
                  <a:lnTo>
                    <a:pt x="0" y="0"/>
                  </a:lnTo>
                  <a:lnTo>
                    <a:pt x="0" y="1033780"/>
                  </a:lnTo>
                  <a:close/>
                </a:path>
              </a:pathLst>
            </a:custGeom>
            <a:blipFill>
              <a:blip r:embed="rId16"/>
              <a:stretch>
                <a:fillRect t="-11318" r="-1" b="-11312"/>
              </a:stretch>
            </a:blipFill>
          </p:spPr>
          <p:txBody>
            <a:bodyPr/>
            <a:lstStyle/>
            <a:p>
              <a:endParaRPr lang="en-US"/>
            </a:p>
          </p:txBody>
        </p:sp>
      </p:grpSp>
      <p:sp>
        <p:nvSpPr>
          <p:cNvPr id="35" name="Freeform 35"/>
          <p:cNvSpPr/>
          <p:nvPr/>
        </p:nvSpPr>
        <p:spPr>
          <a:xfrm>
            <a:off x="15440016" y="4972661"/>
            <a:ext cx="3466227" cy="5690820"/>
          </a:xfrm>
          <a:custGeom>
            <a:avLst/>
            <a:gdLst/>
            <a:ahLst/>
            <a:cxnLst/>
            <a:rect l="l" t="t" r="r" b="b"/>
            <a:pathLst>
              <a:path w="3466227" h="5690820">
                <a:moveTo>
                  <a:pt x="0" y="0"/>
                </a:moveTo>
                <a:lnTo>
                  <a:pt x="3466227" y="0"/>
                </a:lnTo>
                <a:lnTo>
                  <a:pt x="3466227" y="5690820"/>
                </a:lnTo>
                <a:lnTo>
                  <a:pt x="0" y="5690820"/>
                </a:lnTo>
                <a:lnTo>
                  <a:pt x="0" y="0"/>
                </a:lnTo>
                <a:close/>
              </a:path>
            </a:pathLst>
          </a:custGeom>
          <a:blipFill>
            <a:blip r:embed="rId17">
              <a:extLst>
                <a:ext uri="{96DAC541-7B7A-43D3-8B79-37D633B846F1}">
                  <asvg:svgBlip xmlns:asvg="http://schemas.microsoft.com/office/drawing/2016/SVG/main" r:embed="rId18"/>
                </a:ext>
              </a:extLst>
            </a:blip>
            <a:stretch>
              <a:fillRect t="-116" b="-116"/>
            </a:stretch>
          </a:blipFill>
        </p:spPr>
        <p:txBody>
          <a:bodyPr/>
          <a:lstStyle/>
          <a:p>
            <a:endParaRPr lang="en-US"/>
          </a:p>
        </p:txBody>
      </p:sp>
      <p:sp>
        <p:nvSpPr>
          <p:cNvPr id="36" name="TextBox 36"/>
          <p:cNvSpPr txBox="1"/>
          <p:nvPr/>
        </p:nvSpPr>
        <p:spPr>
          <a:xfrm>
            <a:off x="3111229" y="3055950"/>
            <a:ext cx="12510937" cy="4940302"/>
          </a:xfrm>
          <a:prstGeom prst="rect">
            <a:avLst/>
          </a:prstGeom>
        </p:spPr>
        <p:txBody>
          <a:bodyPr lIns="0" tIns="0" rIns="0" bIns="0" rtlCol="0" anchor="t">
            <a:spAutoFit/>
          </a:bodyPr>
          <a:lstStyle/>
          <a:p>
            <a:pPr marL="799874" lvl="2" indent="-266625" algn="just">
              <a:lnSpc>
                <a:spcPts val="4898"/>
              </a:lnSpc>
              <a:buFont typeface="Arial"/>
              <a:buChar char="⚬"/>
            </a:pPr>
            <a:r>
              <a:rPr lang="en-US" sz="3499">
                <a:solidFill>
                  <a:srgbClr val="6E9277"/>
                </a:solidFill>
                <a:latin typeface="Roboto Condensed"/>
                <a:ea typeface="Roboto Condensed"/>
                <a:cs typeface="Roboto Condensed"/>
                <a:sym typeface="Roboto Condensed"/>
              </a:rPr>
              <a:t>Mỗi 30s, GV có hiệu lệnh viết đáp án thì 1 HS trong nhóm đại diện truyền đáp án đến tai người thứ 1 -&gt; người thứ 2 -&gt; người thứ 3 -&gt; người thứ 4 -&gt; người thứ 5. </a:t>
            </a:r>
          </a:p>
          <a:p>
            <a:pPr marL="799874" lvl="2" indent="-266625" algn="just">
              <a:lnSpc>
                <a:spcPts val="4898"/>
              </a:lnSpc>
              <a:buFont typeface="Arial"/>
              <a:buChar char="⚬"/>
            </a:pPr>
            <a:r>
              <a:rPr lang="en-US" sz="3499">
                <a:solidFill>
                  <a:srgbClr val="6E9277"/>
                </a:solidFill>
                <a:latin typeface="Roboto Condensed"/>
                <a:ea typeface="Roboto Condensed"/>
                <a:cs typeface="Roboto Condensed"/>
                <a:sym typeface="Roboto Condensed"/>
              </a:rPr>
              <a:t>Người cuối cùng có nhiệm vụ viết tên đáp án lên bảng. Sau 1 câu, người thứ 5 chuyển xuống cuối hàng để trở thành người 1.</a:t>
            </a:r>
          </a:p>
          <a:p>
            <a:pPr marL="799874" lvl="2" indent="-266625" algn="just">
              <a:lnSpc>
                <a:spcPts val="4898"/>
              </a:lnSpc>
              <a:buFont typeface="Arial"/>
              <a:buChar char="⚬"/>
            </a:pPr>
            <a:r>
              <a:rPr lang="en-US" sz="3499">
                <a:solidFill>
                  <a:srgbClr val="6E9277"/>
                </a:solidFill>
                <a:latin typeface="Roboto Condensed"/>
                <a:ea typeface="Roboto Condensed"/>
                <a:cs typeface="Roboto Condensed"/>
                <a:sym typeface="Roboto Condensed"/>
              </a:rPr>
              <a:t>Sau khi hết 6 câu, GV dừng thời gian để chữa bài và chấm điểm cho HS: mỗi câu đúng 10 điểm, tick điểm cho nhóm trả lời đúng.</a:t>
            </a:r>
          </a:p>
          <a:p>
            <a:pPr algn="ctr">
              <a:lnSpc>
                <a:spcPts val="4898"/>
              </a:lnSpc>
            </a:pPr>
            <a:r>
              <a:rPr lang="en-US" sz="3499" b="1">
                <a:solidFill>
                  <a:srgbClr val="6E9277"/>
                </a:solidFill>
                <a:latin typeface="Roboto Condensed Bold"/>
                <a:ea typeface="Roboto Condensed Bold"/>
                <a:cs typeface="Roboto Condensed Bold"/>
                <a:sym typeface="Roboto Condensed Bold"/>
              </a:rPr>
              <a:t>Nhiệm vụ: Bài 1,2 SGK trang 131-132</a:t>
            </a:r>
          </a:p>
        </p:txBody>
      </p:sp>
      <p:sp>
        <p:nvSpPr>
          <p:cNvPr id="37" name="TextBox 37"/>
          <p:cNvSpPr txBox="1"/>
          <p:nvPr/>
        </p:nvSpPr>
        <p:spPr>
          <a:xfrm rot="5400000">
            <a:off x="1317724" y="1137640"/>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8" name="TextBox 38"/>
          <p:cNvSpPr txBox="1"/>
          <p:nvPr/>
        </p:nvSpPr>
        <p:spPr>
          <a:xfrm rot="5400000">
            <a:off x="1317724" y="198488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9" name="TextBox 39"/>
          <p:cNvSpPr txBox="1"/>
          <p:nvPr/>
        </p:nvSpPr>
        <p:spPr>
          <a:xfrm rot="5400000">
            <a:off x="1317724" y="283213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0" name="TextBox 40"/>
          <p:cNvSpPr txBox="1"/>
          <p:nvPr/>
        </p:nvSpPr>
        <p:spPr>
          <a:xfrm rot="5400000">
            <a:off x="1317724" y="367937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1" name="TextBox 41"/>
          <p:cNvSpPr txBox="1"/>
          <p:nvPr/>
        </p:nvSpPr>
        <p:spPr>
          <a:xfrm rot="5400000">
            <a:off x="1317724" y="452662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2" name="TextBox 42"/>
          <p:cNvSpPr txBox="1"/>
          <p:nvPr/>
        </p:nvSpPr>
        <p:spPr>
          <a:xfrm rot="5400000">
            <a:off x="1317724" y="537386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3" name="TextBox 43"/>
          <p:cNvSpPr txBox="1"/>
          <p:nvPr/>
        </p:nvSpPr>
        <p:spPr>
          <a:xfrm rot="5400000">
            <a:off x="1317724" y="622111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4" name="TextBox 44"/>
          <p:cNvSpPr txBox="1"/>
          <p:nvPr/>
        </p:nvSpPr>
        <p:spPr>
          <a:xfrm rot="5400000">
            <a:off x="1317724" y="7068357"/>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5" name="TextBox 45"/>
          <p:cNvSpPr txBox="1"/>
          <p:nvPr/>
        </p:nvSpPr>
        <p:spPr>
          <a:xfrm rot="5400000">
            <a:off x="1317724" y="791560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6" name="TextBox 46"/>
          <p:cNvSpPr txBox="1"/>
          <p:nvPr/>
        </p:nvSpPr>
        <p:spPr>
          <a:xfrm>
            <a:off x="1993098" y="1444812"/>
            <a:ext cx="15101158" cy="606781"/>
          </a:xfrm>
          <a:prstGeom prst="rect">
            <a:avLst/>
          </a:prstGeom>
        </p:spPr>
        <p:txBody>
          <a:bodyPr lIns="0" tIns="0" rIns="0" bIns="0" rtlCol="0" anchor="t">
            <a:spAutoFit/>
          </a:bodyPr>
          <a:lstStyle/>
          <a:p>
            <a:pPr algn="ctr">
              <a:lnSpc>
                <a:spcPts val="4072"/>
              </a:lnSpc>
            </a:pPr>
            <a:r>
              <a:rPr lang="en-US" sz="6000" b="1">
                <a:solidFill>
                  <a:srgbClr val="C46848"/>
                </a:solidFill>
                <a:latin typeface="Fraunces Bold"/>
                <a:ea typeface="Fraunces Bold"/>
                <a:cs typeface="Fraunces Bold"/>
                <a:sym typeface="Fraunces Bold"/>
              </a:rPr>
              <a:t>II. THỰC HÀNH TIẾNG VIỆT</a:t>
            </a:r>
          </a:p>
        </p:txBody>
      </p:sp>
      <p:sp>
        <p:nvSpPr>
          <p:cNvPr id="47" name="TextBox 47"/>
          <p:cNvSpPr txBox="1"/>
          <p:nvPr/>
        </p:nvSpPr>
        <p:spPr>
          <a:xfrm>
            <a:off x="2687187" y="2049231"/>
            <a:ext cx="12966563" cy="863550"/>
          </a:xfrm>
          <a:prstGeom prst="rect">
            <a:avLst/>
          </a:prstGeom>
        </p:spPr>
        <p:txBody>
          <a:bodyPr lIns="0" tIns="0" rIns="0" bIns="0" rtlCol="0" anchor="t">
            <a:spAutoFit/>
          </a:bodyPr>
          <a:lstStyle/>
          <a:p>
            <a:pPr algn="ctr">
              <a:lnSpc>
                <a:spcPts val="7000"/>
              </a:lnSpc>
            </a:pPr>
            <a:r>
              <a:rPr lang="en-US" sz="4999" b="1">
                <a:solidFill>
                  <a:srgbClr val="6E9277"/>
                </a:solidFill>
                <a:latin typeface="Cambria Bold"/>
                <a:ea typeface="Cambria Bold"/>
                <a:cs typeface="Cambria Bold"/>
                <a:sym typeface="Cambria Bold"/>
              </a:rPr>
              <a:t> TIẾP SỨC ĐỒNG ĐỘI</a:t>
            </a:r>
          </a:p>
        </p:txBody>
      </p:sp>
      <p:grpSp>
        <p:nvGrpSpPr>
          <p:cNvPr id="48" name="Group 48"/>
          <p:cNvGrpSpPr/>
          <p:nvPr/>
        </p:nvGrpSpPr>
        <p:grpSpPr>
          <a:xfrm>
            <a:off x="14598655" y="8596713"/>
            <a:ext cx="803261" cy="750620"/>
            <a:chOff x="0" y="0"/>
            <a:chExt cx="1071015" cy="1000827"/>
          </a:xfrm>
        </p:grpSpPr>
        <p:sp>
          <p:nvSpPr>
            <p:cNvPr id="49" name="Freeform 49"/>
            <p:cNvSpPr/>
            <p:nvPr/>
          </p:nvSpPr>
          <p:spPr>
            <a:xfrm>
              <a:off x="0" y="0"/>
              <a:ext cx="1070991" cy="1000887"/>
            </a:xfrm>
            <a:custGeom>
              <a:avLst/>
              <a:gdLst/>
              <a:ahLst/>
              <a:cxnLst/>
              <a:rect l="l" t="t" r="r" b="b"/>
              <a:pathLst>
                <a:path w="1070991" h="1000887">
                  <a:moveTo>
                    <a:pt x="0" y="0"/>
                  </a:moveTo>
                  <a:lnTo>
                    <a:pt x="1070991" y="0"/>
                  </a:lnTo>
                  <a:lnTo>
                    <a:pt x="1070991" y="1000887"/>
                  </a:lnTo>
                  <a:lnTo>
                    <a:pt x="0" y="1000887"/>
                  </a:lnTo>
                  <a:lnTo>
                    <a:pt x="0" y="0"/>
                  </a:lnTo>
                  <a:close/>
                </a:path>
              </a:pathLst>
            </a:custGeom>
            <a:blipFill>
              <a:blip r:embed="rId19"/>
              <a:stretch>
                <a:fillRect l="-2662" r="-2664" b="6"/>
              </a:stretch>
            </a:blipFill>
          </p:spPr>
          <p:txBody>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4" name="TextBox 4"/>
          <p:cNvSpPr txBox="1"/>
          <p:nvPr/>
        </p:nvSpPr>
        <p:spPr>
          <a:xfrm rot="-5400000">
            <a:off x="843443" y="598293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5" name="TextBox 5"/>
          <p:cNvSpPr txBox="1"/>
          <p:nvPr/>
        </p:nvSpPr>
        <p:spPr>
          <a:xfrm rot="-5400000">
            <a:off x="843443" y="899459"/>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6" name="TextBox 6"/>
          <p:cNvSpPr txBox="1"/>
          <p:nvPr/>
        </p:nvSpPr>
        <p:spPr>
          <a:xfrm rot="-5400000">
            <a:off x="843443" y="1746704"/>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7" name="TextBox 7"/>
          <p:cNvSpPr txBox="1"/>
          <p:nvPr/>
        </p:nvSpPr>
        <p:spPr>
          <a:xfrm rot="-5400000">
            <a:off x="843443" y="259394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8" name="TextBox 8"/>
          <p:cNvSpPr txBox="1"/>
          <p:nvPr/>
        </p:nvSpPr>
        <p:spPr>
          <a:xfrm rot="-5400000">
            <a:off x="843443" y="344119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9" name="TextBox 9"/>
          <p:cNvSpPr txBox="1"/>
          <p:nvPr/>
        </p:nvSpPr>
        <p:spPr>
          <a:xfrm rot="-5400000">
            <a:off x="843443" y="428844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0" name="TextBox 10"/>
          <p:cNvSpPr txBox="1"/>
          <p:nvPr/>
        </p:nvSpPr>
        <p:spPr>
          <a:xfrm rot="-5400000">
            <a:off x="843443" y="513568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1" name="TextBox 11"/>
          <p:cNvSpPr txBox="1"/>
          <p:nvPr/>
        </p:nvSpPr>
        <p:spPr>
          <a:xfrm rot="-5400000">
            <a:off x="843443" y="683017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2" name="TextBox 12"/>
          <p:cNvSpPr txBox="1"/>
          <p:nvPr/>
        </p:nvSpPr>
        <p:spPr>
          <a:xfrm rot="-5400000">
            <a:off x="843443" y="767742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pSp>
        <p:nvGrpSpPr>
          <p:cNvPr id="13" name="Group 13"/>
          <p:cNvGrpSpPr/>
          <p:nvPr/>
        </p:nvGrpSpPr>
        <p:grpSpPr>
          <a:xfrm>
            <a:off x="1028700" y="9347332"/>
            <a:ext cx="15613811" cy="751415"/>
            <a:chOff x="0" y="0"/>
            <a:chExt cx="20818415" cy="1001887"/>
          </a:xfrm>
        </p:grpSpPr>
        <p:sp>
          <p:nvSpPr>
            <p:cNvPr id="14" name="Freeform 14"/>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4"/>
              <a:stretch>
                <a:fillRect l="-179" r="-179" b="1"/>
              </a:stretch>
            </a:blipFill>
          </p:spPr>
          <p:txBody>
            <a:bodyPr/>
            <a:lstStyle/>
            <a:p>
              <a:endParaRPr lang="en-US"/>
            </a:p>
          </p:txBody>
        </p:sp>
      </p:grpSp>
      <p:sp>
        <p:nvSpPr>
          <p:cNvPr id="15" name="Freeform 15"/>
          <p:cNvSpPr/>
          <p:nvPr/>
        </p:nvSpPr>
        <p:spPr>
          <a:xfrm>
            <a:off x="1028700" y="634744"/>
            <a:ext cx="16401854" cy="8909016"/>
          </a:xfrm>
          <a:custGeom>
            <a:avLst/>
            <a:gdLst/>
            <a:ahLst/>
            <a:cxnLst/>
            <a:rect l="l" t="t" r="r" b="b"/>
            <a:pathLst>
              <a:path w="16401854" h="8909016">
                <a:moveTo>
                  <a:pt x="0" y="0"/>
                </a:moveTo>
                <a:lnTo>
                  <a:pt x="16401854" y="0"/>
                </a:lnTo>
                <a:lnTo>
                  <a:pt x="16401854" y="8909016"/>
                </a:lnTo>
                <a:lnTo>
                  <a:pt x="0" y="89090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1540290" y="1622751"/>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Freeform 17"/>
          <p:cNvSpPr/>
          <p:nvPr/>
        </p:nvSpPr>
        <p:spPr>
          <a:xfrm>
            <a:off x="1540290" y="2470372"/>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Freeform 18"/>
          <p:cNvSpPr/>
          <p:nvPr/>
        </p:nvSpPr>
        <p:spPr>
          <a:xfrm>
            <a:off x="1540290" y="3317993"/>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Freeform 19"/>
          <p:cNvSpPr/>
          <p:nvPr/>
        </p:nvSpPr>
        <p:spPr>
          <a:xfrm>
            <a:off x="1540290" y="4165614"/>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0" name="Freeform 20"/>
          <p:cNvSpPr/>
          <p:nvPr/>
        </p:nvSpPr>
        <p:spPr>
          <a:xfrm>
            <a:off x="1540290" y="5013235"/>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Freeform 21"/>
          <p:cNvSpPr/>
          <p:nvPr/>
        </p:nvSpPr>
        <p:spPr>
          <a:xfrm>
            <a:off x="1540290" y="5860856"/>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2"/>
          <p:cNvSpPr/>
          <p:nvPr/>
        </p:nvSpPr>
        <p:spPr>
          <a:xfrm>
            <a:off x="1540290" y="670847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3" name="Freeform 23"/>
          <p:cNvSpPr/>
          <p:nvPr/>
        </p:nvSpPr>
        <p:spPr>
          <a:xfrm>
            <a:off x="1540290" y="755609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4" name="Freeform 24"/>
          <p:cNvSpPr/>
          <p:nvPr/>
        </p:nvSpPr>
        <p:spPr>
          <a:xfrm>
            <a:off x="1540290" y="8403718"/>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25" name="Group 25"/>
          <p:cNvGrpSpPr/>
          <p:nvPr/>
        </p:nvGrpSpPr>
        <p:grpSpPr>
          <a:xfrm>
            <a:off x="120745" y="205148"/>
            <a:ext cx="1081592" cy="1076184"/>
            <a:chOff x="0" y="0"/>
            <a:chExt cx="1442123" cy="1434912"/>
          </a:xfrm>
        </p:grpSpPr>
        <p:sp>
          <p:nvSpPr>
            <p:cNvPr id="26" name="Freeform 26"/>
            <p:cNvSpPr/>
            <p:nvPr/>
          </p:nvSpPr>
          <p:spPr>
            <a:xfrm>
              <a:off x="0" y="0"/>
              <a:ext cx="1442085" cy="1434973"/>
            </a:xfrm>
            <a:custGeom>
              <a:avLst/>
              <a:gdLst/>
              <a:ahLst/>
              <a:cxnLst/>
              <a:rect l="l" t="t" r="r" b="b"/>
              <a:pathLst>
                <a:path w="1442085" h="1434973">
                  <a:moveTo>
                    <a:pt x="0" y="0"/>
                  </a:moveTo>
                  <a:lnTo>
                    <a:pt x="1442085" y="0"/>
                  </a:lnTo>
                  <a:lnTo>
                    <a:pt x="1442085" y="1434973"/>
                  </a:lnTo>
                  <a:lnTo>
                    <a:pt x="0" y="1434973"/>
                  </a:lnTo>
                  <a:lnTo>
                    <a:pt x="0" y="0"/>
                  </a:lnTo>
                  <a:close/>
                </a:path>
              </a:pathLst>
            </a:custGeom>
            <a:blipFill>
              <a:blip r:embed="rId9"/>
              <a:stretch>
                <a:fillRect t="-49" r="-2" b="-45"/>
              </a:stretch>
            </a:blipFill>
          </p:spPr>
          <p:txBody>
            <a:bodyPr/>
            <a:lstStyle/>
            <a:p>
              <a:endParaRPr lang="en-US"/>
            </a:p>
          </p:txBody>
        </p:sp>
      </p:grpSp>
      <p:sp>
        <p:nvSpPr>
          <p:cNvPr id="27" name="Freeform 27"/>
          <p:cNvSpPr/>
          <p:nvPr/>
        </p:nvSpPr>
        <p:spPr>
          <a:xfrm>
            <a:off x="336594" y="9723040"/>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10">
              <a:extLst>
                <a:ext uri="{96DAC541-7B7A-43D3-8B79-37D633B846F1}">
                  <asvg:svgBlip xmlns:asvg="http://schemas.microsoft.com/office/drawing/2016/SVG/main" r:embed="rId11"/>
                </a:ext>
              </a:extLst>
            </a:blip>
            <a:stretch>
              <a:fillRect t="-57023" b="-57023"/>
            </a:stretch>
          </a:blipFill>
        </p:spPr>
        <p:txBody>
          <a:bodyPr/>
          <a:lstStyle/>
          <a:p>
            <a:endParaRPr lang="en-US"/>
          </a:p>
        </p:txBody>
      </p:sp>
      <p:sp>
        <p:nvSpPr>
          <p:cNvPr id="28" name="Freeform 28"/>
          <p:cNvSpPr/>
          <p:nvPr/>
        </p:nvSpPr>
        <p:spPr>
          <a:xfrm>
            <a:off x="12689884" y="8605316"/>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10">
              <a:extLst>
                <a:ext uri="{96DAC541-7B7A-43D3-8B79-37D633B846F1}">
                  <asvg:svgBlip xmlns:asvg="http://schemas.microsoft.com/office/drawing/2016/SVG/main" r:embed="rId11"/>
                </a:ext>
              </a:extLst>
            </a:blip>
            <a:stretch>
              <a:fillRect t="-57023" b="-57023"/>
            </a:stretch>
          </a:blipFill>
        </p:spPr>
        <p:txBody>
          <a:bodyPr/>
          <a:lstStyle/>
          <a:p>
            <a:endParaRPr lang="en-US"/>
          </a:p>
        </p:txBody>
      </p:sp>
      <p:grpSp>
        <p:nvGrpSpPr>
          <p:cNvPr id="29" name="Group 29"/>
          <p:cNvGrpSpPr/>
          <p:nvPr/>
        </p:nvGrpSpPr>
        <p:grpSpPr>
          <a:xfrm rot="-9330707">
            <a:off x="2248660" y="7720430"/>
            <a:ext cx="1170104" cy="805756"/>
            <a:chOff x="0" y="0"/>
            <a:chExt cx="1560139" cy="1074341"/>
          </a:xfrm>
        </p:grpSpPr>
        <p:sp>
          <p:nvSpPr>
            <p:cNvPr id="30" name="Freeform 30"/>
            <p:cNvSpPr/>
            <p:nvPr/>
          </p:nvSpPr>
          <p:spPr>
            <a:xfrm flipH="1" flipV="1">
              <a:off x="0" y="0"/>
              <a:ext cx="1560195" cy="1074293"/>
            </a:xfrm>
            <a:custGeom>
              <a:avLst/>
              <a:gdLst/>
              <a:ahLst/>
              <a:cxnLst/>
              <a:rect l="l" t="t" r="r" b="b"/>
              <a:pathLst>
                <a:path w="1560195" h="1074293">
                  <a:moveTo>
                    <a:pt x="1560195" y="1074293"/>
                  </a:moveTo>
                  <a:lnTo>
                    <a:pt x="0" y="1074293"/>
                  </a:lnTo>
                  <a:lnTo>
                    <a:pt x="0" y="0"/>
                  </a:lnTo>
                  <a:lnTo>
                    <a:pt x="1560195" y="0"/>
                  </a:lnTo>
                  <a:lnTo>
                    <a:pt x="1560195" y="1074293"/>
                  </a:lnTo>
                  <a:close/>
                </a:path>
              </a:pathLst>
            </a:custGeom>
            <a:blipFill>
              <a:blip r:embed="rId12"/>
              <a:stretch>
                <a:fillRect t="-11319" r="3" b="-11323"/>
              </a:stretch>
            </a:blipFill>
          </p:spPr>
          <p:txBody>
            <a:bodyPr/>
            <a:lstStyle/>
            <a:p>
              <a:endParaRPr lang="en-US"/>
            </a:p>
          </p:txBody>
        </p:sp>
      </p:grpSp>
      <p:grpSp>
        <p:nvGrpSpPr>
          <p:cNvPr id="31" name="Group 31"/>
          <p:cNvGrpSpPr/>
          <p:nvPr/>
        </p:nvGrpSpPr>
        <p:grpSpPr>
          <a:xfrm rot="9603291">
            <a:off x="16525052" y="893685"/>
            <a:ext cx="1125868" cy="775294"/>
            <a:chOff x="0" y="0"/>
            <a:chExt cx="1501157" cy="1033725"/>
          </a:xfrm>
        </p:grpSpPr>
        <p:sp>
          <p:nvSpPr>
            <p:cNvPr id="32" name="Freeform 32"/>
            <p:cNvSpPr/>
            <p:nvPr/>
          </p:nvSpPr>
          <p:spPr>
            <a:xfrm flipV="1">
              <a:off x="0" y="0"/>
              <a:ext cx="1501140" cy="1033780"/>
            </a:xfrm>
            <a:custGeom>
              <a:avLst/>
              <a:gdLst/>
              <a:ahLst/>
              <a:cxnLst/>
              <a:rect l="l" t="t" r="r" b="b"/>
              <a:pathLst>
                <a:path w="1501140" h="1033780">
                  <a:moveTo>
                    <a:pt x="0" y="1033780"/>
                  </a:moveTo>
                  <a:lnTo>
                    <a:pt x="1501140" y="1033780"/>
                  </a:lnTo>
                  <a:lnTo>
                    <a:pt x="1501140" y="0"/>
                  </a:lnTo>
                  <a:lnTo>
                    <a:pt x="0" y="0"/>
                  </a:lnTo>
                  <a:lnTo>
                    <a:pt x="0" y="1033780"/>
                  </a:lnTo>
                  <a:close/>
                </a:path>
              </a:pathLst>
            </a:custGeom>
            <a:blipFill>
              <a:blip r:embed="rId12"/>
              <a:stretch>
                <a:fillRect t="-11318" r="-1" b="-11312"/>
              </a:stretch>
            </a:blipFill>
          </p:spPr>
          <p:txBody>
            <a:bodyPr/>
            <a:lstStyle/>
            <a:p>
              <a:endParaRPr lang="en-US"/>
            </a:p>
          </p:txBody>
        </p:sp>
      </p:grpSp>
      <p:grpSp>
        <p:nvGrpSpPr>
          <p:cNvPr id="33" name="Group 33"/>
          <p:cNvGrpSpPr/>
          <p:nvPr/>
        </p:nvGrpSpPr>
        <p:grpSpPr>
          <a:xfrm>
            <a:off x="1270217" y="743240"/>
            <a:ext cx="803261" cy="750620"/>
            <a:chOff x="0" y="0"/>
            <a:chExt cx="1071015" cy="1000827"/>
          </a:xfrm>
        </p:grpSpPr>
        <p:sp>
          <p:nvSpPr>
            <p:cNvPr id="34" name="Freeform 34"/>
            <p:cNvSpPr/>
            <p:nvPr/>
          </p:nvSpPr>
          <p:spPr>
            <a:xfrm>
              <a:off x="0" y="0"/>
              <a:ext cx="1070991" cy="1000887"/>
            </a:xfrm>
            <a:custGeom>
              <a:avLst/>
              <a:gdLst/>
              <a:ahLst/>
              <a:cxnLst/>
              <a:rect l="l" t="t" r="r" b="b"/>
              <a:pathLst>
                <a:path w="1070991" h="1000887">
                  <a:moveTo>
                    <a:pt x="0" y="0"/>
                  </a:moveTo>
                  <a:lnTo>
                    <a:pt x="1070991" y="0"/>
                  </a:lnTo>
                  <a:lnTo>
                    <a:pt x="1070991" y="1000887"/>
                  </a:lnTo>
                  <a:lnTo>
                    <a:pt x="0" y="1000887"/>
                  </a:lnTo>
                  <a:lnTo>
                    <a:pt x="0" y="0"/>
                  </a:lnTo>
                  <a:close/>
                </a:path>
              </a:pathLst>
            </a:custGeom>
            <a:blipFill>
              <a:blip r:embed="rId13"/>
              <a:stretch>
                <a:fillRect l="-2662" r="-2664" b="6"/>
              </a:stretch>
            </a:blipFill>
          </p:spPr>
          <p:txBody>
            <a:bodyPr/>
            <a:lstStyle/>
            <a:p>
              <a:endParaRPr lang="en-US"/>
            </a:p>
          </p:txBody>
        </p:sp>
      </p:grpSp>
      <p:sp>
        <p:nvSpPr>
          <p:cNvPr id="35" name="TextBox 35"/>
          <p:cNvSpPr txBox="1"/>
          <p:nvPr/>
        </p:nvSpPr>
        <p:spPr>
          <a:xfrm rot="5400000">
            <a:off x="1316552" y="1219847"/>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6" name="TextBox 36"/>
          <p:cNvSpPr txBox="1"/>
          <p:nvPr/>
        </p:nvSpPr>
        <p:spPr>
          <a:xfrm rot="5400000">
            <a:off x="1316552" y="206709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7" name="TextBox 37"/>
          <p:cNvSpPr txBox="1"/>
          <p:nvPr/>
        </p:nvSpPr>
        <p:spPr>
          <a:xfrm rot="5400000">
            <a:off x="1316552" y="2914337"/>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8" name="TextBox 38"/>
          <p:cNvSpPr txBox="1"/>
          <p:nvPr/>
        </p:nvSpPr>
        <p:spPr>
          <a:xfrm rot="5400000">
            <a:off x="1316552" y="376158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9" name="TextBox 39"/>
          <p:cNvSpPr txBox="1"/>
          <p:nvPr/>
        </p:nvSpPr>
        <p:spPr>
          <a:xfrm rot="5400000">
            <a:off x="1316552" y="460882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0" name="TextBox 40"/>
          <p:cNvSpPr txBox="1"/>
          <p:nvPr/>
        </p:nvSpPr>
        <p:spPr>
          <a:xfrm rot="5400000">
            <a:off x="1316552" y="545607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1" name="TextBox 41"/>
          <p:cNvSpPr txBox="1"/>
          <p:nvPr/>
        </p:nvSpPr>
        <p:spPr>
          <a:xfrm rot="5400000">
            <a:off x="1316552" y="630331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2" name="TextBox 42"/>
          <p:cNvSpPr txBox="1"/>
          <p:nvPr/>
        </p:nvSpPr>
        <p:spPr>
          <a:xfrm rot="5400000">
            <a:off x="1316552" y="715056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3" name="TextBox 43"/>
          <p:cNvSpPr txBox="1"/>
          <p:nvPr/>
        </p:nvSpPr>
        <p:spPr>
          <a:xfrm rot="5400000">
            <a:off x="1316552" y="799780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4" name="TextBox 44"/>
          <p:cNvSpPr txBox="1"/>
          <p:nvPr/>
        </p:nvSpPr>
        <p:spPr>
          <a:xfrm>
            <a:off x="3186842" y="1315155"/>
            <a:ext cx="11657405" cy="563078"/>
          </a:xfrm>
          <a:prstGeom prst="rect">
            <a:avLst/>
          </a:prstGeom>
        </p:spPr>
        <p:txBody>
          <a:bodyPr lIns="0" tIns="0" rIns="0" bIns="0" rtlCol="0" anchor="t">
            <a:spAutoFit/>
          </a:bodyPr>
          <a:lstStyle/>
          <a:p>
            <a:pPr algn="l">
              <a:lnSpc>
                <a:spcPts val="3696"/>
              </a:lnSpc>
            </a:pPr>
            <a:r>
              <a:rPr lang="en-US" sz="5900" b="1">
                <a:solidFill>
                  <a:srgbClr val="C46848"/>
                </a:solidFill>
                <a:latin typeface="Fraunces Bold"/>
                <a:ea typeface="Fraunces Bold"/>
                <a:cs typeface="Fraunces Bold"/>
                <a:sym typeface="Fraunces Bold"/>
              </a:rPr>
              <a:t>II. THỰC HÀNH TIẾNG VIỆT</a:t>
            </a:r>
          </a:p>
        </p:txBody>
      </p:sp>
      <p:graphicFrame>
        <p:nvGraphicFramePr>
          <p:cNvPr id="45" name="Table 45"/>
          <p:cNvGraphicFramePr>
            <a:graphicFrameLocks noGrp="1"/>
          </p:cNvGraphicFramePr>
          <p:nvPr/>
        </p:nvGraphicFramePr>
        <p:xfrm>
          <a:off x="2092048" y="2036055"/>
          <a:ext cx="14841703" cy="6904014"/>
        </p:xfrm>
        <a:graphic>
          <a:graphicData uri="http://schemas.openxmlformats.org/drawingml/2006/table">
            <a:tbl>
              <a:tblPr/>
              <a:tblGrid>
                <a:gridCol w="902615">
                  <a:extLst>
                    <a:ext uri="{9D8B030D-6E8A-4147-A177-3AD203B41FA5}">
                      <a16:colId xmlns:a16="http://schemas.microsoft.com/office/drawing/2014/main" val="20000"/>
                    </a:ext>
                  </a:extLst>
                </a:gridCol>
                <a:gridCol w="5840508">
                  <a:extLst>
                    <a:ext uri="{9D8B030D-6E8A-4147-A177-3AD203B41FA5}">
                      <a16:colId xmlns:a16="http://schemas.microsoft.com/office/drawing/2014/main" val="20001"/>
                    </a:ext>
                  </a:extLst>
                </a:gridCol>
                <a:gridCol w="2032146">
                  <a:extLst>
                    <a:ext uri="{9D8B030D-6E8A-4147-A177-3AD203B41FA5}">
                      <a16:colId xmlns:a16="http://schemas.microsoft.com/office/drawing/2014/main" val="20002"/>
                    </a:ext>
                  </a:extLst>
                </a:gridCol>
                <a:gridCol w="2201141">
                  <a:extLst>
                    <a:ext uri="{9D8B030D-6E8A-4147-A177-3AD203B41FA5}">
                      <a16:colId xmlns:a16="http://schemas.microsoft.com/office/drawing/2014/main" val="20003"/>
                    </a:ext>
                  </a:extLst>
                </a:gridCol>
                <a:gridCol w="1833451">
                  <a:extLst>
                    <a:ext uri="{9D8B030D-6E8A-4147-A177-3AD203B41FA5}">
                      <a16:colId xmlns:a16="http://schemas.microsoft.com/office/drawing/2014/main" val="20004"/>
                    </a:ext>
                  </a:extLst>
                </a:gridCol>
                <a:gridCol w="2031842">
                  <a:extLst>
                    <a:ext uri="{9D8B030D-6E8A-4147-A177-3AD203B41FA5}">
                      <a16:colId xmlns:a16="http://schemas.microsoft.com/office/drawing/2014/main" val="20005"/>
                    </a:ext>
                  </a:extLst>
                </a:gridCol>
              </a:tblGrid>
              <a:tr h="696286">
                <a:tc rowSpan="2">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STT</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rowSpan="2">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Ngữ liệu</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gridSpan="4">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Tác dụng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h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Tác dụng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h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Tác dụng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h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Tác dụng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extLst>
                  <a:ext uri="{0D108BD9-81ED-4DB2-BD59-A6C34878D82A}">
                    <a16:rowId xmlns:a16="http://schemas.microsoft.com/office/drawing/2014/main" val="10000"/>
                  </a:ext>
                </a:extLst>
              </a:tr>
              <a:tr h="3374895">
                <a:tc v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STT</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v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Ngữ liệu</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Bộc lộ </a:t>
                      </a:r>
                      <a:endParaRPr lang="en-US" sz="1100"/>
                    </a:p>
                    <a:p>
                      <a:pPr algn="ctr">
                        <a:lnSpc>
                          <a:spcPts val="4200"/>
                        </a:lnSpc>
                      </a:pPr>
                      <a:r>
                        <a:rPr lang="en-US" sz="3000" b="1">
                          <a:solidFill>
                            <a:srgbClr val="494646"/>
                          </a:solidFill>
                          <a:latin typeface="Roboto Condensed Bold"/>
                          <a:ea typeface="Roboto Condensed Bold"/>
                          <a:cs typeface="Roboto Condensed Bold"/>
                          <a:sym typeface="Roboto Condensed Bold"/>
                        </a:rPr>
                        <a:t>cảm xúc</a:t>
                      </a:r>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Liệt kê, thông báo về sự tồn tại của sự vật, hiện tượng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Xác định thời gian, nơi chốn</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Gọi - đáp</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extLst>
                  <a:ext uri="{0D108BD9-81ED-4DB2-BD59-A6C34878D82A}">
                    <a16:rowId xmlns:a16="http://schemas.microsoft.com/office/drawing/2014/main" val="10001"/>
                  </a:ext>
                </a:extLst>
              </a:tr>
              <a:tr h="2832833">
                <a:tc>
                  <a:txBody>
                    <a:bodyPr/>
                    <a:lstStyle/>
                    <a:p>
                      <a:pPr algn="ctr">
                        <a:lnSpc>
                          <a:spcPts val="4200"/>
                        </a:lnSpc>
                        <a:defRPr/>
                      </a:pPr>
                      <a:r>
                        <a:rPr lang="en-US" sz="3000">
                          <a:solidFill>
                            <a:srgbClr val="494646"/>
                          </a:solidFill>
                          <a:latin typeface="Roboto Condensed"/>
                          <a:ea typeface="Roboto Condensed"/>
                          <a:cs typeface="Roboto Condensed"/>
                          <a:sym typeface="Roboto Condensed"/>
                        </a:rPr>
                        <a:t>a</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just">
                        <a:lnSpc>
                          <a:spcPts val="4200"/>
                        </a:lnSpc>
                        <a:defRPr/>
                      </a:pPr>
                      <a:r>
                        <a:rPr lang="en-US" sz="3000" i="1">
                          <a:solidFill>
                            <a:srgbClr val="494646"/>
                          </a:solidFill>
                          <a:latin typeface="Roboto Condensed Italics"/>
                          <a:ea typeface="Roboto Condensed Italics"/>
                          <a:cs typeface="Roboto Condensed Italics"/>
                          <a:sym typeface="Roboto Condensed Italics"/>
                        </a:rPr>
                        <a:t>  Những hạt mưa gõ vào mái tôn tạo ra một âm thanh khác hẳn khi chúng rơi trên mái ngói. </a:t>
                      </a:r>
                      <a:r>
                        <a:rPr lang="en-US" sz="3000" b="1" i="1">
                          <a:solidFill>
                            <a:srgbClr val="494646"/>
                          </a:solidFill>
                          <a:latin typeface="Roboto Condensed Bold Italics"/>
                          <a:ea typeface="Roboto Condensed Bold Italics"/>
                          <a:cs typeface="Roboto Condensed Bold Italics"/>
                          <a:sym typeface="Roboto Condensed Bold Italics"/>
                        </a:rPr>
                        <a:t>Rầm rầm. Rầm rầm. Rầm rầm.</a:t>
                      </a:r>
                      <a:r>
                        <a:rPr lang="en-US" sz="3000" i="1">
                          <a:solidFill>
                            <a:srgbClr val="494646"/>
                          </a:solidFill>
                          <a:latin typeface="Roboto Condensed Italics"/>
                          <a:ea typeface="Roboto Condensed Italics"/>
                          <a:cs typeface="Roboto Condensed Italics"/>
                          <a:sym typeface="Roboto Condensed Italics"/>
                        </a:rPr>
                        <a:t>Nghe như tiếng hàng ngàn con ngựa phi ngay trên đầu.</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ctr">
                        <a:lnSpc>
                          <a:spcPts val="4200"/>
                        </a:lnSpc>
                        <a:defRPr/>
                      </a:pP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mô tả âm thanh, thông báo về trận mưa.</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ctr">
                        <a:lnSpc>
                          <a:spcPts val="4200"/>
                        </a:lnSpc>
                        <a:defRPr/>
                      </a:pP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ctr">
                        <a:lnSpc>
                          <a:spcPts val="4200"/>
                        </a:lnSpc>
                        <a:defRPr/>
                      </a:pP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4" name="TextBox 4"/>
          <p:cNvSpPr txBox="1"/>
          <p:nvPr/>
        </p:nvSpPr>
        <p:spPr>
          <a:xfrm rot="-5400000">
            <a:off x="843443" y="598293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5" name="TextBox 5"/>
          <p:cNvSpPr txBox="1"/>
          <p:nvPr/>
        </p:nvSpPr>
        <p:spPr>
          <a:xfrm rot="-5400000">
            <a:off x="843443" y="899459"/>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6" name="TextBox 6"/>
          <p:cNvSpPr txBox="1"/>
          <p:nvPr/>
        </p:nvSpPr>
        <p:spPr>
          <a:xfrm rot="-5400000">
            <a:off x="843443" y="1746704"/>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7" name="TextBox 7"/>
          <p:cNvSpPr txBox="1"/>
          <p:nvPr/>
        </p:nvSpPr>
        <p:spPr>
          <a:xfrm rot="-5400000">
            <a:off x="843443" y="259394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8" name="TextBox 8"/>
          <p:cNvSpPr txBox="1"/>
          <p:nvPr/>
        </p:nvSpPr>
        <p:spPr>
          <a:xfrm rot="-5400000">
            <a:off x="843443" y="344119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9" name="TextBox 9"/>
          <p:cNvSpPr txBox="1"/>
          <p:nvPr/>
        </p:nvSpPr>
        <p:spPr>
          <a:xfrm rot="-5400000">
            <a:off x="843443" y="428844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0" name="TextBox 10"/>
          <p:cNvSpPr txBox="1"/>
          <p:nvPr/>
        </p:nvSpPr>
        <p:spPr>
          <a:xfrm rot="-5400000">
            <a:off x="843443" y="513568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1" name="TextBox 11"/>
          <p:cNvSpPr txBox="1"/>
          <p:nvPr/>
        </p:nvSpPr>
        <p:spPr>
          <a:xfrm rot="-5400000">
            <a:off x="843443" y="683017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2" name="TextBox 12"/>
          <p:cNvSpPr txBox="1"/>
          <p:nvPr/>
        </p:nvSpPr>
        <p:spPr>
          <a:xfrm rot="-5400000">
            <a:off x="843443" y="767742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pSp>
        <p:nvGrpSpPr>
          <p:cNvPr id="13" name="Group 13"/>
          <p:cNvGrpSpPr/>
          <p:nvPr/>
        </p:nvGrpSpPr>
        <p:grpSpPr>
          <a:xfrm>
            <a:off x="1028700" y="9347332"/>
            <a:ext cx="15613811" cy="751415"/>
            <a:chOff x="0" y="0"/>
            <a:chExt cx="20818415" cy="1001887"/>
          </a:xfrm>
        </p:grpSpPr>
        <p:sp>
          <p:nvSpPr>
            <p:cNvPr id="14" name="Freeform 14"/>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4"/>
              <a:stretch>
                <a:fillRect l="-179" r="-179" b="1"/>
              </a:stretch>
            </a:blipFill>
          </p:spPr>
          <p:txBody>
            <a:bodyPr/>
            <a:lstStyle/>
            <a:p>
              <a:endParaRPr lang="en-US"/>
            </a:p>
          </p:txBody>
        </p:sp>
      </p:grpSp>
      <p:sp>
        <p:nvSpPr>
          <p:cNvPr id="15" name="Freeform 15"/>
          <p:cNvSpPr/>
          <p:nvPr/>
        </p:nvSpPr>
        <p:spPr>
          <a:xfrm>
            <a:off x="1028700" y="634744"/>
            <a:ext cx="16401854" cy="8909016"/>
          </a:xfrm>
          <a:custGeom>
            <a:avLst/>
            <a:gdLst/>
            <a:ahLst/>
            <a:cxnLst/>
            <a:rect l="l" t="t" r="r" b="b"/>
            <a:pathLst>
              <a:path w="16401854" h="8909016">
                <a:moveTo>
                  <a:pt x="0" y="0"/>
                </a:moveTo>
                <a:lnTo>
                  <a:pt x="16401854" y="0"/>
                </a:lnTo>
                <a:lnTo>
                  <a:pt x="16401854" y="8909016"/>
                </a:lnTo>
                <a:lnTo>
                  <a:pt x="0" y="89090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1540290" y="1622751"/>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Freeform 17"/>
          <p:cNvSpPr/>
          <p:nvPr/>
        </p:nvSpPr>
        <p:spPr>
          <a:xfrm>
            <a:off x="1540290" y="2470372"/>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Freeform 18"/>
          <p:cNvSpPr/>
          <p:nvPr/>
        </p:nvSpPr>
        <p:spPr>
          <a:xfrm>
            <a:off x="1540290" y="3317993"/>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Freeform 19"/>
          <p:cNvSpPr/>
          <p:nvPr/>
        </p:nvSpPr>
        <p:spPr>
          <a:xfrm>
            <a:off x="1540290" y="4165614"/>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0" name="Freeform 20"/>
          <p:cNvSpPr/>
          <p:nvPr/>
        </p:nvSpPr>
        <p:spPr>
          <a:xfrm>
            <a:off x="1540290" y="5013235"/>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Freeform 21"/>
          <p:cNvSpPr/>
          <p:nvPr/>
        </p:nvSpPr>
        <p:spPr>
          <a:xfrm>
            <a:off x="1540290" y="5860856"/>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2"/>
          <p:cNvSpPr/>
          <p:nvPr/>
        </p:nvSpPr>
        <p:spPr>
          <a:xfrm>
            <a:off x="1540290" y="670847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3" name="Freeform 23"/>
          <p:cNvSpPr/>
          <p:nvPr/>
        </p:nvSpPr>
        <p:spPr>
          <a:xfrm>
            <a:off x="1540290" y="755609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4" name="Freeform 24"/>
          <p:cNvSpPr/>
          <p:nvPr/>
        </p:nvSpPr>
        <p:spPr>
          <a:xfrm>
            <a:off x="1540290" y="8403718"/>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25" name="Group 25"/>
          <p:cNvGrpSpPr/>
          <p:nvPr/>
        </p:nvGrpSpPr>
        <p:grpSpPr>
          <a:xfrm>
            <a:off x="120745" y="205148"/>
            <a:ext cx="1081592" cy="1076184"/>
            <a:chOff x="0" y="0"/>
            <a:chExt cx="1442123" cy="1434912"/>
          </a:xfrm>
        </p:grpSpPr>
        <p:sp>
          <p:nvSpPr>
            <p:cNvPr id="26" name="Freeform 26"/>
            <p:cNvSpPr/>
            <p:nvPr/>
          </p:nvSpPr>
          <p:spPr>
            <a:xfrm>
              <a:off x="0" y="0"/>
              <a:ext cx="1442085" cy="1434973"/>
            </a:xfrm>
            <a:custGeom>
              <a:avLst/>
              <a:gdLst/>
              <a:ahLst/>
              <a:cxnLst/>
              <a:rect l="l" t="t" r="r" b="b"/>
              <a:pathLst>
                <a:path w="1442085" h="1434973">
                  <a:moveTo>
                    <a:pt x="0" y="0"/>
                  </a:moveTo>
                  <a:lnTo>
                    <a:pt x="1442085" y="0"/>
                  </a:lnTo>
                  <a:lnTo>
                    <a:pt x="1442085" y="1434973"/>
                  </a:lnTo>
                  <a:lnTo>
                    <a:pt x="0" y="1434973"/>
                  </a:lnTo>
                  <a:lnTo>
                    <a:pt x="0" y="0"/>
                  </a:lnTo>
                  <a:close/>
                </a:path>
              </a:pathLst>
            </a:custGeom>
            <a:blipFill>
              <a:blip r:embed="rId9"/>
              <a:stretch>
                <a:fillRect t="-49" r="-2" b="-45"/>
              </a:stretch>
            </a:blipFill>
          </p:spPr>
          <p:txBody>
            <a:bodyPr/>
            <a:lstStyle/>
            <a:p>
              <a:endParaRPr lang="en-US"/>
            </a:p>
          </p:txBody>
        </p:sp>
      </p:grpSp>
      <p:sp>
        <p:nvSpPr>
          <p:cNvPr id="27" name="Freeform 27"/>
          <p:cNvSpPr/>
          <p:nvPr/>
        </p:nvSpPr>
        <p:spPr>
          <a:xfrm>
            <a:off x="336594" y="9723040"/>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10">
              <a:extLst>
                <a:ext uri="{96DAC541-7B7A-43D3-8B79-37D633B846F1}">
                  <asvg:svgBlip xmlns:asvg="http://schemas.microsoft.com/office/drawing/2016/SVG/main" r:embed="rId11"/>
                </a:ext>
              </a:extLst>
            </a:blip>
            <a:stretch>
              <a:fillRect t="-57023" b="-57023"/>
            </a:stretch>
          </a:blipFill>
        </p:spPr>
        <p:txBody>
          <a:bodyPr/>
          <a:lstStyle/>
          <a:p>
            <a:endParaRPr lang="en-US"/>
          </a:p>
        </p:txBody>
      </p:sp>
      <p:sp>
        <p:nvSpPr>
          <p:cNvPr id="28" name="Freeform 28"/>
          <p:cNvSpPr/>
          <p:nvPr/>
        </p:nvSpPr>
        <p:spPr>
          <a:xfrm>
            <a:off x="12689884" y="8605316"/>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10">
              <a:extLst>
                <a:ext uri="{96DAC541-7B7A-43D3-8B79-37D633B846F1}">
                  <asvg:svgBlip xmlns:asvg="http://schemas.microsoft.com/office/drawing/2016/SVG/main" r:embed="rId11"/>
                </a:ext>
              </a:extLst>
            </a:blip>
            <a:stretch>
              <a:fillRect t="-57023" b="-57023"/>
            </a:stretch>
          </a:blipFill>
        </p:spPr>
        <p:txBody>
          <a:bodyPr/>
          <a:lstStyle/>
          <a:p>
            <a:endParaRPr lang="en-US"/>
          </a:p>
        </p:txBody>
      </p:sp>
      <p:grpSp>
        <p:nvGrpSpPr>
          <p:cNvPr id="29" name="Group 29"/>
          <p:cNvGrpSpPr/>
          <p:nvPr/>
        </p:nvGrpSpPr>
        <p:grpSpPr>
          <a:xfrm rot="-9330707">
            <a:off x="2248660" y="7720430"/>
            <a:ext cx="1170104" cy="805756"/>
            <a:chOff x="0" y="0"/>
            <a:chExt cx="1560139" cy="1074341"/>
          </a:xfrm>
        </p:grpSpPr>
        <p:sp>
          <p:nvSpPr>
            <p:cNvPr id="30" name="Freeform 30"/>
            <p:cNvSpPr/>
            <p:nvPr/>
          </p:nvSpPr>
          <p:spPr>
            <a:xfrm flipH="1" flipV="1">
              <a:off x="0" y="0"/>
              <a:ext cx="1560195" cy="1074293"/>
            </a:xfrm>
            <a:custGeom>
              <a:avLst/>
              <a:gdLst/>
              <a:ahLst/>
              <a:cxnLst/>
              <a:rect l="l" t="t" r="r" b="b"/>
              <a:pathLst>
                <a:path w="1560195" h="1074293">
                  <a:moveTo>
                    <a:pt x="1560195" y="1074293"/>
                  </a:moveTo>
                  <a:lnTo>
                    <a:pt x="0" y="1074293"/>
                  </a:lnTo>
                  <a:lnTo>
                    <a:pt x="0" y="0"/>
                  </a:lnTo>
                  <a:lnTo>
                    <a:pt x="1560195" y="0"/>
                  </a:lnTo>
                  <a:lnTo>
                    <a:pt x="1560195" y="1074293"/>
                  </a:lnTo>
                  <a:close/>
                </a:path>
              </a:pathLst>
            </a:custGeom>
            <a:blipFill>
              <a:blip r:embed="rId12"/>
              <a:stretch>
                <a:fillRect t="-11319" r="3" b="-11323"/>
              </a:stretch>
            </a:blipFill>
          </p:spPr>
          <p:txBody>
            <a:bodyPr/>
            <a:lstStyle/>
            <a:p>
              <a:endParaRPr lang="en-US"/>
            </a:p>
          </p:txBody>
        </p:sp>
      </p:grpSp>
      <p:grpSp>
        <p:nvGrpSpPr>
          <p:cNvPr id="31" name="Group 31"/>
          <p:cNvGrpSpPr/>
          <p:nvPr/>
        </p:nvGrpSpPr>
        <p:grpSpPr>
          <a:xfrm rot="9603291">
            <a:off x="16525052" y="893685"/>
            <a:ext cx="1125868" cy="775294"/>
            <a:chOff x="0" y="0"/>
            <a:chExt cx="1501157" cy="1033725"/>
          </a:xfrm>
        </p:grpSpPr>
        <p:sp>
          <p:nvSpPr>
            <p:cNvPr id="32" name="Freeform 32"/>
            <p:cNvSpPr/>
            <p:nvPr/>
          </p:nvSpPr>
          <p:spPr>
            <a:xfrm flipV="1">
              <a:off x="0" y="0"/>
              <a:ext cx="1501140" cy="1033780"/>
            </a:xfrm>
            <a:custGeom>
              <a:avLst/>
              <a:gdLst/>
              <a:ahLst/>
              <a:cxnLst/>
              <a:rect l="l" t="t" r="r" b="b"/>
              <a:pathLst>
                <a:path w="1501140" h="1033780">
                  <a:moveTo>
                    <a:pt x="0" y="1033780"/>
                  </a:moveTo>
                  <a:lnTo>
                    <a:pt x="1501140" y="1033780"/>
                  </a:lnTo>
                  <a:lnTo>
                    <a:pt x="1501140" y="0"/>
                  </a:lnTo>
                  <a:lnTo>
                    <a:pt x="0" y="0"/>
                  </a:lnTo>
                  <a:lnTo>
                    <a:pt x="0" y="1033780"/>
                  </a:lnTo>
                  <a:close/>
                </a:path>
              </a:pathLst>
            </a:custGeom>
            <a:blipFill>
              <a:blip r:embed="rId12"/>
              <a:stretch>
                <a:fillRect t="-11318" r="-1" b="-11312"/>
              </a:stretch>
            </a:blipFill>
          </p:spPr>
          <p:txBody>
            <a:bodyPr/>
            <a:lstStyle/>
            <a:p>
              <a:endParaRPr lang="en-US"/>
            </a:p>
          </p:txBody>
        </p:sp>
      </p:grpSp>
      <p:grpSp>
        <p:nvGrpSpPr>
          <p:cNvPr id="33" name="Group 33"/>
          <p:cNvGrpSpPr/>
          <p:nvPr/>
        </p:nvGrpSpPr>
        <p:grpSpPr>
          <a:xfrm>
            <a:off x="1270217" y="743240"/>
            <a:ext cx="803261" cy="750620"/>
            <a:chOff x="0" y="0"/>
            <a:chExt cx="1071015" cy="1000827"/>
          </a:xfrm>
        </p:grpSpPr>
        <p:sp>
          <p:nvSpPr>
            <p:cNvPr id="34" name="Freeform 34"/>
            <p:cNvSpPr/>
            <p:nvPr/>
          </p:nvSpPr>
          <p:spPr>
            <a:xfrm>
              <a:off x="0" y="0"/>
              <a:ext cx="1070991" cy="1000887"/>
            </a:xfrm>
            <a:custGeom>
              <a:avLst/>
              <a:gdLst/>
              <a:ahLst/>
              <a:cxnLst/>
              <a:rect l="l" t="t" r="r" b="b"/>
              <a:pathLst>
                <a:path w="1070991" h="1000887">
                  <a:moveTo>
                    <a:pt x="0" y="0"/>
                  </a:moveTo>
                  <a:lnTo>
                    <a:pt x="1070991" y="0"/>
                  </a:lnTo>
                  <a:lnTo>
                    <a:pt x="1070991" y="1000887"/>
                  </a:lnTo>
                  <a:lnTo>
                    <a:pt x="0" y="1000887"/>
                  </a:lnTo>
                  <a:lnTo>
                    <a:pt x="0" y="0"/>
                  </a:lnTo>
                  <a:close/>
                </a:path>
              </a:pathLst>
            </a:custGeom>
            <a:blipFill>
              <a:blip r:embed="rId13"/>
              <a:stretch>
                <a:fillRect l="-2662" r="-2664" b="6"/>
              </a:stretch>
            </a:blipFill>
          </p:spPr>
          <p:txBody>
            <a:bodyPr/>
            <a:lstStyle/>
            <a:p>
              <a:endParaRPr lang="en-US"/>
            </a:p>
          </p:txBody>
        </p:sp>
      </p:grpSp>
      <p:sp>
        <p:nvSpPr>
          <p:cNvPr id="35" name="TextBox 35"/>
          <p:cNvSpPr txBox="1"/>
          <p:nvPr/>
        </p:nvSpPr>
        <p:spPr>
          <a:xfrm rot="5400000">
            <a:off x="1316552" y="1219847"/>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6" name="TextBox 36"/>
          <p:cNvSpPr txBox="1"/>
          <p:nvPr/>
        </p:nvSpPr>
        <p:spPr>
          <a:xfrm rot="5400000">
            <a:off x="1316552" y="206709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7" name="TextBox 37"/>
          <p:cNvSpPr txBox="1"/>
          <p:nvPr/>
        </p:nvSpPr>
        <p:spPr>
          <a:xfrm rot="5400000">
            <a:off x="1316552" y="2914337"/>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8" name="TextBox 38"/>
          <p:cNvSpPr txBox="1"/>
          <p:nvPr/>
        </p:nvSpPr>
        <p:spPr>
          <a:xfrm rot="5400000">
            <a:off x="1316552" y="376158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9" name="TextBox 39"/>
          <p:cNvSpPr txBox="1"/>
          <p:nvPr/>
        </p:nvSpPr>
        <p:spPr>
          <a:xfrm rot="5400000">
            <a:off x="1316552" y="460882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0" name="TextBox 40"/>
          <p:cNvSpPr txBox="1"/>
          <p:nvPr/>
        </p:nvSpPr>
        <p:spPr>
          <a:xfrm rot="5400000">
            <a:off x="1316552" y="545607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1" name="TextBox 41"/>
          <p:cNvSpPr txBox="1"/>
          <p:nvPr/>
        </p:nvSpPr>
        <p:spPr>
          <a:xfrm rot="5400000">
            <a:off x="1316552" y="630331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2" name="TextBox 42"/>
          <p:cNvSpPr txBox="1"/>
          <p:nvPr/>
        </p:nvSpPr>
        <p:spPr>
          <a:xfrm rot="5400000">
            <a:off x="1316552" y="715056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3" name="TextBox 43"/>
          <p:cNvSpPr txBox="1"/>
          <p:nvPr/>
        </p:nvSpPr>
        <p:spPr>
          <a:xfrm rot="5400000">
            <a:off x="1316552" y="799780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4" name="TextBox 44"/>
          <p:cNvSpPr txBox="1"/>
          <p:nvPr/>
        </p:nvSpPr>
        <p:spPr>
          <a:xfrm>
            <a:off x="3186842" y="1315155"/>
            <a:ext cx="11657405" cy="563078"/>
          </a:xfrm>
          <a:prstGeom prst="rect">
            <a:avLst/>
          </a:prstGeom>
        </p:spPr>
        <p:txBody>
          <a:bodyPr lIns="0" tIns="0" rIns="0" bIns="0" rtlCol="0" anchor="t">
            <a:spAutoFit/>
          </a:bodyPr>
          <a:lstStyle/>
          <a:p>
            <a:pPr algn="l">
              <a:lnSpc>
                <a:spcPts val="3696"/>
              </a:lnSpc>
            </a:pPr>
            <a:r>
              <a:rPr lang="en-US" sz="5900" b="1">
                <a:solidFill>
                  <a:srgbClr val="C46848"/>
                </a:solidFill>
                <a:latin typeface="Fraunces Bold"/>
                <a:ea typeface="Fraunces Bold"/>
                <a:cs typeface="Fraunces Bold"/>
                <a:sym typeface="Fraunces Bold"/>
              </a:rPr>
              <a:t>II. THỰC HÀNH TIẾNG VIỆT</a:t>
            </a:r>
          </a:p>
        </p:txBody>
      </p:sp>
      <p:graphicFrame>
        <p:nvGraphicFramePr>
          <p:cNvPr id="45" name="Table 45"/>
          <p:cNvGraphicFramePr>
            <a:graphicFrameLocks noGrp="1"/>
          </p:cNvGraphicFramePr>
          <p:nvPr/>
        </p:nvGraphicFramePr>
        <p:xfrm>
          <a:off x="2092048" y="2036055"/>
          <a:ext cx="14841703" cy="6904014"/>
        </p:xfrm>
        <a:graphic>
          <a:graphicData uri="http://schemas.openxmlformats.org/drawingml/2006/table">
            <a:tbl>
              <a:tblPr/>
              <a:tblGrid>
                <a:gridCol w="902615">
                  <a:extLst>
                    <a:ext uri="{9D8B030D-6E8A-4147-A177-3AD203B41FA5}">
                      <a16:colId xmlns:a16="http://schemas.microsoft.com/office/drawing/2014/main" val="20000"/>
                    </a:ext>
                  </a:extLst>
                </a:gridCol>
                <a:gridCol w="5840508">
                  <a:extLst>
                    <a:ext uri="{9D8B030D-6E8A-4147-A177-3AD203B41FA5}">
                      <a16:colId xmlns:a16="http://schemas.microsoft.com/office/drawing/2014/main" val="20001"/>
                    </a:ext>
                  </a:extLst>
                </a:gridCol>
                <a:gridCol w="2032146">
                  <a:extLst>
                    <a:ext uri="{9D8B030D-6E8A-4147-A177-3AD203B41FA5}">
                      <a16:colId xmlns:a16="http://schemas.microsoft.com/office/drawing/2014/main" val="20002"/>
                    </a:ext>
                  </a:extLst>
                </a:gridCol>
                <a:gridCol w="2201141">
                  <a:extLst>
                    <a:ext uri="{9D8B030D-6E8A-4147-A177-3AD203B41FA5}">
                      <a16:colId xmlns:a16="http://schemas.microsoft.com/office/drawing/2014/main" val="20003"/>
                    </a:ext>
                  </a:extLst>
                </a:gridCol>
                <a:gridCol w="1833451">
                  <a:extLst>
                    <a:ext uri="{9D8B030D-6E8A-4147-A177-3AD203B41FA5}">
                      <a16:colId xmlns:a16="http://schemas.microsoft.com/office/drawing/2014/main" val="20004"/>
                    </a:ext>
                  </a:extLst>
                </a:gridCol>
                <a:gridCol w="2031842">
                  <a:extLst>
                    <a:ext uri="{9D8B030D-6E8A-4147-A177-3AD203B41FA5}">
                      <a16:colId xmlns:a16="http://schemas.microsoft.com/office/drawing/2014/main" val="20005"/>
                    </a:ext>
                  </a:extLst>
                </a:gridCol>
              </a:tblGrid>
              <a:tr h="696286">
                <a:tc rowSpan="2">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STT</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rowSpan="2">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Ngữ liệu</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gridSpan="4">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Tác dụng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h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Tác dụng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h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Tác dụng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h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Tác dụng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extLst>
                  <a:ext uri="{0D108BD9-81ED-4DB2-BD59-A6C34878D82A}">
                    <a16:rowId xmlns:a16="http://schemas.microsoft.com/office/drawing/2014/main" val="10000"/>
                  </a:ext>
                </a:extLst>
              </a:tr>
              <a:tr h="3374895">
                <a:tc v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STT</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v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Ngữ liệu</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Bộc lộ </a:t>
                      </a:r>
                      <a:endParaRPr lang="en-US" sz="1100"/>
                    </a:p>
                    <a:p>
                      <a:pPr algn="ctr">
                        <a:lnSpc>
                          <a:spcPts val="4200"/>
                        </a:lnSpc>
                      </a:pPr>
                      <a:r>
                        <a:rPr lang="en-US" sz="3000" b="1">
                          <a:solidFill>
                            <a:srgbClr val="494646"/>
                          </a:solidFill>
                          <a:latin typeface="Roboto Condensed Bold"/>
                          <a:ea typeface="Roboto Condensed Bold"/>
                          <a:cs typeface="Roboto Condensed Bold"/>
                          <a:sym typeface="Roboto Condensed Bold"/>
                        </a:rPr>
                        <a:t>cảm xúc</a:t>
                      </a:r>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Liệt kê, thông báo về sự tồn tại của sự vật, hiện tượng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Xác định thời gian, nơi chốn</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Gọi - đáp</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extLst>
                  <a:ext uri="{0D108BD9-81ED-4DB2-BD59-A6C34878D82A}">
                    <a16:rowId xmlns:a16="http://schemas.microsoft.com/office/drawing/2014/main" val="10001"/>
                  </a:ext>
                </a:extLst>
              </a:tr>
              <a:tr h="2832833">
                <a:tc>
                  <a:txBody>
                    <a:bodyPr/>
                    <a:lstStyle/>
                    <a:p>
                      <a:pPr algn="ctr">
                        <a:lnSpc>
                          <a:spcPts val="4200"/>
                        </a:lnSpc>
                        <a:defRPr/>
                      </a:pPr>
                      <a:r>
                        <a:rPr lang="en-US" sz="3000">
                          <a:solidFill>
                            <a:srgbClr val="494646"/>
                          </a:solidFill>
                          <a:latin typeface="Roboto Condensed"/>
                          <a:ea typeface="Roboto Condensed"/>
                          <a:cs typeface="Roboto Condensed"/>
                          <a:sym typeface="Roboto Condensed"/>
                        </a:rPr>
                        <a:t>b</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just">
                        <a:lnSpc>
                          <a:spcPts val="4200"/>
                        </a:lnSpc>
                        <a:defRPr/>
                      </a:pPr>
                      <a:r>
                        <a:rPr lang="en-US" sz="3000" b="1" i="1">
                          <a:solidFill>
                            <a:srgbClr val="494646"/>
                          </a:solidFill>
                          <a:latin typeface="Roboto Condensed Bold Italics"/>
                          <a:ea typeface="Roboto Condensed Bold Italics"/>
                          <a:cs typeface="Roboto Condensed Bold Italics"/>
                          <a:sym typeface="Roboto Condensed Bold Italics"/>
                        </a:rPr>
                        <a:t> Bộp! </a:t>
                      </a:r>
                      <a:r>
                        <a:rPr lang="en-US" sz="3000" i="1">
                          <a:solidFill>
                            <a:srgbClr val="494646"/>
                          </a:solidFill>
                          <a:latin typeface="Roboto Condensed Italics"/>
                          <a:ea typeface="Roboto Condensed Italics"/>
                          <a:cs typeface="Roboto Condensed Italics"/>
                          <a:sym typeface="Roboto Condensed Italics"/>
                        </a:rPr>
                        <a:t>Tôi bị giáng một cú vào đầu đau điếng trong khi đang cúi xem từng vết tích. </a:t>
                      </a:r>
                      <a:r>
                        <a:rPr lang="en-US" sz="3000" b="1" i="1">
                          <a:solidFill>
                            <a:srgbClr val="494646"/>
                          </a:solidFill>
                          <a:latin typeface="Roboto Condensed Bold Italics"/>
                          <a:ea typeface="Roboto Condensed Bold Italics"/>
                          <a:cs typeface="Roboto Condensed Bold Italics"/>
                          <a:sym typeface="Roboto Condensed Bold Italics"/>
                        </a:rPr>
                        <a:t>Hắn! Và một cuốn sách!</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ctr">
                        <a:lnSpc>
                          <a:spcPts val="4200"/>
                        </a:lnSpc>
                        <a:defRPr/>
                      </a:pP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Tác dụng: thông báo về hiện tượng, sự vật.</a:t>
                      </a:r>
                      <a:endParaRPr lang="en-US" sz="1100"/>
                    </a:p>
                    <a:p>
                      <a:pPr algn="ctr">
                        <a:lnSpc>
                          <a:spcPts val="4200"/>
                        </a:lnSpc>
                      </a:pP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ctr">
                        <a:lnSpc>
                          <a:spcPts val="4200"/>
                        </a:lnSpc>
                        <a:defRPr/>
                      </a:pP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ctr">
                        <a:lnSpc>
                          <a:spcPts val="4200"/>
                        </a:lnSpc>
                        <a:defRPr/>
                      </a:pP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4" name="Freeform 4"/>
          <p:cNvSpPr/>
          <p:nvPr/>
        </p:nvSpPr>
        <p:spPr>
          <a:xfrm>
            <a:off x="15164201" y="5016036"/>
            <a:ext cx="3910818" cy="3247386"/>
          </a:xfrm>
          <a:custGeom>
            <a:avLst/>
            <a:gdLst/>
            <a:ahLst/>
            <a:cxnLst/>
            <a:rect l="l" t="t" r="r" b="b"/>
            <a:pathLst>
              <a:path w="3910818" h="3247386">
                <a:moveTo>
                  <a:pt x="0" y="0"/>
                </a:moveTo>
                <a:lnTo>
                  <a:pt x="3910818" y="0"/>
                </a:lnTo>
                <a:lnTo>
                  <a:pt x="3910818" y="3247386"/>
                </a:lnTo>
                <a:lnTo>
                  <a:pt x="0" y="3247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5164201" y="6302450"/>
            <a:ext cx="3910818" cy="3247386"/>
          </a:xfrm>
          <a:custGeom>
            <a:avLst/>
            <a:gdLst/>
            <a:ahLst/>
            <a:cxnLst/>
            <a:rect l="l" t="t" r="r" b="b"/>
            <a:pathLst>
              <a:path w="3910818" h="3247386">
                <a:moveTo>
                  <a:pt x="0" y="0"/>
                </a:moveTo>
                <a:lnTo>
                  <a:pt x="3910818" y="0"/>
                </a:lnTo>
                <a:lnTo>
                  <a:pt x="3910818" y="3247386"/>
                </a:lnTo>
                <a:lnTo>
                  <a:pt x="0" y="3247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5164201" y="7588864"/>
            <a:ext cx="3910818" cy="3247386"/>
          </a:xfrm>
          <a:custGeom>
            <a:avLst/>
            <a:gdLst/>
            <a:ahLst/>
            <a:cxnLst/>
            <a:rect l="l" t="t" r="r" b="b"/>
            <a:pathLst>
              <a:path w="3910818" h="3247386">
                <a:moveTo>
                  <a:pt x="0" y="0"/>
                </a:moveTo>
                <a:lnTo>
                  <a:pt x="3910818" y="0"/>
                </a:lnTo>
                <a:lnTo>
                  <a:pt x="3910818" y="3247386"/>
                </a:lnTo>
                <a:lnTo>
                  <a:pt x="0" y="32473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15310386" y="3778328"/>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8"/>
          <p:cNvSpPr/>
          <p:nvPr/>
        </p:nvSpPr>
        <p:spPr>
          <a:xfrm>
            <a:off x="15256948" y="2443207"/>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TextBox 9"/>
          <p:cNvSpPr txBox="1"/>
          <p:nvPr/>
        </p:nvSpPr>
        <p:spPr>
          <a:xfrm rot="-5400000">
            <a:off x="786969" y="598950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0" name="TextBox 10"/>
          <p:cNvSpPr txBox="1"/>
          <p:nvPr/>
        </p:nvSpPr>
        <p:spPr>
          <a:xfrm rot="-5400000">
            <a:off x="786969" y="906030"/>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1" name="TextBox 11"/>
          <p:cNvSpPr txBox="1"/>
          <p:nvPr/>
        </p:nvSpPr>
        <p:spPr>
          <a:xfrm rot="-5400000">
            <a:off x="786969" y="1753275"/>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2" name="TextBox 12"/>
          <p:cNvSpPr txBox="1"/>
          <p:nvPr/>
        </p:nvSpPr>
        <p:spPr>
          <a:xfrm rot="-5400000">
            <a:off x="786969" y="260052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3" name="TextBox 13"/>
          <p:cNvSpPr txBox="1"/>
          <p:nvPr/>
        </p:nvSpPr>
        <p:spPr>
          <a:xfrm rot="-5400000">
            <a:off x="786969" y="344776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4" name="TextBox 14"/>
          <p:cNvSpPr txBox="1"/>
          <p:nvPr/>
        </p:nvSpPr>
        <p:spPr>
          <a:xfrm rot="-5400000">
            <a:off x="786969" y="429501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5" name="TextBox 15"/>
          <p:cNvSpPr txBox="1"/>
          <p:nvPr/>
        </p:nvSpPr>
        <p:spPr>
          <a:xfrm rot="-5400000">
            <a:off x="786969" y="514225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6" name="TextBox 16"/>
          <p:cNvSpPr txBox="1"/>
          <p:nvPr/>
        </p:nvSpPr>
        <p:spPr>
          <a:xfrm rot="-5400000">
            <a:off x="786969" y="6836747"/>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7" name="TextBox 17"/>
          <p:cNvSpPr txBox="1"/>
          <p:nvPr/>
        </p:nvSpPr>
        <p:spPr>
          <a:xfrm rot="-5400000">
            <a:off x="786969" y="768399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pSp>
        <p:nvGrpSpPr>
          <p:cNvPr id="18" name="Group 18"/>
          <p:cNvGrpSpPr/>
          <p:nvPr/>
        </p:nvGrpSpPr>
        <p:grpSpPr>
          <a:xfrm>
            <a:off x="1028700" y="9347332"/>
            <a:ext cx="15613811" cy="751415"/>
            <a:chOff x="0" y="0"/>
            <a:chExt cx="20818415" cy="1001887"/>
          </a:xfrm>
        </p:grpSpPr>
        <p:sp>
          <p:nvSpPr>
            <p:cNvPr id="19" name="Freeform 19"/>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14"/>
              <a:stretch>
                <a:fillRect l="-179" r="-179" b="1"/>
              </a:stretch>
            </a:blipFill>
          </p:spPr>
          <p:txBody>
            <a:bodyPr/>
            <a:lstStyle/>
            <a:p>
              <a:endParaRPr lang="en-US"/>
            </a:p>
          </p:txBody>
        </p:sp>
      </p:grpSp>
      <p:sp>
        <p:nvSpPr>
          <p:cNvPr id="20" name="Freeform 20"/>
          <p:cNvSpPr/>
          <p:nvPr/>
        </p:nvSpPr>
        <p:spPr>
          <a:xfrm>
            <a:off x="1025056" y="1565228"/>
            <a:ext cx="15872108" cy="8074911"/>
          </a:xfrm>
          <a:custGeom>
            <a:avLst/>
            <a:gdLst/>
            <a:ahLst/>
            <a:cxnLst/>
            <a:rect l="l" t="t" r="r" b="b"/>
            <a:pathLst>
              <a:path w="15872108" h="8074911">
                <a:moveTo>
                  <a:pt x="0" y="0"/>
                </a:moveTo>
                <a:lnTo>
                  <a:pt x="15872108" y="0"/>
                </a:lnTo>
                <a:lnTo>
                  <a:pt x="15872108" y="8074911"/>
                </a:lnTo>
                <a:lnTo>
                  <a:pt x="0" y="807491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1" name="Freeform 21"/>
          <p:cNvSpPr/>
          <p:nvPr/>
        </p:nvSpPr>
        <p:spPr>
          <a:xfrm>
            <a:off x="1020300" y="1658791"/>
            <a:ext cx="15792991" cy="8008289"/>
          </a:xfrm>
          <a:custGeom>
            <a:avLst/>
            <a:gdLst/>
            <a:ahLst/>
            <a:cxnLst/>
            <a:rect l="l" t="t" r="r" b="b"/>
            <a:pathLst>
              <a:path w="15792991" h="8008289">
                <a:moveTo>
                  <a:pt x="0" y="0"/>
                </a:moveTo>
                <a:lnTo>
                  <a:pt x="15792991" y="0"/>
                </a:lnTo>
                <a:lnTo>
                  <a:pt x="15792991" y="8008289"/>
                </a:lnTo>
                <a:lnTo>
                  <a:pt x="0" y="8008289"/>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22" name="Freeform 22"/>
          <p:cNvSpPr/>
          <p:nvPr/>
        </p:nvSpPr>
        <p:spPr>
          <a:xfrm>
            <a:off x="1540290" y="1622751"/>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3" name="Freeform 23"/>
          <p:cNvSpPr/>
          <p:nvPr/>
        </p:nvSpPr>
        <p:spPr>
          <a:xfrm>
            <a:off x="1540290" y="2470372"/>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4" name="Freeform 24"/>
          <p:cNvSpPr/>
          <p:nvPr/>
        </p:nvSpPr>
        <p:spPr>
          <a:xfrm>
            <a:off x="1540290" y="3317993"/>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5" name="Freeform 25"/>
          <p:cNvSpPr/>
          <p:nvPr/>
        </p:nvSpPr>
        <p:spPr>
          <a:xfrm>
            <a:off x="1540290" y="4165614"/>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6" name="Freeform 26"/>
          <p:cNvSpPr/>
          <p:nvPr/>
        </p:nvSpPr>
        <p:spPr>
          <a:xfrm>
            <a:off x="1540290" y="5013235"/>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7" name="Freeform 27"/>
          <p:cNvSpPr/>
          <p:nvPr/>
        </p:nvSpPr>
        <p:spPr>
          <a:xfrm>
            <a:off x="1540290" y="5860856"/>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8" name="Freeform 28"/>
          <p:cNvSpPr/>
          <p:nvPr/>
        </p:nvSpPr>
        <p:spPr>
          <a:xfrm>
            <a:off x="1540290" y="670847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9" name="Freeform 29"/>
          <p:cNvSpPr/>
          <p:nvPr/>
        </p:nvSpPr>
        <p:spPr>
          <a:xfrm>
            <a:off x="1540290" y="755609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30" name="Freeform 30"/>
          <p:cNvSpPr/>
          <p:nvPr/>
        </p:nvSpPr>
        <p:spPr>
          <a:xfrm>
            <a:off x="1540290" y="8403718"/>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31" name="Freeform 31"/>
          <p:cNvSpPr/>
          <p:nvPr/>
        </p:nvSpPr>
        <p:spPr>
          <a:xfrm>
            <a:off x="13854219" y="3109417"/>
            <a:ext cx="1402729" cy="306391"/>
          </a:xfrm>
          <a:custGeom>
            <a:avLst/>
            <a:gdLst/>
            <a:ahLst/>
            <a:cxnLst/>
            <a:rect l="l" t="t" r="r" b="b"/>
            <a:pathLst>
              <a:path w="1402729" h="306391">
                <a:moveTo>
                  <a:pt x="0" y="0"/>
                </a:moveTo>
                <a:lnTo>
                  <a:pt x="1402729" y="0"/>
                </a:lnTo>
                <a:lnTo>
                  <a:pt x="1402729" y="306391"/>
                </a:lnTo>
                <a:lnTo>
                  <a:pt x="0" y="306391"/>
                </a:lnTo>
                <a:lnTo>
                  <a:pt x="0" y="0"/>
                </a:lnTo>
                <a:close/>
              </a:path>
            </a:pathLst>
          </a:custGeom>
          <a:blipFill>
            <a:blip r:embed="rId21">
              <a:extLst>
                <a:ext uri="{96DAC541-7B7A-43D3-8B79-37D633B846F1}">
                  <asvg:svgBlip xmlns:asvg="http://schemas.microsoft.com/office/drawing/2016/SVG/main" r:embed="rId22"/>
                </a:ext>
              </a:extLst>
            </a:blip>
            <a:stretch>
              <a:fillRect t="-56722" b="-56722"/>
            </a:stretch>
          </a:blipFill>
        </p:spPr>
        <p:txBody>
          <a:bodyPr/>
          <a:lstStyle/>
          <a:p>
            <a:endParaRPr lang="en-US"/>
          </a:p>
        </p:txBody>
      </p:sp>
      <p:grpSp>
        <p:nvGrpSpPr>
          <p:cNvPr id="32" name="Group 32"/>
          <p:cNvGrpSpPr/>
          <p:nvPr/>
        </p:nvGrpSpPr>
        <p:grpSpPr>
          <a:xfrm rot="-9330707">
            <a:off x="2332297" y="8384136"/>
            <a:ext cx="1011795" cy="696741"/>
            <a:chOff x="0" y="0"/>
            <a:chExt cx="1349060" cy="928988"/>
          </a:xfrm>
        </p:grpSpPr>
        <p:sp>
          <p:nvSpPr>
            <p:cNvPr id="33" name="Freeform 33"/>
            <p:cNvSpPr/>
            <p:nvPr/>
          </p:nvSpPr>
          <p:spPr>
            <a:xfrm flipH="1" flipV="1">
              <a:off x="0" y="0"/>
              <a:ext cx="1349121" cy="929005"/>
            </a:xfrm>
            <a:custGeom>
              <a:avLst/>
              <a:gdLst/>
              <a:ahLst/>
              <a:cxnLst/>
              <a:rect l="l" t="t" r="r" b="b"/>
              <a:pathLst>
                <a:path w="1349121" h="929005">
                  <a:moveTo>
                    <a:pt x="1349121" y="929005"/>
                  </a:moveTo>
                  <a:lnTo>
                    <a:pt x="0" y="929005"/>
                  </a:lnTo>
                  <a:lnTo>
                    <a:pt x="0" y="0"/>
                  </a:lnTo>
                  <a:lnTo>
                    <a:pt x="1349121" y="0"/>
                  </a:lnTo>
                  <a:lnTo>
                    <a:pt x="1349121" y="929005"/>
                  </a:lnTo>
                  <a:close/>
                </a:path>
              </a:pathLst>
            </a:custGeom>
            <a:blipFill>
              <a:blip r:embed="rId23"/>
              <a:stretch>
                <a:fillRect t="-11318" r="4" b="-11316"/>
              </a:stretch>
            </a:blipFill>
          </p:spPr>
          <p:txBody>
            <a:bodyPr/>
            <a:lstStyle/>
            <a:p>
              <a:endParaRPr lang="en-US"/>
            </a:p>
          </p:txBody>
        </p:sp>
      </p:grpSp>
      <p:grpSp>
        <p:nvGrpSpPr>
          <p:cNvPr id="34" name="Group 34"/>
          <p:cNvGrpSpPr/>
          <p:nvPr/>
        </p:nvGrpSpPr>
        <p:grpSpPr>
          <a:xfrm rot="3830762">
            <a:off x="2263199" y="2761047"/>
            <a:ext cx="1011795" cy="696741"/>
            <a:chOff x="0" y="0"/>
            <a:chExt cx="1349060" cy="928988"/>
          </a:xfrm>
        </p:grpSpPr>
        <p:sp>
          <p:nvSpPr>
            <p:cNvPr id="35" name="Freeform 35"/>
            <p:cNvSpPr/>
            <p:nvPr/>
          </p:nvSpPr>
          <p:spPr>
            <a:xfrm flipV="1">
              <a:off x="0" y="0"/>
              <a:ext cx="1349121" cy="929005"/>
            </a:xfrm>
            <a:custGeom>
              <a:avLst/>
              <a:gdLst/>
              <a:ahLst/>
              <a:cxnLst/>
              <a:rect l="l" t="t" r="r" b="b"/>
              <a:pathLst>
                <a:path w="1349121" h="929005">
                  <a:moveTo>
                    <a:pt x="0" y="929005"/>
                  </a:moveTo>
                  <a:lnTo>
                    <a:pt x="1349121" y="929005"/>
                  </a:lnTo>
                  <a:lnTo>
                    <a:pt x="1349121" y="0"/>
                  </a:lnTo>
                  <a:lnTo>
                    <a:pt x="0" y="0"/>
                  </a:lnTo>
                  <a:lnTo>
                    <a:pt x="0" y="929005"/>
                  </a:lnTo>
                  <a:close/>
                </a:path>
              </a:pathLst>
            </a:custGeom>
            <a:blipFill>
              <a:blip r:embed="rId23"/>
              <a:stretch>
                <a:fillRect t="-11318" r="4" b="-11316"/>
              </a:stretch>
            </a:blipFill>
          </p:spPr>
          <p:txBody>
            <a:bodyPr/>
            <a:lstStyle/>
            <a:p>
              <a:endParaRPr lang="en-US"/>
            </a:p>
          </p:txBody>
        </p:sp>
      </p:grpSp>
      <p:sp>
        <p:nvSpPr>
          <p:cNvPr id="36" name="Freeform 36"/>
          <p:cNvSpPr/>
          <p:nvPr/>
        </p:nvSpPr>
        <p:spPr>
          <a:xfrm>
            <a:off x="3442986" y="8732506"/>
            <a:ext cx="1295631" cy="282998"/>
          </a:xfrm>
          <a:custGeom>
            <a:avLst/>
            <a:gdLst/>
            <a:ahLst/>
            <a:cxnLst/>
            <a:rect l="l" t="t" r="r" b="b"/>
            <a:pathLst>
              <a:path w="1295631" h="282998">
                <a:moveTo>
                  <a:pt x="0" y="0"/>
                </a:moveTo>
                <a:lnTo>
                  <a:pt x="1295631" y="0"/>
                </a:lnTo>
                <a:lnTo>
                  <a:pt x="1295631" y="282998"/>
                </a:lnTo>
                <a:lnTo>
                  <a:pt x="0" y="282998"/>
                </a:lnTo>
                <a:lnTo>
                  <a:pt x="0" y="0"/>
                </a:lnTo>
                <a:close/>
              </a:path>
            </a:pathLst>
          </a:custGeom>
          <a:blipFill>
            <a:blip r:embed="rId21">
              <a:extLst>
                <a:ext uri="{96DAC541-7B7A-43D3-8B79-37D633B846F1}">
                  <asvg:svgBlip xmlns:asvg="http://schemas.microsoft.com/office/drawing/2016/SVG/main" r:embed="rId22"/>
                </a:ext>
              </a:extLst>
            </a:blip>
            <a:stretch>
              <a:fillRect t="-56936" b="-56936"/>
            </a:stretch>
          </a:blipFill>
        </p:spPr>
        <p:txBody>
          <a:bodyPr/>
          <a:lstStyle/>
          <a:p>
            <a:endParaRPr lang="en-US"/>
          </a:p>
        </p:txBody>
      </p:sp>
      <p:sp>
        <p:nvSpPr>
          <p:cNvPr id="37" name="Freeform 37"/>
          <p:cNvSpPr/>
          <p:nvPr/>
        </p:nvSpPr>
        <p:spPr>
          <a:xfrm>
            <a:off x="2676672" y="3262612"/>
            <a:ext cx="12934657" cy="4957452"/>
          </a:xfrm>
          <a:custGeom>
            <a:avLst/>
            <a:gdLst/>
            <a:ahLst/>
            <a:cxnLst/>
            <a:rect l="l" t="t" r="r" b="b"/>
            <a:pathLst>
              <a:path w="12934657" h="4957452">
                <a:moveTo>
                  <a:pt x="0" y="0"/>
                </a:moveTo>
                <a:lnTo>
                  <a:pt x="12934656" y="0"/>
                </a:lnTo>
                <a:lnTo>
                  <a:pt x="12934656" y="4957452"/>
                </a:lnTo>
                <a:lnTo>
                  <a:pt x="0" y="4957452"/>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grpSp>
        <p:nvGrpSpPr>
          <p:cNvPr id="38" name="Group 38"/>
          <p:cNvGrpSpPr/>
          <p:nvPr/>
        </p:nvGrpSpPr>
        <p:grpSpPr>
          <a:xfrm rot="-1910158">
            <a:off x="15351284" y="7925210"/>
            <a:ext cx="1598269" cy="1100598"/>
            <a:chOff x="0" y="0"/>
            <a:chExt cx="2131025" cy="1467464"/>
          </a:xfrm>
        </p:grpSpPr>
        <p:sp>
          <p:nvSpPr>
            <p:cNvPr id="39" name="Freeform 39"/>
            <p:cNvSpPr/>
            <p:nvPr/>
          </p:nvSpPr>
          <p:spPr>
            <a:xfrm flipH="1">
              <a:off x="0" y="0"/>
              <a:ext cx="2131060" cy="1467485"/>
            </a:xfrm>
            <a:custGeom>
              <a:avLst/>
              <a:gdLst/>
              <a:ahLst/>
              <a:cxnLst/>
              <a:rect l="l" t="t" r="r" b="b"/>
              <a:pathLst>
                <a:path w="2131060" h="1467485">
                  <a:moveTo>
                    <a:pt x="2131060" y="0"/>
                  </a:moveTo>
                  <a:lnTo>
                    <a:pt x="0" y="0"/>
                  </a:lnTo>
                  <a:lnTo>
                    <a:pt x="0" y="1467485"/>
                  </a:lnTo>
                  <a:lnTo>
                    <a:pt x="2131060" y="1467485"/>
                  </a:lnTo>
                  <a:lnTo>
                    <a:pt x="2131060" y="0"/>
                  </a:lnTo>
                  <a:close/>
                </a:path>
              </a:pathLst>
            </a:custGeom>
            <a:blipFill>
              <a:blip r:embed="rId23"/>
              <a:stretch>
                <a:fillRect t="-11318" r="1" b="-11317"/>
              </a:stretch>
            </a:blipFill>
          </p:spPr>
          <p:txBody>
            <a:bodyPr/>
            <a:lstStyle/>
            <a:p>
              <a:endParaRPr lang="en-US"/>
            </a:p>
          </p:txBody>
        </p:sp>
      </p:grpSp>
      <p:grpSp>
        <p:nvGrpSpPr>
          <p:cNvPr id="40" name="Group 40"/>
          <p:cNvGrpSpPr/>
          <p:nvPr/>
        </p:nvGrpSpPr>
        <p:grpSpPr>
          <a:xfrm>
            <a:off x="7427228" y="3487963"/>
            <a:ext cx="7883158" cy="5173322"/>
            <a:chOff x="0" y="0"/>
            <a:chExt cx="812800" cy="533400"/>
          </a:xfrm>
        </p:grpSpPr>
        <p:sp>
          <p:nvSpPr>
            <p:cNvPr id="41" name="Freeform 41"/>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0DFC7"/>
            </a:solidFill>
          </p:spPr>
          <p:txBody>
            <a:bodyPr/>
            <a:lstStyle/>
            <a:p>
              <a:endParaRPr lang="en-US"/>
            </a:p>
          </p:txBody>
        </p:sp>
        <p:sp>
          <p:nvSpPr>
            <p:cNvPr id="42" name="TextBox 42"/>
            <p:cNvSpPr txBox="1"/>
            <p:nvPr/>
          </p:nvSpPr>
          <p:spPr>
            <a:xfrm>
              <a:off x="38100" y="3175"/>
              <a:ext cx="736600" cy="454025"/>
            </a:xfrm>
            <a:prstGeom prst="rect">
              <a:avLst/>
            </a:prstGeom>
          </p:spPr>
          <p:txBody>
            <a:bodyPr lIns="50800" tIns="50800" rIns="50800" bIns="50800" rtlCol="0" anchor="ctr"/>
            <a:lstStyle/>
            <a:p>
              <a:pPr algn="ctr">
                <a:lnSpc>
                  <a:spcPts val="4900"/>
                </a:lnSpc>
              </a:pPr>
              <a:r>
                <a:rPr lang="en-US" sz="3500" b="1" dirty="0">
                  <a:solidFill>
                    <a:srgbClr val="545454"/>
                  </a:solidFill>
                  <a:latin typeface="Roboto Condensed Bold"/>
                  <a:ea typeface="Roboto Condensed Bold"/>
                  <a:cs typeface="Roboto Condensed Bold"/>
                  <a:sym typeface="Roboto Condensed Bold"/>
                </a:rPr>
                <a:t>       </a:t>
              </a:r>
            </a:p>
            <a:p>
              <a:pPr algn="ctr">
                <a:lnSpc>
                  <a:spcPts val="4900"/>
                </a:lnSpc>
              </a:pPr>
              <a:endParaRPr lang="en-US" sz="3500" b="1" dirty="0">
                <a:solidFill>
                  <a:srgbClr val="545454"/>
                </a:solidFill>
                <a:latin typeface="Roboto Condensed Bold"/>
                <a:ea typeface="Roboto Condensed Bold"/>
                <a:cs typeface="Roboto Condensed Bold"/>
                <a:sym typeface="Roboto Condensed Bold"/>
              </a:endParaRPr>
            </a:p>
            <a:p>
              <a:pPr algn="ctr">
                <a:lnSpc>
                  <a:spcPts val="4900"/>
                </a:lnSpc>
              </a:pPr>
              <a:r>
                <a:rPr lang="en-US" sz="3500" b="1" dirty="0">
                  <a:solidFill>
                    <a:srgbClr val="545454"/>
                  </a:solidFill>
                  <a:latin typeface="Roboto Condensed Bold"/>
                  <a:ea typeface="Roboto Condensed Bold"/>
                  <a:cs typeface="Roboto Condensed Bold"/>
                  <a:sym typeface="Roboto Condensed Bold"/>
                </a:rPr>
                <a:t>       Trong </a:t>
              </a:r>
              <a:r>
                <a:rPr lang="en-US" sz="3500" b="1" dirty="0" err="1">
                  <a:solidFill>
                    <a:srgbClr val="545454"/>
                  </a:solidFill>
                  <a:latin typeface="Roboto Condensed Bold"/>
                  <a:ea typeface="Roboto Condensed Bold"/>
                  <a:cs typeface="Roboto Condensed Bold"/>
                  <a:sym typeface="Roboto Condensed Bold"/>
                </a:rPr>
                <a:t>các</a:t>
              </a:r>
              <a:r>
                <a:rPr lang="en-US" sz="3500" b="1" dirty="0">
                  <a:solidFill>
                    <a:srgbClr val="545454"/>
                  </a:solidFill>
                  <a:latin typeface="Roboto Condensed Bold"/>
                  <a:ea typeface="Roboto Condensed Bold"/>
                  <a:cs typeface="Roboto Condensed Bold"/>
                  <a:sym typeface="Roboto Condensed Bold"/>
                </a:rPr>
                <a:t> </a:t>
              </a:r>
              <a:r>
                <a:rPr lang="en-US" sz="3500" b="1" dirty="0" err="1">
                  <a:solidFill>
                    <a:srgbClr val="545454"/>
                  </a:solidFill>
                  <a:latin typeface="Roboto Condensed Bold"/>
                  <a:ea typeface="Roboto Condensed Bold"/>
                  <a:cs typeface="Roboto Condensed Bold"/>
                  <a:sym typeface="Roboto Condensed Bold"/>
                </a:rPr>
                <a:t>câu</a:t>
              </a:r>
              <a:r>
                <a:rPr lang="en-US" sz="3500" b="1" dirty="0">
                  <a:solidFill>
                    <a:srgbClr val="545454"/>
                  </a:solidFill>
                  <a:latin typeface="Roboto Condensed Bold"/>
                  <a:ea typeface="Roboto Condensed Bold"/>
                  <a:cs typeface="Roboto Condensed Bold"/>
                  <a:sym typeface="Roboto Condensed Bold"/>
                </a:rPr>
                <a:t> </a:t>
              </a:r>
              <a:r>
                <a:rPr lang="en-US" sz="3500" b="1" dirty="0" err="1">
                  <a:solidFill>
                    <a:srgbClr val="545454"/>
                  </a:solidFill>
                  <a:latin typeface="Roboto Condensed Bold"/>
                  <a:ea typeface="Roboto Condensed Bold"/>
                  <a:cs typeface="Roboto Condensed Bold"/>
                  <a:sym typeface="Roboto Condensed Bold"/>
                </a:rPr>
                <a:t>em</a:t>
              </a:r>
              <a:r>
                <a:rPr lang="en-US" sz="3500" b="1" dirty="0">
                  <a:solidFill>
                    <a:srgbClr val="545454"/>
                  </a:solidFill>
                  <a:latin typeface="Roboto Condensed Bold"/>
                  <a:ea typeface="Roboto Condensed Bold"/>
                  <a:cs typeface="Roboto Condensed Bold"/>
                  <a:sym typeface="Roboto Condensed Bold"/>
                </a:rPr>
                <a:t> </a:t>
              </a:r>
              <a:r>
                <a:rPr lang="en-US" sz="3500" b="1" dirty="0" err="1">
                  <a:solidFill>
                    <a:srgbClr val="545454"/>
                  </a:solidFill>
                  <a:latin typeface="Roboto Condensed Bold"/>
                  <a:ea typeface="Roboto Condensed Bold"/>
                  <a:cs typeface="Roboto Condensed Bold"/>
                  <a:sym typeface="Roboto Condensed Bold"/>
                </a:rPr>
                <a:t>vừa</a:t>
              </a:r>
              <a:r>
                <a:rPr lang="en-US" sz="3500" b="1" dirty="0">
                  <a:solidFill>
                    <a:srgbClr val="545454"/>
                  </a:solidFill>
                  <a:latin typeface="Roboto Condensed Bold"/>
                  <a:ea typeface="Roboto Condensed Bold"/>
                  <a:cs typeface="Roboto Condensed Bold"/>
                  <a:sym typeface="Roboto Condensed Bold"/>
                </a:rPr>
                <a:t> </a:t>
              </a:r>
              <a:r>
                <a:rPr lang="en-US" sz="3500" b="1" dirty="0" err="1">
                  <a:solidFill>
                    <a:srgbClr val="545454"/>
                  </a:solidFill>
                  <a:latin typeface="Roboto Condensed Bold"/>
                  <a:ea typeface="Roboto Condensed Bold"/>
                  <a:cs typeface="Roboto Condensed Bold"/>
                  <a:sym typeface="Roboto Condensed Bold"/>
                </a:rPr>
                <a:t>đặt</a:t>
              </a:r>
              <a:r>
                <a:rPr lang="en-US" sz="3500" b="1" dirty="0">
                  <a:solidFill>
                    <a:srgbClr val="545454"/>
                  </a:solidFill>
                  <a:latin typeface="Roboto Condensed Bold"/>
                  <a:ea typeface="Roboto Condensed Bold"/>
                  <a:cs typeface="Roboto Condensed Bold"/>
                  <a:sym typeface="Roboto Condensed Bold"/>
                </a:rPr>
                <a:t>, </a:t>
              </a:r>
              <a:r>
                <a:rPr lang="en-US" sz="3500" b="1" dirty="0" err="1">
                  <a:solidFill>
                    <a:srgbClr val="545454"/>
                  </a:solidFill>
                  <a:latin typeface="Roboto Condensed Bold"/>
                  <a:ea typeface="Roboto Condensed Bold"/>
                  <a:cs typeface="Roboto Condensed Bold"/>
                  <a:sym typeface="Roboto Condensed Bold"/>
                </a:rPr>
                <a:t>có</a:t>
              </a:r>
              <a:r>
                <a:rPr lang="en-US" sz="3500" b="1" dirty="0">
                  <a:solidFill>
                    <a:srgbClr val="545454"/>
                  </a:solidFill>
                  <a:latin typeface="Roboto Condensed Bold"/>
                  <a:ea typeface="Roboto Condensed Bold"/>
                  <a:cs typeface="Roboto Condensed Bold"/>
                  <a:sym typeface="Roboto Condensed Bold"/>
                </a:rPr>
                <a:t> </a:t>
              </a:r>
              <a:r>
                <a:rPr lang="en-US" sz="3500" b="1" dirty="0" err="1">
                  <a:solidFill>
                    <a:srgbClr val="545454"/>
                  </a:solidFill>
                  <a:latin typeface="Roboto Condensed Bold"/>
                  <a:ea typeface="Roboto Condensed Bold"/>
                  <a:cs typeface="Roboto Condensed Bold"/>
                  <a:sym typeface="Roboto Condensed Bold"/>
                </a:rPr>
                <a:t>câu</a:t>
              </a:r>
              <a:r>
                <a:rPr lang="en-US" sz="3500" b="1" dirty="0">
                  <a:solidFill>
                    <a:srgbClr val="545454"/>
                  </a:solidFill>
                  <a:latin typeface="Roboto Condensed Bold"/>
                  <a:ea typeface="Roboto Condensed Bold"/>
                  <a:cs typeface="Roboto Condensed Bold"/>
                  <a:sym typeface="Roboto Condensed Bold"/>
                </a:rPr>
                <a:t> </a:t>
              </a:r>
              <a:r>
                <a:rPr lang="en-US" sz="3500" b="1" dirty="0" err="1">
                  <a:solidFill>
                    <a:srgbClr val="545454"/>
                  </a:solidFill>
                  <a:latin typeface="Roboto Condensed Bold"/>
                  <a:ea typeface="Roboto Condensed Bold"/>
                  <a:cs typeface="Roboto Condensed Bold"/>
                  <a:sym typeface="Roboto Condensed Bold"/>
                </a:rPr>
                <a:t>nào</a:t>
              </a:r>
              <a:r>
                <a:rPr lang="en-US" sz="3500" b="1" dirty="0">
                  <a:solidFill>
                    <a:srgbClr val="545454"/>
                  </a:solidFill>
                  <a:latin typeface="Roboto Condensed Bold"/>
                  <a:ea typeface="Roboto Condensed Bold"/>
                  <a:cs typeface="Roboto Condensed Bold"/>
                  <a:sym typeface="Roboto Condensed Bold"/>
                </a:rPr>
                <a:t> </a:t>
              </a:r>
              <a:r>
                <a:rPr lang="en-US" sz="3500" b="1" dirty="0" err="1">
                  <a:solidFill>
                    <a:srgbClr val="545454"/>
                  </a:solidFill>
                  <a:latin typeface="Roboto Condensed Bold"/>
                  <a:ea typeface="Roboto Condensed Bold"/>
                  <a:cs typeface="Roboto Condensed Bold"/>
                  <a:sym typeface="Roboto Condensed Bold"/>
                </a:rPr>
                <a:t>không</a:t>
              </a:r>
              <a:r>
                <a:rPr lang="en-US" sz="3500" b="1" dirty="0">
                  <a:solidFill>
                    <a:srgbClr val="545454"/>
                  </a:solidFill>
                  <a:latin typeface="Roboto Condensed Bold"/>
                  <a:ea typeface="Roboto Condensed Bold"/>
                  <a:cs typeface="Roboto Condensed Bold"/>
                  <a:sym typeface="Roboto Condensed Bold"/>
                </a:rPr>
                <a:t> </a:t>
              </a:r>
              <a:r>
                <a:rPr lang="en-US" sz="3500" b="1" dirty="0" err="1">
                  <a:solidFill>
                    <a:srgbClr val="545454"/>
                  </a:solidFill>
                  <a:latin typeface="Roboto Condensed Bold"/>
                  <a:ea typeface="Roboto Condensed Bold"/>
                  <a:cs typeface="Roboto Condensed Bold"/>
                  <a:sym typeface="Roboto Condensed Bold"/>
                </a:rPr>
                <a:t>theo</a:t>
              </a:r>
              <a:r>
                <a:rPr lang="en-US" sz="3500" b="1" dirty="0">
                  <a:solidFill>
                    <a:srgbClr val="545454"/>
                  </a:solidFill>
                  <a:latin typeface="Roboto Condensed Bold"/>
                  <a:ea typeface="Roboto Condensed Bold"/>
                  <a:cs typeface="Roboto Condensed Bold"/>
                  <a:sym typeface="Roboto Condensed Bold"/>
                </a:rPr>
                <a:t> </a:t>
              </a:r>
              <a:r>
                <a:rPr lang="en-US" sz="3500" b="1" dirty="0" err="1">
                  <a:solidFill>
                    <a:srgbClr val="545454"/>
                  </a:solidFill>
                  <a:latin typeface="Roboto Condensed Bold"/>
                  <a:ea typeface="Roboto Condensed Bold"/>
                  <a:cs typeface="Roboto Condensed Bold"/>
                  <a:sym typeface="Roboto Condensed Bold"/>
                </a:rPr>
                <a:t>cấu</a:t>
              </a:r>
              <a:r>
                <a:rPr lang="en-US" sz="3500" b="1" dirty="0">
                  <a:solidFill>
                    <a:srgbClr val="545454"/>
                  </a:solidFill>
                  <a:latin typeface="Roboto Condensed Bold"/>
                  <a:ea typeface="Roboto Condensed Bold"/>
                  <a:cs typeface="Roboto Condensed Bold"/>
                  <a:sym typeface="Roboto Condensed Bold"/>
                </a:rPr>
                <a:t> </a:t>
              </a:r>
              <a:r>
                <a:rPr lang="en-US" sz="3500" b="1" dirty="0" err="1">
                  <a:solidFill>
                    <a:srgbClr val="545454"/>
                  </a:solidFill>
                  <a:latin typeface="Roboto Condensed Bold"/>
                  <a:ea typeface="Roboto Condensed Bold"/>
                  <a:cs typeface="Roboto Condensed Bold"/>
                  <a:sym typeface="Roboto Condensed Bold"/>
                </a:rPr>
                <a:t>trúc</a:t>
              </a:r>
              <a:r>
                <a:rPr lang="en-US" sz="3500" b="1" dirty="0">
                  <a:solidFill>
                    <a:srgbClr val="545454"/>
                  </a:solidFill>
                  <a:latin typeface="Roboto Condensed Bold"/>
                  <a:ea typeface="Roboto Condensed Bold"/>
                  <a:cs typeface="Roboto Condensed Bold"/>
                  <a:sym typeface="Roboto Condensed Bold"/>
                </a:rPr>
                <a:t> </a:t>
              </a:r>
              <a:r>
                <a:rPr lang="en-US" sz="3500" b="1" dirty="0" err="1">
                  <a:solidFill>
                    <a:srgbClr val="545454"/>
                  </a:solidFill>
                  <a:latin typeface="Roboto Condensed Bold"/>
                  <a:ea typeface="Roboto Condensed Bold"/>
                  <a:cs typeface="Roboto Condensed Bold"/>
                  <a:sym typeface="Roboto Condensed Bold"/>
                </a:rPr>
                <a:t>ngữ</a:t>
              </a:r>
              <a:r>
                <a:rPr lang="en-US" sz="3500" b="1" dirty="0">
                  <a:solidFill>
                    <a:srgbClr val="545454"/>
                  </a:solidFill>
                  <a:latin typeface="Roboto Condensed Bold"/>
                  <a:ea typeface="Roboto Condensed Bold"/>
                  <a:cs typeface="Roboto Condensed Bold"/>
                  <a:sym typeface="Roboto Condensed Bold"/>
                </a:rPr>
                <a:t> </a:t>
              </a:r>
              <a:r>
                <a:rPr lang="en-US" sz="3500" b="1" dirty="0" err="1">
                  <a:solidFill>
                    <a:srgbClr val="545454"/>
                  </a:solidFill>
                  <a:latin typeface="Roboto Condensed Bold"/>
                  <a:ea typeface="Roboto Condensed Bold"/>
                  <a:cs typeface="Roboto Condensed Bold"/>
                  <a:sym typeface="Roboto Condensed Bold"/>
                </a:rPr>
                <a:t>pháp</a:t>
              </a:r>
              <a:r>
                <a:rPr lang="en-US" sz="3500" b="1" dirty="0">
                  <a:solidFill>
                    <a:srgbClr val="545454"/>
                  </a:solidFill>
                  <a:latin typeface="Roboto Condensed Bold"/>
                  <a:ea typeface="Roboto Condensed Bold"/>
                  <a:cs typeface="Roboto Condensed Bold"/>
                  <a:sym typeface="Roboto Condensed Bold"/>
                </a:rPr>
                <a:t> </a:t>
              </a:r>
              <a:r>
                <a:rPr lang="en-US" sz="3500" b="1" dirty="0" err="1">
                  <a:solidFill>
                    <a:srgbClr val="545454"/>
                  </a:solidFill>
                  <a:latin typeface="Roboto Condensed Bold"/>
                  <a:ea typeface="Roboto Condensed Bold"/>
                  <a:cs typeface="Roboto Condensed Bold"/>
                  <a:sym typeface="Roboto Condensed Bold"/>
                </a:rPr>
                <a:t>thông</a:t>
              </a:r>
              <a:r>
                <a:rPr lang="en-US" sz="3500" b="1" dirty="0">
                  <a:solidFill>
                    <a:srgbClr val="545454"/>
                  </a:solidFill>
                  <a:latin typeface="Roboto Condensed Bold"/>
                  <a:ea typeface="Roboto Condensed Bold"/>
                  <a:cs typeface="Roboto Condensed Bold"/>
                  <a:sym typeface="Roboto Condensed Bold"/>
                </a:rPr>
                <a:t> </a:t>
              </a:r>
              <a:r>
                <a:rPr lang="en-US" sz="3500" b="1" dirty="0" err="1">
                  <a:solidFill>
                    <a:srgbClr val="545454"/>
                  </a:solidFill>
                  <a:latin typeface="Roboto Condensed Bold"/>
                  <a:ea typeface="Roboto Condensed Bold"/>
                  <a:cs typeface="Roboto Condensed Bold"/>
                  <a:sym typeface="Roboto Condensed Bold"/>
                </a:rPr>
                <a:t>thường</a:t>
              </a:r>
              <a:r>
                <a:rPr lang="en-US" sz="3500" b="1" dirty="0">
                  <a:solidFill>
                    <a:srgbClr val="545454"/>
                  </a:solidFill>
                  <a:latin typeface="Roboto Condensed Bold"/>
                  <a:ea typeface="Roboto Condensed Bold"/>
                  <a:cs typeface="Roboto Condensed Bold"/>
                  <a:sym typeface="Roboto Condensed Bold"/>
                </a:rPr>
                <a:t> </a:t>
              </a:r>
              <a:r>
                <a:rPr lang="en-US" sz="3500" b="1" dirty="0" err="1">
                  <a:solidFill>
                    <a:srgbClr val="545454"/>
                  </a:solidFill>
                  <a:latin typeface="Roboto Condensed Bold"/>
                  <a:ea typeface="Roboto Condensed Bold"/>
                  <a:cs typeface="Roboto Condensed Bold"/>
                  <a:sym typeface="Roboto Condensed Bold"/>
                </a:rPr>
                <a:t>không</a:t>
              </a:r>
              <a:r>
                <a:rPr lang="en-US" sz="3500" b="1" dirty="0">
                  <a:solidFill>
                    <a:srgbClr val="545454"/>
                  </a:solidFill>
                  <a:latin typeface="Roboto Condensed Bold"/>
                  <a:ea typeface="Roboto Condensed Bold"/>
                  <a:cs typeface="Roboto Condensed Bold"/>
                  <a:sym typeface="Roboto Condensed Bold"/>
                </a:rPr>
                <a:t>? </a:t>
              </a:r>
            </a:p>
            <a:p>
              <a:pPr algn="ctr">
                <a:lnSpc>
                  <a:spcPts val="4900"/>
                </a:lnSpc>
              </a:pPr>
              <a:r>
                <a:rPr lang="en-US" sz="3500" b="1" dirty="0">
                  <a:solidFill>
                    <a:srgbClr val="545454"/>
                  </a:solidFill>
                  <a:latin typeface="Roboto Condensed Bold"/>
                  <a:ea typeface="Roboto Condensed Bold"/>
                  <a:cs typeface="Roboto Condensed Bold"/>
                  <a:sym typeface="Roboto Condensed Bold"/>
                </a:rPr>
                <a:t> Theo </a:t>
              </a:r>
              <a:r>
                <a:rPr lang="en-US" sz="3500" b="1" dirty="0" err="1">
                  <a:solidFill>
                    <a:srgbClr val="545454"/>
                  </a:solidFill>
                  <a:latin typeface="Roboto Condensed Bold"/>
                  <a:ea typeface="Roboto Condensed Bold"/>
                  <a:cs typeface="Roboto Condensed Bold"/>
                  <a:sym typeface="Roboto Condensed Bold"/>
                </a:rPr>
                <a:t>em</a:t>
              </a:r>
              <a:r>
                <a:rPr lang="en-US" sz="3500" b="1" dirty="0">
                  <a:solidFill>
                    <a:srgbClr val="545454"/>
                  </a:solidFill>
                  <a:latin typeface="Roboto Condensed Bold"/>
                  <a:ea typeface="Roboto Condensed Bold"/>
                  <a:cs typeface="Roboto Condensed Bold"/>
                  <a:sym typeface="Roboto Condensed Bold"/>
                </a:rPr>
                <a:t>, </a:t>
              </a:r>
              <a:r>
                <a:rPr lang="en-US" sz="3500" b="1" dirty="0" err="1">
                  <a:solidFill>
                    <a:srgbClr val="545454"/>
                  </a:solidFill>
                  <a:latin typeface="Roboto Condensed Bold"/>
                  <a:ea typeface="Roboto Condensed Bold"/>
                  <a:cs typeface="Roboto Condensed Bold"/>
                  <a:sym typeface="Roboto Condensed Bold"/>
                </a:rPr>
                <a:t>những</a:t>
              </a:r>
              <a:r>
                <a:rPr lang="en-US" sz="3500" b="1" dirty="0">
                  <a:solidFill>
                    <a:srgbClr val="545454"/>
                  </a:solidFill>
                  <a:latin typeface="Roboto Condensed Bold"/>
                  <a:ea typeface="Roboto Condensed Bold"/>
                  <a:cs typeface="Roboto Condensed Bold"/>
                  <a:sym typeface="Roboto Condensed Bold"/>
                </a:rPr>
                <a:t> </a:t>
              </a:r>
              <a:r>
                <a:rPr lang="en-US" sz="3500" b="1" dirty="0" err="1">
                  <a:solidFill>
                    <a:srgbClr val="545454"/>
                  </a:solidFill>
                  <a:latin typeface="Roboto Condensed Bold"/>
                  <a:ea typeface="Roboto Condensed Bold"/>
                  <a:cs typeface="Roboto Condensed Bold"/>
                  <a:sym typeface="Roboto Condensed Bold"/>
                </a:rPr>
                <a:t>câu</a:t>
              </a:r>
              <a:r>
                <a:rPr lang="en-US" sz="3500" b="1" dirty="0">
                  <a:solidFill>
                    <a:srgbClr val="545454"/>
                  </a:solidFill>
                  <a:latin typeface="Roboto Condensed Bold"/>
                  <a:ea typeface="Roboto Condensed Bold"/>
                  <a:cs typeface="Roboto Condensed Bold"/>
                  <a:sym typeface="Roboto Condensed Bold"/>
                </a:rPr>
                <a:t> </a:t>
              </a:r>
              <a:r>
                <a:rPr lang="en-US" sz="3500" b="1" dirty="0" err="1">
                  <a:solidFill>
                    <a:srgbClr val="545454"/>
                  </a:solidFill>
                  <a:latin typeface="Roboto Condensed Bold"/>
                  <a:ea typeface="Roboto Condensed Bold"/>
                  <a:cs typeface="Roboto Condensed Bold"/>
                  <a:sym typeface="Roboto Condensed Bold"/>
                </a:rPr>
                <a:t>đó</a:t>
              </a:r>
              <a:r>
                <a:rPr lang="en-US" sz="3500" b="1" dirty="0">
                  <a:solidFill>
                    <a:srgbClr val="545454"/>
                  </a:solidFill>
                  <a:latin typeface="Roboto Condensed Bold"/>
                  <a:ea typeface="Roboto Condensed Bold"/>
                  <a:cs typeface="Roboto Condensed Bold"/>
                  <a:sym typeface="Roboto Condensed Bold"/>
                </a:rPr>
                <a:t> </a:t>
              </a:r>
              <a:r>
                <a:rPr lang="en-US" sz="3500" b="1" dirty="0" err="1">
                  <a:solidFill>
                    <a:srgbClr val="545454"/>
                  </a:solidFill>
                  <a:latin typeface="Roboto Condensed Bold"/>
                  <a:ea typeface="Roboto Condensed Bold"/>
                  <a:cs typeface="Roboto Condensed Bold"/>
                  <a:sym typeface="Roboto Condensed Bold"/>
                </a:rPr>
                <a:t>thuộc</a:t>
              </a:r>
              <a:r>
                <a:rPr lang="en-US" sz="3500" b="1" dirty="0">
                  <a:solidFill>
                    <a:srgbClr val="545454"/>
                  </a:solidFill>
                  <a:latin typeface="Roboto Condensed Bold"/>
                  <a:ea typeface="Roboto Condensed Bold"/>
                  <a:cs typeface="Roboto Condensed Bold"/>
                  <a:sym typeface="Roboto Condensed Bold"/>
                </a:rPr>
                <a:t> </a:t>
              </a:r>
              <a:r>
                <a:rPr lang="en-US" sz="3500" b="1" dirty="0" err="1">
                  <a:solidFill>
                    <a:srgbClr val="545454"/>
                  </a:solidFill>
                  <a:latin typeface="Roboto Condensed Bold"/>
                  <a:ea typeface="Roboto Condensed Bold"/>
                  <a:cs typeface="Roboto Condensed Bold"/>
                  <a:sym typeface="Roboto Condensed Bold"/>
                </a:rPr>
                <a:t>kiểu</a:t>
              </a:r>
              <a:r>
                <a:rPr lang="en-US" sz="3500" b="1" dirty="0">
                  <a:solidFill>
                    <a:srgbClr val="545454"/>
                  </a:solidFill>
                  <a:latin typeface="Roboto Condensed Bold"/>
                  <a:ea typeface="Roboto Condensed Bold"/>
                  <a:cs typeface="Roboto Condensed Bold"/>
                  <a:sym typeface="Roboto Condensed Bold"/>
                </a:rPr>
                <a:t> </a:t>
              </a:r>
              <a:r>
                <a:rPr lang="en-US" sz="3500" b="1" dirty="0" err="1">
                  <a:solidFill>
                    <a:srgbClr val="545454"/>
                  </a:solidFill>
                  <a:latin typeface="Roboto Condensed Bold"/>
                  <a:ea typeface="Roboto Condensed Bold"/>
                  <a:cs typeface="Roboto Condensed Bold"/>
                  <a:sym typeface="Roboto Condensed Bold"/>
                </a:rPr>
                <a:t>câu</a:t>
              </a:r>
              <a:r>
                <a:rPr lang="en-US" sz="3500" b="1" dirty="0">
                  <a:solidFill>
                    <a:srgbClr val="545454"/>
                  </a:solidFill>
                  <a:latin typeface="Roboto Condensed Bold"/>
                  <a:ea typeface="Roboto Condensed Bold"/>
                  <a:cs typeface="Roboto Condensed Bold"/>
                  <a:sym typeface="Roboto Condensed Bold"/>
                </a:rPr>
                <a:t> </a:t>
              </a:r>
              <a:r>
                <a:rPr lang="en-US" sz="3500" b="1" dirty="0" err="1">
                  <a:solidFill>
                    <a:srgbClr val="545454"/>
                  </a:solidFill>
                  <a:latin typeface="Roboto Condensed Bold"/>
                  <a:ea typeface="Roboto Condensed Bold"/>
                  <a:cs typeface="Roboto Condensed Bold"/>
                  <a:sym typeface="Roboto Condensed Bold"/>
                </a:rPr>
                <a:t>nào</a:t>
              </a:r>
              <a:r>
                <a:rPr lang="en-US" sz="3500" b="1" dirty="0">
                  <a:solidFill>
                    <a:srgbClr val="545454"/>
                  </a:solidFill>
                  <a:latin typeface="Roboto Condensed Bold"/>
                  <a:ea typeface="Roboto Condensed Bold"/>
                  <a:cs typeface="Roboto Condensed Bold"/>
                  <a:sym typeface="Roboto Condensed Bold"/>
                </a:rPr>
                <a:t>?</a:t>
              </a:r>
            </a:p>
          </p:txBody>
        </p:sp>
      </p:grpSp>
      <p:sp>
        <p:nvSpPr>
          <p:cNvPr id="43" name="TextBox 43"/>
          <p:cNvSpPr txBox="1"/>
          <p:nvPr/>
        </p:nvSpPr>
        <p:spPr>
          <a:xfrm rot="5400000">
            <a:off x="1249894" y="1137654"/>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4" name="TextBox 44"/>
          <p:cNvSpPr txBox="1"/>
          <p:nvPr/>
        </p:nvSpPr>
        <p:spPr>
          <a:xfrm rot="5400000">
            <a:off x="1249894" y="198489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5" name="TextBox 45"/>
          <p:cNvSpPr txBox="1"/>
          <p:nvPr/>
        </p:nvSpPr>
        <p:spPr>
          <a:xfrm rot="5400000">
            <a:off x="1249894" y="283214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6" name="TextBox 46"/>
          <p:cNvSpPr txBox="1"/>
          <p:nvPr/>
        </p:nvSpPr>
        <p:spPr>
          <a:xfrm rot="5400000">
            <a:off x="1249894" y="367939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7" name="TextBox 47"/>
          <p:cNvSpPr txBox="1"/>
          <p:nvPr/>
        </p:nvSpPr>
        <p:spPr>
          <a:xfrm rot="5400000">
            <a:off x="1249894" y="452663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8" name="TextBox 48"/>
          <p:cNvSpPr txBox="1"/>
          <p:nvPr/>
        </p:nvSpPr>
        <p:spPr>
          <a:xfrm rot="5400000">
            <a:off x="1249894" y="537388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9" name="TextBox 49"/>
          <p:cNvSpPr txBox="1"/>
          <p:nvPr/>
        </p:nvSpPr>
        <p:spPr>
          <a:xfrm rot="5400000">
            <a:off x="1249894" y="622112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50" name="TextBox 50"/>
          <p:cNvSpPr txBox="1"/>
          <p:nvPr/>
        </p:nvSpPr>
        <p:spPr>
          <a:xfrm rot="5400000">
            <a:off x="1249894" y="706837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51" name="TextBox 51"/>
          <p:cNvSpPr txBox="1"/>
          <p:nvPr/>
        </p:nvSpPr>
        <p:spPr>
          <a:xfrm rot="5400000">
            <a:off x="1249894" y="791561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52" name="TextBox 52"/>
          <p:cNvSpPr txBox="1"/>
          <p:nvPr/>
        </p:nvSpPr>
        <p:spPr>
          <a:xfrm>
            <a:off x="1028700" y="552662"/>
            <a:ext cx="7337132" cy="827531"/>
          </a:xfrm>
          <a:prstGeom prst="rect">
            <a:avLst/>
          </a:prstGeom>
        </p:spPr>
        <p:txBody>
          <a:bodyPr lIns="0" tIns="0" rIns="0" bIns="0" rtlCol="0" anchor="t">
            <a:spAutoFit/>
          </a:bodyPr>
          <a:lstStyle/>
          <a:p>
            <a:pPr algn="ctr">
              <a:lnSpc>
                <a:spcPts val="5830"/>
              </a:lnSpc>
            </a:pPr>
            <a:r>
              <a:rPr lang="en-US" sz="7288" b="1">
                <a:solidFill>
                  <a:srgbClr val="FFFFFF"/>
                </a:solidFill>
                <a:latin typeface="Fraunces Bold"/>
                <a:ea typeface="Fraunces Bold"/>
                <a:cs typeface="Fraunces Bold"/>
                <a:sym typeface="Fraunces Bold"/>
              </a:rPr>
              <a:t>KHỞI ĐỘNG</a:t>
            </a:r>
          </a:p>
        </p:txBody>
      </p:sp>
      <p:sp>
        <p:nvSpPr>
          <p:cNvPr id="53" name="TextBox 53"/>
          <p:cNvSpPr txBox="1"/>
          <p:nvPr/>
        </p:nvSpPr>
        <p:spPr>
          <a:xfrm>
            <a:off x="5610973" y="2044314"/>
            <a:ext cx="10367043" cy="1137267"/>
          </a:xfrm>
          <a:prstGeom prst="rect">
            <a:avLst/>
          </a:prstGeom>
        </p:spPr>
        <p:txBody>
          <a:bodyPr lIns="0" tIns="0" rIns="0" bIns="0" rtlCol="0" anchor="t">
            <a:spAutoFit/>
          </a:bodyPr>
          <a:lstStyle/>
          <a:p>
            <a:pPr algn="ctr">
              <a:lnSpc>
                <a:spcPts val="7944"/>
              </a:lnSpc>
            </a:pPr>
            <a:r>
              <a:rPr lang="en-US" sz="7788">
                <a:solidFill>
                  <a:srgbClr val="2E826E"/>
                </a:solidFill>
                <a:latin typeface="#9Slide07 Crocante"/>
                <a:ea typeface="#9Slide07 Crocante"/>
                <a:cs typeface="#9Slide07 Crocante"/>
                <a:sym typeface="#9Slide07 Crocante"/>
              </a:rPr>
              <a:t>ĐẶT CÂU CÓ KHÓ?</a:t>
            </a:r>
          </a:p>
        </p:txBody>
      </p:sp>
      <p:sp>
        <p:nvSpPr>
          <p:cNvPr id="54" name="TextBox 54"/>
          <p:cNvSpPr txBox="1"/>
          <p:nvPr/>
        </p:nvSpPr>
        <p:spPr>
          <a:xfrm>
            <a:off x="3069820" y="3403974"/>
            <a:ext cx="5148915" cy="4321219"/>
          </a:xfrm>
          <a:prstGeom prst="rect">
            <a:avLst/>
          </a:prstGeom>
        </p:spPr>
        <p:txBody>
          <a:bodyPr wrap="square" lIns="0" tIns="0" rIns="0" bIns="0" rtlCol="0" anchor="t">
            <a:spAutoFit/>
          </a:bodyPr>
          <a:lstStyle/>
          <a:p>
            <a:pPr marL="755651" lvl="1" indent="-377825" algn="l">
              <a:lnSpc>
                <a:spcPts val="4899"/>
              </a:lnSpc>
              <a:buFont typeface="Arial"/>
              <a:buChar char="•"/>
            </a:pPr>
            <a:r>
              <a:rPr lang="en-US" sz="3500" i="1" dirty="0" err="1">
                <a:solidFill>
                  <a:srgbClr val="000000"/>
                </a:solidFill>
                <a:latin typeface="Roboto Condensed Italics"/>
                <a:ea typeface="Roboto Condensed Italics"/>
                <a:cs typeface="Roboto Condensed Italics"/>
                <a:sym typeface="Roboto Condensed Italics"/>
              </a:rPr>
              <a:t>Hôm</a:t>
            </a:r>
            <a:r>
              <a:rPr lang="en-US" sz="3500" i="1" dirty="0">
                <a:solidFill>
                  <a:srgbClr val="000000"/>
                </a:solidFill>
                <a:latin typeface="Roboto Condensed Italics"/>
                <a:ea typeface="Roboto Condensed Italics"/>
                <a:cs typeface="Roboto Condensed Italics"/>
                <a:sym typeface="Roboto Condensed Italics"/>
              </a:rPr>
              <a:t> qua, </a:t>
            </a:r>
            <a:r>
              <a:rPr lang="en-US" sz="3500" i="1" dirty="0" err="1">
                <a:solidFill>
                  <a:srgbClr val="000000"/>
                </a:solidFill>
                <a:latin typeface="Roboto Condensed Italics"/>
                <a:ea typeface="Roboto Condensed Italics"/>
                <a:cs typeface="Roboto Condensed Italics"/>
                <a:sym typeface="Roboto Condensed Italics"/>
              </a:rPr>
              <a:t>trời</a:t>
            </a:r>
            <a:r>
              <a:rPr lang="en-US" sz="3500" i="1" dirty="0">
                <a:solidFill>
                  <a:srgbClr val="000000"/>
                </a:solidFill>
                <a:latin typeface="Roboto Condensed Italics"/>
                <a:ea typeface="Roboto Condensed Italics"/>
                <a:cs typeface="Roboto Condensed Italics"/>
                <a:sym typeface="Roboto Condensed Italics"/>
              </a:rPr>
              <a:t> </a:t>
            </a:r>
            <a:r>
              <a:rPr lang="en-US" sz="3500" i="1" dirty="0" err="1">
                <a:solidFill>
                  <a:srgbClr val="000000"/>
                </a:solidFill>
                <a:latin typeface="Roboto Condensed Italics"/>
                <a:ea typeface="Roboto Condensed Italics"/>
                <a:cs typeface="Roboto Condensed Italics"/>
                <a:sym typeface="Roboto Condensed Italics"/>
              </a:rPr>
              <a:t>mưa</a:t>
            </a:r>
            <a:r>
              <a:rPr lang="en-US" sz="3500" i="1" dirty="0">
                <a:solidFill>
                  <a:srgbClr val="000000"/>
                </a:solidFill>
                <a:latin typeface="Roboto Condensed Italics"/>
                <a:ea typeface="Roboto Condensed Italics"/>
                <a:cs typeface="Roboto Condensed Italics"/>
                <a:sym typeface="Roboto Condensed Italics"/>
              </a:rPr>
              <a:t> </a:t>
            </a:r>
            <a:r>
              <a:rPr lang="en-US" sz="3500" i="1" dirty="0" err="1">
                <a:solidFill>
                  <a:srgbClr val="000000"/>
                </a:solidFill>
                <a:latin typeface="Roboto Condensed Italics"/>
                <a:ea typeface="Roboto Condensed Italics"/>
                <a:cs typeface="Roboto Condensed Italics"/>
                <a:sym typeface="Roboto Condensed Italics"/>
              </a:rPr>
              <a:t>lớn</a:t>
            </a:r>
            <a:r>
              <a:rPr lang="en-US" sz="3500" i="1" dirty="0">
                <a:solidFill>
                  <a:srgbClr val="000000"/>
                </a:solidFill>
                <a:latin typeface="Roboto Condensed Italics"/>
                <a:ea typeface="Roboto Condensed Italics"/>
                <a:cs typeface="Roboto Condensed Italics"/>
                <a:sym typeface="Roboto Condensed Italics"/>
              </a:rPr>
              <a:t>.</a:t>
            </a:r>
          </a:p>
          <a:p>
            <a:pPr marL="755651" lvl="1" indent="-377825" algn="l">
              <a:lnSpc>
                <a:spcPts val="4899"/>
              </a:lnSpc>
              <a:buFont typeface="Arial"/>
              <a:buChar char="•"/>
            </a:pPr>
            <a:r>
              <a:rPr lang="en-US" sz="3500" i="1" dirty="0" err="1">
                <a:solidFill>
                  <a:srgbClr val="000000"/>
                </a:solidFill>
                <a:latin typeface="Roboto Condensed Italics"/>
                <a:ea typeface="Roboto Condensed Italics"/>
                <a:cs typeface="Roboto Condensed Italics"/>
                <a:sym typeface="Roboto Condensed Italics"/>
              </a:rPr>
              <a:t>Hôm</a:t>
            </a:r>
            <a:r>
              <a:rPr lang="en-US" sz="3500" i="1" dirty="0">
                <a:solidFill>
                  <a:srgbClr val="000000"/>
                </a:solidFill>
                <a:latin typeface="Roboto Condensed Italics"/>
                <a:ea typeface="Roboto Condensed Italics"/>
                <a:cs typeface="Roboto Condensed Italics"/>
                <a:sym typeface="Roboto Condensed Italics"/>
              </a:rPr>
              <a:t> qua, </a:t>
            </a:r>
            <a:r>
              <a:rPr lang="en-US" sz="3500" i="1" dirty="0" err="1">
                <a:solidFill>
                  <a:srgbClr val="000000"/>
                </a:solidFill>
                <a:latin typeface="Roboto Condensed Italics"/>
                <a:ea typeface="Roboto Condensed Italics"/>
                <a:cs typeface="Roboto Condensed Italics"/>
                <a:sym typeface="Roboto Condensed Italics"/>
              </a:rPr>
              <a:t>trời</a:t>
            </a:r>
            <a:r>
              <a:rPr lang="en-US" sz="3500" i="1" dirty="0">
                <a:solidFill>
                  <a:srgbClr val="000000"/>
                </a:solidFill>
                <a:latin typeface="Roboto Condensed Italics"/>
                <a:ea typeface="Roboto Condensed Italics"/>
                <a:cs typeface="Roboto Condensed Italics"/>
                <a:sym typeface="Roboto Condensed Italics"/>
              </a:rPr>
              <a:t> </a:t>
            </a:r>
            <a:r>
              <a:rPr lang="en-US" sz="3500" i="1" dirty="0" err="1">
                <a:solidFill>
                  <a:srgbClr val="000000"/>
                </a:solidFill>
                <a:latin typeface="Roboto Condensed Italics"/>
                <a:ea typeface="Roboto Condensed Italics"/>
                <a:cs typeface="Roboto Condensed Italics"/>
                <a:sym typeface="Roboto Condensed Italics"/>
              </a:rPr>
              <a:t>mưa</a:t>
            </a:r>
            <a:r>
              <a:rPr lang="en-US" sz="3500" i="1" dirty="0">
                <a:solidFill>
                  <a:srgbClr val="000000"/>
                </a:solidFill>
                <a:latin typeface="Roboto Condensed Italics"/>
                <a:ea typeface="Roboto Condensed Italics"/>
                <a:cs typeface="Roboto Condensed Italics"/>
                <a:sym typeface="Roboto Condensed Italics"/>
              </a:rPr>
              <a:t>.</a:t>
            </a:r>
          </a:p>
          <a:p>
            <a:pPr marL="755651" lvl="1" indent="-377825" algn="l">
              <a:lnSpc>
                <a:spcPts val="4899"/>
              </a:lnSpc>
              <a:buFont typeface="Arial"/>
              <a:buChar char="•"/>
            </a:pPr>
            <a:r>
              <a:rPr lang="en-US" sz="3500" i="1" dirty="0" err="1">
                <a:solidFill>
                  <a:srgbClr val="000000"/>
                </a:solidFill>
                <a:latin typeface="Roboto Condensed Italics"/>
                <a:ea typeface="Roboto Condensed Italics"/>
                <a:cs typeface="Roboto Condensed Italics"/>
                <a:sym typeface="Roboto Condensed Italics"/>
              </a:rPr>
              <a:t>Hôm</a:t>
            </a:r>
            <a:r>
              <a:rPr lang="en-US" sz="3500" i="1" dirty="0">
                <a:solidFill>
                  <a:srgbClr val="000000"/>
                </a:solidFill>
                <a:latin typeface="Roboto Condensed Italics"/>
                <a:ea typeface="Roboto Condensed Italics"/>
                <a:cs typeface="Roboto Condensed Italics"/>
                <a:sym typeface="Roboto Condensed Italics"/>
              </a:rPr>
              <a:t> qua </a:t>
            </a:r>
            <a:r>
              <a:rPr lang="en-US" sz="3500" i="1" dirty="0" err="1">
                <a:solidFill>
                  <a:srgbClr val="000000"/>
                </a:solidFill>
                <a:latin typeface="Roboto Condensed Italics"/>
                <a:ea typeface="Roboto Condensed Italics"/>
                <a:cs typeface="Roboto Condensed Italics"/>
                <a:sym typeface="Roboto Condensed Italics"/>
              </a:rPr>
              <a:t>mưa</a:t>
            </a:r>
            <a:r>
              <a:rPr lang="en-US" sz="3500" i="1" dirty="0">
                <a:solidFill>
                  <a:srgbClr val="000000"/>
                </a:solidFill>
                <a:latin typeface="Roboto Condensed Italics"/>
                <a:ea typeface="Roboto Condensed Italics"/>
                <a:cs typeface="Roboto Condensed Italics"/>
                <a:sym typeface="Roboto Condensed Italics"/>
              </a:rPr>
              <a:t>.</a:t>
            </a:r>
          </a:p>
          <a:p>
            <a:pPr marL="755651" lvl="1" indent="-377825" algn="l">
              <a:lnSpc>
                <a:spcPts val="4899"/>
              </a:lnSpc>
              <a:buFont typeface="Arial"/>
              <a:buChar char="•"/>
            </a:pPr>
            <a:r>
              <a:rPr lang="en-US" sz="3500" i="1" dirty="0" err="1">
                <a:solidFill>
                  <a:srgbClr val="000000"/>
                </a:solidFill>
                <a:latin typeface="Roboto Condensed Italics"/>
                <a:ea typeface="Roboto Condensed Italics"/>
                <a:cs typeface="Roboto Condensed Italics"/>
                <a:sym typeface="Roboto Condensed Italics"/>
              </a:rPr>
              <a:t>Trời</a:t>
            </a:r>
            <a:r>
              <a:rPr lang="en-US" sz="3500" i="1" dirty="0">
                <a:solidFill>
                  <a:srgbClr val="000000"/>
                </a:solidFill>
                <a:latin typeface="Roboto Condensed Italics"/>
                <a:ea typeface="Roboto Condensed Italics"/>
                <a:cs typeface="Roboto Condensed Italics"/>
                <a:sym typeface="Roboto Condensed Italics"/>
              </a:rPr>
              <a:t> </a:t>
            </a:r>
            <a:r>
              <a:rPr lang="en-US" sz="3500" i="1" dirty="0" err="1">
                <a:solidFill>
                  <a:srgbClr val="000000"/>
                </a:solidFill>
                <a:latin typeface="Roboto Condensed Italics"/>
                <a:ea typeface="Roboto Condensed Italics"/>
                <a:cs typeface="Roboto Condensed Italics"/>
                <a:sym typeface="Roboto Condensed Italics"/>
              </a:rPr>
              <a:t>mưa</a:t>
            </a:r>
            <a:r>
              <a:rPr lang="en-US" sz="3500" i="1" dirty="0">
                <a:solidFill>
                  <a:srgbClr val="000000"/>
                </a:solidFill>
                <a:latin typeface="Roboto Condensed Italics"/>
                <a:ea typeface="Roboto Condensed Italics"/>
                <a:cs typeface="Roboto Condensed Italics"/>
                <a:sym typeface="Roboto Condensed Italics"/>
              </a:rPr>
              <a:t>!</a:t>
            </a:r>
          </a:p>
          <a:p>
            <a:pPr marL="755651" lvl="1" indent="-377825" algn="l">
              <a:lnSpc>
                <a:spcPts val="4899"/>
              </a:lnSpc>
              <a:buFont typeface="Arial"/>
              <a:buChar char="•"/>
            </a:pPr>
            <a:r>
              <a:rPr lang="en-US" sz="3500" i="1" dirty="0" err="1">
                <a:solidFill>
                  <a:srgbClr val="000000"/>
                </a:solidFill>
                <a:latin typeface="Roboto Condensed Italics"/>
                <a:ea typeface="Roboto Condensed Italics"/>
                <a:cs typeface="Roboto Condensed Italics"/>
                <a:sym typeface="Roboto Condensed Italics"/>
              </a:rPr>
              <a:t>Mưa</a:t>
            </a:r>
            <a:r>
              <a:rPr lang="en-US" sz="3500" i="1" dirty="0">
                <a:solidFill>
                  <a:srgbClr val="000000"/>
                </a:solidFill>
                <a:latin typeface="Roboto Condensed Italics"/>
                <a:ea typeface="Roboto Condensed Italics"/>
                <a:cs typeface="Roboto Condensed Italics"/>
                <a:sym typeface="Roboto Condensed Italics"/>
              </a:rPr>
              <a:t> </a:t>
            </a:r>
            <a:r>
              <a:rPr lang="en-US" sz="3500" i="1" dirty="0" err="1">
                <a:solidFill>
                  <a:srgbClr val="000000"/>
                </a:solidFill>
                <a:latin typeface="Roboto Condensed Italics"/>
                <a:ea typeface="Roboto Condensed Italics"/>
                <a:cs typeface="Roboto Condensed Italics"/>
                <a:sym typeface="Roboto Condensed Italics"/>
              </a:rPr>
              <a:t>lớn</a:t>
            </a:r>
            <a:r>
              <a:rPr lang="en-US" sz="3500" i="1" dirty="0">
                <a:solidFill>
                  <a:srgbClr val="000000"/>
                </a:solidFill>
                <a:latin typeface="Roboto Condensed Italics"/>
                <a:ea typeface="Roboto Condensed Italics"/>
                <a:cs typeface="Roboto Condensed Italics"/>
                <a:sym typeface="Roboto Condensed Italics"/>
              </a:rPr>
              <a:t>!</a:t>
            </a:r>
          </a:p>
          <a:p>
            <a:pPr marL="755651" lvl="1" indent="-377825" algn="l">
              <a:lnSpc>
                <a:spcPts val="4899"/>
              </a:lnSpc>
              <a:buFont typeface="Arial"/>
              <a:buChar char="•"/>
            </a:pPr>
            <a:r>
              <a:rPr lang="en-US" sz="3500" i="1" dirty="0" err="1">
                <a:solidFill>
                  <a:srgbClr val="000000"/>
                </a:solidFill>
                <a:latin typeface="Roboto Condensed Italics"/>
                <a:ea typeface="Roboto Condensed Italics"/>
                <a:cs typeface="Roboto Condensed Italics"/>
                <a:sym typeface="Roboto Condensed Italics"/>
              </a:rPr>
              <a:t>Mưa</a:t>
            </a:r>
            <a:r>
              <a:rPr lang="en-US" sz="3500" i="1" dirty="0">
                <a:solidFill>
                  <a:srgbClr val="000000"/>
                </a:solidFill>
                <a:latin typeface="Roboto Condensed Italics"/>
                <a:ea typeface="Roboto Condensed Italics"/>
                <a:cs typeface="Roboto Condensed Italics"/>
                <a:sym typeface="Roboto Condensed Italics"/>
              </a:rPr>
              <a:t>!</a:t>
            </a:r>
          </a:p>
          <a:p>
            <a:pPr marL="755651" lvl="1" indent="-377825" algn="l">
              <a:lnSpc>
                <a:spcPts val="4899"/>
              </a:lnSpc>
              <a:buFont typeface="Arial"/>
              <a:buChar char="•"/>
            </a:pPr>
            <a:r>
              <a:rPr lang="en-US" sz="3500" i="1" dirty="0" err="1">
                <a:solidFill>
                  <a:srgbClr val="000000"/>
                </a:solidFill>
                <a:latin typeface="Roboto Condensed Italics"/>
                <a:ea typeface="Roboto Condensed Italics"/>
                <a:cs typeface="Roboto Condensed Italics"/>
                <a:sym typeface="Roboto Condensed Italics"/>
              </a:rPr>
              <a:t>Lớn</a:t>
            </a:r>
            <a:r>
              <a:rPr lang="en-US" sz="3500" i="1" dirty="0">
                <a:solidFill>
                  <a:srgbClr val="000000"/>
                </a:solidFill>
                <a:latin typeface="Roboto Condensed Italics"/>
                <a:ea typeface="Roboto Condensed Italics"/>
                <a:cs typeface="Roboto Condensed Italics"/>
                <a:sym typeface="Roboto Condensed Italics"/>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4" name="TextBox 4"/>
          <p:cNvSpPr txBox="1"/>
          <p:nvPr/>
        </p:nvSpPr>
        <p:spPr>
          <a:xfrm rot="-5400000">
            <a:off x="843443" y="598293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5" name="TextBox 5"/>
          <p:cNvSpPr txBox="1"/>
          <p:nvPr/>
        </p:nvSpPr>
        <p:spPr>
          <a:xfrm rot="-5400000">
            <a:off x="843443" y="899459"/>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6" name="TextBox 6"/>
          <p:cNvSpPr txBox="1"/>
          <p:nvPr/>
        </p:nvSpPr>
        <p:spPr>
          <a:xfrm rot="-5400000">
            <a:off x="843443" y="1746704"/>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7" name="TextBox 7"/>
          <p:cNvSpPr txBox="1"/>
          <p:nvPr/>
        </p:nvSpPr>
        <p:spPr>
          <a:xfrm rot="-5400000">
            <a:off x="843443" y="259394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8" name="TextBox 8"/>
          <p:cNvSpPr txBox="1"/>
          <p:nvPr/>
        </p:nvSpPr>
        <p:spPr>
          <a:xfrm rot="-5400000">
            <a:off x="843443" y="344119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9" name="TextBox 9"/>
          <p:cNvSpPr txBox="1"/>
          <p:nvPr/>
        </p:nvSpPr>
        <p:spPr>
          <a:xfrm rot="-5400000">
            <a:off x="843443" y="428844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0" name="TextBox 10"/>
          <p:cNvSpPr txBox="1"/>
          <p:nvPr/>
        </p:nvSpPr>
        <p:spPr>
          <a:xfrm rot="-5400000">
            <a:off x="843443" y="513568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1" name="TextBox 11"/>
          <p:cNvSpPr txBox="1"/>
          <p:nvPr/>
        </p:nvSpPr>
        <p:spPr>
          <a:xfrm rot="-5400000">
            <a:off x="843443" y="683017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2" name="TextBox 12"/>
          <p:cNvSpPr txBox="1"/>
          <p:nvPr/>
        </p:nvSpPr>
        <p:spPr>
          <a:xfrm rot="-5400000">
            <a:off x="843443" y="767742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pSp>
        <p:nvGrpSpPr>
          <p:cNvPr id="13" name="Group 13"/>
          <p:cNvGrpSpPr/>
          <p:nvPr/>
        </p:nvGrpSpPr>
        <p:grpSpPr>
          <a:xfrm>
            <a:off x="1028700" y="9347332"/>
            <a:ext cx="15613811" cy="751415"/>
            <a:chOff x="0" y="0"/>
            <a:chExt cx="20818415" cy="1001887"/>
          </a:xfrm>
        </p:grpSpPr>
        <p:sp>
          <p:nvSpPr>
            <p:cNvPr id="14" name="Freeform 14"/>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4"/>
              <a:stretch>
                <a:fillRect l="-179" r="-179" b="1"/>
              </a:stretch>
            </a:blipFill>
          </p:spPr>
          <p:txBody>
            <a:bodyPr/>
            <a:lstStyle/>
            <a:p>
              <a:endParaRPr lang="en-US"/>
            </a:p>
          </p:txBody>
        </p:sp>
      </p:grpSp>
      <p:sp>
        <p:nvSpPr>
          <p:cNvPr id="15" name="Freeform 15"/>
          <p:cNvSpPr/>
          <p:nvPr/>
        </p:nvSpPr>
        <p:spPr>
          <a:xfrm>
            <a:off x="1028700" y="634744"/>
            <a:ext cx="16401854" cy="8909016"/>
          </a:xfrm>
          <a:custGeom>
            <a:avLst/>
            <a:gdLst/>
            <a:ahLst/>
            <a:cxnLst/>
            <a:rect l="l" t="t" r="r" b="b"/>
            <a:pathLst>
              <a:path w="16401854" h="8909016">
                <a:moveTo>
                  <a:pt x="0" y="0"/>
                </a:moveTo>
                <a:lnTo>
                  <a:pt x="16401854" y="0"/>
                </a:lnTo>
                <a:lnTo>
                  <a:pt x="16401854" y="8909016"/>
                </a:lnTo>
                <a:lnTo>
                  <a:pt x="0" y="89090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1540290" y="1622751"/>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Freeform 17"/>
          <p:cNvSpPr/>
          <p:nvPr/>
        </p:nvSpPr>
        <p:spPr>
          <a:xfrm>
            <a:off x="1540290" y="2470372"/>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Freeform 18"/>
          <p:cNvSpPr/>
          <p:nvPr/>
        </p:nvSpPr>
        <p:spPr>
          <a:xfrm>
            <a:off x="1540290" y="3317993"/>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Freeform 19"/>
          <p:cNvSpPr/>
          <p:nvPr/>
        </p:nvSpPr>
        <p:spPr>
          <a:xfrm>
            <a:off x="1540290" y="4165614"/>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0" name="Freeform 20"/>
          <p:cNvSpPr/>
          <p:nvPr/>
        </p:nvSpPr>
        <p:spPr>
          <a:xfrm>
            <a:off x="1540290" y="5013235"/>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Freeform 21"/>
          <p:cNvSpPr/>
          <p:nvPr/>
        </p:nvSpPr>
        <p:spPr>
          <a:xfrm>
            <a:off x="1540290" y="5860856"/>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2"/>
          <p:cNvSpPr/>
          <p:nvPr/>
        </p:nvSpPr>
        <p:spPr>
          <a:xfrm>
            <a:off x="1540290" y="670847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3" name="Freeform 23"/>
          <p:cNvSpPr/>
          <p:nvPr/>
        </p:nvSpPr>
        <p:spPr>
          <a:xfrm>
            <a:off x="1540290" y="755609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4" name="Freeform 24"/>
          <p:cNvSpPr/>
          <p:nvPr/>
        </p:nvSpPr>
        <p:spPr>
          <a:xfrm>
            <a:off x="1540290" y="8403718"/>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25" name="Group 25"/>
          <p:cNvGrpSpPr/>
          <p:nvPr/>
        </p:nvGrpSpPr>
        <p:grpSpPr>
          <a:xfrm>
            <a:off x="120745" y="205148"/>
            <a:ext cx="1081592" cy="1076184"/>
            <a:chOff x="0" y="0"/>
            <a:chExt cx="1442123" cy="1434912"/>
          </a:xfrm>
        </p:grpSpPr>
        <p:sp>
          <p:nvSpPr>
            <p:cNvPr id="26" name="Freeform 26"/>
            <p:cNvSpPr/>
            <p:nvPr/>
          </p:nvSpPr>
          <p:spPr>
            <a:xfrm>
              <a:off x="0" y="0"/>
              <a:ext cx="1442085" cy="1434973"/>
            </a:xfrm>
            <a:custGeom>
              <a:avLst/>
              <a:gdLst/>
              <a:ahLst/>
              <a:cxnLst/>
              <a:rect l="l" t="t" r="r" b="b"/>
              <a:pathLst>
                <a:path w="1442085" h="1434973">
                  <a:moveTo>
                    <a:pt x="0" y="0"/>
                  </a:moveTo>
                  <a:lnTo>
                    <a:pt x="1442085" y="0"/>
                  </a:lnTo>
                  <a:lnTo>
                    <a:pt x="1442085" y="1434973"/>
                  </a:lnTo>
                  <a:lnTo>
                    <a:pt x="0" y="1434973"/>
                  </a:lnTo>
                  <a:lnTo>
                    <a:pt x="0" y="0"/>
                  </a:lnTo>
                  <a:close/>
                </a:path>
              </a:pathLst>
            </a:custGeom>
            <a:blipFill>
              <a:blip r:embed="rId9"/>
              <a:stretch>
                <a:fillRect t="-49" r="-2" b="-45"/>
              </a:stretch>
            </a:blipFill>
          </p:spPr>
          <p:txBody>
            <a:bodyPr/>
            <a:lstStyle/>
            <a:p>
              <a:endParaRPr lang="en-US"/>
            </a:p>
          </p:txBody>
        </p:sp>
      </p:grpSp>
      <p:sp>
        <p:nvSpPr>
          <p:cNvPr id="27" name="Freeform 27"/>
          <p:cNvSpPr/>
          <p:nvPr/>
        </p:nvSpPr>
        <p:spPr>
          <a:xfrm>
            <a:off x="336594" y="9723040"/>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10">
              <a:extLst>
                <a:ext uri="{96DAC541-7B7A-43D3-8B79-37D633B846F1}">
                  <asvg:svgBlip xmlns:asvg="http://schemas.microsoft.com/office/drawing/2016/SVG/main" r:embed="rId11"/>
                </a:ext>
              </a:extLst>
            </a:blip>
            <a:stretch>
              <a:fillRect t="-57023" b="-57023"/>
            </a:stretch>
          </a:blipFill>
        </p:spPr>
        <p:txBody>
          <a:bodyPr/>
          <a:lstStyle/>
          <a:p>
            <a:endParaRPr lang="en-US"/>
          </a:p>
        </p:txBody>
      </p:sp>
      <p:sp>
        <p:nvSpPr>
          <p:cNvPr id="28" name="Freeform 28"/>
          <p:cNvSpPr/>
          <p:nvPr/>
        </p:nvSpPr>
        <p:spPr>
          <a:xfrm>
            <a:off x="12689884" y="8605316"/>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10">
              <a:extLst>
                <a:ext uri="{96DAC541-7B7A-43D3-8B79-37D633B846F1}">
                  <asvg:svgBlip xmlns:asvg="http://schemas.microsoft.com/office/drawing/2016/SVG/main" r:embed="rId11"/>
                </a:ext>
              </a:extLst>
            </a:blip>
            <a:stretch>
              <a:fillRect t="-57023" b="-57023"/>
            </a:stretch>
          </a:blipFill>
        </p:spPr>
        <p:txBody>
          <a:bodyPr/>
          <a:lstStyle/>
          <a:p>
            <a:endParaRPr lang="en-US"/>
          </a:p>
        </p:txBody>
      </p:sp>
      <p:grpSp>
        <p:nvGrpSpPr>
          <p:cNvPr id="29" name="Group 29"/>
          <p:cNvGrpSpPr/>
          <p:nvPr/>
        </p:nvGrpSpPr>
        <p:grpSpPr>
          <a:xfrm rot="-9330707">
            <a:off x="2248660" y="7720430"/>
            <a:ext cx="1170104" cy="805756"/>
            <a:chOff x="0" y="0"/>
            <a:chExt cx="1560139" cy="1074341"/>
          </a:xfrm>
        </p:grpSpPr>
        <p:sp>
          <p:nvSpPr>
            <p:cNvPr id="30" name="Freeform 30"/>
            <p:cNvSpPr/>
            <p:nvPr/>
          </p:nvSpPr>
          <p:spPr>
            <a:xfrm flipH="1" flipV="1">
              <a:off x="0" y="0"/>
              <a:ext cx="1560195" cy="1074293"/>
            </a:xfrm>
            <a:custGeom>
              <a:avLst/>
              <a:gdLst/>
              <a:ahLst/>
              <a:cxnLst/>
              <a:rect l="l" t="t" r="r" b="b"/>
              <a:pathLst>
                <a:path w="1560195" h="1074293">
                  <a:moveTo>
                    <a:pt x="1560195" y="1074293"/>
                  </a:moveTo>
                  <a:lnTo>
                    <a:pt x="0" y="1074293"/>
                  </a:lnTo>
                  <a:lnTo>
                    <a:pt x="0" y="0"/>
                  </a:lnTo>
                  <a:lnTo>
                    <a:pt x="1560195" y="0"/>
                  </a:lnTo>
                  <a:lnTo>
                    <a:pt x="1560195" y="1074293"/>
                  </a:lnTo>
                  <a:close/>
                </a:path>
              </a:pathLst>
            </a:custGeom>
            <a:blipFill>
              <a:blip r:embed="rId12"/>
              <a:stretch>
                <a:fillRect t="-11319" r="3" b="-11323"/>
              </a:stretch>
            </a:blipFill>
          </p:spPr>
          <p:txBody>
            <a:bodyPr/>
            <a:lstStyle/>
            <a:p>
              <a:endParaRPr lang="en-US"/>
            </a:p>
          </p:txBody>
        </p:sp>
      </p:grpSp>
      <p:grpSp>
        <p:nvGrpSpPr>
          <p:cNvPr id="31" name="Group 31"/>
          <p:cNvGrpSpPr/>
          <p:nvPr/>
        </p:nvGrpSpPr>
        <p:grpSpPr>
          <a:xfrm rot="9603291">
            <a:off x="16696366" y="174479"/>
            <a:ext cx="1125868" cy="775294"/>
            <a:chOff x="0" y="0"/>
            <a:chExt cx="1501157" cy="1033725"/>
          </a:xfrm>
        </p:grpSpPr>
        <p:sp>
          <p:nvSpPr>
            <p:cNvPr id="32" name="Freeform 32"/>
            <p:cNvSpPr/>
            <p:nvPr/>
          </p:nvSpPr>
          <p:spPr>
            <a:xfrm flipV="1">
              <a:off x="0" y="0"/>
              <a:ext cx="1501140" cy="1033780"/>
            </a:xfrm>
            <a:custGeom>
              <a:avLst/>
              <a:gdLst/>
              <a:ahLst/>
              <a:cxnLst/>
              <a:rect l="l" t="t" r="r" b="b"/>
              <a:pathLst>
                <a:path w="1501140" h="1033780">
                  <a:moveTo>
                    <a:pt x="0" y="1033780"/>
                  </a:moveTo>
                  <a:lnTo>
                    <a:pt x="1501140" y="1033780"/>
                  </a:lnTo>
                  <a:lnTo>
                    <a:pt x="1501140" y="0"/>
                  </a:lnTo>
                  <a:lnTo>
                    <a:pt x="0" y="0"/>
                  </a:lnTo>
                  <a:lnTo>
                    <a:pt x="0" y="1033780"/>
                  </a:lnTo>
                  <a:close/>
                </a:path>
              </a:pathLst>
            </a:custGeom>
            <a:blipFill>
              <a:blip r:embed="rId12"/>
              <a:stretch>
                <a:fillRect t="-11318" r="-1" b="-11312"/>
              </a:stretch>
            </a:blipFill>
          </p:spPr>
          <p:txBody>
            <a:bodyPr/>
            <a:lstStyle/>
            <a:p>
              <a:endParaRPr lang="en-US"/>
            </a:p>
          </p:txBody>
        </p:sp>
      </p:grpSp>
      <p:grpSp>
        <p:nvGrpSpPr>
          <p:cNvPr id="33" name="Group 33"/>
          <p:cNvGrpSpPr/>
          <p:nvPr/>
        </p:nvGrpSpPr>
        <p:grpSpPr>
          <a:xfrm>
            <a:off x="1270217" y="743240"/>
            <a:ext cx="803261" cy="750620"/>
            <a:chOff x="0" y="0"/>
            <a:chExt cx="1071015" cy="1000827"/>
          </a:xfrm>
        </p:grpSpPr>
        <p:sp>
          <p:nvSpPr>
            <p:cNvPr id="34" name="Freeform 34"/>
            <p:cNvSpPr/>
            <p:nvPr/>
          </p:nvSpPr>
          <p:spPr>
            <a:xfrm>
              <a:off x="0" y="0"/>
              <a:ext cx="1070991" cy="1000887"/>
            </a:xfrm>
            <a:custGeom>
              <a:avLst/>
              <a:gdLst/>
              <a:ahLst/>
              <a:cxnLst/>
              <a:rect l="l" t="t" r="r" b="b"/>
              <a:pathLst>
                <a:path w="1070991" h="1000887">
                  <a:moveTo>
                    <a:pt x="0" y="0"/>
                  </a:moveTo>
                  <a:lnTo>
                    <a:pt x="1070991" y="0"/>
                  </a:lnTo>
                  <a:lnTo>
                    <a:pt x="1070991" y="1000887"/>
                  </a:lnTo>
                  <a:lnTo>
                    <a:pt x="0" y="1000887"/>
                  </a:lnTo>
                  <a:lnTo>
                    <a:pt x="0" y="0"/>
                  </a:lnTo>
                  <a:close/>
                </a:path>
              </a:pathLst>
            </a:custGeom>
            <a:blipFill>
              <a:blip r:embed="rId13"/>
              <a:stretch>
                <a:fillRect l="-2662" r="-2664" b="6"/>
              </a:stretch>
            </a:blipFill>
          </p:spPr>
          <p:txBody>
            <a:bodyPr/>
            <a:lstStyle/>
            <a:p>
              <a:endParaRPr lang="en-US"/>
            </a:p>
          </p:txBody>
        </p:sp>
      </p:grpSp>
      <p:sp>
        <p:nvSpPr>
          <p:cNvPr id="35" name="TextBox 35"/>
          <p:cNvSpPr txBox="1"/>
          <p:nvPr/>
        </p:nvSpPr>
        <p:spPr>
          <a:xfrm rot="5400000">
            <a:off x="1316552" y="1219847"/>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6" name="TextBox 36"/>
          <p:cNvSpPr txBox="1"/>
          <p:nvPr/>
        </p:nvSpPr>
        <p:spPr>
          <a:xfrm rot="5400000">
            <a:off x="1316552" y="206709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7" name="TextBox 37"/>
          <p:cNvSpPr txBox="1"/>
          <p:nvPr/>
        </p:nvSpPr>
        <p:spPr>
          <a:xfrm rot="5400000">
            <a:off x="1316552" y="2914337"/>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8" name="TextBox 38"/>
          <p:cNvSpPr txBox="1"/>
          <p:nvPr/>
        </p:nvSpPr>
        <p:spPr>
          <a:xfrm rot="5400000">
            <a:off x="1316552" y="376158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9" name="TextBox 39"/>
          <p:cNvSpPr txBox="1"/>
          <p:nvPr/>
        </p:nvSpPr>
        <p:spPr>
          <a:xfrm rot="5400000">
            <a:off x="1316552" y="460882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0" name="TextBox 40"/>
          <p:cNvSpPr txBox="1"/>
          <p:nvPr/>
        </p:nvSpPr>
        <p:spPr>
          <a:xfrm rot="5400000">
            <a:off x="1316552" y="545607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1" name="TextBox 41"/>
          <p:cNvSpPr txBox="1"/>
          <p:nvPr/>
        </p:nvSpPr>
        <p:spPr>
          <a:xfrm rot="5400000">
            <a:off x="1316552" y="630331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2" name="TextBox 42"/>
          <p:cNvSpPr txBox="1"/>
          <p:nvPr/>
        </p:nvSpPr>
        <p:spPr>
          <a:xfrm rot="5400000">
            <a:off x="1316552" y="715056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3" name="TextBox 43"/>
          <p:cNvSpPr txBox="1"/>
          <p:nvPr/>
        </p:nvSpPr>
        <p:spPr>
          <a:xfrm rot="5400000">
            <a:off x="1316552" y="799780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aphicFrame>
        <p:nvGraphicFramePr>
          <p:cNvPr id="44" name="Table 44"/>
          <p:cNvGraphicFramePr>
            <a:graphicFrameLocks noGrp="1"/>
          </p:cNvGraphicFramePr>
          <p:nvPr/>
        </p:nvGraphicFramePr>
        <p:xfrm>
          <a:off x="2134292" y="1198911"/>
          <a:ext cx="14841703" cy="7954393"/>
        </p:xfrm>
        <a:graphic>
          <a:graphicData uri="http://schemas.openxmlformats.org/drawingml/2006/table">
            <a:tbl>
              <a:tblPr/>
              <a:tblGrid>
                <a:gridCol w="902615">
                  <a:extLst>
                    <a:ext uri="{9D8B030D-6E8A-4147-A177-3AD203B41FA5}">
                      <a16:colId xmlns:a16="http://schemas.microsoft.com/office/drawing/2014/main" val="20000"/>
                    </a:ext>
                  </a:extLst>
                </a:gridCol>
                <a:gridCol w="5840508">
                  <a:extLst>
                    <a:ext uri="{9D8B030D-6E8A-4147-A177-3AD203B41FA5}">
                      <a16:colId xmlns:a16="http://schemas.microsoft.com/office/drawing/2014/main" val="20001"/>
                    </a:ext>
                  </a:extLst>
                </a:gridCol>
                <a:gridCol w="2032146">
                  <a:extLst>
                    <a:ext uri="{9D8B030D-6E8A-4147-A177-3AD203B41FA5}">
                      <a16:colId xmlns:a16="http://schemas.microsoft.com/office/drawing/2014/main" val="20002"/>
                    </a:ext>
                  </a:extLst>
                </a:gridCol>
                <a:gridCol w="2201141">
                  <a:extLst>
                    <a:ext uri="{9D8B030D-6E8A-4147-A177-3AD203B41FA5}">
                      <a16:colId xmlns:a16="http://schemas.microsoft.com/office/drawing/2014/main" val="20003"/>
                    </a:ext>
                  </a:extLst>
                </a:gridCol>
                <a:gridCol w="1833451">
                  <a:extLst>
                    <a:ext uri="{9D8B030D-6E8A-4147-A177-3AD203B41FA5}">
                      <a16:colId xmlns:a16="http://schemas.microsoft.com/office/drawing/2014/main" val="20004"/>
                    </a:ext>
                  </a:extLst>
                </a:gridCol>
                <a:gridCol w="2031842">
                  <a:extLst>
                    <a:ext uri="{9D8B030D-6E8A-4147-A177-3AD203B41FA5}">
                      <a16:colId xmlns:a16="http://schemas.microsoft.com/office/drawing/2014/main" val="20005"/>
                    </a:ext>
                  </a:extLst>
                </a:gridCol>
              </a:tblGrid>
              <a:tr h="696159">
                <a:tc rowSpan="2">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STT</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rowSpan="2">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Ngữ liệu</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gridSpan="4">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Tác dụng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h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Tác dụng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h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Tác dụng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h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Tác dụng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extLst>
                  <a:ext uri="{0D108BD9-81ED-4DB2-BD59-A6C34878D82A}">
                    <a16:rowId xmlns:a16="http://schemas.microsoft.com/office/drawing/2014/main" val="10000"/>
                  </a:ext>
                </a:extLst>
              </a:tr>
              <a:tr h="2832317">
                <a:tc v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STT</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v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Ngữ liệu</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Bộc lộ </a:t>
                      </a:r>
                      <a:endParaRPr lang="en-US" sz="1100"/>
                    </a:p>
                    <a:p>
                      <a:pPr algn="ctr">
                        <a:lnSpc>
                          <a:spcPts val="4200"/>
                        </a:lnSpc>
                      </a:pPr>
                      <a:r>
                        <a:rPr lang="en-US" sz="3000" b="1">
                          <a:solidFill>
                            <a:srgbClr val="494646"/>
                          </a:solidFill>
                          <a:latin typeface="Roboto Condensed Bold"/>
                          <a:ea typeface="Roboto Condensed Bold"/>
                          <a:cs typeface="Roboto Condensed Bold"/>
                          <a:sym typeface="Roboto Condensed Bold"/>
                        </a:rPr>
                        <a:t>cảm xúc</a:t>
                      </a:r>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Liệt kê, thông báo về sự tồn tại của sự vật, hiện tượng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Xác định thời gian, nơi chốn</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Gọi - đáp</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extLst>
                  <a:ext uri="{0D108BD9-81ED-4DB2-BD59-A6C34878D82A}">
                    <a16:rowId xmlns:a16="http://schemas.microsoft.com/office/drawing/2014/main" val="10001"/>
                  </a:ext>
                </a:extLst>
              </a:tr>
              <a:tr h="4425917">
                <a:tc>
                  <a:txBody>
                    <a:bodyPr/>
                    <a:lstStyle/>
                    <a:p>
                      <a:pPr algn="ctr">
                        <a:lnSpc>
                          <a:spcPts val="4200"/>
                        </a:lnSpc>
                        <a:defRPr/>
                      </a:pPr>
                      <a:r>
                        <a:rPr lang="en-US" sz="3000">
                          <a:solidFill>
                            <a:srgbClr val="494646"/>
                          </a:solidFill>
                          <a:latin typeface="Roboto Condensed"/>
                          <a:ea typeface="Roboto Condensed"/>
                          <a:cs typeface="Roboto Condensed"/>
                          <a:sym typeface="Roboto Condensed"/>
                        </a:rPr>
                        <a:t>c</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just">
                        <a:lnSpc>
                          <a:spcPts val="4200"/>
                        </a:lnSpc>
                        <a:defRPr/>
                      </a:pPr>
                      <a:r>
                        <a:rPr lang="en-US" sz="3000" i="1">
                          <a:solidFill>
                            <a:srgbClr val="494646"/>
                          </a:solidFill>
                          <a:latin typeface="Roboto Condensed Italics"/>
                          <a:ea typeface="Roboto Condensed Italics"/>
                          <a:cs typeface="Roboto Condensed Italics"/>
                          <a:sym typeface="Roboto Condensed Italics"/>
                        </a:rPr>
                        <a:t>Si-men: - </a:t>
                      </a:r>
                      <a:r>
                        <a:rPr lang="en-US" sz="3000" b="1" i="1">
                          <a:solidFill>
                            <a:srgbClr val="494646"/>
                          </a:solidFill>
                          <a:latin typeface="Roboto Condensed Bold Italics"/>
                          <a:ea typeface="Roboto Condensed Bold Italics"/>
                          <a:cs typeface="Roboto Condensed Bold Italics"/>
                          <a:sym typeface="Roboto Condensed Bold Italics"/>
                        </a:rPr>
                        <a:t>Ôi! </a:t>
                      </a:r>
                      <a:r>
                        <a:rPr lang="en-US" sz="3000" i="1">
                          <a:solidFill>
                            <a:srgbClr val="494646"/>
                          </a:solidFill>
                          <a:latin typeface="Roboto Condensed Italics"/>
                          <a:ea typeface="Roboto Condensed Italics"/>
                          <a:cs typeface="Roboto Condensed Italics"/>
                          <a:sym typeface="Roboto Condensed Italics"/>
                        </a:rPr>
                        <a:t>Mũi kiếm! Mà máu cha em còn đậm</a:t>
                      </a:r>
                      <a:endParaRPr lang="en-US" sz="1100"/>
                    </a:p>
                    <a:p>
                      <a:pPr algn="just">
                        <a:lnSpc>
                          <a:spcPts val="4200"/>
                        </a:lnSpc>
                      </a:pPr>
                      <a:r>
                        <a:rPr lang="en-US" sz="3000" i="1">
                          <a:solidFill>
                            <a:srgbClr val="494646"/>
                          </a:solidFill>
                          <a:latin typeface="Roboto Condensed Italics"/>
                          <a:ea typeface="Roboto Condensed Italics"/>
                          <a:cs typeface="Roboto Condensed Italics"/>
                          <a:sym typeface="Roboto Condensed Italics"/>
                        </a:rPr>
                        <a:t>Đông Rô-đri-gơ: Si-men em!</a:t>
                      </a:r>
                    </a:p>
                    <a:p>
                      <a:pPr algn="just">
                        <a:lnSpc>
                          <a:spcPts val="4200"/>
                        </a:lnSpc>
                      </a:pPr>
                      <a:r>
                        <a:rPr lang="en-US" sz="3000" i="1">
                          <a:solidFill>
                            <a:srgbClr val="494646"/>
                          </a:solidFill>
                          <a:latin typeface="Roboto Condensed Italics"/>
                          <a:ea typeface="Roboto Condensed Italics"/>
                          <a:cs typeface="Roboto Condensed Italics"/>
                          <a:sym typeface="Roboto Condensed Italics"/>
                        </a:rPr>
                        <a:t>Si-men: - Cất khỏi mắt em cái vật đáng khinh kia!</a:t>
                      </a:r>
                    </a:p>
                    <a:p>
                      <a:pPr algn="just">
                        <a:lnSpc>
                          <a:spcPts val="4200"/>
                        </a:lnSpc>
                      </a:pPr>
                      <a:r>
                        <a:rPr lang="en-US" sz="3000" i="1">
                          <a:solidFill>
                            <a:srgbClr val="494646"/>
                          </a:solidFill>
                          <a:latin typeface="Roboto Condensed Italics"/>
                          <a:ea typeface="Roboto Condensed Italics"/>
                          <a:cs typeface="Roboto Condensed Italics"/>
                          <a:sym typeface="Roboto Condensed Italics"/>
                        </a:rPr>
                        <a:t>Nó oán trách đời ai và tội ác nặng nề!</a:t>
                      </a:r>
                    </a:p>
                    <a:p>
                      <a:pPr algn="just">
                        <a:lnSpc>
                          <a:spcPts val="4200"/>
                        </a:lnSpc>
                      </a:pPr>
                      <a:endParaRPr lang="en-US" sz="3000" i="1">
                        <a:solidFill>
                          <a:srgbClr val="494646"/>
                        </a:solidFill>
                        <a:latin typeface="Roboto Condensed Italics"/>
                        <a:ea typeface="Roboto Condensed Italics"/>
                        <a:cs typeface="Roboto Condensed Italics"/>
                        <a:sym typeface="Roboto Condensed Italics"/>
                      </a:endParaRPr>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ctr">
                        <a:lnSpc>
                          <a:spcPts val="4200"/>
                        </a:lnSpc>
                        <a:defRPr/>
                      </a:pPr>
                      <a:r>
                        <a:rPr lang="en-US" sz="3000" b="1" i="1">
                          <a:solidFill>
                            <a:srgbClr val="494646"/>
                          </a:solidFill>
                          <a:latin typeface="Roboto Condensed Bold Italics"/>
                          <a:ea typeface="Roboto Condensed Bold Italics"/>
                          <a:cs typeface="Roboto Condensed Bold Italics"/>
                          <a:sym typeface="Roboto Condensed Bold Italics"/>
                        </a:rPr>
                        <a:t>Ôi!</a:t>
                      </a:r>
                      <a:r>
                        <a:rPr lang="en-US" sz="3000" b="1">
                          <a:solidFill>
                            <a:srgbClr val="494646"/>
                          </a:solidFill>
                          <a:latin typeface="Roboto Condensed Bold"/>
                          <a:ea typeface="Roboto Condensed Bold"/>
                          <a:cs typeface="Roboto Condensed Bold"/>
                          <a:sym typeface="Roboto Condensed Bold"/>
                        </a:rPr>
                        <a:t> lời than, bộc lộ cảm xúc.</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ctr">
                        <a:lnSpc>
                          <a:spcPts val="4200"/>
                        </a:lnSpc>
                        <a:defRPr/>
                      </a:pPr>
                      <a:r>
                        <a:rPr lang="en-US" sz="3000" b="1" i="1">
                          <a:solidFill>
                            <a:srgbClr val="494646"/>
                          </a:solidFill>
                          <a:latin typeface="Roboto Condensed Bold Italics"/>
                          <a:ea typeface="Roboto Condensed Bold Italics"/>
                          <a:cs typeface="Roboto Condensed Bold Italics"/>
                          <a:sym typeface="Roboto Condensed Bold Italics"/>
                        </a:rPr>
                        <a:t>Mũi kiếm!</a:t>
                      </a:r>
                      <a:r>
                        <a:rPr lang="en-US" sz="3000" b="1">
                          <a:solidFill>
                            <a:srgbClr val="494646"/>
                          </a:solidFill>
                          <a:latin typeface="Roboto Condensed Bold"/>
                          <a:ea typeface="Roboto Condensed Bold"/>
                          <a:cs typeface="Roboto Condensed Bold"/>
                          <a:sym typeface="Roboto Condensed Bold"/>
                        </a:rPr>
                        <a:t> thông báo về sự tồn tại của sự vật.</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ctr">
                        <a:lnSpc>
                          <a:spcPts val="4200"/>
                        </a:lnSpc>
                        <a:defRPr/>
                      </a:pP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ctr">
                        <a:lnSpc>
                          <a:spcPts val="4200"/>
                        </a:lnSpc>
                        <a:defRPr/>
                      </a:pPr>
                      <a:r>
                        <a:rPr lang="en-US" sz="3000" b="1" i="1">
                          <a:solidFill>
                            <a:srgbClr val="494646"/>
                          </a:solidFill>
                          <a:latin typeface="Roboto Condensed Bold Italics"/>
                          <a:ea typeface="Roboto Condensed Bold Italics"/>
                          <a:cs typeface="Roboto Condensed Bold Italics"/>
                          <a:sym typeface="Roboto Condensed Bold Italics"/>
                        </a:rPr>
                        <a:t>Si-men em!</a:t>
                      </a:r>
                      <a:r>
                        <a:rPr lang="en-US" sz="3000" b="1">
                          <a:solidFill>
                            <a:srgbClr val="494646"/>
                          </a:solidFill>
                          <a:latin typeface="Roboto Condensed Bold"/>
                          <a:ea typeface="Roboto Condensed Bold"/>
                          <a:cs typeface="Roboto Condensed Bold"/>
                          <a:sym typeface="Roboto Condensed Bold"/>
                        </a:rPr>
                        <a:t> lời gọi.</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4" name="TextBox 4"/>
          <p:cNvSpPr txBox="1"/>
          <p:nvPr/>
        </p:nvSpPr>
        <p:spPr>
          <a:xfrm rot="-5400000">
            <a:off x="843443" y="598293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5" name="TextBox 5"/>
          <p:cNvSpPr txBox="1"/>
          <p:nvPr/>
        </p:nvSpPr>
        <p:spPr>
          <a:xfrm rot="-5400000">
            <a:off x="843443" y="899459"/>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6" name="TextBox 6"/>
          <p:cNvSpPr txBox="1"/>
          <p:nvPr/>
        </p:nvSpPr>
        <p:spPr>
          <a:xfrm rot="-5400000">
            <a:off x="843443" y="1746704"/>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7" name="TextBox 7"/>
          <p:cNvSpPr txBox="1"/>
          <p:nvPr/>
        </p:nvSpPr>
        <p:spPr>
          <a:xfrm rot="-5400000">
            <a:off x="843443" y="259394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8" name="TextBox 8"/>
          <p:cNvSpPr txBox="1"/>
          <p:nvPr/>
        </p:nvSpPr>
        <p:spPr>
          <a:xfrm rot="-5400000">
            <a:off x="843443" y="344119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9" name="TextBox 9"/>
          <p:cNvSpPr txBox="1"/>
          <p:nvPr/>
        </p:nvSpPr>
        <p:spPr>
          <a:xfrm rot="-5400000">
            <a:off x="843443" y="428844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0" name="TextBox 10"/>
          <p:cNvSpPr txBox="1"/>
          <p:nvPr/>
        </p:nvSpPr>
        <p:spPr>
          <a:xfrm rot="-5400000">
            <a:off x="843443" y="513568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1" name="TextBox 11"/>
          <p:cNvSpPr txBox="1"/>
          <p:nvPr/>
        </p:nvSpPr>
        <p:spPr>
          <a:xfrm rot="-5400000">
            <a:off x="843443" y="683017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2" name="TextBox 12"/>
          <p:cNvSpPr txBox="1"/>
          <p:nvPr/>
        </p:nvSpPr>
        <p:spPr>
          <a:xfrm rot="-5400000">
            <a:off x="843443" y="767742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pSp>
        <p:nvGrpSpPr>
          <p:cNvPr id="13" name="Group 13"/>
          <p:cNvGrpSpPr/>
          <p:nvPr/>
        </p:nvGrpSpPr>
        <p:grpSpPr>
          <a:xfrm>
            <a:off x="1028700" y="9347332"/>
            <a:ext cx="15613811" cy="751415"/>
            <a:chOff x="0" y="0"/>
            <a:chExt cx="20818415" cy="1001887"/>
          </a:xfrm>
        </p:grpSpPr>
        <p:sp>
          <p:nvSpPr>
            <p:cNvPr id="14" name="Freeform 14"/>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4"/>
              <a:stretch>
                <a:fillRect l="-179" r="-179" b="1"/>
              </a:stretch>
            </a:blipFill>
          </p:spPr>
          <p:txBody>
            <a:bodyPr/>
            <a:lstStyle/>
            <a:p>
              <a:endParaRPr lang="en-US"/>
            </a:p>
          </p:txBody>
        </p:sp>
      </p:grpSp>
      <p:sp>
        <p:nvSpPr>
          <p:cNvPr id="15" name="Freeform 15"/>
          <p:cNvSpPr/>
          <p:nvPr/>
        </p:nvSpPr>
        <p:spPr>
          <a:xfrm>
            <a:off x="1028700" y="634744"/>
            <a:ext cx="16401854" cy="8909016"/>
          </a:xfrm>
          <a:custGeom>
            <a:avLst/>
            <a:gdLst/>
            <a:ahLst/>
            <a:cxnLst/>
            <a:rect l="l" t="t" r="r" b="b"/>
            <a:pathLst>
              <a:path w="16401854" h="8909016">
                <a:moveTo>
                  <a:pt x="0" y="0"/>
                </a:moveTo>
                <a:lnTo>
                  <a:pt x="16401854" y="0"/>
                </a:lnTo>
                <a:lnTo>
                  <a:pt x="16401854" y="8909016"/>
                </a:lnTo>
                <a:lnTo>
                  <a:pt x="0" y="89090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1540290" y="1622751"/>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Freeform 17"/>
          <p:cNvSpPr/>
          <p:nvPr/>
        </p:nvSpPr>
        <p:spPr>
          <a:xfrm>
            <a:off x="1540290" y="2470372"/>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Freeform 18"/>
          <p:cNvSpPr/>
          <p:nvPr/>
        </p:nvSpPr>
        <p:spPr>
          <a:xfrm>
            <a:off x="1540290" y="3317993"/>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Freeform 19"/>
          <p:cNvSpPr/>
          <p:nvPr/>
        </p:nvSpPr>
        <p:spPr>
          <a:xfrm>
            <a:off x="1540290" y="4165614"/>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0" name="Freeform 20"/>
          <p:cNvSpPr/>
          <p:nvPr/>
        </p:nvSpPr>
        <p:spPr>
          <a:xfrm>
            <a:off x="1540290" y="5013235"/>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Freeform 21"/>
          <p:cNvSpPr/>
          <p:nvPr/>
        </p:nvSpPr>
        <p:spPr>
          <a:xfrm>
            <a:off x="1540290" y="5860856"/>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2"/>
          <p:cNvSpPr/>
          <p:nvPr/>
        </p:nvSpPr>
        <p:spPr>
          <a:xfrm>
            <a:off x="1540290" y="670847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3" name="Freeform 23"/>
          <p:cNvSpPr/>
          <p:nvPr/>
        </p:nvSpPr>
        <p:spPr>
          <a:xfrm>
            <a:off x="1540290" y="755609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4" name="Freeform 24"/>
          <p:cNvSpPr/>
          <p:nvPr/>
        </p:nvSpPr>
        <p:spPr>
          <a:xfrm>
            <a:off x="1540290" y="8403718"/>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25" name="Group 25"/>
          <p:cNvGrpSpPr/>
          <p:nvPr/>
        </p:nvGrpSpPr>
        <p:grpSpPr>
          <a:xfrm>
            <a:off x="120745" y="205148"/>
            <a:ext cx="1081592" cy="1076184"/>
            <a:chOff x="0" y="0"/>
            <a:chExt cx="1442123" cy="1434912"/>
          </a:xfrm>
        </p:grpSpPr>
        <p:sp>
          <p:nvSpPr>
            <p:cNvPr id="26" name="Freeform 26"/>
            <p:cNvSpPr/>
            <p:nvPr/>
          </p:nvSpPr>
          <p:spPr>
            <a:xfrm>
              <a:off x="0" y="0"/>
              <a:ext cx="1442085" cy="1434973"/>
            </a:xfrm>
            <a:custGeom>
              <a:avLst/>
              <a:gdLst/>
              <a:ahLst/>
              <a:cxnLst/>
              <a:rect l="l" t="t" r="r" b="b"/>
              <a:pathLst>
                <a:path w="1442085" h="1434973">
                  <a:moveTo>
                    <a:pt x="0" y="0"/>
                  </a:moveTo>
                  <a:lnTo>
                    <a:pt x="1442085" y="0"/>
                  </a:lnTo>
                  <a:lnTo>
                    <a:pt x="1442085" y="1434973"/>
                  </a:lnTo>
                  <a:lnTo>
                    <a:pt x="0" y="1434973"/>
                  </a:lnTo>
                  <a:lnTo>
                    <a:pt x="0" y="0"/>
                  </a:lnTo>
                  <a:close/>
                </a:path>
              </a:pathLst>
            </a:custGeom>
            <a:blipFill>
              <a:blip r:embed="rId9"/>
              <a:stretch>
                <a:fillRect t="-49" r="-2" b="-45"/>
              </a:stretch>
            </a:blipFill>
          </p:spPr>
          <p:txBody>
            <a:bodyPr/>
            <a:lstStyle/>
            <a:p>
              <a:endParaRPr lang="en-US"/>
            </a:p>
          </p:txBody>
        </p:sp>
      </p:grpSp>
      <p:sp>
        <p:nvSpPr>
          <p:cNvPr id="27" name="Freeform 27"/>
          <p:cNvSpPr/>
          <p:nvPr/>
        </p:nvSpPr>
        <p:spPr>
          <a:xfrm>
            <a:off x="336594" y="9723040"/>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10">
              <a:extLst>
                <a:ext uri="{96DAC541-7B7A-43D3-8B79-37D633B846F1}">
                  <asvg:svgBlip xmlns:asvg="http://schemas.microsoft.com/office/drawing/2016/SVG/main" r:embed="rId11"/>
                </a:ext>
              </a:extLst>
            </a:blip>
            <a:stretch>
              <a:fillRect t="-57023" b="-57023"/>
            </a:stretch>
          </a:blipFill>
        </p:spPr>
        <p:txBody>
          <a:bodyPr/>
          <a:lstStyle/>
          <a:p>
            <a:endParaRPr lang="en-US"/>
          </a:p>
        </p:txBody>
      </p:sp>
      <p:sp>
        <p:nvSpPr>
          <p:cNvPr id="28" name="Freeform 28"/>
          <p:cNvSpPr/>
          <p:nvPr/>
        </p:nvSpPr>
        <p:spPr>
          <a:xfrm>
            <a:off x="12689884" y="8605316"/>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10">
              <a:extLst>
                <a:ext uri="{96DAC541-7B7A-43D3-8B79-37D633B846F1}">
                  <asvg:svgBlip xmlns:asvg="http://schemas.microsoft.com/office/drawing/2016/SVG/main" r:embed="rId11"/>
                </a:ext>
              </a:extLst>
            </a:blip>
            <a:stretch>
              <a:fillRect t="-57023" b="-57023"/>
            </a:stretch>
          </a:blipFill>
        </p:spPr>
        <p:txBody>
          <a:bodyPr/>
          <a:lstStyle/>
          <a:p>
            <a:endParaRPr lang="en-US"/>
          </a:p>
        </p:txBody>
      </p:sp>
      <p:grpSp>
        <p:nvGrpSpPr>
          <p:cNvPr id="29" name="Group 29"/>
          <p:cNvGrpSpPr/>
          <p:nvPr/>
        </p:nvGrpSpPr>
        <p:grpSpPr>
          <a:xfrm rot="-9330707">
            <a:off x="2248660" y="7720430"/>
            <a:ext cx="1170104" cy="805756"/>
            <a:chOff x="0" y="0"/>
            <a:chExt cx="1560139" cy="1074341"/>
          </a:xfrm>
        </p:grpSpPr>
        <p:sp>
          <p:nvSpPr>
            <p:cNvPr id="30" name="Freeform 30"/>
            <p:cNvSpPr/>
            <p:nvPr/>
          </p:nvSpPr>
          <p:spPr>
            <a:xfrm flipH="1" flipV="1">
              <a:off x="0" y="0"/>
              <a:ext cx="1560195" cy="1074293"/>
            </a:xfrm>
            <a:custGeom>
              <a:avLst/>
              <a:gdLst/>
              <a:ahLst/>
              <a:cxnLst/>
              <a:rect l="l" t="t" r="r" b="b"/>
              <a:pathLst>
                <a:path w="1560195" h="1074293">
                  <a:moveTo>
                    <a:pt x="1560195" y="1074293"/>
                  </a:moveTo>
                  <a:lnTo>
                    <a:pt x="0" y="1074293"/>
                  </a:lnTo>
                  <a:lnTo>
                    <a:pt x="0" y="0"/>
                  </a:lnTo>
                  <a:lnTo>
                    <a:pt x="1560195" y="0"/>
                  </a:lnTo>
                  <a:lnTo>
                    <a:pt x="1560195" y="1074293"/>
                  </a:lnTo>
                  <a:close/>
                </a:path>
              </a:pathLst>
            </a:custGeom>
            <a:blipFill>
              <a:blip r:embed="rId12"/>
              <a:stretch>
                <a:fillRect t="-11319" r="3" b="-11323"/>
              </a:stretch>
            </a:blipFill>
          </p:spPr>
          <p:txBody>
            <a:bodyPr/>
            <a:lstStyle/>
            <a:p>
              <a:endParaRPr lang="en-US"/>
            </a:p>
          </p:txBody>
        </p:sp>
      </p:grpSp>
      <p:grpSp>
        <p:nvGrpSpPr>
          <p:cNvPr id="31" name="Group 31"/>
          <p:cNvGrpSpPr/>
          <p:nvPr/>
        </p:nvGrpSpPr>
        <p:grpSpPr>
          <a:xfrm rot="9603291">
            <a:off x="16696366" y="174479"/>
            <a:ext cx="1125868" cy="775294"/>
            <a:chOff x="0" y="0"/>
            <a:chExt cx="1501157" cy="1033725"/>
          </a:xfrm>
        </p:grpSpPr>
        <p:sp>
          <p:nvSpPr>
            <p:cNvPr id="32" name="Freeform 32"/>
            <p:cNvSpPr/>
            <p:nvPr/>
          </p:nvSpPr>
          <p:spPr>
            <a:xfrm flipV="1">
              <a:off x="0" y="0"/>
              <a:ext cx="1501140" cy="1033780"/>
            </a:xfrm>
            <a:custGeom>
              <a:avLst/>
              <a:gdLst/>
              <a:ahLst/>
              <a:cxnLst/>
              <a:rect l="l" t="t" r="r" b="b"/>
              <a:pathLst>
                <a:path w="1501140" h="1033780">
                  <a:moveTo>
                    <a:pt x="0" y="1033780"/>
                  </a:moveTo>
                  <a:lnTo>
                    <a:pt x="1501140" y="1033780"/>
                  </a:lnTo>
                  <a:lnTo>
                    <a:pt x="1501140" y="0"/>
                  </a:lnTo>
                  <a:lnTo>
                    <a:pt x="0" y="0"/>
                  </a:lnTo>
                  <a:lnTo>
                    <a:pt x="0" y="1033780"/>
                  </a:lnTo>
                  <a:close/>
                </a:path>
              </a:pathLst>
            </a:custGeom>
            <a:blipFill>
              <a:blip r:embed="rId12"/>
              <a:stretch>
                <a:fillRect t="-11318" r="-1" b="-11312"/>
              </a:stretch>
            </a:blipFill>
          </p:spPr>
          <p:txBody>
            <a:bodyPr/>
            <a:lstStyle/>
            <a:p>
              <a:endParaRPr lang="en-US"/>
            </a:p>
          </p:txBody>
        </p:sp>
      </p:grpSp>
      <p:grpSp>
        <p:nvGrpSpPr>
          <p:cNvPr id="33" name="Group 33"/>
          <p:cNvGrpSpPr/>
          <p:nvPr/>
        </p:nvGrpSpPr>
        <p:grpSpPr>
          <a:xfrm>
            <a:off x="1270217" y="743240"/>
            <a:ext cx="803261" cy="750620"/>
            <a:chOff x="0" y="0"/>
            <a:chExt cx="1071015" cy="1000827"/>
          </a:xfrm>
        </p:grpSpPr>
        <p:sp>
          <p:nvSpPr>
            <p:cNvPr id="34" name="Freeform 34"/>
            <p:cNvSpPr/>
            <p:nvPr/>
          </p:nvSpPr>
          <p:spPr>
            <a:xfrm>
              <a:off x="0" y="0"/>
              <a:ext cx="1070991" cy="1000887"/>
            </a:xfrm>
            <a:custGeom>
              <a:avLst/>
              <a:gdLst/>
              <a:ahLst/>
              <a:cxnLst/>
              <a:rect l="l" t="t" r="r" b="b"/>
              <a:pathLst>
                <a:path w="1070991" h="1000887">
                  <a:moveTo>
                    <a:pt x="0" y="0"/>
                  </a:moveTo>
                  <a:lnTo>
                    <a:pt x="1070991" y="0"/>
                  </a:lnTo>
                  <a:lnTo>
                    <a:pt x="1070991" y="1000887"/>
                  </a:lnTo>
                  <a:lnTo>
                    <a:pt x="0" y="1000887"/>
                  </a:lnTo>
                  <a:lnTo>
                    <a:pt x="0" y="0"/>
                  </a:lnTo>
                  <a:close/>
                </a:path>
              </a:pathLst>
            </a:custGeom>
            <a:blipFill>
              <a:blip r:embed="rId13"/>
              <a:stretch>
                <a:fillRect l="-2662" r="-2664" b="6"/>
              </a:stretch>
            </a:blipFill>
          </p:spPr>
          <p:txBody>
            <a:bodyPr/>
            <a:lstStyle/>
            <a:p>
              <a:endParaRPr lang="en-US"/>
            </a:p>
          </p:txBody>
        </p:sp>
      </p:grpSp>
      <p:sp>
        <p:nvSpPr>
          <p:cNvPr id="35" name="TextBox 35"/>
          <p:cNvSpPr txBox="1"/>
          <p:nvPr/>
        </p:nvSpPr>
        <p:spPr>
          <a:xfrm rot="5400000">
            <a:off x="1316552" y="1219847"/>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6" name="TextBox 36"/>
          <p:cNvSpPr txBox="1"/>
          <p:nvPr/>
        </p:nvSpPr>
        <p:spPr>
          <a:xfrm rot="5400000">
            <a:off x="1316552" y="206709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7" name="TextBox 37"/>
          <p:cNvSpPr txBox="1"/>
          <p:nvPr/>
        </p:nvSpPr>
        <p:spPr>
          <a:xfrm rot="5400000">
            <a:off x="1316552" y="2914337"/>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8" name="TextBox 38"/>
          <p:cNvSpPr txBox="1"/>
          <p:nvPr/>
        </p:nvSpPr>
        <p:spPr>
          <a:xfrm rot="5400000">
            <a:off x="1316552" y="376158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9" name="TextBox 39"/>
          <p:cNvSpPr txBox="1"/>
          <p:nvPr/>
        </p:nvSpPr>
        <p:spPr>
          <a:xfrm rot="5400000">
            <a:off x="1316552" y="460882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0" name="TextBox 40"/>
          <p:cNvSpPr txBox="1"/>
          <p:nvPr/>
        </p:nvSpPr>
        <p:spPr>
          <a:xfrm rot="5400000">
            <a:off x="1316552" y="545607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1" name="TextBox 41"/>
          <p:cNvSpPr txBox="1"/>
          <p:nvPr/>
        </p:nvSpPr>
        <p:spPr>
          <a:xfrm rot="5400000">
            <a:off x="1316552" y="630331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2" name="TextBox 42"/>
          <p:cNvSpPr txBox="1"/>
          <p:nvPr/>
        </p:nvSpPr>
        <p:spPr>
          <a:xfrm rot="5400000">
            <a:off x="1316552" y="715056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3" name="TextBox 43"/>
          <p:cNvSpPr txBox="1"/>
          <p:nvPr/>
        </p:nvSpPr>
        <p:spPr>
          <a:xfrm rot="5400000">
            <a:off x="1316552" y="799780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aphicFrame>
        <p:nvGraphicFramePr>
          <p:cNvPr id="44" name="Table 44"/>
          <p:cNvGraphicFramePr>
            <a:graphicFrameLocks noGrp="1"/>
          </p:cNvGraphicFramePr>
          <p:nvPr/>
        </p:nvGraphicFramePr>
        <p:xfrm>
          <a:off x="1929307" y="954271"/>
          <a:ext cx="15125007" cy="8524128"/>
        </p:xfrm>
        <a:graphic>
          <a:graphicData uri="http://schemas.openxmlformats.org/drawingml/2006/table">
            <a:tbl>
              <a:tblPr/>
              <a:tblGrid>
                <a:gridCol w="919844">
                  <a:extLst>
                    <a:ext uri="{9D8B030D-6E8A-4147-A177-3AD203B41FA5}">
                      <a16:colId xmlns:a16="http://schemas.microsoft.com/office/drawing/2014/main" val="20000"/>
                    </a:ext>
                  </a:extLst>
                </a:gridCol>
                <a:gridCol w="7039101">
                  <a:extLst>
                    <a:ext uri="{9D8B030D-6E8A-4147-A177-3AD203B41FA5}">
                      <a16:colId xmlns:a16="http://schemas.microsoft.com/office/drawing/2014/main" val="20001"/>
                    </a:ext>
                  </a:extLst>
                </a:gridCol>
                <a:gridCol w="1763265">
                  <a:extLst>
                    <a:ext uri="{9D8B030D-6E8A-4147-A177-3AD203B41FA5}">
                      <a16:colId xmlns:a16="http://schemas.microsoft.com/office/drawing/2014/main" val="20002"/>
                    </a:ext>
                  </a:extLst>
                </a:gridCol>
                <a:gridCol w="2181623">
                  <a:extLst>
                    <a:ext uri="{9D8B030D-6E8A-4147-A177-3AD203B41FA5}">
                      <a16:colId xmlns:a16="http://schemas.microsoft.com/office/drawing/2014/main" val="20003"/>
                    </a:ext>
                  </a:extLst>
                </a:gridCol>
                <a:gridCol w="1581288">
                  <a:extLst>
                    <a:ext uri="{9D8B030D-6E8A-4147-A177-3AD203B41FA5}">
                      <a16:colId xmlns:a16="http://schemas.microsoft.com/office/drawing/2014/main" val="20004"/>
                    </a:ext>
                  </a:extLst>
                </a:gridCol>
                <a:gridCol w="1639886">
                  <a:extLst>
                    <a:ext uri="{9D8B030D-6E8A-4147-A177-3AD203B41FA5}">
                      <a16:colId xmlns:a16="http://schemas.microsoft.com/office/drawing/2014/main" val="20005"/>
                    </a:ext>
                  </a:extLst>
                </a:gridCol>
              </a:tblGrid>
              <a:tr h="698385">
                <a:tc rowSpan="2">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STT</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rowSpan="2">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Ngữ liệu</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gridSpan="4">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Tác dụng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h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Tác dụng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h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Tác dụng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h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Tác dụng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extLst>
                  <a:ext uri="{0D108BD9-81ED-4DB2-BD59-A6C34878D82A}">
                    <a16:rowId xmlns:a16="http://schemas.microsoft.com/office/drawing/2014/main" val="10000"/>
                  </a:ext>
                </a:extLst>
              </a:tr>
              <a:tr h="2841376">
                <a:tc v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STT</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v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Ngữ liệu</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Bộc lộ </a:t>
                      </a:r>
                      <a:endParaRPr lang="en-US" sz="1100"/>
                    </a:p>
                    <a:p>
                      <a:pPr algn="ctr">
                        <a:lnSpc>
                          <a:spcPts val="4200"/>
                        </a:lnSpc>
                      </a:pPr>
                      <a:r>
                        <a:rPr lang="en-US" sz="3000" b="1">
                          <a:solidFill>
                            <a:srgbClr val="494646"/>
                          </a:solidFill>
                          <a:latin typeface="Roboto Condensed Bold"/>
                          <a:ea typeface="Roboto Condensed Bold"/>
                          <a:cs typeface="Roboto Condensed Bold"/>
                          <a:sym typeface="Roboto Condensed Bold"/>
                        </a:rPr>
                        <a:t>cảm xúc</a:t>
                      </a:r>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Liệt kê, thông báo về sự tồn tại của sự vật, hiện tượng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Xác định thời gian, nơi chốn</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Gọi - đáp</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extLst>
                  <a:ext uri="{0D108BD9-81ED-4DB2-BD59-A6C34878D82A}">
                    <a16:rowId xmlns:a16="http://schemas.microsoft.com/office/drawing/2014/main" val="10001"/>
                  </a:ext>
                </a:extLst>
              </a:tr>
              <a:tr h="4984367">
                <a:tc>
                  <a:txBody>
                    <a:bodyPr/>
                    <a:lstStyle/>
                    <a:p>
                      <a:pPr algn="ctr">
                        <a:lnSpc>
                          <a:spcPts val="4200"/>
                        </a:lnSpc>
                        <a:defRPr/>
                      </a:pPr>
                      <a:r>
                        <a:rPr lang="en-US" sz="3000">
                          <a:solidFill>
                            <a:srgbClr val="494646"/>
                          </a:solidFill>
                          <a:latin typeface="Roboto Condensed"/>
                          <a:ea typeface="Roboto Condensed"/>
                          <a:cs typeface="Roboto Condensed"/>
                          <a:sym typeface="Roboto Condensed"/>
                        </a:rPr>
                        <a:t>d</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just">
                        <a:lnSpc>
                          <a:spcPts val="4200"/>
                        </a:lnSpc>
                        <a:defRPr/>
                      </a:pPr>
                      <a:r>
                        <a:rPr lang="en-US" sz="3000" i="1">
                          <a:solidFill>
                            <a:srgbClr val="494646"/>
                          </a:solidFill>
                          <a:latin typeface="Roboto Condensed Italics"/>
                          <a:ea typeface="Roboto Condensed Italics"/>
                          <a:cs typeface="Roboto Condensed Italics"/>
                          <a:sym typeface="Roboto Condensed Italics"/>
                        </a:rPr>
                        <a:t>Giu-li-ét: - </a:t>
                      </a:r>
                      <a:r>
                        <a:rPr lang="en-US" sz="3000" b="1" i="1">
                          <a:solidFill>
                            <a:srgbClr val="494646"/>
                          </a:solidFill>
                          <a:latin typeface="Roboto Condensed Bold Italics"/>
                          <a:ea typeface="Roboto Condensed Bold Italics"/>
                          <a:cs typeface="Roboto Condensed Bold Italics"/>
                          <a:sym typeface="Roboto Condensed Bold Italics"/>
                        </a:rPr>
                        <a:t>Ôi chao!</a:t>
                      </a:r>
                      <a:endParaRPr lang="en-US" sz="1100"/>
                    </a:p>
                    <a:p>
                      <a:pPr algn="just">
                        <a:lnSpc>
                          <a:spcPts val="4200"/>
                        </a:lnSpc>
                      </a:pPr>
                      <a:r>
                        <a:rPr lang="en-US" sz="3000" i="1">
                          <a:solidFill>
                            <a:srgbClr val="494646"/>
                          </a:solidFill>
                          <a:latin typeface="Roboto Condensed Italics"/>
                          <a:ea typeface="Roboto Condensed Italics"/>
                          <a:cs typeface="Roboto Condensed Italics"/>
                          <a:sym typeface="Roboto Condensed Italics"/>
                        </a:rPr>
                        <a:t>Rô-mê-ô: - Kìa, nàng vừa lên tiếng! Hỡi nàng tiên lộng lẫy, hãy nói nữa đi! Đêm nay trên đầu ta, nàng tỏa ánh hào quang như một sứ giả nhà trời có đôi cánh, đang cưỡi những áng mây lười nhẹ lướt trên không trung, khiến kẻ trần tục phải cố ngước đôi mắt thịt mà chiêm ngưỡng.</a:t>
                      </a:r>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ctr">
                        <a:lnSpc>
                          <a:spcPts val="4200"/>
                        </a:lnSpc>
                        <a:defRPr/>
                      </a:pPr>
                      <a:r>
                        <a:rPr lang="en-US" sz="3000" b="1" i="1">
                          <a:solidFill>
                            <a:srgbClr val="494646"/>
                          </a:solidFill>
                          <a:latin typeface="Roboto Condensed Bold Italics"/>
                          <a:ea typeface="Roboto Condensed Bold Italics"/>
                          <a:cs typeface="Roboto Condensed Bold Italics"/>
                          <a:sym typeface="Roboto Condensed Bold Italics"/>
                        </a:rPr>
                        <a:t>Bộc lộ</a:t>
                      </a:r>
                      <a:endParaRPr lang="en-US" sz="1100"/>
                    </a:p>
                    <a:p>
                      <a:pPr algn="ctr">
                        <a:lnSpc>
                          <a:spcPts val="4200"/>
                        </a:lnSpc>
                      </a:pPr>
                      <a:r>
                        <a:rPr lang="en-US" sz="3000" b="1" i="1">
                          <a:solidFill>
                            <a:srgbClr val="494646"/>
                          </a:solidFill>
                          <a:latin typeface="Roboto Condensed Bold Italics"/>
                          <a:ea typeface="Roboto Condensed Bold Italics"/>
                          <a:cs typeface="Roboto Condensed Bold Italics"/>
                          <a:sym typeface="Roboto Condensed Bold Italics"/>
                        </a:rPr>
                        <a:t> cảm xúc</a:t>
                      </a:r>
                    </a:p>
                    <a:p>
                      <a:pPr algn="ctr">
                        <a:lnSpc>
                          <a:spcPts val="4200"/>
                        </a:lnSpc>
                      </a:pPr>
                      <a:r>
                        <a:rPr lang="en-US" sz="3000" b="1">
                          <a:solidFill>
                            <a:srgbClr val="494646"/>
                          </a:solidFill>
                          <a:latin typeface="Roboto Condensed Bold"/>
                          <a:ea typeface="Roboto Condensed Bold"/>
                          <a:cs typeface="Roboto Condensed Bold"/>
                          <a:sym typeface="Roboto Condensed Bold"/>
                        </a:rPr>
                        <a:t>của </a:t>
                      </a:r>
                    </a:p>
                    <a:p>
                      <a:pPr algn="ctr">
                        <a:lnSpc>
                          <a:spcPts val="4200"/>
                        </a:lnSpc>
                      </a:pPr>
                      <a:r>
                        <a:rPr lang="en-US" sz="3000" b="1">
                          <a:solidFill>
                            <a:srgbClr val="494646"/>
                          </a:solidFill>
                          <a:latin typeface="Roboto Condensed Bold"/>
                          <a:ea typeface="Roboto Condensed Bold"/>
                          <a:cs typeface="Roboto Condensed Bold"/>
                          <a:sym typeface="Roboto Condensed Bold"/>
                        </a:rPr>
                        <a:t>Giu-li-et</a:t>
                      </a:r>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ctr">
                        <a:lnSpc>
                          <a:spcPts val="4200"/>
                        </a:lnSpc>
                        <a:defRPr/>
                      </a:pP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ctr">
                        <a:lnSpc>
                          <a:spcPts val="4200"/>
                        </a:lnSpc>
                        <a:defRPr/>
                      </a:pP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ctr">
                        <a:lnSpc>
                          <a:spcPts val="4200"/>
                        </a:lnSpc>
                        <a:defRPr/>
                      </a:pP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4" name="TextBox 4"/>
          <p:cNvSpPr txBox="1"/>
          <p:nvPr/>
        </p:nvSpPr>
        <p:spPr>
          <a:xfrm rot="-5400000">
            <a:off x="843443" y="598293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5" name="TextBox 5"/>
          <p:cNvSpPr txBox="1"/>
          <p:nvPr/>
        </p:nvSpPr>
        <p:spPr>
          <a:xfrm rot="-5400000">
            <a:off x="843443" y="899459"/>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6" name="TextBox 6"/>
          <p:cNvSpPr txBox="1"/>
          <p:nvPr/>
        </p:nvSpPr>
        <p:spPr>
          <a:xfrm rot="-5400000">
            <a:off x="843443" y="1746704"/>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7" name="TextBox 7"/>
          <p:cNvSpPr txBox="1"/>
          <p:nvPr/>
        </p:nvSpPr>
        <p:spPr>
          <a:xfrm rot="-5400000">
            <a:off x="843443" y="259394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8" name="TextBox 8"/>
          <p:cNvSpPr txBox="1"/>
          <p:nvPr/>
        </p:nvSpPr>
        <p:spPr>
          <a:xfrm rot="-5400000">
            <a:off x="843443" y="344119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9" name="TextBox 9"/>
          <p:cNvSpPr txBox="1"/>
          <p:nvPr/>
        </p:nvSpPr>
        <p:spPr>
          <a:xfrm rot="-5400000">
            <a:off x="843443" y="428844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0" name="TextBox 10"/>
          <p:cNvSpPr txBox="1"/>
          <p:nvPr/>
        </p:nvSpPr>
        <p:spPr>
          <a:xfrm rot="-5400000">
            <a:off x="843443" y="513568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1" name="TextBox 11"/>
          <p:cNvSpPr txBox="1"/>
          <p:nvPr/>
        </p:nvSpPr>
        <p:spPr>
          <a:xfrm rot="-5400000">
            <a:off x="843443" y="683017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2" name="TextBox 12"/>
          <p:cNvSpPr txBox="1"/>
          <p:nvPr/>
        </p:nvSpPr>
        <p:spPr>
          <a:xfrm rot="-5400000">
            <a:off x="843443" y="767742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pSp>
        <p:nvGrpSpPr>
          <p:cNvPr id="13" name="Group 13"/>
          <p:cNvGrpSpPr/>
          <p:nvPr/>
        </p:nvGrpSpPr>
        <p:grpSpPr>
          <a:xfrm>
            <a:off x="1028700" y="9347332"/>
            <a:ext cx="15613811" cy="751415"/>
            <a:chOff x="0" y="0"/>
            <a:chExt cx="20818415" cy="1001887"/>
          </a:xfrm>
        </p:grpSpPr>
        <p:sp>
          <p:nvSpPr>
            <p:cNvPr id="14" name="Freeform 14"/>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4"/>
              <a:stretch>
                <a:fillRect l="-179" r="-179" b="1"/>
              </a:stretch>
            </a:blipFill>
          </p:spPr>
          <p:txBody>
            <a:bodyPr/>
            <a:lstStyle/>
            <a:p>
              <a:endParaRPr lang="en-US"/>
            </a:p>
          </p:txBody>
        </p:sp>
      </p:grpSp>
      <p:sp>
        <p:nvSpPr>
          <p:cNvPr id="15" name="Freeform 15"/>
          <p:cNvSpPr/>
          <p:nvPr/>
        </p:nvSpPr>
        <p:spPr>
          <a:xfrm>
            <a:off x="1028700" y="634744"/>
            <a:ext cx="16401854" cy="8909016"/>
          </a:xfrm>
          <a:custGeom>
            <a:avLst/>
            <a:gdLst/>
            <a:ahLst/>
            <a:cxnLst/>
            <a:rect l="l" t="t" r="r" b="b"/>
            <a:pathLst>
              <a:path w="16401854" h="8909016">
                <a:moveTo>
                  <a:pt x="0" y="0"/>
                </a:moveTo>
                <a:lnTo>
                  <a:pt x="16401854" y="0"/>
                </a:lnTo>
                <a:lnTo>
                  <a:pt x="16401854" y="8909016"/>
                </a:lnTo>
                <a:lnTo>
                  <a:pt x="0" y="89090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1540290" y="1622751"/>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Freeform 17"/>
          <p:cNvSpPr/>
          <p:nvPr/>
        </p:nvSpPr>
        <p:spPr>
          <a:xfrm>
            <a:off x="1540290" y="2470372"/>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Freeform 18"/>
          <p:cNvSpPr/>
          <p:nvPr/>
        </p:nvSpPr>
        <p:spPr>
          <a:xfrm>
            <a:off x="1540290" y="3317993"/>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Freeform 19"/>
          <p:cNvSpPr/>
          <p:nvPr/>
        </p:nvSpPr>
        <p:spPr>
          <a:xfrm>
            <a:off x="1540290" y="4165614"/>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0" name="Freeform 20"/>
          <p:cNvSpPr/>
          <p:nvPr/>
        </p:nvSpPr>
        <p:spPr>
          <a:xfrm>
            <a:off x="1540290" y="5013235"/>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Freeform 21"/>
          <p:cNvSpPr/>
          <p:nvPr/>
        </p:nvSpPr>
        <p:spPr>
          <a:xfrm>
            <a:off x="1540290" y="5860856"/>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2"/>
          <p:cNvSpPr/>
          <p:nvPr/>
        </p:nvSpPr>
        <p:spPr>
          <a:xfrm>
            <a:off x="1540290" y="670847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3" name="Freeform 23"/>
          <p:cNvSpPr/>
          <p:nvPr/>
        </p:nvSpPr>
        <p:spPr>
          <a:xfrm>
            <a:off x="1540290" y="755609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4" name="Freeform 24"/>
          <p:cNvSpPr/>
          <p:nvPr/>
        </p:nvSpPr>
        <p:spPr>
          <a:xfrm>
            <a:off x="1540290" y="8403718"/>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25" name="Group 25"/>
          <p:cNvGrpSpPr/>
          <p:nvPr/>
        </p:nvGrpSpPr>
        <p:grpSpPr>
          <a:xfrm>
            <a:off x="120745" y="205148"/>
            <a:ext cx="1081592" cy="1076184"/>
            <a:chOff x="0" y="0"/>
            <a:chExt cx="1442123" cy="1434912"/>
          </a:xfrm>
        </p:grpSpPr>
        <p:sp>
          <p:nvSpPr>
            <p:cNvPr id="26" name="Freeform 26"/>
            <p:cNvSpPr/>
            <p:nvPr/>
          </p:nvSpPr>
          <p:spPr>
            <a:xfrm>
              <a:off x="0" y="0"/>
              <a:ext cx="1442085" cy="1434973"/>
            </a:xfrm>
            <a:custGeom>
              <a:avLst/>
              <a:gdLst/>
              <a:ahLst/>
              <a:cxnLst/>
              <a:rect l="l" t="t" r="r" b="b"/>
              <a:pathLst>
                <a:path w="1442085" h="1434973">
                  <a:moveTo>
                    <a:pt x="0" y="0"/>
                  </a:moveTo>
                  <a:lnTo>
                    <a:pt x="1442085" y="0"/>
                  </a:lnTo>
                  <a:lnTo>
                    <a:pt x="1442085" y="1434973"/>
                  </a:lnTo>
                  <a:lnTo>
                    <a:pt x="0" y="1434973"/>
                  </a:lnTo>
                  <a:lnTo>
                    <a:pt x="0" y="0"/>
                  </a:lnTo>
                  <a:close/>
                </a:path>
              </a:pathLst>
            </a:custGeom>
            <a:blipFill>
              <a:blip r:embed="rId9"/>
              <a:stretch>
                <a:fillRect t="-49" r="-2" b="-45"/>
              </a:stretch>
            </a:blipFill>
          </p:spPr>
          <p:txBody>
            <a:bodyPr/>
            <a:lstStyle/>
            <a:p>
              <a:endParaRPr lang="en-US"/>
            </a:p>
          </p:txBody>
        </p:sp>
      </p:grpSp>
      <p:sp>
        <p:nvSpPr>
          <p:cNvPr id="27" name="Freeform 27"/>
          <p:cNvSpPr/>
          <p:nvPr/>
        </p:nvSpPr>
        <p:spPr>
          <a:xfrm>
            <a:off x="336594" y="9723040"/>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10">
              <a:extLst>
                <a:ext uri="{96DAC541-7B7A-43D3-8B79-37D633B846F1}">
                  <asvg:svgBlip xmlns:asvg="http://schemas.microsoft.com/office/drawing/2016/SVG/main" r:embed="rId11"/>
                </a:ext>
              </a:extLst>
            </a:blip>
            <a:stretch>
              <a:fillRect t="-57023" b="-57023"/>
            </a:stretch>
          </a:blipFill>
        </p:spPr>
        <p:txBody>
          <a:bodyPr/>
          <a:lstStyle/>
          <a:p>
            <a:endParaRPr lang="en-US"/>
          </a:p>
        </p:txBody>
      </p:sp>
      <p:sp>
        <p:nvSpPr>
          <p:cNvPr id="28" name="Freeform 28"/>
          <p:cNvSpPr/>
          <p:nvPr/>
        </p:nvSpPr>
        <p:spPr>
          <a:xfrm>
            <a:off x="12689884" y="8605316"/>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10">
              <a:extLst>
                <a:ext uri="{96DAC541-7B7A-43D3-8B79-37D633B846F1}">
                  <asvg:svgBlip xmlns:asvg="http://schemas.microsoft.com/office/drawing/2016/SVG/main" r:embed="rId11"/>
                </a:ext>
              </a:extLst>
            </a:blip>
            <a:stretch>
              <a:fillRect t="-57023" b="-57023"/>
            </a:stretch>
          </a:blipFill>
        </p:spPr>
        <p:txBody>
          <a:bodyPr/>
          <a:lstStyle/>
          <a:p>
            <a:endParaRPr lang="en-US"/>
          </a:p>
        </p:txBody>
      </p:sp>
      <p:grpSp>
        <p:nvGrpSpPr>
          <p:cNvPr id="29" name="Group 29"/>
          <p:cNvGrpSpPr/>
          <p:nvPr/>
        </p:nvGrpSpPr>
        <p:grpSpPr>
          <a:xfrm rot="-9330707">
            <a:off x="2248660" y="7720430"/>
            <a:ext cx="1170104" cy="805756"/>
            <a:chOff x="0" y="0"/>
            <a:chExt cx="1560139" cy="1074341"/>
          </a:xfrm>
        </p:grpSpPr>
        <p:sp>
          <p:nvSpPr>
            <p:cNvPr id="30" name="Freeform 30"/>
            <p:cNvSpPr/>
            <p:nvPr/>
          </p:nvSpPr>
          <p:spPr>
            <a:xfrm flipH="1" flipV="1">
              <a:off x="0" y="0"/>
              <a:ext cx="1560195" cy="1074293"/>
            </a:xfrm>
            <a:custGeom>
              <a:avLst/>
              <a:gdLst/>
              <a:ahLst/>
              <a:cxnLst/>
              <a:rect l="l" t="t" r="r" b="b"/>
              <a:pathLst>
                <a:path w="1560195" h="1074293">
                  <a:moveTo>
                    <a:pt x="1560195" y="1074293"/>
                  </a:moveTo>
                  <a:lnTo>
                    <a:pt x="0" y="1074293"/>
                  </a:lnTo>
                  <a:lnTo>
                    <a:pt x="0" y="0"/>
                  </a:lnTo>
                  <a:lnTo>
                    <a:pt x="1560195" y="0"/>
                  </a:lnTo>
                  <a:lnTo>
                    <a:pt x="1560195" y="1074293"/>
                  </a:lnTo>
                  <a:close/>
                </a:path>
              </a:pathLst>
            </a:custGeom>
            <a:blipFill>
              <a:blip r:embed="rId12"/>
              <a:stretch>
                <a:fillRect t="-11319" r="3" b="-11323"/>
              </a:stretch>
            </a:blipFill>
          </p:spPr>
          <p:txBody>
            <a:bodyPr/>
            <a:lstStyle/>
            <a:p>
              <a:endParaRPr lang="en-US"/>
            </a:p>
          </p:txBody>
        </p:sp>
      </p:grpSp>
      <p:grpSp>
        <p:nvGrpSpPr>
          <p:cNvPr id="31" name="Group 31"/>
          <p:cNvGrpSpPr/>
          <p:nvPr/>
        </p:nvGrpSpPr>
        <p:grpSpPr>
          <a:xfrm rot="9603291">
            <a:off x="16696366" y="174479"/>
            <a:ext cx="1125868" cy="775294"/>
            <a:chOff x="0" y="0"/>
            <a:chExt cx="1501157" cy="1033725"/>
          </a:xfrm>
        </p:grpSpPr>
        <p:sp>
          <p:nvSpPr>
            <p:cNvPr id="32" name="Freeform 32"/>
            <p:cNvSpPr/>
            <p:nvPr/>
          </p:nvSpPr>
          <p:spPr>
            <a:xfrm flipV="1">
              <a:off x="0" y="0"/>
              <a:ext cx="1501140" cy="1033780"/>
            </a:xfrm>
            <a:custGeom>
              <a:avLst/>
              <a:gdLst/>
              <a:ahLst/>
              <a:cxnLst/>
              <a:rect l="l" t="t" r="r" b="b"/>
              <a:pathLst>
                <a:path w="1501140" h="1033780">
                  <a:moveTo>
                    <a:pt x="0" y="1033780"/>
                  </a:moveTo>
                  <a:lnTo>
                    <a:pt x="1501140" y="1033780"/>
                  </a:lnTo>
                  <a:lnTo>
                    <a:pt x="1501140" y="0"/>
                  </a:lnTo>
                  <a:lnTo>
                    <a:pt x="0" y="0"/>
                  </a:lnTo>
                  <a:lnTo>
                    <a:pt x="0" y="1033780"/>
                  </a:lnTo>
                  <a:close/>
                </a:path>
              </a:pathLst>
            </a:custGeom>
            <a:blipFill>
              <a:blip r:embed="rId12"/>
              <a:stretch>
                <a:fillRect t="-11318" r="-1" b="-11312"/>
              </a:stretch>
            </a:blipFill>
          </p:spPr>
          <p:txBody>
            <a:bodyPr/>
            <a:lstStyle/>
            <a:p>
              <a:endParaRPr lang="en-US"/>
            </a:p>
          </p:txBody>
        </p:sp>
      </p:grpSp>
      <p:grpSp>
        <p:nvGrpSpPr>
          <p:cNvPr id="33" name="Group 33"/>
          <p:cNvGrpSpPr/>
          <p:nvPr/>
        </p:nvGrpSpPr>
        <p:grpSpPr>
          <a:xfrm>
            <a:off x="1270217" y="743240"/>
            <a:ext cx="803261" cy="750620"/>
            <a:chOff x="0" y="0"/>
            <a:chExt cx="1071015" cy="1000827"/>
          </a:xfrm>
        </p:grpSpPr>
        <p:sp>
          <p:nvSpPr>
            <p:cNvPr id="34" name="Freeform 34"/>
            <p:cNvSpPr/>
            <p:nvPr/>
          </p:nvSpPr>
          <p:spPr>
            <a:xfrm>
              <a:off x="0" y="0"/>
              <a:ext cx="1070991" cy="1000887"/>
            </a:xfrm>
            <a:custGeom>
              <a:avLst/>
              <a:gdLst/>
              <a:ahLst/>
              <a:cxnLst/>
              <a:rect l="l" t="t" r="r" b="b"/>
              <a:pathLst>
                <a:path w="1070991" h="1000887">
                  <a:moveTo>
                    <a:pt x="0" y="0"/>
                  </a:moveTo>
                  <a:lnTo>
                    <a:pt x="1070991" y="0"/>
                  </a:lnTo>
                  <a:lnTo>
                    <a:pt x="1070991" y="1000887"/>
                  </a:lnTo>
                  <a:lnTo>
                    <a:pt x="0" y="1000887"/>
                  </a:lnTo>
                  <a:lnTo>
                    <a:pt x="0" y="0"/>
                  </a:lnTo>
                  <a:close/>
                </a:path>
              </a:pathLst>
            </a:custGeom>
            <a:blipFill>
              <a:blip r:embed="rId13"/>
              <a:stretch>
                <a:fillRect l="-2662" r="-2664" b="6"/>
              </a:stretch>
            </a:blipFill>
          </p:spPr>
          <p:txBody>
            <a:bodyPr/>
            <a:lstStyle/>
            <a:p>
              <a:endParaRPr lang="en-US"/>
            </a:p>
          </p:txBody>
        </p:sp>
      </p:grpSp>
      <p:sp>
        <p:nvSpPr>
          <p:cNvPr id="35" name="TextBox 35"/>
          <p:cNvSpPr txBox="1"/>
          <p:nvPr/>
        </p:nvSpPr>
        <p:spPr>
          <a:xfrm rot="5400000">
            <a:off x="1316552" y="1219847"/>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6" name="TextBox 36"/>
          <p:cNvSpPr txBox="1"/>
          <p:nvPr/>
        </p:nvSpPr>
        <p:spPr>
          <a:xfrm rot="5400000">
            <a:off x="1316552" y="206709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7" name="TextBox 37"/>
          <p:cNvSpPr txBox="1"/>
          <p:nvPr/>
        </p:nvSpPr>
        <p:spPr>
          <a:xfrm rot="5400000">
            <a:off x="1316552" y="2914337"/>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8" name="TextBox 38"/>
          <p:cNvSpPr txBox="1"/>
          <p:nvPr/>
        </p:nvSpPr>
        <p:spPr>
          <a:xfrm rot="5400000">
            <a:off x="1316552" y="376158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9" name="TextBox 39"/>
          <p:cNvSpPr txBox="1"/>
          <p:nvPr/>
        </p:nvSpPr>
        <p:spPr>
          <a:xfrm rot="5400000">
            <a:off x="1316552" y="460882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0" name="TextBox 40"/>
          <p:cNvSpPr txBox="1"/>
          <p:nvPr/>
        </p:nvSpPr>
        <p:spPr>
          <a:xfrm rot="5400000">
            <a:off x="1316552" y="545607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1" name="TextBox 41"/>
          <p:cNvSpPr txBox="1"/>
          <p:nvPr/>
        </p:nvSpPr>
        <p:spPr>
          <a:xfrm rot="5400000">
            <a:off x="1316552" y="630331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2" name="TextBox 42"/>
          <p:cNvSpPr txBox="1"/>
          <p:nvPr/>
        </p:nvSpPr>
        <p:spPr>
          <a:xfrm rot="5400000">
            <a:off x="1316552" y="715056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3" name="TextBox 43"/>
          <p:cNvSpPr txBox="1"/>
          <p:nvPr/>
        </p:nvSpPr>
        <p:spPr>
          <a:xfrm rot="5400000">
            <a:off x="1316552" y="799780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aphicFrame>
        <p:nvGraphicFramePr>
          <p:cNvPr id="44" name="Table 44"/>
          <p:cNvGraphicFramePr>
            <a:graphicFrameLocks noGrp="1"/>
          </p:cNvGraphicFramePr>
          <p:nvPr/>
        </p:nvGraphicFramePr>
        <p:xfrm>
          <a:off x="1929307" y="954271"/>
          <a:ext cx="15125007" cy="8524128"/>
        </p:xfrm>
        <a:graphic>
          <a:graphicData uri="http://schemas.openxmlformats.org/drawingml/2006/table">
            <a:tbl>
              <a:tblPr/>
              <a:tblGrid>
                <a:gridCol w="919844">
                  <a:extLst>
                    <a:ext uri="{9D8B030D-6E8A-4147-A177-3AD203B41FA5}">
                      <a16:colId xmlns:a16="http://schemas.microsoft.com/office/drawing/2014/main" val="20000"/>
                    </a:ext>
                  </a:extLst>
                </a:gridCol>
                <a:gridCol w="7039101">
                  <a:extLst>
                    <a:ext uri="{9D8B030D-6E8A-4147-A177-3AD203B41FA5}">
                      <a16:colId xmlns:a16="http://schemas.microsoft.com/office/drawing/2014/main" val="20001"/>
                    </a:ext>
                  </a:extLst>
                </a:gridCol>
                <a:gridCol w="1763265">
                  <a:extLst>
                    <a:ext uri="{9D8B030D-6E8A-4147-A177-3AD203B41FA5}">
                      <a16:colId xmlns:a16="http://schemas.microsoft.com/office/drawing/2014/main" val="20002"/>
                    </a:ext>
                  </a:extLst>
                </a:gridCol>
                <a:gridCol w="2181623">
                  <a:extLst>
                    <a:ext uri="{9D8B030D-6E8A-4147-A177-3AD203B41FA5}">
                      <a16:colId xmlns:a16="http://schemas.microsoft.com/office/drawing/2014/main" val="20003"/>
                    </a:ext>
                  </a:extLst>
                </a:gridCol>
                <a:gridCol w="1581288">
                  <a:extLst>
                    <a:ext uri="{9D8B030D-6E8A-4147-A177-3AD203B41FA5}">
                      <a16:colId xmlns:a16="http://schemas.microsoft.com/office/drawing/2014/main" val="20004"/>
                    </a:ext>
                  </a:extLst>
                </a:gridCol>
                <a:gridCol w="1639886">
                  <a:extLst>
                    <a:ext uri="{9D8B030D-6E8A-4147-A177-3AD203B41FA5}">
                      <a16:colId xmlns:a16="http://schemas.microsoft.com/office/drawing/2014/main" val="20005"/>
                    </a:ext>
                  </a:extLst>
                </a:gridCol>
              </a:tblGrid>
              <a:tr h="698385">
                <a:tc rowSpan="2">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STT</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rowSpan="2">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Ngữ liệu</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gridSpan="4">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Tác dụng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h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Tác dụng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h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Tác dụng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h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Tác dụng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extLst>
                  <a:ext uri="{0D108BD9-81ED-4DB2-BD59-A6C34878D82A}">
                    <a16:rowId xmlns:a16="http://schemas.microsoft.com/office/drawing/2014/main" val="10000"/>
                  </a:ext>
                </a:extLst>
              </a:tr>
              <a:tr h="2841376">
                <a:tc v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STT</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v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Ngữ liệu</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Bộc lộ </a:t>
                      </a:r>
                      <a:endParaRPr lang="en-US" sz="1100"/>
                    </a:p>
                    <a:p>
                      <a:pPr algn="ctr">
                        <a:lnSpc>
                          <a:spcPts val="4200"/>
                        </a:lnSpc>
                      </a:pPr>
                      <a:r>
                        <a:rPr lang="en-US" sz="3000" b="1">
                          <a:solidFill>
                            <a:srgbClr val="494646"/>
                          </a:solidFill>
                          <a:latin typeface="Roboto Condensed Bold"/>
                          <a:ea typeface="Roboto Condensed Bold"/>
                          <a:cs typeface="Roboto Condensed Bold"/>
                          <a:sym typeface="Roboto Condensed Bold"/>
                        </a:rPr>
                        <a:t>cảm xúc</a:t>
                      </a:r>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Liệt kê, thông báo về sự tồn tại của sự vật, hiện tượng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Xác định thời gian, nơi chốn</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Gọi - đáp</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extLst>
                  <a:ext uri="{0D108BD9-81ED-4DB2-BD59-A6C34878D82A}">
                    <a16:rowId xmlns:a16="http://schemas.microsoft.com/office/drawing/2014/main" val="10001"/>
                  </a:ext>
                </a:extLst>
              </a:tr>
              <a:tr h="4984367">
                <a:tc>
                  <a:txBody>
                    <a:bodyPr/>
                    <a:lstStyle/>
                    <a:p>
                      <a:pPr algn="ctr">
                        <a:lnSpc>
                          <a:spcPts val="4200"/>
                        </a:lnSpc>
                        <a:defRPr/>
                      </a:pPr>
                      <a:r>
                        <a:rPr lang="en-US" sz="3000">
                          <a:solidFill>
                            <a:srgbClr val="494646"/>
                          </a:solidFill>
                          <a:latin typeface="Roboto Condensed"/>
                          <a:ea typeface="Roboto Condensed"/>
                          <a:cs typeface="Roboto Condensed"/>
                          <a:sym typeface="Roboto Condensed"/>
                        </a:rPr>
                        <a:t>d</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just">
                        <a:lnSpc>
                          <a:spcPts val="4200"/>
                        </a:lnSpc>
                        <a:defRPr/>
                      </a:pPr>
                      <a:r>
                        <a:rPr lang="en-US" sz="3000" i="1">
                          <a:solidFill>
                            <a:srgbClr val="494646"/>
                          </a:solidFill>
                          <a:latin typeface="Roboto Condensed Italics"/>
                          <a:ea typeface="Roboto Condensed Italics"/>
                          <a:cs typeface="Roboto Condensed Italics"/>
                          <a:sym typeface="Roboto Condensed Italics"/>
                        </a:rPr>
                        <a:t>Giu-li-ét: - </a:t>
                      </a:r>
                      <a:r>
                        <a:rPr lang="en-US" sz="3000" b="1" i="1">
                          <a:solidFill>
                            <a:srgbClr val="494646"/>
                          </a:solidFill>
                          <a:latin typeface="Roboto Condensed Bold Italics"/>
                          <a:ea typeface="Roboto Condensed Bold Italics"/>
                          <a:cs typeface="Roboto Condensed Bold Italics"/>
                          <a:sym typeface="Roboto Condensed Bold Italics"/>
                        </a:rPr>
                        <a:t>Ôi Rô-mê-ô, hỡi Rô-mê-ô!</a:t>
                      </a:r>
                      <a:r>
                        <a:rPr lang="en-US" sz="3000" i="1">
                          <a:solidFill>
                            <a:srgbClr val="494646"/>
                          </a:solidFill>
                          <a:latin typeface="Roboto Condensed Italics"/>
                          <a:ea typeface="Roboto Condensed Italics"/>
                          <a:cs typeface="Roboto Condensed Italics"/>
                          <a:sym typeface="Roboto Condensed Italics"/>
                        </a:rPr>
                        <a:t> Sao chàng lại mang tên đó nhỉ? Chàng hãy từ bỏ thân phụ đi, từ bỏ tên họ đi; hoặc không thì chàng hãy thề là chàng yêu em đi, em sẽ không còn là con cháu nhà Ca-piu-let nữa.</a:t>
                      </a:r>
                      <a:endParaRPr lang="en-US" sz="1100"/>
                    </a:p>
                    <a:p>
                      <a:pPr algn="just">
                        <a:lnSpc>
                          <a:spcPts val="4200"/>
                        </a:lnSpc>
                      </a:pP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ctr">
                        <a:lnSpc>
                          <a:spcPts val="4200"/>
                        </a:lnSpc>
                        <a:defRPr/>
                      </a:pP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ctr">
                        <a:lnSpc>
                          <a:spcPts val="4200"/>
                        </a:lnSpc>
                        <a:defRPr/>
                      </a:pP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ctr">
                        <a:lnSpc>
                          <a:spcPts val="4200"/>
                        </a:lnSpc>
                        <a:defRPr/>
                      </a:pP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Lời gọi</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4" name="TextBox 4"/>
          <p:cNvSpPr txBox="1"/>
          <p:nvPr/>
        </p:nvSpPr>
        <p:spPr>
          <a:xfrm rot="-5400000">
            <a:off x="843443" y="598293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5" name="TextBox 5"/>
          <p:cNvSpPr txBox="1"/>
          <p:nvPr/>
        </p:nvSpPr>
        <p:spPr>
          <a:xfrm rot="-5400000">
            <a:off x="843443" y="899459"/>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6" name="TextBox 6"/>
          <p:cNvSpPr txBox="1"/>
          <p:nvPr/>
        </p:nvSpPr>
        <p:spPr>
          <a:xfrm rot="-5400000">
            <a:off x="843443" y="1746704"/>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7" name="TextBox 7"/>
          <p:cNvSpPr txBox="1"/>
          <p:nvPr/>
        </p:nvSpPr>
        <p:spPr>
          <a:xfrm rot="-5400000">
            <a:off x="843443" y="259394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8" name="TextBox 8"/>
          <p:cNvSpPr txBox="1"/>
          <p:nvPr/>
        </p:nvSpPr>
        <p:spPr>
          <a:xfrm rot="-5400000">
            <a:off x="843443" y="344119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9" name="TextBox 9"/>
          <p:cNvSpPr txBox="1"/>
          <p:nvPr/>
        </p:nvSpPr>
        <p:spPr>
          <a:xfrm rot="-5400000">
            <a:off x="843443" y="428844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0" name="TextBox 10"/>
          <p:cNvSpPr txBox="1"/>
          <p:nvPr/>
        </p:nvSpPr>
        <p:spPr>
          <a:xfrm rot="-5400000">
            <a:off x="843443" y="513568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1" name="TextBox 11"/>
          <p:cNvSpPr txBox="1"/>
          <p:nvPr/>
        </p:nvSpPr>
        <p:spPr>
          <a:xfrm rot="-5400000">
            <a:off x="843443" y="683017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2" name="TextBox 12"/>
          <p:cNvSpPr txBox="1"/>
          <p:nvPr/>
        </p:nvSpPr>
        <p:spPr>
          <a:xfrm rot="-5400000">
            <a:off x="843443" y="767742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pSp>
        <p:nvGrpSpPr>
          <p:cNvPr id="13" name="Group 13"/>
          <p:cNvGrpSpPr/>
          <p:nvPr/>
        </p:nvGrpSpPr>
        <p:grpSpPr>
          <a:xfrm>
            <a:off x="1028700" y="9347332"/>
            <a:ext cx="15613811" cy="751415"/>
            <a:chOff x="0" y="0"/>
            <a:chExt cx="20818415" cy="1001887"/>
          </a:xfrm>
        </p:grpSpPr>
        <p:sp>
          <p:nvSpPr>
            <p:cNvPr id="14" name="Freeform 14"/>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4"/>
              <a:stretch>
                <a:fillRect l="-179" r="-179" b="1"/>
              </a:stretch>
            </a:blipFill>
          </p:spPr>
          <p:txBody>
            <a:bodyPr/>
            <a:lstStyle/>
            <a:p>
              <a:endParaRPr lang="en-US"/>
            </a:p>
          </p:txBody>
        </p:sp>
      </p:grpSp>
      <p:sp>
        <p:nvSpPr>
          <p:cNvPr id="15" name="Freeform 15"/>
          <p:cNvSpPr/>
          <p:nvPr/>
        </p:nvSpPr>
        <p:spPr>
          <a:xfrm>
            <a:off x="1028700" y="634744"/>
            <a:ext cx="16401854" cy="8909016"/>
          </a:xfrm>
          <a:custGeom>
            <a:avLst/>
            <a:gdLst/>
            <a:ahLst/>
            <a:cxnLst/>
            <a:rect l="l" t="t" r="r" b="b"/>
            <a:pathLst>
              <a:path w="16401854" h="8909016">
                <a:moveTo>
                  <a:pt x="0" y="0"/>
                </a:moveTo>
                <a:lnTo>
                  <a:pt x="16401854" y="0"/>
                </a:lnTo>
                <a:lnTo>
                  <a:pt x="16401854" y="8909016"/>
                </a:lnTo>
                <a:lnTo>
                  <a:pt x="0" y="89090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1540290" y="1622751"/>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Freeform 17"/>
          <p:cNvSpPr/>
          <p:nvPr/>
        </p:nvSpPr>
        <p:spPr>
          <a:xfrm>
            <a:off x="1540290" y="2470372"/>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Freeform 18"/>
          <p:cNvSpPr/>
          <p:nvPr/>
        </p:nvSpPr>
        <p:spPr>
          <a:xfrm>
            <a:off x="1540290" y="3317993"/>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Freeform 19"/>
          <p:cNvSpPr/>
          <p:nvPr/>
        </p:nvSpPr>
        <p:spPr>
          <a:xfrm>
            <a:off x="1540290" y="4165614"/>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0" name="Freeform 20"/>
          <p:cNvSpPr/>
          <p:nvPr/>
        </p:nvSpPr>
        <p:spPr>
          <a:xfrm>
            <a:off x="1540290" y="5013235"/>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Freeform 21"/>
          <p:cNvSpPr/>
          <p:nvPr/>
        </p:nvSpPr>
        <p:spPr>
          <a:xfrm>
            <a:off x="1540290" y="5860856"/>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2"/>
          <p:cNvSpPr/>
          <p:nvPr/>
        </p:nvSpPr>
        <p:spPr>
          <a:xfrm>
            <a:off x="1540290" y="670847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3" name="Freeform 23"/>
          <p:cNvSpPr/>
          <p:nvPr/>
        </p:nvSpPr>
        <p:spPr>
          <a:xfrm>
            <a:off x="1540290" y="755609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4" name="Freeform 24"/>
          <p:cNvSpPr/>
          <p:nvPr/>
        </p:nvSpPr>
        <p:spPr>
          <a:xfrm>
            <a:off x="1540290" y="8403718"/>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25" name="Group 25"/>
          <p:cNvGrpSpPr/>
          <p:nvPr/>
        </p:nvGrpSpPr>
        <p:grpSpPr>
          <a:xfrm>
            <a:off x="120745" y="205148"/>
            <a:ext cx="1081592" cy="1076184"/>
            <a:chOff x="0" y="0"/>
            <a:chExt cx="1442123" cy="1434912"/>
          </a:xfrm>
        </p:grpSpPr>
        <p:sp>
          <p:nvSpPr>
            <p:cNvPr id="26" name="Freeform 26"/>
            <p:cNvSpPr/>
            <p:nvPr/>
          </p:nvSpPr>
          <p:spPr>
            <a:xfrm>
              <a:off x="0" y="0"/>
              <a:ext cx="1442085" cy="1434973"/>
            </a:xfrm>
            <a:custGeom>
              <a:avLst/>
              <a:gdLst/>
              <a:ahLst/>
              <a:cxnLst/>
              <a:rect l="l" t="t" r="r" b="b"/>
              <a:pathLst>
                <a:path w="1442085" h="1434973">
                  <a:moveTo>
                    <a:pt x="0" y="0"/>
                  </a:moveTo>
                  <a:lnTo>
                    <a:pt x="1442085" y="0"/>
                  </a:lnTo>
                  <a:lnTo>
                    <a:pt x="1442085" y="1434973"/>
                  </a:lnTo>
                  <a:lnTo>
                    <a:pt x="0" y="1434973"/>
                  </a:lnTo>
                  <a:lnTo>
                    <a:pt x="0" y="0"/>
                  </a:lnTo>
                  <a:close/>
                </a:path>
              </a:pathLst>
            </a:custGeom>
            <a:blipFill>
              <a:blip r:embed="rId9"/>
              <a:stretch>
                <a:fillRect t="-49" r="-2" b="-45"/>
              </a:stretch>
            </a:blipFill>
          </p:spPr>
          <p:txBody>
            <a:bodyPr/>
            <a:lstStyle/>
            <a:p>
              <a:endParaRPr lang="en-US"/>
            </a:p>
          </p:txBody>
        </p:sp>
      </p:grpSp>
      <p:sp>
        <p:nvSpPr>
          <p:cNvPr id="27" name="Freeform 27"/>
          <p:cNvSpPr/>
          <p:nvPr/>
        </p:nvSpPr>
        <p:spPr>
          <a:xfrm>
            <a:off x="336594" y="9723040"/>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10">
              <a:extLst>
                <a:ext uri="{96DAC541-7B7A-43D3-8B79-37D633B846F1}">
                  <asvg:svgBlip xmlns:asvg="http://schemas.microsoft.com/office/drawing/2016/SVG/main" r:embed="rId11"/>
                </a:ext>
              </a:extLst>
            </a:blip>
            <a:stretch>
              <a:fillRect t="-57023" b="-57023"/>
            </a:stretch>
          </a:blipFill>
        </p:spPr>
        <p:txBody>
          <a:bodyPr/>
          <a:lstStyle/>
          <a:p>
            <a:endParaRPr lang="en-US"/>
          </a:p>
        </p:txBody>
      </p:sp>
      <p:sp>
        <p:nvSpPr>
          <p:cNvPr id="28" name="Freeform 28"/>
          <p:cNvSpPr/>
          <p:nvPr/>
        </p:nvSpPr>
        <p:spPr>
          <a:xfrm>
            <a:off x="12689884" y="8605316"/>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10">
              <a:extLst>
                <a:ext uri="{96DAC541-7B7A-43D3-8B79-37D633B846F1}">
                  <asvg:svgBlip xmlns:asvg="http://schemas.microsoft.com/office/drawing/2016/SVG/main" r:embed="rId11"/>
                </a:ext>
              </a:extLst>
            </a:blip>
            <a:stretch>
              <a:fillRect t="-57023" b="-57023"/>
            </a:stretch>
          </a:blipFill>
        </p:spPr>
        <p:txBody>
          <a:bodyPr/>
          <a:lstStyle/>
          <a:p>
            <a:endParaRPr lang="en-US"/>
          </a:p>
        </p:txBody>
      </p:sp>
      <p:grpSp>
        <p:nvGrpSpPr>
          <p:cNvPr id="29" name="Group 29"/>
          <p:cNvGrpSpPr/>
          <p:nvPr/>
        </p:nvGrpSpPr>
        <p:grpSpPr>
          <a:xfrm rot="-9330707">
            <a:off x="2248660" y="7720430"/>
            <a:ext cx="1170104" cy="805756"/>
            <a:chOff x="0" y="0"/>
            <a:chExt cx="1560139" cy="1074341"/>
          </a:xfrm>
        </p:grpSpPr>
        <p:sp>
          <p:nvSpPr>
            <p:cNvPr id="30" name="Freeform 30"/>
            <p:cNvSpPr/>
            <p:nvPr/>
          </p:nvSpPr>
          <p:spPr>
            <a:xfrm flipH="1" flipV="1">
              <a:off x="0" y="0"/>
              <a:ext cx="1560195" cy="1074293"/>
            </a:xfrm>
            <a:custGeom>
              <a:avLst/>
              <a:gdLst/>
              <a:ahLst/>
              <a:cxnLst/>
              <a:rect l="l" t="t" r="r" b="b"/>
              <a:pathLst>
                <a:path w="1560195" h="1074293">
                  <a:moveTo>
                    <a:pt x="1560195" y="1074293"/>
                  </a:moveTo>
                  <a:lnTo>
                    <a:pt x="0" y="1074293"/>
                  </a:lnTo>
                  <a:lnTo>
                    <a:pt x="0" y="0"/>
                  </a:lnTo>
                  <a:lnTo>
                    <a:pt x="1560195" y="0"/>
                  </a:lnTo>
                  <a:lnTo>
                    <a:pt x="1560195" y="1074293"/>
                  </a:lnTo>
                  <a:close/>
                </a:path>
              </a:pathLst>
            </a:custGeom>
            <a:blipFill>
              <a:blip r:embed="rId12"/>
              <a:stretch>
                <a:fillRect t="-11319" r="3" b="-11323"/>
              </a:stretch>
            </a:blipFill>
          </p:spPr>
          <p:txBody>
            <a:bodyPr/>
            <a:lstStyle/>
            <a:p>
              <a:endParaRPr lang="en-US"/>
            </a:p>
          </p:txBody>
        </p:sp>
      </p:grpSp>
      <p:grpSp>
        <p:nvGrpSpPr>
          <p:cNvPr id="31" name="Group 31"/>
          <p:cNvGrpSpPr/>
          <p:nvPr/>
        </p:nvGrpSpPr>
        <p:grpSpPr>
          <a:xfrm rot="9603291">
            <a:off x="16696366" y="174479"/>
            <a:ext cx="1125868" cy="775294"/>
            <a:chOff x="0" y="0"/>
            <a:chExt cx="1501157" cy="1033725"/>
          </a:xfrm>
        </p:grpSpPr>
        <p:sp>
          <p:nvSpPr>
            <p:cNvPr id="32" name="Freeform 32"/>
            <p:cNvSpPr/>
            <p:nvPr/>
          </p:nvSpPr>
          <p:spPr>
            <a:xfrm flipV="1">
              <a:off x="0" y="0"/>
              <a:ext cx="1501140" cy="1033780"/>
            </a:xfrm>
            <a:custGeom>
              <a:avLst/>
              <a:gdLst/>
              <a:ahLst/>
              <a:cxnLst/>
              <a:rect l="l" t="t" r="r" b="b"/>
              <a:pathLst>
                <a:path w="1501140" h="1033780">
                  <a:moveTo>
                    <a:pt x="0" y="1033780"/>
                  </a:moveTo>
                  <a:lnTo>
                    <a:pt x="1501140" y="1033780"/>
                  </a:lnTo>
                  <a:lnTo>
                    <a:pt x="1501140" y="0"/>
                  </a:lnTo>
                  <a:lnTo>
                    <a:pt x="0" y="0"/>
                  </a:lnTo>
                  <a:lnTo>
                    <a:pt x="0" y="1033780"/>
                  </a:lnTo>
                  <a:close/>
                </a:path>
              </a:pathLst>
            </a:custGeom>
            <a:blipFill>
              <a:blip r:embed="rId12"/>
              <a:stretch>
                <a:fillRect t="-11318" r="-1" b="-11312"/>
              </a:stretch>
            </a:blipFill>
          </p:spPr>
          <p:txBody>
            <a:bodyPr/>
            <a:lstStyle/>
            <a:p>
              <a:endParaRPr lang="en-US"/>
            </a:p>
          </p:txBody>
        </p:sp>
      </p:grpSp>
      <p:sp>
        <p:nvSpPr>
          <p:cNvPr id="33" name="TextBox 33"/>
          <p:cNvSpPr txBox="1"/>
          <p:nvPr/>
        </p:nvSpPr>
        <p:spPr>
          <a:xfrm rot="5400000">
            <a:off x="1316552" y="1219847"/>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4" name="TextBox 34"/>
          <p:cNvSpPr txBox="1"/>
          <p:nvPr/>
        </p:nvSpPr>
        <p:spPr>
          <a:xfrm rot="5400000">
            <a:off x="1316552" y="206709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5" name="TextBox 35"/>
          <p:cNvSpPr txBox="1"/>
          <p:nvPr/>
        </p:nvSpPr>
        <p:spPr>
          <a:xfrm rot="5400000">
            <a:off x="1316552" y="2914337"/>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6" name="TextBox 36"/>
          <p:cNvSpPr txBox="1"/>
          <p:nvPr/>
        </p:nvSpPr>
        <p:spPr>
          <a:xfrm rot="5400000">
            <a:off x="1316552" y="376158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7" name="TextBox 37"/>
          <p:cNvSpPr txBox="1"/>
          <p:nvPr/>
        </p:nvSpPr>
        <p:spPr>
          <a:xfrm rot="5400000">
            <a:off x="1316552" y="460882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8" name="TextBox 38"/>
          <p:cNvSpPr txBox="1"/>
          <p:nvPr/>
        </p:nvSpPr>
        <p:spPr>
          <a:xfrm rot="5400000">
            <a:off x="1316552" y="545607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9" name="TextBox 39"/>
          <p:cNvSpPr txBox="1"/>
          <p:nvPr/>
        </p:nvSpPr>
        <p:spPr>
          <a:xfrm rot="5400000">
            <a:off x="1316552" y="630331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0" name="TextBox 40"/>
          <p:cNvSpPr txBox="1"/>
          <p:nvPr/>
        </p:nvSpPr>
        <p:spPr>
          <a:xfrm rot="5400000">
            <a:off x="1316552" y="715056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1" name="TextBox 41"/>
          <p:cNvSpPr txBox="1"/>
          <p:nvPr/>
        </p:nvSpPr>
        <p:spPr>
          <a:xfrm rot="5400000">
            <a:off x="1316552" y="799780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aphicFrame>
        <p:nvGraphicFramePr>
          <p:cNvPr id="42" name="Table 42"/>
          <p:cNvGraphicFramePr>
            <a:graphicFrameLocks noGrp="1"/>
          </p:cNvGraphicFramePr>
          <p:nvPr/>
        </p:nvGraphicFramePr>
        <p:xfrm>
          <a:off x="1929307" y="954271"/>
          <a:ext cx="15166005" cy="8172419"/>
        </p:xfrm>
        <a:graphic>
          <a:graphicData uri="http://schemas.openxmlformats.org/drawingml/2006/table">
            <a:tbl>
              <a:tblPr/>
              <a:tblGrid>
                <a:gridCol w="922338">
                  <a:extLst>
                    <a:ext uri="{9D8B030D-6E8A-4147-A177-3AD203B41FA5}">
                      <a16:colId xmlns:a16="http://schemas.microsoft.com/office/drawing/2014/main" val="20000"/>
                    </a:ext>
                  </a:extLst>
                </a:gridCol>
                <a:gridCol w="7058181">
                  <a:extLst>
                    <a:ext uri="{9D8B030D-6E8A-4147-A177-3AD203B41FA5}">
                      <a16:colId xmlns:a16="http://schemas.microsoft.com/office/drawing/2014/main" val="20001"/>
                    </a:ext>
                  </a:extLst>
                </a:gridCol>
                <a:gridCol w="1768044">
                  <a:extLst>
                    <a:ext uri="{9D8B030D-6E8A-4147-A177-3AD203B41FA5}">
                      <a16:colId xmlns:a16="http://schemas.microsoft.com/office/drawing/2014/main" val="20002"/>
                    </a:ext>
                  </a:extLst>
                </a:gridCol>
                <a:gridCol w="2187536">
                  <a:extLst>
                    <a:ext uri="{9D8B030D-6E8A-4147-A177-3AD203B41FA5}">
                      <a16:colId xmlns:a16="http://schemas.microsoft.com/office/drawing/2014/main" val="20003"/>
                    </a:ext>
                  </a:extLst>
                </a:gridCol>
                <a:gridCol w="1585575">
                  <a:extLst>
                    <a:ext uri="{9D8B030D-6E8A-4147-A177-3AD203B41FA5}">
                      <a16:colId xmlns:a16="http://schemas.microsoft.com/office/drawing/2014/main" val="20004"/>
                    </a:ext>
                  </a:extLst>
                </a:gridCol>
                <a:gridCol w="1644331">
                  <a:extLst>
                    <a:ext uri="{9D8B030D-6E8A-4147-A177-3AD203B41FA5}">
                      <a16:colId xmlns:a16="http://schemas.microsoft.com/office/drawing/2014/main" val="20005"/>
                    </a:ext>
                  </a:extLst>
                </a:gridCol>
              </a:tblGrid>
              <a:tr h="696136">
                <a:tc rowSpan="2">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STT</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rowSpan="2">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Ngữ liệu</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gridSpan="4">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Tác dụng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h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Tác dụng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h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Tác dụng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h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Tác dụng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extLst>
                  <a:ext uri="{0D108BD9-81ED-4DB2-BD59-A6C34878D82A}">
                    <a16:rowId xmlns:a16="http://schemas.microsoft.com/office/drawing/2014/main" val="10000"/>
                  </a:ext>
                </a:extLst>
              </a:tr>
              <a:tr h="2832226">
                <a:tc v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STT</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v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Ngữ liệu</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Bộc lộ </a:t>
                      </a:r>
                      <a:endParaRPr lang="en-US" sz="1100"/>
                    </a:p>
                    <a:p>
                      <a:pPr algn="ctr">
                        <a:lnSpc>
                          <a:spcPts val="4200"/>
                        </a:lnSpc>
                      </a:pPr>
                      <a:r>
                        <a:rPr lang="en-US" sz="3000" b="1">
                          <a:solidFill>
                            <a:srgbClr val="494646"/>
                          </a:solidFill>
                          <a:latin typeface="Roboto Condensed Bold"/>
                          <a:ea typeface="Roboto Condensed Bold"/>
                          <a:cs typeface="Roboto Condensed Bold"/>
                          <a:sym typeface="Roboto Condensed Bold"/>
                        </a:rPr>
                        <a:t>cảm xúc</a:t>
                      </a:r>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Liệt kê, thông báo về sự tồn tại của sự vật, hiện tượng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Xác định thời gian, nơi chốn</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Gọi - đáp</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extLst>
                  <a:ext uri="{0D108BD9-81ED-4DB2-BD59-A6C34878D82A}">
                    <a16:rowId xmlns:a16="http://schemas.microsoft.com/office/drawing/2014/main" val="10001"/>
                  </a:ext>
                </a:extLst>
              </a:tr>
              <a:tr h="4644057">
                <a:tc>
                  <a:txBody>
                    <a:bodyPr/>
                    <a:lstStyle/>
                    <a:p>
                      <a:pPr algn="ctr">
                        <a:lnSpc>
                          <a:spcPts val="4200"/>
                        </a:lnSpc>
                        <a:defRPr/>
                      </a:pPr>
                      <a:r>
                        <a:rPr lang="en-US" sz="3000">
                          <a:solidFill>
                            <a:srgbClr val="494646"/>
                          </a:solidFill>
                          <a:latin typeface="Roboto Condensed"/>
                          <a:ea typeface="Roboto Condensed"/>
                          <a:cs typeface="Roboto Condensed"/>
                          <a:sym typeface="Roboto Condensed"/>
                        </a:rPr>
                        <a:t>e</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just">
                        <a:lnSpc>
                          <a:spcPts val="4200"/>
                        </a:lnSpc>
                        <a:defRPr/>
                      </a:pPr>
                      <a:r>
                        <a:rPr lang="en-US" sz="3000" i="1">
                          <a:solidFill>
                            <a:srgbClr val="494646"/>
                          </a:solidFill>
                          <a:latin typeface="Roboto Condensed Italics"/>
                          <a:ea typeface="Roboto Condensed Italics"/>
                          <a:cs typeface="Roboto Condensed Italics"/>
                          <a:sym typeface="Roboto Condensed Italics"/>
                        </a:rPr>
                        <a:t>Sói Lam chưa kịp mừng vì em chạy thoát. Bất ngờ một gã to như gấu đứng sựng trước mặt nó, hai tay vung một thân cây đang bốc cháy. Choáng váng. Đầu Sói Lam như nổ tung. </a:t>
                      </a:r>
                      <a:r>
                        <a:rPr lang="en-US" sz="3000" b="1" i="1">
                          <a:solidFill>
                            <a:srgbClr val="494646"/>
                          </a:solidFill>
                          <a:latin typeface="Roboto Condensed Bold Italics"/>
                          <a:ea typeface="Roboto Condensed Bold Italics"/>
                          <a:cs typeface="Roboto Condensed Bold Italics"/>
                          <a:sym typeface="Roboto Condensed Bold Italics"/>
                        </a:rPr>
                        <a:t>Và màn đêm. </a:t>
                      </a:r>
                      <a:r>
                        <a:rPr lang="en-US" sz="3000" i="1">
                          <a:solidFill>
                            <a:srgbClr val="494646"/>
                          </a:solidFill>
                          <a:latin typeface="Roboto Condensed Italics"/>
                          <a:ea typeface="Roboto Condensed Italics"/>
                          <a:cs typeface="Roboto Condensed Italics"/>
                          <a:sym typeface="Roboto Condensed Italics"/>
                        </a:rPr>
                        <a:t>Nó ngã xuống, ngã xuống, cứ xoay tròn và rơi mãi trong màn đêm đầy tia lửa.</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ctr">
                        <a:lnSpc>
                          <a:spcPts val="4200"/>
                        </a:lnSpc>
                        <a:defRPr/>
                      </a:pP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x</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ctr">
                        <a:lnSpc>
                          <a:spcPts val="4200"/>
                        </a:lnSpc>
                        <a:defRPr/>
                      </a:pP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ctr">
                        <a:lnSpc>
                          <a:spcPts val="4200"/>
                        </a:lnSpc>
                        <a:defRPr/>
                      </a:pP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4" name="TextBox 4"/>
          <p:cNvSpPr txBox="1"/>
          <p:nvPr/>
        </p:nvSpPr>
        <p:spPr>
          <a:xfrm rot="-5400000">
            <a:off x="843443" y="598293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5" name="TextBox 5"/>
          <p:cNvSpPr txBox="1"/>
          <p:nvPr/>
        </p:nvSpPr>
        <p:spPr>
          <a:xfrm rot="-5400000">
            <a:off x="843443" y="899459"/>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6" name="TextBox 6"/>
          <p:cNvSpPr txBox="1"/>
          <p:nvPr/>
        </p:nvSpPr>
        <p:spPr>
          <a:xfrm rot="-5400000">
            <a:off x="843443" y="1746704"/>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7" name="TextBox 7"/>
          <p:cNvSpPr txBox="1"/>
          <p:nvPr/>
        </p:nvSpPr>
        <p:spPr>
          <a:xfrm rot="-5400000">
            <a:off x="843443" y="259394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8" name="TextBox 8"/>
          <p:cNvSpPr txBox="1"/>
          <p:nvPr/>
        </p:nvSpPr>
        <p:spPr>
          <a:xfrm rot="-5400000">
            <a:off x="843443" y="344119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9" name="TextBox 9"/>
          <p:cNvSpPr txBox="1"/>
          <p:nvPr/>
        </p:nvSpPr>
        <p:spPr>
          <a:xfrm rot="-5400000">
            <a:off x="843443" y="428844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0" name="TextBox 10"/>
          <p:cNvSpPr txBox="1"/>
          <p:nvPr/>
        </p:nvSpPr>
        <p:spPr>
          <a:xfrm rot="-5400000">
            <a:off x="843443" y="513568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1" name="TextBox 11"/>
          <p:cNvSpPr txBox="1"/>
          <p:nvPr/>
        </p:nvSpPr>
        <p:spPr>
          <a:xfrm rot="-5400000">
            <a:off x="843443" y="683017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2" name="TextBox 12"/>
          <p:cNvSpPr txBox="1"/>
          <p:nvPr/>
        </p:nvSpPr>
        <p:spPr>
          <a:xfrm rot="-5400000">
            <a:off x="843443" y="767742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pSp>
        <p:nvGrpSpPr>
          <p:cNvPr id="13" name="Group 13"/>
          <p:cNvGrpSpPr/>
          <p:nvPr/>
        </p:nvGrpSpPr>
        <p:grpSpPr>
          <a:xfrm>
            <a:off x="1028700" y="9347332"/>
            <a:ext cx="15613811" cy="751415"/>
            <a:chOff x="0" y="0"/>
            <a:chExt cx="20818415" cy="1001887"/>
          </a:xfrm>
        </p:grpSpPr>
        <p:sp>
          <p:nvSpPr>
            <p:cNvPr id="14" name="Freeform 14"/>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4"/>
              <a:stretch>
                <a:fillRect l="-179" r="-179" b="1"/>
              </a:stretch>
            </a:blipFill>
          </p:spPr>
          <p:txBody>
            <a:bodyPr/>
            <a:lstStyle/>
            <a:p>
              <a:endParaRPr lang="en-US"/>
            </a:p>
          </p:txBody>
        </p:sp>
      </p:grpSp>
      <p:sp>
        <p:nvSpPr>
          <p:cNvPr id="15" name="Freeform 15"/>
          <p:cNvSpPr/>
          <p:nvPr/>
        </p:nvSpPr>
        <p:spPr>
          <a:xfrm>
            <a:off x="1028700" y="634744"/>
            <a:ext cx="16401854" cy="8909016"/>
          </a:xfrm>
          <a:custGeom>
            <a:avLst/>
            <a:gdLst/>
            <a:ahLst/>
            <a:cxnLst/>
            <a:rect l="l" t="t" r="r" b="b"/>
            <a:pathLst>
              <a:path w="16401854" h="8909016">
                <a:moveTo>
                  <a:pt x="0" y="0"/>
                </a:moveTo>
                <a:lnTo>
                  <a:pt x="16401854" y="0"/>
                </a:lnTo>
                <a:lnTo>
                  <a:pt x="16401854" y="8909016"/>
                </a:lnTo>
                <a:lnTo>
                  <a:pt x="0" y="89090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1540290" y="1622751"/>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Freeform 17"/>
          <p:cNvSpPr/>
          <p:nvPr/>
        </p:nvSpPr>
        <p:spPr>
          <a:xfrm>
            <a:off x="1540290" y="2470372"/>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Freeform 18"/>
          <p:cNvSpPr/>
          <p:nvPr/>
        </p:nvSpPr>
        <p:spPr>
          <a:xfrm>
            <a:off x="1540290" y="3317993"/>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Freeform 19"/>
          <p:cNvSpPr/>
          <p:nvPr/>
        </p:nvSpPr>
        <p:spPr>
          <a:xfrm>
            <a:off x="1540290" y="4165614"/>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0" name="Freeform 20"/>
          <p:cNvSpPr/>
          <p:nvPr/>
        </p:nvSpPr>
        <p:spPr>
          <a:xfrm>
            <a:off x="1540290" y="5013235"/>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Freeform 21"/>
          <p:cNvSpPr/>
          <p:nvPr/>
        </p:nvSpPr>
        <p:spPr>
          <a:xfrm>
            <a:off x="1540290" y="5860856"/>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2"/>
          <p:cNvSpPr/>
          <p:nvPr/>
        </p:nvSpPr>
        <p:spPr>
          <a:xfrm>
            <a:off x="1540290" y="670847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3" name="Freeform 23"/>
          <p:cNvSpPr/>
          <p:nvPr/>
        </p:nvSpPr>
        <p:spPr>
          <a:xfrm>
            <a:off x="1540290" y="755609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4" name="Freeform 24"/>
          <p:cNvSpPr/>
          <p:nvPr/>
        </p:nvSpPr>
        <p:spPr>
          <a:xfrm>
            <a:off x="1540290" y="8403718"/>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25" name="Group 25"/>
          <p:cNvGrpSpPr/>
          <p:nvPr/>
        </p:nvGrpSpPr>
        <p:grpSpPr>
          <a:xfrm>
            <a:off x="120745" y="205148"/>
            <a:ext cx="1081592" cy="1076184"/>
            <a:chOff x="0" y="0"/>
            <a:chExt cx="1442123" cy="1434912"/>
          </a:xfrm>
        </p:grpSpPr>
        <p:sp>
          <p:nvSpPr>
            <p:cNvPr id="26" name="Freeform 26"/>
            <p:cNvSpPr/>
            <p:nvPr/>
          </p:nvSpPr>
          <p:spPr>
            <a:xfrm>
              <a:off x="0" y="0"/>
              <a:ext cx="1442085" cy="1434973"/>
            </a:xfrm>
            <a:custGeom>
              <a:avLst/>
              <a:gdLst/>
              <a:ahLst/>
              <a:cxnLst/>
              <a:rect l="l" t="t" r="r" b="b"/>
              <a:pathLst>
                <a:path w="1442085" h="1434973">
                  <a:moveTo>
                    <a:pt x="0" y="0"/>
                  </a:moveTo>
                  <a:lnTo>
                    <a:pt x="1442085" y="0"/>
                  </a:lnTo>
                  <a:lnTo>
                    <a:pt x="1442085" y="1434973"/>
                  </a:lnTo>
                  <a:lnTo>
                    <a:pt x="0" y="1434973"/>
                  </a:lnTo>
                  <a:lnTo>
                    <a:pt x="0" y="0"/>
                  </a:lnTo>
                  <a:close/>
                </a:path>
              </a:pathLst>
            </a:custGeom>
            <a:blipFill>
              <a:blip r:embed="rId9"/>
              <a:stretch>
                <a:fillRect t="-49" r="-2" b="-45"/>
              </a:stretch>
            </a:blipFill>
          </p:spPr>
          <p:txBody>
            <a:bodyPr/>
            <a:lstStyle/>
            <a:p>
              <a:endParaRPr lang="en-US"/>
            </a:p>
          </p:txBody>
        </p:sp>
      </p:grpSp>
      <p:sp>
        <p:nvSpPr>
          <p:cNvPr id="27" name="Freeform 27"/>
          <p:cNvSpPr/>
          <p:nvPr/>
        </p:nvSpPr>
        <p:spPr>
          <a:xfrm>
            <a:off x="336594" y="9723040"/>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10">
              <a:extLst>
                <a:ext uri="{96DAC541-7B7A-43D3-8B79-37D633B846F1}">
                  <asvg:svgBlip xmlns:asvg="http://schemas.microsoft.com/office/drawing/2016/SVG/main" r:embed="rId11"/>
                </a:ext>
              </a:extLst>
            </a:blip>
            <a:stretch>
              <a:fillRect t="-57023" b="-57023"/>
            </a:stretch>
          </a:blipFill>
        </p:spPr>
        <p:txBody>
          <a:bodyPr/>
          <a:lstStyle/>
          <a:p>
            <a:endParaRPr lang="en-US"/>
          </a:p>
        </p:txBody>
      </p:sp>
      <p:sp>
        <p:nvSpPr>
          <p:cNvPr id="28" name="Freeform 28"/>
          <p:cNvSpPr/>
          <p:nvPr/>
        </p:nvSpPr>
        <p:spPr>
          <a:xfrm>
            <a:off x="12689884" y="8605316"/>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10">
              <a:extLst>
                <a:ext uri="{96DAC541-7B7A-43D3-8B79-37D633B846F1}">
                  <asvg:svgBlip xmlns:asvg="http://schemas.microsoft.com/office/drawing/2016/SVG/main" r:embed="rId11"/>
                </a:ext>
              </a:extLst>
            </a:blip>
            <a:stretch>
              <a:fillRect t="-57023" b="-57023"/>
            </a:stretch>
          </a:blipFill>
        </p:spPr>
        <p:txBody>
          <a:bodyPr/>
          <a:lstStyle/>
          <a:p>
            <a:endParaRPr lang="en-US"/>
          </a:p>
        </p:txBody>
      </p:sp>
      <p:grpSp>
        <p:nvGrpSpPr>
          <p:cNvPr id="29" name="Group 29"/>
          <p:cNvGrpSpPr/>
          <p:nvPr/>
        </p:nvGrpSpPr>
        <p:grpSpPr>
          <a:xfrm rot="-9330707">
            <a:off x="2248660" y="7720430"/>
            <a:ext cx="1170104" cy="805756"/>
            <a:chOff x="0" y="0"/>
            <a:chExt cx="1560139" cy="1074341"/>
          </a:xfrm>
        </p:grpSpPr>
        <p:sp>
          <p:nvSpPr>
            <p:cNvPr id="30" name="Freeform 30"/>
            <p:cNvSpPr/>
            <p:nvPr/>
          </p:nvSpPr>
          <p:spPr>
            <a:xfrm flipH="1" flipV="1">
              <a:off x="0" y="0"/>
              <a:ext cx="1560195" cy="1074293"/>
            </a:xfrm>
            <a:custGeom>
              <a:avLst/>
              <a:gdLst/>
              <a:ahLst/>
              <a:cxnLst/>
              <a:rect l="l" t="t" r="r" b="b"/>
              <a:pathLst>
                <a:path w="1560195" h="1074293">
                  <a:moveTo>
                    <a:pt x="1560195" y="1074293"/>
                  </a:moveTo>
                  <a:lnTo>
                    <a:pt x="0" y="1074293"/>
                  </a:lnTo>
                  <a:lnTo>
                    <a:pt x="0" y="0"/>
                  </a:lnTo>
                  <a:lnTo>
                    <a:pt x="1560195" y="0"/>
                  </a:lnTo>
                  <a:lnTo>
                    <a:pt x="1560195" y="1074293"/>
                  </a:lnTo>
                  <a:close/>
                </a:path>
              </a:pathLst>
            </a:custGeom>
            <a:blipFill>
              <a:blip r:embed="rId12"/>
              <a:stretch>
                <a:fillRect t="-11319" r="3" b="-11323"/>
              </a:stretch>
            </a:blipFill>
          </p:spPr>
          <p:txBody>
            <a:bodyPr/>
            <a:lstStyle/>
            <a:p>
              <a:endParaRPr lang="en-US"/>
            </a:p>
          </p:txBody>
        </p:sp>
      </p:grpSp>
      <p:grpSp>
        <p:nvGrpSpPr>
          <p:cNvPr id="31" name="Group 31"/>
          <p:cNvGrpSpPr/>
          <p:nvPr/>
        </p:nvGrpSpPr>
        <p:grpSpPr>
          <a:xfrm rot="9603291">
            <a:off x="16696366" y="174479"/>
            <a:ext cx="1125868" cy="775294"/>
            <a:chOff x="0" y="0"/>
            <a:chExt cx="1501157" cy="1033725"/>
          </a:xfrm>
        </p:grpSpPr>
        <p:sp>
          <p:nvSpPr>
            <p:cNvPr id="32" name="Freeform 32"/>
            <p:cNvSpPr/>
            <p:nvPr/>
          </p:nvSpPr>
          <p:spPr>
            <a:xfrm flipV="1">
              <a:off x="0" y="0"/>
              <a:ext cx="1501140" cy="1033780"/>
            </a:xfrm>
            <a:custGeom>
              <a:avLst/>
              <a:gdLst/>
              <a:ahLst/>
              <a:cxnLst/>
              <a:rect l="l" t="t" r="r" b="b"/>
              <a:pathLst>
                <a:path w="1501140" h="1033780">
                  <a:moveTo>
                    <a:pt x="0" y="1033780"/>
                  </a:moveTo>
                  <a:lnTo>
                    <a:pt x="1501140" y="1033780"/>
                  </a:lnTo>
                  <a:lnTo>
                    <a:pt x="1501140" y="0"/>
                  </a:lnTo>
                  <a:lnTo>
                    <a:pt x="0" y="0"/>
                  </a:lnTo>
                  <a:lnTo>
                    <a:pt x="0" y="1033780"/>
                  </a:lnTo>
                  <a:close/>
                </a:path>
              </a:pathLst>
            </a:custGeom>
            <a:blipFill>
              <a:blip r:embed="rId12"/>
              <a:stretch>
                <a:fillRect t="-11318" r="-1" b="-11312"/>
              </a:stretch>
            </a:blipFill>
          </p:spPr>
          <p:txBody>
            <a:bodyPr/>
            <a:lstStyle/>
            <a:p>
              <a:endParaRPr lang="en-US"/>
            </a:p>
          </p:txBody>
        </p:sp>
      </p:grpSp>
      <p:sp>
        <p:nvSpPr>
          <p:cNvPr id="33" name="TextBox 33"/>
          <p:cNvSpPr txBox="1"/>
          <p:nvPr/>
        </p:nvSpPr>
        <p:spPr>
          <a:xfrm rot="5400000">
            <a:off x="1316552" y="1219847"/>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4" name="TextBox 34"/>
          <p:cNvSpPr txBox="1"/>
          <p:nvPr/>
        </p:nvSpPr>
        <p:spPr>
          <a:xfrm rot="5400000">
            <a:off x="1316552" y="206709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5" name="TextBox 35"/>
          <p:cNvSpPr txBox="1"/>
          <p:nvPr/>
        </p:nvSpPr>
        <p:spPr>
          <a:xfrm rot="5400000">
            <a:off x="1316552" y="2914337"/>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6" name="TextBox 36"/>
          <p:cNvSpPr txBox="1"/>
          <p:nvPr/>
        </p:nvSpPr>
        <p:spPr>
          <a:xfrm rot="5400000">
            <a:off x="1316552" y="376158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7" name="TextBox 37"/>
          <p:cNvSpPr txBox="1"/>
          <p:nvPr/>
        </p:nvSpPr>
        <p:spPr>
          <a:xfrm rot="5400000">
            <a:off x="1316552" y="460882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8" name="TextBox 38"/>
          <p:cNvSpPr txBox="1"/>
          <p:nvPr/>
        </p:nvSpPr>
        <p:spPr>
          <a:xfrm rot="5400000">
            <a:off x="1316552" y="545607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9" name="TextBox 39"/>
          <p:cNvSpPr txBox="1"/>
          <p:nvPr/>
        </p:nvSpPr>
        <p:spPr>
          <a:xfrm rot="5400000">
            <a:off x="1316552" y="630331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0" name="TextBox 40"/>
          <p:cNvSpPr txBox="1"/>
          <p:nvPr/>
        </p:nvSpPr>
        <p:spPr>
          <a:xfrm rot="5400000">
            <a:off x="1316552" y="715056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1" name="TextBox 41"/>
          <p:cNvSpPr txBox="1"/>
          <p:nvPr/>
        </p:nvSpPr>
        <p:spPr>
          <a:xfrm rot="5400000">
            <a:off x="1316552" y="799780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aphicFrame>
        <p:nvGraphicFramePr>
          <p:cNvPr id="42" name="Table 42"/>
          <p:cNvGraphicFramePr>
            <a:graphicFrameLocks noGrp="1"/>
          </p:cNvGraphicFramePr>
          <p:nvPr/>
        </p:nvGraphicFramePr>
        <p:xfrm>
          <a:off x="1929307" y="954271"/>
          <a:ext cx="15166005" cy="8172419"/>
        </p:xfrm>
        <a:graphic>
          <a:graphicData uri="http://schemas.openxmlformats.org/drawingml/2006/table">
            <a:tbl>
              <a:tblPr/>
              <a:tblGrid>
                <a:gridCol w="922338">
                  <a:extLst>
                    <a:ext uri="{9D8B030D-6E8A-4147-A177-3AD203B41FA5}">
                      <a16:colId xmlns:a16="http://schemas.microsoft.com/office/drawing/2014/main" val="20000"/>
                    </a:ext>
                  </a:extLst>
                </a:gridCol>
                <a:gridCol w="7058181">
                  <a:extLst>
                    <a:ext uri="{9D8B030D-6E8A-4147-A177-3AD203B41FA5}">
                      <a16:colId xmlns:a16="http://schemas.microsoft.com/office/drawing/2014/main" val="20001"/>
                    </a:ext>
                  </a:extLst>
                </a:gridCol>
                <a:gridCol w="1768044">
                  <a:extLst>
                    <a:ext uri="{9D8B030D-6E8A-4147-A177-3AD203B41FA5}">
                      <a16:colId xmlns:a16="http://schemas.microsoft.com/office/drawing/2014/main" val="20002"/>
                    </a:ext>
                  </a:extLst>
                </a:gridCol>
                <a:gridCol w="2187536">
                  <a:extLst>
                    <a:ext uri="{9D8B030D-6E8A-4147-A177-3AD203B41FA5}">
                      <a16:colId xmlns:a16="http://schemas.microsoft.com/office/drawing/2014/main" val="20003"/>
                    </a:ext>
                  </a:extLst>
                </a:gridCol>
                <a:gridCol w="1585575">
                  <a:extLst>
                    <a:ext uri="{9D8B030D-6E8A-4147-A177-3AD203B41FA5}">
                      <a16:colId xmlns:a16="http://schemas.microsoft.com/office/drawing/2014/main" val="20004"/>
                    </a:ext>
                  </a:extLst>
                </a:gridCol>
                <a:gridCol w="1644331">
                  <a:extLst>
                    <a:ext uri="{9D8B030D-6E8A-4147-A177-3AD203B41FA5}">
                      <a16:colId xmlns:a16="http://schemas.microsoft.com/office/drawing/2014/main" val="20005"/>
                    </a:ext>
                  </a:extLst>
                </a:gridCol>
              </a:tblGrid>
              <a:tr h="696136">
                <a:tc rowSpan="2">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STT</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rowSpan="2">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Ngữ liệu</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gridSpan="4">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Tác dụng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h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Tác dụng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h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Tác dụng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h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Tác dụng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extLst>
                  <a:ext uri="{0D108BD9-81ED-4DB2-BD59-A6C34878D82A}">
                    <a16:rowId xmlns:a16="http://schemas.microsoft.com/office/drawing/2014/main" val="10000"/>
                  </a:ext>
                </a:extLst>
              </a:tr>
              <a:tr h="2832226">
                <a:tc v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STT</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vMerge="1">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Ngữ liệu</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Bộc lộ </a:t>
                      </a:r>
                      <a:endParaRPr lang="en-US" sz="1100"/>
                    </a:p>
                    <a:p>
                      <a:pPr algn="ctr">
                        <a:lnSpc>
                          <a:spcPts val="4200"/>
                        </a:lnSpc>
                      </a:pPr>
                      <a:r>
                        <a:rPr lang="en-US" sz="3000" b="1">
                          <a:solidFill>
                            <a:srgbClr val="494646"/>
                          </a:solidFill>
                          <a:latin typeface="Roboto Condensed Bold"/>
                          <a:ea typeface="Roboto Condensed Bold"/>
                          <a:cs typeface="Roboto Condensed Bold"/>
                          <a:sym typeface="Roboto Condensed Bold"/>
                        </a:rPr>
                        <a:t>cảm xúc</a:t>
                      </a:r>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Liệt kê, thông báo về sự tồn tại của sự vật, hiện tượng</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Xác định thời gian, nơi chốn</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Gọi - đáp</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8F2C5"/>
                    </a:solidFill>
                  </a:tcPr>
                </a:tc>
                <a:extLst>
                  <a:ext uri="{0D108BD9-81ED-4DB2-BD59-A6C34878D82A}">
                    <a16:rowId xmlns:a16="http://schemas.microsoft.com/office/drawing/2014/main" val="10001"/>
                  </a:ext>
                </a:extLst>
              </a:tr>
              <a:tr h="4644057">
                <a:tc>
                  <a:txBody>
                    <a:bodyPr/>
                    <a:lstStyle/>
                    <a:p>
                      <a:pPr algn="ctr">
                        <a:lnSpc>
                          <a:spcPts val="4200"/>
                        </a:lnSpc>
                        <a:defRPr/>
                      </a:pPr>
                      <a:r>
                        <a:rPr lang="en-US" sz="3000">
                          <a:solidFill>
                            <a:srgbClr val="494646"/>
                          </a:solidFill>
                          <a:latin typeface="Roboto Condensed"/>
                          <a:ea typeface="Roboto Condensed"/>
                          <a:cs typeface="Roboto Condensed"/>
                          <a:sym typeface="Roboto Condensed"/>
                        </a:rPr>
                        <a:t>f</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just">
                        <a:lnSpc>
                          <a:spcPts val="4200"/>
                        </a:lnSpc>
                        <a:defRPr/>
                      </a:pPr>
                      <a:r>
                        <a:rPr lang="en-US" sz="3000" b="1" i="1">
                          <a:solidFill>
                            <a:srgbClr val="494646"/>
                          </a:solidFill>
                          <a:latin typeface="Roboto Condensed Bold Italics"/>
                          <a:ea typeface="Roboto Condensed Bold Italics"/>
                          <a:cs typeface="Roboto Condensed Bold Italics"/>
                          <a:sym typeface="Roboto Condensed Bold Italics"/>
                        </a:rPr>
                        <a:t>“Đêm”</a:t>
                      </a:r>
                      <a:r>
                        <a:rPr lang="en-US" sz="3000" i="1">
                          <a:solidFill>
                            <a:srgbClr val="494646"/>
                          </a:solidFill>
                          <a:latin typeface="Roboto Condensed Italics"/>
                          <a:ea typeface="Roboto Condensed Italics"/>
                          <a:cs typeface="Roboto Condensed Italics"/>
                          <a:sym typeface="Roboto Condensed Italics"/>
                        </a:rPr>
                        <a:t> – An-đéc-xen thầm nhủ.</a:t>
                      </a:r>
                      <a:endParaRPr lang="en-US" sz="1100"/>
                    </a:p>
                    <a:p>
                      <a:pPr algn="just">
                        <a:lnSpc>
                          <a:spcPts val="4200"/>
                        </a:lnSpc>
                      </a:pPr>
                      <a:r>
                        <a:rPr lang="en-US" sz="3000" i="1">
                          <a:solidFill>
                            <a:srgbClr val="494646"/>
                          </a:solidFill>
                          <a:latin typeface="Roboto Condensed Italics"/>
                          <a:ea typeface="Roboto Condensed Italics"/>
                          <a:cs typeface="Roboto Condensed Italics"/>
                          <a:sym typeface="Roboto Condensed Italics"/>
                        </a:rPr>
                        <a:t>Lúc này, bóng đêm dễ chịu hơn ánh sáng ban ngày.</a:t>
                      </a:r>
                    </a:p>
                    <a:p>
                      <a:pPr algn="just">
                        <a:lnSpc>
                          <a:spcPts val="4200"/>
                        </a:lnSpc>
                      </a:pPr>
                      <a:endParaRPr lang="en-US" sz="3000" i="1">
                        <a:solidFill>
                          <a:srgbClr val="494646"/>
                        </a:solidFill>
                        <a:latin typeface="Roboto Condensed Italics"/>
                        <a:ea typeface="Roboto Condensed Italics"/>
                        <a:cs typeface="Roboto Condensed Italics"/>
                        <a:sym typeface="Roboto Condensed Italics"/>
                      </a:endParaRPr>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ctr">
                        <a:lnSpc>
                          <a:spcPts val="4200"/>
                        </a:lnSpc>
                        <a:defRPr/>
                      </a:pP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ctr">
                        <a:lnSpc>
                          <a:spcPts val="4200"/>
                        </a:lnSpc>
                        <a:defRPr/>
                      </a:pPr>
                      <a:r>
                        <a:rPr lang="en-US" sz="3000" b="1">
                          <a:solidFill>
                            <a:srgbClr val="494646"/>
                          </a:solidFill>
                          <a:latin typeface="Roboto Condensed Bold"/>
                          <a:ea typeface="Roboto Condensed Bold"/>
                          <a:cs typeface="Roboto Condensed Bold"/>
                          <a:sym typeface="Roboto Condensed Bold"/>
                        </a:rPr>
                        <a:t>x</a:t>
                      </a: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ctr">
                        <a:lnSpc>
                          <a:spcPts val="4200"/>
                        </a:lnSpc>
                        <a:defRPr/>
                      </a:pP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tc>
                  <a:txBody>
                    <a:bodyPr/>
                    <a:lstStyle/>
                    <a:p>
                      <a:pPr algn="ctr">
                        <a:lnSpc>
                          <a:spcPts val="4200"/>
                        </a:lnSpc>
                        <a:defRPr/>
                      </a:pPr>
                      <a:endParaRPr lang="en-US" sz="1100"/>
                    </a:p>
                  </a:txBody>
                  <a:tcPr marL="47625" marR="47625" marT="47625" marB="47625" anchor="ctr">
                    <a:lnL w="9525" cap="flat" cmpd="sng" algn="ctr">
                      <a:solidFill>
                        <a:srgbClr val="DAA972"/>
                      </a:solidFill>
                      <a:prstDash val="solid"/>
                      <a:round/>
                      <a:headEnd type="none" w="med" len="med"/>
                      <a:tailEnd type="none" w="med" len="med"/>
                    </a:lnL>
                    <a:lnR w="9525" cap="flat" cmpd="sng" algn="ctr">
                      <a:solidFill>
                        <a:srgbClr val="DAA972"/>
                      </a:solidFill>
                      <a:prstDash val="solid"/>
                      <a:round/>
                      <a:headEnd type="none" w="med" len="med"/>
                      <a:tailEnd type="none" w="med" len="med"/>
                    </a:lnR>
                    <a:lnT w="9525" cap="flat" cmpd="sng" algn="ctr">
                      <a:solidFill>
                        <a:srgbClr val="DAA972"/>
                      </a:solidFill>
                      <a:prstDash val="solid"/>
                      <a:round/>
                      <a:headEnd type="none" w="med" len="med"/>
                      <a:tailEnd type="none" w="med" len="med"/>
                    </a:lnT>
                    <a:lnB w="9525" cap="flat" cmpd="sng" algn="ctr">
                      <a:solidFill>
                        <a:srgbClr val="DAA97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4" name="TextBox 4"/>
          <p:cNvSpPr txBox="1"/>
          <p:nvPr/>
        </p:nvSpPr>
        <p:spPr>
          <a:xfrm rot="-5400000">
            <a:off x="830160" y="597023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5" name="TextBox 5"/>
          <p:cNvSpPr txBox="1"/>
          <p:nvPr/>
        </p:nvSpPr>
        <p:spPr>
          <a:xfrm rot="-5400000">
            <a:off x="830160" y="886763"/>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6" name="TextBox 6"/>
          <p:cNvSpPr txBox="1"/>
          <p:nvPr/>
        </p:nvSpPr>
        <p:spPr>
          <a:xfrm rot="-5400000">
            <a:off x="830160" y="1734008"/>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7" name="TextBox 7"/>
          <p:cNvSpPr txBox="1"/>
          <p:nvPr/>
        </p:nvSpPr>
        <p:spPr>
          <a:xfrm rot="-5400000">
            <a:off x="830160" y="258125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8" name="TextBox 8"/>
          <p:cNvSpPr txBox="1"/>
          <p:nvPr/>
        </p:nvSpPr>
        <p:spPr>
          <a:xfrm rot="-5400000">
            <a:off x="830160" y="342849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9" name="TextBox 9"/>
          <p:cNvSpPr txBox="1"/>
          <p:nvPr/>
        </p:nvSpPr>
        <p:spPr>
          <a:xfrm rot="-5400000">
            <a:off x="830160" y="427574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0" name="TextBox 10"/>
          <p:cNvSpPr txBox="1"/>
          <p:nvPr/>
        </p:nvSpPr>
        <p:spPr>
          <a:xfrm rot="-5400000">
            <a:off x="830160" y="512298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1" name="TextBox 11"/>
          <p:cNvSpPr txBox="1"/>
          <p:nvPr/>
        </p:nvSpPr>
        <p:spPr>
          <a:xfrm rot="-5400000">
            <a:off x="830160" y="681748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2" name="TextBox 12"/>
          <p:cNvSpPr txBox="1"/>
          <p:nvPr/>
        </p:nvSpPr>
        <p:spPr>
          <a:xfrm rot="-5400000">
            <a:off x="830160" y="766472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pSp>
        <p:nvGrpSpPr>
          <p:cNvPr id="13" name="Group 13"/>
          <p:cNvGrpSpPr/>
          <p:nvPr/>
        </p:nvGrpSpPr>
        <p:grpSpPr>
          <a:xfrm>
            <a:off x="1028700" y="9347332"/>
            <a:ext cx="15613811" cy="751415"/>
            <a:chOff x="0" y="0"/>
            <a:chExt cx="20818415" cy="1001887"/>
          </a:xfrm>
        </p:grpSpPr>
        <p:sp>
          <p:nvSpPr>
            <p:cNvPr id="14" name="Freeform 14"/>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4"/>
              <a:stretch>
                <a:fillRect l="-179" r="-179" b="1"/>
              </a:stretch>
            </a:blipFill>
          </p:spPr>
          <p:txBody>
            <a:bodyPr/>
            <a:lstStyle/>
            <a:p>
              <a:endParaRPr lang="en-US"/>
            </a:p>
          </p:txBody>
        </p:sp>
      </p:grpSp>
      <p:sp>
        <p:nvSpPr>
          <p:cNvPr id="15" name="Freeform 15"/>
          <p:cNvSpPr/>
          <p:nvPr/>
        </p:nvSpPr>
        <p:spPr>
          <a:xfrm>
            <a:off x="1028700" y="634744"/>
            <a:ext cx="16401854" cy="8909016"/>
          </a:xfrm>
          <a:custGeom>
            <a:avLst/>
            <a:gdLst/>
            <a:ahLst/>
            <a:cxnLst/>
            <a:rect l="l" t="t" r="r" b="b"/>
            <a:pathLst>
              <a:path w="16401854" h="8909016">
                <a:moveTo>
                  <a:pt x="0" y="0"/>
                </a:moveTo>
                <a:lnTo>
                  <a:pt x="16401854" y="0"/>
                </a:lnTo>
                <a:lnTo>
                  <a:pt x="16401854" y="8909016"/>
                </a:lnTo>
                <a:lnTo>
                  <a:pt x="0" y="89090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1246681" y="920204"/>
            <a:ext cx="15847575" cy="8428509"/>
          </a:xfrm>
          <a:custGeom>
            <a:avLst/>
            <a:gdLst/>
            <a:ahLst/>
            <a:cxnLst/>
            <a:rect l="l" t="t" r="r" b="b"/>
            <a:pathLst>
              <a:path w="15847575" h="8428509">
                <a:moveTo>
                  <a:pt x="0" y="0"/>
                </a:moveTo>
                <a:lnTo>
                  <a:pt x="15847575" y="0"/>
                </a:lnTo>
                <a:lnTo>
                  <a:pt x="15847575" y="8428509"/>
                </a:lnTo>
                <a:lnTo>
                  <a:pt x="0" y="84285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Freeform 17"/>
          <p:cNvSpPr/>
          <p:nvPr/>
        </p:nvSpPr>
        <p:spPr>
          <a:xfrm>
            <a:off x="2685994" y="3797820"/>
            <a:ext cx="13087266" cy="4591949"/>
          </a:xfrm>
          <a:custGeom>
            <a:avLst/>
            <a:gdLst/>
            <a:ahLst/>
            <a:cxnLst/>
            <a:rect l="l" t="t" r="r" b="b"/>
            <a:pathLst>
              <a:path w="13087266" h="4591949">
                <a:moveTo>
                  <a:pt x="0" y="0"/>
                </a:moveTo>
                <a:lnTo>
                  <a:pt x="13087265" y="0"/>
                </a:lnTo>
                <a:lnTo>
                  <a:pt x="13087265" y="4591949"/>
                </a:lnTo>
                <a:lnTo>
                  <a:pt x="0" y="45919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Freeform 18"/>
          <p:cNvSpPr/>
          <p:nvPr/>
        </p:nvSpPr>
        <p:spPr>
          <a:xfrm>
            <a:off x="1540290" y="1622751"/>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9" name="Freeform 19"/>
          <p:cNvSpPr/>
          <p:nvPr/>
        </p:nvSpPr>
        <p:spPr>
          <a:xfrm>
            <a:off x="1540290" y="2470372"/>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0" name="Freeform 20"/>
          <p:cNvSpPr/>
          <p:nvPr/>
        </p:nvSpPr>
        <p:spPr>
          <a:xfrm>
            <a:off x="1540290" y="3317993"/>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1" name="Freeform 21"/>
          <p:cNvSpPr/>
          <p:nvPr/>
        </p:nvSpPr>
        <p:spPr>
          <a:xfrm>
            <a:off x="1540290" y="4165614"/>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2" name="Freeform 22"/>
          <p:cNvSpPr/>
          <p:nvPr/>
        </p:nvSpPr>
        <p:spPr>
          <a:xfrm>
            <a:off x="1540290" y="5013235"/>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3" name="Freeform 23"/>
          <p:cNvSpPr/>
          <p:nvPr/>
        </p:nvSpPr>
        <p:spPr>
          <a:xfrm>
            <a:off x="1540290" y="5860856"/>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4" name="Freeform 24"/>
          <p:cNvSpPr/>
          <p:nvPr/>
        </p:nvSpPr>
        <p:spPr>
          <a:xfrm>
            <a:off x="1540290" y="670847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5" name="Freeform 25"/>
          <p:cNvSpPr/>
          <p:nvPr/>
        </p:nvSpPr>
        <p:spPr>
          <a:xfrm>
            <a:off x="1540290" y="755609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6" name="Freeform 26"/>
          <p:cNvSpPr/>
          <p:nvPr/>
        </p:nvSpPr>
        <p:spPr>
          <a:xfrm>
            <a:off x="1540290" y="8403718"/>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nvGrpSpPr>
          <p:cNvPr id="27" name="Group 27"/>
          <p:cNvGrpSpPr/>
          <p:nvPr/>
        </p:nvGrpSpPr>
        <p:grpSpPr>
          <a:xfrm>
            <a:off x="120745" y="205148"/>
            <a:ext cx="1081592" cy="1076184"/>
            <a:chOff x="0" y="0"/>
            <a:chExt cx="1442123" cy="1434912"/>
          </a:xfrm>
        </p:grpSpPr>
        <p:sp>
          <p:nvSpPr>
            <p:cNvPr id="28" name="Freeform 28"/>
            <p:cNvSpPr/>
            <p:nvPr/>
          </p:nvSpPr>
          <p:spPr>
            <a:xfrm>
              <a:off x="0" y="0"/>
              <a:ext cx="1442085" cy="1434973"/>
            </a:xfrm>
            <a:custGeom>
              <a:avLst/>
              <a:gdLst/>
              <a:ahLst/>
              <a:cxnLst/>
              <a:rect l="l" t="t" r="r" b="b"/>
              <a:pathLst>
                <a:path w="1442085" h="1434973">
                  <a:moveTo>
                    <a:pt x="0" y="0"/>
                  </a:moveTo>
                  <a:lnTo>
                    <a:pt x="1442085" y="0"/>
                  </a:lnTo>
                  <a:lnTo>
                    <a:pt x="1442085" y="1434973"/>
                  </a:lnTo>
                  <a:lnTo>
                    <a:pt x="0" y="1434973"/>
                  </a:lnTo>
                  <a:lnTo>
                    <a:pt x="0" y="0"/>
                  </a:lnTo>
                  <a:close/>
                </a:path>
              </a:pathLst>
            </a:custGeom>
            <a:blipFill>
              <a:blip r:embed="rId13"/>
              <a:stretch>
                <a:fillRect t="-49" r="-2" b="-45"/>
              </a:stretch>
            </a:blipFill>
          </p:spPr>
          <p:txBody>
            <a:bodyPr/>
            <a:lstStyle/>
            <a:p>
              <a:endParaRPr lang="en-US"/>
            </a:p>
          </p:txBody>
        </p:sp>
      </p:grpSp>
      <p:sp>
        <p:nvSpPr>
          <p:cNvPr id="29" name="Freeform 29"/>
          <p:cNvSpPr/>
          <p:nvPr/>
        </p:nvSpPr>
        <p:spPr>
          <a:xfrm>
            <a:off x="336594" y="9723040"/>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14">
              <a:extLst>
                <a:ext uri="{96DAC541-7B7A-43D3-8B79-37D633B846F1}">
                  <asvg:svgBlip xmlns:asvg="http://schemas.microsoft.com/office/drawing/2016/SVG/main" r:embed="rId15"/>
                </a:ext>
              </a:extLst>
            </a:blip>
            <a:stretch>
              <a:fillRect t="-57023" b="-57023"/>
            </a:stretch>
          </a:blipFill>
        </p:spPr>
        <p:txBody>
          <a:bodyPr/>
          <a:lstStyle/>
          <a:p>
            <a:endParaRPr lang="en-US"/>
          </a:p>
        </p:txBody>
      </p:sp>
      <p:sp>
        <p:nvSpPr>
          <p:cNvPr id="30" name="Freeform 30"/>
          <p:cNvSpPr/>
          <p:nvPr/>
        </p:nvSpPr>
        <p:spPr>
          <a:xfrm>
            <a:off x="12689884" y="8605316"/>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14">
              <a:extLst>
                <a:ext uri="{96DAC541-7B7A-43D3-8B79-37D633B846F1}">
                  <asvg:svgBlip xmlns:asvg="http://schemas.microsoft.com/office/drawing/2016/SVG/main" r:embed="rId15"/>
                </a:ext>
              </a:extLst>
            </a:blip>
            <a:stretch>
              <a:fillRect t="-57023" b="-57023"/>
            </a:stretch>
          </a:blipFill>
        </p:spPr>
        <p:txBody>
          <a:bodyPr/>
          <a:lstStyle/>
          <a:p>
            <a:endParaRPr lang="en-US"/>
          </a:p>
        </p:txBody>
      </p:sp>
      <p:grpSp>
        <p:nvGrpSpPr>
          <p:cNvPr id="31" name="Group 31"/>
          <p:cNvGrpSpPr/>
          <p:nvPr/>
        </p:nvGrpSpPr>
        <p:grpSpPr>
          <a:xfrm rot="-9330707">
            <a:off x="2248660" y="7720430"/>
            <a:ext cx="1170104" cy="805756"/>
            <a:chOff x="0" y="0"/>
            <a:chExt cx="1560139" cy="1074341"/>
          </a:xfrm>
        </p:grpSpPr>
        <p:sp>
          <p:nvSpPr>
            <p:cNvPr id="32" name="Freeform 32"/>
            <p:cNvSpPr/>
            <p:nvPr/>
          </p:nvSpPr>
          <p:spPr>
            <a:xfrm flipH="1" flipV="1">
              <a:off x="0" y="0"/>
              <a:ext cx="1560195" cy="1074293"/>
            </a:xfrm>
            <a:custGeom>
              <a:avLst/>
              <a:gdLst/>
              <a:ahLst/>
              <a:cxnLst/>
              <a:rect l="l" t="t" r="r" b="b"/>
              <a:pathLst>
                <a:path w="1560195" h="1074293">
                  <a:moveTo>
                    <a:pt x="1560195" y="1074293"/>
                  </a:moveTo>
                  <a:lnTo>
                    <a:pt x="0" y="1074293"/>
                  </a:lnTo>
                  <a:lnTo>
                    <a:pt x="0" y="0"/>
                  </a:lnTo>
                  <a:lnTo>
                    <a:pt x="1560195" y="0"/>
                  </a:lnTo>
                  <a:lnTo>
                    <a:pt x="1560195" y="1074293"/>
                  </a:lnTo>
                  <a:close/>
                </a:path>
              </a:pathLst>
            </a:custGeom>
            <a:blipFill>
              <a:blip r:embed="rId16"/>
              <a:stretch>
                <a:fillRect t="-11319" r="3" b="-11323"/>
              </a:stretch>
            </a:blipFill>
          </p:spPr>
          <p:txBody>
            <a:bodyPr/>
            <a:lstStyle/>
            <a:p>
              <a:endParaRPr lang="en-US"/>
            </a:p>
          </p:txBody>
        </p:sp>
      </p:grpSp>
      <p:grpSp>
        <p:nvGrpSpPr>
          <p:cNvPr id="33" name="Group 33"/>
          <p:cNvGrpSpPr/>
          <p:nvPr/>
        </p:nvGrpSpPr>
        <p:grpSpPr>
          <a:xfrm rot="9603291">
            <a:off x="16525052" y="893685"/>
            <a:ext cx="1125868" cy="775294"/>
            <a:chOff x="0" y="0"/>
            <a:chExt cx="1501157" cy="1033725"/>
          </a:xfrm>
        </p:grpSpPr>
        <p:sp>
          <p:nvSpPr>
            <p:cNvPr id="34" name="Freeform 34"/>
            <p:cNvSpPr/>
            <p:nvPr/>
          </p:nvSpPr>
          <p:spPr>
            <a:xfrm flipV="1">
              <a:off x="0" y="0"/>
              <a:ext cx="1501140" cy="1033780"/>
            </a:xfrm>
            <a:custGeom>
              <a:avLst/>
              <a:gdLst/>
              <a:ahLst/>
              <a:cxnLst/>
              <a:rect l="l" t="t" r="r" b="b"/>
              <a:pathLst>
                <a:path w="1501140" h="1033780">
                  <a:moveTo>
                    <a:pt x="0" y="1033780"/>
                  </a:moveTo>
                  <a:lnTo>
                    <a:pt x="1501140" y="1033780"/>
                  </a:lnTo>
                  <a:lnTo>
                    <a:pt x="1501140" y="0"/>
                  </a:lnTo>
                  <a:lnTo>
                    <a:pt x="0" y="0"/>
                  </a:lnTo>
                  <a:lnTo>
                    <a:pt x="0" y="1033780"/>
                  </a:lnTo>
                  <a:close/>
                </a:path>
              </a:pathLst>
            </a:custGeom>
            <a:blipFill>
              <a:blip r:embed="rId16"/>
              <a:stretch>
                <a:fillRect t="-11318" r="-1" b="-11312"/>
              </a:stretch>
            </a:blipFill>
          </p:spPr>
          <p:txBody>
            <a:bodyPr/>
            <a:lstStyle/>
            <a:p>
              <a:endParaRPr lang="en-US"/>
            </a:p>
          </p:txBody>
        </p:sp>
      </p:grpSp>
      <p:sp>
        <p:nvSpPr>
          <p:cNvPr id="35" name="Freeform 35"/>
          <p:cNvSpPr/>
          <p:nvPr/>
        </p:nvSpPr>
        <p:spPr>
          <a:xfrm>
            <a:off x="14909398" y="4842244"/>
            <a:ext cx="3466227" cy="5690820"/>
          </a:xfrm>
          <a:custGeom>
            <a:avLst/>
            <a:gdLst/>
            <a:ahLst/>
            <a:cxnLst/>
            <a:rect l="l" t="t" r="r" b="b"/>
            <a:pathLst>
              <a:path w="3466227" h="5690820">
                <a:moveTo>
                  <a:pt x="0" y="0"/>
                </a:moveTo>
                <a:lnTo>
                  <a:pt x="3466227" y="0"/>
                </a:lnTo>
                <a:lnTo>
                  <a:pt x="3466227" y="5690820"/>
                </a:lnTo>
                <a:lnTo>
                  <a:pt x="0" y="5690820"/>
                </a:lnTo>
                <a:lnTo>
                  <a:pt x="0" y="0"/>
                </a:lnTo>
                <a:close/>
              </a:path>
            </a:pathLst>
          </a:custGeom>
          <a:blipFill>
            <a:blip r:embed="rId17">
              <a:extLst>
                <a:ext uri="{96DAC541-7B7A-43D3-8B79-37D633B846F1}">
                  <asvg:svgBlip xmlns:asvg="http://schemas.microsoft.com/office/drawing/2016/SVG/main" r:embed="rId18"/>
                </a:ext>
              </a:extLst>
            </a:blip>
            <a:stretch>
              <a:fillRect t="-116" b="-116"/>
            </a:stretch>
          </a:blipFill>
        </p:spPr>
        <p:txBody>
          <a:bodyPr/>
          <a:lstStyle/>
          <a:p>
            <a:endParaRPr lang="en-US"/>
          </a:p>
        </p:txBody>
      </p:sp>
      <p:sp>
        <p:nvSpPr>
          <p:cNvPr id="36" name="TextBox 36"/>
          <p:cNvSpPr txBox="1"/>
          <p:nvPr/>
        </p:nvSpPr>
        <p:spPr>
          <a:xfrm>
            <a:off x="3353713" y="4039752"/>
            <a:ext cx="12048203" cy="4092238"/>
          </a:xfrm>
          <a:prstGeom prst="rect">
            <a:avLst/>
          </a:prstGeom>
        </p:spPr>
        <p:txBody>
          <a:bodyPr lIns="0" tIns="0" rIns="0" bIns="0" rtlCol="0" anchor="t">
            <a:spAutoFit/>
          </a:bodyPr>
          <a:lstStyle/>
          <a:p>
            <a:pPr marL="891312" lvl="2" indent="-297104" algn="just">
              <a:lnSpc>
                <a:spcPts val="5458"/>
              </a:lnSpc>
              <a:buFont typeface="Arial"/>
              <a:buChar char="⚬"/>
            </a:pPr>
            <a:r>
              <a:rPr lang="en-US" sz="3899">
                <a:solidFill>
                  <a:srgbClr val="6E9277"/>
                </a:solidFill>
                <a:latin typeface="Roboto Condensed"/>
                <a:ea typeface="Roboto Condensed"/>
                <a:cs typeface="Roboto Condensed"/>
                <a:sym typeface="Roboto Condensed"/>
              </a:rPr>
              <a:t>Lớp hoạt động theo nhóm</a:t>
            </a:r>
          </a:p>
          <a:p>
            <a:pPr marL="891312" lvl="2" indent="-297104" algn="just">
              <a:lnSpc>
                <a:spcPts val="5458"/>
              </a:lnSpc>
              <a:buFont typeface="Arial"/>
              <a:buChar char="⚬"/>
            </a:pPr>
            <a:r>
              <a:rPr lang="en-US" sz="3899">
                <a:solidFill>
                  <a:srgbClr val="6E9277"/>
                </a:solidFill>
                <a:latin typeface="Roboto Condensed"/>
                <a:ea typeface="Roboto Condensed"/>
                <a:cs typeface="Roboto Condensed"/>
                <a:sym typeface="Roboto Condensed"/>
              </a:rPr>
              <a:t>Nhiệm vụ: HS hoàn thiện vào giấy A3</a:t>
            </a:r>
          </a:p>
          <a:p>
            <a:pPr marL="1683589" lvl="2" indent="-561196" algn="just">
              <a:lnSpc>
                <a:spcPts val="5458"/>
              </a:lnSpc>
              <a:buAutoNum type="alphaLcPeriod"/>
            </a:pPr>
            <a:r>
              <a:rPr lang="en-US" sz="3899">
                <a:solidFill>
                  <a:srgbClr val="6E9277"/>
                </a:solidFill>
                <a:latin typeface="Roboto Condensed"/>
                <a:ea typeface="Roboto Condensed"/>
                <a:cs typeface="Roboto Condensed"/>
                <a:sym typeface="Roboto Condensed"/>
              </a:rPr>
              <a:t>Nhóm 1,2: Câu 3, SGK tr.132</a:t>
            </a:r>
          </a:p>
          <a:p>
            <a:pPr marL="1683589" lvl="2" indent="-561196" algn="just">
              <a:lnSpc>
                <a:spcPts val="5458"/>
              </a:lnSpc>
              <a:buAutoNum type="alphaLcPeriod"/>
            </a:pPr>
            <a:r>
              <a:rPr lang="en-US" sz="3899">
                <a:solidFill>
                  <a:srgbClr val="6E9277"/>
                </a:solidFill>
                <a:latin typeface="Roboto Condensed"/>
                <a:ea typeface="Roboto Condensed"/>
                <a:cs typeface="Roboto Condensed"/>
                <a:sym typeface="Roboto Condensed"/>
              </a:rPr>
              <a:t>Nhóm 3,4: Câu 4, SGK tr.132</a:t>
            </a:r>
          </a:p>
          <a:p>
            <a:pPr marL="891312" lvl="2" indent="-297104" algn="just">
              <a:lnSpc>
                <a:spcPts val="5458"/>
              </a:lnSpc>
              <a:buFont typeface="Arial"/>
              <a:buChar char="⚬"/>
            </a:pPr>
            <a:r>
              <a:rPr lang="en-US" sz="3899">
                <a:solidFill>
                  <a:srgbClr val="6E9277"/>
                </a:solidFill>
                <a:latin typeface="Roboto Condensed"/>
                <a:ea typeface="Roboto Condensed"/>
                <a:cs typeface="Roboto Condensed"/>
                <a:sym typeface="Roboto Condensed"/>
              </a:rPr>
              <a:t>Thời gian: 5 phút / câu</a:t>
            </a:r>
          </a:p>
          <a:p>
            <a:pPr algn="just">
              <a:lnSpc>
                <a:spcPts val="5458"/>
              </a:lnSpc>
            </a:pPr>
            <a:endParaRPr lang="en-US" sz="3899">
              <a:solidFill>
                <a:srgbClr val="6E9277"/>
              </a:solidFill>
              <a:latin typeface="Roboto Condensed"/>
              <a:ea typeface="Roboto Condensed"/>
              <a:cs typeface="Roboto Condensed"/>
              <a:sym typeface="Roboto Condensed"/>
            </a:endParaRPr>
          </a:p>
        </p:txBody>
      </p:sp>
      <p:sp>
        <p:nvSpPr>
          <p:cNvPr id="37" name="TextBox 37"/>
          <p:cNvSpPr txBox="1"/>
          <p:nvPr/>
        </p:nvSpPr>
        <p:spPr>
          <a:xfrm rot="5400000">
            <a:off x="1317724" y="1137640"/>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8" name="TextBox 38"/>
          <p:cNvSpPr txBox="1"/>
          <p:nvPr/>
        </p:nvSpPr>
        <p:spPr>
          <a:xfrm rot="5400000">
            <a:off x="1317724" y="198488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9" name="TextBox 39"/>
          <p:cNvSpPr txBox="1"/>
          <p:nvPr/>
        </p:nvSpPr>
        <p:spPr>
          <a:xfrm rot="5400000">
            <a:off x="1317724" y="283213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0" name="TextBox 40"/>
          <p:cNvSpPr txBox="1"/>
          <p:nvPr/>
        </p:nvSpPr>
        <p:spPr>
          <a:xfrm rot="5400000">
            <a:off x="1317724" y="367937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1" name="TextBox 41"/>
          <p:cNvSpPr txBox="1"/>
          <p:nvPr/>
        </p:nvSpPr>
        <p:spPr>
          <a:xfrm rot="5400000">
            <a:off x="1317724" y="452662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2" name="TextBox 42"/>
          <p:cNvSpPr txBox="1"/>
          <p:nvPr/>
        </p:nvSpPr>
        <p:spPr>
          <a:xfrm rot="5400000">
            <a:off x="1317724" y="537386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3" name="TextBox 43"/>
          <p:cNvSpPr txBox="1"/>
          <p:nvPr/>
        </p:nvSpPr>
        <p:spPr>
          <a:xfrm rot="5400000">
            <a:off x="1317724" y="622111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4" name="TextBox 44"/>
          <p:cNvSpPr txBox="1"/>
          <p:nvPr/>
        </p:nvSpPr>
        <p:spPr>
          <a:xfrm rot="5400000">
            <a:off x="1317724" y="7068357"/>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5" name="TextBox 45"/>
          <p:cNvSpPr txBox="1"/>
          <p:nvPr/>
        </p:nvSpPr>
        <p:spPr>
          <a:xfrm rot="5400000">
            <a:off x="1317724" y="791560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6" name="TextBox 46"/>
          <p:cNvSpPr txBox="1"/>
          <p:nvPr/>
        </p:nvSpPr>
        <p:spPr>
          <a:xfrm>
            <a:off x="2134292" y="1966292"/>
            <a:ext cx="15101158" cy="606781"/>
          </a:xfrm>
          <a:prstGeom prst="rect">
            <a:avLst/>
          </a:prstGeom>
        </p:spPr>
        <p:txBody>
          <a:bodyPr lIns="0" tIns="0" rIns="0" bIns="0" rtlCol="0" anchor="t">
            <a:spAutoFit/>
          </a:bodyPr>
          <a:lstStyle/>
          <a:p>
            <a:pPr algn="ctr">
              <a:lnSpc>
                <a:spcPts val="4072"/>
              </a:lnSpc>
            </a:pPr>
            <a:r>
              <a:rPr lang="en-US" sz="6000" b="1">
                <a:solidFill>
                  <a:srgbClr val="C46848"/>
                </a:solidFill>
                <a:latin typeface="Fraunces Bold"/>
                <a:ea typeface="Fraunces Bold"/>
                <a:cs typeface="Fraunces Bold"/>
                <a:sym typeface="Fraunces Bold"/>
              </a:rPr>
              <a:t>II. THỰC HÀNH TIẾNG VIỆT</a:t>
            </a:r>
          </a:p>
        </p:txBody>
      </p:sp>
      <p:sp>
        <p:nvSpPr>
          <p:cNvPr id="47" name="TextBox 47"/>
          <p:cNvSpPr txBox="1"/>
          <p:nvPr/>
        </p:nvSpPr>
        <p:spPr>
          <a:xfrm>
            <a:off x="2746346" y="2645599"/>
            <a:ext cx="12966563" cy="863550"/>
          </a:xfrm>
          <a:prstGeom prst="rect">
            <a:avLst/>
          </a:prstGeom>
        </p:spPr>
        <p:txBody>
          <a:bodyPr lIns="0" tIns="0" rIns="0" bIns="0" rtlCol="0" anchor="t">
            <a:spAutoFit/>
          </a:bodyPr>
          <a:lstStyle/>
          <a:p>
            <a:pPr algn="ctr">
              <a:lnSpc>
                <a:spcPts val="7000"/>
              </a:lnSpc>
            </a:pPr>
            <a:r>
              <a:rPr lang="en-US" sz="4999" b="1">
                <a:solidFill>
                  <a:srgbClr val="6E9277"/>
                </a:solidFill>
                <a:latin typeface="Cambria Bold"/>
                <a:ea typeface="Cambria Bold"/>
                <a:cs typeface="Cambria Bold"/>
                <a:sym typeface="Cambria Bold"/>
              </a:rPr>
              <a:t> TÌM HIỂU CHUYÊN SÂU</a:t>
            </a:r>
          </a:p>
        </p:txBody>
      </p:sp>
      <p:grpSp>
        <p:nvGrpSpPr>
          <p:cNvPr id="48" name="Group 48"/>
          <p:cNvGrpSpPr/>
          <p:nvPr/>
        </p:nvGrpSpPr>
        <p:grpSpPr>
          <a:xfrm>
            <a:off x="14598655" y="8596713"/>
            <a:ext cx="803261" cy="750620"/>
            <a:chOff x="0" y="0"/>
            <a:chExt cx="1071015" cy="1000827"/>
          </a:xfrm>
        </p:grpSpPr>
        <p:sp>
          <p:nvSpPr>
            <p:cNvPr id="49" name="Freeform 49"/>
            <p:cNvSpPr/>
            <p:nvPr/>
          </p:nvSpPr>
          <p:spPr>
            <a:xfrm>
              <a:off x="0" y="0"/>
              <a:ext cx="1070991" cy="1000887"/>
            </a:xfrm>
            <a:custGeom>
              <a:avLst/>
              <a:gdLst/>
              <a:ahLst/>
              <a:cxnLst/>
              <a:rect l="l" t="t" r="r" b="b"/>
              <a:pathLst>
                <a:path w="1070991" h="1000887">
                  <a:moveTo>
                    <a:pt x="0" y="0"/>
                  </a:moveTo>
                  <a:lnTo>
                    <a:pt x="1070991" y="0"/>
                  </a:lnTo>
                  <a:lnTo>
                    <a:pt x="1070991" y="1000887"/>
                  </a:lnTo>
                  <a:lnTo>
                    <a:pt x="0" y="1000887"/>
                  </a:lnTo>
                  <a:lnTo>
                    <a:pt x="0" y="0"/>
                  </a:lnTo>
                  <a:close/>
                </a:path>
              </a:pathLst>
            </a:custGeom>
            <a:blipFill>
              <a:blip r:embed="rId19"/>
              <a:stretch>
                <a:fillRect l="-2662" r="-2664" b="6"/>
              </a:stretch>
            </a:blipFill>
          </p:spPr>
          <p:txBody>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4" name="Freeform 4"/>
          <p:cNvSpPr/>
          <p:nvPr/>
        </p:nvSpPr>
        <p:spPr>
          <a:xfrm>
            <a:off x="15256948" y="1156792"/>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5256948" y="2443207"/>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5256948" y="3730042"/>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15256948" y="5016036"/>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5256948" y="6302450"/>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15256948" y="7606823"/>
            <a:ext cx="3086384" cy="3229427"/>
          </a:xfrm>
          <a:custGeom>
            <a:avLst/>
            <a:gdLst/>
            <a:ahLst/>
            <a:cxnLst/>
            <a:rect l="l" t="t" r="r" b="b"/>
            <a:pathLst>
              <a:path w="3086384" h="3229427">
                <a:moveTo>
                  <a:pt x="0" y="0"/>
                </a:moveTo>
                <a:lnTo>
                  <a:pt x="3086384" y="0"/>
                </a:lnTo>
                <a:lnTo>
                  <a:pt x="3086384" y="3229427"/>
                </a:lnTo>
                <a:lnTo>
                  <a:pt x="0" y="32294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10" name="Group 10"/>
          <p:cNvGrpSpPr/>
          <p:nvPr/>
        </p:nvGrpSpPr>
        <p:grpSpPr>
          <a:xfrm rot="5400000">
            <a:off x="13111944" y="4512960"/>
            <a:ext cx="7623658" cy="1261080"/>
            <a:chOff x="0" y="0"/>
            <a:chExt cx="10164877" cy="1681440"/>
          </a:xfrm>
        </p:grpSpPr>
        <p:sp>
          <p:nvSpPr>
            <p:cNvPr id="11" name="Freeform 11"/>
            <p:cNvSpPr/>
            <p:nvPr/>
          </p:nvSpPr>
          <p:spPr>
            <a:xfrm>
              <a:off x="0" y="0"/>
              <a:ext cx="10164826" cy="1681480"/>
            </a:xfrm>
            <a:custGeom>
              <a:avLst/>
              <a:gdLst/>
              <a:ahLst/>
              <a:cxnLst/>
              <a:rect l="l" t="t" r="r" b="b"/>
              <a:pathLst>
                <a:path w="10164826" h="1681480">
                  <a:moveTo>
                    <a:pt x="0" y="0"/>
                  </a:moveTo>
                  <a:lnTo>
                    <a:pt x="10164826" y="0"/>
                  </a:lnTo>
                  <a:lnTo>
                    <a:pt x="10164826" y="1681480"/>
                  </a:lnTo>
                  <a:lnTo>
                    <a:pt x="0" y="1681480"/>
                  </a:lnTo>
                  <a:lnTo>
                    <a:pt x="0" y="0"/>
                  </a:lnTo>
                  <a:close/>
                </a:path>
              </a:pathLst>
            </a:custGeom>
            <a:blipFill>
              <a:blip r:embed="rId12"/>
              <a:stretch>
                <a:fillRect t="-125" b="-123"/>
              </a:stretch>
            </a:blipFill>
          </p:spPr>
          <p:txBody>
            <a:bodyPr/>
            <a:lstStyle/>
            <a:p>
              <a:endParaRPr lang="en-US"/>
            </a:p>
          </p:txBody>
        </p:sp>
      </p:grpSp>
      <p:sp>
        <p:nvSpPr>
          <p:cNvPr id="12" name="TextBox 12"/>
          <p:cNvSpPr txBox="1"/>
          <p:nvPr/>
        </p:nvSpPr>
        <p:spPr>
          <a:xfrm rot="-5400000">
            <a:off x="790234" y="591463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3" name="TextBox 13"/>
          <p:cNvSpPr txBox="1"/>
          <p:nvPr/>
        </p:nvSpPr>
        <p:spPr>
          <a:xfrm rot="-5400000">
            <a:off x="790234" y="831167"/>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4" name="TextBox 14"/>
          <p:cNvSpPr txBox="1"/>
          <p:nvPr/>
        </p:nvSpPr>
        <p:spPr>
          <a:xfrm rot="-5400000">
            <a:off x="790234" y="1678412"/>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5" name="TextBox 15"/>
          <p:cNvSpPr txBox="1"/>
          <p:nvPr/>
        </p:nvSpPr>
        <p:spPr>
          <a:xfrm rot="-5400000">
            <a:off x="790234" y="2525657"/>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6" name="TextBox 16"/>
          <p:cNvSpPr txBox="1"/>
          <p:nvPr/>
        </p:nvSpPr>
        <p:spPr>
          <a:xfrm rot="-5400000">
            <a:off x="790234" y="337290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7" name="TextBox 17"/>
          <p:cNvSpPr txBox="1"/>
          <p:nvPr/>
        </p:nvSpPr>
        <p:spPr>
          <a:xfrm rot="-5400000">
            <a:off x="790234" y="422014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8" name="TextBox 18"/>
          <p:cNvSpPr txBox="1"/>
          <p:nvPr/>
        </p:nvSpPr>
        <p:spPr>
          <a:xfrm rot="-5400000">
            <a:off x="790234" y="506739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9" name="TextBox 19"/>
          <p:cNvSpPr txBox="1"/>
          <p:nvPr/>
        </p:nvSpPr>
        <p:spPr>
          <a:xfrm rot="-5400000">
            <a:off x="790234" y="676188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20" name="TextBox 20"/>
          <p:cNvSpPr txBox="1"/>
          <p:nvPr/>
        </p:nvSpPr>
        <p:spPr>
          <a:xfrm rot="-5400000">
            <a:off x="790234" y="760912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pSp>
        <p:nvGrpSpPr>
          <p:cNvPr id="21" name="Group 21"/>
          <p:cNvGrpSpPr/>
          <p:nvPr/>
        </p:nvGrpSpPr>
        <p:grpSpPr>
          <a:xfrm>
            <a:off x="1028700" y="9347332"/>
            <a:ext cx="15613811" cy="751415"/>
            <a:chOff x="0" y="0"/>
            <a:chExt cx="20818415" cy="1001887"/>
          </a:xfrm>
        </p:grpSpPr>
        <p:sp>
          <p:nvSpPr>
            <p:cNvPr id="22" name="Freeform 22"/>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13"/>
              <a:stretch>
                <a:fillRect l="-179" r="-179" b="1"/>
              </a:stretch>
            </a:blipFill>
          </p:spPr>
          <p:txBody>
            <a:bodyPr/>
            <a:lstStyle/>
            <a:p>
              <a:endParaRPr lang="en-US"/>
            </a:p>
          </p:txBody>
        </p:sp>
      </p:grpSp>
      <p:sp>
        <p:nvSpPr>
          <p:cNvPr id="23" name="Freeform 23"/>
          <p:cNvSpPr/>
          <p:nvPr/>
        </p:nvSpPr>
        <p:spPr>
          <a:xfrm>
            <a:off x="1028700" y="634744"/>
            <a:ext cx="15895069" cy="8909016"/>
          </a:xfrm>
          <a:custGeom>
            <a:avLst/>
            <a:gdLst/>
            <a:ahLst/>
            <a:cxnLst/>
            <a:rect l="l" t="t" r="r" b="b"/>
            <a:pathLst>
              <a:path w="15895069" h="8909016">
                <a:moveTo>
                  <a:pt x="0" y="0"/>
                </a:moveTo>
                <a:lnTo>
                  <a:pt x="15895069" y="0"/>
                </a:lnTo>
                <a:lnTo>
                  <a:pt x="15895069" y="8909016"/>
                </a:lnTo>
                <a:lnTo>
                  <a:pt x="0" y="890901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4" name="Freeform 24"/>
          <p:cNvSpPr/>
          <p:nvPr/>
        </p:nvSpPr>
        <p:spPr>
          <a:xfrm>
            <a:off x="1398632" y="1093920"/>
            <a:ext cx="15490737" cy="8277225"/>
          </a:xfrm>
          <a:custGeom>
            <a:avLst/>
            <a:gdLst/>
            <a:ahLst/>
            <a:cxnLst/>
            <a:rect l="l" t="t" r="r" b="b"/>
            <a:pathLst>
              <a:path w="15490737" h="8277225">
                <a:moveTo>
                  <a:pt x="0" y="0"/>
                </a:moveTo>
                <a:lnTo>
                  <a:pt x="15490736" y="0"/>
                </a:lnTo>
                <a:lnTo>
                  <a:pt x="15490736" y="8277224"/>
                </a:lnTo>
                <a:lnTo>
                  <a:pt x="0" y="827722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5" name="Freeform 25"/>
          <p:cNvSpPr/>
          <p:nvPr/>
        </p:nvSpPr>
        <p:spPr>
          <a:xfrm>
            <a:off x="1540290" y="1622751"/>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6" name="Freeform 26"/>
          <p:cNvSpPr/>
          <p:nvPr/>
        </p:nvSpPr>
        <p:spPr>
          <a:xfrm>
            <a:off x="1540290" y="2470372"/>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7" name="Freeform 27"/>
          <p:cNvSpPr/>
          <p:nvPr/>
        </p:nvSpPr>
        <p:spPr>
          <a:xfrm>
            <a:off x="1540290" y="3317993"/>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8" name="Freeform 28"/>
          <p:cNvSpPr/>
          <p:nvPr/>
        </p:nvSpPr>
        <p:spPr>
          <a:xfrm>
            <a:off x="1540290" y="4165614"/>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9" name="Freeform 29"/>
          <p:cNvSpPr/>
          <p:nvPr/>
        </p:nvSpPr>
        <p:spPr>
          <a:xfrm>
            <a:off x="1540290" y="5013235"/>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0" name="Freeform 30"/>
          <p:cNvSpPr/>
          <p:nvPr/>
        </p:nvSpPr>
        <p:spPr>
          <a:xfrm>
            <a:off x="1540290" y="5860856"/>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1" name="Freeform 31"/>
          <p:cNvSpPr/>
          <p:nvPr/>
        </p:nvSpPr>
        <p:spPr>
          <a:xfrm>
            <a:off x="1540290" y="670847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2" name="Freeform 32"/>
          <p:cNvSpPr/>
          <p:nvPr/>
        </p:nvSpPr>
        <p:spPr>
          <a:xfrm>
            <a:off x="1540290" y="755609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3" name="Freeform 33"/>
          <p:cNvSpPr/>
          <p:nvPr/>
        </p:nvSpPr>
        <p:spPr>
          <a:xfrm>
            <a:off x="1540290" y="8403718"/>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4" name="Freeform 34"/>
          <p:cNvSpPr/>
          <p:nvPr/>
        </p:nvSpPr>
        <p:spPr>
          <a:xfrm>
            <a:off x="15988771" y="847355"/>
            <a:ext cx="723223" cy="2470638"/>
          </a:xfrm>
          <a:custGeom>
            <a:avLst/>
            <a:gdLst/>
            <a:ahLst/>
            <a:cxnLst/>
            <a:rect l="l" t="t" r="r" b="b"/>
            <a:pathLst>
              <a:path w="723223" h="2470638">
                <a:moveTo>
                  <a:pt x="0" y="0"/>
                </a:moveTo>
                <a:lnTo>
                  <a:pt x="723223" y="0"/>
                </a:lnTo>
                <a:lnTo>
                  <a:pt x="723223" y="2470638"/>
                </a:lnTo>
                <a:lnTo>
                  <a:pt x="0" y="2470638"/>
                </a:lnTo>
                <a:lnTo>
                  <a:pt x="0" y="0"/>
                </a:lnTo>
                <a:close/>
              </a:path>
            </a:pathLst>
          </a:custGeom>
          <a:blipFill>
            <a:blip r:embed="rId20">
              <a:extLst>
                <a:ext uri="{96DAC541-7B7A-43D3-8B79-37D633B846F1}">
                  <asvg:svgBlip xmlns:asvg="http://schemas.microsoft.com/office/drawing/2016/SVG/main" r:embed="rId21"/>
                </a:ext>
              </a:extLst>
            </a:blip>
            <a:stretch>
              <a:fillRect t="-264" b="-264"/>
            </a:stretch>
          </a:blipFill>
        </p:spPr>
        <p:txBody>
          <a:bodyPr/>
          <a:lstStyle/>
          <a:p>
            <a:endParaRPr lang="en-US"/>
          </a:p>
        </p:txBody>
      </p:sp>
      <p:sp>
        <p:nvSpPr>
          <p:cNvPr id="35" name="TextBox 35"/>
          <p:cNvSpPr txBox="1"/>
          <p:nvPr/>
        </p:nvSpPr>
        <p:spPr>
          <a:xfrm rot="5400000">
            <a:off x="1276465" y="1146803"/>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6" name="TextBox 36"/>
          <p:cNvSpPr txBox="1"/>
          <p:nvPr/>
        </p:nvSpPr>
        <p:spPr>
          <a:xfrm rot="5400000">
            <a:off x="1276465" y="199404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7" name="TextBox 37"/>
          <p:cNvSpPr txBox="1"/>
          <p:nvPr/>
        </p:nvSpPr>
        <p:spPr>
          <a:xfrm rot="5400000">
            <a:off x="1276465" y="284129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8" name="TextBox 38"/>
          <p:cNvSpPr txBox="1"/>
          <p:nvPr/>
        </p:nvSpPr>
        <p:spPr>
          <a:xfrm rot="5400000">
            <a:off x="1276465" y="368853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9" name="TextBox 39"/>
          <p:cNvSpPr txBox="1"/>
          <p:nvPr/>
        </p:nvSpPr>
        <p:spPr>
          <a:xfrm rot="5400000">
            <a:off x="1276465" y="453578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0" name="TextBox 40"/>
          <p:cNvSpPr txBox="1"/>
          <p:nvPr/>
        </p:nvSpPr>
        <p:spPr>
          <a:xfrm rot="5400000">
            <a:off x="1276465" y="538302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1" name="TextBox 41"/>
          <p:cNvSpPr txBox="1"/>
          <p:nvPr/>
        </p:nvSpPr>
        <p:spPr>
          <a:xfrm rot="5400000">
            <a:off x="1276465" y="623027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2" name="TextBox 42"/>
          <p:cNvSpPr txBox="1"/>
          <p:nvPr/>
        </p:nvSpPr>
        <p:spPr>
          <a:xfrm rot="5400000">
            <a:off x="1276465" y="707752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3" name="TextBox 43"/>
          <p:cNvSpPr txBox="1"/>
          <p:nvPr/>
        </p:nvSpPr>
        <p:spPr>
          <a:xfrm rot="5400000">
            <a:off x="1276465" y="792476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4" name="Freeform 44"/>
          <p:cNvSpPr/>
          <p:nvPr/>
        </p:nvSpPr>
        <p:spPr>
          <a:xfrm>
            <a:off x="189498" y="8818816"/>
            <a:ext cx="944087" cy="1185498"/>
          </a:xfrm>
          <a:custGeom>
            <a:avLst/>
            <a:gdLst/>
            <a:ahLst/>
            <a:cxnLst/>
            <a:rect l="l" t="t" r="r" b="b"/>
            <a:pathLst>
              <a:path w="944087" h="1185498">
                <a:moveTo>
                  <a:pt x="0" y="0"/>
                </a:moveTo>
                <a:lnTo>
                  <a:pt x="944087" y="0"/>
                </a:lnTo>
                <a:lnTo>
                  <a:pt x="944087" y="1185498"/>
                </a:lnTo>
                <a:lnTo>
                  <a:pt x="0" y="1185498"/>
                </a:lnTo>
                <a:lnTo>
                  <a:pt x="0" y="0"/>
                </a:lnTo>
                <a:close/>
              </a:path>
            </a:pathLst>
          </a:custGeom>
          <a:blipFill>
            <a:blip r:embed="rId22">
              <a:extLst>
                <a:ext uri="{96DAC541-7B7A-43D3-8B79-37D633B846F1}">
                  <asvg:svgBlip xmlns:asvg="http://schemas.microsoft.com/office/drawing/2016/SVG/main" r:embed="rId23"/>
                </a:ext>
              </a:extLst>
            </a:blip>
            <a:stretch>
              <a:fillRect l="-228" r="-228"/>
            </a:stretch>
          </a:blipFill>
        </p:spPr>
        <p:txBody>
          <a:bodyPr/>
          <a:lstStyle/>
          <a:p>
            <a:endParaRPr lang="en-US"/>
          </a:p>
        </p:txBody>
      </p:sp>
      <p:sp>
        <p:nvSpPr>
          <p:cNvPr id="45" name="Freeform 45"/>
          <p:cNvSpPr/>
          <p:nvPr/>
        </p:nvSpPr>
        <p:spPr>
          <a:xfrm flipH="1">
            <a:off x="17259300" y="150491"/>
            <a:ext cx="944087" cy="1185498"/>
          </a:xfrm>
          <a:custGeom>
            <a:avLst/>
            <a:gdLst/>
            <a:ahLst/>
            <a:cxnLst/>
            <a:rect l="l" t="t" r="r" b="b"/>
            <a:pathLst>
              <a:path w="944087" h="1185498">
                <a:moveTo>
                  <a:pt x="944087" y="0"/>
                </a:moveTo>
                <a:lnTo>
                  <a:pt x="0" y="0"/>
                </a:lnTo>
                <a:lnTo>
                  <a:pt x="0" y="1185498"/>
                </a:lnTo>
                <a:lnTo>
                  <a:pt x="944087" y="1185498"/>
                </a:lnTo>
                <a:lnTo>
                  <a:pt x="944087" y="0"/>
                </a:lnTo>
                <a:close/>
              </a:path>
            </a:pathLst>
          </a:custGeom>
          <a:blipFill>
            <a:blip r:embed="rId22">
              <a:extLst>
                <a:ext uri="{96DAC541-7B7A-43D3-8B79-37D633B846F1}">
                  <asvg:svgBlip xmlns:asvg="http://schemas.microsoft.com/office/drawing/2016/SVG/main" r:embed="rId23"/>
                </a:ext>
              </a:extLst>
            </a:blip>
            <a:stretch>
              <a:fillRect l="-228" r="-228"/>
            </a:stretch>
          </a:blipFill>
        </p:spPr>
        <p:txBody>
          <a:bodyPr/>
          <a:lstStyle/>
          <a:p>
            <a:endParaRPr lang="en-US"/>
          </a:p>
        </p:txBody>
      </p:sp>
      <p:sp>
        <p:nvSpPr>
          <p:cNvPr id="46" name="TextBox 46"/>
          <p:cNvSpPr txBox="1"/>
          <p:nvPr/>
        </p:nvSpPr>
        <p:spPr>
          <a:xfrm>
            <a:off x="2051961" y="1066292"/>
            <a:ext cx="5006622" cy="712202"/>
          </a:xfrm>
          <a:prstGeom prst="rect">
            <a:avLst/>
          </a:prstGeom>
        </p:spPr>
        <p:txBody>
          <a:bodyPr lIns="0" tIns="0" rIns="0" bIns="0" rtlCol="0" anchor="t">
            <a:spAutoFit/>
          </a:bodyPr>
          <a:lstStyle/>
          <a:p>
            <a:pPr algn="ctr">
              <a:lnSpc>
                <a:spcPts val="5815"/>
              </a:lnSpc>
            </a:pPr>
            <a:r>
              <a:rPr lang="en-US" sz="4153" b="1">
                <a:solidFill>
                  <a:srgbClr val="6E9277"/>
                </a:solidFill>
                <a:latin typeface="Roboto Condensed Bold"/>
                <a:ea typeface="Roboto Condensed Bold"/>
                <a:cs typeface="Roboto Condensed Bold"/>
                <a:sym typeface="Roboto Condensed Bold"/>
              </a:rPr>
              <a:t>BÀI 3 SGK TR.132</a:t>
            </a:r>
          </a:p>
        </p:txBody>
      </p:sp>
      <p:sp>
        <p:nvSpPr>
          <p:cNvPr id="47" name="TextBox 47"/>
          <p:cNvSpPr txBox="1"/>
          <p:nvPr/>
        </p:nvSpPr>
        <p:spPr>
          <a:xfrm>
            <a:off x="2054146" y="1891121"/>
            <a:ext cx="13562920" cy="1384251"/>
          </a:xfrm>
          <a:prstGeom prst="rect">
            <a:avLst/>
          </a:prstGeom>
        </p:spPr>
        <p:txBody>
          <a:bodyPr lIns="0" tIns="0" rIns="0" bIns="0" rtlCol="0" anchor="t">
            <a:spAutoFit/>
          </a:bodyPr>
          <a:lstStyle/>
          <a:p>
            <a:pPr algn="just">
              <a:lnSpc>
                <a:spcPts val="5599"/>
              </a:lnSpc>
            </a:pPr>
            <a:r>
              <a:rPr lang="en-US" sz="3999">
                <a:solidFill>
                  <a:srgbClr val="474037"/>
                </a:solidFill>
                <a:latin typeface="Roboto Condensed"/>
                <a:ea typeface="Roboto Condensed"/>
                <a:cs typeface="Roboto Condensed"/>
                <a:sym typeface="Roboto Condensed"/>
              </a:rPr>
              <a:t>Tìm câu đặc biệt trong văn bản </a:t>
            </a:r>
            <a:r>
              <a:rPr lang="en-US" sz="3999" b="1" i="1">
                <a:solidFill>
                  <a:srgbClr val="474037"/>
                </a:solidFill>
                <a:latin typeface="Roboto Condensed Bold Italics"/>
                <a:ea typeface="Roboto Condensed Bold Italics"/>
                <a:cs typeface="Roboto Condensed Bold Italics"/>
                <a:sym typeface="Roboto Condensed Bold Italics"/>
              </a:rPr>
              <a:t>Bí ẩn của làn nước </a:t>
            </a:r>
            <a:r>
              <a:rPr lang="en-US" sz="3999">
                <a:solidFill>
                  <a:srgbClr val="474037"/>
                </a:solidFill>
                <a:latin typeface="Roboto Condensed"/>
                <a:ea typeface="Roboto Condensed"/>
                <a:cs typeface="Roboto Condensed"/>
                <a:sym typeface="Roboto Condensed"/>
              </a:rPr>
              <a:t> và chỉ ra tác dụng của chúng:</a:t>
            </a:r>
          </a:p>
        </p:txBody>
      </p:sp>
      <p:graphicFrame>
        <p:nvGraphicFramePr>
          <p:cNvPr id="48" name="Table 48"/>
          <p:cNvGraphicFramePr>
            <a:graphicFrameLocks noGrp="1"/>
          </p:cNvGraphicFramePr>
          <p:nvPr/>
        </p:nvGraphicFramePr>
        <p:xfrm>
          <a:off x="1920595" y="3730042"/>
          <a:ext cx="14372637" cy="4301644"/>
        </p:xfrm>
        <a:graphic>
          <a:graphicData uri="http://schemas.openxmlformats.org/drawingml/2006/table">
            <a:tbl>
              <a:tblPr/>
              <a:tblGrid>
                <a:gridCol w="10381729">
                  <a:extLst>
                    <a:ext uri="{9D8B030D-6E8A-4147-A177-3AD203B41FA5}">
                      <a16:colId xmlns:a16="http://schemas.microsoft.com/office/drawing/2014/main" val="20000"/>
                    </a:ext>
                  </a:extLst>
                </a:gridCol>
                <a:gridCol w="3990908">
                  <a:extLst>
                    <a:ext uri="{9D8B030D-6E8A-4147-A177-3AD203B41FA5}">
                      <a16:colId xmlns:a16="http://schemas.microsoft.com/office/drawing/2014/main" val="20001"/>
                    </a:ext>
                  </a:extLst>
                </a:gridCol>
              </a:tblGrid>
              <a:tr h="1536928">
                <a:tc>
                  <a:txBody>
                    <a:bodyPr/>
                    <a:lstStyle/>
                    <a:p>
                      <a:pPr algn="ctr">
                        <a:lnSpc>
                          <a:spcPts val="4900"/>
                        </a:lnSpc>
                        <a:defRPr/>
                      </a:pPr>
                      <a:r>
                        <a:rPr lang="en-US" sz="3500" b="1" dirty="0" err="1">
                          <a:solidFill>
                            <a:srgbClr val="000000"/>
                          </a:solidFill>
                          <a:latin typeface="Roboto Condensed Bold"/>
                          <a:ea typeface="Roboto Condensed Bold"/>
                          <a:cs typeface="Roboto Condensed Bold"/>
                          <a:sym typeface="Roboto Condensed Bold"/>
                        </a:rPr>
                        <a:t>Câu</a:t>
                      </a:r>
                      <a:r>
                        <a:rPr lang="en-US" sz="3500" b="1" dirty="0">
                          <a:solidFill>
                            <a:srgbClr val="000000"/>
                          </a:solidFill>
                          <a:latin typeface="Roboto Condensed Bold"/>
                          <a:ea typeface="Roboto Condensed Bold"/>
                          <a:cs typeface="Roboto Condensed Bold"/>
                          <a:sym typeface="Roboto Condensed Bold"/>
                        </a:rPr>
                        <a:t> </a:t>
                      </a:r>
                      <a:r>
                        <a:rPr lang="en-US" sz="3500" b="1" dirty="0" err="1">
                          <a:solidFill>
                            <a:srgbClr val="000000"/>
                          </a:solidFill>
                          <a:latin typeface="Roboto Condensed Bold"/>
                          <a:ea typeface="Roboto Condensed Bold"/>
                          <a:cs typeface="Roboto Condensed Bold"/>
                          <a:sym typeface="Roboto Condensed Bold"/>
                        </a:rPr>
                        <a:t>đặc</a:t>
                      </a:r>
                      <a:r>
                        <a:rPr lang="en-US" sz="3500" b="1" dirty="0">
                          <a:solidFill>
                            <a:srgbClr val="000000"/>
                          </a:solidFill>
                          <a:latin typeface="Roboto Condensed Bold"/>
                          <a:ea typeface="Roboto Condensed Bold"/>
                          <a:cs typeface="Roboto Condensed Bold"/>
                          <a:sym typeface="Roboto Condensed Bold"/>
                        </a:rPr>
                        <a:t> </a:t>
                      </a:r>
                      <a:r>
                        <a:rPr lang="en-US" sz="3500" b="1" dirty="0" err="1">
                          <a:solidFill>
                            <a:srgbClr val="000000"/>
                          </a:solidFill>
                          <a:latin typeface="Roboto Condensed Bold"/>
                          <a:ea typeface="Roboto Condensed Bold"/>
                          <a:cs typeface="Roboto Condensed Bold"/>
                          <a:sym typeface="Roboto Condensed Bold"/>
                        </a:rPr>
                        <a:t>biệt</a:t>
                      </a:r>
                      <a:r>
                        <a:rPr lang="en-US" sz="3500" b="1" dirty="0">
                          <a:solidFill>
                            <a:srgbClr val="000000"/>
                          </a:solidFill>
                          <a:latin typeface="Roboto Condensed Bold"/>
                          <a:ea typeface="Roboto Condensed Bold"/>
                          <a:cs typeface="Roboto Condensed Bold"/>
                          <a:sym typeface="Roboto Condensed Bold"/>
                        </a:rPr>
                        <a:t> </a:t>
                      </a:r>
                      <a:r>
                        <a:rPr lang="en-US" sz="3500" b="1" dirty="0" err="1">
                          <a:solidFill>
                            <a:srgbClr val="000000"/>
                          </a:solidFill>
                          <a:latin typeface="Roboto Condensed Bold"/>
                          <a:ea typeface="Roboto Condensed Bold"/>
                          <a:cs typeface="Roboto Condensed Bold"/>
                          <a:sym typeface="Roboto Condensed Bold"/>
                        </a:rPr>
                        <a:t>trong</a:t>
                      </a:r>
                      <a:r>
                        <a:rPr lang="en-US" sz="3500" b="1" dirty="0">
                          <a:solidFill>
                            <a:srgbClr val="000000"/>
                          </a:solidFill>
                          <a:latin typeface="Roboto Condensed Bold"/>
                          <a:ea typeface="Roboto Condensed Bold"/>
                          <a:cs typeface="Roboto Condensed Bold"/>
                          <a:sym typeface="Roboto Condensed Bold"/>
                        </a:rPr>
                        <a:t> </a:t>
                      </a:r>
                      <a:r>
                        <a:rPr lang="en-US" sz="3500" b="1" dirty="0" err="1">
                          <a:solidFill>
                            <a:srgbClr val="000000"/>
                          </a:solidFill>
                          <a:latin typeface="Roboto Condensed Bold"/>
                          <a:ea typeface="Roboto Condensed Bold"/>
                          <a:cs typeface="Roboto Condensed Bold"/>
                          <a:sym typeface="Roboto Condensed Bold"/>
                        </a:rPr>
                        <a:t>văn</a:t>
                      </a:r>
                      <a:r>
                        <a:rPr lang="en-US" sz="3500" b="1" dirty="0">
                          <a:solidFill>
                            <a:srgbClr val="000000"/>
                          </a:solidFill>
                          <a:latin typeface="Roboto Condensed Bold"/>
                          <a:ea typeface="Roboto Condensed Bold"/>
                          <a:cs typeface="Roboto Condensed Bold"/>
                          <a:sym typeface="Roboto Condensed Bold"/>
                        </a:rPr>
                        <a:t> </a:t>
                      </a:r>
                      <a:r>
                        <a:rPr lang="en-US" sz="3500" b="1" dirty="0" err="1">
                          <a:solidFill>
                            <a:srgbClr val="000000"/>
                          </a:solidFill>
                          <a:latin typeface="Roboto Condensed Bold"/>
                          <a:ea typeface="Roboto Condensed Bold"/>
                          <a:cs typeface="Roboto Condensed Bold"/>
                          <a:sym typeface="Roboto Condensed Bold"/>
                        </a:rPr>
                        <a:t>bản</a:t>
                      </a:r>
                      <a:endParaRPr lang="en-US" sz="1100" dirty="0"/>
                    </a:p>
                    <a:p>
                      <a:pPr algn="ctr">
                        <a:lnSpc>
                          <a:spcPts val="4900"/>
                        </a:lnSpc>
                      </a:pPr>
                      <a:r>
                        <a:rPr lang="en-US" sz="3500" b="1" i="1" dirty="0" err="1">
                          <a:solidFill>
                            <a:srgbClr val="000000"/>
                          </a:solidFill>
                          <a:latin typeface="Roboto Condensed Bold Italics"/>
                          <a:ea typeface="Roboto Condensed Bold Italics"/>
                          <a:cs typeface="Roboto Condensed Bold Italics"/>
                          <a:sym typeface="Roboto Condensed Bold Italics"/>
                        </a:rPr>
                        <a:t>Bí</a:t>
                      </a:r>
                      <a:r>
                        <a:rPr lang="en-US" sz="3500" b="1" i="1" dirty="0">
                          <a:solidFill>
                            <a:srgbClr val="000000"/>
                          </a:solidFill>
                          <a:latin typeface="Roboto Condensed Bold Italics"/>
                          <a:ea typeface="Roboto Condensed Bold Italics"/>
                          <a:cs typeface="Roboto Condensed Bold Italics"/>
                          <a:sym typeface="Roboto Condensed Bold Italics"/>
                        </a:rPr>
                        <a:t> </a:t>
                      </a:r>
                      <a:r>
                        <a:rPr lang="en-US" sz="3500" b="1" i="1" dirty="0" err="1">
                          <a:solidFill>
                            <a:srgbClr val="000000"/>
                          </a:solidFill>
                          <a:latin typeface="Roboto Condensed Bold Italics"/>
                          <a:ea typeface="Roboto Condensed Bold Italics"/>
                          <a:cs typeface="Roboto Condensed Bold Italics"/>
                          <a:sym typeface="Roboto Condensed Bold Italics"/>
                        </a:rPr>
                        <a:t>ẩn</a:t>
                      </a:r>
                      <a:r>
                        <a:rPr lang="en-US" sz="3500" b="1" i="1" dirty="0">
                          <a:solidFill>
                            <a:srgbClr val="000000"/>
                          </a:solidFill>
                          <a:latin typeface="Roboto Condensed Bold Italics"/>
                          <a:ea typeface="Roboto Condensed Bold Italics"/>
                          <a:cs typeface="Roboto Condensed Bold Italics"/>
                          <a:sym typeface="Roboto Condensed Bold Italics"/>
                        </a:rPr>
                        <a:t> </a:t>
                      </a:r>
                      <a:r>
                        <a:rPr lang="en-US" sz="3500" b="1" i="1" dirty="0" err="1">
                          <a:solidFill>
                            <a:srgbClr val="000000"/>
                          </a:solidFill>
                          <a:latin typeface="Roboto Condensed Bold Italics"/>
                          <a:ea typeface="Roboto Condensed Bold Italics"/>
                          <a:cs typeface="Roboto Condensed Bold Italics"/>
                          <a:sym typeface="Roboto Condensed Bold Italics"/>
                        </a:rPr>
                        <a:t>của</a:t>
                      </a:r>
                      <a:r>
                        <a:rPr lang="en-US" sz="3500" b="1" i="1" dirty="0">
                          <a:solidFill>
                            <a:srgbClr val="000000"/>
                          </a:solidFill>
                          <a:latin typeface="Roboto Condensed Bold Italics"/>
                          <a:ea typeface="Roboto Condensed Bold Italics"/>
                          <a:cs typeface="Roboto Condensed Bold Italics"/>
                          <a:sym typeface="Roboto Condensed Bold Italics"/>
                        </a:rPr>
                        <a:t> </a:t>
                      </a:r>
                      <a:r>
                        <a:rPr lang="en-US" sz="3500" b="1" i="1" dirty="0" err="1">
                          <a:solidFill>
                            <a:srgbClr val="000000"/>
                          </a:solidFill>
                          <a:latin typeface="Roboto Condensed Bold Italics"/>
                          <a:ea typeface="Roboto Condensed Bold Italics"/>
                          <a:cs typeface="Roboto Condensed Bold Italics"/>
                          <a:sym typeface="Roboto Condensed Bold Italics"/>
                        </a:rPr>
                        <a:t>làn</a:t>
                      </a:r>
                      <a:r>
                        <a:rPr lang="en-US" sz="3500" b="1" i="1" dirty="0">
                          <a:solidFill>
                            <a:srgbClr val="000000"/>
                          </a:solidFill>
                          <a:latin typeface="Roboto Condensed Bold Italics"/>
                          <a:ea typeface="Roboto Condensed Bold Italics"/>
                          <a:cs typeface="Roboto Condensed Bold Italics"/>
                          <a:sym typeface="Roboto Condensed Bold Italics"/>
                        </a:rPr>
                        <a:t> </a:t>
                      </a:r>
                      <a:r>
                        <a:rPr lang="en-US" sz="3500" b="1" i="1" dirty="0" err="1">
                          <a:solidFill>
                            <a:srgbClr val="000000"/>
                          </a:solidFill>
                          <a:latin typeface="Roboto Condensed Bold Italics"/>
                          <a:ea typeface="Roboto Condensed Bold Italics"/>
                          <a:cs typeface="Roboto Condensed Bold Italics"/>
                          <a:sym typeface="Roboto Condensed Bold Italics"/>
                        </a:rPr>
                        <a:t>nước</a:t>
                      </a:r>
                      <a:endParaRPr lang="en-US" sz="3500" b="1" i="1" dirty="0">
                        <a:solidFill>
                          <a:srgbClr val="000000"/>
                        </a:solidFill>
                        <a:latin typeface="Roboto Condensed Bold Italics"/>
                        <a:ea typeface="Roboto Condensed Bold Italics"/>
                        <a:cs typeface="Roboto Condensed Bold Italics"/>
                        <a:sym typeface="Roboto Condensed Bold Italics"/>
                      </a:endParaRPr>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DF4D7"/>
                    </a:solidFill>
                  </a:tcPr>
                </a:tc>
                <a:tc>
                  <a:txBody>
                    <a:bodyPr/>
                    <a:lstStyle/>
                    <a:p>
                      <a:pPr algn="ctr">
                        <a:lnSpc>
                          <a:spcPts val="4900"/>
                        </a:lnSpc>
                        <a:defRPr/>
                      </a:pPr>
                      <a:r>
                        <a:rPr lang="en-US" sz="3500" b="1">
                          <a:solidFill>
                            <a:srgbClr val="000000"/>
                          </a:solidFill>
                          <a:latin typeface="Roboto Condensed Bold"/>
                          <a:ea typeface="Roboto Condensed Bold"/>
                          <a:cs typeface="Roboto Condensed Bold"/>
                          <a:sym typeface="Roboto Condensed Bold"/>
                        </a:rPr>
                        <a:t>Tác dụng</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DF4D7"/>
                    </a:solidFill>
                  </a:tcPr>
                </a:tc>
                <a:extLst>
                  <a:ext uri="{0D108BD9-81ED-4DB2-BD59-A6C34878D82A}">
                    <a16:rowId xmlns:a16="http://schemas.microsoft.com/office/drawing/2014/main" val="10000"/>
                  </a:ext>
                </a:extLst>
              </a:tr>
              <a:tr h="921572">
                <a:tc>
                  <a:txBody>
                    <a:bodyPr/>
                    <a:lstStyle/>
                    <a:p>
                      <a:pPr algn="ctr">
                        <a:lnSpc>
                          <a:spcPts val="4900"/>
                        </a:lnSpc>
                        <a:defRPr/>
                      </a:pPr>
                      <a:r>
                        <a:rPr lang="en-US" sz="3500" i="1">
                          <a:solidFill>
                            <a:srgbClr val="000000"/>
                          </a:solidFill>
                          <a:latin typeface="Roboto Condensed Italics"/>
                          <a:ea typeface="Roboto Condensed Italics"/>
                          <a:cs typeface="Roboto Condensed Italics"/>
                          <a:sym typeface="Roboto Condensed Italics"/>
                        </a:rPr>
                        <a:t>Con trai... con trai mà... con trai...</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FFFFF"/>
                    </a:solidFill>
                  </a:tcPr>
                </a:tc>
                <a:tc rowSpan="3">
                  <a:txBody>
                    <a:bodyPr/>
                    <a:lstStyle/>
                    <a:p>
                      <a:pPr algn="just">
                        <a:lnSpc>
                          <a:spcPts val="4899"/>
                        </a:lnSpc>
                        <a:defRPr/>
                      </a:pPr>
                      <a:r>
                        <a:rPr lang="en-US" sz="3499" u="none" strike="noStrike">
                          <a:solidFill>
                            <a:srgbClr val="000000"/>
                          </a:solidFill>
                          <a:latin typeface="Roboto Condensed"/>
                          <a:ea typeface="Roboto Condensed"/>
                          <a:cs typeface="Roboto Condensed"/>
                          <a:sym typeface="Roboto Condensed"/>
                        </a:rPr>
                        <a:t>thông báo về sự tồn tại của sự vật, hiện tượng</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21572">
                <a:tc>
                  <a:txBody>
                    <a:bodyPr/>
                    <a:lstStyle/>
                    <a:p>
                      <a:pPr algn="ctr">
                        <a:lnSpc>
                          <a:spcPts val="4900"/>
                        </a:lnSpc>
                        <a:defRPr/>
                      </a:pPr>
                      <a:r>
                        <a:rPr lang="en-US" sz="3500" i="1">
                          <a:solidFill>
                            <a:srgbClr val="000000"/>
                          </a:solidFill>
                          <a:latin typeface="Roboto Condensed Italics"/>
                          <a:ea typeface="Roboto Condensed Italics"/>
                          <a:cs typeface="Roboto Condensed Italics"/>
                          <a:sym typeface="Roboto Condensed Italics"/>
                        </a:rPr>
                        <a:t>Con tôi…</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FFFFF"/>
                    </a:solidFill>
                  </a:tcPr>
                </a:tc>
                <a:tc vMerge="1">
                  <a:txBody>
                    <a:bodyPr/>
                    <a:lstStyle/>
                    <a:p>
                      <a:pPr algn="just">
                        <a:lnSpc>
                          <a:spcPts val="4899"/>
                        </a:lnSpc>
                        <a:defRPr/>
                      </a:pPr>
                      <a:r>
                        <a:rPr lang="en-US" sz="3499" u="none" strike="noStrike">
                          <a:solidFill>
                            <a:srgbClr val="000000"/>
                          </a:solidFill>
                          <a:latin typeface="Roboto Condensed"/>
                          <a:ea typeface="Roboto Condensed"/>
                          <a:cs typeface="Roboto Condensed"/>
                          <a:sym typeface="Roboto Condensed"/>
                        </a:rPr>
                        <a:t>thông báo về sự tồn tại của sự vật, hiện tượng</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21572">
                <a:tc>
                  <a:txBody>
                    <a:bodyPr/>
                    <a:lstStyle/>
                    <a:p>
                      <a:pPr algn="ctr">
                        <a:lnSpc>
                          <a:spcPts val="4900"/>
                        </a:lnSpc>
                        <a:defRPr/>
                      </a:pPr>
                      <a:r>
                        <a:rPr lang="en-US" sz="3500" i="1" dirty="0">
                          <a:solidFill>
                            <a:srgbClr val="000000"/>
                          </a:solidFill>
                          <a:latin typeface="Roboto Condensed Italics"/>
                          <a:ea typeface="Roboto Condensed Italics"/>
                          <a:cs typeface="Roboto Condensed Italics"/>
                          <a:sym typeface="Roboto Condensed Italics"/>
                        </a:rPr>
                        <a:t>Con </a:t>
                      </a:r>
                      <a:r>
                        <a:rPr lang="en-US" sz="3500" i="1" dirty="0" err="1">
                          <a:solidFill>
                            <a:srgbClr val="000000"/>
                          </a:solidFill>
                          <a:latin typeface="Roboto Condensed Italics"/>
                          <a:ea typeface="Roboto Condensed Italics"/>
                          <a:cs typeface="Roboto Condensed Italics"/>
                          <a:sym typeface="Roboto Condensed Italics"/>
                        </a:rPr>
                        <a:t>tôi</a:t>
                      </a:r>
                      <a:r>
                        <a:rPr lang="en-US" sz="3500" i="1" dirty="0">
                          <a:solidFill>
                            <a:srgbClr val="000000"/>
                          </a:solidFill>
                          <a:latin typeface="Roboto Condensed Italics"/>
                          <a:ea typeface="Roboto Condensed Italics"/>
                          <a:cs typeface="Roboto Condensed Italics"/>
                          <a:sym typeface="Roboto Condensed Italics"/>
                        </a:rPr>
                        <a:t>…!</a:t>
                      </a:r>
                      <a:endParaRPr lang="en-US" sz="1100" dirty="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FFFFF"/>
                    </a:solidFill>
                  </a:tcPr>
                </a:tc>
                <a:tc vMerge="1">
                  <a:txBody>
                    <a:bodyPr/>
                    <a:lstStyle/>
                    <a:p>
                      <a:pPr algn="just">
                        <a:lnSpc>
                          <a:spcPts val="4899"/>
                        </a:lnSpc>
                        <a:defRPr/>
                      </a:pPr>
                      <a:r>
                        <a:rPr lang="en-US" sz="3499" u="none" strike="noStrike">
                          <a:solidFill>
                            <a:srgbClr val="000000"/>
                          </a:solidFill>
                          <a:latin typeface="Roboto Condensed"/>
                          <a:ea typeface="Roboto Condensed"/>
                          <a:cs typeface="Roboto Condensed"/>
                          <a:sym typeface="Roboto Condensed"/>
                        </a:rPr>
                        <a:t>thông báo về sự tồn tại của sự vật, hiện tượng</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4" name="Freeform 4"/>
          <p:cNvSpPr/>
          <p:nvPr/>
        </p:nvSpPr>
        <p:spPr>
          <a:xfrm>
            <a:off x="15256948" y="1156792"/>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5256948" y="2443207"/>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5256948" y="3730042"/>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15256948" y="5016036"/>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5256948" y="6302450"/>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15256948" y="7606823"/>
            <a:ext cx="3086384" cy="3229427"/>
          </a:xfrm>
          <a:custGeom>
            <a:avLst/>
            <a:gdLst/>
            <a:ahLst/>
            <a:cxnLst/>
            <a:rect l="l" t="t" r="r" b="b"/>
            <a:pathLst>
              <a:path w="3086384" h="3229427">
                <a:moveTo>
                  <a:pt x="0" y="0"/>
                </a:moveTo>
                <a:lnTo>
                  <a:pt x="3086384" y="0"/>
                </a:lnTo>
                <a:lnTo>
                  <a:pt x="3086384" y="3229427"/>
                </a:lnTo>
                <a:lnTo>
                  <a:pt x="0" y="32294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10" name="Group 10"/>
          <p:cNvGrpSpPr/>
          <p:nvPr/>
        </p:nvGrpSpPr>
        <p:grpSpPr>
          <a:xfrm rot="5400000">
            <a:off x="13111944" y="4512960"/>
            <a:ext cx="7623658" cy="1261080"/>
            <a:chOff x="0" y="0"/>
            <a:chExt cx="10164877" cy="1681440"/>
          </a:xfrm>
        </p:grpSpPr>
        <p:sp>
          <p:nvSpPr>
            <p:cNvPr id="11" name="Freeform 11"/>
            <p:cNvSpPr/>
            <p:nvPr/>
          </p:nvSpPr>
          <p:spPr>
            <a:xfrm>
              <a:off x="0" y="0"/>
              <a:ext cx="10164826" cy="1681480"/>
            </a:xfrm>
            <a:custGeom>
              <a:avLst/>
              <a:gdLst/>
              <a:ahLst/>
              <a:cxnLst/>
              <a:rect l="l" t="t" r="r" b="b"/>
              <a:pathLst>
                <a:path w="10164826" h="1681480">
                  <a:moveTo>
                    <a:pt x="0" y="0"/>
                  </a:moveTo>
                  <a:lnTo>
                    <a:pt x="10164826" y="0"/>
                  </a:lnTo>
                  <a:lnTo>
                    <a:pt x="10164826" y="1681480"/>
                  </a:lnTo>
                  <a:lnTo>
                    <a:pt x="0" y="1681480"/>
                  </a:lnTo>
                  <a:lnTo>
                    <a:pt x="0" y="0"/>
                  </a:lnTo>
                  <a:close/>
                </a:path>
              </a:pathLst>
            </a:custGeom>
            <a:blipFill>
              <a:blip r:embed="rId12"/>
              <a:stretch>
                <a:fillRect t="-125" b="-123"/>
              </a:stretch>
            </a:blipFill>
          </p:spPr>
          <p:txBody>
            <a:bodyPr/>
            <a:lstStyle/>
            <a:p>
              <a:endParaRPr lang="en-US"/>
            </a:p>
          </p:txBody>
        </p:sp>
      </p:grpSp>
      <p:sp>
        <p:nvSpPr>
          <p:cNvPr id="12" name="TextBox 12"/>
          <p:cNvSpPr txBox="1"/>
          <p:nvPr/>
        </p:nvSpPr>
        <p:spPr>
          <a:xfrm rot="-5400000">
            <a:off x="790234" y="591463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3" name="TextBox 13"/>
          <p:cNvSpPr txBox="1"/>
          <p:nvPr/>
        </p:nvSpPr>
        <p:spPr>
          <a:xfrm rot="-5400000">
            <a:off x="790234" y="831167"/>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4" name="TextBox 14"/>
          <p:cNvSpPr txBox="1"/>
          <p:nvPr/>
        </p:nvSpPr>
        <p:spPr>
          <a:xfrm rot="-5400000">
            <a:off x="790234" y="1678412"/>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5" name="TextBox 15"/>
          <p:cNvSpPr txBox="1"/>
          <p:nvPr/>
        </p:nvSpPr>
        <p:spPr>
          <a:xfrm rot="-5400000">
            <a:off x="790234" y="2525657"/>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6" name="TextBox 16"/>
          <p:cNvSpPr txBox="1"/>
          <p:nvPr/>
        </p:nvSpPr>
        <p:spPr>
          <a:xfrm rot="-5400000">
            <a:off x="790234" y="337290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7" name="TextBox 17"/>
          <p:cNvSpPr txBox="1"/>
          <p:nvPr/>
        </p:nvSpPr>
        <p:spPr>
          <a:xfrm rot="-5400000">
            <a:off x="790234" y="422014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8" name="TextBox 18"/>
          <p:cNvSpPr txBox="1"/>
          <p:nvPr/>
        </p:nvSpPr>
        <p:spPr>
          <a:xfrm rot="-5400000">
            <a:off x="790234" y="506739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9" name="TextBox 19"/>
          <p:cNvSpPr txBox="1"/>
          <p:nvPr/>
        </p:nvSpPr>
        <p:spPr>
          <a:xfrm rot="-5400000">
            <a:off x="790234" y="676188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20" name="TextBox 20"/>
          <p:cNvSpPr txBox="1"/>
          <p:nvPr/>
        </p:nvSpPr>
        <p:spPr>
          <a:xfrm rot="-5400000">
            <a:off x="790234" y="760912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pSp>
        <p:nvGrpSpPr>
          <p:cNvPr id="21" name="Group 21"/>
          <p:cNvGrpSpPr/>
          <p:nvPr/>
        </p:nvGrpSpPr>
        <p:grpSpPr>
          <a:xfrm>
            <a:off x="1028700" y="9347332"/>
            <a:ext cx="15613811" cy="751415"/>
            <a:chOff x="0" y="0"/>
            <a:chExt cx="20818415" cy="1001887"/>
          </a:xfrm>
        </p:grpSpPr>
        <p:sp>
          <p:nvSpPr>
            <p:cNvPr id="22" name="Freeform 22"/>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13"/>
              <a:stretch>
                <a:fillRect l="-179" r="-179" b="1"/>
              </a:stretch>
            </a:blipFill>
          </p:spPr>
          <p:txBody>
            <a:bodyPr/>
            <a:lstStyle/>
            <a:p>
              <a:endParaRPr lang="en-US"/>
            </a:p>
          </p:txBody>
        </p:sp>
      </p:grpSp>
      <p:sp>
        <p:nvSpPr>
          <p:cNvPr id="23" name="Freeform 23"/>
          <p:cNvSpPr/>
          <p:nvPr/>
        </p:nvSpPr>
        <p:spPr>
          <a:xfrm>
            <a:off x="1028700" y="634744"/>
            <a:ext cx="15895069" cy="8909016"/>
          </a:xfrm>
          <a:custGeom>
            <a:avLst/>
            <a:gdLst/>
            <a:ahLst/>
            <a:cxnLst/>
            <a:rect l="l" t="t" r="r" b="b"/>
            <a:pathLst>
              <a:path w="15895069" h="8909016">
                <a:moveTo>
                  <a:pt x="0" y="0"/>
                </a:moveTo>
                <a:lnTo>
                  <a:pt x="15895069" y="0"/>
                </a:lnTo>
                <a:lnTo>
                  <a:pt x="15895069" y="8909016"/>
                </a:lnTo>
                <a:lnTo>
                  <a:pt x="0" y="890901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4" name="Freeform 24"/>
          <p:cNvSpPr/>
          <p:nvPr/>
        </p:nvSpPr>
        <p:spPr>
          <a:xfrm>
            <a:off x="1540290" y="1134340"/>
            <a:ext cx="15490737" cy="8277225"/>
          </a:xfrm>
          <a:custGeom>
            <a:avLst/>
            <a:gdLst/>
            <a:ahLst/>
            <a:cxnLst/>
            <a:rect l="l" t="t" r="r" b="b"/>
            <a:pathLst>
              <a:path w="15490737" h="8277225">
                <a:moveTo>
                  <a:pt x="0" y="0"/>
                </a:moveTo>
                <a:lnTo>
                  <a:pt x="15490737" y="0"/>
                </a:lnTo>
                <a:lnTo>
                  <a:pt x="15490737" y="8277225"/>
                </a:lnTo>
                <a:lnTo>
                  <a:pt x="0" y="827722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5" name="Freeform 25"/>
          <p:cNvSpPr/>
          <p:nvPr/>
        </p:nvSpPr>
        <p:spPr>
          <a:xfrm>
            <a:off x="1540290" y="1622751"/>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6" name="Freeform 26"/>
          <p:cNvSpPr/>
          <p:nvPr/>
        </p:nvSpPr>
        <p:spPr>
          <a:xfrm>
            <a:off x="1540290" y="2470372"/>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7" name="Freeform 27"/>
          <p:cNvSpPr/>
          <p:nvPr/>
        </p:nvSpPr>
        <p:spPr>
          <a:xfrm>
            <a:off x="1540290" y="3317993"/>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8" name="Freeform 28"/>
          <p:cNvSpPr/>
          <p:nvPr/>
        </p:nvSpPr>
        <p:spPr>
          <a:xfrm>
            <a:off x="1540290" y="4165614"/>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9" name="Freeform 29"/>
          <p:cNvSpPr/>
          <p:nvPr/>
        </p:nvSpPr>
        <p:spPr>
          <a:xfrm>
            <a:off x="1540290" y="5013235"/>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0" name="Freeform 30"/>
          <p:cNvSpPr/>
          <p:nvPr/>
        </p:nvSpPr>
        <p:spPr>
          <a:xfrm>
            <a:off x="1540290" y="5860856"/>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1" name="Freeform 31"/>
          <p:cNvSpPr/>
          <p:nvPr/>
        </p:nvSpPr>
        <p:spPr>
          <a:xfrm>
            <a:off x="1540290" y="670847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2" name="Freeform 32"/>
          <p:cNvSpPr/>
          <p:nvPr/>
        </p:nvSpPr>
        <p:spPr>
          <a:xfrm>
            <a:off x="1540290" y="755609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3" name="Freeform 33"/>
          <p:cNvSpPr/>
          <p:nvPr/>
        </p:nvSpPr>
        <p:spPr>
          <a:xfrm>
            <a:off x="1540290" y="8403718"/>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4" name="Freeform 34"/>
          <p:cNvSpPr/>
          <p:nvPr/>
        </p:nvSpPr>
        <p:spPr>
          <a:xfrm>
            <a:off x="15988771" y="847355"/>
            <a:ext cx="723223" cy="2470638"/>
          </a:xfrm>
          <a:custGeom>
            <a:avLst/>
            <a:gdLst/>
            <a:ahLst/>
            <a:cxnLst/>
            <a:rect l="l" t="t" r="r" b="b"/>
            <a:pathLst>
              <a:path w="723223" h="2470638">
                <a:moveTo>
                  <a:pt x="0" y="0"/>
                </a:moveTo>
                <a:lnTo>
                  <a:pt x="723223" y="0"/>
                </a:lnTo>
                <a:lnTo>
                  <a:pt x="723223" y="2470638"/>
                </a:lnTo>
                <a:lnTo>
                  <a:pt x="0" y="2470638"/>
                </a:lnTo>
                <a:lnTo>
                  <a:pt x="0" y="0"/>
                </a:lnTo>
                <a:close/>
              </a:path>
            </a:pathLst>
          </a:custGeom>
          <a:blipFill>
            <a:blip r:embed="rId20">
              <a:extLst>
                <a:ext uri="{96DAC541-7B7A-43D3-8B79-37D633B846F1}">
                  <asvg:svgBlip xmlns:asvg="http://schemas.microsoft.com/office/drawing/2016/SVG/main" r:embed="rId21"/>
                </a:ext>
              </a:extLst>
            </a:blip>
            <a:stretch>
              <a:fillRect t="-264" b="-264"/>
            </a:stretch>
          </a:blipFill>
        </p:spPr>
        <p:txBody>
          <a:bodyPr/>
          <a:lstStyle/>
          <a:p>
            <a:endParaRPr lang="en-US"/>
          </a:p>
        </p:txBody>
      </p:sp>
      <p:sp>
        <p:nvSpPr>
          <p:cNvPr id="35" name="TextBox 35"/>
          <p:cNvSpPr txBox="1"/>
          <p:nvPr/>
        </p:nvSpPr>
        <p:spPr>
          <a:xfrm rot="5400000">
            <a:off x="1276465" y="1146803"/>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6" name="TextBox 36"/>
          <p:cNvSpPr txBox="1"/>
          <p:nvPr/>
        </p:nvSpPr>
        <p:spPr>
          <a:xfrm rot="5400000">
            <a:off x="1276465" y="199404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7" name="TextBox 37"/>
          <p:cNvSpPr txBox="1"/>
          <p:nvPr/>
        </p:nvSpPr>
        <p:spPr>
          <a:xfrm rot="5400000">
            <a:off x="1276465" y="284129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8" name="TextBox 38"/>
          <p:cNvSpPr txBox="1"/>
          <p:nvPr/>
        </p:nvSpPr>
        <p:spPr>
          <a:xfrm rot="5400000">
            <a:off x="1276465" y="368853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9" name="TextBox 39"/>
          <p:cNvSpPr txBox="1"/>
          <p:nvPr/>
        </p:nvSpPr>
        <p:spPr>
          <a:xfrm rot="5400000">
            <a:off x="1276465" y="453578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0" name="TextBox 40"/>
          <p:cNvSpPr txBox="1"/>
          <p:nvPr/>
        </p:nvSpPr>
        <p:spPr>
          <a:xfrm rot="5400000">
            <a:off x="1276465" y="538302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1" name="TextBox 41"/>
          <p:cNvSpPr txBox="1"/>
          <p:nvPr/>
        </p:nvSpPr>
        <p:spPr>
          <a:xfrm rot="5400000">
            <a:off x="1276465" y="623027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2" name="TextBox 42"/>
          <p:cNvSpPr txBox="1"/>
          <p:nvPr/>
        </p:nvSpPr>
        <p:spPr>
          <a:xfrm rot="5400000">
            <a:off x="1276465" y="707752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3" name="TextBox 43"/>
          <p:cNvSpPr txBox="1"/>
          <p:nvPr/>
        </p:nvSpPr>
        <p:spPr>
          <a:xfrm rot="5400000">
            <a:off x="1276465" y="792476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4" name="Freeform 44"/>
          <p:cNvSpPr/>
          <p:nvPr/>
        </p:nvSpPr>
        <p:spPr>
          <a:xfrm>
            <a:off x="189498" y="8818816"/>
            <a:ext cx="944087" cy="1185498"/>
          </a:xfrm>
          <a:custGeom>
            <a:avLst/>
            <a:gdLst/>
            <a:ahLst/>
            <a:cxnLst/>
            <a:rect l="l" t="t" r="r" b="b"/>
            <a:pathLst>
              <a:path w="944087" h="1185498">
                <a:moveTo>
                  <a:pt x="0" y="0"/>
                </a:moveTo>
                <a:lnTo>
                  <a:pt x="944087" y="0"/>
                </a:lnTo>
                <a:lnTo>
                  <a:pt x="944087" y="1185498"/>
                </a:lnTo>
                <a:lnTo>
                  <a:pt x="0" y="1185498"/>
                </a:lnTo>
                <a:lnTo>
                  <a:pt x="0" y="0"/>
                </a:lnTo>
                <a:close/>
              </a:path>
            </a:pathLst>
          </a:custGeom>
          <a:blipFill>
            <a:blip r:embed="rId22">
              <a:extLst>
                <a:ext uri="{96DAC541-7B7A-43D3-8B79-37D633B846F1}">
                  <asvg:svgBlip xmlns:asvg="http://schemas.microsoft.com/office/drawing/2016/SVG/main" r:embed="rId23"/>
                </a:ext>
              </a:extLst>
            </a:blip>
            <a:stretch>
              <a:fillRect l="-228" r="-228"/>
            </a:stretch>
          </a:blipFill>
        </p:spPr>
        <p:txBody>
          <a:bodyPr/>
          <a:lstStyle/>
          <a:p>
            <a:endParaRPr lang="en-US"/>
          </a:p>
        </p:txBody>
      </p:sp>
      <p:sp>
        <p:nvSpPr>
          <p:cNvPr id="45" name="Freeform 45"/>
          <p:cNvSpPr/>
          <p:nvPr/>
        </p:nvSpPr>
        <p:spPr>
          <a:xfrm flipH="1">
            <a:off x="17259300" y="150491"/>
            <a:ext cx="944087" cy="1185498"/>
          </a:xfrm>
          <a:custGeom>
            <a:avLst/>
            <a:gdLst/>
            <a:ahLst/>
            <a:cxnLst/>
            <a:rect l="l" t="t" r="r" b="b"/>
            <a:pathLst>
              <a:path w="944087" h="1185498">
                <a:moveTo>
                  <a:pt x="944087" y="0"/>
                </a:moveTo>
                <a:lnTo>
                  <a:pt x="0" y="0"/>
                </a:lnTo>
                <a:lnTo>
                  <a:pt x="0" y="1185498"/>
                </a:lnTo>
                <a:lnTo>
                  <a:pt x="944087" y="1185498"/>
                </a:lnTo>
                <a:lnTo>
                  <a:pt x="944087" y="0"/>
                </a:lnTo>
                <a:close/>
              </a:path>
            </a:pathLst>
          </a:custGeom>
          <a:blipFill>
            <a:blip r:embed="rId22">
              <a:extLst>
                <a:ext uri="{96DAC541-7B7A-43D3-8B79-37D633B846F1}">
                  <asvg:svgBlip xmlns:asvg="http://schemas.microsoft.com/office/drawing/2016/SVG/main" r:embed="rId23"/>
                </a:ext>
              </a:extLst>
            </a:blip>
            <a:stretch>
              <a:fillRect l="-228" r="-228"/>
            </a:stretch>
          </a:blipFill>
        </p:spPr>
        <p:txBody>
          <a:bodyPr/>
          <a:lstStyle/>
          <a:p>
            <a:endParaRPr lang="en-US"/>
          </a:p>
        </p:txBody>
      </p:sp>
      <p:sp>
        <p:nvSpPr>
          <p:cNvPr id="46" name="TextBox 46"/>
          <p:cNvSpPr txBox="1"/>
          <p:nvPr/>
        </p:nvSpPr>
        <p:spPr>
          <a:xfrm>
            <a:off x="2051961" y="1316975"/>
            <a:ext cx="5006622" cy="712202"/>
          </a:xfrm>
          <a:prstGeom prst="rect">
            <a:avLst/>
          </a:prstGeom>
        </p:spPr>
        <p:txBody>
          <a:bodyPr lIns="0" tIns="0" rIns="0" bIns="0" rtlCol="0" anchor="t">
            <a:spAutoFit/>
          </a:bodyPr>
          <a:lstStyle/>
          <a:p>
            <a:pPr algn="ctr">
              <a:lnSpc>
                <a:spcPts val="5815"/>
              </a:lnSpc>
            </a:pPr>
            <a:r>
              <a:rPr lang="en-US" sz="4153" b="1">
                <a:solidFill>
                  <a:srgbClr val="6E9277"/>
                </a:solidFill>
                <a:latin typeface="Roboto Condensed Bold"/>
                <a:ea typeface="Roboto Condensed Bold"/>
                <a:cs typeface="Roboto Condensed Bold"/>
                <a:sym typeface="Roboto Condensed Bold"/>
              </a:rPr>
              <a:t>BÀI 4 SGK TR.132</a:t>
            </a:r>
          </a:p>
        </p:txBody>
      </p:sp>
      <p:sp>
        <p:nvSpPr>
          <p:cNvPr id="47" name="TextBox 47"/>
          <p:cNvSpPr txBox="1"/>
          <p:nvPr/>
        </p:nvSpPr>
        <p:spPr>
          <a:xfrm>
            <a:off x="2238906" y="2245059"/>
            <a:ext cx="13562920" cy="1287095"/>
          </a:xfrm>
          <a:prstGeom prst="rect">
            <a:avLst/>
          </a:prstGeom>
        </p:spPr>
        <p:txBody>
          <a:bodyPr lIns="0" tIns="0" rIns="0" bIns="0" rtlCol="0" anchor="t">
            <a:spAutoFit/>
          </a:bodyPr>
          <a:lstStyle/>
          <a:p>
            <a:pPr algn="just">
              <a:lnSpc>
                <a:spcPts val="5179"/>
              </a:lnSpc>
            </a:pPr>
            <a:r>
              <a:rPr lang="en-US" sz="3699" b="1">
                <a:solidFill>
                  <a:srgbClr val="474037"/>
                </a:solidFill>
                <a:latin typeface="Roboto Condensed Bold"/>
                <a:ea typeface="Roboto Condensed Bold"/>
                <a:cs typeface="Roboto Condensed Bold"/>
                <a:sym typeface="Roboto Condensed Bold"/>
              </a:rPr>
              <a:t>Chỉ ra câu đặc biệt và câu rút gọn trong đoạn văn sau, từ đó nêu sự khác nhau giữa câu đặc biệt và câu rút gọn:</a:t>
            </a:r>
          </a:p>
        </p:txBody>
      </p:sp>
      <p:sp>
        <p:nvSpPr>
          <p:cNvPr id="48" name="TextBox 48"/>
          <p:cNvSpPr txBox="1"/>
          <p:nvPr/>
        </p:nvSpPr>
        <p:spPr>
          <a:xfrm>
            <a:off x="2425851" y="4010247"/>
            <a:ext cx="13562920" cy="3915896"/>
          </a:xfrm>
          <a:prstGeom prst="rect">
            <a:avLst/>
          </a:prstGeom>
        </p:spPr>
        <p:txBody>
          <a:bodyPr lIns="0" tIns="0" rIns="0" bIns="0" rtlCol="0" anchor="t">
            <a:spAutoFit/>
          </a:bodyPr>
          <a:lstStyle/>
          <a:p>
            <a:pPr algn="just">
              <a:lnSpc>
                <a:spcPts val="5179"/>
              </a:lnSpc>
            </a:pPr>
            <a:r>
              <a:rPr lang="en-US" sz="3699" i="1">
                <a:solidFill>
                  <a:srgbClr val="474037"/>
                </a:solidFill>
                <a:latin typeface="Roboto Condensed Italics"/>
                <a:ea typeface="Roboto Condensed Italics"/>
                <a:cs typeface="Roboto Condensed Italics"/>
                <a:sym typeface="Roboto Condensed Italics"/>
              </a:rPr>
              <a:t>       -Trời ơi, chỉ còn có năm phút!</a:t>
            </a:r>
          </a:p>
          <a:p>
            <a:pPr algn="just">
              <a:lnSpc>
                <a:spcPts val="5179"/>
              </a:lnSpc>
            </a:pPr>
            <a:r>
              <a:rPr lang="en-US" sz="3699" i="1">
                <a:solidFill>
                  <a:srgbClr val="474037"/>
                </a:solidFill>
                <a:latin typeface="Roboto Condensed Italics"/>
                <a:ea typeface="Roboto Condensed Italics"/>
                <a:cs typeface="Roboto Condensed Italics"/>
                <a:sym typeface="Roboto Condensed Italics"/>
              </a:rPr>
              <a:t>      Chính là anh thanh niên giật mình nói to, giọng cười nhưng đầy tiếc rẻ. Anh chạy ra nhà sau, rồi trở vào liền, tay cầm một cái làn. Nhà họa sĩ tặc lưỡi đứng dậy. Cô gái cũng đứng lên, thong thả đi đến chỗ bác già.</a:t>
            </a:r>
          </a:p>
          <a:p>
            <a:pPr algn="just">
              <a:lnSpc>
                <a:spcPts val="5179"/>
              </a:lnSpc>
            </a:pPr>
            <a:r>
              <a:rPr lang="en-US" sz="3699" i="1">
                <a:solidFill>
                  <a:srgbClr val="474037"/>
                </a:solidFill>
                <a:latin typeface="Roboto Condensed Italics"/>
                <a:ea typeface="Roboto Condensed Italics"/>
                <a:cs typeface="Roboto Condensed Italics"/>
                <a:sym typeface="Roboto Condensed Italics"/>
              </a:rPr>
              <a:t>      -Ô! Cô còn quên chiếc mùi soa đây này!</a:t>
            </a:r>
          </a:p>
          <a:p>
            <a:pPr algn="r">
              <a:lnSpc>
                <a:spcPts val="5179"/>
              </a:lnSpc>
            </a:pPr>
            <a:r>
              <a:rPr lang="en-US" sz="3699">
                <a:solidFill>
                  <a:srgbClr val="474037"/>
                </a:solidFill>
                <a:latin typeface="Roboto Condensed"/>
                <a:ea typeface="Roboto Condensed"/>
                <a:cs typeface="Roboto Condensed"/>
                <a:sym typeface="Roboto Condensed"/>
              </a:rPr>
              <a:t>(Nguyễn Thành Long, </a:t>
            </a:r>
            <a:r>
              <a:rPr lang="en-US" sz="3699" i="1">
                <a:solidFill>
                  <a:srgbClr val="474037"/>
                </a:solidFill>
                <a:latin typeface="Roboto Condensed Italics"/>
                <a:ea typeface="Roboto Condensed Italics"/>
                <a:cs typeface="Roboto Condensed Italics"/>
                <a:sym typeface="Roboto Condensed Italics"/>
              </a:rPr>
              <a:t>Lặng lẽ Sa Pa</a:t>
            </a:r>
            <a:r>
              <a:rPr lang="en-US" sz="3699">
                <a:solidFill>
                  <a:srgbClr val="474037"/>
                </a:solidFill>
                <a:latin typeface="Roboto Condensed"/>
                <a:ea typeface="Roboto Condensed"/>
                <a:cs typeface="Roboto Condensed"/>
                <a:sym typeface="Roboto Condensed"/>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4" name="Freeform 4"/>
          <p:cNvSpPr/>
          <p:nvPr/>
        </p:nvSpPr>
        <p:spPr>
          <a:xfrm>
            <a:off x="15256948" y="1156792"/>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5256948" y="2443207"/>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5256948" y="3730042"/>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15256948" y="5016036"/>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5256948" y="6302450"/>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15256948" y="7606823"/>
            <a:ext cx="3086384" cy="3229427"/>
          </a:xfrm>
          <a:custGeom>
            <a:avLst/>
            <a:gdLst/>
            <a:ahLst/>
            <a:cxnLst/>
            <a:rect l="l" t="t" r="r" b="b"/>
            <a:pathLst>
              <a:path w="3086384" h="3229427">
                <a:moveTo>
                  <a:pt x="0" y="0"/>
                </a:moveTo>
                <a:lnTo>
                  <a:pt x="3086384" y="0"/>
                </a:lnTo>
                <a:lnTo>
                  <a:pt x="3086384" y="3229427"/>
                </a:lnTo>
                <a:lnTo>
                  <a:pt x="0" y="32294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10" name="Group 10"/>
          <p:cNvGrpSpPr/>
          <p:nvPr/>
        </p:nvGrpSpPr>
        <p:grpSpPr>
          <a:xfrm rot="5400000">
            <a:off x="13111944" y="4512960"/>
            <a:ext cx="7623658" cy="1261080"/>
            <a:chOff x="0" y="0"/>
            <a:chExt cx="10164877" cy="1681440"/>
          </a:xfrm>
        </p:grpSpPr>
        <p:sp>
          <p:nvSpPr>
            <p:cNvPr id="11" name="Freeform 11"/>
            <p:cNvSpPr/>
            <p:nvPr/>
          </p:nvSpPr>
          <p:spPr>
            <a:xfrm>
              <a:off x="0" y="0"/>
              <a:ext cx="10164826" cy="1681480"/>
            </a:xfrm>
            <a:custGeom>
              <a:avLst/>
              <a:gdLst/>
              <a:ahLst/>
              <a:cxnLst/>
              <a:rect l="l" t="t" r="r" b="b"/>
              <a:pathLst>
                <a:path w="10164826" h="1681480">
                  <a:moveTo>
                    <a:pt x="0" y="0"/>
                  </a:moveTo>
                  <a:lnTo>
                    <a:pt x="10164826" y="0"/>
                  </a:lnTo>
                  <a:lnTo>
                    <a:pt x="10164826" y="1681480"/>
                  </a:lnTo>
                  <a:lnTo>
                    <a:pt x="0" y="1681480"/>
                  </a:lnTo>
                  <a:lnTo>
                    <a:pt x="0" y="0"/>
                  </a:lnTo>
                  <a:close/>
                </a:path>
              </a:pathLst>
            </a:custGeom>
            <a:blipFill>
              <a:blip r:embed="rId12"/>
              <a:stretch>
                <a:fillRect t="-125" b="-123"/>
              </a:stretch>
            </a:blipFill>
          </p:spPr>
          <p:txBody>
            <a:bodyPr/>
            <a:lstStyle/>
            <a:p>
              <a:endParaRPr lang="en-US"/>
            </a:p>
          </p:txBody>
        </p:sp>
      </p:grpSp>
      <p:sp>
        <p:nvSpPr>
          <p:cNvPr id="12" name="TextBox 12"/>
          <p:cNvSpPr txBox="1"/>
          <p:nvPr/>
        </p:nvSpPr>
        <p:spPr>
          <a:xfrm rot="-5400000">
            <a:off x="774622" y="590111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3" name="TextBox 13"/>
          <p:cNvSpPr txBox="1"/>
          <p:nvPr/>
        </p:nvSpPr>
        <p:spPr>
          <a:xfrm rot="-5400000">
            <a:off x="774622" y="817643"/>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4" name="TextBox 14"/>
          <p:cNvSpPr txBox="1"/>
          <p:nvPr/>
        </p:nvSpPr>
        <p:spPr>
          <a:xfrm rot="-5400000">
            <a:off x="774622" y="1664888"/>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5" name="TextBox 15"/>
          <p:cNvSpPr txBox="1"/>
          <p:nvPr/>
        </p:nvSpPr>
        <p:spPr>
          <a:xfrm rot="-5400000">
            <a:off x="774622" y="251213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6" name="TextBox 16"/>
          <p:cNvSpPr txBox="1"/>
          <p:nvPr/>
        </p:nvSpPr>
        <p:spPr>
          <a:xfrm rot="-5400000">
            <a:off x="774622" y="335937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7" name="TextBox 17"/>
          <p:cNvSpPr txBox="1"/>
          <p:nvPr/>
        </p:nvSpPr>
        <p:spPr>
          <a:xfrm rot="-5400000">
            <a:off x="774622" y="420662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8" name="TextBox 18"/>
          <p:cNvSpPr txBox="1"/>
          <p:nvPr/>
        </p:nvSpPr>
        <p:spPr>
          <a:xfrm rot="-5400000">
            <a:off x="774622" y="505386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9" name="TextBox 19"/>
          <p:cNvSpPr txBox="1"/>
          <p:nvPr/>
        </p:nvSpPr>
        <p:spPr>
          <a:xfrm rot="-5400000">
            <a:off x="774622" y="674836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20" name="TextBox 20"/>
          <p:cNvSpPr txBox="1"/>
          <p:nvPr/>
        </p:nvSpPr>
        <p:spPr>
          <a:xfrm rot="-5400000">
            <a:off x="774622" y="759560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pSp>
        <p:nvGrpSpPr>
          <p:cNvPr id="21" name="Group 21"/>
          <p:cNvGrpSpPr/>
          <p:nvPr/>
        </p:nvGrpSpPr>
        <p:grpSpPr>
          <a:xfrm>
            <a:off x="1028700" y="9347332"/>
            <a:ext cx="15613811" cy="751415"/>
            <a:chOff x="0" y="0"/>
            <a:chExt cx="20818415" cy="1001887"/>
          </a:xfrm>
        </p:grpSpPr>
        <p:sp>
          <p:nvSpPr>
            <p:cNvPr id="22" name="Freeform 22"/>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13"/>
              <a:stretch>
                <a:fillRect l="-179" r="-179" b="1"/>
              </a:stretch>
            </a:blipFill>
          </p:spPr>
          <p:txBody>
            <a:bodyPr/>
            <a:lstStyle/>
            <a:p>
              <a:endParaRPr lang="en-US"/>
            </a:p>
          </p:txBody>
        </p:sp>
      </p:grpSp>
      <p:sp>
        <p:nvSpPr>
          <p:cNvPr id="23" name="Freeform 23"/>
          <p:cNvSpPr/>
          <p:nvPr/>
        </p:nvSpPr>
        <p:spPr>
          <a:xfrm>
            <a:off x="1028700" y="634744"/>
            <a:ext cx="15895069" cy="8909016"/>
          </a:xfrm>
          <a:custGeom>
            <a:avLst/>
            <a:gdLst/>
            <a:ahLst/>
            <a:cxnLst/>
            <a:rect l="l" t="t" r="r" b="b"/>
            <a:pathLst>
              <a:path w="15895069" h="8909016">
                <a:moveTo>
                  <a:pt x="0" y="0"/>
                </a:moveTo>
                <a:lnTo>
                  <a:pt x="15895069" y="0"/>
                </a:lnTo>
                <a:lnTo>
                  <a:pt x="15895069" y="8909016"/>
                </a:lnTo>
                <a:lnTo>
                  <a:pt x="0" y="890901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4" name="Freeform 24"/>
          <p:cNvSpPr/>
          <p:nvPr/>
        </p:nvSpPr>
        <p:spPr>
          <a:xfrm>
            <a:off x="1398632" y="1093920"/>
            <a:ext cx="15490737" cy="8277225"/>
          </a:xfrm>
          <a:custGeom>
            <a:avLst/>
            <a:gdLst/>
            <a:ahLst/>
            <a:cxnLst/>
            <a:rect l="l" t="t" r="r" b="b"/>
            <a:pathLst>
              <a:path w="15490737" h="8277225">
                <a:moveTo>
                  <a:pt x="0" y="0"/>
                </a:moveTo>
                <a:lnTo>
                  <a:pt x="15490736" y="0"/>
                </a:lnTo>
                <a:lnTo>
                  <a:pt x="15490736" y="8277224"/>
                </a:lnTo>
                <a:lnTo>
                  <a:pt x="0" y="827722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5" name="Freeform 25"/>
          <p:cNvSpPr/>
          <p:nvPr/>
        </p:nvSpPr>
        <p:spPr>
          <a:xfrm>
            <a:off x="1540290" y="1622751"/>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6" name="Freeform 26"/>
          <p:cNvSpPr/>
          <p:nvPr/>
        </p:nvSpPr>
        <p:spPr>
          <a:xfrm>
            <a:off x="1540290" y="2470372"/>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7" name="Freeform 27"/>
          <p:cNvSpPr/>
          <p:nvPr/>
        </p:nvSpPr>
        <p:spPr>
          <a:xfrm>
            <a:off x="1540290" y="3317993"/>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8" name="Freeform 28"/>
          <p:cNvSpPr/>
          <p:nvPr/>
        </p:nvSpPr>
        <p:spPr>
          <a:xfrm>
            <a:off x="1540290" y="4165614"/>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9" name="Freeform 29"/>
          <p:cNvSpPr/>
          <p:nvPr/>
        </p:nvSpPr>
        <p:spPr>
          <a:xfrm>
            <a:off x="1540290" y="5013235"/>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0" name="Freeform 30"/>
          <p:cNvSpPr/>
          <p:nvPr/>
        </p:nvSpPr>
        <p:spPr>
          <a:xfrm>
            <a:off x="1540290" y="5860856"/>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1" name="Freeform 31"/>
          <p:cNvSpPr/>
          <p:nvPr/>
        </p:nvSpPr>
        <p:spPr>
          <a:xfrm>
            <a:off x="1540290" y="670847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2" name="Freeform 32"/>
          <p:cNvSpPr/>
          <p:nvPr/>
        </p:nvSpPr>
        <p:spPr>
          <a:xfrm>
            <a:off x="1540290" y="755609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3" name="Freeform 33"/>
          <p:cNvSpPr/>
          <p:nvPr/>
        </p:nvSpPr>
        <p:spPr>
          <a:xfrm>
            <a:off x="1540290" y="8403718"/>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4" name="Freeform 34"/>
          <p:cNvSpPr/>
          <p:nvPr/>
        </p:nvSpPr>
        <p:spPr>
          <a:xfrm>
            <a:off x="15988771" y="847355"/>
            <a:ext cx="723223" cy="2470638"/>
          </a:xfrm>
          <a:custGeom>
            <a:avLst/>
            <a:gdLst/>
            <a:ahLst/>
            <a:cxnLst/>
            <a:rect l="l" t="t" r="r" b="b"/>
            <a:pathLst>
              <a:path w="723223" h="2470638">
                <a:moveTo>
                  <a:pt x="0" y="0"/>
                </a:moveTo>
                <a:lnTo>
                  <a:pt x="723223" y="0"/>
                </a:lnTo>
                <a:lnTo>
                  <a:pt x="723223" y="2470638"/>
                </a:lnTo>
                <a:lnTo>
                  <a:pt x="0" y="2470638"/>
                </a:lnTo>
                <a:lnTo>
                  <a:pt x="0" y="0"/>
                </a:lnTo>
                <a:close/>
              </a:path>
            </a:pathLst>
          </a:custGeom>
          <a:blipFill>
            <a:blip r:embed="rId20">
              <a:extLst>
                <a:ext uri="{96DAC541-7B7A-43D3-8B79-37D633B846F1}">
                  <asvg:svgBlip xmlns:asvg="http://schemas.microsoft.com/office/drawing/2016/SVG/main" r:embed="rId21"/>
                </a:ext>
              </a:extLst>
            </a:blip>
            <a:stretch>
              <a:fillRect t="-264" b="-264"/>
            </a:stretch>
          </a:blipFill>
        </p:spPr>
        <p:txBody>
          <a:bodyPr/>
          <a:lstStyle/>
          <a:p>
            <a:endParaRPr lang="en-US"/>
          </a:p>
        </p:txBody>
      </p:sp>
      <p:sp>
        <p:nvSpPr>
          <p:cNvPr id="35" name="TextBox 35"/>
          <p:cNvSpPr txBox="1"/>
          <p:nvPr/>
        </p:nvSpPr>
        <p:spPr>
          <a:xfrm rot="5400000">
            <a:off x="1247799" y="1112988"/>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6" name="TextBox 36"/>
          <p:cNvSpPr txBox="1"/>
          <p:nvPr/>
        </p:nvSpPr>
        <p:spPr>
          <a:xfrm rot="5400000">
            <a:off x="1247799" y="196023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7" name="TextBox 37"/>
          <p:cNvSpPr txBox="1"/>
          <p:nvPr/>
        </p:nvSpPr>
        <p:spPr>
          <a:xfrm rot="5400000">
            <a:off x="1247799" y="280747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8" name="TextBox 38"/>
          <p:cNvSpPr txBox="1"/>
          <p:nvPr/>
        </p:nvSpPr>
        <p:spPr>
          <a:xfrm rot="5400000">
            <a:off x="1247799" y="365472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9" name="TextBox 39"/>
          <p:cNvSpPr txBox="1"/>
          <p:nvPr/>
        </p:nvSpPr>
        <p:spPr>
          <a:xfrm rot="5400000">
            <a:off x="1247799" y="450196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0" name="TextBox 40"/>
          <p:cNvSpPr txBox="1"/>
          <p:nvPr/>
        </p:nvSpPr>
        <p:spPr>
          <a:xfrm rot="5400000">
            <a:off x="1247799" y="534921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1" name="TextBox 41"/>
          <p:cNvSpPr txBox="1"/>
          <p:nvPr/>
        </p:nvSpPr>
        <p:spPr>
          <a:xfrm rot="5400000">
            <a:off x="1247799" y="619646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2" name="TextBox 42"/>
          <p:cNvSpPr txBox="1"/>
          <p:nvPr/>
        </p:nvSpPr>
        <p:spPr>
          <a:xfrm rot="5400000">
            <a:off x="1247799" y="704370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3" name="TextBox 43"/>
          <p:cNvSpPr txBox="1"/>
          <p:nvPr/>
        </p:nvSpPr>
        <p:spPr>
          <a:xfrm rot="5400000">
            <a:off x="1247799" y="789095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4" name="Freeform 44"/>
          <p:cNvSpPr/>
          <p:nvPr/>
        </p:nvSpPr>
        <p:spPr>
          <a:xfrm>
            <a:off x="189498" y="8818816"/>
            <a:ext cx="944087" cy="1185498"/>
          </a:xfrm>
          <a:custGeom>
            <a:avLst/>
            <a:gdLst/>
            <a:ahLst/>
            <a:cxnLst/>
            <a:rect l="l" t="t" r="r" b="b"/>
            <a:pathLst>
              <a:path w="944087" h="1185498">
                <a:moveTo>
                  <a:pt x="0" y="0"/>
                </a:moveTo>
                <a:lnTo>
                  <a:pt x="944087" y="0"/>
                </a:lnTo>
                <a:lnTo>
                  <a:pt x="944087" y="1185498"/>
                </a:lnTo>
                <a:lnTo>
                  <a:pt x="0" y="1185498"/>
                </a:lnTo>
                <a:lnTo>
                  <a:pt x="0" y="0"/>
                </a:lnTo>
                <a:close/>
              </a:path>
            </a:pathLst>
          </a:custGeom>
          <a:blipFill>
            <a:blip r:embed="rId22">
              <a:extLst>
                <a:ext uri="{96DAC541-7B7A-43D3-8B79-37D633B846F1}">
                  <asvg:svgBlip xmlns:asvg="http://schemas.microsoft.com/office/drawing/2016/SVG/main" r:embed="rId23"/>
                </a:ext>
              </a:extLst>
            </a:blip>
            <a:stretch>
              <a:fillRect l="-228" r="-228"/>
            </a:stretch>
          </a:blipFill>
        </p:spPr>
        <p:txBody>
          <a:bodyPr/>
          <a:lstStyle/>
          <a:p>
            <a:endParaRPr lang="en-US"/>
          </a:p>
        </p:txBody>
      </p:sp>
      <p:sp>
        <p:nvSpPr>
          <p:cNvPr id="45" name="Freeform 45"/>
          <p:cNvSpPr/>
          <p:nvPr/>
        </p:nvSpPr>
        <p:spPr>
          <a:xfrm flipH="1">
            <a:off x="17259300" y="150491"/>
            <a:ext cx="944087" cy="1185498"/>
          </a:xfrm>
          <a:custGeom>
            <a:avLst/>
            <a:gdLst/>
            <a:ahLst/>
            <a:cxnLst/>
            <a:rect l="l" t="t" r="r" b="b"/>
            <a:pathLst>
              <a:path w="944087" h="1185498">
                <a:moveTo>
                  <a:pt x="944087" y="0"/>
                </a:moveTo>
                <a:lnTo>
                  <a:pt x="0" y="0"/>
                </a:lnTo>
                <a:lnTo>
                  <a:pt x="0" y="1185498"/>
                </a:lnTo>
                <a:lnTo>
                  <a:pt x="944087" y="1185498"/>
                </a:lnTo>
                <a:lnTo>
                  <a:pt x="944087" y="0"/>
                </a:lnTo>
                <a:close/>
              </a:path>
            </a:pathLst>
          </a:custGeom>
          <a:blipFill>
            <a:blip r:embed="rId22">
              <a:extLst>
                <a:ext uri="{96DAC541-7B7A-43D3-8B79-37D633B846F1}">
                  <asvg:svgBlip xmlns:asvg="http://schemas.microsoft.com/office/drawing/2016/SVG/main" r:embed="rId23"/>
                </a:ext>
              </a:extLst>
            </a:blip>
            <a:stretch>
              <a:fillRect l="-228" r="-228"/>
            </a:stretch>
          </a:blipFill>
        </p:spPr>
        <p:txBody>
          <a:bodyPr/>
          <a:lstStyle/>
          <a:p>
            <a:endParaRPr lang="en-US"/>
          </a:p>
        </p:txBody>
      </p:sp>
      <p:graphicFrame>
        <p:nvGraphicFramePr>
          <p:cNvPr id="46" name="Table 46"/>
          <p:cNvGraphicFramePr>
            <a:graphicFrameLocks noGrp="1"/>
          </p:cNvGraphicFramePr>
          <p:nvPr/>
        </p:nvGraphicFramePr>
        <p:xfrm>
          <a:off x="2458449" y="2443207"/>
          <a:ext cx="13371102" cy="6004741"/>
        </p:xfrm>
        <a:graphic>
          <a:graphicData uri="http://schemas.openxmlformats.org/drawingml/2006/table">
            <a:tbl>
              <a:tblPr/>
              <a:tblGrid>
                <a:gridCol w="3051341">
                  <a:extLst>
                    <a:ext uri="{9D8B030D-6E8A-4147-A177-3AD203B41FA5}">
                      <a16:colId xmlns:a16="http://schemas.microsoft.com/office/drawing/2014/main" val="20000"/>
                    </a:ext>
                  </a:extLst>
                </a:gridCol>
                <a:gridCol w="6269816">
                  <a:extLst>
                    <a:ext uri="{9D8B030D-6E8A-4147-A177-3AD203B41FA5}">
                      <a16:colId xmlns:a16="http://schemas.microsoft.com/office/drawing/2014/main" val="20001"/>
                    </a:ext>
                  </a:extLst>
                </a:gridCol>
                <a:gridCol w="4049945">
                  <a:extLst>
                    <a:ext uri="{9D8B030D-6E8A-4147-A177-3AD203B41FA5}">
                      <a16:colId xmlns:a16="http://schemas.microsoft.com/office/drawing/2014/main" val="20002"/>
                    </a:ext>
                  </a:extLst>
                </a:gridCol>
              </a:tblGrid>
              <a:tr h="1797663">
                <a:tc>
                  <a:txBody>
                    <a:bodyPr/>
                    <a:lstStyle/>
                    <a:p>
                      <a:pPr algn="ctr">
                        <a:lnSpc>
                          <a:spcPts val="5599"/>
                        </a:lnSpc>
                        <a:defRPr/>
                      </a:pP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DF4D7"/>
                    </a:solidFill>
                  </a:tcPr>
                </a:tc>
                <a:tc>
                  <a:txBody>
                    <a:bodyPr/>
                    <a:lstStyle/>
                    <a:p>
                      <a:pPr algn="ctr">
                        <a:lnSpc>
                          <a:spcPts val="5599"/>
                        </a:lnSpc>
                        <a:defRPr/>
                      </a:pPr>
                      <a:r>
                        <a:rPr lang="en-US" sz="3999" b="1">
                          <a:solidFill>
                            <a:srgbClr val="474037"/>
                          </a:solidFill>
                          <a:latin typeface="Roboto Condensed Bold"/>
                          <a:ea typeface="Roboto Condensed Bold"/>
                          <a:cs typeface="Roboto Condensed Bold"/>
                          <a:sym typeface="Roboto Condensed Bold"/>
                        </a:rPr>
                        <a:t>Câu rút gọn</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DF4D7"/>
                    </a:solidFill>
                  </a:tcPr>
                </a:tc>
                <a:tc>
                  <a:txBody>
                    <a:bodyPr/>
                    <a:lstStyle/>
                    <a:p>
                      <a:pPr algn="ctr">
                        <a:lnSpc>
                          <a:spcPts val="5599"/>
                        </a:lnSpc>
                        <a:defRPr/>
                      </a:pPr>
                      <a:r>
                        <a:rPr lang="en-US" sz="3999" b="1">
                          <a:solidFill>
                            <a:srgbClr val="474037"/>
                          </a:solidFill>
                          <a:latin typeface="Roboto Condensed Bold"/>
                          <a:ea typeface="Roboto Condensed Bold"/>
                          <a:cs typeface="Roboto Condensed Bold"/>
                          <a:sym typeface="Roboto Condensed Bold"/>
                        </a:rPr>
                        <a:t>Câu đặc biệt</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DF4D7"/>
                    </a:solidFill>
                  </a:tcPr>
                </a:tc>
                <a:extLst>
                  <a:ext uri="{0D108BD9-81ED-4DB2-BD59-A6C34878D82A}">
                    <a16:rowId xmlns:a16="http://schemas.microsoft.com/office/drawing/2014/main" val="10000"/>
                  </a:ext>
                </a:extLst>
              </a:tr>
              <a:tr h="1077914">
                <a:tc>
                  <a:txBody>
                    <a:bodyPr/>
                    <a:lstStyle/>
                    <a:p>
                      <a:pPr algn="ctr">
                        <a:lnSpc>
                          <a:spcPts val="5599"/>
                        </a:lnSpc>
                        <a:defRPr/>
                      </a:pPr>
                      <a:r>
                        <a:rPr lang="en-US" sz="3999" b="1">
                          <a:solidFill>
                            <a:srgbClr val="474037"/>
                          </a:solidFill>
                          <a:latin typeface="Roboto Condensed Bold"/>
                          <a:ea typeface="Roboto Condensed Bold"/>
                          <a:cs typeface="Roboto Condensed Bold"/>
                          <a:sym typeface="Roboto Condensed Bold"/>
                        </a:rPr>
                        <a:t>Phát hiện câu</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FFFFF"/>
                    </a:solidFill>
                  </a:tcPr>
                </a:tc>
                <a:tc>
                  <a:txBody>
                    <a:bodyPr/>
                    <a:lstStyle/>
                    <a:p>
                      <a:pPr algn="ctr">
                        <a:lnSpc>
                          <a:spcPts val="5599"/>
                        </a:lnSpc>
                        <a:defRPr/>
                      </a:pPr>
                      <a:r>
                        <a:rPr lang="en-US" sz="3999" i="1" u="none" strike="noStrike">
                          <a:solidFill>
                            <a:srgbClr val="474037"/>
                          </a:solidFill>
                          <a:latin typeface="Roboto Condensed Italics"/>
                          <a:ea typeface="Roboto Condensed Italics"/>
                          <a:cs typeface="Roboto Condensed Italics"/>
                          <a:sym typeface="Roboto Condensed Italics"/>
                        </a:rPr>
                        <a:t>Trời ơi, chỉ còn có năm phút!</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FFFFF"/>
                    </a:solidFill>
                  </a:tcPr>
                </a:tc>
                <a:tc>
                  <a:txBody>
                    <a:bodyPr/>
                    <a:lstStyle/>
                    <a:p>
                      <a:pPr algn="ctr">
                        <a:lnSpc>
                          <a:spcPts val="5599"/>
                        </a:lnSpc>
                        <a:defRPr/>
                      </a:pPr>
                      <a:r>
                        <a:rPr lang="en-US" sz="3999" i="1" u="none" strike="noStrike">
                          <a:solidFill>
                            <a:srgbClr val="474037"/>
                          </a:solidFill>
                          <a:latin typeface="Roboto Condensed Italics"/>
                          <a:ea typeface="Roboto Condensed Italics"/>
                          <a:cs typeface="Roboto Condensed Italics"/>
                          <a:sym typeface="Roboto Condensed Italics"/>
                        </a:rPr>
                        <a:t>Ô!</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129164">
                <a:tc>
                  <a:txBody>
                    <a:bodyPr/>
                    <a:lstStyle/>
                    <a:p>
                      <a:pPr algn="ctr">
                        <a:lnSpc>
                          <a:spcPts val="5599"/>
                        </a:lnSpc>
                        <a:defRPr/>
                      </a:pPr>
                      <a:r>
                        <a:rPr lang="en-US" sz="3999" b="1">
                          <a:solidFill>
                            <a:srgbClr val="474037"/>
                          </a:solidFill>
                          <a:latin typeface="Roboto Condensed Bold"/>
                          <a:ea typeface="Roboto Condensed Bold"/>
                          <a:cs typeface="Roboto Condensed Bold"/>
                          <a:sym typeface="Roboto Condensed Bold"/>
                        </a:rPr>
                        <a:t>Điểm khác biệt</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FFFFF"/>
                    </a:solidFill>
                  </a:tcPr>
                </a:tc>
                <a:tc>
                  <a:txBody>
                    <a:bodyPr/>
                    <a:lstStyle/>
                    <a:p>
                      <a:pPr algn="just">
                        <a:lnSpc>
                          <a:spcPts val="5599"/>
                        </a:lnSpc>
                        <a:defRPr/>
                      </a:pPr>
                      <a:r>
                        <a:rPr lang="en-US" sz="3999" u="none" strike="noStrike">
                          <a:solidFill>
                            <a:srgbClr val="474037"/>
                          </a:solidFill>
                          <a:latin typeface="Roboto Condensed"/>
                          <a:ea typeface="Roboto Condensed"/>
                          <a:cs typeface="Roboto Condensed"/>
                          <a:sym typeface="Roboto Condensed"/>
                        </a:rPr>
                        <a:t>có thể khôi phục các thành phần khác để thành câu đầy đủ </a:t>
                      </a:r>
                      <a:r>
                        <a:rPr lang="en-US" sz="3999" i="1" u="none" strike="noStrike">
                          <a:solidFill>
                            <a:srgbClr val="474037"/>
                          </a:solidFill>
                          <a:latin typeface="Roboto Condensed Italics"/>
                          <a:ea typeface="Roboto Condensed Italics"/>
                          <a:cs typeface="Roboto Condensed Italics"/>
                          <a:sym typeface="Roboto Condensed Italics"/>
                        </a:rPr>
                        <a:t>(Trời ơi, </a:t>
                      </a:r>
                      <a:r>
                        <a:rPr lang="en-US" sz="3999" b="1" i="1" u="sng" strike="noStrike">
                          <a:solidFill>
                            <a:srgbClr val="474037"/>
                          </a:solidFill>
                          <a:latin typeface="Roboto Condensed Bold Italics"/>
                          <a:ea typeface="Roboto Condensed Bold Italics"/>
                          <a:cs typeface="Roboto Condensed Bold Italics"/>
                          <a:sym typeface="Roboto Condensed Bold Italics"/>
                        </a:rPr>
                        <a:t>chúng ta</a:t>
                      </a:r>
                      <a:r>
                        <a:rPr lang="en-US" sz="3999" i="1" u="none" strike="noStrike">
                          <a:solidFill>
                            <a:srgbClr val="474037"/>
                          </a:solidFill>
                          <a:latin typeface="Roboto Condensed Italics"/>
                          <a:ea typeface="Roboto Condensed Italics"/>
                          <a:cs typeface="Roboto Condensed Italics"/>
                          <a:sym typeface="Roboto Condensed Italics"/>
                        </a:rPr>
                        <a:t> chỉ còn có năm phút!)</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FFFFF"/>
                    </a:solidFill>
                  </a:tcPr>
                </a:tc>
                <a:tc>
                  <a:txBody>
                    <a:bodyPr/>
                    <a:lstStyle/>
                    <a:p>
                      <a:pPr algn="just">
                        <a:lnSpc>
                          <a:spcPts val="5599"/>
                        </a:lnSpc>
                        <a:defRPr/>
                      </a:pPr>
                      <a:r>
                        <a:rPr lang="en-US" sz="3999" u="none" strike="noStrike">
                          <a:solidFill>
                            <a:srgbClr val="474037"/>
                          </a:solidFill>
                          <a:latin typeface="Roboto Condensed"/>
                          <a:ea typeface="Roboto Condensed"/>
                          <a:cs typeface="Roboto Condensed"/>
                          <a:sym typeface="Roboto Condensed"/>
                        </a:rPr>
                        <a:t>câu đặc biệt không thể khôi phục các thành phần.</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47" name="TextBox 47"/>
          <p:cNvSpPr txBox="1"/>
          <p:nvPr/>
        </p:nvSpPr>
        <p:spPr>
          <a:xfrm>
            <a:off x="6332295" y="1173664"/>
            <a:ext cx="5006622" cy="712202"/>
          </a:xfrm>
          <a:prstGeom prst="rect">
            <a:avLst/>
          </a:prstGeom>
        </p:spPr>
        <p:txBody>
          <a:bodyPr lIns="0" tIns="0" rIns="0" bIns="0" rtlCol="0" anchor="t">
            <a:spAutoFit/>
          </a:bodyPr>
          <a:lstStyle/>
          <a:p>
            <a:pPr algn="ctr">
              <a:lnSpc>
                <a:spcPts val="5815"/>
              </a:lnSpc>
            </a:pPr>
            <a:r>
              <a:rPr lang="en-US" sz="4153" b="1">
                <a:solidFill>
                  <a:srgbClr val="6E9277"/>
                </a:solidFill>
                <a:latin typeface="Roboto Condensed Bold"/>
                <a:ea typeface="Roboto Condensed Bold"/>
                <a:cs typeface="Roboto Condensed Bold"/>
                <a:sym typeface="Roboto Condensed Bold"/>
              </a:rPr>
              <a:t>BÀI 4 SGK TR.132</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TextBox 3"/>
          <p:cNvSpPr txBox="1"/>
          <p:nvPr/>
        </p:nvSpPr>
        <p:spPr>
          <a:xfrm rot="5400000">
            <a:off x="1288989" y="1164699"/>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 name="TextBox 4"/>
          <p:cNvSpPr txBox="1"/>
          <p:nvPr/>
        </p:nvSpPr>
        <p:spPr>
          <a:xfrm rot="5400000">
            <a:off x="1288989" y="201194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5" name="TextBox 5"/>
          <p:cNvSpPr txBox="1"/>
          <p:nvPr/>
        </p:nvSpPr>
        <p:spPr>
          <a:xfrm rot="5400000">
            <a:off x="1288989" y="285918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6" name="TextBox 6"/>
          <p:cNvSpPr txBox="1"/>
          <p:nvPr/>
        </p:nvSpPr>
        <p:spPr>
          <a:xfrm rot="5400000">
            <a:off x="1288989" y="370643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7" name="TextBox 7"/>
          <p:cNvSpPr txBox="1"/>
          <p:nvPr/>
        </p:nvSpPr>
        <p:spPr>
          <a:xfrm rot="5400000">
            <a:off x="1288989" y="455368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8" name="TextBox 8"/>
          <p:cNvSpPr txBox="1"/>
          <p:nvPr/>
        </p:nvSpPr>
        <p:spPr>
          <a:xfrm rot="5400000">
            <a:off x="1288989" y="540092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9" name="TextBox 9"/>
          <p:cNvSpPr txBox="1"/>
          <p:nvPr/>
        </p:nvSpPr>
        <p:spPr>
          <a:xfrm rot="5400000">
            <a:off x="1288989" y="624817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0" name="TextBox 10"/>
          <p:cNvSpPr txBox="1"/>
          <p:nvPr/>
        </p:nvSpPr>
        <p:spPr>
          <a:xfrm rot="5400000">
            <a:off x="1288989" y="709541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1" name="TextBox 11"/>
          <p:cNvSpPr txBox="1"/>
          <p:nvPr/>
        </p:nvSpPr>
        <p:spPr>
          <a:xfrm rot="5400000">
            <a:off x="1288989" y="794266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2" name="Freeform 1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13" name="Freeform 13"/>
          <p:cNvSpPr/>
          <p:nvPr/>
        </p:nvSpPr>
        <p:spPr>
          <a:xfrm>
            <a:off x="15164201" y="3729621"/>
            <a:ext cx="2984605" cy="3159478"/>
          </a:xfrm>
          <a:custGeom>
            <a:avLst/>
            <a:gdLst/>
            <a:ahLst/>
            <a:cxnLst/>
            <a:rect l="l" t="t" r="r" b="b"/>
            <a:pathLst>
              <a:path w="2984605" h="3159478">
                <a:moveTo>
                  <a:pt x="0" y="0"/>
                </a:moveTo>
                <a:lnTo>
                  <a:pt x="2984605" y="0"/>
                </a:lnTo>
                <a:lnTo>
                  <a:pt x="2984605" y="3159478"/>
                </a:lnTo>
                <a:lnTo>
                  <a:pt x="0" y="31594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15164201" y="5016036"/>
            <a:ext cx="3910818" cy="3247386"/>
          </a:xfrm>
          <a:custGeom>
            <a:avLst/>
            <a:gdLst/>
            <a:ahLst/>
            <a:cxnLst/>
            <a:rect l="l" t="t" r="r" b="b"/>
            <a:pathLst>
              <a:path w="3910818" h="3247386">
                <a:moveTo>
                  <a:pt x="0" y="0"/>
                </a:moveTo>
                <a:lnTo>
                  <a:pt x="3910818" y="0"/>
                </a:lnTo>
                <a:lnTo>
                  <a:pt x="3910818" y="3247386"/>
                </a:lnTo>
                <a:lnTo>
                  <a:pt x="0" y="3247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p:cNvSpPr/>
          <p:nvPr/>
        </p:nvSpPr>
        <p:spPr>
          <a:xfrm>
            <a:off x="15164201" y="6302450"/>
            <a:ext cx="3910818" cy="3247386"/>
          </a:xfrm>
          <a:custGeom>
            <a:avLst/>
            <a:gdLst/>
            <a:ahLst/>
            <a:cxnLst/>
            <a:rect l="l" t="t" r="r" b="b"/>
            <a:pathLst>
              <a:path w="3910818" h="3247386">
                <a:moveTo>
                  <a:pt x="0" y="0"/>
                </a:moveTo>
                <a:lnTo>
                  <a:pt x="3910818" y="0"/>
                </a:lnTo>
                <a:lnTo>
                  <a:pt x="3910818" y="3247386"/>
                </a:lnTo>
                <a:lnTo>
                  <a:pt x="0" y="32473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p:cNvSpPr/>
          <p:nvPr/>
        </p:nvSpPr>
        <p:spPr>
          <a:xfrm>
            <a:off x="15164201" y="7588864"/>
            <a:ext cx="3910818" cy="3247386"/>
          </a:xfrm>
          <a:custGeom>
            <a:avLst/>
            <a:gdLst/>
            <a:ahLst/>
            <a:cxnLst/>
            <a:rect l="l" t="t" r="r" b="b"/>
            <a:pathLst>
              <a:path w="3910818" h="3247386">
                <a:moveTo>
                  <a:pt x="0" y="0"/>
                </a:moveTo>
                <a:lnTo>
                  <a:pt x="3910818" y="0"/>
                </a:lnTo>
                <a:lnTo>
                  <a:pt x="3910818" y="3247386"/>
                </a:lnTo>
                <a:lnTo>
                  <a:pt x="0" y="324738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17" name="Group 17"/>
          <p:cNvGrpSpPr/>
          <p:nvPr/>
        </p:nvGrpSpPr>
        <p:grpSpPr>
          <a:xfrm>
            <a:off x="1028700" y="9347332"/>
            <a:ext cx="15613811" cy="751415"/>
            <a:chOff x="0" y="0"/>
            <a:chExt cx="20818415" cy="1001887"/>
          </a:xfrm>
        </p:grpSpPr>
        <p:sp>
          <p:nvSpPr>
            <p:cNvPr id="18" name="Freeform 18"/>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12"/>
              <a:stretch>
                <a:fillRect l="-179" r="-179" b="1"/>
              </a:stretch>
            </a:blipFill>
          </p:spPr>
          <p:txBody>
            <a:bodyPr/>
            <a:lstStyle/>
            <a:p>
              <a:endParaRPr lang="en-US"/>
            </a:p>
          </p:txBody>
        </p:sp>
      </p:grpSp>
      <p:sp>
        <p:nvSpPr>
          <p:cNvPr id="19" name="Freeform 19"/>
          <p:cNvSpPr/>
          <p:nvPr/>
        </p:nvSpPr>
        <p:spPr>
          <a:xfrm>
            <a:off x="1028700" y="634744"/>
            <a:ext cx="16415118" cy="8909016"/>
          </a:xfrm>
          <a:custGeom>
            <a:avLst/>
            <a:gdLst/>
            <a:ahLst/>
            <a:cxnLst/>
            <a:rect l="l" t="t" r="r" b="b"/>
            <a:pathLst>
              <a:path w="16415118" h="8909016">
                <a:moveTo>
                  <a:pt x="0" y="0"/>
                </a:moveTo>
                <a:lnTo>
                  <a:pt x="16415118" y="0"/>
                </a:lnTo>
                <a:lnTo>
                  <a:pt x="16415118" y="8909016"/>
                </a:lnTo>
                <a:lnTo>
                  <a:pt x="0" y="890901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0" name="Freeform 20"/>
          <p:cNvSpPr/>
          <p:nvPr/>
        </p:nvSpPr>
        <p:spPr>
          <a:xfrm>
            <a:off x="1332031" y="890872"/>
            <a:ext cx="15623938" cy="8410426"/>
          </a:xfrm>
          <a:custGeom>
            <a:avLst/>
            <a:gdLst/>
            <a:ahLst/>
            <a:cxnLst/>
            <a:rect l="l" t="t" r="r" b="b"/>
            <a:pathLst>
              <a:path w="15623938" h="8410426">
                <a:moveTo>
                  <a:pt x="0" y="0"/>
                </a:moveTo>
                <a:lnTo>
                  <a:pt x="15623938" y="0"/>
                </a:lnTo>
                <a:lnTo>
                  <a:pt x="15623938" y="8410426"/>
                </a:lnTo>
                <a:lnTo>
                  <a:pt x="0" y="841042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1" name="TextBox 21"/>
          <p:cNvSpPr txBox="1"/>
          <p:nvPr/>
        </p:nvSpPr>
        <p:spPr>
          <a:xfrm>
            <a:off x="1473244" y="885489"/>
            <a:ext cx="2984500" cy="3131095"/>
          </a:xfrm>
          <a:prstGeom prst="rect">
            <a:avLst/>
          </a:prstGeom>
        </p:spPr>
        <p:txBody>
          <a:bodyPr lIns="0" tIns="0" rIns="0" bIns="0" rtlCol="0" anchor="t">
            <a:spAutoFit/>
          </a:bodyPr>
          <a:lstStyle/>
          <a:p>
            <a:pPr algn="ctr">
              <a:lnSpc>
                <a:spcPts val="2659"/>
              </a:lnSpc>
            </a:pPr>
            <a:r>
              <a:rPr lang="en-US" sz="1899">
                <a:solidFill>
                  <a:srgbClr val="FFFFFF"/>
                </a:solidFill>
                <a:latin typeface="Cambria"/>
                <a:ea typeface="Cambria"/>
                <a:cs typeface="Cambria"/>
                <a:sym typeface="Cambria"/>
              </a:rPr>
              <a:t>1. </a:t>
            </a:r>
          </a:p>
          <a:p>
            <a:pPr algn="ctr">
              <a:lnSpc>
                <a:spcPts val="2659"/>
              </a:lnSpc>
            </a:pPr>
            <a:endParaRPr lang="en-US" sz="1899">
              <a:solidFill>
                <a:srgbClr val="FFFFFF"/>
              </a:solidFill>
              <a:latin typeface="Cambria"/>
              <a:ea typeface="Cambria"/>
              <a:cs typeface="Cambria"/>
              <a:sym typeface="Cambria"/>
            </a:endParaRPr>
          </a:p>
        </p:txBody>
      </p:sp>
      <p:sp>
        <p:nvSpPr>
          <p:cNvPr id="22" name="Freeform 22"/>
          <p:cNvSpPr/>
          <p:nvPr/>
        </p:nvSpPr>
        <p:spPr>
          <a:xfrm>
            <a:off x="1540290" y="1622751"/>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23" name="Freeform 23"/>
          <p:cNvSpPr/>
          <p:nvPr/>
        </p:nvSpPr>
        <p:spPr>
          <a:xfrm>
            <a:off x="1540290" y="2470372"/>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24" name="Freeform 24"/>
          <p:cNvSpPr/>
          <p:nvPr/>
        </p:nvSpPr>
        <p:spPr>
          <a:xfrm>
            <a:off x="1540290" y="3317993"/>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25" name="Freeform 25"/>
          <p:cNvSpPr/>
          <p:nvPr/>
        </p:nvSpPr>
        <p:spPr>
          <a:xfrm>
            <a:off x="1540290" y="4165614"/>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26" name="Freeform 26"/>
          <p:cNvSpPr/>
          <p:nvPr/>
        </p:nvSpPr>
        <p:spPr>
          <a:xfrm>
            <a:off x="1540290" y="5013235"/>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27" name="Freeform 27"/>
          <p:cNvSpPr/>
          <p:nvPr/>
        </p:nvSpPr>
        <p:spPr>
          <a:xfrm>
            <a:off x="1540290" y="5860856"/>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28" name="Freeform 28"/>
          <p:cNvSpPr/>
          <p:nvPr/>
        </p:nvSpPr>
        <p:spPr>
          <a:xfrm>
            <a:off x="1540290" y="670847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29" name="Freeform 29"/>
          <p:cNvSpPr/>
          <p:nvPr/>
        </p:nvSpPr>
        <p:spPr>
          <a:xfrm>
            <a:off x="1540290" y="755609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30" name="Freeform 30"/>
          <p:cNvSpPr/>
          <p:nvPr/>
        </p:nvSpPr>
        <p:spPr>
          <a:xfrm>
            <a:off x="1540290" y="8403718"/>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grpSp>
        <p:nvGrpSpPr>
          <p:cNvPr id="31" name="Group 31"/>
          <p:cNvGrpSpPr/>
          <p:nvPr/>
        </p:nvGrpSpPr>
        <p:grpSpPr>
          <a:xfrm rot="1255237">
            <a:off x="1223889" y="995506"/>
            <a:ext cx="1740059" cy="1198238"/>
            <a:chOff x="0" y="0"/>
            <a:chExt cx="2320079" cy="1597651"/>
          </a:xfrm>
        </p:grpSpPr>
        <p:sp>
          <p:nvSpPr>
            <p:cNvPr id="32" name="Freeform 32"/>
            <p:cNvSpPr/>
            <p:nvPr/>
          </p:nvSpPr>
          <p:spPr>
            <a:xfrm>
              <a:off x="0" y="0"/>
              <a:ext cx="2320036" cy="1597660"/>
            </a:xfrm>
            <a:custGeom>
              <a:avLst/>
              <a:gdLst/>
              <a:ahLst/>
              <a:cxnLst/>
              <a:rect l="l" t="t" r="r" b="b"/>
              <a:pathLst>
                <a:path w="2320036" h="1597660">
                  <a:moveTo>
                    <a:pt x="0" y="0"/>
                  </a:moveTo>
                  <a:lnTo>
                    <a:pt x="2320036" y="0"/>
                  </a:lnTo>
                  <a:lnTo>
                    <a:pt x="2320036" y="1597660"/>
                  </a:lnTo>
                  <a:lnTo>
                    <a:pt x="0" y="1597660"/>
                  </a:lnTo>
                  <a:lnTo>
                    <a:pt x="0" y="0"/>
                  </a:lnTo>
                  <a:close/>
                </a:path>
              </a:pathLst>
            </a:custGeom>
            <a:blipFill>
              <a:blip r:embed="rId19"/>
              <a:stretch>
                <a:fillRect t="-11318" r="-1" b="-11318"/>
              </a:stretch>
            </a:blipFill>
          </p:spPr>
          <p:txBody>
            <a:bodyPr/>
            <a:lstStyle/>
            <a:p>
              <a:endParaRPr lang="en-US"/>
            </a:p>
          </p:txBody>
        </p:sp>
      </p:grpSp>
      <p:sp>
        <p:nvSpPr>
          <p:cNvPr id="33" name="Freeform 33"/>
          <p:cNvSpPr/>
          <p:nvPr/>
        </p:nvSpPr>
        <p:spPr>
          <a:xfrm>
            <a:off x="12692014" y="5070654"/>
            <a:ext cx="5983257" cy="5497117"/>
          </a:xfrm>
          <a:custGeom>
            <a:avLst/>
            <a:gdLst/>
            <a:ahLst/>
            <a:cxnLst/>
            <a:rect l="l" t="t" r="r" b="b"/>
            <a:pathLst>
              <a:path w="5983257" h="5497117">
                <a:moveTo>
                  <a:pt x="0" y="0"/>
                </a:moveTo>
                <a:lnTo>
                  <a:pt x="5983257" y="0"/>
                </a:lnTo>
                <a:lnTo>
                  <a:pt x="5983257" y="5497117"/>
                </a:lnTo>
                <a:lnTo>
                  <a:pt x="0" y="5497117"/>
                </a:lnTo>
                <a:lnTo>
                  <a:pt x="0" y="0"/>
                </a:lnTo>
                <a:close/>
              </a:path>
            </a:pathLst>
          </a:custGeom>
          <a:blipFill>
            <a:blip r:embed="rId20">
              <a:extLst>
                <a:ext uri="{96DAC541-7B7A-43D3-8B79-37D633B846F1}">
                  <asvg:svgBlip xmlns:asvg="http://schemas.microsoft.com/office/drawing/2016/SVG/main" r:embed="rId21"/>
                </a:ext>
              </a:extLst>
            </a:blip>
            <a:stretch>
              <a:fillRect l="-70" r="-70"/>
            </a:stretch>
          </a:blipFill>
        </p:spPr>
        <p:txBody>
          <a:bodyPr/>
          <a:lstStyle/>
          <a:p>
            <a:endParaRPr lang="en-US"/>
          </a:p>
        </p:txBody>
      </p:sp>
      <p:grpSp>
        <p:nvGrpSpPr>
          <p:cNvPr id="34" name="Group 34"/>
          <p:cNvGrpSpPr/>
          <p:nvPr/>
        </p:nvGrpSpPr>
        <p:grpSpPr>
          <a:xfrm>
            <a:off x="14619241" y="6105735"/>
            <a:ext cx="803261" cy="750620"/>
            <a:chOff x="0" y="0"/>
            <a:chExt cx="1071015" cy="1000827"/>
          </a:xfrm>
        </p:grpSpPr>
        <p:sp>
          <p:nvSpPr>
            <p:cNvPr id="35" name="Freeform 35"/>
            <p:cNvSpPr/>
            <p:nvPr/>
          </p:nvSpPr>
          <p:spPr>
            <a:xfrm>
              <a:off x="0" y="0"/>
              <a:ext cx="1070991" cy="1000887"/>
            </a:xfrm>
            <a:custGeom>
              <a:avLst/>
              <a:gdLst/>
              <a:ahLst/>
              <a:cxnLst/>
              <a:rect l="l" t="t" r="r" b="b"/>
              <a:pathLst>
                <a:path w="1070991" h="1000887">
                  <a:moveTo>
                    <a:pt x="0" y="0"/>
                  </a:moveTo>
                  <a:lnTo>
                    <a:pt x="1070991" y="0"/>
                  </a:lnTo>
                  <a:lnTo>
                    <a:pt x="1070991" y="1000887"/>
                  </a:lnTo>
                  <a:lnTo>
                    <a:pt x="0" y="1000887"/>
                  </a:lnTo>
                  <a:lnTo>
                    <a:pt x="0" y="0"/>
                  </a:lnTo>
                  <a:close/>
                </a:path>
              </a:pathLst>
            </a:custGeom>
            <a:blipFill>
              <a:blip r:embed="rId22"/>
              <a:stretch>
                <a:fillRect l="-2662" r="-2664" b="6"/>
              </a:stretch>
            </a:blipFill>
          </p:spPr>
          <p:txBody>
            <a:bodyPr/>
            <a:lstStyle/>
            <a:p>
              <a:endParaRPr lang="en-US"/>
            </a:p>
          </p:txBody>
        </p:sp>
      </p:grpSp>
      <p:sp>
        <p:nvSpPr>
          <p:cNvPr id="36" name="TextBox 36"/>
          <p:cNvSpPr txBox="1"/>
          <p:nvPr/>
        </p:nvSpPr>
        <p:spPr>
          <a:xfrm>
            <a:off x="2312550" y="1453159"/>
            <a:ext cx="14169718" cy="635356"/>
          </a:xfrm>
          <a:prstGeom prst="rect">
            <a:avLst/>
          </a:prstGeom>
        </p:spPr>
        <p:txBody>
          <a:bodyPr lIns="0" tIns="0" rIns="0" bIns="0" rtlCol="0" anchor="t">
            <a:spAutoFit/>
          </a:bodyPr>
          <a:lstStyle/>
          <a:p>
            <a:pPr algn="ctr">
              <a:lnSpc>
                <a:spcPts val="4072"/>
              </a:lnSpc>
            </a:pPr>
            <a:r>
              <a:rPr lang="en-US" sz="6500" b="1">
                <a:solidFill>
                  <a:srgbClr val="C46848"/>
                </a:solidFill>
                <a:latin typeface="Fraunces Bold"/>
                <a:ea typeface="Fraunces Bold"/>
                <a:cs typeface="Fraunces Bold"/>
                <a:sym typeface="Fraunces Bold"/>
              </a:rPr>
              <a:t>II. THỰC HÀNH TIẾNG VIỆT</a:t>
            </a:r>
          </a:p>
        </p:txBody>
      </p:sp>
      <p:sp>
        <p:nvSpPr>
          <p:cNvPr id="37" name="TextBox 37"/>
          <p:cNvSpPr txBox="1"/>
          <p:nvPr/>
        </p:nvSpPr>
        <p:spPr>
          <a:xfrm>
            <a:off x="4457744" y="2149388"/>
            <a:ext cx="9879331" cy="1035636"/>
          </a:xfrm>
          <a:prstGeom prst="rect">
            <a:avLst/>
          </a:prstGeom>
        </p:spPr>
        <p:txBody>
          <a:bodyPr lIns="0" tIns="0" rIns="0" bIns="0" rtlCol="0" anchor="t">
            <a:spAutoFit/>
          </a:bodyPr>
          <a:lstStyle/>
          <a:p>
            <a:pPr algn="ctr">
              <a:lnSpc>
                <a:spcPts val="8539"/>
              </a:lnSpc>
            </a:pPr>
            <a:r>
              <a:rPr lang="en-US" sz="6099" b="1">
                <a:solidFill>
                  <a:srgbClr val="6E9277"/>
                </a:solidFill>
                <a:latin typeface="Fraunces Bold"/>
                <a:ea typeface="Fraunces Bold"/>
                <a:cs typeface="Fraunces Bold"/>
                <a:sym typeface="Fraunces Bold"/>
              </a:rPr>
              <a:t>VIẾT NGẮN</a:t>
            </a:r>
          </a:p>
        </p:txBody>
      </p:sp>
      <p:sp>
        <p:nvSpPr>
          <p:cNvPr id="38" name="TextBox 38"/>
          <p:cNvSpPr txBox="1"/>
          <p:nvPr/>
        </p:nvSpPr>
        <p:spPr>
          <a:xfrm rot="-5400000">
            <a:off x="812934" y="592838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9" name="TextBox 39"/>
          <p:cNvSpPr txBox="1"/>
          <p:nvPr/>
        </p:nvSpPr>
        <p:spPr>
          <a:xfrm rot="-5400000">
            <a:off x="812934" y="844910"/>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0" name="TextBox 40"/>
          <p:cNvSpPr txBox="1"/>
          <p:nvPr/>
        </p:nvSpPr>
        <p:spPr>
          <a:xfrm rot="-5400000">
            <a:off x="812934" y="1692155"/>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1" name="TextBox 41"/>
          <p:cNvSpPr txBox="1"/>
          <p:nvPr/>
        </p:nvSpPr>
        <p:spPr>
          <a:xfrm rot="-5400000">
            <a:off x="812934" y="253940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2" name="TextBox 42"/>
          <p:cNvSpPr txBox="1"/>
          <p:nvPr/>
        </p:nvSpPr>
        <p:spPr>
          <a:xfrm rot="-5400000">
            <a:off x="812934" y="338664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3" name="TextBox 43"/>
          <p:cNvSpPr txBox="1"/>
          <p:nvPr/>
        </p:nvSpPr>
        <p:spPr>
          <a:xfrm rot="-5400000">
            <a:off x="812934" y="423389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4" name="TextBox 44"/>
          <p:cNvSpPr txBox="1"/>
          <p:nvPr/>
        </p:nvSpPr>
        <p:spPr>
          <a:xfrm rot="-5400000">
            <a:off x="812934" y="508113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5" name="TextBox 45"/>
          <p:cNvSpPr txBox="1"/>
          <p:nvPr/>
        </p:nvSpPr>
        <p:spPr>
          <a:xfrm rot="-5400000">
            <a:off x="812934" y="6775627"/>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6" name="TextBox 46"/>
          <p:cNvSpPr txBox="1"/>
          <p:nvPr/>
        </p:nvSpPr>
        <p:spPr>
          <a:xfrm rot="-5400000">
            <a:off x="812934" y="762287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7" name="TextBox 47"/>
          <p:cNvSpPr txBox="1"/>
          <p:nvPr/>
        </p:nvSpPr>
        <p:spPr>
          <a:xfrm>
            <a:off x="2538662" y="3289799"/>
            <a:ext cx="13943606" cy="2601496"/>
          </a:xfrm>
          <a:prstGeom prst="rect">
            <a:avLst/>
          </a:prstGeom>
        </p:spPr>
        <p:txBody>
          <a:bodyPr lIns="0" tIns="0" rIns="0" bIns="0" rtlCol="0" anchor="t">
            <a:spAutoFit/>
          </a:bodyPr>
          <a:lstStyle/>
          <a:p>
            <a:pPr algn="just">
              <a:lnSpc>
                <a:spcPts val="5179"/>
              </a:lnSpc>
            </a:pPr>
            <a:r>
              <a:rPr lang="en-US" sz="3699">
                <a:solidFill>
                  <a:srgbClr val="474037"/>
                </a:solidFill>
                <a:latin typeface="Roboto Condensed"/>
                <a:ea typeface="Roboto Condensed"/>
                <a:cs typeface="Roboto Condensed"/>
                <a:sym typeface="Roboto Condensed"/>
              </a:rPr>
              <a:t>Viết đoạn văn (khoảng 7 – 9 câu) giới thiệu một tác phẩm văn học / vở kịch / bộ phim có đề tài tình yêu mà em ấn tượng.</a:t>
            </a:r>
          </a:p>
          <a:p>
            <a:pPr algn="just">
              <a:lnSpc>
                <a:spcPts val="5179"/>
              </a:lnSpc>
            </a:pPr>
            <a:r>
              <a:rPr lang="en-US" sz="3699">
                <a:solidFill>
                  <a:srgbClr val="474037"/>
                </a:solidFill>
                <a:latin typeface="Roboto Condensed"/>
                <a:ea typeface="Roboto Condensed"/>
                <a:cs typeface="Roboto Condensed"/>
                <a:sym typeface="Roboto Condensed"/>
              </a:rPr>
              <a:t>Trong đoạn văn có sử dụng hợp lí một câu đặc biệt, chú thích rõ câu đặc biệt đó. </a:t>
            </a:r>
          </a:p>
        </p:txBody>
      </p:sp>
      <p:sp>
        <p:nvSpPr>
          <p:cNvPr id="48" name="TextBox 48"/>
          <p:cNvSpPr txBox="1"/>
          <p:nvPr/>
        </p:nvSpPr>
        <p:spPr>
          <a:xfrm>
            <a:off x="2849322" y="5611860"/>
            <a:ext cx="9057855" cy="3258696"/>
          </a:xfrm>
          <a:prstGeom prst="rect">
            <a:avLst/>
          </a:prstGeom>
        </p:spPr>
        <p:txBody>
          <a:bodyPr lIns="0" tIns="0" rIns="0" bIns="0" rtlCol="0" anchor="t">
            <a:spAutoFit/>
          </a:bodyPr>
          <a:lstStyle/>
          <a:p>
            <a:pPr algn="just">
              <a:lnSpc>
                <a:spcPts val="5179"/>
              </a:lnSpc>
            </a:pPr>
            <a:endParaRPr/>
          </a:p>
          <a:p>
            <a:pPr marL="798829" lvl="1" indent="-399415" algn="just">
              <a:lnSpc>
                <a:spcPts val="5179"/>
              </a:lnSpc>
              <a:buFont typeface="Arial"/>
              <a:buChar char="•"/>
            </a:pPr>
            <a:r>
              <a:rPr lang="en-US" sz="3699">
                <a:solidFill>
                  <a:srgbClr val="474037"/>
                </a:solidFill>
                <a:latin typeface="Roboto Condensed"/>
                <a:ea typeface="Roboto Condensed"/>
                <a:cs typeface="Roboto Condensed"/>
                <a:sym typeface="Roboto Condensed"/>
              </a:rPr>
              <a:t>Thời gian: 15 phút</a:t>
            </a:r>
          </a:p>
          <a:p>
            <a:pPr marL="798829" lvl="1" indent="-399415" algn="just">
              <a:lnSpc>
                <a:spcPts val="5179"/>
              </a:lnSpc>
              <a:buFont typeface="Arial"/>
              <a:buChar char="•"/>
            </a:pPr>
            <a:r>
              <a:rPr lang="en-US" sz="3699">
                <a:solidFill>
                  <a:srgbClr val="474037"/>
                </a:solidFill>
                <a:latin typeface="Roboto Condensed"/>
                <a:ea typeface="Roboto Condensed"/>
                <a:cs typeface="Roboto Condensed"/>
                <a:sym typeface="Roboto Condensed"/>
              </a:rPr>
              <a:t>GV đưa ra yêu cầu / nhiệm vụ (phiếu học tập số 3), thực hiện cá nhân.</a:t>
            </a:r>
          </a:p>
          <a:p>
            <a:pPr algn="just">
              <a:lnSpc>
                <a:spcPts val="5179"/>
              </a:lnSpc>
            </a:pPr>
            <a:endParaRPr lang="en-US" sz="3699">
              <a:solidFill>
                <a:srgbClr val="474037"/>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4" name="TextBox 4"/>
          <p:cNvSpPr txBox="1"/>
          <p:nvPr/>
        </p:nvSpPr>
        <p:spPr>
          <a:xfrm rot="-5400000">
            <a:off x="812336" y="589683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5" name="TextBox 5"/>
          <p:cNvSpPr txBox="1"/>
          <p:nvPr/>
        </p:nvSpPr>
        <p:spPr>
          <a:xfrm rot="-5400000">
            <a:off x="812336" y="813367"/>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6" name="TextBox 6"/>
          <p:cNvSpPr txBox="1"/>
          <p:nvPr/>
        </p:nvSpPr>
        <p:spPr>
          <a:xfrm rot="-5400000">
            <a:off x="812336" y="1660612"/>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7" name="TextBox 7"/>
          <p:cNvSpPr txBox="1"/>
          <p:nvPr/>
        </p:nvSpPr>
        <p:spPr>
          <a:xfrm rot="-5400000">
            <a:off x="812336" y="2507857"/>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8" name="TextBox 8"/>
          <p:cNvSpPr txBox="1"/>
          <p:nvPr/>
        </p:nvSpPr>
        <p:spPr>
          <a:xfrm rot="-5400000">
            <a:off x="812336" y="335510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9" name="TextBox 9"/>
          <p:cNvSpPr txBox="1"/>
          <p:nvPr/>
        </p:nvSpPr>
        <p:spPr>
          <a:xfrm rot="-5400000">
            <a:off x="812336" y="420234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0" name="TextBox 10"/>
          <p:cNvSpPr txBox="1"/>
          <p:nvPr/>
        </p:nvSpPr>
        <p:spPr>
          <a:xfrm rot="-5400000">
            <a:off x="812336" y="504959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1" name="TextBox 11"/>
          <p:cNvSpPr txBox="1"/>
          <p:nvPr/>
        </p:nvSpPr>
        <p:spPr>
          <a:xfrm rot="-5400000">
            <a:off x="812336" y="674408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2" name="TextBox 12"/>
          <p:cNvSpPr txBox="1"/>
          <p:nvPr/>
        </p:nvSpPr>
        <p:spPr>
          <a:xfrm rot="-5400000">
            <a:off x="812336" y="759132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3" name="Freeform 13"/>
          <p:cNvSpPr/>
          <p:nvPr/>
        </p:nvSpPr>
        <p:spPr>
          <a:xfrm>
            <a:off x="15164201" y="1156792"/>
            <a:ext cx="3910818" cy="3247386"/>
          </a:xfrm>
          <a:custGeom>
            <a:avLst/>
            <a:gdLst/>
            <a:ahLst/>
            <a:cxnLst/>
            <a:rect l="l" t="t" r="r" b="b"/>
            <a:pathLst>
              <a:path w="3910818" h="3247386">
                <a:moveTo>
                  <a:pt x="0" y="0"/>
                </a:moveTo>
                <a:lnTo>
                  <a:pt x="3910818" y="0"/>
                </a:lnTo>
                <a:lnTo>
                  <a:pt x="3910818" y="3247386"/>
                </a:lnTo>
                <a:lnTo>
                  <a:pt x="0" y="3247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15164201" y="2443207"/>
            <a:ext cx="3910818" cy="3247386"/>
          </a:xfrm>
          <a:custGeom>
            <a:avLst/>
            <a:gdLst/>
            <a:ahLst/>
            <a:cxnLst/>
            <a:rect l="l" t="t" r="r" b="b"/>
            <a:pathLst>
              <a:path w="3910818" h="3247386">
                <a:moveTo>
                  <a:pt x="0" y="0"/>
                </a:moveTo>
                <a:lnTo>
                  <a:pt x="3910818" y="0"/>
                </a:lnTo>
                <a:lnTo>
                  <a:pt x="3910818" y="3247386"/>
                </a:lnTo>
                <a:lnTo>
                  <a:pt x="0" y="3247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p:cNvSpPr/>
          <p:nvPr/>
        </p:nvSpPr>
        <p:spPr>
          <a:xfrm>
            <a:off x="15164201" y="3729621"/>
            <a:ext cx="3910818" cy="3247386"/>
          </a:xfrm>
          <a:custGeom>
            <a:avLst/>
            <a:gdLst/>
            <a:ahLst/>
            <a:cxnLst/>
            <a:rect l="l" t="t" r="r" b="b"/>
            <a:pathLst>
              <a:path w="3910818" h="3247386">
                <a:moveTo>
                  <a:pt x="0" y="0"/>
                </a:moveTo>
                <a:lnTo>
                  <a:pt x="3910818" y="0"/>
                </a:lnTo>
                <a:lnTo>
                  <a:pt x="3910818" y="3247386"/>
                </a:lnTo>
                <a:lnTo>
                  <a:pt x="0" y="32473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p:cNvSpPr/>
          <p:nvPr/>
        </p:nvSpPr>
        <p:spPr>
          <a:xfrm>
            <a:off x="15164201" y="5016036"/>
            <a:ext cx="3910818" cy="3247386"/>
          </a:xfrm>
          <a:custGeom>
            <a:avLst/>
            <a:gdLst/>
            <a:ahLst/>
            <a:cxnLst/>
            <a:rect l="l" t="t" r="r" b="b"/>
            <a:pathLst>
              <a:path w="3910818" h="3247386">
                <a:moveTo>
                  <a:pt x="0" y="0"/>
                </a:moveTo>
                <a:lnTo>
                  <a:pt x="3910818" y="0"/>
                </a:lnTo>
                <a:lnTo>
                  <a:pt x="3910818" y="3247386"/>
                </a:lnTo>
                <a:lnTo>
                  <a:pt x="0" y="3247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5164201" y="6302450"/>
            <a:ext cx="3910818" cy="3247386"/>
          </a:xfrm>
          <a:custGeom>
            <a:avLst/>
            <a:gdLst/>
            <a:ahLst/>
            <a:cxnLst/>
            <a:rect l="l" t="t" r="r" b="b"/>
            <a:pathLst>
              <a:path w="3910818" h="3247386">
                <a:moveTo>
                  <a:pt x="0" y="0"/>
                </a:moveTo>
                <a:lnTo>
                  <a:pt x="3910818" y="0"/>
                </a:lnTo>
                <a:lnTo>
                  <a:pt x="3910818" y="3247386"/>
                </a:lnTo>
                <a:lnTo>
                  <a:pt x="0" y="3247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8"/>
          <p:cNvSpPr/>
          <p:nvPr/>
        </p:nvSpPr>
        <p:spPr>
          <a:xfrm>
            <a:off x="15164201" y="7588864"/>
            <a:ext cx="3910818" cy="3247386"/>
          </a:xfrm>
          <a:custGeom>
            <a:avLst/>
            <a:gdLst/>
            <a:ahLst/>
            <a:cxnLst/>
            <a:rect l="l" t="t" r="r" b="b"/>
            <a:pathLst>
              <a:path w="3910818" h="3247386">
                <a:moveTo>
                  <a:pt x="0" y="0"/>
                </a:moveTo>
                <a:lnTo>
                  <a:pt x="3910818" y="0"/>
                </a:lnTo>
                <a:lnTo>
                  <a:pt x="3910818" y="3247386"/>
                </a:lnTo>
                <a:lnTo>
                  <a:pt x="0" y="32473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9" name="Group 19"/>
          <p:cNvGrpSpPr/>
          <p:nvPr/>
        </p:nvGrpSpPr>
        <p:grpSpPr>
          <a:xfrm rot="5400000">
            <a:off x="13111944" y="4512960"/>
            <a:ext cx="7623658" cy="1261080"/>
            <a:chOff x="0" y="0"/>
            <a:chExt cx="10164877" cy="1681440"/>
          </a:xfrm>
        </p:grpSpPr>
        <p:sp>
          <p:nvSpPr>
            <p:cNvPr id="20" name="Freeform 20"/>
            <p:cNvSpPr/>
            <p:nvPr/>
          </p:nvSpPr>
          <p:spPr>
            <a:xfrm>
              <a:off x="0" y="0"/>
              <a:ext cx="10164826" cy="1681480"/>
            </a:xfrm>
            <a:custGeom>
              <a:avLst/>
              <a:gdLst/>
              <a:ahLst/>
              <a:cxnLst/>
              <a:rect l="l" t="t" r="r" b="b"/>
              <a:pathLst>
                <a:path w="10164826" h="1681480">
                  <a:moveTo>
                    <a:pt x="0" y="0"/>
                  </a:moveTo>
                  <a:lnTo>
                    <a:pt x="10164826" y="0"/>
                  </a:lnTo>
                  <a:lnTo>
                    <a:pt x="10164826" y="1681480"/>
                  </a:lnTo>
                  <a:lnTo>
                    <a:pt x="0" y="1681480"/>
                  </a:lnTo>
                  <a:lnTo>
                    <a:pt x="0" y="0"/>
                  </a:lnTo>
                  <a:close/>
                </a:path>
              </a:pathLst>
            </a:custGeom>
            <a:blipFill>
              <a:blip r:embed="rId10"/>
              <a:stretch>
                <a:fillRect t="-125" b="-123"/>
              </a:stretch>
            </a:blipFill>
          </p:spPr>
          <p:txBody>
            <a:bodyPr/>
            <a:lstStyle/>
            <a:p>
              <a:endParaRPr lang="en-US"/>
            </a:p>
          </p:txBody>
        </p:sp>
      </p:grpSp>
      <p:grpSp>
        <p:nvGrpSpPr>
          <p:cNvPr id="21" name="Group 21"/>
          <p:cNvGrpSpPr/>
          <p:nvPr/>
        </p:nvGrpSpPr>
        <p:grpSpPr>
          <a:xfrm>
            <a:off x="1028700" y="9347332"/>
            <a:ext cx="15613811" cy="751415"/>
            <a:chOff x="0" y="0"/>
            <a:chExt cx="20818415" cy="1001887"/>
          </a:xfrm>
        </p:grpSpPr>
        <p:sp>
          <p:nvSpPr>
            <p:cNvPr id="22" name="Freeform 22"/>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11"/>
              <a:stretch>
                <a:fillRect l="-179" r="-179" b="1"/>
              </a:stretch>
            </a:blipFill>
          </p:spPr>
          <p:txBody>
            <a:bodyPr/>
            <a:lstStyle/>
            <a:p>
              <a:endParaRPr lang="en-US"/>
            </a:p>
          </p:txBody>
        </p:sp>
      </p:grpSp>
      <p:sp>
        <p:nvSpPr>
          <p:cNvPr id="23" name="Freeform 23"/>
          <p:cNvSpPr/>
          <p:nvPr/>
        </p:nvSpPr>
        <p:spPr>
          <a:xfrm>
            <a:off x="1028700" y="634744"/>
            <a:ext cx="15613815" cy="8909016"/>
          </a:xfrm>
          <a:custGeom>
            <a:avLst/>
            <a:gdLst/>
            <a:ahLst/>
            <a:cxnLst/>
            <a:rect l="l" t="t" r="r" b="b"/>
            <a:pathLst>
              <a:path w="15613815" h="8909016">
                <a:moveTo>
                  <a:pt x="0" y="0"/>
                </a:moveTo>
                <a:lnTo>
                  <a:pt x="15613815" y="0"/>
                </a:lnTo>
                <a:lnTo>
                  <a:pt x="15613815" y="8909016"/>
                </a:lnTo>
                <a:lnTo>
                  <a:pt x="0" y="89090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4" name="Freeform 24"/>
          <p:cNvSpPr/>
          <p:nvPr/>
        </p:nvSpPr>
        <p:spPr>
          <a:xfrm>
            <a:off x="1540290" y="1622751"/>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5" name="Freeform 25"/>
          <p:cNvSpPr/>
          <p:nvPr/>
        </p:nvSpPr>
        <p:spPr>
          <a:xfrm>
            <a:off x="1540290" y="2470372"/>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6" name="Freeform 26"/>
          <p:cNvSpPr/>
          <p:nvPr/>
        </p:nvSpPr>
        <p:spPr>
          <a:xfrm>
            <a:off x="1540290" y="3317993"/>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7" name="Freeform 27"/>
          <p:cNvSpPr/>
          <p:nvPr/>
        </p:nvSpPr>
        <p:spPr>
          <a:xfrm>
            <a:off x="1540290" y="4165614"/>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8" name="Freeform 28"/>
          <p:cNvSpPr/>
          <p:nvPr/>
        </p:nvSpPr>
        <p:spPr>
          <a:xfrm>
            <a:off x="1540290" y="5013235"/>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9" name="Freeform 29"/>
          <p:cNvSpPr/>
          <p:nvPr/>
        </p:nvSpPr>
        <p:spPr>
          <a:xfrm>
            <a:off x="1540290" y="5860856"/>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30" name="Freeform 30"/>
          <p:cNvSpPr/>
          <p:nvPr/>
        </p:nvSpPr>
        <p:spPr>
          <a:xfrm>
            <a:off x="1540290" y="670847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31" name="Freeform 31"/>
          <p:cNvSpPr/>
          <p:nvPr/>
        </p:nvSpPr>
        <p:spPr>
          <a:xfrm>
            <a:off x="1540290" y="755609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32" name="Freeform 32"/>
          <p:cNvSpPr/>
          <p:nvPr/>
        </p:nvSpPr>
        <p:spPr>
          <a:xfrm>
            <a:off x="1540290" y="8403718"/>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33" name="Freeform 33"/>
          <p:cNvSpPr/>
          <p:nvPr/>
        </p:nvSpPr>
        <p:spPr>
          <a:xfrm>
            <a:off x="1313282" y="1004888"/>
            <a:ext cx="15003763" cy="8277225"/>
          </a:xfrm>
          <a:custGeom>
            <a:avLst/>
            <a:gdLst/>
            <a:ahLst/>
            <a:cxnLst/>
            <a:rect l="l" t="t" r="r" b="b"/>
            <a:pathLst>
              <a:path w="15003763" h="8277225">
                <a:moveTo>
                  <a:pt x="0" y="0"/>
                </a:moveTo>
                <a:lnTo>
                  <a:pt x="15003762" y="0"/>
                </a:lnTo>
                <a:lnTo>
                  <a:pt x="15003762" y="8277224"/>
                </a:lnTo>
                <a:lnTo>
                  <a:pt x="0" y="827722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34" name="Freeform 34"/>
          <p:cNvSpPr/>
          <p:nvPr/>
        </p:nvSpPr>
        <p:spPr>
          <a:xfrm>
            <a:off x="2670341" y="1579286"/>
            <a:ext cx="12870241" cy="3194595"/>
          </a:xfrm>
          <a:custGeom>
            <a:avLst/>
            <a:gdLst/>
            <a:ahLst/>
            <a:cxnLst/>
            <a:rect l="l" t="t" r="r" b="b"/>
            <a:pathLst>
              <a:path w="12870241" h="3194595">
                <a:moveTo>
                  <a:pt x="0" y="0"/>
                </a:moveTo>
                <a:lnTo>
                  <a:pt x="12870241" y="0"/>
                </a:lnTo>
                <a:lnTo>
                  <a:pt x="12870241" y="3194595"/>
                </a:lnTo>
                <a:lnTo>
                  <a:pt x="0" y="319459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grpSp>
        <p:nvGrpSpPr>
          <p:cNvPr id="35" name="Group 35"/>
          <p:cNvGrpSpPr/>
          <p:nvPr/>
        </p:nvGrpSpPr>
        <p:grpSpPr>
          <a:xfrm rot="-244622">
            <a:off x="14978818" y="7308653"/>
            <a:ext cx="1587845" cy="2190131"/>
            <a:chOff x="0" y="0"/>
            <a:chExt cx="2117127" cy="2920175"/>
          </a:xfrm>
        </p:grpSpPr>
        <p:sp>
          <p:nvSpPr>
            <p:cNvPr id="36" name="Freeform 36"/>
            <p:cNvSpPr/>
            <p:nvPr/>
          </p:nvSpPr>
          <p:spPr>
            <a:xfrm>
              <a:off x="0" y="0"/>
              <a:ext cx="2117090" cy="2920238"/>
            </a:xfrm>
            <a:custGeom>
              <a:avLst/>
              <a:gdLst/>
              <a:ahLst/>
              <a:cxnLst/>
              <a:rect l="l" t="t" r="r" b="b"/>
              <a:pathLst>
                <a:path w="2117090" h="2920238">
                  <a:moveTo>
                    <a:pt x="0" y="0"/>
                  </a:moveTo>
                  <a:lnTo>
                    <a:pt x="2117090" y="0"/>
                  </a:lnTo>
                  <a:lnTo>
                    <a:pt x="2117090" y="2920238"/>
                  </a:lnTo>
                  <a:lnTo>
                    <a:pt x="0" y="2920238"/>
                  </a:lnTo>
                  <a:lnTo>
                    <a:pt x="0" y="0"/>
                  </a:lnTo>
                  <a:close/>
                </a:path>
              </a:pathLst>
            </a:custGeom>
            <a:blipFill>
              <a:blip r:embed="rId20"/>
              <a:stretch>
                <a:fillRect l="-85" r="-87" b="2"/>
              </a:stretch>
            </a:blipFill>
          </p:spPr>
          <p:txBody>
            <a:bodyPr/>
            <a:lstStyle/>
            <a:p>
              <a:endParaRPr lang="en-US"/>
            </a:p>
          </p:txBody>
        </p:sp>
      </p:grpSp>
      <p:grpSp>
        <p:nvGrpSpPr>
          <p:cNvPr id="37" name="Group 37"/>
          <p:cNvGrpSpPr/>
          <p:nvPr/>
        </p:nvGrpSpPr>
        <p:grpSpPr>
          <a:xfrm rot="254373">
            <a:off x="13718356" y="7760215"/>
            <a:ext cx="1260463" cy="1738569"/>
            <a:chOff x="0" y="0"/>
            <a:chExt cx="1680617" cy="2318092"/>
          </a:xfrm>
        </p:grpSpPr>
        <p:sp>
          <p:nvSpPr>
            <p:cNvPr id="38" name="Freeform 38"/>
            <p:cNvSpPr/>
            <p:nvPr/>
          </p:nvSpPr>
          <p:spPr>
            <a:xfrm>
              <a:off x="0" y="0"/>
              <a:ext cx="1680591" cy="2318131"/>
            </a:xfrm>
            <a:custGeom>
              <a:avLst/>
              <a:gdLst/>
              <a:ahLst/>
              <a:cxnLst/>
              <a:rect l="l" t="t" r="r" b="b"/>
              <a:pathLst>
                <a:path w="1680591" h="2318131">
                  <a:moveTo>
                    <a:pt x="0" y="0"/>
                  </a:moveTo>
                  <a:lnTo>
                    <a:pt x="1680591" y="0"/>
                  </a:lnTo>
                  <a:lnTo>
                    <a:pt x="1680591" y="2318131"/>
                  </a:lnTo>
                  <a:lnTo>
                    <a:pt x="0" y="2318131"/>
                  </a:lnTo>
                  <a:lnTo>
                    <a:pt x="0" y="0"/>
                  </a:lnTo>
                  <a:close/>
                </a:path>
              </a:pathLst>
            </a:custGeom>
            <a:blipFill>
              <a:blip r:embed="rId20"/>
              <a:stretch>
                <a:fillRect l="-85" r="-87" b="1"/>
              </a:stretch>
            </a:blipFill>
          </p:spPr>
          <p:txBody>
            <a:bodyPr/>
            <a:lstStyle/>
            <a:p>
              <a:endParaRPr lang="en-US"/>
            </a:p>
          </p:txBody>
        </p:sp>
      </p:grpSp>
      <p:sp>
        <p:nvSpPr>
          <p:cNvPr id="39" name="TextBox 39"/>
          <p:cNvSpPr txBox="1"/>
          <p:nvPr/>
        </p:nvSpPr>
        <p:spPr>
          <a:xfrm rot="5400000">
            <a:off x="1259165" y="1112988"/>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0" name="TextBox 40"/>
          <p:cNvSpPr txBox="1"/>
          <p:nvPr/>
        </p:nvSpPr>
        <p:spPr>
          <a:xfrm rot="5400000">
            <a:off x="1259165" y="196023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1" name="TextBox 41"/>
          <p:cNvSpPr txBox="1"/>
          <p:nvPr/>
        </p:nvSpPr>
        <p:spPr>
          <a:xfrm rot="5400000">
            <a:off x="1259165" y="280747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2" name="TextBox 42"/>
          <p:cNvSpPr txBox="1"/>
          <p:nvPr/>
        </p:nvSpPr>
        <p:spPr>
          <a:xfrm rot="5400000">
            <a:off x="1259165" y="365472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3" name="TextBox 43"/>
          <p:cNvSpPr txBox="1"/>
          <p:nvPr/>
        </p:nvSpPr>
        <p:spPr>
          <a:xfrm rot="5400000">
            <a:off x="1259165" y="450196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4" name="TextBox 44"/>
          <p:cNvSpPr txBox="1"/>
          <p:nvPr/>
        </p:nvSpPr>
        <p:spPr>
          <a:xfrm rot="5400000">
            <a:off x="1259165" y="534921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5" name="TextBox 45"/>
          <p:cNvSpPr txBox="1"/>
          <p:nvPr/>
        </p:nvSpPr>
        <p:spPr>
          <a:xfrm rot="5400000">
            <a:off x="1259165" y="619646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6" name="TextBox 46"/>
          <p:cNvSpPr txBox="1"/>
          <p:nvPr/>
        </p:nvSpPr>
        <p:spPr>
          <a:xfrm rot="5400000">
            <a:off x="1259165" y="704370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7" name="TextBox 47"/>
          <p:cNvSpPr txBox="1"/>
          <p:nvPr/>
        </p:nvSpPr>
        <p:spPr>
          <a:xfrm rot="5400000">
            <a:off x="1259165" y="789095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pSp>
        <p:nvGrpSpPr>
          <p:cNvPr id="48" name="Group 48"/>
          <p:cNvGrpSpPr/>
          <p:nvPr/>
        </p:nvGrpSpPr>
        <p:grpSpPr>
          <a:xfrm rot="1255237">
            <a:off x="2451491" y="7608820"/>
            <a:ext cx="1180043" cy="812600"/>
            <a:chOff x="0" y="0"/>
            <a:chExt cx="1573391" cy="1083467"/>
          </a:xfrm>
        </p:grpSpPr>
        <p:sp>
          <p:nvSpPr>
            <p:cNvPr id="49" name="Freeform 49"/>
            <p:cNvSpPr/>
            <p:nvPr/>
          </p:nvSpPr>
          <p:spPr>
            <a:xfrm>
              <a:off x="0" y="0"/>
              <a:ext cx="1573403" cy="1083437"/>
            </a:xfrm>
            <a:custGeom>
              <a:avLst/>
              <a:gdLst/>
              <a:ahLst/>
              <a:cxnLst/>
              <a:rect l="l" t="t" r="r" b="b"/>
              <a:pathLst>
                <a:path w="1573403" h="1083437">
                  <a:moveTo>
                    <a:pt x="0" y="0"/>
                  </a:moveTo>
                  <a:lnTo>
                    <a:pt x="1573403" y="0"/>
                  </a:lnTo>
                  <a:lnTo>
                    <a:pt x="1573403" y="1083437"/>
                  </a:lnTo>
                  <a:lnTo>
                    <a:pt x="0" y="1083437"/>
                  </a:lnTo>
                  <a:lnTo>
                    <a:pt x="0" y="0"/>
                  </a:lnTo>
                  <a:close/>
                </a:path>
              </a:pathLst>
            </a:custGeom>
            <a:blipFill>
              <a:blip r:embed="rId21"/>
              <a:stretch>
                <a:fillRect t="-11318" b="-11321"/>
              </a:stretch>
            </a:blipFill>
          </p:spPr>
          <p:txBody>
            <a:bodyPr/>
            <a:lstStyle/>
            <a:p>
              <a:endParaRPr lang="en-US"/>
            </a:p>
          </p:txBody>
        </p:sp>
      </p:grpSp>
      <p:grpSp>
        <p:nvGrpSpPr>
          <p:cNvPr id="50" name="Group 50"/>
          <p:cNvGrpSpPr/>
          <p:nvPr/>
        </p:nvGrpSpPr>
        <p:grpSpPr>
          <a:xfrm rot="-1453828">
            <a:off x="3742280" y="8108606"/>
            <a:ext cx="728793" cy="501861"/>
            <a:chOff x="0" y="0"/>
            <a:chExt cx="971724" cy="669148"/>
          </a:xfrm>
        </p:grpSpPr>
        <p:sp>
          <p:nvSpPr>
            <p:cNvPr id="51" name="Freeform 51"/>
            <p:cNvSpPr/>
            <p:nvPr/>
          </p:nvSpPr>
          <p:spPr>
            <a:xfrm flipH="1">
              <a:off x="0" y="0"/>
              <a:ext cx="971677" cy="669163"/>
            </a:xfrm>
            <a:custGeom>
              <a:avLst/>
              <a:gdLst/>
              <a:ahLst/>
              <a:cxnLst/>
              <a:rect l="l" t="t" r="r" b="b"/>
              <a:pathLst>
                <a:path w="971677" h="669163">
                  <a:moveTo>
                    <a:pt x="971677" y="0"/>
                  </a:moveTo>
                  <a:lnTo>
                    <a:pt x="0" y="0"/>
                  </a:lnTo>
                  <a:lnTo>
                    <a:pt x="0" y="669163"/>
                  </a:lnTo>
                  <a:lnTo>
                    <a:pt x="971677" y="669163"/>
                  </a:lnTo>
                  <a:lnTo>
                    <a:pt x="971677" y="0"/>
                  </a:lnTo>
                  <a:close/>
                </a:path>
              </a:pathLst>
            </a:custGeom>
            <a:blipFill>
              <a:blip r:embed="rId21"/>
              <a:stretch>
                <a:fillRect t="-11318" r="-4" b="-11316"/>
              </a:stretch>
            </a:blipFill>
          </p:spPr>
          <p:txBody>
            <a:bodyPr/>
            <a:lstStyle/>
            <a:p>
              <a:endParaRPr lang="en-US"/>
            </a:p>
          </p:txBody>
        </p:sp>
      </p:grpSp>
      <p:grpSp>
        <p:nvGrpSpPr>
          <p:cNvPr id="52" name="Group 52"/>
          <p:cNvGrpSpPr/>
          <p:nvPr/>
        </p:nvGrpSpPr>
        <p:grpSpPr>
          <a:xfrm rot="-6902382">
            <a:off x="14865213" y="1516205"/>
            <a:ext cx="1011795" cy="696741"/>
            <a:chOff x="0" y="0"/>
            <a:chExt cx="1349060" cy="928988"/>
          </a:xfrm>
        </p:grpSpPr>
        <p:sp>
          <p:nvSpPr>
            <p:cNvPr id="53" name="Freeform 53"/>
            <p:cNvSpPr/>
            <p:nvPr/>
          </p:nvSpPr>
          <p:spPr>
            <a:xfrm flipH="1">
              <a:off x="0" y="0"/>
              <a:ext cx="1349121" cy="929005"/>
            </a:xfrm>
            <a:custGeom>
              <a:avLst/>
              <a:gdLst/>
              <a:ahLst/>
              <a:cxnLst/>
              <a:rect l="l" t="t" r="r" b="b"/>
              <a:pathLst>
                <a:path w="1349121" h="929005">
                  <a:moveTo>
                    <a:pt x="1349121" y="0"/>
                  </a:moveTo>
                  <a:lnTo>
                    <a:pt x="0" y="0"/>
                  </a:lnTo>
                  <a:lnTo>
                    <a:pt x="0" y="929005"/>
                  </a:lnTo>
                  <a:lnTo>
                    <a:pt x="1349121" y="929005"/>
                  </a:lnTo>
                  <a:lnTo>
                    <a:pt x="1349121" y="0"/>
                  </a:lnTo>
                  <a:close/>
                </a:path>
              </a:pathLst>
            </a:custGeom>
            <a:blipFill>
              <a:blip r:embed="rId21"/>
              <a:stretch>
                <a:fillRect t="-11318" r="4" b="-11316"/>
              </a:stretch>
            </a:blipFill>
          </p:spPr>
          <p:txBody>
            <a:bodyPr/>
            <a:lstStyle/>
            <a:p>
              <a:endParaRPr lang="en-US"/>
            </a:p>
          </p:txBody>
        </p:sp>
      </p:grpSp>
      <p:sp>
        <p:nvSpPr>
          <p:cNvPr id="54" name="Freeform 54"/>
          <p:cNvSpPr/>
          <p:nvPr/>
        </p:nvSpPr>
        <p:spPr>
          <a:xfrm>
            <a:off x="7442696" y="8359536"/>
            <a:ext cx="1911848" cy="417595"/>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22">
              <a:extLst>
                <a:ext uri="{96DAC541-7B7A-43D3-8B79-37D633B846F1}">
                  <asvg:svgBlip xmlns:asvg="http://schemas.microsoft.com/office/drawing/2016/SVG/main" r:embed="rId23"/>
                </a:ext>
              </a:extLst>
            </a:blip>
            <a:stretch>
              <a:fillRect t="-57053" b="-57053"/>
            </a:stretch>
          </a:blipFill>
        </p:spPr>
        <p:txBody>
          <a:bodyPr/>
          <a:lstStyle/>
          <a:p>
            <a:endParaRPr lang="en-US"/>
          </a:p>
        </p:txBody>
      </p:sp>
      <p:sp>
        <p:nvSpPr>
          <p:cNvPr id="55" name="TextBox 55"/>
          <p:cNvSpPr txBox="1"/>
          <p:nvPr/>
        </p:nvSpPr>
        <p:spPr>
          <a:xfrm>
            <a:off x="3041512" y="1590094"/>
            <a:ext cx="12499070" cy="941672"/>
          </a:xfrm>
          <a:prstGeom prst="rect">
            <a:avLst/>
          </a:prstGeom>
        </p:spPr>
        <p:txBody>
          <a:bodyPr lIns="0" tIns="0" rIns="0" bIns="0" rtlCol="0" anchor="t">
            <a:spAutoFit/>
          </a:bodyPr>
          <a:lstStyle/>
          <a:p>
            <a:pPr algn="ctr">
              <a:lnSpc>
                <a:spcPts val="8004"/>
              </a:lnSpc>
            </a:pPr>
            <a:r>
              <a:rPr lang="en-US" sz="4598" b="1">
                <a:solidFill>
                  <a:srgbClr val="6E9277"/>
                </a:solidFill>
                <a:latin typeface="Fraunces Bold"/>
                <a:ea typeface="Fraunces Bold"/>
                <a:cs typeface="Fraunces Bold"/>
                <a:sym typeface="Fraunces Bold"/>
              </a:rPr>
              <a:t>BÀI 5: ĐỐI DIỆN VỚI NỖI ĐAU</a:t>
            </a:r>
          </a:p>
        </p:txBody>
      </p:sp>
      <p:sp>
        <p:nvSpPr>
          <p:cNvPr id="56" name="TextBox 56"/>
          <p:cNvSpPr txBox="1"/>
          <p:nvPr/>
        </p:nvSpPr>
        <p:spPr>
          <a:xfrm>
            <a:off x="1848838" y="4764080"/>
            <a:ext cx="14398962" cy="1359891"/>
          </a:xfrm>
          <a:prstGeom prst="rect">
            <a:avLst/>
          </a:prstGeom>
        </p:spPr>
        <p:txBody>
          <a:bodyPr lIns="0" tIns="0" rIns="0" bIns="0" rtlCol="0" anchor="t">
            <a:spAutoFit/>
          </a:bodyPr>
          <a:lstStyle/>
          <a:p>
            <a:pPr algn="ctr">
              <a:lnSpc>
                <a:spcPts val="11192"/>
              </a:lnSpc>
            </a:pPr>
            <a:r>
              <a:rPr lang="en-US" sz="8000" b="1">
                <a:solidFill>
                  <a:srgbClr val="DB7D73"/>
                </a:solidFill>
                <a:latin typeface="Fraunces Bold"/>
                <a:ea typeface="Fraunces Bold"/>
                <a:cs typeface="Fraunces Bold"/>
                <a:sym typeface="Fraunces Bold"/>
              </a:rPr>
              <a:t>CÂU ĐẶC BIỆT</a:t>
            </a:r>
          </a:p>
        </p:txBody>
      </p:sp>
      <p:grpSp>
        <p:nvGrpSpPr>
          <p:cNvPr id="57" name="Group 57"/>
          <p:cNvGrpSpPr/>
          <p:nvPr/>
        </p:nvGrpSpPr>
        <p:grpSpPr>
          <a:xfrm>
            <a:off x="15371110" y="7605851"/>
            <a:ext cx="803261" cy="750620"/>
            <a:chOff x="0" y="0"/>
            <a:chExt cx="1071015" cy="1000827"/>
          </a:xfrm>
        </p:grpSpPr>
        <p:sp>
          <p:nvSpPr>
            <p:cNvPr id="58" name="Freeform 58"/>
            <p:cNvSpPr/>
            <p:nvPr/>
          </p:nvSpPr>
          <p:spPr>
            <a:xfrm>
              <a:off x="0" y="0"/>
              <a:ext cx="1070991" cy="1000887"/>
            </a:xfrm>
            <a:custGeom>
              <a:avLst/>
              <a:gdLst/>
              <a:ahLst/>
              <a:cxnLst/>
              <a:rect l="l" t="t" r="r" b="b"/>
              <a:pathLst>
                <a:path w="1070991" h="1000887">
                  <a:moveTo>
                    <a:pt x="0" y="0"/>
                  </a:moveTo>
                  <a:lnTo>
                    <a:pt x="1070991" y="0"/>
                  </a:lnTo>
                  <a:lnTo>
                    <a:pt x="1070991" y="1000887"/>
                  </a:lnTo>
                  <a:lnTo>
                    <a:pt x="0" y="1000887"/>
                  </a:lnTo>
                  <a:lnTo>
                    <a:pt x="0" y="0"/>
                  </a:lnTo>
                  <a:close/>
                </a:path>
              </a:pathLst>
            </a:custGeom>
            <a:blipFill>
              <a:blip r:embed="rId24"/>
              <a:stretch>
                <a:fillRect l="-2662" r="-2664" b="6"/>
              </a:stretch>
            </a:blipFill>
          </p:spPr>
          <p:txBody>
            <a:bodyPr/>
            <a:lstStyle/>
            <a:p>
              <a:endParaRPr lang="en-US"/>
            </a:p>
          </p:txBody>
        </p:sp>
      </p:grpSp>
      <p:sp>
        <p:nvSpPr>
          <p:cNvPr id="59" name="Freeform 59"/>
          <p:cNvSpPr/>
          <p:nvPr/>
        </p:nvSpPr>
        <p:spPr>
          <a:xfrm>
            <a:off x="5530488" y="3382278"/>
            <a:ext cx="6993177" cy="3086094"/>
          </a:xfrm>
          <a:custGeom>
            <a:avLst/>
            <a:gdLst/>
            <a:ahLst/>
            <a:cxnLst/>
            <a:rect l="l" t="t" r="r" b="b"/>
            <a:pathLst>
              <a:path w="6993177" h="3086094">
                <a:moveTo>
                  <a:pt x="0" y="0"/>
                </a:moveTo>
                <a:lnTo>
                  <a:pt x="6993176" y="0"/>
                </a:lnTo>
                <a:lnTo>
                  <a:pt x="6993176" y="3086094"/>
                </a:lnTo>
                <a:lnTo>
                  <a:pt x="0" y="3086094"/>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sp>
        <p:nvSpPr>
          <p:cNvPr id="60" name="TextBox 60"/>
          <p:cNvSpPr txBox="1"/>
          <p:nvPr/>
        </p:nvSpPr>
        <p:spPr>
          <a:xfrm>
            <a:off x="3514908" y="3121428"/>
            <a:ext cx="11024337" cy="1180616"/>
          </a:xfrm>
          <a:prstGeom prst="rect">
            <a:avLst/>
          </a:prstGeom>
        </p:spPr>
        <p:txBody>
          <a:bodyPr lIns="0" tIns="0" rIns="0" bIns="0" rtlCol="0" anchor="t">
            <a:spAutoFit/>
          </a:bodyPr>
          <a:lstStyle/>
          <a:p>
            <a:pPr algn="ctr">
              <a:lnSpc>
                <a:spcPts val="9918"/>
              </a:lnSpc>
            </a:pPr>
            <a:r>
              <a:rPr lang="en-US" sz="5698" b="1">
                <a:solidFill>
                  <a:srgbClr val="6E9277"/>
                </a:solidFill>
                <a:latin typeface="Roboto Condensed Bold"/>
                <a:ea typeface="Roboto Condensed Bold"/>
                <a:cs typeface="Roboto Condensed Bold"/>
                <a:sym typeface="Roboto Condensed Bold"/>
              </a:rPr>
              <a:t>Thực hành tiếng Việt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4" name="TextBox 4"/>
          <p:cNvSpPr txBox="1"/>
          <p:nvPr/>
        </p:nvSpPr>
        <p:spPr>
          <a:xfrm rot="-5400000">
            <a:off x="789008" y="595544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5" name="TextBox 5"/>
          <p:cNvSpPr txBox="1"/>
          <p:nvPr/>
        </p:nvSpPr>
        <p:spPr>
          <a:xfrm rot="-5400000">
            <a:off x="789008" y="871970"/>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6" name="TextBox 6"/>
          <p:cNvSpPr txBox="1"/>
          <p:nvPr/>
        </p:nvSpPr>
        <p:spPr>
          <a:xfrm rot="-5400000">
            <a:off x="789008" y="1719215"/>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7" name="TextBox 7"/>
          <p:cNvSpPr txBox="1"/>
          <p:nvPr/>
        </p:nvSpPr>
        <p:spPr>
          <a:xfrm rot="-5400000">
            <a:off x="789008" y="256646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8" name="TextBox 8"/>
          <p:cNvSpPr txBox="1"/>
          <p:nvPr/>
        </p:nvSpPr>
        <p:spPr>
          <a:xfrm rot="-5400000">
            <a:off x="789008" y="341370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9" name="TextBox 9"/>
          <p:cNvSpPr txBox="1"/>
          <p:nvPr/>
        </p:nvSpPr>
        <p:spPr>
          <a:xfrm rot="-5400000">
            <a:off x="789008" y="426095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0" name="TextBox 10"/>
          <p:cNvSpPr txBox="1"/>
          <p:nvPr/>
        </p:nvSpPr>
        <p:spPr>
          <a:xfrm rot="-5400000">
            <a:off x="789008" y="510819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1" name="TextBox 11"/>
          <p:cNvSpPr txBox="1"/>
          <p:nvPr/>
        </p:nvSpPr>
        <p:spPr>
          <a:xfrm rot="-5400000">
            <a:off x="789008" y="6802687"/>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2" name="TextBox 12"/>
          <p:cNvSpPr txBox="1"/>
          <p:nvPr/>
        </p:nvSpPr>
        <p:spPr>
          <a:xfrm rot="-5400000">
            <a:off x="789008" y="764993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pSp>
        <p:nvGrpSpPr>
          <p:cNvPr id="13" name="Group 13"/>
          <p:cNvGrpSpPr/>
          <p:nvPr/>
        </p:nvGrpSpPr>
        <p:grpSpPr>
          <a:xfrm>
            <a:off x="1028700" y="9347332"/>
            <a:ext cx="15613811" cy="751415"/>
            <a:chOff x="0" y="0"/>
            <a:chExt cx="20818415" cy="1001887"/>
          </a:xfrm>
        </p:grpSpPr>
        <p:sp>
          <p:nvSpPr>
            <p:cNvPr id="14" name="Freeform 14"/>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4"/>
              <a:stretch>
                <a:fillRect l="-179" r="-179" b="1"/>
              </a:stretch>
            </a:blipFill>
          </p:spPr>
          <p:txBody>
            <a:bodyPr/>
            <a:lstStyle/>
            <a:p>
              <a:endParaRPr lang="en-US"/>
            </a:p>
          </p:txBody>
        </p:sp>
      </p:grpSp>
      <p:sp>
        <p:nvSpPr>
          <p:cNvPr id="15" name="Freeform 15"/>
          <p:cNvSpPr/>
          <p:nvPr/>
        </p:nvSpPr>
        <p:spPr>
          <a:xfrm>
            <a:off x="1028700" y="634744"/>
            <a:ext cx="15613815" cy="8909016"/>
          </a:xfrm>
          <a:custGeom>
            <a:avLst/>
            <a:gdLst/>
            <a:ahLst/>
            <a:cxnLst/>
            <a:rect l="l" t="t" r="r" b="b"/>
            <a:pathLst>
              <a:path w="15613815" h="8909016">
                <a:moveTo>
                  <a:pt x="0" y="0"/>
                </a:moveTo>
                <a:lnTo>
                  <a:pt x="15613815" y="0"/>
                </a:lnTo>
                <a:lnTo>
                  <a:pt x="15613815" y="8909016"/>
                </a:lnTo>
                <a:lnTo>
                  <a:pt x="0" y="89090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1516478" y="899542"/>
            <a:ext cx="15003763" cy="8277225"/>
          </a:xfrm>
          <a:custGeom>
            <a:avLst/>
            <a:gdLst/>
            <a:ahLst/>
            <a:cxnLst/>
            <a:rect l="l" t="t" r="r" b="b"/>
            <a:pathLst>
              <a:path w="15003763" h="8277225">
                <a:moveTo>
                  <a:pt x="0" y="0"/>
                </a:moveTo>
                <a:lnTo>
                  <a:pt x="15003762" y="0"/>
                </a:lnTo>
                <a:lnTo>
                  <a:pt x="15003762" y="8277224"/>
                </a:lnTo>
                <a:lnTo>
                  <a:pt x="0" y="82772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Freeform 17"/>
          <p:cNvSpPr/>
          <p:nvPr/>
        </p:nvSpPr>
        <p:spPr>
          <a:xfrm>
            <a:off x="1540290" y="1622751"/>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Freeform 18"/>
          <p:cNvSpPr/>
          <p:nvPr/>
        </p:nvSpPr>
        <p:spPr>
          <a:xfrm>
            <a:off x="1540290" y="2470372"/>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9" name="Freeform 19"/>
          <p:cNvSpPr/>
          <p:nvPr/>
        </p:nvSpPr>
        <p:spPr>
          <a:xfrm>
            <a:off x="1540290" y="3317993"/>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0" name="Freeform 20"/>
          <p:cNvSpPr/>
          <p:nvPr/>
        </p:nvSpPr>
        <p:spPr>
          <a:xfrm>
            <a:off x="1540290" y="4165614"/>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1" name="Freeform 21"/>
          <p:cNvSpPr/>
          <p:nvPr/>
        </p:nvSpPr>
        <p:spPr>
          <a:xfrm>
            <a:off x="1540290" y="5013235"/>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2" name="Freeform 22"/>
          <p:cNvSpPr/>
          <p:nvPr/>
        </p:nvSpPr>
        <p:spPr>
          <a:xfrm>
            <a:off x="1540290" y="5860856"/>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 name="Freeform 23"/>
          <p:cNvSpPr/>
          <p:nvPr/>
        </p:nvSpPr>
        <p:spPr>
          <a:xfrm>
            <a:off x="1540290" y="670847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4" name="Freeform 24"/>
          <p:cNvSpPr/>
          <p:nvPr/>
        </p:nvSpPr>
        <p:spPr>
          <a:xfrm>
            <a:off x="1540290" y="755609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5" name="Freeform 25"/>
          <p:cNvSpPr/>
          <p:nvPr/>
        </p:nvSpPr>
        <p:spPr>
          <a:xfrm>
            <a:off x="1540290" y="8403718"/>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6" name="TextBox 26"/>
          <p:cNvSpPr txBox="1"/>
          <p:nvPr/>
        </p:nvSpPr>
        <p:spPr>
          <a:xfrm rot="5400000">
            <a:off x="1250193" y="1137640"/>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27" name="TextBox 27"/>
          <p:cNvSpPr txBox="1"/>
          <p:nvPr/>
        </p:nvSpPr>
        <p:spPr>
          <a:xfrm rot="5400000">
            <a:off x="1250193" y="198488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28" name="TextBox 28"/>
          <p:cNvSpPr txBox="1"/>
          <p:nvPr/>
        </p:nvSpPr>
        <p:spPr>
          <a:xfrm rot="5400000">
            <a:off x="1250193" y="283213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29" name="TextBox 29"/>
          <p:cNvSpPr txBox="1"/>
          <p:nvPr/>
        </p:nvSpPr>
        <p:spPr>
          <a:xfrm rot="5400000">
            <a:off x="1250193" y="367937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0" name="TextBox 30"/>
          <p:cNvSpPr txBox="1"/>
          <p:nvPr/>
        </p:nvSpPr>
        <p:spPr>
          <a:xfrm rot="5400000">
            <a:off x="1250193" y="452662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1" name="TextBox 31"/>
          <p:cNvSpPr txBox="1"/>
          <p:nvPr/>
        </p:nvSpPr>
        <p:spPr>
          <a:xfrm rot="5400000">
            <a:off x="1250193" y="537386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2" name="TextBox 32"/>
          <p:cNvSpPr txBox="1"/>
          <p:nvPr/>
        </p:nvSpPr>
        <p:spPr>
          <a:xfrm rot="5400000">
            <a:off x="1250193" y="622111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3" name="TextBox 33"/>
          <p:cNvSpPr txBox="1"/>
          <p:nvPr/>
        </p:nvSpPr>
        <p:spPr>
          <a:xfrm rot="5400000">
            <a:off x="1250193" y="7068357"/>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4" name="TextBox 34"/>
          <p:cNvSpPr txBox="1"/>
          <p:nvPr/>
        </p:nvSpPr>
        <p:spPr>
          <a:xfrm rot="5400000">
            <a:off x="1250193" y="791560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5" name="TextBox 35"/>
          <p:cNvSpPr txBox="1"/>
          <p:nvPr/>
        </p:nvSpPr>
        <p:spPr>
          <a:xfrm>
            <a:off x="2217828" y="1463899"/>
            <a:ext cx="5775658" cy="627000"/>
          </a:xfrm>
          <a:prstGeom prst="rect">
            <a:avLst/>
          </a:prstGeom>
        </p:spPr>
        <p:txBody>
          <a:bodyPr lIns="0" tIns="0" rIns="0" bIns="0" rtlCol="0" anchor="t">
            <a:spAutoFit/>
          </a:bodyPr>
          <a:lstStyle/>
          <a:p>
            <a:pPr algn="l">
              <a:lnSpc>
                <a:spcPts val="4472"/>
              </a:lnSpc>
            </a:pPr>
            <a:r>
              <a:rPr lang="en-US" sz="5591" b="1">
                <a:solidFill>
                  <a:srgbClr val="C46848"/>
                </a:solidFill>
                <a:latin typeface="Fraunces Bold"/>
                <a:ea typeface="Fraunces Bold"/>
                <a:cs typeface="Fraunces Bold"/>
                <a:sym typeface="Fraunces Bold"/>
              </a:rPr>
              <a:t>III. VIẾT NGẮN</a:t>
            </a:r>
          </a:p>
        </p:txBody>
      </p:sp>
      <p:graphicFrame>
        <p:nvGraphicFramePr>
          <p:cNvPr id="36" name="Table 36"/>
          <p:cNvGraphicFramePr>
            <a:graphicFrameLocks noGrp="1"/>
          </p:cNvGraphicFramePr>
          <p:nvPr>
            <p:extLst>
              <p:ext uri="{D42A27DB-BD31-4B8C-83A1-F6EECF244321}">
                <p14:modId xmlns:p14="http://schemas.microsoft.com/office/powerpoint/2010/main" val="1376023707"/>
              </p:ext>
            </p:extLst>
          </p:nvPr>
        </p:nvGraphicFramePr>
        <p:xfrm>
          <a:off x="1974752" y="2470372"/>
          <a:ext cx="14071600" cy="6121400"/>
        </p:xfrm>
        <a:graphic>
          <a:graphicData uri="http://schemas.openxmlformats.org/drawingml/2006/table">
            <a:tbl>
              <a:tblPr/>
              <a:tblGrid>
                <a:gridCol w="2367287">
                  <a:extLst>
                    <a:ext uri="{9D8B030D-6E8A-4147-A177-3AD203B41FA5}">
                      <a16:colId xmlns:a16="http://schemas.microsoft.com/office/drawing/2014/main" val="20000"/>
                    </a:ext>
                  </a:extLst>
                </a:gridCol>
                <a:gridCol w="11704313">
                  <a:extLst>
                    <a:ext uri="{9D8B030D-6E8A-4147-A177-3AD203B41FA5}">
                      <a16:colId xmlns:a16="http://schemas.microsoft.com/office/drawing/2014/main" val="20001"/>
                    </a:ext>
                  </a:extLst>
                </a:gridCol>
              </a:tblGrid>
              <a:tr h="1474629">
                <a:tc>
                  <a:txBody>
                    <a:bodyPr/>
                    <a:lstStyle/>
                    <a:p>
                      <a:pPr algn="ctr">
                        <a:lnSpc>
                          <a:spcPts val="4216"/>
                        </a:lnSpc>
                        <a:defRPr/>
                      </a:pPr>
                      <a:r>
                        <a:rPr lang="en-US" sz="3400" b="1">
                          <a:solidFill>
                            <a:srgbClr val="6E9277"/>
                          </a:solidFill>
                          <a:latin typeface="Roboto Condensed Bold"/>
                          <a:ea typeface="Roboto Condensed Bold"/>
                          <a:cs typeface="Roboto Condensed Bold"/>
                          <a:sym typeface="Roboto Condensed Bold"/>
                        </a:rPr>
                        <a:t>Mở đoạn</a:t>
                      </a:r>
                      <a:endParaRPr lang="en-US" sz="1100"/>
                    </a:p>
                    <a:p>
                      <a:pPr algn="ctr">
                        <a:lnSpc>
                          <a:spcPts val="4216"/>
                        </a:lnSpc>
                      </a:pPr>
                      <a:r>
                        <a:rPr lang="en-US" sz="3400" b="1">
                          <a:solidFill>
                            <a:srgbClr val="6E9277"/>
                          </a:solidFill>
                          <a:latin typeface="Roboto Condensed Bold"/>
                          <a:ea typeface="Roboto Condensed Bold"/>
                          <a:cs typeface="Roboto Condensed Bold"/>
                          <a:sym typeface="Roboto Condensed Bold"/>
                        </a:rPr>
                        <a:t>(1 câu)</a:t>
                      </a:r>
                    </a:p>
                  </a:txBody>
                  <a:tcPr marL="114300" marR="114300" marT="114300" marB="114300" anchor="ctr">
                    <a:lnL w="28575" cap="flat" cmpd="sng" algn="ctr">
                      <a:solidFill>
                        <a:srgbClr val="6E9277"/>
                      </a:solidFill>
                      <a:prstDash val="solid"/>
                      <a:round/>
                      <a:headEnd type="none" w="med" len="med"/>
                      <a:tailEnd type="none" w="med" len="med"/>
                    </a:lnL>
                    <a:lnR w="28575" cap="flat" cmpd="sng" algn="ctr">
                      <a:solidFill>
                        <a:srgbClr val="6E9277"/>
                      </a:solidFill>
                      <a:prstDash val="solid"/>
                      <a:round/>
                      <a:headEnd type="none" w="med" len="med"/>
                      <a:tailEnd type="none" w="med" len="med"/>
                    </a:lnR>
                    <a:lnT w="28575" cap="flat" cmpd="sng" algn="ctr">
                      <a:solidFill>
                        <a:srgbClr val="6E9277"/>
                      </a:solidFill>
                      <a:prstDash val="solid"/>
                      <a:round/>
                      <a:headEnd type="none" w="med" len="med"/>
                      <a:tailEnd type="none" w="med" len="med"/>
                    </a:lnT>
                    <a:lnB w="28575" cap="flat" cmpd="sng" algn="ctr">
                      <a:solidFill>
                        <a:srgbClr val="6E9277"/>
                      </a:solidFill>
                      <a:prstDash val="solid"/>
                      <a:round/>
                      <a:headEnd type="none" w="med" len="med"/>
                      <a:tailEnd type="none" w="med" len="med"/>
                    </a:lnB>
                    <a:solidFill>
                      <a:srgbClr val="DFE5BE"/>
                    </a:solidFill>
                  </a:tcPr>
                </a:tc>
                <a:tc>
                  <a:txBody>
                    <a:bodyPr/>
                    <a:lstStyle/>
                    <a:p>
                      <a:pPr algn="just">
                        <a:lnSpc>
                          <a:spcPts val="4216"/>
                        </a:lnSpc>
                        <a:defRPr/>
                      </a:pPr>
                      <a:r>
                        <a:rPr lang="en-US" sz="3400" dirty="0" err="1">
                          <a:solidFill>
                            <a:srgbClr val="6E9277"/>
                          </a:solidFill>
                          <a:latin typeface="Roboto Condensed"/>
                          <a:ea typeface="Roboto Condensed"/>
                          <a:cs typeface="Roboto Condensed"/>
                          <a:sym typeface="Roboto Condensed"/>
                        </a:rPr>
                        <a:t>Giới</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thiệu</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tên</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một</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tác</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phẩm</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văn</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học</a:t>
                      </a:r>
                      <a:r>
                        <a:rPr lang="en-US" sz="3400" dirty="0">
                          <a:solidFill>
                            <a:srgbClr val="6E9277"/>
                          </a:solidFill>
                          <a:latin typeface="Roboto Condensed"/>
                          <a:ea typeface="Roboto Condensed"/>
                          <a:cs typeface="Roboto Condensed"/>
                          <a:sym typeface="Roboto Condensed"/>
                        </a:rPr>
                        <a:t> / </a:t>
                      </a:r>
                      <a:r>
                        <a:rPr lang="en-US" sz="3400" dirty="0" err="1">
                          <a:solidFill>
                            <a:srgbClr val="6E9277"/>
                          </a:solidFill>
                          <a:latin typeface="Roboto Condensed"/>
                          <a:ea typeface="Roboto Condensed"/>
                          <a:cs typeface="Roboto Condensed"/>
                          <a:sym typeface="Roboto Condensed"/>
                        </a:rPr>
                        <a:t>vở</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kịch</a:t>
                      </a:r>
                      <a:r>
                        <a:rPr lang="en-US" sz="3400" dirty="0">
                          <a:solidFill>
                            <a:srgbClr val="6E9277"/>
                          </a:solidFill>
                          <a:latin typeface="Roboto Condensed"/>
                          <a:ea typeface="Roboto Condensed"/>
                          <a:cs typeface="Roboto Condensed"/>
                          <a:sym typeface="Roboto Condensed"/>
                        </a:rPr>
                        <a:t> / </a:t>
                      </a:r>
                      <a:r>
                        <a:rPr lang="en-US" sz="3400" dirty="0" err="1">
                          <a:solidFill>
                            <a:srgbClr val="6E9277"/>
                          </a:solidFill>
                          <a:latin typeface="Roboto Condensed"/>
                          <a:ea typeface="Roboto Condensed"/>
                          <a:cs typeface="Roboto Condensed"/>
                          <a:sym typeface="Roboto Condensed"/>
                        </a:rPr>
                        <a:t>bộ</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phim</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có</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đề</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tài</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tình</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yêu</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mà</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em</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ấn</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tượng</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Nhận</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định</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chung</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về</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tác</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phẩm</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đó</a:t>
                      </a:r>
                      <a:r>
                        <a:rPr lang="en-US" sz="3400" dirty="0">
                          <a:solidFill>
                            <a:srgbClr val="6E9277"/>
                          </a:solidFill>
                          <a:latin typeface="Roboto Condensed"/>
                          <a:ea typeface="Roboto Condensed"/>
                          <a:cs typeface="Roboto Condensed"/>
                          <a:sym typeface="Roboto Condensed"/>
                        </a:rPr>
                        <a:t>.</a:t>
                      </a:r>
                      <a:endParaRPr lang="en-US" sz="1100" dirty="0"/>
                    </a:p>
                  </a:txBody>
                  <a:tcPr marL="114300" marR="114300" marT="114300" marB="114300" anchor="ctr">
                    <a:lnL w="28575" cap="flat" cmpd="sng" algn="ctr">
                      <a:solidFill>
                        <a:srgbClr val="6E9277"/>
                      </a:solidFill>
                      <a:prstDash val="solid"/>
                      <a:round/>
                      <a:headEnd type="none" w="med" len="med"/>
                      <a:tailEnd type="none" w="med" len="med"/>
                    </a:lnL>
                    <a:lnR w="28575" cap="flat" cmpd="sng" algn="ctr">
                      <a:solidFill>
                        <a:srgbClr val="6E9277"/>
                      </a:solidFill>
                      <a:prstDash val="solid"/>
                      <a:round/>
                      <a:headEnd type="none" w="med" len="med"/>
                      <a:tailEnd type="none" w="med" len="med"/>
                    </a:lnR>
                    <a:lnT w="28575" cap="flat" cmpd="sng" algn="ctr">
                      <a:solidFill>
                        <a:srgbClr val="6E9277"/>
                      </a:solidFill>
                      <a:prstDash val="solid"/>
                      <a:round/>
                      <a:headEnd type="none" w="med" len="med"/>
                      <a:tailEnd type="none" w="med" len="med"/>
                    </a:lnT>
                    <a:lnB w="28575" cap="flat" cmpd="sng" algn="ctr">
                      <a:solidFill>
                        <a:srgbClr val="6E9277"/>
                      </a:solidFill>
                      <a:prstDash val="solid"/>
                      <a:round/>
                      <a:headEnd type="none" w="med" len="med"/>
                      <a:tailEnd type="none" w="med" len="med"/>
                    </a:lnB>
                  </a:tcPr>
                </a:tc>
                <a:extLst>
                  <a:ext uri="{0D108BD9-81ED-4DB2-BD59-A6C34878D82A}">
                    <a16:rowId xmlns:a16="http://schemas.microsoft.com/office/drawing/2014/main" val="10000"/>
                  </a:ext>
                </a:extLst>
              </a:tr>
              <a:tr h="3033001">
                <a:tc>
                  <a:txBody>
                    <a:bodyPr/>
                    <a:lstStyle/>
                    <a:p>
                      <a:pPr algn="ctr">
                        <a:lnSpc>
                          <a:spcPts val="4216"/>
                        </a:lnSpc>
                        <a:defRPr/>
                      </a:pPr>
                      <a:r>
                        <a:rPr lang="en-US" sz="3400" b="1">
                          <a:solidFill>
                            <a:srgbClr val="6E9277"/>
                          </a:solidFill>
                          <a:latin typeface="Roboto Condensed Bold"/>
                          <a:ea typeface="Roboto Condensed Bold"/>
                          <a:cs typeface="Roboto Condensed Bold"/>
                          <a:sym typeface="Roboto Condensed Bold"/>
                        </a:rPr>
                        <a:t>Thân đoạn</a:t>
                      </a:r>
                      <a:endParaRPr lang="en-US" sz="1100"/>
                    </a:p>
                    <a:p>
                      <a:pPr algn="ctr">
                        <a:lnSpc>
                          <a:spcPts val="4216"/>
                        </a:lnSpc>
                      </a:pPr>
                      <a:r>
                        <a:rPr lang="en-US" sz="3400" b="1">
                          <a:solidFill>
                            <a:srgbClr val="6E9277"/>
                          </a:solidFill>
                          <a:latin typeface="Roboto Condensed Bold"/>
                          <a:ea typeface="Roboto Condensed Bold"/>
                          <a:cs typeface="Roboto Condensed Bold"/>
                          <a:sym typeface="Roboto Condensed Bold"/>
                        </a:rPr>
                        <a:t>(6-7 câu)</a:t>
                      </a:r>
                    </a:p>
                  </a:txBody>
                  <a:tcPr marL="114300" marR="114300" marT="114300" marB="114300" anchor="ctr">
                    <a:lnL w="28575" cap="flat" cmpd="sng" algn="ctr">
                      <a:solidFill>
                        <a:srgbClr val="6E9277"/>
                      </a:solidFill>
                      <a:prstDash val="solid"/>
                      <a:round/>
                      <a:headEnd type="none" w="med" len="med"/>
                      <a:tailEnd type="none" w="med" len="med"/>
                    </a:lnL>
                    <a:lnR w="28575" cap="flat" cmpd="sng" algn="ctr">
                      <a:solidFill>
                        <a:srgbClr val="6E9277"/>
                      </a:solidFill>
                      <a:prstDash val="solid"/>
                      <a:round/>
                      <a:headEnd type="none" w="med" len="med"/>
                      <a:tailEnd type="none" w="med" len="med"/>
                    </a:lnR>
                    <a:lnT w="28575" cap="flat" cmpd="sng" algn="ctr">
                      <a:solidFill>
                        <a:srgbClr val="6E9277"/>
                      </a:solidFill>
                      <a:prstDash val="solid"/>
                      <a:round/>
                      <a:headEnd type="none" w="med" len="med"/>
                      <a:tailEnd type="none" w="med" len="med"/>
                    </a:lnT>
                    <a:lnB w="28575" cap="flat" cmpd="sng" algn="ctr">
                      <a:solidFill>
                        <a:srgbClr val="6E9277"/>
                      </a:solidFill>
                      <a:prstDash val="solid"/>
                      <a:round/>
                      <a:headEnd type="none" w="med" len="med"/>
                      <a:tailEnd type="none" w="med" len="med"/>
                    </a:lnB>
                    <a:solidFill>
                      <a:srgbClr val="DFE5BE"/>
                    </a:solidFill>
                  </a:tcPr>
                </a:tc>
                <a:tc>
                  <a:txBody>
                    <a:bodyPr/>
                    <a:lstStyle/>
                    <a:p>
                      <a:pPr marL="734059" lvl="1" indent="-367030" algn="just">
                        <a:lnSpc>
                          <a:spcPts val="4215"/>
                        </a:lnSpc>
                        <a:buFont typeface="Arial"/>
                        <a:buChar char="•"/>
                        <a:defRPr/>
                      </a:pPr>
                      <a:r>
                        <a:rPr lang="en-US" sz="3399">
                          <a:solidFill>
                            <a:srgbClr val="6E9277"/>
                          </a:solidFill>
                          <a:latin typeface="Roboto Condensed"/>
                          <a:ea typeface="Roboto Condensed"/>
                          <a:cs typeface="Roboto Condensed"/>
                          <a:sym typeface="Roboto Condensed"/>
                        </a:rPr>
                        <a:t>Nêu cốt truyện của tác phẩm.</a:t>
                      </a:r>
                      <a:endParaRPr lang="en-US" sz="1100"/>
                    </a:p>
                    <a:p>
                      <a:pPr marL="734059" lvl="1" indent="-367030" algn="just">
                        <a:lnSpc>
                          <a:spcPts val="4215"/>
                        </a:lnSpc>
                        <a:buFont typeface="Arial"/>
                        <a:buChar char="•"/>
                      </a:pPr>
                      <a:r>
                        <a:rPr lang="en-US" sz="3399">
                          <a:solidFill>
                            <a:srgbClr val="6E9277"/>
                          </a:solidFill>
                          <a:latin typeface="Roboto Condensed"/>
                          <a:ea typeface="Roboto Condensed"/>
                          <a:cs typeface="Roboto Condensed"/>
                          <a:sym typeface="Roboto Condensed"/>
                        </a:rPr>
                        <a:t>Phân tích / cảm nhận về cái hay của tác phẩm, chia sẻ về nhân vật.</a:t>
                      </a:r>
                    </a:p>
                    <a:p>
                      <a:pPr marL="734060" lvl="1" indent="-367030" algn="just">
                        <a:lnSpc>
                          <a:spcPts val="4216"/>
                        </a:lnSpc>
                        <a:buFont typeface="Arial"/>
                        <a:buChar char="•"/>
                      </a:pPr>
                      <a:r>
                        <a:rPr lang="en-US" sz="3400">
                          <a:solidFill>
                            <a:srgbClr val="6E9277"/>
                          </a:solidFill>
                          <a:latin typeface="Roboto Condensed"/>
                          <a:ea typeface="Roboto Condensed"/>
                          <a:cs typeface="Roboto Condensed"/>
                          <a:sym typeface="Roboto Condensed"/>
                        </a:rPr>
                        <a:t>Đưa ra thông điệp ý nghĩa mà tác phẩm mang lại.</a:t>
                      </a:r>
                    </a:p>
                  </a:txBody>
                  <a:tcPr marL="114300" marR="114300" marT="114300" marB="114300" anchor="ctr">
                    <a:lnL w="28575" cap="flat" cmpd="sng" algn="ctr">
                      <a:solidFill>
                        <a:srgbClr val="6E9277"/>
                      </a:solidFill>
                      <a:prstDash val="solid"/>
                      <a:round/>
                      <a:headEnd type="none" w="med" len="med"/>
                      <a:tailEnd type="none" w="med" len="med"/>
                    </a:lnL>
                    <a:lnR w="28575" cap="flat" cmpd="sng" algn="ctr">
                      <a:solidFill>
                        <a:srgbClr val="6E9277"/>
                      </a:solidFill>
                      <a:prstDash val="solid"/>
                      <a:round/>
                      <a:headEnd type="none" w="med" len="med"/>
                      <a:tailEnd type="none" w="med" len="med"/>
                    </a:lnR>
                    <a:lnT w="28575" cap="flat" cmpd="sng" algn="ctr">
                      <a:solidFill>
                        <a:srgbClr val="6E9277"/>
                      </a:solidFill>
                      <a:prstDash val="solid"/>
                      <a:round/>
                      <a:headEnd type="none" w="med" len="med"/>
                      <a:tailEnd type="none" w="med" len="med"/>
                    </a:lnT>
                    <a:lnB w="28575" cap="flat" cmpd="sng" algn="ctr">
                      <a:solidFill>
                        <a:srgbClr val="6E9277"/>
                      </a:solidFill>
                      <a:prstDash val="solid"/>
                      <a:round/>
                      <a:headEnd type="none" w="med" len="med"/>
                      <a:tailEnd type="none" w="med" len="med"/>
                    </a:lnB>
                  </a:tcPr>
                </a:tc>
                <a:extLst>
                  <a:ext uri="{0D108BD9-81ED-4DB2-BD59-A6C34878D82A}">
                    <a16:rowId xmlns:a16="http://schemas.microsoft.com/office/drawing/2014/main" val="10001"/>
                  </a:ext>
                </a:extLst>
              </a:tr>
              <a:tr h="1613770">
                <a:tc>
                  <a:txBody>
                    <a:bodyPr/>
                    <a:lstStyle/>
                    <a:p>
                      <a:pPr algn="ctr">
                        <a:lnSpc>
                          <a:spcPts val="4216"/>
                        </a:lnSpc>
                        <a:defRPr/>
                      </a:pPr>
                      <a:r>
                        <a:rPr lang="en-US" sz="3400" b="1">
                          <a:solidFill>
                            <a:srgbClr val="6E9277"/>
                          </a:solidFill>
                          <a:latin typeface="Roboto Condensed Bold"/>
                          <a:ea typeface="Roboto Condensed Bold"/>
                          <a:cs typeface="Roboto Condensed Bold"/>
                          <a:sym typeface="Roboto Condensed Bold"/>
                        </a:rPr>
                        <a:t>Kết đoạn</a:t>
                      </a:r>
                      <a:endParaRPr lang="en-US" sz="1100"/>
                    </a:p>
                    <a:p>
                      <a:pPr algn="ctr">
                        <a:lnSpc>
                          <a:spcPts val="4216"/>
                        </a:lnSpc>
                      </a:pPr>
                      <a:r>
                        <a:rPr lang="en-US" sz="3400" b="1">
                          <a:solidFill>
                            <a:srgbClr val="6E9277"/>
                          </a:solidFill>
                          <a:latin typeface="Roboto Condensed Bold"/>
                          <a:ea typeface="Roboto Condensed Bold"/>
                          <a:cs typeface="Roboto Condensed Bold"/>
                          <a:sym typeface="Roboto Condensed Bold"/>
                        </a:rPr>
                        <a:t>(1 câu)</a:t>
                      </a:r>
                    </a:p>
                  </a:txBody>
                  <a:tcPr marL="114300" marR="114300" marT="114300" marB="114300" anchor="ctr">
                    <a:lnL w="28575" cap="flat" cmpd="sng" algn="ctr">
                      <a:solidFill>
                        <a:srgbClr val="6E9277"/>
                      </a:solidFill>
                      <a:prstDash val="solid"/>
                      <a:round/>
                      <a:headEnd type="none" w="med" len="med"/>
                      <a:tailEnd type="none" w="med" len="med"/>
                    </a:lnL>
                    <a:lnR w="28575" cap="flat" cmpd="sng" algn="ctr">
                      <a:solidFill>
                        <a:srgbClr val="6E9277"/>
                      </a:solidFill>
                      <a:prstDash val="solid"/>
                      <a:round/>
                      <a:headEnd type="none" w="med" len="med"/>
                      <a:tailEnd type="none" w="med" len="med"/>
                    </a:lnR>
                    <a:lnT w="28575" cap="flat" cmpd="sng" algn="ctr">
                      <a:solidFill>
                        <a:srgbClr val="6E9277"/>
                      </a:solidFill>
                      <a:prstDash val="solid"/>
                      <a:round/>
                      <a:headEnd type="none" w="med" len="med"/>
                      <a:tailEnd type="none" w="med" len="med"/>
                    </a:lnT>
                    <a:lnB w="28575" cap="flat" cmpd="sng" algn="ctr">
                      <a:solidFill>
                        <a:srgbClr val="6E9277"/>
                      </a:solidFill>
                      <a:prstDash val="solid"/>
                      <a:round/>
                      <a:headEnd type="none" w="med" len="med"/>
                      <a:tailEnd type="none" w="med" len="med"/>
                    </a:lnB>
                    <a:solidFill>
                      <a:srgbClr val="DFE5BE"/>
                    </a:solidFill>
                  </a:tcPr>
                </a:tc>
                <a:tc>
                  <a:txBody>
                    <a:bodyPr/>
                    <a:lstStyle/>
                    <a:p>
                      <a:pPr algn="just">
                        <a:lnSpc>
                          <a:spcPts val="4216"/>
                        </a:lnSpc>
                        <a:defRPr/>
                      </a:pPr>
                      <a:r>
                        <a:rPr lang="en-US" sz="3400" dirty="0" err="1">
                          <a:solidFill>
                            <a:srgbClr val="6E9277"/>
                          </a:solidFill>
                          <a:latin typeface="Roboto Condensed"/>
                          <a:ea typeface="Roboto Condensed"/>
                          <a:cs typeface="Roboto Condensed"/>
                          <a:sym typeface="Roboto Condensed"/>
                        </a:rPr>
                        <a:t>Khẳng</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định</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lại</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một</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lần</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nữa</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giá</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trị</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của</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tác</a:t>
                      </a:r>
                      <a:r>
                        <a:rPr lang="en-US" sz="3400" dirty="0">
                          <a:solidFill>
                            <a:srgbClr val="6E9277"/>
                          </a:solidFill>
                          <a:latin typeface="Roboto Condensed"/>
                          <a:ea typeface="Roboto Condensed"/>
                          <a:cs typeface="Roboto Condensed"/>
                          <a:sym typeface="Roboto Condensed"/>
                        </a:rPr>
                        <a:t> </a:t>
                      </a:r>
                      <a:r>
                        <a:rPr lang="en-US" sz="3400" dirty="0" err="1">
                          <a:solidFill>
                            <a:srgbClr val="6E9277"/>
                          </a:solidFill>
                          <a:latin typeface="Roboto Condensed"/>
                          <a:ea typeface="Roboto Condensed"/>
                          <a:cs typeface="Roboto Condensed"/>
                          <a:sym typeface="Roboto Condensed"/>
                        </a:rPr>
                        <a:t>phẩm</a:t>
                      </a:r>
                      <a:r>
                        <a:rPr lang="en-US" sz="3400" dirty="0">
                          <a:solidFill>
                            <a:srgbClr val="6E9277"/>
                          </a:solidFill>
                          <a:latin typeface="Roboto Condensed"/>
                          <a:ea typeface="Roboto Condensed"/>
                          <a:cs typeface="Roboto Condensed"/>
                          <a:sym typeface="Roboto Condensed"/>
                        </a:rPr>
                        <a:t>.</a:t>
                      </a:r>
                      <a:endParaRPr lang="en-US" sz="1100" dirty="0"/>
                    </a:p>
                  </a:txBody>
                  <a:tcPr marL="114300" marR="114300" marT="114300" marB="114300" anchor="ctr">
                    <a:lnL w="28575" cap="flat" cmpd="sng" algn="ctr">
                      <a:solidFill>
                        <a:srgbClr val="6E9277"/>
                      </a:solidFill>
                      <a:prstDash val="solid"/>
                      <a:round/>
                      <a:headEnd type="none" w="med" len="med"/>
                      <a:tailEnd type="none" w="med" len="med"/>
                    </a:lnL>
                    <a:lnR w="28575" cap="flat" cmpd="sng" algn="ctr">
                      <a:solidFill>
                        <a:srgbClr val="6E9277"/>
                      </a:solidFill>
                      <a:prstDash val="solid"/>
                      <a:round/>
                      <a:headEnd type="none" w="med" len="med"/>
                      <a:tailEnd type="none" w="med" len="med"/>
                    </a:lnR>
                    <a:lnT w="28575" cap="flat" cmpd="sng" algn="ctr">
                      <a:solidFill>
                        <a:srgbClr val="6E9277"/>
                      </a:solidFill>
                      <a:prstDash val="solid"/>
                      <a:round/>
                      <a:headEnd type="none" w="med" len="med"/>
                      <a:tailEnd type="none" w="med" len="med"/>
                    </a:lnT>
                    <a:lnB w="28575" cap="flat" cmpd="sng" algn="ctr">
                      <a:solidFill>
                        <a:srgbClr val="6E9277"/>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7" name="Freeform 37"/>
          <p:cNvSpPr/>
          <p:nvPr/>
        </p:nvSpPr>
        <p:spPr>
          <a:xfrm>
            <a:off x="9018359" y="1244824"/>
            <a:ext cx="6024833" cy="2347737"/>
          </a:xfrm>
          <a:custGeom>
            <a:avLst/>
            <a:gdLst/>
            <a:ahLst/>
            <a:cxnLst/>
            <a:rect l="l" t="t" r="r" b="b"/>
            <a:pathLst>
              <a:path w="6024833" h="2347737">
                <a:moveTo>
                  <a:pt x="0" y="0"/>
                </a:moveTo>
                <a:lnTo>
                  <a:pt x="6024833" y="0"/>
                </a:lnTo>
                <a:lnTo>
                  <a:pt x="6024833" y="2347737"/>
                </a:lnTo>
                <a:lnTo>
                  <a:pt x="0" y="234773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8" name="TextBox 38"/>
          <p:cNvSpPr txBox="1"/>
          <p:nvPr/>
        </p:nvSpPr>
        <p:spPr>
          <a:xfrm>
            <a:off x="9608809" y="1612933"/>
            <a:ext cx="5434383" cy="406577"/>
          </a:xfrm>
          <a:prstGeom prst="rect">
            <a:avLst/>
          </a:prstGeom>
        </p:spPr>
        <p:txBody>
          <a:bodyPr lIns="0" tIns="0" rIns="0" bIns="0" rtlCol="0" anchor="t">
            <a:spAutoFit/>
          </a:bodyPr>
          <a:lstStyle/>
          <a:p>
            <a:pPr algn="ctr">
              <a:lnSpc>
                <a:spcPts val="2799"/>
              </a:lnSpc>
            </a:pPr>
            <a:r>
              <a:rPr lang="en-US" sz="3500" b="1">
                <a:solidFill>
                  <a:srgbClr val="6E9277"/>
                </a:solidFill>
                <a:latin typeface="Roboto Condensed Bold"/>
                <a:ea typeface="Roboto Condensed Bold"/>
                <a:cs typeface="Roboto Condensed Bold"/>
                <a:sym typeface="Roboto Condensed Bold"/>
              </a:rPr>
              <a:t>Dàn ý gợi ý</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4" name="Freeform 4"/>
          <p:cNvSpPr/>
          <p:nvPr/>
        </p:nvSpPr>
        <p:spPr>
          <a:xfrm>
            <a:off x="15256948" y="1156792"/>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5256948" y="2443207"/>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5256948" y="3730042"/>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15256948" y="5016036"/>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5256948" y="6302450"/>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15256948" y="7588864"/>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0" name="Group 10"/>
          <p:cNvGrpSpPr/>
          <p:nvPr/>
        </p:nvGrpSpPr>
        <p:grpSpPr>
          <a:xfrm rot="5400000">
            <a:off x="13111944" y="4512960"/>
            <a:ext cx="7623658" cy="1261080"/>
            <a:chOff x="0" y="0"/>
            <a:chExt cx="10164877" cy="1681440"/>
          </a:xfrm>
        </p:grpSpPr>
        <p:sp>
          <p:nvSpPr>
            <p:cNvPr id="11" name="Freeform 11"/>
            <p:cNvSpPr/>
            <p:nvPr/>
          </p:nvSpPr>
          <p:spPr>
            <a:xfrm>
              <a:off x="0" y="0"/>
              <a:ext cx="10164826" cy="1681480"/>
            </a:xfrm>
            <a:custGeom>
              <a:avLst/>
              <a:gdLst/>
              <a:ahLst/>
              <a:cxnLst/>
              <a:rect l="l" t="t" r="r" b="b"/>
              <a:pathLst>
                <a:path w="10164826" h="1681480">
                  <a:moveTo>
                    <a:pt x="0" y="0"/>
                  </a:moveTo>
                  <a:lnTo>
                    <a:pt x="10164826" y="0"/>
                  </a:lnTo>
                  <a:lnTo>
                    <a:pt x="10164826" y="1681480"/>
                  </a:lnTo>
                  <a:lnTo>
                    <a:pt x="0" y="1681480"/>
                  </a:lnTo>
                  <a:lnTo>
                    <a:pt x="0" y="0"/>
                  </a:lnTo>
                  <a:close/>
                </a:path>
              </a:pathLst>
            </a:custGeom>
            <a:blipFill>
              <a:blip r:embed="rId10"/>
              <a:stretch>
                <a:fillRect t="-125" b="-123"/>
              </a:stretch>
            </a:blipFill>
          </p:spPr>
          <p:txBody>
            <a:bodyPr/>
            <a:lstStyle/>
            <a:p>
              <a:endParaRPr lang="en-US"/>
            </a:p>
          </p:txBody>
        </p:sp>
      </p:grpSp>
      <p:sp>
        <p:nvSpPr>
          <p:cNvPr id="12" name="TextBox 12"/>
          <p:cNvSpPr txBox="1"/>
          <p:nvPr/>
        </p:nvSpPr>
        <p:spPr>
          <a:xfrm rot="-5400000">
            <a:off x="694144" y="601069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3" name="TextBox 13"/>
          <p:cNvSpPr txBox="1"/>
          <p:nvPr/>
        </p:nvSpPr>
        <p:spPr>
          <a:xfrm rot="-5400000">
            <a:off x="694144" y="927222"/>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4" name="TextBox 14"/>
          <p:cNvSpPr txBox="1"/>
          <p:nvPr/>
        </p:nvSpPr>
        <p:spPr>
          <a:xfrm rot="-5400000">
            <a:off x="694144" y="1774467"/>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5" name="TextBox 15"/>
          <p:cNvSpPr txBox="1"/>
          <p:nvPr/>
        </p:nvSpPr>
        <p:spPr>
          <a:xfrm rot="-5400000">
            <a:off x="694144" y="262171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6" name="TextBox 16"/>
          <p:cNvSpPr txBox="1"/>
          <p:nvPr/>
        </p:nvSpPr>
        <p:spPr>
          <a:xfrm rot="-5400000">
            <a:off x="694144" y="346895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7" name="TextBox 17"/>
          <p:cNvSpPr txBox="1"/>
          <p:nvPr/>
        </p:nvSpPr>
        <p:spPr>
          <a:xfrm rot="-5400000">
            <a:off x="694144" y="431620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8" name="TextBox 18"/>
          <p:cNvSpPr txBox="1"/>
          <p:nvPr/>
        </p:nvSpPr>
        <p:spPr>
          <a:xfrm rot="-5400000">
            <a:off x="694144" y="516344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9" name="TextBox 19"/>
          <p:cNvSpPr txBox="1"/>
          <p:nvPr/>
        </p:nvSpPr>
        <p:spPr>
          <a:xfrm rot="-5400000">
            <a:off x="694144" y="685793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20" name="TextBox 20"/>
          <p:cNvSpPr txBox="1"/>
          <p:nvPr/>
        </p:nvSpPr>
        <p:spPr>
          <a:xfrm rot="-5400000">
            <a:off x="694144" y="770518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pSp>
        <p:nvGrpSpPr>
          <p:cNvPr id="21" name="Group 21"/>
          <p:cNvGrpSpPr/>
          <p:nvPr/>
        </p:nvGrpSpPr>
        <p:grpSpPr>
          <a:xfrm>
            <a:off x="1028700" y="9347332"/>
            <a:ext cx="15613811" cy="751415"/>
            <a:chOff x="0" y="0"/>
            <a:chExt cx="20818415" cy="1001887"/>
          </a:xfrm>
        </p:grpSpPr>
        <p:sp>
          <p:nvSpPr>
            <p:cNvPr id="22" name="Freeform 22"/>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11"/>
              <a:stretch>
                <a:fillRect l="-179" r="-179" b="1"/>
              </a:stretch>
            </a:blipFill>
          </p:spPr>
          <p:txBody>
            <a:bodyPr/>
            <a:lstStyle/>
            <a:p>
              <a:endParaRPr lang="en-US"/>
            </a:p>
          </p:txBody>
        </p:sp>
      </p:grpSp>
      <p:sp>
        <p:nvSpPr>
          <p:cNvPr id="23" name="Freeform 23"/>
          <p:cNvSpPr/>
          <p:nvPr/>
        </p:nvSpPr>
        <p:spPr>
          <a:xfrm>
            <a:off x="1028700" y="634744"/>
            <a:ext cx="15613815" cy="8909016"/>
          </a:xfrm>
          <a:custGeom>
            <a:avLst/>
            <a:gdLst/>
            <a:ahLst/>
            <a:cxnLst/>
            <a:rect l="l" t="t" r="r" b="b"/>
            <a:pathLst>
              <a:path w="15613815" h="8909016">
                <a:moveTo>
                  <a:pt x="0" y="0"/>
                </a:moveTo>
                <a:lnTo>
                  <a:pt x="15613815" y="0"/>
                </a:lnTo>
                <a:lnTo>
                  <a:pt x="15613815" y="8909016"/>
                </a:lnTo>
                <a:lnTo>
                  <a:pt x="0" y="89090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4" name="Freeform 24"/>
          <p:cNvSpPr/>
          <p:nvPr/>
        </p:nvSpPr>
        <p:spPr>
          <a:xfrm>
            <a:off x="1313282" y="1004888"/>
            <a:ext cx="15003763" cy="8277225"/>
          </a:xfrm>
          <a:custGeom>
            <a:avLst/>
            <a:gdLst/>
            <a:ahLst/>
            <a:cxnLst/>
            <a:rect l="l" t="t" r="r" b="b"/>
            <a:pathLst>
              <a:path w="15003763" h="8277225">
                <a:moveTo>
                  <a:pt x="0" y="0"/>
                </a:moveTo>
                <a:lnTo>
                  <a:pt x="15003762" y="0"/>
                </a:lnTo>
                <a:lnTo>
                  <a:pt x="15003762" y="8277224"/>
                </a:lnTo>
                <a:lnTo>
                  <a:pt x="0" y="827722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5" name="Freeform 25"/>
          <p:cNvSpPr/>
          <p:nvPr/>
        </p:nvSpPr>
        <p:spPr>
          <a:xfrm>
            <a:off x="1540290" y="1622751"/>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6" name="Freeform 26"/>
          <p:cNvSpPr/>
          <p:nvPr/>
        </p:nvSpPr>
        <p:spPr>
          <a:xfrm>
            <a:off x="1540290" y="2470372"/>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7" name="Freeform 27"/>
          <p:cNvSpPr/>
          <p:nvPr/>
        </p:nvSpPr>
        <p:spPr>
          <a:xfrm>
            <a:off x="1540290" y="3317993"/>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8" name="Freeform 28"/>
          <p:cNvSpPr/>
          <p:nvPr/>
        </p:nvSpPr>
        <p:spPr>
          <a:xfrm>
            <a:off x="1540290" y="4165614"/>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9" name="Freeform 29"/>
          <p:cNvSpPr/>
          <p:nvPr/>
        </p:nvSpPr>
        <p:spPr>
          <a:xfrm>
            <a:off x="1540290" y="5013235"/>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30" name="Freeform 30"/>
          <p:cNvSpPr/>
          <p:nvPr/>
        </p:nvSpPr>
        <p:spPr>
          <a:xfrm>
            <a:off x="1540290" y="5860856"/>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31" name="Freeform 31"/>
          <p:cNvSpPr/>
          <p:nvPr/>
        </p:nvSpPr>
        <p:spPr>
          <a:xfrm>
            <a:off x="1540290" y="670847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32" name="Freeform 32"/>
          <p:cNvSpPr/>
          <p:nvPr/>
        </p:nvSpPr>
        <p:spPr>
          <a:xfrm>
            <a:off x="1540290" y="755609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33" name="Freeform 33"/>
          <p:cNvSpPr/>
          <p:nvPr/>
        </p:nvSpPr>
        <p:spPr>
          <a:xfrm>
            <a:off x="1540290" y="8403718"/>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34" name="Freeform 34"/>
          <p:cNvSpPr/>
          <p:nvPr/>
        </p:nvSpPr>
        <p:spPr>
          <a:xfrm>
            <a:off x="14647703" y="1119550"/>
            <a:ext cx="1111914" cy="1135417"/>
          </a:xfrm>
          <a:custGeom>
            <a:avLst/>
            <a:gdLst/>
            <a:ahLst/>
            <a:cxnLst/>
            <a:rect l="l" t="t" r="r" b="b"/>
            <a:pathLst>
              <a:path w="1111914" h="1135417">
                <a:moveTo>
                  <a:pt x="0" y="0"/>
                </a:moveTo>
                <a:lnTo>
                  <a:pt x="1111914" y="0"/>
                </a:lnTo>
                <a:lnTo>
                  <a:pt x="1111914" y="1135417"/>
                </a:lnTo>
                <a:lnTo>
                  <a:pt x="0" y="1135417"/>
                </a:lnTo>
                <a:lnTo>
                  <a:pt x="0" y="0"/>
                </a:lnTo>
                <a:close/>
              </a:path>
            </a:pathLst>
          </a:custGeom>
          <a:blipFill>
            <a:blip r:embed="rId18">
              <a:extLst>
                <a:ext uri="{96DAC541-7B7A-43D3-8B79-37D633B846F1}">
                  <asvg:svgBlip xmlns:asvg="http://schemas.microsoft.com/office/drawing/2016/SVG/main" r:embed="rId19"/>
                </a:ext>
              </a:extLst>
            </a:blip>
            <a:stretch>
              <a:fillRect t="-4405" b="-4405"/>
            </a:stretch>
          </a:blipFill>
        </p:spPr>
        <p:txBody>
          <a:bodyPr/>
          <a:lstStyle/>
          <a:p>
            <a:endParaRPr lang="en-US"/>
          </a:p>
        </p:txBody>
      </p:sp>
      <p:sp>
        <p:nvSpPr>
          <p:cNvPr id="35" name="Freeform 35"/>
          <p:cNvSpPr/>
          <p:nvPr/>
        </p:nvSpPr>
        <p:spPr>
          <a:xfrm>
            <a:off x="2900234" y="2687947"/>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20">
              <a:extLst>
                <a:ext uri="{96DAC541-7B7A-43D3-8B79-37D633B846F1}">
                  <asvg:svgBlip xmlns:asvg="http://schemas.microsoft.com/office/drawing/2016/SVG/main" r:embed="rId21"/>
                </a:ext>
              </a:extLst>
            </a:blip>
            <a:stretch>
              <a:fillRect t="-57023" b="-57023"/>
            </a:stretch>
          </a:blipFill>
        </p:spPr>
        <p:txBody>
          <a:bodyPr/>
          <a:lstStyle/>
          <a:p>
            <a:endParaRPr lang="en-US"/>
          </a:p>
        </p:txBody>
      </p:sp>
      <p:sp>
        <p:nvSpPr>
          <p:cNvPr id="36" name="TextBox 36"/>
          <p:cNvSpPr txBox="1"/>
          <p:nvPr/>
        </p:nvSpPr>
        <p:spPr>
          <a:xfrm rot="5400000">
            <a:off x="1221391" y="1178150"/>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7" name="TextBox 37"/>
          <p:cNvSpPr txBox="1"/>
          <p:nvPr/>
        </p:nvSpPr>
        <p:spPr>
          <a:xfrm rot="5400000">
            <a:off x="1221391" y="202539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8" name="TextBox 38"/>
          <p:cNvSpPr txBox="1"/>
          <p:nvPr/>
        </p:nvSpPr>
        <p:spPr>
          <a:xfrm rot="5400000">
            <a:off x="1221391" y="287264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9" name="TextBox 39"/>
          <p:cNvSpPr txBox="1"/>
          <p:nvPr/>
        </p:nvSpPr>
        <p:spPr>
          <a:xfrm rot="5400000">
            <a:off x="1221391" y="371988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0" name="TextBox 40"/>
          <p:cNvSpPr txBox="1"/>
          <p:nvPr/>
        </p:nvSpPr>
        <p:spPr>
          <a:xfrm rot="5400000">
            <a:off x="1221391" y="456713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1" name="TextBox 41"/>
          <p:cNvSpPr txBox="1"/>
          <p:nvPr/>
        </p:nvSpPr>
        <p:spPr>
          <a:xfrm rot="5400000">
            <a:off x="1221391" y="541437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2" name="TextBox 42"/>
          <p:cNvSpPr txBox="1"/>
          <p:nvPr/>
        </p:nvSpPr>
        <p:spPr>
          <a:xfrm rot="5400000">
            <a:off x="1221391" y="626162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3" name="TextBox 43"/>
          <p:cNvSpPr txBox="1"/>
          <p:nvPr/>
        </p:nvSpPr>
        <p:spPr>
          <a:xfrm rot="5400000">
            <a:off x="1221391" y="7108867"/>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4" name="TextBox 44"/>
          <p:cNvSpPr txBox="1"/>
          <p:nvPr/>
        </p:nvSpPr>
        <p:spPr>
          <a:xfrm rot="5400000">
            <a:off x="1221391" y="795611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5" name="Freeform 45"/>
          <p:cNvSpPr/>
          <p:nvPr/>
        </p:nvSpPr>
        <p:spPr>
          <a:xfrm>
            <a:off x="9673683" y="2149984"/>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20">
              <a:extLst>
                <a:ext uri="{96DAC541-7B7A-43D3-8B79-37D633B846F1}">
                  <asvg:svgBlip xmlns:asvg="http://schemas.microsoft.com/office/drawing/2016/SVG/main" r:embed="rId21"/>
                </a:ext>
              </a:extLst>
            </a:blip>
            <a:stretch>
              <a:fillRect t="-57023" b="-57023"/>
            </a:stretch>
          </a:blipFill>
        </p:spPr>
        <p:txBody>
          <a:bodyPr/>
          <a:lstStyle/>
          <a:p>
            <a:endParaRPr lang="en-US"/>
          </a:p>
        </p:txBody>
      </p:sp>
      <p:sp>
        <p:nvSpPr>
          <p:cNvPr id="46" name="Freeform 46"/>
          <p:cNvSpPr/>
          <p:nvPr/>
        </p:nvSpPr>
        <p:spPr>
          <a:xfrm>
            <a:off x="14647703" y="8375082"/>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20">
              <a:extLst>
                <a:ext uri="{96DAC541-7B7A-43D3-8B79-37D633B846F1}">
                  <asvg:svgBlip xmlns:asvg="http://schemas.microsoft.com/office/drawing/2016/SVG/main" r:embed="rId21"/>
                </a:ext>
              </a:extLst>
            </a:blip>
            <a:stretch>
              <a:fillRect t="-57023" b="-57023"/>
            </a:stretch>
          </a:blipFill>
        </p:spPr>
        <p:txBody>
          <a:bodyPr/>
          <a:lstStyle/>
          <a:p>
            <a:endParaRPr lang="en-US"/>
          </a:p>
        </p:txBody>
      </p:sp>
      <p:sp>
        <p:nvSpPr>
          <p:cNvPr id="47" name="Freeform 47"/>
          <p:cNvSpPr/>
          <p:nvPr/>
        </p:nvSpPr>
        <p:spPr>
          <a:xfrm rot="813216">
            <a:off x="15203660" y="1485480"/>
            <a:ext cx="1111914" cy="1135417"/>
          </a:xfrm>
          <a:custGeom>
            <a:avLst/>
            <a:gdLst/>
            <a:ahLst/>
            <a:cxnLst/>
            <a:rect l="l" t="t" r="r" b="b"/>
            <a:pathLst>
              <a:path w="1111914" h="1135417">
                <a:moveTo>
                  <a:pt x="0" y="0"/>
                </a:moveTo>
                <a:lnTo>
                  <a:pt x="1111914" y="0"/>
                </a:lnTo>
                <a:lnTo>
                  <a:pt x="1111914" y="1135417"/>
                </a:lnTo>
                <a:lnTo>
                  <a:pt x="0" y="1135417"/>
                </a:lnTo>
                <a:lnTo>
                  <a:pt x="0" y="0"/>
                </a:lnTo>
                <a:close/>
              </a:path>
            </a:pathLst>
          </a:custGeom>
          <a:blipFill>
            <a:blip r:embed="rId18">
              <a:extLst>
                <a:ext uri="{96DAC541-7B7A-43D3-8B79-37D633B846F1}">
                  <asvg:svgBlip xmlns:asvg="http://schemas.microsoft.com/office/drawing/2016/SVG/main" r:embed="rId19"/>
                </a:ext>
              </a:extLst>
            </a:blip>
            <a:stretch>
              <a:fillRect t="-4405" b="-4405"/>
            </a:stretch>
          </a:blipFill>
        </p:spPr>
        <p:txBody>
          <a:bodyPr/>
          <a:lstStyle/>
          <a:p>
            <a:endParaRPr lang="en-US"/>
          </a:p>
        </p:txBody>
      </p:sp>
      <p:sp>
        <p:nvSpPr>
          <p:cNvPr id="48" name="Freeform 48"/>
          <p:cNvSpPr/>
          <p:nvPr/>
        </p:nvSpPr>
        <p:spPr>
          <a:xfrm rot="-1135901">
            <a:off x="2951332" y="6255516"/>
            <a:ext cx="1236269" cy="1262401"/>
          </a:xfrm>
          <a:custGeom>
            <a:avLst/>
            <a:gdLst/>
            <a:ahLst/>
            <a:cxnLst/>
            <a:rect l="l" t="t" r="r" b="b"/>
            <a:pathLst>
              <a:path w="1236269" h="1262401">
                <a:moveTo>
                  <a:pt x="0" y="0"/>
                </a:moveTo>
                <a:lnTo>
                  <a:pt x="1236269" y="0"/>
                </a:lnTo>
                <a:lnTo>
                  <a:pt x="1236269" y="1262401"/>
                </a:lnTo>
                <a:lnTo>
                  <a:pt x="0" y="1262401"/>
                </a:lnTo>
                <a:lnTo>
                  <a:pt x="0" y="0"/>
                </a:lnTo>
                <a:close/>
              </a:path>
            </a:pathLst>
          </a:custGeom>
          <a:blipFill>
            <a:blip r:embed="rId18">
              <a:extLst>
                <a:ext uri="{96DAC541-7B7A-43D3-8B79-37D633B846F1}">
                  <asvg:svgBlip xmlns:asvg="http://schemas.microsoft.com/office/drawing/2016/SVG/main" r:embed="rId19"/>
                </a:ext>
              </a:extLst>
            </a:blip>
            <a:stretch>
              <a:fillRect t="-4614" b="-4614"/>
            </a:stretch>
          </a:blipFill>
        </p:spPr>
        <p:txBody>
          <a:bodyPr/>
          <a:lstStyle/>
          <a:p>
            <a:endParaRPr lang="en-US"/>
          </a:p>
        </p:txBody>
      </p:sp>
      <p:sp>
        <p:nvSpPr>
          <p:cNvPr id="49" name="Freeform 49"/>
          <p:cNvSpPr/>
          <p:nvPr/>
        </p:nvSpPr>
        <p:spPr>
          <a:xfrm rot="813216">
            <a:off x="3671595" y="6571533"/>
            <a:ext cx="965941" cy="986359"/>
          </a:xfrm>
          <a:custGeom>
            <a:avLst/>
            <a:gdLst/>
            <a:ahLst/>
            <a:cxnLst/>
            <a:rect l="l" t="t" r="r" b="b"/>
            <a:pathLst>
              <a:path w="965941" h="986359">
                <a:moveTo>
                  <a:pt x="0" y="0"/>
                </a:moveTo>
                <a:lnTo>
                  <a:pt x="965941" y="0"/>
                </a:lnTo>
                <a:lnTo>
                  <a:pt x="965941" y="986359"/>
                </a:lnTo>
                <a:lnTo>
                  <a:pt x="0" y="986359"/>
                </a:lnTo>
                <a:lnTo>
                  <a:pt x="0" y="0"/>
                </a:lnTo>
                <a:close/>
              </a:path>
            </a:pathLst>
          </a:custGeom>
          <a:blipFill>
            <a:blip r:embed="rId18">
              <a:extLst>
                <a:ext uri="{96DAC541-7B7A-43D3-8B79-37D633B846F1}">
                  <asvg:svgBlip xmlns:asvg="http://schemas.microsoft.com/office/drawing/2016/SVG/main" r:embed="rId19"/>
                </a:ext>
              </a:extLst>
            </a:blip>
            <a:stretch>
              <a:fillRect t="-4245" b="-4245"/>
            </a:stretch>
          </a:blipFill>
        </p:spPr>
        <p:txBody>
          <a:bodyPr/>
          <a:lstStyle/>
          <a:p>
            <a:endParaRPr lang="en-US"/>
          </a:p>
        </p:txBody>
      </p:sp>
      <p:grpSp>
        <p:nvGrpSpPr>
          <p:cNvPr id="50" name="Group 50"/>
          <p:cNvGrpSpPr/>
          <p:nvPr/>
        </p:nvGrpSpPr>
        <p:grpSpPr>
          <a:xfrm rot="292895">
            <a:off x="3595517" y="988342"/>
            <a:ext cx="10439294" cy="7639829"/>
            <a:chOff x="0" y="0"/>
            <a:chExt cx="13919059" cy="10186439"/>
          </a:xfrm>
        </p:grpSpPr>
        <p:sp>
          <p:nvSpPr>
            <p:cNvPr id="51" name="Freeform 51"/>
            <p:cNvSpPr/>
            <p:nvPr/>
          </p:nvSpPr>
          <p:spPr>
            <a:xfrm>
              <a:off x="0" y="0"/>
              <a:ext cx="13919073" cy="10186416"/>
            </a:xfrm>
            <a:custGeom>
              <a:avLst/>
              <a:gdLst/>
              <a:ahLst/>
              <a:cxnLst/>
              <a:rect l="l" t="t" r="r" b="b"/>
              <a:pathLst>
                <a:path w="13919073" h="10186416">
                  <a:moveTo>
                    <a:pt x="0" y="0"/>
                  </a:moveTo>
                  <a:lnTo>
                    <a:pt x="13919073" y="0"/>
                  </a:lnTo>
                  <a:lnTo>
                    <a:pt x="13919073" y="10186416"/>
                  </a:lnTo>
                  <a:lnTo>
                    <a:pt x="0" y="10186416"/>
                  </a:lnTo>
                  <a:lnTo>
                    <a:pt x="0" y="0"/>
                  </a:lnTo>
                  <a:close/>
                </a:path>
              </a:pathLst>
            </a:custGeom>
            <a:blipFill>
              <a:blip r:embed="rId22"/>
              <a:stretch>
                <a:fillRect t="-1241" b="-1241"/>
              </a:stretch>
            </a:blipFill>
          </p:spPr>
          <p:txBody>
            <a:bodyPr/>
            <a:lstStyle/>
            <a:p>
              <a:endParaRPr lang="en-US"/>
            </a:p>
          </p:txBody>
        </p:sp>
      </p:grpSp>
      <p:sp>
        <p:nvSpPr>
          <p:cNvPr id="52" name="TextBox 52"/>
          <p:cNvSpPr txBox="1"/>
          <p:nvPr/>
        </p:nvSpPr>
        <p:spPr>
          <a:xfrm>
            <a:off x="5217940" y="3318428"/>
            <a:ext cx="7194446" cy="1085750"/>
          </a:xfrm>
          <a:prstGeom prst="rect">
            <a:avLst/>
          </a:prstGeom>
        </p:spPr>
        <p:txBody>
          <a:bodyPr lIns="0" tIns="0" rIns="0" bIns="0" rtlCol="0" anchor="t">
            <a:spAutoFit/>
          </a:bodyPr>
          <a:lstStyle/>
          <a:p>
            <a:pPr algn="ctr">
              <a:lnSpc>
                <a:spcPts val="8547"/>
              </a:lnSpc>
            </a:pPr>
            <a:r>
              <a:rPr lang="en-US" sz="7122" b="1">
                <a:solidFill>
                  <a:srgbClr val="6E9277"/>
                </a:solidFill>
                <a:latin typeface="Dancing Script Bold"/>
                <a:ea typeface="Dancing Script Bold"/>
                <a:cs typeface="Dancing Script Bold"/>
                <a:sym typeface="Dancing Script Bold"/>
              </a:rPr>
              <a:t>Chuẩn bị bài:</a:t>
            </a:r>
          </a:p>
        </p:txBody>
      </p:sp>
      <p:sp>
        <p:nvSpPr>
          <p:cNvPr id="55" name="TextBox 55"/>
          <p:cNvSpPr txBox="1"/>
          <p:nvPr/>
        </p:nvSpPr>
        <p:spPr>
          <a:xfrm>
            <a:off x="4344540" y="4651828"/>
            <a:ext cx="8564755" cy="1225881"/>
          </a:xfrm>
          <a:prstGeom prst="rect">
            <a:avLst/>
          </a:prstGeom>
        </p:spPr>
        <p:txBody>
          <a:bodyPr lIns="0" tIns="0" rIns="0" bIns="0" rtlCol="0" anchor="t">
            <a:spAutoFit/>
          </a:bodyPr>
          <a:lstStyle/>
          <a:p>
            <a:pPr algn="ctr">
              <a:lnSpc>
                <a:spcPts val="4891"/>
              </a:lnSpc>
              <a:spcBef>
                <a:spcPct val="0"/>
              </a:spcBef>
            </a:pPr>
            <a:r>
              <a:rPr lang="en-US" sz="4000" dirty="0" err="1">
                <a:solidFill>
                  <a:schemeClr val="accent3">
                    <a:lumMod val="50000"/>
                  </a:schemeClr>
                </a:solidFill>
                <a:latin typeface="Roboto Condensed"/>
                <a:ea typeface="Roboto Condensed"/>
                <a:cs typeface="Roboto Condensed"/>
                <a:sym typeface="Roboto Condensed"/>
              </a:rPr>
              <a:t>Viết</a:t>
            </a:r>
            <a:r>
              <a:rPr lang="en-US" sz="4000" dirty="0">
                <a:solidFill>
                  <a:schemeClr val="accent3">
                    <a:lumMod val="50000"/>
                  </a:schemeClr>
                </a:solidFill>
                <a:latin typeface="Roboto Condensed"/>
                <a:ea typeface="Roboto Condensed"/>
                <a:cs typeface="Roboto Condensed"/>
                <a:sym typeface="Roboto Condensed"/>
              </a:rPr>
              <a:t> </a:t>
            </a:r>
            <a:r>
              <a:rPr lang="en-US" sz="4000" dirty="0" err="1">
                <a:solidFill>
                  <a:schemeClr val="accent3">
                    <a:lumMod val="50000"/>
                  </a:schemeClr>
                </a:solidFill>
                <a:latin typeface="Roboto Condensed"/>
                <a:ea typeface="Roboto Condensed"/>
                <a:cs typeface="Roboto Condensed"/>
                <a:sym typeface="Roboto Condensed"/>
              </a:rPr>
              <a:t>bài</a:t>
            </a:r>
            <a:r>
              <a:rPr lang="en-US" sz="4000" dirty="0">
                <a:solidFill>
                  <a:schemeClr val="accent3">
                    <a:lumMod val="50000"/>
                  </a:schemeClr>
                </a:solidFill>
                <a:latin typeface="Roboto Condensed"/>
                <a:ea typeface="Roboto Condensed"/>
                <a:cs typeface="Roboto Condensed"/>
                <a:sym typeface="Roboto Condensed"/>
              </a:rPr>
              <a:t> </a:t>
            </a:r>
            <a:r>
              <a:rPr lang="en-US" sz="4000" dirty="0" err="1">
                <a:solidFill>
                  <a:schemeClr val="accent3">
                    <a:lumMod val="50000"/>
                  </a:schemeClr>
                </a:solidFill>
                <a:latin typeface="Roboto Condensed"/>
                <a:ea typeface="Roboto Condensed"/>
                <a:cs typeface="Roboto Condensed"/>
                <a:sym typeface="Roboto Condensed"/>
              </a:rPr>
              <a:t>văn</a:t>
            </a:r>
            <a:r>
              <a:rPr lang="en-US" sz="4000" dirty="0">
                <a:solidFill>
                  <a:schemeClr val="accent3">
                    <a:lumMod val="50000"/>
                  </a:schemeClr>
                </a:solidFill>
                <a:latin typeface="Roboto Condensed"/>
                <a:ea typeface="Roboto Condensed"/>
                <a:cs typeface="Roboto Condensed"/>
                <a:sym typeface="Roboto Condensed"/>
              </a:rPr>
              <a:t> </a:t>
            </a:r>
            <a:r>
              <a:rPr lang="en-US" sz="4000" dirty="0" err="1">
                <a:solidFill>
                  <a:schemeClr val="accent3">
                    <a:lumMod val="50000"/>
                  </a:schemeClr>
                </a:solidFill>
                <a:latin typeface="Roboto Condensed"/>
                <a:ea typeface="Roboto Condensed"/>
                <a:cs typeface="Roboto Condensed"/>
                <a:sym typeface="Roboto Condensed"/>
              </a:rPr>
              <a:t>nghị</a:t>
            </a:r>
            <a:r>
              <a:rPr lang="en-US" sz="4000" dirty="0">
                <a:solidFill>
                  <a:schemeClr val="accent3">
                    <a:lumMod val="50000"/>
                  </a:schemeClr>
                </a:solidFill>
                <a:latin typeface="Roboto Condensed"/>
                <a:ea typeface="Roboto Condensed"/>
                <a:cs typeface="Roboto Condensed"/>
                <a:sym typeface="Roboto Condensed"/>
              </a:rPr>
              <a:t> </a:t>
            </a:r>
            <a:r>
              <a:rPr lang="en-US" sz="4000" dirty="0" err="1">
                <a:solidFill>
                  <a:schemeClr val="accent3">
                    <a:lumMod val="50000"/>
                  </a:schemeClr>
                </a:solidFill>
                <a:latin typeface="Roboto Condensed"/>
                <a:ea typeface="Roboto Condensed"/>
                <a:cs typeface="Roboto Condensed"/>
                <a:sym typeface="Roboto Condensed"/>
              </a:rPr>
              <a:t>luận</a:t>
            </a:r>
            <a:r>
              <a:rPr lang="en-US" sz="4000" dirty="0">
                <a:solidFill>
                  <a:schemeClr val="accent3">
                    <a:lumMod val="50000"/>
                  </a:schemeClr>
                </a:solidFill>
                <a:latin typeface="Roboto Condensed"/>
                <a:ea typeface="Roboto Condensed"/>
                <a:cs typeface="Roboto Condensed"/>
                <a:sym typeface="Roboto Condensed"/>
              </a:rPr>
              <a:t> </a:t>
            </a:r>
            <a:r>
              <a:rPr lang="en-US" sz="4000" dirty="0" err="1">
                <a:solidFill>
                  <a:schemeClr val="accent3">
                    <a:lumMod val="50000"/>
                  </a:schemeClr>
                </a:solidFill>
                <a:latin typeface="Roboto Condensed"/>
                <a:ea typeface="Roboto Condensed"/>
                <a:cs typeface="Roboto Condensed"/>
                <a:sym typeface="Roboto Condensed"/>
              </a:rPr>
              <a:t>phân</a:t>
            </a:r>
            <a:r>
              <a:rPr lang="en-US" sz="4000" dirty="0">
                <a:solidFill>
                  <a:schemeClr val="accent3">
                    <a:lumMod val="50000"/>
                  </a:schemeClr>
                </a:solidFill>
                <a:latin typeface="Roboto Condensed"/>
                <a:ea typeface="Roboto Condensed"/>
                <a:cs typeface="Roboto Condensed"/>
                <a:sym typeface="Roboto Condensed"/>
              </a:rPr>
              <a:t> </a:t>
            </a:r>
            <a:r>
              <a:rPr lang="en-US" sz="4000" dirty="0" err="1">
                <a:solidFill>
                  <a:schemeClr val="accent3">
                    <a:lumMod val="50000"/>
                  </a:schemeClr>
                </a:solidFill>
                <a:latin typeface="Roboto Condensed"/>
                <a:ea typeface="Roboto Condensed"/>
                <a:cs typeface="Roboto Condensed"/>
                <a:sym typeface="Roboto Condensed"/>
              </a:rPr>
              <a:t>tích</a:t>
            </a:r>
            <a:endParaRPr lang="en-US" sz="4000" dirty="0">
              <a:solidFill>
                <a:schemeClr val="accent3">
                  <a:lumMod val="50000"/>
                </a:schemeClr>
              </a:solidFill>
              <a:latin typeface="Roboto Condensed"/>
              <a:ea typeface="Roboto Condensed"/>
              <a:cs typeface="Roboto Condensed"/>
              <a:sym typeface="Roboto Condensed"/>
            </a:endParaRPr>
          </a:p>
          <a:p>
            <a:pPr algn="ctr">
              <a:lnSpc>
                <a:spcPts val="4894"/>
              </a:lnSpc>
              <a:spcBef>
                <a:spcPct val="0"/>
              </a:spcBef>
            </a:pPr>
            <a:r>
              <a:rPr lang="en-US" sz="4000" dirty="0">
                <a:solidFill>
                  <a:schemeClr val="accent3">
                    <a:lumMod val="50000"/>
                  </a:schemeClr>
                </a:solidFill>
                <a:latin typeface="Roboto Condensed"/>
                <a:ea typeface="Roboto Condensed"/>
                <a:cs typeface="Roboto Condensed"/>
                <a:sym typeface="Roboto Condensed"/>
              </a:rPr>
              <a:t> </a:t>
            </a:r>
            <a:r>
              <a:rPr lang="en-US" sz="4000" dirty="0" err="1">
                <a:solidFill>
                  <a:schemeClr val="accent3">
                    <a:lumMod val="50000"/>
                  </a:schemeClr>
                </a:solidFill>
                <a:latin typeface="Roboto Condensed"/>
                <a:ea typeface="Roboto Condensed"/>
                <a:cs typeface="Roboto Condensed"/>
                <a:sym typeface="Roboto Condensed"/>
              </a:rPr>
              <a:t>một</a:t>
            </a:r>
            <a:r>
              <a:rPr lang="en-US" sz="4000" dirty="0">
                <a:solidFill>
                  <a:schemeClr val="accent3">
                    <a:lumMod val="50000"/>
                  </a:schemeClr>
                </a:solidFill>
                <a:latin typeface="Roboto Condensed"/>
                <a:ea typeface="Roboto Condensed"/>
                <a:cs typeface="Roboto Condensed"/>
                <a:sym typeface="Roboto Condensed"/>
              </a:rPr>
              <a:t> </a:t>
            </a:r>
            <a:r>
              <a:rPr lang="en-US" sz="4000" dirty="0" err="1">
                <a:solidFill>
                  <a:schemeClr val="accent3">
                    <a:lumMod val="50000"/>
                  </a:schemeClr>
                </a:solidFill>
                <a:latin typeface="Roboto Condensed"/>
                <a:ea typeface="Roboto Condensed"/>
                <a:cs typeface="Roboto Condensed"/>
                <a:sym typeface="Roboto Condensed"/>
              </a:rPr>
              <a:t>tác</a:t>
            </a:r>
            <a:r>
              <a:rPr lang="en-US" sz="4000" dirty="0">
                <a:solidFill>
                  <a:schemeClr val="accent3">
                    <a:lumMod val="50000"/>
                  </a:schemeClr>
                </a:solidFill>
                <a:latin typeface="Roboto Condensed"/>
                <a:ea typeface="Roboto Condensed"/>
                <a:cs typeface="Roboto Condensed"/>
                <a:sym typeface="Roboto Condensed"/>
              </a:rPr>
              <a:t> </a:t>
            </a:r>
            <a:r>
              <a:rPr lang="en-US" sz="4000" dirty="0" err="1">
                <a:solidFill>
                  <a:schemeClr val="accent3">
                    <a:lumMod val="50000"/>
                  </a:schemeClr>
                </a:solidFill>
                <a:latin typeface="Roboto Condensed"/>
                <a:ea typeface="Roboto Condensed"/>
                <a:cs typeface="Roboto Condensed"/>
                <a:sym typeface="Roboto Condensed"/>
              </a:rPr>
              <a:t>phẩm</a:t>
            </a:r>
            <a:r>
              <a:rPr lang="en-US" sz="4000" dirty="0">
                <a:solidFill>
                  <a:schemeClr val="accent3">
                    <a:lumMod val="50000"/>
                  </a:schemeClr>
                </a:solidFill>
                <a:latin typeface="Roboto Condensed"/>
                <a:ea typeface="Roboto Condensed"/>
                <a:cs typeface="Roboto Condensed"/>
                <a:sym typeface="Roboto Condensed"/>
              </a:rPr>
              <a:t> </a:t>
            </a:r>
            <a:r>
              <a:rPr lang="en-US" sz="4000" dirty="0" err="1">
                <a:solidFill>
                  <a:schemeClr val="accent3">
                    <a:lumMod val="50000"/>
                  </a:schemeClr>
                </a:solidFill>
                <a:latin typeface="Roboto Condensed"/>
                <a:ea typeface="Roboto Condensed"/>
                <a:cs typeface="Roboto Condensed"/>
                <a:sym typeface="Roboto Condensed"/>
              </a:rPr>
              <a:t>văn</a:t>
            </a:r>
            <a:r>
              <a:rPr lang="en-US" sz="4000" dirty="0">
                <a:solidFill>
                  <a:schemeClr val="accent3">
                    <a:lumMod val="50000"/>
                  </a:schemeClr>
                </a:solidFill>
                <a:latin typeface="Roboto Condensed"/>
                <a:ea typeface="Roboto Condensed"/>
                <a:cs typeface="Roboto Condensed"/>
                <a:sym typeface="Roboto Condensed"/>
              </a:rPr>
              <a:t> </a:t>
            </a:r>
            <a:r>
              <a:rPr lang="en-US" sz="4000" dirty="0" err="1">
                <a:solidFill>
                  <a:schemeClr val="accent3">
                    <a:lumMod val="50000"/>
                  </a:schemeClr>
                </a:solidFill>
                <a:latin typeface="Roboto Condensed"/>
                <a:ea typeface="Roboto Condensed"/>
                <a:cs typeface="Roboto Condensed"/>
                <a:sym typeface="Roboto Condensed"/>
              </a:rPr>
              <a:t>học</a:t>
            </a:r>
            <a:r>
              <a:rPr lang="en-US" sz="4000" dirty="0">
                <a:solidFill>
                  <a:schemeClr val="accent3">
                    <a:lumMod val="50000"/>
                  </a:schemeClr>
                </a:solidFill>
                <a:latin typeface="Roboto Condensed"/>
                <a:ea typeface="Roboto Condensed"/>
                <a:cs typeface="Roboto Condensed"/>
                <a:sym typeface="Roboto Condensed"/>
              </a:rPr>
              <a:t> (</a:t>
            </a:r>
            <a:r>
              <a:rPr lang="en-US" sz="4000" dirty="0" err="1">
                <a:solidFill>
                  <a:schemeClr val="accent3">
                    <a:lumMod val="50000"/>
                  </a:schemeClr>
                </a:solidFill>
                <a:latin typeface="Roboto Condensed"/>
                <a:ea typeface="Roboto Condensed"/>
                <a:cs typeface="Roboto Condensed"/>
                <a:sym typeface="Roboto Condensed"/>
              </a:rPr>
              <a:t>kịch</a:t>
            </a:r>
            <a:r>
              <a:rPr lang="en-US" sz="4000" dirty="0">
                <a:solidFill>
                  <a:schemeClr val="accent3">
                    <a:lumMod val="50000"/>
                  </a:schemeClr>
                </a:solidFill>
                <a:latin typeface="Roboto Condensed"/>
                <a:ea typeface="Roboto Condensed"/>
                <a:cs typeface="Roboto Condensed"/>
                <a:sym typeface="Roboto Condensed"/>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4" name="Freeform 4"/>
          <p:cNvSpPr/>
          <p:nvPr/>
        </p:nvSpPr>
        <p:spPr>
          <a:xfrm>
            <a:off x="15256948" y="1156792"/>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5256948" y="2443207"/>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5256948" y="3730042"/>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15256948" y="5016036"/>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5256948" y="6302450"/>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15256948" y="7588864"/>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0" name="Group 10"/>
          <p:cNvGrpSpPr/>
          <p:nvPr/>
        </p:nvGrpSpPr>
        <p:grpSpPr>
          <a:xfrm rot="5400000">
            <a:off x="13111944" y="4512960"/>
            <a:ext cx="7623658" cy="1261080"/>
            <a:chOff x="0" y="0"/>
            <a:chExt cx="10164877" cy="1681440"/>
          </a:xfrm>
        </p:grpSpPr>
        <p:sp>
          <p:nvSpPr>
            <p:cNvPr id="11" name="Freeform 11"/>
            <p:cNvSpPr/>
            <p:nvPr/>
          </p:nvSpPr>
          <p:spPr>
            <a:xfrm>
              <a:off x="0" y="0"/>
              <a:ext cx="10164826" cy="1681480"/>
            </a:xfrm>
            <a:custGeom>
              <a:avLst/>
              <a:gdLst/>
              <a:ahLst/>
              <a:cxnLst/>
              <a:rect l="l" t="t" r="r" b="b"/>
              <a:pathLst>
                <a:path w="10164826" h="1681480">
                  <a:moveTo>
                    <a:pt x="0" y="0"/>
                  </a:moveTo>
                  <a:lnTo>
                    <a:pt x="10164826" y="0"/>
                  </a:lnTo>
                  <a:lnTo>
                    <a:pt x="10164826" y="1681480"/>
                  </a:lnTo>
                  <a:lnTo>
                    <a:pt x="0" y="1681480"/>
                  </a:lnTo>
                  <a:lnTo>
                    <a:pt x="0" y="0"/>
                  </a:lnTo>
                  <a:close/>
                </a:path>
              </a:pathLst>
            </a:custGeom>
            <a:blipFill>
              <a:blip r:embed="rId10"/>
              <a:stretch>
                <a:fillRect t="-125" b="-123"/>
              </a:stretch>
            </a:blipFill>
          </p:spPr>
          <p:txBody>
            <a:bodyPr/>
            <a:lstStyle/>
            <a:p>
              <a:endParaRPr lang="en-US"/>
            </a:p>
          </p:txBody>
        </p:sp>
      </p:grpSp>
      <p:sp>
        <p:nvSpPr>
          <p:cNvPr id="12" name="TextBox 12"/>
          <p:cNvSpPr txBox="1"/>
          <p:nvPr/>
        </p:nvSpPr>
        <p:spPr>
          <a:xfrm rot="-5400000">
            <a:off x="694144" y="601069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3" name="TextBox 13"/>
          <p:cNvSpPr txBox="1"/>
          <p:nvPr/>
        </p:nvSpPr>
        <p:spPr>
          <a:xfrm rot="-5400000">
            <a:off x="694144" y="927222"/>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4" name="TextBox 14"/>
          <p:cNvSpPr txBox="1"/>
          <p:nvPr/>
        </p:nvSpPr>
        <p:spPr>
          <a:xfrm rot="-5400000">
            <a:off x="694144" y="1774467"/>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5" name="TextBox 15"/>
          <p:cNvSpPr txBox="1"/>
          <p:nvPr/>
        </p:nvSpPr>
        <p:spPr>
          <a:xfrm rot="-5400000">
            <a:off x="694144" y="262171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6" name="TextBox 16"/>
          <p:cNvSpPr txBox="1"/>
          <p:nvPr/>
        </p:nvSpPr>
        <p:spPr>
          <a:xfrm rot="-5400000">
            <a:off x="694144" y="346895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7" name="TextBox 17"/>
          <p:cNvSpPr txBox="1"/>
          <p:nvPr/>
        </p:nvSpPr>
        <p:spPr>
          <a:xfrm rot="-5400000">
            <a:off x="694144" y="431620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8" name="TextBox 18"/>
          <p:cNvSpPr txBox="1"/>
          <p:nvPr/>
        </p:nvSpPr>
        <p:spPr>
          <a:xfrm rot="-5400000">
            <a:off x="694144" y="516344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9" name="TextBox 19"/>
          <p:cNvSpPr txBox="1"/>
          <p:nvPr/>
        </p:nvSpPr>
        <p:spPr>
          <a:xfrm rot="-5400000">
            <a:off x="694144" y="685793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20" name="TextBox 20"/>
          <p:cNvSpPr txBox="1"/>
          <p:nvPr/>
        </p:nvSpPr>
        <p:spPr>
          <a:xfrm rot="-5400000">
            <a:off x="694144" y="770518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pSp>
        <p:nvGrpSpPr>
          <p:cNvPr id="21" name="Group 21"/>
          <p:cNvGrpSpPr/>
          <p:nvPr/>
        </p:nvGrpSpPr>
        <p:grpSpPr>
          <a:xfrm>
            <a:off x="1028700" y="9347332"/>
            <a:ext cx="15613811" cy="751415"/>
            <a:chOff x="0" y="0"/>
            <a:chExt cx="20818415" cy="1001887"/>
          </a:xfrm>
        </p:grpSpPr>
        <p:sp>
          <p:nvSpPr>
            <p:cNvPr id="22" name="Freeform 22"/>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11"/>
              <a:stretch>
                <a:fillRect l="-179" r="-179" b="1"/>
              </a:stretch>
            </a:blipFill>
          </p:spPr>
          <p:txBody>
            <a:bodyPr/>
            <a:lstStyle/>
            <a:p>
              <a:endParaRPr lang="en-US"/>
            </a:p>
          </p:txBody>
        </p:sp>
      </p:grpSp>
      <p:sp>
        <p:nvSpPr>
          <p:cNvPr id="23" name="Freeform 23"/>
          <p:cNvSpPr/>
          <p:nvPr/>
        </p:nvSpPr>
        <p:spPr>
          <a:xfrm>
            <a:off x="1028700" y="634744"/>
            <a:ext cx="15613815" cy="8909016"/>
          </a:xfrm>
          <a:custGeom>
            <a:avLst/>
            <a:gdLst/>
            <a:ahLst/>
            <a:cxnLst/>
            <a:rect l="l" t="t" r="r" b="b"/>
            <a:pathLst>
              <a:path w="15613815" h="8909016">
                <a:moveTo>
                  <a:pt x="0" y="0"/>
                </a:moveTo>
                <a:lnTo>
                  <a:pt x="15613815" y="0"/>
                </a:lnTo>
                <a:lnTo>
                  <a:pt x="15613815" y="8909016"/>
                </a:lnTo>
                <a:lnTo>
                  <a:pt x="0" y="89090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4" name="Freeform 24"/>
          <p:cNvSpPr/>
          <p:nvPr/>
        </p:nvSpPr>
        <p:spPr>
          <a:xfrm>
            <a:off x="1313282" y="1004888"/>
            <a:ext cx="15003763" cy="8277225"/>
          </a:xfrm>
          <a:custGeom>
            <a:avLst/>
            <a:gdLst/>
            <a:ahLst/>
            <a:cxnLst/>
            <a:rect l="l" t="t" r="r" b="b"/>
            <a:pathLst>
              <a:path w="15003763" h="8277225">
                <a:moveTo>
                  <a:pt x="0" y="0"/>
                </a:moveTo>
                <a:lnTo>
                  <a:pt x="15003762" y="0"/>
                </a:lnTo>
                <a:lnTo>
                  <a:pt x="15003762" y="8277224"/>
                </a:lnTo>
                <a:lnTo>
                  <a:pt x="0" y="827722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5" name="Freeform 25"/>
          <p:cNvSpPr/>
          <p:nvPr/>
        </p:nvSpPr>
        <p:spPr>
          <a:xfrm>
            <a:off x="1540290" y="1622751"/>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6" name="Freeform 26"/>
          <p:cNvSpPr/>
          <p:nvPr/>
        </p:nvSpPr>
        <p:spPr>
          <a:xfrm>
            <a:off x="1540290" y="2470372"/>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7" name="Freeform 27"/>
          <p:cNvSpPr/>
          <p:nvPr/>
        </p:nvSpPr>
        <p:spPr>
          <a:xfrm>
            <a:off x="1540290" y="3317993"/>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8" name="Freeform 28"/>
          <p:cNvSpPr/>
          <p:nvPr/>
        </p:nvSpPr>
        <p:spPr>
          <a:xfrm>
            <a:off x="1540290" y="4165614"/>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9" name="Freeform 29"/>
          <p:cNvSpPr/>
          <p:nvPr/>
        </p:nvSpPr>
        <p:spPr>
          <a:xfrm>
            <a:off x="1540290" y="5013235"/>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30" name="Freeform 30"/>
          <p:cNvSpPr/>
          <p:nvPr/>
        </p:nvSpPr>
        <p:spPr>
          <a:xfrm>
            <a:off x="1540290" y="5860856"/>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31" name="Freeform 31"/>
          <p:cNvSpPr/>
          <p:nvPr/>
        </p:nvSpPr>
        <p:spPr>
          <a:xfrm>
            <a:off x="1540290" y="670847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32" name="Freeform 32"/>
          <p:cNvSpPr/>
          <p:nvPr/>
        </p:nvSpPr>
        <p:spPr>
          <a:xfrm>
            <a:off x="1540290" y="755609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33" name="Freeform 33"/>
          <p:cNvSpPr/>
          <p:nvPr/>
        </p:nvSpPr>
        <p:spPr>
          <a:xfrm>
            <a:off x="1540290" y="8403718"/>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34" name="Freeform 34"/>
          <p:cNvSpPr/>
          <p:nvPr/>
        </p:nvSpPr>
        <p:spPr>
          <a:xfrm>
            <a:off x="14647703" y="1119550"/>
            <a:ext cx="1111914" cy="1135417"/>
          </a:xfrm>
          <a:custGeom>
            <a:avLst/>
            <a:gdLst/>
            <a:ahLst/>
            <a:cxnLst/>
            <a:rect l="l" t="t" r="r" b="b"/>
            <a:pathLst>
              <a:path w="1111914" h="1135417">
                <a:moveTo>
                  <a:pt x="0" y="0"/>
                </a:moveTo>
                <a:lnTo>
                  <a:pt x="1111914" y="0"/>
                </a:lnTo>
                <a:lnTo>
                  <a:pt x="1111914" y="1135417"/>
                </a:lnTo>
                <a:lnTo>
                  <a:pt x="0" y="1135417"/>
                </a:lnTo>
                <a:lnTo>
                  <a:pt x="0" y="0"/>
                </a:lnTo>
                <a:close/>
              </a:path>
            </a:pathLst>
          </a:custGeom>
          <a:blipFill>
            <a:blip r:embed="rId18">
              <a:extLst>
                <a:ext uri="{96DAC541-7B7A-43D3-8B79-37D633B846F1}">
                  <asvg:svgBlip xmlns:asvg="http://schemas.microsoft.com/office/drawing/2016/SVG/main" r:embed="rId19"/>
                </a:ext>
              </a:extLst>
            </a:blip>
            <a:stretch>
              <a:fillRect t="-4405" b="-4405"/>
            </a:stretch>
          </a:blipFill>
        </p:spPr>
        <p:txBody>
          <a:bodyPr/>
          <a:lstStyle/>
          <a:p>
            <a:endParaRPr lang="en-US"/>
          </a:p>
        </p:txBody>
      </p:sp>
      <p:sp>
        <p:nvSpPr>
          <p:cNvPr id="35" name="Freeform 35"/>
          <p:cNvSpPr/>
          <p:nvPr/>
        </p:nvSpPr>
        <p:spPr>
          <a:xfrm>
            <a:off x="2900234" y="2687947"/>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20">
              <a:extLst>
                <a:ext uri="{96DAC541-7B7A-43D3-8B79-37D633B846F1}">
                  <asvg:svgBlip xmlns:asvg="http://schemas.microsoft.com/office/drawing/2016/SVG/main" r:embed="rId21"/>
                </a:ext>
              </a:extLst>
            </a:blip>
            <a:stretch>
              <a:fillRect t="-57023" b="-57023"/>
            </a:stretch>
          </a:blipFill>
        </p:spPr>
        <p:txBody>
          <a:bodyPr/>
          <a:lstStyle/>
          <a:p>
            <a:endParaRPr lang="en-US"/>
          </a:p>
        </p:txBody>
      </p:sp>
      <p:sp>
        <p:nvSpPr>
          <p:cNvPr id="36" name="TextBox 36"/>
          <p:cNvSpPr txBox="1"/>
          <p:nvPr/>
        </p:nvSpPr>
        <p:spPr>
          <a:xfrm rot="5400000">
            <a:off x="1221391" y="1178150"/>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7" name="TextBox 37"/>
          <p:cNvSpPr txBox="1"/>
          <p:nvPr/>
        </p:nvSpPr>
        <p:spPr>
          <a:xfrm rot="5400000">
            <a:off x="1221391" y="202539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8" name="TextBox 38"/>
          <p:cNvSpPr txBox="1"/>
          <p:nvPr/>
        </p:nvSpPr>
        <p:spPr>
          <a:xfrm rot="5400000">
            <a:off x="1221391" y="287264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9" name="TextBox 39"/>
          <p:cNvSpPr txBox="1"/>
          <p:nvPr/>
        </p:nvSpPr>
        <p:spPr>
          <a:xfrm rot="5400000">
            <a:off x="1221391" y="371988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0" name="TextBox 40"/>
          <p:cNvSpPr txBox="1"/>
          <p:nvPr/>
        </p:nvSpPr>
        <p:spPr>
          <a:xfrm rot="5400000">
            <a:off x="1221391" y="456713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1" name="TextBox 41"/>
          <p:cNvSpPr txBox="1"/>
          <p:nvPr/>
        </p:nvSpPr>
        <p:spPr>
          <a:xfrm rot="5400000">
            <a:off x="1221391" y="541437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2" name="TextBox 42"/>
          <p:cNvSpPr txBox="1"/>
          <p:nvPr/>
        </p:nvSpPr>
        <p:spPr>
          <a:xfrm rot="5400000">
            <a:off x="1221391" y="626162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3" name="TextBox 43"/>
          <p:cNvSpPr txBox="1"/>
          <p:nvPr/>
        </p:nvSpPr>
        <p:spPr>
          <a:xfrm rot="5400000">
            <a:off x="1221391" y="7108867"/>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4" name="TextBox 44"/>
          <p:cNvSpPr txBox="1"/>
          <p:nvPr/>
        </p:nvSpPr>
        <p:spPr>
          <a:xfrm rot="5400000">
            <a:off x="1221391" y="795611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5" name="Freeform 45"/>
          <p:cNvSpPr/>
          <p:nvPr/>
        </p:nvSpPr>
        <p:spPr>
          <a:xfrm>
            <a:off x="9673683" y="2149984"/>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20">
              <a:extLst>
                <a:ext uri="{96DAC541-7B7A-43D3-8B79-37D633B846F1}">
                  <asvg:svgBlip xmlns:asvg="http://schemas.microsoft.com/office/drawing/2016/SVG/main" r:embed="rId21"/>
                </a:ext>
              </a:extLst>
            </a:blip>
            <a:stretch>
              <a:fillRect t="-57023" b="-57023"/>
            </a:stretch>
          </a:blipFill>
        </p:spPr>
        <p:txBody>
          <a:bodyPr/>
          <a:lstStyle/>
          <a:p>
            <a:endParaRPr lang="en-US"/>
          </a:p>
        </p:txBody>
      </p:sp>
      <p:sp>
        <p:nvSpPr>
          <p:cNvPr id="46" name="Freeform 46"/>
          <p:cNvSpPr/>
          <p:nvPr/>
        </p:nvSpPr>
        <p:spPr>
          <a:xfrm>
            <a:off x="14647703" y="8375082"/>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20">
              <a:extLst>
                <a:ext uri="{96DAC541-7B7A-43D3-8B79-37D633B846F1}">
                  <asvg:svgBlip xmlns:asvg="http://schemas.microsoft.com/office/drawing/2016/SVG/main" r:embed="rId21"/>
                </a:ext>
              </a:extLst>
            </a:blip>
            <a:stretch>
              <a:fillRect t="-57023" b="-57023"/>
            </a:stretch>
          </a:blipFill>
        </p:spPr>
        <p:txBody>
          <a:bodyPr/>
          <a:lstStyle/>
          <a:p>
            <a:endParaRPr lang="en-US"/>
          </a:p>
        </p:txBody>
      </p:sp>
      <p:sp>
        <p:nvSpPr>
          <p:cNvPr id="47" name="Freeform 47"/>
          <p:cNvSpPr/>
          <p:nvPr/>
        </p:nvSpPr>
        <p:spPr>
          <a:xfrm rot="813216">
            <a:off x="15203660" y="1485480"/>
            <a:ext cx="1111914" cy="1135417"/>
          </a:xfrm>
          <a:custGeom>
            <a:avLst/>
            <a:gdLst/>
            <a:ahLst/>
            <a:cxnLst/>
            <a:rect l="l" t="t" r="r" b="b"/>
            <a:pathLst>
              <a:path w="1111914" h="1135417">
                <a:moveTo>
                  <a:pt x="0" y="0"/>
                </a:moveTo>
                <a:lnTo>
                  <a:pt x="1111914" y="0"/>
                </a:lnTo>
                <a:lnTo>
                  <a:pt x="1111914" y="1135417"/>
                </a:lnTo>
                <a:lnTo>
                  <a:pt x="0" y="1135417"/>
                </a:lnTo>
                <a:lnTo>
                  <a:pt x="0" y="0"/>
                </a:lnTo>
                <a:close/>
              </a:path>
            </a:pathLst>
          </a:custGeom>
          <a:blipFill>
            <a:blip r:embed="rId18">
              <a:extLst>
                <a:ext uri="{96DAC541-7B7A-43D3-8B79-37D633B846F1}">
                  <asvg:svgBlip xmlns:asvg="http://schemas.microsoft.com/office/drawing/2016/SVG/main" r:embed="rId19"/>
                </a:ext>
              </a:extLst>
            </a:blip>
            <a:stretch>
              <a:fillRect t="-4405" b="-4405"/>
            </a:stretch>
          </a:blipFill>
        </p:spPr>
        <p:txBody>
          <a:bodyPr/>
          <a:lstStyle/>
          <a:p>
            <a:endParaRPr lang="en-US"/>
          </a:p>
        </p:txBody>
      </p:sp>
      <p:sp>
        <p:nvSpPr>
          <p:cNvPr id="48" name="Freeform 48"/>
          <p:cNvSpPr/>
          <p:nvPr/>
        </p:nvSpPr>
        <p:spPr>
          <a:xfrm rot="-1135901">
            <a:off x="2951332" y="6255516"/>
            <a:ext cx="1236269" cy="1262401"/>
          </a:xfrm>
          <a:custGeom>
            <a:avLst/>
            <a:gdLst/>
            <a:ahLst/>
            <a:cxnLst/>
            <a:rect l="l" t="t" r="r" b="b"/>
            <a:pathLst>
              <a:path w="1236269" h="1262401">
                <a:moveTo>
                  <a:pt x="0" y="0"/>
                </a:moveTo>
                <a:lnTo>
                  <a:pt x="1236269" y="0"/>
                </a:lnTo>
                <a:lnTo>
                  <a:pt x="1236269" y="1262401"/>
                </a:lnTo>
                <a:lnTo>
                  <a:pt x="0" y="1262401"/>
                </a:lnTo>
                <a:lnTo>
                  <a:pt x="0" y="0"/>
                </a:lnTo>
                <a:close/>
              </a:path>
            </a:pathLst>
          </a:custGeom>
          <a:blipFill>
            <a:blip r:embed="rId18">
              <a:extLst>
                <a:ext uri="{96DAC541-7B7A-43D3-8B79-37D633B846F1}">
                  <asvg:svgBlip xmlns:asvg="http://schemas.microsoft.com/office/drawing/2016/SVG/main" r:embed="rId19"/>
                </a:ext>
              </a:extLst>
            </a:blip>
            <a:stretch>
              <a:fillRect t="-4614" b="-4614"/>
            </a:stretch>
          </a:blipFill>
        </p:spPr>
        <p:txBody>
          <a:bodyPr/>
          <a:lstStyle/>
          <a:p>
            <a:endParaRPr lang="en-US"/>
          </a:p>
        </p:txBody>
      </p:sp>
      <p:sp>
        <p:nvSpPr>
          <p:cNvPr id="49" name="Freeform 49"/>
          <p:cNvSpPr/>
          <p:nvPr/>
        </p:nvSpPr>
        <p:spPr>
          <a:xfrm rot="813216">
            <a:off x="3671595" y="6571533"/>
            <a:ext cx="965941" cy="986359"/>
          </a:xfrm>
          <a:custGeom>
            <a:avLst/>
            <a:gdLst/>
            <a:ahLst/>
            <a:cxnLst/>
            <a:rect l="l" t="t" r="r" b="b"/>
            <a:pathLst>
              <a:path w="965941" h="986359">
                <a:moveTo>
                  <a:pt x="0" y="0"/>
                </a:moveTo>
                <a:lnTo>
                  <a:pt x="965941" y="0"/>
                </a:lnTo>
                <a:lnTo>
                  <a:pt x="965941" y="986359"/>
                </a:lnTo>
                <a:lnTo>
                  <a:pt x="0" y="986359"/>
                </a:lnTo>
                <a:lnTo>
                  <a:pt x="0" y="0"/>
                </a:lnTo>
                <a:close/>
              </a:path>
            </a:pathLst>
          </a:custGeom>
          <a:blipFill>
            <a:blip r:embed="rId18">
              <a:extLst>
                <a:ext uri="{96DAC541-7B7A-43D3-8B79-37D633B846F1}">
                  <asvg:svgBlip xmlns:asvg="http://schemas.microsoft.com/office/drawing/2016/SVG/main" r:embed="rId19"/>
                </a:ext>
              </a:extLst>
            </a:blip>
            <a:stretch>
              <a:fillRect t="-4245" b="-4245"/>
            </a:stretch>
          </a:blipFill>
        </p:spPr>
        <p:txBody>
          <a:bodyPr/>
          <a:lstStyle/>
          <a:p>
            <a:endParaRPr lang="en-US"/>
          </a:p>
        </p:txBody>
      </p:sp>
      <p:grpSp>
        <p:nvGrpSpPr>
          <p:cNvPr id="50" name="Group 50"/>
          <p:cNvGrpSpPr/>
          <p:nvPr/>
        </p:nvGrpSpPr>
        <p:grpSpPr>
          <a:xfrm rot="292895">
            <a:off x="3595517" y="988342"/>
            <a:ext cx="10439294" cy="7639829"/>
            <a:chOff x="0" y="0"/>
            <a:chExt cx="13919059" cy="10186439"/>
          </a:xfrm>
        </p:grpSpPr>
        <p:sp>
          <p:nvSpPr>
            <p:cNvPr id="51" name="Freeform 51"/>
            <p:cNvSpPr/>
            <p:nvPr/>
          </p:nvSpPr>
          <p:spPr>
            <a:xfrm>
              <a:off x="0" y="0"/>
              <a:ext cx="13919073" cy="10186416"/>
            </a:xfrm>
            <a:custGeom>
              <a:avLst/>
              <a:gdLst/>
              <a:ahLst/>
              <a:cxnLst/>
              <a:rect l="l" t="t" r="r" b="b"/>
              <a:pathLst>
                <a:path w="13919073" h="10186416">
                  <a:moveTo>
                    <a:pt x="0" y="0"/>
                  </a:moveTo>
                  <a:lnTo>
                    <a:pt x="13919073" y="0"/>
                  </a:lnTo>
                  <a:lnTo>
                    <a:pt x="13919073" y="10186416"/>
                  </a:lnTo>
                  <a:lnTo>
                    <a:pt x="0" y="10186416"/>
                  </a:lnTo>
                  <a:lnTo>
                    <a:pt x="0" y="0"/>
                  </a:lnTo>
                  <a:close/>
                </a:path>
              </a:pathLst>
            </a:custGeom>
            <a:blipFill>
              <a:blip r:embed="rId22"/>
              <a:stretch>
                <a:fillRect t="-1241" b="-1241"/>
              </a:stretch>
            </a:blipFill>
          </p:spPr>
          <p:txBody>
            <a:bodyPr/>
            <a:lstStyle/>
            <a:p>
              <a:endParaRPr lang="en-US"/>
            </a:p>
          </p:txBody>
        </p:sp>
      </p:grpSp>
      <p:sp>
        <p:nvSpPr>
          <p:cNvPr id="52" name="TextBox 52"/>
          <p:cNvSpPr txBox="1"/>
          <p:nvPr/>
        </p:nvSpPr>
        <p:spPr>
          <a:xfrm>
            <a:off x="5496529" y="3708997"/>
            <a:ext cx="7194446" cy="2179470"/>
          </a:xfrm>
          <a:prstGeom prst="rect">
            <a:avLst/>
          </a:prstGeom>
        </p:spPr>
        <p:txBody>
          <a:bodyPr lIns="0" tIns="0" rIns="0" bIns="0" rtlCol="0" anchor="t">
            <a:spAutoFit/>
          </a:bodyPr>
          <a:lstStyle/>
          <a:p>
            <a:pPr algn="ctr">
              <a:lnSpc>
                <a:spcPts val="8547"/>
              </a:lnSpc>
            </a:pPr>
            <a:r>
              <a:rPr lang="en-US" sz="7122" b="1">
                <a:solidFill>
                  <a:srgbClr val="6E9277"/>
                </a:solidFill>
                <a:latin typeface="Dancing Script Bold"/>
                <a:ea typeface="Dancing Script Bold"/>
                <a:cs typeface="Dancing Script Bold"/>
                <a:sym typeface="Dancing Script Bold"/>
              </a:rPr>
              <a:t>Xin chào và </a:t>
            </a:r>
          </a:p>
          <a:p>
            <a:pPr algn="ctr">
              <a:lnSpc>
                <a:spcPts val="8547"/>
              </a:lnSpc>
            </a:pPr>
            <a:r>
              <a:rPr lang="en-US" sz="7122" b="1">
                <a:solidFill>
                  <a:srgbClr val="6E9277"/>
                </a:solidFill>
                <a:latin typeface="Dancing Script Bold"/>
                <a:ea typeface="Dancing Script Bold"/>
                <a:cs typeface="Dancing Script Bold"/>
                <a:sym typeface="Dancing Script Bold"/>
              </a:rPr>
              <a:t>hẹn gặp lại các em!</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4" name="Freeform 4"/>
          <p:cNvSpPr/>
          <p:nvPr/>
        </p:nvSpPr>
        <p:spPr>
          <a:xfrm>
            <a:off x="15256948" y="1156792"/>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5256948" y="2443207"/>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5256948" y="3730042"/>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15256948" y="5016036"/>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5256948" y="6302450"/>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15256948" y="7606823"/>
            <a:ext cx="3086384" cy="3229427"/>
          </a:xfrm>
          <a:custGeom>
            <a:avLst/>
            <a:gdLst/>
            <a:ahLst/>
            <a:cxnLst/>
            <a:rect l="l" t="t" r="r" b="b"/>
            <a:pathLst>
              <a:path w="3086384" h="3229427">
                <a:moveTo>
                  <a:pt x="0" y="0"/>
                </a:moveTo>
                <a:lnTo>
                  <a:pt x="3086384" y="0"/>
                </a:lnTo>
                <a:lnTo>
                  <a:pt x="3086384" y="3229427"/>
                </a:lnTo>
                <a:lnTo>
                  <a:pt x="0" y="32294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10" name="Group 10"/>
          <p:cNvGrpSpPr/>
          <p:nvPr/>
        </p:nvGrpSpPr>
        <p:grpSpPr>
          <a:xfrm rot="5400000">
            <a:off x="13111944" y="4512960"/>
            <a:ext cx="7623658" cy="1261080"/>
            <a:chOff x="0" y="0"/>
            <a:chExt cx="10164877" cy="1681440"/>
          </a:xfrm>
        </p:grpSpPr>
        <p:sp>
          <p:nvSpPr>
            <p:cNvPr id="11" name="Freeform 11"/>
            <p:cNvSpPr/>
            <p:nvPr/>
          </p:nvSpPr>
          <p:spPr>
            <a:xfrm>
              <a:off x="0" y="0"/>
              <a:ext cx="10164826" cy="1681480"/>
            </a:xfrm>
            <a:custGeom>
              <a:avLst/>
              <a:gdLst/>
              <a:ahLst/>
              <a:cxnLst/>
              <a:rect l="l" t="t" r="r" b="b"/>
              <a:pathLst>
                <a:path w="10164826" h="1681480">
                  <a:moveTo>
                    <a:pt x="0" y="0"/>
                  </a:moveTo>
                  <a:lnTo>
                    <a:pt x="10164826" y="0"/>
                  </a:lnTo>
                  <a:lnTo>
                    <a:pt x="10164826" y="1681480"/>
                  </a:lnTo>
                  <a:lnTo>
                    <a:pt x="0" y="1681480"/>
                  </a:lnTo>
                  <a:lnTo>
                    <a:pt x="0" y="0"/>
                  </a:lnTo>
                  <a:close/>
                </a:path>
              </a:pathLst>
            </a:custGeom>
            <a:blipFill>
              <a:blip r:embed="rId12"/>
              <a:stretch>
                <a:fillRect t="-125" b="-123"/>
              </a:stretch>
            </a:blipFill>
          </p:spPr>
          <p:txBody>
            <a:bodyPr/>
            <a:lstStyle/>
            <a:p>
              <a:endParaRPr lang="en-US"/>
            </a:p>
          </p:txBody>
        </p:sp>
      </p:grpSp>
      <p:sp>
        <p:nvSpPr>
          <p:cNvPr id="12" name="TextBox 12"/>
          <p:cNvSpPr txBox="1"/>
          <p:nvPr/>
        </p:nvSpPr>
        <p:spPr>
          <a:xfrm rot="-5400000">
            <a:off x="966374" y="598293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3" name="TextBox 13"/>
          <p:cNvSpPr txBox="1"/>
          <p:nvPr/>
        </p:nvSpPr>
        <p:spPr>
          <a:xfrm rot="-5400000">
            <a:off x="966374" y="899459"/>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4" name="TextBox 14"/>
          <p:cNvSpPr txBox="1"/>
          <p:nvPr/>
        </p:nvSpPr>
        <p:spPr>
          <a:xfrm rot="-5400000">
            <a:off x="966374" y="1746704"/>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5" name="TextBox 15"/>
          <p:cNvSpPr txBox="1"/>
          <p:nvPr/>
        </p:nvSpPr>
        <p:spPr>
          <a:xfrm rot="-5400000">
            <a:off x="966374" y="259394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6" name="TextBox 16"/>
          <p:cNvSpPr txBox="1"/>
          <p:nvPr/>
        </p:nvSpPr>
        <p:spPr>
          <a:xfrm rot="-5400000">
            <a:off x="966374" y="344119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7" name="TextBox 17"/>
          <p:cNvSpPr txBox="1"/>
          <p:nvPr/>
        </p:nvSpPr>
        <p:spPr>
          <a:xfrm rot="-5400000">
            <a:off x="966374" y="428844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8" name="TextBox 18"/>
          <p:cNvSpPr txBox="1"/>
          <p:nvPr/>
        </p:nvSpPr>
        <p:spPr>
          <a:xfrm rot="-5400000">
            <a:off x="966374" y="513568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9" name="TextBox 19"/>
          <p:cNvSpPr txBox="1"/>
          <p:nvPr/>
        </p:nvSpPr>
        <p:spPr>
          <a:xfrm rot="-5400000">
            <a:off x="966374" y="683017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20" name="TextBox 20"/>
          <p:cNvSpPr txBox="1"/>
          <p:nvPr/>
        </p:nvSpPr>
        <p:spPr>
          <a:xfrm rot="-5400000">
            <a:off x="966374" y="767742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pSp>
        <p:nvGrpSpPr>
          <p:cNvPr id="21" name="Group 21"/>
          <p:cNvGrpSpPr/>
          <p:nvPr/>
        </p:nvGrpSpPr>
        <p:grpSpPr>
          <a:xfrm>
            <a:off x="1028700" y="9347332"/>
            <a:ext cx="15613811" cy="751415"/>
            <a:chOff x="0" y="0"/>
            <a:chExt cx="20818415" cy="1001887"/>
          </a:xfrm>
        </p:grpSpPr>
        <p:sp>
          <p:nvSpPr>
            <p:cNvPr id="22" name="Freeform 22"/>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13"/>
              <a:stretch>
                <a:fillRect l="-179" r="-179" b="1"/>
              </a:stretch>
            </a:blipFill>
          </p:spPr>
          <p:txBody>
            <a:bodyPr/>
            <a:lstStyle/>
            <a:p>
              <a:endParaRPr lang="en-US"/>
            </a:p>
          </p:txBody>
        </p:sp>
      </p:grpSp>
      <p:sp>
        <p:nvSpPr>
          <p:cNvPr id="23" name="Freeform 23"/>
          <p:cNvSpPr/>
          <p:nvPr/>
        </p:nvSpPr>
        <p:spPr>
          <a:xfrm>
            <a:off x="1028700" y="634744"/>
            <a:ext cx="15613815" cy="8909016"/>
          </a:xfrm>
          <a:custGeom>
            <a:avLst/>
            <a:gdLst/>
            <a:ahLst/>
            <a:cxnLst/>
            <a:rect l="l" t="t" r="r" b="b"/>
            <a:pathLst>
              <a:path w="15613815" h="8909016">
                <a:moveTo>
                  <a:pt x="0" y="0"/>
                </a:moveTo>
                <a:lnTo>
                  <a:pt x="15613815" y="0"/>
                </a:lnTo>
                <a:lnTo>
                  <a:pt x="15613815" y="8909016"/>
                </a:lnTo>
                <a:lnTo>
                  <a:pt x="0" y="890901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4" name="Freeform 24"/>
          <p:cNvSpPr/>
          <p:nvPr/>
        </p:nvSpPr>
        <p:spPr>
          <a:xfrm>
            <a:off x="1313282" y="1004888"/>
            <a:ext cx="15003763" cy="8277225"/>
          </a:xfrm>
          <a:custGeom>
            <a:avLst/>
            <a:gdLst/>
            <a:ahLst/>
            <a:cxnLst/>
            <a:rect l="l" t="t" r="r" b="b"/>
            <a:pathLst>
              <a:path w="15003763" h="8277225">
                <a:moveTo>
                  <a:pt x="0" y="0"/>
                </a:moveTo>
                <a:lnTo>
                  <a:pt x="15003762" y="0"/>
                </a:lnTo>
                <a:lnTo>
                  <a:pt x="15003762" y="8277224"/>
                </a:lnTo>
                <a:lnTo>
                  <a:pt x="0" y="827722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5" name="Freeform 25"/>
          <p:cNvSpPr/>
          <p:nvPr/>
        </p:nvSpPr>
        <p:spPr>
          <a:xfrm>
            <a:off x="2550119" y="3827938"/>
            <a:ext cx="13087266" cy="4591949"/>
          </a:xfrm>
          <a:custGeom>
            <a:avLst/>
            <a:gdLst/>
            <a:ahLst/>
            <a:cxnLst/>
            <a:rect l="l" t="t" r="r" b="b"/>
            <a:pathLst>
              <a:path w="13087266" h="4591949">
                <a:moveTo>
                  <a:pt x="0" y="0"/>
                </a:moveTo>
                <a:lnTo>
                  <a:pt x="13087265" y="0"/>
                </a:lnTo>
                <a:lnTo>
                  <a:pt x="13087265" y="4591949"/>
                </a:lnTo>
                <a:lnTo>
                  <a:pt x="0" y="4591949"/>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6" name="Freeform 26"/>
          <p:cNvSpPr/>
          <p:nvPr/>
        </p:nvSpPr>
        <p:spPr>
          <a:xfrm>
            <a:off x="1540290" y="1622751"/>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27" name="Freeform 27"/>
          <p:cNvSpPr/>
          <p:nvPr/>
        </p:nvSpPr>
        <p:spPr>
          <a:xfrm>
            <a:off x="1540290" y="2470372"/>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28" name="Freeform 28"/>
          <p:cNvSpPr/>
          <p:nvPr/>
        </p:nvSpPr>
        <p:spPr>
          <a:xfrm>
            <a:off x="1540290" y="3317993"/>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29" name="Freeform 29"/>
          <p:cNvSpPr/>
          <p:nvPr/>
        </p:nvSpPr>
        <p:spPr>
          <a:xfrm>
            <a:off x="1540290" y="4165614"/>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30" name="Freeform 30"/>
          <p:cNvSpPr/>
          <p:nvPr/>
        </p:nvSpPr>
        <p:spPr>
          <a:xfrm>
            <a:off x="1540290" y="5013235"/>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31" name="Freeform 31"/>
          <p:cNvSpPr/>
          <p:nvPr/>
        </p:nvSpPr>
        <p:spPr>
          <a:xfrm>
            <a:off x="1540290" y="5860856"/>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32" name="Freeform 32"/>
          <p:cNvSpPr/>
          <p:nvPr/>
        </p:nvSpPr>
        <p:spPr>
          <a:xfrm>
            <a:off x="1540290" y="670847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33" name="Freeform 33"/>
          <p:cNvSpPr/>
          <p:nvPr/>
        </p:nvSpPr>
        <p:spPr>
          <a:xfrm>
            <a:off x="1540290" y="755609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34" name="Freeform 34"/>
          <p:cNvSpPr/>
          <p:nvPr/>
        </p:nvSpPr>
        <p:spPr>
          <a:xfrm>
            <a:off x="1540290" y="8403718"/>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35" name="Freeform 35"/>
          <p:cNvSpPr/>
          <p:nvPr/>
        </p:nvSpPr>
        <p:spPr>
          <a:xfrm>
            <a:off x="5822215" y="2304013"/>
            <a:ext cx="5985899" cy="1258796"/>
          </a:xfrm>
          <a:custGeom>
            <a:avLst/>
            <a:gdLst/>
            <a:ahLst/>
            <a:cxnLst/>
            <a:rect l="l" t="t" r="r" b="b"/>
            <a:pathLst>
              <a:path w="5985899" h="1258796">
                <a:moveTo>
                  <a:pt x="0" y="0"/>
                </a:moveTo>
                <a:lnTo>
                  <a:pt x="5985898" y="0"/>
                </a:lnTo>
                <a:lnTo>
                  <a:pt x="5985898" y="1258796"/>
                </a:lnTo>
                <a:lnTo>
                  <a:pt x="0" y="1258796"/>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36" name="TextBox 36"/>
          <p:cNvSpPr txBox="1"/>
          <p:nvPr/>
        </p:nvSpPr>
        <p:spPr>
          <a:xfrm>
            <a:off x="6471705" y="2442132"/>
            <a:ext cx="4686917" cy="748005"/>
          </a:xfrm>
          <a:prstGeom prst="rect">
            <a:avLst/>
          </a:prstGeom>
        </p:spPr>
        <p:txBody>
          <a:bodyPr lIns="0" tIns="0" rIns="0" bIns="0" rtlCol="0" anchor="t">
            <a:spAutoFit/>
          </a:bodyPr>
          <a:lstStyle/>
          <a:p>
            <a:pPr algn="ctr">
              <a:lnSpc>
                <a:spcPts val="6019"/>
              </a:lnSpc>
            </a:pPr>
            <a:r>
              <a:rPr lang="en-US" sz="4299" b="1">
                <a:solidFill>
                  <a:srgbClr val="C46848"/>
                </a:solidFill>
                <a:latin typeface="Roboto Condensed Bold"/>
                <a:ea typeface="Roboto Condensed Bold"/>
                <a:cs typeface="Roboto Condensed Bold"/>
                <a:sym typeface="Roboto Condensed Bold"/>
              </a:rPr>
              <a:t>Hoạt động nhóm</a:t>
            </a:r>
          </a:p>
        </p:txBody>
      </p:sp>
      <p:sp>
        <p:nvSpPr>
          <p:cNvPr id="37" name="Freeform 37"/>
          <p:cNvSpPr/>
          <p:nvPr/>
        </p:nvSpPr>
        <p:spPr>
          <a:xfrm>
            <a:off x="12689884" y="8605316"/>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24">
              <a:extLst>
                <a:ext uri="{96DAC541-7B7A-43D3-8B79-37D633B846F1}">
                  <asvg:svgBlip xmlns:asvg="http://schemas.microsoft.com/office/drawing/2016/SVG/main" r:embed="rId25"/>
                </a:ext>
              </a:extLst>
            </a:blip>
            <a:stretch>
              <a:fillRect t="-57023" b="-57023"/>
            </a:stretch>
          </a:blipFill>
        </p:spPr>
        <p:txBody>
          <a:bodyPr/>
          <a:lstStyle/>
          <a:p>
            <a:endParaRPr lang="en-US"/>
          </a:p>
        </p:txBody>
      </p:sp>
      <p:sp>
        <p:nvSpPr>
          <p:cNvPr id="38" name="TextBox 38"/>
          <p:cNvSpPr txBox="1"/>
          <p:nvPr/>
        </p:nvSpPr>
        <p:spPr>
          <a:xfrm rot="5400000">
            <a:off x="1166399" y="1118604"/>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9" name="TextBox 39"/>
          <p:cNvSpPr txBox="1"/>
          <p:nvPr/>
        </p:nvSpPr>
        <p:spPr>
          <a:xfrm rot="5400000">
            <a:off x="1166399" y="196584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0" name="TextBox 40"/>
          <p:cNvSpPr txBox="1"/>
          <p:nvPr/>
        </p:nvSpPr>
        <p:spPr>
          <a:xfrm rot="5400000">
            <a:off x="1166399" y="281309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1" name="TextBox 41"/>
          <p:cNvSpPr txBox="1"/>
          <p:nvPr/>
        </p:nvSpPr>
        <p:spPr>
          <a:xfrm rot="5400000">
            <a:off x="1166399" y="366034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2" name="TextBox 42"/>
          <p:cNvSpPr txBox="1"/>
          <p:nvPr/>
        </p:nvSpPr>
        <p:spPr>
          <a:xfrm rot="5400000">
            <a:off x="1166399" y="450758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3" name="TextBox 43"/>
          <p:cNvSpPr txBox="1"/>
          <p:nvPr/>
        </p:nvSpPr>
        <p:spPr>
          <a:xfrm rot="5400000">
            <a:off x="1166399" y="535483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4" name="TextBox 44"/>
          <p:cNvSpPr txBox="1"/>
          <p:nvPr/>
        </p:nvSpPr>
        <p:spPr>
          <a:xfrm rot="5400000">
            <a:off x="1166399" y="620207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5" name="TextBox 45"/>
          <p:cNvSpPr txBox="1"/>
          <p:nvPr/>
        </p:nvSpPr>
        <p:spPr>
          <a:xfrm rot="5400000">
            <a:off x="1166399" y="7049321"/>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6" name="TextBox 46"/>
          <p:cNvSpPr txBox="1"/>
          <p:nvPr/>
        </p:nvSpPr>
        <p:spPr>
          <a:xfrm rot="5400000">
            <a:off x="1166399" y="789656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7" name="TextBox 47"/>
          <p:cNvSpPr txBox="1"/>
          <p:nvPr/>
        </p:nvSpPr>
        <p:spPr>
          <a:xfrm>
            <a:off x="2092161" y="1160221"/>
            <a:ext cx="13446006" cy="770840"/>
          </a:xfrm>
          <a:prstGeom prst="rect">
            <a:avLst/>
          </a:prstGeom>
        </p:spPr>
        <p:txBody>
          <a:bodyPr lIns="0" tIns="0" rIns="0" bIns="0" rtlCol="0" anchor="t">
            <a:spAutoFit/>
          </a:bodyPr>
          <a:lstStyle/>
          <a:p>
            <a:pPr algn="ctr">
              <a:lnSpc>
                <a:spcPts val="6334"/>
              </a:lnSpc>
            </a:pPr>
            <a:r>
              <a:rPr lang="en-US" sz="4524" b="1">
                <a:solidFill>
                  <a:srgbClr val="C46848"/>
                </a:solidFill>
                <a:latin typeface="Fraunces Bold"/>
                <a:ea typeface="Fraunces Bold"/>
                <a:cs typeface="Fraunces Bold"/>
                <a:sym typeface="Fraunces Bold"/>
              </a:rPr>
              <a:t>I. TRI THỨC VỀ CÂU ĐẶC BIỆT</a:t>
            </a:r>
          </a:p>
        </p:txBody>
      </p:sp>
      <p:sp>
        <p:nvSpPr>
          <p:cNvPr id="48" name="TextBox 48"/>
          <p:cNvSpPr txBox="1"/>
          <p:nvPr/>
        </p:nvSpPr>
        <p:spPr>
          <a:xfrm>
            <a:off x="3119899" y="4860835"/>
            <a:ext cx="12048203" cy="3406388"/>
          </a:xfrm>
          <a:prstGeom prst="rect">
            <a:avLst/>
          </a:prstGeom>
        </p:spPr>
        <p:txBody>
          <a:bodyPr lIns="0" tIns="0" rIns="0" bIns="0" rtlCol="0" anchor="t">
            <a:spAutoFit/>
          </a:bodyPr>
          <a:lstStyle/>
          <a:p>
            <a:pPr marL="891312" lvl="2" indent="-297104" algn="just">
              <a:lnSpc>
                <a:spcPts val="5458"/>
              </a:lnSpc>
              <a:buFont typeface="Arial"/>
              <a:buChar char="⚬"/>
            </a:pPr>
            <a:r>
              <a:rPr lang="en-US" sz="3899" b="1">
                <a:solidFill>
                  <a:srgbClr val="6E9277"/>
                </a:solidFill>
                <a:latin typeface="Roboto Condensed Bold"/>
                <a:ea typeface="Roboto Condensed Bold"/>
                <a:cs typeface="Roboto Condensed Bold"/>
                <a:sym typeface="Roboto Condensed Bold"/>
              </a:rPr>
              <a:t>Nhiệm vụ 1: </a:t>
            </a:r>
            <a:r>
              <a:rPr lang="en-US" sz="3899">
                <a:solidFill>
                  <a:srgbClr val="6E9277"/>
                </a:solidFill>
                <a:latin typeface="Roboto Condensed"/>
                <a:ea typeface="Roboto Condensed"/>
                <a:cs typeface="Roboto Condensed"/>
                <a:sym typeface="Roboto Condensed"/>
              </a:rPr>
              <a:t>HS thực hiện phiếu học tập 01 theo hình thức nhóm đôi</a:t>
            </a:r>
          </a:p>
          <a:p>
            <a:pPr marL="891312" lvl="2" indent="-297104" algn="just">
              <a:lnSpc>
                <a:spcPts val="5458"/>
              </a:lnSpc>
              <a:buFont typeface="Arial"/>
              <a:buChar char="⚬"/>
            </a:pPr>
            <a:r>
              <a:rPr lang="en-US" sz="3899">
                <a:solidFill>
                  <a:srgbClr val="6E9277"/>
                </a:solidFill>
                <a:latin typeface="Roboto Condensed"/>
                <a:ea typeface="Roboto Condensed"/>
                <a:cs typeface="Roboto Condensed"/>
                <a:sym typeface="Roboto Condensed"/>
              </a:rPr>
              <a:t>Thời gian thảo luận 5 phút. Sau đó các nhóm đôi đổi và chấm chéo cho nhau trong 2 phút</a:t>
            </a:r>
          </a:p>
          <a:p>
            <a:pPr algn="just">
              <a:lnSpc>
                <a:spcPts val="5458"/>
              </a:lnSpc>
            </a:pPr>
            <a:endParaRPr lang="en-US" sz="3899">
              <a:solidFill>
                <a:srgbClr val="6E9277"/>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4" name="Freeform 4"/>
          <p:cNvSpPr/>
          <p:nvPr/>
        </p:nvSpPr>
        <p:spPr>
          <a:xfrm>
            <a:off x="15256948" y="1156792"/>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5256948" y="2443207"/>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5256948" y="3730042"/>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15256948" y="5016036"/>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5256948" y="6302450"/>
            <a:ext cx="3086384" cy="3247386"/>
          </a:xfrm>
          <a:custGeom>
            <a:avLst/>
            <a:gdLst/>
            <a:ahLst/>
            <a:cxnLst/>
            <a:rect l="l" t="t" r="r" b="b"/>
            <a:pathLst>
              <a:path w="3086384" h="3247386">
                <a:moveTo>
                  <a:pt x="0" y="0"/>
                </a:moveTo>
                <a:lnTo>
                  <a:pt x="3086384" y="0"/>
                </a:lnTo>
                <a:lnTo>
                  <a:pt x="3086384" y="3247386"/>
                </a:lnTo>
                <a:lnTo>
                  <a:pt x="0" y="3247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15256948" y="7606823"/>
            <a:ext cx="3086384" cy="3229427"/>
          </a:xfrm>
          <a:custGeom>
            <a:avLst/>
            <a:gdLst/>
            <a:ahLst/>
            <a:cxnLst/>
            <a:rect l="l" t="t" r="r" b="b"/>
            <a:pathLst>
              <a:path w="3086384" h="3229427">
                <a:moveTo>
                  <a:pt x="0" y="0"/>
                </a:moveTo>
                <a:lnTo>
                  <a:pt x="3086384" y="0"/>
                </a:lnTo>
                <a:lnTo>
                  <a:pt x="3086384" y="3229427"/>
                </a:lnTo>
                <a:lnTo>
                  <a:pt x="0" y="32294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TextBox 10"/>
          <p:cNvSpPr txBox="1"/>
          <p:nvPr/>
        </p:nvSpPr>
        <p:spPr>
          <a:xfrm rot="-5400000">
            <a:off x="758333" y="589940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1" name="TextBox 11"/>
          <p:cNvSpPr txBox="1"/>
          <p:nvPr/>
        </p:nvSpPr>
        <p:spPr>
          <a:xfrm rot="-5400000">
            <a:off x="758333" y="815932"/>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2" name="TextBox 12"/>
          <p:cNvSpPr txBox="1"/>
          <p:nvPr/>
        </p:nvSpPr>
        <p:spPr>
          <a:xfrm rot="-5400000">
            <a:off x="758333" y="1663177"/>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3" name="TextBox 13"/>
          <p:cNvSpPr txBox="1"/>
          <p:nvPr/>
        </p:nvSpPr>
        <p:spPr>
          <a:xfrm rot="-5400000">
            <a:off x="758333" y="251042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4" name="TextBox 14"/>
          <p:cNvSpPr txBox="1"/>
          <p:nvPr/>
        </p:nvSpPr>
        <p:spPr>
          <a:xfrm rot="-5400000">
            <a:off x="758333" y="335766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5" name="TextBox 15"/>
          <p:cNvSpPr txBox="1"/>
          <p:nvPr/>
        </p:nvSpPr>
        <p:spPr>
          <a:xfrm rot="-5400000">
            <a:off x="758333" y="420491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6" name="TextBox 16"/>
          <p:cNvSpPr txBox="1"/>
          <p:nvPr/>
        </p:nvSpPr>
        <p:spPr>
          <a:xfrm rot="-5400000">
            <a:off x="758333" y="505215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7" name="TextBox 17"/>
          <p:cNvSpPr txBox="1"/>
          <p:nvPr/>
        </p:nvSpPr>
        <p:spPr>
          <a:xfrm rot="-5400000">
            <a:off x="758333" y="674664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8" name="TextBox 18"/>
          <p:cNvSpPr txBox="1"/>
          <p:nvPr/>
        </p:nvSpPr>
        <p:spPr>
          <a:xfrm rot="-5400000">
            <a:off x="758333" y="759389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pSp>
        <p:nvGrpSpPr>
          <p:cNvPr id="19" name="Group 19"/>
          <p:cNvGrpSpPr/>
          <p:nvPr/>
        </p:nvGrpSpPr>
        <p:grpSpPr>
          <a:xfrm>
            <a:off x="1028700" y="9347332"/>
            <a:ext cx="15613811" cy="751415"/>
            <a:chOff x="0" y="0"/>
            <a:chExt cx="20818415" cy="1001887"/>
          </a:xfrm>
        </p:grpSpPr>
        <p:sp>
          <p:nvSpPr>
            <p:cNvPr id="20" name="Freeform 20"/>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12"/>
              <a:stretch>
                <a:fillRect l="-179" r="-179" b="1"/>
              </a:stretch>
            </a:blipFill>
          </p:spPr>
          <p:txBody>
            <a:bodyPr/>
            <a:lstStyle/>
            <a:p>
              <a:endParaRPr lang="en-US"/>
            </a:p>
          </p:txBody>
        </p:sp>
      </p:grpSp>
      <p:sp>
        <p:nvSpPr>
          <p:cNvPr id="21" name="Freeform 21"/>
          <p:cNvSpPr/>
          <p:nvPr/>
        </p:nvSpPr>
        <p:spPr>
          <a:xfrm>
            <a:off x="1540290" y="1622751"/>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2" name="Freeform 22"/>
          <p:cNvSpPr/>
          <p:nvPr/>
        </p:nvSpPr>
        <p:spPr>
          <a:xfrm>
            <a:off x="1540290" y="2470372"/>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3" name="Freeform 23"/>
          <p:cNvSpPr/>
          <p:nvPr/>
        </p:nvSpPr>
        <p:spPr>
          <a:xfrm>
            <a:off x="1540290" y="3317993"/>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4" name="Freeform 24"/>
          <p:cNvSpPr/>
          <p:nvPr/>
        </p:nvSpPr>
        <p:spPr>
          <a:xfrm>
            <a:off x="1540290" y="4165614"/>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5" name="Freeform 25"/>
          <p:cNvSpPr/>
          <p:nvPr/>
        </p:nvSpPr>
        <p:spPr>
          <a:xfrm>
            <a:off x="1540290" y="5013235"/>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6" name="Freeform 26"/>
          <p:cNvSpPr/>
          <p:nvPr/>
        </p:nvSpPr>
        <p:spPr>
          <a:xfrm>
            <a:off x="1540290" y="5860856"/>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7" name="Freeform 27"/>
          <p:cNvSpPr/>
          <p:nvPr/>
        </p:nvSpPr>
        <p:spPr>
          <a:xfrm>
            <a:off x="1540290" y="670847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8" name="Freeform 28"/>
          <p:cNvSpPr/>
          <p:nvPr/>
        </p:nvSpPr>
        <p:spPr>
          <a:xfrm>
            <a:off x="1540290" y="755609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9" name="Freeform 29"/>
          <p:cNvSpPr/>
          <p:nvPr/>
        </p:nvSpPr>
        <p:spPr>
          <a:xfrm>
            <a:off x="1540290" y="8403718"/>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0" name="Freeform 30"/>
          <p:cNvSpPr/>
          <p:nvPr/>
        </p:nvSpPr>
        <p:spPr>
          <a:xfrm>
            <a:off x="12689884" y="8605316"/>
            <a:ext cx="1466811" cy="320388"/>
          </a:xfrm>
          <a:custGeom>
            <a:avLst/>
            <a:gdLst/>
            <a:ahLst/>
            <a:cxnLst/>
            <a:rect l="l" t="t" r="r" b="b"/>
            <a:pathLst>
              <a:path w="1466811" h="320388">
                <a:moveTo>
                  <a:pt x="0" y="0"/>
                </a:moveTo>
                <a:lnTo>
                  <a:pt x="1466811" y="0"/>
                </a:lnTo>
                <a:lnTo>
                  <a:pt x="1466811" y="320388"/>
                </a:lnTo>
                <a:lnTo>
                  <a:pt x="0" y="320388"/>
                </a:lnTo>
                <a:lnTo>
                  <a:pt x="0" y="0"/>
                </a:lnTo>
                <a:close/>
              </a:path>
            </a:pathLst>
          </a:custGeom>
          <a:blipFill>
            <a:blip r:embed="rId15">
              <a:extLst>
                <a:ext uri="{96DAC541-7B7A-43D3-8B79-37D633B846F1}">
                  <asvg:svgBlip xmlns:asvg="http://schemas.microsoft.com/office/drawing/2016/SVG/main" r:embed="rId16"/>
                </a:ext>
              </a:extLst>
            </a:blip>
            <a:stretch>
              <a:fillRect t="-57023" b="-57023"/>
            </a:stretch>
          </a:blipFill>
        </p:spPr>
        <p:txBody>
          <a:bodyPr/>
          <a:lstStyle/>
          <a:p>
            <a:endParaRPr lang="en-US"/>
          </a:p>
        </p:txBody>
      </p:sp>
      <p:sp>
        <p:nvSpPr>
          <p:cNvPr id="31" name="TextBox 31"/>
          <p:cNvSpPr txBox="1"/>
          <p:nvPr/>
        </p:nvSpPr>
        <p:spPr>
          <a:xfrm rot="5400000">
            <a:off x="1245811" y="1086488"/>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2" name="TextBox 32"/>
          <p:cNvSpPr txBox="1"/>
          <p:nvPr/>
        </p:nvSpPr>
        <p:spPr>
          <a:xfrm rot="5400000">
            <a:off x="1245811" y="193373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3" name="TextBox 33"/>
          <p:cNvSpPr txBox="1"/>
          <p:nvPr/>
        </p:nvSpPr>
        <p:spPr>
          <a:xfrm rot="5400000">
            <a:off x="1245811" y="278097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4" name="TextBox 34"/>
          <p:cNvSpPr txBox="1"/>
          <p:nvPr/>
        </p:nvSpPr>
        <p:spPr>
          <a:xfrm rot="5400000">
            <a:off x="1245811" y="362822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5" name="TextBox 35"/>
          <p:cNvSpPr txBox="1"/>
          <p:nvPr/>
        </p:nvSpPr>
        <p:spPr>
          <a:xfrm rot="5400000">
            <a:off x="1245811" y="447546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6" name="TextBox 36"/>
          <p:cNvSpPr txBox="1"/>
          <p:nvPr/>
        </p:nvSpPr>
        <p:spPr>
          <a:xfrm rot="5400000">
            <a:off x="1245811" y="532271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7" name="TextBox 37"/>
          <p:cNvSpPr txBox="1"/>
          <p:nvPr/>
        </p:nvSpPr>
        <p:spPr>
          <a:xfrm rot="5400000">
            <a:off x="1245811" y="616996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8" name="TextBox 38"/>
          <p:cNvSpPr txBox="1"/>
          <p:nvPr/>
        </p:nvSpPr>
        <p:spPr>
          <a:xfrm rot="5400000">
            <a:off x="1245811" y="7017205"/>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9" name="TextBox 39"/>
          <p:cNvSpPr txBox="1"/>
          <p:nvPr/>
        </p:nvSpPr>
        <p:spPr>
          <a:xfrm rot="5400000">
            <a:off x="1245811" y="7864450"/>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aphicFrame>
        <p:nvGraphicFramePr>
          <p:cNvPr id="40" name="Table 40"/>
          <p:cNvGraphicFramePr>
            <a:graphicFrameLocks noGrp="1"/>
          </p:cNvGraphicFramePr>
          <p:nvPr/>
        </p:nvGraphicFramePr>
        <p:xfrm>
          <a:off x="339200" y="1421817"/>
          <a:ext cx="17634436" cy="8258176"/>
        </p:xfrm>
        <a:graphic>
          <a:graphicData uri="http://schemas.openxmlformats.org/drawingml/2006/table">
            <a:tbl>
              <a:tblPr/>
              <a:tblGrid>
                <a:gridCol w="1284425">
                  <a:extLst>
                    <a:ext uri="{9D8B030D-6E8A-4147-A177-3AD203B41FA5}">
                      <a16:colId xmlns:a16="http://schemas.microsoft.com/office/drawing/2014/main" val="20000"/>
                    </a:ext>
                  </a:extLst>
                </a:gridCol>
                <a:gridCol w="8395588">
                  <a:extLst>
                    <a:ext uri="{9D8B030D-6E8A-4147-A177-3AD203B41FA5}">
                      <a16:colId xmlns:a16="http://schemas.microsoft.com/office/drawing/2014/main" val="20001"/>
                    </a:ext>
                  </a:extLst>
                </a:gridCol>
                <a:gridCol w="2672581">
                  <a:extLst>
                    <a:ext uri="{9D8B030D-6E8A-4147-A177-3AD203B41FA5}">
                      <a16:colId xmlns:a16="http://schemas.microsoft.com/office/drawing/2014/main" val="20002"/>
                    </a:ext>
                  </a:extLst>
                </a:gridCol>
                <a:gridCol w="2568451">
                  <a:extLst>
                    <a:ext uri="{9D8B030D-6E8A-4147-A177-3AD203B41FA5}">
                      <a16:colId xmlns:a16="http://schemas.microsoft.com/office/drawing/2014/main" val="20003"/>
                    </a:ext>
                  </a:extLst>
                </a:gridCol>
                <a:gridCol w="2713391">
                  <a:extLst>
                    <a:ext uri="{9D8B030D-6E8A-4147-A177-3AD203B41FA5}">
                      <a16:colId xmlns:a16="http://schemas.microsoft.com/office/drawing/2014/main" val="20004"/>
                    </a:ext>
                  </a:extLst>
                </a:gridCol>
              </a:tblGrid>
              <a:tr h="1792768">
                <a:tc>
                  <a:txBody>
                    <a:bodyPr/>
                    <a:lstStyle/>
                    <a:p>
                      <a:pPr algn="ctr">
                        <a:lnSpc>
                          <a:spcPts val="4339"/>
                        </a:lnSpc>
                        <a:defRPr/>
                      </a:pPr>
                      <a:r>
                        <a:rPr lang="en-US" sz="3099" b="1">
                          <a:solidFill>
                            <a:srgbClr val="494646"/>
                          </a:solidFill>
                          <a:latin typeface="Roboto Condensed Bold"/>
                          <a:ea typeface="Roboto Condensed Bold"/>
                          <a:cs typeface="Roboto Condensed Bold"/>
                          <a:sym typeface="Roboto Condensed Bold"/>
                        </a:rPr>
                        <a:t>Ví dụ</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AFEFE5"/>
                    </a:solidFill>
                  </a:tcPr>
                </a:tc>
                <a:tc>
                  <a:txBody>
                    <a:bodyPr/>
                    <a:lstStyle/>
                    <a:p>
                      <a:pPr algn="ctr">
                        <a:lnSpc>
                          <a:spcPts val="4339"/>
                        </a:lnSpc>
                        <a:defRPr/>
                      </a:pPr>
                      <a:r>
                        <a:rPr lang="en-US" sz="3099" b="1">
                          <a:solidFill>
                            <a:srgbClr val="494646"/>
                          </a:solidFill>
                          <a:latin typeface="Roboto Condensed Bold"/>
                          <a:ea typeface="Roboto Condensed Bold"/>
                          <a:cs typeface="Roboto Condensed Bold"/>
                          <a:sym typeface="Roboto Condensed Bold"/>
                        </a:rPr>
                        <a:t>Ngữ liệu</a:t>
                      </a:r>
                      <a:endParaRPr lang="en-US" sz="1100"/>
                    </a:p>
                    <a:p>
                      <a:pPr algn="ctr">
                        <a:lnSpc>
                          <a:spcPts val="4339"/>
                        </a:lnSpc>
                      </a:pPr>
                      <a:r>
                        <a:rPr lang="en-US" sz="3099" b="1">
                          <a:solidFill>
                            <a:srgbClr val="494646"/>
                          </a:solidFill>
                          <a:latin typeface="Roboto Condensed Bold"/>
                          <a:ea typeface="Roboto Condensed Bold"/>
                          <a:cs typeface="Roboto Condensed Bold"/>
                          <a:sym typeface="Roboto Condensed Bold"/>
                        </a:rPr>
                        <a:t>(Chú ý câu in đậm)</a:t>
                      </a: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AFEFE5"/>
                    </a:solidFill>
                  </a:tcPr>
                </a:tc>
                <a:tc>
                  <a:txBody>
                    <a:bodyPr/>
                    <a:lstStyle/>
                    <a:p>
                      <a:pPr algn="ctr">
                        <a:lnSpc>
                          <a:spcPts val="4339"/>
                        </a:lnSpc>
                        <a:defRPr/>
                      </a:pPr>
                      <a:r>
                        <a:rPr lang="en-US" sz="3099" b="1">
                          <a:solidFill>
                            <a:srgbClr val="494646"/>
                          </a:solidFill>
                          <a:latin typeface="Roboto Condensed Bold"/>
                          <a:ea typeface="Roboto Condensed Bold"/>
                          <a:cs typeface="Roboto Condensed Bold"/>
                          <a:sym typeface="Roboto Condensed Bold"/>
                        </a:rPr>
                        <a:t>Câu in đậm</a:t>
                      </a:r>
                      <a:endParaRPr lang="en-US" sz="1100"/>
                    </a:p>
                    <a:p>
                      <a:pPr algn="ctr">
                        <a:lnSpc>
                          <a:spcPts val="4339"/>
                        </a:lnSpc>
                      </a:pPr>
                      <a:r>
                        <a:rPr lang="en-US" sz="3099" b="1">
                          <a:solidFill>
                            <a:srgbClr val="494646"/>
                          </a:solidFill>
                          <a:latin typeface="Roboto Condensed Bold"/>
                          <a:ea typeface="Roboto Condensed Bold"/>
                          <a:cs typeface="Roboto Condensed Bold"/>
                          <a:sym typeface="Roboto Condensed Bold"/>
                        </a:rPr>
                        <a:t> có nội dung gì?</a:t>
                      </a: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AFEFE5"/>
                    </a:solidFill>
                  </a:tcPr>
                </a:tc>
                <a:tc>
                  <a:txBody>
                    <a:bodyPr/>
                    <a:lstStyle/>
                    <a:p>
                      <a:pPr algn="ctr">
                        <a:lnSpc>
                          <a:spcPts val="4339"/>
                        </a:lnSpc>
                        <a:defRPr/>
                      </a:pPr>
                      <a:r>
                        <a:rPr lang="en-US" sz="3099" b="1">
                          <a:solidFill>
                            <a:srgbClr val="494646"/>
                          </a:solidFill>
                          <a:latin typeface="Roboto Condensed Bold"/>
                          <a:ea typeface="Roboto Condensed Bold"/>
                          <a:cs typeface="Roboto Condensed Bold"/>
                          <a:sym typeface="Roboto Condensed Bold"/>
                        </a:rPr>
                        <a:t>Câu in đậm </a:t>
                      </a:r>
                      <a:endParaRPr lang="en-US" sz="1100"/>
                    </a:p>
                    <a:p>
                      <a:pPr algn="ctr">
                        <a:lnSpc>
                          <a:spcPts val="4339"/>
                        </a:lnSpc>
                      </a:pPr>
                      <a:r>
                        <a:rPr lang="en-US" sz="3099" b="1">
                          <a:solidFill>
                            <a:srgbClr val="494646"/>
                          </a:solidFill>
                          <a:latin typeface="Roboto Condensed Bold"/>
                          <a:ea typeface="Roboto Condensed Bold"/>
                          <a:cs typeface="Roboto Condensed Bold"/>
                          <a:sym typeface="Roboto Condensed Bold"/>
                        </a:rPr>
                        <a:t>có cấu tạo thế nào?</a:t>
                      </a: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AFEFE5"/>
                    </a:solidFill>
                  </a:tcPr>
                </a:tc>
                <a:tc>
                  <a:txBody>
                    <a:bodyPr/>
                    <a:lstStyle/>
                    <a:p>
                      <a:pPr algn="ctr">
                        <a:lnSpc>
                          <a:spcPts val="4479"/>
                        </a:lnSpc>
                        <a:defRPr/>
                      </a:pPr>
                      <a:r>
                        <a:rPr lang="en-US" sz="3199" b="1">
                          <a:solidFill>
                            <a:srgbClr val="494646"/>
                          </a:solidFill>
                          <a:latin typeface="Roboto Condensed Bold"/>
                          <a:ea typeface="Roboto Condensed Bold"/>
                          <a:cs typeface="Roboto Condensed Bold"/>
                          <a:sym typeface="Roboto Condensed Bold"/>
                        </a:rPr>
                        <a:t>Câu in đậm</a:t>
                      </a:r>
                      <a:endParaRPr lang="en-US" sz="1100"/>
                    </a:p>
                    <a:p>
                      <a:pPr algn="ctr">
                        <a:lnSpc>
                          <a:spcPts val="4479"/>
                        </a:lnSpc>
                      </a:pPr>
                      <a:r>
                        <a:rPr lang="en-US" sz="3199" b="1">
                          <a:solidFill>
                            <a:srgbClr val="494646"/>
                          </a:solidFill>
                          <a:latin typeface="Roboto Condensed Bold"/>
                          <a:ea typeface="Roboto Condensed Bold"/>
                          <a:cs typeface="Roboto Condensed Bold"/>
                          <a:sym typeface="Roboto Condensed Bold"/>
                        </a:rPr>
                        <a:t> có tác dụng gì?</a:t>
                      </a: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AFEFE5"/>
                    </a:solidFill>
                  </a:tcPr>
                </a:tc>
                <a:extLst>
                  <a:ext uri="{0D108BD9-81ED-4DB2-BD59-A6C34878D82A}">
                    <a16:rowId xmlns:a16="http://schemas.microsoft.com/office/drawing/2014/main" val="10000"/>
                  </a:ext>
                </a:extLst>
              </a:tr>
              <a:tr h="1249216">
                <a:tc>
                  <a:txBody>
                    <a:bodyPr/>
                    <a:lstStyle/>
                    <a:p>
                      <a:pPr algn="ctr">
                        <a:lnSpc>
                          <a:spcPts val="4339"/>
                        </a:lnSpc>
                        <a:defRPr/>
                      </a:pPr>
                      <a:r>
                        <a:rPr lang="en-US" sz="3099">
                          <a:solidFill>
                            <a:srgbClr val="494646"/>
                          </a:solidFill>
                          <a:latin typeface="Roboto Condensed"/>
                          <a:ea typeface="Roboto Condensed"/>
                          <a:cs typeface="Roboto Condensed"/>
                          <a:sym typeface="Roboto Condensed"/>
                        </a:rPr>
                        <a:t>a</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just">
                        <a:lnSpc>
                          <a:spcPts val="4339"/>
                        </a:lnSpc>
                        <a:defRPr/>
                      </a:pPr>
                      <a:r>
                        <a:rPr lang="en-US" sz="3099" i="1">
                          <a:solidFill>
                            <a:srgbClr val="494646"/>
                          </a:solidFill>
                          <a:latin typeface="Roboto Condensed Italics"/>
                          <a:ea typeface="Roboto Condensed Italics"/>
                          <a:cs typeface="Roboto Condensed Italics"/>
                          <a:sym typeface="Roboto Condensed Italics"/>
                        </a:rPr>
                        <a:t> </a:t>
                      </a:r>
                      <a:r>
                        <a:rPr lang="en-US" sz="3099" b="1" i="1">
                          <a:solidFill>
                            <a:srgbClr val="494646"/>
                          </a:solidFill>
                          <a:latin typeface="Roboto Condensed Bold Italics"/>
                          <a:ea typeface="Roboto Condensed Bold Italics"/>
                          <a:cs typeface="Roboto Condensed Bold Italics"/>
                          <a:sym typeface="Roboto Condensed Bold Italics"/>
                        </a:rPr>
                        <a:t>(1) Trước ga Hàng Cỏ. (2) Chặp tối.</a:t>
                      </a:r>
                      <a:r>
                        <a:rPr lang="en-US" sz="3099" i="1">
                          <a:solidFill>
                            <a:srgbClr val="494646"/>
                          </a:solidFill>
                          <a:latin typeface="Roboto Condensed Italics"/>
                          <a:ea typeface="Roboto Condensed Italics"/>
                          <a:cs typeface="Roboto Condensed Italics"/>
                          <a:sym typeface="Roboto Condensed Italics"/>
                        </a:rPr>
                        <a:t> Chuyến tàu Nam vừa lên, người chen lấn đông nghịt.</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4339"/>
                        </a:lnSpc>
                        <a:defRPr/>
                      </a:pP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4339"/>
                        </a:lnSpc>
                        <a:defRPr/>
                      </a:pP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4339"/>
                        </a:lnSpc>
                        <a:defRPr/>
                      </a:pP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423424">
                <a:tc>
                  <a:txBody>
                    <a:bodyPr/>
                    <a:lstStyle/>
                    <a:p>
                      <a:pPr algn="ctr">
                        <a:lnSpc>
                          <a:spcPts val="4339"/>
                        </a:lnSpc>
                        <a:defRPr/>
                      </a:pPr>
                      <a:r>
                        <a:rPr lang="en-US" sz="3099">
                          <a:solidFill>
                            <a:srgbClr val="494646"/>
                          </a:solidFill>
                          <a:latin typeface="Roboto Condensed"/>
                          <a:ea typeface="Roboto Condensed"/>
                          <a:cs typeface="Roboto Condensed"/>
                          <a:sym typeface="Roboto Condensed"/>
                        </a:rPr>
                        <a:t>b</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just">
                        <a:lnSpc>
                          <a:spcPts val="4339"/>
                        </a:lnSpc>
                        <a:defRPr/>
                      </a:pPr>
                      <a:r>
                        <a:rPr lang="en-US" sz="3099" i="1">
                          <a:solidFill>
                            <a:srgbClr val="494646"/>
                          </a:solidFill>
                          <a:latin typeface="Roboto Condensed Italics"/>
                          <a:ea typeface="Roboto Condensed Italics"/>
                          <a:cs typeface="Roboto Condensed Italics"/>
                          <a:sym typeface="Roboto Condensed Italics"/>
                        </a:rPr>
                        <a:t> Và tôi vừa trở dậy bỗng nghe thấy tiếng chó Ki rộn vang từ ngoài ngõ và cao bổng tận trời xanh. </a:t>
                      </a:r>
                      <a:r>
                        <a:rPr lang="en-US" sz="3099" b="1" i="1">
                          <a:solidFill>
                            <a:srgbClr val="494646"/>
                          </a:solidFill>
                          <a:latin typeface="Roboto Condensed Bold Italics"/>
                          <a:ea typeface="Roboto Condensed Bold Italics"/>
                          <a:cs typeface="Roboto Condensed Bold Italics"/>
                          <a:sym typeface="Roboto Condensed Bold Italics"/>
                        </a:rPr>
                        <a:t>(3) Chó Ki!</a:t>
                      </a:r>
                      <a:r>
                        <a:rPr lang="en-US" sz="3099" i="1">
                          <a:solidFill>
                            <a:srgbClr val="494646"/>
                          </a:solidFill>
                          <a:latin typeface="Roboto Condensed Italics"/>
                          <a:ea typeface="Roboto Condensed Italics"/>
                          <a:cs typeface="Roboto Condensed Italics"/>
                          <a:sym typeface="Roboto Condensed Italics"/>
                        </a:rPr>
                        <a:t> Cứ nghĩ rằng đang trong chiêm bao! Mà rành rành đây đang là hình khối chó Ki lông vàng mượt, bụng thon, chân dài, tai vểnh đang lao tới. </a:t>
                      </a:r>
                      <a:r>
                        <a:rPr lang="en-US" sz="3099" b="1" i="1">
                          <a:solidFill>
                            <a:srgbClr val="494646"/>
                          </a:solidFill>
                          <a:latin typeface="Roboto Condensed Bold Italics"/>
                          <a:ea typeface="Roboto Condensed Bold Italics"/>
                          <a:cs typeface="Roboto Condensed Bold Italics"/>
                          <a:sym typeface="Roboto Condensed Bold Italics"/>
                        </a:rPr>
                        <a:t>(4) Không! </a:t>
                      </a:r>
                      <a:r>
                        <a:rPr lang="en-US" sz="3099" i="1">
                          <a:solidFill>
                            <a:srgbClr val="494646"/>
                          </a:solidFill>
                          <a:latin typeface="Roboto Condensed Italics"/>
                          <a:ea typeface="Roboto Condensed Italics"/>
                          <a:cs typeface="Roboto Condensed Italics"/>
                          <a:sym typeface="Roboto Condensed Italics"/>
                        </a:rPr>
                        <a:t>Còn hơn thế nữa! Chó Ki đang dẫn bố tôi về!</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4339"/>
                        </a:lnSpc>
                        <a:defRPr/>
                      </a:pP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4339"/>
                        </a:lnSpc>
                        <a:defRPr/>
                      </a:pP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4339"/>
                        </a:lnSpc>
                        <a:defRPr/>
                      </a:pP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2768">
                <a:tc>
                  <a:txBody>
                    <a:bodyPr/>
                    <a:lstStyle/>
                    <a:p>
                      <a:pPr algn="ctr">
                        <a:lnSpc>
                          <a:spcPts val="4339"/>
                        </a:lnSpc>
                        <a:defRPr/>
                      </a:pPr>
                      <a:r>
                        <a:rPr lang="en-US" sz="3099">
                          <a:solidFill>
                            <a:srgbClr val="494646"/>
                          </a:solidFill>
                          <a:latin typeface="Roboto Condensed"/>
                          <a:ea typeface="Roboto Condensed"/>
                          <a:cs typeface="Roboto Condensed"/>
                          <a:sym typeface="Roboto Condensed"/>
                        </a:rPr>
                        <a:t>c</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just">
                        <a:lnSpc>
                          <a:spcPts val="4339"/>
                        </a:lnSpc>
                        <a:defRPr/>
                      </a:pPr>
                      <a:r>
                        <a:rPr lang="en-US" sz="3099" i="1">
                          <a:solidFill>
                            <a:srgbClr val="494646"/>
                          </a:solidFill>
                          <a:latin typeface="Roboto Condensed Italics"/>
                          <a:ea typeface="Roboto Condensed Italics"/>
                          <a:cs typeface="Roboto Condensed Italics"/>
                          <a:sym typeface="Roboto Condensed Italics"/>
                        </a:rPr>
                        <a:t>   Mùa mưa năm nay như về sớm hơn. Mấy ngày mưa liên miên và nước sông lên rất nhanh.</a:t>
                      </a:r>
                      <a:endParaRPr lang="en-US" sz="1100"/>
                    </a:p>
                    <a:p>
                      <a:pPr algn="just">
                        <a:lnSpc>
                          <a:spcPts val="4339"/>
                        </a:lnSpc>
                      </a:pPr>
                      <a:r>
                        <a:rPr lang="en-US" sz="3099" i="1">
                          <a:solidFill>
                            <a:srgbClr val="494646"/>
                          </a:solidFill>
                          <a:latin typeface="Roboto Condensed Italics"/>
                          <a:ea typeface="Roboto Condensed Italics"/>
                          <a:cs typeface="Roboto Condensed Italics"/>
                          <a:sym typeface="Roboto Condensed Italics"/>
                        </a:rPr>
                        <a:t>-(5) </a:t>
                      </a:r>
                      <a:r>
                        <a:rPr lang="en-US" sz="3099" b="1" i="1">
                          <a:solidFill>
                            <a:srgbClr val="494646"/>
                          </a:solidFill>
                          <a:latin typeface="Roboto Condensed Bold Italics"/>
                          <a:ea typeface="Roboto Condensed Bold Italics"/>
                          <a:cs typeface="Roboto Condensed Bold Italics"/>
                          <a:sym typeface="Roboto Condensed Bold Italics"/>
                        </a:rPr>
                        <a:t>Anh ơi!</a:t>
                      </a:r>
                      <a:r>
                        <a:rPr lang="en-US" sz="3099" i="1">
                          <a:solidFill>
                            <a:srgbClr val="494646"/>
                          </a:solidFill>
                          <a:latin typeface="Roboto Condensed Italics"/>
                          <a:ea typeface="Roboto Condensed Italics"/>
                          <a:cs typeface="Roboto Condensed Italics"/>
                          <a:sym typeface="Roboto Condensed Italics"/>
                        </a:rPr>
                        <a:t> – Thằng Mon lại thì thào gọi.</a:t>
                      </a: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4339"/>
                        </a:lnSpc>
                        <a:defRPr/>
                      </a:pP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4339"/>
                        </a:lnSpc>
                        <a:defRPr/>
                      </a:pP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4339"/>
                        </a:lnSpc>
                        <a:defRPr/>
                      </a:pP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41" name="TextBox 41"/>
          <p:cNvSpPr txBox="1"/>
          <p:nvPr/>
        </p:nvSpPr>
        <p:spPr>
          <a:xfrm>
            <a:off x="5756912" y="194468"/>
            <a:ext cx="6157387" cy="962324"/>
          </a:xfrm>
          <a:prstGeom prst="rect">
            <a:avLst/>
          </a:prstGeom>
        </p:spPr>
        <p:txBody>
          <a:bodyPr lIns="0" tIns="0" rIns="0" bIns="0" rtlCol="0" anchor="t">
            <a:spAutoFit/>
          </a:bodyPr>
          <a:lstStyle/>
          <a:p>
            <a:pPr algn="ctr">
              <a:lnSpc>
                <a:spcPts val="7907"/>
              </a:lnSpc>
            </a:pPr>
            <a:r>
              <a:rPr lang="en-US" sz="5647" b="1">
                <a:solidFill>
                  <a:srgbClr val="FFFFFF"/>
                </a:solidFill>
                <a:latin typeface="Fraunces Bold"/>
                <a:ea typeface="Fraunces Bold"/>
                <a:cs typeface="Fraunces Bold"/>
                <a:sym typeface="Fraunces Bold"/>
              </a:rPr>
              <a:t>Phiếu học tập 01</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4" name="Freeform 4"/>
          <p:cNvSpPr/>
          <p:nvPr/>
        </p:nvSpPr>
        <p:spPr>
          <a:xfrm>
            <a:off x="15164201" y="2443207"/>
            <a:ext cx="3910818" cy="3247386"/>
          </a:xfrm>
          <a:custGeom>
            <a:avLst/>
            <a:gdLst/>
            <a:ahLst/>
            <a:cxnLst/>
            <a:rect l="l" t="t" r="r" b="b"/>
            <a:pathLst>
              <a:path w="3910818" h="3247386">
                <a:moveTo>
                  <a:pt x="0" y="0"/>
                </a:moveTo>
                <a:lnTo>
                  <a:pt x="3910818" y="0"/>
                </a:lnTo>
                <a:lnTo>
                  <a:pt x="3910818" y="3247386"/>
                </a:lnTo>
                <a:lnTo>
                  <a:pt x="0" y="3247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5164201" y="3729621"/>
            <a:ext cx="3910818" cy="3247386"/>
          </a:xfrm>
          <a:custGeom>
            <a:avLst/>
            <a:gdLst/>
            <a:ahLst/>
            <a:cxnLst/>
            <a:rect l="l" t="t" r="r" b="b"/>
            <a:pathLst>
              <a:path w="3910818" h="3247386">
                <a:moveTo>
                  <a:pt x="0" y="0"/>
                </a:moveTo>
                <a:lnTo>
                  <a:pt x="3910818" y="0"/>
                </a:lnTo>
                <a:lnTo>
                  <a:pt x="3910818" y="3247386"/>
                </a:lnTo>
                <a:lnTo>
                  <a:pt x="0" y="3247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5164201" y="5016036"/>
            <a:ext cx="3910818" cy="3247386"/>
          </a:xfrm>
          <a:custGeom>
            <a:avLst/>
            <a:gdLst/>
            <a:ahLst/>
            <a:cxnLst/>
            <a:rect l="l" t="t" r="r" b="b"/>
            <a:pathLst>
              <a:path w="3910818" h="3247386">
                <a:moveTo>
                  <a:pt x="0" y="0"/>
                </a:moveTo>
                <a:lnTo>
                  <a:pt x="3910818" y="0"/>
                </a:lnTo>
                <a:lnTo>
                  <a:pt x="3910818" y="3247386"/>
                </a:lnTo>
                <a:lnTo>
                  <a:pt x="0" y="32473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15164201" y="6302450"/>
            <a:ext cx="3910818" cy="3247386"/>
          </a:xfrm>
          <a:custGeom>
            <a:avLst/>
            <a:gdLst/>
            <a:ahLst/>
            <a:cxnLst/>
            <a:rect l="l" t="t" r="r" b="b"/>
            <a:pathLst>
              <a:path w="3910818" h="3247386">
                <a:moveTo>
                  <a:pt x="0" y="0"/>
                </a:moveTo>
                <a:lnTo>
                  <a:pt x="3910818" y="0"/>
                </a:lnTo>
                <a:lnTo>
                  <a:pt x="3910818" y="3247386"/>
                </a:lnTo>
                <a:lnTo>
                  <a:pt x="0" y="3247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5164201" y="7588864"/>
            <a:ext cx="3910818" cy="3247386"/>
          </a:xfrm>
          <a:custGeom>
            <a:avLst/>
            <a:gdLst/>
            <a:ahLst/>
            <a:cxnLst/>
            <a:rect l="l" t="t" r="r" b="b"/>
            <a:pathLst>
              <a:path w="3910818" h="3247386">
                <a:moveTo>
                  <a:pt x="0" y="0"/>
                </a:moveTo>
                <a:lnTo>
                  <a:pt x="3910818" y="0"/>
                </a:lnTo>
                <a:lnTo>
                  <a:pt x="3910818" y="3247386"/>
                </a:lnTo>
                <a:lnTo>
                  <a:pt x="0" y="3247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9" name="Group 9"/>
          <p:cNvGrpSpPr/>
          <p:nvPr/>
        </p:nvGrpSpPr>
        <p:grpSpPr>
          <a:xfrm rot="5400000">
            <a:off x="13111944" y="4512960"/>
            <a:ext cx="7623658" cy="1261080"/>
            <a:chOff x="0" y="0"/>
            <a:chExt cx="10164877" cy="1681440"/>
          </a:xfrm>
        </p:grpSpPr>
        <p:sp>
          <p:nvSpPr>
            <p:cNvPr id="10" name="Freeform 10"/>
            <p:cNvSpPr/>
            <p:nvPr/>
          </p:nvSpPr>
          <p:spPr>
            <a:xfrm>
              <a:off x="0" y="0"/>
              <a:ext cx="10164826" cy="1681480"/>
            </a:xfrm>
            <a:custGeom>
              <a:avLst/>
              <a:gdLst/>
              <a:ahLst/>
              <a:cxnLst/>
              <a:rect l="l" t="t" r="r" b="b"/>
              <a:pathLst>
                <a:path w="10164826" h="1681480">
                  <a:moveTo>
                    <a:pt x="0" y="0"/>
                  </a:moveTo>
                  <a:lnTo>
                    <a:pt x="10164826" y="0"/>
                  </a:lnTo>
                  <a:lnTo>
                    <a:pt x="10164826" y="1681480"/>
                  </a:lnTo>
                  <a:lnTo>
                    <a:pt x="0" y="1681480"/>
                  </a:lnTo>
                  <a:lnTo>
                    <a:pt x="0" y="0"/>
                  </a:lnTo>
                  <a:close/>
                </a:path>
              </a:pathLst>
            </a:custGeom>
            <a:blipFill>
              <a:blip r:embed="rId10"/>
              <a:stretch>
                <a:fillRect t="-125" b="-123"/>
              </a:stretch>
            </a:blipFill>
          </p:spPr>
          <p:txBody>
            <a:bodyPr/>
            <a:lstStyle/>
            <a:p>
              <a:endParaRPr lang="en-US"/>
            </a:p>
          </p:txBody>
        </p:sp>
      </p:grpSp>
      <p:sp>
        <p:nvSpPr>
          <p:cNvPr id="11" name="TextBox 11"/>
          <p:cNvSpPr txBox="1"/>
          <p:nvPr/>
        </p:nvSpPr>
        <p:spPr>
          <a:xfrm rot="-5400000">
            <a:off x="844785" y="592294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2" name="TextBox 12"/>
          <p:cNvSpPr txBox="1"/>
          <p:nvPr/>
        </p:nvSpPr>
        <p:spPr>
          <a:xfrm rot="-5400000">
            <a:off x="844785" y="839476"/>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3" name="TextBox 13"/>
          <p:cNvSpPr txBox="1"/>
          <p:nvPr/>
        </p:nvSpPr>
        <p:spPr>
          <a:xfrm rot="-5400000">
            <a:off x="844785" y="1686721"/>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4" name="TextBox 14"/>
          <p:cNvSpPr txBox="1"/>
          <p:nvPr/>
        </p:nvSpPr>
        <p:spPr>
          <a:xfrm rot="-5400000">
            <a:off x="844785" y="253396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5" name="TextBox 15"/>
          <p:cNvSpPr txBox="1"/>
          <p:nvPr/>
        </p:nvSpPr>
        <p:spPr>
          <a:xfrm rot="-5400000">
            <a:off x="844785" y="338121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6" name="TextBox 16"/>
          <p:cNvSpPr txBox="1"/>
          <p:nvPr/>
        </p:nvSpPr>
        <p:spPr>
          <a:xfrm rot="-5400000">
            <a:off x="844785" y="4228457"/>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7" name="TextBox 17"/>
          <p:cNvSpPr txBox="1"/>
          <p:nvPr/>
        </p:nvSpPr>
        <p:spPr>
          <a:xfrm rot="-5400000">
            <a:off x="844785" y="507570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8" name="TextBox 18"/>
          <p:cNvSpPr txBox="1"/>
          <p:nvPr/>
        </p:nvSpPr>
        <p:spPr>
          <a:xfrm rot="-5400000">
            <a:off x="844785" y="677019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9" name="TextBox 19"/>
          <p:cNvSpPr txBox="1"/>
          <p:nvPr/>
        </p:nvSpPr>
        <p:spPr>
          <a:xfrm rot="-5400000">
            <a:off x="844785" y="761743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pSp>
        <p:nvGrpSpPr>
          <p:cNvPr id="20" name="Group 20"/>
          <p:cNvGrpSpPr/>
          <p:nvPr/>
        </p:nvGrpSpPr>
        <p:grpSpPr>
          <a:xfrm>
            <a:off x="1028700" y="9347332"/>
            <a:ext cx="15613811" cy="751415"/>
            <a:chOff x="0" y="0"/>
            <a:chExt cx="20818415" cy="1001887"/>
          </a:xfrm>
        </p:grpSpPr>
        <p:sp>
          <p:nvSpPr>
            <p:cNvPr id="21" name="Freeform 21"/>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11"/>
              <a:stretch>
                <a:fillRect l="-179" r="-179" b="1"/>
              </a:stretch>
            </a:blipFill>
          </p:spPr>
          <p:txBody>
            <a:bodyPr/>
            <a:lstStyle/>
            <a:p>
              <a:endParaRPr lang="en-US"/>
            </a:p>
          </p:txBody>
        </p:sp>
      </p:grpSp>
      <p:sp>
        <p:nvSpPr>
          <p:cNvPr id="22" name="Freeform 22"/>
          <p:cNvSpPr/>
          <p:nvPr/>
        </p:nvSpPr>
        <p:spPr>
          <a:xfrm>
            <a:off x="1028700" y="634744"/>
            <a:ext cx="16087201" cy="8909016"/>
          </a:xfrm>
          <a:custGeom>
            <a:avLst/>
            <a:gdLst/>
            <a:ahLst/>
            <a:cxnLst/>
            <a:rect l="l" t="t" r="r" b="b"/>
            <a:pathLst>
              <a:path w="16087201" h="8909016">
                <a:moveTo>
                  <a:pt x="0" y="0"/>
                </a:moveTo>
                <a:lnTo>
                  <a:pt x="16087201" y="0"/>
                </a:lnTo>
                <a:lnTo>
                  <a:pt x="16087201" y="8909016"/>
                </a:lnTo>
                <a:lnTo>
                  <a:pt x="0" y="89090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3" name="Freeform 23"/>
          <p:cNvSpPr/>
          <p:nvPr/>
        </p:nvSpPr>
        <p:spPr>
          <a:xfrm>
            <a:off x="1449877" y="789939"/>
            <a:ext cx="15623938" cy="8428509"/>
          </a:xfrm>
          <a:custGeom>
            <a:avLst/>
            <a:gdLst/>
            <a:ahLst/>
            <a:cxnLst/>
            <a:rect l="l" t="t" r="r" b="b"/>
            <a:pathLst>
              <a:path w="15623938" h="8428509">
                <a:moveTo>
                  <a:pt x="0" y="0"/>
                </a:moveTo>
                <a:lnTo>
                  <a:pt x="15623938" y="0"/>
                </a:lnTo>
                <a:lnTo>
                  <a:pt x="15623938" y="8428509"/>
                </a:lnTo>
                <a:lnTo>
                  <a:pt x="0" y="842850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4" name="Freeform 24"/>
          <p:cNvSpPr/>
          <p:nvPr/>
        </p:nvSpPr>
        <p:spPr>
          <a:xfrm>
            <a:off x="1540290" y="1622751"/>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5" name="Freeform 25"/>
          <p:cNvSpPr/>
          <p:nvPr/>
        </p:nvSpPr>
        <p:spPr>
          <a:xfrm>
            <a:off x="1540290" y="2470372"/>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6" name="Freeform 26"/>
          <p:cNvSpPr/>
          <p:nvPr/>
        </p:nvSpPr>
        <p:spPr>
          <a:xfrm>
            <a:off x="1540290" y="3317993"/>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7" name="Freeform 27"/>
          <p:cNvSpPr/>
          <p:nvPr/>
        </p:nvSpPr>
        <p:spPr>
          <a:xfrm>
            <a:off x="1540290" y="4165614"/>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8" name="Freeform 28"/>
          <p:cNvSpPr/>
          <p:nvPr/>
        </p:nvSpPr>
        <p:spPr>
          <a:xfrm>
            <a:off x="1540290" y="5013235"/>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9" name="Freeform 29"/>
          <p:cNvSpPr/>
          <p:nvPr/>
        </p:nvSpPr>
        <p:spPr>
          <a:xfrm>
            <a:off x="1540290" y="5860856"/>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30" name="Freeform 30"/>
          <p:cNvSpPr/>
          <p:nvPr/>
        </p:nvSpPr>
        <p:spPr>
          <a:xfrm>
            <a:off x="1540290" y="670847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31" name="Freeform 31"/>
          <p:cNvSpPr/>
          <p:nvPr/>
        </p:nvSpPr>
        <p:spPr>
          <a:xfrm>
            <a:off x="1540290" y="755609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32" name="Freeform 32"/>
          <p:cNvSpPr/>
          <p:nvPr/>
        </p:nvSpPr>
        <p:spPr>
          <a:xfrm>
            <a:off x="1540290" y="8403718"/>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33" name="TextBox 33"/>
          <p:cNvSpPr txBox="1"/>
          <p:nvPr/>
        </p:nvSpPr>
        <p:spPr>
          <a:xfrm rot="5400000">
            <a:off x="1316571" y="1142452"/>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4" name="TextBox 34"/>
          <p:cNvSpPr txBox="1"/>
          <p:nvPr/>
        </p:nvSpPr>
        <p:spPr>
          <a:xfrm rot="5400000">
            <a:off x="1316571" y="1989697"/>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5" name="TextBox 35"/>
          <p:cNvSpPr txBox="1"/>
          <p:nvPr/>
        </p:nvSpPr>
        <p:spPr>
          <a:xfrm rot="5400000">
            <a:off x="1316571" y="283694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6" name="TextBox 36"/>
          <p:cNvSpPr txBox="1"/>
          <p:nvPr/>
        </p:nvSpPr>
        <p:spPr>
          <a:xfrm rot="5400000">
            <a:off x="1316571" y="368418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7" name="TextBox 37"/>
          <p:cNvSpPr txBox="1"/>
          <p:nvPr/>
        </p:nvSpPr>
        <p:spPr>
          <a:xfrm rot="5400000">
            <a:off x="1316571" y="453143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8" name="TextBox 38"/>
          <p:cNvSpPr txBox="1"/>
          <p:nvPr/>
        </p:nvSpPr>
        <p:spPr>
          <a:xfrm rot="5400000">
            <a:off x="1316571" y="537867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9" name="TextBox 39"/>
          <p:cNvSpPr txBox="1"/>
          <p:nvPr/>
        </p:nvSpPr>
        <p:spPr>
          <a:xfrm rot="5400000">
            <a:off x="1316571" y="622592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0" name="TextBox 40"/>
          <p:cNvSpPr txBox="1"/>
          <p:nvPr/>
        </p:nvSpPr>
        <p:spPr>
          <a:xfrm rot="5400000">
            <a:off x="1316571" y="707316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1" name="TextBox 41"/>
          <p:cNvSpPr txBox="1"/>
          <p:nvPr/>
        </p:nvSpPr>
        <p:spPr>
          <a:xfrm rot="5400000">
            <a:off x="1316571" y="792041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pSp>
        <p:nvGrpSpPr>
          <p:cNvPr id="42" name="Group 42"/>
          <p:cNvGrpSpPr/>
          <p:nvPr/>
        </p:nvGrpSpPr>
        <p:grpSpPr>
          <a:xfrm rot="1255237">
            <a:off x="1502045" y="622400"/>
            <a:ext cx="1180043" cy="812600"/>
            <a:chOff x="0" y="0"/>
            <a:chExt cx="1573391" cy="1083467"/>
          </a:xfrm>
        </p:grpSpPr>
        <p:sp>
          <p:nvSpPr>
            <p:cNvPr id="43" name="Freeform 43"/>
            <p:cNvSpPr/>
            <p:nvPr/>
          </p:nvSpPr>
          <p:spPr>
            <a:xfrm>
              <a:off x="0" y="0"/>
              <a:ext cx="1573403" cy="1083437"/>
            </a:xfrm>
            <a:custGeom>
              <a:avLst/>
              <a:gdLst/>
              <a:ahLst/>
              <a:cxnLst/>
              <a:rect l="l" t="t" r="r" b="b"/>
              <a:pathLst>
                <a:path w="1573403" h="1083437">
                  <a:moveTo>
                    <a:pt x="0" y="0"/>
                  </a:moveTo>
                  <a:lnTo>
                    <a:pt x="1573403" y="0"/>
                  </a:lnTo>
                  <a:lnTo>
                    <a:pt x="1573403" y="1083437"/>
                  </a:lnTo>
                  <a:lnTo>
                    <a:pt x="0" y="1083437"/>
                  </a:lnTo>
                  <a:lnTo>
                    <a:pt x="0" y="0"/>
                  </a:lnTo>
                  <a:close/>
                </a:path>
              </a:pathLst>
            </a:custGeom>
            <a:blipFill>
              <a:blip r:embed="rId18"/>
              <a:stretch>
                <a:fillRect t="-11318" b="-11321"/>
              </a:stretch>
            </a:blipFill>
          </p:spPr>
          <p:txBody>
            <a:bodyPr/>
            <a:lstStyle/>
            <a:p>
              <a:endParaRPr lang="en-US"/>
            </a:p>
          </p:txBody>
        </p:sp>
      </p:grpSp>
      <p:grpSp>
        <p:nvGrpSpPr>
          <p:cNvPr id="44" name="Group 44"/>
          <p:cNvGrpSpPr/>
          <p:nvPr/>
        </p:nvGrpSpPr>
        <p:grpSpPr>
          <a:xfrm rot="-298565">
            <a:off x="2860823" y="8067012"/>
            <a:ext cx="728794" cy="501861"/>
            <a:chOff x="0" y="0"/>
            <a:chExt cx="971725" cy="669148"/>
          </a:xfrm>
        </p:grpSpPr>
        <p:sp>
          <p:nvSpPr>
            <p:cNvPr id="45" name="Freeform 45"/>
            <p:cNvSpPr/>
            <p:nvPr/>
          </p:nvSpPr>
          <p:spPr>
            <a:xfrm flipH="1">
              <a:off x="0" y="0"/>
              <a:ext cx="971677" cy="669163"/>
            </a:xfrm>
            <a:custGeom>
              <a:avLst/>
              <a:gdLst/>
              <a:ahLst/>
              <a:cxnLst/>
              <a:rect l="l" t="t" r="r" b="b"/>
              <a:pathLst>
                <a:path w="971677" h="669163">
                  <a:moveTo>
                    <a:pt x="971677" y="0"/>
                  </a:moveTo>
                  <a:lnTo>
                    <a:pt x="0" y="0"/>
                  </a:lnTo>
                  <a:lnTo>
                    <a:pt x="0" y="669163"/>
                  </a:lnTo>
                  <a:lnTo>
                    <a:pt x="971677" y="669163"/>
                  </a:lnTo>
                  <a:lnTo>
                    <a:pt x="971677" y="0"/>
                  </a:lnTo>
                  <a:close/>
                </a:path>
              </a:pathLst>
            </a:custGeom>
            <a:blipFill>
              <a:blip r:embed="rId18"/>
              <a:stretch>
                <a:fillRect t="-11318" r="-4" b="-11316"/>
              </a:stretch>
            </a:blipFill>
          </p:spPr>
          <p:txBody>
            <a:bodyPr/>
            <a:lstStyle/>
            <a:p>
              <a:endParaRPr lang="en-US"/>
            </a:p>
          </p:txBody>
        </p:sp>
      </p:grpSp>
      <p:graphicFrame>
        <p:nvGraphicFramePr>
          <p:cNvPr id="46" name="Table 46"/>
          <p:cNvGraphicFramePr>
            <a:graphicFrameLocks noGrp="1"/>
          </p:cNvGraphicFramePr>
          <p:nvPr/>
        </p:nvGraphicFramePr>
        <p:xfrm>
          <a:off x="2162965" y="1452530"/>
          <a:ext cx="14197762" cy="7421395"/>
        </p:xfrm>
        <a:graphic>
          <a:graphicData uri="http://schemas.openxmlformats.org/drawingml/2006/table">
            <a:tbl>
              <a:tblPr/>
              <a:tblGrid>
                <a:gridCol w="1034111">
                  <a:extLst>
                    <a:ext uri="{9D8B030D-6E8A-4147-A177-3AD203B41FA5}">
                      <a16:colId xmlns:a16="http://schemas.microsoft.com/office/drawing/2014/main" val="20000"/>
                    </a:ext>
                  </a:extLst>
                </a:gridCol>
                <a:gridCol w="4148602">
                  <a:extLst>
                    <a:ext uri="{9D8B030D-6E8A-4147-A177-3AD203B41FA5}">
                      <a16:colId xmlns:a16="http://schemas.microsoft.com/office/drawing/2014/main" val="20001"/>
                    </a:ext>
                  </a:extLst>
                </a:gridCol>
                <a:gridCol w="3515164">
                  <a:extLst>
                    <a:ext uri="{9D8B030D-6E8A-4147-A177-3AD203B41FA5}">
                      <a16:colId xmlns:a16="http://schemas.microsoft.com/office/drawing/2014/main" val="20002"/>
                    </a:ext>
                  </a:extLst>
                </a:gridCol>
                <a:gridCol w="2619073">
                  <a:extLst>
                    <a:ext uri="{9D8B030D-6E8A-4147-A177-3AD203B41FA5}">
                      <a16:colId xmlns:a16="http://schemas.microsoft.com/office/drawing/2014/main" val="20003"/>
                    </a:ext>
                  </a:extLst>
                </a:gridCol>
                <a:gridCol w="2880812">
                  <a:extLst>
                    <a:ext uri="{9D8B030D-6E8A-4147-A177-3AD203B41FA5}">
                      <a16:colId xmlns:a16="http://schemas.microsoft.com/office/drawing/2014/main" val="20004"/>
                    </a:ext>
                  </a:extLst>
                </a:gridCol>
              </a:tblGrid>
              <a:tr h="2088656">
                <a:tc>
                  <a:txBody>
                    <a:bodyPr/>
                    <a:lstStyle/>
                    <a:p>
                      <a:pPr algn="ctr">
                        <a:lnSpc>
                          <a:spcPts val="4899"/>
                        </a:lnSpc>
                        <a:defRPr/>
                      </a:pPr>
                      <a:r>
                        <a:rPr lang="en-US" sz="3499" b="1">
                          <a:solidFill>
                            <a:srgbClr val="494646"/>
                          </a:solidFill>
                          <a:latin typeface="Roboto Condensed Bold"/>
                          <a:ea typeface="Roboto Condensed Bold"/>
                          <a:cs typeface="Roboto Condensed Bold"/>
                          <a:sym typeface="Roboto Condensed Bold"/>
                        </a:rPr>
                        <a:t>Ví dụ</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AFEFE5"/>
                    </a:solidFill>
                  </a:tcPr>
                </a:tc>
                <a:tc>
                  <a:txBody>
                    <a:bodyPr/>
                    <a:lstStyle/>
                    <a:p>
                      <a:pPr algn="ctr">
                        <a:lnSpc>
                          <a:spcPts val="4899"/>
                        </a:lnSpc>
                        <a:defRPr/>
                      </a:pPr>
                      <a:r>
                        <a:rPr lang="en-US" sz="3499" b="1">
                          <a:solidFill>
                            <a:srgbClr val="494646"/>
                          </a:solidFill>
                          <a:latin typeface="Roboto Condensed Bold"/>
                          <a:ea typeface="Roboto Condensed Bold"/>
                          <a:cs typeface="Roboto Condensed Bold"/>
                          <a:sym typeface="Roboto Condensed Bold"/>
                        </a:rPr>
                        <a:t>Ngữ liệu</a:t>
                      </a:r>
                      <a:endParaRPr lang="en-US" sz="1100"/>
                    </a:p>
                    <a:p>
                      <a:pPr algn="ctr">
                        <a:lnSpc>
                          <a:spcPts val="4899"/>
                        </a:lnSpc>
                      </a:pPr>
                      <a:r>
                        <a:rPr lang="en-US" sz="3499" b="1">
                          <a:solidFill>
                            <a:srgbClr val="494646"/>
                          </a:solidFill>
                          <a:latin typeface="Roboto Condensed Bold"/>
                          <a:ea typeface="Roboto Condensed Bold"/>
                          <a:cs typeface="Roboto Condensed Bold"/>
                          <a:sym typeface="Roboto Condensed Bold"/>
                        </a:rPr>
                        <a:t>(Chú ý câu in đậm)</a:t>
                      </a: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AFEFE5"/>
                    </a:solidFill>
                  </a:tcPr>
                </a:tc>
                <a:tc>
                  <a:txBody>
                    <a:bodyPr/>
                    <a:lstStyle/>
                    <a:p>
                      <a:pPr algn="ctr">
                        <a:lnSpc>
                          <a:spcPts val="4899"/>
                        </a:lnSpc>
                        <a:defRPr/>
                      </a:pPr>
                      <a:r>
                        <a:rPr lang="en-US" sz="3499" b="1">
                          <a:solidFill>
                            <a:srgbClr val="494646"/>
                          </a:solidFill>
                          <a:latin typeface="Roboto Condensed Bold"/>
                          <a:ea typeface="Roboto Condensed Bold"/>
                          <a:cs typeface="Roboto Condensed Bold"/>
                          <a:sym typeface="Roboto Condensed Bold"/>
                        </a:rPr>
                        <a:t>Câu in đậm</a:t>
                      </a:r>
                      <a:endParaRPr lang="en-US" sz="1100"/>
                    </a:p>
                    <a:p>
                      <a:pPr algn="ctr">
                        <a:lnSpc>
                          <a:spcPts val="4899"/>
                        </a:lnSpc>
                      </a:pPr>
                      <a:r>
                        <a:rPr lang="en-US" sz="3499" b="1">
                          <a:solidFill>
                            <a:srgbClr val="494646"/>
                          </a:solidFill>
                          <a:latin typeface="Roboto Condensed Bold"/>
                          <a:ea typeface="Roboto Condensed Bold"/>
                          <a:cs typeface="Roboto Condensed Bold"/>
                          <a:sym typeface="Roboto Condensed Bold"/>
                        </a:rPr>
                        <a:t> có nội dung gì?</a:t>
                      </a: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AFEFE5"/>
                    </a:solidFill>
                  </a:tcPr>
                </a:tc>
                <a:tc>
                  <a:txBody>
                    <a:bodyPr/>
                    <a:lstStyle/>
                    <a:p>
                      <a:pPr algn="ctr">
                        <a:lnSpc>
                          <a:spcPts val="4899"/>
                        </a:lnSpc>
                        <a:defRPr/>
                      </a:pPr>
                      <a:r>
                        <a:rPr lang="en-US" sz="3499" b="1">
                          <a:solidFill>
                            <a:srgbClr val="494646"/>
                          </a:solidFill>
                          <a:latin typeface="Roboto Condensed Bold"/>
                          <a:ea typeface="Roboto Condensed Bold"/>
                          <a:cs typeface="Roboto Condensed Bold"/>
                          <a:sym typeface="Roboto Condensed Bold"/>
                        </a:rPr>
                        <a:t>Câu in đậm </a:t>
                      </a:r>
                      <a:endParaRPr lang="en-US" sz="1100"/>
                    </a:p>
                    <a:p>
                      <a:pPr algn="ctr">
                        <a:lnSpc>
                          <a:spcPts val="4899"/>
                        </a:lnSpc>
                      </a:pPr>
                      <a:r>
                        <a:rPr lang="en-US" sz="3499" b="1">
                          <a:solidFill>
                            <a:srgbClr val="494646"/>
                          </a:solidFill>
                          <a:latin typeface="Roboto Condensed Bold"/>
                          <a:ea typeface="Roboto Condensed Bold"/>
                          <a:cs typeface="Roboto Condensed Bold"/>
                          <a:sym typeface="Roboto Condensed Bold"/>
                        </a:rPr>
                        <a:t>có cấu tạo thế nào?</a:t>
                      </a: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AFEFE5"/>
                    </a:solidFill>
                  </a:tcPr>
                </a:tc>
                <a:tc>
                  <a:txBody>
                    <a:bodyPr/>
                    <a:lstStyle/>
                    <a:p>
                      <a:pPr algn="ctr">
                        <a:lnSpc>
                          <a:spcPts val="5039"/>
                        </a:lnSpc>
                        <a:defRPr/>
                      </a:pPr>
                      <a:r>
                        <a:rPr lang="en-US" sz="3599" b="1">
                          <a:solidFill>
                            <a:srgbClr val="494646"/>
                          </a:solidFill>
                          <a:latin typeface="Roboto Condensed Bold"/>
                          <a:ea typeface="Roboto Condensed Bold"/>
                          <a:cs typeface="Roboto Condensed Bold"/>
                          <a:sym typeface="Roboto Condensed Bold"/>
                        </a:rPr>
                        <a:t>Câu in đậm</a:t>
                      </a:r>
                      <a:endParaRPr lang="en-US" sz="1100"/>
                    </a:p>
                    <a:p>
                      <a:pPr algn="ctr">
                        <a:lnSpc>
                          <a:spcPts val="5039"/>
                        </a:lnSpc>
                      </a:pPr>
                      <a:r>
                        <a:rPr lang="en-US" sz="3599" b="1">
                          <a:solidFill>
                            <a:srgbClr val="494646"/>
                          </a:solidFill>
                          <a:latin typeface="Roboto Condensed Bold"/>
                          <a:ea typeface="Roboto Condensed Bold"/>
                          <a:cs typeface="Roboto Condensed Bold"/>
                          <a:sym typeface="Roboto Condensed Bold"/>
                        </a:rPr>
                        <a:t> có tác dụng gì?</a:t>
                      </a: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AFEFE5"/>
                    </a:solidFill>
                  </a:tcPr>
                </a:tc>
                <a:extLst>
                  <a:ext uri="{0D108BD9-81ED-4DB2-BD59-A6C34878D82A}">
                    <a16:rowId xmlns:a16="http://schemas.microsoft.com/office/drawing/2014/main" val="10000"/>
                  </a:ext>
                </a:extLst>
              </a:tr>
              <a:tr h="5332739">
                <a:tc>
                  <a:txBody>
                    <a:bodyPr/>
                    <a:lstStyle/>
                    <a:p>
                      <a:pPr algn="ctr">
                        <a:lnSpc>
                          <a:spcPts val="4899"/>
                        </a:lnSpc>
                        <a:defRPr/>
                      </a:pPr>
                      <a:r>
                        <a:rPr lang="en-US" sz="3499">
                          <a:solidFill>
                            <a:srgbClr val="494646"/>
                          </a:solidFill>
                          <a:latin typeface="Roboto Condensed"/>
                          <a:ea typeface="Roboto Condensed"/>
                          <a:cs typeface="Roboto Condensed"/>
                          <a:sym typeface="Roboto Condensed"/>
                        </a:rPr>
                        <a:t>a</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just">
                        <a:lnSpc>
                          <a:spcPts val="4899"/>
                        </a:lnSpc>
                        <a:defRPr/>
                      </a:pPr>
                      <a:r>
                        <a:rPr lang="en-US" sz="3499" i="1">
                          <a:solidFill>
                            <a:srgbClr val="494646"/>
                          </a:solidFill>
                          <a:latin typeface="Roboto Condensed Italics"/>
                          <a:ea typeface="Roboto Condensed Italics"/>
                          <a:cs typeface="Roboto Condensed Italics"/>
                          <a:sym typeface="Roboto Condensed Italics"/>
                        </a:rPr>
                        <a:t> </a:t>
                      </a:r>
                      <a:r>
                        <a:rPr lang="en-US" sz="3499" b="1" i="1">
                          <a:solidFill>
                            <a:srgbClr val="494646"/>
                          </a:solidFill>
                          <a:latin typeface="Roboto Condensed Bold Italics"/>
                          <a:ea typeface="Roboto Condensed Bold Italics"/>
                          <a:cs typeface="Roboto Condensed Bold Italics"/>
                          <a:sym typeface="Roboto Condensed Bold Italics"/>
                        </a:rPr>
                        <a:t>(1) Trước ga Hàng Cỏ. (2) Chặp tối.</a:t>
                      </a:r>
                      <a:r>
                        <a:rPr lang="en-US" sz="3499" i="1">
                          <a:solidFill>
                            <a:srgbClr val="494646"/>
                          </a:solidFill>
                          <a:latin typeface="Roboto Condensed Italics"/>
                          <a:ea typeface="Roboto Condensed Italics"/>
                          <a:cs typeface="Roboto Condensed Italics"/>
                          <a:sym typeface="Roboto Condensed Italics"/>
                        </a:rPr>
                        <a:t> Chuyến tàu Nam vừa lên, người chen lấn đông nghịt.</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marL="777238" lvl="1" indent="-388619" algn="l">
                        <a:lnSpc>
                          <a:spcPts val="5615"/>
                        </a:lnSpc>
                        <a:buAutoNum type="arabicPeriod"/>
                        <a:defRPr/>
                      </a:pPr>
                      <a:r>
                        <a:rPr lang="en-US" sz="3599" u="none" strike="noStrike">
                          <a:solidFill>
                            <a:srgbClr val="0D0D0D"/>
                          </a:solidFill>
                          <a:latin typeface="Roboto Condensed"/>
                          <a:ea typeface="Roboto Condensed"/>
                          <a:cs typeface="Roboto Condensed"/>
                          <a:sym typeface="Roboto Condensed"/>
                        </a:rPr>
                        <a:t>Địa điểm: trước ga Hàng Cỏ</a:t>
                      </a:r>
                      <a:endParaRPr lang="en-US" sz="1100"/>
                    </a:p>
                    <a:p>
                      <a:pPr marL="777238" lvl="1" indent="-388619" algn="l">
                        <a:lnSpc>
                          <a:spcPts val="5615"/>
                        </a:lnSpc>
                        <a:buAutoNum type="arabicPeriod"/>
                      </a:pPr>
                      <a:r>
                        <a:rPr lang="en-US" sz="3599" u="none" strike="noStrike">
                          <a:solidFill>
                            <a:srgbClr val="0D0D0D"/>
                          </a:solidFill>
                          <a:latin typeface="Roboto Condensed"/>
                          <a:ea typeface="Roboto Condensed"/>
                          <a:cs typeface="Roboto Condensed"/>
                          <a:sym typeface="Roboto Condensed"/>
                        </a:rPr>
                        <a:t>Thời gian: chặp (gần tối)</a:t>
                      </a: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l">
                        <a:lnSpc>
                          <a:spcPts val="5039"/>
                        </a:lnSpc>
                        <a:defRPr/>
                      </a:pPr>
                      <a:r>
                        <a:rPr lang="en-US" sz="3599">
                          <a:solidFill>
                            <a:srgbClr val="494646"/>
                          </a:solidFill>
                          <a:latin typeface="Roboto Condensed"/>
                          <a:ea typeface="Roboto Condensed"/>
                          <a:cs typeface="Roboto Condensed"/>
                          <a:sym typeface="Roboto Condensed"/>
                        </a:rPr>
                        <a:t>Cụm danh từ</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marL="777238" lvl="1" indent="-388619" algn="l">
                        <a:lnSpc>
                          <a:spcPts val="5039"/>
                        </a:lnSpc>
                        <a:buAutoNum type="arabicPeriod"/>
                        <a:defRPr/>
                      </a:pPr>
                      <a:r>
                        <a:rPr lang="en-US" sz="3599">
                          <a:solidFill>
                            <a:srgbClr val="494646"/>
                          </a:solidFill>
                          <a:latin typeface="Roboto Condensed"/>
                          <a:ea typeface="Roboto Condensed"/>
                          <a:cs typeface="Roboto Condensed"/>
                          <a:sym typeface="Roboto Condensed"/>
                        </a:rPr>
                        <a:t>Thông báo về địa điểm.</a:t>
                      </a:r>
                      <a:endParaRPr lang="en-US" sz="1100"/>
                    </a:p>
                    <a:p>
                      <a:pPr marL="777238" lvl="1" indent="-388619" algn="l">
                        <a:lnSpc>
                          <a:spcPts val="5039"/>
                        </a:lnSpc>
                        <a:buAutoNum type="arabicPeriod"/>
                      </a:pPr>
                      <a:r>
                        <a:rPr lang="en-US" sz="3599">
                          <a:solidFill>
                            <a:srgbClr val="494646"/>
                          </a:solidFill>
                          <a:latin typeface="Roboto Condensed"/>
                          <a:ea typeface="Roboto Condensed"/>
                          <a:cs typeface="Roboto Condensed"/>
                          <a:sym typeface="Roboto Condensed"/>
                        </a:rPr>
                        <a:t>Thông báo về thời gian.</a:t>
                      </a:r>
                    </a:p>
                    <a:p>
                      <a:pPr algn="l">
                        <a:lnSpc>
                          <a:spcPts val="5039"/>
                        </a:lnSpc>
                      </a:pPr>
                      <a:endParaRPr lang="en-US" sz="3599">
                        <a:solidFill>
                          <a:srgbClr val="494646"/>
                        </a:solidFill>
                        <a:latin typeface="Roboto Condensed"/>
                        <a:ea typeface="Roboto Condensed"/>
                        <a:cs typeface="Roboto Condensed"/>
                        <a:sym typeface="Roboto Condensed"/>
                      </a:endParaRP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grpSp>
        <p:nvGrpSpPr>
          <p:cNvPr id="47" name="Group 47"/>
          <p:cNvGrpSpPr/>
          <p:nvPr/>
        </p:nvGrpSpPr>
        <p:grpSpPr>
          <a:xfrm rot="254373">
            <a:off x="15994236" y="8016729"/>
            <a:ext cx="1605128" cy="2213969"/>
            <a:chOff x="0" y="0"/>
            <a:chExt cx="1680617" cy="2318092"/>
          </a:xfrm>
        </p:grpSpPr>
        <p:sp>
          <p:nvSpPr>
            <p:cNvPr id="48" name="Freeform 48"/>
            <p:cNvSpPr/>
            <p:nvPr/>
          </p:nvSpPr>
          <p:spPr>
            <a:xfrm>
              <a:off x="0" y="0"/>
              <a:ext cx="1680591" cy="2318131"/>
            </a:xfrm>
            <a:custGeom>
              <a:avLst/>
              <a:gdLst/>
              <a:ahLst/>
              <a:cxnLst/>
              <a:rect l="l" t="t" r="r" b="b"/>
              <a:pathLst>
                <a:path w="1680591" h="2318131">
                  <a:moveTo>
                    <a:pt x="0" y="0"/>
                  </a:moveTo>
                  <a:lnTo>
                    <a:pt x="1680591" y="0"/>
                  </a:lnTo>
                  <a:lnTo>
                    <a:pt x="1680591" y="2318131"/>
                  </a:lnTo>
                  <a:lnTo>
                    <a:pt x="0" y="2318131"/>
                  </a:lnTo>
                  <a:lnTo>
                    <a:pt x="0" y="0"/>
                  </a:lnTo>
                  <a:close/>
                </a:path>
              </a:pathLst>
            </a:custGeom>
            <a:blipFill>
              <a:blip r:embed="rId19"/>
              <a:stretch>
                <a:fillRect l="-85" r="-87" b="1"/>
              </a:stretch>
            </a:blipFill>
          </p:spPr>
          <p:txBody>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4" name="Freeform 4"/>
          <p:cNvSpPr/>
          <p:nvPr/>
        </p:nvSpPr>
        <p:spPr>
          <a:xfrm>
            <a:off x="15164201" y="2443207"/>
            <a:ext cx="3910818" cy="3247386"/>
          </a:xfrm>
          <a:custGeom>
            <a:avLst/>
            <a:gdLst/>
            <a:ahLst/>
            <a:cxnLst/>
            <a:rect l="l" t="t" r="r" b="b"/>
            <a:pathLst>
              <a:path w="3910818" h="3247386">
                <a:moveTo>
                  <a:pt x="0" y="0"/>
                </a:moveTo>
                <a:lnTo>
                  <a:pt x="3910818" y="0"/>
                </a:lnTo>
                <a:lnTo>
                  <a:pt x="3910818" y="3247386"/>
                </a:lnTo>
                <a:lnTo>
                  <a:pt x="0" y="3247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5164201" y="3729621"/>
            <a:ext cx="3910818" cy="3247386"/>
          </a:xfrm>
          <a:custGeom>
            <a:avLst/>
            <a:gdLst/>
            <a:ahLst/>
            <a:cxnLst/>
            <a:rect l="l" t="t" r="r" b="b"/>
            <a:pathLst>
              <a:path w="3910818" h="3247386">
                <a:moveTo>
                  <a:pt x="0" y="0"/>
                </a:moveTo>
                <a:lnTo>
                  <a:pt x="3910818" y="0"/>
                </a:lnTo>
                <a:lnTo>
                  <a:pt x="3910818" y="3247386"/>
                </a:lnTo>
                <a:lnTo>
                  <a:pt x="0" y="3247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5164201" y="5016036"/>
            <a:ext cx="3910818" cy="3247386"/>
          </a:xfrm>
          <a:custGeom>
            <a:avLst/>
            <a:gdLst/>
            <a:ahLst/>
            <a:cxnLst/>
            <a:rect l="l" t="t" r="r" b="b"/>
            <a:pathLst>
              <a:path w="3910818" h="3247386">
                <a:moveTo>
                  <a:pt x="0" y="0"/>
                </a:moveTo>
                <a:lnTo>
                  <a:pt x="3910818" y="0"/>
                </a:lnTo>
                <a:lnTo>
                  <a:pt x="3910818" y="3247386"/>
                </a:lnTo>
                <a:lnTo>
                  <a:pt x="0" y="32473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15164201" y="6302450"/>
            <a:ext cx="3910818" cy="3247386"/>
          </a:xfrm>
          <a:custGeom>
            <a:avLst/>
            <a:gdLst/>
            <a:ahLst/>
            <a:cxnLst/>
            <a:rect l="l" t="t" r="r" b="b"/>
            <a:pathLst>
              <a:path w="3910818" h="3247386">
                <a:moveTo>
                  <a:pt x="0" y="0"/>
                </a:moveTo>
                <a:lnTo>
                  <a:pt x="3910818" y="0"/>
                </a:lnTo>
                <a:lnTo>
                  <a:pt x="3910818" y="3247386"/>
                </a:lnTo>
                <a:lnTo>
                  <a:pt x="0" y="3247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5164201" y="7588864"/>
            <a:ext cx="3910818" cy="3247386"/>
          </a:xfrm>
          <a:custGeom>
            <a:avLst/>
            <a:gdLst/>
            <a:ahLst/>
            <a:cxnLst/>
            <a:rect l="l" t="t" r="r" b="b"/>
            <a:pathLst>
              <a:path w="3910818" h="3247386">
                <a:moveTo>
                  <a:pt x="0" y="0"/>
                </a:moveTo>
                <a:lnTo>
                  <a:pt x="3910818" y="0"/>
                </a:lnTo>
                <a:lnTo>
                  <a:pt x="3910818" y="3247386"/>
                </a:lnTo>
                <a:lnTo>
                  <a:pt x="0" y="3247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9" name="Group 9"/>
          <p:cNvGrpSpPr/>
          <p:nvPr/>
        </p:nvGrpSpPr>
        <p:grpSpPr>
          <a:xfrm rot="5400000">
            <a:off x="13111944" y="4512960"/>
            <a:ext cx="7623658" cy="1261080"/>
            <a:chOff x="0" y="0"/>
            <a:chExt cx="10164877" cy="1681440"/>
          </a:xfrm>
        </p:grpSpPr>
        <p:sp>
          <p:nvSpPr>
            <p:cNvPr id="10" name="Freeform 10"/>
            <p:cNvSpPr/>
            <p:nvPr/>
          </p:nvSpPr>
          <p:spPr>
            <a:xfrm>
              <a:off x="0" y="0"/>
              <a:ext cx="10164826" cy="1681480"/>
            </a:xfrm>
            <a:custGeom>
              <a:avLst/>
              <a:gdLst/>
              <a:ahLst/>
              <a:cxnLst/>
              <a:rect l="l" t="t" r="r" b="b"/>
              <a:pathLst>
                <a:path w="10164826" h="1681480">
                  <a:moveTo>
                    <a:pt x="0" y="0"/>
                  </a:moveTo>
                  <a:lnTo>
                    <a:pt x="10164826" y="0"/>
                  </a:lnTo>
                  <a:lnTo>
                    <a:pt x="10164826" y="1681480"/>
                  </a:lnTo>
                  <a:lnTo>
                    <a:pt x="0" y="1681480"/>
                  </a:lnTo>
                  <a:lnTo>
                    <a:pt x="0" y="0"/>
                  </a:lnTo>
                  <a:close/>
                </a:path>
              </a:pathLst>
            </a:custGeom>
            <a:blipFill>
              <a:blip r:embed="rId10"/>
              <a:stretch>
                <a:fillRect t="-125" b="-123"/>
              </a:stretch>
            </a:blipFill>
          </p:spPr>
          <p:txBody>
            <a:bodyPr/>
            <a:lstStyle/>
            <a:p>
              <a:endParaRPr lang="en-US"/>
            </a:p>
          </p:txBody>
        </p:sp>
      </p:grpSp>
      <p:sp>
        <p:nvSpPr>
          <p:cNvPr id="11" name="TextBox 11"/>
          <p:cNvSpPr txBox="1"/>
          <p:nvPr/>
        </p:nvSpPr>
        <p:spPr>
          <a:xfrm rot="-5400000">
            <a:off x="844785" y="592294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2" name="TextBox 12"/>
          <p:cNvSpPr txBox="1"/>
          <p:nvPr/>
        </p:nvSpPr>
        <p:spPr>
          <a:xfrm rot="-5400000">
            <a:off x="844785" y="839476"/>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3" name="TextBox 13"/>
          <p:cNvSpPr txBox="1"/>
          <p:nvPr/>
        </p:nvSpPr>
        <p:spPr>
          <a:xfrm rot="-5400000">
            <a:off x="844785" y="1686721"/>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4" name="TextBox 14"/>
          <p:cNvSpPr txBox="1"/>
          <p:nvPr/>
        </p:nvSpPr>
        <p:spPr>
          <a:xfrm rot="-5400000">
            <a:off x="844785" y="253396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5" name="TextBox 15"/>
          <p:cNvSpPr txBox="1"/>
          <p:nvPr/>
        </p:nvSpPr>
        <p:spPr>
          <a:xfrm rot="-5400000">
            <a:off x="844785" y="338121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6" name="TextBox 16"/>
          <p:cNvSpPr txBox="1"/>
          <p:nvPr/>
        </p:nvSpPr>
        <p:spPr>
          <a:xfrm rot="-5400000">
            <a:off x="844785" y="4228457"/>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7" name="TextBox 17"/>
          <p:cNvSpPr txBox="1"/>
          <p:nvPr/>
        </p:nvSpPr>
        <p:spPr>
          <a:xfrm rot="-5400000">
            <a:off x="844785" y="507570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8" name="TextBox 18"/>
          <p:cNvSpPr txBox="1"/>
          <p:nvPr/>
        </p:nvSpPr>
        <p:spPr>
          <a:xfrm rot="-5400000">
            <a:off x="844785" y="677019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9" name="TextBox 19"/>
          <p:cNvSpPr txBox="1"/>
          <p:nvPr/>
        </p:nvSpPr>
        <p:spPr>
          <a:xfrm rot="-5400000">
            <a:off x="844785" y="761743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pSp>
        <p:nvGrpSpPr>
          <p:cNvPr id="20" name="Group 20"/>
          <p:cNvGrpSpPr/>
          <p:nvPr/>
        </p:nvGrpSpPr>
        <p:grpSpPr>
          <a:xfrm>
            <a:off x="1028700" y="9347332"/>
            <a:ext cx="15613811" cy="751415"/>
            <a:chOff x="0" y="0"/>
            <a:chExt cx="20818415" cy="1001887"/>
          </a:xfrm>
        </p:grpSpPr>
        <p:sp>
          <p:nvSpPr>
            <p:cNvPr id="21" name="Freeform 21"/>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11"/>
              <a:stretch>
                <a:fillRect l="-179" r="-179" b="1"/>
              </a:stretch>
            </a:blipFill>
          </p:spPr>
          <p:txBody>
            <a:bodyPr/>
            <a:lstStyle/>
            <a:p>
              <a:endParaRPr lang="en-US"/>
            </a:p>
          </p:txBody>
        </p:sp>
      </p:grpSp>
      <p:sp>
        <p:nvSpPr>
          <p:cNvPr id="22" name="Freeform 22"/>
          <p:cNvSpPr/>
          <p:nvPr/>
        </p:nvSpPr>
        <p:spPr>
          <a:xfrm>
            <a:off x="1028700" y="634744"/>
            <a:ext cx="16087201" cy="8909016"/>
          </a:xfrm>
          <a:custGeom>
            <a:avLst/>
            <a:gdLst/>
            <a:ahLst/>
            <a:cxnLst/>
            <a:rect l="l" t="t" r="r" b="b"/>
            <a:pathLst>
              <a:path w="16087201" h="8909016">
                <a:moveTo>
                  <a:pt x="0" y="0"/>
                </a:moveTo>
                <a:lnTo>
                  <a:pt x="16087201" y="0"/>
                </a:lnTo>
                <a:lnTo>
                  <a:pt x="16087201" y="8909016"/>
                </a:lnTo>
                <a:lnTo>
                  <a:pt x="0" y="89090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3" name="Freeform 23"/>
          <p:cNvSpPr/>
          <p:nvPr/>
        </p:nvSpPr>
        <p:spPr>
          <a:xfrm>
            <a:off x="1449877" y="789939"/>
            <a:ext cx="15623938" cy="8428509"/>
          </a:xfrm>
          <a:custGeom>
            <a:avLst/>
            <a:gdLst/>
            <a:ahLst/>
            <a:cxnLst/>
            <a:rect l="l" t="t" r="r" b="b"/>
            <a:pathLst>
              <a:path w="15623938" h="8428509">
                <a:moveTo>
                  <a:pt x="0" y="0"/>
                </a:moveTo>
                <a:lnTo>
                  <a:pt x="15623938" y="0"/>
                </a:lnTo>
                <a:lnTo>
                  <a:pt x="15623938" y="8428509"/>
                </a:lnTo>
                <a:lnTo>
                  <a:pt x="0" y="842850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4" name="Freeform 24"/>
          <p:cNvSpPr/>
          <p:nvPr/>
        </p:nvSpPr>
        <p:spPr>
          <a:xfrm>
            <a:off x="1540290" y="1622751"/>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5" name="Freeform 25"/>
          <p:cNvSpPr/>
          <p:nvPr/>
        </p:nvSpPr>
        <p:spPr>
          <a:xfrm>
            <a:off x="1540290" y="2470372"/>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6" name="Freeform 26"/>
          <p:cNvSpPr/>
          <p:nvPr/>
        </p:nvSpPr>
        <p:spPr>
          <a:xfrm>
            <a:off x="1540290" y="3317993"/>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7" name="Freeform 27"/>
          <p:cNvSpPr/>
          <p:nvPr/>
        </p:nvSpPr>
        <p:spPr>
          <a:xfrm>
            <a:off x="1540290" y="4165614"/>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8" name="Freeform 28"/>
          <p:cNvSpPr/>
          <p:nvPr/>
        </p:nvSpPr>
        <p:spPr>
          <a:xfrm>
            <a:off x="1540290" y="5013235"/>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9" name="Freeform 29"/>
          <p:cNvSpPr/>
          <p:nvPr/>
        </p:nvSpPr>
        <p:spPr>
          <a:xfrm>
            <a:off x="1540290" y="5860856"/>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30" name="Freeform 30"/>
          <p:cNvSpPr/>
          <p:nvPr/>
        </p:nvSpPr>
        <p:spPr>
          <a:xfrm>
            <a:off x="1540290" y="670847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31" name="Freeform 31"/>
          <p:cNvSpPr/>
          <p:nvPr/>
        </p:nvSpPr>
        <p:spPr>
          <a:xfrm>
            <a:off x="1540290" y="755609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32" name="Freeform 32"/>
          <p:cNvSpPr/>
          <p:nvPr/>
        </p:nvSpPr>
        <p:spPr>
          <a:xfrm>
            <a:off x="1540290" y="8403718"/>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33" name="TextBox 33"/>
          <p:cNvSpPr txBox="1"/>
          <p:nvPr/>
        </p:nvSpPr>
        <p:spPr>
          <a:xfrm rot="5400000">
            <a:off x="1316571" y="1142452"/>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4" name="TextBox 34"/>
          <p:cNvSpPr txBox="1"/>
          <p:nvPr/>
        </p:nvSpPr>
        <p:spPr>
          <a:xfrm rot="5400000">
            <a:off x="1316571" y="1989697"/>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5" name="TextBox 35"/>
          <p:cNvSpPr txBox="1"/>
          <p:nvPr/>
        </p:nvSpPr>
        <p:spPr>
          <a:xfrm rot="5400000">
            <a:off x="1316571" y="283694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6" name="TextBox 36"/>
          <p:cNvSpPr txBox="1"/>
          <p:nvPr/>
        </p:nvSpPr>
        <p:spPr>
          <a:xfrm rot="5400000">
            <a:off x="1316571" y="368418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7" name="TextBox 37"/>
          <p:cNvSpPr txBox="1"/>
          <p:nvPr/>
        </p:nvSpPr>
        <p:spPr>
          <a:xfrm rot="5400000">
            <a:off x="1316571" y="453143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8" name="TextBox 38"/>
          <p:cNvSpPr txBox="1"/>
          <p:nvPr/>
        </p:nvSpPr>
        <p:spPr>
          <a:xfrm rot="5400000">
            <a:off x="1316571" y="537867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9" name="TextBox 39"/>
          <p:cNvSpPr txBox="1"/>
          <p:nvPr/>
        </p:nvSpPr>
        <p:spPr>
          <a:xfrm rot="5400000">
            <a:off x="1316571" y="622592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0" name="TextBox 40"/>
          <p:cNvSpPr txBox="1"/>
          <p:nvPr/>
        </p:nvSpPr>
        <p:spPr>
          <a:xfrm rot="5400000">
            <a:off x="1316571" y="707316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1" name="TextBox 41"/>
          <p:cNvSpPr txBox="1"/>
          <p:nvPr/>
        </p:nvSpPr>
        <p:spPr>
          <a:xfrm rot="5400000">
            <a:off x="1316571" y="792041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pSp>
        <p:nvGrpSpPr>
          <p:cNvPr id="42" name="Group 42"/>
          <p:cNvGrpSpPr/>
          <p:nvPr/>
        </p:nvGrpSpPr>
        <p:grpSpPr>
          <a:xfrm rot="1255237">
            <a:off x="1502045" y="622400"/>
            <a:ext cx="1180043" cy="812600"/>
            <a:chOff x="0" y="0"/>
            <a:chExt cx="1573391" cy="1083467"/>
          </a:xfrm>
        </p:grpSpPr>
        <p:sp>
          <p:nvSpPr>
            <p:cNvPr id="43" name="Freeform 43"/>
            <p:cNvSpPr/>
            <p:nvPr/>
          </p:nvSpPr>
          <p:spPr>
            <a:xfrm>
              <a:off x="0" y="0"/>
              <a:ext cx="1573403" cy="1083437"/>
            </a:xfrm>
            <a:custGeom>
              <a:avLst/>
              <a:gdLst/>
              <a:ahLst/>
              <a:cxnLst/>
              <a:rect l="l" t="t" r="r" b="b"/>
              <a:pathLst>
                <a:path w="1573403" h="1083437">
                  <a:moveTo>
                    <a:pt x="0" y="0"/>
                  </a:moveTo>
                  <a:lnTo>
                    <a:pt x="1573403" y="0"/>
                  </a:lnTo>
                  <a:lnTo>
                    <a:pt x="1573403" y="1083437"/>
                  </a:lnTo>
                  <a:lnTo>
                    <a:pt x="0" y="1083437"/>
                  </a:lnTo>
                  <a:lnTo>
                    <a:pt x="0" y="0"/>
                  </a:lnTo>
                  <a:close/>
                </a:path>
              </a:pathLst>
            </a:custGeom>
            <a:blipFill>
              <a:blip r:embed="rId18"/>
              <a:stretch>
                <a:fillRect t="-11318" b="-11321"/>
              </a:stretch>
            </a:blipFill>
          </p:spPr>
          <p:txBody>
            <a:bodyPr/>
            <a:lstStyle/>
            <a:p>
              <a:endParaRPr lang="en-US"/>
            </a:p>
          </p:txBody>
        </p:sp>
      </p:grpSp>
      <p:grpSp>
        <p:nvGrpSpPr>
          <p:cNvPr id="44" name="Group 44"/>
          <p:cNvGrpSpPr/>
          <p:nvPr/>
        </p:nvGrpSpPr>
        <p:grpSpPr>
          <a:xfrm rot="-298565">
            <a:off x="2860823" y="8067012"/>
            <a:ext cx="728794" cy="501861"/>
            <a:chOff x="0" y="0"/>
            <a:chExt cx="971725" cy="669148"/>
          </a:xfrm>
        </p:grpSpPr>
        <p:sp>
          <p:nvSpPr>
            <p:cNvPr id="45" name="Freeform 45"/>
            <p:cNvSpPr/>
            <p:nvPr/>
          </p:nvSpPr>
          <p:spPr>
            <a:xfrm flipH="1">
              <a:off x="0" y="0"/>
              <a:ext cx="971677" cy="669163"/>
            </a:xfrm>
            <a:custGeom>
              <a:avLst/>
              <a:gdLst/>
              <a:ahLst/>
              <a:cxnLst/>
              <a:rect l="l" t="t" r="r" b="b"/>
              <a:pathLst>
                <a:path w="971677" h="669163">
                  <a:moveTo>
                    <a:pt x="971677" y="0"/>
                  </a:moveTo>
                  <a:lnTo>
                    <a:pt x="0" y="0"/>
                  </a:lnTo>
                  <a:lnTo>
                    <a:pt x="0" y="669163"/>
                  </a:lnTo>
                  <a:lnTo>
                    <a:pt x="971677" y="669163"/>
                  </a:lnTo>
                  <a:lnTo>
                    <a:pt x="971677" y="0"/>
                  </a:lnTo>
                  <a:close/>
                </a:path>
              </a:pathLst>
            </a:custGeom>
            <a:blipFill>
              <a:blip r:embed="rId18"/>
              <a:stretch>
                <a:fillRect t="-11318" r="-4" b="-11316"/>
              </a:stretch>
            </a:blipFill>
          </p:spPr>
          <p:txBody>
            <a:bodyPr/>
            <a:lstStyle/>
            <a:p>
              <a:endParaRPr lang="en-US"/>
            </a:p>
          </p:txBody>
        </p:sp>
      </p:grpSp>
      <p:graphicFrame>
        <p:nvGraphicFramePr>
          <p:cNvPr id="46" name="Table 46"/>
          <p:cNvGraphicFramePr>
            <a:graphicFrameLocks noGrp="1"/>
          </p:cNvGraphicFramePr>
          <p:nvPr/>
        </p:nvGraphicFramePr>
        <p:xfrm>
          <a:off x="2162965" y="1452530"/>
          <a:ext cx="14197762" cy="7421395"/>
        </p:xfrm>
        <a:graphic>
          <a:graphicData uri="http://schemas.openxmlformats.org/drawingml/2006/table">
            <a:tbl>
              <a:tblPr/>
              <a:tblGrid>
                <a:gridCol w="1034111">
                  <a:extLst>
                    <a:ext uri="{9D8B030D-6E8A-4147-A177-3AD203B41FA5}">
                      <a16:colId xmlns:a16="http://schemas.microsoft.com/office/drawing/2014/main" val="20000"/>
                    </a:ext>
                  </a:extLst>
                </a:gridCol>
                <a:gridCol w="3800493">
                  <a:extLst>
                    <a:ext uri="{9D8B030D-6E8A-4147-A177-3AD203B41FA5}">
                      <a16:colId xmlns:a16="http://schemas.microsoft.com/office/drawing/2014/main" val="20001"/>
                    </a:ext>
                  </a:extLst>
                </a:gridCol>
                <a:gridCol w="3051019">
                  <a:extLst>
                    <a:ext uri="{9D8B030D-6E8A-4147-A177-3AD203B41FA5}">
                      <a16:colId xmlns:a16="http://schemas.microsoft.com/office/drawing/2014/main" val="20002"/>
                    </a:ext>
                  </a:extLst>
                </a:gridCol>
                <a:gridCol w="3431328">
                  <a:extLst>
                    <a:ext uri="{9D8B030D-6E8A-4147-A177-3AD203B41FA5}">
                      <a16:colId xmlns:a16="http://schemas.microsoft.com/office/drawing/2014/main" val="20003"/>
                    </a:ext>
                  </a:extLst>
                </a:gridCol>
                <a:gridCol w="2880812">
                  <a:extLst>
                    <a:ext uri="{9D8B030D-6E8A-4147-A177-3AD203B41FA5}">
                      <a16:colId xmlns:a16="http://schemas.microsoft.com/office/drawing/2014/main" val="20004"/>
                    </a:ext>
                  </a:extLst>
                </a:gridCol>
              </a:tblGrid>
              <a:tr h="2088656">
                <a:tc>
                  <a:txBody>
                    <a:bodyPr/>
                    <a:lstStyle/>
                    <a:p>
                      <a:pPr algn="ctr">
                        <a:lnSpc>
                          <a:spcPts val="4899"/>
                        </a:lnSpc>
                        <a:defRPr/>
                      </a:pPr>
                      <a:r>
                        <a:rPr lang="en-US" sz="3499" b="1">
                          <a:solidFill>
                            <a:srgbClr val="494646"/>
                          </a:solidFill>
                          <a:latin typeface="Roboto Condensed Bold"/>
                          <a:ea typeface="Roboto Condensed Bold"/>
                          <a:cs typeface="Roboto Condensed Bold"/>
                          <a:sym typeface="Roboto Condensed Bold"/>
                        </a:rPr>
                        <a:t>Ví dụ</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AFEFE5"/>
                    </a:solidFill>
                  </a:tcPr>
                </a:tc>
                <a:tc>
                  <a:txBody>
                    <a:bodyPr/>
                    <a:lstStyle/>
                    <a:p>
                      <a:pPr algn="ctr">
                        <a:lnSpc>
                          <a:spcPts val="4899"/>
                        </a:lnSpc>
                        <a:defRPr/>
                      </a:pPr>
                      <a:r>
                        <a:rPr lang="en-US" sz="3499" b="1">
                          <a:solidFill>
                            <a:srgbClr val="494646"/>
                          </a:solidFill>
                          <a:latin typeface="Roboto Condensed Bold"/>
                          <a:ea typeface="Roboto Condensed Bold"/>
                          <a:cs typeface="Roboto Condensed Bold"/>
                          <a:sym typeface="Roboto Condensed Bold"/>
                        </a:rPr>
                        <a:t>Ngữ liệu</a:t>
                      </a:r>
                      <a:endParaRPr lang="en-US" sz="1100"/>
                    </a:p>
                    <a:p>
                      <a:pPr algn="ctr">
                        <a:lnSpc>
                          <a:spcPts val="4899"/>
                        </a:lnSpc>
                      </a:pPr>
                      <a:r>
                        <a:rPr lang="en-US" sz="3499" b="1">
                          <a:solidFill>
                            <a:srgbClr val="494646"/>
                          </a:solidFill>
                          <a:latin typeface="Roboto Condensed Bold"/>
                          <a:ea typeface="Roboto Condensed Bold"/>
                          <a:cs typeface="Roboto Condensed Bold"/>
                          <a:sym typeface="Roboto Condensed Bold"/>
                        </a:rPr>
                        <a:t>(Chú ý câu in đậm)</a:t>
                      </a: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AFEFE5"/>
                    </a:solidFill>
                  </a:tcPr>
                </a:tc>
                <a:tc>
                  <a:txBody>
                    <a:bodyPr/>
                    <a:lstStyle/>
                    <a:p>
                      <a:pPr algn="ctr">
                        <a:lnSpc>
                          <a:spcPts val="4899"/>
                        </a:lnSpc>
                        <a:defRPr/>
                      </a:pPr>
                      <a:r>
                        <a:rPr lang="en-US" sz="3499" b="1">
                          <a:solidFill>
                            <a:srgbClr val="494646"/>
                          </a:solidFill>
                          <a:latin typeface="Roboto Condensed Bold"/>
                          <a:ea typeface="Roboto Condensed Bold"/>
                          <a:cs typeface="Roboto Condensed Bold"/>
                          <a:sym typeface="Roboto Condensed Bold"/>
                        </a:rPr>
                        <a:t>Câu in đậm</a:t>
                      </a:r>
                      <a:endParaRPr lang="en-US" sz="1100"/>
                    </a:p>
                    <a:p>
                      <a:pPr algn="ctr">
                        <a:lnSpc>
                          <a:spcPts val="4899"/>
                        </a:lnSpc>
                      </a:pPr>
                      <a:r>
                        <a:rPr lang="en-US" sz="3499" b="1">
                          <a:solidFill>
                            <a:srgbClr val="494646"/>
                          </a:solidFill>
                          <a:latin typeface="Roboto Condensed Bold"/>
                          <a:ea typeface="Roboto Condensed Bold"/>
                          <a:cs typeface="Roboto Condensed Bold"/>
                          <a:sym typeface="Roboto Condensed Bold"/>
                        </a:rPr>
                        <a:t> có nội dung gì?</a:t>
                      </a: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AFEFE5"/>
                    </a:solidFill>
                  </a:tcPr>
                </a:tc>
                <a:tc>
                  <a:txBody>
                    <a:bodyPr/>
                    <a:lstStyle/>
                    <a:p>
                      <a:pPr algn="ctr">
                        <a:lnSpc>
                          <a:spcPts val="4899"/>
                        </a:lnSpc>
                        <a:defRPr/>
                      </a:pPr>
                      <a:r>
                        <a:rPr lang="en-US" sz="3499" b="1">
                          <a:solidFill>
                            <a:srgbClr val="494646"/>
                          </a:solidFill>
                          <a:latin typeface="Roboto Condensed Bold"/>
                          <a:ea typeface="Roboto Condensed Bold"/>
                          <a:cs typeface="Roboto Condensed Bold"/>
                          <a:sym typeface="Roboto Condensed Bold"/>
                        </a:rPr>
                        <a:t>Câu in đậm </a:t>
                      </a:r>
                      <a:endParaRPr lang="en-US" sz="1100"/>
                    </a:p>
                    <a:p>
                      <a:pPr algn="ctr">
                        <a:lnSpc>
                          <a:spcPts val="4899"/>
                        </a:lnSpc>
                      </a:pPr>
                      <a:r>
                        <a:rPr lang="en-US" sz="3499" b="1">
                          <a:solidFill>
                            <a:srgbClr val="494646"/>
                          </a:solidFill>
                          <a:latin typeface="Roboto Condensed Bold"/>
                          <a:ea typeface="Roboto Condensed Bold"/>
                          <a:cs typeface="Roboto Condensed Bold"/>
                          <a:sym typeface="Roboto Condensed Bold"/>
                        </a:rPr>
                        <a:t>có cấu tạo thế nào?</a:t>
                      </a: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AFEFE5"/>
                    </a:solidFill>
                  </a:tcPr>
                </a:tc>
                <a:tc>
                  <a:txBody>
                    <a:bodyPr/>
                    <a:lstStyle/>
                    <a:p>
                      <a:pPr algn="ctr">
                        <a:lnSpc>
                          <a:spcPts val="5039"/>
                        </a:lnSpc>
                        <a:defRPr/>
                      </a:pPr>
                      <a:r>
                        <a:rPr lang="en-US" sz="3599" b="1">
                          <a:solidFill>
                            <a:srgbClr val="494646"/>
                          </a:solidFill>
                          <a:latin typeface="Roboto Condensed Bold"/>
                          <a:ea typeface="Roboto Condensed Bold"/>
                          <a:cs typeface="Roboto Condensed Bold"/>
                          <a:sym typeface="Roboto Condensed Bold"/>
                        </a:rPr>
                        <a:t>Câu in đậm</a:t>
                      </a:r>
                      <a:endParaRPr lang="en-US" sz="1100"/>
                    </a:p>
                    <a:p>
                      <a:pPr algn="ctr">
                        <a:lnSpc>
                          <a:spcPts val="5039"/>
                        </a:lnSpc>
                      </a:pPr>
                      <a:r>
                        <a:rPr lang="en-US" sz="3599" b="1">
                          <a:solidFill>
                            <a:srgbClr val="494646"/>
                          </a:solidFill>
                          <a:latin typeface="Roboto Condensed Bold"/>
                          <a:ea typeface="Roboto Condensed Bold"/>
                          <a:cs typeface="Roboto Condensed Bold"/>
                          <a:sym typeface="Roboto Condensed Bold"/>
                        </a:rPr>
                        <a:t> có tác dụng gì?</a:t>
                      </a: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AFEFE5"/>
                    </a:solidFill>
                  </a:tcPr>
                </a:tc>
                <a:extLst>
                  <a:ext uri="{0D108BD9-81ED-4DB2-BD59-A6C34878D82A}">
                    <a16:rowId xmlns:a16="http://schemas.microsoft.com/office/drawing/2014/main" val="10000"/>
                  </a:ext>
                </a:extLst>
              </a:tr>
              <a:tr h="5332739">
                <a:tc>
                  <a:txBody>
                    <a:bodyPr/>
                    <a:lstStyle/>
                    <a:p>
                      <a:pPr algn="ctr">
                        <a:lnSpc>
                          <a:spcPts val="4899"/>
                        </a:lnSpc>
                        <a:defRPr/>
                      </a:pPr>
                      <a:r>
                        <a:rPr lang="en-US" sz="3499">
                          <a:solidFill>
                            <a:srgbClr val="494646"/>
                          </a:solidFill>
                          <a:latin typeface="Roboto Condensed"/>
                          <a:ea typeface="Roboto Condensed"/>
                          <a:cs typeface="Roboto Condensed"/>
                          <a:sym typeface="Roboto Condensed"/>
                        </a:rPr>
                        <a:t>a</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4899"/>
                        </a:lnSpc>
                        <a:defRPr/>
                      </a:pPr>
                      <a:r>
                        <a:rPr lang="en-US" sz="3499" b="1" i="1">
                          <a:solidFill>
                            <a:srgbClr val="494646"/>
                          </a:solidFill>
                          <a:latin typeface="Roboto Condensed Bold Italics"/>
                          <a:ea typeface="Roboto Condensed Bold Italics"/>
                          <a:cs typeface="Roboto Condensed Bold Italics"/>
                          <a:sym typeface="Roboto Condensed Bold Italics"/>
                        </a:rPr>
                        <a:t>(3) Chó Ki! </a:t>
                      </a:r>
                      <a:endParaRPr lang="en-US" sz="1100"/>
                    </a:p>
                    <a:p>
                      <a:pPr algn="ctr">
                        <a:lnSpc>
                          <a:spcPts val="4899"/>
                        </a:lnSpc>
                      </a:pPr>
                      <a:r>
                        <a:rPr lang="en-US" sz="3499" b="1" i="1">
                          <a:solidFill>
                            <a:srgbClr val="494646"/>
                          </a:solidFill>
                          <a:latin typeface="Roboto Condensed Bold Italics"/>
                          <a:ea typeface="Roboto Condensed Bold Italics"/>
                          <a:cs typeface="Roboto Condensed Bold Italics"/>
                          <a:sym typeface="Roboto Condensed Bold Italics"/>
                        </a:rPr>
                        <a:t>(4) Không!</a:t>
                      </a: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5615"/>
                        </a:lnSpc>
                        <a:defRPr/>
                      </a:pPr>
                      <a:r>
                        <a:rPr lang="en-US" sz="3599">
                          <a:solidFill>
                            <a:srgbClr val="0D0D0D"/>
                          </a:solidFill>
                          <a:latin typeface="Roboto Condensed"/>
                          <a:ea typeface="Roboto Condensed"/>
                          <a:cs typeface="Roboto Condensed"/>
                          <a:sym typeface="Roboto Condensed"/>
                        </a:rPr>
                        <a:t>(3) Chỉ một sự vật (loài vật)</a:t>
                      </a:r>
                      <a:endParaRPr lang="en-US" sz="1100"/>
                    </a:p>
                    <a:p>
                      <a:pPr algn="ctr">
                        <a:lnSpc>
                          <a:spcPts val="5615"/>
                        </a:lnSpc>
                      </a:pPr>
                      <a:r>
                        <a:rPr lang="en-US" sz="3599">
                          <a:solidFill>
                            <a:srgbClr val="0D0D0D"/>
                          </a:solidFill>
                          <a:latin typeface="Roboto Condensed"/>
                          <a:ea typeface="Roboto Condensed"/>
                          <a:cs typeface="Roboto Condensed"/>
                          <a:sym typeface="Roboto Condensed"/>
                        </a:rPr>
                        <a:t>(4) Phủ định</a:t>
                      </a:r>
                    </a:p>
                    <a:p>
                      <a:pPr algn="ctr">
                        <a:lnSpc>
                          <a:spcPts val="5615"/>
                        </a:lnSpc>
                      </a:pPr>
                      <a:endParaRPr lang="en-US" sz="3599">
                        <a:solidFill>
                          <a:srgbClr val="0D0D0D"/>
                        </a:solidFill>
                        <a:latin typeface="Roboto Condensed"/>
                        <a:ea typeface="Roboto Condensed"/>
                        <a:cs typeface="Roboto Condensed"/>
                        <a:sym typeface="Roboto Condensed"/>
                      </a:endParaRP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5039"/>
                        </a:lnSpc>
                        <a:defRPr/>
                      </a:pPr>
                      <a:r>
                        <a:rPr lang="en-US" sz="3599">
                          <a:solidFill>
                            <a:srgbClr val="494646"/>
                          </a:solidFill>
                          <a:latin typeface="Roboto Condensed"/>
                          <a:ea typeface="Roboto Condensed"/>
                          <a:cs typeface="Roboto Condensed"/>
                          <a:sym typeface="Roboto Condensed"/>
                        </a:rPr>
                        <a:t>  (3) 1 danh từ</a:t>
                      </a:r>
                      <a:endParaRPr lang="en-US" sz="1100"/>
                    </a:p>
                    <a:p>
                      <a:pPr algn="ctr">
                        <a:lnSpc>
                          <a:spcPts val="5039"/>
                        </a:lnSpc>
                      </a:pPr>
                      <a:r>
                        <a:rPr lang="en-US" sz="3599">
                          <a:solidFill>
                            <a:srgbClr val="494646"/>
                          </a:solidFill>
                          <a:latin typeface="Roboto Condensed"/>
                          <a:ea typeface="Roboto Condensed"/>
                          <a:cs typeface="Roboto Condensed"/>
                          <a:sym typeface="Roboto Condensed"/>
                        </a:rPr>
                        <a:t>(4) 1 từ</a:t>
                      </a:r>
                    </a:p>
                    <a:p>
                      <a:pPr algn="ctr">
                        <a:lnSpc>
                          <a:spcPts val="5039"/>
                        </a:lnSpc>
                      </a:pPr>
                      <a:endParaRPr lang="en-US" sz="3599">
                        <a:solidFill>
                          <a:srgbClr val="494646"/>
                        </a:solidFill>
                        <a:latin typeface="Roboto Condensed"/>
                        <a:ea typeface="Roboto Condensed"/>
                        <a:cs typeface="Roboto Condensed"/>
                        <a:sym typeface="Roboto Condensed"/>
                      </a:endParaRP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5039"/>
                        </a:lnSpc>
                        <a:defRPr/>
                      </a:pPr>
                      <a:r>
                        <a:rPr lang="en-US" sz="3599">
                          <a:solidFill>
                            <a:srgbClr val="494646"/>
                          </a:solidFill>
                          <a:latin typeface="Roboto Condensed"/>
                          <a:ea typeface="Roboto Condensed"/>
                          <a:cs typeface="Roboto Condensed"/>
                          <a:sym typeface="Roboto Condensed"/>
                        </a:rPr>
                        <a:t>(3) Thông báo sự tồn tại của sự vật hiện tượng</a:t>
                      </a:r>
                      <a:endParaRPr lang="en-US" sz="1100"/>
                    </a:p>
                    <a:p>
                      <a:pPr algn="ctr">
                        <a:lnSpc>
                          <a:spcPts val="5039"/>
                        </a:lnSpc>
                      </a:pPr>
                      <a:r>
                        <a:rPr lang="en-US" sz="3599">
                          <a:solidFill>
                            <a:srgbClr val="494646"/>
                          </a:solidFill>
                          <a:latin typeface="Roboto Condensed"/>
                          <a:ea typeface="Roboto Condensed"/>
                          <a:cs typeface="Roboto Condensed"/>
                          <a:sym typeface="Roboto Condensed"/>
                        </a:rPr>
                        <a:t>(4) Bày tỏ cảm xúc, thái độ</a:t>
                      </a:r>
                    </a:p>
                    <a:p>
                      <a:pPr algn="ctr">
                        <a:lnSpc>
                          <a:spcPts val="5039"/>
                        </a:lnSpc>
                      </a:pPr>
                      <a:endParaRPr lang="en-US" sz="3599">
                        <a:solidFill>
                          <a:srgbClr val="494646"/>
                        </a:solidFill>
                        <a:latin typeface="Roboto Condensed"/>
                        <a:ea typeface="Roboto Condensed"/>
                        <a:cs typeface="Roboto Condensed"/>
                        <a:sym typeface="Roboto Condensed"/>
                      </a:endParaRP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grpSp>
        <p:nvGrpSpPr>
          <p:cNvPr id="47" name="Group 47"/>
          <p:cNvGrpSpPr/>
          <p:nvPr/>
        </p:nvGrpSpPr>
        <p:grpSpPr>
          <a:xfrm rot="254373">
            <a:off x="15994236" y="8016729"/>
            <a:ext cx="1605128" cy="2213969"/>
            <a:chOff x="0" y="0"/>
            <a:chExt cx="1680617" cy="2318092"/>
          </a:xfrm>
        </p:grpSpPr>
        <p:sp>
          <p:nvSpPr>
            <p:cNvPr id="48" name="Freeform 48"/>
            <p:cNvSpPr/>
            <p:nvPr/>
          </p:nvSpPr>
          <p:spPr>
            <a:xfrm>
              <a:off x="0" y="0"/>
              <a:ext cx="1680591" cy="2318131"/>
            </a:xfrm>
            <a:custGeom>
              <a:avLst/>
              <a:gdLst/>
              <a:ahLst/>
              <a:cxnLst/>
              <a:rect l="l" t="t" r="r" b="b"/>
              <a:pathLst>
                <a:path w="1680591" h="2318131">
                  <a:moveTo>
                    <a:pt x="0" y="0"/>
                  </a:moveTo>
                  <a:lnTo>
                    <a:pt x="1680591" y="0"/>
                  </a:lnTo>
                  <a:lnTo>
                    <a:pt x="1680591" y="2318131"/>
                  </a:lnTo>
                  <a:lnTo>
                    <a:pt x="0" y="2318131"/>
                  </a:lnTo>
                  <a:lnTo>
                    <a:pt x="0" y="0"/>
                  </a:lnTo>
                  <a:close/>
                </a:path>
              </a:pathLst>
            </a:custGeom>
            <a:blipFill>
              <a:blip r:embed="rId19"/>
              <a:stretch>
                <a:fillRect l="-85" r="-87" b="1"/>
              </a:stretch>
            </a:blipFill>
          </p:spPr>
          <p:txBody>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4" name="Freeform 4"/>
          <p:cNvSpPr/>
          <p:nvPr/>
        </p:nvSpPr>
        <p:spPr>
          <a:xfrm>
            <a:off x="15164201" y="2443207"/>
            <a:ext cx="3910818" cy="3247386"/>
          </a:xfrm>
          <a:custGeom>
            <a:avLst/>
            <a:gdLst/>
            <a:ahLst/>
            <a:cxnLst/>
            <a:rect l="l" t="t" r="r" b="b"/>
            <a:pathLst>
              <a:path w="3910818" h="3247386">
                <a:moveTo>
                  <a:pt x="0" y="0"/>
                </a:moveTo>
                <a:lnTo>
                  <a:pt x="3910818" y="0"/>
                </a:lnTo>
                <a:lnTo>
                  <a:pt x="3910818" y="3247386"/>
                </a:lnTo>
                <a:lnTo>
                  <a:pt x="0" y="3247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5164201" y="3729621"/>
            <a:ext cx="3910818" cy="3247386"/>
          </a:xfrm>
          <a:custGeom>
            <a:avLst/>
            <a:gdLst/>
            <a:ahLst/>
            <a:cxnLst/>
            <a:rect l="l" t="t" r="r" b="b"/>
            <a:pathLst>
              <a:path w="3910818" h="3247386">
                <a:moveTo>
                  <a:pt x="0" y="0"/>
                </a:moveTo>
                <a:lnTo>
                  <a:pt x="3910818" y="0"/>
                </a:lnTo>
                <a:lnTo>
                  <a:pt x="3910818" y="3247386"/>
                </a:lnTo>
                <a:lnTo>
                  <a:pt x="0" y="3247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5164201" y="5016036"/>
            <a:ext cx="3910818" cy="3247386"/>
          </a:xfrm>
          <a:custGeom>
            <a:avLst/>
            <a:gdLst/>
            <a:ahLst/>
            <a:cxnLst/>
            <a:rect l="l" t="t" r="r" b="b"/>
            <a:pathLst>
              <a:path w="3910818" h="3247386">
                <a:moveTo>
                  <a:pt x="0" y="0"/>
                </a:moveTo>
                <a:lnTo>
                  <a:pt x="3910818" y="0"/>
                </a:lnTo>
                <a:lnTo>
                  <a:pt x="3910818" y="3247386"/>
                </a:lnTo>
                <a:lnTo>
                  <a:pt x="0" y="32473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15164201" y="6302450"/>
            <a:ext cx="3910818" cy="3247386"/>
          </a:xfrm>
          <a:custGeom>
            <a:avLst/>
            <a:gdLst/>
            <a:ahLst/>
            <a:cxnLst/>
            <a:rect l="l" t="t" r="r" b="b"/>
            <a:pathLst>
              <a:path w="3910818" h="3247386">
                <a:moveTo>
                  <a:pt x="0" y="0"/>
                </a:moveTo>
                <a:lnTo>
                  <a:pt x="3910818" y="0"/>
                </a:lnTo>
                <a:lnTo>
                  <a:pt x="3910818" y="3247386"/>
                </a:lnTo>
                <a:lnTo>
                  <a:pt x="0" y="3247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5164201" y="7588864"/>
            <a:ext cx="3910818" cy="3247386"/>
          </a:xfrm>
          <a:custGeom>
            <a:avLst/>
            <a:gdLst/>
            <a:ahLst/>
            <a:cxnLst/>
            <a:rect l="l" t="t" r="r" b="b"/>
            <a:pathLst>
              <a:path w="3910818" h="3247386">
                <a:moveTo>
                  <a:pt x="0" y="0"/>
                </a:moveTo>
                <a:lnTo>
                  <a:pt x="3910818" y="0"/>
                </a:lnTo>
                <a:lnTo>
                  <a:pt x="3910818" y="3247386"/>
                </a:lnTo>
                <a:lnTo>
                  <a:pt x="0" y="3247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9" name="Group 9"/>
          <p:cNvGrpSpPr/>
          <p:nvPr/>
        </p:nvGrpSpPr>
        <p:grpSpPr>
          <a:xfrm rot="5400000">
            <a:off x="13111944" y="4512960"/>
            <a:ext cx="7623658" cy="1261080"/>
            <a:chOff x="0" y="0"/>
            <a:chExt cx="10164877" cy="1681440"/>
          </a:xfrm>
        </p:grpSpPr>
        <p:sp>
          <p:nvSpPr>
            <p:cNvPr id="10" name="Freeform 10"/>
            <p:cNvSpPr/>
            <p:nvPr/>
          </p:nvSpPr>
          <p:spPr>
            <a:xfrm>
              <a:off x="0" y="0"/>
              <a:ext cx="10164826" cy="1681480"/>
            </a:xfrm>
            <a:custGeom>
              <a:avLst/>
              <a:gdLst/>
              <a:ahLst/>
              <a:cxnLst/>
              <a:rect l="l" t="t" r="r" b="b"/>
              <a:pathLst>
                <a:path w="10164826" h="1681480">
                  <a:moveTo>
                    <a:pt x="0" y="0"/>
                  </a:moveTo>
                  <a:lnTo>
                    <a:pt x="10164826" y="0"/>
                  </a:lnTo>
                  <a:lnTo>
                    <a:pt x="10164826" y="1681480"/>
                  </a:lnTo>
                  <a:lnTo>
                    <a:pt x="0" y="1681480"/>
                  </a:lnTo>
                  <a:lnTo>
                    <a:pt x="0" y="0"/>
                  </a:lnTo>
                  <a:close/>
                </a:path>
              </a:pathLst>
            </a:custGeom>
            <a:blipFill>
              <a:blip r:embed="rId10"/>
              <a:stretch>
                <a:fillRect t="-125" b="-123"/>
              </a:stretch>
            </a:blipFill>
          </p:spPr>
          <p:txBody>
            <a:bodyPr/>
            <a:lstStyle/>
            <a:p>
              <a:endParaRPr lang="en-US"/>
            </a:p>
          </p:txBody>
        </p:sp>
      </p:grpSp>
      <p:sp>
        <p:nvSpPr>
          <p:cNvPr id="11" name="TextBox 11"/>
          <p:cNvSpPr txBox="1"/>
          <p:nvPr/>
        </p:nvSpPr>
        <p:spPr>
          <a:xfrm rot="-5400000">
            <a:off x="844785" y="592294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2" name="TextBox 12"/>
          <p:cNvSpPr txBox="1"/>
          <p:nvPr/>
        </p:nvSpPr>
        <p:spPr>
          <a:xfrm rot="-5400000">
            <a:off x="844785" y="839476"/>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3" name="TextBox 13"/>
          <p:cNvSpPr txBox="1"/>
          <p:nvPr/>
        </p:nvSpPr>
        <p:spPr>
          <a:xfrm rot="-5400000">
            <a:off x="844785" y="1686721"/>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4" name="TextBox 14"/>
          <p:cNvSpPr txBox="1"/>
          <p:nvPr/>
        </p:nvSpPr>
        <p:spPr>
          <a:xfrm rot="-5400000">
            <a:off x="844785" y="2533966"/>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5" name="TextBox 15"/>
          <p:cNvSpPr txBox="1"/>
          <p:nvPr/>
        </p:nvSpPr>
        <p:spPr>
          <a:xfrm rot="-5400000">
            <a:off x="844785" y="338121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6" name="TextBox 16"/>
          <p:cNvSpPr txBox="1"/>
          <p:nvPr/>
        </p:nvSpPr>
        <p:spPr>
          <a:xfrm rot="-5400000">
            <a:off x="844785" y="4228457"/>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7" name="TextBox 17"/>
          <p:cNvSpPr txBox="1"/>
          <p:nvPr/>
        </p:nvSpPr>
        <p:spPr>
          <a:xfrm rot="-5400000">
            <a:off x="844785" y="507570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8" name="TextBox 18"/>
          <p:cNvSpPr txBox="1"/>
          <p:nvPr/>
        </p:nvSpPr>
        <p:spPr>
          <a:xfrm rot="-5400000">
            <a:off x="844785" y="677019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19" name="TextBox 19"/>
          <p:cNvSpPr txBox="1"/>
          <p:nvPr/>
        </p:nvSpPr>
        <p:spPr>
          <a:xfrm rot="-5400000">
            <a:off x="844785" y="761743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pSp>
        <p:nvGrpSpPr>
          <p:cNvPr id="20" name="Group 20"/>
          <p:cNvGrpSpPr/>
          <p:nvPr/>
        </p:nvGrpSpPr>
        <p:grpSpPr>
          <a:xfrm>
            <a:off x="1028700" y="9347332"/>
            <a:ext cx="15613811" cy="751415"/>
            <a:chOff x="0" y="0"/>
            <a:chExt cx="20818415" cy="1001887"/>
          </a:xfrm>
        </p:grpSpPr>
        <p:sp>
          <p:nvSpPr>
            <p:cNvPr id="21" name="Freeform 21"/>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11"/>
              <a:stretch>
                <a:fillRect l="-179" r="-179" b="1"/>
              </a:stretch>
            </a:blipFill>
          </p:spPr>
          <p:txBody>
            <a:bodyPr/>
            <a:lstStyle/>
            <a:p>
              <a:endParaRPr lang="en-US"/>
            </a:p>
          </p:txBody>
        </p:sp>
      </p:grpSp>
      <p:sp>
        <p:nvSpPr>
          <p:cNvPr id="22" name="Freeform 22"/>
          <p:cNvSpPr/>
          <p:nvPr/>
        </p:nvSpPr>
        <p:spPr>
          <a:xfrm>
            <a:off x="1028700" y="634744"/>
            <a:ext cx="16087201" cy="8909016"/>
          </a:xfrm>
          <a:custGeom>
            <a:avLst/>
            <a:gdLst/>
            <a:ahLst/>
            <a:cxnLst/>
            <a:rect l="l" t="t" r="r" b="b"/>
            <a:pathLst>
              <a:path w="16087201" h="8909016">
                <a:moveTo>
                  <a:pt x="0" y="0"/>
                </a:moveTo>
                <a:lnTo>
                  <a:pt x="16087201" y="0"/>
                </a:lnTo>
                <a:lnTo>
                  <a:pt x="16087201" y="8909016"/>
                </a:lnTo>
                <a:lnTo>
                  <a:pt x="0" y="89090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3" name="Freeform 23"/>
          <p:cNvSpPr/>
          <p:nvPr/>
        </p:nvSpPr>
        <p:spPr>
          <a:xfrm>
            <a:off x="1449877" y="789939"/>
            <a:ext cx="15623938" cy="8428509"/>
          </a:xfrm>
          <a:custGeom>
            <a:avLst/>
            <a:gdLst/>
            <a:ahLst/>
            <a:cxnLst/>
            <a:rect l="l" t="t" r="r" b="b"/>
            <a:pathLst>
              <a:path w="15623938" h="8428509">
                <a:moveTo>
                  <a:pt x="0" y="0"/>
                </a:moveTo>
                <a:lnTo>
                  <a:pt x="15623938" y="0"/>
                </a:lnTo>
                <a:lnTo>
                  <a:pt x="15623938" y="8428509"/>
                </a:lnTo>
                <a:lnTo>
                  <a:pt x="0" y="842850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4" name="Freeform 24"/>
          <p:cNvSpPr/>
          <p:nvPr/>
        </p:nvSpPr>
        <p:spPr>
          <a:xfrm>
            <a:off x="1540290" y="1622751"/>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5" name="Freeform 25"/>
          <p:cNvSpPr/>
          <p:nvPr/>
        </p:nvSpPr>
        <p:spPr>
          <a:xfrm>
            <a:off x="1540290" y="2470372"/>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6" name="Freeform 26"/>
          <p:cNvSpPr/>
          <p:nvPr/>
        </p:nvSpPr>
        <p:spPr>
          <a:xfrm>
            <a:off x="1540290" y="3317993"/>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7" name="Freeform 27"/>
          <p:cNvSpPr/>
          <p:nvPr/>
        </p:nvSpPr>
        <p:spPr>
          <a:xfrm>
            <a:off x="1540290" y="4165614"/>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8" name="Freeform 28"/>
          <p:cNvSpPr/>
          <p:nvPr/>
        </p:nvSpPr>
        <p:spPr>
          <a:xfrm>
            <a:off x="1540290" y="5013235"/>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9" name="Freeform 29"/>
          <p:cNvSpPr/>
          <p:nvPr/>
        </p:nvSpPr>
        <p:spPr>
          <a:xfrm>
            <a:off x="1540290" y="5860856"/>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30" name="Freeform 30"/>
          <p:cNvSpPr/>
          <p:nvPr/>
        </p:nvSpPr>
        <p:spPr>
          <a:xfrm>
            <a:off x="1540290" y="670847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31" name="Freeform 31"/>
          <p:cNvSpPr/>
          <p:nvPr/>
        </p:nvSpPr>
        <p:spPr>
          <a:xfrm>
            <a:off x="1540290" y="7556097"/>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32" name="Freeform 32"/>
          <p:cNvSpPr/>
          <p:nvPr/>
        </p:nvSpPr>
        <p:spPr>
          <a:xfrm>
            <a:off x="1540290" y="8403718"/>
            <a:ext cx="263115" cy="263115"/>
          </a:xfrm>
          <a:custGeom>
            <a:avLst/>
            <a:gdLst/>
            <a:ahLst/>
            <a:cxnLst/>
            <a:rect l="l" t="t" r="r" b="b"/>
            <a:pathLst>
              <a:path w="263115" h="263115">
                <a:moveTo>
                  <a:pt x="0" y="0"/>
                </a:moveTo>
                <a:lnTo>
                  <a:pt x="263115" y="0"/>
                </a:lnTo>
                <a:lnTo>
                  <a:pt x="263115" y="263115"/>
                </a:lnTo>
                <a:lnTo>
                  <a:pt x="0" y="2631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33" name="TextBox 33"/>
          <p:cNvSpPr txBox="1"/>
          <p:nvPr/>
        </p:nvSpPr>
        <p:spPr>
          <a:xfrm rot="5400000">
            <a:off x="1316571" y="1142452"/>
            <a:ext cx="356362"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4" name="TextBox 34"/>
          <p:cNvSpPr txBox="1"/>
          <p:nvPr/>
        </p:nvSpPr>
        <p:spPr>
          <a:xfrm rot="5400000">
            <a:off x="1316571" y="1989697"/>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5" name="TextBox 35"/>
          <p:cNvSpPr txBox="1"/>
          <p:nvPr/>
        </p:nvSpPr>
        <p:spPr>
          <a:xfrm rot="5400000">
            <a:off x="1316571" y="2836942"/>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6" name="TextBox 36"/>
          <p:cNvSpPr txBox="1"/>
          <p:nvPr/>
        </p:nvSpPr>
        <p:spPr>
          <a:xfrm rot="5400000">
            <a:off x="1316571" y="368418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7" name="TextBox 37"/>
          <p:cNvSpPr txBox="1"/>
          <p:nvPr/>
        </p:nvSpPr>
        <p:spPr>
          <a:xfrm rot="5400000">
            <a:off x="1316571" y="4531433"/>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8" name="TextBox 38"/>
          <p:cNvSpPr txBox="1"/>
          <p:nvPr/>
        </p:nvSpPr>
        <p:spPr>
          <a:xfrm rot="5400000">
            <a:off x="1316571" y="5378678"/>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39" name="TextBox 39"/>
          <p:cNvSpPr txBox="1"/>
          <p:nvPr/>
        </p:nvSpPr>
        <p:spPr>
          <a:xfrm rot="5400000">
            <a:off x="1316571" y="622592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0" name="TextBox 40"/>
          <p:cNvSpPr txBox="1"/>
          <p:nvPr/>
        </p:nvSpPr>
        <p:spPr>
          <a:xfrm rot="5400000">
            <a:off x="1316571" y="7073169"/>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sp>
        <p:nvSpPr>
          <p:cNvPr id="41" name="TextBox 41"/>
          <p:cNvSpPr txBox="1"/>
          <p:nvPr/>
        </p:nvSpPr>
        <p:spPr>
          <a:xfrm rot="5400000">
            <a:off x="1316571" y="7920414"/>
            <a:ext cx="356363" cy="1499429"/>
          </a:xfrm>
          <a:prstGeom prst="rect">
            <a:avLst/>
          </a:prstGeom>
        </p:spPr>
        <p:txBody>
          <a:bodyPr lIns="0" tIns="0" rIns="0" bIns="0" rtlCol="0" anchor="t">
            <a:spAutoFit/>
          </a:bodyPr>
          <a:lstStyle/>
          <a:p>
            <a:pPr algn="ctr">
              <a:lnSpc>
                <a:spcPts val="11383"/>
              </a:lnSpc>
            </a:pPr>
            <a:r>
              <a:rPr lang="en-US" sz="8132">
                <a:solidFill>
                  <a:srgbClr val="503D36"/>
                </a:solidFill>
                <a:latin typeface="Cambria"/>
                <a:ea typeface="Cambria"/>
                <a:cs typeface="Cambria"/>
                <a:sym typeface="Cambria"/>
              </a:rPr>
              <a:t>)</a:t>
            </a:r>
          </a:p>
        </p:txBody>
      </p:sp>
      <p:grpSp>
        <p:nvGrpSpPr>
          <p:cNvPr id="42" name="Group 42"/>
          <p:cNvGrpSpPr/>
          <p:nvPr/>
        </p:nvGrpSpPr>
        <p:grpSpPr>
          <a:xfrm rot="1255237">
            <a:off x="1502045" y="622400"/>
            <a:ext cx="1180043" cy="812600"/>
            <a:chOff x="0" y="0"/>
            <a:chExt cx="1573391" cy="1083467"/>
          </a:xfrm>
        </p:grpSpPr>
        <p:sp>
          <p:nvSpPr>
            <p:cNvPr id="43" name="Freeform 43"/>
            <p:cNvSpPr/>
            <p:nvPr/>
          </p:nvSpPr>
          <p:spPr>
            <a:xfrm>
              <a:off x="0" y="0"/>
              <a:ext cx="1573403" cy="1083437"/>
            </a:xfrm>
            <a:custGeom>
              <a:avLst/>
              <a:gdLst/>
              <a:ahLst/>
              <a:cxnLst/>
              <a:rect l="l" t="t" r="r" b="b"/>
              <a:pathLst>
                <a:path w="1573403" h="1083437">
                  <a:moveTo>
                    <a:pt x="0" y="0"/>
                  </a:moveTo>
                  <a:lnTo>
                    <a:pt x="1573403" y="0"/>
                  </a:lnTo>
                  <a:lnTo>
                    <a:pt x="1573403" y="1083437"/>
                  </a:lnTo>
                  <a:lnTo>
                    <a:pt x="0" y="1083437"/>
                  </a:lnTo>
                  <a:lnTo>
                    <a:pt x="0" y="0"/>
                  </a:lnTo>
                  <a:close/>
                </a:path>
              </a:pathLst>
            </a:custGeom>
            <a:blipFill>
              <a:blip r:embed="rId18"/>
              <a:stretch>
                <a:fillRect t="-11318" b="-11321"/>
              </a:stretch>
            </a:blipFill>
          </p:spPr>
          <p:txBody>
            <a:bodyPr/>
            <a:lstStyle/>
            <a:p>
              <a:endParaRPr lang="en-US"/>
            </a:p>
          </p:txBody>
        </p:sp>
      </p:grpSp>
      <p:grpSp>
        <p:nvGrpSpPr>
          <p:cNvPr id="44" name="Group 44"/>
          <p:cNvGrpSpPr/>
          <p:nvPr/>
        </p:nvGrpSpPr>
        <p:grpSpPr>
          <a:xfrm rot="-298565">
            <a:off x="2860823" y="8067012"/>
            <a:ext cx="728794" cy="501861"/>
            <a:chOff x="0" y="0"/>
            <a:chExt cx="971725" cy="669148"/>
          </a:xfrm>
        </p:grpSpPr>
        <p:sp>
          <p:nvSpPr>
            <p:cNvPr id="45" name="Freeform 45"/>
            <p:cNvSpPr/>
            <p:nvPr/>
          </p:nvSpPr>
          <p:spPr>
            <a:xfrm flipH="1">
              <a:off x="0" y="0"/>
              <a:ext cx="971677" cy="669163"/>
            </a:xfrm>
            <a:custGeom>
              <a:avLst/>
              <a:gdLst/>
              <a:ahLst/>
              <a:cxnLst/>
              <a:rect l="l" t="t" r="r" b="b"/>
              <a:pathLst>
                <a:path w="971677" h="669163">
                  <a:moveTo>
                    <a:pt x="971677" y="0"/>
                  </a:moveTo>
                  <a:lnTo>
                    <a:pt x="0" y="0"/>
                  </a:lnTo>
                  <a:lnTo>
                    <a:pt x="0" y="669163"/>
                  </a:lnTo>
                  <a:lnTo>
                    <a:pt x="971677" y="669163"/>
                  </a:lnTo>
                  <a:lnTo>
                    <a:pt x="971677" y="0"/>
                  </a:lnTo>
                  <a:close/>
                </a:path>
              </a:pathLst>
            </a:custGeom>
            <a:blipFill>
              <a:blip r:embed="rId18"/>
              <a:stretch>
                <a:fillRect t="-11318" r="-4" b="-11316"/>
              </a:stretch>
            </a:blipFill>
          </p:spPr>
          <p:txBody>
            <a:bodyPr/>
            <a:lstStyle/>
            <a:p>
              <a:endParaRPr lang="en-US"/>
            </a:p>
          </p:txBody>
        </p:sp>
      </p:grpSp>
      <p:graphicFrame>
        <p:nvGraphicFramePr>
          <p:cNvPr id="46" name="Table 46"/>
          <p:cNvGraphicFramePr>
            <a:graphicFrameLocks noGrp="1"/>
          </p:cNvGraphicFramePr>
          <p:nvPr/>
        </p:nvGraphicFramePr>
        <p:xfrm>
          <a:off x="2162965" y="1452530"/>
          <a:ext cx="14197762" cy="7421395"/>
        </p:xfrm>
        <a:graphic>
          <a:graphicData uri="http://schemas.openxmlformats.org/drawingml/2006/table">
            <a:tbl>
              <a:tblPr/>
              <a:tblGrid>
                <a:gridCol w="1034111">
                  <a:extLst>
                    <a:ext uri="{9D8B030D-6E8A-4147-A177-3AD203B41FA5}">
                      <a16:colId xmlns:a16="http://schemas.microsoft.com/office/drawing/2014/main" val="20000"/>
                    </a:ext>
                  </a:extLst>
                </a:gridCol>
                <a:gridCol w="3800493">
                  <a:extLst>
                    <a:ext uri="{9D8B030D-6E8A-4147-A177-3AD203B41FA5}">
                      <a16:colId xmlns:a16="http://schemas.microsoft.com/office/drawing/2014/main" val="20001"/>
                    </a:ext>
                  </a:extLst>
                </a:gridCol>
                <a:gridCol w="3051019">
                  <a:extLst>
                    <a:ext uri="{9D8B030D-6E8A-4147-A177-3AD203B41FA5}">
                      <a16:colId xmlns:a16="http://schemas.microsoft.com/office/drawing/2014/main" val="20002"/>
                    </a:ext>
                  </a:extLst>
                </a:gridCol>
                <a:gridCol w="3431328">
                  <a:extLst>
                    <a:ext uri="{9D8B030D-6E8A-4147-A177-3AD203B41FA5}">
                      <a16:colId xmlns:a16="http://schemas.microsoft.com/office/drawing/2014/main" val="20003"/>
                    </a:ext>
                  </a:extLst>
                </a:gridCol>
                <a:gridCol w="2880812">
                  <a:extLst>
                    <a:ext uri="{9D8B030D-6E8A-4147-A177-3AD203B41FA5}">
                      <a16:colId xmlns:a16="http://schemas.microsoft.com/office/drawing/2014/main" val="20004"/>
                    </a:ext>
                  </a:extLst>
                </a:gridCol>
              </a:tblGrid>
              <a:tr h="3158846">
                <a:tc>
                  <a:txBody>
                    <a:bodyPr/>
                    <a:lstStyle/>
                    <a:p>
                      <a:pPr algn="ctr">
                        <a:lnSpc>
                          <a:spcPts val="4899"/>
                        </a:lnSpc>
                        <a:defRPr/>
                      </a:pPr>
                      <a:r>
                        <a:rPr lang="en-US" sz="3499" b="1">
                          <a:solidFill>
                            <a:srgbClr val="494646"/>
                          </a:solidFill>
                          <a:latin typeface="Roboto Condensed Bold"/>
                          <a:ea typeface="Roboto Condensed Bold"/>
                          <a:cs typeface="Roboto Condensed Bold"/>
                          <a:sym typeface="Roboto Condensed Bold"/>
                        </a:rPr>
                        <a:t>Ví dụ</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AFEFE5"/>
                    </a:solidFill>
                  </a:tcPr>
                </a:tc>
                <a:tc>
                  <a:txBody>
                    <a:bodyPr/>
                    <a:lstStyle/>
                    <a:p>
                      <a:pPr algn="ctr">
                        <a:lnSpc>
                          <a:spcPts val="4899"/>
                        </a:lnSpc>
                        <a:defRPr/>
                      </a:pPr>
                      <a:r>
                        <a:rPr lang="en-US" sz="3499" b="1">
                          <a:solidFill>
                            <a:srgbClr val="494646"/>
                          </a:solidFill>
                          <a:latin typeface="Roboto Condensed Bold"/>
                          <a:ea typeface="Roboto Condensed Bold"/>
                          <a:cs typeface="Roboto Condensed Bold"/>
                          <a:sym typeface="Roboto Condensed Bold"/>
                        </a:rPr>
                        <a:t>Ngữ liệu</a:t>
                      </a:r>
                      <a:endParaRPr lang="en-US" sz="1100"/>
                    </a:p>
                    <a:p>
                      <a:pPr algn="ctr">
                        <a:lnSpc>
                          <a:spcPts val="4899"/>
                        </a:lnSpc>
                      </a:pPr>
                      <a:r>
                        <a:rPr lang="en-US" sz="3499" b="1">
                          <a:solidFill>
                            <a:srgbClr val="494646"/>
                          </a:solidFill>
                          <a:latin typeface="Roboto Condensed Bold"/>
                          <a:ea typeface="Roboto Condensed Bold"/>
                          <a:cs typeface="Roboto Condensed Bold"/>
                          <a:sym typeface="Roboto Condensed Bold"/>
                        </a:rPr>
                        <a:t>(Chú ý câu in đậm)</a:t>
                      </a: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AFEFE5"/>
                    </a:solidFill>
                  </a:tcPr>
                </a:tc>
                <a:tc>
                  <a:txBody>
                    <a:bodyPr/>
                    <a:lstStyle/>
                    <a:p>
                      <a:pPr algn="ctr">
                        <a:lnSpc>
                          <a:spcPts val="4899"/>
                        </a:lnSpc>
                        <a:defRPr/>
                      </a:pPr>
                      <a:r>
                        <a:rPr lang="en-US" sz="3499" b="1">
                          <a:solidFill>
                            <a:srgbClr val="494646"/>
                          </a:solidFill>
                          <a:latin typeface="Roboto Condensed Bold"/>
                          <a:ea typeface="Roboto Condensed Bold"/>
                          <a:cs typeface="Roboto Condensed Bold"/>
                          <a:sym typeface="Roboto Condensed Bold"/>
                        </a:rPr>
                        <a:t>Câu in đậm</a:t>
                      </a:r>
                      <a:endParaRPr lang="en-US" sz="1100"/>
                    </a:p>
                    <a:p>
                      <a:pPr algn="ctr">
                        <a:lnSpc>
                          <a:spcPts val="4899"/>
                        </a:lnSpc>
                      </a:pPr>
                      <a:r>
                        <a:rPr lang="en-US" sz="3499" b="1">
                          <a:solidFill>
                            <a:srgbClr val="494646"/>
                          </a:solidFill>
                          <a:latin typeface="Roboto Condensed Bold"/>
                          <a:ea typeface="Roboto Condensed Bold"/>
                          <a:cs typeface="Roboto Condensed Bold"/>
                          <a:sym typeface="Roboto Condensed Bold"/>
                        </a:rPr>
                        <a:t> có nội dung gì?</a:t>
                      </a: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AFEFE5"/>
                    </a:solidFill>
                  </a:tcPr>
                </a:tc>
                <a:tc>
                  <a:txBody>
                    <a:bodyPr/>
                    <a:lstStyle/>
                    <a:p>
                      <a:pPr algn="ctr">
                        <a:lnSpc>
                          <a:spcPts val="4899"/>
                        </a:lnSpc>
                        <a:defRPr/>
                      </a:pPr>
                      <a:r>
                        <a:rPr lang="en-US" sz="3499" b="1">
                          <a:solidFill>
                            <a:srgbClr val="494646"/>
                          </a:solidFill>
                          <a:latin typeface="Roboto Condensed Bold"/>
                          <a:ea typeface="Roboto Condensed Bold"/>
                          <a:cs typeface="Roboto Condensed Bold"/>
                          <a:sym typeface="Roboto Condensed Bold"/>
                        </a:rPr>
                        <a:t>Câu in đậm </a:t>
                      </a:r>
                      <a:endParaRPr lang="en-US" sz="1100"/>
                    </a:p>
                    <a:p>
                      <a:pPr algn="ctr">
                        <a:lnSpc>
                          <a:spcPts val="4899"/>
                        </a:lnSpc>
                      </a:pPr>
                      <a:r>
                        <a:rPr lang="en-US" sz="3499" b="1">
                          <a:solidFill>
                            <a:srgbClr val="494646"/>
                          </a:solidFill>
                          <a:latin typeface="Roboto Condensed Bold"/>
                          <a:ea typeface="Roboto Condensed Bold"/>
                          <a:cs typeface="Roboto Condensed Bold"/>
                          <a:sym typeface="Roboto Condensed Bold"/>
                        </a:rPr>
                        <a:t>có cấu tạo thế nào?</a:t>
                      </a: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AFEFE5"/>
                    </a:solidFill>
                  </a:tcPr>
                </a:tc>
                <a:tc>
                  <a:txBody>
                    <a:bodyPr/>
                    <a:lstStyle/>
                    <a:p>
                      <a:pPr algn="ctr">
                        <a:lnSpc>
                          <a:spcPts val="5039"/>
                        </a:lnSpc>
                        <a:defRPr/>
                      </a:pPr>
                      <a:r>
                        <a:rPr lang="en-US" sz="3599" b="1">
                          <a:solidFill>
                            <a:srgbClr val="494646"/>
                          </a:solidFill>
                          <a:latin typeface="Roboto Condensed Bold"/>
                          <a:ea typeface="Roboto Condensed Bold"/>
                          <a:cs typeface="Roboto Condensed Bold"/>
                          <a:sym typeface="Roboto Condensed Bold"/>
                        </a:rPr>
                        <a:t>Câu in đậm</a:t>
                      </a:r>
                      <a:endParaRPr lang="en-US" sz="1100"/>
                    </a:p>
                    <a:p>
                      <a:pPr algn="ctr">
                        <a:lnSpc>
                          <a:spcPts val="5039"/>
                        </a:lnSpc>
                      </a:pPr>
                      <a:r>
                        <a:rPr lang="en-US" sz="3599" b="1">
                          <a:solidFill>
                            <a:srgbClr val="494646"/>
                          </a:solidFill>
                          <a:latin typeface="Roboto Condensed Bold"/>
                          <a:ea typeface="Roboto Condensed Bold"/>
                          <a:cs typeface="Roboto Condensed Bold"/>
                          <a:sym typeface="Roboto Condensed Bold"/>
                        </a:rPr>
                        <a:t> có tác dụng gì?</a:t>
                      </a: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AFEFE5"/>
                    </a:solidFill>
                  </a:tcPr>
                </a:tc>
                <a:extLst>
                  <a:ext uri="{0D108BD9-81ED-4DB2-BD59-A6C34878D82A}">
                    <a16:rowId xmlns:a16="http://schemas.microsoft.com/office/drawing/2014/main" val="10000"/>
                  </a:ext>
                </a:extLst>
              </a:tr>
              <a:tr h="4262549">
                <a:tc>
                  <a:txBody>
                    <a:bodyPr/>
                    <a:lstStyle/>
                    <a:p>
                      <a:pPr algn="ctr">
                        <a:lnSpc>
                          <a:spcPts val="4899"/>
                        </a:lnSpc>
                        <a:defRPr/>
                      </a:pPr>
                      <a:r>
                        <a:rPr lang="en-US" sz="3499">
                          <a:solidFill>
                            <a:srgbClr val="494646"/>
                          </a:solidFill>
                          <a:latin typeface="Roboto Condensed"/>
                          <a:ea typeface="Roboto Condensed"/>
                          <a:cs typeface="Roboto Condensed"/>
                          <a:sym typeface="Roboto Condensed"/>
                        </a:rPr>
                        <a:t>a</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4899"/>
                        </a:lnSpc>
                        <a:defRPr/>
                      </a:pPr>
                      <a:r>
                        <a:rPr lang="en-US" sz="3499" b="1" i="1">
                          <a:solidFill>
                            <a:srgbClr val="494646"/>
                          </a:solidFill>
                          <a:latin typeface="Roboto Condensed Bold Italics"/>
                          <a:ea typeface="Roboto Condensed Bold Italics"/>
                          <a:cs typeface="Roboto Condensed Bold Italics"/>
                          <a:sym typeface="Roboto Condensed Bold Italics"/>
                        </a:rPr>
                        <a:t>(5) Anh ơi! </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5615"/>
                        </a:lnSpc>
                        <a:defRPr/>
                      </a:pPr>
                      <a:r>
                        <a:rPr lang="en-US" sz="3599">
                          <a:solidFill>
                            <a:srgbClr val="0D0D0D"/>
                          </a:solidFill>
                          <a:latin typeface="Roboto Condensed"/>
                          <a:ea typeface="Roboto Condensed"/>
                          <a:cs typeface="Roboto Condensed"/>
                          <a:sym typeface="Roboto Condensed"/>
                        </a:rPr>
                        <a:t>Là một lời gọi</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5039"/>
                        </a:lnSpc>
                        <a:defRPr/>
                      </a:pPr>
                      <a:r>
                        <a:rPr lang="en-US" sz="3599">
                          <a:solidFill>
                            <a:srgbClr val="494646"/>
                          </a:solidFill>
                          <a:latin typeface="Roboto Condensed"/>
                          <a:ea typeface="Roboto Condensed"/>
                          <a:cs typeface="Roboto Condensed"/>
                          <a:sym typeface="Roboto Condensed"/>
                        </a:rPr>
                        <a:t>cụm từ</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5039"/>
                        </a:lnSpc>
                        <a:defRPr/>
                      </a:pPr>
                      <a:r>
                        <a:rPr lang="en-US" sz="3599">
                          <a:solidFill>
                            <a:srgbClr val="494646"/>
                          </a:solidFill>
                          <a:latin typeface="Roboto Condensed"/>
                          <a:ea typeface="Roboto Condensed"/>
                          <a:cs typeface="Roboto Condensed"/>
                          <a:sym typeface="Roboto Condensed"/>
                        </a:rPr>
                        <a:t>Để gọi đáp</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grpSp>
        <p:nvGrpSpPr>
          <p:cNvPr id="47" name="Group 47"/>
          <p:cNvGrpSpPr/>
          <p:nvPr/>
        </p:nvGrpSpPr>
        <p:grpSpPr>
          <a:xfrm rot="254373">
            <a:off x="15994236" y="8016729"/>
            <a:ext cx="1605128" cy="2213969"/>
            <a:chOff x="0" y="0"/>
            <a:chExt cx="1680617" cy="2318092"/>
          </a:xfrm>
        </p:grpSpPr>
        <p:sp>
          <p:nvSpPr>
            <p:cNvPr id="48" name="Freeform 48"/>
            <p:cNvSpPr/>
            <p:nvPr/>
          </p:nvSpPr>
          <p:spPr>
            <a:xfrm>
              <a:off x="0" y="0"/>
              <a:ext cx="1680591" cy="2318131"/>
            </a:xfrm>
            <a:custGeom>
              <a:avLst/>
              <a:gdLst/>
              <a:ahLst/>
              <a:cxnLst/>
              <a:rect l="l" t="t" r="r" b="b"/>
              <a:pathLst>
                <a:path w="1680591" h="2318131">
                  <a:moveTo>
                    <a:pt x="0" y="0"/>
                  </a:moveTo>
                  <a:lnTo>
                    <a:pt x="1680591" y="0"/>
                  </a:lnTo>
                  <a:lnTo>
                    <a:pt x="1680591" y="2318131"/>
                  </a:lnTo>
                  <a:lnTo>
                    <a:pt x="0" y="2318131"/>
                  </a:lnTo>
                  <a:lnTo>
                    <a:pt x="0" y="0"/>
                  </a:lnTo>
                  <a:close/>
                </a:path>
              </a:pathLst>
            </a:custGeom>
            <a:blipFill>
              <a:blip r:embed="rId19"/>
              <a:stretch>
                <a:fillRect l="-85" r="-87" b="1"/>
              </a:stretch>
            </a:blipFill>
          </p:spPr>
          <p:txBody>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rot="-10800000">
            <a:off x="7844350" y="-26443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sp>
        <p:nvSpPr>
          <p:cNvPr id="3" name="Freeform 3"/>
          <p:cNvSpPr/>
          <p:nvPr/>
        </p:nvSpPr>
        <p:spPr>
          <a:xfrm rot="-10800000">
            <a:off x="-200148" y="-397281"/>
            <a:ext cx="10443650" cy="11081561"/>
          </a:xfrm>
          <a:custGeom>
            <a:avLst/>
            <a:gdLst/>
            <a:ahLst/>
            <a:cxnLst/>
            <a:rect l="l" t="t" r="r" b="b"/>
            <a:pathLst>
              <a:path w="10443650" h="11081561">
                <a:moveTo>
                  <a:pt x="0" y="0"/>
                </a:moveTo>
                <a:lnTo>
                  <a:pt x="10443650" y="0"/>
                </a:lnTo>
                <a:lnTo>
                  <a:pt x="10443650" y="11081561"/>
                </a:lnTo>
                <a:lnTo>
                  <a:pt x="0" y="11081561"/>
                </a:lnTo>
                <a:lnTo>
                  <a:pt x="0" y="0"/>
                </a:lnTo>
                <a:close/>
              </a:path>
            </a:pathLst>
          </a:custGeom>
          <a:blipFill>
            <a:blip r:embed="rId2">
              <a:extLst>
                <a:ext uri="{96DAC541-7B7A-43D3-8B79-37D633B846F1}">
                  <asvg:svgBlip xmlns:asvg="http://schemas.microsoft.com/office/drawing/2016/SVG/main" r:embed="rId3"/>
                </a:ext>
              </a:extLst>
            </a:blip>
            <a:stretch>
              <a:fillRect l="-41705" r="-41705"/>
            </a:stretch>
          </a:blipFill>
        </p:spPr>
        <p:txBody>
          <a:bodyPr/>
          <a:lstStyle/>
          <a:p>
            <a:endParaRPr lang="en-US"/>
          </a:p>
        </p:txBody>
      </p:sp>
      <p:grpSp>
        <p:nvGrpSpPr>
          <p:cNvPr id="4" name="Group 4"/>
          <p:cNvGrpSpPr/>
          <p:nvPr/>
        </p:nvGrpSpPr>
        <p:grpSpPr>
          <a:xfrm>
            <a:off x="1028700" y="9347332"/>
            <a:ext cx="15613811" cy="751415"/>
            <a:chOff x="0" y="0"/>
            <a:chExt cx="20818415" cy="1001887"/>
          </a:xfrm>
        </p:grpSpPr>
        <p:sp>
          <p:nvSpPr>
            <p:cNvPr id="5" name="Freeform 5"/>
            <p:cNvSpPr/>
            <p:nvPr/>
          </p:nvSpPr>
          <p:spPr>
            <a:xfrm>
              <a:off x="0" y="0"/>
              <a:ext cx="20818475" cy="1001903"/>
            </a:xfrm>
            <a:custGeom>
              <a:avLst/>
              <a:gdLst/>
              <a:ahLst/>
              <a:cxnLst/>
              <a:rect l="l" t="t" r="r" b="b"/>
              <a:pathLst>
                <a:path w="20818475" h="1001903">
                  <a:moveTo>
                    <a:pt x="0" y="0"/>
                  </a:moveTo>
                  <a:lnTo>
                    <a:pt x="20818475" y="0"/>
                  </a:lnTo>
                  <a:lnTo>
                    <a:pt x="20818475" y="1001903"/>
                  </a:lnTo>
                  <a:lnTo>
                    <a:pt x="0" y="1001903"/>
                  </a:lnTo>
                  <a:lnTo>
                    <a:pt x="0" y="0"/>
                  </a:lnTo>
                  <a:close/>
                </a:path>
              </a:pathLst>
            </a:custGeom>
            <a:blipFill>
              <a:blip r:embed="rId4"/>
              <a:stretch>
                <a:fillRect l="-179" r="-179" b="1"/>
              </a:stretch>
            </a:blipFill>
          </p:spPr>
          <p:txBody>
            <a:bodyPr/>
            <a:lstStyle/>
            <a:p>
              <a:endParaRPr lang="en-US"/>
            </a:p>
          </p:txBody>
        </p:sp>
      </p:grpSp>
      <p:sp>
        <p:nvSpPr>
          <p:cNvPr id="6" name="Freeform 6"/>
          <p:cNvSpPr/>
          <p:nvPr/>
        </p:nvSpPr>
        <p:spPr>
          <a:xfrm>
            <a:off x="591725" y="416256"/>
            <a:ext cx="17140965" cy="9567482"/>
          </a:xfrm>
          <a:custGeom>
            <a:avLst/>
            <a:gdLst/>
            <a:ahLst/>
            <a:cxnLst/>
            <a:rect l="l" t="t" r="r" b="b"/>
            <a:pathLst>
              <a:path w="17140965" h="9567482">
                <a:moveTo>
                  <a:pt x="0" y="0"/>
                </a:moveTo>
                <a:lnTo>
                  <a:pt x="17140965" y="0"/>
                </a:lnTo>
                <a:lnTo>
                  <a:pt x="17140965" y="9567482"/>
                </a:lnTo>
                <a:lnTo>
                  <a:pt x="0" y="95674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9120188" y="780596"/>
            <a:ext cx="8305395" cy="8775776"/>
          </a:xfrm>
          <a:custGeom>
            <a:avLst/>
            <a:gdLst/>
            <a:ahLst/>
            <a:cxnLst/>
            <a:rect l="l" t="t" r="r" b="b"/>
            <a:pathLst>
              <a:path w="8305395" h="8775776">
                <a:moveTo>
                  <a:pt x="0" y="0"/>
                </a:moveTo>
                <a:lnTo>
                  <a:pt x="8305394" y="0"/>
                </a:lnTo>
                <a:lnTo>
                  <a:pt x="8305394" y="8775776"/>
                </a:lnTo>
                <a:lnTo>
                  <a:pt x="0" y="877577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772510" y="822814"/>
            <a:ext cx="8086908" cy="8775776"/>
          </a:xfrm>
          <a:custGeom>
            <a:avLst/>
            <a:gdLst/>
            <a:ahLst/>
            <a:cxnLst/>
            <a:rect l="l" t="t" r="r" b="b"/>
            <a:pathLst>
              <a:path w="8086908" h="8775776">
                <a:moveTo>
                  <a:pt x="0" y="0"/>
                </a:moveTo>
                <a:lnTo>
                  <a:pt x="8086908" y="0"/>
                </a:lnTo>
                <a:lnTo>
                  <a:pt x="8086908" y="8775776"/>
                </a:lnTo>
                <a:lnTo>
                  <a:pt x="0" y="877577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a:off x="9254920" y="3595955"/>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Freeform 10"/>
          <p:cNvSpPr/>
          <p:nvPr/>
        </p:nvSpPr>
        <p:spPr>
          <a:xfrm>
            <a:off x="9254920" y="4382219"/>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Freeform 11"/>
          <p:cNvSpPr/>
          <p:nvPr/>
        </p:nvSpPr>
        <p:spPr>
          <a:xfrm>
            <a:off x="9254920" y="5168483"/>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a:off x="9254920" y="5954747"/>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3" name="Freeform 13"/>
          <p:cNvSpPr/>
          <p:nvPr/>
        </p:nvSpPr>
        <p:spPr>
          <a:xfrm>
            <a:off x="9254920" y="6741011"/>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4" name="Freeform 14"/>
          <p:cNvSpPr/>
          <p:nvPr/>
        </p:nvSpPr>
        <p:spPr>
          <a:xfrm>
            <a:off x="9254920" y="7527274"/>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5" name="Freeform 15"/>
          <p:cNvSpPr/>
          <p:nvPr/>
        </p:nvSpPr>
        <p:spPr>
          <a:xfrm>
            <a:off x="8479191" y="3595955"/>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6" name="Freeform 16"/>
          <p:cNvSpPr/>
          <p:nvPr/>
        </p:nvSpPr>
        <p:spPr>
          <a:xfrm>
            <a:off x="8479191" y="4382219"/>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7" name="Freeform 17"/>
          <p:cNvSpPr/>
          <p:nvPr/>
        </p:nvSpPr>
        <p:spPr>
          <a:xfrm>
            <a:off x="8479191" y="5168483"/>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8" name="Freeform 18"/>
          <p:cNvSpPr/>
          <p:nvPr/>
        </p:nvSpPr>
        <p:spPr>
          <a:xfrm>
            <a:off x="8479191" y="5954747"/>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9" name="Freeform 19"/>
          <p:cNvSpPr/>
          <p:nvPr/>
        </p:nvSpPr>
        <p:spPr>
          <a:xfrm>
            <a:off x="8479191" y="6741011"/>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0" name="Freeform 20"/>
          <p:cNvSpPr/>
          <p:nvPr/>
        </p:nvSpPr>
        <p:spPr>
          <a:xfrm>
            <a:off x="8479191" y="7527274"/>
            <a:ext cx="244068" cy="244068"/>
          </a:xfrm>
          <a:custGeom>
            <a:avLst/>
            <a:gdLst/>
            <a:ahLst/>
            <a:cxnLst/>
            <a:rect l="l" t="t" r="r" b="b"/>
            <a:pathLst>
              <a:path w="244068" h="244068">
                <a:moveTo>
                  <a:pt x="0" y="0"/>
                </a:moveTo>
                <a:lnTo>
                  <a:pt x="244068" y="0"/>
                </a:lnTo>
                <a:lnTo>
                  <a:pt x="244068" y="244068"/>
                </a:lnTo>
                <a:lnTo>
                  <a:pt x="0" y="244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nvGrpSpPr>
          <p:cNvPr id="21" name="Group 21"/>
          <p:cNvGrpSpPr/>
          <p:nvPr/>
        </p:nvGrpSpPr>
        <p:grpSpPr>
          <a:xfrm>
            <a:off x="352312" y="8612098"/>
            <a:ext cx="1352776" cy="1371636"/>
            <a:chOff x="0" y="0"/>
            <a:chExt cx="1803701" cy="1828848"/>
          </a:xfrm>
        </p:grpSpPr>
        <p:sp>
          <p:nvSpPr>
            <p:cNvPr id="22" name="Freeform 22"/>
            <p:cNvSpPr/>
            <p:nvPr/>
          </p:nvSpPr>
          <p:spPr>
            <a:xfrm>
              <a:off x="0" y="0"/>
              <a:ext cx="1803654" cy="1828800"/>
            </a:xfrm>
            <a:custGeom>
              <a:avLst/>
              <a:gdLst/>
              <a:ahLst/>
              <a:cxnLst/>
              <a:rect l="l" t="t" r="r" b="b"/>
              <a:pathLst>
                <a:path w="1803654" h="1828800">
                  <a:moveTo>
                    <a:pt x="0" y="0"/>
                  </a:moveTo>
                  <a:lnTo>
                    <a:pt x="1803654" y="0"/>
                  </a:lnTo>
                  <a:lnTo>
                    <a:pt x="1803654" y="1828800"/>
                  </a:lnTo>
                  <a:lnTo>
                    <a:pt x="0" y="1828800"/>
                  </a:lnTo>
                  <a:lnTo>
                    <a:pt x="0" y="0"/>
                  </a:lnTo>
                  <a:close/>
                </a:path>
              </a:pathLst>
            </a:custGeom>
            <a:blipFill>
              <a:blip r:embed="rId13"/>
              <a:stretch>
                <a:fillRect l="-4" r="-7" b="-2"/>
              </a:stretch>
            </a:blipFill>
          </p:spPr>
          <p:txBody>
            <a:bodyPr/>
            <a:lstStyle/>
            <a:p>
              <a:endParaRPr lang="en-US"/>
            </a:p>
          </p:txBody>
        </p:sp>
      </p:grpSp>
      <p:sp>
        <p:nvSpPr>
          <p:cNvPr id="23" name="Freeform 23"/>
          <p:cNvSpPr/>
          <p:nvPr/>
        </p:nvSpPr>
        <p:spPr>
          <a:xfrm>
            <a:off x="8256224" y="220040"/>
            <a:ext cx="1395047" cy="304713"/>
          </a:xfrm>
          <a:custGeom>
            <a:avLst/>
            <a:gdLst/>
            <a:ahLst/>
            <a:cxnLst/>
            <a:rect l="l" t="t" r="r" b="b"/>
            <a:pathLst>
              <a:path w="1395047" h="304713">
                <a:moveTo>
                  <a:pt x="0" y="0"/>
                </a:moveTo>
                <a:lnTo>
                  <a:pt x="1395047" y="0"/>
                </a:lnTo>
                <a:lnTo>
                  <a:pt x="1395047" y="304713"/>
                </a:lnTo>
                <a:lnTo>
                  <a:pt x="0" y="304713"/>
                </a:lnTo>
                <a:lnTo>
                  <a:pt x="0" y="0"/>
                </a:lnTo>
                <a:close/>
              </a:path>
            </a:pathLst>
          </a:custGeom>
          <a:blipFill>
            <a:blip r:embed="rId14">
              <a:extLst>
                <a:ext uri="{96DAC541-7B7A-43D3-8B79-37D633B846F1}">
                  <asvg:svgBlip xmlns:asvg="http://schemas.microsoft.com/office/drawing/2016/SVG/main" r:embed="rId15"/>
                </a:ext>
              </a:extLst>
            </a:blip>
            <a:stretch>
              <a:fillRect t="-57448" b="-57448"/>
            </a:stretch>
          </a:blipFill>
        </p:spPr>
        <p:txBody>
          <a:bodyPr/>
          <a:lstStyle/>
          <a:p>
            <a:endParaRPr lang="en-US"/>
          </a:p>
        </p:txBody>
      </p:sp>
      <p:grpSp>
        <p:nvGrpSpPr>
          <p:cNvPr id="24" name="Group 24"/>
          <p:cNvGrpSpPr/>
          <p:nvPr/>
        </p:nvGrpSpPr>
        <p:grpSpPr>
          <a:xfrm rot="-3955797">
            <a:off x="16559820" y="8767549"/>
            <a:ext cx="1683902" cy="1159567"/>
            <a:chOff x="0" y="0"/>
            <a:chExt cx="2245203" cy="1546089"/>
          </a:xfrm>
        </p:grpSpPr>
        <p:sp>
          <p:nvSpPr>
            <p:cNvPr id="25" name="Freeform 25"/>
            <p:cNvSpPr/>
            <p:nvPr/>
          </p:nvSpPr>
          <p:spPr>
            <a:xfrm flipH="1" flipV="1">
              <a:off x="0" y="0"/>
              <a:ext cx="2245233" cy="1546098"/>
            </a:xfrm>
            <a:custGeom>
              <a:avLst/>
              <a:gdLst/>
              <a:ahLst/>
              <a:cxnLst/>
              <a:rect l="l" t="t" r="r" b="b"/>
              <a:pathLst>
                <a:path w="2245233" h="1546098">
                  <a:moveTo>
                    <a:pt x="2245233" y="1546098"/>
                  </a:moveTo>
                  <a:lnTo>
                    <a:pt x="0" y="1546098"/>
                  </a:lnTo>
                  <a:lnTo>
                    <a:pt x="0" y="0"/>
                  </a:lnTo>
                  <a:lnTo>
                    <a:pt x="2245233" y="0"/>
                  </a:lnTo>
                  <a:lnTo>
                    <a:pt x="2245233" y="1546098"/>
                  </a:lnTo>
                  <a:close/>
                </a:path>
              </a:pathLst>
            </a:custGeom>
            <a:blipFill>
              <a:blip r:embed="rId16"/>
              <a:stretch>
                <a:fillRect t="-11318" r="1" b="-11318"/>
              </a:stretch>
            </a:blipFill>
          </p:spPr>
          <p:txBody>
            <a:bodyPr/>
            <a:lstStyle/>
            <a:p>
              <a:endParaRPr lang="en-US"/>
            </a:p>
          </p:txBody>
        </p:sp>
      </p:grpSp>
      <p:grpSp>
        <p:nvGrpSpPr>
          <p:cNvPr id="26" name="Group 26"/>
          <p:cNvGrpSpPr/>
          <p:nvPr/>
        </p:nvGrpSpPr>
        <p:grpSpPr>
          <a:xfrm>
            <a:off x="9376954" y="1098969"/>
            <a:ext cx="7480401" cy="1100391"/>
            <a:chOff x="0" y="0"/>
            <a:chExt cx="9973868" cy="1467188"/>
          </a:xfrm>
        </p:grpSpPr>
        <p:sp>
          <p:nvSpPr>
            <p:cNvPr id="27" name="Freeform 27"/>
            <p:cNvSpPr/>
            <p:nvPr/>
          </p:nvSpPr>
          <p:spPr>
            <a:xfrm>
              <a:off x="0" y="0"/>
              <a:ext cx="9973945" cy="1467358"/>
            </a:xfrm>
            <a:custGeom>
              <a:avLst/>
              <a:gdLst/>
              <a:ahLst/>
              <a:cxnLst/>
              <a:rect l="l" t="t" r="r" b="b"/>
              <a:pathLst>
                <a:path w="9973945" h="1467358">
                  <a:moveTo>
                    <a:pt x="458978" y="0"/>
                  </a:moveTo>
                  <a:lnTo>
                    <a:pt x="9514840" y="0"/>
                  </a:lnTo>
                  <a:cubicBezTo>
                    <a:pt x="9636633" y="0"/>
                    <a:pt x="9753347" y="48387"/>
                    <a:pt x="9839452" y="134493"/>
                  </a:cubicBezTo>
                  <a:cubicBezTo>
                    <a:pt x="9925558" y="220599"/>
                    <a:pt x="9973945" y="337312"/>
                    <a:pt x="9973945" y="459105"/>
                  </a:cubicBezTo>
                  <a:lnTo>
                    <a:pt x="9973945" y="1008253"/>
                  </a:lnTo>
                  <a:cubicBezTo>
                    <a:pt x="9973945" y="1130046"/>
                    <a:pt x="9925558" y="1246759"/>
                    <a:pt x="9839452" y="1332865"/>
                  </a:cubicBezTo>
                  <a:cubicBezTo>
                    <a:pt x="9753347" y="1418971"/>
                    <a:pt x="9636633" y="1467358"/>
                    <a:pt x="9514840" y="1467358"/>
                  </a:cubicBezTo>
                  <a:lnTo>
                    <a:pt x="458978" y="1467358"/>
                  </a:lnTo>
                  <a:cubicBezTo>
                    <a:pt x="337185" y="1467358"/>
                    <a:pt x="220472" y="1418971"/>
                    <a:pt x="134366" y="1332865"/>
                  </a:cubicBezTo>
                  <a:cubicBezTo>
                    <a:pt x="48260" y="1246759"/>
                    <a:pt x="0" y="1129919"/>
                    <a:pt x="0" y="1008253"/>
                  </a:cubicBezTo>
                  <a:lnTo>
                    <a:pt x="0" y="458978"/>
                  </a:lnTo>
                  <a:cubicBezTo>
                    <a:pt x="0" y="337185"/>
                    <a:pt x="48387" y="220472"/>
                    <a:pt x="134493" y="134366"/>
                  </a:cubicBezTo>
                  <a:cubicBezTo>
                    <a:pt x="220599" y="48260"/>
                    <a:pt x="337312" y="0"/>
                    <a:pt x="458978" y="0"/>
                  </a:cubicBezTo>
                  <a:close/>
                </a:path>
              </a:pathLst>
            </a:custGeom>
            <a:solidFill>
              <a:srgbClr val="FFCF91"/>
            </a:solidFill>
          </p:spPr>
          <p:txBody>
            <a:bodyPr/>
            <a:lstStyle/>
            <a:p>
              <a:endParaRPr lang="en-US"/>
            </a:p>
          </p:txBody>
        </p:sp>
      </p:grpSp>
      <p:grpSp>
        <p:nvGrpSpPr>
          <p:cNvPr id="28" name="Group 28"/>
          <p:cNvGrpSpPr/>
          <p:nvPr/>
        </p:nvGrpSpPr>
        <p:grpSpPr>
          <a:xfrm>
            <a:off x="16529008" y="241293"/>
            <a:ext cx="1276181" cy="1126229"/>
            <a:chOff x="0" y="0"/>
            <a:chExt cx="1701575" cy="1501639"/>
          </a:xfrm>
        </p:grpSpPr>
        <p:sp>
          <p:nvSpPr>
            <p:cNvPr id="29" name="Freeform 29"/>
            <p:cNvSpPr/>
            <p:nvPr/>
          </p:nvSpPr>
          <p:spPr>
            <a:xfrm>
              <a:off x="0" y="0"/>
              <a:ext cx="1701546" cy="1501648"/>
            </a:xfrm>
            <a:custGeom>
              <a:avLst/>
              <a:gdLst/>
              <a:ahLst/>
              <a:cxnLst/>
              <a:rect l="l" t="t" r="r" b="b"/>
              <a:pathLst>
                <a:path w="1701546" h="1501648">
                  <a:moveTo>
                    <a:pt x="0" y="0"/>
                  </a:moveTo>
                  <a:lnTo>
                    <a:pt x="1701546" y="0"/>
                  </a:lnTo>
                  <a:lnTo>
                    <a:pt x="1701546" y="1501648"/>
                  </a:lnTo>
                  <a:lnTo>
                    <a:pt x="0" y="1501648"/>
                  </a:lnTo>
                  <a:lnTo>
                    <a:pt x="0" y="0"/>
                  </a:lnTo>
                  <a:close/>
                </a:path>
              </a:pathLst>
            </a:custGeom>
            <a:blipFill>
              <a:blip r:embed="rId17"/>
              <a:stretch>
                <a:fillRect l="-78" r="-80"/>
              </a:stretch>
            </a:blipFill>
          </p:spPr>
          <p:txBody>
            <a:bodyPr/>
            <a:lstStyle/>
            <a:p>
              <a:endParaRPr lang="en-US"/>
            </a:p>
          </p:txBody>
        </p:sp>
      </p:grpSp>
      <p:sp>
        <p:nvSpPr>
          <p:cNvPr id="30" name="Freeform 30"/>
          <p:cNvSpPr/>
          <p:nvPr/>
        </p:nvSpPr>
        <p:spPr>
          <a:xfrm>
            <a:off x="2241219" y="3976539"/>
            <a:ext cx="4956986" cy="5598239"/>
          </a:xfrm>
          <a:custGeom>
            <a:avLst/>
            <a:gdLst/>
            <a:ahLst/>
            <a:cxnLst/>
            <a:rect l="l" t="t" r="r" b="b"/>
            <a:pathLst>
              <a:path w="4956986" h="5598239">
                <a:moveTo>
                  <a:pt x="0" y="0"/>
                </a:moveTo>
                <a:lnTo>
                  <a:pt x="4956986" y="0"/>
                </a:lnTo>
                <a:lnTo>
                  <a:pt x="4956986" y="5598239"/>
                </a:lnTo>
                <a:lnTo>
                  <a:pt x="0" y="5598239"/>
                </a:lnTo>
                <a:lnTo>
                  <a:pt x="0" y="0"/>
                </a:lnTo>
                <a:close/>
              </a:path>
            </a:pathLst>
          </a:custGeom>
          <a:blipFill>
            <a:blip r:embed="rId18">
              <a:extLst>
                <a:ext uri="{96DAC541-7B7A-43D3-8B79-37D633B846F1}">
                  <asvg:svgBlip xmlns:asvg="http://schemas.microsoft.com/office/drawing/2016/SVG/main" r:embed="rId19"/>
                </a:ext>
              </a:extLst>
            </a:blip>
            <a:stretch>
              <a:fillRect l="-33" r="-33"/>
            </a:stretch>
          </a:blipFill>
        </p:spPr>
        <p:txBody>
          <a:bodyPr/>
          <a:lstStyle/>
          <a:p>
            <a:endParaRPr lang="en-US"/>
          </a:p>
        </p:txBody>
      </p:sp>
      <p:sp>
        <p:nvSpPr>
          <p:cNvPr id="31" name="TextBox 31"/>
          <p:cNvSpPr txBox="1"/>
          <p:nvPr/>
        </p:nvSpPr>
        <p:spPr>
          <a:xfrm rot="5400000">
            <a:off x="8936900" y="3092670"/>
            <a:ext cx="330566" cy="1437172"/>
          </a:xfrm>
          <a:prstGeom prst="rect">
            <a:avLst/>
          </a:prstGeom>
        </p:spPr>
        <p:txBody>
          <a:bodyPr lIns="0" tIns="0" rIns="0" bIns="0" rtlCol="0" anchor="t">
            <a:spAutoFit/>
          </a:bodyPr>
          <a:lstStyle/>
          <a:p>
            <a:pPr algn="ctr">
              <a:lnSpc>
                <a:spcPts val="10560"/>
              </a:lnSpc>
            </a:pPr>
            <a:r>
              <a:rPr lang="en-US" sz="7543">
                <a:solidFill>
                  <a:srgbClr val="C46848"/>
                </a:solidFill>
                <a:latin typeface="Cambria"/>
                <a:ea typeface="Cambria"/>
                <a:cs typeface="Cambria"/>
                <a:sym typeface="Cambria"/>
              </a:rPr>
              <a:t>)</a:t>
            </a:r>
          </a:p>
        </p:txBody>
      </p:sp>
      <p:sp>
        <p:nvSpPr>
          <p:cNvPr id="32" name="TextBox 32"/>
          <p:cNvSpPr txBox="1"/>
          <p:nvPr/>
        </p:nvSpPr>
        <p:spPr>
          <a:xfrm rot="5400000">
            <a:off x="8936900" y="3878586"/>
            <a:ext cx="330566" cy="1437172"/>
          </a:xfrm>
          <a:prstGeom prst="rect">
            <a:avLst/>
          </a:prstGeom>
        </p:spPr>
        <p:txBody>
          <a:bodyPr lIns="0" tIns="0" rIns="0" bIns="0" rtlCol="0" anchor="t">
            <a:spAutoFit/>
          </a:bodyPr>
          <a:lstStyle/>
          <a:p>
            <a:pPr algn="ctr">
              <a:lnSpc>
                <a:spcPts val="10560"/>
              </a:lnSpc>
            </a:pPr>
            <a:r>
              <a:rPr lang="en-US" sz="7543">
                <a:solidFill>
                  <a:srgbClr val="E76262"/>
                </a:solidFill>
                <a:latin typeface="Cambria"/>
                <a:ea typeface="Cambria"/>
                <a:cs typeface="Cambria"/>
                <a:sym typeface="Cambria"/>
              </a:rPr>
              <a:t>)</a:t>
            </a:r>
          </a:p>
        </p:txBody>
      </p:sp>
      <p:sp>
        <p:nvSpPr>
          <p:cNvPr id="33" name="TextBox 33"/>
          <p:cNvSpPr txBox="1"/>
          <p:nvPr/>
        </p:nvSpPr>
        <p:spPr>
          <a:xfrm rot="5400000">
            <a:off x="8936900" y="4664500"/>
            <a:ext cx="330566" cy="1437172"/>
          </a:xfrm>
          <a:prstGeom prst="rect">
            <a:avLst/>
          </a:prstGeom>
        </p:spPr>
        <p:txBody>
          <a:bodyPr lIns="0" tIns="0" rIns="0" bIns="0" rtlCol="0" anchor="t">
            <a:spAutoFit/>
          </a:bodyPr>
          <a:lstStyle/>
          <a:p>
            <a:pPr algn="ctr">
              <a:lnSpc>
                <a:spcPts val="10560"/>
              </a:lnSpc>
            </a:pPr>
            <a:r>
              <a:rPr lang="en-US" sz="7543">
                <a:solidFill>
                  <a:srgbClr val="E76262"/>
                </a:solidFill>
                <a:latin typeface="Cambria"/>
                <a:ea typeface="Cambria"/>
                <a:cs typeface="Cambria"/>
                <a:sym typeface="Cambria"/>
              </a:rPr>
              <a:t>)</a:t>
            </a:r>
          </a:p>
        </p:txBody>
      </p:sp>
      <p:sp>
        <p:nvSpPr>
          <p:cNvPr id="34" name="TextBox 34"/>
          <p:cNvSpPr txBox="1"/>
          <p:nvPr/>
        </p:nvSpPr>
        <p:spPr>
          <a:xfrm rot="5400000">
            <a:off x="8936900" y="5450416"/>
            <a:ext cx="330566" cy="1437172"/>
          </a:xfrm>
          <a:prstGeom prst="rect">
            <a:avLst/>
          </a:prstGeom>
        </p:spPr>
        <p:txBody>
          <a:bodyPr lIns="0" tIns="0" rIns="0" bIns="0" rtlCol="0" anchor="t">
            <a:spAutoFit/>
          </a:bodyPr>
          <a:lstStyle/>
          <a:p>
            <a:pPr algn="ctr">
              <a:lnSpc>
                <a:spcPts val="10560"/>
              </a:lnSpc>
            </a:pPr>
            <a:r>
              <a:rPr lang="en-US" sz="7543">
                <a:solidFill>
                  <a:srgbClr val="E76262"/>
                </a:solidFill>
                <a:latin typeface="Cambria"/>
                <a:ea typeface="Cambria"/>
                <a:cs typeface="Cambria"/>
                <a:sym typeface="Cambria"/>
              </a:rPr>
              <a:t>)</a:t>
            </a:r>
          </a:p>
        </p:txBody>
      </p:sp>
      <p:sp>
        <p:nvSpPr>
          <p:cNvPr id="35" name="TextBox 35"/>
          <p:cNvSpPr txBox="1"/>
          <p:nvPr/>
        </p:nvSpPr>
        <p:spPr>
          <a:xfrm rot="5400000">
            <a:off x="8936900" y="6236332"/>
            <a:ext cx="330566" cy="1437172"/>
          </a:xfrm>
          <a:prstGeom prst="rect">
            <a:avLst/>
          </a:prstGeom>
        </p:spPr>
        <p:txBody>
          <a:bodyPr lIns="0" tIns="0" rIns="0" bIns="0" rtlCol="0" anchor="t">
            <a:spAutoFit/>
          </a:bodyPr>
          <a:lstStyle/>
          <a:p>
            <a:pPr algn="ctr">
              <a:lnSpc>
                <a:spcPts val="10560"/>
              </a:lnSpc>
            </a:pPr>
            <a:r>
              <a:rPr lang="en-US" sz="7543">
                <a:solidFill>
                  <a:srgbClr val="E76262"/>
                </a:solidFill>
                <a:latin typeface="Cambria"/>
                <a:ea typeface="Cambria"/>
                <a:cs typeface="Cambria"/>
                <a:sym typeface="Cambria"/>
              </a:rPr>
              <a:t>)</a:t>
            </a:r>
          </a:p>
        </p:txBody>
      </p:sp>
      <p:sp>
        <p:nvSpPr>
          <p:cNvPr id="36" name="TextBox 36"/>
          <p:cNvSpPr txBox="1"/>
          <p:nvPr/>
        </p:nvSpPr>
        <p:spPr>
          <a:xfrm rot="5400000">
            <a:off x="8936900" y="7022247"/>
            <a:ext cx="330566" cy="1437172"/>
          </a:xfrm>
          <a:prstGeom prst="rect">
            <a:avLst/>
          </a:prstGeom>
        </p:spPr>
        <p:txBody>
          <a:bodyPr lIns="0" tIns="0" rIns="0" bIns="0" rtlCol="0" anchor="t">
            <a:spAutoFit/>
          </a:bodyPr>
          <a:lstStyle/>
          <a:p>
            <a:pPr algn="ctr">
              <a:lnSpc>
                <a:spcPts val="10560"/>
              </a:lnSpc>
            </a:pPr>
            <a:r>
              <a:rPr lang="en-US" sz="7543">
                <a:solidFill>
                  <a:srgbClr val="E76262"/>
                </a:solidFill>
                <a:latin typeface="Cambria"/>
                <a:ea typeface="Cambria"/>
                <a:cs typeface="Cambria"/>
                <a:sym typeface="Cambria"/>
              </a:rPr>
              <a:t>)</a:t>
            </a:r>
          </a:p>
        </p:txBody>
      </p:sp>
      <p:sp>
        <p:nvSpPr>
          <p:cNvPr id="37" name="TextBox 37"/>
          <p:cNvSpPr txBox="1"/>
          <p:nvPr/>
        </p:nvSpPr>
        <p:spPr>
          <a:xfrm>
            <a:off x="11138736" y="1298327"/>
            <a:ext cx="4268298" cy="615950"/>
          </a:xfrm>
          <a:prstGeom prst="rect">
            <a:avLst/>
          </a:prstGeom>
        </p:spPr>
        <p:txBody>
          <a:bodyPr lIns="0" tIns="0" rIns="0" bIns="0" rtlCol="0" anchor="t">
            <a:spAutoFit/>
          </a:bodyPr>
          <a:lstStyle/>
          <a:p>
            <a:pPr algn="ctr">
              <a:lnSpc>
                <a:spcPts val="4900"/>
              </a:lnSpc>
            </a:pPr>
            <a:r>
              <a:rPr lang="en-US" sz="3500" b="1">
                <a:solidFill>
                  <a:srgbClr val="724737"/>
                </a:solidFill>
                <a:latin typeface="Roboto Condensed Bold"/>
                <a:ea typeface="Roboto Condensed Bold"/>
                <a:cs typeface="Roboto Condensed Bold"/>
                <a:sym typeface="Roboto Condensed Bold"/>
              </a:rPr>
              <a:t>CÂU ĐẶC BIỆT</a:t>
            </a:r>
          </a:p>
        </p:txBody>
      </p:sp>
      <p:sp>
        <p:nvSpPr>
          <p:cNvPr id="38" name="TextBox 38"/>
          <p:cNvSpPr txBox="1"/>
          <p:nvPr/>
        </p:nvSpPr>
        <p:spPr>
          <a:xfrm>
            <a:off x="1430587" y="1022769"/>
            <a:ext cx="6924435" cy="3097002"/>
          </a:xfrm>
          <a:prstGeom prst="rect">
            <a:avLst/>
          </a:prstGeom>
        </p:spPr>
        <p:txBody>
          <a:bodyPr wrap="square" lIns="0" tIns="0" rIns="0" bIns="0" rtlCol="0" anchor="t">
            <a:spAutoFit/>
          </a:bodyPr>
          <a:lstStyle/>
          <a:p>
            <a:pPr algn="just">
              <a:lnSpc>
                <a:spcPts val="4898"/>
              </a:lnSpc>
            </a:pPr>
            <a:r>
              <a:rPr lang="en-US" sz="3499" dirty="0">
                <a:solidFill>
                  <a:srgbClr val="724737"/>
                </a:solidFill>
                <a:latin typeface="Roboto Condensed"/>
                <a:ea typeface="Roboto Condensed"/>
                <a:cs typeface="Roboto Condensed"/>
                <a:sym typeface="Roboto Condensed"/>
              </a:rPr>
              <a:t>a. </a:t>
            </a:r>
            <a:r>
              <a:rPr lang="en-US" sz="3499" dirty="0" err="1">
                <a:solidFill>
                  <a:srgbClr val="724737"/>
                </a:solidFill>
                <a:latin typeface="Roboto Condensed"/>
                <a:ea typeface="Roboto Condensed"/>
                <a:cs typeface="Roboto Condensed"/>
                <a:sym typeface="Roboto Condensed"/>
              </a:rPr>
              <a:t>Từ</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việc</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hoàn</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thành</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bảng</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trên</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trên</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em</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hãy</a:t>
            </a:r>
            <a:r>
              <a:rPr lang="en-US" sz="3499" dirty="0">
                <a:solidFill>
                  <a:srgbClr val="724737"/>
                </a:solidFill>
                <a:latin typeface="Roboto Condensed"/>
                <a:ea typeface="Roboto Condensed"/>
                <a:cs typeface="Roboto Condensed"/>
                <a:sym typeface="Roboto Condensed"/>
              </a:rPr>
              <a:t> chia </a:t>
            </a:r>
            <a:r>
              <a:rPr lang="en-US" sz="3499" dirty="0" err="1">
                <a:solidFill>
                  <a:srgbClr val="724737"/>
                </a:solidFill>
                <a:latin typeface="Roboto Condensed"/>
                <a:ea typeface="Roboto Condensed"/>
                <a:cs typeface="Roboto Condensed"/>
                <a:sym typeface="Roboto Condensed"/>
              </a:rPr>
              <a:t>sẻ</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cách</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tạo</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một</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câu</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đặc</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biệt</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Việc</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sử</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dụng</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câu</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đặc</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biệt</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như</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trên</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có</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tác</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dụng</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gì</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đối</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với</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cuộc</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giao</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tiếp</a:t>
            </a:r>
            <a:r>
              <a:rPr lang="en-US" sz="3499" dirty="0">
                <a:solidFill>
                  <a:srgbClr val="724737"/>
                </a:solidFill>
                <a:latin typeface="Roboto Condensed"/>
                <a:ea typeface="Roboto Condensed"/>
                <a:cs typeface="Roboto Condensed"/>
                <a:sym typeface="Roboto Condensed"/>
              </a:rPr>
              <a:t>?</a:t>
            </a:r>
          </a:p>
        </p:txBody>
      </p:sp>
      <p:sp>
        <p:nvSpPr>
          <p:cNvPr id="39" name="TextBox 39"/>
          <p:cNvSpPr txBox="1"/>
          <p:nvPr/>
        </p:nvSpPr>
        <p:spPr>
          <a:xfrm>
            <a:off x="8859418" y="2694660"/>
            <a:ext cx="7763297" cy="1225527"/>
          </a:xfrm>
          <a:prstGeom prst="rect">
            <a:avLst/>
          </a:prstGeom>
        </p:spPr>
        <p:txBody>
          <a:bodyPr lIns="0" tIns="0" rIns="0" bIns="0" rtlCol="0" anchor="t">
            <a:spAutoFit/>
          </a:bodyPr>
          <a:lstStyle/>
          <a:p>
            <a:pPr marL="1510870" lvl="2" indent="-503623" algn="just">
              <a:lnSpc>
                <a:spcPts val="4898"/>
              </a:lnSpc>
              <a:buFont typeface="Arial"/>
              <a:buChar char="⚬"/>
            </a:pPr>
            <a:r>
              <a:rPr lang="en-US" sz="3499" b="1" dirty="0" err="1">
                <a:solidFill>
                  <a:srgbClr val="724737"/>
                </a:solidFill>
                <a:latin typeface="Roboto Condensed"/>
                <a:ea typeface="Roboto Condensed"/>
                <a:cs typeface="Roboto Condensed"/>
                <a:sym typeface="Roboto Condensed"/>
              </a:rPr>
              <a:t>Tạo</a:t>
            </a:r>
            <a:r>
              <a:rPr lang="en-US" sz="3499" b="1" dirty="0">
                <a:solidFill>
                  <a:srgbClr val="724737"/>
                </a:solidFill>
                <a:latin typeface="Roboto Condensed"/>
                <a:ea typeface="Roboto Condensed"/>
                <a:cs typeface="Roboto Condensed"/>
                <a:sym typeface="Roboto Condensed"/>
              </a:rPr>
              <a:t> </a:t>
            </a:r>
            <a:r>
              <a:rPr lang="en-US" sz="3499" b="1" dirty="0" err="1">
                <a:solidFill>
                  <a:srgbClr val="724737"/>
                </a:solidFill>
                <a:latin typeface="Roboto Condensed"/>
                <a:ea typeface="Roboto Condensed"/>
                <a:cs typeface="Roboto Condensed"/>
                <a:sym typeface="Roboto Condensed"/>
              </a:rPr>
              <a:t>lập</a:t>
            </a:r>
            <a:r>
              <a:rPr lang="en-US" sz="3499" b="1" dirty="0">
                <a:solidFill>
                  <a:srgbClr val="724737"/>
                </a:solidFill>
                <a:latin typeface="Roboto Condensed"/>
                <a:ea typeface="Roboto Condensed"/>
                <a:cs typeface="Roboto Condensed"/>
                <a:sym typeface="Roboto Condensed"/>
              </a:rPr>
              <a:t> </a:t>
            </a:r>
            <a:r>
              <a:rPr lang="en-US" sz="3499" b="1" dirty="0" err="1">
                <a:solidFill>
                  <a:srgbClr val="724737"/>
                </a:solidFill>
                <a:latin typeface="Roboto Condensed"/>
                <a:ea typeface="Roboto Condensed"/>
                <a:cs typeface="Roboto Condensed"/>
                <a:sym typeface="Roboto Condensed"/>
              </a:rPr>
              <a:t>câu</a:t>
            </a:r>
            <a:r>
              <a:rPr lang="en-US" sz="3499" b="1" dirty="0">
                <a:solidFill>
                  <a:srgbClr val="724737"/>
                </a:solidFill>
                <a:latin typeface="Roboto Condensed"/>
                <a:ea typeface="Roboto Condensed"/>
                <a:cs typeface="Roboto Condensed"/>
                <a:sym typeface="Roboto Condensed"/>
              </a:rPr>
              <a:t> </a:t>
            </a:r>
            <a:r>
              <a:rPr lang="en-US" sz="3499" b="1" dirty="0" err="1">
                <a:solidFill>
                  <a:srgbClr val="724737"/>
                </a:solidFill>
                <a:latin typeface="Roboto Condensed"/>
                <a:ea typeface="Roboto Condensed"/>
                <a:cs typeface="Roboto Condensed"/>
                <a:sym typeface="Roboto Condensed"/>
              </a:rPr>
              <a:t>đặc</a:t>
            </a:r>
            <a:r>
              <a:rPr lang="en-US" sz="3499" b="1" dirty="0">
                <a:solidFill>
                  <a:srgbClr val="724737"/>
                </a:solidFill>
                <a:latin typeface="Roboto Condensed"/>
                <a:ea typeface="Roboto Condensed"/>
                <a:cs typeface="Roboto Condensed"/>
                <a:sym typeface="Roboto Condensed"/>
              </a:rPr>
              <a:t> </a:t>
            </a:r>
            <a:r>
              <a:rPr lang="en-US" sz="3499" b="1" dirty="0" err="1">
                <a:solidFill>
                  <a:srgbClr val="724737"/>
                </a:solidFill>
                <a:latin typeface="Roboto Condensed"/>
                <a:ea typeface="Roboto Condensed"/>
                <a:cs typeface="Roboto Condensed"/>
                <a:sym typeface="Roboto Condensed"/>
              </a:rPr>
              <a:t>biệt</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Dùng</a:t>
            </a:r>
            <a:r>
              <a:rPr lang="en-US" sz="3499" dirty="0">
                <a:solidFill>
                  <a:srgbClr val="724737"/>
                </a:solidFill>
                <a:latin typeface="Roboto Condensed"/>
                <a:ea typeface="Roboto Condensed"/>
                <a:cs typeface="Roboto Condensed"/>
                <a:sym typeface="Roboto Condensed"/>
              </a:rPr>
              <a:t> 1 </a:t>
            </a:r>
            <a:r>
              <a:rPr lang="en-US" sz="3499" dirty="0" err="1">
                <a:solidFill>
                  <a:srgbClr val="724737"/>
                </a:solidFill>
                <a:latin typeface="Roboto Condensed"/>
                <a:ea typeface="Roboto Condensed"/>
                <a:cs typeface="Roboto Condensed"/>
                <a:sym typeface="Roboto Condensed"/>
              </a:rPr>
              <a:t>từ</a:t>
            </a:r>
            <a:r>
              <a:rPr lang="en-US" sz="3499" dirty="0">
                <a:solidFill>
                  <a:srgbClr val="724737"/>
                </a:solidFill>
                <a:latin typeface="Roboto Condensed"/>
                <a:ea typeface="Roboto Condensed"/>
                <a:cs typeface="Roboto Condensed"/>
                <a:sym typeface="Roboto Condensed"/>
              </a:rPr>
              <a:t> / </a:t>
            </a:r>
            <a:r>
              <a:rPr lang="en-US" sz="3499" dirty="0" err="1">
                <a:solidFill>
                  <a:srgbClr val="724737"/>
                </a:solidFill>
                <a:latin typeface="Roboto Condensed"/>
                <a:ea typeface="Roboto Condensed"/>
                <a:cs typeface="Roboto Condensed"/>
                <a:sym typeface="Roboto Condensed"/>
              </a:rPr>
              <a:t>cụm</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từ</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để</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tạo</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câu</a:t>
            </a:r>
            <a:endParaRPr lang="en-US" sz="3499" dirty="0">
              <a:solidFill>
                <a:srgbClr val="724737"/>
              </a:solidFill>
              <a:latin typeface="Roboto Condensed"/>
              <a:ea typeface="Roboto Condensed"/>
              <a:cs typeface="Roboto Condensed"/>
              <a:sym typeface="Roboto Condensed"/>
            </a:endParaRPr>
          </a:p>
        </p:txBody>
      </p:sp>
      <p:sp>
        <p:nvSpPr>
          <p:cNvPr id="40" name="TextBox 40"/>
          <p:cNvSpPr txBox="1"/>
          <p:nvPr/>
        </p:nvSpPr>
        <p:spPr>
          <a:xfrm>
            <a:off x="8824916" y="4135597"/>
            <a:ext cx="7602435" cy="3702051"/>
          </a:xfrm>
          <a:prstGeom prst="rect">
            <a:avLst/>
          </a:prstGeom>
        </p:spPr>
        <p:txBody>
          <a:bodyPr lIns="0" tIns="0" rIns="0" bIns="0" rtlCol="0" anchor="t">
            <a:spAutoFit/>
          </a:bodyPr>
          <a:lstStyle/>
          <a:p>
            <a:pPr marL="1510870" lvl="2" indent="-503623" algn="just">
              <a:lnSpc>
                <a:spcPts val="4898"/>
              </a:lnSpc>
              <a:buFont typeface="Arial"/>
              <a:buChar char="⚬"/>
            </a:pPr>
            <a:r>
              <a:rPr lang="en-US" sz="3499" b="1" dirty="0" err="1">
                <a:solidFill>
                  <a:srgbClr val="724737"/>
                </a:solidFill>
                <a:latin typeface="Roboto Condensed"/>
                <a:ea typeface="Roboto Condensed"/>
                <a:cs typeface="Roboto Condensed"/>
                <a:sym typeface="Roboto Condensed"/>
              </a:rPr>
              <a:t>Tác</a:t>
            </a:r>
            <a:r>
              <a:rPr lang="en-US" sz="3499" b="1" dirty="0">
                <a:solidFill>
                  <a:srgbClr val="724737"/>
                </a:solidFill>
                <a:latin typeface="Roboto Condensed"/>
                <a:ea typeface="Roboto Condensed"/>
                <a:cs typeface="Roboto Condensed"/>
                <a:sym typeface="Roboto Condensed"/>
              </a:rPr>
              <a:t> </a:t>
            </a:r>
            <a:r>
              <a:rPr lang="en-US" sz="3499" b="1" dirty="0" err="1">
                <a:solidFill>
                  <a:srgbClr val="724737"/>
                </a:solidFill>
                <a:latin typeface="Roboto Condensed"/>
                <a:ea typeface="Roboto Condensed"/>
                <a:cs typeface="Roboto Condensed"/>
                <a:sym typeface="Roboto Condensed"/>
              </a:rPr>
              <a:t>dụng</a:t>
            </a:r>
            <a:r>
              <a:rPr lang="en-US" sz="3499" b="1" dirty="0">
                <a:solidFill>
                  <a:srgbClr val="724737"/>
                </a:solidFill>
                <a:latin typeface="Roboto Condensed"/>
                <a:ea typeface="Roboto Condensed"/>
                <a:cs typeface="Roboto Condensed"/>
                <a:sym typeface="Roboto Condensed"/>
              </a:rPr>
              <a:t>: </a:t>
            </a:r>
            <a:r>
              <a:rPr lang="en-US" sz="3499" dirty="0">
                <a:solidFill>
                  <a:srgbClr val="724737"/>
                </a:solidFill>
                <a:latin typeface="Roboto Condensed"/>
                <a:ea typeface="Roboto Condensed"/>
                <a:cs typeface="Roboto Condensed"/>
                <a:sym typeface="Roboto Condensed"/>
              </a:rPr>
              <a:t>Thông tin </a:t>
            </a:r>
            <a:r>
              <a:rPr lang="en-US" sz="3499" dirty="0" err="1">
                <a:solidFill>
                  <a:srgbClr val="724737"/>
                </a:solidFill>
                <a:latin typeface="Roboto Condensed"/>
                <a:ea typeface="Roboto Condensed"/>
                <a:cs typeface="Roboto Condensed"/>
                <a:sym typeface="Roboto Condensed"/>
              </a:rPr>
              <a:t>nhanh</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trực</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tiếp</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về</a:t>
            </a:r>
            <a:r>
              <a:rPr lang="en-US" sz="3499" dirty="0">
                <a:solidFill>
                  <a:srgbClr val="724737"/>
                </a:solidFill>
                <a:latin typeface="Roboto Condensed"/>
                <a:ea typeface="Roboto Condensed"/>
                <a:cs typeface="Roboto Condensed"/>
                <a:sym typeface="Roboto Condensed"/>
              </a:rPr>
              <a:t>:</a:t>
            </a:r>
          </a:p>
          <a:p>
            <a:pPr algn="just">
              <a:lnSpc>
                <a:spcPts val="4898"/>
              </a:lnSpc>
            </a:pPr>
            <a:r>
              <a:rPr lang="en-US" sz="3499" dirty="0">
                <a:solidFill>
                  <a:srgbClr val="724737"/>
                </a:solidFill>
                <a:latin typeface="Roboto Condensed"/>
                <a:ea typeface="Roboto Condensed"/>
                <a:cs typeface="Roboto Condensed"/>
                <a:sym typeface="Roboto Condensed"/>
              </a:rPr>
              <a:t>                + </a:t>
            </a:r>
            <a:r>
              <a:rPr lang="en-US" sz="3499" dirty="0" err="1">
                <a:solidFill>
                  <a:srgbClr val="724737"/>
                </a:solidFill>
                <a:latin typeface="Roboto Condensed"/>
                <a:ea typeface="Roboto Condensed"/>
                <a:cs typeface="Roboto Condensed"/>
                <a:sym typeface="Roboto Condensed"/>
              </a:rPr>
              <a:t>Bộc</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lộc</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cảm</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xúc</a:t>
            </a:r>
            <a:endParaRPr lang="en-US" sz="3499" dirty="0">
              <a:solidFill>
                <a:srgbClr val="724737"/>
              </a:solidFill>
              <a:latin typeface="Roboto Condensed"/>
              <a:ea typeface="Roboto Condensed"/>
              <a:cs typeface="Roboto Condensed"/>
              <a:sym typeface="Roboto Condensed"/>
            </a:endParaRPr>
          </a:p>
          <a:p>
            <a:pPr algn="just">
              <a:lnSpc>
                <a:spcPts val="4898"/>
              </a:lnSpc>
            </a:pPr>
            <a:r>
              <a:rPr lang="en-US" sz="3499" dirty="0">
                <a:solidFill>
                  <a:srgbClr val="724737"/>
                </a:solidFill>
                <a:latin typeface="Roboto Condensed"/>
                <a:ea typeface="Roboto Condensed"/>
                <a:cs typeface="Roboto Condensed"/>
                <a:sym typeface="Roboto Condensed"/>
              </a:rPr>
              <a:t>                + </a:t>
            </a:r>
            <a:r>
              <a:rPr lang="en-US" sz="3499" dirty="0" err="1">
                <a:solidFill>
                  <a:srgbClr val="724737"/>
                </a:solidFill>
                <a:latin typeface="Roboto Condensed"/>
                <a:ea typeface="Roboto Condensed"/>
                <a:cs typeface="Roboto Condensed"/>
                <a:sym typeface="Roboto Condensed"/>
              </a:rPr>
              <a:t>Gọi</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đáp</a:t>
            </a:r>
            <a:endParaRPr lang="en-US" sz="3499" dirty="0">
              <a:solidFill>
                <a:srgbClr val="724737"/>
              </a:solidFill>
              <a:latin typeface="Roboto Condensed"/>
              <a:ea typeface="Roboto Condensed"/>
              <a:cs typeface="Roboto Condensed"/>
              <a:sym typeface="Roboto Condensed"/>
            </a:endParaRPr>
          </a:p>
          <a:p>
            <a:pPr algn="just">
              <a:lnSpc>
                <a:spcPts val="4898"/>
              </a:lnSpc>
            </a:pPr>
            <a:r>
              <a:rPr lang="en-US" sz="3499" dirty="0">
                <a:solidFill>
                  <a:srgbClr val="724737"/>
                </a:solidFill>
                <a:latin typeface="Roboto Condensed"/>
                <a:ea typeface="Roboto Condensed"/>
                <a:cs typeface="Roboto Condensed"/>
                <a:sym typeface="Roboto Condensed"/>
              </a:rPr>
              <a:t>                + Thông </a:t>
            </a:r>
            <a:r>
              <a:rPr lang="en-US" sz="3499" dirty="0" err="1">
                <a:solidFill>
                  <a:srgbClr val="724737"/>
                </a:solidFill>
                <a:latin typeface="Roboto Condensed"/>
                <a:ea typeface="Roboto Condensed"/>
                <a:cs typeface="Roboto Condensed"/>
                <a:sym typeface="Roboto Condensed"/>
              </a:rPr>
              <a:t>báo</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sự</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tồn</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tại</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của</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SVHT</a:t>
            </a:r>
            <a:endParaRPr lang="en-US" sz="3499" dirty="0">
              <a:solidFill>
                <a:srgbClr val="724737"/>
              </a:solidFill>
              <a:latin typeface="Roboto Condensed"/>
              <a:ea typeface="Roboto Condensed"/>
              <a:cs typeface="Roboto Condensed"/>
              <a:sym typeface="Roboto Condensed"/>
            </a:endParaRPr>
          </a:p>
          <a:p>
            <a:pPr algn="just">
              <a:lnSpc>
                <a:spcPts val="4898"/>
              </a:lnSpc>
            </a:pPr>
            <a:r>
              <a:rPr lang="en-US" sz="3499" dirty="0">
                <a:solidFill>
                  <a:srgbClr val="724737"/>
                </a:solidFill>
                <a:latin typeface="Roboto Condensed"/>
                <a:ea typeface="Roboto Condensed"/>
                <a:cs typeface="Roboto Condensed"/>
                <a:sym typeface="Roboto Condensed"/>
              </a:rPr>
              <a:t>                + </a:t>
            </a:r>
            <a:r>
              <a:rPr lang="en-US" sz="3499" dirty="0" err="1">
                <a:solidFill>
                  <a:srgbClr val="724737"/>
                </a:solidFill>
                <a:latin typeface="Roboto Condensed"/>
                <a:ea typeface="Roboto Condensed"/>
                <a:cs typeface="Roboto Condensed"/>
                <a:sym typeface="Roboto Condensed"/>
              </a:rPr>
              <a:t>Xác</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định</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thời</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gian</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nơi</a:t>
            </a:r>
            <a:r>
              <a:rPr lang="en-US" sz="3499" dirty="0">
                <a:solidFill>
                  <a:srgbClr val="724737"/>
                </a:solidFill>
                <a:latin typeface="Roboto Condensed"/>
                <a:ea typeface="Roboto Condensed"/>
                <a:cs typeface="Roboto Condensed"/>
                <a:sym typeface="Roboto Condensed"/>
              </a:rPr>
              <a:t> </a:t>
            </a:r>
            <a:r>
              <a:rPr lang="en-US" sz="3499" dirty="0" err="1">
                <a:solidFill>
                  <a:srgbClr val="724737"/>
                </a:solidFill>
                <a:latin typeface="Roboto Condensed"/>
                <a:ea typeface="Roboto Condensed"/>
                <a:cs typeface="Roboto Condensed"/>
                <a:sym typeface="Roboto Condensed"/>
              </a:rPr>
              <a:t>chốn</a:t>
            </a:r>
            <a:endParaRPr lang="en-US" sz="3499" dirty="0">
              <a:solidFill>
                <a:srgbClr val="724737"/>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3135</Words>
  <Application>Microsoft Macintosh PowerPoint</Application>
  <PresentationFormat>Custom</PresentationFormat>
  <Paragraphs>810</Paragraphs>
  <Slides>32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Fraunces Bold</vt:lpstr>
      <vt:lpstr>Arial</vt:lpstr>
      <vt:lpstr>Roboto Condensed Bold Italics</vt:lpstr>
      <vt:lpstr>Cambria</vt:lpstr>
      <vt:lpstr>Cambria Bold</vt:lpstr>
      <vt:lpstr>#9Slide07 Crocante</vt:lpstr>
      <vt:lpstr>Roboto Condensed Italics</vt:lpstr>
      <vt:lpstr>Dancing Script Bold</vt:lpstr>
      <vt:lpstr>Calibri</vt:lpstr>
      <vt:lpstr>Roboto Condensed Bold</vt:lpstr>
      <vt:lpstr>Roboto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9KN_B5_TV2_Cau dac biet</dc:title>
  <cp:lastModifiedBy>Microsoft Office User</cp:lastModifiedBy>
  <cp:revision>3</cp:revision>
  <dcterms:created xsi:type="dcterms:W3CDTF">2006-08-16T00:00:00Z</dcterms:created>
  <dcterms:modified xsi:type="dcterms:W3CDTF">2025-05-11T04:46:34Z</dcterms:modified>
  <dc:identifier>DAGSKRKODNE</dc:identifier>
</cp:coreProperties>
</file>