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8288000" cy="10287000"/>
  <p:notesSz cx="6858000" cy="9144000"/>
  <p:embeddedFontLst>
    <p:embeddedFont>
      <p:font typeface="#9Slide05 Fourth Medium" pitchFamily="2" charset="77"/>
      <p:regular r:id="rId31"/>
      <p:bold r:id="rId32"/>
    </p:embeddedFont>
    <p:embeddedFont>
      <p:font typeface="#9Slide07 SVNRevolution" panose="0204060305050602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aunces Bold" pitchFamily="2" charset="77"/>
      <p:regular r:id="rId38"/>
      <p:bold r:id="rId39"/>
    </p:embeddedFont>
    <p:embeddedFont>
      <p:font typeface="Roboto Condensed" panose="02000000000000000000" pitchFamily="2" charset="0"/>
      <p:regular r:id="rId40"/>
    </p:embeddedFont>
    <p:embeddedFont>
      <p:font typeface="Roboto Condensed Bold" panose="02000000000000000000" pitchFamily="2" charset="0"/>
      <p:regular r:id="rId41"/>
      <p:bold r:id="rId42"/>
    </p:embeddedFont>
    <p:embeddedFont>
      <p:font typeface="Roboto Condensed Bold Italics" panose="02000000000000000000" pitchFamily="2" charset="0"/>
      <p:regular r:id="rId43"/>
      <p:bold r:id="rId44"/>
      <p:italic r:id="rId45"/>
      <p:boldItalic r:id="rId46"/>
    </p:embeddedFont>
    <p:embeddedFont>
      <p:font typeface="Roboto Condensed Italics" panose="02000000000000000000" pitchFamily="2" charset="0"/>
      <p:regular r:id="rId47"/>
      <p:italic r:id="rId48"/>
    </p:embeddedFont>
    <p:embeddedFont>
      <p:font typeface="Sweet Apricot" pitchFamily="2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3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9.png"/><Relationship Id="rId5" Type="http://schemas.openxmlformats.org/officeDocument/2006/relationships/image" Target="../media/image50.png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4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537479">
            <a:off x="14204677" y="8497247"/>
            <a:ext cx="3575928" cy="938681"/>
            <a:chOff x="0" y="0"/>
            <a:chExt cx="4767904" cy="12515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767961" cy="1251585"/>
            </a:xfrm>
            <a:custGeom>
              <a:avLst/>
              <a:gdLst/>
              <a:ahLst/>
              <a:cxnLst/>
              <a:rect l="l" t="t" r="r" b="b"/>
              <a:pathLst>
                <a:path w="4767961" h="1251585">
                  <a:moveTo>
                    <a:pt x="0" y="0"/>
                  </a:moveTo>
                  <a:lnTo>
                    <a:pt x="4767961" y="0"/>
                  </a:lnTo>
                  <a:lnTo>
                    <a:pt x="4767961" y="1251585"/>
                  </a:lnTo>
                  <a:lnTo>
                    <a:pt x="0" y="1251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2178" r="1" b="-21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6" name="Freeform 36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8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 rot="-551909">
            <a:off x="14808883" y="8312740"/>
            <a:ext cx="2337389" cy="92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</a:pPr>
            <a:r>
              <a:rPr lang="en-US" sz="4825">
                <a:solidFill>
                  <a:srgbClr val="7695BF"/>
                </a:solidFill>
                <a:latin typeface="Sweet Apricot"/>
                <a:ea typeface="Sweet Apricot"/>
                <a:cs typeface="Sweet Apricot"/>
                <a:sym typeface="Sweet Apricot"/>
              </a:rPr>
              <a:t>next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56842" y="4915340"/>
            <a:ext cx="10238613" cy="370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101" lvl="2" indent="-266700" algn="just">
              <a:lnSpc>
                <a:spcPts val="4896"/>
              </a:lnSpc>
              <a:buFont typeface="Arial"/>
              <a:buChar char="⚬"/>
            </a:pPr>
            <a:r>
              <a:rPr lang="en-US" sz="350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GV có những chữ cái được xáo trộn thứ tự, HS quan sát và ghép những chữ này thành từ khóa / cụm từ có nghĩa, liên quan đến kiến thức đã học.</a:t>
            </a:r>
          </a:p>
          <a:p>
            <a:pPr marL="800101" lvl="2" indent="-266700" algn="just">
              <a:lnSpc>
                <a:spcPts val="4896"/>
              </a:lnSpc>
              <a:buFont typeface="Arial"/>
              <a:buChar char="⚬"/>
            </a:pPr>
            <a:r>
              <a:rPr lang="en-US" sz="350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 gian suy nghĩ sau mỗi từ khóa / dữ kiện: 10s</a:t>
            </a:r>
          </a:p>
          <a:p>
            <a:pPr marL="800101" lvl="2" indent="-266700" algn="just">
              <a:lnSpc>
                <a:spcPts val="4899"/>
              </a:lnSpc>
              <a:buFont typeface="Arial"/>
              <a:buChar char="⚬"/>
            </a:pPr>
            <a:r>
              <a:rPr lang="en-US" sz="350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trả lời bằng cách giơ tay xung phong, bạn nào có nhiều đáp án đúng nhất được nhận điểm tích cực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1988548" y="5599320"/>
            <a:ext cx="5695225" cy="4114800"/>
            <a:chOff x="0" y="0"/>
            <a:chExt cx="7593633" cy="5486400"/>
          </a:xfrm>
        </p:grpSpPr>
        <p:sp>
          <p:nvSpPr>
            <p:cNvPr id="43" name="Freeform 43"/>
            <p:cNvSpPr/>
            <p:nvPr/>
          </p:nvSpPr>
          <p:spPr>
            <a:xfrm flipH="1">
              <a:off x="0" y="0"/>
              <a:ext cx="7593584" cy="5486400"/>
            </a:xfrm>
            <a:custGeom>
              <a:avLst/>
              <a:gdLst/>
              <a:ahLst/>
              <a:cxnLst/>
              <a:rect l="l" t="t" r="r" b="b"/>
              <a:pathLst>
                <a:path w="7593584" h="5486400">
                  <a:moveTo>
                    <a:pt x="0" y="0"/>
                  </a:moveTo>
                  <a:lnTo>
                    <a:pt x="7593584" y="0"/>
                  </a:lnTo>
                  <a:lnTo>
                    <a:pt x="759358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109" b="-1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440227">
            <a:off x="14328224" y="1513156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572826">
            <a:off x="16325168" y="2407982"/>
            <a:ext cx="1631679" cy="2449050"/>
            <a:chOff x="0" y="0"/>
            <a:chExt cx="2175572" cy="326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2829691">
            <a:off x="-1520496" y="-54549"/>
            <a:ext cx="4316584" cy="4756566"/>
            <a:chOff x="0" y="0"/>
            <a:chExt cx="5755445" cy="63420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9143730">
            <a:off x="14628674" y="6248120"/>
            <a:ext cx="4316584" cy="4756566"/>
            <a:chOff x="0" y="0"/>
            <a:chExt cx="5755445" cy="63420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85416" y="2050779"/>
            <a:ext cx="10845654" cy="1343025"/>
            <a:chOff x="0" y="0"/>
            <a:chExt cx="14460872" cy="17907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60855" cy="1790700"/>
            </a:xfrm>
            <a:custGeom>
              <a:avLst/>
              <a:gdLst/>
              <a:ahLst/>
              <a:cxnLst/>
              <a:rect l="l" t="t" r="r" b="b"/>
              <a:pathLst>
                <a:path w="14460855" h="1790700">
                  <a:moveTo>
                    <a:pt x="895350" y="0"/>
                  </a:moveTo>
                  <a:lnTo>
                    <a:pt x="13565505" y="0"/>
                  </a:lnTo>
                  <a:cubicBezTo>
                    <a:pt x="14060044" y="0"/>
                    <a:pt x="14460855" y="400812"/>
                    <a:pt x="14460855" y="895350"/>
                  </a:cubicBezTo>
                  <a:cubicBezTo>
                    <a:pt x="14460855" y="1389888"/>
                    <a:pt x="14060044" y="1790700"/>
                    <a:pt x="13565505" y="1790700"/>
                  </a:cubicBezTo>
                  <a:lnTo>
                    <a:pt x="895350" y="1790700"/>
                  </a:lnTo>
                  <a:cubicBezTo>
                    <a:pt x="400812" y="1790700"/>
                    <a:pt x="0" y="1389888"/>
                    <a:pt x="0" y="895350"/>
                  </a:cubicBezTo>
                  <a:cubicBezTo>
                    <a:pt x="0" y="400812"/>
                    <a:pt x="400812" y="0"/>
                    <a:pt x="895350" y="0"/>
                  </a:cubicBezTo>
                  <a:close/>
                </a:path>
              </a:pathLst>
            </a:custGeom>
            <a:solidFill>
              <a:srgbClr val="FFCB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09505" y="2323734"/>
            <a:ext cx="10845654" cy="1343025"/>
            <a:chOff x="0" y="0"/>
            <a:chExt cx="14460872" cy="1790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60855" cy="1790700"/>
            </a:xfrm>
            <a:custGeom>
              <a:avLst/>
              <a:gdLst/>
              <a:ahLst/>
              <a:cxnLst/>
              <a:rect l="l" t="t" r="r" b="b"/>
              <a:pathLst>
                <a:path w="14460855" h="1790700">
                  <a:moveTo>
                    <a:pt x="895350" y="0"/>
                  </a:moveTo>
                  <a:lnTo>
                    <a:pt x="13565505" y="0"/>
                  </a:lnTo>
                  <a:cubicBezTo>
                    <a:pt x="14060044" y="0"/>
                    <a:pt x="14460855" y="400812"/>
                    <a:pt x="14460855" y="895350"/>
                  </a:cubicBezTo>
                  <a:cubicBezTo>
                    <a:pt x="14460855" y="1389888"/>
                    <a:pt x="14060044" y="1790700"/>
                    <a:pt x="13565505" y="1790700"/>
                  </a:cubicBezTo>
                  <a:lnTo>
                    <a:pt x="895350" y="1790700"/>
                  </a:lnTo>
                  <a:cubicBezTo>
                    <a:pt x="400812" y="1790700"/>
                    <a:pt x="0" y="1389888"/>
                    <a:pt x="0" y="895350"/>
                  </a:cubicBezTo>
                  <a:cubicBezTo>
                    <a:pt x="0" y="400812"/>
                    <a:pt x="400812" y="0"/>
                    <a:pt x="895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4455320" y="4181776"/>
            <a:ext cx="9502629" cy="3841133"/>
          </a:xfrm>
          <a:custGeom>
            <a:avLst/>
            <a:gdLst/>
            <a:ahLst/>
            <a:cxnLst/>
            <a:rect l="l" t="t" r="r" b="b"/>
            <a:pathLst>
              <a:path w="9502629" h="3841133">
                <a:moveTo>
                  <a:pt x="0" y="0"/>
                </a:moveTo>
                <a:lnTo>
                  <a:pt x="9502629" y="0"/>
                </a:lnTo>
                <a:lnTo>
                  <a:pt x="9502629" y="3841133"/>
                </a:lnTo>
                <a:lnTo>
                  <a:pt x="0" y="3841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783807" y="4036878"/>
            <a:ext cx="10048872" cy="4059694"/>
          </a:xfrm>
          <a:custGeom>
            <a:avLst/>
            <a:gdLst/>
            <a:ahLst/>
            <a:cxnLst/>
            <a:rect l="l" t="t" r="r" b="b"/>
            <a:pathLst>
              <a:path w="10048872" h="4059694">
                <a:moveTo>
                  <a:pt x="0" y="0"/>
                </a:moveTo>
                <a:lnTo>
                  <a:pt x="10048872" y="0"/>
                </a:lnTo>
                <a:lnTo>
                  <a:pt x="10048872" y="4059694"/>
                </a:lnTo>
                <a:lnTo>
                  <a:pt x="0" y="40596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752195" y="5478380"/>
            <a:ext cx="765616" cy="91908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25692" y="4181776"/>
            <a:ext cx="2783813" cy="6035366"/>
            <a:chOff x="0" y="0"/>
            <a:chExt cx="3711751" cy="8047155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3711702" cy="8047101"/>
            </a:xfrm>
            <a:custGeom>
              <a:avLst/>
              <a:gdLst/>
              <a:ahLst/>
              <a:cxnLst/>
              <a:rect l="l" t="t" r="r" b="b"/>
              <a:pathLst>
                <a:path w="3711702" h="8047101">
                  <a:moveTo>
                    <a:pt x="3711702" y="0"/>
                  </a:moveTo>
                  <a:lnTo>
                    <a:pt x="0" y="0"/>
                  </a:lnTo>
                  <a:lnTo>
                    <a:pt x="0" y="8047101"/>
                  </a:lnTo>
                  <a:lnTo>
                    <a:pt x="3711702" y="8047101"/>
                  </a:lnTo>
                  <a:lnTo>
                    <a:pt x="3711702" y="0"/>
                  </a:lnTo>
                  <a:close/>
                </a:path>
              </a:pathLst>
            </a:custGeom>
            <a:blipFill>
              <a:blip r:embed="rId10"/>
              <a:stretch>
                <a:fillRect l="-268" r="-2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564975" y="335370"/>
            <a:ext cx="13283318" cy="107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6"/>
              </a:lnSpc>
            </a:pPr>
            <a:r>
              <a:rPr lang="en-US" sz="5000" b="1">
                <a:solidFill>
                  <a:srgbClr val="5D5E97"/>
                </a:solidFill>
                <a:latin typeface="Fraunces Bold"/>
                <a:ea typeface="Fraunces Bold"/>
                <a:cs typeface="Fraunces Bold"/>
                <a:sym typeface="Fraunces Bold"/>
              </a:rPr>
              <a:t>BÀI 5: ĐỐI DIỆN VỚI NỖI ĐAU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56929" y="2437294"/>
            <a:ext cx="9502629" cy="988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8"/>
              </a:lnSpc>
            </a:pPr>
            <a:r>
              <a:rPr lang="en-US" sz="5699" b="1">
                <a:solidFill>
                  <a:srgbClr val="77787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KĨ NĂNG NÓI VÀ NGHE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92808" y="4389911"/>
            <a:ext cx="9230870" cy="351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4399" b="1">
                <a:solidFill>
                  <a:srgbClr val="5D5E97"/>
                </a:solidFill>
                <a:latin typeface="Fraunces Bold"/>
                <a:ea typeface="Fraunces Bold"/>
                <a:cs typeface="Fraunces Bold"/>
                <a:sym typeface="Fraunces Bold"/>
              </a:rPr>
              <a:t>THẢO LUẬN VỀ MỘT VẤN ĐỀ ĐÁNG QUAN TÂM TRONG ĐỜI SỐNG PHÙ HỢP VỚI LỨA TUỔI </a:t>
            </a:r>
          </a:p>
          <a:p>
            <a:pPr algn="ctr">
              <a:lnSpc>
                <a:spcPts val="7083"/>
              </a:lnSpc>
            </a:pPr>
            <a:endParaRPr lang="en-US" sz="4399" b="1">
              <a:solidFill>
                <a:srgbClr val="5D5E97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056929" y="7018484"/>
            <a:ext cx="9502629" cy="87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599">
                <a:solidFill>
                  <a:srgbClr val="C0504D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(được gợi ra từ tác phẩm văn học)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444927">
            <a:off x="-7211354" y="-2131393"/>
            <a:ext cx="11764892" cy="9235440"/>
            <a:chOff x="0" y="0"/>
            <a:chExt cx="15686523" cy="12313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8230813">
            <a:off x="14064767" y="3112269"/>
            <a:ext cx="11764892" cy="9235440"/>
            <a:chOff x="0" y="0"/>
            <a:chExt cx="15686523" cy="12313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58037">
            <a:off x="16345257" y="3250845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58037">
            <a:off x="174984" y="5533329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5828835">
            <a:off x="-350130" y="6880017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86009" y="4866341"/>
            <a:ext cx="4060811" cy="5076013"/>
            <a:chOff x="0" y="0"/>
            <a:chExt cx="5414415" cy="6768017"/>
          </a:xfrm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5414391" cy="6767957"/>
            </a:xfrm>
            <a:custGeom>
              <a:avLst/>
              <a:gdLst/>
              <a:ahLst/>
              <a:cxnLst/>
              <a:rect l="l" t="t" r="r" b="b"/>
              <a:pathLst>
                <a:path w="5414391" h="6767957">
                  <a:moveTo>
                    <a:pt x="5414391" y="0"/>
                  </a:moveTo>
                  <a:lnTo>
                    <a:pt x="0" y="0"/>
                  </a:lnTo>
                  <a:lnTo>
                    <a:pt x="0" y="6767957"/>
                  </a:lnTo>
                  <a:lnTo>
                    <a:pt x="5414391" y="6767957"/>
                  </a:lnTo>
                  <a:lnTo>
                    <a:pt x="5414391" y="0"/>
                  </a:lnTo>
                  <a:close/>
                </a:path>
              </a:pathLst>
            </a:custGeom>
            <a:blipFill>
              <a:blip r:embed="rId5"/>
              <a:stretch>
                <a:fillRect t="-117" b="-1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834371" y="517753"/>
            <a:ext cx="10453629" cy="163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 </a:t>
            </a:r>
          </a:p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THỰC HIỆN THẢO LUẬN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2595466"/>
            <a:ext cx="10761512" cy="6281255"/>
            <a:chOff x="0" y="0"/>
            <a:chExt cx="12195949" cy="7118504"/>
          </a:xfrm>
        </p:grpSpPr>
        <p:sp>
          <p:nvSpPr>
            <p:cNvPr id="16" name="Freeform 16"/>
            <p:cNvSpPr/>
            <p:nvPr/>
          </p:nvSpPr>
          <p:spPr>
            <a:xfrm>
              <a:off x="-731012" y="-378333"/>
              <a:ext cx="13456921" cy="8365490"/>
            </a:xfrm>
            <a:custGeom>
              <a:avLst/>
              <a:gdLst/>
              <a:ahLst/>
              <a:cxnLst/>
              <a:rect l="l" t="t" r="r" b="b"/>
              <a:pathLst>
                <a:path w="13456921" h="8365490">
                  <a:moveTo>
                    <a:pt x="4295267" y="8365490"/>
                  </a:moveTo>
                  <a:lnTo>
                    <a:pt x="3840607" y="7022719"/>
                  </a:lnTo>
                  <a:cubicBezTo>
                    <a:pt x="1112266" y="6125845"/>
                    <a:pt x="0" y="4168394"/>
                    <a:pt x="1270889" y="2500503"/>
                  </a:cubicBezTo>
                  <a:cubicBezTo>
                    <a:pt x="2541778" y="832612"/>
                    <a:pt x="5780024" y="0"/>
                    <a:pt x="8751951" y="577088"/>
                  </a:cubicBezTo>
                  <a:cubicBezTo>
                    <a:pt x="11723878" y="1154176"/>
                    <a:pt x="13456920" y="2951988"/>
                    <a:pt x="12755753" y="4730496"/>
                  </a:cubicBezTo>
                  <a:cubicBezTo>
                    <a:pt x="12054587" y="6509004"/>
                    <a:pt x="9148445" y="7686294"/>
                    <a:pt x="6042152" y="7450074"/>
                  </a:cubicBezTo>
                  <a:close/>
                </a:path>
              </a:pathLst>
            </a:custGeom>
            <a:solidFill>
              <a:srgbClr val="4F81B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377952" y="-395605"/>
              <a:ext cx="12857988" cy="8400288"/>
            </a:xfrm>
            <a:custGeom>
              <a:avLst/>
              <a:gdLst/>
              <a:ahLst/>
              <a:cxnLst/>
              <a:rect l="l" t="t" r="r" b="b"/>
              <a:pathLst>
                <a:path w="12857988" h="8400288">
                  <a:moveTo>
                    <a:pt x="3926205" y="8388223"/>
                  </a:moveTo>
                  <a:lnTo>
                    <a:pt x="3471418" y="7045325"/>
                  </a:lnTo>
                  <a:cubicBezTo>
                    <a:pt x="3469259" y="7038848"/>
                    <a:pt x="3471164" y="7031608"/>
                    <a:pt x="3476371" y="7027164"/>
                  </a:cubicBezTo>
                  <a:cubicBezTo>
                    <a:pt x="3481578" y="7022718"/>
                    <a:pt x="3488944" y="7021703"/>
                    <a:pt x="3495040" y="7024751"/>
                  </a:cubicBezTo>
                  <a:cubicBezTo>
                    <a:pt x="3502914" y="7028688"/>
                    <a:pt x="3506470" y="7038086"/>
                    <a:pt x="3503168" y="7046341"/>
                  </a:cubicBezTo>
                  <a:cubicBezTo>
                    <a:pt x="3499866" y="7054595"/>
                    <a:pt x="3490595" y="7058787"/>
                    <a:pt x="3482213" y="7055993"/>
                  </a:cubicBezTo>
                  <a:cubicBezTo>
                    <a:pt x="1164590" y="6294247"/>
                    <a:pt x="0" y="4763008"/>
                    <a:pt x="485648" y="3285236"/>
                  </a:cubicBezTo>
                  <a:cubicBezTo>
                    <a:pt x="572135" y="3022219"/>
                    <a:pt x="710819" y="2761361"/>
                    <a:pt x="904240" y="2507488"/>
                  </a:cubicBezTo>
                  <a:lnTo>
                    <a:pt x="917702" y="2517775"/>
                  </a:lnTo>
                  <a:lnTo>
                    <a:pt x="904240" y="2507488"/>
                  </a:lnTo>
                  <a:cubicBezTo>
                    <a:pt x="2180844" y="832231"/>
                    <a:pt x="5427091" y="0"/>
                    <a:pt x="8402066" y="577723"/>
                  </a:cubicBezTo>
                  <a:cubicBezTo>
                    <a:pt x="11153267" y="1111885"/>
                    <a:pt x="12857988" y="2695321"/>
                    <a:pt x="12536043" y="4353052"/>
                  </a:cubicBezTo>
                  <a:cubicBezTo>
                    <a:pt x="12510135" y="4486529"/>
                    <a:pt x="12471019" y="4620387"/>
                    <a:pt x="12418314" y="4753991"/>
                  </a:cubicBezTo>
                  <a:cubicBezTo>
                    <a:pt x="11712829" y="6543421"/>
                    <a:pt x="8796020" y="7720583"/>
                    <a:pt x="5687696" y="7484237"/>
                  </a:cubicBezTo>
                  <a:lnTo>
                    <a:pt x="5688965" y="7467345"/>
                  </a:lnTo>
                  <a:lnTo>
                    <a:pt x="5696840" y="7482332"/>
                  </a:lnTo>
                  <a:lnTo>
                    <a:pt x="3949955" y="8397748"/>
                  </a:lnTo>
                  <a:cubicBezTo>
                    <a:pt x="3945509" y="8400033"/>
                    <a:pt x="3940430" y="8400288"/>
                    <a:pt x="3935858" y="8398510"/>
                  </a:cubicBezTo>
                  <a:cubicBezTo>
                    <a:pt x="3931285" y="8396732"/>
                    <a:pt x="3927730" y="8392922"/>
                    <a:pt x="3926078" y="8388223"/>
                  </a:cubicBezTo>
                  <a:moveTo>
                    <a:pt x="3958209" y="8377301"/>
                  </a:moveTo>
                  <a:lnTo>
                    <a:pt x="3942208" y="8382762"/>
                  </a:lnTo>
                  <a:lnTo>
                    <a:pt x="3934333" y="8367776"/>
                  </a:lnTo>
                  <a:lnTo>
                    <a:pt x="5681219" y="7452360"/>
                  </a:lnTo>
                  <a:cubicBezTo>
                    <a:pt x="5684013" y="7450836"/>
                    <a:pt x="5687188" y="7450201"/>
                    <a:pt x="5690363" y="7450455"/>
                  </a:cubicBezTo>
                  <a:cubicBezTo>
                    <a:pt x="8794751" y="7686420"/>
                    <a:pt x="11689969" y="6509131"/>
                    <a:pt x="12386945" y="4741545"/>
                  </a:cubicBezTo>
                  <a:lnTo>
                    <a:pt x="12402693" y="4747768"/>
                  </a:lnTo>
                  <a:lnTo>
                    <a:pt x="12386945" y="4741545"/>
                  </a:lnTo>
                  <a:cubicBezTo>
                    <a:pt x="12438889" y="4609719"/>
                    <a:pt x="12477369" y="4477893"/>
                    <a:pt x="12502896" y="4346575"/>
                  </a:cubicBezTo>
                  <a:cubicBezTo>
                    <a:pt x="12818618" y="2720086"/>
                    <a:pt x="11144758" y="1144778"/>
                    <a:pt x="8395716" y="610997"/>
                  </a:cubicBezTo>
                  <a:lnTo>
                    <a:pt x="8398891" y="594360"/>
                  </a:lnTo>
                  <a:lnTo>
                    <a:pt x="8395716" y="610997"/>
                  </a:lnTo>
                  <a:cubicBezTo>
                    <a:pt x="5426837" y="34544"/>
                    <a:pt x="2196592" y="867410"/>
                    <a:pt x="931291" y="2528062"/>
                  </a:cubicBezTo>
                  <a:cubicBezTo>
                    <a:pt x="739902" y="2779268"/>
                    <a:pt x="603123" y="3036697"/>
                    <a:pt x="517906" y="3295904"/>
                  </a:cubicBezTo>
                  <a:cubicBezTo>
                    <a:pt x="41529" y="4745228"/>
                    <a:pt x="1179957" y="6263640"/>
                    <a:pt x="3492881" y="7023862"/>
                  </a:cubicBezTo>
                  <a:lnTo>
                    <a:pt x="3487547" y="7039991"/>
                  </a:lnTo>
                  <a:lnTo>
                    <a:pt x="3479927" y="7055104"/>
                  </a:lnTo>
                  <a:lnTo>
                    <a:pt x="3487547" y="7039991"/>
                  </a:lnTo>
                  <a:lnTo>
                    <a:pt x="3503549" y="7034530"/>
                  </a:lnTo>
                  <a:lnTo>
                    <a:pt x="3958209" y="8377302"/>
                  </a:lnTo>
                  <a:close/>
                </a:path>
              </a:pathLst>
            </a:custGeom>
            <a:solidFill>
              <a:srgbClr val="1C334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72416" y="3672362"/>
            <a:ext cx="7925404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nhắc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bước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đời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sống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phù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lứa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tuổi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gợi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phẩm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99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ở </a:t>
            </a:r>
            <a:r>
              <a:rPr lang="en-US" sz="3999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</a:t>
            </a:r>
            <a:r>
              <a:rPr lang="en-US" sz="39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ài 5 </a:t>
            </a:r>
          </a:p>
          <a:p>
            <a:pPr algn="ctr">
              <a:lnSpc>
                <a:spcPts val="5755"/>
              </a:lnSpc>
            </a:pPr>
            <a:r>
              <a:rPr lang="en-US" sz="3999" i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 diện với nỗi đau.</a:t>
            </a:r>
            <a:endParaRPr lang="en-US" sz="3999" i="1" dirty="0">
              <a:solidFill>
                <a:srgbClr val="FFFFFF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  <a:p>
            <a:pPr algn="just">
              <a:lnSpc>
                <a:spcPts val="5759"/>
              </a:lnSpc>
            </a:pPr>
            <a:endParaRPr lang="en-US" sz="3999" i="1" dirty="0">
              <a:solidFill>
                <a:srgbClr val="FFFFFF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5866314" y="-2240024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609898" y="911552"/>
            <a:ext cx="8664586" cy="17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ÔN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TẬP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CÁCH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THỨC</a:t>
            </a:r>
            <a:endParaRPr lang="en-US" sz="4999" b="1" dirty="0">
              <a:solidFill>
                <a:srgbClr val="393E61"/>
              </a:solidFill>
              <a:latin typeface="Fraunces Bold"/>
              <a:ea typeface="Fraunces Bold"/>
              <a:cs typeface="Fraunces Bold"/>
              <a:sym typeface="Fraunces Bold"/>
            </a:endParaRPr>
          </a:p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THỰC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HIỆN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THẢO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4999" b="1" dirty="0" err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LUẬN</a:t>
            </a:r>
            <a:r>
              <a:rPr lang="en-US" sz="4999" b="1" dirty="0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38260" y="3586168"/>
            <a:ext cx="12701739" cy="3787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78" lvl="1" indent="-453389" algn="just">
              <a:lnSpc>
                <a:spcPts val="6043"/>
              </a:lnSpc>
              <a:buFont typeface="Arial"/>
              <a:buChar char="•"/>
            </a:pP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GV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(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PHT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Khởi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  <a:p>
            <a:pPr marL="906778" lvl="1" indent="-453389" algn="just">
              <a:lnSpc>
                <a:spcPts val="6043"/>
              </a:lnSpc>
              <a:buFont typeface="Arial"/>
              <a:buChar char="•"/>
            </a:pP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hoạt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(4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ghép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nối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vào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đúng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sẵn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906778" lvl="1" indent="-453389" algn="just">
              <a:lnSpc>
                <a:spcPts val="6046"/>
              </a:lnSpc>
              <a:buFont typeface="Arial"/>
              <a:buChar char="•"/>
            </a:pP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ghép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199" dirty="0" err="1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nối</a:t>
            </a:r>
            <a:r>
              <a:rPr lang="en-US" sz="4199" dirty="0">
                <a:solidFill>
                  <a:srgbClr val="1C334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1:30.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7034060" y="-2828099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1826" y="2615261"/>
            <a:ext cx="5122937" cy="5122937"/>
          </a:xfrm>
          <a:custGeom>
            <a:avLst/>
            <a:gdLst/>
            <a:ahLst/>
            <a:cxnLst/>
            <a:rect l="l" t="t" r="r" b="b"/>
            <a:pathLst>
              <a:path w="5122937" h="5122937">
                <a:moveTo>
                  <a:pt x="0" y="0"/>
                </a:moveTo>
                <a:lnTo>
                  <a:pt x="5122937" y="0"/>
                </a:lnTo>
                <a:lnTo>
                  <a:pt x="5122937" y="5122937"/>
                </a:lnTo>
                <a:lnTo>
                  <a:pt x="0" y="512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852924" y="4283795"/>
            <a:ext cx="4974505" cy="4974505"/>
          </a:xfrm>
          <a:custGeom>
            <a:avLst/>
            <a:gdLst/>
            <a:ahLst/>
            <a:cxnLst/>
            <a:rect l="l" t="t" r="r" b="b"/>
            <a:pathLst>
              <a:path w="4974505" h="4974505">
                <a:moveTo>
                  <a:pt x="0" y="0"/>
                </a:moveTo>
                <a:lnTo>
                  <a:pt x="4974504" y="0"/>
                </a:lnTo>
                <a:lnTo>
                  <a:pt x="4974504" y="4974505"/>
                </a:lnTo>
                <a:lnTo>
                  <a:pt x="0" y="49745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863497" y="3102901"/>
            <a:ext cx="5567366" cy="5567366"/>
          </a:xfrm>
          <a:custGeom>
            <a:avLst/>
            <a:gdLst/>
            <a:ahLst/>
            <a:cxnLst/>
            <a:rect l="l" t="t" r="r" b="b"/>
            <a:pathLst>
              <a:path w="5567366" h="5567366">
                <a:moveTo>
                  <a:pt x="0" y="0"/>
                </a:moveTo>
                <a:lnTo>
                  <a:pt x="5567366" y="0"/>
                </a:lnTo>
                <a:lnTo>
                  <a:pt x="5567366" y="5567366"/>
                </a:lnTo>
                <a:lnTo>
                  <a:pt x="0" y="5567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869126" y="4401936"/>
            <a:ext cx="4388337" cy="128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1: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 khi thảo luận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46704" y="6142682"/>
            <a:ext cx="4386944" cy="139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2: 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 luận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53708" y="3797397"/>
            <a:ext cx="4386944" cy="362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Bước 3</a:t>
            </a:r>
            <a:r>
              <a:rPr lang="en-US" sz="400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 giá cuộc thảo luận và rút kinh nghiệm (sử dụng bảng kiểm)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4920" y="1005457"/>
            <a:ext cx="8664586" cy="163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</a:t>
            </a:r>
          </a:p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THỰC HIỆN THẢO LUẬN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7034060" y="-2828099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1826" y="2615261"/>
            <a:ext cx="5122937" cy="5122937"/>
          </a:xfrm>
          <a:custGeom>
            <a:avLst/>
            <a:gdLst/>
            <a:ahLst/>
            <a:cxnLst/>
            <a:rect l="l" t="t" r="r" b="b"/>
            <a:pathLst>
              <a:path w="5122937" h="5122937">
                <a:moveTo>
                  <a:pt x="0" y="0"/>
                </a:moveTo>
                <a:lnTo>
                  <a:pt x="5122937" y="0"/>
                </a:lnTo>
                <a:lnTo>
                  <a:pt x="5122937" y="5122937"/>
                </a:lnTo>
                <a:lnTo>
                  <a:pt x="0" y="512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532298" y="2740392"/>
            <a:ext cx="11050639" cy="5286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lựa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liệu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sẽ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sẵn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liệu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ảnh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video...)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dượt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mình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xây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tiêu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chất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lượng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cùng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quả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9823" y="4348596"/>
            <a:ext cx="4386944" cy="138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TRƯỚC KHI</a:t>
            </a:r>
          </a:p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 LUẬN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29626" y="479387"/>
            <a:ext cx="8664586" cy="17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</a:t>
            </a:r>
          </a:p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THỰC HIỆN THẢO LUẬN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7034060" y="-2828099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1826" y="2615261"/>
            <a:ext cx="5122937" cy="5122937"/>
          </a:xfrm>
          <a:custGeom>
            <a:avLst/>
            <a:gdLst/>
            <a:ahLst/>
            <a:cxnLst/>
            <a:rect l="l" t="t" r="r" b="b"/>
            <a:pathLst>
              <a:path w="5122937" h="5122937">
                <a:moveTo>
                  <a:pt x="0" y="0"/>
                </a:moveTo>
                <a:lnTo>
                  <a:pt x="5122937" y="0"/>
                </a:lnTo>
                <a:lnTo>
                  <a:pt x="5122937" y="5122937"/>
                </a:lnTo>
                <a:lnTo>
                  <a:pt x="0" y="512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281809" y="2404128"/>
            <a:ext cx="11634591" cy="3953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Vòng</a:t>
            </a:r>
            <a:r>
              <a:rPr lang="en-US" sz="3699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1: 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Mỗi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viên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Thư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kí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chép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Sau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thúc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mỗi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cử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diện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Vòng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1595" y="4675098"/>
            <a:ext cx="438694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 LUẬN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29626" y="237230"/>
            <a:ext cx="8664586" cy="17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</a:t>
            </a:r>
          </a:p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THỰC HIỆN THẢO LUẬN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7034060" y="-2828099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1826" y="2615261"/>
            <a:ext cx="5122937" cy="5122937"/>
          </a:xfrm>
          <a:custGeom>
            <a:avLst/>
            <a:gdLst/>
            <a:ahLst/>
            <a:cxnLst/>
            <a:rect l="l" t="t" r="r" b="b"/>
            <a:pathLst>
              <a:path w="5122937" h="5122937">
                <a:moveTo>
                  <a:pt x="0" y="0"/>
                </a:moveTo>
                <a:lnTo>
                  <a:pt x="5122937" y="0"/>
                </a:lnTo>
                <a:lnTo>
                  <a:pt x="5122937" y="5122937"/>
                </a:lnTo>
                <a:lnTo>
                  <a:pt x="0" y="512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108539" y="2867141"/>
            <a:ext cx="11333656" cy="4619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Vòng</a:t>
            </a:r>
            <a:r>
              <a:rPr lang="en-US" sz="3699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2: </a:t>
            </a:r>
            <a:r>
              <a:rPr lang="en-US" sz="3699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</a:t>
            </a:r>
            <a:r>
              <a:rPr lang="en-US" sz="3699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699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ở </a:t>
            </a:r>
            <a:r>
              <a:rPr lang="en-US" sz="3699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lớp</a:t>
            </a:r>
            <a:r>
              <a:rPr lang="en-US" sz="3699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học</a:t>
            </a:r>
            <a:r>
              <a:rPr lang="en-US" sz="3699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giới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thiệu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diện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diện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quả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Vòng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1. Khi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diện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mỗi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viên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lắng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nghe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chép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1595" y="4675098"/>
            <a:ext cx="438694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 LUẬN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29626" y="237230"/>
            <a:ext cx="8664586" cy="17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</a:t>
            </a:r>
          </a:p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THỰC HIỆN THẢO LUẬN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7034060" y="-2828099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1826" y="2615261"/>
            <a:ext cx="5122937" cy="5122937"/>
          </a:xfrm>
          <a:custGeom>
            <a:avLst/>
            <a:gdLst/>
            <a:ahLst/>
            <a:cxnLst/>
            <a:rect l="l" t="t" r="r" b="b"/>
            <a:pathLst>
              <a:path w="5122937" h="5122937">
                <a:moveTo>
                  <a:pt x="0" y="0"/>
                </a:moveTo>
                <a:lnTo>
                  <a:pt x="5122937" y="0"/>
                </a:lnTo>
                <a:lnTo>
                  <a:pt x="5122937" y="5122937"/>
                </a:lnTo>
                <a:lnTo>
                  <a:pt x="0" y="512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187191" y="2343008"/>
            <a:ext cx="11729209" cy="5610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Vòng</a:t>
            </a:r>
            <a:r>
              <a:rPr lang="en-US" sz="3500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2: </a:t>
            </a:r>
            <a:r>
              <a:rPr lang="en-US" sz="3500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</a:t>
            </a:r>
            <a:r>
              <a:rPr lang="en-US" sz="3500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00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500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ở </a:t>
            </a:r>
            <a:r>
              <a:rPr lang="en-US" sz="3500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lớp</a:t>
            </a:r>
            <a:r>
              <a:rPr lang="en-US" sz="3500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00" b="1" dirty="0" err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học</a:t>
            </a:r>
            <a:r>
              <a:rPr lang="en-US" sz="3500" b="1" dirty="0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diện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hết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lượt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dưới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điều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hành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viên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lần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lượt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góp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đặt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bất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kì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diện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nhận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phản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hồi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thúc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khẳng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đời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gợi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phẩm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ơn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đóng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góp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viên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00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</a:t>
            </a:r>
            <a:r>
              <a:rPr lang="en-US" sz="3500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1595" y="4675098"/>
            <a:ext cx="438694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 LUẬN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29626" y="237230"/>
            <a:ext cx="8664586" cy="17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</a:t>
            </a:r>
          </a:p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THỰC HIỆN THẢO LUẬN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546023">
            <a:off x="-7034060" y="-2828099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4763325">
            <a:off x="14889315" y="3871151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722853">
            <a:off x="-524709" y="4894612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722853">
            <a:off x="17287041" y="4862862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4130892">
            <a:off x="-1260169" y="7381879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130892">
            <a:off x="15243096" y="-1277576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055670" y="5078780"/>
            <a:ext cx="3273957" cy="47625"/>
            <a:chOff x="0" y="0"/>
            <a:chExt cx="4365276" cy="63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23738" y="6864533"/>
            <a:ext cx="3273957" cy="47625"/>
            <a:chOff x="0" y="0"/>
            <a:chExt cx="4365276" cy="63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365244" cy="63500"/>
            </a:xfrm>
            <a:custGeom>
              <a:avLst/>
              <a:gdLst/>
              <a:ahLst/>
              <a:cxnLst/>
              <a:rect l="l" t="t" r="r" b="b"/>
              <a:pathLst>
                <a:path w="4365244" h="63500">
                  <a:moveTo>
                    <a:pt x="31750" y="0"/>
                  </a:moveTo>
                  <a:lnTo>
                    <a:pt x="4333494" y="0"/>
                  </a:lnTo>
                  <a:cubicBezTo>
                    <a:pt x="4351020" y="0"/>
                    <a:pt x="4365244" y="14224"/>
                    <a:pt x="4365244" y="31750"/>
                  </a:cubicBezTo>
                  <a:cubicBezTo>
                    <a:pt x="4365244" y="49276"/>
                    <a:pt x="4351020" y="63500"/>
                    <a:pt x="4333494" y="63500"/>
                  </a:cubicBezTo>
                  <a:lnTo>
                    <a:pt x="31750" y="63500"/>
                  </a:lnTo>
                  <a:cubicBezTo>
                    <a:pt x="14224" y="63500"/>
                    <a:pt x="0" y="49276"/>
                    <a:pt x="0" y="31750"/>
                  </a:cubicBezTo>
                  <a:cubicBezTo>
                    <a:pt x="0" y="14224"/>
                    <a:pt x="14224" y="0"/>
                    <a:pt x="31750" y="0"/>
                  </a:cubicBezTo>
                  <a:close/>
                </a:path>
              </a:pathLst>
            </a:custGeom>
            <a:solidFill>
              <a:srgbClr val="FFEED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6992" y="8046323"/>
            <a:ext cx="1123812" cy="861121"/>
            <a:chOff x="0" y="0"/>
            <a:chExt cx="1498416" cy="11481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8473" cy="1148207"/>
            </a:xfrm>
            <a:custGeom>
              <a:avLst/>
              <a:gdLst/>
              <a:ahLst/>
              <a:cxnLst/>
              <a:rect l="l" t="t" r="r" b="b"/>
              <a:pathLst>
                <a:path w="1498473" h="1148207">
                  <a:moveTo>
                    <a:pt x="0" y="0"/>
                  </a:moveTo>
                  <a:lnTo>
                    <a:pt x="1498473" y="0"/>
                  </a:lnTo>
                  <a:lnTo>
                    <a:pt x="1498473" y="1148207"/>
                  </a:lnTo>
                  <a:lnTo>
                    <a:pt x="0" y="114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22" r="3" b="-3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105157">
            <a:off x="12219450" y="6786217"/>
            <a:ext cx="10079700" cy="9764709"/>
            <a:chOff x="0" y="0"/>
            <a:chExt cx="13439600" cy="13019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39648" cy="13019660"/>
            </a:xfrm>
            <a:custGeom>
              <a:avLst/>
              <a:gdLst/>
              <a:ahLst/>
              <a:cxnLst/>
              <a:rect l="l" t="t" r="r" b="b"/>
              <a:pathLst>
                <a:path w="13439648" h="13019660">
                  <a:moveTo>
                    <a:pt x="0" y="0"/>
                  </a:moveTo>
                  <a:lnTo>
                    <a:pt x="13439648" y="0"/>
                  </a:lnTo>
                  <a:lnTo>
                    <a:pt x="13439648" y="13019660"/>
                  </a:lnTo>
                  <a:lnTo>
                    <a:pt x="0" y="13019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01826" y="2615261"/>
            <a:ext cx="5122937" cy="5122937"/>
          </a:xfrm>
          <a:custGeom>
            <a:avLst/>
            <a:gdLst/>
            <a:ahLst/>
            <a:cxnLst/>
            <a:rect l="l" t="t" r="r" b="b"/>
            <a:pathLst>
              <a:path w="5122937" h="5122937">
                <a:moveTo>
                  <a:pt x="0" y="0"/>
                </a:moveTo>
                <a:lnTo>
                  <a:pt x="5122937" y="0"/>
                </a:lnTo>
                <a:lnTo>
                  <a:pt x="5122937" y="5122937"/>
                </a:lnTo>
                <a:lnTo>
                  <a:pt x="0" y="51229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624763" y="4074454"/>
            <a:ext cx="9772229" cy="128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quả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buổi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bảng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99" dirty="0" err="1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kiểm</a:t>
            </a:r>
            <a:r>
              <a:rPr lang="en-US" sz="3699" dirty="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9822" y="4446546"/>
            <a:ext cx="4386944" cy="138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SAU KHI</a:t>
            </a:r>
          </a:p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4B45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 LUẬN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56766" y="843535"/>
            <a:ext cx="8664586" cy="17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ÔN TẬP CÁCH THỨC</a:t>
            </a:r>
          </a:p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 THỰC HIỆN THẢO LUẬN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444927">
            <a:off x="-9339952" y="-1403074"/>
            <a:ext cx="11764892" cy="9235440"/>
            <a:chOff x="0" y="0"/>
            <a:chExt cx="15686523" cy="12313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8230813">
            <a:off x="14064767" y="3112269"/>
            <a:ext cx="11764892" cy="9235440"/>
            <a:chOff x="0" y="0"/>
            <a:chExt cx="15686523" cy="12313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58037">
            <a:off x="16345257" y="3250845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58037">
            <a:off x="174984" y="5533329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5896969">
            <a:off x="14662827" y="-381307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73676" y="1028700"/>
            <a:ext cx="1801544" cy="1623642"/>
            <a:chOff x="0" y="0"/>
            <a:chExt cx="2402059" cy="21648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2078" cy="2164842"/>
            </a:xfrm>
            <a:custGeom>
              <a:avLst/>
              <a:gdLst/>
              <a:ahLst/>
              <a:cxnLst/>
              <a:rect l="l" t="t" r="r" b="b"/>
              <a:pathLst>
                <a:path w="2402078" h="2164842">
                  <a:moveTo>
                    <a:pt x="0" y="0"/>
                  </a:moveTo>
                  <a:lnTo>
                    <a:pt x="2402078" y="0"/>
                  </a:lnTo>
                  <a:lnTo>
                    <a:pt x="2402078" y="2164842"/>
                  </a:lnTo>
                  <a:lnTo>
                    <a:pt x="0" y="2164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4" b="-5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07927" y="7292"/>
            <a:ext cx="15520390" cy="105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4"/>
              </a:lnSpc>
            </a:pPr>
            <a:r>
              <a:rPr lang="en-US" sz="6000" b="1">
                <a:solidFill>
                  <a:srgbClr val="274D66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THỰC HÀNH THẢO LUẬN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2834" y="1996976"/>
            <a:ext cx="4650186" cy="1905895"/>
            <a:chOff x="0" y="0"/>
            <a:chExt cx="6200248" cy="25411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2618976"/>
            <a:ext cx="16230600" cy="6639324"/>
          </a:xfrm>
          <a:custGeom>
            <a:avLst/>
            <a:gdLst/>
            <a:ahLst/>
            <a:cxnLst/>
            <a:rect l="l" t="t" r="r" b="b"/>
            <a:pathLst>
              <a:path w="16230600" h="6639324">
                <a:moveTo>
                  <a:pt x="0" y="0"/>
                </a:moveTo>
                <a:lnTo>
                  <a:pt x="16230600" y="0"/>
                </a:lnTo>
                <a:lnTo>
                  <a:pt x="16230600" y="6639324"/>
                </a:lnTo>
                <a:lnTo>
                  <a:pt x="0" y="6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065356" y="4804694"/>
            <a:ext cx="14470043" cy="3107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5841" lvl="2" indent="-335280" algn="just">
              <a:lnSpc>
                <a:spcPts val="6160"/>
              </a:lnSpc>
              <a:buFont typeface="Arial"/>
              <a:buChar char="⚬"/>
            </a:pP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chia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4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endParaRPr lang="en-US" sz="4400" dirty="0">
              <a:solidFill>
                <a:srgbClr val="274D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1005841" lvl="2" indent="-335280" algn="just">
              <a:lnSpc>
                <a:spcPts val="6160"/>
              </a:lnSpc>
              <a:buFont typeface="Arial"/>
              <a:buChar char="⚬"/>
            </a:pP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HS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lựa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phẩm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chứa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đời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sống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thiết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giàu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1005842" lvl="2" indent="-335281" algn="just">
              <a:lnSpc>
                <a:spcPts val="6159"/>
              </a:lnSpc>
              <a:buFont typeface="Arial"/>
              <a:buChar char="⚬"/>
            </a:pP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GV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Văn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bản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thuộc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Bài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4.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72469" y="1282411"/>
            <a:ext cx="6907550" cy="89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4500" b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XÁC ĐỊNH ĐỀ TÀI THẢO LUẬN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364819" y="2799531"/>
            <a:ext cx="7315200" cy="1526587"/>
            <a:chOff x="0" y="0"/>
            <a:chExt cx="9753600" cy="203544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53600" cy="2035429"/>
            </a:xfrm>
            <a:custGeom>
              <a:avLst/>
              <a:gdLst/>
              <a:ahLst/>
              <a:cxnLst/>
              <a:rect l="l" t="t" r="r" b="b"/>
              <a:pathLst>
                <a:path w="9753600" h="2035429">
                  <a:moveTo>
                    <a:pt x="0" y="0"/>
                  </a:moveTo>
                  <a:lnTo>
                    <a:pt x="9753600" y="0"/>
                  </a:lnTo>
                  <a:lnTo>
                    <a:pt x="9753600" y="2035429"/>
                  </a:lnTo>
                  <a:lnTo>
                    <a:pt x="0" y="2035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61" b="-1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388352" y="3022270"/>
            <a:ext cx="7315200" cy="110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6600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Chọn văn bản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71" cy="1092200"/>
        </p:xfrm>
        <a:graphic>
          <a:graphicData uri="http://schemas.openxmlformats.org/drawingml/2006/table">
            <a:tbl>
              <a:tblPr/>
              <a:tblGrid>
                <a:gridCol w="162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78639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5066281" y="7196666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51060" y="7614611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Thảo luận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444927">
            <a:off x="-9339952" y="-1403074"/>
            <a:ext cx="11764892" cy="9235440"/>
            <a:chOff x="0" y="0"/>
            <a:chExt cx="15686523" cy="12313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8230813">
            <a:off x="14064767" y="3112269"/>
            <a:ext cx="11764892" cy="9235440"/>
            <a:chOff x="0" y="0"/>
            <a:chExt cx="15686523" cy="12313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58037">
            <a:off x="16345257" y="3250845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58037">
            <a:off x="174984" y="5533329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5896969">
            <a:off x="14662827" y="-381307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73676" y="1028700"/>
            <a:ext cx="1801544" cy="1623642"/>
            <a:chOff x="0" y="0"/>
            <a:chExt cx="2402059" cy="21648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2078" cy="2164842"/>
            </a:xfrm>
            <a:custGeom>
              <a:avLst/>
              <a:gdLst/>
              <a:ahLst/>
              <a:cxnLst/>
              <a:rect l="l" t="t" r="r" b="b"/>
              <a:pathLst>
                <a:path w="2402078" h="2164842">
                  <a:moveTo>
                    <a:pt x="0" y="0"/>
                  </a:moveTo>
                  <a:lnTo>
                    <a:pt x="2402078" y="0"/>
                  </a:lnTo>
                  <a:lnTo>
                    <a:pt x="2402078" y="2164842"/>
                  </a:lnTo>
                  <a:lnTo>
                    <a:pt x="0" y="2164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4" b="-5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82834" y="1996976"/>
            <a:ext cx="4650186" cy="1905895"/>
            <a:chOff x="0" y="0"/>
            <a:chExt cx="6200248" cy="25411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17" name="Freeform 17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28700" y="2618976"/>
            <a:ext cx="16230600" cy="6639324"/>
          </a:xfrm>
          <a:custGeom>
            <a:avLst/>
            <a:gdLst/>
            <a:ahLst/>
            <a:cxnLst/>
            <a:rect l="l" t="t" r="r" b="b"/>
            <a:pathLst>
              <a:path w="16230600" h="6639324">
                <a:moveTo>
                  <a:pt x="0" y="0"/>
                </a:moveTo>
                <a:lnTo>
                  <a:pt x="16230600" y="0"/>
                </a:lnTo>
                <a:lnTo>
                  <a:pt x="16230600" y="6639324"/>
                </a:lnTo>
                <a:lnTo>
                  <a:pt x="0" y="6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3507927" y="2995242"/>
            <a:ext cx="12781919" cy="1511431"/>
            <a:chOff x="0" y="0"/>
            <a:chExt cx="17042559" cy="201524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042558" cy="2015221"/>
            </a:xfrm>
            <a:custGeom>
              <a:avLst/>
              <a:gdLst/>
              <a:ahLst/>
              <a:cxnLst/>
              <a:rect l="l" t="t" r="r" b="b"/>
              <a:pathLst>
                <a:path w="17042558" h="2015221">
                  <a:moveTo>
                    <a:pt x="0" y="0"/>
                  </a:moveTo>
                  <a:lnTo>
                    <a:pt x="17042558" y="0"/>
                  </a:lnTo>
                  <a:lnTo>
                    <a:pt x="17042558" y="2015221"/>
                  </a:lnTo>
                  <a:lnTo>
                    <a:pt x="0" y="201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38527" b="-3852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663461" y="369432"/>
            <a:ext cx="15520390" cy="105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4"/>
              </a:lnSpc>
            </a:pPr>
            <a:r>
              <a:rPr lang="en-US" sz="6000" b="1">
                <a:solidFill>
                  <a:srgbClr val="274D66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THỰC HÀNH THẢO LUẬN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33020" y="1550381"/>
            <a:ext cx="6907550" cy="89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4500" b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XÁC ĐỊNH ĐỀ TÀI THẢO LUẬN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98885" y="3161939"/>
            <a:ext cx="10322729" cy="134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2"/>
              </a:lnSpc>
            </a:pPr>
            <a:r>
              <a:rPr lang="en-US" sz="8000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Rô-mê-ô và Giu-li-ét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835936" y="4915651"/>
            <a:ext cx="12231253" cy="1545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5842" lvl="2" indent="-335281" algn="just">
              <a:lnSpc>
                <a:spcPts val="6159"/>
              </a:lnSpc>
              <a:buFont typeface="Arial"/>
              <a:buChar char="⚬"/>
            </a:pP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đáng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phù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lứa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tuổi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83260" y="6870860"/>
            <a:ext cx="12231253" cy="76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 b="1" dirty="0" err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VẺ</a:t>
            </a:r>
            <a:r>
              <a:rPr lang="en-US" sz="4400" b="1" dirty="0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ĐẸP</a:t>
            </a:r>
            <a:r>
              <a:rPr lang="en-US" sz="4400" b="1" dirty="0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4400" b="1" dirty="0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TÌNH</a:t>
            </a:r>
            <a:r>
              <a:rPr lang="en-US" sz="4400" b="1" dirty="0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YÊU</a:t>
            </a:r>
            <a:endParaRPr lang="en-US" sz="4400" b="1" dirty="0">
              <a:solidFill>
                <a:srgbClr val="C0504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6" name="Freeform 26"/>
          <p:cNvSpPr/>
          <p:nvPr/>
        </p:nvSpPr>
        <p:spPr>
          <a:xfrm rot="-818994">
            <a:off x="662020" y="4784382"/>
            <a:ext cx="3639078" cy="5032768"/>
          </a:xfrm>
          <a:custGeom>
            <a:avLst/>
            <a:gdLst/>
            <a:ahLst/>
            <a:cxnLst/>
            <a:rect l="l" t="t" r="r" b="b"/>
            <a:pathLst>
              <a:path w="3639078" h="5032768">
                <a:moveTo>
                  <a:pt x="0" y="0"/>
                </a:moveTo>
                <a:lnTo>
                  <a:pt x="3639078" y="0"/>
                </a:lnTo>
                <a:lnTo>
                  <a:pt x="3639078" y="5032768"/>
                </a:lnTo>
                <a:lnTo>
                  <a:pt x="0" y="50327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444927">
            <a:off x="-9339952" y="-1403074"/>
            <a:ext cx="11764892" cy="9235440"/>
            <a:chOff x="0" y="0"/>
            <a:chExt cx="15686523" cy="12313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8230813">
            <a:off x="14064767" y="3112269"/>
            <a:ext cx="11764892" cy="9235440"/>
            <a:chOff x="0" y="0"/>
            <a:chExt cx="15686523" cy="12313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686532" cy="12313920"/>
            </a:xfrm>
            <a:custGeom>
              <a:avLst/>
              <a:gdLst/>
              <a:ahLst/>
              <a:cxnLst/>
              <a:rect l="l" t="t" r="r" b="b"/>
              <a:pathLst>
                <a:path w="15686532" h="12313920">
                  <a:moveTo>
                    <a:pt x="0" y="0"/>
                  </a:moveTo>
                  <a:lnTo>
                    <a:pt x="15686532" y="0"/>
                  </a:lnTo>
                  <a:lnTo>
                    <a:pt x="15686532" y="12313920"/>
                  </a:lnTo>
                  <a:lnTo>
                    <a:pt x="0" y="1231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" r="-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58037">
            <a:off x="16345257" y="3250845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58037">
            <a:off x="174984" y="5533329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5896969">
            <a:off x="14662827" y="-381307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73676" y="1028700"/>
            <a:ext cx="1801544" cy="1623642"/>
            <a:chOff x="0" y="0"/>
            <a:chExt cx="2402059" cy="21648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2078" cy="2164842"/>
            </a:xfrm>
            <a:custGeom>
              <a:avLst/>
              <a:gdLst/>
              <a:ahLst/>
              <a:cxnLst/>
              <a:rect l="l" t="t" r="r" b="b"/>
              <a:pathLst>
                <a:path w="2402078" h="2164842">
                  <a:moveTo>
                    <a:pt x="0" y="0"/>
                  </a:moveTo>
                  <a:lnTo>
                    <a:pt x="2402078" y="0"/>
                  </a:lnTo>
                  <a:lnTo>
                    <a:pt x="2402078" y="2164842"/>
                  </a:lnTo>
                  <a:lnTo>
                    <a:pt x="0" y="2164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14" b="-5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07927" y="201772"/>
            <a:ext cx="15520390" cy="11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4"/>
              </a:lnSpc>
            </a:pPr>
            <a:r>
              <a:rPr lang="en-US" sz="6000" b="1">
                <a:solidFill>
                  <a:srgbClr val="274D66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THỰC HÀNH THẢO LUẬN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2834" y="1996976"/>
            <a:ext cx="4650186" cy="1905895"/>
            <a:chOff x="0" y="0"/>
            <a:chExt cx="6200248" cy="254119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18" name="Freeform 18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2618976"/>
            <a:ext cx="16230600" cy="6639324"/>
          </a:xfrm>
          <a:custGeom>
            <a:avLst/>
            <a:gdLst/>
            <a:ahLst/>
            <a:cxnLst/>
            <a:rect l="l" t="t" r="r" b="b"/>
            <a:pathLst>
              <a:path w="16230600" h="6639324">
                <a:moveTo>
                  <a:pt x="0" y="0"/>
                </a:moveTo>
                <a:lnTo>
                  <a:pt x="16230600" y="0"/>
                </a:lnTo>
                <a:lnTo>
                  <a:pt x="16230600" y="6639324"/>
                </a:lnTo>
                <a:lnTo>
                  <a:pt x="0" y="6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963895" y="4723019"/>
            <a:ext cx="11647705" cy="2327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05842" lvl="2" indent="-335281" algn="just">
              <a:lnSpc>
                <a:spcPts val="6159"/>
              </a:lnSpc>
              <a:buFont typeface="Arial"/>
              <a:buChar char="⚬"/>
            </a:pP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tưởng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Phiếu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chuẩn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cho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Vẻ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đẹp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tình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yêu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vở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kịch</a:t>
            </a:r>
            <a:r>
              <a:rPr lang="en-US" sz="4400" dirty="0">
                <a:solidFill>
                  <a:srgbClr val="274D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Rô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-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mê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-ô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và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Giu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-li-</a:t>
            </a:r>
            <a:r>
              <a:rPr lang="en-US" sz="4400" i="1" dirty="0" err="1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ét</a:t>
            </a:r>
            <a:r>
              <a:rPr lang="en-US" sz="4400" i="1" dirty="0">
                <a:solidFill>
                  <a:srgbClr val="274D66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6603" y="1342199"/>
            <a:ext cx="6907550" cy="111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4500" b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QUY TRÌNH THỰC HÀNH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364819" y="2799531"/>
            <a:ext cx="7315200" cy="1526587"/>
            <a:chOff x="0" y="0"/>
            <a:chExt cx="9753600" cy="203544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53600" cy="2035429"/>
            </a:xfrm>
            <a:custGeom>
              <a:avLst/>
              <a:gdLst/>
              <a:ahLst/>
              <a:cxnLst/>
              <a:rect l="l" t="t" r="r" b="b"/>
              <a:pathLst>
                <a:path w="9753600" h="2035429">
                  <a:moveTo>
                    <a:pt x="0" y="0"/>
                  </a:moveTo>
                  <a:lnTo>
                    <a:pt x="9753600" y="0"/>
                  </a:lnTo>
                  <a:lnTo>
                    <a:pt x="9753600" y="2035429"/>
                  </a:lnTo>
                  <a:lnTo>
                    <a:pt x="0" y="2035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61" b="-1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388352" y="3012745"/>
            <a:ext cx="7315200" cy="117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5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Tìm ý tưởng</a:t>
            </a:r>
          </a:p>
        </p:txBody>
      </p:sp>
      <p:sp>
        <p:nvSpPr>
          <p:cNvPr id="25" name="Freeform 25"/>
          <p:cNvSpPr/>
          <p:nvPr/>
        </p:nvSpPr>
        <p:spPr>
          <a:xfrm rot="-986368">
            <a:off x="1167425" y="4732793"/>
            <a:ext cx="3591506" cy="4966976"/>
          </a:xfrm>
          <a:custGeom>
            <a:avLst/>
            <a:gdLst/>
            <a:ahLst/>
            <a:cxnLst/>
            <a:rect l="l" t="t" r="r" b="b"/>
            <a:pathLst>
              <a:path w="3591506" h="4966976">
                <a:moveTo>
                  <a:pt x="0" y="0"/>
                </a:moveTo>
                <a:lnTo>
                  <a:pt x="3591506" y="0"/>
                </a:lnTo>
                <a:lnTo>
                  <a:pt x="3591506" y="4966977"/>
                </a:lnTo>
                <a:lnTo>
                  <a:pt x="0" y="49669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63812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6146498" y="1833535"/>
            <a:ext cx="785441" cy="785441"/>
            <a:chOff x="0" y="0"/>
            <a:chExt cx="1047255" cy="10472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 rot="-572826">
            <a:off x="17177809" y="2296083"/>
            <a:ext cx="1631679" cy="2449050"/>
            <a:chOff x="0" y="0"/>
            <a:chExt cx="2175572" cy="3265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537479">
            <a:off x="14517319" y="9036609"/>
            <a:ext cx="3575928" cy="938681"/>
            <a:chOff x="0" y="0"/>
            <a:chExt cx="4767904" cy="12515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767961" cy="1251585"/>
            </a:xfrm>
            <a:custGeom>
              <a:avLst/>
              <a:gdLst/>
              <a:ahLst/>
              <a:cxnLst/>
              <a:rect l="l" t="t" r="r" b="b"/>
              <a:pathLst>
                <a:path w="4767961" h="1251585">
                  <a:moveTo>
                    <a:pt x="0" y="0"/>
                  </a:moveTo>
                  <a:lnTo>
                    <a:pt x="4767961" y="0"/>
                  </a:lnTo>
                  <a:lnTo>
                    <a:pt x="4767961" y="1251585"/>
                  </a:lnTo>
                  <a:lnTo>
                    <a:pt x="0" y="1251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2178" r="1" b="-21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2" name="Freeform 32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8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5"/>
          <p:cNvSpPr txBox="1"/>
          <p:nvPr/>
        </p:nvSpPr>
        <p:spPr>
          <a:xfrm rot="-551909">
            <a:off x="14808883" y="8312740"/>
            <a:ext cx="2337389" cy="92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</a:pPr>
            <a:r>
              <a:rPr lang="en-US" sz="4825">
                <a:solidFill>
                  <a:srgbClr val="7695BF"/>
                </a:solidFill>
                <a:latin typeface="Sweet Apricot"/>
                <a:ea typeface="Sweet Apricot"/>
                <a:cs typeface="Sweet Apricot"/>
                <a:sym typeface="Sweet Apricot"/>
              </a:rPr>
              <a:t>next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43030" y="3268852"/>
            <a:ext cx="15096188" cy="5094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9001" lvl="3" indent="-222250" algn="just">
              <a:lnSpc>
                <a:spcPts val="5040"/>
              </a:lnSpc>
              <a:buFont typeface="Arial"/>
              <a:buChar char="￭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Em hiểu thế nào là tình yêu trong cuộc sống?</a:t>
            </a:r>
          </a:p>
          <a:p>
            <a:pPr marL="889001" lvl="3" indent="-222250" algn="just">
              <a:lnSpc>
                <a:spcPts val="5040"/>
              </a:lnSpc>
              <a:buFont typeface="Arial"/>
              <a:buChar char="￭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Em đánh giá / nhận định thế nào về tình yêu trong văn bản kịch Rô-mê-ô và Giu-li-ét?</a:t>
            </a:r>
          </a:p>
          <a:p>
            <a:pPr marL="889001" lvl="3" indent="-222250" algn="just">
              <a:lnSpc>
                <a:spcPts val="5040"/>
              </a:lnSpc>
              <a:buFont typeface="Arial"/>
              <a:buChar char="￭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Hãy tìm những lí lẽ, bằng chứng để chứng minh nhận định của bản thân.</a:t>
            </a:r>
          </a:p>
          <a:p>
            <a:pPr marL="889001" lvl="3" indent="-222250" algn="just">
              <a:lnSpc>
                <a:spcPts val="5040"/>
              </a:lnSpc>
              <a:buFont typeface="Arial"/>
              <a:buChar char="￭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Ngoài nhận định trên, em có ý kiến / quan điểm nào khác về tình yêu trong vở kịch đó không? Vì sao?</a:t>
            </a:r>
          </a:p>
          <a:p>
            <a:pPr marL="889001" lvl="3" indent="-222250" algn="just">
              <a:lnSpc>
                <a:spcPts val="5040"/>
              </a:lnSpc>
              <a:buFont typeface="Arial"/>
              <a:buChar char="￭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Theo em, trong cuộc sống ngày nay, làm thế nào để có được một tình yêu đẹp?</a:t>
            </a:r>
          </a:p>
          <a:p>
            <a:pPr marL="889001" lvl="3" indent="-222250" algn="just">
              <a:lnSpc>
                <a:spcPts val="5040"/>
              </a:lnSpc>
              <a:buFont typeface="Arial"/>
              <a:buChar char="￭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Qua bài nói của mình, thông điệp mà em muốn truyền đạt đến mọi người là gì?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3035165" y="457297"/>
            <a:ext cx="4561986" cy="3440864"/>
            <a:chOff x="0" y="0"/>
            <a:chExt cx="1201511" cy="90623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01511" cy="906236"/>
            </a:xfrm>
            <a:custGeom>
              <a:avLst/>
              <a:gdLst/>
              <a:ahLst/>
              <a:cxnLst/>
              <a:rect l="l" t="t" r="r" b="b"/>
              <a:pathLst>
                <a:path w="1201511" h="906236">
                  <a:moveTo>
                    <a:pt x="600755" y="0"/>
                  </a:moveTo>
                  <a:lnTo>
                    <a:pt x="689444" y="97627"/>
                  </a:lnTo>
                  <a:lnTo>
                    <a:pt x="818704" y="30861"/>
                  </a:lnTo>
                  <a:lnTo>
                    <a:pt x="854845" y="146163"/>
                  </a:lnTo>
                  <a:lnTo>
                    <a:pt x="1007215" y="119275"/>
                  </a:lnTo>
                  <a:lnTo>
                    <a:pt x="985930" y="236682"/>
                  </a:lnTo>
                  <a:lnTo>
                    <a:pt x="1140832" y="253303"/>
                  </a:lnTo>
                  <a:lnTo>
                    <a:pt x="1064993" y="356955"/>
                  </a:lnTo>
                  <a:lnTo>
                    <a:pt x="1201511" y="414841"/>
                  </a:lnTo>
                  <a:lnTo>
                    <a:pt x="1081360" y="490742"/>
                  </a:lnTo>
                  <a:lnTo>
                    <a:pt x="1181053" y="582075"/>
                  </a:lnTo>
                  <a:lnTo>
                    <a:pt x="1032817" y="619974"/>
                  </a:lnTo>
                  <a:lnTo>
                    <a:pt x="1082223" y="732418"/>
                  </a:lnTo>
                  <a:lnTo>
                    <a:pt x="925924" y="727195"/>
                  </a:lnTo>
                  <a:lnTo>
                    <a:pt x="918367" y="845565"/>
                  </a:lnTo>
                  <a:lnTo>
                    <a:pt x="775113" y="797927"/>
                  </a:lnTo>
                  <a:lnTo>
                    <a:pt x="711617" y="906236"/>
                  </a:lnTo>
                  <a:lnTo>
                    <a:pt x="600755" y="822616"/>
                  </a:lnTo>
                  <a:lnTo>
                    <a:pt x="489893" y="906236"/>
                  </a:lnTo>
                  <a:lnTo>
                    <a:pt x="426397" y="797927"/>
                  </a:lnTo>
                  <a:lnTo>
                    <a:pt x="283143" y="845565"/>
                  </a:lnTo>
                  <a:lnTo>
                    <a:pt x="275587" y="727195"/>
                  </a:lnTo>
                  <a:lnTo>
                    <a:pt x="119288" y="732418"/>
                  </a:lnTo>
                  <a:lnTo>
                    <a:pt x="168693" y="619974"/>
                  </a:lnTo>
                  <a:lnTo>
                    <a:pt x="20458" y="582075"/>
                  </a:lnTo>
                  <a:lnTo>
                    <a:pt x="120151" y="490742"/>
                  </a:lnTo>
                  <a:lnTo>
                    <a:pt x="0" y="414841"/>
                  </a:lnTo>
                  <a:lnTo>
                    <a:pt x="136518" y="356955"/>
                  </a:lnTo>
                  <a:lnTo>
                    <a:pt x="60677" y="253303"/>
                  </a:lnTo>
                  <a:lnTo>
                    <a:pt x="215581" y="236682"/>
                  </a:lnTo>
                  <a:lnTo>
                    <a:pt x="194296" y="119275"/>
                  </a:lnTo>
                  <a:lnTo>
                    <a:pt x="346666" y="146163"/>
                  </a:lnTo>
                  <a:lnTo>
                    <a:pt x="382807" y="30861"/>
                  </a:lnTo>
                  <a:lnTo>
                    <a:pt x="512067" y="97627"/>
                  </a:lnTo>
                  <a:lnTo>
                    <a:pt x="600755" y="0"/>
                  </a:lnTo>
                  <a:close/>
                </a:path>
              </a:pathLst>
            </a:custGeom>
            <a:solidFill>
              <a:srgbClr val="FFCB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6510" y="79559"/>
              <a:ext cx="788491" cy="670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Thực hiện phiếu: 10 phút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Luyện nói cá nhân: 5 phút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234793" y="2143576"/>
            <a:ext cx="12231253" cy="76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 b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TÌM Ý TƯỞNG CHO BÀI NÓI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2080517">
            <a:off x="17016038" y="-391368"/>
            <a:ext cx="1631679" cy="2449050"/>
            <a:chOff x="0" y="0"/>
            <a:chExt cx="2175572" cy="326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37618" y="351890"/>
            <a:ext cx="12631814" cy="781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4000" b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PHIẾU HỌC TẬP 01 – CHUẨN BỊ THẢO LUẬN NHÓM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800100" y="1612900"/>
          <a:ext cx="16687800" cy="7645400"/>
        </p:xfrm>
        <a:graphic>
          <a:graphicData uri="http://schemas.openxmlformats.org/drawingml/2006/table">
            <a:tbl>
              <a:tblPr/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4966">
                <a:tc gridSpan="4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I. Các ý kiến, lí lẽ, bằng chứng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I. Các ý kiến, lí lẽ, bằng chứng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I. Các ý kiến, lí lẽ, bằng chứng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I. Các ý kiến, lí lẽ, bằng chứng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7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Ý kiến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Lí lẽ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Lí lẽ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Bằng chứng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7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850">
                <a:tc gridSpan="4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II. Trao đổi với các ý kiến trái chiều (dự kiến)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II. Trao đổi với các ý kiến trái chiều (dự kiến)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II. Trao đổi với các ý kiến trái chiều (dự kiến)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II. Trao đổi với các ý kiến trái chiều (dự kiến)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730">
                <a:tc gridSpan="2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Ý kiến trái chiều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Ý kiến trái chiều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Phản hồi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Phản hồi của tôi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730">
                <a:tc gridSpan="2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2080517">
            <a:off x="17016038" y="-391368"/>
            <a:ext cx="1631679" cy="2449050"/>
            <a:chOff x="0" y="0"/>
            <a:chExt cx="2175572" cy="326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28093" y="461402"/>
            <a:ext cx="12631814" cy="9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4000" b="1">
                <a:solidFill>
                  <a:srgbClr val="C0504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PHIẾU HỌC TẬP 02 – GHI CHÉP THẢO LUẬN NHÓM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800100" y="1703123"/>
          <a:ext cx="16687800" cy="7555178"/>
        </p:xfrm>
        <a:graphic>
          <a:graphicData uri="http://schemas.openxmlformats.org/drawingml/2006/table">
            <a:tbl>
              <a:tblPr/>
              <a:tblGrid>
                <a:gridCol w="166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531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THÔNG TIN CHUNG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202">
                <a:tc>
                  <a:txBody>
                    <a:bodyPr/>
                    <a:lstStyle/>
                    <a:p>
                      <a:pPr marL="422275" lvl="1" indent="-211138" algn="just">
                        <a:lnSpc>
                          <a:spcPts val="4200"/>
                        </a:lnSpc>
                        <a:buAutoNum type="arabicPeriod"/>
                        <a:defRPr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Chủ đề thảo luận</a:t>
                      </a:r>
                      <a:endParaRPr lang="en-US" sz="1100"/>
                    </a:p>
                    <a:p>
                      <a:pPr marL="422275" lvl="1" indent="-211138" algn="just">
                        <a:lnSpc>
                          <a:spcPts val="4200"/>
                        </a:lnSpc>
                        <a:buAutoNum type="arabicPeriod"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Thời gian, địa điểm thảo luận</a:t>
                      </a:r>
                    </a:p>
                    <a:p>
                      <a:pPr marL="422275" lvl="1" indent="-211138" algn="just">
                        <a:lnSpc>
                          <a:spcPts val="4200"/>
                        </a:lnSpc>
                        <a:buAutoNum type="arabicPeriod"/>
                      </a:pPr>
                      <a:r>
                        <a:rPr lang="en-US" sz="3500" b="1" i="1">
                          <a:solidFill>
                            <a:srgbClr val="274D66"/>
                          </a:solidFill>
                          <a:latin typeface="Roboto Condensed Bold Italics"/>
                          <a:ea typeface="Roboto Condensed Bold Italics"/>
                          <a:cs typeface="Roboto Condensed Bold Italics"/>
                          <a:sym typeface="Roboto Condensed Bold Italics"/>
                        </a:rPr>
                        <a:t>Thành phần tham gia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382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NỘI DUNG CHÍNH CỦA CUỘC THẢO LUẬN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21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03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KẾT QUẢ THẢO LUẬN</a:t>
                      </a: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03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39163" y="1763812"/>
            <a:ext cx="16230600" cy="8523188"/>
          </a:xfrm>
          <a:custGeom>
            <a:avLst/>
            <a:gdLst/>
            <a:ahLst/>
            <a:cxnLst/>
            <a:rect l="l" t="t" r="r" b="b"/>
            <a:pathLst>
              <a:path w="16230600" h="8523188">
                <a:moveTo>
                  <a:pt x="0" y="0"/>
                </a:moveTo>
                <a:lnTo>
                  <a:pt x="16230600" y="0"/>
                </a:lnTo>
                <a:lnTo>
                  <a:pt x="16230600" y="8523188"/>
                </a:lnTo>
                <a:lnTo>
                  <a:pt x="0" y="8523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6146498" y="1833535"/>
            <a:ext cx="785441" cy="785441"/>
            <a:chOff x="0" y="0"/>
            <a:chExt cx="1047255" cy="10472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 rot="-572826">
            <a:off x="17177809" y="2296083"/>
            <a:ext cx="1631679" cy="2449050"/>
            <a:chOff x="0" y="0"/>
            <a:chExt cx="2175572" cy="3265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0" name="Freeform 30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183433" y="4023009"/>
            <a:ext cx="13335341" cy="590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655"/>
              </a:lnSpc>
              <a:buFont typeface="Arial"/>
              <a:buChar char="•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 chia thành 4 nhóm (hoặc linh hoạt số lượng nhóm tùy thuộc vào số lượng HS trong lớp, khoảng 6 HS/ nhóm là phù hợp)</a:t>
            </a:r>
          </a:p>
          <a:p>
            <a:pPr marL="755651" lvl="1" indent="-377825" algn="just">
              <a:lnSpc>
                <a:spcPts val="4655"/>
              </a:lnSpc>
              <a:buFont typeface="Arial"/>
              <a:buChar char="•"/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 gia thảo luận về chủ đề </a:t>
            </a:r>
            <a:r>
              <a:rPr lang="en-US" sz="3500" b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Vẻ đẹp của tình yêu</a:t>
            </a: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từ vở kịch </a:t>
            </a:r>
            <a:r>
              <a:rPr lang="en-US" sz="3500" i="1">
                <a:solidFill>
                  <a:srgbClr val="393E61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Rô-mê-ô và Giu-li-ét</a:t>
            </a: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theo quy trình:</a:t>
            </a:r>
          </a:p>
          <a:p>
            <a:pPr algn="just">
              <a:lnSpc>
                <a:spcPts val="4655"/>
              </a:lnSpc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+ Chuẩn bị trước khi thảo luận: 10 phút </a:t>
            </a:r>
          </a:p>
          <a:p>
            <a:pPr algn="just">
              <a:lnSpc>
                <a:spcPts val="4655"/>
              </a:lnSpc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+ HS chuẩn bị nội dung thảo luận theo mẫu phiếu </a:t>
            </a:r>
            <a:r>
              <a:rPr lang="en-US" sz="3500" b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Chuẩn bị thảo luận – PHT 01 </a:t>
            </a:r>
          </a:p>
          <a:p>
            <a:pPr algn="just">
              <a:lnSpc>
                <a:spcPts val="4655"/>
              </a:lnSpc>
            </a:pPr>
            <a:r>
              <a:rPr lang="en-US" sz="35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+Thực hành thảo luận: 15 phút. Mỗi cá nhân sử dụng mẫu phiếu </a:t>
            </a:r>
            <a:r>
              <a:rPr lang="en-US" sz="3500" b="1">
                <a:solidFill>
                  <a:srgbClr val="393E6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Ghi chép nội dung thảo luận – PHT 02</a:t>
            </a:r>
          </a:p>
          <a:p>
            <a:pPr marL="1429809" lvl="3" indent="-357452" algn="just">
              <a:lnSpc>
                <a:spcPts val="4655"/>
              </a:lnSpc>
            </a:pPr>
            <a:endParaRPr lang="en-US" sz="3500" b="1">
              <a:solidFill>
                <a:srgbClr val="393E61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5338964" y="2310131"/>
            <a:ext cx="7315200" cy="1526587"/>
            <a:chOff x="0" y="0"/>
            <a:chExt cx="9753600" cy="203544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753600" cy="2035429"/>
            </a:xfrm>
            <a:custGeom>
              <a:avLst/>
              <a:gdLst/>
              <a:ahLst/>
              <a:cxnLst/>
              <a:rect l="l" t="t" r="r" b="b"/>
              <a:pathLst>
                <a:path w="9753600" h="2035429">
                  <a:moveTo>
                    <a:pt x="0" y="0"/>
                  </a:moveTo>
                  <a:lnTo>
                    <a:pt x="9753600" y="0"/>
                  </a:lnTo>
                  <a:lnTo>
                    <a:pt x="9753600" y="2035429"/>
                  </a:lnTo>
                  <a:lnTo>
                    <a:pt x="0" y="2035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161" b="-16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905606" y="104590"/>
            <a:ext cx="15520390" cy="11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4"/>
              </a:lnSpc>
            </a:pPr>
            <a:r>
              <a:rPr lang="en-US" sz="6000" b="1">
                <a:solidFill>
                  <a:srgbClr val="274D66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THỰC HÀNH THẢO LUẬN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46045" y="2514624"/>
            <a:ext cx="7315200" cy="118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1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Vòng nội bộ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6218677">
            <a:off x="-8087861" y="4995756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1780934">
            <a:off x="13233079" y="-5549522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13158978" y="0"/>
                  </a:moveTo>
                  <a:lnTo>
                    <a:pt x="0" y="0"/>
                  </a:lnTo>
                  <a:lnTo>
                    <a:pt x="0" y="12237847"/>
                  </a:lnTo>
                  <a:lnTo>
                    <a:pt x="13158978" y="12237847"/>
                  </a:lnTo>
                  <a:lnTo>
                    <a:pt x="13158978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572826">
            <a:off x="-794778" y="4190781"/>
            <a:ext cx="1631679" cy="2449050"/>
            <a:chOff x="0" y="0"/>
            <a:chExt cx="2175572" cy="326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00585">
            <a:off x="17351848" y="3224659"/>
            <a:ext cx="1631679" cy="2449050"/>
            <a:chOff x="0" y="0"/>
            <a:chExt cx="2175572" cy="3265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10319975">
            <a:off x="15691390" y="7104743"/>
            <a:ext cx="4316584" cy="4756566"/>
            <a:chOff x="0" y="0"/>
            <a:chExt cx="5755445" cy="63420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10598868">
            <a:off x="-1242250" y="-1044571"/>
            <a:ext cx="4316584" cy="4756566"/>
            <a:chOff x="0" y="0"/>
            <a:chExt cx="5755445" cy="63420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506190" y="3358105"/>
            <a:ext cx="3771409" cy="5404888"/>
          </a:xfrm>
          <a:custGeom>
            <a:avLst/>
            <a:gdLst/>
            <a:ahLst/>
            <a:cxnLst/>
            <a:rect l="l" t="t" r="r" b="b"/>
            <a:pathLst>
              <a:path w="3771409" h="5404888">
                <a:moveTo>
                  <a:pt x="0" y="0"/>
                </a:moveTo>
                <a:lnTo>
                  <a:pt x="3771409" y="0"/>
                </a:lnTo>
                <a:lnTo>
                  <a:pt x="3771409" y="5404888"/>
                </a:lnTo>
                <a:lnTo>
                  <a:pt x="0" y="54048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482608" y="3369811"/>
            <a:ext cx="5747777" cy="3771409"/>
          </a:xfrm>
          <a:custGeom>
            <a:avLst/>
            <a:gdLst/>
            <a:ahLst/>
            <a:cxnLst/>
            <a:rect l="l" t="t" r="r" b="b"/>
            <a:pathLst>
              <a:path w="5747777" h="3771409">
                <a:moveTo>
                  <a:pt x="0" y="0"/>
                </a:moveTo>
                <a:lnTo>
                  <a:pt x="5747777" y="0"/>
                </a:lnTo>
                <a:lnTo>
                  <a:pt x="5747777" y="3771409"/>
                </a:lnTo>
                <a:lnTo>
                  <a:pt x="0" y="3771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 rot="1036589">
            <a:off x="14756874" y="6255206"/>
            <a:ext cx="1536428" cy="1484574"/>
            <a:chOff x="0" y="0"/>
            <a:chExt cx="2048571" cy="19794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48510" cy="1979422"/>
            </a:xfrm>
            <a:custGeom>
              <a:avLst/>
              <a:gdLst/>
              <a:ahLst/>
              <a:cxnLst/>
              <a:rect l="l" t="t" r="r" b="b"/>
              <a:pathLst>
                <a:path w="2048510" h="1979422">
                  <a:moveTo>
                    <a:pt x="0" y="0"/>
                  </a:moveTo>
                  <a:lnTo>
                    <a:pt x="2048510" y="0"/>
                  </a:lnTo>
                  <a:lnTo>
                    <a:pt x="2048510" y="1979422"/>
                  </a:lnTo>
                  <a:lnTo>
                    <a:pt x="0" y="1979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0" r="-1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42853" y="3652506"/>
            <a:ext cx="1083696" cy="976681"/>
            <a:chOff x="0" y="0"/>
            <a:chExt cx="1444928" cy="13022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44879" cy="1302258"/>
            </a:xfrm>
            <a:custGeom>
              <a:avLst/>
              <a:gdLst/>
              <a:ahLst/>
              <a:cxnLst/>
              <a:rect l="l" t="t" r="r" b="b"/>
              <a:pathLst>
                <a:path w="1444879" h="1302258">
                  <a:moveTo>
                    <a:pt x="0" y="0"/>
                  </a:moveTo>
                  <a:lnTo>
                    <a:pt x="1444879" y="0"/>
                  </a:lnTo>
                  <a:lnTo>
                    <a:pt x="1444879" y="1302258"/>
                  </a:lnTo>
                  <a:lnTo>
                    <a:pt x="0" y="1302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611" r="-3" b="-6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14374" y="1047962"/>
            <a:ext cx="15520390" cy="11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84"/>
              </a:lnSpc>
            </a:pPr>
            <a:r>
              <a:rPr lang="en-US" sz="6000" b="1">
                <a:solidFill>
                  <a:srgbClr val="393E61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ĐÁNH GIÁ, RÚT KINH NGHIỆM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72095" y="4741405"/>
            <a:ext cx="2784236" cy="2447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 giá dựa trên bảng kiểm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60704" y="4675259"/>
            <a:ext cx="4591584" cy="89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</a:pPr>
            <a:r>
              <a:rPr lang="en-US" sz="450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Rút kinh nghiệm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154457" y="6280794"/>
            <a:ext cx="5695225" cy="4114800"/>
            <a:chOff x="0" y="0"/>
            <a:chExt cx="7593633" cy="548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593584" cy="5486400"/>
            </a:xfrm>
            <a:custGeom>
              <a:avLst/>
              <a:gdLst/>
              <a:ahLst/>
              <a:cxnLst/>
              <a:rect l="l" t="t" r="r" b="b"/>
              <a:pathLst>
                <a:path w="7593584" h="5486400">
                  <a:moveTo>
                    <a:pt x="0" y="0"/>
                  </a:moveTo>
                  <a:lnTo>
                    <a:pt x="7593584" y="0"/>
                  </a:lnTo>
                  <a:lnTo>
                    <a:pt x="759358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09" b="-1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705440" y="-1389339"/>
            <a:ext cx="3352965" cy="2840876"/>
            <a:chOff x="0" y="0"/>
            <a:chExt cx="4470620" cy="37878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0654" cy="3787775"/>
            </a:xfrm>
            <a:custGeom>
              <a:avLst/>
              <a:gdLst/>
              <a:ahLst/>
              <a:cxnLst/>
              <a:rect l="l" t="t" r="r" b="b"/>
              <a:pathLst>
                <a:path w="4470654" h="3787775">
                  <a:moveTo>
                    <a:pt x="0" y="0"/>
                  </a:moveTo>
                  <a:lnTo>
                    <a:pt x="4470654" y="0"/>
                  </a:lnTo>
                  <a:lnTo>
                    <a:pt x="4470654" y="3787775"/>
                  </a:lnTo>
                  <a:lnTo>
                    <a:pt x="0" y="3787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52" b="-1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118492" y="-999804"/>
            <a:ext cx="4294383" cy="4114800"/>
            <a:chOff x="0" y="0"/>
            <a:chExt cx="5725844" cy="548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25795" cy="5486400"/>
            </a:xfrm>
            <a:custGeom>
              <a:avLst/>
              <a:gdLst/>
              <a:ahLst/>
              <a:cxnLst/>
              <a:rect l="l" t="t" r="r" b="b"/>
              <a:pathLst>
                <a:path w="5725795" h="5486400">
                  <a:moveTo>
                    <a:pt x="0" y="0"/>
                  </a:moveTo>
                  <a:lnTo>
                    <a:pt x="5725795" y="0"/>
                  </a:lnTo>
                  <a:lnTo>
                    <a:pt x="572579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5366916" y="7231994"/>
            <a:ext cx="4294383" cy="4114800"/>
            <a:chOff x="0" y="0"/>
            <a:chExt cx="5725844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25795" cy="5486400"/>
            </a:xfrm>
            <a:custGeom>
              <a:avLst/>
              <a:gdLst/>
              <a:ahLst/>
              <a:cxnLst/>
              <a:rect l="l" t="t" r="r" b="b"/>
              <a:pathLst>
                <a:path w="5725795" h="5486400">
                  <a:moveTo>
                    <a:pt x="0" y="0"/>
                  </a:moveTo>
                  <a:lnTo>
                    <a:pt x="5725795" y="0"/>
                  </a:lnTo>
                  <a:lnTo>
                    <a:pt x="572579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9" b="-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86771" y="1994352"/>
            <a:ext cx="5251984" cy="6929603"/>
          </a:xfrm>
          <a:custGeom>
            <a:avLst/>
            <a:gdLst/>
            <a:ahLst/>
            <a:cxnLst/>
            <a:rect l="l" t="t" r="r" b="b"/>
            <a:pathLst>
              <a:path w="5251984" h="6929603">
                <a:moveTo>
                  <a:pt x="0" y="0"/>
                </a:moveTo>
                <a:lnTo>
                  <a:pt x="5251984" y="0"/>
                </a:lnTo>
                <a:lnTo>
                  <a:pt x="5251984" y="6929603"/>
                </a:lnTo>
                <a:lnTo>
                  <a:pt x="0" y="6929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355960" y="395405"/>
            <a:ext cx="15520390" cy="105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6000" b="1">
                <a:solidFill>
                  <a:srgbClr val="274D66"/>
                </a:solidFill>
                <a:latin typeface="Fraunces Bold"/>
                <a:ea typeface="Fraunces Bold"/>
                <a:cs typeface="Fraunces Bold"/>
                <a:sym typeface="Fraunces Bold"/>
              </a:rPr>
              <a:t>IV. VẬN DỤNG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6721391" y="1994352"/>
            <a:ext cx="10378702" cy="7082282"/>
          </a:xfrm>
          <a:custGeom>
            <a:avLst/>
            <a:gdLst/>
            <a:ahLst/>
            <a:cxnLst/>
            <a:rect l="l" t="t" r="r" b="b"/>
            <a:pathLst>
              <a:path w="10378702" h="7082282">
                <a:moveTo>
                  <a:pt x="0" y="0"/>
                </a:moveTo>
                <a:lnTo>
                  <a:pt x="10378702" y="0"/>
                </a:lnTo>
                <a:lnTo>
                  <a:pt x="10378702" y="7082282"/>
                </a:lnTo>
                <a:lnTo>
                  <a:pt x="0" y="7082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038083" y="2519346"/>
            <a:ext cx="9521576" cy="6318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399" lvl="2" indent="-304800" algn="just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HS thực hành ở nhà, trình bày một bài nói hoàn chỉnh về vấn đề đáng quan tâm trong đời sống phù hợp với lứa tuổi (được gợi ra từ tác phẩm văn học.)</a:t>
            </a:r>
          </a:p>
          <a:p>
            <a:pPr marL="914399" lvl="2" indent="-304800" algn="just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Video quay rõ tối thiểu là chân dung học sinh, quay ngang điện thoại</a:t>
            </a:r>
          </a:p>
          <a:p>
            <a:pPr marL="914399" lvl="2" indent="-304800" algn="just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 thanh rõ, không lẫn tạp âm</a:t>
            </a:r>
          </a:p>
          <a:p>
            <a:pPr marL="914399" lvl="2" indent="-304800" algn="just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 dài video không quá 7 phút</a:t>
            </a:r>
          </a:p>
          <a:p>
            <a:pPr marL="914399" lvl="2" indent="-304800" algn="just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Hạn nộp: 1 tuần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9356" y="3296284"/>
            <a:ext cx="4446814" cy="421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393E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Mỗi HS thực hiện nhiệm vụ thảo luận ý kiến về một hiện tượng trong đời sống– quay video gửi lại cho GV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7222" y="-2897284"/>
            <a:ext cx="6943517" cy="5112165"/>
            <a:chOff x="0" y="0"/>
            <a:chExt cx="9258023" cy="68162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339700">
            <a:off x="-2230870" y="-165042"/>
            <a:ext cx="4316584" cy="4756566"/>
            <a:chOff x="0" y="0"/>
            <a:chExt cx="5755445" cy="63420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42987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28700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28700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42987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49525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67955" y="3830021"/>
            <a:ext cx="13875229" cy="1765916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06385" y="4213142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71894" y="4736820"/>
            <a:ext cx="11067380" cy="83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HS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ôn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tập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lại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5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chuẩn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bị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cho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tiết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Ôn</a:t>
            </a:r>
            <a:r>
              <a:rPr lang="en-US" sz="4800" b="1" dirty="0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00" b="1" dirty="0" err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tập</a:t>
            </a:r>
            <a:endParaRPr lang="en-US" sz="4800" b="1" dirty="0">
              <a:solidFill>
                <a:srgbClr val="274D66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20" name="Group 20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 rot="-8100000">
            <a:off x="13358380" y="7486708"/>
            <a:ext cx="4316584" cy="4756566"/>
            <a:chOff x="0" y="0"/>
            <a:chExt cx="5755445" cy="634208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-1496216">
            <a:off x="17472160" y="166969"/>
            <a:ext cx="1631679" cy="2449050"/>
            <a:chOff x="0" y="0"/>
            <a:chExt cx="2175572" cy="3265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 rot="-1496216">
            <a:off x="-657090" y="8485469"/>
            <a:ext cx="1631679" cy="2449050"/>
            <a:chOff x="0" y="0"/>
            <a:chExt cx="2175572" cy="3265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257390">
            <a:off x="252621" y="7006103"/>
            <a:ext cx="1988128" cy="1921029"/>
            <a:chOff x="0" y="0"/>
            <a:chExt cx="2650837" cy="25613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0871" cy="2561336"/>
            </a:xfrm>
            <a:custGeom>
              <a:avLst/>
              <a:gdLst/>
              <a:ahLst/>
              <a:cxnLst/>
              <a:rect l="l" t="t" r="r" b="b"/>
              <a:pathLst>
                <a:path w="2650871" h="2561336">
                  <a:moveTo>
                    <a:pt x="0" y="0"/>
                  </a:moveTo>
                  <a:lnTo>
                    <a:pt x="2650871" y="0"/>
                  </a:lnTo>
                  <a:lnTo>
                    <a:pt x="2650871" y="2561336"/>
                  </a:lnTo>
                  <a:lnTo>
                    <a:pt x="0" y="2561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3" r="1" b="-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877674" y="1552315"/>
            <a:ext cx="1707264" cy="1538672"/>
            <a:chOff x="0" y="0"/>
            <a:chExt cx="2276352" cy="20515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76348" cy="2051558"/>
            </a:xfrm>
            <a:custGeom>
              <a:avLst/>
              <a:gdLst/>
              <a:ahLst/>
              <a:cxnLst/>
              <a:rect l="l" t="t" r="r" b="b"/>
              <a:pathLst>
                <a:path w="2276348" h="2051558">
                  <a:moveTo>
                    <a:pt x="0" y="0"/>
                  </a:moveTo>
                  <a:lnTo>
                    <a:pt x="2276348" y="0"/>
                  </a:lnTo>
                  <a:lnTo>
                    <a:pt x="2276348" y="2051558"/>
                  </a:lnTo>
                  <a:lnTo>
                    <a:pt x="0" y="2051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547" b="-5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133195" y="5198980"/>
            <a:ext cx="903503" cy="1084606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924471" y="2103469"/>
            <a:ext cx="9110829" cy="105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84"/>
              </a:lnSpc>
            </a:pPr>
            <a:r>
              <a:rPr lang="en-US" sz="6000" b="1">
                <a:solidFill>
                  <a:srgbClr val="274D66"/>
                </a:solidFill>
                <a:latin typeface="Fraunces Bold"/>
                <a:ea typeface="Fraunces Bold"/>
                <a:cs typeface="Fraunces Bold"/>
                <a:sym typeface="Fraunces Bold"/>
              </a:rPr>
              <a:t>IV.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946784">
            <a:off x="-5239924" y="-1851141"/>
            <a:ext cx="9869218" cy="9178373"/>
            <a:chOff x="0" y="0"/>
            <a:chExt cx="13158957" cy="12237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0" y="0"/>
                  </a:moveTo>
                  <a:lnTo>
                    <a:pt x="13158978" y="0"/>
                  </a:lnTo>
                  <a:lnTo>
                    <a:pt x="13158978" y="12237847"/>
                  </a:lnTo>
                  <a:lnTo>
                    <a:pt x="0" y="1223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8861509">
            <a:off x="13413264" y="4669114"/>
            <a:ext cx="9869218" cy="9178373"/>
            <a:chOff x="0" y="0"/>
            <a:chExt cx="13158957" cy="122378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158978" cy="12237847"/>
            </a:xfrm>
            <a:custGeom>
              <a:avLst/>
              <a:gdLst/>
              <a:ahLst/>
              <a:cxnLst/>
              <a:rect l="l" t="t" r="r" b="b"/>
              <a:pathLst>
                <a:path w="13158978" h="12237847">
                  <a:moveTo>
                    <a:pt x="0" y="0"/>
                  </a:moveTo>
                  <a:lnTo>
                    <a:pt x="13158978" y="0"/>
                  </a:lnTo>
                  <a:lnTo>
                    <a:pt x="13158978" y="12237847"/>
                  </a:lnTo>
                  <a:lnTo>
                    <a:pt x="0" y="12237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00" b="-6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4602668">
            <a:off x="-498169" y="7127879"/>
            <a:ext cx="4316584" cy="4756566"/>
            <a:chOff x="0" y="0"/>
            <a:chExt cx="5755445" cy="63420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4168726" y="-873957"/>
            <a:ext cx="4316584" cy="4756566"/>
            <a:chOff x="0" y="0"/>
            <a:chExt cx="5755445" cy="63420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55386" cy="6342126"/>
            </a:xfrm>
            <a:custGeom>
              <a:avLst/>
              <a:gdLst/>
              <a:ahLst/>
              <a:cxnLst/>
              <a:rect l="l" t="t" r="r" b="b"/>
              <a:pathLst>
                <a:path w="5755386" h="6342126">
                  <a:moveTo>
                    <a:pt x="0" y="0"/>
                  </a:moveTo>
                  <a:lnTo>
                    <a:pt x="5755386" y="0"/>
                  </a:lnTo>
                  <a:lnTo>
                    <a:pt x="5755386" y="6342126"/>
                  </a:lnTo>
                  <a:lnTo>
                    <a:pt x="0" y="6342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72" r="-1" b="-5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722853">
            <a:off x="78541" y="3878612"/>
            <a:ext cx="1631679" cy="2449050"/>
            <a:chOff x="0" y="0"/>
            <a:chExt cx="2175572" cy="326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290870">
            <a:off x="16855032" y="3168843"/>
            <a:ext cx="1631679" cy="2449050"/>
            <a:chOff x="0" y="0"/>
            <a:chExt cx="2175572" cy="326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2083" y="7245044"/>
            <a:ext cx="3843834" cy="893691"/>
            <a:chOff x="0" y="0"/>
            <a:chExt cx="5125112" cy="11915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5085" cy="1191641"/>
            </a:xfrm>
            <a:custGeom>
              <a:avLst/>
              <a:gdLst/>
              <a:ahLst/>
              <a:cxnLst/>
              <a:rect l="l" t="t" r="r" b="b"/>
              <a:pathLst>
                <a:path w="5125085" h="1191641">
                  <a:moveTo>
                    <a:pt x="0" y="0"/>
                  </a:moveTo>
                  <a:lnTo>
                    <a:pt x="5125085" y="0"/>
                  </a:lnTo>
                  <a:lnTo>
                    <a:pt x="5125085" y="1191641"/>
                  </a:lnTo>
                  <a:lnTo>
                    <a:pt x="0" y="1191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7" b="-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778442">
            <a:off x="14449644" y="6850113"/>
            <a:ext cx="2160444" cy="2087529"/>
            <a:chOff x="0" y="0"/>
            <a:chExt cx="2880592" cy="27833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80614" cy="2783332"/>
            </a:xfrm>
            <a:custGeom>
              <a:avLst/>
              <a:gdLst/>
              <a:ahLst/>
              <a:cxnLst/>
              <a:rect l="l" t="t" r="r" b="b"/>
              <a:pathLst>
                <a:path w="2880614" h="2783332">
                  <a:moveTo>
                    <a:pt x="0" y="0"/>
                  </a:moveTo>
                  <a:lnTo>
                    <a:pt x="2880614" y="0"/>
                  </a:lnTo>
                  <a:lnTo>
                    <a:pt x="2880614" y="2783332"/>
                  </a:lnTo>
                  <a:lnTo>
                    <a:pt x="0" y="2783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50" b="-1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515393" y="4095119"/>
            <a:ext cx="9709952" cy="1587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31"/>
              </a:lnSpc>
            </a:pP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Cảm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ơn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các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em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</a:p>
          <a:p>
            <a:pPr algn="ctr">
              <a:lnSpc>
                <a:spcPts val="6131"/>
              </a:lnSpc>
            </a:pP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và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hẹn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gặp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5677" dirty="0" err="1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lại</a:t>
            </a:r>
            <a:r>
              <a:rPr lang="en-US" sz="5677" dirty="0">
                <a:solidFill>
                  <a:srgbClr val="393E61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76" cy="1394393"/>
        </p:xfrm>
        <a:graphic>
          <a:graphicData uri="http://schemas.openxmlformats.org/drawingml/2006/table">
            <a:tbl>
              <a:tblPr/>
              <a:tblGrid>
                <a:gridCol w="91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155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394393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5066281" y="7196666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6860" y="7595561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 dirty="0" err="1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Tác</a:t>
            </a:r>
            <a:r>
              <a:rPr lang="en-US" sz="6999" dirty="0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6999" dirty="0" err="1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phẩm</a:t>
            </a:r>
            <a:r>
              <a:rPr lang="en-US" sz="6999" dirty="0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6999" dirty="0" err="1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văn</a:t>
            </a:r>
            <a:r>
              <a:rPr lang="en-US" sz="6999" dirty="0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6999" dirty="0" err="1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học</a:t>
            </a:r>
            <a:endParaRPr lang="en-US" sz="6999" dirty="0">
              <a:solidFill>
                <a:srgbClr val="274D66"/>
              </a:solidFill>
              <a:latin typeface="#9Slide05 Fourth Medium"/>
              <a:ea typeface="#9Slide05 Fourth Medium"/>
              <a:cs typeface="#9Slide05 Fourth Medium"/>
              <a:sym typeface="#9Slide05 Fourth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80" cy="1394393"/>
        </p:xfrm>
        <a:graphic>
          <a:graphicData uri="http://schemas.openxmlformats.org/drawingml/2006/table">
            <a:tbl>
              <a:tblPr/>
              <a:tblGrid>
                <a:gridCol w="97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765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394393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5066281" y="7196666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6860" y="7595561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Vấn đề đời sống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71" cy="1394393"/>
        </p:xfrm>
        <a:graphic>
          <a:graphicData uri="http://schemas.openxmlformats.org/drawingml/2006/table">
            <a:tbl>
              <a:tblPr/>
              <a:tblGrid>
                <a:gridCol w="209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2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2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2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4393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6534659" y="7236756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6860" y="7595561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Bi kịch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77" cy="1394393"/>
        </p:xfrm>
        <a:graphic>
          <a:graphicData uri="http://schemas.openxmlformats.org/drawingml/2006/table">
            <a:tbl>
              <a:tblPr/>
              <a:tblGrid>
                <a:gridCol w="86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616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394393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5066281" y="7196666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6860" y="7595561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Ý kiến trái chiều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71" cy="1394393"/>
        </p:xfrm>
        <a:graphic>
          <a:graphicData uri="http://schemas.openxmlformats.org/drawingml/2006/table">
            <a:tbl>
              <a:tblPr/>
              <a:tblGrid>
                <a:gridCol w="162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94393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5864071" y="7067443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36860" y="7595561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Nhận thức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7819" y="1742299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4" name="Freeform 34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7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1629116" y="5201043"/>
          <a:ext cx="14648571" cy="1378844"/>
        </p:xfrm>
        <a:graphic>
          <a:graphicData uri="http://schemas.openxmlformats.org/drawingml/2006/table">
            <a:tbl>
              <a:tblPr/>
              <a:tblGrid>
                <a:gridCol w="162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7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8844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>
                          <a:solidFill>
                            <a:srgbClr val="274D66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Freeform 38"/>
          <p:cNvSpPr/>
          <p:nvPr/>
        </p:nvSpPr>
        <p:spPr>
          <a:xfrm rot="-1819851">
            <a:off x="5637935" y="7162076"/>
            <a:ext cx="1741159" cy="1741159"/>
          </a:xfrm>
          <a:custGeom>
            <a:avLst/>
            <a:gdLst/>
            <a:ahLst/>
            <a:cxnLst/>
            <a:rect l="l" t="t" r="r" b="b"/>
            <a:pathLst>
              <a:path w="1741159" h="1741159">
                <a:moveTo>
                  <a:pt x="0" y="0"/>
                </a:moveTo>
                <a:lnTo>
                  <a:pt x="1741159" y="0"/>
                </a:lnTo>
                <a:lnTo>
                  <a:pt x="1741159" y="1741160"/>
                </a:lnTo>
                <a:lnTo>
                  <a:pt x="0" y="17411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3353793" y="3184815"/>
            <a:ext cx="9942653" cy="7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8"/>
              </a:lnSpc>
            </a:pPr>
            <a:r>
              <a:rPr lang="en-US" sz="5599">
                <a:solidFill>
                  <a:srgbClr val="274D66"/>
                </a:solidFill>
                <a:latin typeface="#9Slide07 SVNRevolution"/>
                <a:ea typeface="#9Slide07 SVNRevolution"/>
                <a:cs typeface="#9Slide07 SVNRevolution"/>
                <a:sym typeface="#9Slide07 SVNRevolution"/>
              </a:rPr>
              <a:t>Ghép nối tinh nhanh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34102" y="7714719"/>
            <a:ext cx="8450672" cy="94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6999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Hiểu biết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08027">
            <a:off x="11310832" y="8255091"/>
            <a:ext cx="9675613" cy="7123670"/>
            <a:chOff x="0" y="0"/>
            <a:chExt cx="12900817" cy="949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00787" cy="9498203"/>
            </a:xfrm>
            <a:custGeom>
              <a:avLst/>
              <a:gdLst/>
              <a:ahLst/>
              <a:cxnLst/>
              <a:rect l="l" t="t" r="r" b="b"/>
              <a:pathLst>
                <a:path w="12900787" h="9498203">
                  <a:moveTo>
                    <a:pt x="0" y="0"/>
                  </a:moveTo>
                  <a:lnTo>
                    <a:pt x="12900787" y="0"/>
                  </a:lnTo>
                  <a:lnTo>
                    <a:pt x="12900787" y="9498203"/>
                  </a:lnTo>
                  <a:lnTo>
                    <a:pt x="0" y="9498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" r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497472" y="-2897284"/>
            <a:ext cx="6943517" cy="5112165"/>
            <a:chOff x="0" y="0"/>
            <a:chExt cx="9258023" cy="6816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258046" cy="6816217"/>
            </a:xfrm>
            <a:custGeom>
              <a:avLst/>
              <a:gdLst/>
              <a:ahLst/>
              <a:cxnLst/>
              <a:rect l="l" t="t" r="r" b="b"/>
              <a:pathLst>
                <a:path w="9258046" h="6816217">
                  <a:moveTo>
                    <a:pt x="0" y="0"/>
                  </a:moveTo>
                  <a:lnTo>
                    <a:pt x="9258046" y="0"/>
                  </a:lnTo>
                  <a:lnTo>
                    <a:pt x="9258046" y="6816217"/>
                  </a:lnTo>
                  <a:lnTo>
                    <a:pt x="0" y="6816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" b="-2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57275"/>
            <a:ext cx="4650186" cy="1905895"/>
            <a:chOff x="0" y="0"/>
            <a:chExt cx="6200248" cy="25411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0267" cy="2541143"/>
            </a:xfrm>
            <a:custGeom>
              <a:avLst/>
              <a:gdLst/>
              <a:ahLst/>
              <a:cxnLst/>
              <a:rect l="l" t="t" r="r" b="b"/>
              <a:pathLst>
                <a:path w="6200267" h="2541143">
                  <a:moveTo>
                    <a:pt x="0" y="0"/>
                  </a:moveTo>
                  <a:lnTo>
                    <a:pt x="6200267" y="0"/>
                  </a:lnTo>
                  <a:lnTo>
                    <a:pt x="6200267" y="2541143"/>
                  </a:lnTo>
                  <a:lnTo>
                    <a:pt x="0" y="2541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7546" b="-4754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53793" y="1045463"/>
            <a:ext cx="4650186" cy="725587"/>
            <a:chOff x="0" y="0"/>
            <a:chExt cx="6200248" cy="967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678886" y="1045463"/>
            <a:ext cx="4650186" cy="725587"/>
            <a:chOff x="0" y="0"/>
            <a:chExt cx="6200248" cy="9674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03979" y="1057275"/>
            <a:ext cx="4650186" cy="725587"/>
            <a:chOff x="0" y="0"/>
            <a:chExt cx="6200248" cy="9674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00267" cy="967486"/>
            </a:xfrm>
            <a:custGeom>
              <a:avLst/>
              <a:gdLst/>
              <a:ahLst/>
              <a:cxnLst/>
              <a:rect l="l" t="t" r="r" b="b"/>
              <a:pathLst>
                <a:path w="6200267" h="967486">
                  <a:moveTo>
                    <a:pt x="0" y="0"/>
                  </a:moveTo>
                  <a:lnTo>
                    <a:pt x="6200267" y="0"/>
                  </a:lnTo>
                  <a:lnTo>
                    <a:pt x="6200267" y="967486"/>
                  </a:lnTo>
                  <a:lnTo>
                    <a:pt x="0" y="9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6215" b="-2062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04079" y="1763812"/>
            <a:ext cx="16230600" cy="7494488"/>
          </a:xfrm>
          <a:custGeom>
            <a:avLst/>
            <a:gdLst/>
            <a:ahLst/>
            <a:cxnLst/>
            <a:rect l="l" t="t" r="r" b="b"/>
            <a:pathLst>
              <a:path w="16230600" h="7494488">
                <a:moveTo>
                  <a:pt x="0" y="0"/>
                </a:moveTo>
                <a:lnTo>
                  <a:pt x="16230600" y="0"/>
                </a:lnTo>
                <a:lnTo>
                  <a:pt x="16230600" y="7494488"/>
                </a:lnTo>
                <a:lnTo>
                  <a:pt x="0" y="7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21824" y="2676917"/>
            <a:ext cx="13875229" cy="1971675"/>
            <a:chOff x="0" y="0"/>
            <a:chExt cx="18500305" cy="2628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D3E8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321824" y="2497885"/>
            <a:ext cx="13875229" cy="1971675"/>
            <a:chOff x="0" y="0"/>
            <a:chExt cx="18500305" cy="262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500344" cy="2628900"/>
            </a:xfrm>
            <a:custGeom>
              <a:avLst/>
              <a:gdLst/>
              <a:ahLst/>
              <a:cxnLst/>
              <a:rect l="l" t="t" r="r" b="b"/>
              <a:pathLst>
                <a:path w="18500344" h="2628900">
                  <a:moveTo>
                    <a:pt x="1314450" y="0"/>
                  </a:moveTo>
                  <a:lnTo>
                    <a:pt x="17185894" y="0"/>
                  </a:lnTo>
                  <a:cubicBezTo>
                    <a:pt x="17911826" y="0"/>
                    <a:pt x="18500344" y="588518"/>
                    <a:pt x="18500344" y="1314450"/>
                  </a:cubicBezTo>
                  <a:cubicBezTo>
                    <a:pt x="18500344" y="2040382"/>
                    <a:pt x="17911826" y="2628900"/>
                    <a:pt x="17185894" y="2628900"/>
                  </a:cubicBezTo>
                  <a:lnTo>
                    <a:pt x="1314450" y="2628900"/>
                  </a:lnTo>
                  <a:cubicBezTo>
                    <a:pt x="588518" y="2628900"/>
                    <a:pt x="0" y="2040382"/>
                    <a:pt x="0" y="1314450"/>
                  </a:cubicBezTo>
                  <a:cubicBezTo>
                    <a:pt x="0" y="588518"/>
                    <a:pt x="588518" y="0"/>
                    <a:pt x="1314450" y="0"/>
                  </a:cubicBezTo>
                  <a:close/>
                </a:path>
              </a:pathLst>
            </a:custGeom>
            <a:solidFill>
              <a:srgbClr val="EBF7F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94812" y="3170104"/>
            <a:ext cx="785441" cy="785441"/>
            <a:chOff x="0" y="0"/>
            <a:chExt cx="1047255" cy="1047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7242" cy="1047242"/>
            </a:xfrm>
            <a:custGeom>
              <a:avLst/>
              <a:gdLst/>
              <a:ahLst/>
              <a:cxnLst/>
              <a:rect l="l" t="t" r="r" b="b"/>
              <a:pathLst>
                <a:path w="1047242" h="1047242">
                  <a:moveTo>
                    <a:pt x="0" y="0"/>
                  </a:moveTo>
                  <a:lnTo>
                    <a:pt x="1047242" y="0"/>
                  </a:lnTo>
                  <a:lnTo>
                    <a:pt x="1047242" y="1047242"/>
                  </a:lnTo>
                  <a:lnTo>
                    <a:pt x="0" y="1047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204" r="-1206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712722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5992641" y="1028700"/>
            <a:ext cx="546578" cy="546578"/>
          </a:xfrm>
          <a:custGeom>
            <a:avLst/>
            <a:gdLst/>
            <a:ahLst/>
            <a:cxnLst/>
            <a:rect l="l" t="t" r="r" b="b"/>
            <a:pathLst>
              <a:path w="546578" h="546578">
                <a:moveTo>
                  <a:pt x="0" y="0"/>
                </a:moveTo>
                <a:lnTo>
                  <a:pt x="546578" y="0"/>
                </a:lnTo>
                <a:lnTo>
                  <a:pt x="546578" y="546578"/>
                </a:lnTo>
                <a:lnTo>
                  <a:pt x="0" y="5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6120063" y="1246420"/>
            <a:ext cx="291732" cy="57150"/>
            <a:chOff x="0" y="0"/>
            <a:chExt cx="388976" cy="76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001" cy="76200"/>
            </a:xfrm>
            <a:custGeom>
              <a:avLst/>
              <a:gdLst/>
              <a:ahLst/>
              <a:cxnLst/>
              <a:rect l="l" t="t" r="r" b="b"/>
              <a:pathLst>
                <a:path w="389001" h="76200">
                  <a:moveTo>
                    <a:pt x="38100" y="0"/>
                  </a:moveTo>
                  <a:lnTo>
                    <a:pt x="350901" y="0"/>
                  </a:lnTo>
                  <a:cubicBezTo>
                    <a:pt x="371983" y="0"/>
                    <a:pt x="389001" y="17018"/>
                    <a:pt x="389001" y="38100"/>
                  </a:cubicBezTo>
                  <a:cubicBezTo>
                    <a:pt x="389001" y="59182"/>
                    <a:pt x="371983" y="76200"/>
                    <a:pt x="350901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879743" y="1195721"/>
            <a:ext cx="212536" cy="212536"/>
            <a:chOff x="0" y="0"/>
            <a:chExt cx="283381" cy="28338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3337" cy="283337"/>
            </a:xfrm>
            <a:custGeom>
              <a:avLst/>
              <a:gdLst/>
              <a:ahLst/>
              <a:cxnLst/>
              <a:rect l="l" t="t" r="r" b="b"/>
              <a:pathLst>
                <a:path w="283337" h="283337">
                  <a:moveTo>
                    <a:pt x="0" y="0"/>
                  </a:moveTo>
                  <a:lnTo>
                    <a:pt x="283337" y="0"/>
                  </a:lnTo>
                  <a:lnTo>
                    <a:pt x="283337" y="283337"/>
                  </a:lnTo>
                  <a:lnTo>
                    <a:pt x="0" y="283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r="-15" b="-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 rot="-2080517">
            <a:off x="212860" y="7018407"/>
            <a:ext cx="1631679" cy="2449050"/>
            <a:chOff x="0" y="0"/>
            <a:chExt cx="2175572" cy="3265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-572826">
            <a:off x="16469488" y="3245035"/>
            <a:ext cx="1631679" cy="2449050"/>
            <a:chOff x="0" y="0"/>
            <a:chExt cx="2175572" cy="3265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75510" cy="3265424"/>
            </a:xfrm>
            <a:custGeom>
              <a:avLst/>
              <a:gdLst/>
              <a:ahLst/>
              <a:cxnLst/>
              <a:rect l="l" t="t" r="r" b="b"/>
              <a:pathLst>
                <a:path w="2175510" h="3265424">
                  <a:moveTo>
                    <a:pt x="0" y="0"/>
                  </a:moveTo>
                  <a:lnTo>
                    <a:pt x="2175510" y="0"/>
                  </a:lnTo>
                  <a:lnTo>
                    <a:pt x="2175510" y="3265424"/>
                  </a:lnTo>
                  <a:lnTo>
                    <a:pt x="0" y="3265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1194" r="-119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 rot="-537479">
            <a:off x="14204677" y="8497247"/>
            <a:ext cx="3575928" cy="938681"/>
            <a:chOff x="0" y="0"/>
            <a:chExt cx="4767904" cy="12515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767961" cy="1251585"/>
            </a:xfrm>
            <a:custGeom>
              <a:avLst/>
              <a:gdLst/>
              <a:ahLst/>
              <a:cxnLst/>
              <a:rect l="l" t="t" r="r" b="b"/>
              <a:pathLst>
                <a:path w="4767961" h="1251585">
                  <a:moveTo>
                    <a:pt x="0" y="0"/>
                  </a:moveTo>
                  <a:lnTo>
                    <a:pt x="4767961" y="0"/>
                  </a:lnTo>
                  <a:lnTo>
                    <a:pt x="4767961" y="1251585"/>
                  </a:lnTo>
                  <a:lnTo>
                    <a:pt x="0" y="1251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2178" r="1" b="-21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 rot="-7504509">
            <a:off x="11061859" y="3498767"/>
            <a:ext cx="572671" cy="1162784"/>
            <a:chOff x="0" y="0"/>
            <a:chExt cx="763561" cy="155037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63524" cy="1550416"/>
            </a:xfrm>
            <a:custGeom>
              <a:avLst/>
              <a:gdLst/>
              <a:ahLst/>
              <a:cxnLst/>
              <a:rect l="l" t="t" r="r" b="b"/>
              <a:pathLst>
                <a:path w="763524" h="1550416">
                  <a:moveTo>
                    <a:pt x="0" y="0"/>
                  </a:moveTo>
                  <a:lnTo>
                    <a:pt x="763524" y="0"/>
                  </a:lnTo>
                  <a:lnTo>
                    <a:pt x="763524" y="1550416"/>
                  </a:lnTo>
                  <a:lnTo>
                    <a:pt x="0" y="1550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1174" r="-1179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 rot="3092617">
            <a:off x="354768" y="2862758"/>
            <a:ext cx="1298623" cy="1400133"/>
            <a:chOff x="0" y="0"/>
            <a:chExt cx="1731497" cy="1866844"/>
          </a:xfrm>
        </p:grpSpPr>
        <p:sp>
          <p:nvSpPr>
            <p:cNvPr id="36" name="Freeform 36"/>
            <p:cNvSpPr/>
            <p:nvPr/>
          </p:nvSpPr>
          <p:spPr>
            <a:xfrm flipH="1">
              <a:off x="0" y="0"/>
              <a:ext cx="1731518" cy="1866900"/>
            </a:xfrm>
            <a:custGeom>
              <a:avLst/>
              <a:gdLst/>
              <a:ahLst/>
              <a:cxnLst/>
              <a:rect l="l" t="t" r="r" b="b"/>
              <a:pathLst>
                <a:path w="1731518" h="1866900">
                  <a:moveTo>
                    <a:pt x="1731518" y="0"/>
                  </a:moveTo>
                  <a:lnTo>
                    <a:pt x="0" y="0"/>
                  </a:lnTo>
                  <a:lnTo>
                    <a:pt x="0" y="1866900"/>
                  </a:lnTo>
                  <a:lnTo>
                    <a:pt x="1731518" y="1866900"/>
                  </a:lnTo>
                  <a:lnTo>
                    <a:pt x="1731518" y="0"/>
                  </a:lnTo>
                  <a:close/>
                </a:path>
              </a:pathLst>
            </a:custGeom>
            <a:blipFill>
              <a:blip r:embed="rId18"/>
              <a:stretch>
                <a:fillRect t="-775" r="1" b="-7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 rot="422534">
            <a:off x="16059574" y="9168028"/>
            <a:ext cx="1496183" cy="602214"/>
            <a:chOff x="0" y="0"/>
            <a:chExt cx="1994911" cy="80295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94916" cy="802894"/>
            </a:xfrm>
            <a:custGeom>
              <a:avLst/>
              <a:gdLst/>
              <a:ahLst/>
              <a:cxnLst/>
              <a:rect l="l" t="t" r="r" b="b"/>
              <a:pathLst>
                <a:path w="1994916" h="802894">
                  <a:moveTo>
                    <a:pt x="0" y="0"/>
                  </a:moveTo>
                  <a:lnTo>
                    <a:pt x="1994916" y="0"/>
                  </a:lnTo>
                  <a:lnTo>
                    <a:pt x="1994916" y="802894"/>
                  </a:lnTo>
                  <a:lnTo>
                    <a:pt x="0" y="802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1890" b="-18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 rot="-551909">
            <a:off x="14808883" y="8312740"/>
            <a:ext cx="2337389" cy="92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5"/>
              </a:lnSpc>
            </a:pPr>
            <a:r>
              <a:rPr lang="en-US" sz="4825">
                <a:solidFill>
                  <a:srgbClr val="7695BF"/>
                </a:solidFill>
                <a:latin typeface="Sweet Apricot"/>
                <a:ea typeface="Sweet Apricot"/>
                <a:cs typeface="Sweet Apricot"/>
                <a:sym typeface="Sweet Apricot"/>
              </a:rPr>
              <a:t>next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63883" y="5258192"/>
            <a:ext cx="4936318" cy="95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0"/>
              </a:lnSpc>
            </a:pPr>
            <a:r>
              <a:rPr lang="en-US" sz="5530" b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Thảo luận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551469" y="3024543"/>
            <a:ext cx="10836064" cy="121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2"/>
              </a:lnSpc>
            </a:pPr>
            <a:r>
              <a:rPr lang="en-US" sz="9000">
                <a:solidFill>
                  <a:srgbClr val="274D66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“Cộng hưởng từ”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53793" y="6516939"/>
            <a:ext cx="6368875" cy="121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7"/>
              </a:lnSpc>
            </a:pPr>
            <a:r>
              <a:rPr lang="en-US" sz="7134" b="1">
                <a:solidFill>
                  <a:srgbClr val="77787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 đề đời sống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34474" y="5018153"/>
            <a:ext cx="7700386" cy="119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7"/>
              </a:lnSpc>
            </a:pPr>
            <a:r>
              <a:rPr lang="en-US" sz="6920" b="1">
                <a:solidFill>
                  <a:srgbClr val="E07A5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Tác phẩm văn học</a:t>
            </a:r>
          </a:p>
        </p:txBody>
      </p:sp>
      <p:sp>
        <p:nvSpPr>
          <p:cNvPr id="44" name="TextBox 44"/>
          <p:cNvSpPr txBox="1"/>
          <p:nvPr/>
        </p:nvSpPr>
        <p:spPr>
          <a:xfrm rot="-1150309">
            <a:off x="9729463" y="7211337"/>
            <a:ext cx="6368875" cy="121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7"/>
              </a:lnSpc>
            </a:pPr>
            <a:r>
              <a:rPr lang="en-US" sz="7134" b="1">
                <a:solidFill>
                  <a:srgbClr val="B4499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bi kịch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749689" y="6112289"/>
            <a:ext cx="7700386" cy="108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8"/>
              </a:lnSpc>
            </a:pPr>
            <a:r>
              <a:rPr lang="en-US" sz="6220">
                <a:solidFill>
                  <a:srgbClr val="4B454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Ý kiến trái chiều</a:t>
            </a:r>
          </a:p>
        </p:txBody>
      </p:sp>
      <p:sp>
        <p:nvSpPr>
          <p:cNvPr id="46" name="TextBox 46"/>
          <p:cNvSpPr txBox="1"/>
          <p:nvPr/>
        </p:nvSpPr>
        <p:spPr>
          <a:xfrm rot="710136">
            <a:off x="1579887" y="7721396"/>
            <a:ext cx="4936318" cy="95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0"/>
              </a:lnSpc>
            </a:pPr>
            <a:r>
              <a:rPr lang="en-US" sz="5530" b="1">
                <a:solidFill>
                  <a:srgbClr val="274D6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Nhận thức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396308" y="7779103"/>
            <a:ext cx="6368875" cy="93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Hiểu biết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1505</Words>
  <Application>Microsoft Macintosh PowerPoint</Application>
  <PresentationFormat>Custom</PresentationFormat>
  <Paragraphs>210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Fraunces Bold</vt:lpstr>
      <vt:lpstr>Roboto Condensed Bold Italics</vt:lpstr>
      <vt:lpstr>#9Slide05 Fourth Medium</vt:lpstr>
      <vt:lpstr>Sweet Apricot</vt:lpstr>
      <vt:lpstr>#9Slide07 SVNRevolution</vt:lpstr>
      <vt:lpstr>Roboto Condensed Italics</vt:lpstr>
      <vt:lpstr>Calibri</vt:lpstr>
      <vt:lpstr>Roboto Condensed Bold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9KN_B5_Noi nghe</dc:title>
  <cp:lastModifiedBy>Microsoft Office User</cp:lastModifiedBy>
  <cp:revision>4</cp:revision>
  <dcterms:created xsi:type="dcterms:W3CDTF">2006-08-16T00:00:00Z</dcterms:created>
  <dcterms:modified xsi:type="dcterms:W3CDTF">2025-05-11T04:56:13Z</dcterms:modified>
  <dc:identifier>DAGIQg76Ubo</dc:identifier>
</cp:coreProperties>
</file>