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Lst>
  <p:sldSz cx="18288000" cy="10287000"/>
  <p:notesSz cx="6858000" cy="9144000"/>
  <p:embeddedFontLst>
    <p:embeddedFont>
      <p:font typeface="Roboto Condensed Italics" panose="020B0604020202020204" charset="0"/>
      <p:regular r:id="rId35"/>
    </p:embeddedFont>
    <p:embeddedFont>
      <p:font typeface="#9Slide05 VL Fadilla" panose="020B0604020202020204" charset="0"/>
      <p:regular r:id="rId36"/>
    </p:embeddedFont>
    <p:embeddedFont>
      <p:font typeface="Roboto Condensed Bold Italics" panose="020B0604020202020204" charset="0"/>
      <p:regular r:id="rId37"/>
    </p:embeddedFont>
    <p:embeddedFont>
      <p:font typeface="#9Slide07 SVNUT Triumph Press" panose="00000500000000000000" charset="0"/>
      <p:regular r:id="rId38"/>
      <p:boldItalic r:id="rId39"/>
    </p:embeddedFont>
    <p:embeddedFont>
      <p:font typeface="Roboto Condensed Bold" panose="020B0604020202020204" charset="0"/>
      <p:regular r:id="rId40"/>
    </p:embeddedFont>
    <p:embeddedFont>
      <p:font typeface="Calibri" panose="020F0502020204030204" pitchFamily="34" charset="0"/>
      <p:regular r:id="rId41"/>
      <p:bold r:id="rId42"/>
      <p:italic r:id="rId43"/>
      <p:boldItalic r:id="rId44"/>
    </p:embeddedFont>
    <p:embeddedFont>
      <p:font typeface="Roboto Bold" panose="020B0604020202020204" charset="0"/>
      <p:regular r:id="rId45"/>
    </p:embeddedFont>
    <p:embeddedFont>
      <p:font typeface="#9Slide05 Dear Saturday" panose="020B0604020202020204" charset="0"/>
      <p:regular r:id="rId46"/>
    </p:embeddedFont>
    <p:embeddedFont>
      <p:font typeface="#9Slide07 SVNRevolution" panose="02040603050506020204" charset="0"/>
      <p:regular r:id="rId47"/>
    </p:embeddedFont>
    <p:embeddedFont>
      <p:font typeface="Roboto Condensed" panose="020B0604020202020204" charset="0"/>
      <p:regular r:id="rId48"/>
    </p:embeddedFont>
    <p:embeddedFont>
      <p:font typeface="#9Slide07 SFU Blackout" panose="020B0604020202020204" charset="0"/>
      <p:regular r:id="rId4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4" d="100"/>
          <a:sy n="44" d="100"/>
        </p:scale>
        <p:origin x="-876"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5.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8.fntdata"/><Relationship Id="rId47" Type="http://schemas.openxmlformats.org/officeDocument/2006/relationships/font" Target="fonts/font13.fntdata"/><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font" Target="fonts/font11.fntdata"/><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0.fntdata"/><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font" Target="fonts/font14.fntdata"/><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4.fntdata"/><Relationship Id="rId46" Type="http://schemas.openxmlformats.org/officeDocument/2006/relationships/font" Target="fonts/font12.fntdata"/><Relationship Id="rId20" Type="http://schemas.openxmlformats.org/officeDocument/2006/relationships/slide" Target="slides/slide19.xml"/><Relationship Id="rId41"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2.fntdata"/><Relationship Id="rId49" Type="http://schemas.openxmlformats.org/officeDocument/2006/relationships/font" Target="fonts/font15.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5/11/2025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5/11/2025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5/11/2025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5/11/2025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6.png"/><Relationship Id="rId7" Type="http://schemas.openxmlformats.org/officeDocument/2006/relationships/image" Target="../media/image18.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20.svg"/><Relationship Id="rId5" Type="http://schemas.openxmlformats.org/officeDocument/2006/relationships/image" Target="../media/image17.png"/><Relationship Id="rId10" Type="http://schemas.openxmlformats.org/officeDocument/2006/relationships/image" Target="../media/image5.png"/><Relationship Id="rId4" Type="http://schemas.openxmlformats.org/officeDocument/2006/relationships/image" Target="../media/image18.svg"/><Relationship Id="rId9"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6.png"/><Relationship Id="rId7" Type="http://schemas.openxmlformats.org/officeDocument/2006/relationships/image" Target="../media/image18.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20.svg"/><Relationship Id="rId5" Type="http://schemas.openxmlformats.org/officeDocument/2006/relationships/image" Target="../media/image17.png"/><Relationship Id="rId10" Type="http://schemas.openxmlformats.org/officeDocument/2006/relationships/image" Target="../media/image5.png"/><Relationship Id="rId4" Type="http://schemas.openxmlformats.org/officeDocument/2006/relationships/image" Target="../media/image18.svg"/><Relationship Id="rId9"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7.xml"/><Relationship Id="rId6" Type="http://schemas.openxmlformats.org/officeDocument/2006/relationships/image" Target="../media/image28.svg"/><Relationship Id="rId5" Type="http://schemas.openxmlformats.org/officeDocument/2006/relationships/image" Target="../media/image24.png"/><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1.jpeg"/><Relationship Id="rId1" Type="http://schemas.openxmlformats.org/officeDocument/2006/relationships/slideLayout" Target="../slideLayouts/slideLayout7.xml"/><Relationship Id="rId5" Type="http://schemas.openxmlformats.org/officeDocument/2006/relationships/image" Target="../media/image31.svg"/><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1.jpeg"/><Relationship Id="rId1" Type="http://schemas.openxmlformats.org/officeDocument/2006/relationships/slideLayout" Target="../slideLayouts/slideLayout7.xml"/><Relationship Id="rId5" Type="http://schemas.openxmlformats.org/officeDocument/2006/relationships/image" Target="../media/image31.sv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1.jpeg"/><Relationship Id="rId1" Type="http://schemas.openxmlformats.org/officeDocument/2006/relationships/slideLayout" Target="../slideLayouts/slideLayout7.xml"/><Relationship Id="rId5" Type="http://schemas.openxmlformats.org/officeDocument/2006/relationships/image" Target="../media/image31.svg"/><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1.jpeg"/><Relationship Id="rId1" Type="http://schemas.openxmlformats.org/officeDocument/2006/relationships/slideLayout" Target="../slideLayouts/slideLayout7.xml"/><Relationship Id="rId5" Type="http://schemas.openxmlformats.org/officeDocument/2006/relationships/image" Target="../media/image31.svg"/><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7.xml"/><Relationship Id="rId6" Type="http://schemas.openxmlformats.org/officeDocument/2006/relationships/image" Target="../media/image28.svg"/><Relationship Id="rId5" Type="http://schemas.openxmlformats.org/officeDocument/2006/relationships/image" Target="../media/image24.png"/><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7.svg"/><Relationship Id="rId2" Type="http://schemas.openxmlformats.org/officeDocument/2006/relationships/image" Target="../media/image27.jpeg"/><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35.svg"/><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7.svg"/><Relationship Id="rId2" Type="http://schemas.openxmlformats.org/officeDocument/2006/relationships/image" Target="../media/image27.jpeg"/><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35.svg"/><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7.svg"/><Relationship Id="rId2" Type="http://schemas.openxmlformats.org/officeDocument/2006/relationships/image" Target="../media/image27.jpeg"/><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35.svg"/><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7.svg"/><Relationship Id="rId2" Type="http://schemas.openxmlformats.org/officeDocument/2006/relationships/image" Target="../media/image27.jpeg"/><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35.svg"/><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7.xml"/><Relationship Id="rId5" Type="http://schemas.openxmlformats.org/officeDocument/2006/relationships/image" Target="../media/image37.svg"/><Relationship Id="rId4" Type="http://schemas.openxmlformats.org/officeDocument/2006/relationships/image" Target="../media/image30.png"/></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7.xml"/><Relationship Id="rId5" Type="http://schemas.openxmlformats.org/officeDocument/2006/relationships/image" Target="../media/image37.svg"/><Relationship Id="rId4" Type="http://schemas.openxmlformats.org/officeDocument/2006/relationships/image" Target="../media/image30.png"/></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7.xml"/><Relationship Id="rId5" Type="http://schemas.openxmlformats.org/officeDocument/2006/relationships/image" Target="../media/image37.svg"/><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sv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7.xml"/><Relationship Id="rId5" Type="http://schemas.openxmlformats.org/officeDocument/2006/relationships/image" Target="../media/image34.png"/><Relationship Id="rId4" Type="http://schemas.openxmlformats.org/officeDocument/2006/relationships/image" Target="../media/image33.png"/></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3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36.png"/><Relationship Id="rId7" Type="http://schemas.openxmlformats.org/officeDocument/2006/relationships/image" Target="../media/image19.png"/><Relationship Id="rId2" Type="http://schemas.openxmlformats.org/officeDocument/2006/relationships/image" Target="../media/image31.jpe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3.png"/><Relationship Id="rId4" Type="http://schemas.openxmlformats.org/officeDocument/2006/relationships/image" Target="../media/image37.png"/><Relationship Id="rId9" Type="http://schemas.openxmlformats.org/officeDocument/2006/relationships/image" Target="../media/image38.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sv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sv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sv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sv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sv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sv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DFB"/>
        </a:solidFill>
        <a:effectLst/>
      </p:bgPr>
    </p:bg>
    <p:spTree>
      <p:nvGrpSpPr>
        <p:cNvPr id="1" name=""/>
        <p:cNvGrpSpPr/>
        <p:nvPr/>
      </p:nvGrpSpPr>
      <p:grpSpPr>
        <a:xfrm>
          <a:off x="0" y="0"/>
          <a:ext cx="0" cy="0"/>
          <a:chOff x="0" y="0"/>
          <a:chExt cx="0" cy="0"/>
        </a:xfrm>
      </p:grpSpPr>
      <p:sp>
        <p:nvSpPr>
          <p:cNvPr id="2" name="Freeform 2"/>
          <p:cNvSpPr/>
          <p:nvPr/>
        </p:nvSpPr>
        <p:spPr>
          <a:xfrm>
            <a:off x="-462627" y="-697831"/>
            <a:ext cx="6548565" cy="1395663"/>
          </a:xfrm>
          <a:custGeom>
            <a:avLst/>
            <a:gdLst/>
            <a:ahLst/>
            <a:cxnLst/>
            <a:rect l="l" t="t" r="r" b="b"/>
            <a:pathLst>
              <a:path w="6548565" h="1395663">
                <a:moveTo>
                  <a:pt x="0" y="0"/>
                </a:moveTo>
                <a:lnTo>
                  <a:pt x="6548565" y="0"/>
                </a:lnTo>
                <a:lnTo>
                  <a:pt x="6548565" y="1395662"/>
                </a:lnTo>
                <a:lnTo>
                  <a:pt x="0" y="1395662"/>
                </a:lnTo>
                <a:lnTo>
                  <a:pt x="0" y="0"/>
                </a:lnTo>
                <a:close/>
              </a:path>
            </a:pathLst>
          </a:custGeom>
          <a:blipFill>
            <a:blip r:embed="rId2"/>
            <a:stretch>
              <a:fillRect/>
            </a:stretch>
          </a:blipFill>
        </p:spPr>
        <p:txBody>
          <a:bodyPr/>
          <a:lstStyle/>
          <a:p>
            <a:endParaRPr lang="en-US"/>
          </a:p>
        </p:txBody>
      </p:sp>
      <p:sp>
        <p:nvSpPr>
          <p:cNvPr id="3" name="Freeform 3"/>
          <p:cNvSpPr/>
          <p:nvPr/>
        </p:nvSpPr>
        <p:spPr>
          <a:xfrm rot="720325">
            <a:off x="10710511" y="-425773"/>
            <a:ext cx="9721444" cy="1874850"/>
          </a:xfrm>
          <a:custGeom>
            <a:avLst/>
            <a:gdLst/>
            <a:ahLst/>
            <a:cxnLst/>
            <a:rect l="l" t="t" r="r" b="b"/>
            <a:pathLst>
              <a:path w="9721444" h="1874850">
                <a:moveTo>
                  <a:pt x="0" y="0"/>
                </a:moveTo>
                <a:lnTo>
                  <a:pt x="9721445" y="0"/>
                </a:lnTo>
                <a:lnTo>
                  <a:pt x="9721445" y="1874850"/>
                </a:lnTo>
                <a:lnTo>
                  <a:pt x="0" y="1874850"/>
                </a:lnTo>
                <a:lnTo>
                  <a:pt x="0" y="0"/>
                </a:lnTo>
                <a:close/>
              </a:path>
            </a:pathLst>
          </a:custGeom>
          <a:blipFill>
            <a:blip r:embed="rId3"/>
            <a:stretch>
              <a:fillRect/>
            </a:stretch>
          </a:blipFill>
        </p:spPr>
        <p:txBody>
          <a:bodyPr/>
          <a:lstStyle/>
          <a:p>
            <a:endParaRPr lang="en-US"/>
          </a:p>
        </p:txBody>
      </p:sp>
      <p:sp>
        <p:nvSpPr>
          <p:cNvPr id="4" name="Freeform 4"/>
          <p:cNvSpPr/>
          <p:nvPr/>
        </p:nvSpPr>
        <p:spPr>
          <a:xfrm rot="-10490724" flipH="1">
            <a:off x="11858474" y="-561935"/>
            <a:ext cx="2469143" cy="2519534"/>
          </a:xfrm>
          <a:custGeom>
            <a:avLst/>
            <a:gdLst/>
            <a:ahLst/>
            <a:cxnLst/>
            <a:rect l="l" t="t" r="r" b="b"/>
            <a:pathLst>
              <a:path w="2469143" h="2519534">
                <a:moveTo>
                  <a:pt x="2469143" y="0"/>
                </a:moveTo>
                <a:lnTo>
                  <a:pt x="0" y="0"/>
                </a:lnTo>
                <a:lnTo>
                  <a:pt x="0" y="2519533"/>
                </a:lnTo>
                <a:lnTo>
                  <a:pt x="2469143" y="2519533"/>
                </a:lnTo>
                <a:lnTo>
                  <a:pt x="2469143" y="0"/>
                </a:lnTo>
                <a:close/>
              </a:path>
            </a:pathLst>
          </a:custGeom>
          <a:blipFill>
            <a:blip r:embed="rId4"/>
            <a:stretch>
              <a:fillRect/>
            </a:stretch>
          </a:blipFill>
        </p:spPr>
        <p:txBody>
          <a:bodyPr/>
          <a:lstStyle/>
          <a:p>
            <a:endParaRPr lang="en-US"/>
          </a:p>
        </p:txBody>
      </p:sp>
      <p:sp>
        <p:nvSpPr>
          <p:cNvPr id="5" name="Freeform 5"/>
          <p:cNvSpPr/>
          <p:nvPr/>
        </p:nvSpPr>
        <p:spPr>
          <a:xfrm rot="10720389">
            <a:off x="4977745" y="7710612"/>
            <a:ext cx="16230600" cy="6041390"/>
          </a:xfrm>
          <a:custGeom>
            <a:avLst/>
            <a:gdLst/>
            <a:ahLst/>
            <a:cxnLst/>
            <a:rect l="l" t="t" r="r" b="b"/>
            <a:pathLst>
              <a:path w="16230600" h="6041390">
                <a:moveTo>
                  <a:pt x="0" y="0"/>
                </a:moveTo>
                <a:lnTo>
                  <a:pt x="16230600" y="0"/>
                </a:lnTo>
                <a:lnTo>
                  <a:pt x="16230600" y="6041390"/>
                </a:lnTo>
                <a:lnTo>
                  <a:pt x="0" y="6041390"/>
                </a:lnTo>
                <a:lnTo>
                  <a:pt x="0" y="0"/>
                </a:lnTo>
                <a:close/>
              </a:path>
            </a:pathLst>
          </a:custGeom>
          <a:blipFill>
            <a:blip r:embed="rId5"/>
            <a:stretch>
              <a:fillRect/>
            </a:stretch>
          </a:blipFill>
        </p:spPr>
        <p:txBody>
          <a:bodyPr/>
          <a:lstStyle/>
          <a:p>
            <a:endParaRPr lang="en-US"/>
          </a:p>
        </p:txBody>
      </p:sp>
      <p:sp>
        <p:nvSpPr>
          <p:cNvPr id="6" name="Freeform 6"/>
          <p:cNvSpPr/>
          <p:nvPr/>
        </p:nvSpPr>
        <p:spPr>
          <a:xfrm rot="-10525069">
            <a:off x="-1124212" y="8737749"/>
            <a:ext cx="20038378" cy="7138672"/>
          </a:xfrm>
          <a:custGeom>
            <a:avLst/>
            <a:gdLst/>
            <a:ahLst/>
            <a:cxnLst/>
            <a:rect l="l" t="t" r="r" b="b"/>
            <a:pathLst>
              <a:path w="20038378" h="7138672">
                <a:moveTo>
                  <a:pt x="0" y="0"/>
                </a:moveTo>
                <a:lnTo>
                  <a:pt x="20038377" y="0"/>
                </a:lnTo>
                <a:lnTo>
                  <a:pt x="20038377" y="7138672"/>
                </a:lnTo>
                <a:lnTo>
                  <a:pt x="0" y="7138672"/>
                </a:lnTo>
                <a:lnTo>
                  <a:pt x="0" y="0"/>
                </a:lnTo>
                <a:close/>
              </a:path>
            </a:pathLst>
          </a:custGeom>
          <a:blipFill>
            <a:blip r:embed="rId6"/>
            <a:stretch>
              <a:fillRect/>
            </a:stretch>
          </a:blipFill>
        </p:spPr>
        <p:txBody>
          <a:bodyPr/>
          <a:lstStyle/>
          <a:p>
            <a:endParaRPr lang="en-US"/>
          </a:p>
        </p:txBody>
      </p:sp>
      <p:sp>
        <p:nvSpPr>
          <p:cNvPr id="7" name="TextBox 7"/>
          <p:cNvSpPr txBox="1"/>
          <p:nvPr/>
        </p:nvSpPr>
        <p:spPr>
          <a:xfrm>
            <a:off x="6085938" y="3635375"/>
            <a:ext cx="11643652" cy="6327775"/>
          </a:xfrm>
          <a:prstGeom prst="rect">
            <a:avLst/>
          </a:prstGeom>
        </p:spPr>
        <p:txBody>
          <a:bodyPr lIns="0" tIns="0" rIns="0" bIns="0" rtlCol="0" anchor="t">
            <a:spAutoFit/>
          </a:bodyPr>
          <a:lstStyle/>
          <a:p>
            <a:pPr algn="just">
              <a:lnSpc>
                <a:spcPts val="5600"/>
              </a:lnSpc>
            </a:pPr>
            <a:r>
              <a:rPr lang="en-US" sz="4000">
                <a:solidFill>
                  <a:srgbClr val="4F2C33"/>
                </a:solidFill>
                <a:latin typeface="Roboto Condensed"/>
                <a:ea typeface="Roboto Condensed"/>
                <a:cs typeface="Roboto Condensed"/>
                <a:sym typeface="Roboto Condensed"/>
              </a:rPr>
              <a:t>  Cho biết điểm </a:t>
            </a:r>
            <a:r>
              <a:rPr lang="en-US" sz="4000" b="1">
                <a:solidFill>
                  <a:srgbClr val="4F2C33"/>
                </a:solidFill>
                <a:latin typeface="Roboto Condensed Bold"/>
                <a:ea typeface="Roboto Condensed Bold"/>
                <a:cs typeface="Roboto Condensed Bold"/>
                <a:sym typeface="Roboto Condensed Bold"/>
              </a:rPr>
              <a:t>giống và khác nhau</a:t>
            </a:r>
            <a:r>
              <a:rPr lang="en-US" sz="4000">
                <a:solidFill>
                  <a:srgbClr val="4F2C33"/>
                </a:solidFill>
                <a:latin typeface="Roboto Condensed"/>
                <a:ea typeface="Roboto Condensed"/>
                <a:cs typeface="Roboto Condensed"/>
                <a:sym typeface="Roboto Condensed"/>
              </a:rPr>
              <a:t> giữa 2 ví dụ sau:</a:t>
            </a:r>
          </a:p>
          <a:p>
            <a:pPr marL="863601" lvl="1" indent="-431801" algn="just">
              <a:lnSpc>
                <a:spcPts val="5600"/>
              </a:lnSpc>
              <a:buFont typeface="Arial"/>
              <a:buChar char="•"/>
            </a:pPr>
            <a:r>
              <a:rPr lang="en-US" sz="4000">
                <a:solidFill>
                  <a:srgbClr val="4F2C33"/>
                </a:solidFill>
                <a:latin typeface="Roboto Condensed"/>
                <a:ea typeface="Roboto Condensed"/>
                <a:cs typeface="Roboto Condensed"/>
                <a:sym typeface="Roboto Condensed"/>
              </a:rPr>
              <a:t>(1) Cố tổng bí thư Nguyễn Phú Trọng từng nói: </a:t>
            </a:r>
            <a:r>
              <a:rPr lang="en-US" sz="4000" i="1">
                <a:solidFill>
                  <a:srgbClr val="A10103"/>
                </a:solidFill>
                <a:latin typeface="Roboto Condensed Italics"/>
                <a:ea typeface="Roboto Condensed Italics"/>
                <a:cs typeface="Roboto Condensed Italics"/>
                <a:sym typeface="Roboto Condensed Italics"/>
              </a:rPr>
              <a:t>“Trên ngực áo này, không một tấm huân chương. Nhưng dưới làn áo mỏng này, có một trái tim sâu sắc lắm"</a:t>
            </a:r>
            <a:r>
              <a:rPr lang="en-US" sz="4000">
                <a:solidFill>
                  <a:srgbClr val="A10103"/>
                </a:solidFill>
                <a:latin typeface="Roboto Condensed"/>
                <a:ea typeface="Roboto Condensed"/>
                <a:cs typeface="Roboto Condensed"/>
                <a:sym typeface="Roboto Condensed"/>
              </a:rPr>
              <a:t>. </a:t>
            </a:r>
          </a:p>
          <a:p>
            <a:pPr marL="863601" lvl="1" indent="-431801" algn="just">
              <a:lnSpc>
                <a:spcPts val="5600"/>
              </a:lnSpc>
              <a:buFont typeface="Arial"/>
              <a:buChar char="•"/>
            </a:pPr>
            <a:r>
              <a:rPr lang="en-US" sz="4000">
                <a:solidFill>
                  <a:srgbClr val="4F2C33"/>
                </a:solidFill>
                <a:latin typeface="Roboto Condensed"/>
                <a:ea typeface="Roboto Condensed"/>
                <a:cs typeface="Roboto Condensed"/>
                <a:sym typeface="Roboto Condensed"/>
              </a:rPr>
              <a:t>(2) Cố tổng bí thư Nguyễn Phú Trọng từng nói rằng </a:t>
            </a:r>
            <a:r>
              <a:rPr lang="en-US" sz="4000" i="1">
                <a:solidFill>
                  <a:srgbClr val="A10103"/>
                </a:solidFill>
                <a:latin typeface="Roboto Condensed Italics"/>
                <a:ea typeface="Roboto Condensed Italics"/>
                <a:cs typeface="Roboto Condensed Italics"/>
                <a:sym typeface="Roboto Condensed Italics"/>
              </a:rPr>
              <a:t>trên ngực áo này của ông, không một tấm huân chương. Nhưng dưới làn áo mỏng này, có một trái tim sâu sắc lắm.</a:t>
            </a:r>
          </a:p>
          <a:p>
            <a:pPr algn="just">
              <a:lnSpc>
                <a:spcPts val="5600"/>
              </a:lnSpc>
            </a:pPr>
            <a:endParaRPr lang="en-US" sz="4000" i="1">
              <a:solidFill>
                <a:srgbClr val="A10103"/>
              </a:solidFill>
              <a:latin typeface="Roboto Condensed Italics"/>
              <a:ea typeface="Roboto Condensed Italics"/>
              <a:cs typeface="Roboto Condensed Italics"/>
              <a:sym typeface="Roboto Condensed Italics"/>
            </a:endParaRPr>
          </a:p>
        </p:txBody>
      </p:sp>
      <p:sp>
        <p:nvSpPr>
          <p:cNvPr id="8" name="Freeform 8"/>
          <p:cNvSpPr/>
          <p:nvPr/>
        </p:nvSpPr>
        <p:spPr>
          <a:xfrm>
            <a:off x="457391" y="4040592"/>
            <a:ext cx="5335942" cy="3908145"/>
          </a:xfrm>
          <a:custGeom>
            <a:avLst/>
            <a:gdLst/>
            <a:ahLst/>
            <a:cxnLst/>
            <a:rect l="l" t="t" r="r" b="b"/>
            <a:pathLst>
              <a:path w="5335942" h="3908145">
                <a:moveTo>
                  <a:pt x="0" y="0"/>
                </a:moveTo>
                <a:lnTo>
                  <a:pt x="5335941" y="0"/>
                </a:lnTo>
                <a:lnTo>
                  <a:pt x="5335941" y="3908145"/>
                </a:lnTo>
                <a:lnTo>
                  <a:pt x="0" y="3908145"/>
                </a:lnTo>
                <a:lnTo>
                  <a:pt x="0" y="0"/>
                </a:lnTo>
                <a:close/>
              </a:path>
            </a:pathLst>
          </a:custGeom>
          <a:blipFill>
            <a:blip r:embed="rId7"/>
            <a:stretch>
              <a:fillRect r="-10062"/>
            </a:stretch>
          </a:blipFill>
        </p:spPr>
        <p:txBody>
          <a:bodyPr/>
          <a:lstStyle/>
          <a:p>
            <a:endParaRPr lang="en-US"/>
          </a:p>
        </p:txBody>
      </p:sp>
      <p:sp>
        <p:nvSpPr>
          <p:cNvPr id="9" name="TextBox 9"/>
          <p:cNvSpPr txBox="1"/>
          <p:nvPr/>
        </p:nvSpPr>
        <p:spPr>
          <a:xfrm>
            <a:off x="1028700" y="850347"/>
            <a:ext cx="7037261" cy="810983"/>
          </a:xfrm>
          <a:prstGeom prst="rect">
            <a:avLst/>
          </a:prstGeom>
        </p:spPr>
        <p:txBody>
          <a:bodyPr lIns="0" tIns="0" rIns="0" bIns="0" rtlCol="0" anchor="t">
            <a:spAutoFit/>
          </a:bodyPr>
          <a:lstStyle/>
          <a:p>
            <a:pPr marL="0" lvl="0" indent="0" algn="ctr">
              <a:lnSpc>
                <a:spcPts val="5917"/>
              </a:lnSpc>
            </a:pPr>
            <a:r>
              <a:rPr lang="en-US" sz="6502" b="1">
                <a:solidFill>
                  <a:srgbClr val="4F2C33"/>
                </a:solidFill>
                <a:latin typeface="Fraunces Bold"/>
                <a:ea typeface="Fraunces Bold"/>
                <a:cs typeface="Fraunces Bold"/>
                <a:sym typeface="Fraunces Bold"/>
              </a:rPr>
              <a:t>KHỞI ĐỘNG</a:t>
            </a:r>
          </a:p>
        </p:txBody>
      </p:sp>
      <p:sp>
        <p:nvSpPr>
          <p:cNvPr id="10" name="TextBox 10"/>
          <p:cNvSpPr txBox="1"/>
          <p:nvPr/>
        </p:nvSpPr>
        <p:spPr>
          <a:xfrm>
            <a:off x="1747446" y="2177721"/>
            <a:ext cx="15982143" cy="844291"/>
          </a:xfrm>
          <a:prstGeom prst="rect">
            <a:avLst/>
          </a:prstGeom>
        </p:spPr>
        <p:txBody>
          <a:bodyPr lIns="0" tIns="0" rIns="0" bIns="0" rtlCol="0" anchor="t">
            <a:spAutoFit/>
          </a:bodyPr>
          <a:lstStyle/>
          <a:p>
            <a:pPr marL="0" lvl="0" indent="0" algn="ctr">
              <a:lnSpc>
                <a:spcPts val="5728"/>
              </a:lnSpc>
            </a:pPr>
            <a:r>
              <a:rPr lang="en-US" sz="6294">
                <a:solidFill>
                  <a:srgbClr val="7F2525"/>
                </a:solidFill>
                <a:latin typeface="#9Slide07 SVNRevolution"/>
                <a:ea typeface="#9Slide07 SVNRevolution"/>
                <a:cs typeface="#9Slide07 SVNRevolution"/>
                <a:sym typeface="#9Slide07 SVNRevolution"/>
              </a:rPr>
              <a:t>TỔNG BÍ THƯ NGUYỄN PHÚ TRỌNG</a:t>
            </a:r>
          </a:p>
        </p:txBody>
      </p:sp>
      <p:sp>
        <p:nvSpPr>
          <p:cNvPr id="11" name="Freeform 11"/>
          <p:cNvSpPr/>
          <p:nvPr/>
        </p:nvSpPr>
        <p:spPr>
          <a:xfrm>
            <a:off x="-4077856" y="7269158"/>
            <a:ext cx="10213112" cy="2176669"/>
          </a:xfrm>
          <a:custGeom>
            <a:avLst/>
            <a:gdLst/>
            <a:ahLst/>
            <a:cxnLst/>
            <a:rect l="l" t="t" r="r" b="b"/>
            <a:pathLst>
              <a:path w="10213112" h="2176669">
                <a:moveTo>
                  <a:pt x="0" y="0"/>
                </a:moveTo>
                <a:lnTo>
                  <a:pt x="10213112" y="0"/>
                </a:lnTo>
                <a:lnTo>
                  <a:pt x="10213112" y="2176669"/>
                </a:lnTo>
                <a:lnTo>
                  <a:pt x="0" y="2176669"/>
                </a:lnTo>
                <a:lnTo>
                  <a:pt x="0" y="0"/>
                </a:lnTo>
                <a:close/>
              </a:path>
            </a:pathLst>
          </a:custGeom>
          <a:blipFill>
            <a:blip r:embed="rId2"/>
            <a:stretch>
              <a:fillRect/>
            </a:stretch>
          </a:blipFill>
        </p:spPr>
        <p:txBody>
          <a:bodyPr/>
          <a:lstStyle/>
          <a:p>
            <a:endParaRPr lang="en-US"/>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399999">
            <a:off x="3011651" y="-15044149"/>
            <a:ext cx="12578412" cy="20369897"/>
          </a:xfrm>
          <a:custGeom>
            <a:avLst/>
            <a:gdLst/>
            <a:ahLst/>
            <a:cxnLst/>
            <a:rect l="l" t="t" r="r" b="b"/>
            <a:pathLst>
              <a:path w="12578412" h="20369897">
                <a:moveTo>
                  <a:pt x="0" y="0"/>
                </a:moveTo>
                <a:lnTo>
                  <a:pt x="12578411" y="0"/>
                </a:lnTo>
                <a:lnTo>
                  <a:pt x="12578411" y="20369897"/>
                </a:lnTo>
                <a:lnTo>
                  <a:pt x="0" y="20369897"/>
                </a:lnTo>
                <a:lnTo>
                  <a:pt x="0" y="0"/>
                </a:lnTo>
                <a:close/>
              </a:path>
            </a:pathLst>
          </a:custGeom>
          <a:blipFill>
            <a:blip r:embed="rId2"/>
            <a:stretch>
              <a:fillRect/>
            </a:stretch>
          </a:blipFill>
        </p:spPr>
        <p:txBody>
          <a:bodyPr/>
          <a:lstStyle/>
          <a:p>
            <a:endParaRPr lang="en-US"/>
          </a:p>
        </p:txBody>
      </p:sp>
      <p:sp>
        <p:nvSpPr>
          <p:cNvPr id="3" name="Freeform 3"/>
          <p:cNvSpPr/>
          <p:nvPr/>
        </p:nvSpPr>
        <p:spPr>
          <a:xfrm rot="5400000">
            <a:off x="2454332" y="5023076"/>
            <a:ext cx="12578412" cy="20369897"/>
          </a:xfrm>
          <a:custGeom>
            <a:avLst/>
            <a:gdLst/>
            <a:ahLst/>
            <a:cxnLst/>
            <a:rect l="l" t="t" r="r" b="b"/>
            <a:pathLst>
              <a:path w="12578412" h="20369897">
                <a:moveTo>
                  <a:pt x="0" y="0"/>
                </a:moveTo>
                <a:lnTo>
                  <a:pt x="12578412" y="0"/>
                </a:lnTo>
                <a:lnTo>
                  <a:pt x="12578412" y="20369897"/>
                </a:lnTo>
                <a:lnTo>
                  <a:pt x="0" y="20369897"/>
                </a:lnTo>
                <a:lnTo>
                  <a:pt x="0" y="0"/>
                </a:lnTo>
                <a:close/>
              </a:path>
            </a:pathLst>
          </a:custGeom>
          <a:blipFill>
            <a:blip r:embed="rId2"/>
            <a:stretch>
              <a:fillRect/>
            </a:stretch>
          </a:blipFill>
        </p:spPr>
        <p:txBody>
          <a:bodyPr/>
          <a:lstStyle/>
          <a:p>
            <a:endParaRPr lang="en-US"/>
          </a:p>
        </p:txBody>
      </p:sp>
      <p:grpSp>
        <p:nvGrpSpPr>
          <p:cNvPr id="4" name="Group 4"/>
          <p:cNvGrpSpPr/>
          <p:nvPr/>
        </p:nvGrpSpPr>
        <p:grpSpPr>
          <a:xfrm>
            <a:off x="4598031" y="4166406"/>
            <a:ext cx="6481473" cy="3898381"/>
            <a:chOff x="0" y="0"/>
            <a:chExt cx="1707055" cy="1026734"/>
          </a:xfrm>
        </p:grpSpPr>
        <p:sp>
          <p:nvSpPr>
            <p:cNvPr id="5" name="Freeform 5"/>
            <p:cNvSpPr/>
            <p:nvPr/>
          </p:nvSpPr>
          <p:spPr>
            <a:xfrm>
              <a:off x="0" y="0"/>
              <a:ext cx="1707055" cy="1026734"/>
            </a:xfrm>
            <a:custGeom>
              <a:avLst/>
              <a:gdLst/>
              <a:ahLst/>
              <a:cxnLst/>
              <a:rect l="l" t="t" r="r" b="b"/>
              <a:pathLst>
                <a:path w="1707055" h="1026734">
                  <a:moveTo>
                    <a:pt x="60918" y="0"/>
                  </a:moveTo>
                  <a:lnTo>
                    <a:pt x="1646137" y="0"/>
                  </a:lnTo>
                  <a:cubicBezTo>
                    <a:pt x="1679781" y="0"/>
                    <a:pt x="1707055" y="27274"/>
                    <a:pt x="1707055" y="60918"/>
                  </a:cubicBezTo>
                  <a:lnTo>
                    <a:pt x="1707055" y="965816"/>
                  </a:lnTo>
                  <a:cubicBezTo>
                    <a:pt x="1707055" y="981973"/>
                    <a:pt x="1700637" y="997467"/>
                    <a:pt x="1689212" y="1008892"/>
                  </a:cubicBezTo>
                  <a:cubicBezTo>
                    <a:pt x="1677788" y="1020316"/>
                    <a:pt x="1662293" y="1026734"/>
                    <a:pt x="1646137" y="1026734"/>
                  </a:cubicBezTo>
                  <a:lnTo>
                    <a:pt x="60918" y="1026734"/>
                  </a:lnTo>
                  <a:cubicBezTo>
                    <a:pt x="44761" y="1026734"/>
                    <a:pt x="29267" y="1020316"/>
                    <a:pt x="17842" y="1008892"/>
                  </a:cubicBezTo>
                  <a:cubicBezTo>
                    <a:pt x="6418" y="997467"/>
                    <a:pt x="0" y="981973"/>
                    <a:pt x="0" y="965816"/>
                  </a:cubicBezTo>
                  <a:lnTo>
                    <a:pt x="0" y="60918"/>
                  </a:lnTo>
                  <a:cubicBezTo>
                    <a:pt x="0" y="44761"/>
                    <a:pt x="6418" y="29267"/>
                    <a:pt x="17842" y="17842"/>
                  </a:cubicBezTo>
                  <a:cubicBezTo>
                    <a:pt x="29267" y="6418"/>
                    <a:pt x="44761" y="0"/>
                    <a:pt x="60918" y="0"/>
                  </a:cubicBezTo>
                  <a:close/>
                </a:path>
              </a:pathLst>
            </a:custGeom>
            <a:solidFill>
              <a:srgbClr val="F2E2C8"/>
            </a:solidFill>
          </p:spPr>
          <p:txBody>
            <a:bodyPr/>
            <a:lstStyle/>
            <a:p>
              <a:endParaRPr lang="en-US"/>
            </a:p>
          </p:txBody>
        </p:sp>
        <p:sp>
          <p:nvSpPr>
            <p:cNvPr id="6" name="TextBox 6"/>
            <p:cNvSpPr txBox="1"/>
            <p:nvPr/>
          </p:nvSpPr>
          <p:spPr>
            <a:xfrm>
              <a:off x="0" y="-47625"/>
              <a:ext cx="1707055" cy="1074359"/>
            </a:xfrm>
            <a:prstGeom prst="rect">
              <a:avLst/>
            </a:prstGeom>
          </p:spPr>
          <p:txBody>
            <a:bodyPr lIns="50800" tIns="50800" rIns="50800" bIns="50800" rtlCol="0" anchor="ctr"/>
            <a:lstStyle/>
            <a:p>
              <a:pPr algn="ctr">
                <a:lnSpc>
                  <a:spcPts val="3359"/>
                </a:lnSpc>
              </a:pPr>
              <a:endParaRPr/>
            </a:p>
          </p:txBody>
        </p:sp>
      </p:grpSp>
      <p:sp>
        <p:nvSpPr>
          <p:cNvPr id="7" name="Freeform 7"/>
          <p:cNvSpPr/>
          <p:nvPr/>
        </p:nvSpPr>
        <p:spPr>
          <a:xfrm>
            <a:off x="2772539" y="3626253"/>
            <a:ext cx="1516219" cy="1080306"/>
          </a:xfrm>
          <a:custGeom>
            <a:avLst/>
            <a:gdLst/>
            <a:ahLst/>
            <a:cxnLst/>
            <a:rect l="l" t="t" r="r" b="b"/>
            <a:pathLst>
              <a:path w="1516219" h="1080306">
                <a:moveTo>
                  <a:pt x="0" y="0"/>
                </a:moveTo>
                <a:lnTo>
                  <a:pt x="1516219" y="0"/>
                </a:lnTo>
                <a:lnTo>
                  <a:pt x="1516219" y="1080306"/>
                </a:lnTo>
                <a:lnTo>
                  <a:pt x="0" y="1080306"/>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txBody>
          <a:bodyPr/>
          <a:lstStyle/>
          <a:p>
            <a:endParaRPr lang="en-US"/>
          </a:p>
        </p:txBody>
      </p:sp>
      <p:sp>
        <p:nvSpPr>
          <p:cNvPr id="8" name="Freeform 8"/>
          <p:cNvSpPr/>
          <p:nvPr/>
        </p:nvSpPr>
        <p:spPr>
          <a:xfrm>
            <a:off x="11079505" y="7445879"/>
            <a:ext cx="1513563" cy="1080306"/>
          </a:xfrm>
          <a:custGeom>
            <a:avLst/>
            <a:gdLst/>
            <a:ahLst/>
            <a:cxnLst/>
            <a:rect l="l" t="t" r="r" b="b"/>
            <a:pathLst>
              <a:path w="1513563" h="1080306">
                <a:moveTo>
                  <a:pt x="0" y="0"/>
                </a:moveTo>
                <a:lnTo>
                  <a:pt x="1513563" y="0"/>
                </a:lnTo>
                <a:lnTo>
                  <a:pt x="1513563" y="1080305"/>
                </a:lnTo>
                <a:lnTo>
                  <a:pt x="0" y="1080305"/>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en-US"/>
          </a:p>
        </p:txBody>
      </p:sp>
      <p:sp>
        <p:nvSpPr>
          <p:cNvPr id="9" name="TextBox 9"/>
          <p:cNvSpPr txBox="1"/>
          <p:nvPr/>
        </p:nvSpPr>
        <p:spPr>
          <a:xfrm>
            <a:off x="4288758" y="4438866"/>
            <a:ext cx="6790746" cy="3291078"/>
          </a:xfrm>
          <a:prstGeom prst="rect">
            <a:avLst/>
          </a:prstGeom>
        </p:spPr>
        <p:txBody>
          <a:bodyPr lIns="0" tIns="0" rIns="0" bIns="0" rtlCol="0" anchor="t">
            <a:spAutoFit/>
          </a:bodyPr>
          <a:lstStyle/>
          <a:p>
            <a:pPr algn="ctr">
              <a:lnSpc>
                <a:spcPts val="6552"/>
              </a:lnSpc>
            </a:pPr>
            <a:r>
              <a:rPr lang="en-US" sz="4680" b="1">
                <a:solidFill>
                  <a:srgbClr val="36251E"/>
                </a:solidFill>
                <a:latin typeface="Roboto Condensed Bold"/>
                <a:ea typeface="Roboto Condensed Bold"/>
                <a:cs typeface="Roboto Condensed Bold"/>
                <a:sym typeface="Roboto Condensed Bold"/>
              </a:rPr>
              <a:t>Dẫn trực tiếp</a:t>
            </a:r>
            <a:r>
              <a:rPr lang="en-US" sz="4680">
                <a:solidFill>
                  <a:srgbClr val="36251E"/>
                </a:solidFill>
                <a:latin typeface="Roboto Condensed"/>
                <a:ea typeface="Roboto Condensed"/>
                <a:cs typeface="Roboto Condensed"/>
                <a:sym typeface="Roboto Condensed"/>
              </a:rPr>
              <a:t> là </a:t>
            </a:r>
            <a:r>
              <a:rPr lang="en-US" sz="4680" b="1">
                <a:solidFill>
                  <a:srgbClr val="36251E"/>
                </a:solidFill>
                <a:latin typeface="Roboto Condensed Bold"/>
                <a:ea typeface="Roboto Condensed Bold"/>
                <a:cs typeface="Roboto Condensed Bold"/>
                <a:sym typeface="Roboto Condensed Bold"/>
              </a:rPr>
              <a:t>nhắc lại nguyên văn lời nói hay ý nghĩ</a:t>
            </a:r>
            <a:r>
              <a:rPr lang="en-US" sz="4680">
                <a:solidFill>
                  <a:srgbClr val="36251E"/>
                </a:solidFill>
                <a:latin typeface="Roboto Condensed"/>
                <a:ea typeface="Roboto Condensed"/>
                <a:cs typeface="Roboto Condensed"/>
                <a:sym typeface="Roboto Condensed"/>
              </a:rPr>
              <a:t> của một người/một nhân vật. </a:t>
            </a:r>
          </a:p>
        </p:txBody>
      </p:sp>
      <p:sp>
        <p:nvSpPr>
          <p:cNvPr id="10" name="TextBox 10"/>
          <p:cNvSpPr txBox="1"/>
          <p:nvPr/>
        </p:nvSpPr>
        <p:spPr>
          <a:xfrm>
            <a:off x="3005499" y="3175858"/>
            <a:ext cx="9587569" cy="805539"/>
          </a:xfrm>
          <a:prstGeom prst="rect">
            <a:avLst/>
          </a:prstGeom>
        </p:spPr>
        <p:txBody>
          <a:bodyPr lIns="0" tIns="0" rIns="0" bIns="0" rtlCol="0" anchor="t">
            <a:spAutoFit/>
          </a:bodyPr>
          <a:lstStyle/>
          <a:p>
            <a:pPr algn="ctr">
              <a:lnSpc>
                <a:spcPts val="6525"/>
              </a:lnSpc>
            </a:pPr>
            <a:r>
              <a:rPr lang="en-US" sz="4660">
                <a:solidFill>
                  <a:srgbClr val="4F2C33"/>
                </a:solidFill>
                <a:latin typeface="#9Slide07 SVNUT Triumph Press"/>
                <a:ea typeface="#9Slide07 SVNUT Triumph Press"/>
                <a:cs typeface="#9Slide07 SVNUT Triumph Press"/>
                <a:sym typeface="#9Slide07 SVNUT Triumph Press"/>
              </a:rPr>
              <a:t>Cách dẫn trực tiếp</a:t>
            </a:r>
          </a:p>
        </p:txBody>
      </p:sp>
      <p:sp>
        <p:nvSpPr>
          <p:cNvPr id="11" name="Freeform 11"/>
          <p:cNvSpPr/>
          <p:nvPr/>
        </p:nvSpPr>
        <p:spPr>
          <a:xfrm>
            <a:off x="-715665" y="7445879"/>
            <a:ext cx="4246314" cy="2945880"/>
          </a:xfrm>
          <a:custGeom>
            <a:avLst/>
            <a:gdLst/>
            <a:ahLst/>
            <a:cxnLst/>
            <a:rect l="l" t="t" r="r" b="b"/>
            <a:pathLst>
              <a:path w="4246314" h="2945880">
                <a:moveTo>
                  <a:pt x="0" y="0"/>
                </a:moveTo>
                <a:lnTo>
                  <a:pt x="4246314" y="0"/>
                </a:lnTo>
                <a:lnTo>
                  <a:pt x="4246314" y="2945880"/>
                </a:lnTo>
                <a:lnTo>
                  <a:pt x="0" y="2945880"/>
                </a:lnTo>
                <a:lnTo>
                  <a:pt x="0" y="0"/>
                </a:lnTo>
                <a:close/>
              </a:path>
            </a:pathLst>
          </a:custGeom>
          <a:blipFill>
            <a:blip r:embed="rId7"/>
            <a:stretch>
              <a:fillRect/>
            </a:stretch>
          </a:blipFill>
        </p:spPr>
        <p:txBody>
          <a:bodyPr/>
          <a:lstStyle/>
          <a:p>
            <a:endParaRPr lang="en-US"/>
          </a:p>
        </p:txBody>
      </p:sp>
      <p:sp>
        <p:nvSpPr>
          <p:cNvPr id="12" name="Freeform 12"/>
          <p:cNvSpPr/>
          <p:nvPr/>
        </p:nvSpPr>
        <p:spPr>
          <a:xfrm rot="5400000" flipH="1">
            <a:off x="14556753" y="5721055"/>
            <a:ext cx="3165463" cy="3230065"/>
          </a:xfrm>
          <a:custGeom>
            <a:avLst/>
            <a:gdLst/>
            <a:ahLst/>
            <a:cxnLst/>
            <a:rect l="l" t="t" r="r" b="b"/>
            <a:pathLst>
              <a:path w="3165463" h="3230065">
                <a:moveTo>
                  <a:pt x="3165463" y="0"/>
                </a:moveTo>
                <a:lnTo>
                  <a:pt x="0" y="0"/>
                </a:lnTo>
                <a:lnTo>
                  <a:pt x="0" y="3230064"/>
                </a:lnTo>
                <a:lnTo>
                  <a:pt x="3165463" y="3230064"/>
                </a:lnTo>
                <a:lnTo>
                  <a:pt x="3165463" y="0"/>
                </a:lnTo>
                <a:close/>
              </a:path>
            </a:pathLst>
          </a:custGeom>
          <a:blipFill>
            <a:blip r:embed="rId8"/>
            <a:stretch>
              <a:fillRect/>
            </a:stretch>
          </a:blipFill>
        </p:spPr>
        <p:txBody>
          <a:bodyPr/>
          <a:lstStyle/>
          <a:p>
            <a:endParaRPr lang="en-US"/>
          </a:p>
        </p:txBody>
      </p:sp>
      <p:sp>
        <p:nvSpPr>
          <p:cNvPr id="13" name="Freeform 13"/>
          <p:cNvSpPr/>
          <p:nvPr/>
        </p:nvSpPr>
        <p:spPr>
          <a:xfrm>
            <a:off x="41746" y="9258300"/>
            <a:ext cx="3488903" cy="814077"/>
          </a:xfrm>
          <a:custGeom>
            <a:avLst/>
            <a:gdLst/>
            <a:ahLst/>
            <a:cxnLst/>
            <a:rect l="l" t="t" r="r" b="b"/>
            <a:pathLst>
              <a:path w="3488903" h="814077">
                <a:moveTo>
                  <a:pt x="0" y="0"/>
                </a:moveTo>
                <a:lnTo>
                  <a:pt x="3488903" y="0"/>
                </a:lnTo>
                <a:lnTo>
                  <a:pt x="3488903" y="814077"/>
                </a:lnTo>
                <a:lnTo>
                  <a:pt x="0" y="814077"/>
                </a:lnTo>
                <a:lnTo>
                  <a:pt x="0" y="0"/>
                </a:lnTo>
                <a:close/>
              </a:path>
            </a:pathLst>
          </a:custGeom>
          <a:blipFill>
            <a:blip r:embed="rId9">
              <a:alphaModFix amt="74000"/>
            </a:blip>
            <a:stretch>
              <a:fillRect/>
            </a:stretch>
          </a:blipFill>
        </p:spPr>
        <p:txBody>
          <a:bodyPr/>
          <a:lstStyle/>
          <a:p>
            <a:endParaRPr lang="en-US"/>
          </a:p>
        </p:txBody>
      </p:sp>
      <p:sp>
        <p:nvSpPr>
          <p:cNvPr id="14" name="Freeform 14"/>
          <p:cNvSpPr/>
          <p:nvPr/>
        </p:nvSpPr>
        <p:spPr>
          <a:xfrm rot="-9527701">
            <a:off x="13877549" y="7809950"/>
            <a:ext cx="2807370" cy="1000125"/>
          </a:xfrm>
          <a:custGeom>
            <a:avLst/>
            <a:gdLst/>
            <a:ahLst/>
            <a:cxnLst/>
            <a:rect l="l" t="t" r="r" b="b"/>
            <a:pathLst>
              <a:path w="2807370" h="1000125">
                <a:moveTo>
                  <a:pt x="0" y="0"/>
                </a:moveTo>
                <a:lnTo>
                  <a:pt x="2807370" y="0"/>
                </a:lnTo>
                <a:lnTo>
                  <a:pt x="2807370" y="1000125"/>
                </a:lnTo>
                <a:lnTo>
                  <a:pt x="0" y="1000125"/>
                </a:lnTo>
                <a:lnTo>
                  <a:pt x="0" y="0"/>
                </a:lnTo>
                <a:close/>
              </a:path>
            </a:pathLst>
          </a:custGeom>
          <a:blipFill>
            <a:blip r:embed="rId10"/>
            <a:stretch>
              <a:fillRect/>
            </a:stretch>
          </a:blipFill>
        </p:spPr>
        <p:txBody>
          <a:bodyPr/>
          <a:lstStyle/>
          <a:p>
            <a:endParaRPr lang="en-US"/>
          </a:p>
        </p:txBody>
      </p:sp>
      <p:sp>
        <p:nvSpPr>
          <p:cNvPr id="15" name="TextBox 15"/>
          <p:cNvSpPr txBox="1"/>
          <p:nvPr/>
        </p:nvSpPr>
        <p:spPr>
          <a:xfrm>
            <a:off x="620928" y="775746"/>
            <a:ext cx="18016773" cy="870585"/>
          </a:xfrm>
          <a:prstGeom prst="rect">
            <a:avLst/>
          </a:prstGeom>
        </p:spPr>
        <p:txBody>
          <a:bodyPr lIns="0" tIns="0" rIns="0" bIns="0" rtlCol="0" anchor="t">
            <a:spAutoFit/>
          </a:bodyPr>
          <a:lstStyle/>
          <a:p>
            <a:pPr algn="l">
              <a:lnSpc>
                <a:spcPts val="7139"/>
              </a:lnSpc>
            </a:pPr>
            <a:r>
              <a:rPr lang="en-US" sz="5100" b="1">
                <a:solidFill>
                  <a:srgbClr val="4F2C33"/>
                </a:solidFill>
                <a:latin typeface="Fraunces Bold"/>
                <a:ea typeface="Fraunces Bold"/>
                <a:cs typeface="Fraunces Bold"/>
                <a:sym typeface="Fraunces Bold"/>
              </a:rPr>
              <a:t>I. TRI THỨC NGỮ VĂN</a:t>
            </a:r>
          </a:p>
        </p:txBody>
      </p:sp>
      <p:sp>
        <p:nvSpPr>
          <p:cNvPr id="16" name="TextBox 16"/>
          <p:cNvSpPr txBox="1"/>
          <p:nvPr/>
        </p:nvSpPr>
        <p:spPr>
          <a:xfrm>
            <a:off x="41746" y="1855545"/>
            <a:ext cx="17259300" cy="947145"/>
          </a:xfrm>
          <a:prstGeom prst="rect">
            <a:avLst/>
          </a:prstGeom>
        </p:spPr>
        <p:txBody>
          <a:bodyPr lIns="0" tIns="0" rIns="0" bIns="0" rtlCol="0" anchor="t">
            <a:spAutoFit/>
          </a:bodyPr>
          <a:lstStyle/>
          <a:p>
            <a:pPr marL="1178995" lvl="1" indent="-589498" algn="l">
              <a:lnSpc>
                <a:spcPts val="7645"/>
              </a:lnSpc>
              <a:buAutoNum type="arabicPeriod"/>
            </a:pPr>
            <a:r>
              <a:rPr lang="en-US" sz="5460">
                <a:solidFill>
                  <a:srgbClr val="4F2C33"/>
                </a:solidFill>
                <a:latin typeface="#9Slide07 SVNUT Triumph Press"/>
                <a:ea typeface="#9Slide07 SVNUT Triumph Press"/>
                <a:cs typeface="#9Slide07 SVNUT Triumph Press"/>
                <a:sym typeface="#9Slide07 SVNUT Triumph Press"/>
              </a:rPr>
              <a:t>Cách dẫn trực tiếp và cách dẫn gián tiếp</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inVertical)">
                                      <p:cBhvr>
                                        <p:cTn id="13" dur="500"/>
                                        <p:tgtEl>
                                          <p:spTgt spid="10"/>
                                        </p:tgtEl>
                                      </p:cBhvr>
                                    </p:animEffect>
                                  </p:childTnLst>
                                </p:cTn>
                              </p:par>
                              <p:par>
                                <p:cTn id="14" presetID="16" presetClass="entr" presetSubtype="21"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arn(inVertical)">
                                      <p:cBhvr>
                                        <p:cTn id="16" dur="500"/>
                                        <p:tgtEl>
                                          <p:spTgt spid="4"/>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399999">
            <a:off x="3011651" y="-15044149"/>
            <a:ext cx="12578412" cy="20369897"/>
          </a:xfrm>
          <a:custGeom>
            <a:avLst/>
            <a:gdLst/>
            <a:ahLst/>
            <a:cxnLst/>
            <a:rect l="l" t="t" r="r" b="b"/>
            <a:pathLst>
              <a:path w="12578412" h="20369897">
                <a:moveTo>
                  <a:pt x="0" y="0"/>
                </a:moveTo>
                <a:lnTo>
                  <a:pt x="12578411" y="0"/>
                </a:lnTo>
                <a:lnTo>
                  <a:pt x="12578411" y="20369897"/>
                </a:lnTo>
                <a:lnTo>
                  <a:pt x="0" y="20369897"/>
                </a:lnTo>
                <a:lnTo>
                  <a:pt x="0" y="0"/>
                </a:lnTo>
                <a:close/>
              </a:path>
            </a:pathLst>
          </a:custGeom>
          <a:blipFill>
            <a:blip r:embed="rId2"/>
            <a:stretch>
              <a:fillRect/>
            </a:stretch>
          </a:blipFill>
        </p:spPr>
        <p:txBody>
          <a:bodyPr/>
          <a:lstStyle/>
          <a:p>
            <a:endParaRPr lang="en-US"/>
          </a:p>
        </p:txBody>
      </p:sp>
      <p:sp>
        <p:nvSpPr>
          <p:cNvPr id="3" name="Freeform 3"/>
          <p:cNvSpPr/>
          <p:nvPr/>
        </p:nvSpPr>
        <p:spPr>
          <a:xfrm rot="5400000">
            <a:off x="2454332" y="5023076"/>
            <a:ext cx="12578412" cy="20369897"/>
          </a:xfrm>
          <a:custGeom>
            <a:avLst/>
            <a:gdLst/>
            <a:ahLst/>
            <a:cxnLst/>
            <a:rect l="l" t="t" r="r" b="b"/>
            <a:pathLst>
              <a:path w="12578412" h="20369897">
                <a:moveTo>
                  <a:pt x="0" y="0"/>
                </a:moveTo>
                <a:lnTo>
                  <a:pt x="12578412" y="0"/>
                </a:lnTo>
                <a:lnTo>
                  <a:pt x="12578412" y="20369897"/>
                </a:lnTo>
                <a:lnTo>
                  <a:pt x="0" y="20369897"/>
                </a:lnTo>
                <a:lnTo>
                  <a:pt x="0" y="0"/>
                </a:lnTo>
                <a:close/>
              </a:path>
            </a:pathLst>
          </a:custGeom>
          <a:blipFill>
            <a:blip r:embed="rId2"/>
            <a:stretch>
              <a:fillRect/>
            </a:stretch>
          </a:blipFill>
        </p:spPr>
        <p:txBody>
          <a:bodyPr/>
          <a:lstStyle/>
          <a:p>
            <a:endParaRPr lang="en-US"/>
          </a:p>
        </p:txBody>
      </p:sp>
      <p:grpSp>
        <p:nvGrpSpPr>
          <p:cNvPr id="4" name="Group 4"/>
          <p:cNvGrpSpPr/>
          <p:nvPr/>
        </p:nvGrpSpPr>
        <p:grpSpPr>
          <a:xfrm>
            <a:off x="620928" y="3775881"/>
            <a:ext cx="5050470" cy="3467683"/>
            <a:chOff x="0" y="0"/>
            <a:chExt cx="1330165" cy="913299"/>
          </a:xfrm>
        </p:grpSpPr>
        <p:sp>
          <p:nvSpPr>
            <p:cNvPr id="5" name="Freeform 5"/>
            <p:cNvSpPr/>
            <p:nvPr/>
          </p:nvSpPr>
          <p:spPr>
            <a:xfrm>
              <a:off x="0" y="0"/>
              <a:ext cx="1330165" cy="913299"/>
            </a:xfrm>
            <a:custGeom>
              <a:avLst/>
              <a:gdLst/>
              <a:ahLst/>
              <a:cxnLst/>
              <a:rect l="l" t="t" r="r" b="b"/>
              <a:pathLst>
                <a:path w="1330165" h="913299">
                  <a:moveTo>
                    <a:pt x="78178" y="0"/>
                  </a:moveTo>
                  <a:lnTo>
                    <a:pt x="1251987" y="0"/>
                  </a:lnTo>
                  <a:cubicBezTo>
                    <a:pt x="1295163" y="0"/>
                    <a:pt x="1330165" y="35002"/>
                    <a:pt x="1330165" y="78178"/>
                  </a:cubicBezTo>
                  <a:lnTo>
                    <a:pt x="1330165" y="835121"/>
                  </a:lnTo>
                  <a:cubicBezTo>
                    <a:pt x="1330165" y="878298"/>
                    <a:pt x="1295163" y="913299"/>
                    <a:pt x="1251987" y="913299"/>
                  </a:cubicBezTo>
                  <a:lnTo>
                    <a:pt x="78178" y="913299"/>
                  </a:lnTo>
                  <a:cubicBezTo>
                    <a:pt x="35002" y="913299"/>
                    <a:pt x="0" y="878298"/>
                    <a:pt x="0" y="835121"/>
                  </a:cubicBezTo>
                  <a:lnTo>
                    <a:pt x="0" y="78178"/>
                  </a:lnTo>
                  <a:cubicBezTo>
                    <a:pt x="0" y="35002"/>
                    <a:pt x="35002" y="0"/>
                    <a:pt x="78178" y="0"/>
                  </a:cubicBezTo>
                  <a:close/>
                </a:path>
              </a:pathLst>
            </a:custGeom>
            <a:solidFill>
              <a:srgbClr val="F2E2C8"/>
            </a:solidFill>
          </p:spPr>
          <p:txBody>
            <a:bodyPr/>
            <a:lstStyle/>
            <a:p>
              <a:endParaRPr lang="en-US"/>
            </a:p>
          </p:txBody>
        </p:sp>
        <p:sp>
          <p:nvSpPr>
            <p:cNvPr id="6" name="TextBox 6"/>
            <p:cNvSpPr txBox="1"/>
            <p:nvPr/>
          </p:nvSpPr>
          <p:spPr>
            <a:xfrm>
              <a:off x="0" y="-47625"/>
              <a:ext cx="1330165" cy="960924"/>
            </a:xfrm>
            <a:prstGeom prst="rect">
              <a:avLst/>
            </a:prstGeom>
          </p:spPr>
          <p:txBody>
            <a:bodyPr lIns="50800" tIns="50800" rIns="50800" bIns="50800" rtlCol="0" anchor="ctr"/>
            <a:lstStyle/>
            <a:p>
              <a:pPr algn="ctr">
                <a:lnSpc>
                  <a:spcPts val="3359"/>
                </a:lnSpc>
              </a:pPr>
              <a:endParaRPr/>
            </a:p>
          </p:txBody>
        </p:sp>
      </p:grpSp>
      <p:grpSp>
        <p:nvGrpSpPr>
          <p:cNvPr id="7" name="Group 7"/>
          <p:cNvGrpSpPr/>
          <p:nvPr/>
        </p:nvGrpSpPr>
        <p:grpSpPr>
          <a:xfrm>
            <a:off x="5953865" y="3775881"/>
            <a:ext cx="11305435" cy="5142938"/>
            <a:chOff x="0" y="0"/>
            <a:chExt cx="2977563" cy="1354519"/>
          </a:xfrm>
        </p:grpSpPr>
        <p:sp>
          <p:nvSpPr>
            <p:cNvPr id="8" name="Freeform 8"/>
            <p:cNvSpPr/>
            <p:nvPr/>
          </p:nvSpPr>
          <p:spPr>
            <a:xfrm>
              <a:off x="0" y="0"/>
              <a:ext cx="2977563" cy="1354519"/>
            </a:xfrm>
            <a:custGeom>
              <a:avLst/>
              <a:gdLst/>
              <a:ahLst/>
              <a:cxnLst/>
              <a:rect l="l" t="t" r="r" b="b"/>
              <a:pathLst>
                <a:path w="2977563" h="1354519">
                  <a:moveTo>
                    <a:pt x="34925" y="0"/>
                  </a:moveTo>
                  <a:lnTo>
                    <a:pt x="2942638" y="0"/>
                  </a:lnTo>
                  <a:cubicBezTo>
                    <a:pt x="2951901" y="0"/>
                    <a:pt x="2960784" y="3680"/>
                    <a:pt x="2967334" y="10229"/>
                  </a:cubicBezTo>
                  <a:cubicBezTo>
                    <a:pt x="2973883" y="16779"/>
                    <a:pt x="2977563" y="25662"/>
                    <a:pt x="2977563" y="34925"/>
                  </a:cubicBezTo>
                  <a:lnTo>
                    <a:pt x="2977563" y="1319594"/>
                  </a:lnTo>
                  <a:cubicBezTo>
                    <a:pt x="2977563" y="1328857"/>
                    <a:pt x="2973883" y="1337740"/>
                    <a:pt x="2967334" y="1344289"/>
                  </a:cubicBezTo>
                  <a:cubicBezTo>
                    <a:pt x="2960784" y="1350839"/>
                    <a:pt x="2951901" y="1354519"/>
                    <a:pt x="2942638" y="1354519"/>
                  </a:cubicBezTo>
                  <a:lnTo>
                    <a:pt x="34925" y="1354519"/>
                  </a:lnTo>
                  <a:cubicBezTo>
                    <a:pt x="25662" y="1354519"/>
                    <a:pt x="16779" y="1350839"/>
                    <a:pt x="10229" y="1344289"/>
                  </a:cubicBezTo>
                  <a:cubicBezTo>
                    <a:pt x="3680" y="1337740"/>
                    <a:pt x="0" y="1328857"/>
                    <a:pt x="0" y="1319594"/>
                  </a:cubicBezTo>
                  <a:lnTo>
                    <a:pt x="0" y="34925"/>
                  </a:lnTo>
                  <a:cubicBezTo>
                    <a:pt x="0" y="25662"/>
                    <a:pt x="3680" y="16779"/>
                    <a:pt x="10229" y="10229"/>
                  </a:cubicBezTo>
                  <a:cubicBezTo>
                    <a:pt x="16779" y="3680"/>
                    <a:pt x="25662" y="0"/>
                    <a:pt x="34925" y="0"/>
                  </a:cubicBezTo>
                  <a:close/>
                </a:path>
              </a:pathLst>
            </a:custGeom>
            <a:solidFill>
              <a:srgbClr val="F2E2C8"/>
            </a:solidFill>
          </p:spPr>
          <p:txBody>
            <a:bodyPr/>
            <a:lstStyle/>
            <a:p>
              <a:endParaRPr lang="en-US"/>
            </a:p>
          </p:txBody>
        </p:sp>
        <p:sp>
          <p:nvSpPr>
            <p:cNvPr id="9" name="TextBox 9"/>
            <p:cNvSpPr txBox="1"/>
            <p:nvPr/>
          </p:nvSpPr>
          <p:spPr>
            <a:xfrm>
              <a:off x="0" y="-47625"/>
              <a:ext cx="2977563" cy="1402144"/>
            </a:xfrm>
            <a:prstGeom prst="rect">
              <a:avLst/>
            </a:prstGeom>
          </p:spPr>
          <p:txBody>
            <a:bodyPr lIns="50800" tIns="50800" rIns="50800" bIns="50800" rtlCol="0" anchor="ctr"/>
            <a:lstStyle/>
            <a:p>
              <a:pPr algn="ctr">
                <a:lnSpc>
                  <a:spcPts val="3359"/>
                </a:lnSpc>
              </a:pPr>
              <a:endParaRPr/>
            </a:p>
          </p:txBody>
        </p:sp>
      </p:grpSp>
      <p:sp>
        <p:nvSpPr>
          <p:cNvPr id="10" name="Freeform 10"/>
          <p:cNvSpPr/>
          <p:nvPr/>
        </p:nvSpPr>
        <p:spPr>
          <a:xfrm rot="5400000" flipH="1">
            <a:off x="15090236" y="6703633"/>
            <a:ext cx="3165463" cy="3230065"/>
          </a:xfrm>
          <a:custGeom>
            <a:avLst/>
            <a:gdLst/>
            <a:ahLst/>
            <a:cxnLst/>
            <a:rect l="l" t="t" r="r" b="b"/>
            <a:pathLst>
              <a:path w="3165463" h="3230065">
                <a:moveTo>
                  <a:pt x="3165463" y="0"/>
                </a:moveTo>
                <a:lnTo>
                  <a:pt x="0" y="0"/>
                </a:lnTo>
                <a:lnTo>
                  <a:pt x="0" y="3230064"/>
                </a:lnTo>
                <a:lnTo>
                  <a:pt x="3165463" y="3230064"/>
                </a:lnTo>
                <a:lnTo>
                  <a:pt x="3165463" y="0"/>
                </a:lnTo>
                <a:close/>
              </a:path>
            </a:pathLst>
          </a:custGeom>
          <a:blipFill>
            <a:blip r:embed="rId3"/>
            <a:stretch>
              <a:fillRect/>
            </a:stretch>
          </a:blipFill>
        </p:spPr>
        <p:txBody>
          <a:bodyPr/>
          <a:lstStyle/>
          <a:p>
            <a:endParaRPr lang="en-US"/>
          </a:p>
        </p:txBody>
      </p:sp>
      <p:sp>
        <p:nvSpPr>
          <p:cNvPr id="11" name="Freeform 11"/>
          <p:cNvSpPr/>
          <p:nvPr/>
        </p:nvSpPr>
        <p:spPr>
          <a:xfrm>
            <a:off x="-406392" y="7816304"/>
            <a:ext cx="4246314" cy="2945880"/>
          </a:xfrm>
          <a:custGeom>
            <a:avLst/>
            <a:gdLst/>
            <a:ahLst/>
            <a:cxnLst/>
            <a:rect l="l" t="t" r="r" b="b"/>
            <a:pathLst>
              <a:path w="4246314" h="2945880">
                <a:moveTo>
                  <a:pt x="0" y="0"/>
                </a:moveTo>
                <a:lnTo>
                  <a:pt x="4246314" y="0"/>
                </a:lnTo>
                <a:lnTo>
                  <a:pt x="4246314" y="2945880"/>
                </a:lnTo>
                <a:lnTo>
                  <a:pt x="0" y="2945880"/>
                </a:lnTo>
                <a:lnTo>
                  <a:pt x="0" y="0"/>
                </a:lnTo>
                <a:close/>
              </a:path>
            </a:pathLst>
          </a:custGeom>
          <a:blipFill>
            <a:blip r:embed="rId4"/>
            <a:stretch>
              <a:fillRect/>
            </a:stretch>
          </a:blipFill>
        </p:spPr>
        <p:txBody>
          <a:bodyPr/>
          <a:lstStyle/>
          <a:p>
            <a:endParaRPr lang="en-US"/>
          </a:p>
        </p:txBody>
      </p:sp>
      <p:sp>
        <p:nvSpPr>
          <p:cNvPr id="12" name="TextBox 12"/>
          <p:cNvSpPr txBox="1"/>
          <p:nvPr/>
        </p:nvSpPr>
        <p:spPr>
          <a:xfrm>
            <a:off x="713444" y="4058556"/>
            <a:ext cx="4816763" cy="2234438"/>
          </a:xfrm>
          <a:prstGeom prst="rect">
            <a:avLst/>
          </a:prstGeom>
        </p:spPr>
        <p:txBody>
          <a:bodyPr lIns="0" tIns="0" rIns="0" bIns="0" rtlCol="0" anchor="t">
            <a:spAutoFit/>
          </a:bodyPr>
          <a:lstStyle/>
          <a:p>
            <a:pPr algn="just">
              <a:lnSpc>
                <a:spcPts val="5992"/>
              </a:lnSpc>
            </a:pPr>
            <a:r>
              <a:rPr lang="en-US" sz="4280" b="1">
                <a:solidFill>
                  <a:srgbClr val="36251E"/>
                </a:solidFill>
                <a:latin typeface="Roboto Condensed Bold"/>
                <a:ea typeface="Roboto Condensed Bold"/>
                <a:cs typeface="Roboto Condensed Bold"/>
                <a:sym typeface="Roboto Condensed Bold"/>
              </a:rPr>
              <a:t>Trong ngôn ngữ nói:</a:t>
            </a:r>
          </a:p>
          <a:p>
            <a:pPr marL="924054" lvl="1" indent="-462027" algn="just">
              <a:lnSpc>
                <a:spcPts val="5992"/>
              </a:lnSpc>
              <a:buFont typeface="Arial"/>
              <a:buChar char="•"/>
            </a:pPr>
            <a:r>
              <a:rPr lang="en-US" sz="4280">
                <a:solidFill>
                  <a:srgbClr val="36251E"/>
                </a:solidFill>
                <a:latin typeface="Roboto Condensed"/>
                <a:ea typeface="Roboto Condensed"/>
                <a:cs typeface="Roboto Condensed"/>
                <a:sym typeface="Roboto Condensed"/>
              </a:rPr>
              <a:t>Được đánh dấu bằng chỗ nghỉ hơi</a:t>
            </a:r>
          </a:p>
        </p:txBody>
      </p:sp>
      <p:sp>
        <p:nvSpPr>
          <p:cNvPr id="13" name="TextBox 13"/>
          <p:cNvSpPr txBox="1"/>
          <p:nvPr/>
        </p:nvSpPr>
        <p:spPr>
          <a:xfrm>
            <a:off x="3476667" y="2707440"/>
            <a:ext cx="11001333" cy="788742"/>
          </a:xfrm>
          <a:prstGeom prst="rect">
            <a:avLst/>
          </a:prstGeom>
        </p:spPr>
        <p:txBody>
          <a:bodyPr wrap="square" lIns="0" tIns="0" rIns="0" bIns="0" rtlCol="0" anchor="t">
            <a:spAutoFit/>
          </a:bodyPr>
          <a:lstStyle/>
          <a:p>
            <a:pPr algn="ctr">
              <a:lnSpc>
                <a:spcPts val="6525"/>
              </a:lnSpc>
            </a:pPr>
            <a:r>
              <a:rPr lang="en-US" sz="4660" dirty="0" err="1">
                <a:solidFill>
                  <a:srgbClr val="4F2C33"/>
                </a:solidFill>
                <a:latin typeface="#9Slide07 SVNUT Triumph Press"/>
                <a:ea typeface="#9Slide07 SVNUT Triumph Press"/>
                <a:cs typeface="#9Slide07 SVNUT Triumph Press"/>
                <a:sym typeface="#9Slide07 SVNUT Triumph Press"/>
              </a:rPr>
              <a:t>Cách</a:t>
            </a:r>
            <a:r>
              <a:rPr lang="en-US" sz="4660" dirty="0">
                <a:solidFill>
                  <a:srgbClr val="4F2C33"/>
                </a:solidFill>
                <a:latin typeface="#9Slide07 SVNUT Triumph Press"/>
                <a:ea typeface="#9Slide07 SVNUT Triumph Press"/>
                <a:cs typeface="#9Slide07 SVNUT Triumph Press"/>
                <a:sym typeface="#9Slide07 SVNUT Triumph Press"/>
              </a:rPr>
              <a:t> </a:t>
            </a:r>
            <a:r>
              <a:rPr lang="en-US" sz="4660" dirty="0" err="1">
                <a:solidFill>
                  <a:srgbClr val="4F2C33"/>
                </a:solidFill>
                <a:latin typeface="#9Slide07 SVNUT Triumph Press"/>
                <a:ea typeface="#9Slide07 SVNUT Triumph Press"/>
                <a:cs typeface="#9Slide07 SVNUT Triumph Press"/>
                <a:sym typeface="#9Slide07 SVNUT Triumph Press"/>
              </a:rPr>
              <a:t>dẫn</a:t>
            </a:r>
            <a:r>
              <a:rPr lang="en-US" sz="4660" dirty="0">
                <a:solidFill>
                  <a:srgbClr val="4F2C33"/>
                </a:solidFill>
                <a:latin typeface="#9Slide07 SVNUT Triumph Press"/>
                <a:ea typeface="#9Slide07 SVNUT Triumph Press"/>
                <a:cs typeface="#9Slide07 SVNUT Triumph Press"/>
                <a:sym typeface="#9Slide07 SVNUT Triumph Press"/>
              </a:rPr>
              <a:t> </a:t>
            </a:r>
            <a:r>
              <a:rPr lang="en-US" sz="4660" dirty="0" err="1">
                <a:solidFill>
                  <a:srgbClr val="4F2C33"/>
                </a:solidFill>
                <a:latin typeface="#9Slide07 SVNUT Triumph Press"/>
                <a:ea typeface="#9Slide07 SVNUT Triumph Press"/>
                <a:cs typeface="#9Slide07 SVNUT Triumph Press"/>
                <a:sym typeface="#9Slide07 SVNUT Triumph Press"/>
              </a:rPr>
              <a:t>trực</a:t>
            </a:r>
            <a:r>
              <a:rPr lang="en-US" sz="4660" dirty="0">
                <a:solidFill>
                  <a:srgbClr val="4F2C33"/>
                </a:solidFill>
                <a:latin typeface="#9Slide07 SVNUT Triumph Press"/>
                <a:ea typeface="#9Slide07 SVNUT Triumph Press"/>
                <a:cs typeface="#9Slide07 SVNUT Triumph Press"/>
                <a:sym typeface="#9Slide07 SVNUT Triumph Press"/>
              </a:rPr>
              <a:t> </a:t>
            </a:r>
            <a:r>
              <a:rPr lang="en-US" sz="4660" dirty="0" err="1">
                <a:solidFill>
                  <a:srgbClr val="4F2C33"/>
                </a:solidFill>
                <a:latin typeface="#9Slide07 SVNUT Triumph Press"/>
                <a:ea typeface="#9Slide07 SVNUT Triumph Press"/>
                <a:cs typeface="#9Slide07 SVNUT Triumph Press"/>
                <a:sym typeface="#9Slide07 SVNUT Triumph Press"/>
              </a:rPr>
              <a:t>tiếp:Dấu</a:t>
            </a:r>
            <a:r>
              <a:rPr lang="en-US" sz="4660" dirty="0">
                <a:solidFill>
                  <a:srgbClr val="4F2C33"/>
                </a:solidFill>
                <a:latin typeface="#9Slide07 SVNUT Triumph Press"/>
                <a:ea typeface="#9Slide07 SVNUT Triumph Press"/>
                <a:cs typeface="#9Slide07 SVNUT Triumph Press"/>
                <a:sym typeface="#9Slide07 SVNUT Triumph Press"/>
              </a:rPr>
              <a:t> </a:t>
            </a:r>
            <a:r>
              <a:rPr lang="en-US" sz="4660" dirty="0" err="1">
                <a:solidFill>
                  <a:srgbClr val="4F2C33"/>
                </a:solidFill>
                <a:latin typeface="#9Slide07 SVNUT Triumph Press"/>
                <a:ea typeface="#9Slide07 SVNUT Triumph Press"/>
                <a:cs typeface="#9Slide07 SVNUT Triumph Press"/>
                <a:sym typeface="#9Slide07 SVNUT Triumph Press"/>
              </a:rPr>
              <a:t>hiệu</a:t>
            </a:r>
            <a:r>
              <a:rPr lang="en-US" sz="4660" dirty="0">
                <a:solidFill>
                  <a:srgbClr val="4F2C33"/>
                </a:solidFill>
                <a:latin typeface="#9Slide07 SVNUT Triumph Press"/>
                <a:ea typeface="#9Slide07 SVNUT Triumph Press"/>
                <a:cs typeface="#9Slide07 SVNUT Triumph Press"/>
                <a:sym typeface="#9Slide07 SVNUT Triumph Press"/>
              </a:rPr>
              <a:t> </a:t>
            </a:r>
            <a:r>
              <a:rPr lang="en-US" sz="4660" dirty="0" err="1">
                <a:solidFill>
                  <a:srgbClr val="4F2C33"/>
                </a:solidFill>
                <a:latin typeface="#9Slide07 SVNUT Triumph Press"/>
                <a:ea typeface="#9Slide07 SVNUT Triumph Press"/>
                <a:cs typeface="#9Slide07 SVNUT Triumph Press"/>
                <a:sym typeface="#9Slide07 SVNUT Triumph Press"/>
              </a:rPr>
              <a:t>nhận</a:t>
            </a:r>
            <a:r>
              <a:rPr lang="en-US" sz="4660" dirty="0">
                <a:solidFill>
                  <a:srgbClr val="4F2C33"/>
                </a:solidFill>
                <a:latin typeface="#9Slide07 SVNUT Triumph Press"/>
                <a:ea typeface="#9Slide07 SVNUT Triumph Press"/>
                <a:cs typeface="#9Slide07 SVNUT Triumph Press"/>
                <a:sym typeface="#9Slide07 SVNUT Triumph Press"/>
              </a:rPr>
              <a:t> </a:t>
            </a:r>
            <a:r>
              <a:rPr lang="en-US" sz="4660" dirty="0" err="1">
                <a:solidFill>
                  <a:srgbClr val="4F2C33"/>
                </a:solidFill>
                <a:latin typeface="#9Slide07 SVNUT Triumph Press"/>
                <a:ea typeface="#9Slide07 SVNUT Triumph Press"/>
                <a:cs typeface="#9Slide07 SVNUT Triumph Press"/>
                <a:sym typeface="#9Slide07 SVNUT Triumph Press"/>
              </a:rPr>
              <a:t>diện</a:t>
            </a:r>
            <a:endParaRPr lang="en-US" sz="4660" dirty="0">
              <a:solidFill>
                <a:srgbClr val="4F2C33"/>
              </a:solidFill>
              <a:latin typeface="#9Slide07 SVNUT Triumph Press"/>
              <a:ea typeface="#9Slide07 SVNUT Triumph Press"/>
              <a:cs typeface="#9Slide07 SVNUT Triumph Press"/>
              <a:sym typeface="#9Slide07 SVNUT Triumph Press"/>
            </a:endParaRPr>
          </a:p>
        </p:txBody>
      </p:sp>
      <p:sp>
        <p:nvSpPr>
          <p:cNvPr id="14" name="TextBox 14"/>
          <p:cNvSpPr txBox="1"/>
          <p:nvPr/>
        </p:nvSpPr>
        <p:spPr>
          <a:xfrm>
            <a:off x="620928" y="594435"/>
            <a:ext cx="18016773" cy="870585"/>
          </a:xfrm>
          <a:prstGeom prst="rect">
            <a:avLst/>
          </a:prstGeom>
        </p:spPr>
        <p:txBody>
          <a:bodyPr lIns="0" tIns="0" rIns="0" bIns="0" rtlCol="0" anchor="t">
            <a:spAutoFit/>
          </a:bodyPr>
          <a:lstStyle/>
          <a:p>
            <a:pPr algn="l">
              <a:lnSpc>
                <a:spcPts val="7139"/>
              </a:lnSpc>
            </a:pPr>
            <a:r>
              <a:rPr lang="en-US" sz="5100" b="1">
                <a:solidFill>
                  <a:srgbClr val="4F2C33"/>
                </a:solidFill>
                <a:latin typeface="Fraunces Bold"/>
                <a:ea typeface="Fraunces Bold"/>
                <a:cs typeface="Fraunces Bold"/>
                <a:sym typeface="Fraunces Bold"/>
              </a:rPr>
              <a:t>I. TRI THỨC NGỮ VĂN</a:t>
            </a:r>
          </a:p>
        </p:txBody>
      </p:sp>
      <p:sp>
        <p:nvSpPr>
          <p:cNvPr id="15" name="TextBox 15"/>
          <p:cNvSpPr txBox="1"/>
          <p:nvPr/>
        </p:nvSpPr>
        <p:spPr>
          <a:xfrm>
            <a:off x="0" y="1598370"/>
            <a:ext cx="17259300" cy="947145"/>
          </a:xfrm>
          <a:prstGeom prst="rect">
            <a:avLst/>
          </a:prstGeom>
        </p:spPr>
        <p:txBody>
          <a:bodyPr lIns="0" tIns="0" rIns="0" bIns="0" rtlCol="0" anchor="t">
            <a:spAutoFit/>
          </a:bodyPr>
          <a:lstStyle/>
          <a:p>
            <a:pPr marL="1178995" lvl="1" indent="-589498" algn="l">
              <a:lnSpc>
                <a:spcPts val="7645"/>
              </a:lnSpc>
              <a:buAutoNum type="arabicPeriod"/>
            </a:pPr>
            <a:r>
              <a:rPr lang="en-US" sz="5460">
                <a:solidFill>
                  <a:srgbClr val="4F2C33"/>
                </a:solidFill>
                <a:latin typeface="#9Slide07 SVNUT Triumph Press"/>
                <a:ea typeface="#9Slide07 SVNUT Triumph Press"/>
                <a:cs typeface="#9Slide07 SVNUT Triumph Press"/>
                <a:sym typeface="#9Slide07 SVNUT Triumph Press"/>
              </a:rPr>
              <a:t>Cách dẫn trực tiếp và cách dẫn gián tiếp</a:t>
            </a:r>
          </a:p>
        </p:txBody>
      </p:sp>
      <p:sp>
        <p:nvSpPr>
          <p:cNvPr id="16" name="TextBox 16"/>
          <p:cNvSpPr txBox="1"/>
          <p:nvPr/>
        </p:nvSpPr>
        <p:spPr>
          <a:xfrm>
            <a:off x="6223113" y="4058556"/>
            <a:ext cx="10766940" cy="4491863"/>
          </a:xfrm>
          <a:prstGeom prst="rect">
            <a:avLst/>
          </a:prstGeom>
        </p:spPr>
        <p:txBody>
          <a:bodyPr lIns="0" tIns="0" rIns="0" bIns="0" rtlCol="0" anchor="t">
            <a:spAutoFit/>
          </a:bodyPr>
          <a:lstStyle/>
          <a:p>
            <a:pPr algn="just">
              <a:lnSpc>
                <a:spcPts val="5992"/>
              </a:lnSpc>
            </a:pPr>
            <a:r>
              <a:rPr lang="en-US" sz="4280" b="1">
                <a:solidFill>
                  <a:srgbClr val="36251E"/>
                </a:solidFill>
                <a:latin typeface="Roboto Condensed Bold"/>
                <a:ea typeface="Roboto Condensed Bold"/>
                <a:cs typeface="Roboto Condensed Bold"/>
                <a:sym typeface="Roboto Condensed Bold"/>
              </a:rPr>
              <a:t>Trong ngôn ngữ viết:</a:t>
            </a:r>
          </a:p>
          <a:p>
            <a:pPr marL="924054" lvl="1" indent="-462027" algn="just">
              <a:lnSpc>
                <a:spcPts val="5992"/>
              </a:lnSpc>
              <a:buFont typeface="Arial"/>
              <a:buChar char="•"/>
            </a:pPr>
            <a:r>
              <a:rPr lang="en-US" sz="4280">
                <a:solidFill>
                  <a:srgbClr val="36251E"/>
                </a:solidFill>
                <a:latin typeface="Roboto Condensed"/>
                <a:ea typeface="Roboto Condensed"/>
                <a:cs typeface="Roboto Condensed"/>
                <a:sym typeface="Roboto Condensed"/>
              </a:rPr>
              <a:t>Được đặt sau dấu hai chấm và trong dấu ngoặc kép</a:t>
            </a:r>
          </a:p>
          <a:p>
            <a:pPr marL="924054" lvl="1" indent="-462027" algn="just">
              <a:lnSpc>
                <a:spcPts val="5992"/>
              </a:lnSpc>
              <a:buFont typeface="Arial"/>
              <a:buChar char="•"/>
            </a:pPr>
            <a:r>
              <a:rPr lang="en-US" sz="4280">
                <a:solidFill>
                  <a:srgbClr val="36251E"/>
                </a:solidFill>
                <a:latin typeface="Roboto Condensed"/>
                <a:ea typeface="Roboto Condensed"/>
                <a:cs typeface="Roboto Condensed"/>
                <a:sym typeface="Roboto Condensed"/>
              </a:rPr>
              <a:t>Lưu ý: Khi thuật lại lời đối thoại của nhân vật, lời dẫn trực tiếp được đặt sau dấu hai chấm, xuống dòng và đặt sau dấu gạch ngang.</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barn(inVertical)">
                                      <p:cBhvr>
                                        <p:cTn id="13" dur="500"/>
                                        <p:tgtEl>
                                          <p:spTgt spid="16"/>
                                        </p:tgtEl>
                                      </p:cBhvr>
                                    </p:animEffect>
                                  </p:childTnLst>
                                </p:cTn>
                              </p:par>
                              <p:par>
                                <p:cTn id="14" presetID="16" presetClass="entr" presetSubtype="21"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399999">
            <a:off x="3011651" y="-15044149"/>
            <a:ext cx="12578412" cy="20369897"/>
          </a:xfrm>
          <a:custGeom>
            <a:avLst/>
            <a:gdLst/>
            <a:ahLst/>
            <a:cxnLst/>
            <a:rect l="l" t="t" r="r" b="b"/>
            <a:pathLst>
              <a:path w="12578412" h="20369897">
                <a:moveTo>
                  <a:pt x="0" y="0"/>
                </a:moveTo>
                <a:lnTo>
                  <a:pt x="12578411" y="0"/>
                </a:lnTo>
                <a:lnTo>
                  <a:pt x="12578411" y="20369897"/>
                </a:lnTo>
                <a:lnTo>
                  <a:pt x="0" y="20369897"/>
                </a:lnTo>
                <a:lnTo>
                  <a:pt x="0" y="0"/>
                </a:lnTo>
                <a:close/>
              </a:path>
            </a:pathLst>
          </a:custGeom>
          <a:blipFill>
            <a:blip r:embed="rId2"/>
            <a:stretch>
              <a:fillRect/>
            </a:stretch>
          </a:blipFill>
        </p:spPr>
        <p:txBody>
          <a:bodyPr/>
          <a:lstStyle/>
          <a:p>
            <a:endParaRPr lang="en-US"/>
          </a:p>
        </p:txBody>
      </p:sp>
      <p:sp>
        <p:nvSpPr>
          <p:cNvPr id="3" name="Freeform 3"/>
          <p:cNvSpPr/>
          <p:nvPr/>
        </p:nvSpPr>
        <p:spPr>
          <a:xfrm rot="5400000">
            <a:off x="2454332" y="5023076"/>
            <a:ext cx="12578412" cy="20369897"/>
          </a:xfrm>
          <a:custGeom>
            <a:avLst/>
            <a:gdLst/>
            <a:ahLst/>
            <a:cxnLst/>
            <a:rect l="l" t="t" r="r" b="b"/>
            <a:pathLst>
              <a:path w="12578412" h="20369897">
                <a:moveTo>
                  <a:pt x="0" y="0"/>
                </a:moveTo>
                <a:lnTo>
                  <a:pt x="12578412" y="0"/>
                </a:lnTo>
                <a:lnTo>
                  <a:pt x="12578412" y="20369897"/>
                </a:lnTo>
                <a:lnTo>
                  <a:pt x="0" y="20369897"/>
                </a:lnTo>
                <a:lnTo>
                  <a:pt x="0" y="0"/>
                </a:lnTo>
                <a:close/>
              </a:path>
            </a:pathLst>
          </a:custGeom>
          <a:blipFill>
            <a:blip r:embed="rId2"/>
            <a:stretch>
              <a:fillRect/>
            </a:stretch>
          </a:blipFill>
        </p:spPr>
        <p:txBody>
          <a:bodyPr/>
          <a:lstStyle/>
          <a:p>
            <a:endParaRPr lang="en-US"/>
          </a:p>
        </p:txBody>
      </p:sp>
      <p:grpSp>
        <p:nvGrpSpPr>
          <p:cNvPr id="4" name="Group 4"/>
          <p:cNvGrpSpPr/>
          <p:nvPr/>
        </p:nvGrpSpPr>
        <p:grpSpPr>
          <a:xfrm>
            <a:off x="3966321" y="4166406"/>
            <a:ext cx="7365867" cy="3898381"/>
            <a:chOff x="0" y="0"/>
            <a:chExt cx="1939981" cy="1026734"/>
          </a:xfrm>
        </p:grpSpPr>
        <p:sp>
          <p:nvSpPr>
            <p:cNvPr id="5" name="Freeform 5"/>
            <p:cNvSpPr/>
            <p:nvPr/>
          </p:nvSpPr>
          <p:spPr>
            <a:xfrm>
              <a:off x="0" y="0"/>
              <a:ext cx="1939981" cy="1026734"/>
            </a:xfrm>
            <a:custGeom>
              <a:avLst/>
              <a:gdLst/>
              <a:ahLst/>
              <a:cxnLst/>
              <a:rect l="l" t="t" r="r" b="b"/>
              <a:pathLst>
                <a:path w="1939981" h="1026734">
                  <a:moveTo>
                    <a:pt x="53604" y="0"/>
                  </a:moveTo>
                  <a:lnTo>
                    <a:pt x="1886378" y="0"/>
                  </a:lnTo>
                  <a:cubicBezTo>
                    <a:pt x="1900594" y="0"/>
                    <a:pt x="1914229" y="5648"/>
                    <a:pt x="1924281" y="15700"/>
                  </a:cubicBezTo>
                  <a:cubicBezTo>
                    <a:pt x="1934334" y="25753"/>
                    <a:pt x="1939981" y="39387"/>
                    <a:pt x="1939981" y="53604"/>
                  </a:cubicBezTo>
                  <a:lnTo>
                    <a:pt x="1939981" y="973130"/>
                  </a:lnTo>
                  <a:cubicBezTo>
                    <a:pt x="1939981" y="987347"/>
                    <a:pt x="1934334" y="1000981"/>
                    <a:pt x="1924281" y="1011034"/>
                  </a:cubicBezTo>
                  <a:cubicBezTo>
                    <a:pt x="1914229" y="1021087"/>
                    <a:pt x="1900594" y="1026734"/>
                    <a:pt x="1886378" y="1026734"/>
                  </a:cubicBezTo>
                  <a:lnTo>
                    <a:pt x="53604" y="1026734"/>
                  </a:lnTo>
                  <a:cubicBezTo>
                    <a:pt x="39387" y="1026734"/>
                    <a:pt x="25753" y="1021087"/>
                    <a:pt x="15700" y="1011034"/>
                  </a:cubicBezTo>
                  <a:cubicBezTo>
                    <a:pt x="5648" y="1000981"/>
                    <a:pt x="0" y="987347"/>
                    <a:pt x="0" y="973130"/>
                  </a:cubicBezTo>
                  <a:lnTo>
                    <a:pt x="0" y="53604"/>
                  </a:lnTo>
                  <a:cubicBezTo>
                    <a:pt x="0" y="39387"/>
                    <a:pt x="5648" y="25753"/>
                    <a:pt x="15700" y="15700"/>
                  </a:cubicBezTo>
                  <a:cubicBezTo>
                    <a:pt x="25753" y="5648"/>
                    <a:pt x="39387" y="0"/>
                    <a:pt x="53604" y="0"/>
                  </a:cubicBezTo>
                  <a:close/>
                </a:path>
              </a:pathLst>
            </a:custGeom>
            <a:solidFill>
              <a:srgbClr val="F2E2C8"/>
            </a:solidFill>
          </p:spPr>
          <p:txBody>
            <a:bodyPr/>
            <a:lstStyle/>
            <a:p>
              <a:endParaRPr lang="en-US"/>
            </a:p>
          </p:txBody>
        </p:sp>
        <p:sp>
          <p:nvSpPr>
            <p:cNvPr id="6" name="TextBox 6"/>
            <p:cNvSpPr txBox="1"/>
            <p:nvPr/>
          </p:nvSpPr>
          <p:spPr>
            <a:xfrm>
              <a:off x="0" y="-47625"/>
              <a:ext cx="1939981" cy="1074359"/>
            </a:xfrm>
            <a:prstGeom prst="rect">
              <a:avLst/>
            </a:prstGeom>
          </p:spPr>
          <p:txBody>
            <a:bodyPr lIns="50800" tIns="50800" rIns="50800" bIns="50800" rtlCol="0" anchor="ctr"/>
            <a:lstStyle/>
            <a:p>
              <a:pPr algn="ctr">
                <a:lnSpc>
                  <a:spcPts val="3359"/>
                </a:lnSpc>
              </a:pPr>
              <a:endParaRPr/>
            </a:p>
          </p:txBody>
        </p:sp>
      </p:grpSp>
      <p:sp>
        <p:nvSpPr>
          <p:cNvPr id="7" name="Freeform 7"/>
          <p:cNvSpPr/>
          <p:nvPr/>
        </p:nvSpPr>
        <p:spPr>
          <a:xfrm>
            <a:off x="2217132" y="3626253"/>
            <a:ext cx="1516219" cy="1080306"/>
          </a:xfrm>
          <a:custGeom>
            <a:avLst/>
            <a:gdLst/>
            <a:ahLst/>
            <a:cxnLst/>
            <a:rect l="l" t="t" r="r" b="b"/>
            <a:pathLst>
              <a:path w="1516219" h="1080306">
                <a:moveTo>
                  <a:pt x="0" y="0"/>
                </a:moveTo>
                <a:lnTo>
                  <a:pt x="1516219" y="0"/>
                </a:lnTo>
                <a:lnTo>
                  <a:pt x="1516219" y="1080306"/>
                </a:lnTo>
                <a:lnTo>
                  <a:pt x="0" y="1080306"/>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txBody>
          <a:bodyPr/>
          <a:lstStyle/>
          <a:p>
            <a:endParaRPr lang="en-US"/>
          </a:p>
        </p:txBody>
      </p:sp>
      <p:sp>
        <p:nvSpPr>
          <p:cNvPr id="8" name="Freeform 8"/>
          <p:cNvSpPr/>
          <p:nvPr/>
        </p:nvSpPr>
        <p:spPr>
          <a:xfrm>
            <a:off x="11079505" y="7445879"/>
            <a:ext cx="1513563" cy="1080306"/>
          </a:xfrm>
          <a:custGeom>
            <a:avLst/>
            <a:gdLst/>
            <a:ahLst/>
            <a:cxnLst/>
            <a:rect l="l" t="t" r="r" b="b"/>
            <a:pathLst>
              <a:path w="1513563" h="1080306">
                <a:moveTo>
                  <a:pt x="0" y="0"/>
                </a:moveTo>
                <a:lnTo>
                  <a:pt x="1513563" y="0"/>
                </a:lnTo>
                <a:lnTo>
                  <a:pt x="1513563" y="1080305"/>
                </a:lnTo>
                <a:lnTo>
                  <a:pt x="0" y="1080305"/>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en-US"/>
          </a:p>
        </p:txBody>
      </p:sp>
      <p:sp>
        <p:nvSpPr>
          <p:cNvPr id="9" name="TextBox 9"/>
          <p:cNvSpPr txBox="1"/>
          <p:nvPr/>
        </p:nvSpPr>
        <p:spPr>
          <a:xfrm>
            <a:off x="4288758" y="4438866"/>
            <a:ext cx="6790746" cy="3291078"/>
          </a:xfrm>
          <a:prstGeom prst="rect">
            <a:avLst/>
          </a:prstGeom>
        </p:spPr>
        <p:txBody>
          <a:bodyPr lIns="0" tIns="0" rIns="0" bIns="0" rtlCol="0" anchor="t">
            <a:spAutoFit/>
          </a:bodyPr>
          <a:lstStyle/>
          <a:p>
            <a:pPr algn="just">
              <a:lnSpc>
                <a:spcPts val="6552"/>
              </a:lnSpc>
            </a:pPr>
            <a:r>
              <a:rPr lang="en-US" sz="4680" b="1">
                <a:solidFill>
                  <a:srgbClr val="36251E"/>
                </a:solidFill>
                <a:latin typeface="Roboto Condensed Bold"/>
                <a:ea typeface="Roboto Condensed Bold"/>
                <a:cs typeface="Roboto Condensed Bold"/>
                <a:sym typeface="Roboto Condensed Bold"/>
              </a:rPr>
              <a:t>Là thuật lại l</a:t>
            </a:r>
            <a:r>
              <a:rPr lang="en-US" sz="4680">
                <a:solidFill>
                  <a:srgbClr val="36251E"/>
                </a:solidFill>
                <a:latin typeface="Roboto Condensed"/>
                <a:ea typeface="Roboto Condensed"/>
                <a:cs typeface="Roboto Condensed"/>
                <a:sym typeface="Roboto Condensed"/>
              </a:rPr>
              <a:t>ời nói hay ý nghĩ của một người (một nhân vật) có điều chỉnh cho thích hợp.</a:t>
            </a:r>
          </a:p>
        </p:txBody>
      </p:sp>
      <p:sp>
        <p:nvSpPr>
          <p:cNvPr id="10" name="TextBox 10"/>
          <p:cNvSpPr txBox="1"/>
          <p:nvPr/>
        </p:nvSpPr>
        <p:spPr>
          <a:xfrm>
            <a:off x="2864996" y="3175858"/>
            <a:ext cx="9587569" cy="805539"/>
          </a:xfrm>
          <a:prstGeom prst="rect">
            <a:avLst/>
          </a:prstGeom>
        </p:spPr>
        <p:txBody>
          <a:bodyPr lIns="0" tIns="0" rIns="0" bIns="0" rtlCol="0" anchor="t">
            <a:spAutoFit/>
          </a:bodyPr>
          <a:lstStyle/>
          <a:p>
            <a:pPr algn="ctr">
              <a:lnSpc>
                <a:spcPts val="6525"/>
              </a:lnSpc>
            </a:pPr>
            <a:r>
              <a:rPr lang="en-US" sz="4660">
                <a:solidFill>
                  <a:srgbClr val="4F2C33"/>
                </a:solidFill>
                <a:latin typeface="#9Slide07 SVNUT Triumph Press"/>
                <a:ea typeface="#9Slide07 SVNUT Triumph Press"/>
                <a:cs typeface="#9Slide07 SVNUT Triumph Press"/>
                <a:sym typeface="#9Slide07 SVNUT Triumph Press"/>
              </a:rPr>
              <a:t>Cách dẫn gián tiếp</a:t>
            </a:r>
          </a:p>
        </p:txBody>
      </p:sp>
      <p:sp>
        <p:nvSpPr>
          <p:cNvPr id="11" name="Freeform 11"/>
          <p:cNvSpPr/>
          <p:nvPr/>
        </p:nvSpPr>
        <p:spPr>
          <a:xfrm>
            <a:off x="-715665" y="7445879"/>
            <a:ext cx="4246314" cy="2945880"/>
          </a:xfrm>
          <a:custGeom>
            <a:avLst/>
            <a:gdLst/>
            <a:ahLst/>
            <a:cxnLst/>
            <a:rect l="l" t="t" r="r" b="b"/>
            <a:pathLst>
              <a:path w="4246314" h="2945880">
                <a:moveTo>
                  <a:pt x="0" y="0"/>
                </a:moveTo>
                <a:lnTo>
                  <a:pt x="4246314" y="0"/>
                </a:lnTo>
                <a:lnTo>
                  <a:pt x="4246314" y="2945880"/>
                </a:lnTo>
                <a:lnTo>
                  <a:pt x="0" y="2945880"/>
                </a:lnTo>
                <a:lnTo>
                  <a:pt x="0" y="0"/>
                </a:lnTo>
                <a:close/>
              </a:path>
            </a:pathLst>
          </a:custGeom>
          <a:blipFill>
            <a:blip r:embed="rId7"/>
            <a:stretch>
              <a:fillRect/>
            </a:stretch>
          </a:blipFill>
        </p:spPr>
        <p:txBody>
          <a:bodyPr/>
          <a:lstStyle/>
          <a:p>
            <a:endParaRPr lang="en-US"/>
          </a:p>
        </p:txBody>
      </p:sp>
      <p:sp>
        <p:nvSpPr>
          <p:cNvPr id="12" name="Freeform 12"/>
          <p:cNvSpPr/>
          <p:nvPr/>
        </p:nvSpPr>
        <p:spPr>
          <a:xfrm rot="5400000" flipH="1">
            <a:off x="14556753" y="5721055"/>
            <a:ext cx="3165463" cy="3230065"/>
          </a:xfrm>
          <a:custGeom>
            <a:avLst/>
            <a:gdLst/>
            <a:ahLst/>
            <a:cxnLst/>
            <a:rect l="l" t="t" r="r" b="b"/>
            <a:pathLst>
              <a:path w="3165463" h="3230065">
                <a:moveTo>
                  <a:pt x="3165463" y="0"/>
                </a:moveTo>
                <a:lnTo>
                  <a:pt x="0" y="0"/>
                </a:lnTo>
                <a:lnTo>
                  <a:pt x="0" y="3230064"/>
                </a:lnTo>
                <a:lnTo>
                  <a:pt x="3165463" y="3230064"/>
                </a:lnTo>
                <a:lnTo>
                  <a:pt x="3165463" y="0"/>
                </a:lnTo>
                <a:close/>
              </a:path>
            </a:pathLst>
          </a:custGeom>
          <a:blipFill>
            <a:blip r:embed="rId8"/>
            <a:stretch>
              <a:fillRect/>
            </a:stretch>
          </a:blipFill>
        </p:spPr>
        <p:txBody>
          <a:bodyPr/>
          <a:lstStyle/>
          <a:p>
            <a:endParaRPr lang="en-US"/>
          </a:p>
        </p:txBody>
      </p:sp>
      <p:sp>
        <p:nvSpPr>
          <p:cNvPr id="13" name="Freeform 13"/>
          <p:cNvSpPr/>
          <p:nvPr/>
        </p:nvSpPr>
        <p:spPr>
          <a:xfrm>
            <a:off x="41746" y="9258300"/>
            <a:ext cx="3488903" cy="814077"/>
          </a:xfrm>
          <a:custGeom>
            <a:avLst/>
            <a:gdLst/>
            <a:ahLst/>
            <a:cxnLst/>
            <a:rect l="l" t="t" r="r" b="b"/>
            <a:pathLst>
              <a:path w="3488903" h="814077">
                <a:moveTo>
                  <a:pt x="0" y="0"/>
                </a:moveTo>
                <a:lnTo>
                  <a:pt x="3488903" y="0"/>
                </a:lnTo>
                <a:lnTo>
                  <a:pt x="3488903" y="814077"/>
                </a:lnTo>
                <a:lnTo>
                  <a:pt x="0" y="814077"/>
                </a:lnTo>
                <a:lnTo>
                  <a:pt x="0" y="0"/>
                </a:lnTo>
                <a:close/>
              </a:path>
            </a:pathLst>
          </a:custGeom>
          <a:blipFill>
            <a:blip r:embed="rId9">
              <a:alphaModFix amt="74000"/>
            </a:blip>
            <a:stretch>
              <a:fillRect/>
            </a:stretch>
          </a:blipFill>
        </p:spPr>
        <p:txBody>
          <a:bodyPr/>
          <a:lstStyle/>
          <a:p>
            <a:endParaRPr lang="en-US"/>
          </a:p>
        </p:txBody>
      </p:sp>
      <p:sp>
        <p:nvSpPr>
          <p:cNvPr id="14" name="Freeform 14"/>
          <p:cNvSpPr/>
          <p:nvPr/>
        </p:nvSpPr>
        <p:spPr>
          <a:xfrm rot="-9527701">
            <a:off x="13877549" y="7809950"/>
            <a:ext cx="2807370" cy="1000125"/>
          </a:xfrm>
          <a:custGeom>
            <a:avLst/>
            <a:gdLst/>
            <a:ahLst/>
            <a:cxnLst/>
            <a:rect l="l" t="t" r="r" b="b"/>
            <a:pathLst>
              <a:path w="2807370" h="1000125">
                <a:moveTo>
                  <a:pt x="0" y="0"/>
                </a:moveTo>
                <a:lnTo>
                  <a:pt x="2807370" y="0"/>
                </a:lnTo>
                <a:lnTo>
                  <a:pt x="2807370" y="1000125"/>
                </a:lnTo>
                <a:lnTo>
                  <a:pt x="0" y="1000125"/>
                </a:lnTo>
                <a:lnTo>
                  <a:pt x="0" y="0"/>
                </a:lnTo>
                <a:close/>
              </a:path>
            </a:pathLst>
          </a:custGeom>
          <a:blipFill>
            <a:blip r:embed="rId10"/>
            <a:stretch>
              <a:fillRect/>
            </a:stretch>
          </a:blipFill>
        </p:spPr>
        <p:txBody>
          <a:bodyPr/>
          <a:lstStyle/>
          <a:p>
            <a:endParaRPr lang="en-US"/>
          </a:p>
        </p:txBody>
      </p:sp>
      <p:sp>
        <p:nvSpPr>
          <p:cNvPr id="15" name="TextBox 15"/>
          <p:cNvSpPr txBox="1"/>
          <p:nvPr/>
        </p:nvSpPr>
        <p:spPr>
          <a:xfrm>
            <a:off x="620928" y="775746"/>
            <a:ext cx="18016773" cy="870585"/>
          </a:xfrm>
          <a:prstGeom prst="rect">
            <a:avLst/>
          </a:prstGeom>
        </p:spPr>
        <p:txBody>
          <a:bodyPr lIns="0" tIns="0" rIns="0" bIns="0" rtlCol="0" anchor="t">
            <a:spAutoFit/>
          </a:bodyPr>
          <a:lstStyle/>
          <a:p>
            <a:pPr algn="l">
              <a:lnSpc>
                <a:spcPts val="7139"/>
              </a:lnSpc>
            </a:pPr>
            <a:r>
              <a:rPr lang="en-US" sz="5100" b="1">
                <a:solidFill>
                  <a:srgbClr val="4F2C33"/>
                </a:solidFill>
                <a:latin typeface="Fraunces Bold"/>
                <a:ea typeface="Fraunces Bold"/>
                <a:cs typeface="Fraunces Bold"/>
                <a:sym typeface="Fraunces Bold"/>
              </a:rPr>
              <a:t>I. TRI THỨC NGỮ VĂN</a:t>
            </a:r>
          </a:p>
        </p:txBody>
      </p:sp>
      <p:sp>
        <p:nvSpPr>
          <p:cNvPr id="16" name="TextBox 16"/>
          <p:cNvSpPr txBox="1"/>
          <p:nvPr/>
        </p:nvSpPr>
        <p:spPr>
          <a:xfrm>
            <a:off x="41746" y="1855545"/>
            <a:ext cx="17259300" cy="947145"/>
          </a:xfrm>
          <a:prstGeom prst="rect">
            <a:avLst/>
          </a:prstGeom>
        </p:spPr>
        <p:txBody>
          <a:bodyPr lIns="0" tIns="0" rIns="0" bIns="0" rtlCol="0" anchor="t">
            <a:spAutoFit/>
          </a:bodyPr>
          <a:lstStyle/>
          <a:p>
            <a:pPr marL="1178995" lvl="1" indent="-589498" algn="l">
              <a:lnSpc>
                <a:spcPts val="7645"/>
              </a:lnSpc>
              <a:buAutoNum type="arabicPeriod"/>
            </a:pPr>
            <a:r>
              <a:rPr lang="en-US" sz="5460">
                <a:solidFill>
                  <a:srgbClr val="4F2C33"/>
                </a:solidFill>
                <a:latin typeface="#9Slide07 SVNUT Triumph Press"/>
                <a:ea typeface="#9Slide07 SVNUT Triumph Press"/>
                <a:cs typeface="#9Slide07 SVNUT Triumph Press"/>
                <a:sym typeface="#9Slide07 SVNUT Triumph Press"/>
              </a:rPr>
              <a:t>Cách dẫn trực tiếp và cách dẫn gián tiếp</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399999">
            <a:off x="3011651" y="-15044149"/>
            <a:ext cx="12578412" cy="20369897"/>
          </a:xfrm>
          <a:custGeom>
            <a:avLst/>
            <a:gdLst/>
            <a:ahLst/>
            <a:cxnLst/>
            <a:rect l="l" t="t" r="r" b="b"/>
            <a:pathLst>
              <a:path w="12578412" h="20369897">
                <a:moveTo>
                  <a:pt x="0" y="0"/>
                </a:moveTo>
                <a:lnTo>
                  <a:pt x="12578411" y="0"/>
                </a:lnTo>
                <a:lnTo>
                  <a:pt x="12578411" y="20369897"/>
                </a:lnTo>
                <a:lnTo>
                  <a:pt x="0" y="20369897"/>
                </a:lnTo>
                <a:lnTo>
                  <a:pt x="0" y="0"/>
                </a:lnTo>
                <a:close/>
              </a:path>
            </a:pathLst>
          </a:custGeom>
          <a:blipFill>
            <a:blip r:embed="rId2"/>
            <a:stretch>
              <a:fillRect/>
            </a:stretch>
          </a:blipFill>
        </p:spPr>
        <p:txBody>
          <a:bodyPr/>
          <a:lstStyle/>
          <a:p>
            <a:endParaRPr lang="en-US"/>
          </a:p>
        </p:txBody>
      </p:sp>
      <p:sp>
        <p:nvSpPr>
          <p:cNvPr id="3" name="Freeform 3"/>
          <p:cNvSpPr/>
          <p:nvPr/>
        </p:nvSpPr>
        <p:spPr>
          <a:xfrm rot="5400000">
            <a:off x="2454332" y="5023076"/>
            <a:ext cx="12578412" cy="20369897"/>
          </a:xfrm>
          <a:custGeom>
            <a:avLst/>
            <a:gdLst/>
            <a:ahLst/>
            <a:cxnLst/>
            <a:rect l="l" t="t" r="r" b="b"/>
            <a:pathLst>
              <a:path w="12578412" h="20369897">
                <a:moveTo>
                  <a:pt x="0" y="0"/>
                </a:moveTo>
                <a:lnTo>
                  <a:pt x="12578412" y="0"/>
                </a:lnTo>
                <a:lnTo>
                  <a:pt x="12578412" y="20369897"/>
                </a:lnTo>
                <a:lnTo>
                  <a:pt x="0" y="20369897"/>
                </a:lnTo>
                <a:lnTo>
                  <a:pt x="0" y="0"/>
                </a:lnTo>
                <a:close/>
              </a:path>
            </a:pathLst>
          </a:custGeom>
          <a:blipFill>
            <a:blip r:embed="rId2"/>
            <a:stretch>
              <a:fillRect/>
            </a:stretch>
          </a:blipFill>
        </p:spPr>
        <p:txBody>
          <a:bodyPr/>
          <a:lstStyle/>
          <a:p>
            <a:endParaRPr lang="en-US"/>
          </a:p>
        </p:txBody>
      </p:sp>
      <p:grpSp>
        <p:nvGrpSpPr>
          <p:cNvPr id="4" name="Group 4"/>
          <p:cNvGrpSpPr/>
          <p:nvPr/>
        </p:nvGrpSpPr>
        <p:grpSpPr>
          <a:xfrm>
            <a:off x="3282839" y="4042581"/>
            <a:ext cx="5050470" cy="4320491"/>
            <a:chOff x="0" y="0"/>
            <a:chExt cx="1330165" cy="1137907"/>
          </a:xfrm>
        </p:grpSpPr>
        <p:sp>
          <p:nvSpPr>
            <p:cNvPr id="5" name="Freeform 5"/>
            <p:cNvSpPr/>
            <p:nvPr/>
          </p:nvSpPr>
          <p:spPr>
            <a:xfrm>
              <a:off x="0" y="0"/>
              <a:ext cx="1330165" cy="1137907"/>
            </a:xfrm>
            <a:custGeom>
              <a:avLst/>
              <a:gdLst/>
              <a:ahLst/>
              <a:cxnLst/>
              <a:rect l="l" t="t" r="r" b="b"/>
              <a:pathLst>
                <a:path w="1330165" h="1137907">
                  <a:moveTo>
                    <a:pt x="78178" y="0"/>
                  </a:moveTo>
                  <a:lnTo>
                    <a:pt x="1251987" y="0"/>
                  </a:lnTo>
                  <a:cubicBezTo>
                    <a:pt x="1295163" y="0"/>
                    <a:pt x="1330165" y="35002"/>
                    <a:pt x="1330165" y="78178"/>
                  </a:cubicBezTo>
                  <a:lnTo>
                    <a:pt x="1330165" y="1059729"/>
                  </a:lnTo>
                  <a:cubicBezTo>
                    <a:pt x="1330165" y="1102905"/>
                    <a:pt x="1295163" y="1137907"/>
                    <a:pt x="1251987" y="1137907"/>
                  </a:cubicBezTo>
                  <a:lnTo>
                    <a:pt x="78178" y="1137907"/>
                  </a:lnTo>
                  <a:cubicBezTo>
                    <a:pt x="35002" y="1137907"/>
                    <a:pt x="0" y="1102905"/>
                    <a:pt x="0" y="1059729"/>
                  </a:cubicBezTo>
                  <a:lnTo>
                    <a:pt x="0" y="78178"/>
                  </a:lnTo>
                  <a:cubicBezTo>
                    <a:pt x="0" y="35002"/>
                    <a:pt x="35002" y="0"/>
                    <a:pt x="78178" y="0"/>
                  </a:cubicBezTo>
                  <a:close/>
                </a:path>
              </a:pathLst>
            </a:custGeom>
            <a:solidFill>
              <a:srgbClr val="F2E2C8"/>
            </a:solidFill>
          </p:spPr>
          <p:txBody>
            <a:bodyPr/>
            <a:lstStyle/>
            <a:p>
              <a:endParaRPr lang="en-US"/>
            </a:p>
          </p:txBody>
        </p:sp>
        <p:sp>
          <p:nvSpPr>
            <p:cNvPr id="6" name="TextBox 6"/>
            <p:cNvSpPr txBox="1"/>
            <p:nvPr/>
          </p:nvSpPr>
          <p:spPr>
            <a:xfrm>
              <a:off x="0" y="-47625"/>
              <a:ext cx="1330165" cy="1185532"/>
            </a:xfrm>
            <a:prstGeom prst="rect">
              <a:avLst/>
            </a:prstGeom>
          </p:spPr>
          <p:txBody>
            <a:bodyPr lIns="50800" tIns="50800" rIns="50800" bIns="50800" rtlCol="0" anchor="ctr"/>
            <a:lstStyle/>
            <a:p>
              <a:pPr algn="ctr">
                <a:lnSpc>
                  <a:spcPts val="3359"/>
                </a:lnSpc>
              </a:pPr>
              <a:endParaRPr/>
            </a:p>
          </p:txBody>
        </p:sp>
      </p:grpSp>
      <p:grpSp>
        <p:nvGrpSpPr>
          <p:cNvPr id="7" name="Group 7"/>
          <p:cNvGrpSpPr/>
          <p:nvPr/>
        </p:nvGrpSpPr>
        <p:grpSpPr>
          <a:xfrm>
            <a:off x="8615776" y="4179227"/>
            <a:ext cx="5588461" cy="4183845"/>
            <a:chOff x="0" y="0"/>
            <a:chExt cx="1471858" cy="1101918"/>
          </a:xfrm>
        </p:grpSpPr>
        <p:sp>
          <p:nvSpPr>
            <p:cNvPr id="8" name="Freeform 8"/>
            <p:cNvSpPr/>
            <p:nvPr/>
          </p:nvSpPr>
          <p:spPr>
            <a:xfrm>
              <a:off x="0" y="0"/>
              <a:ext cx="1471858" cy="1101918"/>
            </a:xfrm>
            <a:custGeom>
              <a:avLst/>
              <a:gdLst/>
              <a:ahLst/>
              <a:cxnLst/>
              <a:rect l="l" t="t" r="r" b="b"/>
              <a:pathLst>
                <a:path w="1471858" h="1101918">
                  <a:moveTo>
                    <a:pt x="70652" y="0"/>
                  </a:moveTo>
                  <a:lnTo>
                    <a:pt x="1401206" y="0"/>
                  </a:lnTo>
                  <a:cubicBezTo>
                    <a:pt x="1419944" y="0"/>
                    <a:pt x="1437914" y="7444"/>
                    <a:pt x="1451164" y="20694"/>
                  </a:cubicBezTo>
                  <a:cubicBezTo>
                    <a:pt x="1464414" y="33943"/>
                    <a:pt x="1471858" y="51914"/>
                    <a:pt x="1471858" y="70652"/>
                  </a:cubicBezTo>
                  <a:lnTo>
                    <a:pt x="1471858" y="1031266"/>
                  </a:lnTo>
                  <a:cubicBezTo>
                    <a:pt x="1471858" y="1070286"/>
                    <a:pt x="1440226" y="1101918"/>
                    <a:pt x="1401206" y="1101918"/>
                  </a:cubicBezTo>
                  <a:lnTo>
                    <a:pt x="70652" y="1101918"/>
                  </a:lnTo>
                  <a:cubicBezTo>
                    <a:pt x="31632" y="1101918"/>
                    <a:pt x="0" y="1070286"/>
                    <a:pt x="0" y="1031266"/>
                  </a:cubicBezTo>
                  <a:lnTo>
                    <a:pt x="0" y="70652"/>
                  </a:lnTo>
                  <a:cubicBezTo>
                    <a:pt x="0" y="31632"/>
                    <a:pt x="31632" y="0"/>
                    <a:pt x="70652" y="0"/>
                  </a:cubicBezTo>
                  <a:close/>
                </a:path>
              </a:pathLst>
            </a:custGeom>
            <a:solidFill>
              <a:srgbClr val="F2E2C8"/>
            </a:solidFill>
          </p:spPr>
          <p:txBody>
            <a:bodyPr/>
            <a:lstStyle/>
            <a:p>
              <a:endParaRPr lang="en-US"/>
            </a:p>
          </p:txBody>
        </p:sp>
        <p:sp>
          <p:nvSpPr>
            <p:cNvPr id="9" name="TextBox 9"/>
            <p:cNvSpPr txBox="1"/>
            <p:nvPr/>
          </p:nvSpPr>
          <p:spPr>
            <a:xfrm>
              <a:off x="0" y="-47625"/>
              <a:ext cx="1471858" cy="1149543"/>
            </a:xfrm>
            <a:prstGeom prst="rect">
              <a:avLst/>
            </a:prstGeom>
          </p:spPr>
          <p:txBody>
            <a:bodyPr lIns="50800" tIns="50800" rIns="50800" bIns="50800" rtlCol="0" anchor="ctr"/>
            <a:lstStyle/>
            <a:p>
              <a:pPr algn="ctr">
                <a:lnSpc>
                  <a:spcPts val="3359"/>
                </a:lnSpc>
              </a:pPr>
              <a:endParaRPr/>
            </a:p>
          </p:txBody>
        </p:sp>
      </p:grpSp>
      <p:sp>
        <p:nvSpPr>
          <p:cNvPr id="10" name="Freeform 10"/>
          <p:cNvSpPr/>
          <p:nvPr/>
        </p:nvSpPr>
        <p:spPr>
          <a:xfrm rot="5400000" flipH="1">
            <a:off x="15090236" y="6703633"/>
            <a:ext cx="3165463" cy="3230065"/>
          </a:xfrm>
          <a:custGeom>
            <a:avLst/>
            <a:gdLst/>
            <a:ahLst/>
            <a:cxnLst/>
            <a:rect l="l" t="t" r="r" b="b"/>
            <a:pathLst>
              <a:path w="3165463" h="3230065">
                <a:moveTo>
                  <a:pt x="3165463" y="0"/>
                </a:moveTo>
                <a:lnTo>
                  <a:pt x="0" y="0"/>
                </a:lnTo>
                <a:lnTo>
                  <a:pt x="0" y="3230064"/>
                </a:lnTo>
                <a:lnTo>
                  <a:pt x="3165463" y="3230064"/>
                </a:lnTo>
                <a:lnTo>
                  <a:pt x="3165463" y="0"/>
                </a:lnTo>
                <a:close/>
              </a:path>
            </a:pathLst>
          </a:custGeom>
          <a:blipFill>
            <a:blip r:embed="rId3"/>
            <a:stretch>
              <a:fillRect/>
            </a:stretch>
          </a:blipFill>
        </p:spPr>
        <p:txBody>
          <a:bodyPr/>
          <a:lstStyle/>
          <a:p>
            <a:endParaRPr lang="en-US"/>
          </a:p>
        </p:txBody>
      </p:sp>
      <p:sp>
        <p:nvSpPr>
          <p:cNvPr id="11" name="Freeform 11"/>
          <p:cNvSpPr/>
          <p:nvPr/>
        </p:nvSpPr>
        <p:spPr>
          <a:xfrm>
            <a:off x="-406392" y="7816304"/>
            <a:ext cx="4246314" cy="2945880"/>
          </a:xfrm>
          <a:custGeom>
            <a:avLst/>
            <a:gdLst/>
            <a:ahLst/>
            <a:cxnLst/>
            <a:rect l="l" t="t" r="r" b="b"/>
            <a:pathLst>
              <a:path w="4246314" h="2945880">
                <a:moveTo>
                  <a:pt x="0" y="0"/>
                </a:moveTo>
                <a:lnTo>
                  <a:pt x="4246314" y="0"/>
                </a:lnTo>
                <a:lnTo>
                  <a:pt x="4246314" y="2945880"/>
                </a:lnTo>
                <a:lnTo>
                  <a:pt x="0" y="2945880"/>
                </a:lnTo>
                <a:lnTo>
                  <a:pt x="0" y="0"/>
                </a:lnTo>
                <a:close/>
              </a:path>
            </a:pathLst>
          </a:custGeom>
          <a:blipFill>
            <a:blip r:embed="rId4"/>
            <a:stretch>
              <a:fillRect/>
            </a:stretch>
          </a:blipFill>
        </p:spPr>
        <p:txBody>
          <a:bodyPr/>
          <a:lstStyle/>
          <a:p>
            <a:endParaRPr lang="en-US"/>
          </a:p>
        </p:txBody>
      </p:sp>
      <p:sp>
        <p:nvSpPr>
          <p:cNvPr id="12" name="TextBox 12"/>
          <p:cNvSpPr txBox="1"/>
          <p:nvPr/>
        </p:nvSpPr>
        <p:spPr>
          <a:xfrm>
            <a:off x="3602513" y="4416115"/>
            <a:ext cx="4411124" cy="3739388"/>
          </a:xfrm>
          <a:prstGeom prst="rect">
            <a:avLst/>
          </a:prstGeom>
        </p:spPr>
        <p:txBody>
          <a:bodyPr lIns="0" tIns="0" rIns="0" bIns="0" rtlCol="0" anchor="t">
            <a:spAutoFit/>
          </a:bodyPr>
          <a:lstStyle/>
          <a:p>
            <a:pPr algn="l">
              <a:lnSpc>
                <a:spcPts val="5992"/>
              </a:lnSpc>
            </a:pPr>
            <a:r>
              <a:rPr lang="en-US" sz="4280" b="1">
                <a:solidFill>
                  <a:srgbClr val="36251E"/>
                </a:solidFill>
                <a:latin typeface="Roboto Condensed Bold"/>
                <a:ea typeface="Roboto Condensed Bold"/>
                <a:cs typeface="Roboto Condensed Bold"/>
                <a:sym typeface="Roboto Condensed Bold"/>
              </a:rPr>
              <a:t>Trong ngôn ngữ nói:</a:t>
            </a:r>
          </a:p>
          <a:p>
            <a:pPr marL="924054" lvl="1" indent="-462027" algn="l">
              <a:lnSpc>
                <a:spcPts val="5992"/>
              </a:lnSpc>
              <a:buFont typeface="Arial"/>
              <a:buChar char="•"/>
            </a:pPr>
            <a:r>
              <a:rPr lang="en-US" sz="4280">
                <a:solidFill>
                  <a:srgbClr val="36251E"/>
                </a:solidFill>
                <a:latin typeface="Roboto Condensed"/>
                <a:ea typeface="Roboto Condensed"/>
                <a:cs typeface="Roboto Condensed"/>
                <a:sym typeface="Roboto Condensed"/>
              </a:rPr>
              <a:t>Thường không được đánh dấu bằng chỗ nghỉ hơi rõ rệt</a:t>
            </a:r>
          </a:p>
        </p:txBody>
      </p:sp>
      <p:sp>
        <p:nvSpPr>
          <p:cNvPr id="13" name="TextBox 13"/>
          <p:cNvSpPr txBox="1"/>
          <p:nvPr/>
        </p:nvSpPr>
        <p:spPr>
          <a:xfrm>
            <a:off x="3602513" y="2970025"/>
            <a:ext cx="10536950" cy="788742"/>
          </a:xfrm>
          <a:prstGeom prst="rect">
            <a:avLst/>
          </a:prstGeom>
        </p:spPr>
        <p:txBody>
          <a:bodyPr wrap="square" lIns="0" tIns="0" rIns="0" bIns="0" rtlCol="0" anchor="t">
            <a:spAutoFit/>
          </a:bodyPr>
          <a:lstStyle/>
          <a:p>
            <a:pPr algn="ctr">
              <a:lnSpc>
                <a:spcPts val="6525"/>
              </a:lnSpc>
            </a:pPr>
            <a:r>
              <a:rPr lang="en-US" sz="4660" dirty="0" err="1">
                <a:solidFill>
                  <a:srgbClr val="4F2C33"/>
                </a:solidFill>
                <a:latin typeface="#9Slide07 SVNUT Triumph Press"/>
                <a:ea typeface="#9Slide07 SVNUT Triumph Press"/>
                <a:cs typeface="#9Slide07 SVNUT Triumph Press"/>
                <a:sym typeface="#9Slide07 SVNUT Triumph Press"/>
              </a:rPr>
              <a:t>Cách</a:t>
            </a:r>
            <a:r>
              <a:rPr lang="en-US" sz="4660" dirty="0">
                <a:solidFill>
                  <a:srgbClr val="4F2C33"/>
                </a:solidFill>
                <a:latin typeface="#9Slide07 SVNUT Triumph Press"/>
                <a:ea typeface="#9Slide07 SVNUT Triumph Press"/>
                <a:cs typeface="#9Slide07 SVNUT Triumph Press"/>
                <a:sym typeface="#9Slide07 SVNUT Triumph Press"/>
              </a:rPr>
              <a:t> </a:t>
            </a:r>
            <a:r>
              <a:rPr lang="en-US" sz="4660" dirty="0" err="1">
                <a:solidFill>
                  <a:srgbClr val="4F2C33"/>
                </a:solidFill>
                <a:latin typeface="#9Slide07 SVNUT Triumph Press"/>
                <a:ea typeface="#9Slide07 SVNUT Triumph Press"/>
                <a:cs typeface="#9Slide07 SVNUT Triumph Press"/>
                <a:sym typeface="#9Slide07 SVNUT Triumph Press"/>
              </a:rPr>
              <a:t>dẫn</a:t>
            </a:r>
            <a:r>
              <a:rPr lang="en-US" sz="4660" dirty="0">
                <a:solidFill>
                  <a:srgbClr val="4F2C33"/>
                </a:solidFill>
                <a:latin typeface="#9Slide07 SVNUT Triumph Press"/>
                <a:ea typeface="#9Slide07 SVNUT Triumph Press"/>
                <a:cs typeface="#9Slide07 SVNUT Triumph Press"/>
                <a:sym typeface="#9Slide07 SVNUT Triumph Press"/>
              </a:rPr>
              <a:t> </a:t>
            </a:r>
            <a:r>
              <a:rPr lang="en-US" sz="4660" dirty="0" err="1">
                <a:solidFill>
                  <a:srgbClr val="4F2C33"/>
                </a:solidFill>
                <a:latin typeface="#9Slide07 SVNUT Triumph Press"/>
                <a:ea typeface="#9Slide07 SVNUT Triumph Press"/>
                <a:cs typeface="#9Slide07 SVNUT Triumph Press"/>
                <a:sym typeface="#9Slide07 SVNUT Triumph Press"/>
              </a:rPr>
              <a:t>gián</a:t>
            </a:r>
            <a:r>
              <a:rPr lang="en-US" sz="4660" dirty="0">
                <a:solidFill>
                  <a:srgbClr val="4F2C33"/>
                </a:solidFill>
                <a:latin typeface="#9Slide07 SVNUT Triumph Press"/>
                <a:ea typeface="#9Slide07 SVNUT Triumph Press"/>
                <a:cs typeface="#9Slide07 SVNUT Triumph Press"/>
                <a:sym typeface="#9Slide07 SVNUT Triumph Press"/>
              </a:rPr>
              <a:t> </a:t>
            </a:r>
            <a:r>
              <a:rPr lang="en-US" sz="4660" dirty="0" err="1">
                <a:solidFill>
                  <a:srgbClr val="4F2C33"/>
                </a:solidFill>
                <a:latin typeface="#9Slide07 SVNUT Triumph Press"/>
                <a:ea typeface="#9Slide07 SVNUT Triumph Press"/>
                <a:cs typeface="#9Slide07 SVNUT Triumph Press"/>
                <a:sym typeface="#9Slide07 SVNUT Triumph Press"/>
              </a:rPr>
              <a:t>tiếp</a:t>
            </a:r>
            <a:r>
              <a:rPr lang="en-US" sz="4660" dirty="0">
                <a:solidFill>
                  <a:srgbClr val="4F2C33"/>
                </a:solidFill>
                <a:latin typeface="#9Slide07 SVNUT Triumph Press"/>
                <a:ea typeface="#9Slide07 SVNUT Triumph Press"/>
                <a:cs typeface="#9Slide07 SVNUT Triumph Press"/>
                <a:sym typeface="#9Slide07 SVNUT Triumph Press"/>
              </a:rPr>
              <a:t>: </a:t>
            </a:r>
            <a:r>
              <a:rPr lang="en-US" sz="4660" dirty="0" err="1">
                <a:solidFill>
                  <a:srgbClr val="4F2C33"/>
                </a:solidFill>
                <a:latin typeface="#9Slide07 SVNUT Triumph Press"/>
                <a:ea typeface="#9Slide07 SVNUT Triumph Press"/>
                <a:cs typeface="#9Slide07 SVNUT Triumph Press"/>
                <a:sym typeface="#9Slide07 SVNUT Triumph Press"/>
              </a:rPr>
              <a:t>dấu</a:t>
            </a:r>
            <a:r>
              <a:rPr lang="en-US" sz="4660" dirty="0">
                <a:solidFill>
                  <a:srgbClr val="4F2C33"/>
                </a:solidFill>
                <a:latin typeface="#9Slide07 SVNUT Triumph Press"/>
                <a:ea typeface="#9Slide07 SVNUT Triumph Press"/>
                <a:cs typeface="#9Slide07 SVNUT Triumph Press"/>
                <a:sym typeface="#9Slide07 SVNUT Triumph Press"/>
              </a:rPr>
              <a:t> </a:t>
            </a:r>
            <a:r>
              <a:rPr lang="en-US" sz="4660" dirty="0" err="1">
                <a:solidFill>
                  <a:srgbClr val="4F2C33"/>
                </a:solidFill>
                <a:latin typeface="#9Slide07 SVNUT Triumph Press"/>
                <a:ea typeface="#9Slide07 SVNUT Triumph Press"/>
                <a:cs typeface="#9Slide07 SVNUT Triumph Press"/>
                <a:sym typeface="#9Slide07 SVNUT Triumph Press"/>
              </a:rPr>
              <a:t>hiệu</a:t>
            </a:r>
            <a:r>
              <a:rPr lang="en-US" sz="4660" dirty="0">
                <a:solidFill>
                  <a:srgbClr val="4F2C33"/>
                </a:solidFill>
                <a:latin typeface="#9Slide07 SVNUT Triumph Press"/>
                <a:ea typeface="#9Slide07 SVNUT Triumph Press"/>
                <a:cs typeface="#9Slide07 SVNUT Triumph Press"/>
                <a:sym typeface="#9Slide07 SVNUT Triumph Press"/>
              </a:rPr>
              <a:t> </a:t>
            </a:r>
            <a:r>
              <a:rPr lang="en-US" sz="4660" dirty="0" err="1">
                <a:solidFill>
                  <a:srgbClr val="4F2C33"/>
                </a:solidFill>
                <a:latin typeface="#9Slide07 SVNUT Triumph Press"/>
                <a:ea typeface="#9Slide07 SVNUT Triumph Press"/>
                <a:cs typeface="#9Slide07 SVNUT Triumph Press"/>
                <a:sym typeface="#9Slide07 SVNUT Triumph Press"/>
              </a:rPr>
              <a:t>nhận</a:t>
            </a:r>
            <a:r>
              <a:rPr lang="en-US" sz="4660" dirty="0">
                <a:solidFill>
                  <a:srgbClr val="4F2C33"/>
                </a:solidFill>
                <a:latin typeface="#9Slide07 SVNUT Triumph Press"/>
                <a:ea typeface="#9Slide07 SVNUT Triumph Press"/>
                <a:cs typeface="#9Slide07 SVNUT Triumph Press"/>
                <a:sym typeface="#9Slide07 SVNUT Triumph Press"/>
              </a:rPr>
              <a:t> </a:t>
            </a:r>
            <a:r>
              <a:rPr lang="en-US" sz="4660" dirty="0" err="1">
                <a:solidFill>
                  <a:srgbClr val="4F2C33"/>
                </a:solidFill>
                <a:latin typeface="#9Slide07 SVNUT Triumph Press"/>
                <a:ea typeface="#9Slide07 SVNUT Triumph Press"/>
                <a:cs typeface="#9Slide07 SVNUT Triumph Press"/>
                <a:sym typeface="#9Slide07 SVNUT Triumph Press"/>
              </a:rPr>
              <a:t>diện</a:t>
            </a:r>
            <a:endParaRPr lang="en-US" sz="4660" dirty="0">
              <a:solidFill>
                <a:srgbClr val="4F2C33"/>
              </a:solidFill>
              <a:latin typeface="#9Slide07 SVNUT Triumph Press"/>
              <a:ea typeface="#9Slide07 SVNUT Triumph Press"/>
              <a:cs typeface="#9Slide07 SVNUT Triumph Press"/>
              <a:sym typeface="#9Slide07 SVNUT Triumph Press"/>
            </a:endParaRPr>
          </a:p>
        </p:txBody>
      </p:sp>
      <p:sp>
        <p:nvSpPr>
          <p:cNvPr id="14" name="TextBox 14"/>
          <p:cNvSpPr txBox="1"/>
          <p:nvPr/>
        </p:nvSpPr>
        <p:spPr>
          <a:xfrm>
            <a:off x="620928" y="775746"/>
            <a:ext cx="18016773" cy="870585"/>
          </a:xfrm>
          <a:prstGeom prst="rect">
            <a:avLst/>
          </a:prstGeom>
        </p:spPr>
        <p:txBody>
          <a:bodyPr lIns="0" tIns="0" rIns="0" bIns="0" rtlCol="0" anchor="t">
            <a:spAutoFit/>
          </a:bodyPr>
          <a:lstStyle/>
          <a:p>
            <a:pPr algn="l">
              <a:lnSpc>
                <a:spcPts val="7139"/>
              </a:lnSpc>
            </a:pPr>
            <a:r>
              <a:rPr lang="en-US" sz="5100" b="1">
                <a:solidFill>
                  <a:srgbClr val="4F2C33"/>
                </a:solidFill>
                <a:latin typeface="Fraunces Bold"/>
                <a:ea typeface="Fraunces Bold"/>
                <a:cs typeface="Fraunces Bold"/>
                <a:sym typeface="Fraunces Bold"/>
              </a:rPr>
              <a:t>I. TRI THỨC NGỮ VĂN</a:t>
            </a:r>
          </a:p>
        </p:txBody>
      </p:sp>
      <p:sp>
        <p:nvSpPr>
          <p:cNvPr id="15" name="TextBox 15"/>
          <p:cNvSpPr txBox="1"/>
          <p:nvPr/>
        </p:nvSpPr>
        <p:spPr>
          <a:xfrm>
            <a:off x="41746" y="1855545"/>
            <a:ext cx="17259300" cy="947145"/>
          </a:xfrm>
          <a:prstGeom prst="rect">
            <a:avLst/>
          </a:prstGeom>
        </p:spPr>
        <p:txBody>
          <a:bodyPr lIns="0" tIns="0" rIns="0" bIns="0" rtlCol="0" anchor="t">
            <a:spAutoFit/>
          </a:bodyPr>
          <a:lstStyle/>
          <a:p>
            <a:pPr marL="1178995" lvl="1" indent="-589498" algn="l">
              <a:lnSpc>
                <a:spcPts val="7645"/>
              </a:lnSpc>
              <a:buAutoNum type="arabicPeriod"/>
            </a:pPr>
            <a:r>
              <a:rPr lang="en-US" sz="5460">
                <a:solidFill>
                  <a:srgbClr val="4F2C33"/>
                </a:solidFill>
                <a:latin typeface="#9Slide07 SVNUT Triumph Press"/>
                <a:ea typeface="#9Slide07 SVNUT Triumph Press"/>
                <a:cs typeface="#9Slide07 SVNUT Triumph Press"/>
                <a:sym typeface="#9Slide07 SVNUT Triumph Press"/>
              </a:rPr>
              <a:t>Cách dẫn trực tiếp và cách dẫn gián tiếp</a:t>
            </a:r>
          </a:p>
        </p:txBody>
      </p:sp>
      <p:sp>
        <p:nvSpPr>
          <p:cNvPr id="16" name="TextBox 16"/>
          <p:cNvSpPr txBox="1"/>
          <p:nvPr/>
        </p:nvSpPr>
        <p:spPr>
          <a:xfrm>
            <a:off x="8885024" y="4416115"/>
            <a:ext cx="5046725" cy="3739388"/>
          </a:xfrm>
          <a:prstGeom prst="rect">
            <a:avLst/>
          </a:prstGeom>
        </p:spPr>
        <p:txBody>
          <a:bodyPr lIns="0" tIns="0" rIns="0" bIns="0" rtlCol="0" anchor="t">
            <a:spAutoFit/>
          </a:bodyPr>
          <a:lstStyle/>
          <a:p>
            <a:pPr algn="just">
              <a:lnSpc>
                <a:spcPts val="5992"/>
              </a:lnSpc>
            </a:pPr>
            <a:r>
              <a:rPr lang="en-US" sz="4280" b="1">
                <a:solidFill>
                  <a:srgbClr val="36251E"/>
                </a:solidFill>
                <a:latin typeface="Roboto Condensed Bold"/>
                <a:ea typeface="Roboto Condensed Bold"/>
                <a:cs typeface="Roboto Condensed Bold"/>
                <a:sym typeface="Roboto Condensed Bold"/>
              </a:rPr>
              <a:t>Trong ngôn ngữ viết:</a:t>
            </a:r>
          </a:p>
          <a:p>
            <a:pPr marL="924054" lvl="1" indent="-462027" algn="l">
              <a:lnSpc>
                <a:spcPts val="5992"/>
              </a:lnSpc>
              <a:buFont typeface="Arial"/>
              <a:buChar char="•"/>
            </a:pPr>
            <a:r>
              <a:rPr lang="en-US" sz="4280">
                <a:solidFill>
                  <a:srgbClr val="36251E"/>
                </a:solidFill>
                <a:latin typeface="Roboto Condensed"/>
                <a:ea typeface="Roboto Condensed"/>
                <a:cs typeface="Roboto Condensed"/>
                <a:sym typeface="Roboto Condensed"/>
              </a:rPr>
              <a:t>Không được đánh dấu bằng dấu hai chấm và dấu ngoặc kép</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barn(inVertical)">
                                      <p:cBhvr>
                                        <p:cTn id="1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399999">
            <a:off x="3011651" y="-15044149"/>
            <a:ext cx="12578412" cy="20369897"/>
          </a:xfrm>
          <a:custGeom>
            <a:avLst/>
            <a:gdLst/>
            <a:ahLst/>
            <a:cxnLst/>
            <a:rect l="l" t="t" r="r" b="b"/>
            <a:pathLst>
              <a:path w="12578412" h="20369897">
                <a:moveTo>
                  <a:pt x="0" y="0"/>
                </a:moveTo>
                <a:lnTo>
                  <a:pt x="12578411" y="0"/>
                </a:lnTo>
                <a:lnTo>
                  <a:pt x="12578411" y="20369897"/>
                </a:lnTo>
                <a:lnTo>
                  <a:pt x="0" y="20369897"/>
                </a:lnTo>
                <a:lnTo>
                  <a:pt x="0" y="0"/>
                </a:lnTo>
                <a:close/>
              </a:path>
            </a:pathLst>
          </a:custGeom>
          <a:blipFill>
            <a:blip r:embed="rId2"/>
            <a:stretch>
              <a:fillRect/>
            </a:stretch>
          </a:blipFill>
        </p:spPr>
        <p:txBody>
          <a:bodyPr/>
          <a:lstStyle/>
          <a:p>
            <a:endParaRPr lang="en-US"/>
          </a:p>
        </p:txBody>
      </p:sp>
      <p:sp>
        <p:nvSpPr>
          <p:cNvPr id="3" name="Freeform 3"/>
          <p:cNvSpPr/>
          <p:nvPr/>
        </p:nvSpPr>
        <p:spPr>
          <a:xfrm rot="5400000">
            <a:off x="2454332" y="5023076"/>
            <a:ext cx="12578412" cy="20369897"/>
          </a:xfrm>
          <a:custGeom>
            <a:avLst/>
            <a:gdLst/>
            <a:ahLst/>
            <a:cxnLst/>
            <a:rect l="l" t="t" r="r" b="b"/>
            <a:pathLst>
              <a:path w="12578412" h="20369897">
                <a:moveTo>
                  <a:pt x="0" y="0"/>
                </a:moveTo>
                <a:lnTo>
                  <a:pt x="12578412" y="0"/>
                </a:lnTo>
                <a:lnTo>
                  <a:pt x="12578412" y="20369897"/>
                </a:lnTo>
                <a:lnTo>
                  <a:pt x="0" y="20369897"/>
                </a:lnTo>
                <a:lnTo>
                  <a:pt x="0" y="0"/>
                </a:lnTo>
                <a:close/>
              </a:path>
            </a:pathLst>
          </a:custGeom>
          <a:blipFill>
            <a:blip r:embed="rId2"/>
            <a:stretch>
              <a:fillRect/>
            </a:stretch>
          </a:blipFill>
        </p:spPr>
        <p:txBody>
          <a:bodyPr/>
          <a:lstStyle/>
          <a:p>
            <a:endParaRPr lang="en-US"/>
          </a:p>
        </p:txBody>
      </p:sp>
      <p:grpSp>
        <p:nvGrpSpPr>
          <p:cNvPr id="4" name="Group 4"/>
          <p:cNvGrpSpPr/>
          <p:nvPr/>
        </p:nvGrpSpPr>
        <p:grpSpPr>
          <a:xfrm>
            <a:off x="1028700" y="4533900"/>
            <a:ext cx="16230600" cy="4384919"/>
            <a:chOff x="0" y="0"/>
            <a:chExt cx="4274726" cy="1154876"/>
          </a:xfrm>
        </p:grpSpPr>
        <p:sp>
          <p:nvSpPr>
            <p:cNvPr id="5" name="Freeform 5"/>
            <p:cNvSpPr/>
            <p:nvPr/>
          </p:nvSpPr>
          <p:spPr>
            <a:xfrm>
              <a:off x="0" y="0"/>
              <a:ext cx="4274726" cy="1154876"/>
            </a:xfrm>
            <a:custGeom>
              <a:avLst/>
              <a:gdLst/>
              <a:ahLst/>
              <a:cxnLst/>
              <a:rect l="l" t="t" r="r" b="b"/>
              <a:pathLst>
                <a:path w="4274726" h="1154876">
                  <a:moveTo>
                    <a:pt x="24327" y="0"/>
                  </a:moveTo>
                  <a:lnTo>
                    <a:pt x="4250399" y="0"/>
                  </a:lnTo>
                  <a:cubicBezTo>
                    <a:pt x="4263834" y="0"/>
                    <a:pt x="4274726" y="10891"/>
                    <a:pt x="4274726" y="24327"/>
                  </a:cubicBezTo>
                  <a:lnTo>
                    <a:pt x="4274726" y="1130549"/>
                  </a:lnTo>
                  <a:cubicBezTo>
                    <a:pt x="4274726" y="1143984"/>
                    <a:pt x="4263834" y="1154876"/>
                    <a:pt x="4250399" y="1154876"/>
                  </a:cubicBezTo>
                  <a:lnTo>
                    <a:pt x="24327" y="1154876"/>
                  </a:lnTo>
                  <a:cubicBezTo>
                    <a:pt x="10891" y="1154876"/>
                    <a:pt x="0" y="1143984"/>
                    <a:pt x="0" y="1130549"/>
                  </a:cubicBezTo>
                  <a:lnTo>
                    <a:pt x="0" y="24327"/>
                  </a:lnTo>
                  <a:cubicBezTo>
                    <a:pt x="0" y="10891"/>
                    <a:pt x="10891" y="0"/>
                    <a:pt x="24327" y="0"/>
                  </a:cubicBezTo>
                  <a:close/>
                </a:path>
              </a:pathLst>
            </a:custGeom>
            <a:solidFill>
              <a:srgbClr val="F4D7BD"/>
            </a:solidFill>
          </p:spPr>
          <p:txBody>
            <a:bodyPr/>
            <a:lstStyle/>
            <a:p>
              <a:endParaRPr lang="en-US"/>
            </a:p>
          </p:txBody>
        </p:sp>
        <p:sp>
          <p:nvSpPr>
            <p:cNvPr id="6" name="TextBox 6"/>
            <p:cNvSpPr txBox="1"/>
            <p:nvPr/>
          </p:nvSpPr>
          <p:spPr>
            <a:xfrm>
              <a:off x="0" y="-47625"/>
              <a:ext cx="4274726" cy="1202501"/>
            </a:xfrm>
            <a:prstGeom prst="rect">
              <a:avLst/>
            </a:prstGeom>
          </p:spPr>
          <p:txBody>
            <a:bodyPr lIns="50800" tIns="50800" rIns="50800" bIns="50800" rtlCol="0" anchor="ctr"/>
            <a:lstStyle/>
            <a:p>
              <a:pPr algn="ctr">
                <a:lnSpc>
                  <a:spcPts val="3359"/>
                </a:lnSpc>
              </a:pPr>
              <a:endParaRPr/>
            </a:p>
          </p:txBody>
        </p:sp>
      </p:grpSp>
      <p:sp>
        <p:nvSpPr>
          <p:cNvPr id="7" name="TextBox 7"/>
          <p:cNvSpPr txBox="1"/>
          <p:nvPr/>
        </p:nvSpPr>
        <p:spPr>
          <a:xfrm>
            <a:off x="1543834" y="3477265"/>
            <a:ext cx="15335730" cy="729488"/>
          </a:xfrm>
          <a:prstGeom prst="rect">
            <a:avLst/>
          </a:prstGeom>
        </p:spPr>
        <p:txBody>
          <a:bodyPr lIns="0" tIns="0" rIns="0" bIns="0" rtlCol="0" anchor="t">
            <a:spAutoFit/>
          </a:bodyPr>
          <a:lstStyle/>
          <a:p>
            <a:pPr algn="ctr">
              <a:lnSpc>
                <a:spcPts val="5992"/>
              </a:lnSpc>
            </a:pPr>
            <a:r>
              <a:rPr lang="en-US" sz="4280" b="1" dirty="0" err="1">
                <a:solidFill>
                  <a:srgbClr val="4F2C33"/>
                </a:solidFill>
                <a:latin typeface="Roboto Condensed Bold"/>
                <a:ea typeface="Roboto Condensed Bold"/>
                <a:cs typeface="Roboto Condensed Bold"/>
                <a:sym typeface="Roboto Condensed Bold"/>
              </a:rPr>
              <a:t>Ví</a:t>
            </a:r>
            <a:r>
              <a:rPr lang="en-US" sz="4280" b="1" dirty="0">
                <a:solidFill>
                  <a:srgbClr val="4F2C33"/>
                </a:solidFill>
                <a:latin typeface="Roboto Condensed Bold"/>
                <a:ea typeface="Roboto Condensed Bold"/>
                <a:cs typeface="Roboto Condensed Bold"/>
                <a:sym typeface="Roboto Condensed Bold"/>
              </a:rPr>
              <a:t> </a:t>
            </a:r>
            <a:r>
              <a:rPr lang="en-US" sz="4280" b="1" dirty="0" err="1">
                <a:solidFill>
                  <a:srgbClr val="4F2C33"/>
                </a:solidFill>
                <a:latin typeface="Roboto Condensed Bold"/>
                <a:ea typeface="Roboto Condensed Bold"/>
                <a:cs typeface="Roboto Condensed Bold"/>
                <a:sym typeface="Roboto Condensed Bold"/>
              </a:rPr>
              <a:t>dụ</a:t>
            </a:r>
            <a:endParaRPr lang="en-US" sz="4280" b="1" dirty="0">
              <a:solidFill>
                <a:srgbClr val="4F2C33"/>
              </a:solidFill>
              <a:latin typeface="Roboto Condensed Bold"/>
              <a:ea typeface="Roboto Condensed Bold"/>
              <a:cs typeface="Roboto Condensed Bold"/>
              <a:sym typeface="Roboto Condensed Bold"/>
            </a:endParaRPr>
          </a:p>
        </p:txBody>
      </p:sp>
      <p:sp>
        <p:nvSpPr>
          <p:cNvPr id="8" name="TextBox 8"/>
          <p:cNvSpPr txBox="1"/>
          <p:nvPr/>
        </p:nvSpPr>
        <p:spPr>
          <a:xfrm>
            <a:off x="0" y="2380774"/>
            <a:ext cx="18034045" cy="855070"/>
          </a:xfrm>
          <a:prstGeom prst="rect">
            <a:avLst/>
          </a:prstGeom>
        </p:spPr>
        <p:txBody>
          <a:bodyPr lIns="0" tIns="0" rIns="0" bIns="0" rtlCol="0" anchor="t">
            <a:spAutoFit/>
          </a:bodyPr>
          <a:lstStyle/>
          <a:p>
            <a:pPr algn="ctr">
              <a:lnSpc>
                <a:spcPts val="6945"/>
              </a:lnSpc>
            </a:pPr>
            <a:r>
              <a:rPr lang="en-US" sz="4960">
                <a:solidFill>
                  <a:srgbClr val="4F2C33"/>
                </a:solidFill>
                <a:latin typeface="#9Slide07 SVNUT Triumph Press"/>
                <a:ea typeface="#9Slide07 SVNUT Triumph Press"/>
                <a:cs typeface="#9Slide07 SVNUT Triumph Press"/>
                <a:sym typeface="#9Slide07 SVNUT Triumph Press"/>
              </a:rPr>
              <a:t>2. Chuyển đổi từ cách dẫn trực tiếp sang cách dẫn gián tiếp</a:t>
            </a:r>
          </a:p>
        </p:txBody>
      </p:sp>
      <p:sp>
        <p:nvSpPr>
          <p:cNvPr id="9" name="TextBox 9"/>
          <p:cNvSpPr txBox="1"/>
          <p:nvPr/>
        </p:nvSpPr>
        <p:spPr>
          <a:xfrm>
            <a:off x="1438315" y="4797731"/>
            <a:ext cx="15725082" cy="1481963"/>
          </a:xfrm>
          <a:prstGeom prst="rect">
            <a:avLst/>
          </a:prstGeom>
        </p:spPr>
        <p:txBody>
          <a:bodyPr lIns="0" tIns="0" rIns="0" bIns="0" rtlCol="0" anchor="t">
            <a:spAutoFit/>
          </a:bodyPr>
          <a:lstStyle/>
          <a:p>
            <a:pPr algn="just">
              <a:lnSpc>
                <a:spcPts val="5992"/>
              </a:lnSpc>
            </a:pPr>
            <a:r>
              <a:rPr lang="en-US" sz="4280" b="1" dirty="0" err="1">
                <a:solidFill>
                  <a:srgbClr val="4F2C33"/>
                </a:solidFill>
                <a:latin typeface="Roboto Condensed Bold"/>
                <a:ea typeface="Roboto Condensed Bold"/>
                <a:cs typeface="Roboto Condensed Bold"/>
                <a:sym typeface="Roboto Condensed Bold"/>
              </a:rPr>
              <a:t>Dẫn</a:t>
            </a:r>
            <a:r>
              <a:rPr lang="en-US" sz="4280" b="1" dirty="0">
                <a:solidFill>
                  <a:srgbClr val="4F2C33"/>
                </a:solidFill>
                <a:latin typeface="Roboto Condensed Bold"/>
                <a:ea typeface="Roboto Condensed Bold"/>
                <a:cs typeface="Roboto Condensed Bold"/>
                <a:sym typeface="Roboto Condensed Bold"/>
              </a:rPr>
              <a:t> </a:t>
            </a:r>
            <a:r>
              <a:rPr lang="en-US" sz="4280" b="1" dirty="0" err="1">
                <a:solidFill>
                  <a:srgbClr val="4F2C33"/>
                </a:solidFill>
                <a:latin typeface="Roboto Condensed Bold"/>
                <a:ea typeface="Roboto Condensed Bold"/>
                <a:cs typeface="Roboto Condensed Bold"/>
                <a:sym typeface="Roboto Condensed Bold"/>
              </a:rPr>
              <a:t>trực</a:t>
            </a:r>
            <a:r>
              <a:rPr lang="en-US" sz="4280" b="1" dirty="0">
                <a:solidFill>
                  <a:srgbClr val="4F2C33"/>
                </a:solidFill>
                <a:latin typeface="Roboto Condensed Bold"/>
                <a:ea typeface="Roboto Condensed Bold"/>
                <a:cs typeface="Roboto Condensed Bold"/>
                <a:sym typeface="Roboto Condensed Bold"/>
              </a:rPr>
              <a:t> </a:t>
            </a:r>
            <a:r>
              <a:rPr lang="en-US" sz="4280" b="1" dirty="0" err="1">
                <a:solidFill>
                  <a:srgbClr val="4F2C33"/>
                </a:solidFill>
                <a:latin typeface="Roboto Condensed Bold"/>
                <a:ea typeface="Roboto Condensed Bold"/>
                <a:cs typeface="Roboto Condensed Bold"/>
                <a:sym typeface="Roboto Condensed Bold"/>
              </a:rPr>
              <a:t>tiếp</a:t>
            </a:r>
            <a:r>
              <a:rPr lang="en-US" sz="4280" b="1" dirty="0">
                <a:solidFill>
                  <a:srgbClr val="4F2C33"/>
                </a:solidFill>
                <a:latin typeface="Roboto Condensed Bold"/>
                <a:ea typeface="Roboto Condensed Bold"/>
                <a:cs typeface="Roboto Condensed Bold"/>
                <a:sym typeface="Roboto Condensed Bold"/>
              </a:rPr>
              <a:t>: </a:t>
            </a:r>
          </a:p>
          <a:p>
            <a:pPr marL="924054" lvl="1" indent="-462027" algn="just">
              <a:lnSpc>
                <a:spcPts val="5992"/>
              </a:lnSpc>
              <a:buFont typeface="Arial"/>
              <a:buChar char="•"/>
            </a:pPr>
            <a:r>
              <a:rPr lang="en-US" sz="4280" dirty="0" err="1">
                <a:solidFill>
                  <a:srgbClr val="4F2C33"/>
                </a:solidFill>
                <a:latin typeface="Roboto Condensed"/>
                <a:ea typeface="Roboto Condensed"/>
                <a:cs typeface="Roboto Condensed"/>
                <a:sym typeface="Roboto Condensed"/>
              </a:rPr>
              <a:t>Bà</a:t>
            </a:r>
            <a:r>
              <a:rPr lang="en-US" sz="4280" dirty="0">
                <a:solidFill>
                  <a:srgbClr val="4F2C33"/>
                </a:solidFill>
                <a:latin typeface="Roboto Condensed"/>
                <a:ea typeface="Roboto Condensed"/>
                <a:cs typeface="Roboto Condensed"/>
                <a:sym typeface="Roboto Condensed"/>
              </a:rPr>
              <a:t> Hai </a:t>
            </a:r>
            <a:r>
              <a:rPr lang="en-US" sz="4280" dirty="0" err="1">
                <a:solidFill>
                  <a:srgbClr val="4F2C33"/>
                </a:solidFill>
                <a:latin typeface="Roboto Condensed"/>
                <a:ea typeface="Roboto Condensed"/>
                <a:cs typeface="Roboto Condensed"/>
                <a:sym typeface="Roboto Condensed"/>
              </a:rPr>
              <a:t>bỗng</a:t>
            </a:r>
            <a:r>
              <a:rPr lang="en-US" sz="4280" dirty="0">
                <a:solidFill>
                  <a:srgbClr val="4F2C33"/>
                </a:solidFill>
                <a:latin typeface="Roboto Condensed"/>
                <a:ea typeface="Roboto Condensed"/>
                <a:cs typeface="Roboto Condensed"/>
                <a:sym typeface="Roboto Condensed"/>
              </a:rPr>
              <a:t> </a:t>
            </a:r>
            <a:r>
              <a:rPr lang="en-US" sz="4280" dirty="0" err="1">
                <a:solidFill>
                  <a:srgbClr val="4F2C33"/>
                </a:solidFill>
                <a:latin typeface="Roboto Condensed"/>
                <a:ea typeface="Roboto Condensed"/>
                <a:cs typeface="Roboto Condensed"/>
                <a:sym typeface="Roboto Condensed"/>
              </a:rPr>
              <a:t>lại</a:t>
            </a:r>
            <a:r>
              <a:rPr lang="en-US" sz="4280" dirty="0">
                <a:solidFill>
                  <a:srgbClr val="4F2C33"/>
                </a:solidFill>
                <a:latin typeface="Roboto Condensed"/>
                <a:ea typeface="Roboto Condensed"/>
                <a:cs typeface="Roboto Condensed"/>
                <a:sym typeface="Roboto Condensed"/>
              </a:rPr>
              <a:t> </a:t>
            </a:r>
            <a:r>
              <a:rPr lang="en-US" sz="4280" dirty="0" err="1">
                <a:solidFill>
                  <a:srgbClr val="4F2C33"/>
                </a:solidFill>
                <a:latin typeface="Roboto Condensed"/>
                <a:ea typeface="Roboto Condensed"/>
                <a:cs typeface="Roboto Condensed"/>
                <a:sym typeface="Roboto Condensed"/>
              </a:rPr>
              <a:t>cất</a:t>
            </a:r>
            <a:r>
              <a:rPr lang="en-US" sz="4280" dirty="0">
                <a:solidFill>
                  <a:srgbClr val="4F2C33"/>
                </a:solidFill>
                <a:latin typeface="Roboto Condensed"/>
                <a:ea typeface="Roboto Condensed"/>
                <a:cs typeface="Roboto Condensed"/>
                <a:sym typeface="Roboto Condensed"/>
              </a:rPr>
              <a:t> </a:t>
            </a:r>
            <a:r>
              <a:rPr lang="en-US" sz="4280" dirty="0" err="1">
                <a:solidFill>
                  <a:srgbClr val="4F2C33"/>
                </a:solidFill>
                <a:latin typeface="Roboto Condensed"/>
                <a:ea typeface="Roboto Condensed"/>
                <a:cs typeface="Roboto Condensed"/>
                <a:sym typeface="Roboto Condensed"/>
              </a:rPr>
              <a:t>tiếng</a:t>
            </a:r>
            <a:r>
              <a:rPr lang="en-US" sz="4280" dirty="0">
                <a:solidFill>
                  <a:srgbClr val="A10103"/>
                </a:solidFill>
                <a:latin typeface="Roboto Condensed"/>
                <a:ea typeface="Roboto Condensed"/>
                <a:cs typeface="Roboto Condensed"/>
                <a:sym typeface="Roboto Condensed"/>
              </a:rPr>
              <a:t>: “</a:t>
            </a:r>
            <a:r>
              <a:rPr lang="en-US" sz="4280" dirty="0" err="1">
                <a:solidFill>
                  <a:srgbClr val="A10103"/>
                </a:solidFill>
                <a:latin typeface="Roboto Condensed"/>
                <a:ea typeface="Roboto Condensed"/>
                <a:cs typeface="Roboto Condensed"/>
                <a:sym typeface="Roboto Condensed"/>
              </a:rPr>
              <a:t>Thầy</a:t>
            </a:r>
            <a:r>
              <a:rPr lang="en-US" sz="4280" dirty="0">
                <a:solidFill>
                  <a:srgbClr val="A10103"/>
                </a:solidFill>
                <a:latin typeface="Roboto Condensed"/>
                <a:ea typeface="Roboto Condensed"/>
                <a:cs typeface="Roboto Condensed"/>
                <a:sym typeface="Roboto Condensed"/>
              </a:rPr>
              <a:t> </a:t>
            </a:r>
            <a:r>
              <a:rPr lang="en-US" sz="4280" dirty="0" err="1">
                <a:solidFill>
                  <a:srgbClr val="A10103"/>
                </a:solidFill>
                <a:latin typeface="Roboto Condensed"/>
                <a:ea typeface="Roboto Condensed"/>
                <a:cs typeface="Roboto Condensed"/>
                <a:sym typeface="Roboto Condensed"/>
              </a:rPr>
              <a:t>nó</a:t>
            </a:r>
            <a:r>
              <a:rPr lang="en-US" sz="4280" dirty="0">
                <a:solidFill>
                  <a:srgbClr val="4F2C33"/>
                </a:solidFill>
                <a:latin typeface="Roboto Condensed"/>
                <a:ea typeface="Roboto Condensed"/>
                <a:cs typeface="Roboto Condensed"/>
                <a:sym typeface="Roboto Condensed"/>
              </a:rPr>
              <a:t> </a:t>
            </a:r>
            <a:r>
              <a:rPr lang="en-US" sz="4280" dirty="0" err="1">
                <a:solidFill>
                  <a:srgbClr val="4F2C33"/>
                </a:solidFill>
                <a:latin typeface="Roboto Condensed"/>
                <a:ea typeface="Roboto Condensed"/>
                <a:cs typeface="Roboto Condensed"/>
                <a:sym typeface="Roboto Condensed"/>
              </a:rPr>
              <a:t>ngủ</a:t>
            </a:r>
            <a:r>
              <a:rPr lang="en-US" sz="4280" dirty="0">
                <a:solidFill>
                  <a:srgbClr val="4F2C33"/>
                </a:solidFill>
                <a:latin typeface="Roboto Condensed"/>
                <a:ea typeface="Roboto Condensed"/>
                <a:cs typeface="Roboto Condensed"/>
                <a:sym typeface="Roboto Condensed"/>
              </a:rPr>
              <a:t> </a:t>
            </a:r>
            <a:r>
              <a:rPr lang="en-US" sz="4280" dirty="0" err="1">
                <a:solidFill>
                  <a:srgbClr val="4F2C33"/>
                </a:solidFill>
                <a:latin typeface="Roboto Condensed"/>
                <a:ea typeface="Roboto Condensed"/>
                <a:cs typeface="Roboto Condensed"/>
                <a:sym typeface="Roboto Condensed"/>
              </a:rPr>
              <a:t>rồi</a:t>
            </a:r>
            <a:r>
              <a:rPr lang="en-US" sz="4280" dirty="0">
                <a:solidFill>
                  <a:srgbClr val="4F2C33"/>
                </a:solidFill>
                <a:latin typeface="Roboto Condensed"/>
                <a:ea typeface="Roboto Condensed"/>
                <a:cs typeface="Roboto Condensed"/>
                <a:sym typeface="Roboto Condensed"/>
              </a:rPr>
              <a:t> ư? </a:t>
            </a:r>
            <a:r>
              <a:rPr lang="en-US" sz="4280" dirty="0" err="1">
                <a:solidFill>
                  <a:srgbClr val="4F2C33"/>
                </a:solidFill>
                <a:latin typeface="Roboto Condensed"/>
                <a:ea typeface="Roboto Condensed"/>
                <a:cs typeface="Roboto Condensed"/>
                <a:sym typeface="Roboto Condensed"/>
              </a:rPr>
              <a:t>Dậy</a:t>
            </a:r>
            <a:r>
              <a:rPr lang="en-US" sz="4280" dirty="0">
                <a:solidFill>
                  <a:srgbClr val="4F2C33"/>
                </a:solidFill>
                <a:latin typeface="Roboto Condensed"/>
                <a:ea typeface="Roboto Condensed"/>
                <a:cs typeface="Roboto Condensed"/>
                <a:sym typeface="Roboto Condensed"/>
              </a:rPr>
              <a:t> </a:t>
            </a:r>
            <a:r>
              <a:rPr lang="en-US" sz="4280" dirty="0" err="1">
                <a:solidFill>
                  <a:srgbClr val="A10103"/>
                </a:solidFill>
                <a:latin typeface="Roboto Condensed"/>
                <a:ea typeface="Roboto Condensed"/>
                <a:cs typeface="Roboto Condensed"/>
                <a:sym typeface="Roboto Condensed"/>
              </a:rPr>
              <a:t>tôi</a:t>
            </a:r>
            <a:r>
              <a:rPr lang="en-US" sz="4280" dirty="0">
                <a:solidFill>
                  <a:srgbClr val="4F2C33"/>
                </a:solidFill>
                <a:latin typeface="Roboto Condensed"/>
                <a:ea typeface="Roboto Condensed"/>
                <a:cs typeface="Roboto Condensed"/>
                <a:sym typeface="Roboto Condensed"/>
              </a:rPr>
              <a:t> </a:t>
            </a:r>
            <a:r>
              <a:rPr lang="en-US" sz="4280" dirty="0" err="1">
                <a:solidFill>
                  <a:srgbClr val="4F2C33"/>
                </a:solidFill>
                <a:latin typeface="Roboto Condensed"/>
                <a:ea typeface="Roboto Condensed"/>
                <a:cs typeface="Roboto Condensed"/>
                <a:sym typeface="Roboto Condensed"/>
              </a:rPr>
              <a:t>bảo</a:t>
            </a:r>
            <a:r>
              <a:rPr lang="en-US" sz="4280" dirty="0">
                <a:solidFill>
                  <a:srgbClr val="4F2C33"/>
                </a:solidFill>
                <a:latin typeface="Roboto Condensed"/>
                <a:ea typeface="Roboto Condensed"/>
                <a:cs typeface="Roboto Condensed"/>
                <a:sym typeface="Roboto Condensed"/>
              </a:rPr>
              <a:t> </a:t>
            </a:r>
            <a:r>
              <a:rPr lang="en-US" sz="4280" dirty="0" err="1">
                <a:solidFill>
                  <a:srgbClr val="4F2C33"/>
                </a:solidFill>
                <a:latin typeface="Roboto Condensed"/>
                <a:ea typeface="Roboto Condensed"/>
                <a:cs typeface="Roboto Condensed"/>
                <a:sym typeface="Roboto Condensed"/>
              </a:rPr>
              <a:t>cái</a:t>
            </a:r>
            <a:r>
              <a:rPr lang="en-US" sz="4280" dirty="0">
                <a:solidFill>
                  <a:srgbClr val="4F2C33"/>
                </a:solidFill>
                <a:latin typeface="Roboto Condensed"/>
                <a:ea typeface="Roboto Condensed"/>
                <a:cs typeface="Roboto Condensed"/>
                <a:sym typeface="Roboto Condensed"/>
              </a:rPr>
              <a:t> </a:t>
            </a:r>
            <a:r>
              <a:rPr lang="en-US" sz="4280" dirty="0" err="1">
                <a:solidFill>
                  <a:srgbClr val="4F2C33"/>
                </a:solidFill>
                <a:latin typeface="Roboto Condensed"/>
                <a:ea typeface="Roboto Condensed"/>
                <a:cs typeface="Roboto Condensed"/>
                <a:sym typeface="Roboto Condensed"/>
              </a:rPr>
              <a:t>này</a:t>
            </a:r>
            <a:r>
              <a:rPr lang="en-US" sz="4280" dirty="0">
                <a:solidFill>
                  <a:srgbClr val="4F2C33"/>
                </a:solidFill>
                <a:latin typeface="Roboto Condensed"/>
                <a:ea typeface="Roboto Condensed"/>
                <a:cs typeface="Roboto Condensed"/>
                <a:sym typeface="Roboto Condensed"/>
              </a:rPr>
              <a:t> </a:t>
            </a:r>
            <a:r>
              <a:rPr lang="en-US" sz="4280" dirty="0" err="1">
                <a:solidFill>
                  <a:srgbClr val="4F2C33"/>
                </a:solidFill>
                <a:latin typeface="Roboto Condensed"/>
                <a:ea typeface="Roboto Condensed"/>
                <a:cs typeface="Roboto Condensed"/>
                <a:sym typeface="Roboto Condensed"/>
              </a:rPr>
              <a:t>đã</a:t>
            </a:r>
            <a:r>
              <a:rPr lang="en-US" sz="4280" dirty="0">
                <a:solidFill>
                  <a:srgbClr val="A10103"/>
                </a:solidFill>
                <a:latin typeface="Roboto Condensed"/>
                <a:ea typeface="Roboto Condensed"/>
                <a:cs typeface="Roboto Condensed"/>
                <a:sym typeface="Roboto Condensed"/>
              </a:rPr>
              <a:t>”.</a:t>
            </a:r>
          </a:p>
        </p:txBody>
      </p:sp>
      <p:sp>
        <p:nvSpPr>
          <p:cNvPr id="10" name="Freeform 10"/>
          <p:cNvSpPr/>
          <p:nvPr/>
        </p:nvSpPr>
        <p:spPr>
          <a:xfrm>
            <a:off x="16606079" y="6956397"/>
            <a:ext cx="2377878" cy="3098212"/>
          </a:xfrm>
          <a:custGeom>
            <a:avLst/>
            <a:gdLst/>
            <a:ahLst/>
            <a:cxnLst/>
            <a:rect l="l" t="t" r="r" b="b"/>
            <a:pathLst>
              <a:path w="2377878" h="3098212">
                <a:moveTo>
                  <a:pt x="0" y="0"/>
                </a:moveTo>
                <a:lnTo>
                  <a:pt x="2377878" y="0"/>
                </a:lnTo>
                <a:lnTo>
                  <a:pt x="2377878" y="3098212"/>
                </a:lnTo>
                <a:lnTo>
                  <a:pt x="0" y="3098212"/>
                </a:lnTo>
                <a:lnTo>
                  <a:pt x="0" y="0"/>
                </a:lnTo>
                <a:close/>
              </a:path>
            </a:pathLst>
          </a:custGeom>
          <a:blipFill>
            <a:blip r:embed="rId3"/>
            <a:stretch>
              <a:fillRect/>
            </a:stretch>
          </a:blipFill>
        </p:spPr>
        <p:txBody>
          <a:bodyPr/>
          <a:lstStyle/>
          <a:p>
            <a:endParaRPr lang="en-US"/>
          </a:p>
        </p:txBody>
      </p:sp>
      <p:sp>
        <p:nvSpPr>
          <p:cNvPr id="11" name="Freeform 11"/>
          <p:cNvSpPr/>
          <p:nvPr/>
        </p:nvSpPr>
        <p:spPr>
          <a:xfrm>
            <a:off x="16606079" y="9540368"/>
            <a:ext cx="1869967" cy="514241"/>
          </a:xfrm>
          <a:custGeom>
            <a:avLst/>
            <a:gdLst/>
            <a:ahLst/>
            <a:cxnLst/>
            <a:rect l="l" t="t" r="r" b="b"/>
            <a:pathLst>
              <a:path w="1869967" h="514241">
                <a:moveTo>
                  <a:pt x="0" y="0"/>
                </a:moveTo>
                <a:lnTo>
                  <a:pt x="1869967" y="0"/>
                </a:lnTo>
                <a:lnTo>
                  <a:pt x="1869967" y="514241"/>
                </a:lnTo>
                <a:lnTo>
                  <a:pt x="0" y="514241"/>
                </a:lnTo>
                <a:lnTo>
                  <a:pt x="0" y="0"/>
                </a:lnTo>
                <a:close/>
              </a:path>
            </a:pathLst>
          </a:custGeom>
          <a:blipFill>
            <a:blip r:embed="rId4"/>
            <a:stretch>
              <a:fillRect/>
            </a:stretch>
          </a:blipFill>
        </p:spPr>
        <p:txBody>
          <a:bodyPr/>
          <a:lstStyle/>
          <a:p>
            <a:endParaRPr lang="en-US"/>
          </a:p>
        </p:txBody>
      </p:sp>
      <p:sp>
        <p:nvSpPr>
          <p:cNvPr id="12" name="TextBox 12"/>
          <p:cNvSpPr txBox="1"/>
          <p:nvPr/>
        </p:nvSpPr>
        <p:spPr>
          <a:xfrm>
            <a:off x="484426" y="1474860"/>
            <a:ext cx="18016773" cy="870585"/>
          </a:xfrm>
          <a:prstGeom prst="rect">
            <a:avLst/>
          </a:prstGeom>
        </p:spPr>
        <p:txBody>
          <a:bodyPr lIns="0" tIns="0" rIns="0" bIns="0" rtlCol="0" anchor="t">
            <a:spAutoFit/>
          </a:bodyPr>
          <a:lstStyle/>
          <a:p>
            <a:pPr algn="l">
              <a:lnSpc>
                <a:spcPts val="7139"/>
              </a:lnSpc>
            </a:pPr>
            <a:r>
              <a:rPr lang="en-US" sz="5100" b="1">
                <a:solidFill>
                  <a:srgbClr val="4F2C33"/>
                </a:solidFill>
                <a:latin typeface="Fraunces Bold"/>
                <a:ea typeface="Fraunces Bold"/>
                <a:cs typeface="Fraunces Bold"/>
                <a:sym typeface="Fraunces Bold"/>
              </a:rPr>
              <a:t>I. TRI THỨC NGỮ VĂN</a:t>
            </a:r>
          </a:p>
        </p:txBody>
      </p:sp>
      <p:sp>
        <p:nvSpPr>
          <p:cNvPr id="13" name="TextBox 13"/>
          <p:cNvSpPr txBox="1"/>
          <p:nvPr/>
        </p:nvSpPr>
        <p:spPr>
          <a:xfrm>
            <a:off x="1281459" y="6517819"/>
            <a:ext cx="15725082" cy="2234438"/>
          </a:xfrm>
          <a:prstGeom prst="rect">
            <a:avLst/>
          </a:prstGeom>
        </p:spPr>
        <p:txBody>
          <a:bodyPr lIns="0" tIns="0" rIns="0" bIns="0" rtlCol="0" anchor="t">
            <a:spAutoFit/>
          </a:bodyPr>
          <a:lstStyle/>
          <a:p>
            <a:pPr algn="just">
              <a:lnSpc>
                <a:spcPts val="5992"/>
              </a:lnSpc>
            </a:pPr>
            <a:r>
              <a:rPr lang="en-US" sz="4280" b="1" dirty="0" err="1">
                <a:solidFill>
                  <a:srgbClr val="4F2C33"/>
                </a:solidFill>
                <a:latin typeface="Roboto Condensed Bold"/>
                <a:ea typeface="Roboto Condensed Bold"/>
                <a:cs typeface="Roboto Condensed Bold"/>
                <a:sym typeface="Roboto Condensed Bold"/>
              </a:rPr>
              <a:t>Chuyển</a:t>
            </a:r>
            <a:r>
              <a:rPr lang="en-US" sz="4280" b="1" dirty="0">
                <a:solidFill>
                  <a:srgbClr val="4F2C33"/>
                </a:solidFill>
                <a:latin typeface="Roboto Condensed Bold"/>
                <a:ea typeface="Roboto Condensed Bold"/>
                <a:cs typeface="Roboto Condensed Bold"/>
                <a:sym typeface="Roboto Condensed Bold"/>
              </a:rPr>
              <a:t> sang </a:t>
            </a:r>
            <a:r>
              <a:rPr lang="en-US" sz="4280" b="1" dirty="0" err="1">
                <a:solidFill>
                  <a:srgbClr val="4F2C33"/>
                </a:solidFill>
                <a:latin typeface="Roboto Condensed Bold"/>
                <a:ea typeface="Roboto Condensed Bold"/>
                <a:cs typeface="Roboto Condensed Bold"/>
                <a:sym typeface="Roboto Condensed Bold"/>
              </a:rPr>
              <a:t>dẫn</a:t>
            </a:r>
            <a:r>
              <a:rPr lang="en-US" sz="4280" b="1" dirty="0">
                <a:solidFill>
                  <a:srgbClr val="4F2C33"/>
                </a:solidFill>
                <a:latin typeface="Roboto Condensed Bold"/>
                <a:ea typeface="Roboto Condensed Bold"/>
                <a:cs typeface="Roboto Condensed Bold"/>
                <a:sym typeface="Roboto Condensed Bold"/>
              </a:rPr>
              <a:t> </a:t>
            </a:r>
            <a:r>
              <a:rPr lang="en-US" sz="4280" b="1" dirty="0" err="1">
                <a:solidFill>
                  <a:srgbClr val="4F2C33"/>
                </a:solidFill>
                <a:latin typeface="Roboto Condensed Bold"/>
                <a:ea typeface="Roboto Condensed Bold"/>
                <a:cs typeface="Roboto Condensed Bold"/>
                <a:sym typeface="Roboto Condensed Bold"/>
              </a:rPr>
              <a:t>gián</a:t>
            </a:r>
            <a:r>
              <a:rPr lang="en-US" sz="4280" b="1" dirty="0">
                <a:solidFill>
                  <a:srgbClr val="4F2C33"/>
                </a:solidFill>
                <a:latin typeface="Roboto Condensed Bold"/>
                <a:ea typeface="Roboto Condensed Bold"/>
                <a:cs typeface="Roboto Condensed Bold"/>
                <a:sym typeface="Roboto Condensed Bold"/>
              </a:rPr>
              <a:t> </a:t>
            </a:r>
            <a:r>
              <a:rPr lang="en-US" sz="4280" b="1" dirty="0" err="1">
                <a:solidFill>
                  <a:srgbClr val="4F2C33"/>
                </a:solidFill>
                <a:latin typeface="Roboto Condensed Bold"/>
                <a:ea typeface="Roboto Condensed Bold"/>
                <a:cs typeface="Roboto Condensed Bold"/>
                <a:sym typeface="Roboto Condensed Bold"/>
              </a:rPr>
              <a:t>tiếp</a:t>
            </a:r>
            <a:r>
              <a:rPr lang="en-US" sz="4280" b="1" dirty="0">
                <a:solidFill>
                  <a:srgbClr val="4F2C33"/>
                </a:solidFill>
                <a:latin typeface="Roboto Condensed Bold"/>
                <a:ea typeface="Roboto Condensed Bold"/>
                <a:cs typeface="Roboto Condensed Bold"/>
                <a:sym typeface="Roboto Condensed Bold"/>
              </a:rPr>
              <a:t>: </a:t>
            </a:r>
          </a:p>
          <a:p>
            <a:pPr marL="924054" lvl="1" indent="-462027" algn="just">
              <a:lnSpc>
                <a:spcPts val="5992"/>
              </a:lnSpc>
              <a:buFont typeface="Arial"/>
              <a:buChar char="•"/>
            </a:pPr>
            <a:r>
              <a:rPr lang="en-US" sz="4280" dirty="0" err="1">
                <a:solidFill>
                  <a:srgbClr val="4F2C33"/>
                </a:solidFill>
                <a:latin typeface="Roboto Condensed"/>
                <a:ea typeface="Roboto Condensed"/>
                <a:cs typeface="Roboto Condensed"/>
                <a:sym typeface="Roboto Condensed"/>
              </a:rPr>
              <a:t>Bà</a:t>
            </a:r>
            <a:r>
              <a:rPr lang="en-US" sz="4280" dirty="0">
                <a:solidFill>
                  <a:srgbClr val="4F2C33"/>
                </a:solidFill>
                <a:latin typeface="Roboto Condensed"/>
                <a:ea typeface="Roboto Condensed"/>
                <a:cs typeface="Roboto Condensed"/>
                <a:sym typeface="Roboto Condensed"/>
              </a:rPr>
              <a:t> Hai </a:t>
            </a:r>
            <a:r>
              <a:rPr lang="en-US" sz="4280" dirty="0" err="1">
                <a:solidFill>
                  <a:srgbClr val="4F2C33"/>
                </a:solidFill>
                <a:latin typeface="Roboto Condensed"/>
                <a:ea typeface="Roboto Condensed"/>
                <a:cs typeface="Roboto Condensed"/>
                <a:sym typeface="Roboto Condensed"/>
              </a:rPr>
              <a:t>bỗng</a:t>
            </a:r>
            <a:r>
              <a:rPr lang="en-US" sz="4280" dirty="0">
                <a:solidFill>
                  <a:srgbClr val="4F2C33"/>
                </a:solidFill>
                <a:latin typeface="Roboto Condensed"/>
                <a:ea typeface="Roboto Condensed"/>
                <a:cs typeface="Roboto Condensed"/>
                <a:sym typeface="Roboto Condensed"/>
              </a:rPr>
              <a:t> </a:t>
            </a:r>
            <a:r>
              <a:rPr lang="en-US" sz="4280" dirty="0" err="1">
                <a:solidFill>
                  <a:srgbClr val="4F2C33"/>
                </a:solidFill>
                <a:latin typeface="Roboto Condensed"/>
                <a:ea typeface="Roboto Condensed"/>
                <a:cs typeface="Roboto Condensed"/>
                <a:sym typeface="Roboto Condensed"/>
              </a:rPr>
              <a:t>lại</a:t>
            </a:r>
            <a:r>
              <a:rPr lang="en-US" sz="4280" dirty="0">
                <a:solidFill>
                  <a:srgbClr val="4F2C33"/>
                </a:solidFill>
                <a:latin typeface="Roboto Condensed"/>
                <a:ea typeface="Roboto Condensed"/>
                <a:cs typeface="Roboto Condensed"/>
                <a:sym typeface="Roboto Condensed"/>
              </a:rPr>
              <a:t> </a:t>
            </a:r>
            <a:r>
              <a:rPr lang="en-US" sz="4280" dirty="0" err="1">
                <a:solidFill>
                  <a:srgbClr val="4F2C33"/>
                </a:solidFill>
                <a:latin typeface="Roboto Condensed"/>
                <a:ea typeface="Roboto Condensed"/>
                <a:cs typeface="Roboto Condensed"/>
                <a:sym typeface="Roboto Condensed"/>
              </a:rPr>
              <a:t>cất</a:t>
            </a:r>
            <a:r>
              <a:rPr lang="en-US" sz="4280" dirty="0">
                <a:solidFill>
                  <a:srgbClr val="4F2C33"/>
                </a:solidFill>
                <a:latin typeface="Roboto Condensed"/>
                <a:ea typeface="Roboto Condensed"/>
                <a:cs typeface="Roboto Condensed"/>
                <a:sym typeface="Roboto Condensed"/>
              </a:rPr>
              <a:t> </a:t>
            </a:r>
            <a:r>
              <a:rPr lang="en-US" sz="4280" dirty="0" err="1">
                <a:solidFill>
                  <a:srgbClr val="4F2C33"/>
                </a:solidFill>
                <a:latin typeface="Roboto Condensed"/>
                <a:ea typeface="Roboto Condensed"/>
                <a:cs typeface="Roboto Condensed"/>
                <a:sym typeface="Roboto Condensed"/>
              </a:rPr>
              <a:t>tiếng</a:t>
            </a:r>
            <a:r>
              <a:rPr lang="en-US" sz="4280" dirty="0">
                <a:solidFill>
                  <a:srgbClr val="4F2C33"/>
                </a:solidFill>
                <a:latin typeface="Roboto Condensed"/>
                <a:ea typeface="Roboto Condensed"/>
                <a:cs typeface="Roboto Condensed"/>
                <a:sym typeface="Roboto Condensed"/>
              </a:rPr>
              <a:t> </a:t>
            </a:r>
            <a:r>
              <a:rPr lang="en-US" sz="4280" dirty="0" err="1">
                <a:solidFill>
                  <a:srgbClr val="A10103"/>
                </a:solidFill>
                <a:latin typeface="Roboto Condensed"/>
                <a:ea typeface="Roboto Condensed"/>
                <a:cs typeface="Roboto Condensed"/>
                <a:sym typeface="Roboto Condensed"/>
              </a:rPr>
              <a:t>rằng</a:t>
            </a:r>
            <a:r>
              <a:rPr lang="en-US" sz="4280" dirty="0">
                <a:solidFill>
                  <a:srgbClr val="A10103"/>
                </a:solidFill>
                <a:latin typeface="Roboto Condensed"/>
                <a:ea typeface="Roboto Condensed"/>
                <a:cs typeface="Roboto Condensed"/>
                <a:sym typeface="Roboto Condensed"/>
              </a:rPr>
              <a:t> </a:t>
            </a:r>
            <a:r>
              <a:rPr lang="en-US" sz="4280" dirty="0" err="1">
                <a:solidFill>
                  <a:srgbClr val="A10103"/>
                </a:solidFill>
                <a:latin typeface="Roboto Condensed"/>
                <a:ea typeface="Roboto Condensed"/>
                <a:cs typeface="Roboto Condensed"/>
                <a:sym typeface="Roboto Condensed"/>
              </a:rPr>
              <a:t>ông</a:t>
            </a:r>
            <a:r>
              <a:rPr lang="en-US" sz="4280" dirty="0">
                <a:solidFill>
                  <a:srgbClr val="A10103"/>
                </a:solidFill>
                <a:latin typeface="Roboto Condensed"/>
                <a:ea typeface="Roboto Condensed"/>
                <a:cs typeface="Roboto Condensed"/>
                <a:sym typeface="Roboto Condensed"/>
              </a:rPr>
              <a:t> Hai</a:t>
            </a:r>
            <a:r>
              <a:rPr lang="en-US" sz="4280" dirty="0">
                <a:solidFill>
                  <a:srgbClr val="4F2C33"/>
                </a:solidFill>
                <a:latin typeface="Roboto Condensed"/>
                <a:ea typeface="Roboto Condensed"/>
                <a:cs typeface="Roboto Condensed"/>
                <a:sym typeface="Roboto Condensed"/>
              </a:rPr>
              <a:t> </a:t>
            </a:r>
            <a:r>
              <a:rPr lang="en-US" sz="4280" dirty="0" err="1">
                <a:solidFill>
                  <a:srgbClr val="4F2C33"/>
                </a:solidFill>
                <a:latin typeface="Roboto Condensed"/>
                <a:ea typeface="Roboto Condensed"/>
                <a:cs typeface="Roboto Condensed"/>
                <a:sym typeface="Roboto Condensed"/>
              </a:rPr>
              <a:t>đã</a:t>
            </a:r>
            <a:r>
              <a:rPr lang="en-US" sz="4280" dirty="0">
                <a:solidFill>
                  <a:srgbClr val="4F2C33"/>
                </a:solidFill>
                <a:latin typeface="Roboto Condensed"/>
                <a:ea typeface="Roboto Condensed"/>
                <a:cs typeface="Roboto Condensed"/>
                <a:sym typeface="Roboto Condensed"/>
              </a:rPr>
              <a:t> </a:t>
            </a:r>
            <a:r>
              <a:rPr lang="en-US" sz="4280" dirty="0" err="1">
                <a:solidFill>
                  <a:srgbClr val="4F2C33"/>
                </a:solidFill>
                <a:latin typeface="Roboto Condensed"/>
                <a:ea typeface="Roboto Condensed"/>
                <a:cs typeface="Roboto Condensed"/>
                <a:sym typeface="Roboto Condensed"/>
              </a:rPr>
              <a:t>ngủ</a:t>
            </a:r>
            <a:r>
              <a:rPr lang="en-US" sz="4280" dirty="0">
                <a:solidFill>
                  <a:srgbClr val="4F2C33"/>
                </a:solidFill>
                <a:latin typeface="Roboto Condensed"/>
                <a:ea typeface="Roboto Condensed"/>
                <a:cs typeface="Roboto Condensed"/>
                <a:sym typeface="Roboto Condensed"/>
              </a:rPr>
              <a:t> </a:t>
            </a:r>
            <a:r>
              <a:rPr lang="en-US" sz="4280" dirty="0" err="1">
                <a:solidFill>
                  <a:srgbClr val="4F2C33"/>
                </a:solidFill>
                <a:latin typeface="Roboto Condensed"/>
                <a:ea typeface="Roboto Condensed"/>
                <a:cs typeface="Roboto Condensed"/>
                <a:sym typeface="Roboto Condensed"/>
              </a:rPr>
              <a:t>rồi</a:t>
            </a:r>
            <a:r>
              <a:rPr lang="en-US" sz="4280" dirty="0">
                <a:solidFill>
                  <a:srgbClr val="4F2C33"/>
                </a:solidFill>
                <a:latin typeface="Roboto Condensed"/>
                <a:ea typeface="Roboto Condensed"/>
                <a:cs typeface="Roboto Condensed"/>
                <a:sym typeface="Roboto Condensed"/>
              </a:rPr>
              <a:t> ư, </a:t>
            </a:r>
            <a:r>
              <a:rPr lang="en-US" sz="4280" dirty="0" err="1">
                <a:solidFill>
                  <a:srgbClr val="4F2C33"/>
                </a:solidFill>
                <a:latin typeface="Roboto Condensed"/>
                <a:ea typeface="Roboto Condensed"/>
                <a:cs typeface="Roboto Condensed"/>
                <a:sym typeface="Roboto Condensed"/>
              </a:rPr>
              <a:t>dậy</a:t>
            </a:r>
            <a:r>
              <a:rPr lang="en-US" sz="4280" dirty="0">
                <a:solidFill>
                  <a:srgbClr val="4F2C33"/>
                </a:solidFill>
                <a:latin typeface="Roboto Condensed"/>
                <a:ea typeface="Roboto Condensed"/>
                <a:cs typeface="Roboto Condensed"/>
                <a:sym typeface="Roboto Condensed"/>
              </a:rPr>
              <a:t> </a:t>
            </a:r>
            <a:r>
              <a:rPr lang="en-US" sz="4280" dirty="0" err="1">
                <a:solidFill>
                  <a:srgbClr val="A10103"/>
                </a:solidFill>
                <a:latin typeface="Roboto Condensed"/>
                <a:ea typeface="Roboto Condensed"/>
                <a:cs typeface="Roboto Condensed"/>
                <a:sym typeface="Roboto Condensed"/>
              </a:rPr>
              <a:t>bà</a:t>
            </a:r>
            <a:r>
              <a:rPr lang="en-US" sz="4280" dirty="0">
                <a:solidFill>
                  <a:srgbClr val="A10103"/>
                </a:solidFill>
                <a:latin typeface="Roboto Condensed"/>
                <a:ea typeface="Roboto Condensed"/>
                <a:cs typeface="Roboto Condensed"/>
                <a:sym typeface="Roboto Condensed"/>
              </a:rPr>
              <a:t> Hai </a:t>
            </a:r>
            <a:r>
              <a:rPr lang="en-US" sz="4280" dirty="0" err="1">
                <a:solidFill>
                  <a:srgbClr val="4F2C33"/>
                </a:solidFill>
                <a:latin typeface="Roboto Condensed"/>
                <a:ea typeface="Roboto Condensed"/>
                <a:cs typeface="Roboto Condensed"/>
                <a:sym typeface="Roboto Condensed"/>
              </a:rPr>
              <a:t>bảo</a:t>
            </a:r>
            <a:r>
              <a:rPr lang="en-US" sz="4280" dirty="0">
                <a:solidFill>
                  <a:srgbClr val="4F2C33"/>
                </a:solidFill>
                <a:latin typeface="Roboto Condensed"/>
                <a:ea typeface="Roboto Condensed"/>
                <a:cs typeface="Roboto Condensed"/>
                <a:sym typeface="Roboto Condensed"/>
              </a:rPr>
              <a:t> </a:t>
            </a:r>
            <a:r>
              <a:rPr lang="en-US" sz="4280" dirty="0" err="1">
                <a:solidFill>
                  <a:srgbClr val="4F2C33"/>
                </a:solidFill>
                <a:latin typeface="Roboto Condensed"/>
                <a:ea typeface="Roboto Condensed"/>
                <a:cs typeface="Roboto Condensed"/>
                <a:sym typeface="Roboto Condensed"/>
              </a:rPr>
              <a:t>cái</a:t>
            </a:r>
            <a:r>
              <a:rPr lang="en-US" sz="4280" dirty="0">
                <a:solidFill>
                  <a:srgbClr val="4F2C33"/>
                </a:solidFill>
                <a:latin typeface="Roboto Condensed"/>
                <a:ea typeface="Roboto Condensed"/>
                <a:cs typeface="Roboto Condensed"/>
                <a:sym typeface="Roboto Condensed"/>
              </a:rPr>
              <a:t> </a:t>
            </a:r>
            <a:r>
              <a:rPr lang="en-US" sz="4280" dirty="0" err="1">
                <a:solidFill>
                  <a:srgbClr val="4F2C33"/>
                </a:solidFill>
                <a:latin typeface="Roboto Condensed"/>
                <a:ea typeface="Roboto Condensed"/>
                <a:cs typeface="Roboto Condensed"/>
                <a:sym typeface="Roboto Condensed"/>
              </a:rPr>
              <a:t>này</a:t>
            </a:r>
            <a:r>
              <a:rPr lang="en-US" sz="4280" dirty="0">
                <a:solidFill>
                  <a:srgbClr val="4F2C33"/>
                </a:solidFill>
                <a:latin typeface="Roboto Condensed"/>
                <a:ea typeface="Roboto Condensed"/>
                <a:cs typeface="Roboto Condensed"/>
                <a:sym typeface="Roboto Condensed"/>
              </a:rPr>
              <a:t> </a:t>
            </a:r>
            <a:r>
              <a:rPr lang="en-US" sz="4280" dirty="0" err="1">
                <a:solidFill>
                  <a:srgbClr val="4F2C33"/>
                </a:solidFill>
                <a:latin typeface="Roboto Condensed"/>
                <a:ea typeface="Roboto Condensed"/>
                <a:cs typeface="Roboto Condensed"/>
                <a:sym typeface="Roboto Condensed"/>
              </a:rPr>
              <a:t>đã</a:t>
            </a:r>
            <a:r>
              <a:rPr lang="en-US" sz="4280" dirty="0">
                <a:solidFill>
                  <a:srgbClr val="4F2C33"/>
                </a:solidFill>
                <a:latin typeface="Roboto Condensed"/>
                <a:ea typeface="Roboto Condensed"/>
                <a:cs typeface="Roboto Condensed"/>
                <a:sym typeface="Roboto Condensed"/>
              </a:rPr>
              <a:t>.</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inVertical)">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399999">
            <a:off x="3011651" y="-15044149"/>
            <a:ext cx="12578412" cy="20369897"/>
          </a:xfrm>
          <a:custGeom>
            <a:avLst/>
            <a:gdLst/>
            <a:ahLst/>
            <a:cxnLst/>
            <a:rect l="l" t="t" r="r" b="b"/>
            <a:pathLst>
              <a:path w="12578412" h="20369897">
                <a:moveTo>
                  <a:pt x="0" y="0"/>
                </a:moveTo>
                <a:lnTo>
                  <a:pt x="12578411" y="0"/>
                </a:lnTo>
                <a:lnTo>
                  <a:pt x="12578411" y="20369897"/>
                </a:lnTo>
                <a:lnTo>
                  <a:pt x="0" y="20369897"/>
                </a:lnTo>
                <a:lnTo>
                  <a:pt x="0" y="0"/>
                </a:lnTo>
                <a:close/>
              </a:path>
            </a:pathLst>
          </a:custGeom>
          <a:blipFill>
            <a:blip r:embed="rId2"/>
            <a:stretch>
              <a:fillRect/>
            </a:stretch>
          </a:blipFill>
        </p:spPr>
        <p:txBody>
          <a:bodyPr/>
          <a:lstStyle/>
          <a:p>
            <a:endParaRPr lang="en-US"/>
          </a:p>
        </p:txBody>
      </p:sp>
      <p:sp>
        <p:nvSpPr>
          <p:cNvPr id="3" name="Freeform 3"/>
          <p:cNvSpPr/>
          <p:nvPr/>
        </p:nvSpPr>
        <p:spPr>
          <a:xfrm rot="5400000">
            <a:off x="2454332" y="5023076"/>
            <a:ext cx="12578412" cy="20369897"/>
          </a:xfrm>
          <a:custGeom>
            <a:avLst/>
            <a:gdLst/>
            <a:ahLst/>
            <a:cxnLst/>
            <a:rect l="l" t="t" r="r" b="b"/>
            <a:pathLst>
              <a:path w="12578412" h="20369897">
                <a:moveTo>
                  <a:pt x="0" y="0"/>
                </a:moveTo>
                <a:lnTo>
                  <a:pt x="12578412" y="0"/>
                </a:lnTo>
                <a:lnTo>
                  <a:pt x="12578412" y="20369897"/>
                </a:lnTo>
                <a:lnTo>
                  <a:pt x="0" y="20369897"/>
                </a:lnTo>
                <a:lnTo>
                  <a:pt x="0" y="0"/>
                </a:lnTo>
                <a:close/>
              </a:path>
            </a:pathLst>
          </a:custGeom>
          <a:blipFill>
            <a:blip r:embed="rId2"/>
            <a:stretch>
              <a:fillRect/>
            </a:stretch>
          </a:blipFill>
        </p:spPr>
        <p:txBody>
          <a:bodyPr/>
          <a:lstStyle/>
          <a:p>
            <a:endParaRPr lang="en-US"/>
          </a:p>
        </p:txBody>
      </p:sp>
      <p:grpSp>
        <p:nvGrpSpPr>
          <p:cNvPr id="4" name="Group 4"/>
          <p:cNvGrpSpPr/>
          <p:nvPr/>
        </p:nvGrpSpPr>
        <p:grpSpPr>
          <a:xfrm>
            <a:off x="1028700" y="4533900"/>
            <a:ext cx="16230600" cy="4384919"/>
            <a:chOff x="0" y="0"/>
            <a:chExt cx="4274726" cy="1154876"/>
          </a:xfrm>
        </p:grpSpPr>
        <p:sp>
          <p:nvSpPr>
            <p:cNvPr id="5" name="Freeform 5"/>
            <p:cNvSpPr/>
            <p:nvPr/>
          </p:nvSpPr>
          <p:spPr>
            <a:xfrm>
              <a:off x="0" y="0"/>
              <a:ext cx="4274726" cy="1154876"/>
            </a:xfrm>
            <a:custGeom>
              <a:avLst/>
              <a:gdLst/>
              <a:ahLst/>
              <a:cxnLst/>
              <a:rect l="l" t="t" r="r" b="b"/>
              <a:pathLst>
                <a:path w="4274726" h="1154876">
                  <a:moveTo>
                    <a:pt x="24327" y="0"/>
                  </a:moveTo>
                  <a:lnTo>
                    <a:pt x="4250399" y="0"/>
                  </a:lnTo>
                  <a:cubicBezTo>
                    <a:pt x="4263834" y="0"/>
                    <a:pt x="4274726" y="10891"/>
                    <a:pt x="4274726" y="24327"/>
                  </a:cubicBezTo>
                  <a:lnTo>
                    <a:pt x="4274726" y="1130549"/>
                  </a:lnTo>
                  <a:cubicBezTo>
                    <a:pt x="4274726" y="1143984"/>
                    <a:pt x="4263834" y="1154876"/>
                    <a:pt x="4250399" y="1154876"/>
                  </a:cubicBezTo>
                  <a:lnTo>
                    <a:pt x="24327" y="1154876"/>
                  </a:lnTo>
                  <a:cubicBezTo>
                    <a:pt x="10891" y="1154876"/>
                    <a:pt x="0" y="1143984"/>
                    <a:pt x="0" y="1130549"/>
                  </a:cubicBezTo>
                  <a:lnTo>
                    <a:pt x="0" y="24327"/>
                  </a:lnTo>
                  <a:cubicBezTo>
                    <a:pt x="0" y="10891"/>
                    <a:pt x="10891" y="0"/>
                    <a:pt x="24327" y="0"/>
                  </a:cubicBezTo>
                  <a:close/>
                </a:path>
              </a:pathLst>
            </a:custGeom>
            <a:solidFill>
              <a:srgbClr val="F4D7BD"/>
            </a:solidFill>
          </p:spPr>
          <p:txBody>
            <a:bodyPr/>
            <a:lstStyle/>
            <a:p>
              <a:endParaRPr lang="en-US"/>
            </a:p>
          </p:txBody>
        </p:sp>
        <p:sp>
          <p:nvSpPr>
            <p:cNvPr id="6" name="TextBox 6"/>
            <p:cNvSpPr txBox="1"/>
            <p:nvPr/>
          </p:nvSpPr>
          <p:spPr>
            <a:xfrm>
              <a:off x="0" y="-47625"/>
              <a:ext cx="4274726" cy="1202501"/>
            </a:xfrm>
            <a:prstGeom prst="rect">
              <a:avLst/>
            </a:prstGeom>
          </p:spPr>
          <p:txBody>
            <a:bodyPr lIns="50800" tIns="50800" rIns="50800" bIns="50800" rtlCol="0" anchor="ctr"/>
            <a:lstStyle/>
            <a:p>
              <a:pPr algn="ctr">
                <a:lnSpc>
                  <a:spcPts val="3359"/>
                </a:lnSpc>
              </a:pPr>
              <a:endParaRPr/>
            </a:p>
          </p:txBody>
        </p:sp>
      </p:grpSp>
      <p:sp>
        <p:nvSpPr>
          <p:cNvPr id="7" name="TextBox 7"/>
          <p:cNvSpPr txBox="1"/>
          <p:nvPr/>
        </p:nvSpPr>
        <p:spPr>
          <a:xfrm>
            <a:off x="1543834" y="3477265"/>
            <a:ext cx="15335730" cy="729488"/>
          </a:xfrm>
          <a:prstGeom prst="rect">
            <a:avLst/>
          </a:prstGeom>
        </p:spPr>
        <p:txBody>
          <a:bodyPr lIns="0" tIns="0" rIns="0" bIns="0" rtlCol="0" anchor="t">
            <a:spAutoFit/>
          </a:bodyPr>
          <a:lstStyle/>
          <a:p>
            <a:pPr algn="ctr">
              <a:lnSpc>
                <a:spcPts val="5992"/>
              </a:lnSpc>
            </a:pPr>
            <a:r>
              <a:rPr lang="en-US" sz="4280" b="1" dirty="0" err="1">
                <a:solidFill>
                  <a:srgbClr val="4F2C33"/>
                </a:solidFill>
                <a:latin typeface="Roboto Condensed Bold"/>
                <a:ea typeface="Roboto Condensed Bold"/>
                <a:cs typeface="Roboto Condensed Bold"/>
                <a:sym typeface="Roboto Condensed Bold"/>
              </a:rPr>
              <a:t>Có</a:t>
            </a:r>
            <a:r>
              <a:rPr lang="en-US" sz="4280" b="1" dirty="0">
                <a:solidFill>
                  <a:srgbClr val="4F2C33"/>
                </a:solidFill>
                <a:latin typeface="Roboto Condensed Bold"/>
                <a:ea typeface="Roboto Condensed Bold"/>
                <a:cs typeface="Roboto Condensed Bold"/>
                <a:sym typeface="Roboto Condensed Bold"/>
              </a:rPr>
              <a:t> </a:t>
            </a:r>
            <a:r>
              <a:rPr lang="en-US" sz="4280" b="1" dirty="0" err="1">
                <a:solidFill>
                  <a:srgbClr val="4F2C33"/>
                </a:solidFill>
                <a:latin typeface="Roboto Condensed Bold"/>
                <a:ea typeface="Roboto Condensed Bold"/>
                <a:cs typeface="Roboto Condensed Bold"/>
                <a:sym typeface="Roboto Condensed Bold"/>
              </a:rPr>
              <a:t>thể</a:t>
            </a:r>
            <a:r>
              <a:rPr lang="en-US" sz="4280" b="1" dirty="0">
                <a:solidFill>
                  <a:srgbClr val="4F2C33"/>
                </a:solidFill>
                <a:latin typeface="Roboto Condensed Bold"/>
                <a:ea typeface="Roboto Condensed Bold"/>
                <a:cs typeface="Roboto Condensed Bold"/>
                <a:sym typeface="Roboto Condensed Bold"/>
              </a:rPr>
              <a:t> </a:t>
            </a:r>
            <a:r>
              <a:rPr lang="en-US" sz="4280" b="1" dirty="0" err="1">
                <a:solidFill>
                  <a:srgbClr val="4F2C33"/>
                </a:solidFill>
                <a:latin typeface="Roboto Condensed Bold"/>
                <a:ea typeface="Roboto Condensed Bold"/>
                <a:cs typeface="Roboto Condensed Bold"/>
                <a:sym typeface="Roboto Condensed Bold"/>
              </a:rPr>
              <a:t>chuyển</a:t>
            </a:r>
            <a:r>
              <a:rPr lang="en-US" sz="4280" b="1" dirty="0">
                <a:solidFill>
                  <a:srgbClr val="4F2C33"/>
                </a:solidFill>
                <a:latin typeface="Roboto Condensed Bold"/>
                <a:ea typeface="Roboto Condensed Bold"/>
                <a:cs typeface="Roboto Condensed Bold"/>
                <a:sym typeface="Roboto Condensed Bold"/>
              </a:rPr>
              <a:t> </a:t>
            </a:r>
            <a:r>
              <a:rPr lang="en-US" sz="4280" b="1" dirty="0" err="1">
                <a:solidFill>
                  <a:srgbClr val="4F2C33"/>
                </a:solidFill>
                <a:latin typeface="Roboto Condensed Bold"/>
                <a:ea typeface="Roboto Condensed Bold"/>
                <a:cs typeface="Roboto Condensed Bold"/>
                <a:sym typeface="Roboto Condensed Bold"/>
              </a:rPr>
              <a:t>từ</a:t>
            </a:r>
            <a:r>
              <a:rPr lang="en-US" sz="4280" b="1" dirty="0">
                <a:solidFill>
                  <a:srgbClr val="4F2C33"/>
                </a:solidFill>
                <a:latin typeface="Roboto Condensed Bold"/>
                <a:ea typeface="Roboto Condensed Bold"/>
                <a:cs typeface="Roboto Condensed Bold"/>
                <a:sym typeface="Roboto Condensed Bold"/>
              </a:rPr>
              <a:t> </a:t>
            </a:r>
            <a:r>
              <a:rPr lang="en-US" sz="4280" b="1" dirty="0" err="1">
                <a:solidFill>
                  <a:srgbClr val="4F2C33"/>
                </a:solidFill>
                <a:latin typeface="Roboto Condensed Bold"/>
                <a:ea typeface="Roboto Condensed Bold"/>
                <a:cs typeface="Roboto Condensed Bold"/>
                <a:sym typeface="Roboto Condensed Bold"/>
              </a:rPr>
              <a:t>cách</a:t>
            </a:r>
            <a:r>
              <a:rPr lang="en-US" sz="4280" b="1" dirty="0">
                <a:solidFill>
                  <a:srgbClr val="4F2C33"/>
                </a:solidFill>
                <a:latin typeface="Roboto Condensed Bold"/>
                <a:ea typeface="Roboto Condensed Bold"/>
                <a:cs typeface="Roboto Condensed Bold"/>
                <a:sym typeface="Roboto Condensed Bold"/>
              </a:rPr>
              <a:t> </a:t>
            </a:r>
            <a:r>
              <a:rPr lang="en-US" sz="4280" b="1" dirty="0" err="1">
                <a:solidFill>
                  <a:srgbClr val="4F2C33"/>
                </a:solidFill>
                <a:latin typeface="Roboto Condensed Bold"/>
                <a:ea typeface="Roboto Condensed Bold"/>
                <a:cs typeface="Roboto Condensed Bold"/>
                <a:sym typeface="Roboto Condensed Bold"/>
              </a:rPr>
              <a:t>dẫn</a:t>
            </a:r>
            <a:r>
              <a:rPr lang="en-US" sz="4280" b="1" dirty="0">
                <a:solidFill>
                  <a:srgbClr val="4F2C33"/>
                </a:solidFill>
                <a:latin typeface="Roboto Condensed Bold"/>
                <a:ea typeface="Roboto Condensed Bold"/>
                <a:cs typeface="Roboto Condensed Bold"/>
                <a:sym typeface="Roboto Condensed Bold"/>
              </a:rPr>
              <a:t> </a:t>
            </a:r>
            <a:r>
              <a:rPr lang="en-US" sz="4280" b="1" dirty="0" err="1">
                <a:solidFill>
                  <a:srgbClr val="4F2C33"/>
                </a:solidFill>
                <a:latin typeface="Roboto Condensed Bold"/>
                <a:ea typeface="Roboto Condensed Bold"/>
                <a:cs typeface="Roboto Condensed Bold"/>
                <a:sym typeface="Roboto Condensed Bold"/>
              </a:rPr>
              <a:t>trực</a:t>
            </a:r>
            <a:r>
              <a:rPr lang="en-US" sz="4280" b="1" dirty="0">
                <a:solidFill>
                  <a:srgbClr val="4F2C33"/>
                </a:solidFill>
                <a:latin typeface="Roboto Condensed Bold"/>
                <a:ea typeface="Roboto Condensed Bold"/>
                <a:cs typeface="Roboto Condensed Bold"/>
                <a:sym typeface="Roboto Condensed Bold"/>
              </a:rPr>
              <a:t> </a:t>
            </a:r>
            <a:r>
              <a:rPr lang="en-US" sz="4280" b="1" dirty="0" err="1">
                <a:solidFill>
                  <a:srgbClr val="4F2C33"/>
                </a:solidFill>
                <a:latin typeface="Roboto Condensed Bold"/>
                <a:ea typeface="Roboto Condensed Bold"/>
                <a:cs typeface="Roboto Condensed Bold"/>
                <a:sym typeface="Roboto Condensed Bold"/>
              </a:rPr>
              <a:t>tiếp</a:t>
            </a:r>
            <a:r>
              <a:rPr lang="en-US" sz="4280" b="1" dirty="0">
                <a:solidFill>
                  <a:srgbClr val="4F2C33"/>
                </a:solidFill>
                <a:latin typeface="Roboto Condensed Bold"/>
                <a:ea typeface="Roboto Condensed Bold"/>
                <a:cs typeface="Roboto Condensed Bold"/>
                <a:sym typeface="Roboto Condensed Bold"/>
              </a:rPr>
              <a:t> sang </a:t>
            </a:r>
            <a:r>
              <a:rPr lang="en-US" sz="4280" b="1" dirty="0" err="1">
                <a:solidFill>
                  <a:srgbClr val="4F2C33"/>
                </a:solidFill>
                <a:latin typeface="Roboto Condensed Bold"/>
                <a:ea typeface="Roboto Condensed Bold"/>
                <a:cs typeface="Roboto Condensed Bold"/>
                <a:sym typeface="Roboto Condensed Bold"/>
              </a:rPr>
              <a:t>cách</a:t>
            </a:r>
            <a:r>
              <a:rPr lang="en-US" sz="4280" b="1" dirty="0">
                <a:solidFill>
                  <a:srgbClr val="4F2C33"/>
                </a:solidFill>
                <a:latin typeface="Roboto Condensed Bold"/>
                <a:ea typeface="Roboto Condensed Bold"/>
                <a:cs typeface="Roboto Condensed Bold"/>
                <a:sym typeface="Roboto Condensed Bold"/>
              </a:rPr>
              <a:t> </a:t>
            </a:r>
            <a:r>
              <a:rPr lang="en-US" sz="4280" b="1" dirty="0" err="1">
                <a:solidFill>
                  <a:srgbClr val="4F2C33"/>
                </a:solidFill>
                <a:latin typeface="Roboto Condensed Bold"/>
                <a:ea typeface="Roboto Condensed Bold"/>
                <a:cs typeface="Roboto Condensed Bold"/>
                <a:sym typeface="Roboto Condensed Bold"/>
              </a:rPr>
              <a:t>dẫn</a:t>
            </a:r>
            <a:r>
              <a:rPr lang="en-US" sz="4280" b="1" dirty="0">
                <a:solidFill>
                  <a:srgbClr val="4F2C33"/>
                </a:solidFill>
                <a:latin typeface="Roboto Condensed Bold"/>
                <a:ea typeface="Roboto Condensed Bold"/>
                <a:cs typeface="Roboto Condensed Bold"/>
                <a:sym typeface="Roboto Condensed Bold"/>
              </a:rPr>
              <a:t> </a:t>
            </a:r>
            <a:r>
              <a:rPr lang="en-US" sz="4280" b="1" dirty="0" err="1">
                <a:solidFill>
                  <a:srgbClr val="4F2C33"/>
                </a:solidFill>
                <a:latin typeface="Roboto Condensed Bold"/>
                <a:ea typeface="Roboto Condensed Bold"/>
                <a:cs typeface="Roboto Condensed Bold"/>
                <a:sym typeface="Roboto Condensed Bold"/>
              </a:rPr>
              <a:t>gián</a:t>
            </a:r>
            <a:r>
              <a:rPr lang="en-US" sz="4280" b="1" dirty="0">
                <a:solidFill>
                  <a:srgbClr val="4F2C33"/>
                </a:solidFill>
                <a:latin typeface="Roboto Condensed Bold"/>
                <a:ea typeface="Roboto Condensed Bold"/>
                <a:cs typeface="Roboto Condensed Bold"/>
                <a:sym typeface="Roboto Condensed Bold"/>
              </a:rPr>
              <a:t> </a:t>
            </a:r>
            <a:r>
              <a:rPr lang="en-US" sz="4280" b="1" dirty="0" err="1">
                <a:solidFill>
                  <a:srgbClr val="4F2C33"/>
                </a:solidFill>
                <a:latin typeface="Roboto Condensed Bold"/>
                <a:ea typeface="Roboto Condensed Bold"/>
                <a:cs typeface="Roboto Condensed Bold"/>
                <a:sym typeface="Roboto Condensed Bold"/>
              </a:rPr>
              <a:t>tiếp</a:t>
            </a:r>
            <a:r>
              <a:rPr lang="en-US" sz="4280" b="1" dirty="0">
                <a:solidFill>
                  <a:srgbClr val="4F2C33"/>
                </a:solidFill>
                <a:latin typeface="Roboto Condensed Bold"/>
                <a:ea typeface="Roboto Condensed Bold"/>
                <a:cs typeface="Roboto Condensed Bold"/>
                <a:sym typeface="Roboto Condensed Bold"/>
              </a:rPr>
              <a:t>, </a:t>
            </a:r>
            <a:r>
              <a:rPr lang="en-US" sz="4280" b="1" dirty="0" err="1">
                <a:solidFill>
                  <a:srgbClr val="4F2C33"/>
                </a:solidFill>
                <a:latin typeface="Roboto Condensed Bold"/>
                <a:ea typeface="Roboto Condensed Bold"/>
                <a:cs typeface="Roboto Condensed Bold"/>
                <a:sym typeface="Roboto Condensed Bold"/>
              </a:rPr>
              <a:t>lưu</a:t>
            </a:r>
            <a:r>
              <a:rPr lang="en-US" sz="4280" b="1" dirty="0">
                <a:solidFill>
                  <a:srgbClr val="4F2C33"/>
                </a:solidFill>
                <a:latin typeface="Roboto Condensed Bold"/>
                <a:ea typeface="Roboto Condensed Bold"/>
                <a:cs typeface="Roboto Condensed Bold"/>
                <a:sym typeface="Roboto Condensed Bold"/>
              </a:rPr>
              <a:t> ý:</a:t>
            </a:r>
          </a:p>
        </p:txBody>
      </p:sp>
      <p:sp>
        <p:nvSpPr>
          <p:cNvPr id="8" name="TextBox 8"/>
          <p:cNvSpPr txBox="1"/>
          <p:nvPr/>
        </p:nvSpPr>
        <p:spPr>
          <a:xfrm>
            <a:off x="0" y="2380774"/>
            <a:ext cx="18034045" cy="855070"/>
          </a:xfrm>
          <a:prstGeom prst="rect">
            <a:avLst/>
          </a:prstGeom>
        </p:spPr>
        <p:txBody>
          <a:bodyPr lIns="0" tIns="0" rIns="0" bIns="0" rtlCol="0" anchor="t">
            <a:spAutoFit/>
          </a:bodyPr>
          <a:lstStyle/>
          <a:p>
            <a:pPr algn="ctr">
              <a:lnSpc>
                <a:spcPts val="6945"/>
              </a:lnSpc>
            </a:pPr>
            <a:r>
              <a:rPr lang="en-US" sz="4960">
                <a:solidFill>
                  <a:srgbClr val="4F2C33"/>
                </a:solidFill>
                <a:latin typeface="#9Slide07 SVNUT Triumph Press"/>
                <a:ea typeface="#9Slide07 SVNUT Triumph Press"/>
                <a:cs typeface="#9Slide07 SVNUT Triumph Press"/>
                <a:sym typeface="#9Slide07 SVNUT Triumph Press"/>
              </a:rPr>
              <a:t>2. Chuyển đổi từ cách dẫn trực tiếp sang cách dẫn gián tiếp</a:t>
            </a:r>
          </a:p>
        </p:txBody>
      </p:sp>
      <p:sp>
        <p:nvSpPr>
          <p:cNvPr id="9" name="TextBox 9"/>
          <p:cNvSpPr txBox="1"/>
          <p:nvPr/>
        </p:nvSpPr>
        <p:spPr>
          <a:xfrm>
            <a:off x="1154481" y="5190041"/>
            <a:ext cx="15725082" cy="2986913"/>
          </a:xfrm>
          <a:prstGeom prst="rect">
            <a:avLst/>
          </a:prstGeom>
        </p:spPr>
        <p:txBody>
          <a:bodyPr lIns="0" tIns="0" rIns="0" bIns="0" rtlCol="0" anchor="t">
            <a:spAutoFit/>
          </a:bodyPr>
          <a:lstStyle/>
          <a:p>
            <a:pPr marL="924054" lvl="1" indent="-462027" algn="just">
              <a:lnSpc>
                <a:spcPts val="5992"/>
              </a:lnSpc>
              <a:buFont typeface="Arial"/>
              <a:buChar char="•"/>
            </a:pPr>
            <a:r>
              <a:rPr lang="en-US" sz="4280">
                <a:solidFill>
                  <a:srgbClr val="4F2C33"/>
                </a:solidFill>
                <a:latin typeface="Roboto Condensed"/>
                <a:ea typeface="Roboto Condensed"/>
                <a:cs typeface="Roboto Condensed"/>
                <a:sym typeface="Roboto Condensed"/>
              </a:rPr>
              <a:t>Lược bỏ dấu ngoặc kép, dấu hai chấm đánh dấu phần dẫn trực tiếp.</a:t>
            </a:r>
          </a:p>
          <a:p>
            <a:pPr marL="924054" lvl="1" indent="-462027" algn="just">
              <a:lnSpc>
                <a:spcPts val="5992"/>
              </a:lnSpc>
              <a:buFont typeface="Arial"/>
              <a:buChar char="•"/>
            </a:pPr>
            <a:r>
              <a:rPr lang="en-US" sz="4280">
                <a:solidFill>
                  <a:srgbClr val="4F2C33"/>
                </a:solidFill>
                <a:latin typeface="Roboto Condensed"/>
                <a:ea typeface="Roboto Condensed"/>
                <a:cs typeface="Roboto Condensed"/>
                <a:sym typeface="Roboto Condensed"/>
              </a:rPr>
              <a:t>Thay đại từ xưng hô ở ngôi thứ nhất thành đại từ xưng hô ở ngôi thứ ba rồi diễn đạt lại nội dung phần dẫn trực tiếp sao cho thích hợp, đảm bảo trung thành với ý được dẫn trong VB gốc.</a:t>
            </a:r>
          </a:p>
        </p:txBody>
      </p:sp>
      <p:sp>
        <p:nvSpPr>
          <p:cNvPr id="10" name="Freeform 10"/>
          <p:cNvSpPr/>
          <p:nvPr/>
        </p:nvSpPr>
        <p:spPr>
          <a:xfrm>
            <a:off x="16606079" y="6956397"/>
            <a:ext cx="2377878" cy="3098212"/>
          </a:xfrm>
          <a:custGeom>
            <a:avLst/>
            <a:gdLst/>
            <a:ahLst/>
            <a:cxnLst/>
            <a:rect l="l" t="t" r="r" b="b"/>
            <a:pathLst>
              <a:path w="2377878" h="3098212">
                <a:moveTo>
                  <a:pt x="0" y="0"/>
                </a:moveTo>
                <a:lnTo>
                  <a:pt x="2377878" y="0"/>
                </a:lnTo>
                <a:lnTo>
                  <a:pt x="2377878" y="3098212"/>
                </a:lnTo>
                <a:lnTo>
                  <a:pt x="0" y="3098212"/>
                </a:lnTo>
                <a:lnTo>
                  <a:pt x="0" y="0"/>
                </a:lnTo>
                <a:close/>
              </a:path>
            </a:pathLst>
          </a:custGeom>
          <a:blipFill>
            <a:blip r:embed="rId3"/>
            <a:stretch>
              <a:fillRect/>
            </a:stretch>
          </a:blipFill>
        </p:spPr>
        <p:txBody>
          <a:bodyPr/>
          <a:lstStyle/>
          <a:p>
            <a:endParaRPr lang="en-US"/>
          </a:p>
        </p:txBody>
      </p:sp>
      <p:sp>
        <p:nvSpPr>
          <p:cNvPr id="11" name="Freeform 11"/>
          <p:cNvSpPr/>
          <p:nvPr/>
        </p:nvSpPr>
        <p:spPr>
          <a:xfrm>
            <a:off x="16606079" y="9540368"/>
            <a:ext cx="1869967" cy="514241"/>
          </a:xfrm>
          <a:custGeom>
            <a:avLst/>
            <a:gdLst/>
            <a:ahLst/>
            <a:cxnLst/>
            <a:rect l="l" t="t" r="r" b="b"/>
            <a:pathLst>
              <a:path w="1869967" h="514241">
                <a:moveTo>
                  <a:pt x="0" y="0"/>
                </a:moveTo>
                <a:lnTo>
                  <a:pt x="1869967" y="0"/>
                </a:lnTo>
                <a:lnTo>
                  <a:pt x="1869967" y="514241"/>
                </a:lnTo>
                <a:lnTo>
                  <a:pt x="0" y="514241"/>
                </a:lnTo>
                <a:lnTo>
                  <a:pt x="0" y="0"/>
                </a:lnTo>
                <a:close/>
              </a:path>
            </a:pathLst>
          </a:custGeom>
          <a:blipFill>
            <a:blip r:embed="rId4"/>
            <a:stretch>
              <a:fillRect/>
            </a:stretch>
          </a:blipFill>
        </p:spPr>
        <p:txBody>
          <a:bodyPr/>
          <a:lstStyle/>
          <a:p>
            <a:endParaRPr lang="en-US"/>
          </a:p>
        </p:txBody>
      </p:sp>
      <p:sp>
        <p:nvSpPr>
          <p:cNvPr id="12" name="TextBox 12"/>
          <p:cNvSpPr txBox="1"/>
          <p:nvPr/>
        </p:nvSpPr>
        <p:spPr>
          <a:xfrm>
            <a:off x="484426" y="1474860"/>
            <a:ext cx="18016773" cy="870585"/>
          </a:xfrm>
          <a:prstGeom prst="rect">
            <a:avLst/>
          </a:prstGeom>
        </p:spPr>
        <p:txBody>
          <a:bodyPr lIns="0" tIns="0" rIns="0" bIns="0" rtlCol="0" anchor="t">
            <a:spAutoFit/>
          </a:bodyPr>
          <a:lstStyle/>
          <a:p>
            <a:pPr algn="l">
              <a:lnSpc>
                <a:spcPts val="7139"/>
              </a:lnSpc>
            </a:pPr>
            <a:r>
              <a:rPr lang="en-US" sz="5100" b="1">
                <a:solidFill>
                  <a:srgbClr val="4F2C33"/>
                </a:solidFill>
                <a:latin typeface="Fraunces Bold"/>
                <a:ea typeface="Fraunces Bold"/>
                <a:cs typeface="Fraunces Bold"/>
                <a:sym typeface="Fraunces Bold"/>
              </a:rPr>
              <a:t>I. TRI THỨC NGỮ VĂN</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4545" t="-1196" r="-66666" b="-1531"/>
            </a:stretch>
          </a:blipFill>
        </p:spPr>
        <p:txBody>
          <a:bodyPr/>
          <a:lstStyle/>
          <a:p>
            <a:endParaRPr lang="en-US"/>
          </a:p>
        </p:txBody>
      </p:sp>
      <p:grpSp>
        <p:nvGrpSpPr>
          <p:cNvPr id="3" name="Group 3"/>
          <p:cNvGrpSpPr/>
          <p:nvPr/>
        </p:nvGrpSpPr>
        <p:grpSpPr>
          <a:xfrm>
            <a:off x="5849594" y="1493190"/>
            <a:ext cx="11409706" cy="9125472"/>
            <a:chOff x="0" y="0"/>
            <a:chExt cx="15212942" cy="12167296"/>
          </a:xfrm>
        </p:grpSpPr>
        <p:sp>
          <p:nvSpPr>
            <p:cNvPr id="4" name="Freeform 4"/>
            <p:cNvSpPr/>
            <p:nvPr/>
          </p:nvSpPr>
          <p:spPr>
            <a:xfrm>
              <a:off x="0" y="0"/>
              <a:ext cx="11951490" cy="12015062"/>
            </a:xfrm>
            <a:custGeom>
              <a:avLst/>
              <a:gdLst/>
              <a:ahLst/>
              <a:cxnLst/>
              <a:rect l="l" t="t" r="r" b="b"/>
              <a:pathLst>
                <a:path w="11951490" h="12015062">
                  <a:moveTo>
                    <a:pt x="0" y="0"/>
                  </a:moveTo>
                  <a:lnTo>
                    <a:pt x="11951490" y="0"/>
                  </a:lnTo>
                  <a:lnTo>
                    <a:pt x="11951490" y="12015062"/>
                  </a:lnTo>
                  <a:lnTo>
                    <a:pt x="0" y="12015062"/>
                  </a:lnTo>
                  <a:lnTo>
                    <a:pt x="0" y="0"/>
                  </a:lnTo>
                  <a:close/>
                </a:path>
              </a:pathLst>
            </a:custGeom>
            <a:blipFill>
              <a:blip r:embed="rId3"/>
              <a:stretch>
                <a:fillRect/>
              </a:stretch>
            </a:blipFill>
          </p:spPr>
          <p:txBody>
            <a:bodyPr/>
            <a:lstStyle/>
            <a:p>
              <a:endParaRPr lang="en-US"/>
            </a:p>
          </p:txBody>
        </p:sp>
        <p:sp>
          <p:nvSpPr>
            <p:cNvPr id="5" name="Freeform 5"/>
            <p:cNvSpPr/>
            <p:nvPr/>
          </p:nvSpPr>
          <p:spPr>
            <a:xfrm>
              <a:off x="1425638" y="0"/>
              <a:ext cx="13787304" cy="12167296"/>
            </a:xfrm>
            <a:custGeom>
              <a:avLst/>
              <a:gdLst/>
              <a:ahLst/>
              <a:cxnLst/>
              <a:rect l="l" t="t" r="r" b="b"/>
              <a:pathLst>
                <a:path w="13787304" h="12167296">
                  <a:moveTo>
                    <a:pt x="0" y="0"/>
                  </a:moveTo>
                  <a:lnTo>
                    <a:pt x="13787304" y="0"/>
                  </a:lnTo>
                  <a:lnTo>
                    <a:pt x="13787304" y="12167296"/>
                  </a:lnTo>
                  <a:lnTo>
                    <a:pt x="0" y="12167296"/>
                  </a:lnTo>
                  <a:lnTo>
                    <a:pt x="0" y="0"/>
                  </a:lnTo>
                  <a:close/>
                </a:path>
              </a:pathLst>
            </a:custGeom>
            <a:blipFill>
              <a:blip r:embed="rId4"/>
              <a:stretch>
                <a:fillRect/>
              </a:stretch>
            </a:blipFill>
          </p:spPr>
          <p:txBody>
            <a:bodyPr/>
            <a:lstStyle/>
            <a:p>
              <a:endParaRPr lang="en-US"/>
            </a:p>
          </p:txBody>
        </p:sp>
      </p:grpSp>
      <p:sp>
        <p:nvSpPr>
          <p:cNvPr id="6" name="AutoShape 6"/>
          <p:cNvSpPr/>
          <p:nvPr/>
        </p:nvSpPr>
        <p:spPr>
          <a:xfrm>
            <a:off x="7366087" y="3563049"/>
            <a:ext cx="9468698" cy="1418319"/>
          </a:xfrm>
          <a:prstGeom prst="rect">
            <a:avLst/>
          </a:prstGeom>
          <a:solidFill>
            <a:srgbClr val="486572"/>
          </a:solidFill>
        </p:spPr>
        <p:txBody>
          <a:bodyPr/>
          <a:lstStyle/>
          <a:p>
            <a:endParaRPr lang="en-US"/>
          </a:p>
        </p:txBody>
      </p:sp>
      <p:sp>
        <p:nvSpPr>
          <p:cNvPr id="7" name="Freeform 7"/>
          <p:cNvSpPr/>
          <p:nvPr/>
        </p:nvSpPr>
        <p:spPr>
          <a:xfrm>
            <a:off x="-297855" y="5143500"/>
            <a:ext cx="8046066" cy="6939732"/>
          </a:xfrm>
          <a:custGeom>
            <a:avLst/>
            <a:gdLst/>
            <a:ahLst/>
            <a:cxnLst/>
            <a:rect l="l" t="t" r="r" b="b"/>
            <a:pathLst>
              <a:path w="8046066" h="6939732">
                <a:moveTo>
                  <a:pt x="0" y="0"/>
                </a:moveTo>
                <a:lnTo>
                  <a:pt x="8046066" y="0"/>
                </a:lnTo>
                <a:lnTo>
                  <a:pt x="8046066" y="6939732"/>
                </a:lnTo>
                <a:lnTo>
                  <a:pt x="0" y="6939732"/>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en-US"/>
          </a:p>
        </p:txBody>
      </p:sp>
      <p:sp>
        <p:nvSpPr>
          <p:cNvPr id="8" name="TextBox 8"/>
          <p:cNvSpPr txBox="1"/>
          <p:nvPr/>
        </p:nvSpPr>
        <p:spPr>
          <a:xfrm>
            <a:off x="577037" y="561023"/>
            <a:ext cx="18016773" cy="920115"/>
          </a:xfrm>
          <a:prstGeom prst="rect">
            <a:avLst/>
          </a:prstGeom>
        </p:spPr>
        <p:txBody>
          <a:bodyPr lIns="0" tIns="0" rIns="0" bIns="0" rtlCol="0" anchor="t">
            <a:spAutoFit/>
          </a:bodyPr>
          <a:lstStyle/>
          <a:p>
            <a:pPr algn="l">
              <a:lnSpc>
                <a:spcPts val="7559"/>
              </a:lnSpc>
            </a:pPr>
            <a:r>
              <a:rPr lang="en-US" sz="5399" b="1">
                <a:solidFill>
                  <a:srgbClr val="4F2C33"/>
                </a:solidFill>
                <a:latin typeface="Fraunces Bold"/>
                <a:ea typeface="Fraunces Bold"/>
                <a:cs typeface="Fraunces Bold"/>
                <a:sym typeface="Fraunces Bold"/>
              </a:rPr>
              <a:t>II. THỰC HÀNH TIẾNG VIỆT</a:t>
            </a:r>
          </a:p>
        </p:txBody>
      </p:sp>
      <p:sp>
        <p:nvSpPr>
          <p:cNvPr id="9" name="TextBox 9"/>
          <p:cNvSpPr txBox="1"/>
          <p:nvPr/>
        </p:nvSpPr>
        <p:spPr>
          <a:xfrm>
            <a:off x="7748211" y="3840718"/>
            <a:ext cx="8728133" cy="781050"/>
          </a:xfrm>
          <a:prstGeom prst="rect">
            <a:avLst/>
          </a:prstGeom>
        </p:spPr>
        <p:txBody>
          <a:bodyPr lIns="0" tIns="0" rIns="0" bIns="0" rtlCol="0" anchor="t">
            <a:spAutoFit/>
          </a:bodyPr>
          <a:lstStyle/>
          <a:p>
            <a:pPr algn="ctr">
              <a:lnSpc>
                <a:spcPts val="6299"/>
              </a:lnSpc>
              <a:spcBef>
                <a:spcPct val="0"/>
              </a:spcBef>
            </a:pPr>
            <a:r>
              <a:rPr lang="en-US" sz="4500" b="1" spc="135">
                <a:solidFill>
                  <a:srgbClr val="FFFFFF"/>
                </a:solidFill>
                <a:latin typeface="Roboto Condensed Bold"/>
                <a:ea typeface="Roboto Condensed Bold"/>
                <a:cs typeface="Roboto Condensed Bold"/>
                <a:sym typeface="Roboto Condensed Bold"/>
              </a:rPr>
              <a:t>BÀI TẬP BỔ SUNG</a:t>
            </a:r>
          </a:p>
        </p:txBody>
      </p:sp>
      <p:sp>
        <p:nvSpPr>
          <p:cNvPr id="10" name="TextBox 10"/>
          <p:cNvSpPr txBox="1"/>
          <p:nvPr/>
        </p:nvSpPr>
        <p:spPr>
          <a:xfrm>
            <a:off x="7568991" y="5504821"/>
            <a:ext cx="9086574" cy="2381250"/>
          </a:xfrm>
          <a:prstGeom prst="rect">
            <a:avLst/>
          </a:prstGeom>
        </p:spPr>
        <p:txBody>
          <a:bodyPr lIns="0" tIns="0" rIns="0" bIns="0" rtlCol="0" anchor="t">
            <a:spAutoFit/>
          </a:bodyPr>
          <a:lstStyle/>
          <a:p>
            <a:pPr marL="971550" lvl="1" indent="-485775" algn="l">
              <a:lnSpc>
                <a:spcPts val="6299"/>
              </a:lnSpc>
              <a:buFont typeface="Arial"/>
              <a:buChar char="•"/>
            </a:pPr>
            <a:r>
              <a:rPr lang="en-US" sz="4500" spc="135">
                <a:solidFill>
                  <a:srgbClr val="000000"/>
                </a:solidFill>
                <a:latin typeface="Roboto Condensed"/>
                <a:ea typeface="Roboto Condensed"/>
                <a:cs typeface="Roboto Condensed"/>
                <a:sym typeface="Roboto Condensed"/>
              </a:rPr>
              <a:t>HS thực hiện nhiệm vụ cá nhân</a:t>
            </a:r>
          </a:p>
          <a:p>
            <a:pPr marL="971550" lvl="1" indent="-485775" algn="just">
              <a:lnSpc>
                <a:spcPts val="6299"/>
              </a:lnSpc>
              <a:buFont typeface="Arial"/>
              <a:buChar char="•"/>
            </a:pPr>
            <a:r>
              <a:rPr lang="en-US" sz="4500" spc="135">
                <a:solidFill>
                  <a:srgbClr val="000000"/>
                </a:solidFill>
                <a:latin typeface="Roboto Condensed"/>
                <a:ea typeface="Roboto Condensed"/>
                <a:cs typeface="Roboto Condensed"/>
                <a:sym typeface="Roboto Condensed"/>
              </a:rPr>
              <a:t>Trả lời bằng cách giơ tay nhanh nhất để được điểm thưởng</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4545" t="-1196" r="-66666" b="-1531"/>
            </a:stretch>
          </a:blipFill>
        </p:spPr>
        <p:txBody>
          <a:bodyPr/>
          <a:lstStyle/>
          <a:p>
            <a:endParaRPr lang="en-US"/>
          </a:p>
        </p:txBody>
      </p:sp>
      <p:graphicFrame>
        <p:nvGraphicFramePr>
          <p:cNvPr id="3" name="Table 3"/>
          <p:cNvGraphicFramePr>
            <a:graphicFrameLocks noGrp="1"/>
          </p:cNvGraphicFramePr>
          <p:nvPr/>
        </p:nvGraphicFramePr>
        <p:xfrm>
          <a:off x="241714" y="2088288"/>
          <a:ext cx="17785522" cy="7999410"/>
        </p:xfrm>
        <a:graphic>
          <a:graphicData uri="http://schemas.openxmlformats.org/drawingml/2006/table">
            <a:tbl>
              <a:tblPr/>
              <a:tblGrid>
                <a:gridCol w="13420722">
                  <a:extLst>
                    <a:ext uri="{9D8B030D-6E8A-4147-A177-3AD203B41FA5}">
                      <a16:colId xmlns:a16="http://schemas.microsoft.com/office/drawing/2014/main" xmlns="" val="20000"/>
                    </a:ext>
                  </a:extLst>
                </a:gridCol>
                <a:gridCol w="4364800">
                  <a:extLst>
                    <a:ext uri="{9D8B030D-6E8A-4147-A177-3AD203B41FA5}">
                      <a16:colId xmlns:a16="http://schemas.microsoft.com/office/drawing/2014/main" xmlns="" val="20001"/>
                    </a:ext>
                  </a:extLst>
                </a:gridCol>
              </a:tblGrid>
              <a:tr h="901654">
                <a:tc>
                  <a:txBody>
                    <a:bodyPr/>
                    <a:lstStyle/>
                    <a:p>
                      <a:pPr algn="ctr">
                        <a:lnSpc>
                          <a:spcPts val="4199"/>
                        </a:lnSpc>
                        <a:defRPr/>
                      </a:pPr>
                      <a:r>
                        <a:rPr lang="en-US" sz="3499" b="1" dirty="0" err="1">
                          <a:solidFill>
                            <a:srgbClr val="000000"/>
                          </a:solidFill>
                          <a:latin typeface="Roboto Condensed Bold"/>
                          <a:ea typeface="Roboto Condensed Bold"/>
                          <a:cs typeface="Roboto Condensed Bold"/>
                          <a:sym typeface="Roboto Condensed Bold"/>
                        </a:rPr>
                        <a:t>Lời</a:t>
                      </a:r>
                      <a:r>
                        <a:rPr lang="en-US" sz="3499" b="1" dirty="0">
                          <a:solidFill>
                            <a:srgbClr val="000000"/>
                          </a:solidFill>
                          <a:latin typeface="Roboto Condensed Bold"/>
                          <a:ea typeface="Roboto Condensed Bold"/>
                          <a:cs typeface="Roboto Condensed Bold"/>
                          <a:sym typeface="Roboto Condensed Bold"/>
                        </a:rPr>
                        <a:t> </a:t>
                      </a:r>
                      <a:r>
                        <a:rPr lang="en-US" sz="3499" b="1" dirty="0" err="1">
                          <a:solidFill>
                            <a:srgbClr val="000000"/>
                          </a:solidFill>
                          <a:latin typeface="Roboto Condensed Bold"/>
                          <a:ea typeface="Roboto Condensed Bold"/>
                          <a:cs typeface="Roboto Condensed Bold"/>
                          <a:sym typeface="Roboto Condensed Bold"/>
                        </a:rPr>
                        <a:t>dẫn</a:t>
                      </a:r>
                      <a:r>
                        <a:rPr lang="en-US" sz="3499" b="1" dirty="0">
                          <a:solidFill>
                            <a:srgbClr val="000000"/>
                          </a:solidFill>
                          <a:latin typeface="Roboto Condensed Bold"/>
                          <a:ea typeface="Roboto Condensed Bold"/>
                          <a:cs typeface="Roboto Condensed Bold"/>
                          <a:sym typeface="Roboto Condensed Bold"/>
                        </a:rPr>
                        <a:t> </a:t>
                      </a:r>
                      <a:endParaRPr lang="en-US" sz="1100" dirty="0"/>
                    </a:p>
                  </a:txBody>
                  <a:tcPr marL="95250" marR="95250" marT="95250" marB="95250" anchor="ctr">
                    <a:lnL w="19050" cap="flat" cmpd="sng" algn="ctr">
                      <a:solidFill>
                        <a:srgbClr val="A3704B"/>
                      </a:solidFill>
                      <a:prstDash val="solid"/>
                      <a:round/>
                      <a:headEnd type="none" w="med" len="med"/>
                      <a:tailEnd type="none" w="med" len="med"/>
                    </a:lnL>
                    <a:lnR w="19050" cap="flat" cmpd="sng" algn="ctr">
                      <a:solidFill>
                        <a:srgbClr val="A3704B"/>
                      </a:solidFill>
                      <a:prstDash val="solid"/>
                      <a:round/>
                      <a:headEnd type="none" w="med" len="med"/>
                      <a:tailEnd type="none" w="med" len="med"/>
                    </a:lnR>
                    <a:lnT w="19050" cap="flat" cmpd="sng" algn="ctr">
                      <a:solidFill>
                        <a:srgbClr val="A3704B"/>
                      </a:solidFill>
                      <a:prstDash val="solid"/>
                      <a:round/>
                      <a:headEnd type="none" w="med" len="med"/>
                      <a:tailEnd type="none" w="med" len="med"/>
                    </a:lnT>
                    <a:lnB w="19050" cap="flat" cmpd="sng" algn="ctr">
                      <a:solidFill>
                        <a:srgbClr val="A3704B"/>
                      </a:solidFill>
                      <a:prstDash val="solid"/>
                      <a:round/>
                      <a:headEnd type="none" w="med" len="med"/>
                      <a:tailEnd type="none" w="med" len="med"/>
                    </a:lnB>
                    <a:solidFill>
                      <a:srgbClr val="D1B6A2"/>
                    </a:solidFill>
                  </a:tcPr>
                </a:tc>
                <a:tc>
                  <a:txBody>
                    <a:bodyPr/>
                    <a:lstStyle/>
                    <a:p>
                      <a:pPr algn="ctr">
                        <a:lnSpc>
                          <a:spcPts val="4199"/>
                        </a:lnSpc>
                        <a:defRPr/>
                      </a:pPr>
                      <a:r>
                        <a:rPr lang="en-US" sz="3499" b="1">
                          <a:solidFill>
                            <a:srgbClr val="000000"/>
                          </a:solidFill>
                          <a:latin typeface="Roboto Condensed Bold"/>
                          <a:ea typeface="Roboto Condensed Bold"/>
                          <a:cs typeface="Roboto Condensed Bold"/>
                          <a:sym typeface="Roboto Condensed Bold"/>
                        </a:rPr>
                        <a:t>Cách dẫn </a:t>
                      </a:r>
                      <a:endParaRPr lang="en-US" sz="1100"/>
                    </a:p>
                  </a:txBody>
                  <a:tcPr marL="95250" marR="95250" marT="95250" marB="95250" anchor="ctr">
                    <a:lnL w="19050" cap="flat" cmpd="sng" algn="ctr">
                      <a:solidFill>
                        <a:srgbClr val="A3704B"/>
                      </a:solidFill>
                      <a:prstDash val="solid"/>
                      <a:round/>
                      <a:headEnd type="none" w="med" len="med"/>
                      <a:tailEnd type="none" w="med" len="med"/>
                    </a:lnL>
                    <a:lnR w="19050" cap="flat" cmpd="sng" algn="ctr">
                      <a:solidFill>
                        <a:srgbClr val="A3704B"/>
                      </a:solidFill>
                      <a:prstDash val="solid"/>
                      <a:round/>
                      <a:headEnd type="none" w="med" len="med"/>
                      <a:tailEnd type="none" w="med" len="med"/>
                    </a:lnR>
                    <a:lnT w="19050" cap="flat" cmpd="sng" algn="ctr">
                      <a:solidFill>
                        <a:srgbClr val="A3704B"/>
                      </a:solidFill>
                      <a:prstDash val="solid"/>
                      <a:round/>
                      <a:headEnd type="none" w="med" len="med"/>
                      <a:tailEnd type="none" w="med" len="med"/>
                    </a:lnT>
                    <a:lnB w="19050" cap="flat" cmpd="sng" algn="ctr">
                      <a:solidFill>
                        <a:srgbClr val="A3704B"/>
                      </a:solidFill>
                      <a:prstDash val="solid"/>
                      <a:round/>
                      <a:headEnd type="none" w="med" len="med"/>
                      <a:tailEnd type="none" w="med" len="med"/>
                    </a:lnB>
                    <a:solidFill>
                      <a:srgbClr val="D1B6A2"/>
                    </a:solidFill>
                  </a:tcPr>
                </a:tc>
                <a:extLst>
                  <a:ext uri="{0D108BD9-81ED-4DB2-BD59-A6C34878D82A}">
                    <a16:rowId xmlns:a16="http://schemas.microsoft.com/office/drawing/2014/main" xmlns="" val="10000"/>
                  </a:ext>
                </a:extLst>
              </a:tr>
              <a:tr h="2269443">
                <a:tc>
                  <a:txBody>
                    <a:bodyPr/>
                    <a:lstStyle/>
                    <a:p>
                      <a:pPr algn="just">
                        <a:lnSpc>
                          <a:spcPts val="4199"/>
                        </a:lnSpc>
                        <a:defRPr/>
                      </a:pPr>
                      <a:r>
                        <a:rPr lang="en-US" sz="3499">
                          <a:solidFill>
                            <a:srgbClr val="000000"/>
                          </a:solidFill>
                          <a:latin typeface="Roboto Condensed"/>
                          <a:ea typeface="Roboto Condensed"/>
                          <a:cs typeface="Roboto Condensed"/>
                          <a:sym typeface="Roboto Condensed"/>
                        </a:rPr>
                        <a:t>a) Ông kiểm điểm từng người trong óc. Không mà, họ toàn là những người có tinh thần cả mà. Họ đã ở lại làng, quyết tâm một sống một chết với giặc, có đời nào lại cam tâm làm điều nhục nhã ấy! (Kim Lân)</a:t>
                      </a:r>
                      <a:endParaRPr lang="en-US" sz="1100"/>
                    </a:p>
                  </a:txBody>
                  <a:tcPr marL="95250" marR="95250" marT="95250" marB="95250" anchor="ctr">
                    <a:lnL w="19050" cap="flat" cmpd="sng" algn="ctr">
                      <a:solidFill>
                        <a:srgbClr val="A3704B"/>
                      </a:solidFill>
                      <a:prstDash val="solid"/>
                      <a:round/>
                      <a:headEnd type="none" w="med" len="med"/>
                      <a:tailEnd type="none" w="med" len="med"/>
                    </a:lnL>
                    <a:lnR w="19050" cap="flat" cmpd="sng" algn="ctr">
                      <a:solidFill>
                        <a:srgbClr val="A3704B"/>
                      </a:solidFill>
                      <a:prstDash val="solid"/>
                      <a:round/>
                      <a:headEnd type="none" w="med" len="med"/>
                      <a:tailEnd type="none" w="med" len="med"/>
                    </a:lnR>
                    <a:lnT w="19050" cap="flat" cmpd="sng" algn="ctr">
                      <a:solidFill>
                        <a:srgbClr val="A3704B"/>
                      </a:solidFill>
                      <a:prstDash val="solid"/>
                      <a:round/>
                      <a:headEnd type="none" w="med" len="med"/>
                      <a:tailEnd type="none" w="med" len="med"/>
                    </a:lnT>
                    <a:lnB w="19050" cap="flat" cmpd="sng" algn="ctr">
                      <a:solidFill>
                        <a:srgbClr val="A3704B"/>
                      </a:solidFill>
                      <a:prstDash val="solid"/>
                      <a:round/>
                      <a:headEnd type="none" w="med" len="med"/>
                      <a:tailEnd type="none" w="med" len="med"/>
                    </a:lnB>
                  </a:tcPr>
                </a:tc>
                <a:tc>
                  <a:txBody>
                    <a:bodyPr/>
                    <a:lstStyle/>
                    <a:p>
                      <a:pPr algn="just">
                        <a:lnSpc>
                          <a:spcPts val="4199"/>
                        </a:lnSpc>
                        <a:defRPr/>
                      </a:pPr>
                      <a:r>
                        <a:rPr lang="en-US" sz="3499">
                          <a:solidFill>
                            <a:srgbClr val="000000"/>
                          </a:solidFill>
                          <a:latin typeface="Roboto Condensed"/>
                          <a:ea typeface="Roboto Condensed"/>
                          <a:cs typeface="Roboto Condensed"/>
                          <a:sym typeface="Roboto Condensed"/>
                        </a:rPr>
                        <a:t>1. Dẫn trực tiếp ý nghĩ của nhân vật</a:t>
                      </a:r>
                      <a:endParaRPr lang="en-US" sz="1100"/>
                    </a:p>
                  </a:txBody>
                  <a:tcPr marL="95250" marR="95250" marT="95250" marB="95250" anchor="ctr">
                    <a:lnL w="19050" cap="flat" cmpd="sng" algn="ctr">
                      <a:solidFill>
                        <a:srgbClr val="A3704B"/>
                      </a:solidFill>
                      <a:prstDash val="solid"/>
                      <a:round/>
                      <a:headEnd type="none" w="med" len="med"/>
                      <a:tailEnd type="none" w="med" len="med"/>
                    </a:lnL>
                    <a:lnR w="19050" cap="flat" cmpd="sng" algn="ctr">
                      <a:solidFill>
                        <a:srgbClr val="A3704B"/>
                      </a:solidFill>
                      <a:prstDash val="solid"/>
                      <a:round/>
                      <a:headEnd type="none" w="med" len="med"/>
                      <a:tailEnd type="none" w="med" len="med"/>
                    </a:lnR>
                    <a:lnT w="19050" cap="flat" cmpd="sng" algn="ctr">
                      <a:solidFill>
                        <a:srgbClr val="A3704B"/>
                      </a:solidFill>
                      <a:prstDash val="solid"/>
                      <a:round/>
                      <a:headEnd type="none" w="med" len="med"/>
                      <a:tailEnd type="none" w="med" len="med"/>
                    </a:lnT>
                    <a:lnB w="19050" cap="flat" cmpd="sng" algn="ctr">
                      <a:solidFill>
                        <a:srgbClr val="A3704B"/>
                      </a:solidFill>
                      <a:prstDash val="solid"/>
                      <a:round/>
                      <a:headEnd type="none" w="med" len="med"/>
                      <a:tailEnd type="none" w="med" len="med"/>
                    </a:lnB>
                  </a:tcPr>
                </a:tc>
                <a:extLst>
                  <a:ext uri="{0D108BD9-81ED-4DB2-BD59-A6C34878D82A}">
                    <a16:rowId xmlns:a16="http://schemas.microsoft.com/office/drawing/2014/main" xmlns="" val="10001"/>
                  </a:ext>
                </a:extLst>
              </a:tr>
              <a:tr h="1413065">
                <a:tc>
                  <a:txBody>
                    <a:bodyPr/>
                    <a:lstStyle/>
                    <a:p>
                      <a:pPr algn="just">
                        <a:lnSpc>
                          <a:spcPts val="4199"/>
                        </a:lnSpc>
                        <a:defRPr/>
                      </a:pPr>
                      <a:r>
                        <a:rPr lang="en-US" sz="3499">
                          <a:solidFill>
                            <a:srgbClr val="000000"/>
                          </a:solidFill>
                          <a:latin typeface="Roboto Condensed"/>
                          <a:ea typeface="Roboto Condensed"/>
                          <a:cs typeface="Roboto Condensed"/>
                          <a:sym typeface="Roboto Condensed"/>
                        </a:rPr>
                        <a:t>b) Bà Hai bỗng lại cất tiếng:– Thầy nó ngủ rồi ư? Dậy tôi bảo cái này đã. (Kim Lân)</a:t>
                      </a:r>
                      <a:endParaRPr lang="en-US" sz="1100"/>
                    </a:p>
                  </a:txBody>
                  <a:tcPr marL="95250" marR="95250" marT="95250" marB="95250" anchor="ctr">
                    <a:lnL w="19050" cap="flat" cmpd="sng" algn="ctr">
                      <a:solidFill>
                        <a:srgbClr val="A3704B"/>
                      </a:solidFill>
                      <a:prstDash val="solid"/>
                      <a:round/>
                      <a:headEnd type="none" w="med" len="med"/>
                      <a:tailEnd type="none" w="med" len="med"/>
                    </a:lnL>
                    <a:lnR w="19050" cap="flat" cmpd="sng" algn="ctr">
                      <a:solidFill>
                        <a:srgbClr val="A3704B"/>
                      </a:solidFill>
                      <a:prstDash val="solid"/>
                      <a:round/>
                      <a:headEnd type="none" w="med" len="med"/>
                      <a:tailEnd type="none" w="med" len="med"/>
                    </a:lnR>
                    <a:lnT w="19050" cap="flat" cmpd="sng" algn="ctr">
                      <a:solidFill>
                        <a:srgbClr val="A3704B"/>
                      </a:solidFill>
                      <a:prstDash val="solid"/>
                      <a:round/>
                      <a:headEnd type="none" w="med" len="med"/>
                      <a:tailEnd type="none" w="med" len="med"/>
                    </a:lnT>
                    <a:lnB w="19050" cap="flat" cmpd="sng" algn="ctr">
                      <a:solidFill>
                        <a:srgbClr val="A3704B"/>
                      </a:solidFill>
                      <a:prstDash val="solid"/>
                      <a:round/>
                      <a:headEnd type="none" w="med" len="med"/>
                      <a:tailEnd type="none" w="med" len="med"/>
                    </a:lnB>
                  </a:tcPr>
                </a:tc>
                <a:tc>
                  <a:txBody>
                    <a:bodyPr/>
                    <a:lstStyle/>
                    <a:p>
                      <a:pPr algn="just">
                        <a:lnSpc>
                          <a:spcPts val="4199"/>
                        </a:lnSpc>
                        <a:defRPr/>
                      </a:pPr>
                      <a:r>
                        <a:rPr lang="en-US" sz="3499">
                          <a:solidFill>
                            <a:srgbClr val="000000"/>
                          </a:solidFill>
                          <a:latin typeface="Roboto Condensed"/>
                          <a:ea typeface="Roboto Condensed"/>
                          <a:cs typeface="Roboto Condensed"/>
                          <a:sym typeface="Roboto Condensed"/>
                        </a:rPr>
                        <a:t>2. Dẫn gián tiếp lời nói của nhân vật</a:t>
                      </a:r>
                      <a:endParaRPr lang="en-US" sz="1100"/>
                    </a:p>
                  </a:txBody>
                  <a:tcPr marL="95250" marR="95250" marT="95250" marB="95250" anchor="ctr">
                    <a:lnL w="19050" cap="flat" cmpd="sng" algn="ctr">
                      <a:solidFill>
                        <a:srgbClr val="A3704B"/>
                      </a:solidFill>
                      <a:prstDash val="solid"/>
                      <a:round/>
                      <a:headEnd type="none" w="med" len="med"/>
                      <a:tailEnd type="none" w="med" len="med"/>
                    </a:lnL>
                    <a:lnR w="19050" cap="flat" cmpd="sng" algn="ctr">
                      <a:solidFill>
                        <a:srgbClr val="A3704B"/>
                      </a:solidFill>
                      <a:prstDash val="solid"/>
                      <a:round/>
                      <a:headEnd type="none" w="med" len="med"/>
                      <a:tailEnd type="none" w="med" len="med"/>
                    </a:lnR>
                    <a:lnT w="19050" cap="flat" cmpd="sng" algn="ctr">
                      <a:solidFill>
                        <a:srgbClr val="A3704B"/>
                      </a:solidFill>
                      <a:prstDash val="solid"/>
                      <a:round/>
                      <a:headEnd type="none" w="med" len="med"/>
                      <a:tailEnd type="none" w="med" len="med"/>
                    </a:lnT>
                    <a:lnB w="19050" cap="flat" cmpd="sng" algn="ctr">
                      <a:solidFill>
                        <a:srgbClr val="A3704B"/>
                      </a:solidFill>
                      <a:prstDash val="solid"/>
                      <a:round/>
                      <a:headEnd type="none" w="med" len="med"/>
                      <a:tailEnd type="none" w="med" len="med"/>
                    </a:lnB>
                  </a:tcPr>
                </a:tc>
                <a:extLst>
                  <a:ext uri="{0D108BD9-81ED-4DB2-BD59-A6C34878D82A}">
                    <a16:rowId xmlns:a16="http://schemas.microsoft.com/office/drawing/2014/main" xmlns="" val="10002"/>
                  </a:ext>
                </a:extLst>
              </a:tr>
              <a:tr h="1477057">
                <a:tc>
                  <a:txBody>
                    <a:bodyPr/>
                    <a:lstStyle/>
                    <a:p>
                      <a:pPr algn="just">
                        <a:lnSpc>
                          <a:spcPts val="4199"/>
                        </a:lnSpc>
                        <a:defRPr/>
                      </a:pPr>
                      <a:r>
                        <a:rPr lang="en-US" sz="3499">
                          <a:solidFill>
                            <a:srgbClr val="000000"/>
                          </a:solidFill>
                          <a:latin typeface="Roboto Condensed"/>
                          <a:ea typeface="Roboto Condensed"/>
                          <a:cs typeface="Roboto Condensed"/>
                          <a:sym typeface="Roboto Condensed"/>
                        </a:rPr>
                        <a:t>c) Anh tìm vô nhà gặp mạ, kể với mạ anh ấy gặp cậu đang theo bộ đội đi qua bên mặt trận,... (Phùng Quán)</a:t>
                      </a:r>
                      <a:endParaRPr lang="en-US" sz="1100"/>
                    </a:p>
                  </a:txBody>
                  <a:tcPr marL="95250" marR="95250" marT="95250" marB="95250" anchor="ctr">
                    <a:lnL w="19050" cap="flat" cmpd="sng" algn="ctr">
                      <a:solidFill>
                        <a:srgbClr val="A3704B"/>
                      </a:solidFill>
                      <a:prstDash val="solid"/>
                      <a:round/>
                      <a:headEnd type="none" w="med" len="med"/>
                      <a:tailEnd type="none" w="med" len="med"/>
                    </a:lnL>
                    <a:lnR w="19050" cap="flat" cmpd="sng" algn="ctr">
                      <a:solidFill>
                        <a:srgbClr val="A3704B"/>
                      </a:solidFill>
                      <a:prstDash val="solid"/>
                      <a:round/>
                      <a:headEnd type="none" w="med" len="med"/>
                      <a:tailEnd type="none" w="med" len="med"/>
                    </a:lnR>
                    <a:lnT w="19050" cap="flat" cmpd="sng" algn="ctr">
                      <a:solidFill>
                        <a:srgbClr val="A3704B"/>
                      </a:solidFill>
                      <a:prstDash val="solid"/>
                      <a:round/>
                      <a:headEnd type="none" w="med" len="med"/>
                      <a:tailEnd type="none" w="med" len="med"/>
                    </a:lnT>
                    <a:lnB w="19050" cap="flat" cmpd="sng" algn="ctr">
                      <a:solidFill>
                        <a:srgbClr val="A3704B"/>
                      </a:solidFill>
                      <a:prstDash val="solid"/>
                      <a:round/>
                      <a:headEnd type="none" w="med" len="med"/>
                      <a:tailEnd type="none" w="med" len="med"/>
                    </a:lnB>
                  </a:tcPr>
                </a:tc>
                <a:tc>
                  <a:txBody>
                    <a:bodyPr/>
                    <a:lstStyle/>
                    <a:p>
                      <a:pPr algn="just">
                        <a:lnSpc>
                          <a:spcPts val="4199"/>
                        </a:lnSpc>
                        <a:defRPr/>
                      </a:pPr>
                      <a:r>
                        <a:rPr lang="en-US" sz="3499">
                          <a:solidFill>
                            <a:srgbClr val="000000"/>
                          </a:solidFill>
                          <a:latin typeface="Roboto Condensed"/>
                          <a:ea typeface="Roboto Condensed"/>
                          <a:cs typeface="Roboto Condensed"/>
                          <a:sym typeface="Roboto Condensed"/>
                        </a:rPr>
                        <a:t>3. Dẫn trực tiếp lời nói của nhân vật</a:t>
                      </a:r>
                      <a:endParaRPr lang="en-US" sz="1100"/>
                    </a:p>
                  </a:txBody>
                  <a:tcPr marL="95250" marR="95250" marT="95250" marB="95250" anchor="ctr">
                    <a:lnL w="19050" cap="flat" cmpd="sng" algn="ctr">
                      <a:solidFill>
                        <a:srgbClr val="A3704B"/>
                      </a:solidFill>
                      <a:prstDash val="solid"/>
                      <a:round/>
                      <a:headEnd type="none" w="med" len="med"/>
                      <a:tailEnd type="none" w="med" len="med"/>
                    </a:lnL>
                    <a:lnR w="19050" cap="flat" cmpd="sng" algn="ctr">
                      <a:solidFill>
                        <a:srgbClr val="A3704B"/>
                      </a:solidFill>
                      <a:prstDash val="solid"/>
                      <a:round/>
                      <a:headEnd type="none" w="med" len="med"/>
                      <a:tailEnd type="none" w="med" len="med"/>
                    </a:lnR>
                    <a:lnT w="19050" cap="flat" cmpd="sng" algn="ctr">
                      <a:solidFill>
                        <a:srgbClr val="A3704B"/>
                      </a:solidFill>
                      <a:prstDash val="solid"/>
                      <a:round/>
                      <a:headEnd type="none" w="med" len="med"/>
                      <a:tailEnd type="none" w="med" len="med"/>
                    </a:lnT>
                    <a:lnB w="19050" cap="flat" cmpd="sng" algn="ctr">
                      <a:solidFill>
                        <a:srgbClr val="A3704B"/>
                      </a:solidFill>
                      <a:prstDash val="solid"/>
                      <a:round/>
                      <a:headEnd type="none" w="med" len="med"/>
                      <a:tailEnd type="none" w="med" len="med"/>
                    </a:lnB>
                  </a:tcPr>
                </a:tc>
                <a:extLst>
                  <a:ext uri="{0D108BD9-81ED-4DB2-BD59-A6C34878D82A}">
                    <a16:rowId xmlns:a16="http://schemas.microsoft.com/office/drawing/2014/main" xmlns="" val="10003"/>
                  </a:ext>
                </a:extLst>
              </a:tr>
              <a:tr h="1938191">
                <a:tc>
                  <a:txBody>
                    <a:bodyPr/>
                    <a:lstStyle/>
                    <a:p>
                      <a:pPr algn="just">
                        <a:lnSpc>
                          <a:spcPts val="4199"/>
                        </a:lnSpc>
                        <a:defRPr/>
                      </a:pPr>
                      <a:r>
                        <a:rPr lang="en-US" sz="3499">
                          <a:solidFill>
                            <a:srgbClr val="000000"/>
                          </a:solidFill>
                          <a:latin typeface="Roboto Condensed"/>
                          <a:ea typeface="Roboto Condensed"/>
                          <a:cs typeface="Roboto Condensed"/>
                          <a:sym typeface="Roboto Condensed"/>
                        </a:rPr>
                        <a:t>d) Trong đầu tôi chợt nảy ra một ước mơ rất trẻ con: “Biết đâu có lúc nào đó mình cũng làm được một chiếc xe như thế nhỉ?”. (Hon-đa Sô-i-chi-rô – Honda Soichiro)</a:t>
                      </a:r>
                      <a:endParaRPr lang="en-US" sz="1100"/>
                    </a:p>
                  </a:txBody>
                  <a:tcPr marL="95250" marR="95250" marT="95250" marB="95250" anchor="ctr">
                    <a:lnL w="19050" cap="flat" cmpd="sng" algn="ctr">
                      <a:solidFill>
                        <a:srgbClr val="A3704B"/>
                      </a:solidFill>
                      <a:prstDash val="solid"/>
                      <a:round/>
                      <a:headEnd type="none" w="med" len="med"/>
                      <a:tailEnd type="none" w="med" len="med"/>
                    </a:lnL>
                    <a:lnR w="19050" cap="flat" cmpd="sng" algn="ctr">
                      <a:solidFill>
                        <a:srgbClr val="A3704B"/>
                      </a:solidFill>
                      <a:prstDash val="solid"/>
                      <a:round/>
                      <a:headEnd type="none" w="med" len="med"/>
                      <a:tailEnd type="none" w="med" len="med"/>
                    </a:lnR>
                    <a:lnT w="19050" cap="flat" cmpd="sng" algn="ctr">
                      <a:solidFill>
                        <a:srgbClr val="A3704B"/>
                      </a:solidFill>
                      <a:prstDash val="solid"/>
                      <a:round/>
                      <a:headEnd type="none" w="med" len="med"/>
                      <a:tailEnd type="none" w="med" len="med"/>
                    </a:lnT>
                    <a:lnB w="19050" cap="flat" cmpd="sng" algn="ctr">
                      <a:solidFill>
                        <a:srgbClr val="A3704B"/>
                      </a:solidFill>
                      <a:prstDash val="solid"/>
                      <a:round/>
                      <a:headEnd type="none" w="med" len="med"/>
                      <a:tailEnd type="none" w="med" len="med"/>
                    </a:lnB>
                  </a:tcPr>
                </a:tc>
                <a:tc>
                  <a:txBody>
                    <a:bodyPr/>
                    <a:lstStyle/>
                    <a:p>
                      <a:pPr algn="just">
                        <a:lnSpc>
                          <a:spcPts val="4199"/>
                        </a:lnSpc>
                        <a:defRPr/>
                      </a:pPr>
                      <a:r>
                        <a:rPr lang="en-US" sz="3499" dirty="0">
                          <a:solidFill>
                            <a:srgbClr val="000000"/>
                          </a:solidFill>
                          <a:latin typeface="Roboto Condensed"/>
                          <a:ea typeface="Roboto Condensed"/>
                          <a:cs typeface="Roboto Condensed"/>
                          <a:sym typeface="Roboto Condensed"/>
                        </a:rPr>
                        <a:t>4. </a:t>
                      </a:r>
                      <a:r>
                        <a:rPr lang="en-US" sz="3499" dirty="0" err="1">
                          <a:solidFill>
                            <a:srgbClr val="000000"/>
                          </a:solidFill>
                          <a:latin typeface="Roboto Condensed"/>
                          <a:ea typeface="Roboto Condensed"/>
                          <a:cs typeface="Roboto Condensed"/>
                          <a:sym typeface="Roboto Condensed"/>
                        </a:rPr>
                        <a:t>Dẫn</a:t>
                      </a:r>
                      <a:r>
                        <a:rPr lang="en-US" sz="3499" dirty="0">
                          <a:solidFill>
                            <a:srgbClr val="000000"/>
                          </a:solidFill>
                          <a:latin typeface="Roboto Condensed"/>
                          <a:ea typeface="Roboto Condensed"/>
                          <a:cs typeface="Roboto Condensed"/>
                          <a:sym typeface="Roboto Condensed"/>
                        </a:rPr>
                        <a:t> </a:t>
                      </a:r>
                      <a:r>
                        <a:rPr lang="en-US" sz="3499" dirty="0" err="1">
                          <a:solidFill>
                            <a:srgbClr val="000000"/>
                          </a:solidFill>
                          <a:latin typeface="Roboto Condensed"/>
                          <a:ea typeface="Roboto Condensed"/>
                          <a:cs typeface="Roboto Condensed"/>
                          <a:sym typeface="Roboto Condensed"/>
                        </a:rPr>
                        <a:t>gián</a:t>
                      </a:r>
                      <a:r>
                        <a:rPr lang="en-US" sz="3499" dirty="0">
                          <a:solidFill>
                            <a:srgbClr val="000000"/>
                          </a:solidFill>
                          <a:latin typeface="Roboto Condensed"/>
                          <a:ea typeface="Roboto Condensed"/>
                          <a:cs typeface="Roboto Condensed"/>
                          <a:sym typeface="Roboto Condensed"/>
                        </a:rPr>
                        <a:t> </a:t>
                      </a:r>
                      <a:r>
                        <a:rPr lang="en-US" sz="3499" dirty="0" err="1">
                          <a:solidFill>
                            <a:srgbClr val="000000"/>
                          </a:solidFill>
                          <a:latin typeface="Roboto Condensed"/>
                          <a:ea typeface="Roboto Condensed"/>
                          <a:cs typeface="Roboto Condensed"/>
                          <a:sym typeface="Roboto Condensed"/>
                        </a:rPr>
                        <a:t>tiếp</a:t>
                      </a:r>
                      <a:r>
                        <a:rPr lang="en-US" sz="3499" dirty="0">
                          <a:solidFill>
                            <a:srgbClr val="000000"/>
                          </a:solidFill>
                          <a:latin typeface="Roboto Condensed"/>
                          <a:ea typeface="Roboto Condensed"/>
                          <a:cs typeface="Roboto Condensed"/>
                          <a:sym typeface="Roboto Condensed"/>
                        </a:rPr>
                        <a:t> ý </a:t>
                      </a:r>
                      <a:r>
                        <a:rPr lang="en-US" sz="3499" dirty="0" err="1">
                          <a:solidFill>
                            <a:srgbClr val="000000"/>
                          </a:solidFill>
                          <a:latin typeface="Roboto Condensed"/>
                          <a:ea typeface="Roboto Condensed"/>
                          <a:cs typeface="Roboto Condensed"/>
                          <a:sym typeface="Roboto Condensed"/>
                        </a:rPr>
                        <a:t>nghĩ</a:t>
                      </a:r>
                      <a:r>
                        <a:rPr lang="en-US" sz="3499" dirty="0">
                          <a:solidFill>
                            <a:srgbClr val="000000"/>
                          </a:solidFill>
                          <a:latin typeface="Roboto Condensed"/>
                          <a:ea typeface="Roboto Condensed"/>
                          <a:cs typeface="Roboto Condensed"/>
                          <a:sym typeface="Roboto Condensed"/>
                        </a:rPr>
                        <a:t> </a:t>
                      </a:r>
                      <a:r>
                        <a:rPr lang="en-US" sz="3499" dirty="0" err="1">
                          <a:solidFill>
                            <a:srgbClr val="000000"/>
                          </a:solidFill>
                          <a:latin typeface="Roboto Condensed"/>
                          <a:ea typeface="Roboto Condensed"/>
                          <a:cs typeface="Roboto Condensed"/>
                          <a:sym typeface="Roboto Condensed"/>
                        </a:rPr>
                        <a:t>của</a:t>
                      </a:r>
                      <a:r>
                        <a:rPr lang="en-US" sz="3499" dirty="0">
                          <a:solidFill>
                            <a:srgbClr val="000000"/>
                          </a:solidFill>
                          <a:latin typeface="Roboto Condensed"/>
                          <a:ea typeface="Roboto Condensed"/>
                          <a:cs typeface="Roboto Condensed"/>
                          <a:sym typeface="Roboto Condensed"/>
                        </a:rPr>
                        <a:t> </a:t>
                      </a:r>
                      <a:r>
                        <a:rPr lang="en-US" sz="3499" dirty="0" err="1">
                          <a:solidFill>
                            <a:srgbClr val="000000"/>
                          </a:solidFill>
                          <a:latin typeface="Roboto Condensed"/>
                          <a:ea typeface="Roboto Condensed"/>
                          <a:cs typeface="Roboto Condensed"/>
                          <a:sym typeface="Roboto Condensed"/>
                        </a:rPr>
                        <a:t>nhân</a:t>
                      </a:r>
                      <a:r>
                        <a:rPr lang="en-US" sz="3499" dirty="0">
                          <a:solidFill>
                            <a:srgbClr val="000000"/>
                          </a:solidFill>
                          <a:latin typeface="Roboto Condensed"/>
                          <a:ea typeface="Roboto Condensed"/>
                          <a:cs typeface="Roboto Condensed"/>
                          <a:sym typeface="Roboto Condensed"/>
                        </a:rPr>
                        <a:t> </a:t>
                      </a:r>
                      <a:r>
                        <a:rPr lang="en-US" sz="3499" dirty="0" err="1">
                          <a:solidFill>
                            <a:srgbClr val="000000"/>
                          </a:solidFill>
                          <a:latin typeface="Roboto Condensed"/>
                          <a:ea typeface="Roboto Condensed"/>
                          <a:cs typeface="Roboto Condensed"/>
                          <a:sym typeface="Roboto Condensed"/>
                        </a:rPr>
                        <a:t>vật</a:t>
                      </a:r>
                      <a:endParaRPr lang="en-US" sz="1100" dirty="0"/>
                    </a:p>
                  </a:txBody>
                  <a:tcPr marL="95250" marR="95250" marT="95250" marB="95250" anchor="ctr">
                    <a:lnL w="19050" cap="flat" cmpd="sng" algn="ctr">
                      <a:solidFill>
                        <a:srgbClr val="A3704B"/>
                      </a:solidFill>
                      <a:prstDash val="solid"/>
                      <a:round/>
                      <a:headEnd type="none" w="med" len="med"/>
                      <a:tailEnd type="none" w="med" len="med"/>
                    </a:lnL>
                    <a:lnR w="19050" cap="flat" cmpd="sng" algn="ctr">
                      <a:solidFill>
                        <a:srgbClr val="A3704B"/>
                      </a:solidFill>
                      <a:prstDash val="solid"/>
                      <a:round/>
                      <a:headEnd type="none" w="med" len="med"/>
                      <a:tailEnd type="none" w="med" len="med"/>
                    </a:lnR>
                    <a:lnT w="19050" cap="flat" cmpd="sng" algn="ctr">
                      <a:solidFill>
                        <a:srgbClr val="A3704B"/>
                      </a:solidFill>
                      <a:prstDash val="solid"/>
                      <a:round/>
                      <a:headEnd type="none" w="med" len="med"/>
                      <a:tailEnd type="none" w="med" len="med"/>
                    </a:lnT>
                    <a:lnB w="19050" cap="flat" cmpd="sng" algn="ctr">
                      <a:solidFill>
                        <a:srgbClr val="A3704B"/>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sp>
        <p:nvSpPr>
          <p:cNvPr id="4" name="TextBox 4"/>
          <p:cNvSpPr txBox="1"/>
          <p:nvPr/>
        </p:nvSpPr>
        <p:spPr>
          <a:xfrm>
            <a:off x="1028700" y="1155389"/>
            <a:ext cx="17118765" cy="781050"/>
          </a:xfrm>
          <a:prstGeom prst="rect">
            <a:avLst/>
          </a:prstGeom>
        </p:spPr>
        <p:txBody>
          <a:bodyPr lIns="0" tIns="0" rIns="0" bIns="0" rtlCol="0" anchor="t">
            <a:spAutoFit/>
          </a:bodyPr>
          <a:lstStyle/>
          <a:p>
            <a:pPr algn="just">
              <a:lnSpc>
                <a:spcPts val="6299"/>
              </a:lnSpc>
              <a:spcBef>
                <a:spcPct val="0"/>
              </a:spcBef>
            </a:pPr>
            <a:r>
              <a:rPr lang="en-US" sz="4500" b="1">
                <a:solidFill>
                  <a:srgbClr val="000000"/>
                </a:solidFill>
                <a:latin typeface="Roboto Condensed Bold"/>
                <a:ea typeface="Roboto Condensed Bold"/>
                <a:cs typeface="Roboto Condensed Bold"/>
                <a:sym typeface="Roboto Condensed Bold"/>
              </a:rPr>
              <a:t>Ghép các lời dẫn (in đậm) ở bên A với cách dẫn phù hợp ở bên B:</a:t>
            </a:r>
          </a:p>
        </p:txBody>
      </p:sp>
      <p:sp>
        <p:nvSpPr>
          <p:cNvPr id="5" name="TextBox 5"/>
          <p:cNvSpPr txBox="1"/>
          <p:nvPr/>
        </p:nvSpPr>
        <p:spPr>
          <a:xfrm>
            <a:off x="5715000" y="17432"/>
            <a:ext cx="6577758" cy="938655"/>
          </a:xfrm>
          <a:prstGeom prst="rect">
            <a:avLst/>
          </a:prstGeom>
        </p:spPr>
        <p:txBody>
          <a:bodyPr wrap="square" lIns="0" tIns="0" rIns="0" bIns="0" rtlCol="0" anchor="t">
            <a:spAutoFit/>
          </a:bodyPr>
          <a:lstStyle/>
          <a:p>
            <a:pPr algn="ctr">
              <a:lnSpc>
                <a:spcPts val="8391"/>
              </a:lnSpc>
              <a:spcBef>
                <a:spcPct val="0"/>
              </a:spcBef>
            </a:pPr>
            <a:r>
              <a:rPr lang="en-US" sz="5994" spc="179" dirty="0">
                <a:solidFill>
                  <a:srgbClr val="620404"/>
                </a:solidFill>
                <a:latin typeface="#9Slide07 SFU Blackout"/>
                <a:ea typeface="#9Slide07 SFU Blackout"/>
                <a:cs typeface="#9Slide07 SFU Blackout"/>
                <a:sym typeface="#9Slide07 SFU Blackout"/>
              </a:rPr>
              <a:t>BÀI TẬP NHANH</a:t>
            </a:r>
          </a:p>
        </p:txBody>
      </p:sp>
      <p:sp>
        <p:nvSpPr>
          <p:cNvPr id="6" name="AutoShape 6"/>
          <p:cNvSpPr/>
          <p:nvPr/>
        </p:nvSpPr>
        <p:spPr>
          <a:xfrm>
            <a:off x="12712622" y="4867665"/>
            <a:ext cx="1462311" cy="4153748"/>
          </a:xfrm>
          <a:prstGeom prst="line">
            <a:avLst/>
          </a:prstGeom>
          <a:ln w="38100" cap="flat">
            <a:solidFill>
              <a:srgbClr val="A3704B"/>
            </a:solidFill>
            <a:prstDash val="solid"/>
            <a:headEnd type="none" w="sm" len="sm"/>
            <a:tailEnd type="arrow" w="med" len="sm"/>
          </a:ln>
        </p:spPr>
        <p:txBody>
          <a:bodyPr/>
          <a:lstStyle/>
          <a:p>
            <a:endParaRPr lang="en-US"/>
          </a:p>
        </p:txBody>
      </p:sp>
      <p:sp>
        <p:nvSpPr>
          <p:cNvPr id="7" name="AutoShape 7"/>
          <p:cNvSpPr/>
          <p:nvPr/>
        </p:nvSpPr>
        <p:spPr>
          <a:xfrm>
            <a:off x="12134086" y="6301886"/>
            <a:ext cx="2040848" cy="746377"/>
          </a:xfrm>
          <a:prstGeom prst="line">
            <a:avLst/>
          </a:prstGeom>
          <a:ln w="38100" cap="flat">
            <a:solidFill>
              <a:srgbClr val="BD464F"/>
            </a:solidFill>
            <a:prstDash val="solid"/>
            <a:headEnd type="none" w="sm" len="sm"/>
            <a:tailEnd type="arrow" w="med" len="sm"/>
          </a:ln>
        </p:spPr>
        <p:txBody>
          <a:bodyPr/>
          <a:lstStyle/>
          <a:p>
            <a:endParaRPr lang="en-US"/>
          </a:p>
        </p:txBody>
      </p:sp>
      <p:sp>
        <p:nvSpPr>
          <p:cNvPr id="8" name="AutoShape 8"/>
          <p:cNvSpPr/>
          <p:nvPr/>
        </p:nvSpPr>
        <p:spPr>
          <a:xfrm flipV="1">
            <a:off x="11451131" y="6087993"/>
            <a:ext cx="2723803" cy="1550760"/>
          </a:xfrm>
          <a:prstGeom prst="line">
            <a:avLst/>
          </a:prstGeom>
          <a:ln w="38100" cap="flat">
            <a:solidFill>
              <a:srgbClr val="486572"/>
            </a:solidFill>
            <a:prstDash val="solid"/>
            <a:headEnd type="none" w="sm" len="sm"/>
            <a:tailEnd type="arrow" w="med" len="sm"/>
          </a:ln>
        </p:spPr>
        <p:txBody>
          <a:bodyPr/>
          <a:lstStyle/>
          <a:p>
            <a:endParaRPr lang="en-US"/>
          </a:p>
        </p:txBody>
      </p:sp>
      <p:sp>
        <p:nvSpPr>
          <p:cNvPr id="9" name="AutoShape 9"/>
          <p:cNvSpPr/>
          <p:nvPr/>
        </p:nvSpPr>
        <p:spPr>
          <a:xfrm flipV="1">
            <a:off x="13062854" y="4637509"/>
            <a:ext cx="1112079" cy="4383904"/>
          </a:xfrm>
          <a:prstGeom prst="line">
            <a:avLst/>
          </a:prstGeom>
          <a:ln w="38100" cap="flat">
            <a:solidFill>
              <a:srgbClr val="FF8718"/>
            </a:solidFill>
            <a:prstDash val="solid"/>
            <a:headEnd type="none" w="sm" len="sm"/>
            <a:tailEnd type="arrow" w="med" len="sm"/>
          </a:ln>
        </p:spPr>
        <p:txBody>
          <a:bodyPr/>
          <a:lstStyle/>
          <a:p>
            <a:endParaRPr lang="en-US"/>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4545" t="-1196" r="-66666" b="-1531"/>
            </a:stretch>
          </a:blipFill>
        </p:spPr>
        <p:txBody>
          <a:bodyPr/>
          <a:lstStyle/>
          <a:p>
            <a:endParaRPr lang="en-US"/>
          </a:p>
        </p:txBody>
      </p:sp>
      <p:sp>
        <p:nvSpPr>
          <p:cNvPr id="3" name="Freeform 3"/>
          <p:cNvSpPr/>
          <p:nvPr/>
        </p:nvSpPr>
        <p:spPr>
          <a:xfrm>
            <a:off x="-858248" y="-164915"/>
            <a:ext cx="5908582" cy="10616830"/>
          </a:xfrm>
          <a:custGeom>
            <a:avLst/>
            <a:gdLst/>
            <a:ahLst/>
            <a:cxnLst/>
            <a:rect l="l" t="t" r="r" b="b"/>
            <a:pathLst>
              <a:path w="5908582" h="10616830">
                <a:moveTo>
                  <a:pt x="0" y="0"/>
                </a:moveTo>
                <a:lnTo>
                  <a:pt x="5908582" y="0"/>
                </a:lnTo>
                <a:lnTo>
                  <a:pt x="5908582" y="10616830"/>
                </a:lnTo>
                <a:lnTo>
                  <a:pt x="0" y="10616830"/>
                </a:lnTo>
                <a:lnTo>
                  <a:pt x="0" y="0"/>
                </a:lnTo>
                <a:close/>
              </a:path>
            </a:pathLst>
          </a:custGeom>
          <a:blipFill>
            <a:blip r:embed="rId3"/>
            <a:stretch>
              <a:fillRect r="-200100"/>
            </a:stretch>
          </a:blipFill>
        </p:spPr>
        <p:txBody>
          <a:bodyPr/>
          <a:lstStyle/>
          <a:p>
            <a:endParaRPr lang="en-US"/>
          </a:p>
        </p:txBody>
      </p:sp>
      <p:sp>
        <p:nvSpPr>
          <p:cNvPr id="4" name="TextBox 4"/>
          <p:cNvSpPr txBox="1"/>
          <p:nvPr/>
        </p:nvSpPr>
        <p:spPr>
          <a:xfrm>
            <a:off x="5050334" y="3507454"/>
            <a:ext cx="12997468" cy="3181350"/>
          </a:xfrm>
          <a:prstGeom prst="rect">
            <a:avLst/>
          </a:prstGeom>
        </p:spPr>
        <p:txBody>
          <a:bodyPr lIns="0" tIns="0" rIns="0" bIns="0" rtlCol="0" anchor="t">
            <a:spAutoFit/>
          </a:bodyPr>
          <a:lstStyle/>
          <a:p>
            <a:pPr algn="just">
              <a:lnSpc>
                <a:spcPts val="6299"/>
              </a:lnSpc>
              <a:spcBef>
                <a:spcPct val="0"/>
              </a:spcBef>
            </a:pPr>
            <a:r>
              <a:rPr lang="en-US" sz="4500">
                <a:solidFill>
                  <a:srgbClr val="000000"/>
                </a:solidFill>
                <a:latin typeface="Roboto Condensed"/>
                <a:ea typeface="Roboto Condensed"/>
                <a:cs typeface="Roboto Condensed"/>
                <a:sym typeface="Roboto Condensed"/>
              </a:rPr>
              <a:t>a) Ông kiểm điểm từ người trong óc. </a:t>
            </a:r>
            <a:r>
              <a:rPr lang="en-US" sz="4500" b="1">
                <a:solidFill>
                  <a:srgbClr val="000000"/>
                </a:solidFill>
                <a:latin typeface="Roboto Condensed Bold"/>
                <a:ea typeface="Roboto Condensed Bold"/>
                <a:cs typeface="Roboto Condensed Bold"/>
                <a:sym typeface="Roboto Condensed Bold"/>
              </a:rPr>
              <a:t>Không mà, họ toàn là những người có tinh thần cả mà. Họ đã ở lại làng, quyết tâm một sống một chết với giặc, có đời nào lại cam tâm làm điều nhục nhã ấy!</a:t>
            </a:r>
            <a:r>
              <a:rPr lang="en-US" sz="4500">
                <a:solidFill>
                  <a:srgbClr val="000000"/>
                </a:solidFill>
                <a:latin typeface="Roboto Condensed"/>
                <a:ea typeface="Roboto Condensed"/>
                <a:cs typeface="Roboto Condensed"/>
                <a:sym typeface="Roboto Condensed"/>
              </a:rPr>
              <a:t> (Kim Lân)</a:t>
            </a:r>
          </a:p>
        </p:txBody>
      </p:sp>
      <p:sp>
        <p:nvSpPr>
          <p:cNvPr id="5" name="Freeform 5"/>
          <p:cNvSpPr/>
          <p:nvPr/>
        </p:nvSpPr>
        <p:spPr>
          <a:xfrm>
            <a:off x="7356214" y="7224175"/>
            <a:ext cx="1028276" cy="1270903"/>
          </a:xfrm>
          <a:custGeom>
            <a:avLst/>
            <a:gdLst/>
            <a:ahLst/>
            <a:cxnLst/>
            <a:rect l="l" t="t" r="r" b="b"/>
            <a:pathLst>
              <a:path w="1028276" h="1270903">
                <a:moveTo>
                  <a:pt x="0" y="0"/>
                </a:moveTo>
                <a:lnTo>
                  <a:pt x="1028276" y="0"/>
                </a:lnTo>
                <a:lnTo>
                  <a:pt x="1028276" y="1270903"/>
                </a:lnTo>
                <a:lnTo>
                  <a:pt x="0" y="1270903"/>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a:p>
        </p:txBody>
      </p:sp>
      <p:sp>
        <p:nvSpPr>
          <p:cNvPr id="6" name="TextBox 6"/>
          <p:cNvSpPr txBox="1"/>
          <p:nvPr/>
        </p:nvSpPr>
        <p:spPr>
          <a:xfrm>
            <a:off x="5050334" y="1745329"/>
            <a:ext cx="12997468" cy="1581150"/>
          </a:xfrm>
          <a:prstGeom prst="rect">
            <a:avLst/>
          </a:prstGeom>
        </p:spPr>
        <p:txBody>
          <a:bodyPr lIns="0" tIns="0" rIns="0" bIns="0" rtlCol="0" anchor="t">
            <a:spAutoFit/>
          </a:bodyPr>
          <a:lstStyle/>
          <a:p>
            <a:pPr algn="just">
              <a:lnSpc>
                <a:spcPts val="6299"/>
              </a:lnSpc>
              <a:spcBef>
                <a:spcPct val="0"/>
              </a:spcBef>
            </a:pPr>
            <a:r>
              <a:rPr lang="en-US" sz="4500" b="1">
                <a:solidFill>
                  <a:srgbClr val="000000"/>
                </a:solidFill>
                <a:latin typeface="Roboto Condensed Bold"/>
                <a:ea typeface="Roboto Condensed Bold"/>
                <a:cs typeface="Roboto Condensed Bold"/>
                <a:sym typeface="Roboto Condensed Bold"/>
              </a:rPr>
              <a:t>Ghép các lời dẫn (in đậm) ở bên A với cách dẫn phù hợp ở bên B:</a:t>
            </a:r>
          </a:p>
        </p:txBody>
      </p:sp>
      <p:sp>
        <p:nvSpPr>
          <p:cNvPr id="7" name="TextBox 7"/>
          <p:cNvSpPr txBox="1"/>
          <p:nvPr/>
        </p:nvSpPr>
        <p:spPr>
          <a:xfrm>
            <a:off x="4744146" y="7764376"/>
            <a:ext cx="12515154" cy="781050"/>
          </a:xfrm>
          <a:prstGeom prst="rect">
            <a:avLst/>
          </a:prstGeom>
        </p:spPr>
        <p:txBody>
          <a:bodyPr lIns="0" tIns="0" rIns="0" bIns="0" rtlCol="0" anchor="t">
            <a:spAutoFit/>
          </a:bodyPr>
          <a:lstStyle/>
          <a:p>
            <a:pPr algn="r">
              <a:lnSpc>
                <a:spcPts val="6299"/>
              </a:lnSpc>
              <a:spcBef>
                <a:spcPct val="0"/>
              </a:spcBef>
            </a:pPr>
            <a:r>
              <a:rPr lang="en-US" sz="4500" b="1">
                <a:solidFill>
                  <a:srgbClr val="7F2525"/>
                </a:solidFill>
                <a:latin typeface="Roboto Condensed Bold"/>
                <a:ea typeface="Roboto Condensed Bold"/>
                <a:cs typeface="Roboto Condensed Bold"/>
                <a:sym typeface="Roboto Condensed Bold"/>
              </a:rPr>
              <a:t>4) Dẫn gián tiếp ý nghĩ của nhân vật</a:t>
            </a:r>
          </a:p>
        </p:txBody>
      </p:sp>
      <p:sp>
        <p:nvSpPr>
          <p:cNvPr id="8" name="TextBox 8">
            <a:extLst>
              <a:ext uri="{FF2B5EF4-FFF2-40B4-BE49-F238E27FC236}">
                <a16:creationId xmlns:a16="http://schemas.microsoft.com/office/drawing/2014/main" xmlns="" id="{A3DFC418-05F0-D13A-BF1C-BF3D30F9EB7D}"/>
              </a:ext>
            </a:extLst>
          </p:cNvPr>
          <p:cNvSpPr txBox="1"/>
          <p:nvPr/>
        </p:nvSpPr>
        <p:spPr>
          <a:xfrm>
            <a:off x="8308300" y="293191"/>
            <a:ext cx="6322100" cy="938655"/>
          </a:xfrm>
          <a:prstGeom prst="rect">
            <a:avLst/>
          </a:prstGeom>
        </p:spPr>
        <p:txBody>
          <a:bodyPr wrap="square" lIns="0" tIns="0" rIns="0" bIns="0" rtlCol="0" anchor="t">
            <a:spAutoFit/>
          </a:bodyPr>
          <a:lstStyle/>
          <a:p>
            <a:pPr algn="ctr">
              <a:lnSpc>
                <a:spcPts val="8391"/>
              </a:lnSpc>
              <a:spcBef>
                <a:spcPct val="0"/>
              </a:spcBef>
            </a:pPr>
            <a:r>
              <a:rPr lang="en-US" sz="5994" spc="179" dirty="0">
                <a:solidFill>
                  <a:srgbClr val="620404"/>
                </a:solidFill>
                <a:latin typeface="#9Slide07 SFU Blackout"/>
                <a:ea typeface="#9Slide07 SFU Blackout"/>
                <a:cs typeface="#9Slide07 SFU Blackout"/>
                <a:sym typeface="#9Slide07 SFU Blackout"/>
              </a:rPr>
              <a:t>BÀI TẬP NHANH</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4545" t="-1196" r="-66666" b="-1531"/>
            </a:stretch>
          </a:blipFill>
        </p:spPr>
        <p:txBody>
          <a:bodyPr/>
          <a:lstStyle/>
          <a:p>
            <a:endParaRPr lang="en-US"/>
          </a:p>
        </p:txBody>
      </p:sp>
      <p:sp>
        <p:nvSpPr>
          <p:cNvPr id="3" name="Freeform 3"/>
          <p:cNvSpPr/>
          <p:nvPr/>
        </p:nvSpPr>
        <p:spPr>
          <a:xfrm>
            <a:off x="-858248" y="-164915"/>
            <a:ext cx="5908582" cy="10616830"/>
          </a:xfrm>
          <a:custGeom>
            <a:avLst/>
            <a:gdLst/>
            <a:ahLst/>
            <a:cxnLst/>
            <a:rect l="l" t="t" r="r" b="b"/>
            <a:pathLst>
              <a:path w="5908582" h="10616830">
                <a:moveTo>
                  <a:pt x="0" y="0"/>
                </a:moveTo>
                <a:lnTo>
                  <a:pt x="5908582" y="0"/>
                </a:lnTo>
                <a:lnTo>
                  <a:pt x="5908582" y="10616830"/>
                </a:lnTo>
                <a:lnTo>
                  <a:pt x="0" y="10616830"/>
                </a:lnTo>
                <a:lnTo>
                  <a:pt x="0" y="0"/>
                </a:lnTo>
                <a:close/>
              </a:path>
            </a:pathLst>
          </a:custGeom>
          <a:blipFill>
            <a:blip r:embed="rId3"/>
            <a:stretch>
              <a:fillRect r="-200100"/>
            </a:stretch>
          </a:blipFill>
        </p:spPr>
        <p:txBody>
          <a:bodyPr/>
          <a:lstStyle/>
          <a:p>
            <a:endParaRPr lang="en-US"/>
          </a:p>
        </p:txBody>
      </p:sp>
      <p:sp>
        <p:nvSpPr>
          <p:cNvPr id="4" name="TextBox 4"/>
          <p:cNvSpPr txBox="1"/>
          <p:nvPr/>
        </p:nvSpPr>
        <p:spPr>
          <a:xfrm>
            <a:off x="5050334" y="1745329"/>
            <a:ext cx="12997468" cy="1581150"/>
          </a:xfrm>
          <a:prstGeom prst="rect">
            <a:avLst/>
          </a:prstGeom>
        </p:spPr>
        <p:txBody>
          <a:bodyPr lIns="0" tIns="0" rIns="0" bIns="0" rtlCol="0" anchor="t">
            <a:spAutoFit/>
          </a:bodyPr>
          <a:lstStyle/>
          <a:p>
            <a:pPr algn="just">
              <a:lnSpc>
                <a:spcPts val="6299"/>
              </a:lnSpc>
              <a:spcBef>
                <a:spcPct val="0"/>
              </a:spcBef>
            </a:pPr>
            <a:r>
              <a:rPr lang="en-US" sz="4500" b="1">
                <a:solidFill>
                  <a:srgbClr val="000000"/>
                </a:solidFill>
                <a:latin typeface="Roboto Condensed Bold"/>
                <a:ea typeface="Roboto Condensed Bold"/>
                <a:cs typeface="Roboto Condensed Bold"/>
                <a:sym typeface="Roboto Condensed Bold"/>
              </a:rPr>
              <a:t>Ghép các lời dẫn (in đậm) ở bên A với cách dẫn phù hợp ở bên B:</a:t>
            </a:r>
          </a:p>
        </p:txBody>
      </p:sp>
      <p:sp>
        <p:nvSpPr>
          <p:cNvPr id="5" name="TextBox 5"/>
          <p:cNvSpPr txBox="1"/>
          <p:nvPr/>
        </p:nvSpPr>
        <p:spPr>
          <a:xfrm>
            <a:off x="5050334" y="4109658"/>
            <a:ext cx="12997468" cy="1581150"/>
          </a:xfrm>
          <a:prstGeom prst="rect">
            <a:avLst/>
          </a:prstGeom>
        </p:spPr>
        <p:txBody>
          <a:bodyPr lIns="0" tIns="0" rIns="0" bIns="0" rtlCol="0" anchor="t">
            <a:spAutoFit/>
          </a:bodyPr>
          <a:lstStyle/>
          <a:p>
            <a:pPr algn="just">
              <a:lnSpc>
                <a:spcPts val="6299"/>
              </a:lnSpc>
            </a:pPr>
            <a:r>
              <a:rPr lang="en-US" sz="4500">
                <a:solidFill>
                  <a:srgbClr val="000000"/>
                </a:solidFill>
                <a:latin typeface="Roboto Condensed"/>
                <a:ea typeface="Roboto Condensed"/>
                <a:cs typeface="Roboto Condensed"/>
                <a:sym typeface="Roboto Condensed"/>
              </a:rPr>
              <a:t>b) Bà Hai bỗng lại cất tiếng:</a:t>
            </a:r>
          </a:p>
          <a:p>
            <a:pPr algn="just">
              <a:lnSpc>
                <a:spcPts val="6299"/>
              </a:lnSpc>
              <a:spcBef>
                <a:spcPct val="0"/>
              </a:spcBef>
            </a:pPr>
            <a:r>
              <a:rPr lang="en-US" sz="4500">
                <a:solidFill>
                  <a:srgbClr val="000000"/>
                </a:solidFill>
                <a:latin typeface="Roboto Condensed"/>
                <a:ea typeface="Roboto Condensed"/>
                <a:cs typeface="Roboto Condensed"/>
                <a:sym typeface="Roboto Condensed"/>
              </a:rPr>
              <a:t> - </a:t>
            </a:r>
            <a:r>
              <a:rPr lang="en-US" sz="4500" b="1">
                <a:solidFill>
                  <a:srgbClr val="000000"/>
                </a:solidFill>
                <a:latin typeface="Roboto Condensed Bold"/>
                <a:ea typeface="Roboto Condensed Bold"/>
                <a:cs typeface="Roboto Condensed Bold"/>
                <a:sym typeface="Roboto Condensed Bold"/>
              </a:rPr>
              <a:t>Thầy nó ngủ rồi ư? Dậy tôi bảo cái này đã? </a:t>
            </a:r>
            <a:r>
              <a:rPr lang="en-US" sz="4500">
                <a:solidFill>
                  <a:srgbClr val="000000"/>
                </a:solidFill>
                <a:latin typeface="Roboto Condensed"/>
                <a:ea typeface="Roboto Condensed"/>
                <a:cs typeface="Roboto Condensed"/>
                <a:sym typeface="Roboto Condensed"/>
              </a:rPr>
              <a:t>(Kim Lân)</a:t>
            </a:r>
          </a:p>
        </p:txBody>
      </p:sp>
      <p:sp>
        <p:nvSpPr>
          <p:cNvPr id="6" name="TextBox 6"/>
          <p:cNvSpPr txBox="1"/>
          <p:nvPr/>
        </p:nvSpPr>
        <p:spPr>
          <a:xfrm>
            <a:off x="5050334" y="7680957"/>
            <a:ext cx="12515154" cy="781050"/>
          </a:xfrm>
          <a:prstGeom prst="rect">
            <a:avLst/>
          </a:prstGeom>
        </p:spPr>
        <p:txBody>
          <a:bodyPr lIns="0" tIns="0" rIns="0" bIns="0" rtlCol="0" anchor="t">
            <a:spAutoFit/>
          </a:bodyPr>
          <a:lstStyle/>
          <a:p>
            <a:pPr algn="r">
              <a:lnSpc>
                <a:spcPts val="6299"/>
              </a:lnSpc>
              <a:spcBef>
                <a:spcPct val="0"/>
              </a:spcBef>
            </a:pPr>
            <a:r>
              <a:rPr lang="en-US" sz="4500" b="1">
                <a:solidFill>
                  <a:srgbClr val="7F2525"/>
                </a:solidFill>
                <a:latin typeface="Roboto Condensed Bold"/>
                <a:ea typeface="Roboto Condensed Bold"/>
                <a:cs typeface="Roboto Condensed Bold"/>
                <a:sym typeface="Roboto Condensed Bold"/>
              </a:rPr>
              <a:t>3) Dẫn trực tiếp lời nói của nhân vật</a:t>
            </a:r>
          </a:p>
        </p:txBody>
      </p:sp>
      <p:sp>
        <p:nvSpPr>
          <p:cNvPr id="7" name="Freeform 7"/>
          <p:cNvSpPr/>
          <p:nvPr/>
        </p:nvSpPr>
        <p:spPr>
          <a:xfrm>
            <a:off x="7497519" y="7140756"/>
            <a:ext cx="1028276" cy="1270903"/>
          </a:xfrm>
          <a:custGeom>
            <a:avLst/>
            <a:gdLst/>
            <a:ahLst/>
            <a:cxnLst/>
            <a:rect l="l" t="t" r="r" b="b"/>
            <a:pathLst>
              <a:path w="1028276" h="1270903">
                <a:moveTo>
                  <a:pt x="0" y="0"/>
                </a:moveTo>
                <a:lnTo>
                  <a:pt x="1028276" y="0"/>
                </a:lnTo>
                <a:lnTo>
                  <a:pt x="1028276" y="1270903"/>
                </a:lnTo>
                <a:lnTo>
                  <a:pt x="0" y="1270903"/>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a:p>
        </p:txBody>
      </p:sp>
      <p:sp>
        <p:nvSpPr>
          <p:cNvPr id="8" name="TextBox 8"/>
          <p:cNvSpPr txBox="1"/>
          <p:nvPr/>
        </p:nvSpPr>
        <p:spPr>
          <a:xfrm>
            <a:off x="8308300" y="293191"/>
            <a:ext cx="6322100" cy="938655"/>
          </a:xfrm>
          <a:prstGeom prst="rect">
            <a:avLst/>
          </a:prstGeom>
        </p:spPr>
        <p:txBody>
          <a:bodyPr wrap="square" lIns="0" tIns="0" rIns="0" bIns="0" rtlCol="0" anchor="t">
            <a:spAutoFit/>
          </a:bodyPr>
          <a:lstStyle/>
          <a:p>
            <a:pPr algn="ctr">
              <a:lnSpc>
                <a:spcPts val="8391"/>
              </a:lnSpc>
              <a:spcBef>
                <a:spcPct val="0"/>
              </a:spcBef>
            </a:pPr>
            <a:r>
              <a:rPr lang="en-US" sz="5994" spc="179" dirty="0">
                <a:solidFill>
                  <a:srgbClr val="620404"/>
                </a:solidFill>
                <a:latin typeface="#9Slide07 SFU Blackout"/>
                <a:ea typeface="#9Slide07 SFU Blackout"/>
                <a:cs typeface="#9Slide07 SFU Blackout"/>
                <a:sym typeface="#9Slide07 SFU Blackout"/>
              </a:rPr>
              <a:t>BÀI TẬP NHANH</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70815" y="9070869"/>
            <a:ext cx="14869734" cy="2867734"/>
          </a:xfrm>
          <a:custGeom>
            <a:avLst/>
            <a:gdLst/>
            <a:ahLst/>
            <a:cxnLst/>
            <a:rect l="l" t="t" r="r" b="b"/>
            <a:pathLst>
              <a:path w="14869734" h="2867734">
                <a:moveTo>
                  <a:pt x="0" y="0"/>
                </a:moveTo>
                <a:lnTo>
                  <a:pt x="14869735" y="0"/>
                </a:lnTo>
                <a:lnTo>
                  <a:pt x="14869735" y="2867735"/>
                </a:lnTo>
                <a:lnTo>
                  <a:pt x="0" y="2867735"/>
                </a:lnTo>
                <a:lnTo>
                  <a:pt x="0" y="0"/>
                </a:lnTo>
                <a:close/>
              </a:path>
            </a:pathLst>
          </a:custGeom>
          <a:blipFill>
            <a:blip r:embed="rId2"/>
            <a:stretch>
              <a:fillRect/>
            </a:stretch>
          </a:blipFill>
        </p:spPr>
        <p:txBody>
          <a:bodyPr/>
          <a:lstStyle/>
          <a:p>
            <a:endParaRPr lang="en-US"/>
          </a:p>
        </p:txBody>
      </p:sp>
      <p:sp>
        <p:nvSpPr>
          <p:cNvPr id="3" name="Freeform 3"/>
          <p:cNvSpPr/>
          <p:nvPr/>
        </p:nvSpPr>
        <p:spPr>
          <a:xfrm>
            <a:off x="12881166" y="6268479"/>
            <a:ext cx="10976092" cy="5474326"/>
          </a:xfrm>
          <a:custGeom>
            <a:avLst/>
            <a:gdLst/>
            <a:ahLst/>
            <a:cxnLst/>
            <a:rect l="l" t="t" r="r" b="b"/>
            <a:pathLst>
              <a:path w="10976092" h="5474326">
                <a:moveTo>
                  <a:pt x="0" y="0"/>
                </a:moveTo>
                <a:lnTo>
                  <a:pt x="10976092" y="0"/>
                </a:lnTo>
                <a:lnTo>
                  <a:pt x="10976092" y="5474326"/>
                </a:lnTo>
                <a:lnTo>
                  <a:pt x="0" y="5474326"/>
                </a:lnTo>
                <a:lnTo>
                  <a:pt x="0" y="0"/>
                </a:lnTo>
                <a:close/>
              </a:path>
            </a:pathLst>
          </a:custGeom>
          <a:blipFill>
            <a:blip r:embed="rId3"/>
            <a:stretch>
              <a:fillRect/>
            </a:stretch>
          </a:blipFill>
        </p:spPr>
        <p:txBody>
          <a:bodyPr/>
          <a:lstStyle/>
          <a:p>
            <a:endParaRPr lang="en-US"/>
          </a:p>
        </p:txBody>
      </p:sp>
      <p:sp>
        <p:nvSpPr>
          <p:cNvPr id="4" name="Freeform 4"/>
          <p:cNvSpPr/>
          <p:nvPr/>
        </p:nvSpPr>
        <p:spPr>
          <a:xfrm flipH="1">
            <a:off x="7315159" y="-4476500"/>
            <a:ext cx="12817602" cy="6041390"/>
          </a:xfrm>
          <a:custGeom>
            <a:avLst/>
            <a:gdLst/>
            <a:ahLst/>
            <a:cxnLst/>
            <a:rect l="l" t="t" r="r" b="b"/>
            <a:pathLst>
              <a:path w="12817602" h="6041390">
                <a:moveTo>
                  <a:pt x="12817602" y="0"/>
                </a:moveTo>
                <a:lnTo>
                  <a:pt x="0" y="0"/>
                </a:lnTo>
                <a:lnTo>
                  <a:pt x="0" y="6041390"/>
                </a:lnTo>
                <a:lnTo>
                  <a:pt x="12817602" y="6041390"/>
                </a:lnTo>
                <a:lnTo>
                  <a:pt x="12817602" y="0"/>
                </a:lnTo>
                <a:close/>
              </a:path>
            </a:pathLst>
          </a:custGeom>
          <a:blipFill>
            <a:blip r:embed="rId4"/>
            <a:stretch>
              <a:fillRect r="-26627"/>
            </a:stretch>
          </a:blipFill>
        </p:spPr>
        <p:txBody>
          <a:bodyPr/>
          <a:lstStyle/>
          <a:p>
            <a:endParaRPr lang="en-US"/>
          </a:p>
        </p:txBody>
      </p:sp>
      <p:sp>
        <p:nvSpPr>
          <p:cNvPr id="5" name="Freeform 5"/>
          <p:cNvSpPr/>
          <p:nvPr/>
        </p:nvSpPr>
        <p:spPr>
          <a:xfrm rot="-10800000">
            <a:off x="-5569258" y="-1455805"/>
            <a:ext cx="10976092" cy="5474326"/>
          </a:xfrm>
          <a:custGeom>
            <a:avLst/>
            <a:gdLst/>
            <a:ahLst/>
            <a:cxnLst/>
            <a:rect l="l" t="t" r="r" b="b"/>
            <a:pathLst>
              <a:path w="10976092" h="5474326">
                <a:moveTo>
                  <a:pt x="0" y="0"/>
                </a:moveTo>
                <a:lnTo>
                  <a:pt x="10976092" y="0"/>
                </a:lnTo>
                <a:lnTo>
                  <a:pt x="10976092" y="5474326"/>
                </a:lnTo>
                <a:lnTo>
                  <a:pt x="0" y="5474326"/>
                </a:lnTo>
                <a:lnTo>
                  <a:pt x="0" y="0"/>
                </a:lnTo>
                <a:close/>
              </a:path>
            </a:pathLst>
          </a:custGeom>
          <a:blipFill>
            <a:blip r:embed="rId3"/>
            <a:stretch>
              <a:fillRect/>
            </a:stretch>
          </a:blipFill>
        </p:spPr>
        <p:txBody>
          <a:bodyPr/>
          <a:lstStyle/>
          <a:p>
            <a:endParaRPr lang="en-US"/>
          </a:p>
        </p:txBody>
      </p:sp>
      <p:sp>
        <p:nvSpPr>
          <p:cNvPr id="6" name="Freeform 6"/>
          <p:cNvSpPr/>
          <p:nvPr/>
        </p:nvSpPr>
        <p:spPr>
          <a:xfrm>
            <a:off x="-2881547" y="-156078"/>
            <a:ext cx="4420180" cy="6280896"/>
          </a:xfrm>
          <a:custGeom>
            <a:avLst/>
            <a:gdLst/>
            <a:ahLst/>
            <a:cxnLst/>
            <a:rect l="l" t="t" r="r" b="b"/>
            <a:pathLst>
              <a:path w="4420180" h="6280896">
                <a:moveTo>
                  <a:pt x="0" y="0"/>
                </a:moveTo>
                <a:lnTo>
                  <a:pt x="4420180" y="0"/>
                </a:lnTo>
                <a:lnTo>
                  <a:pt x="4420180" y="6280896"/>
                </a:lnTo>
                <a:lnTo>
                  <a:pt x="0" y="6280896"/>
                </a:lnTo>
                <a:lnTo>
                  <a:pt x="0" y="0"/>
                </a:lnTo>
                <a:close/>
              </a:path>
            </a:pathLst>
          </a:custGeom>
          <a:blipFill>
            <a:blip r:embed="rId5"/>
            <a:stretch>
              <a:fillRect/>
            </a:stretch>
          </a:blipFill>
        </p:spPr>
        <p:txBody>
          <a:bodyPr/>
          <a:lstStyle/>
          <a:p>
            <a:endParaRPr lang="en-US"/>
          </a:p>
        </p:txBody>
      </p:sp>
      <p:sp>
        <p:nvSpPr>
          <p:cNvPr id="7" name="Freeform 7"/>
          <p:cNvSpPr/>
          <p:nvPr/>
        </p:nvSpPr>
        <p:spPr>
          <a:xfrm flipH="1">
            <a:off x="16892216" y="5502155"/>
            <a:ext cx="2557569" cy="3300090"/>
          </a:xfrm>
          <a:custGeom>
            <a:avLst/>
            <a:gdLst/>
            <a:ahLst/>
            <a:cxnLst/>
            <a:rect l="l" t="t" r="r" b="b"/>
            <a:pathLst>
              <a:path w="2557569" h="3300090">
                <a:moveTo>
                  <a:pt x="2557570" y="0"/>
                </a:moveTo>
                <a:lnTo>
                  <a:pt x="0" y="0"/>
                </a:lnTo>
                <a:lnTo>
                  <a:pt x="0" y="3300090"/>
                </a:lnTo>
                <a:lnTo>
                  <a:pt x="2557570" y="3300090"/>
                </a:lnTo>
                <a:lnTo>
                  <a:pt x="2557570" y="0"/>
                </a:lnTo>
                <a:close/>
              </a:path>
            </a:pathLst>
          </a:custGeom>
          <a:blipFill>
            <a:blip r:embed="rId6"/>
            <a:stretch>
              <a:fillRect/>
            </a:stretch>
          </a:blipFill>
        </p:spPr>
        <p:txBody>
          <a:bodyPr/>
          <a:lstStyle/>
          <a:p>
            <a:endParaRPr lang="en-US"/>
          </a:p>
        </p:txBody>
      </p:sp>
      <p:sp>
        <p:nvSpPr>
          <p:cNvPr id="8" name="Freeform 8"/>
          <p:cNvSpPr/>
          <p:nvPr/>
        </p:nvSpPr>
        <p:spPr>
          <a:xfrm rot="1511193">
            <a:off x="-228525" y="6303874"/>
            <a:ext cx="3534315" cy="4604971"/>
          </a:xfrm>
          <a:custGeom>
            <a:avLst/>
            <a:gdLst/>
            <a:ahLst/>
            <a:cxnLst/>
            <a:rect l="l" t="t" r="r" b="b"/>
            <a:pathLst>
              <a:path w="3534315" h="4604971">
                <a:moveTo>
                  <a:pt x="0" y="0"/>
                </a:moveTo>
                <a:lnTo>
                  <a:pt x="3534315" y="0"/>
                </a:lnTo>
                <a:lnTo>
                  <a:pt x="3534315" y="4604971"/>
                </a:lnTo>
                <a:lnTo>
                  <a:pt x="0" y="4604971"/>
                </a:lnTo>
                <a:lnTo>
                  <a:pt x="0" y="0"/>
                </a:lnTo>
                <a:close/>
              </a:path>
            </a:pathLst>
          </a:custGeom>
          <a:blipFill>
            <a:blip r:embed="rId7"/>
            <a:stretch>
              <a:fillRect/>
            </a:stretch>
          </a:blipFill>
        </p:spPr>
        <p:txBody>
          <a:bodyPr/>
          <a:lstStyle/>
          <a:p>
            <a:endParaRPr lang="en-US"/>
          </a:p>
        </p:txBody>
      </p:sp>
      <p:sp>
        <p:nvSpPr>
          <p:cNvPr id="9" name="Freeform 9"/>
          <p:cNvSpPr/>
          <p:nvPr/>
        </p:nvSpPr>
        <p:spPr>
          <a:xfrm rot="-9501119">
            <a:off x="14359177" y="-465843"/>
            <a:ext cx="3790824" cy="4939184"/>
          </a:xfrm>
          <a:custGeom>
            <a:avLst/>
            <a:gdLst/>
            <a:ahLst/>
            <a:cxnLst/>
            <a:rect l="l" t="t" r="r" b="b"/>
            <a:pathLst>
              <a:path w="3790824" h="4939184">
                <a:moveTo>
                  <a:pt x="0" y="0"/>
                </a:moveTo>
                <a:lnTo>
                  <a:pt x="3790824" y="0"/>
                </a:lnTo>
                <a:lnTo>
                  <a:pt x="3790824" y="4939184"/>
                </a:lnTo>
                <a:lnTo>
                  <a:pt x="0" y="4939184"/>
                </a:lnTo>
                <a:lnTo>
                  <a:pt x="0" y="0"/>
                </a:lnTo>
                <a:close/>
              </a:path>
            </a:pathLst>
          </a:custGeom>
          <a:blipFill>
            <a:blip r:embed="rId7"/>
            <a:stretch>
              <a:fillRect/>
            </a:stretch>
          </a:blipFill>
        </p:spPr>
        <p:txBody>
          <a:bodyPr/>
          <a:lstStyle/>
          <a:p>
            <a:endParaRPr lang="en-US"/>
          </a:p>
        </p:txBody>
      </p:sp>
      <p:sp>
        <p:nvSpPr>
          <p:cNvPr id="10" name="TextBox 10"/>
          <p:cNvSpPr txBox="1"/>
          <p:nvPr/>
        </p:nvSpPr>
        <p:spPr>
          <a:xfrm>
            <a:off x="2836824" y="915940"/>
            <a:ext cx="12614352" cy="1304925"/>
          </a:xfrm>
          <a:prstGeom prst="rect">
            <a:avLst/>
          </a:prstGeom>
        </p:spPr>
        <p:txBody>
          <a:bodyPr lIns="0" tIns="0" rIns="0" bIns="0" rtlCol="0" anchor="t">
            <a:spAutoFit/>
          </a:bodyPr>
          <a:lstStyle/>
          <a:p>
            <a:pPr algn="ctr">
              <a:lnSpc>
                <a:spcPts val="5197"/>
              </a:lnSpc>
            </a:pPr>
            <a:r>
              <a:rPr lang="en-US" sz="4331" spc="216">
                <a:solidFill>
                  <a:srgbClr val="4F2C33"/>
                </a:solidFill>
                <a:latin typeface="Fraunces"/>
                <a:ea typeface="Fraunces"/>
                <a:cs typeface="Fraunces"/>
                <a:sym typeface="Fraunces"/>
              </a:rPr>
              <a:t>BÀI 4: </a:t>
            </a:r>
          </a:p>
          <a:p>
            <a:pPr algn="ctr">
              <a:lnSpc>
                <a:spcPts val="5197"/>
              </a:lnSpc>
            </a:pPr>
            <a:r>
              <a:rPr lang="en-US" sz="4331" spc="216">
                <a:solidFill>
                  <a:srgbClr val="4F2C33"/>
                </a:solidFill>
                <a:latin typeface="Fraunces"/>
                <a:ea typeface="Fraunces"/>
                <a:cs typeface="Fraunces"/>
                <a:sym typeface="Fraunces"/>
              </a:rPr>
              <a:t>KHÁM PHÁ VẺ ĐẸP VĂN CHƯƠNG</a:t>
            </a:r>
          </a:p>
        </p:txBody>
      </p:sp>
      <p:sp>
        <p:nvSpPr>
          <p:cNvPr id="11" name="TextBox 11"/>
          <p:cNvSpPr txBox="1"/>
          <p:nvPr/>
        </p:nvSpPr>
        <p:spPr>
          <a:xfrm>
            <a:off x="3922936" y="2483156"/>
            <a:ext cx="10697766" cy="721995"/>
          </a:xfrm>
          <a:prstGeom prst="rect">
            <a:avLst/>
          </a:prstGeom>
        </p:spPr>
        <p:txBody>
          <a:bodyPr lIns="0" tIns="0" rIns="0" bIns="0" rtlCol="0" anchor="t">
            <a:spAutoFit/>
          </a:bodyPr>
          <a:lstStyle/>
          <a:p>
            <a:pPr algn="ctr">
              <a:lnSpc>
                <a:spcPts val="5880"/>
              </a:lnSpc>
            </a:pPr>
            <a:r>
              <a:rPr lang="en-US" sz="4200" b="1">
                <a:solidFill>
                  <a:srgbClr val="543110"/>
                </a:solidFill>
                <a:latin typeface="Roboto Bold"/>
                <a:ea typeface="Roboto Bold"/>
                <a:cs typeface="Roboto Bold"/>
                <a:sym typeface="Roboto Bold"/>
              </a:rPr>
              <a:t>THỰC HÀNH TIẾNG VIỆT </a:t>
            </a:r>
          </a:p>
        </p:txBody>
      </p:sp>
      <p:sp>
        <p:nvSpPr>
          <p:cNvPr id="12" name="TextBox 12"/>
          <p:cNvSpPr txBox="1"/>
          <p:nvPr/>
        </p:nvSpPr>
        <p:spPr>
          <a:xfrm>
            <a:off x="1927010" y="3744043"/>
            <a:ext cx="14965206" cy="4470544"/>
          </a:xfrm>
          <a:prstGeom prst="rect">
            <a:avLst/>
          </a:prstGeom>
        </p:spPr>
        <p:txBody>
          <a:bodyPr lIns="0" tIns="0" rIns="0" bIns="0" rtlCol="0" anchor="t">
            <a:spAutoFit/>
          </a:bodyPr>
          <a:lstStyle/>
          <a:p>
            <a:pPr algn="ctr">
              <a:lnSpc>
                <a:spcPts val="11892"/>
              </a:lnSpc>
            </a:pPr>
            <a:r>
              <a:rPr lang="en-US" sz="8494">
                <a:solidFill>
                  <a:srgbClr val="2E2B27"/>
                </a:solidFill>
                <a:latin typeface="#9Slide05 Dear Saturday"/>
                <a:ea typeface="#9Slide05 Dear Saturday"/>
                <a:cs typeface="#9Slide05 Dear Saturday"/>
                <a:sym typeface="#9Slide05 Dear Saturday"/>
              </a:rPr>
              <a:t>Cách dẫn trực tiếp </a:t>
            </a:r>
          </a:p>
          <a:p>
            <a:pPr algn="ctr">
              <a:lnSpc>
                <a:spcPts val="11892"/>
              </a:lnSpc>
            </a:pPr>
            <a:r>
              <a:rPr lang="en-US" sz="8494">
                <a:solidFill>
                  <a:srgbClr val="80623B"/>
                </a:solidFill>
                <a:latin typeface="#9Slide05 Dear Saturday"/>
                <a:ea typeface="#9Slide05 Dear Saturday"/>
                <a:cs typeface="#9Slide05 Dear Saturday"/>
                <a:sym typeface="#9Slide05 Dear Saturday"/>
              </a:rPr>
              <a:t>và</a:t>
            </a:r>
            <a:r>
              <a:rPr lang="en-US" sz="8494">
                <a:solidFill>
                  <a:srgbClr val="2E2B27"/>
                </a:solidFill>
                <a:latin typeface="#9Slide05 Dear Saturday"/>
                <a:ea typeface="#9Slide05 Dear Saturday"/>
                <a:cs typeface="#9Slide05 Dear Saturday"/>
                <a:sym typeface="#9Slide05 Dear Saturday"/>
              </a:rPr>
              <a:t> </a:t>
            </a:r>
          </a:p>
          <a:p>
            <a:pPr algn="ctr">
              <a:lnSpc>
                <a:spcPts val="11892"/>
              </a:lnSpc>
              <a:spcBef>
                <a:spcPct val="0"/>
              </a:spcBef>
            </a:pPr>
            <a:r>
              <a:rPr lang="en-US" sz="8494">
                <a:solidFill>
                  <a:srgbClr val="2E2B27"/>
                </a:solidFill>
                <a:latin typeface="#9Slide05 Dear Saturday"/>
                <a:ea typeface="#9Slide05 Dear Saturday"/>
                <a:cs typeface="#9Slide05 Dear Saturday"/>
                <a:sym typeface="#9Slide05 Dear Saturday"/>
              </a:rPr>
              <a:t>Cách dẫn gián tiếp</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4545" t="-1196" r="-66666" b="-1531"/>
            </a:stretch>
          </a:blipFill>
        </p:spPr>
        <p:txBody>
          <a:bodyPr/>
          <a:lstStyle/>
          <a:p>
            <a:endParaRPr lang="en-US"/>
          </a:p>
        </p:txBody>
      </p:sp>
      <p:sp>
        <p:nvSpPr>
          <p:cNvPr id="3" name="Freeform 3"/>
          <p:cNvSpPr/>
          <p:nvPr/>
        </p:nvSpPr>
        <p:spPr>
          <a:xfrm>
            <a:off x="-858248" y="-164915"/>
            <a:ext cx="5908582" cy="10616830"/>
          </a:xfrm>
          <a:custGeom>
            <a:avLst/>
            <a:gdLst/>
            <a:ahLst/>
            <a:cxnLst/>
            <a:rect l="l" t="t" r="r" b="b"/>
            <a:pathLst>
              <a:path w="5908582" h="10616830">
                <a:moveTo>
                  <a:pt x="0" y="0"/>
                </a:moveTo>
                <a:lnTo>
                  <a:pt x="5908582" y="0"/>
                </a:lnTo>
                <a:lnTo>
                  <a:pt x="5908582" y="10616830"/>
                </a:lnTo>
                <a:lnTo>
                  <a:pt x="0" y="10616830"/>
                </a:lnTo>
                <a:lnTo>
                  <a:pt x="0" y="0"/>
                </a:lnTo>
                <a:close/>
              </a:path>
            </a:pathLst>
          </a:custGeom>
          <a:blipFill>
            <a:blip r:embed="rId3"/>
            <a:stretch>
              <a:fillRect r="-200100"/>
            </a:stretch>
          </a:blipFill>
        </p:spPr>
        <p:txBody>
          <a:bodyPr/>
          <a:lstStyle/>
          <a:p>
            <a:endParaRPr lang="en-US"/>
          </a:p>
        </p:txBody>
      </p:sp>
      <p:sp>
        <p:nvSpPr>
          <p:cNvPr id="4" name="TextBox 4"/>
          <p:cNvSpPr txBox="1"/>
          <p:nvPr/>
        </p:nvSpPr>
        <p:spPr>
          <a:xfrm>
            <a:off x="5050334" y="1745329"/>
            <a:ext cx="12997468" cy="1581150"/>
          </a:xfrm>
          <a:prstGeom prst="rect">
            <a:avLst/>
          </a:prstGeom>
        </p:spPr>
        <p:txBody>
          <a:bodyPr lIns="0" tIns="0" rIns="0" bIns="0" rtlCol="0" anchor="t">
            <a:spAutoFit/>
          </a:bodyPr>
          <a:lstStyle/>
          <a:p>
            <a:pPr algn="just">
              <a:lnSpc>
                <a:spcPts val="6299"/>
              </a:lnSpc>
              <a:spcBef>
                <a:spcPct val="0"/>
              </a:spcBef>
            </a:pPr>
            <a:r>
              <a:rPr lang="en-US" sz="4500" b="1">
                <a:solidFill>
                  <a:srgbClr val="000000"/>
                </a:solidFill>
                <a:latin typeface="Roboto Condensed Bold"/>
                <a:ea typeface="Roboto Condensed Bold"/>
                <a:cs typeface="Roboto Condensed Bold"/>
                <a:sym typeface="Roboto Condensed Bold"/>
              </a:rPr>
              <a:t>Ghép các lời dẫn (in đậm) ở bên A với cách dẫn phù hợp ở bên B:</a:t>
            </a:r>
          </a:p>
        </p:txBody>
      </p:sp>
      <p:sp>
        <p:nvSpPr>
          <p:cNvPr id="5" name="TextBox 5"/>
          <p:cNvSpPr txBox="1"/>
          <p:nvPr/>
        </p:nvSpPr>
        <p:spPr>
          <a:xfrm>
            <a:off x="5050334" y="4109658"/>
            <a:ext cx="12997468" cy="1581150"/>
          </a:xfrm>
          <a:prstGeom prst="rect">
            <a:avLst/>
          </a:prstGeom>
        </p:spPr>
        <p:txBody>
          <a:bodyPr lIns="0" tIns="0" rIns="0" bIns="0" rtlCol="0" anchor="t">
            <a:spAutoFit/>
          </a:bodyPr>
          <a:lstStyle/>
          <a:p>
            <a:pPr algn="just">
              <a:lnSpc>
                <a:spcPts val="6299"/>
              </a:lnSpc>
              <a:spcBef>
                <a:spcPct val="0"/>
              </a:spcBef>
            </a:pPr>
            <a:r>
              <a:rPr lang="en-US" sz="4500">
                <a:solidFill>
                  <a:srgbClr val="000000"/>
                </a:solidFill>
                <a:latin typeface="Roboto Condensed"/>
                <a:ea typeface="Roboto Condensed"/>
                <a:cs typeface="Roboto Condensed"/>
                <a:sym typeface="Roboto Condensed"/>
              </a:rPr>
              <a:t>c) Anh tìm vô nhà gặp mạ, kể với mạ </a:t>
            </a:r>
            <a:r>
              <a:rPr lang="en-US" sz="4500" b="1">
                <a:solidFill>
                  <a:srgbClr val="000000"/>
                </a:solidFill>
                <a:latin typeface="Roboto Condensed Bold"/>
                <a:ea typeface="Roboto Condensed Bold"/>
                <a:cs typeface="Roboto Condensed Bold"/>
                <a:sym typeface="Roboto Condensed Bold"/>
              </a:rPr>
              <a:t>anh ấy gặp cậu đang theo bộ đội đi qua bên mặt trận…</a:t>
            </a:r>
            <a:r>
              <a:rPr lang="en-US" sz="4500">
                <a:solidFill>
                  <a:srgbClr val="000000"/>
                </a:solidFill>
                <a:latin typeface="Roboto Condensed"/>
                <a:ea typeface="Roboto Condensed"/>
                <a:cs typeface="Roboto Condensed"/>
                <a:sym typeface="Roboto Condensed"/>
              </a:rPr>
              <a:t> (Phùng Quán)</a:t>
            </a:r>
          </a:p>
        </p:txBody>
      </p:sp>
      <p:sp>
        <p:nvSpPr>
          <p:cNvPr id="6" name="TextBox 6"/>
          <p:cNvSpPr txBox="1"/>
          <p:nvPr/>
        </p:nvSpPr>
        <p:spPr>
          <a:xfrm>
            <a:off x="5050334" y="7680957"/>
            <a:ext cx="12515154" cy="781050"/>
          </a:xfrm>
          <a:prstGeom prst="rect">
            <a:avLst/>
          </a:prstGeom>
        </p:spPr>
        <p:txBody>
          <a:bodyPr lIns="0" tIns="0" rIns="0" bIns="0" rtlCol="0" anchor="t">
            <a:spAutoFit/>
          </a:bodyPr>
          <a:lstStyle/>
          <a:p>
            <a:pPr algn="r">
              <a:lnSpc>
                <a:spcPts val="6299"/>
              </a:lnSpc>
              <a:spcBef>
                <a:spcPct val="0"/>
              </a:spcBef>
            </a:pPr>
            <a:r>
              <a:rPr lang="en-US" sz="4500" b="1">
                <a:solidFill>
                  <a:srgbClr val="7F2525"/>
                </a:solidFill>
                <a:latin typeface="Roboto Condensed Bold"/>
                <a:ea typeface="Roboto Condensed Bold"/>
                <a:cs typeface="Roboto Condensed Bold"/>
                <a:sym typeface="Roboto Condensed Bold"/>
              </a:rPr>
              <a:t>2) Dẫn gián tiếp lời nói của nhân vật</a:t>
            </a:r>
          </a:p>
        </p:txBody>
      </p:sp>
      <p:sp>
        <p:nvSpPr>
          <p:cNvPr id="7" name="Freeform 7"/>
          <p:cNvSpPr/>
          <p:nvPr/>
        </p:nvSpPr>
        <p:spPr>
          <a:xfrm>
            <a:off x="7356214" y="7140756"/>
            <a:ext cx="1028276" cy="1270903"/>
          </a:xfrm>
          <a:custGeom>
            <a:avLst/>
            <a:gdLst/>
            <a:ahLst/>
            <a:cxnLst/>
            <a:rect l="l" t="t" r="r" b="b"/>
            <a:pathLst>
              <a:path w="1028276" h="1270903">
                <a:moveTo>
                  <a:pt x="0" y="0"/>
                </a:moveTo>
                <a:lnTo>
                  <a:pt x="1028276" y="0"/>
                </a:lnTo>
                <a:lnTo>
                  <a:pt x="1028276" y="1270903"/>
                </a:lnTo>
                <a:lnTo>
                  <a:pt x="0" y="1270903"/>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a:p>
        </p:txBody>
      </p:sp>
      <p:sp>
        <p:nvSpPr>
          <p:cNvPr id="8" name="TextBox 8"/>
          <p:cNvSpPr txBox="1"/>
          <p:nvPr/>
        </p:nvSpPr>
        <p:spPr>
          <a:xfrm>
            <a:off x="8308300" y="293191"/>
            <a:ext cx="6322100" cy="938655"/>
          </a:xfrm>
          <a:prstGeom prst="rect">
            <a:avLst/>
          </a:prstGeom>
        </p:spPr>
        <p:txBody>
          <a:bodyPr wrap="square" lIns="0" tIns="0" rIns="0" bIns="0" rtlCol="0" anchor="t">
            <a:spAutoFit/>
          </a:bodyPr>
          <a:lstStyle/>
          <a:p>
            <a:pPr algn="ctr">
              <a:lnSpc>
                <a:spcPts val="8391"/>
              </a:lnSpc>
              <a:spcBef>
                <a:spcPct val="0"/>
              </a:spcBef>
            </a:pPr>
            <a:r>
              <a:rPr lang="en-US" sz="5994" spc="179" dirty="0">
                <a:solidFill>
                  <a:srgbClr val="620404"/>
                </a:solidFill>
                <a:latin typeface="#9Slide07 SFU Blackout"/>
                <a:ea typeface="#9Slide07 SFU Blackout"/>
                <a:cs typeface="#9Slide07 SFU Blackout"/>
                <a:sym typeface="#9Slide07 SFU Blackout"/>
              </a:rPr>
              <a:t>BÀI TẬP NHANH</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4545" t="-1196" r="-66666" b="-1531"/>
            </a:stretch>
          </a:blipFill>
        </p:spPr>
        <p:txBody>
          <a:bodyPr/>
          <a:lstStyle/>
          <a:p>
            <a:endParaRPr lang="en-US"/>
          </a:p>
        </p:txBody>
      </p:sp>
      <p:sp>
        <p:nvSpPr>
          <p:cNvPr id="3" name="Freeform 3"/>
          <p:cNvSpPr/>
          <p:nvPr/>
        </p:nvSpPr>
        <p:spPr>
          <a:xfrm>
            <a:off x="-858248" y="-164915"/>
            <a:ext cx="5908582" cy="10616830"/>
          </a:xfrm>
          <a:custGeom>
            <a:avLst/>
            <a:gdLst/>
            <a:ahLst/>
            <a:cxnLst/>
            <a:rect l="l" t="t" r="r" b="b"/>
            <a:pathLst>
              <a:path w="5908582" h="10616830">
                <a:moveTo>
                  <a:pt x="0" y="0"/>
                </a:moveTo>
                <a:lnTo>
                  <a:pt x="5908582" y="0"/>
                </a:lnTo>
                <a:lnTo>
                  <a:pt x="5908582" y="10616830"/>
                </a:lnTo>
                <a:lnTo>
                  <a:pt x="0" y="10616830"/>
                </a:lnTo>
                <a:lnTo>
                  <a:pt x="0" y="0"/>
                </a:lnTo>
                <a:close/>
              </a:path>
            </a:pathLst>
          </a:custGeom>
          <a:blipFill>
            <a:blip r:embed="rId3"/>
            <a:stretch>
              <a:fillRect r="-200100"/>
            </a:stretch>
          </a:blipFill>
        </p:spPr>
        <p:txBody>
          <a:bodyPr/>
          <a:lstStyle/>
          <a:p>
            <a:endParaRPr lang="en-US"/>
          </a:p>
        </p:txBody>
      </p:sp>
      <p:sp>
        <p:nvSpPr>
          <p:cNvPr id="4" name="TextBox 4"/>
          <p:cNvSpPr txBox="1"/>
          <p:nvPr/>
        </p:nvSpPr>
        <p:spPr>
          <a:xfrm>
            <a:off x="5050334" y="1745329"/>
            <a:ext cx="12997468" cy="1581150"/>
          </a:xfrm>
          <a:prstGeom prst="rect">
            <a:avLst/>
          </a:prstGeom>
        </p:spPr>
        <p:txBody>
          <a:bodyPr lIns="0" tIns="0" rIns="0" bIns="0" rtlCol="0" anchor="t">
            <a:spAutoFit/>
          </a:bodyPr>
          <a:lstStyle/>
          <a:p>
            <a:pPr algn="just">
              <a:lnSpc>
                <a:spcPts val="6299"/>
              </a:lnSpc>
              <a:spcBef>
                <a:spcPct val="0"/>
              </a:spcBef>
            </a:pPr>
            <a:r>
              <a:rPr lang="en-US" sz="4500" b="1">
                <a:solidFill>
                  <a:srgbClr val="000000"/>
                </a:solidFill>
                <a:latin typeface="Roboto Condensed Bold"/>
                <a:ea typeface="Roboto Condensed Bold"/>
                <a:cs typeface="Roboto Condensed Bold"/>
                <a:sym typeface="Roboto Condensed Bold"/>
              </a:rPr>
              <a:t>Ghép các lời dẫn (in đậm) ở bên A với cách dẫn phù hợp ở bên B:</a:t>
            </a:r>
          </a:p>
        </p:txBody>
      </p:sp>
      <p:sp>
        <p:nvSpPr>
          <p:cNvPr id="5" name="TextBox 5"/>
          <p:cNvSpPr txBox="1"/>
          <p:nvPr/>
        </p:nvSpPr>
        <p:spPr>
          <a:xfrm>
            <a:off x="5050334" y="4109658"/>
            <a:ext cx="12997468" cy="2381250"/>
          </a:xfrm>
          <a:prstGeom prst="rect">
            <a:avLst/>
          </a:prstGeom>
        </p:spPr>
        <p:txBody>
          <a:bodyPr lIns="0" tIns="0" rIns="0" bIns="0" rtlCol="0" anchor="t">
            <a:spAutoFit/>
          </a:bodyPr>
          <a:lstStyle/>
          <a:p>
            <a:pPr algn="just">
              <a:lnSpc>
                <a:spcPts val="6299"/>
              </a:lnSpc>
              <a:spcBef>
                <a:spcPct val="0"/>
              </a:spcBef>
            </a:pPr>
            <a:r>
              <a:rPr lang="en-US" sz="4500">
                <a:solidFill>
                  <a:srgbClr val="000000"/>
                </a:solidFill>
                <a:latin typeface="Roboto Condensed"/>
                <a:ea typeface="Roboto Condensed"/>
                <a:cs typeface="Roboto Condensed"/>
                <a:sym typeface="Roboto Condensed"/>
              </a:rPr>
              <a:t>d) Trong đầu tôi chợt nảy ra một ước mơ rất trẻ con: </a:t>
            </a:r>
            <a:r>
              <a:rPr lang="en-US" sz="4500" b="1">
                <a:solidFill>
                  <a:srgbClr val="000000"/>
                </a:solidFill>
                <a:latin typeface="Roboto Condensed Bold"/>
                <a:ea typeface="Roboto Condensed Bold"/>
                <a:cs typeface="Roboto Condensed Bold"/>
                <a:sym typeface="Roboto Condensed Bold"/>
              </a:rPr>
              <a:t>“Biết đâu có lúc nào đó mình cũng làm được một chiếc xe như thế nhỉ?”. </a:t>
            </a:r>
            <a:r>
              <a:rPr lang="en-US" sz="4500">
                <a:solidFill>
                  <a:srgbClr val="000000"/>
                </a:solidFill>
                <a:latin typeface="Roboto Condensed"/>
                <a:ea typeface="Roboto Condensed"/>
                <a:cs typeface="Roboto Condensed"/>
                <a:sym typeface="Roboto Condensed"/>
              </a:rPr>
              <a:t>(Hon-đa Sô-i-chi-rô – Honda Soichiro)</a:t>
            </a:r>
          </a:p>
        </p:txBody>
      </p:sp>
      <p:sp>
        <p:nvSpPr>
          <p:cNvPr id="6" name="TextBox 6"/>
          <p:cNvSpPr txBox="1"/>
          <p:nvPr/>
        </p:nvSpPr>
        <p:spPr>
          <a:xfrm>
            <a:off x="5050334" y="7680957"/>
            <a:ext cx="12515154" cy="781050"/>
          </a:xfrm>
          <a:prstGeom prst="rect">
            <a:avLst/>
          </a:prstGeom>
        </p:spPr>
        <p:txBody>
          <a:bodyPr lIns="0" tIns="0" rIns="0" bIns="0" rtlCol="0" anchor="t">
            <a:spAutoFit/>
          </a:bodyPr>
          <a:lstStyle/>
          <a:p>
            <a:pPr algn="r">
              <a:lnSpc>
                <a:spcPts val="6299"/>
              </a:lnSpc>
              <a:spcBef>
                <a:spcPct val="0"/>
              </a:spcBef>
            </a:pPr>
            <a:r>
              <a:rPr lang="en-US" sz="4500" b="1">
                <a:solidFill>
                  <a:srgbClr val="7F2525"/>
                </a:solidFill>
                <a:latin typeface="Roboto Condensed Bold"/>
                <a:ea typeface="Roboto Condensed Bold"/>
                <a:cs typeface="Roboto Condensed Bold"/>
                <a:sym typeface="Roboto Condensed Bold"/>
              </a:rPr>
              <a:t>1) Dẫn trực tiếp ý nghĩ của nhân vật</a:t>
            </a:r>
          </a:p>
        </p:txBody>
      </p:sp>
      <p:sp>
        <p:nvSpPr>
          <p:cNvPr id="7" name="Freeform 7"/>
          <p:cNvSpPr/>
          <p:nvPr/>
        </p:nvSpPr>
        <p:spPr>
          <a:xfrm>
            <a:off x="7667086" y="7191104"/>
            <a:ext cx="1028276" cy="1270903"/>
          </a:xfrm>
          <a:custGeom>
            <a:avLst/>
            <a:gdLst/>
            <a:ahLst/>
            <a:cxnLst/>
            <a:rect l="l" t="t" r="r" b="b"/>
            <a:pathLst>
              <a:path w="1028276" h="1270903">
                <a:moveTo>
                  <a:pt x="0" y="0"/>
                </a:moveTo>
                <a:lnTo>
                  <a:pt x="1028276" y="0"/>
                </a:lnTo>
                <a:lnTo>
                  <a:pt x="1028276" y="1270903"/>
                </a:lnTo>
                <a:lnTo>
                  <a:pt x="0" y="1270903"/>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a:p>
        </p:txBody>
      </p:sp>
      <p:sp>
        <p:nvSpPr>
          <p:cNvPr id="8" name="TextBox 8"/>
          <p:cNvSpPr txBox="1"/>
          <p:nvPr/>
        </p:nvSpPr>
        <p:spPr>
          <a:xfrm>
            <a:off x="8308300" y="293191"/>
            <a:ext cx="6550700" cy="938655"/>
          </a:xfrm>
          <a:prstGeom prst="rect">
            <a:avLst/>
          </a:prstGeom>
        </p:spPr>
        <p:txBody>
          <a:bodyPr wrap="square" lIns="0" tIns="0" rIns="0" bIns="0" rtlCol="0" anchor="t">
            <a:spAutoFit/>
          </a:bodyPr>
          <a:lstStyle/>
          <a:p>
            <a:pPr algn="ctr">
              <a:lnSpc>
                <a:spcPts val="8391"/>
              </a:lnSpc>
              <a:spcBef>
                <a:spcPct val="0"/>
              </a:spcBef>
            </a:pPr>
            <a:r>
              <a:rPr lang="en-US" sz="5994" spc="179" dirty="0">
                <a:solidFill>
                  <a:srgbClr val="620404"/>
                </a:solidFill>
                <a:latin typeface="#9Slide07 SFU Blackout"/>
                <a:ea typeface="#9Slide07 SFU Blackout"/>
                <a:cs typeface="#9Slide07 SFU Blackout"/>
                <a:sym typeface="#9Slide07 SFU Blackout"/>
              </a:rPr>
              <a:t>BÀI TẬP NHANH</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4545" t="-1196" r="-66666" b="-1531"/>
            </a:stretch>
          </a:blipFill>
        </p:spPr>
        <p:txBody>
          <a:bodyPr/>
          <a:lstStyle/>
          <a:p>
            <a:endParaRPr lang="en-US"/>
          </a:p>
        </p:txBody>
      </p:sp>
      <p:grpSp>
        <p:nvGrpSpPr>
          <p:cNvPr id="3" name="Group 3"/>
          <p:cNvGrpSpPr/>
          <p:nvPr/>
        </p:nvGrpSpPr>
        <p:grpSpPr>
          <a:xfrm>
            <a:off x="5849594" y="1493190"/>
            <a:ext cx="11409706" cy="9125472"/>
            <a:chOff x="0" y="0"/>
            <a:chExt cx="15212942" cy="12167296"/>
          </a:xfrm>
        </p:grpSpPr>
        <p:sp>
          <p:nvSpPr>
            <p:cNvPr id="4" name="Freeform 4"/>
            <p:cNvSpPr/>
            <p:nvPr/>
          </p:nvSpPr>
          <p:spPr>
            <a:xfrm>
              <a:off x="0" y="0"/>
              <a:ext cx="11951490" cy="12015062"/>
            </a:xfrm>
            <a:custGeom>
              <a:avLst/>
              <a:gdLst/>
              <a:ahLst/>
              <a:cxnLst/>
              <a:rect l="l" t="t" r="r" b="b"/>
              <a:pathLst>
                <a:path w="11951490" h="12015062">
                  <a:moveTo>
                    <a:pt x="0" y="0"/>
                  </a:moveTo>
                  <a:lnTo>
                    <a:pt x="11951490" y="0"/>
                  </a:lnTo>
                  <a:lnTo>
                    <a:pt x="11951490" y="12015062"/>
                  </a:lnTo>
                  <a:lnTo>
                    <a:pt x="0" y="12015062"/>
                  </a:lnTo>
                  <a:lnTo>
                    <a:pt x="0" y="0"/>
                  </a:lnTo>
                  <a:close/>
                </a:path>
              </a:pathLst>
            </a:custGeom>
            <a:blipFill>
              <a:blip r:embed="rId3"/>
              <a:stretch>
                <a:fillRect/>
              </a:stretch>
            </a:blipFill>
          </p:spPr>
          <p:txBody>
            <a:bodyPr/>
            <a:lstStyle/>
            <a:p>
              <a:endParaRPr lang="en-US"/>
            </a:p>
          </p:txBody>
        </p:sp>
        <p:sp>
          <p:nvSpPr>
            <p:cNvPr id="5" name="Freeform 5"/>
            <p:cNvSpPr/>
            <p:nvPr/>
          </p:nvSpPr>
          <p:spPr>
            <a:xfrm>
              <a:off x="1425638" y="0"/>
              <a:ext cx="13787304" cy="12167296"/>
            </a:xfrm>
            <a:custGeom>
              <a:avLst/>
              <a:gdLst/>
              <a:ahLst/>
              <a:cxnLst/>
              <a:rect l="l" t="t" r="r" b="b"/>
              <a:pathLst>
                <a:path w="13787304" h="12167296">
                  <a:moveTo>
                    <a:pt x="0" y="0"/>
                  </a:moveTo>
                  <a:lnTo>
                    <a:pt x="13787304" y="0"/>
                  </a:lnTo>
                  <a:lnTo>
                    <a:pt x="13787304" y="12167296"/>
                  </a:lnTo>
                  <a:lnTo>
                    <a:pt x="0" y="12167296"/>
                  </a:lnTo>
                  <a:lnTo>
                    <a:pt x="0" y="0"/>
                  </a:lnTo>
                  <a:close/>
                </a:path>
              </a:pathLst>
            </a:custGeom>
            <a:blipFill>
              <a:blip r:embed="rId4"/>
              <a:stretch>
                <a:fillRect/>
              </a:stretch>
            </a:blipFill>
          </p:spPr>
          <p:txBody>
            <a:bodyPr/>
            <a:lstStyle/>
            <a:p>
              <a:endParaRPr lang="en-US"/>
            </a:p>
          </p:txBody>
        </p:sp>
      </p:grpSp>
      <p:sp>
        <p:nvSpPr>
          <p:cNvPr id="6" name="AutoShape 6"/>
          <p:cNvSpPr/>
          <p:nvPr/>
        </p:nvSpPr>
        <p:spPr>
          <a:xfrm>
            <a:off x="7366087" y="3563049"/>
            <a:ext cx="9468698" cy="1418319"/>
          </a:xfrm>
          <a:prstGeom prst="rect">
            <a:avLst/>
          </a:prstGeom>
          <a:solidFill>
            <a:srgbClr val="486572"/>
          </a:solidFill>
        </p:spPr>
        <p:txBody>
          <a:bodyPr/>
          <a:lstStyle/>
          <a:p>
            <a:endParaRPr lang="en-US"/>
          </a:p>
        </p:txBody>
      </p:sp>
      <p:sp>
        <p:nvSpPr>
          <p:cNvPr id="7" name="Freeform 7"/>
          <p:cNvSpPr/>
          <p:nvPr/>
        </p:nvSpPr>
        <p:spPr>
          <a:xfrm>
            <a:off x="-297855" y="5143500"/>
            <a:ext cx="8046066" cy="6939732"/>
          </a:xfrm>
          <a:custGeom>
            <a:avLst/>
            <a:gdLst/>
            <a:ahLst/>
            <a:cxnLst/>
            <a:rect l="l" t="t" r="r" b="b"/>
            <a:pathLst>
              <a:path w="8046066" h="6939732">
                <a:moveTo>
                  <a:pt x="0" y="0"/>
                </a:moveTo>
                <a:lnTo>
                  <a:pt x="8046066" y="0"/>
                </a:lnTo>
                <a:lnTo>
                  <a:pt x="8046066" y="6939732"/>
                </a:lnTo>
                <a:lnTo>
                  <a:pt x="0" y="6939732"/>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en-US"/>
          </a:p>
        </p:txBody>
      </p:sp>
      <p:sp>
        <p:nvSpPr>
          <p:cNvPr id="8" name="TextBox 8"/>
          <p:cNvSpPr txBox="1"/>
          <p:nvPr/>
        </p:nvSpPr>
        <p:spPr>
          <a:xfrm>
            <a:off x="577037" y="561023"/>
            <a:ext cx="18016773" cy="920115"/>
          </a:xfrm>
          <a:prstGeom prst="rect">
            <a:avLst/>
          </a:prstGeom>
        </p:spPr>
        <p:txBody>
          <a:bodyPr lIns="0" tIns="0" rIns="0" bIns="0" rtlCol="0" anchor="t">
            <a:spAutoFit/>
          </a:bodyPr>
          <a:lstStyle/>
          <a:p>
            <a:pPr algn="l">
              <a:lnSpc>
                <a:spcPts val="7559"/>
              </a:lnSpc>
            </a:pPr>
            <a:r>
              <a:rPr lang="en-US" sz="5399" b="1">
                <a:solidFill>
                  <a:srgbClr val="4F2C33"/>
                </a:solidFill>
                <a:latin typeface="Fraunces Bold"/>
                <a:ea typeface="Fraunces Bold"/>
                <a:cs typeface="Fraunces Bold"/>
                <a:sym typeface="Fraunces Bold"/>
              </a:rPr>
              <a:t>II. THỰC HÀNH TIẾNG VIỆT</a:t>
            </a:r>
          </a:p>
        </p:txBody>
      </p:sp>
      <p:sp>
        <p:nvSpPr>
          <p:cNvPr id="9" name="TextBox 9"/>
          <p:cNvSpPr txBox="1"/>
          <p:nvPr/>
        </p:nvSpPr>
        <p:spPr>
          <a:xfrm>
            <a:off x="7748211" y="3840718"/>
            <a:ext cx="8728133" cy="781050"/>
          </a:xfrm>
          <a:prstGeom prst="rect">
            <a:avLst/>
          </a:prstGeom>
        </p:spPr>
        <p:txBody>
          <a:bodyPr lIns="0" tIns="0" rIns="0" bIns="0" rtlCol="0" anchor="t">
            <a:spAutoFit/>
          </a:bodyPr>
          <a:lstStyle/>
          <a:p>
            <a:pPr algn="ctr">
              <a:lnSpc>
                <a:spcPts val="6299"/>
              </a:lnSpc>
              <a:spcBef>
                <a:spcPct val="0"/>
              </a:spcBef>
            </a:pPr>
            <a:r>
              <a:rPr lang="en-US" sz="4500" b="1" spc="135">
                <a:solidFill>
                  <a:srgbClr val="FFFFFF"/>
                </a:solidFill>
                <a:latin typeface="Roboto Condensed Bold"/>
                <a:ea typeface="Roboto Condensed Bold"/>
                <a:cs typeface="Roboto Condensed Bold"/>
                <a:sym typeface="Roboto Condensed Bold"/>
              </a:rPr>
              <a:t>BÀI TẬP 1,2 SGK, tr.93-94</a:t>
            </a:r>
          </a:p>
        </p:txBody>
      </p:sp>
      <p:sp>
        <p:nvSpPr>
          <p:cNvPr id="10" name="TextBox 10"/>
          <p:cNvSpPr txBox="1"/>
          <p:nvPr/>
        </p:nvSpPr>
        <p:spPr>
          <a:xfrm>
            <a:off x="7183961" y="5472370"/>
            <a:ext cx="9832951" cy="2381250"/>
          </a:xfrm>
          <a:prstGeom prst="rect">
            <a:avLst/>
          </a:prstGeom>
        </p:spPr>
        <p:txBody>
          <a:bodyPr lIns="0" tIns="0" rIns="0" bIns="0" rtlCol="0" anchor="t">
            <a:spAutoFit/>
          </a:bodyPr>
          <a:lstStyle/>
          <a:p>
            <a:pPr marL="971550" lvl="1" indent="-485775" algn="just">
              <a:lnSpc>
                <a:spcPts val="6299"/>
              </a:lnSpc>
              <a:buFont typeface="Arial"/>
              <a:buChar char="•"/>
            </a:pPr>
            <a:r>
              <a:rPr lang="en-US" sz="4500">
                <a:solidFill>
                  <a:srgbClr val="000000"/>
                </a:solidFill>
                <a:latin typeface="Roboto Condensed"/>
                <a:ea typeface="Roboto Condensed"/>
                <a:cs typeface="Roboto Condensed"/>
                <a:sym typeface="Roboto Condensed"/>
              </a:rPr>
              <a:t>HS làm bài bài tập theo nhóm 4</a:t>
            </a:r>
          </a:p>
          <a:p>
            <a:pPr marL="971550" lvl="1" indent="-485775" algn="just">
              <a:lnSpc>
                <a:spcPts val="6299"/>
              </a:lnSpc>
              <a:buFont typeface="Arial"/>
              <a:buChar char="•"/>
            </a:pPr>
            <a:r>
              <a:rPr lang="en-US" sz="4500">
                <a:solidFill>
                  <a:srgbClr val="000000"/>
                </a:solidFill>
                <a:latin typeface="Roboto Condensed"/>
                <a:ea typeface="Roboto Condensed"/>
                <a:cs typeface="Roboto Condensed"/>
                <a:sym typeface="Roboto Condensed"/>
              </a:rPr>
              <a:t>Thời gian hoàn thành bài: 10 phút. </a:t>
            </a:r>
          </a:p>
          <a:p>
            <a:pPr marL="971550" lvl="1" indent="-485775" algn="just">
              <a:lnSpc>
                <a:spcPts val="6299"/>
              </a:lnSpc>
              <a:buFont typeface="Arial"/>
              <a:buChar char="•"/>
            </a:pPr>
            <a:r>
              <a:rPr lang="en-US" sz="4500">
                <a:solidFill>
                  <a:srgbClr val="000000"/>
                </a:solidFill>
                <a:latin typeface="Roboto Condensed"/>
                <a:ea typeface="Roboto Condensed"/>
                <a:cs typeface="Roboto Condensed"/>
                <a:sym typeface="Roboto Condensed"/>
              </a:rPr>
              <a:t>GV gọi ngẫu nhiên các nhóm trình bày.</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flipV="1">
            <a:off x="0" y="0"/>
            <a:ext cx="18288000" cy="10287000"/>
          </a:xfrm>
          <a:custGeom>
            <a:avLst/>
            <a:gdLst/>
            <a:ahLst/>
            <a:cxnLst/>
            <a:rect l="l" t="t" r="r" b="b"/>
            <a:pathLst>
              <a:path w="18288000" h="10287000">
                <a:moveTo>
                  <a:pt x="18288000" y="10287000"/>
                </a:moveTo>
                <a:lnTo>
                  <a:pt x="0" y="10287000"/>
                </a:lnTo>
                <a:lnTo>
                  <a:pt x="0" y="0"/>
                </a:lnTo>
                <a:lnTo>
                  <a:pt x="18288000" y="0"/>
                </a:lnTo>
                <a:lnTo>
                  <a:pt x="18288000" y="10287000"/>
                </a:lnTo>
                <a:close/>
              </a:path>
            </a:pathLst>
          </a:custGeom>
          <a:blipFill>
            <a:blip r:embed="rId2"/>
            <a:stretch>
              <a:fillRect b="-30222"/>
            </a:stretch>
          </a:blipFill>
        </p:spPr>
        <p:txBody>
          <a:bodyPr/>
          <a:lstStyle/>
          <a:p>
            <a:endParaRPr lang="en-US"/>
          </a:p>
        </p:txBody>
      </p:sp>
      <p:sp>
        <p:nvSpPr>
          <p:cNvPr id="3" name="Freeform 3"/>
          <p:cNvSpPr/>
          <p:nvPr/>
        </p:nvSpPr>
        <p:spPr>
          <a:xfrm>
            <a:off x="4748418" y="3578846"/>
            <a:ext cx="14929308" cy="10618470"/>
          </a:xfrm>
          <a:custGeom>
            <a:avLst/>
            <a:gdLst/>
            <a:ahLst/>
            <a:cxnLst/>
            <a:rect l="l" t="t" r="r" b="b"/>
            <a:pathLst>
              <a:path w="14929308" h="10618470">
                <a:moveTo>
                  <a:pt x="0" y="0"/>
                </a:moveTo>
                <a:lnTo>
                  <a:pt x="14929308" y="0"/>
                </a:lnTo>
                <a:lnTo>
                  <a:pt x="14929308" y="10618470"/>
                </a:lnTo>
                <a:lnTo>
                  <a:pt x="0" y="10618470"/>
                </a:lnTo>
                <a:lnTo>
                  <a:pt x="0" y="0"/>
                </a:lnTo>
                <a:close/>
              </a:path>
            </a:pathLst>
          </a:custGeom>
          <a:blipFill>
            <a:blip r:embed="rId3"/>
            <a:stretch>
              <a:fillRect/>
            </a:stretch>
          </a:blipFill>
        </p:spPr>
        <p:txBody>
          <a:bodyPr/>
          <a:lstStyle/>
          <a:p>
            <a:endParaRPr lang="en-US"/>
          </a:p>
        </p:txBody>
      </p:sp>
      <p:grpSp>
        <p:nvGrpSpPr>
          <p:cNvPr id="4" name="Group 4"/>
          <p:cNvGrpSpPr/>
          <p:nvPr/>
        </p:nvGrpSpPr>
        <p:grpSpPr>
          <a:xfrm>
            <a:off x="259281" y="447118"/>
            <a:ext cx="17426212" cy="1920659"/>
            <a:chOff x="0" y="0"/>
            <a:chExt cx="4589620" cy="505853"/>
          </a:xfrm>
        </p:grpSpPr>
        <p:sp>
          <p:nvSpPr>
            <p:cNvPr id="5" name="Freeform 5"/>
            <p:cNvSpPr/>
            <p:nvPr/>
          </p:nvSpPr>
          <p:spPr>
            <a:xfrm>
              <a:off x="0" y="0"/>
              <a:ext cx="4589619" cy="505853"/>
            </a:xfrm>
            <a:custGeom>
              <a:avLst/>
              <a:gdLst/>
              <a:ahLst/>
              <a:cxnLst/>
              <a:rect l="l" t="t" r="r" b="b"/>
              <a:pathLst>
                <a:path w="4589619" h="505853">
                  <a:moveTo>
                    <a:pt x="22658" y="0"/>
                  </a:moveTo>
                  <a:lnTo>
                    <a:pt x="4566962" y="0"/>
                  </a:lnTo>
                  <a:cubicBezTo>
                    <a:pt x="4579475" y="0"/>
                    <a:pt x="4589619" y="10144"/>
                    <a:pt x="4589619" y="22658"/>
                  </a:cubicBezTo>
                  <a:lnTo>
                    <a:pt x="4589619" y="483195"/>
                  </a:lnTo>
                  <a:cubicBezTo>
                    <a:pt x="4589619" y="495709"/>
                    <a:pt x="4579475" y="505853"/>
                    <a:pt x="4566962" y="505853"/>
                  </a:cubicBezTo>
                  <a:lnTo>
                    <a:pt x="22658" y="505853"/>
                  </a:lnTo>
                  <a:cubicBezTo>
                    <a:pt x="10144" y="505853"/>
                    <a:pt x="0" y="495709"/>
                    <a:pt x="0" y="483195"/>
                  </a:cubicBezTo>
                  <a:lnTo>
                    <a:pt x="0" y="22658"/>
                  </a:lnTo>
                  <a:cubicBezTo>
                    <a:pt x="0" y="10144"/>
                    <a:pt x="10144" y="0"/>
                    <a:pt x="22658" y="0"/>
                  </a:cubicBezTo>
                  <a:close/>
                </a:path>
              </a:pathLst>
            </a:custGeom>
            <a:solidFill>
              <a:srgbClr val="FFFDFB"/>
            </a:solidFill>
          </p:spPr>
          <p:txBody>
            <a:bodyPr/>
            <a:lstStyle/>
            <a:p>
              <a:endParaRPr lang="en-US"/>
            </a:p>
          </p:txBody>
        </p:sp>
        <p:sp>
          <p:nvSpPr>
            <p:cNvPr id="6" name="TextBox 6"/>
            <p:cNvSpPr txBox="1"/>
            <p:nvPr/>
          </p:nvSpPr>
          <p:spPr>
            <a:xfrm>
              <a:off x="0" y="-47625"/>
              <a:ext cx="4589620" cy="553478"/>
            </a:xfrm>
            <a:prstGeom prst="rect">
              <a:avLst/>
            </a:prstGeom>
          </p:spPr>
          <p:txBody>
            <a:bodyPr lIns="50800" tIns="50800" rIns="50800" bIns="50800" rtlCol="0" anchor="ctr"/>
            <a:lstStyle/>
            <a:p>
              <a:pPr algn="ctr">
                <a:lnSpc>
                  <a:spcPts val="3359"/>
                </a:lnSpc>
              </a:pPr>
              <a:endParaRPr/>
            </a:p>
          </p:txBody>
        </p:sp>
      </p:grpSp>
      <p:sp>
        <p:nvSpPr>
          <p:cNvPr id="7" name="Freeform 7"/>
          <p:cNvSpPr/>
          <p:nvPr/>
        </p:nvSpPr>
        <p:spPr>
          <a:xfrm>
            <a:off x="17523568" y="540597"/>
            <a:ext cx="1103765" cy="1484280"/>
          </a:xfrm>
          <a:custGeom>
            <a:avLst/>
            <a:gdLst/>
            <a:ahLst/>
            <a:cxnLst/>
            <a:rect l="l" t="t" r="r" b="b"/>
            <a:pathLst>
              <a:path w="1103765" h="1484280">
                <a:moveTo>
                  <a:pt x="0" y="0"/>
                </a:moveTo>
                <a:lnTo>
                  <a:pt x="1103764" y="0"/>
                </a:lnTo>
                <a:lnTo>
                  <a:pt x="1103764" y="1484280"/>
                </a:lnTo>
                <a:lnTo>
                  <a:pt x="0" y="1484280"/>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a:p>
        </p:txBody>
      </p:sp>
      <p:grpSp>
        <p:nvGrpSpPr>
          <p:cNvPr id="8" name="Group 8"/>
          <p:cNvGrpSpPr/>
          <p:nvPr/>
        </p:nvGrpSpPr>
        <p:grpSpPr>
          <a:xfrm>
            <a:off x="430894" y="3578846"/>
            <a:ext cx="17426212" cy="6089723"/>
            <a:chOff x="0" y="0"/>
            <a:chExt cx="4589620" cy="1603878"/>
          </a:xfrm>
        </p:grpSpPr>
        <p:sp>
          <p:nvSpPr>
            <p:cNvPr id="9" name="Freeform 9"/>
            <p:cNvSpPr/>
            <p:nvPr/>
          </p:nvSpPr>
          <p:spPr>
            <a:xfrm>
              <a:off x="0" y="0"/>
              <a:ext cx="4589619" cy="1603878"/>
            </a:xfrm>
            <a:custGeom>
              <a:avLst/>
              <a:gdLst/>
              <a:ahLst/>
              <a:cxnLst/>
              <a:rect l="l" t="t" r="r" b="b"/>
              <a:pathLst>
                <a:path w="4589619" h="1603878">
                  <a:moveTo>
                    <a:pt x="22658" y="0"/>
                  </a:moveTo>
                  <a:lnTo>
                    <a:pt x="4566962" y="0"/>
                  </a:lnTo>
                  <a:cubicBezTo>
                    <a:pt x="4579475" y="0"/>
                    <a:pt x="4589619" y="10144"/>
                    <a:pt x="4589619" y="22658"/>
                  </a:cubicBezTo>
                  <a:lnTo>
                    <a:pt x="4589619" y="1581220"/>
                  </a:lnTo>
                  <a:cubicBezTo>
                    <a:pt x="4589619" y="1593734"/>
                    <a:pt x="4579475" y="1603878"/>
                    <a:pt x="4566962" y="1603878"/>
                  </a:cubicBezTo>
                  <a:lnTo>
                    <a:pt x="22658" y="1603878"/>
                  </a:lnTo>
                  <a:cubicBezTo>
                    <a:pt x="10144" y="1603878"/>
                    <a:pt x="0" y="1593734"/>
                    <a:pt x="0" y="1581220"/>
                  </a:cubicBezTo>
                  <a:lnTo>
                    <a:pt x="0" y="22658"/>
                  </a:lnTo>
                  <a:cubicBezTo>
                    <a:pt x="0" y="10144"/>
                    <a:pt x="10144" y="0"/>
                    <a:pt x="22658" y="0"/>
                  </a:cubicBezTo>
                  <a:close/>
                </a:path>
              </a:pathLst>
            </a:custGeom>
            <a:solidFill>
              <a:srgbClr val="FFFDFB"/>
            </a:solidFill>
          </p:spPr>
          <p:txBody>
            <a:bodyPr/>
            <a:lstStyle/>
            <a:p>
              <a:endParaRPr lang="en-US"/>
            </a:p>
          </p:txBody>
        </p:sp>
        <p:sp>
          <p:nvSpPr>
            <p:cNvPr id="10" name="TextBox 10"/>
            <p:cNvSpPr txBox="1"/>
            <p:nvPr/>
          </p:nvSpPr>
          <p:spPr>
            <a:xfrm>
              <a:off x="0" y="-47625"/>
              <a:ext cx="4589620" cy="1651503"/>
            </a:xfrm>
            <a:prstGeom prst="rect">
              <a:avLst/>
            </a:prstGeom>
          </p:spPr>
          <p:txBody>
            <a:bodyPr lIns="50800" tIns="50800" rIns="50800" bIns="50800" rtlCol="0" anchor="ctr"/>
            <a:lstStyle/>
            <a:p>
              <a:pPr algn="ctr">
                <a:lnSpc>
                  <a:spcPts val="3359"/>
                </a:lnSpc>
              </a:pPr>
              <a:endParaRPr/>
            </a:p>
          </p:txBody>
        </p:sp>
      </p:grpSp>
      <p:sp>
        <p:nvSpPr>
          <p:cNvPr id="11" name="Freeform 11"/>
          <p:cNvSpPr/>
          <p:nvPr/>
        </p:nvSpPr>
        <p:spPr>
          <a:xfrm>
            <a:off x="743445" y="6152043"/>
            <a:ext cx="1125281" cy="1308466"/>
          </a:xfrm>
          <a:custGeom>
            <a:avLst/>
            <a:gdLst/>
            <a:ahLst/>
            <a:cxnLst/>
            <a:rect l="l" t="t" r="r" b="b"/>
            <a:pathLst>
              <a:path w="1125281" h="1308466">
                <a:moveTo>
                  <a:pt x="0" y="0"/>
                </a:moveTo>
                <a:lnTo>
                  <a:pt x="1125281" y="0"/>
                </a:lnTo>
                <a:lnTo>
                  <a:pt x="1125281" y="1308466"/>
                </a:lnTo>
                <a:lnTo>
                  <a:pt x="0" y="1308466"/>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a:p>
        </p:txBody>
      </p:sp>
      <p:sp>
        <p:nvSpPr>
          <p:cNvPr id="12" name="TextBox 12"/>
          <p:cNvSpPr txBox="1"/>
          <p:nvPr/>
        </p:nvSpPr>
        <p:spPr>
          <a:xfrm>
            <a:off x="743445" y="3948064"/>
            <a:ext cx="16515855" cy="1944370"/>
          </a:xfrm>
          <a:prstGeom prst="rect">
            <a:avLst/>
          </a:prstGeom>
        </p:spPr>
        <p:txBody>
          <a:bodyPr lIns="0" tIns="0" rIns="0" bIns="0" rtlCol="0" anchor="t">
            <a:spAutoFit/>
          </a:bodyPr>
          <a:lstStyle/>
          <a:p>
            <a:pPr algn="just">
              <a:lnSpc>
                <a:spcPts val="5179"/>
              </a:lnSpc>
              <a:spcBef>
                <a:spcPct val="0"/>
              </a:spcBef>
            </a:pPr>
            <a:r>
              <a:rPr lang="en-US" sz="3699">
                <a:solidFill>
                  <a:srgbClr val="000000"/>
                </a:solidFill>
                <a:latin typeface="Roboto Condensed"/>
                <a:ea typeface="Roboto Condensed"/>
                <a:cs typeface="Roboto Condensed"/>
                <a:sym typeface="Roboto Condensed"/>
              </a:rPr>
              <a:t>a) Khi chồng ra đi, nàng giãi bày nỗi niềm của mình: “Chàng đi chuyến này, thiếp chẳng dám mong đeo được ấn phong hầu [...], chỉ xin ngày về mang theo được hai chữ bình yên, thế là đủ rồi”. (Nguyễn Đăng Na, “</a:t>
            </a:r>
            <a:r>
              <a:rPr lang="en-US" sz="3699" i="1">
                <a:solidFill>
                  <a:srgbClr val="000000"/>
                </a:solidFill>
                <a:latin typeface="Roboto Condensed Italics"/>
                <a:ea typeface="Roboto Condensed Italics"/>
                <a:cs typeface="Roboto Condensed Italics"/>
                <a:sym typeface="Roboto Condensed Italics"/>
              </a:rPr>
              <a:t>Người con gái Nam Xương” - một bi kịch của con người</a:t>
            </a:r>
            <a:r>
              <a:rPr lang="en-US" sz="3699">
                <a:solidFill>
                  <a:srgbClr val="000000"/>
                </a:solidFill>
                <a:latin typeface="Roboto Condensed"/>
                <a:ea typeface="Roboto Condensed"/>
                <a:cs typeface="Roboto Condensed"/>
                <a:sym typeface="Roboto Condensed"/>
              </a:rPr>
              <a:t>”)</a:t>
            </a:r>
          </a:p>
        </p:txBody>
      </p:sp>
      <p:sp>
        <p:nvSpPr>
          <p:cNvPr id="13" name="TextBox 13"/>
          <p:cNvSpPr txBox="1"/>
          <p:nvPr/>
        </p:nvSpPr>
        <p:spPr>
          <a:xfrm>
            <a:off x="2156498" y="6557032"/>
            <a:ext cx="15102802" cy="1287145"/>
          </a:xfrm>
          <a:prstGeom prst="rect">
            <a:avLst/>
          </a:prstGeom>
        </p:spPr>
        <p:txBody>
          <a:bodyPr lIns="0" tIns="0" rIns="0" bIns="0" rtlCol="0" anchor="t">
            <a:spAutoFit/>
          </a:bodyPr>
          <a:lstStyle/>
          <a:p>
            <a:pPr algn="just">
              <a:lnSpc>
                <a:spcPts val="5179"/>
              </a:lnSpc>
              <a:spcBef>
                <a:spcPct val="0"/>
              </a:spcBef>
            </a:pPr>
            <a:r>
              <a:rPr lang="en-US" sz="3699" b="1" dirty="0" err="1">
                <a:solidFill>
                  <a:srgbClr val="000000"/>
                </a:solidFill>
                <a:latin typeface="Roboto Condensed Bold"/>
                <a:ea typeface="Roboto Condensed Bold"/>
                <a:cs typeface="Roboto Condensed Bold"/>
                <a:sym typeface="Roboto Condensed Bold"/>
              </a:rPr>
              <a:t>Lời</a:t>
            </a:r>
            <a:r>
              <a:rPr lang="en-US" sz="3699" b="1" dirty="0">
                <a:solidFill>
                  <a:srgbClr val="000000"/>
                </a:solidFill>
                <a:latin typeface="Roboto Condensed Bold"/>
                <a:ea typeface="Roboto Condensed Bold"/>
                <a:cs typeface="Roboto Condensed Bold"/>
                <a:sym typeface="Roboto Condensed Bold"/>
              </a:rPr>
              <a:t> </a:t>
            </a:r>
            <a:r>
              <a:rPr lang="en-US" sz="3699" b="1" dirty="0" err="1">
                <a:solidFill>
                  <a:srgbClr val="000000"/>
                </a:solidFill>
                <a:latin typeface="Roboto Condensed Bold"/>
                <a:ea typeface="Roboto Condensed Bold"/>
                <a:cs typeface="Roboto Condensed Bold"/>
                <a:sym typeface="Roboto Condensed Bold"/>
              </a:rPr>
              <a:t>dẫn</a:t>
            </a:r>
            <a:r>
              <a:rPr lang="en-US" sz="3699" b="1" dirty="0">
                <a:solidFill>
                  <a:srgbClr val="000000"/>
                </a:solidFill>
                <a:latin typeface="Roboto Condensed Bold"/>
                <a:ea typeface="Roboto Condensed Bold"/>
                <a:cs typeface="Roboto Condensed Bold"/>
                <a:sym typeface="Roboto Condensed Bold"/>
              </a:rPr>
              <a:t>:</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Chàng</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đi</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chuyến</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này</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thiếp</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chẳng</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dám</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mong</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đeo</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được</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ấn</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phong</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hầu</a:t>
            </a:r>
            <a:r>
              <a:rPr lang="en-US" sz="3699" b="1" dirty="0">
                <a:solidFill>
                  <a:srgbClr val="813331"/>
                </a:solidFill>
                <a:latin typeface="Roboto Condensed Bold"/>
                <a:ea typeface="Roboto Condensed Bold"/>
                <a:cs typeface="Roboto Condensed Bold"/>
                <a:sym typeface="Roboto Condensed Bold"/>
              </a:rPr>
              <a:t> [...], </a:t>
            </a:r>
            <a:r>
              <a:rPr lang="en-US" sz="3699" b="1" dirty="0" err="1">
                <a:solidFill>
                  <a:srgbClr val="813331"/>
                </a:solidFill>
                <a:latin typeface="Roboto Condensed Bold"/>
                <a:ea typeface="Roboto Condensed Bold"/>
                <a:cs typeface="Roboto Condensed Bold"/>
                <a:sym typeface="Roboto Condensed Bold"/>
              </a:rPr>
              <a:t>chỉ</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xin</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ngày</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về</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mang</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theo</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được</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hai</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chữ</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bình</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yên</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thế</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là</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đủ</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rồi</a:t>
            </a:r>
            <a:r>
              <a:rPr lang="en-US" sz="3699" b="1" dirty="0">
                <a:solidFill>
                  <a:srgbClr val="813331"/>
                </a:solidFill>
                <a:latin typeface="Roboto Condensed Bold"/>
                <a:ea typeface="Roboto Condensed Bold"/>
                <a:cs typeface="Roboto Condensed Bold"/>
                <a:sym typeface="Roboto Condensed Bold"/>
              </a:rPr>
              <a:t>”.</a:t>
            </a:r>
          </a:p>
        </p:txBody>
      </p:sp>
      <p:sp>
        <p:nvSpPr>
          <p:cNvPr id="14" name="TextBox 14"/>
          <p:cNvSpPr txBox="1"/>
          <p:nvPr/>
        </p:nvSpPr>
        <p:spPr>
          <a:xfrm>
            <a:off x="440582" y="570268"/>
            <a:ext cx="17082985" cy="1348740"/>
          </a:xfrm>
          <a:prstGeom prst="rect">
            <a:avLst/>
          </a:prstGeom>
        </p:spPr>
        <p:txBody>
          <a:bodyPr lIns="0" tIns="0" rIns="0" bIns="0" rtlCol="0" anchor="t">
            <a:spAutoFit/>
          </a:bodyPr>
          <a:lstStyle/>
          <a:p>
            <a:pPr algn="just">
              <a:lnSpc>
                <a:spcPts val="5460"/>
              </a:lnSpc>
              <a:spcBef>
                <a:spcPct val="0"/>
              </a:spcBef>
            </a:pPr>
            <a:r>
              <a:rPr lang="en-US" sz="3900" b="1">
                <a:solidFill>
                  <a:srgbClr val="813331"/>
                </a:solidFill>
                <a:latin typeface="Roboto Condensed Bold"/>
                <a:ea typeface="Roboto Condensed Bold"/>
                <a:cs typeface="Roboto Condensed Bold"/>
                <a:sym typeface="Roboto Condensed Bold"/>
              </a:rPr>
              <a:t>Bài 1. Xác định phần dẫn trong các câu sau, cho biết phần đó được dẫn theo cách trực tiếp hay gián tiếp. Những dấu hiệu nào giúp em nhận ra điều đó?</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flipV="1">
            <a:off x="0" y="0"/>
            <a:ext cx="18288000" cy="10287000"/>
          </a:xfrm>
          <a:custGeom>
            <a:avLst/>
            <a:gdLst/>
            <a:ahLst/>
            <a:cxnLst/>
            <a:rect l="l" t="t" r="r" b="b"/>
            <a:pathLst>
              <a:path w="18288000" h="10287000">
                <a:moveTo>
                  <a:pt x="18288000" y="10287000"/>
                </a:moveTo>
                <a:lnTo>
                  <a:pt x="0" y="10287000"/>
                </a:lnTo>
                <a:lnTo>
                  <a:pt x="0" y="0"/>
                </a:lnTo>
                <a:lnTo>
                  <a:pt x="18288000" y="0"/>
                </a:lnTo>
                <a:lnTo>
                  <a:pt x="18288000" y="10287000"/>
                </a:lnTo>
                <a:close/>
              </a:path>
            </a:pathLst>
          </a:custGeom>
          <a:blipFill>
            <a:blip r:embed="rId2"/>
            <a:stretch>
              <a:fillRect b="-30222"/>
            </a:stretch>
          </a:blipFill>
        </p:spPr>
        <p:txBody>
          <a:bodyPr/>
          <a:lstStyle/>
          <a:p>
            <a:endParaRPr lang="en-US"/>
          </a:p>
        </p:txBody>
      </p:sp>
      <p:sp>
        <p:nvSpPr>
          <p:cNvPr id="3" name="Freeform 3"/>
          <p:cNvSpPr/>
          <p:nvPr/>
        </p:nvSpPr>
        <p:spPr>
          <a:xfrm>
            <a:off x="4748418" y="3578846"/>
            <a:ext cx="14929308" cy="10618470"/>
          </a:xfrm>
          <a:custGeom>
            <a:avLst/>
            <a:gdLst/>
            <a:ahLst/>
            <a:cxnLst/>
            <a:rect l="l" t="t" r="r" b="b"/>
            <a:pathLst>
              <a:path w="14929308" h="10618470">
                <a:moveTo>
                  <a:pt x="0" y="0"/>
                </a:moveTo>
                <a:lnTo>
                  <a:pt x="14929308" y="0"/>
                </a:lnTo>
                <a:lnTo>
                  <a:pt x="14929308" y="10618470"/>
                </a:lnTo>
                <a:lnTo>
                  <a:pt x="0" y="10618470"/>
                </a:lnTo>
                <a:lnTo>
                  <a:pt x="0" y="0"/>
                </a:lnTo>
                <a:close/>
              </a:path>
            </a:pathLst>
          </a:custGeom>
          <a:blipFill>
            <a:blip r:embed="rId3"/>
            <a:stretch>
              <a:fillRect/>
            </a:stretch>
          </a:blipFill>
        </p:spPr>
        <p:txBody>
          <a:bodyPr/>
          <a:lstStyle/>
          <a:p>
            <a:endParaRPr lang="en-US"/>
          </a:p>
        </p:txBody>
      </p:sp>
      <p:grpSp>
        <p:nvGrpSpPr>
          <p:cNvPr id="4" name="Group 4"/>
          <p:cNvGrpSpPr/>
          <p:nvPr/>
        </p:nvGrpSpPr>
        <p:grpSpPr>
          <a:xfrm>
            <a:off x="430894" y="883497"/>
            <a:ext cx="17426212" cy="2571581"/>
            <a:chOff x="0" y="0"/>
            <a:chExt cx="4589620" cy="677289"/>
          </a:xfrm>
        </p:grpSpPr>
        <p:sp>
          <p:nvSpPr>
            <p:cNvPr id="5" name="Freeform 5"/>
            <p:cNvSpPr/>
            <p:nvPr/>
          </p:nvSpPr>
          <p:spPr>
            <a:xfrm>
              <a:off x="0" y="0"/>
              <a:ext cx="4589619" cy="677289"/>
            </a:xfrm>
            <a:custGeom>
              <a:avLst/>
              <a:gdLst/>
              <a:ahLst/>
              <a:cxnLst/>
              <a:rect l="l" t="t" r="r" b="b"/>
              <a:pathLst>
                <a:path w="4589619" h="677289">
                  <a:moveTo>
                    <a:pt x="22658" y="0"/>
                  </a:moveTo>
                  <a:lnTo>
                    <a:pt x="4566962" y="0"/>
                  </a:lnTo>
                  <a:cubicBezTo>
                    <a:pt x="4579475" y="0"/>
                    <a:pt x="4589619" y="10144"/>
                    <a:pt x="4589619" y="22658"/>
                  </a:cubicBezTo>
                  <a:lnTo>
                    <a:pt x="4589619" y="654631"/>
                  </a:lnTo>
                  <a:cubicBezTo>
                    <a:pt x="4589619" y="667145"/>
                    <a:pt x="4579475" y="677289"/>
                    <a:pt x="4566962" y="677289"/>
                  </a:cubicBezTo>
                  <a:lnTo>
                    <a:pt x="22658" y="677289"/>
                  </a:lnTo>
                  <a:cubicBezTo>
                    <a:pt x="10144" y="677289"/>
                    <a:pt x="0" y="667145"/>
                    <a:pt x="0" y="654631"/>
                  </a:cubicBezTo>
                  <a:lnTo>
                    <a:pt x="0" y="22658"/>
                  </a:lnTo>
                  <a:cubicBezTo>
                    <a:pt x="0" y="10144"/>
                    <a:pt x="10144" y="0"/>
                    <a:pt x="22658" y="0"/>
                  </a:cubicBezTo>
                  <a:close/>
                </a:path>
              </a:pathLst>
            </a:custGeom>
            <a:solidFill>
              <a:srgbClr val="FFFDFB"/>
            </a:solidFill>
          </p:spPr>
          <p:txBody>
            <a:bodyPr/>
            <a:lstStyle/>
            <a:p>
              <a:endParaRPr lang="en-US"/>
            </a:p>
          </p:txBody>
        </p:sp>
        <p:sp>
          <p:nvSpPr>
            <p:cNvPr id="6" name="TextBox 6"/>
            <p:cNvSpPr txBox="1"/>
            <p:nvPr/>
          </p:nvSpPr>
          <p:spPr>
            <a:xfrm>
              <a:off x="0" y="-47625"/>
              <a:ext cx="4589620" cy="724914"/>
            </a:xfrm>
            <a:prstGeom prst="rect">
              <a:avLst/>
            </a:prstGeom>
          </p:spPr>
          <p:txBody>
            <a:bodyPr lIns="50800" tIns="50800" rIns="50800" bIns="50800" rtlCol="0" anchor="ctr"/>
            <a:lstStyle/>
            <a:p>
              <a:pPr algn="ctr">
                <a:lnSpc>
                  <a:spcPts val="3359"/>
                </a:lnSpc>
              </a:pPr>
              <a:endParaRPr/>
            </a:p>
          </p:txBody>
        </p:sp>
      </p:grpSp>
      <p:sp>
        <p:nvSpPr>
          <p:cNvPr id="7" name="Freeform 7"/>
          <p:cNvSpPr/>
          <p:nvPr/>
        </p:nvSpPr>
        <p:spPr>
          <a:xfrm>
            <a:off x="17685493" y="883497"/>
            <a:ext cx="1103765" cy="1484280"/>
          </a:xfrm>
          <a:custGeom>
            <a:avLst/>
            <a:gdLst/>
            <a:ahLst/>
            <a:cxnLst/>
            <a:rect l="l" t="t" r="r" b="b"/>
            <a:pathLst>
              <a:path w="1103765" h="1484280">
                <a:moveTo>
                  <a:pt x="0" y="0"/>
                </a:moveTo>
                <a:lnTo>
                  <a:pt x="1103764" y="0"/>
                </a:lnTo>
                <a:lnTo>
                  <a:pt x="1103764" y="1484280"/>
                </a:lnTo>
                <a:lnTo>
                  <a:pt x="0" y="1484280"/>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a:p>
        </p:txBody>
      </p:sp>
      <p:grpSp>
        <p:nvGrpSpPr>
          <p:cNvPr id="8" name="Group 8"/>
          <p:cNvGrpSpPr/>
          <p:nvPr/>
        </p:nvGrpSpPr>
        <p:grpSpPr>
          <a:xfrm>
            <a:off x="430894" y="4373899"/>
            <a:ext cx="17426212" cy="2341615"/>
            <a:chOff x="0" y="0"/>
            <a:chExt cx="4589620" cy="616722"/>
          </a:xfrm>
        </p:grpSpPr>
        <p:sp>
          <p:nvSpPr>
            <p:cNvPr id="9" name="Freeform 9"/>
            <p:cNvSpPr/>
            <p:nvPr/>
          </p:nvSpPr>
          <p:spPr>
            <a:xfrm>
              <a:off x="0" y="0"/>
              <a:ext cx="4589619" cy="616722"/>
            </a:xfrm>
            <a:custGeom>
              <a:avLst/>
              <a:gdLst/>
              <a:ahLst/>
              <a:cxnLst/>
              <a:rect l="l" t="t" r="r" b="b"/>
              <a:pathLst>
                <a:path w="4589619" h="616722">
                  <a:moveTo>
                    <a:pt x="22658" y="0"/>
                  </a:moveTo>
                  <a:lnTo>
                    <a:pt x="4566962" y="0"/>
                  </a:lnTo>
                  <a:cubicBezTo>
                    <a:pt x="4579475" y="0"/>
                    <a:pt x="4589619" y="10144"/>
                    <a:pt x="4589619" y="22658"/>
                  </a:cubicBezTo>
                  <a:lnTo>
                    <a:pt x="4589619" y="594064"/>
                  </a:lnTo>
                  <a:cubicBezTo>
                    <a:pt x="4589619" y="606577"/>
                    <a:pt x="4579475" y="616722"/>
                    <a:pt x="4566962" y="616722"/>
                  </a:cubicBezTo>
                  <a:lnTo>
                    <a:pt x="22658" y="616722"/>
                  </a:lnTo>
                  <a:cubicBezTo>
                    <a:pt x="10144" y="616722"/>
                    <a:pt x="0" y="606577"/>
                    <a:pt x="0" y="594064"/>
                  </a:cubicBezTo>
                  <a:lnTo>
                    <a:pt x="0" y="22658"/>
                  </a:lnTo>
                  <a:cubicBezTo>
                    <a:pt x="0" y="10144"/>
                    <a:pt x="10144" y="0"/>
                    <a:pt x="22658" y="0"/>
                  </a:cubicBezTo>
                  <a:close/>
                </a:path>
              </a:pathLst>
            </a:custGeom>
            <a:solidFill>
              <a:srgbClr val="FFFDFB"/>
            </a:solidFill>
          </p:spPr>
          <p:txBody>
            <a:bodyPr/>
            <a:lstStyle/>
            <a:p>
              <a:endParaRPr lang="en-US"/>
            </a:p>
          </p:txBody>
        </p:sp>
        <p:sp>
          <p:nvSpPr>
            <p:cNvPr id="10" name="TextBox 10"/>
            <p:cNvSpPr txBox="1"/>
            <p:nvPr/>
          </p:nvSpPr>
          <p:spPr>
            <a:xfrm>
              <a:off x="0" y="-47625"/>
              <a:ext cx="4589620" cy="664347"/>
            </a:xfrm>
            <a:prstGeom prst="rect">
              <a:avLst/>
            </a:prstGeom>
          </p:spPr>
          <p:txBody>
            <a:bodyPr lIns="50800" tIns="50800" rIns="50800" bIns="50800" rtlCol="0" anchor="ctr"/>
            <a:lstStyle/>
            <a:p>
              <a:pPr algn="ctr">
                <a:lnSpc>
                  <a:spcPts val="3359"/>
                </a:lnSpc>
              </a:pPr>
              <a:endParaRPr/>
            </a:p>
          </p:txBody>
        </p:sp>
      </p:grpSp>
      <p:sp>
        <p:nvSpPr>
          <p:cNvPr id="11" name="Freeform 11"/>
          <p:cNvSpPr/>
          <p:nvPr/>
        </p:nvSpPr>
        <p:spPr>
          <a:xfrm>
            <a:off x="259281" y="3363497"/>
            <a:ext cx="1125281" cy="1308466"/>
          </a:xfrm>
          <a:custGeom>
            <a:avLst/>
            <a:gdLst/>
            <a:ahLst/>
            <a:cxnLst/>
            <a:rect l="l" t="t" r="r" b="b"/>
            <a:pathLst>
              <a:path w="1125281" h="1308466">
                <a:moveTo>
                  <a:pt x="0" y="0"/>
                </a:moveTo>
                <a:lnTo>
                  <a:pt x="1125281" y="0"/>
                </a:lnTo>
                <a:lnTo>
                  <a:pt x="1125281" y="1308467"/>
                </a:lnTo>
                <a:lnTo>
                  <a:pt x="0" y="1308467"/>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a:p>
        </p:txBody>
      </p:sp>
      <p:sp>
        <p:nvSpPr>
          <p:cNvPr id="12" name="TextBox 12"/>
          <p:cNvSpPr txBox="1"/>
          <p:nvPr/>
        </p:nvSpPr>
        <p:spPr>
          <a:xfrm>
            <a:off x="1477699" y="1482853"/>
            <a:ext cx="15102802" cy="1384300"/>
          </a:xfrm>
          <a:prstGeom prst="rect">
            <a:avLst/>
          </a:prstGeom>
        </p:spPr>
        <p:txBody>
          <a:bodyPr lIns="0" tIns="0" rIns="0" bIns="0" rtlCol="0" anchor="t">
            <a:spAutoFit/>
          </a:bodyPr>
          <a:lstStyle/>
          <a:p>
            <a:pPr algn="just">
              <a:lnSpc>
                <a:spcPts val="5599"/>
              </a:lnSpc>
              <a:spcBef>
                <a:spcPct val="0"/>
              </a:spcBef>
            </a:pPr>
            <a:r>
              <a:rPr lang="en-US" sz="3999" b="1">
                <a:solidFill>
                  <a:srgbClr val="000000"/>
                </a:solidFill>
                <a:latin typeface="Roboto Condensed Bold"/>
                <a:ea typeface="Roboto Condensed Bold"/>
                <a:cs typeface="Roboto Condensed Bold"/>
                <a:sym typeface="Roboto Condensed Bold"/>
              </a:rPr>
              <a:t>Lời dẫn:</a:t>
            </a:r>
            <a:r>
              <a:rPr lang="en-US" sz="3999" b="1">
                <a:solidFill>
                  <a:srgbClr val="813331"/>
                </a:solidFill>
                <a:latin typeface="Roboto Condensed Bold"/>
                <a:ea typeface="Roboto Condensed Bold"/>
                <a:cs typeface="Roboto Condensed Bold"/>
                <a:sym typeface="Roboto Condensed Bold"/>
              </a:rPr>
              <a:t> “Chàng đi chuyến này, thiếp chẳng dám mong đeo được ấn phong hầu [...], chỉ xin ngày về mang theo được hai chữ bình yên, thế là đủ rồi”.</a:t>
            </a:r>
          </a:p>
        </p:txBody>
      </p:sp>
      <p:sp>
        <p:nvSpPr>
          <p:cNvPr id="13" name="TextBox 13"/>
          <p:cNvSpPr txBox="1"/>
          <p:nvPr/>
        </p:nvSpPr>
        <p:spPr>
          <a:xfrm>
            <a:off x="1689953" y="4709343"/>
            <a:ext cx="15102802" cy="1348740"/>
          </a:xfrm>
          <a:prstGeom prst="rect">
            <a:avLst/>
          </a:prstGeom>
        </p:spPr>
        <p:txBody>
          <a:bodyPr lIns="0" tIns="0" rIns="0" bIns="0" rtlCol="0" anchor="t">
            <a:spAutoFit/>
          </a:bodyPr>
          <a:lstStyle/>
          <a:p>
            <a:pPr marL="842008" lvl="1" indent="-421004" algn="just">
              <a:lnSpc>
                <a:spcPts val="5459"/>
              </a:lnSpc>
              <a:buFont typeface="Arial"/>
              <a:buChar char="•"/>
            </a:pPr>
            <a:r>
              <a:rPr lang="en-US" sz="3899">
                <a:solidFill>
                  <a:srgbClr val="000000"/>
                </a:solidFill>
                <a:latin typeface="Roboto Condensed"/>
                <a:ea typeface="Roboto Condensed"/>
                <a:cs typeface="Roboto Condensed"/>
                <a:sym typeface="Roboto Condensed"/>
              </a:rPr>
              <a:t>Cách dẫn trực tiếp lời nói của nhân vật.</a:t>
            </a:r>
          </a:p>
          <a:p>
            <a:pPr marL="842008" lvl="1" indent="-421004" algn="just">
              <a:lnSpc>
                <a:spcPts val="5459"/>
              </a:lnSpc>
              <a:spcBef>
                <a:spcPct val="0"/>
              </a:spcBef>
              <a:buFont typeface="Arial"/>
              <a:buChar char="•"/>
            </a:pPr>
            <a:r>
              <a:rPr lang="en-US" sz="3899">
                <a:solidFill>
                  <a:srgbClr val="000000"/>
                </a:solidFill>
                <a:latin typeface="Roboto Condensed"/>
                <a:ea typeface="Roboto Condensed"/>
                <a:cs typeface="Roboto Condensed"/>
                <a:sym typeface="Roboto Condensed"/>
              </a:rPr>
              <a:t>Dấu hiệu: Đặt sau dấu hai chấm và trong dấu ngoặc kép</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flipV="1">
            <a:off x="0" y="0"/>
            <a:ext cx="18288000" cy="10287000"/>
          </a:xfrm>
          <a:custGeom>
            <a:avLst/>
            <a:gdLst/>
            <a:ahLst/>
            <a:cxnLst/>
            <a:rect l="l" t="t" r="r" b="b"/>
            <a:pathLst>
              <a:path w="18288000" h="10287000">
                <a:moveTo>
                  <a:pt x="18288000" y="10287000"/>
                </a:moveTo>
                <a:lnTo>
                  <a:pt x="0" y="10287000"/>
                </a:lnTo>
                <a:lnTo>
                  <a:pt x="0" y="0"/>
                </a:lnTo>
                <a:lnTo>
                  <a:pt x="18288000" y="0"/>
                </a:lnTo>
                <a:lnTo>
                  <a:pt x="18288000" y="10287000"/>
                </a:lnTo>
                <a:close/>
              </a:path>
            </a:pathLst>
          </a:custGeom>
          <a:blipFill>
            <a:blip r:embed="rId2"/>
            <a:stretch>
              <a:fillRect b="-30222"/>
            </a:stretch>
          </a:blipFill>
        </p:spPr>
        <p:txBody>
          <a:bodyPr/>
          <a:lstStyle/>
          <a:p>
            <a:endParaRPr lang="en-US"/>
          </a:p>
        </p:txBody>
      </p:sp>
      <p:sp>
        <p:nvSpPr>
          <p:cNvPr id="3" name="Freeform 3"/>
          <p:cNvSpPr/>
          <p:nvPr/>
        </p:nvSpPr>
        <p:spPr>
          <a:xfrm>
            <a:off x="4748418" y="3578846"/>
            <a:ext cx="14929308" cy="10618470"/>
          </a:xfrm>
          <a:custGeom>
            <a:avLst/>
            <a:gdLst/>
            <a:ahLst/>
            <a:cxnLst/>
            <a:rect l="l" t="t" r="r" b="b"/>
            <a:pathLst>
              <a:path w="14929308" h="10618470">
                <a:moveTo>
                  <a:pt x="0" y="0"/>
                </a:moveTo>
                <a:lnTo>
                  <a:pt x="14929308" y="0"/>
                </a:lnTo>
                <a:lnTo>
                  <a:pt x="14929308" y="10618470"/>
                </a:lnTo>
                <a:lnTo>
                  <a:pt x="0" y="10618470"/>
                </a:lnTo>
                <a:lnTo>
                  <a:pt x="0" y="0"/>
                </a:lnTo>
                <a:close/>
              </a:path>
            </a:pathLst>
          </a:custGeom>
          <a:blipFill>
            <a:blip r:embed="rId3"/>
            <a:stretch>
              <a:fillRect/>
            </a:stretch>
          </a:blipFill>
        </p:spPr>
        <p:txBody>
          <a:bodyPr/>
          <a:lstStyle/>
          <a:p>
            <a:endParaRPr lang="en-US"/>
          </a:p>
        </p:txBody>
      </p:sp>
      <p:grpSp>
        <p:nvGrpSpPr>
          <p:cNvPr id="4" name="Group 4"/>
          <p:cNvGrpSpPr/>
          <p:nvPr/>
        </p:nvGrpSpPr>
        <p:grpSpPr>
          <a:xfrm>
            <a:off x="259281" y="447118"/>
            <a:ext cx="17426212" cy="1920659"/>
            <a:chOff x="0" y="0"/>
            <a:chExt cx="4589620" cy="505853"/>
          </a:xfrm>
        </p:grpSpPr>
        <p:sp>
          <p:nvSpPr>
            <p:cNvPr id="5" name="Freeform 5"/>
            <p:cNvSpPr/>
            <p:nvPr/>
          </p:nvSpPr>
          <p:spPr>
            <a:xfrm>
              <a:off x="0" y="0"/>
              <a:ext cx="4589619" cy="505853"/>
            </a:xfrm>
            <a:custGeom>
              <a:avLst/>
              <a:gdLst/>
              <a:ahLst/>
              <a:cxnLst/>
              <a:rect l="l" t="t" r="r" b="b"/>
              <a:pathLst>
                <a:path w="4589619" h="505853">
                  <a:moveTo>
                    <a:pt x="22658" y="0"/>
                  </a:moveTo>
                  <a:lnTo>
                    <a:pt x="4566962" y="0"/>
                  </a:lnTo>
                  <a:cubicBezTo>
                    <a:pt x="4579475" y="0"/>
                    <a:pt x="4589619" y="10144"/>
                    <a:pt x="4589619" y="22658"/>
                  </a:cubicBezTo>
                  <a:lnTo>
                    <a:pt x="4589619" y="483195"/>
                  </a:lnTo>
                  <a:cubicBezTo>
                    <a:pt x="4589619" y="495709"/>
                    <a:pt x="4579475" y="505853"/>
                    <a:pt x="4566962" y="505853"/>
                  </a:cubicBezTo>
                  <a:lnTo>
                    <a:pt x="22658" y="505853"/>
                  </a:lnTo>
                  <a:cubicBezTo>
                    <a:pt x="10144" y="505853"/>
                    <a:pt x="0" y="495709"/>
                    <a:pt x="0" y="483195"/>
                  </a:cubicBezTo>
                  <a:lnTo>
                    <a:pt x="0" y="22658"/>
                  </a:lnTo>
                  <a:cubicBezTo>
                    <a:pt x="0" y="10144"/>
                    <a:pt x="10144" y="0"/>
                    <a:pt x="22658" y="0"/>
                  </a:cubicBezTo>
                  <a:close/>
                </a:path>
              </a:pathLst>
            </a:custGeom>
            <a:solidFill>
              <a:srgbClr val="FFFDFB"/>
            </a:solidFill>
          </p:spPr>
          <p:txBody>
            <a:bodyPr/>
            <a:lstStyle/>
            <a:p>
              <a:endParaRPr lang="en-US"/>
            </a:p>
          </p:txBody>
        </p:sp>
        <p:sp>
          <p:nvSpPr>
            <p:cNvPr id="6" name="TextBox 6"/>
            <p:cNvSpPr txBox="1"/>
            <p:nvPr/>
          </p:nvSpPr>
          <p:spPr>
            <a:xfrm>
              <a:off x="0" y="-47625"/>
              <a:ext cx="4589620" cy="553478"/>
            </a:xfrm>
            <a:prstGeom prst="rect">
              <a:avLst/>
            </a:prstGeom>
          </p:spPr>
          <p:txBody>
            <a:bodyPr lIns="50800" tIns="50800" rIns="50800" bIns="50800" rtlCol="0" anchor="ctr"/>
            <a:lstStyle/>
            <a:p>
              <a:pPr algn="ctr">
                <a:lnSpc>
                  <a:spcPts val="3359"/>
                </a:lnSpc>
              </a:pPr>
              <a:endParaRPr/>
            </a:p>
          </p:txBody>
        </p:sp>
      </p:grpSp>
      <p:sp>
        <p:nvSpPr>
          <p:cNvPr id="7" name="Freeform 7"/>
          <p:cNvSpPr/>
          <p:nvPr/>
        </p:nvSpPr>
        <p:spPr>
          <a:xfrm>
            <a:off x="17523568" y="540597"/>
            <a:ext cx="1103765" cy="1484280"/>
          </a:xfrm>
          <a:custGeom>
            <a:avLst/>
            <a:gdLst/>
            <a:ahLst/>
            <a:cxnLst/>
            <a:rect l="l" t="t" r="r" b="b"/>
            <a:pathLst>
              <a:path w="1103765" h="1484280">
                <a:moveTo>
                  <a:pt x="0" y="0"/>
                </a:moveTo>
                <a:lnTo>
                  <a:pt x="1103764" y="0"/>
                </a:lnTo>
                <a:lnTo>
                  <a:pt x="1103764" y="1484280"/>
                </a:lnTo>
                <a:lnTo>
                  <a:pt x="0" y="1484280"/>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a:p>
        </p:txBody>
      </p:sp>
      <p:grpSp>
        <p:nvGrpSpPr>
          <p:cNvPr id="8" name="Group 8"/>
          <p:cNvGrpSpPr/>
          <p:nvPr/>
        </p:nvGrpSpPr>
        <p:grpSpPr>
          <a:xfrm>
            <a:off x="430894" y="3578846"/>
            <a:ext cx="17426212" cy="6089723"/>
            <a:chOff x="0" y="0"/>
            <a:chExt cx="4589620" cy="1603878"/>
          </a:xfrm>
        </p:grpSpPr>
        <p:sp>
          <p:nvSpPr>
            <p:cNvPr id="9" name="Freeform 9"/>
            <p:cNvSpPr/>
            <p:nvPr/>
          </p:nvSpPr>
          <p:spPr>
            <a:xfrm>
              <a:off x="0" y="0"/>
              <a:ext cx="4589619" cy="1603878"/>
            </a:xfrm>
            <a:custGeom>
              <a:avLst/>
              <a:gdLst/>
              <a:ahLst/>
              <a:cxnLst/>
              <a:rect l="l" t="t" r="r" b="b"/>
              <a:pathLst>
                <a:path w="4589619" h="1603878">
                  <a:moveTo>
                    <a:pt x="22658" y="0"/>
                  </a:moveTo>
                  <a:lnTo>
                    <a:pt x="4566962" y="0"/>
                  </a:lnTo>
                  <a:cubicBezTo>
                    <a:pt x="4579475" y="0"/>
                    <a:pt x="4589619" y="10144"/>
                    <a:pt x="4589619" y="22658"/>
                  </a:cubicBezTo>
                  <a:lnTo>
                    <a:pt x="4589619" y="1581220"/>
                  </a:lnTo>
                  <a:cubicBezTo>
                    <a:pt x="4589619" y="1593734"/>
                    <a:pt x="4579475" y="1603878"/>
                    <a:pt x="4566962" y="1603878"/>
                  </a:cubicBezTo>
                  <a:lnTo>
                    <a:pt x="22658" y="1603878"/>
                  </a:lnTo>
                  <a:cubicBezTo>
                    <a:pt x="10144" y="1603878"/>
                    <a:pt x="0" y="1593734"/>
                    <a:pt x="0" y="1581220"/>
                  </a:cubicBezTo>
                  <a:lnTo>
                    <a:pt x="0" y="22658"/>
                  </a:lnTo>
                  <a:cubicBezTo>
                    <a:pt x="0" y="10144"/>
                    <a:pt x="10144" y="0"/>
                    <a:pt x="22658" y="0"/>
                  </a:cubicBezTo>
                  <a:close/>
                </a:path>
              </a:pathLst>
            </a:custGeom>
            <a:solidFill>
              <a:srgbClr val="FFFDFB"/>
            </a:solidFill>
          </p:spPr>
          <p:txBody>
            <a:bodyPr/>
            <a:lstStyle/>
            <a:p>
              <a:endParaRPr lang="en-US"/>
            </a:p>
          </p:txBody>
        </p:sp>
        <p:sp>
          <p:nvSpPr>
            <p:cNvPr id="10" name="TextBox 10"/>
            <p:cNvSpPr txBox="1"/>
            <p:nvPr/>
          </p:nvSpPr>
          <p:spPr>
            <a:xfrm>
              <a:off x="0" y="-47625"/>
              <a:ext cx="4589620" cy="1651503"/>
            </a:xfrm>
            <a:prstGeom prst="rect">
              <a:avLst/>
            </a:prstGeom>
          </p:spPr>
          <p:txBody>
            <a:bodyPr lIns="50800" tIns="50800" rIns="50800" bIns="50800" rtlCol="0" anchor="ctr"/>
            <a:lstStyle/>
            <a:p>
              <a:pPr algn="ctr">
                <a:lnSpc>
                  <a:spcPts val="3359"/>
                </a:lnSpc>
              </a:pPr>
              <a:endParaRPr/>
            </a:p>
          </p:txBody>
        </p:sp>
      </p:grpSp>
      <p:sp>
        <p:nvSpPr>
          <p:cNvPr id="11" name="Freeform 11"/>
          <p:cNvSpPr/>
          <p:nvPr/>
        </p:nvSpPr>
        <p:spPr>
          <a:xfrm>
            <a:off x="743445" y="6152043"/>
            <a:ext cx="1125281" cy="1308466"/>
          </a:xfrm>
          <a:custGeom>
            <a:avLst/>
            <a:gdLst/>
            <a:ahLst/>
            <a:cxnLst/>
            <a:rect l="l" t="t" r="r" b="b"/>
            <a:pathLst>
              <a:path w="1125281" h="1308466">
                <a:moveTo>
                  <a:pt x="0" y="0"/>
                </a:moveTo>
                <a:lnTo>
                  <a:pt x="1125281" y="0"/>
                </a:lnTo>
                <a:lnTo>
                  <a:pt x="1125281" y="1308466"/>
                </a:lnTo>
                <a:lnTo>
                  <a:pt x="0" y="1308466"/>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a:p>
        </p:txBody>
      </p:sp>
      <p:sp>
        <p:nvSpPr>
          <p:cNvPr id="12" name="TextBox 12"/>
          <p:cNvSpPr txBox="1"/>
          <p:nvPr/>
        </p:nvSpPr>
        <p:spPr>
          <a:xfrm>
            <a:off x="743445" y="3948064"/>
            <a:ext cx="16515855" cy="1944370"/>
          </a:xfrm>
          <a:prstGeom prst="rect">
            <a:avLst/>
          </a:prstGeom>
        </p:spPr>
        <p:txBody>
          <a:bodyPr lIns="0" tIns="0" rIns="0" bIns="0" rtlCol="0" anchor="t">
            <a:spAutoFit/>
          </a:bodyPr>
          <a:lstStyle/>
          <a:p>
            <a:pPr algn="l">
              <a:lnSpc>
                <a:spcPts val="5179"/>
              </a:lnSpc>
            </a:pPr>
            <a:r>
              <a:rPr lang="en-US" sz="3699" dirty="0">
                <a:solidFill>
                  <a:srgbClr val="000000"/>
                </a:solidFill>
                <a:latin typeface="Roboto Condensed"/>
                <a:ea typeface="Roboto Condensed"/>
                <a:cs typeface="Roboto Condensed"/>
                <a:sym typeface="Roboto Condensed"/>
              </a:rPr>
              <a:t>a) Theo </a:t>
            </a:r>
            <a:r>
              <a:rPr lang="en-US" sz="3699" dirty="0" err="1">
                <a:solidFill>
                  <a:srgbClr val="000000"/>
                </a:solidFill>
                <a:latin typeface="Roboto Condensed"/>
                <a:ea typeface="Roboto Condensed"/>
                <a:cs typeface="Roboto Condensed"/>
                <a:sym typeface="Roboto Condensed"/>
              </a:rPr>
              <a:t>như</a:t>
            </a:r>
            <a:r>
              <a:rPr lang="en-US" sz="3699" dirty="0">
                <a:solidFill>
                  <a:srgbClr val="000000"/>
                </a:solidFill>
                <a:latin typeface="Roboto Condensed"/>
                <a:ea typeface="Roboto Condensed"/>
                <a:cs typeface="Roboto Condensed"/>
                <a:sym typeface="Roboto Condensed"/>
              </a:rPr>
              <a:t> </a:t>
            </a:r>
            <a:r>
              <a:rPr lang="en-US" sz="3699" dirty="0" err="1">
                <a:solidFill>
                  <a:srgbClr val="000000"/>
                </a:solidFill>
                <a:latin typeface="Roboto Condensed"/>
                <a:ea typeface="Roboto Condensed"/>
                <a:cs typeface="Roboto Condensed"/>
                <a:sym typeface="Roboto Condensed"/>
              </a:rPr>
              <a:t>lời</a:t>
            </a:r>
            <a:r>
              <a:rPr lang="en-US" sz="3699" dirty="0">
                <a:solidFill>
                  <a:srgbClr val="000000"/>
                </a:solidFill>
                <a:latin typeface="Roboto Condensed"/>
                <a:ea typeface="Roboto Condensed"/>
                <a:cs typeface="Roboto Condensed"/>
                <a:sym typeface="Roboto Condensed"/>
              </a:rPr>
              <a:t> </a:t>
            </a:r>
            <a:r>
              <a:rPr lang="en-US" sz="3699" dirty="0" err="1">
                <a:solidFill>
                  <a:srgbClr val="000000"/>
                </a:solidFill>
                <a:latin typeface="Roboto Condensed"/>
                <a:ea typeface="Roboto Condensed"/>
                <a:cs typeface="Roboto Condensed"/>
                <a:sym typeface="Roboto Condensed"/>
              </a:rPr>
              <a:t>thầy</a:t>
            </a:r>
            <a:r>
              <a:rPr lang="en-US" sz="3699" dirty="0">
                <a:solidFill>
                  <a:srgbClr val="000000"/>
                </a:solidFill>
                <a:latin typeface="Roboto Condensed"/>
                <a:ea typeface="Roboto Condensed"/>
                <a:cs typeface="Roboto Condensed"/>
                <a:sym typeface="Roboto Condensed"/>
              </a:rPr>
              <a:t> </a:t>
            </a:r>
            <a:r>
              <a:rPr lang="en-US" sz="3699" dirty="0" err="1">
                <a:solidFill>
                  <a:srgbClr val="000000"/>
                </a:solidFill>
                <a:latin typeface="Roboto Condensed"/>
                <a:ea typeface="Roboto Condensed"/>
                <a:cs typeface="Roboto Condensed"/>
                <a:sym typeface="Roboto Condensed"/>
              </a:rPr>
              <a:t>giáo</a:t>
            </a:r>
            <a:r>
              <a:rPr lang="en-US" sz="3699" dirty="0">
                <a:solidFill>
                  <a:srgbClr val="000000"/>
                </a:solidFill>
                <a:latin typeface="Roboto Condensed"/>
                <a:ea typeface="Roboto Condensed"/>
                <a:cs typeface="Roboto Condensed"/>
                <a:sym typeface="Roboto Condensed"/>
              </a:rPr>
              <a:t> </a:t>
            </a:r>
            <a:r>
              <a:rPr lang="en-US" sz="3699" dirty="0" err="1">
                <a:solidFill>
                  <a:srgbClr val="000000"/>
                </a:solidFill>
                <a:latin typeface="Roboto Condensed"/>
                <a:ea typeface="Roboto Condensed"/>
                <a:cs typeface="Roboto Condensed"/>
                <a:sym typeface="Roboto Condensed"/>
              </a:rPr>
              <a:t>của</a:t>
            </a:r>
            <a:r>
              <a:rPr lang="en-US" sz="3699" dirty="0">
                <a:solidFill>
                  <a:srgbClr val="000000"/>
                </a:solidFill>
                <a:latin typeface="Roboto Condensed"/>
                <a:ea typeface="Roboto Condensed"/>
                <a:cs typeface="Roboto Condensed"/>
                <a:sym typeface="Roboto Condensed"/>
              </a:rPr>
              <a:t> </a:t>
            </a:r>
            <a:r>
              <a:rPr lang="en-US" sz="3699" dirty="0" err="1">
                <a:solidFill>
                  <a:srgbClr val="000000"/>
                </a:solidFill>
                <a:latin typeface="Roboto Condensed"/>
                <a:ea typeface="Roboto Condensed"/>
                <a:cs typeface="Roboto Condensed"/>
                <a:sym typeface="Roboto Condensed"/>
              </a:rPr>
              <a:t>tôi</a:t>
            </a:r>
            <a:r>
              <a:rPr lang="en-US" sz="3699" dirty="0">
                <a:solidFill>
                  <a:srgbClr val="000000"/>
                </a:solidFill>
                <a:latin typeface="Roboto Condensed"/>
                <a:ea typeface="Roboto Condensed"/>
                <a:cs typeface="Roboto Condensed"/>
                <a:sym typeface="Roboto Condensed"/>
              </a:rPr>
              <a:t> </a:t>
            </a:r>
            <a:r>
              <a:rPr lang="en-US" sz="3699" dirty="0" err="1">
                <a:solidFill>
                  <a:srgbClr val="000000"/>
                </a:solidFill>
                <a:latin typeface="Roboto Condensed"/>
                <a:ea typeface="Roboto Condensed"/>
                <a:cs typeface="Roboto Condensed"/>
                <a:sym typeface="Roboto Condensed"/>
              </a:rPr>
              <a:t>bảo</a:t>
            </a:r>
            <a:r>
              <a:rPr lang="en-US" sz="3699" dirty="0">
                <a:solidFill>
                  <a:srgbClr val="000000"/>
                </a:solidFill>
                <a:latin typeface="Roboto Condensed"/>
                <a:ea typeface="Roboto Condensed"/>
                <a:cs typeface="Roboto Condensed"/>
                <a:sym typeface="Roboto Condensed"/>
              </a:rPr>
              <a:t>, </a:t>
            </a:r>
            <a:r>
              <a:rPr lang="en-US" sz="3699" dirty="0" err="1">
                <a:solidFill>
                  <a:srgbClr val="000000"/>
                </a:solidFill>
                <a:latin typeface="Roboto Condensed"/>
                <a:ea typeface="Roboto Condensed"/>
                <a:cs typeface="Roboto Condensed"/>
                <a:sym typeface="Roboto Condensed"/>
              </a:rPr>
              <a:t>người</a:t>
            </a:r>
            <a:r>
              <a:rPr lang="en-US" sz="3699" dirty="0">
                <a:solidFill>
                  <a:srgbClr val="000000"/>
                </a:solidFill>
                <a:latin typeface="Roboto Condensed"/>
                <a:ea typeface="Roboto Condensed"/>
                <a:cs typeface="Roboto Condensed"/>
                <a:sym typeface="Roboto Condensed"/>
              </a:rPr>
              <a:t> La </a:t>
            </a:r>
            <a:r>
              <a:rPr lang="en-US" sz="3699" dirty="0" err="1">
                <a:solidFill>
                  <a:srgbClr val="000000"/>
                </a:solidFill>
                <a:latin typeface="Roboto Condensed"/>
                <a:ea typeface="Roboto Condensed"/>
                <a:cs typeface="Roboto Condensed"/>
                <a:sym typeface="Roboto Condensed"/>
              </a:rPr>
              <a:t>Mã</a:t>
            </a:r>
            <a:r>
              <a:rPr lang="en-US" sz="3699" dirty="0">
                <a:solidFill>
                  <a:srgbClr val="000000"/>
                </a:solidFill>
                <a:latin typeface="Roboto Condensed"/>
                <a:ea typeface="Roboto Condensed"/>
                <a:cs typeface="Roboto Condensed"/>
                <a:sym typeface="Roboto Condensed"/>
              </a:rPr>
              <a:t> </a:t>
            </a:r>
            <a:r>
              <a:rPr lang="en-US" sz="3699" dirty="0" err="1">
                <a:solidFill>
                  <a:srgbClr val="000000"/>
                </a:solidFill>
                <a:latin typeface="Roboto Condensed"/>
                <a:ea typeface="Roboto Condensed"/>
                <a:cs typeface="Roboto Condensed"/>
                <a:sym typeface="Roboto Condensed"/>
              </a:rPr>
              <a:t>xưa</a:t>
            </a:r>
            <a:r>
              <a:rPr lang="en-US" sz="3699" dirty="0">
                <a:solidFill>
                  <a:srgbClr val="000000"/>
                </a:solidFill>
                <a:latin typeface="Roboto Condensed"/>
                <a:ea typeface="Roboto Condensed"/>
                <a:cs typeface="Roboto Condensed"/>
                <a:sym typeface="Roboto Condensed"/>
              </a:rPr>
              <a:t> kia </a:t>
            </a:r>
            <a:r>
              <a:rPr lang="en-US" sz="3699" dirty="0" err="1">
                <a:solidFill>
                  <a:srgbClr val="000000"/>
                </a:solidFill>
                <a:latin typeface="Roboto Condensed"/>
                <a:ea typeface="Roboto Condensed"/>
                <a:cs typeface="Roboto Condensed"/>
                <a:sym typeface="Roboto Condensed"/>
              </a:rPr>
              <a:t>nuôi</a:t>
            </a:r>
            <a:r>
              <a:rPr lang="en-US" sz="3699" dirty="0">
                <a:solidFill>
                  <a:srgbClr val="000000"/>
                </a:solidFill>
                <a:latin typeface="Roboto Condensed"/>
                <a:ea typeface="Roboto Condensed"/>
                <a:cs typeface="Roboto Condensed"/>
                <a:sym typeface="Roboto Condensed"/>
              </a:rPr>
              <a:t> </a:t>
            </a:r>
            <a:r>
              <a:rPr lang="en-US" sz="3699" dirty="0" err="1">
                <a:solidFill>
                  <a:srgbClr val="000000"/>
                </a:solidFill>
                <a:latin typeface="Roboto Condensed"/>
                <a:ea typeface="Roboto Condensed"/>
                <a:cs typeface="Roboto Condensed"/>
                <a:sym typeface="Roboto Condensed"/>
              </a:rPr>
              <a:t>ong</a:t>
            </a:r>
            <a:r>
              <a:rPr lang="en-US" sz="3699" dirty="0">
                <a:solidFill>
                  <a:srgbClr val="000000"/>
                </a:solidFill>
                <a:latin typeface="Roboto Condensed"/>
                <a:ea typeface="Roboto Condensed"/>
                <a:cs typeface="Roboto Condensed"/>
                <a:sym typeface="Roboto Condensed"/>
              </a:rPr>
              <a:t> </a:t>
            </a:r>
            <a:r>
              <a:rPr lang="en-US" sz="3699" dirty="0" err="1">
                <a:solidFill>
                  <a:srgbClr val="000000"/>
                </a:solidFill>
                <a:latin typeface="Roboto Condensed"/>
                <a:ea typeface="Roboto Condensed"/>
                <a:cs typeface="Roboto Condensed"/>
                <a:sym typeface="Roboto Condensed"/>
              </a:rPr>
              <a:t>trong</a:t>
            </a:r>
            <a:r>
              <a:rPr lang="en-US" sz="3699" dirty="0">
                <a:solidFill>
                  <a:srgbClr val="000000"/>
                </a:solidFill>
                <a:latin typeface="Roboto Condensed"/>
                <a:ea typeface="Roboto Condensed"/>
                <a:cs typeface="Roboto Condensed"/>
                <a:sym typeface="Roboto Condensed"/>
              </a:rPr>
              <a:t> </a:t>
            </a:r>
            <a:r>
              <a:rPr lang="en-US" sz="3699" dirty="0" err="1">
                <a:solidFill>
                  <a:srgbClr val="000000"/>
                </a:solidFill>
                <a:latin typeface="Roboto Condensed"/>
                <a:ea typeface="Roboto Condensed"/>
                <a:cs typeface="Roboto Condensed"/>
                <a:sym typeface="Roboto Condensed"/>
              </a:rPr>
              <a:t>những</a:t>
            </a:r>
            <a:r>
              <a:rPr lang="en-US" sz="3699" dirty="0">
                <a:solidFill>
                  <a:srgbClr val="000000"/>
                </a:solidFill>
                <a:latin typeface="Roboto Condensed"/>
                <a:ea typeface="Roboto Condensed"/>
                <a:cs typeface="Roboto Condensed"/>
                <a:sym typeface="Roboto Condensed"/>
              </a:rPr>
              <a:t> </a:t>
            </a:r>
            <a:r>
              <a:rPr lang="en-US" sz="3699" dirty="0" err="1">
                <a:solidFill>
                  <a:srgbClr val="000000"/>
                </a:solidFill>
                <a:latin typeface="Roboto Condensed"/>
                <a:ea typeface="Roboto Condensed"/>
                <a:cs typeface="Roboto Condensed"/>
                <a:sym typeface="Roboto Condensed"/>
              </a:rPr>
              <a:t>cái</a:t>
            </a:r>
            <a:r>
              <a:rPr lang="en-US" sz="3699" dirty="0">
                <a:solidFill>
                  <a:srgbClr val="000000"/>
                </a:solidFill>
                <a:latin typeface="Roboto Condensed"/>
                <a:ea typeface="Roboto Condensed"/>
                <a:cs typeface="Roboto Condensed"/>
                <a:sym typeface="Roboto Condensed"/>
              </a:rPr>
              <a:t> </a:t>
            </a:r>
            <a:r>
              <a:rPr lang="en-US" sz="3699" dirty="0" err="1">
                <a:solidFill>
                  <a:srgbClr val="000000"/>
                </a:solidFill>
                <a:latin typeface="Roboto Condensed"/>
                <a:ea typeface="Roboto Condensed"/>
                <a:cs typeface="Roboto Condensed"/>
                <a:sym typeface="Roboto Condensed"/>
              </a:rPr>
              <a:t>tổ</a:t>
            </a:r>
            <a:r>
              <a:rPr lang="en-US" sz="3699" dirty="0">
                <a:solidFill>
                  <a:srgbClr val="000000"/>
                </a:solidFill>
                <a:latin typeface="Roboto Condensed"/>
                <a:ea typeface="Roboto Condensed"/>
                <a:cs typeface="Roboto Condensed"/>
                <a:sym typeface="Roboto Condensed"/>
              </a:rPr>
              <a:t> </a:t>
            </a:r>
            <a:r>
              <a:rPr lang="en-US" sz="3699" dirty="0" err="1">
                <a:solidFill>
                  <a:srgbClr val="000000"/>
                </a:solidFill>
                <a:latin typeface="Roboto Condensed"/>
                <a:ea typeface="Roboto Condensed"/>
                <a:cs typeface="Roboto Condensed"/>
                <a:sym typeface="Roboto Condensed"/>
              </a:rPr>
              <a:t>bằng</a:t>
            </a:r>
            <a:r>
              <a:rPr lang="en-US" sz="3699" dirty="0">
                <a:solidFill>
                  <a:srgbClr val="000000"/>
                </a:solidFill>
                <a:latin typeface="Roboto Condensed"/>
                <a:ea typeface="Roboto Condensed"/>
                <a:cs typeface="Roboto Condensed"/>
                <a:sym typeface="Roboto Condensed"/>
              </a:rPr>
              <a:t> </a:t>
            </a:r>
            <a:r>
              <a:rPr lang="en-US" sz="3699" dirty="0" err="1">
                <a:solidFill>
                  <a:srgbClr val="000000"/>
                </a:solidFill>
                <a:latin typeface="Roboto Condensed"/>
                <a:ea typeface="Roboto Condensed"/>
                <a:cs typeface="Roboto Condensed"/>
                <a:sym typeface="Roboto Condensed"/>
              </a:rPr>
              <a:t>đồng</a:t>
            </a:r>
            <a:r>
              <a:rPr lang="en-US" sz="3699" dirty="0">
                <a:solidFill>
                  <a:srgbClr val="000000"/>
                </a:solidFill>
                <a:latin typeface="Roboto Condensed"/>
                <a:ea typeface="Roboto Condensed"/>
                <a:cs typeface="Roboto Condensed"/>
                <a:sym typeface="Roboto Condensed"/>
              </a:rPr>
              <a:t> </a:t>
            </a:r>
            <a:r>
              <a:rPr lang="en-US" sz="3699" dirty="0" err="1">
                <a:solidFill>
                  <a:srgbClr val="000000"/>
                </a:solidFill>
                <a:latin typeface="Roboto Condensed"/>
                <a:ea typeface="Roboto Condensed"/>
                <a:cs typeface="Roboto Condensed"/>
                <a:sym typeface="Roboto Condensed"/>
              </a:rPr>
              <a:t>hình</a:t>
            </a:r>
            <a:r>
              <a:rPr lang="en-US" sz="3699" dirty="0">
                <a:solidFill>
                  <a:srgbClr val="000000"/>
                </a:solidFill>
                <a:latin typeface="Roboto Condensed"/>
                <a:ea typeface="Roboto Condensed"/>
                <a:cs typeface="Roboto Condensed"/>
                <a:sym typeface="Roboto Condensed"/>
              </a:rPr>
              <a:t> </a:t>
            </a:r>
            <a:r>
              <a:rPr lang="en-US" sz="3699" dirty="0" err="1">
                <a:solidFill>
                  <a:srgbClr val="000000"/>
                </a:solidFill>
                <a:latin typeface="Roboto Condensed"/>
                <a:ea typeface="Roboto Condensed"/>
                <a:cs typeface="Roboto Condensed"/>
                <a:sym typeface="Roboto Condensed"/>
              </a:rPr>
              <a:t>chiếc</a:t>
            </a:r>
            <a:r>
              <a:rPr lang="en-US" sz="3699" dirty="0">
                <a:solidFill>
                  <a:srgbClr val="000000"/>
                </a:solidFill>
                <a:latin typeface="Roboto Condensed"/>
                <a:ea typeface="Roboto Condensed"/>
                <a:cs typeface="Roboto Condensed"/>
                <a:sym typeface="Roboto Condensed"/>
              </a:rPr>
              <a:t> </a:t>
            </a:r>
            <a:r>
              <a:rPr lang="en-US" sz="3699" dirty="0" err="1">
                <a:solidFill>
                  <a:srgbClr val="000000"/>
                </a:solidFill>
                <a:latin typeface="Roboto Condensed"/>
                <a:ea typeface="Roboto Condensed"/>
                <a:cs typeface="Roboto Condensed"/>
                <a:sym typeface="Roboto Condensed"/>
              </a:rPr>
              <a:t>vại</a:t>
            </a:r>
            <a:r>
              <a:rPr lang="en-US" sz="3699" dirty="0">
                <a:solidFill>
                  <a:srgbClr val="000000"/>
                </a:solidFill>
                <a:latin typeface="Roboto Condensed"/>
                <a:ea typeface="Roboto Condensed"/>
                <a:cs typeface="Roboto Condensed"/>
                <a:sym typeface="Roboto Condensed"/>
              </a:rPr>
              <a:t>, </a:t>
            </a:r>
            <a:r>
              <a:rPr lang="en-US" sz="3699" dirty="0" err="1">
                <a:solidFill>
                  <a:srgbClr val="000000"/>
                </a:solidFill>
                <a:latin typeface="Roboto Condensed"/>
                <a:ea typeface="Roboto Condensed"/>
                <a:cs typeface="Roboto Condensed"/>
                <a:sym typeface="Roboto Condensed"/>
              </a:rPr>
              <a:t>có</a:t>
            </a:r>
            <a:r>
              <a:rPr lang="en-US" sz="3699" dirty="0">
                <a:solidFill>
                  <a:srgbClr val="000000"/>
                </a:solidFill>
                <a:latin typeface="Roboto Condensed"/>
                <a:ea typeface="Roboto Condensed"/>
                <a:cs typeface="Roboto Condensed"/>
                <a:sym typeface="Roboto Condensed"/>
              </a:rPr>
              <a:t> </a:t>
            </a:r>
            <a:r>
              <a:rPr lang="en-US" sz="3699" dirty="0" err="1">
                <a:solidFill>
                  <a:srgbClr val="000000"/>
                </a:solidFill>
                <a:latin typeface="Roboto Condensed"/>
                <a:ea typeface="Roboto Condensed"/>
                <a:cs typeface="Roboto Condensed"/>
                <a:sym typeface="Roboto Condensed"/>
              </a:rPr>
              <a:t>đục</a:t>
            </a:r>
            <a:r>
              <a:rPr lang="en-US" sz="3699" dirty="0">
                <a:solidFill>
                  <a:srgbClr val="000000"/>
                </a:solidFill>
                <a:latin typeface="Roboto Condensed"/>
                <a:ea typeface="Roboto Condensed"/>
                <a:cs typeface="Roboto Condensed"/>
                <a:sym typeface="Roboto Condensed"/>
              </a:rPr>
              <a:t> </a:t>
            </a:r>
            <a:r>
              <a:rPr lang="en-US" sz="3699" dirty="0" err="1">
                <a:solidFill>
                  <a:srgbClr val="000000"/>
                </a:solidFill>
                <a:latin typeface="Roboto Condensed"/>
                <a:ea typeface="Roboto Condensed"/>
                <a:cs typeface="Roboto Condensed"/>
                <a:sym typeface="Roboto Condensed"/>
              </a:rPr>
              <a:t>thủng</a:t>
            </a:r>
            <a:r>
              <a:rPr lang="en-US" sz="3699" dirty="0">
                <a:solidFill>
                  <a:srgbClr val="000000"/>
                </a:solidFill>
                <a:latin typeface="Roboto Condensed"/>
                <a:ea typeface="Roboto Condensed"/>
                <a:cs typeface="Roboto Condensed"/>
                <a:sym typeface="Roboto Condensed"/>
              </a:rPr>
              <a:t> </a:t>
            </a:r>
            <a:r>
              <a:rPr lang="en-US" sz="3699" dirty="0" err="1">
                <a:solidFill>
                  <a:srgbClr val="000000"/>
                </a:solidFill>
                <a:latin typeface="Roboto Condensed"/>
                <a:ea typeface="Roboto Condensed"/>
                <a:cs typeface="Roboto Condensed"/>
                <a:sym typeface="Roboto Condensed"/>
              </a:rPr>
              <a:t>nhiều</a:t>
            </a:r>
            <a:r>
              <a:rPr lang="en-US" sz="3699" dirty="0">
                <a:solidFill>
                  <a:srgbClr val="000000"/>
                </a:solidFill>
                <a:latin typeface="Roboto Condensed"/>
                <a:ea typeface="Roboto Condensed"/>
                <a:cs typeface="Roboto Condensed"/>
                <a:sym typeface="Roboto Condensed"/>
              </a:rPr>
              <a:t> </a:t>
            </a:r>
            <a:r>
              <a:rPr lang="en-US" sz="3699" dirty="0" err="1">
                <a:solidFill>
                  <a:srgbClr val="000000"/>
                </a:solidFill>
                <a:latin typeface="Roboto Condensed"/>
                <a:ea typeface="Roboto Condensed"/>
                <a:cs typeface="Roboto Condensed"/>
                <a:sym typeface="Roboto Condensed"/>
              </a:rPr>
              <a:t>hàng</a:t>
            </a:r>
            <a:r>
              <a:rPr lang="en-US" sz="3699" dirty="0">
                <a:solidFill>
                  <a:srgbClr val="000000"/>
                </a:solidFill>
                <a:latin typeface="Roboto Condensed"/>
                <a:ea typeface="Roboto Condensed"/>
                <a:cs typeface="Roboto Condensed"/>
                <a:sym typeface="Roboto Condensed"/>
              </a:rPr>
              <a:t> </a:t>
            </a:r>
            <a:r>
              <a:rPr lang="en-US" sz="3699" dirty="0" err="1">
                <a:solidFill>
                  <a:srgbClr val="000000"/>
                </a:solidFill>
                <a:latin typeface="Roboto Condensed"/>
                <a:ea typeface="Roboto Condensed"/>
                <a:cs typeface="Roboto Condensed"/>
                <a:sym typeface="Roboto Condensed"/>
              </a:rPr>
              <a:t>lỗ</a:t>
            </a:r>
            <a:r>
              <a:rPr lang="en-US" sz="3699" dirty="0">
                <a:solidFill>
                  <a:srgbClr val="000000"/>
                </a:solidFill>
                <a:latin typeface="Roboto Condensed"/>
                <a:ea typeface="Roboto Condensed"/>
                <a:cs typeface="Roboto Condensed"/>
                <a:sym typeface="Roboto Condensed"/>
              </a:rPr>
              <a:t> con </a:t>
            </a:r>
            <a:r>
              <a:rPr lang="en-US" sz="3699" dirty="0" err="1">
                <a:solidFill>
                  <a:srgbClr val="000000"/>
                </a:solidFill>
                <a:latin typeface="Roboto Condensed"/>
                <a:ea typeface="Roboto Condensed"/>
                <a:cs typeface="Roboto Condensed"/>
                <a:sym typeface="Roboto Condensed"/>
              </a:rPr>
              <a:t>vòng</a:t>
            </a:r>
            <a:r>
              <a:rPr lang="en-US" sz="3699" dirty="0">
                <a:solidFill>
                  <a:srgbClr val="000000"/>
                </a:solidFill>
                <a:latin typeface="Roboto Condensed"/>
                <a:ea typeface="Roboto Condensed"/>
                <a:cs typeface="Roboto Condensed"/>
                <a:sym typeface="Roboto Condensed"/>
              </a:rPr>
              <a:t> </a:t>
            </a:r>
            <a:r>
              <a:rPr lang="en-US" sz="3699" dirty="0" err="1">
                <a:solidFill>
                  <a:srgbClr val="000000"/>
                </a:solidFill>
                <a:latin typeface="Roboto Condensed"/>
                <a:ea typeface="Roboto Condensed"/>
                <a:cs typeface="Roboto Condensed"/>
                <a:sym typeface="Roboto Condensed"/>
              </a:rPr>
              <a:t>quanh</a:t>
            </a:r>
            <a:r>
              <a:rPr lang="en-US" sz="3699" dirty="0">
                <a:solidFill>
                  <a:srgbClr val="000000"/>
                </a:solidFill>
                <a:latin typeface="Roboto Condensed"/>
                <a:ea typeface="Roboto Condensed"/>
                <a:cs typeface="Roboto Condensed"/>
                <a:sym typeface="Roboto Condensed"/>
              </a:rPr>
              <a:t> </a:t>
            </a:r>
            <a:r>
              <a:rPr lang="en-US" sz="3699" dirty="0" err="1">
                <a:solidFill>
                  <a:srgbClr val="000000"/>
                </a:solidFill>
                <a:latin typeface="Roboto Condensed"/>
                <a:ea typeface="Roboto Condensed"/>
                <a:cs typeface="Roboto Condensed"/>
                <a:sym typeface="Roboto Condensed"/>
              </a:rPr>
              <a:t>miệng</a:t>
            </a:r>
            <a:r>
              <a:rPr lang="en-US" sz="3699" dirty="0">
                <a:solidFill>
                  <a:srgbClr val="000000"/>
                </a:solidFill>
                <a:latin typeface="Roboto Condensed"/>
                <a:ea typeface="Roboto Condensed"/>
                <a:cs typeface="Roboto Condensed"/>
                <a:sym typeface="Roboto Condensed"/>
              </a:rPr>
              <a:t>, </a:t>
            </a:r>
            <a:r>
              <a:rPr lang="en-US" sz="3699" dirty="0" err="1">
                <a:solidFill>
                  <a:srgbClr val="000000"/>
                </a:solidFill>
                <a:latin typeface="Roboto Condensed"/>
                <a:ea typeface="Roboto Condensed"/>
                <a:cs typeface="Roboto Condensed"/>
                <a:sym typeface="Roboto Condensed"/>
              </a:rPr>
              <a:t>quanh</a:t>
            </a:r>
            <a:r>
              <a:rPr lang="en-US" sz="3699" dirty="0">
                <a:solidFill>
                  <a:srgbClr val="000000"/>
                </a:solidFill>
                <a:latin typeface="Roboto Condensed"/>
                <a:ea typeface="Roboto Condensed"/>
                <a:cs typeface="Roboto Condensed"/>
                <a:sym typeface="Roboto Condensed"/>
              </a:rPr>
              <a:t> </a:t>
            </a:r>
            <a:r>
              <a:rPr lang="en-US" sz="3699" dirty="0" err="1">
                <a:solidFill>
                  <a:srgbClr val="000000"/>
                </a:solidFill>
                <a:latin typeface="Roboto Condensed"/>
                <a:ea typeface="Roboto Condensed"/>
                <a:cs typeface="Roboto Condensed"/>
                <a:sym typeface="Roboto Condensed"/>
              </a:rPr>
              <a:t>đáy</a:t>
            </a:r>
            <a:r>
              <a:rPr lang="en-US" sz="3699" dirty="0">
                <a:solidFill>
                  <a:srgbClr val="000000"/>
                </a:solidFill>
                <a:latin typeface="Roboto Condensed"/>
                <a:ea typeface="Roboto Condensed"/>
                <a:cs typeface="Roboto Condensed"/>
                <a:sym typeface="Roboto Condensed"/>
              </a:rPr>
              <a:t>. </a:t>
            </a:r>
          </a:p>
          <a:p>
            <a:pPr algn="just">
              <a:lnSpc>
                <a:spcPts val="5179"/>
              </a:lnSpc>
              <a:spcBef>
                <a:spcPct val="0"/>
              </a:spcBef>
            </a:pPr>
            <a:r>
              <a:rPr lang="en-US" sz="3699" dirty="0">
                <a:solidFill>
                  <a:srgbClr val="000000"/>
                </a:solidFill>
                <a:latin typeface="Roboto Condensed"/>
                <a:ea typeface="Roboto Condensed"/>
                <a:cs typeface="Roboto Condensed"/>
                <a:sym typeface="Roboto Condensed"/>
              </a:rPr>
              <a:t>                                                                                         (</a:t>
            </a:r>
            <a:r>
              <a:rPr lang="en-US" sz="3699" dirty="0" err="1">
                <a:solidFill>
                  <a:srgbClr val="000000"/>
                </a:solidFill>
                <a:latin typeface="Roboto Condensed"/>
                <a:ea typeface="Roboto Condensed"/>
                <a:cs typeface="Roboto Condensed"/>
                <a:sym typeface="Roboto Condensed"/>
              </a:rPr>
              <a:t>Đoàn</a:t>
            </a:r>
            <a:r>
              <a:rPr lang="en-US" sz="3699" dirty="0">
                <a:solidFill>
                  <a:srgbClr val="000000"/>
                </a:solidFill>
                <a:latin typeface="Roboto Condensed"/>
                <a:ea typeface="Roboto Condensed"/>
                <a:cs typeface="Roboto Condensed"/>
                <a:sym typeface="Roboto Condensed"/>
              </a:rPr>
              <a:t> </a:t>
            </a:r>
            <a:r>
              <a:rPr lang="en-US" sz="3699" dirty="0" err="1">
                <a:solidFill>
                  <a:srgbClr val="000000"/>
                </a:solidFill>
                <a:latin typeface="Roboto Condensed"/>
                <a:ea typeface="Roboto Condensed"/>
                <a:cs typeface="Roboto Condensed"/>
                <a:sym typeface="Roboto Condensed"/>
              </a:rPr>
              <a:t>Giỏi</a:t>
            </a:r>
            <a:r>
              <a:rPr lang="en-US" sz="3699" dirty="0">
                <a:solidFill>
                  <a:srgbClr val="000000"/>
                </a:solidFill>
                <a:latin typeface="Roboto Condensed"/>
                <a:ea typeface="Roboto Condensed"/>
                <a:cs typeface="Roboto Condensed"/>
                <a:sym typeface="Roboto Condensed"/>
              </a:rPr>
              <a:t>, </a:t>
            </a:r>
            <a:r>
              <a:rPr lang="en-US" sz="3699" i="1" dirty="0" err="1">
                <a:solidFill>
                  <a:srgbClr val="000000"/>
                </a:solidFill>
                <a:latin typeface="Roboto Condensed Italics"/>
                <a:ea typeface="Roboto Condensed Italics"/>
                <a:cs typeface="Roboto Condensed Italics"/>
                <a:sym typeface="Roboto Condensed Italics"/>
              </a:rPr>
              <a:t>Đất</a:t>
            </a:r>
            <a:r>
              <a:rPr lang="en-US" sz="3699" i="1" dirty="0">
                <a:solidFill>
                  <a:srgbClr val="000000"/>
                </a:solidFill>
                <a:latin typeface="Roboto Condensed Italics"/>
                <a:ea typeface="Roboto Condensed Italics"/>
                <a:cs typeface="Roboto Condensed Italics"/>
                <a:sym typeface="Roboto Condensed Italics"/>
              </a:rPr>
              <a:t> </a:t>
            </a:r>
            <a:r>
              <a:rPr lang="en-US" sz="3699" i="1" dirty="0" err="1">
                <a:solidFill>
                  <a:srgbClr val="000000"/>
                </a:solidFill>
                <a:latin typeface="Roboto Condensed Italics"/>
                <a:ea typeface="Roboto Condensed Italics"/>
                <a:cs typeface="Roboto Condensed Italics"/>
                <a:sym typeface="Roboto Condensed Italics"/>
              </a:rPr>
              <a:t>rừng</a:t>
            </a:r>
            <a:r>
              <a:rPr lang="en-US" sz="3699" i="1" dirty="0">
                <a:solidFill>
                  <a:srgbClr val="000000"/>
                </a:solidFill>
                <a:latin typeface="Roboto Condensed Italics"/>
                <a:ea typeface="Roboto Condensed Italics"/>
                <a:cs typeface="Roboto Condensed Italics"/>
                <a:sym typeface="Roboto Condensed Italics"/>
              </a:rPr>
              <a:t> </a:t>
            </a:r>
            <a:r>
              <a:rPr lang="en-US" sz="3699" i="1" dirty="0" err="1">
                <a:solidFill>
                  <a:srgbClr val="000000"/>
                </a:solidFill>
                <a:latin typeface="Roboto Condensed Italics"/>
                <a:ea typeface="Roboto Condensed Italics"/>
                <a:cs typeface="Roboto Condensed Italics"/>
                <a:sym typeface="Roboto Condensed Italics"/>
              </a:rPr>
              <a:t>phương</a:t>
            </a:r>
            <a:r>
              <a:rPr lang="en-US" sz="3699" i="1" dirty="0">
                <a:solidFill>
                  <a:srgbClr val="000000"/>
                </a:solidFill>
                <a:latin typeface="Roboto Condensed Italics"/>
                <a:ea typeface="Roboto Condensed Italics"/>
                <a:cs typeface="Roboto Condensed Italics"/>
                <a:sym typeface="Roboto Condensed Italics"/>
              </a:rPr>
              <a:t> Nam</a:t>
            </a:r>
            <a:r>
              <a:rPr lang="en-US" sz="3699" dirty="0">
                <a:solidFill>
                  <a:srgbClr val="000000"/>
                </a:solidFill>
                <a:latin typeface="Roboto Condensed"/>
                <a:ea typeface="Roboto Condensed"/>
                <a:cs typeface="Roboto Condensed"/>
                <a:sym typeface="Roboto Condensed"/>
              </a:rPr>
              <a:t>)</a:t>
            </a:r>
          </a:p>
        </p:txBody>
      </p:sp>
      <p:sp>
        <p:nvSpPr>
          <p:cNvPr id="13" name="TextBox 13"/>
          <p:cNvSpPr txBox="1"/>
          <p:nvPr/>
        </p:nvSpPr>
        <p:spPr>
          <a:xfrm>
            <a:off x="2156498" y="6557032"/>
            <a:ext cx="15102802" cy="1287145"/>
          </a:xfrm>
          <a:prstGeom prst="rect">
            <a:avLst/>
          </a:prstGeom>
        </p:spPr>
        <p:txBody>
          <a:bodyPr lIns="0" tIns="0" rIns="0" bIns="0" rtlCol="0" anchor="t">
            <a:spAutoFit/>
          </a:bodyPr>
          <a:lstStyle/>
          <a:p>
            <a:pPr algn="just">
              <a:lnSpc>
                <a:spcPts val="5179"/>
              </a:lnSpc>
              <a:spcBef>
                <a:spcPct val="0"/>
              </a:spcBef>
            </a:pPr>
            <a:r>
              <a:rPr lang="en-US" sz="3699" b="1" dirty="0" err="1">
                <a:solidFill>
                  <a:srgbClr val="000000"/>
                </a:solidFill>
                <a:latin typeface="Roboto Condensed Bold"/>
                <a:ea typeface="Roboto Condensed Bold"/>
                <a:cs typeface="Roboto Condensed Bold"/>
                <a:sym typeface="Roboto Condensed Bold"/>
              </a:rPr>
              <a:t>Lời</a:t>
            </a:r>
            <a:r>
              <a:rPr lang="en-US" sz="3699" b="1" dirty="0">
                <a:solidFill>
                  <a:srgbClr val="000000"/>
                </a:solidFill>
                <a:latin typeface="Roboto Condensed Bold"/>
                <a:ea typeface="Roboto Condensed Bold"/>
                <a:cs typeface="Roboto Condensed Bold"/>
                <a:sym typeface="Roboto Condensed Bold"/>
              </a:rPr>
              <a:t> </a:t>
            </a:r>
            <a:r>
              <a:rPr lang="en-US" sz="3699" b="1" dirty="0" err="1">
                <a:solidFill>
                  <a:srgbClr val="000000"/>
                </a:solidFill>
                <a:latin typeface="Roboto Condensed Bold"/>
                <a:ea typeface="Roboto Condensed Bold"/>
                <a:cs typeface="Roboto Condensed Bold"/>
                <a:sym typeface="Roboto Condensed Bold"/>
              </a:rPr>
              <a:t>dẫn</a:t>
            </a:r>
            <a:r>
              <a:rPr lang="en-US" sz="3699" b="1" dirty="0">
                <a:solidFill>
                  <a:srgbClr val="000000"/>
                </a:solidFill>
                <a:latin typeface="Roboto Condensed Bold"/>
                <a:ea typeface="Roboto Condensed Bold"/>
                <a:cs typeface="Roboto Condensed Bold"/>
                <a:sym typeface="Roboto Condensed Bold"/>
              </a:rPr>
              <a:t>:</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người</a:t>
            </a:r>
            <a:r>
              <a:rPr lang="en-US" sz="3699" b="1" dirty="0">
                <a:solidFill>
                  <a:srgbClr val="813331"/>
                </a:solidFill>
                <a:latin typeface="Roboto Condensed Bold"/>
                <a:ea typeface="Roboto Condensed Bold"/>
                <a:cs typeface="Roboto Condensed Bold"/>
                <a:sym typeface="Roboto Condensed Bold"/>
              </a:rPr>
              <a:t> La </a:t>
            </a:r>
            <a:r>
              <a:rPr lang="en-US" sz="3699" b="1" dirty="0" err="1">
                <a:solidFill>
                  <a:srgbClr val="813331"/>
                </a:solidFill>
                <a:latin typeface="Roboto Condensed Bold"/>
                <a:ea typeface="Roboto Condensed Bold"/>
                <a:cs typeface="Roboto Condensed Bold"/>
                <a:sym typeface="Roboto Condensed Bold"/>
              </a:rPr>
              <a:t>Mã</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xưa</a:t>
            </a:r>
            <a:r>
              <a:rPr lang="en-US" sz="3699" b="1" dirty="0">
                <a:solidFill>
                  <a:srgbClr val="813331"/>
                </a:solidFill>
                <a:latin typeface="Roboto Condensed Bold"/>
                <a:ea typeface="Roboto Condensed Bold"/>
                <a:cs typeface="Roboto Condensed Bold"/>
                <a:sym typeface="Roboto Condensed Bold"/>
              </a:rPr>
              <a:t> kia </a:t>
            </a:r>
            <a:r>
              <a:rPr lang="en-US" sz="3699" b="1" dirty="0" err="1">
                <a:solidFill>
                  <a:srgbClr val="813331"/>
                </a:solidFill>
                <a:latin typeface="Roboto Condensed Bold"/>
                <a:ea typeface="Roboto Condensed Bold"/>
                <a:cs typeface="Roboto Condensed Bold"/>
                <a:sym typeface="Roboto Condensed Bold"/>
              </a:rPr>
              <a:t>nuôi</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ong</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trong</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những</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cái</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tổ</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bằng</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đồng</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hình</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chiếc</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vại</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có</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đục</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thủng</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nhiều</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hàng</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lỗ</a:t>
            </a:r>
            <a:r>
              <a:rPr lang="en-US" sz="3699" b="1" dirty="0">
                <a:solidFill>
                  <a:srgbClr val="813331"/>
                </a:solidFill>
                <a:latin typeface="Roboto Condensed Bold"/>
                <a:ea typeface="Roboto Condensed Bold"/>
                <a:cs typeface="Roboto Condensed Bold"/>
                <a:sym typeface="Roboto Condensed Bold"/>
              </a:rPr>
              <a:t> con </a:t>
            </a:r>
            <a:r>
              <a:rPr lang="en-US" sz="3699" b="1" dirty="0" err="1">
                <a:solidFill>
                  <a:srgbClr val="813331"/>
                </a:solidFill>
                <a:latin typeface="Roboto Condensed Bold"/>
                <a:ea typeface="Roboto Condensed Bold"/>
                <a:cs typeface="Roboto Condensed Bold"/>
                <a:sym typeface="Roboto Condensed Bold"/>
              </a:rPr>
              <a:t>vòng</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quanh</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miệng</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quanh</a:t>
            </a:r>
            <a:r>
              <a:rPr lang="en-US" sz="3699" b="1" dirty="0">
                <a:solidFill>
                  <a:srgbClr val="813331"/>
                </a:solidFill>
                <a:latin typeface="Roboto Condensed Bold"/>
                <a:ea typeface="Roboto Condensed Bold"/>
                <a:cs typeface="Roboto Condensed Bold"/>
                <a:sym typeface="Roboto Condensed Bold"/>
              </a:rPr>
              <a:t> </a:t>
            </a:r>
            <a:r>
              <a:rPr lang="en-US" sz="3699" b="1" dirty="0" err="1">
                <a:solidFill>
                  <a:srgbClr val="813331"/>
                </a:solidFill>
                <a:latin typeface="Roboto Condensed Bold"/>
                <a:ea typeface="Roboto Condensed Bold"/>
                <a:cs typeface="Roboto Condensed Bold"/>
                <a:sym typeface="Roboto Condensed Bold"/>
              </a:rPr>
              <a:t>đáy</a:t>
            </a:r>
            <a:endParaRPr lang="en-US" sz="3699" b="1" dirty="0">
              <a:solidFill>
                <a:srgbClr val="813331"/>
              </a:solidFill>
              <a:latin typeface="Roboto Condensed Bold"/>
              <a:ea typeface="Roboto Condensed Bold"/>
              <a:cs typeface="Roboto Condensed Bold"/>
              <a:sym typeface="Roboto Condensed Bold"/>
            </a:endParaRPr>
          </a:p>
        </p:txBody>
      </p:sp>
      <p:sp>
        <p:nvSpPr>
          <p:cNvPr id="14" name="TextBox 14"/>
          <p:cNvSpPr txBox="1"/>
          <p:nvPr/>
        </p:nvSpPr>
        <p:spPr>
          <a:xfrm>
            <a:off x="440582" y="570268"/>
            <a:ext cx="17082985" cy="1348740"/>
          </a:xfrm>
          <a:prstGeom prst="rect">
            <a:avLst/>
          </a:prstGeom>
        </p:spPr>
        <p:txBody>
          <a:bodyPr lIns="0" tIns="0" rIns="0" bIns="0" rtlCol="0" anchor="t">
            <a:spAutoFit/>
          </a:bodyPr>
          <a:lstStyle/>
          <a:p>
            <a:pPr algn="just">
              <a:lnSpc>
                <a:spcPts val="5460"/>
              </a:lnSpc>
              <a:spcBef>
                <a:spcPct val="0"/>
              </a:spcBef>
            </a:pPr>
            <a:r>
              <a:rPr lang="en-US" sz="3900" b="1">
                <a:solidFill>
                  <a:srgbClr val="813331"/>
                </a:solidFill>
                <a:latin typeface="Roboto Condensed Bold"/>
                <a:ea typeface="Roboto Condensed Bold"/>
                <a:cs typeface="Roboto Condensed Bold"/>
                <a:sym typeface="Roboto Condensed Bold"/>
              </a:rPr>
              <a:t>Bài 1. Xác định phần dẫn trong các câu sau, cho biết phần đó được dẫn theo cách trực tiếp hay gián tiếp. Những dấu hiệu nào giúp em nhận ra điều đó?</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flipV="1">
            <a:off x="0" y="0"/>
            <a:ext cx="18288000" cy="10287000"/>
          </a:xfrm>
          <a:custGeom>
            <a:avLst/>
            <a:gdLst/>
            <a:ahLst/>
            <a:cxnLst/>
            <a:rect l="l" t="t" r="r" b="b"/>
            <a:pathLst>
              <a:path w="18288000" h="10287000">
                <a:moveTo>
                  <a:pt x="18288000" y="10287000"/>
                </a:moveTo>
                <a:lnTo>
                  <a:pt x="0" y="10287000"/>
                </a:lnTo>
                <a:lnTo>
                  <a:pt x="0" y="0"/>
                </a:lnTo>
                <a:lnTo>
                  <a:pt x="18288000" y="0"/>
                </a:lnTo>
                <a:lnTo>
                  <a:pt x="18288000" y="10287000"/>
                </a:lnTo>
                <a:close/>
              </a:path>
            </a:pathLst>
          </a:custGeom>
          <a:blipFill>
            <a:blip r:embed="rId2"/>
            <a:stretch>
              <a:fillRect b="-30222"/>
            </a:stretch>
          </a:blipFill>
        </p:spPr>
        <p:txBody>
          <a:bodyPr/>
          <a:lstStyle/>
          <a:p>
            <a:endParaRPr lang="en-US"/>
          </a:p>
        </p:txBody>
      </p:sp>
      <p:sp>
        <p:nvSpPr>
          <p:cNvPr id="3" name="Freeform 3"/>
          <p:cNvSpPr/>
          <p:nvPr/>
        </p:nvSpPr>
        <p:spPr>
          <a:xfrm>
            <a:off x="4748418" y="3578846"/>
            <a:ext cx="14929308" cy="10618470"/>
          </a:xfrm>
          <a:custGeom>
            <a:avLst/>
            <a:gdLst/>
            <a:ahLst/>
            <a:cxnLst/>
            <a:rect l="l" t="t" r="r" b="b"/>
            <a:pathLst>
              <a:path w="14929308" h="10618470">
                <a:moveTo>
                  <a:pt x="0" y="0"/>
                </a:moveTo>
                <a:lnTo>
                  <a:pt x="14929308" y="0"/>
                </a:lnTo>
                <a:lnTo>
                  <a:pt x="14929308" y="10618470"/>
                </a:lnTo>
                <a:lnTo>
                  <a:pt x="0" y="10618470"/>
                </a:lnTo>
                <a:lnTo>
                  <a:pt x="0" y="0"/>
                </a:lnTo>
                <a:close/>
              </a:path>
            </a:pathLst>
          </a:custGeom>
          <a:blipFill>
            <a:blip r:embed="rId3"/>
            <a:stretch>
              <a:fillRect/>
            </a:stretch>
          </a:blipFill>
        </p:spPr>
        <p:txBody>
          <a:bodyPr/>
          <a:lstStyle/>
          <a:p>
            <a:endParaRPr lang="en-US"/>
          </a:p>
        </p:txBody>
      </p:sp>
      <p:grpSp>
        <p:nvGrpSpPr>
          <p:cNvPr id="4" name="Group 4"/>
          <p:cNvGrpSpPr/>
          <p:nvPr/>
        </p:nvGrpSpPr>
        <p:grpSpPr>
          <a:xfrm>
            <a:off x="430894" y="883497"/>
            <a:ext cx="17426212" cy="2571581"/>
            <a:chOff x="0" y="0"/>
            <a:chExt cx="4589620" cy="677289"/>
          </a:xfrm>
        </p:grpSpPr>
        <p:sp>
          <p:nvSpPr>
            <p:cNvPr id="5" name="Freeform 5"/>
            <p:cNvSpPr/>
            <p:nvPr/>
          </p:nvSpPr>
          <p:spPr>
            <a:xfrm>
              <a:off x="0" y="0"/>
              <a:ext cx="4589619" cy="677289"/>
            </a:xfrm>
            <a:custGeom>
              <a:avLst/>
              <a:gdLst/>
              <a:ahLst/>
              <a:cxnLst/>
              <a:rect l="l" t="t" r="r" b="b"/>
              <a:pathLst>
                <a:path w="4589619" h="677289">
                  <a:moveTo>
                    <a:pt x="22658" y="0"/>
                  </a:moveTo>
                  <a:lnTo>
                    <a:pt x="4566962" y="0"/>
                  </a:lnTo>
                  <a:cubicBezTo>
                    <a:pt x="4579475" y="0"/>
                    <a:pt x="4589619" y="10144"/>
                    <a:pt x="4589619" y="22658"/>
                  </a:cubicBezTo>
                  <a:lnTo>
                    <a:pt x="4589619" y="654631"/>
                  </a:lnTo>
                  <a:cubicBezTo>
                    <a:pt x="4589619" y="667145"/>
                    <a:pt x="4579475" y="677289"/>
                    <a:pt x="4566962" y="677289"/>
                  </a:cubicBezTo>
                  <a:lnTo>
                    <a:pt x="22658" y="677289"/>
                  </a:lnTo>
                  <a:cubicBezTo>
                    <a:pt x="10144" y="677289"/>
                    <a:pt x="0" y="667145"/>
                    <a:pt x="0" y="654631"/>
                  </a:cubicBezTo>
                  <a:lnTo>
                    <a:pt x="0" y="22658"/>
                  </a:lnTo>
                  <a:cubicBezTo>
                    <a:pt x="0" y="10144"/>
                    <a:pt x="10144" y="0"/>
                    <a:pt x="22658" y="0"/>
                  </a:cubicBezTo>
                  <a:close/>
                </a:path>
              </a:pathLst>
            </a:custGeom>
            <a:solidFill>
              <a:srgbClr val="FFFDFB"/>
            </a:solidFill>
          </p:spPr>
          <p:txBody>
            <a:bodyPr/>
            <a:lstStyle/>
            <a:p>
              <a:endParaRPr lang="en-US"/>
            </a:p>
          </p:txBody>
        </p:sp>
        <p:sp>
          <p:nvSpPr>
            <p:cNvPr id="6" name="TextBox 6"/>
            <p:cNvSpPr txBox="1"/>
            <p:nvPr/>
          </p:nvSpPr>
          <p:spPr>
            <a:xfrm>
              <a:off x="0" y="-47625"/>
              <a:ext cx="4589620" cy="724914"/>
            </a:xfrm>
            <a:prstGeom prst="rect">
              <a:avLst/>
            </a:prstGeom>
          </p:spPr>
          <p:txBody>
            <a:bodyPr lIns="50800" tIns="50800" rIns="50800" bIns="50800" rtlCol="0" anchor="ctr"/>
            <a:lstStyle/>
            <a:p>
              <a:pPr algn="ctr">
                <a:lnSpc>
                  <a:spcPts val="3359"/>
                </a:lnSpc>
              </a:pPr>
              <a:endParaRPr/>
            </a:p>
          </p:txBody>
        </p:sp>
      </p:grpSp>
      <p:sp>
        <p:nvSpPr>
          <p:cNvPr id="7" name="Freeform 7"/>
          <p:cNvSpPr/>
          <p:nvPr/>
        </p:nvSpPr>
        <p:spPr>
          <a:xfrm>
            <a:off x="17685493" y="883497"/>
            <a:ext cx="1103765" cy="1484280"/>
          </a:xfrm>
          <a:custGeom>
            <a:avLst/>
            <a:gdLst/>
            <a:ahLst/>
            <a:cxnLst/>
            <a:rect l="l" t="t" r="r" b="b"/>
            <a:pathLst>
              <a:path w="1103765" h="1484280">
                <a:moveTo>
                  <a:pt x="0" y="0"/>
                </a:moveTo>
                <a:lnTo>
                  <a:pt x="1103764" y="0"/>
                </a:lnTo>
                <a:lnTo>
                  <a:pt x="1103764" y="1484280"/>
                </a:lnTo>
                <a:lnTo>
                  <a:pt x="0" y="1484280"/>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a:p>
        </p:txBody>
      </p:sp>
      <p:grpSp>
        <p:nvGrpSpPr>
          <p:cNvPr id="8" name="Group 8"/>
          <p:cNvGrpSpPr/>
          <p:nvPr/>
        </p:nvGrpSpPr>
        <p:grpSpPr>
          <a:xfrm>
            <a:off x="430894" y="4364374"/>
            <a:ext cx="17426212" cy="3055784"/>
            <a:chOff x="0" y="0"/>
            <a:chExt cx="4589620" cy="804816"/>
          </a:xfrm>
        </p:grpSpPr>
        <p:sp>
          <p:nvSpPr>
            <p:cNvPr id="9" name="Freeform 9"/>
            <p:cNvSpPr/>
            <p:nvPr/>
          </p:nvSpPr>
          <p:spPr>
            <a:xfrm>
              <a:off x="0" y="0"/>
              <a:ext cx="4589619" cy="804816"/>
            </a:xfrm>
            <a:custGeom>
              <a:avLst/>
              <a:gdLst/>
              <a:ahLst/>
              <a:cxnLst/>
              <a:rect l="l" t="t" r="r" b="b"/>
              <a:pathLst>
                <a:path w="4589619" h="804816">
                  <a:moveTo>
                    <a:pt x="22658" y="0"/>
                  </a:moveTo>
                  <a:lnTo>
                    <a:pt x="4566962" y="0"/>
                  </a:lnTo>
                  <a:cubicBezTo>
                    <a:pt x="4579475" y="0"/>
                    <a:pt x="4589619" y="10144"/>
                    <a:pt x="4589619" y="22658"/>
                  </a:cubicBezTo>
                  <a:lnTo>
                    <a:pt x="4589619" y="782158"/>
                  </a:lnTo>
                  <a:cubicBezTo>
                    <a:pt x="4589619" y="794671"/>
                    <a:pt x="4579475" y="804816"/>
                    <a:pt x="4566962" y="804816"/>
                  </a:cubicBezTo>
                  <a:lnTo>
                    <a:pt x="22658" y="804816"/>
                  </a:lnTo>
                  <a:cubicBezTo>
                    <a:pt x="10144" y="804816"/>
                    <a:pt x="0" y="794671"/>
                    <a:pt x="0" y="782158"/>
                  </a:cubicBezTo>
                  <a:lnTo>
                    <a:pt x="0" y="22658"/>
                  </a:lnTo>
                  <a:cubicBezTo>
                    <a:pt x="0" y="10144"/>
                    <a:pt x="10144" y="0"/>
                    <a:pt x="22658" y="0"/>
                  </a:cubicBezTo>
                  <a:close/>
                </a:path>
              </a:pathLst>
            </a:custGeom>
            <a:solidFill>
              <a:srgbClr val="FFFDFB"/>
            </a:solidFill>
          </p:spPr>
          <p:txBody>
            <a:bodyPr/>
            <a:lstStyle/>
            <a:p>
              <a:endParaRPr lang="en-US"/>
            </a:p>
          </p:txBody>
        </p:sp>
        <p:sp>
          <p:nvSpPr>
            <p:cNvPr id="10" name="TextBox 10"/>
            <p:cNvSpPr txBox="1"/>
            <p:nvPr/>
          </p:nvSpPr>
          <p:spPr>
            <a:xfrm>
              <a:off x="0" y="-47625"/>
              <a:ext cx="4589620" cy="852441"/>
            </a:xfrm>
            <a:prstGeom prst="rect">
              <a:avLst/>
            </a:prstGeom>
          </p:spPr>
          <p:txBody>
            <a:bodyPr lIns="50800" tIns="50800" rIns="50800" bIns="50800" rtlCol="0" anchor="ctr"/>
            <a:lstStyle/>
            <a:p>
              <a:pPr algn="ctr">
                <a:lnSpc>
                  <a:spcPts val="3359"/>
                </a:lnSpc>
              </a:pPr>
              <a:endParaRPr/>
            </a:p>
          </p:txBody>
        </p:sp>
      </p:grpSp>
      <p:sp>
        <p:nvSpPr>
          <p:cNvPr id="11" name="Freeform 11"/>
          <p:cNvSpPr/>
          <p:nvPr/>
        </p:nvSpPr>
        <p:spPr>
          <a:xfrm>
            <a:off x="259281" y="3363497"/>
            <a:ext cx="1125281" cy="1308466"/>
          </a:xfrm>
          <a:custGeom>
            <a:avLst/>
            <a:gdLst/>
            <a:ahLst/>
            <a:cxnLst/>
            <a:rect l="l" t="t" r="r" b="b"/>
            <a:pathLst>
              <a:path w="1125281" h="1308466">
                <a:moveTo>
                  <a:pt x="0" y="0"/>
                </a:moveTo>
                <a:lnTo>
                  <a:pt x="1125281" y="0"/>
                </a:lnTo>
                <a:lnTo>
                  <a:pt x="1125281" y="1308467"/>
                </a:lnTo>
                <a:lnTo>
                  <a:pt x="0" y="1308467"/>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a:p>
        </p:txBody>
      </p:sp>
      <p:sp>
        <p:nvSpPr>
          <p:cNvPr id="12" name="TextBox 12"/>
          <p:cNvSpPr txBox="1"/>
          <p:nvPr/>
        </p:nvSpPr>
        <p:spPr>
          <a:xfrm>
            <a:off x="1477699" y="1482853"/>
            <a:ext cx="15102802" cy="1384300"/>
          </a:xfrm>
          <a:prstGeom prst="rect">
            <a:avLst/>
          </a:prstGeom>
        </p:spPr>
        <p:txBody>
          <a:bodyPr lIns="0" tIns="0" rIns="0" bIns="0" rtlCol="0" anchor="t">
            <a:spAutoFit/>
          </a:bodyPr>
          <a:lstStyle/>
          <a:p>
            <a:pPr algn="just">
              <a:lnSpc>
                <a:spcPts val="5599"/>
              </a:lnSpc>
              <a:spcBef>
                <a:spcPct val="0"/>
              </a:spcBef>
            </a:pPr>
            <a:r>
              <a:rPr lang="en-US" sz="3999" b="1">
                <a:solidFill>
                  <a:srgbClr val="000000"/>
                </a:solidFill>
                <a:latin typeface="Roboto Condensed Bold"/>
                <a:ea typeface="Roboto Condensed Bold"/>
                <a:cs typeface="Roboto Condensed Bold"/>
                <a:sym typeface="Roboto Condensed Bold"/>
              </a:rPr>
              <a:t>Lời dẫn:</a:t>
            </a:r>
            <a:r>
              <a:rPr lang="en-US" sz="3999" b="1">
                <a:solidFill>
                  <a:srgbClr val="813331"/>
                </a:solidFill>
                <a:latin typeface="Roboto Condensed Bold"/>
                <a:ea typeface="Roboto Condensed Bold"/>
                <a:cs typeface="Roboto Condensed Bold"/>
                <a:sym typeface="Roboto Condensed Bold"/>
              </a:rPr>
              <a:t> người La Mã xưa kia nuôi ong trong những cái tổ bằng đồng hình chiếc vại, có đục thủng nhiều hàng lỗ con vòng quanh miệng, quanh đáy</a:t>
            </a:r>
          </a:p>
        </p:txBody>
      </p:sp>
      <p:sp>
        <p:nvSpPr>
          <p:cNvPr id="13" name="TextBox 13"/>
          <p:cNvSpPr txBox="1"/>
          <p:nvPr/>
        </p:nvSpPr>
        <p:spPr>
          <a:xfrm>
            <a:off x="1689953" y="4709343"/>
            <a:ext cx="15102802" cy="2034540"/>
          </a:xfrm>
          <a:prstGeom prst="rect">
            <a:avLst/>
          </a:prstGeom>
        </p:spPr>
        <p:txBody>
          <a:bodyPr lIns="0" tIns="0" rIns="0" bIns="0" rtlCol="0" anchor="t">
            <a:spAutoFit/>
          </a:bodyPr>
          <a:lstStyle/>
          <a:p>
            <a:pPr marL="842008" lvl="1" indent="-421004" algn="just">
              <a:lnSpc>
                <a:spcPts val="5459"/>
              </a:lnSpc>
              <a:buFont typeface="Arial"/>
              <a:buChar char="•"/>
            </a:pPr>
            <a:r>
              <a:rPr lang="en-US" sz="3899" dirty="0" err="1">
                <a:solidFill>
                  <a:srgbClr val="000000"/>
                </a:solidFill>
                <a:latin typeface="Roboto Condensed"/>
                <a:ea typeface="Roboto Condensed"/>
                <a:cs typeface="Roboto Condensed"/>
                <a:sym typeface="Roboto Condensed"/>
              </a:rPr>
              <a:t>Cách</a:t>
            </a:r>
            <a:r>
              <a:rPr lang="en-US" sz="3899" dirty="0">
                <a:solidFill>
                  <a:srgbClr val="000000"/>
                </a:solidFill>
                <a:latin typeface="Roboto Condensed"/>
                <a:ea typeface="Roboto Condensed"/>
                <a:cs typeface="Roboto Condensed"/>
                <a:sym typeface="Roboto Condensed"/>
              </a:rPr>
              <a:t> </a:t>
            </a:r>
            <a:r>
              <a:rPr lang="en-US" sz="3899" dirty="0" err="1">
                <a:solidFill>
                  <a:srgbClr val="000000"/>
                </a:solidFill>
                <a:latin typeface="Roboto Condensed"/>
                <a:ea typeface="Roboto Condensed"/>
                <a:cs typeface="Roboto Condensed"/>
                <a:sym typeface="Roboto Condensed"/>
              </a:rPr>
              <a:t>dẫn</a:t>
            </a:r>
            <a:r>
              <a:rPr lang="en-US" sz="3899" dirty="0">
                <a:solidFill>
                  <a:srgbClr val="000000"/>
                </a:solidFill>
                <a:latin typeface="Roboto Condensed"/>
                <a:ea typeface="Roboto Condensed"/>
                <a:cs typeface="Roboto Condensed"/>
                <a:sym typeface="Roboto Condensed"/>
              </a:rPr>
              <a:t> </a:t>
            </a:r>
            <a:r>
              <a:rPr lang="en-US" sz="3899" dirty="0" err="1">
                <a:solidFill>
                  <a:srgbClr val="000000"/>
                </a:solidFill>
                <a:latin typeface="Roboto Condensed"/>
                <a:ea typeface="Roboto Condensed"/>
                <a:cs typeface="Roboto Condensed"/>
                <a:sym typeface="Roboto Condensed"/>
              </a:rPr>
              <a:t>gián</a:t>
            </a:r>
            <a:r>
              <a:rPr lang="en-US" sz="3899" dirty="0">
                <a:solidFill>
                  <a:srgbClr val="000000"/>
                </a:solidFill>
                <a:latin typeface="Roboto Condensed"/>
                <a:ea typeface="Roboto Condensed"/>
                <a:cs typeface="Roboto Condensed"/>
                <a:sym typeface="Roboto Condensed"/>
              </a:rPr>
              <a:t> </a:t>
            </a:r>
            <a:r>
              <a:rPr lang="en-US" sz="3899" dirty="0" err="1">
                <a:solidFill>
                  <a:srgbClr val="000000"/>
                </a:solidFill>
                <a:latin typeface="Roboto Condensed"/>
                <a:ea typeface="Roboto Condensed"/>
                <a:cs typeface="Roboto Condensed"/>
                <a:sym typeface="Roboto Condensed"/>
              </a:rPr>
              <a:t>tiếp</a:t>
            </a:r>
            <a:r>
              <a:rPr lang="en-US" sz="3899" dirty="0">
                <a:solidFill>
                  <a:srgbClr val="000000"/>
                </a:solidFill>
                <a:latin typeface="Roboto Condensed"/>
                <a:ea typeface="Roboto Condensed"/>
                <a:cs typeface="Roboto Condensed"/>
                <a:sym typeface="Roboto Condensed"/>
              </a:rPr>
              <a:t> </a:t>
            </a:r>
            <a:r>
              <a:rPr lang="en-US" sz="3899" dirty="0" err="1">
                <a:solidFill>
                  <a:srgbClr val="000000"/>
                </a:solidFill>
                <a:latin typeface="Roboto Condensed"/>
                <a:ea typeface="Roboto Condensed"/>
                <a:cs typeface="Roboto Condensed"/>
                <a:sym typeface="Roboto Condensed"/>
              </a:rPr>
              <a:t>lời</a:t>
            </a:r>
            <a:r>
              <a:rPr lang="en-US" sz="3899" dirty="0">
                <a:solidFill>
                  <a:srgbClr val="000000"/>
                </a:solidFill>
                <a:latin typeface="Roboto Condensed"/>
                <a:ea typeface="Roboto Condensed"/>
                <a:cs typeface="Roboto Condensed"/>
                <a:sym typeface="Roboto Condensed"/>
              </a:rPr>
              <a:t> </a:t>
            </a:r>
            <a:r>
              <a:rPr lang="en-US" sz="3899" dirty="0" err="1">
                <a:solidFill>
                  <a:srgbClr val="000000"/>
                </a:solidFill>
                <a:latin typeface="Roboto Condensed"/>
                <a:ea typeface="Roboto Condensed"/>
                <a:cs typeface="Roboto Condensed"/>
                <a:sym typeface="Roboto Condensed"/>
              </a:rPr>
              <a:t>nói</a:t>
            </a:r>
            <a:r>
              <a:rPr lang="en-US" sz="3899" dirty="0">
                <a:solidFill>
                  <a:srgbClr val="000000"/>
                </a:solidFill>
                <a:latin typeface="Roboto Condensed"/>
                <a:ea typeface="Roboto Condensed"/>
                <a:cs typeface="Roboto Condensed"/>
                <a:sym typeface="Roboto Condensed"/>
              </a:rPr>
              <a:t> </a:t>
            </a:r>
            <a:r>
              <a:rPr lang="en-US" sz="3899" dirty="0" err="1">
                <a:solidFill>
                  <a:srgbClr val="000000"/>
                </a:solidFill>
                <a:latin typeface="Roboto Condensed"/>
                <a:ea typeface="Roboto Condensed"/>
                <a:cs typeface="Roboto Condensed"/>
                <a:sym typeface="Roboto Condensed"/>
              </a:rPr>
              <a:t>của</a:t>
            </a:r>
            <a:r>
              <a:rPr lang="en-US" sz="3899" dirty="0">
                <a:solidFill>
                  <a:srgbClr val="000000"/>
                </a:solidFill>
                <a:latin typeface="Roboto Condensed"/>
                <a:ea typeface="Roboto Condensed"/>
                <a:cs typeface="Roboto Condensed"/>
                <a:sym typeface="Roboto Condensed"/>
              </a:rPr>
              <a:t> </a:t>
            </a:r>
            <a:r>
              <a:rPr lang="en-US" sz="3899" dirty="0" err="1">
                <a:solidFill>
                  <a:srgbClr val="000000"/>
                </a:solidFill>
                <a:latin typeface="Roboto Condensed"/>
                <a:ea typeface="Roboto Condensed"/>
                <a:cs typeface="Roboto Condensed"/>
                <a:sym typeface="Roboto Condensed"/>
              </a:rPr>
              <a:t>nhân</a:t>
            </a:r>
            <a:r>
              <a:rPr lang="en-US" sz="3899" dirty="0">
                <a:solidFill>
                  <a:srgbClr val="000000"/>
                </a:solidFill>
                <a:latin typeface="Roboto Condensed"/>
                <a:ea typeface="Roboto Condensed"/>
                <a:cs typeface="Roboto Condensed"/>
                <a:sym typeface="Roboto Condensed"/>
              </a:rPr>
              <a:t> </a:t>
            </a:r>
            <a:r>
              <a:rPr lang="en-US" sz="3899" dirty="0" err="1">
                <a:solidFill>
                  <a:srgbClr val="000000"/>
                </a:solidFill>
                <a:latin typeface="Roboto Condensed"/>
                <a:ea typeface="Roboto Condensed"/>
                <a:cs typeface="Roboto Condensed"/>
                <a:sym typeface="Roboto Condensed"/>
              </a:rPr>
              <a:t>vật</a:t>
            </a:r>
            <a:r>
              <a:rPr lang="en-US" sz="3899" dirty="0">
                <a:solidFill>
                  <a:srgbClr val="000000"/>
                </a:solidFill>
                <a:latin typeface="Roboto Condensed"/>
                <a:ea typeface="Roboto Condensed"/>
                <a:cs typeface="Roboto Condensed"/>
                <a:sym typeface="Roboto Condensed"/>
              </a:rPr>
              <a:t>.</a:t>
            </a:r>
          </a:p>
          <a:p>
            <a:pPr marL="842008" lvl="1" indent="-421004" algn="just">
              <a:lnSpc>
                <a:spcPts val="5459"/>
              </a:lnSpc>
              <a:spcBef>
                <a:spcPct val="0"/>
              </a:spcBef>
              <a:buFont typeface="Arial"/>
              <a:buChar char="•"/>
            </a:pPr>
            <a:r>
              <a:rPr lang="en-US" sz="3899" dirty="0" err="1">
                <a:solidFill>
                  <a:srgbClr val="000000"/>
                </a:solidFill>
                <a:latin typeface="Roboto Condensed"/>
                <a:ea typeface="Roboto Condensed"/>
                <a:cs typeface="Roboto Condensed"/>
                <a:sym typeface="Roboto Condensed"/>
              </a:rPr>
              <a:t>Dấu</a:t>
            </a:r>
            <a:r>
              <a:rPr lang="en-US" sz="3899" dirty="0">
                <a:solidFill>
                  <a:srgbClr val="000000"/>
                </a:solidFill>
                <a:latin typeface="Roboto Condensed"/>
                <a:ea typeface="Roboto Condensed"/>
                <a:cs typeface="Roboto Condensed"/>
                <a:sym typeface="Roboto Condensed"/>
              </a:rPr>
              <a:t> </a:t>
            </a:r>
            <a:r>
              <a:rPr lang="en-US" sz="3899" dirty="0" err="1">
                <a:solidFill>
                  <a:srgbClr val="000000"/>
                </a:solidFill>
                <a:latin typeface="Roboto Condensed"/>
                <a:ea typeface="Roboto Condensed"/>
                <a:cs typeface="Roboto Condensed"/>
                <a:sym typeface="Roboto Condensed"/>
              </a:rPr>
              <a:t>hiệu</a:t>
            </a:r>
            <a:r>
              <a:rPr lang="en-US" sz="3899" dirty="0">
                <a:solidFill>
                  <a:srgbClr val="000000"/>
                </a:solidFill>
                <a:latin typeface="Roboto Condensed"/>
                <a:ea typeface="Roboto Condensed"/>
                <a:cs typeface="Roboto Condensed"/>
                <a:sym typeface="Roboto Condensed"/>
              </a:rPr>
              <a:t>: </a:t>
            </a:r>
            <a:r>
              <a:rPr lang="en-US" sz="3899" dirty="0" err="1">
                <a:solidFill>
                  <a:srgbClr val="000000"/>
                </a:solidFill>
                <a:latin typeface="Roboto Condensed"/>
                <a:ea typeface="Roboto Condensed"/>
                <a:cs typeface="Roboto Condensed"/>
                <a:sym typeface="Roboto Condensed"/>
              </a:rPr>
              <a:t>không</a:t>
            </a:r>
            <a:r>
              <a:rPr lang="en-US" sz="3899" dirty="0">
                <a:solidFill>
                  <a:srgbClr val="000000"/>
                </a:solidFill>
                <a:latin typeface="Roboto Condensed"/>
                <a:ea typeface="Roboto Condensed"/>
                <a:cs typeface="Roboto Condensed"/>
                <a:sym typeface="Roboto Condensed"/>
              </a:rPr>
              <a:t> </a:t>
            </a:r>
            <a:r>
              <a:rPr lang="en-US" sz="3899" dirty="0" err="1">
                <a:solidFill>
                  <a:srgbClr val="000000"/>
                </a:solidFill>
                <a:latin typeface="Roboto Condensed"/>
                <a:ea typeface="Roboto Condensed"/>
                <a:cs typeface="Roboto Condensed"/>
                <a:sym typeface="Roboto Condensed"/>
              </a:rPr>
              <a:t>đặt</a:t>
            </a:r>
            <a:r>
              <a:rPr lang="en-US" sz="3899" dirty="0">
                <a:solidFill>
                  <a:srgbClr val="000000"/>
                </a:solidFill>
                <a:latin typeface="Roboto Condensed"/>
                <a:ea typeface="Roboto Condensed"/>
                <a:cs typeface="Roboto Condensed"/>
                <a:sym typeface="Roboto Condensed"/>
              </a:rPr>
              <a:t> </a:t>
            </a:r>
            <a:r>
              <a:rPr lang="en-US" sz="3899" dirty="0" err="1">
                <a:solidFill>
                  <a:srgbClr val="000000"/>
                </a:solidFill>
                <a:latin typeface="Roboto Condensed"/>
                <a:ea typeface="Roboto Condensed"/>
                <a:cs typeface="Roboto Condensed"/>
                <a:sym typeface="Roboto Condensed"/>
              </a:rPr>
              <a:t>sau</a:t>
            </a:r>
            <a:r>
              <a:rPr lang="en-US" sz="3899" dirty="0">
                <a:solidFill>
                  <a:srgbClr val="000000"/>
                </a:solidFill>
                <a:latin typeface="Roboto Condensed"/>
                <a:ea typeface="Roboto Condensed"/>
                <a:cs typeface="Roboto Condensed"/>
                <a:sym typeface="Roboto Condensed"/>
              </a:rPr>
              <a:t> </a:t>
            </a:r>
            <a:r>
              <a:rPr lang="en-US" sz="3899" dirty="0" err="1">
                <a:solidFill>
                  <a:srgbClr val="000000"/>
                </a:solidFill>
                <a:latin typeface="Roboto Condensed"/>
                <a:ea typeface="Roboto Condensed"/>
                <a:cs typeface="Roboto Condensed"/>
                <a:sym typeface="Roboto Condensed"/>
              </a:rPr>
              <a:t>dấu</a:t>
            </a:r>
            <a:r>
              <a:rPr lang="en-US" sz="3899" dirty="0">
                <a:solidFill>
                  <a:srgbClr val="000000"/>
                </a:solidFill>
                <a:latin typeface="Roboto Condensed"/>
                <a:ea typeface="Roboto Condensed"/>
                <a:cs typeface="Roboto Condensed"/>
                <a:sym typeface="Roboto Condensed"/>
              </a:rPr>
              <a:t> </a:t>
            </a:r>
            <a:r>
              <a:rPr lang="en-US" sz="3899" dirty="0" err="1">
                <a:solidFill>
                  <a:srgbClr val="000000"/>
                </a:solidFill>
                <a:latin typeface="Roboto Condensed"/>
                <a:ea typeface="Roboto Condensed"/>
                <a:cs typeface="Roboto Condensed"/>
                <a:sym typeface="Roboto Condensed"/>
              </a:rPr>
              <a:t>hai</a:t>
            </a:r>
            <a:r>
              <a:rPr lang="en-US" sz="3899" dirty="0">
                <a:solidFill>
                  <a:srgbClr val="000000"/>
                </a:solidFill>
                <a:latin typeface="Roboto Condensed"/>
                <a:ea typeface="Roboto Condensed"/>
                <a:cs typeface="Roboto Condensed"/>
                <a:sym typeface="Roboto Condensed"/>
              </a:rPr>
              <a:t> </a:t>
            </a:r>
            <a:r>
              <a:rPr lang="en-US" sz="3899" dirty="0" err="1">
                <a:solidFill>
                  <a:srgbClr val="000000"/>
                </a:solidFill>
                <a:latin typeface="Roboto Condensed"/>
                <a:ea typeface="Roboto Condensed"/>
                <a:cs typeface="Roboto Condensed"/>
                <a:sym typeface="Roboto Condensed"/>
              </a:rPr>
              <a:t>chấm</a:t>
            </a:r>
            <a:r>
              <a:rPr lang="en-US" sz="3899" dirty="0">
                <a:solidFill>
                  <a:srgbClr val="000000"/>
                </a:solidFill>
                <a:latin typeface="Roboto Condensed"/>
                <a:ea typeface="Roboto Condensed"/>
                <a:cs typeface="Roboto Condensed"/>
                <a:sym typeface="Roboto Condensed"/>
              </a:rPr>
              <a:t> </a:t>
            </a:r>
            <a:r>
              <a:rPr lang="en-US" sz="3899" dirty="0" err="1">
                <a:solidFill>
                  <a:srgbClr val="000000"/>
                </a:solidFill>
                <a:latin typeface="Roboto Condensed"/>
                <a:ea typeface="Roboto Condensed"/>
                <a:cs typeface="Roboto Condensed"/>
                <a:sym typeface="Roboto Condensed"/>
              </a:rPr>
              <a:t>và</a:t>
            </a:r>
            <a:r>
              <a:rPr lang="en-US" sz="3899" dirty="0">
                <a:solidFill>
                  <a:srgbClr val="000000"/>
                </a:solidFill>
                <a:latin typeface="Roboto Condensed"/>
                <a:ea typeface="Roboto Condensed"/>
                <a:cs typeface="Roboto Condensed"/>
                <a:sym typeface="Roboto Condensed"/>
              </a:rPr>
              <a:t> </a:t>
            </a:r>
            <a:r>
              <a:rPr lang="en-US" sz="3899" dirty="0" err="1">
                <a:solidFill>
                  <a:srgbClr val="000000"/>
                </a:solidFill>
                <a:latin typeface="Roboto Condensed"/>
                <a:ea typeface="Roboto Condensed"/>
                <a:cs typeface="Roboto Condensed"/>
                <a:sym typeface="Roboto Condensed"/>
              </a:rPr>
              <a:t>trong</a:t>
            </a:r>
            <a:r>
              <a:rPr lang="en-US" sz="3899" dirty="0">
                <a:solidFill>
                  <a:srgbClr val="000000"/>
                </a:solidFill>
                <a:latin typeface="Roboto Condensed"/>
                <a:ea typeface="Roboto Condensed"/>
                <a:cs typeface="Roboto Condensed"/>
                <a:sym typeface="Roboto Condensed"/>
              </a:rPr>
              <a:t> </a:t>
            </a:r>
            <a:r>
              <a:rPr lang="en-US" sz="3899" dirty="0" err="1">
                <a:solidFill>
                  <a:srgbClr val="000000"/>
                </a:solidFill>
                <a:latin typeface="Roboto Condensed"/>
                <a:ea typeface="Roboto Condensed"/>
                <a:cs typeface="Roboto Condensed"/>
                <a:sym typeface="Roboto Condensed"/>
              </a:rPr>
              <a:t>dấu</a:t>
            </a:r>
            <a:r>
              <a:rPr lang="en-US" sz="3899" dirty="0">
                <a:solidFill>
                  <a:srgbClr val="000000"/>
                </a:solidFill>
                <a:latin typeface="Roboto Condensed"/>
                <a:ea typeface="Roboto Condensed"/>
                <a:cs typeface="Roboto Condensed"/>
                <a:sym typeface="Roboto Condensed"/>
              </a:rPr>
              <a:t> </a:t>
            </a:r>
            <a:r>
              <a:rPr lang="en-US" sz="3899" dirty="0" err="1">
                <a:solidFill>
                  <a:srgbClr val="000000"/>
                </a:solidFill>
                <a:latin typeface="Roboto Condensed"/>
                <a:ea typeface="Roboto Condensed"/>
                <a:cs typeface="Roboto Condensed"/>
                <a:sym typeface="Roboto Condensed"/>
              </a:rPr>
              <a:t>ngoặc</a:t>
            </a:r>
            <a:r>
              <a:rPr lang="en-US" sz="3899" dirty="0">
                <a:solidFill>
                  <a:srgbClr val="000000"/>
                </a:solidFill>
                <a:latin typeface="Roboto Condensed"/>
                <a:ea typeface="Roboto Condensed"/>
                <a:cs typeface="Roboto Condensed"/>
                <a:sym typeface="Roboto Condensed"/>
              </a:rPr>
              <a:t> </a:t>
            </a:r>
            <a:r>
              <a:rPr lang="en-US" sz="3899" dirty="0" err="1">
                <a:solidFill>
                  <a:srgbClr val="000000"/>
                </a:solidFill>
                <a:latin typeface="Roboto Condensed"/>
                <a:ea typeface="Roboto Condensed"/>
                <a:cs typeface="Roboto Condensed"/>
                <a:sym typeface="Roboto Condensed"/>
              </a:rPr>
              <a:t>kép</a:t>
            </a:r>
            <a:r>
              <a:rPr lang="en-US" sz="3899" dirty="0">
                <a:solidFill>
                  <a:srgbClr val="000000"/>
                </a:solidFill>
                <a:latin typeface="Roboto Condensed"/>
                <a:ea typeface="Roboto Condensed"/>
                <a:cs typeface="Roboto Condensed"/>
                <a:sym typeface="Roboto Condensed"/>
              </a:rPr>
              <a:t>, </a:t>
            </a:r>
            <a:r>
              <a:rPr lang="en-US" sz="3899" dirty="0" err="1">
                <a:solidFill>
                  <a:srgbClr val="000000"/>
                </a:solidFill>
                <a:latin typeface="Roboto Condensed"/>
                <a:ea typeface="Roboto Condensed"/>
                <a:cs typeface="Roboto Condensed"/>
                <a:sym typeface="Roboto Condensed"/>
              </a:rPr>
              <a:t>có</a:t>
            </a:r>
            <a:r>
              <a:rPr lang="en-US" sz="3899" dirty="0">
                <a:solidFill>
                  <a:srgbClr val="000000"/>
                </a:solidFill>
                <a:latin typeface="Roboto Condensed"/>
                <a:ea typeface="Roboto Condensed"/>
                <a:cs typeface="Roboto Condensed"/>
                <a:sym typeface="Roboto Condensed"/>
              </a:rPr>
              <a:t> </a:t>
            </a:r>
            <a:r>
              <a:rPr lang="en-US" sz="3899" dirty="0" err="1">
                <a:solidFill>
                  <a:srgbClr val="000000"/>
                </a:solidFill>
                <a:latin typeface="Roboto Condensed"/>
                <a:ea typeface="Roboto Condensed"/>
                <a:cs typeface="Roboto Condensed"/>
                <a:sym typeface="Roboto Condensed"/>
              </a:rPr>
              <a:t>lời</a:t>
            </a:r>
            <a:r>
              <a:rPr lang="en-US" sz="3899" dirty="0">
                <a:solidFill>
                  <a:srgbClr val="000000"/>
                </a:solidFill>
                <a:latin typeface="Roboto Condensed"/>
                <a:ea typeface="Roboto Condensed"/>
                <a:cs typeface="Roboto Condensed"/>
                <a:sym typeface="Roboto Condensed"/>
              </a:rPr>
              <a:t> </a:t>
            </a:r>
            <a:r>
              <a:rPr lang="en-US" sz="3899" dirty="0" err="1">
                <a:solidFill>
                  <a:srgbClr val="000000"/>
                </a:solidFill>
                <a:latin typeface="Roboto Condensed"/>
                <a:ea typeface="Roboto Condensed"/>
                <a:cs typeface="Roboto Condensed"/>
                <a:sym typeface="Roboto Condensed"/>
              </a:rPr>
              <a:t>chỉ</a:t>
            </a:r>
            <a:r>
              <a:rPr lang="en-US" sz="3899" dirty="0">
                <a:solidFill>
                  <a:srgbClr val="000000"/>
                </a:solidFill>
                <a:latin typeface="Roboto Condensed"/>
                <a:ea typeface="Roboto Condensed"/>
                <a:cs typeface="Roboto Condensed"/>
                <a:sym typeface="Roboto Condensed"/>
              </a:rPr>
              <a:t> </a:t>
            </a:r>
            <a:r>
              <a:rPr lang="en-US" sz="3899" dirty="0" err="1">
                <a:solidFill>
                  <a:srgbClr val="000000"/>
                </a:solidFill>
                <a:latin typeface="Roboto Condensed"/>
                <a:ea typeface="Roboto Condensed"/>
                <a:cs typeface="Roboto Condensed"/>
                <a:sym typeface="Roboto Condensed"/>
              </a:rPr>
              <a:t>dẫn</a:t>
            </a:r>
            <a:r>
              <a:rPr lang="en-US" sz="3899" dirty="0">
                <a:solidFill>
                  <a:srgbClr val="000000"/>
                </a:solidFill>
                <a:latin typeface="Roboto Condensed"/>
                <a:ea typeface="Roboto Condensed"/>
                <a:cs typeface="Roboto Condensed"/>
                <a:sym typeface="Roboto Condensed"/>
              </a:rPr>
              <a:t> “</a:t>
            </a:r>
            <a:r>
              <a:rPr lang="en-US" sz="3899" dirty="0" err="1">
                <a:solidFill>
                  <a:srgbClr val="000000"/>
                </a:solidFill>
                <a:latin typeface="Roboto Condensed"/>
                <a:ea typeface="Roboto Condensed"/>
                <a:cs typeface="Roboto Condensed"/>
                <a:sym typeface="Roboto Condensed"/>
              </a:rPr>
              <a:t>theo</a:t>
            </a:r>
            <a:r>
              <a:rPr lang="en-US" sz="3899" dirty="0">
                <a:solidFill>
                  <a:srgbClr val="000000"/>
                </a:solidFill>
                <a:latin typeface="Roboto Condensed"/>
                <a:ea typeface="Roboto Condensed"/>
                <a:cs typeface="Roboto Condensed"/>
                <a:sym typeface="Roboto Condensed"/>
              </a:rPr>
              <a:t> </a:t>
            </a:r>
            <a:r>
              <a:rPr lang="en-US" sz="3899" dirty="0" err="1">
                <a:solidFill>
                  <a:srgbClr val="000000"/>
                </a:solidFill>
                <a:latin typeface="Roboto Condensed"/>
                <a:ea typeface="Roboto Condensed"/>
                <a:cs typeface="Roboto Condensed"/>
                <a:sym typeface="Roboto Condensed"/>
              </a:rPr>
              <a:t>như</a:t>
            </a:r>
            <a:r>
              <a:rPr lang="en-US" sz="3899" dirty="0">
                <a:solidFill>
                  <a:srgbClr val="000000"/>
                </a:solidFill>
                <a:latin typeface="Roboto Condensed"/>
                <a:ea typeface="Roboto Condensed"/>
                <a:cs typeface="Roboto Condensed"/>
                <a:sym typeface="Roboto Condensed"/>
              </a:rPr>
              <a:t> </a:t>
            </a:r>
            <a:r>
              <a:rPr lang="en-US" sz="3899" dirty="0" err="1">
                <a:solidFill>
                  <a:srgbClr val="000000"/>
                </a:solidFill>
                <a:latin typeface="Roboto Condensed"/>
                <a:ea typeface="Roboto Condensed"/>
                <a:cs typeface="Roboto Condensed"/>
                <a:sym typeface="Roboto Condensed"/>
              </a:rPr>
              <a:t>lời</a:t>
            </a:r>
            <a:r>
              <a:rPr lang="en-US" sz="3899" dirty="0">
                <a:solidFill>
                  <a:srgbClr val="000000"/>
                </a:solidFill>
                <a:latin typeface="Roboto Condensed"/>
                <a:ea typeface="Roboto Condensed"/>
                <a:cs typeface="Roboto Condensed"/>
                <a:sym typeface="Roboto Condensed"/>
              </a:rPr>
              <a:t> </a:t>
            </a:r>
            <a:r>
              <a:rPr lang="en-US" sz="3899" dirty="0" err="1">
                <a:solidFill>
                  <a:srgbClr val="000000"/>
                </a:solidFill>
                <a:latin typeface="Roboto Condensed"/>
                <a:ea typeface="Roboto Condensed"/>
                <a:cs typeface="Roboto Condensed"/>
                <a:sym typeface="Roboto Condensed"/>
              </a:rPr>
              <a:t>thầy</a:t>
            </a:r>
            <a:r>
              <a:rPr lang="en-US" sz="3899" dirty="0">
                <a:solidFill>
                  <a:srgbClr val="000000"/>
                </a:solidFill>
                <a:latin typeface="Roboto Condensed"/>
                <a:ea typeface="Roboto Condensed"/>
                <a:cs typeface="Roboto Condensed"/>
                <a:sym typeface="Roboto Condensed"/>
              </a:rPr>
              <a:t> </a:t>
            </a:r>
            <a:r>
              <a:rPr lang="en-US" sz="3899" dirty="0" err="1">
                <a:solidFill>
                  <a:srgbClr val="000000"/>
                </a:solidFill>
                <a:latin typeface="Roboto Condensed"/>
                <a:ea typeface="Roboto Condensed"/>
                <a:cs typeface="Roboto Condensed"/>
                <a:sym typeface="Roboto Condensed"/>
              </a:rPr>
              <a:t>giáo</a:t>
            </a:r>
            <a:r>
              <a:rPr lang="en-US" sz="3899" dirty="0">
                <a:solidFill>
                  <a:srgbClr val="000000"/>
                </a:solidFill>
                <a:latin typeface="Roboto Condensed"/>
                <a:ea typeface="Roboto Condensed"/>
                <a:cs typeface="Roboto Condensed"/>
                <a:sym typeface="Roboto Condensed"/>
              </a:rPr>
              <a:t> </a:t>
            </a:r>
            <a:r>
              <a:rPr lang="en-US" sz="3899" dirty="0" err="1">
                <a:solidFill>
                  <a:srgbClr val="000000"/>
                </a:solidFill>
                <a:latin typeface="Roboto Condensed"/>
                <a:ea typeface="Roboto Condensed"/>
                <a:cs typeface="Roboto Condensed"/>
                <a:sym typeface="Roboto Condensed"/>
              </a:rPr>
              <a:t>của</a:t>
            </a:r>
            <a:r>
              <a:rPr lang="en-US" sz="3899" dirty="0">
                <a:solidFill>
                  <a:srgbClr val="000000"/>
                </a:solidFill>
                <a:latin typeface="Roboto Condensed"/>
                <a:ea typeface="Roboto Condensed"/>
                <a:cs typeface="Roboto Condensed"/>
                <a:sym typeface="Roboto Condensed"/>
              </a:rPr>
              <a:t> </a:t>
            </a:r>
            <a:r>
              <a:rPr lang="en-US" sz="3899" dirty="0" err="1">
                <a:solidFill>
                  <a:srgbClr val="000000"/>
                </a:solidFill>
                <a:latin typeface="Roboto Condensed"/>
                <a:ea typeface="Roboto Condensed"/>
                <a:cs typeface="Roboto Condensed"/>
                <a:sym typeface="Roboto Condensed"/>
              </a:rPr>
              <a:t>tôi</a:t>
            </a:r>
            <a:r>
              <a:rPr lang="en-US" sz="3899" dirty="0">
                <a:solidFill>
                  <a:srgbClr val="000000"/>
                </a:solidFill>
                <a:latin typeface="Roboto Condensed"/>
                <a:ea typeface="Roboto Condensed"/>
                <a:cs typeface="Roboto Condensed"/>
                <a:sym typeface="Roboto Condensed"/>
              </a:rPr>
              <a:t> </a:t>
            </a:r>
            <a:r>
              <a:rPr lang="en-US" sz="3899" dirty="0" err="1">
                <a:solidFill>
                  <a:srgbClr val="000000"/>
                </a:solidFill>
                <a:latin typeface="Roboto Condensed"/>
                <a:ea typeface="Roboto Condensed"/>
                <a:cs typeface="Roboto Condensed"/>
                <a:sym typeface="Roboto Condensed"/>
              </a:rPr>
              <a:t>bảo</a:t>
            </a:r>
            <a:r>
              <a:rPr lang="en-US" sz="3899" dirty="0">
                <a:solidFill>
                  <a:srgbClr val="000000"/>
                </a:solidFill>
                <a:latin typeface="Roboto Condensed"/>
                <a:ea typeface="Roboto Condensed"/>
                <a:cs typeface="Roboto Condensed"/>
                <a:sym typeface="Roboto Condensed"/>
              </a:rPr>
              <a:t>”</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flipV="1">
            <a:off x="0" y="0"/>
            <a:ext cx="18288000" cy="10287000"/>
          </a:xfrm>
          <a:custGeom>
            <a:avLst/>
            <a:gdLst/>
            <a:ahLst/>
            <a:cxnLst/>
            <a:rect l="l" t="t" r="r" b="b"/>
            <a:pathLst>
              <a:path w="18288000" h="10287000">
                <a:moveTo>
                  <a:pt x="18288000" y="10287000"/>
                </a:moveTo>
                <a:lnTo>
                  <a:pt x="0" y="10287000"/>
                </a:lnTo>
                <a:lnTo>
                  <a:pt x="0" y="0"/>
                </a:lnTo>
                <a:lnTo>
                  <a:pt x="18288000" y="0"/>
                </a:lnTo>
                <a:lnTo>
                  <a:pt x="18288000" y="10287000"/>
                </a:lnTo>
                <a:close/>
              </a:path>
            </a:pathLst>
          </a:custGeom>
          <a:blipFill>
            <a:blip r:embed="rId2"/>
            <a:stretch>
              <a:fillRect b="-30222"/>
            </a:stretch>
          </a:blipFill>
        </p:spPr>
        <p:txBody>
          <a:bodyPr/>
          <a:lstStyle/>
          <a:p>
            <a:endParaRPr lang="en-US"/>
          </a:p>
        </p:txBody>
      </p:sp>
      <p:sp>
        <p:nvSpPr>
          <p:cNvPr id="3" name="Freeform 3"/>
          <p:cNvSpPr/>
          <p:nvPr/>
        </p:nvSpPr>
        <p:spPr>
          <a:xfrm>
            <a:off x="5128758" y="1332201"/>
            <a:ext cx="14929308" cy="10618470"/>
          </a:xfrm>
          <a:custGeom>
            <a:avLst/>
            <a:gdLst/>
            <a:ahLst/>
            <a:cxnLst/>
            <a:rect l="l" t="t" r="r" b="b"/>
            <a:pathLst>
              <a:path w="14929308" h="10618470">
                <a:moveTo>
                  <a:pt x="0" y="0"/>
                </a:moveTo>
                <a:lnTo>
                  <a:pt x="14929307" y="0"/>
                </a:lnTo>
                <a:lnTo>
                  <a:pt x="14929307" y="10618470"/>
                </a:lnTo>
                <a:lnTo>
                  <a:pt x="0" y="10618470"/>
                </a:lnTo>
                <a:lnTo>
                  <a:pt x="0" y="0"/>
                </a:lnTo>
                <a:close/>
              </a:path>
            </a:pathLst>
          </a:custGeom>
          <a:blipFill>
            <a:blip r:embed="rId3"/>
            <a:stretch>
              <a:fillRect/>
            </a:stretch>
          </a:blipFill>
        </p:spPr>
        <p:txBody>
          <a:bodyPr/>
          <a:lstStyle/>
          <a:p>
            <a:endParaRPr lang="en-US"/>
          </a:p>
        </p:txBody>
      </p:sp>
      <p:grpSp>
        <p:nvGrpSpPr>
          <p:cNvPr id="4" name="Group 4"/>
          <p:cNvGrpSpPr/>
          <p:nvPr/>
        </p:nvGrpSpPr>
        <p:grpSpPr>
          <a:xfrm>
            <a:off x="642476" y="403257"/>
            <a:ext cx="17423722" cy="1144700"/>
            <a:chOff x="0" y="0"/>
            <a:chExt cx="4588964" cy="301485"/>
          </a:xfrm>
        </p:grpSpPr>
        <p:sp>
          <p:nvSpPr>
            <p:cNvPr id="5" name="Freeform 5"/>
            <p:cNvSpPr/>
            <p:nvPr/>
          </p:nvSpPr>
          <p:spPr>
            <a:xfrm>
              <a:off x="0" y="0"/>
              <a:ext cx="4588964" cy="301485"/>
            </a:xfrm>
            <a:custGeom>
              <a:avLst/>
              <a:gdLst/>
              <a:ahLst/>
              <a:cxnLst/>
              <a:rect l="l" t="t" r="r" b="b"/>
              <a:pathLst>
                <a:path w="4588964" h="301485">
                  <a:moveTo>
                    <a:pt x="22661" y="0"/>
                  </a:moveTo>
                  <a:lnTo>
                    <a:pt x="4566303" y="0"/>
                  </a:lnTo>
                  <a:cubicBezTo>
                    <a:pt x="4578819" y="0"/>
                    <a:pt x="4588964" y="10146"/>
                    <a:pt x="4588964" y="22661"/>
                  </a:cubicBezTo>
                  <a:lnTo>
                    <a:pt x="4588964" y="278824"/>
                  </a:lnTo>
                  <a:cubicBezTo>
                    <a:pt x="4588964" y="284834"/>
                    <a:pt x="4586577" y="290598"/>
                    <a:pt x="4582327" y="294848"/>
                  </a:cubicBezTo>
                  <a:cubicBezTo>
                    <a:pt x="4578077" y="299097"/>
                    <a:pt x="4572313" y="301485"/>
                    <a:pt x="4566303" y="301485"/>
                  </a:cubicBezTo>
                  <a:lnTo>
                    <a:pt x="22661" y="301485"/>
                  </a:lnTo>
                  <a:cubicBezTo>
                    <a:pt x="16651" y="301485"/>
                    <a:pt x="10887" y="299097"/>
                    <a:pt x="6637" y="294848"/>
                  </a:cubicBezTo>
                  <a:cubicBezTo>
                    <a:pt x="2387" y="290598"/>
                    <a:pt x="0" y="284834"/>
                    <a:pt x="0" y="278824"/>
                  </a:cubicBezTo>
                  <a:lnTo>
                    <a:pt x="0" y="22661"/>
                  </a:lnTo>
                  <a:cubicBezTo>
                    <a:pt x="0" y="16651"/>
                    <a:pt x="2387" y="10887"/>
                    <a:pt x="6637" y="6637"/>
                  </a:cubicBezTo>
                  <a:cubicBezTo>
                    <a:pt x="10887" y="2387"/>
                    <a:pt x="16651" y="0"/>
                    <a:pt x="22661" y="0"/>
                  </a:cubicBezTo>
                  <a:close/>
                </a:path>
              </a:pathLst>
            </a:custGeom>
            <a:solidFill>
              <a:srgbClr val="FFFDFB"/>
            </a:solidFill>
          </p:spPr>
          <p:txBody>
            <a:bodyPr/>
            <a:lstStyle/>
            <a:p>
              <a:endParaRPr lang="en-US"/>
            </a:p>
          </p:txBody>
        </p:sp>
        <p:sp>
          <p:nvSpPr>
            <p:cNvPr id="6" name="TextBox 6"/>
            <p:cNvSpPr txBox="1"/>
            <p:nvPr/>
          </p:nvSpPr>
          <p:spPr>
            <a:xfrm>
              <a:off x="0" y="-47625"/>
              <a:ext cx="4588964" cy="349110"/>
            </a:xfrm>
            <a:prstGeom prst="rect">
              <a:avLst/>
            </a:prstGeom>
          </p:spPr>
          <p:txBody>
            <a:bodyPr lIns="50800" tIns="50800" rIns="50800" bIns="50800" rtlCol="0" anchor="ctr"/>
            <a:lstStyle/>
            <a:p>
              <a:pPr algn="ctr">
                <a:lnSpc>
                  <a:spcPts val="3359"/>
                </a:lnSpc>
              </a:pPr>
              <a:endParaRPr/>
            </a:p>
          </p:txBody>
        </p:sp>
      </p:grpSp>
      <p:grpSp>
        <p:nvGrpSpPr>
          <p:cNvPr id="7" name="Group 7"/>
          <p:cNvGrpSpPr/>
          <p:nvPr/>
        </p:nvGrpSpPr>
        <p:grpSpPr>
          <a:xfrm>
            <a:off x="682444" y="1858334"/>
            <a:ext cx="17082985" cy="2888455"/>
            <a:chOff x="0" y="0"/>
            <a:chExt cx="4499222" cy="760745"/>
          </a:xfrm>
        </p:grpSpPr>
        <p:sp>
          <p:nvSpPr>
            <p:cNvPr id="8" name="Freeform 8"/>
            <p:cNvSpPr/>
            <p:nvPr/>
          </p:nvSpPr>
          <p:spPr>
            <a:xfrm>
              <a:off x="0" y="0"/>
              <a:ext cx="4499223" cy="760745"/>
            </a:xfrm>
            <a:custGeom>
              <a:avLst/>
              <a:gdLst/>
              <a:ahLst/>
              <a:cxnLst/>
              <a:rect l="l" t="t" r="r" b="b"/>
              <a:pathLst>
                <a:path w="4499223" h="760745">
                  <a:moveTo>
                    <a:pt x="23113" y="0"/>
                  </a:moveTo>
                  <a:lnTo>
                    <a:pt x="4476110" y="0"/>
                  </a:lnTo>
                  <a:cubicBezTo>
                    <a:pt x="4488875" y="0"/>
                    <a:pt x="4499223" y="10348"/>
                    <a:pt x="4499223" y="23113"/>
                  </a:cubicBezTo>
                  <a:lnTo>
                    <a:pt x="4499223" y="737633"/>
                  </a:lnTo>
                  <a:cubicBezTo>
                    <a:pt x="4499223" y="750397"/>
                    <a:pt x="4488875" y="760745"/>
                    <a:pt x="4476110" y="760745"/>
                  </a:cubicBezTo>
                  <a:lnTo>
                    <a:pt x="23113" y="760745"/>
                  </a:lnTo>
                  <a:cubicBezTo>
                    <a:pt x="10348" y="760745"/>
                    <a:pt x="0" y="750397"/>
                    <a:pt x="0" y="737633"/>
                  </a:cubicBezTo>
                  <a:lnTo>
                    <a:pt x="0" y="23113"/>
                  </a:lnTo>
                  <a:cubicBezTo>
                    <a:pt x="0" y="10348"/>
                    <a:pt x="10348" y="0"/>
                    <a:pt x="23113" y="0"/>
                  </a:cubicBezTo>
                  <a:close/>
                </a:path>
              </a:pathLst>
            </a:custGeom>
            <a:solidFill>
              <a:srgbClr val="FFFDFB"/>
            </a:solidFill>
          </p:spPr>
          <p:txBody>
            <a:bodyPr/>
            <a:lstStyle/>
            <a:p>
              <a:endParaRPr lang="en-US"/>
            </a:p>
          </p:txBody>
        </p:sp>
        <p:sp>
          <p:nvSpPr>
            <p:cNvPr id="9" name="TextBox 9"/>
            <p:cNvSpPr txBox="1"/>
            <p:nvPr/>
          </p:nvSpPr>
          <p:spPr>
            <a:xfrm>
              <a:off x="0" y="-47625"/>
              <a:ext cx="4499222" cy="808370"/>
            </a:xfrm>
            <a:prstGeom prst="rect">
              <a:avLst/>
            </a:prstGeom>
          </p:spPr>
          <p:txBody>
            <a:bodyPr lIns="50800" tIns="50800" rIns="50800" bIns="50800" rtlCol="0" anchor="ctr"/>
            <a:lstStyle/>
            <a:p>
              <a:pPr algn="ctr">
                <a:lnSpc>
                  <a:spcPts val="3359"/>
                </a:lnSpc>
              </a:pPr>
              <a:endParaRPr/>
            </a:p>
          </p:txBody>
        </p:sp>
      </p:grpSp>
      <p:grpSp>
        <p:nvGrpSpPr>
          <p:cNvPr id="10" name="Group 10"/>
          <p:cNvGrpSpPr/>
          <p:nvPr/>
        </p:nvGrpSpPr>
        <p:grpSpPr>
          <a:xfrm>
            <a:off x="2308124" y="5531656"/>
            <a:ext cx="15377369" cy="3926892"/>
            <a:chOff x="0" y="0"/>
            <a:chExt cx="4050007" cy="1034243"/>
          </a:xfrm>
        </p:grpSpPr>
        <p:sp>
          <p:nvSpPr>
            <p:cNvPr id="11" name="Freeform 11"/>
            <p:cNvSpPr/>
            <p:nvPr/>
          </p:nvSpPr>
          <p:spPr>
            <a:xfrm>
              <a:off x="0" y="0"/>
              <a:ext cx="4050007" cy="1034243"/>
            </a:xfrm>
            <a:custGeom>
              <a:avLst/>
              <a:gdLst/>
              <a:ahLst/>
              <a:cxnLst/>
              <a:rect l="l" t="t" r="r" b="b"/>
              <a:pathLst>
                <a:path w="4050007" h="1034243">
                  <a:moveTo>
                    <a:pt x="25677" y="0"/>
                  </a:moveTo>
                  <a:lnTo>
                    <a:pt x="4024330" y="0"/>
                  </a:lnTo>
                  <a:cubicBezTo>
                    <a:pt x="4038511" y="0"/>
                    <a:pt x="4050007" y="11496"/>
                    <a:pt x="4050007" y="25677"/>
                  </a:cubicBezTo>
                  <a:lnTo>
                    <a:pt x="4050007" y="1008567"/>
                  </a:lnTo>
                  <a:cubicBezTo>
                    <a:pt x="4050007" y="1022747"/>
                    <a:pt x="4038511" y="1034243"/>
                    <a:pt x="4024330" y="1034243"/>
                  </a:cubicBezTo>
                  <a:lnTo>
                    <a:pt x="25677" y="1034243"/>
                  </a:lnTo>
                  <a:cubicBezTo>
                    <a:pt x="11496" y="1034243"/>
                    <a:pt x="0" y="1022747"/>
                    <a:pt x="0" y="1008567"/>
                  </a:cubicBezTo>
                  <a:lnTo>
                    <a:pt x="0" y="25677"/>
                  </a:lnTo>
                  <a:cubicBezTo>
                    <a:pt x="0" y="11496"/>
                    <a:pt x="11496" y="0"/>
                    <a:pt x="25677" y="0"/>
                  </a:cubicBezTo>
                  <a:close/>
                </a:path>
              </a:pathLst>
            </a:custGeom>
            <a:solidFill>
              <a:srgbClr val="FFFDFB"/>
            </a:solidFill>
          </p:spPr>
          <p:txBody>
            <a:bodyPr/>
            <a:lstStyle/>
            <a:p>
              <a:endParaRPr lang="en-US"/>
            </a:p>
          </p:txBody>
        </p:sp>
        <p:sp>
          <p:nvSpPr>
            <p:cNvPr id="12" name="TextBox 12"/>
            <p:cNvSpPr txBox="1"/>
            <p:nvPr/>
          </p:nvSpPr>
          <p:spPr>
            <a:xfrm>
              <a:off x="0" y="-47625"/>
              <a:ext cx="4050007" cy="1081868"/>
            </a:xfrm>
            <a:prstGeom prst="rect">
              <a:avLst/>
            </a:prstGeom>
          </p:spPr>
          <p:txBody>
            <a:bodyPr lIns="50800" tIns="50800" rIns="50800" bIns="50800" rtlCol="0" anchor="ctr"/>
            <a:lstStyle/>
            <a:p>
              <a:pPr algn="ctr">
                <a:lnSpc>
                  <a:spcPts val="3359"/>
                </a:lnSpc>
              </a:pPr>
              <a:endParaRPr/>
            </a:p>
          </p:txBody>
        </p:sp>
      </p:grpSp>
      <p:sp>
        <p:nvSpPr>
          <p:cNvPr id="13" name="Freeform 13"/>
          <p:cNvSpPr/>
          <p:nvPr/>
        </p:nvSpPr>
        <p:spPr>
          <a:xfrm>
            <a:off x="1182843" y="5987203"/>
            <a:ext cx="1125281" cy="1308466"/>
          </a:xfrm>
          <a:custGeom>
            <a:avLst/>
            <a:gdLst/>
            <a:ahLst/>
            <a:cxnLst/>
            <a:rect l="l" t="t" r="r" b="b"/>
            <a:pathLst>
              <a:path w="1125281" h="1308466">
                <a:moveTo>
                  <a:pt x="0" y="0"/>
                </a:moveTo>
                <a:lnTo>
                  <a:pt x="1125281" y="0"/>
                </a:lnTo>
                <a:lnTo>
                  <a:pt x="1125281" y="1308467"/>
                </a:lnTo>
                <a:lnTo>
                  <a:pt x="0" y="1308467"/>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a:p>
        </p:txBody>
      </p:sp>
      <p:sp>
        <p:nvSpPr>
          <p:cNvPr id="14" name="TextBox 14"/>
          <p:cNvSpPr txBox="1"/>
          <p:nvPr/>
        </p:nvSpPr>
        <p:spPr>
          <a:xfrm>
            <a:off x="917159" y="603250"/>
            <a:ext cx="17342266" cy="688975"/>
          </a:xfrm>
          <a:prstGeom prst="rect">
            <a:avLst/>
          </a:prstGeom>
        </p:spPr>
        <p:txBody>
          <a:bodyPr lIns="0" tIns="0" rIns="0" bIns="0" rtlCol="0" anchor="t">
            <a:spAutoFit/>
          </a:bodyPr>
          <a:lstStyle/>
          <a:p>
            <a:pPr algn="just">
              <a:lnSpc>
                <a:spcPts val="5600"/>
              </a:lnSpc>
              <a:spcBef>
                <a:spcPct val="0"/>
              </a:spcBef>
            </a:pPr>
            <a:r>
              <a:rPr lang="en-US" sz="4000" b="1" i="1">
                <a:solidFill>
                  <a:srgbClr val="2B1111"/>
                </a:solidFill>
                <a:latin typeface="Roboto Condensed Bold Italics"/>
                <a:ea typeface="Roboto Condensed Bold Italics"/>
                <a:cs typeface="Roboto Condensed Bold Italics"/>
                <a:sym typeface="Roboto Condensed Bold Italics"/>
              </a:rPr>
              <a:t>Bài 2. Hãy chuyển cách dẫn trực tiếp trong các câu dưới đây sang cách dẫn gián tiếp:</a:t>
            </a:r>
          </a:p>
        </p:txBody>
      </p:sp>
      <p:sp>
        <p:nvSpPr>
          <p:cNvPr id="15" name="TextBox 15"/>
          <p:cNvSpPr txBox="1"/>
          <p:nvPr/>
        </p:nvSpPr>
        <p:spPr>
          <a:xfrm>
            <a:off x="1028700" y="2159369"/>
            <a:ext cx="16230600" cy="1944370"/>
          </a:xfrm>
          <a:prstGeom prst="rect">
            <a:avLst/>
          </a:prstGeom>
        </p:spPr>
        <p:txBody>
          <a:bodyPr lIns="0" tIns="0" rIns="0" bIns="0" rtlCol="0" anchor="t">
            <a:spAutoFit/>
          </a:bodyPr>
          <a:lstStyle/>
          <a:p>
            <a:pPr algn="just">
              <a:lnSpc>
                <a:spcPts val="5179"/>
              </a:lnSpc>
            </a:pPr>
            <a:r>
              <a:rPr lang="en-US" sz="3699" b="1">
                <a:solidFill>
                  <a:srgbClr val="813331"/>
                </a:solidFill>
                <a:latin typeface="Roboto Condensed Bold"/>
                <a:ea typeface="Roboto Condensed Bold"/>
                <a:cs typeface="Roboto Condensed Bold"/>
                <a:sym typeface="Roboto Condensed Bold"/>
              </a:rPr>
              <a:t>a) Nỗi oan của Vũ Nương sẽ còn đeo đẳng mãi lấy nàng, nếu như không có một đêm tình cờ đứa bé nói: “Cha Đản lại đến kia kìa!”</a:t>
            </a:r>
          </a:p>
          <a:p>
            <a:pPr algn="r">
              <a:lnSpc>
                <a:spcPts val="5179"/>
              </a:lnSpc>
              <a:spcBef>
                <a:spcPct val="0"/>
              </a:spcBef>
            </a:pPr>
            <a:r>
              <a:rPr lang="en-US" sz="3699" b="1">
                <a:solidFill>
                  <a:srgbClr val="813331"/>
                </a:solidFill>
                <a:latin typeface="Roboto Condensed Bold"/>
                <a:ea typeface="Roboto Condensed Bold"/>
                <a:cs typeface="Roboto Condensed Bold"/>
                <a:sym typeface="Roboto Condensed Bold"/>
              </a:rPr>
              <a:t>(Nguyễn Đăng Na, “Người con gái Nam Xương” - một bi kịch của con người”)</a:t>
            </a:r>
          </a:p>
        </p:txBody>
      </p:sp>
      <p:sp>
        <p:nvSpPr>
          <p:cNvPr id="16" name="TextBox 16"/>
          <p:cNvSpPr txBox="1"/>
          <p:nvPr/>
        </p:nvSpPr>
        <p:spPr>
          <a:xfrm>
            <a:off x="2892244" y="6574761"/>
            <a:ext cx="14367056" cy="1944370"/>
          </a:xfrm>
          <a:prstGeom prst="rect">
            <a:avLst/>
          </a:prstGeom>
        </p:spPr>
        <p:txBody>
          <a:bodyPr lIns="0" tIns="0" rIns="0" bIns="0" rtlCol="0" anchor="t">
            <a:spAutoFit/>
          </a:bodyPr>
          <a:lstStyle/>
          <a:p>
            <a:pPr algn="just">
              <a:lnSpc>
                <a:spcPts val="5179"/>
              </a:lnSpc>
            </a:pPr>
            <a:r>
              <a:rPr lang="en-US" sz="3699" b="1" i="1" dirty="0" err="1">
                <a:solidFill>
                  <a:srgbClr val="813331"/>
                </a:solidFill>
                <a:latin typeface="Roboto Condensed Bold Italics"/>
                <a:ea typeface="Roboto Condensed Bold Italics"/>
                <a:cs typeface="Roboto Condensed Bold Italics"/>
                <a:sym typeface="Roboto Condensed Bold Italics"/>
              </a:rPr>
              <a:t>Nỗi</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oan</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của</a:t>
            </a:r>
            <a:r>
              <a:rPr lang="en-US" sz="3699" b="1" i="1" dirty="0">
                <a:solidFill>
                  <a:srgbClr val="813331"/>
                </a:solidFill>
                <a:latin typeface="Roboto Condensed Bold Italics"/>
                <a:ea typeface="Roboto Condensed Bold Italics"/>
                <a:cs typeface="Roboto Condensed Bold Italics"/>
                <a:sym typeface="Roboto Condensed Bold Italics"/>
              </a:rPr>
              <a:t> Vũ </a:t>
            </a:r>
            <a:r>
              <a:rPr lang="en-US" sz="3699" b="1" i="1" dirty="0" err="1">
                <a:solidFill>
                  <a:srgbClr val="813331"/>
                </a:solidFill>
                <a:latin typeface="Roboto Condensed Bold Italics"/>
                <a:ea typeface="Roboto Condensed Bold Italics"/>
                <a:cs typeface="Roboto Condensed Bold Italics"/>
                <a:sym typeface="Roboto Condensed Bold Italics"/>
              </a:rPr>
              <a:t>Nương</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sẽ</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còn</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đeo</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đẳng</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mãi</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lấy</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nàng</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nếu</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như</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không</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có</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một</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đêm</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tình</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cờ</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đứa</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bé</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nói</a:t>
            </a:r>
            <a:r>
              <a:rPr lang="en-US" sz="3699" b="1" i="1" dirty="0">
                <a:solidFill>
                  <a:srgbClr val="813331"/>
                </a:solidFill>
                <a:latin typeface="Roboto Condensed Bold Italics"/>
                <a:ea typeface="Roboto Condensed Bold Italics"/>
                <a:cs typeface="Roboto Condensed Bold Italics"/>
                <a:sym typeface="Roboto Condensed Bold Italics"/>
              </a:rPr>
              <a:t> cha </a:t>
            </a:r>
            <a:r>
              <a:rPr lang="en-US" sz="3699" b="1" i="1" dirty="0" err="1">
                <a:solidFill>
                  <a:srgbClr val="813331"/>
                </a:solidFill>
                <a:latin typeface="Roboto Condensed Bold Italics"/>
                <a:ea typeface="Roboto Condensed Bold Italics"/>
                <a:cs typeface="Roboto Condensed Bold Italics"/>
                <a:sym typeface="Roboto Condensed Bold Italics"/>
              </a:rPr>
              <a:t>của</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nó</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lại</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đến</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rồi</a:t>
            </a:r>
            <a:r>
              <a:rPr lang="en-US" sz="3699" b="1" i="1" dirty="0">
                <a:solidFill>
                  <a:srgbClr val="813331"/>
                </a:solidFill>
                <a:latin typeface="Roboto Condensed Bold Italics"/>
                <a:ea typeface="Roboto Condensed Bold Italics"/>
                <a:cs typeface="Roboto Condensed Bold Italics"/>
                <a:sym typeface="Roboto Condensed Bold Italics"/>
              </a:rPr>
              <a:t>.</a:t>
            </a:r>
          </a:p>
          <a:p>
            <a:pPr algn="just">
              <a:lnSpc>
                <a:spcPts val="5179"/>
              </a:lnSpc>
              <a:spcBef>
                <a:spcPct val="0"/>
              </a:spcBef>
            </a:pPr>
            <a:endParaRPr lang="en-US" sz="3699" b="1" i="1" dirty="0">
              <a:solidFill>
                <a:srgbClr val="813331"/>
              </a:solidFill>
              <a:latin typeface="Roboto Condensed Bold Italics"/>
              <a:ea typeface="Roboto Condensed Bold Italics"/>
              <a:cs typeface="Roboto Condensed Bold Italics"/>
              <a:sym typeface="Roboto Condensed Bold Italics"/>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flipV="1">
            <a:off x="0" y="0"/>
            <a:ext cx="18288000" cy="10287000"/>
          </a:xfrm>
          <a:custGeom>
            <a:avLst/>
            <a:gdLst/>
            <a:ahLst/>
            <a:cxnLst/>
            <a:rect l="l" t="t" r="r" b="b"/>
            <a:pathLst>
              <a:path w="18288000" h="10287000">
                <a:moveTo>
                  <a:pt x="18288000" y="10287000"/>
                </a:moveTo>
                <a:lnTo>
                  <a:pt x="0" y="10287000"/>
                </a:lnTo>
                <a:lnTo>
                  <a:pt x="0" y="0"/>
                </a:lnTo>
                <a:lnTo>
                  <a:pt x="18288000" y="0"/>
                </a:lnTo>
                <a:lnTo>
                  <a:pt x="18288000" y="10287000"/>
                </a:lnTo>
                <a:close/>
              </a:path>
            </a:pathLst>
          </a:custGeom>
          <a:blipFill>
            <a:blip r:embed="rId2"/>
            <a:stretch>
              <a:fillRect b="-30222"/>
            </a:stretch>
          </a:blipFill>
        </p:spPr>
        <p:txBody>
          <a:bodyPr/>
          <a:lstStyle/>
          <a:p>
            <a:endParaRPr lang="en-US"/>
          </a:p>
        </p:txBody>
      </p:sp>
      <p:sp>
        <p:nvSpPr>
          <p:cNvPr id="3" name="Freeform 3"/>
          <p:cNvSpPr/>
          <p:nvPr/>
        </p:nvSpPr>
        <p:spPr>
          <a:xfrm>
            <a:off x="5128758" y="1332201"/>
            <a:ext cx="14929308" cy="10618470"/>
          </a:xfrm>
          <a:custGeom>
            <a:avLst/>
            <a:gdLst/>
            <a:ahLst/>
            <a:cxnLst/>
            <a:rect l="l" t="t" r="r" b="b"/>
            <a:pathLst>
              <a:path w="14929308" h="10618470">
                <a:moveTo>
                  <a:pt x="0" y="0"/>
                </a:moveTo>
                <a:lnTo>
                  <a:pt x="14929307" y="0"/>
                </a:lnTo>
                <a:lnTo>
                  <a:pt x="14929307" y="10618470"/>
                </a:lnTo>
                <a:lnTo>
                  <a:pt x="0" y="10618470"/>
                </a:lnTo>
                <a:lnTo>
                  <a:pt x="0" y="0"/>
                </a:lnTo>
                <a:close/>
              </a:path>
            </a:pathLst>
          </a:custGeom>
          <a:blipFill>
            <a:blip r:embed="rId3"/>
            <a:stretch>
              <a:fillRect/>
            </a:stretch>
          </a:blipFill>
        </p:spPr>
        <p:txBody>
          <a:bodyPr/>
          <a:lstStyle/>
          <a:p>
            <a:endParaRPr lang="en-US"/>
          </a:p>
        </p:txBody>
      </p:sp>
      <p:grpSp>
        <p:nvGrpSpPr>
          <p:cNvPr id="4" name="Group 4"/>
          <p:cNvGrpSpPr/>
          <p:nvPr/>
        </p:nvGrpSpPr>
        <p:grpSpPr>
          <a:xfrm>
            <a:off x="642476" y="403257"/>
            <a:ext cx="17423722" cy="1144700"/>
            <a:chOff x="0" y="0"/>
            <a:chExt cx="4588964" cy="301485"/>
          </a:xfrm>
        </p:grpSpPr>
        <p:sp>
          <p:nvSpPr>
            <p:cNvPr id="5" name="Freeform 5"/>
            <p:cNvSpPr/>
            <p:nvPr/>
          </p:nvSpPr>
          <p:spPr>
            <a:xfrm>
              <a:off x="0" y="0"/>
              <a:ext cx="4588964" cy="301485"/>
            </a:xfrm>
            <a:custGeom>
              <a:avLst/>
              <a:gdLst/>
              <a:ahLst/>
              <a:cxnLst/>
              <a:rect l="l" t="t" r="r" b="b"/>
              <a:pathLst>
                <a:path w="4588964" h="301485">
                  <a:moveTo>
                    <a:pt x="22661" y="0"/>
                  </a:moveTo>
                  <a:lnTo>
                    <a:pt x="4566303" y="0"/>
                  </a:lnTo>
                  <a:cubicBezTo>
                    <a:pt x="4578819" y="0"/>
                    <a:pt x="4588964" y="10146"/>
                    <a:pt x="4588964" y="22661"/>
                  </a:cubicBezTo>
                  <a:lnTo>
                    <a:pt x="4588964" y="278824"/>
                  </a:lnTo>
                  <a:cubicBezTo>
                    <a:pt x="4588964" y="284834"/>
                    <a:pt x="4586577" y="290598"/>
                    <a:pt x="4582327" y="294848"/>
                  </a:cubicBezTo>
                  <a:cubicBezTo>
                    <a:pt x="4578077" y="299097"/>
                    <a:pt x="4572313" y="301485"/>
                    <a:pt x="4566303" y="301485"/>
                  </a:cubicBezTo>
                  <a:lnTo>
                    <a:pt x="22661" y="301485"/>
                  </a:lnTo>
                  <a:cubicBezTo>
                    <a:pt x="16651" y="301485"/>
                    <a:pt x="10887" y="299097"/>
                    <a:pt x="6637" y="294848"/>
                  </a:cubicBezTo>
                  <a:cubicBezTo>
                    <a:pt x="2387" y="290598"/>
                    <a:pt x="0" y="284834"/>
                    <a:pt x="0" y="278824"/>
                  </a:cubicBezTo>
                  <a:lnTo>
                    <a:pt x="0" y="22661"/>
                  </a:lnTo>
                  <a:cubicBezTo>
                    <a:pt x="0" y="16651"/>
                    <a:pt x="2387" y="10887"/>
                    <a:pt x="6637" y="6637"/>
                  </a:cubicBezTo>
                  <a:cubicBezTo>
                    <a:pt x="10887" y="2387"/>
                    <a:pt x="16651" y="0"/>
                    <a:pt x="22661" y="0"/>
                  </a:cubicBezTo>
                  <a:close/>
                </a:path>
              </a:pathLst>
            </a:custGeom>
            <a:solidFill>
              <a:srgbClr val="FFFDFB"/>
            </a:solidFill>
          </p:spPr>
          <p:txBody>
            <a:bodyPr/>
            <a:lstStyle/>
            <a:p>
              <a:endParaRPr lang="en-US"/>
            </a:p>
          </p:txBody>
        </p:sp>
        <p:sp>
          <p:nvSpPr>
            <p:cNvPr id="6" name="TextBox 6"/>
            <p:cNvSpPr txBox="1"/>
            <p:nvPr/>
          </p:nvSpPr>
          <p:spPr>
            <a:xfrm>
              <a:off x="0" y="-47625"/>
              <a:ext cx="4588964" cy="349110"/>
            </a:xfrm>
            <a:prstGeom prst="rect">
              <a:avLst/>
            </a:prstGeom>
          </p:spPr>
          <p:txBody>
            <a:bodyPr lIns="50800" tIns="50800" rIns="50800" bIns="50800" rtlCol="0" anchor="ctr"/>
            <a:lstStyle/>
            <a:p>
              <a:pPr algn="ctr">
                <a:lnSpc>
                  <a:spcPts val="3359"/>
                </a:lnSpc>
              </a:pPr>
              <a:endParaRPr/>
            </a:p>
          </p:txBody>
        </p:sp>
      </p:grpSp>
      <p:grpSp>
        <p:nvGrpSpPr>
          <p:cNvPr id="7" name="Group 7"/>
          <p:cNvGrpSpPr/>
          <p:nvPr/>
        </p:nvGrpSpPr>
        <p:grpSpPr>
          <a:xfrm>
            <a:off x="682444" y="1858334"/>
            <a:ext cx="17082985" cy="4024246"/>
            <a:chOff x="0" y="0"/>
            <a:chExt cx="4499222" cy="1059884"/>
          </a:xfrm>
        </p:grpSpPr>
        <p:sp>
          <p:nvSpPr>
            <p:cNvPr id="8" name="Freeform 8"/>
            <p:cNvSpPr/>
            <p:nvPr/>
          </p:nvSpPr>
          <p:spPr>
            <a:xfrm>
              <a:off x="0" y="0"/>
              <a:ext cx="4499223" cy="1059884"/>
            </a:xfrm>
            <a:custGeom>
              <a:avLst/>
              <a:gdLst/>
              <a:ahLst/>
              <a:cxnLst/>
              <a:rect l="l" t="t" r="r" b="b"/>
              <a:pathLst>
                <a:path w="4499223" h="1059884">
                  <a:moveTo>
                    <a:pt x="23113" y="0"/>
                  </a:moveTo>
                  <a:lnTo>
                    <a:pt x="4476110" y="0"/>
                  </a:lnTo>
                  <a:cubicBezTo>
                    <a:pt x="4488875" y="0"/>
                    <a:pt x="4499223" y="10348"/>
                    <a:pt x="4499223" y="23113"/>
                  </a:cubicBezTo>
                  <a:lnTo>
                    <a:pt x="4499223" y="1036771"/>
                  </a:lnTo>
                  <a:cubicBezTo>
                    <a:pt x="4499223" y="1049536"/>
                    <a:pt x="4488875" y="1059884"/>
                    <a:pt x="4476110" y="1059884"/>
                  </a:cubicBezTo>
                  <a:lnTo>
                    <a:pt x="23113" y="1059884"/>
                  </a:lnTo>
                  <a:cubicBezTo>
                    <a:pt x="10348" y="1059884"/>
                    <a:pt x="0" y="1049536"/>
                    <a:pt x="0" y="1036771"/>
                  </a:cubicBezTo>
                  <a:lnTo>
                    <a:pt x="0" y="23113"/>
                  </a:lnTo>
                  <a:cubicBezTo>
                    <a:pt x="0" y="10348"/>
                    <a:pt x="10348" y="0"/>
                    <a:pt x="23113" y="0"/>
                  </a:cubicBezTo>
                  <a:close/>
                </a:path>
              </a:pathLst>
            </a:custGeom>
            <a:solidFill>
              <a:srgbClr val="FFFDFB"/>
            </a:solidFill>
          </p:spPr>
          <p:txBody>
            <a:bodyPr/>
            <a:lstStyle/>
            <a:p>
              <a:endParaRPr lang="en-US"/>
            </a:p>
          </p:txBody>
        </p:sp>
        <p:sp>
          <p:nvSpPr>
            <p:cNvPr id="9" name="TextBox 9"/>
            <p:cNvSpPr txBox="1"/>
            <p:nvPr/>
          </p:nvSpPr>
          <p:spPr>
            <a:xfrm>
              <a:off x="0" y="-47625"/>
              <a:ext cx="4499222" cy="1107509"/>
            </a:xfrm>
            <a:prstGeom prst="rect">
              <a:avLst/>
            </a:prstGeom>
          </p:spPr>
          <p:txBody>
            <a:bodyPr lIns="50800" tIns="50800" rIns="50800" bIns="50800" rtlCol="0" anchor="ctr"/>
            <a:lstStyle/>
            <a:p>
              <a:pPr algn="ctr">
                <a:lnSpc>
                  <a:spcPts val="3359"/>
                </a:lnSpc>
              </a:pPr>
              <a:endParaRPr/>
            </a:p>
          </p:txBody>
        </p:sp>
      </p:grpSp>
      <p:grpSp>
        <p:nvGrpSpPr>
          <p:cNvPr id="10" name="Group 10"/>
          <p:cNvGrpSpPr/>
          <p:nvPr/>
        </p:nvGrpSpPr>
        <p:grpSpPr>
          <a:xfrm>
            <a:off x="2308124" y="6444555"/>
            <a:ext cx="15377369" cy="3289829"/>
            <a:chOff x="0" y="0"/>
            <a:chExt cx="4050007" cy="866457"/>
          </a:xfrm>
        </p:grpSpPr>
        <p:sp>
          <p:nvSpPr>
            <p:cNvPr id="11" name="Freeform 11"/>
            <p:cNvSpPr/>
            <p:nvPr/>
          </p:nvSpPr>
          <p:spPr>
            <a:xfrm>
              <a:off x="0" y="0"/>
              <a:ext cx="4050007" cy="866457"/>
            </a:xfrm>
            <a:custGeom>
              <a:avLst/>
              <a:gdLst/>
              <a:ahLst/>
              <a:cxnLst/>
              <a:rect l="l" t="t" r="r" b="b"/>
              <a:pathLst>
                <a:path w="4050007" h="866457">
                  <a:moveTo>
                    <a:pt x="25677" y="0"/>
                  </a:moveTo>
                  <a:lnTo>
                    <a:pt x="4024330" y="0"/>
                  </a:lnTo>
                  <a:cubicBezTo>
                    <a:pt x="4038511" y="0"/>
                    <a:pt x="4050007" y="11496"/>
                    <a:pt x="4050007" y="25677"/>
                  </a:cubicBezTo>
                  <a:lnTo>
                    <a:pt x="4050007" y="840780"/>
                  </a:lnTo>
                  <a:cubicBezTo>
                    <a:pt x="4050007" y="847590"/>
                    <a:pt x="4047301" y="854121"/>
                    <a:pt x="4042486" y="858936"/>
                  </a:cubicBezTo>
                  <a:cubicBezTo>
                    <a:pt x="4037671" y="863752"/>
                    <a:pt x="4031140" y="866457"/>
                    <a:pt x="4024330" y="866457"/>
                  </a:cubicBezTo>
                  <a:lnTo>
                    <a:pt x="25677" y="866457"/>
                  </a:lnTo>
                  <a:cubicBezTo>
                    <a:pt x="11496" y="866457"/>
                    <a:pt x="0" y="854961"/>
                    <a:pt x="0" y="840780"/>
                  </a:cubicBezTo>
                  <a:lnTo>
                    <a:pt x="0" y="25677"/>
                  </a:lnTo>
                  <a:cubicBezTo>
                    <a:pt x="0" y="11496"/>
                    <a:pt x="11496" y="0"/>
                    <a:pt x="25677" y="0"/>
                  </a:cubicBezTo>
                  <a:close/>
                </a:path>
              </a:pathLst>
            </a:custGeom>
            <a:solidFill>
              <a:srgbClr val="FFFDFB"/>
            </a:solidFill>
          </p:spPr>
          <p:txBody>
            <a:bodyPr/>
            <a:lstStyle/>
            <a:p>
              <a:endParaRPr lang="en-US"/>
            </a:p>
          </p:txBody>
        </p:sp>
        <p:sp>
          <p:nvSpPr>
            <p:cNvPr id="12" name="TextBox 12"/>
            <p:cNvSpPr txBox="1"/>
            <p:nvPr/>
          </p:nvSpPr>
          <p:spPr>
            <a:xfrm>
              <a:off x="0" y="-47625"/>
              <a:ext cx="4050007" cy="914082"/>
            </a:xfrm>
            <a:prstGeom prst="rect">
              <a:avLst/>
            </a:prstGeom>
          </p:spPr>
          <p:txBody>
            <a:bodyPr lIns="50800" tIns="50800" rIns="50800" bIns="50800" rtlCol="0" anchor="ctr"/>
            <a:lstStyle/>
            <a:p>
              <a:pPr algn="ctr">
                <a:lnSpc>
                  <a:spcPts val="3359"/>
                </a:lnSpc>
              </a:pPr>
              <a:endParaRPr/>
            </a:p>
          </p:txBody>
        </p:sp>
      </p:grpSp>
      <p:sp>
        <p:nvSpPr>
          <p:cNvPr id="13" name="Freeform 13"/>
          <p:cNvSpPr/>
          <p:nvPr/>
        </p:nvSpPr>
        <p:spPr>
          <a:xfrm>
            <a:off x="1182843" y="5987203"/>
            <a:ext cx="1125281" cy="1308466"/>
          </a:xfrm>
          <a:custGeom>
            <a:avLst/>
            <a:gdLst/>
            <a:ahLst/>
            <a:cxnLst/>
            <a:rect l="l" t="t" r="r" b="b"/>
            <a:pathLst>
              <a:path w="1125281" h="1308466">
                <a:moveTo>
                  <a:pt x="0" y="0"/>
                </a:moveTo>
                <a:lnTo>
                  <a:pt x="1125281" y="0"/>
                </a:lnTo>
                <a:lnTo>
                  <a:pt x="1125281" y="1308467"/>
                </a:lnTo>
                <a:lnTo>
                  <a:pt x="0" y="1308467"/>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a:p>
        </p:txBody>
      </p:sp>
      <p:sp>
        <p:nvSpPr>
          <p:cNvPr id="14" name="TextBox 14"/>
          <p:cNvSpPr txBox="1"/>
          <p:nvPr/>
        </p:nvSpPr>
        <p:spPr>
          <a:xfrm>
            <a:off x="917159" y="603250"/>
            <a:ext cx="17342266" cy="688975"/>
          </a:xfrm>
          <a:prstGeom prst="rect">
            <a:avLst/>
          </a:prstGeom>
        </p:spPr>
        <p:txBody>
          <a:bodyPr lIns="0" tIns="0" rIns="0" bIns="0" rtlCol="0" anchor="t">
            <a:spAutoFit/>
          </a:bodyPr>
          <a:lstStyle/>
          <a:p>
            <a:pPr algn="just">
              <a:lnSpc>
                <a:spcPts val="5600"/>
              </a:lnSpc>
              <a:spcBef>
                <a:spcPct val="0"/>
              </a:spcBef>
            </a:pPr>
            <a:r>
              <a:rPr lang="en-US" sz="4000" b="1" i="1">
                <a:solidFill>
                  <a:srgbClr val="2B1111"/>
                </a:solidFill>
                <a:latin typeface="Roboto Condensed Bold Italics"/>
                <a:ea typeface="Roboto Condensed Bold Italics"/>
                <a:cs typeface="Roboto Condensed Bold Italics"/>
                <a:sym typeface="Roboto Condensed Bold Italics"/>
              </a:rPr>
              <a:t>Bài 2. Hãy chuyển cách dẫn trực tiếp trong các câu dưới đây sang cách dẫn gián tiếp:</a:t>
            </a:r>
          </a:p>
        </p:txBody>
      </p:sp>
      <p:sp>
        <p:nvSpPr>
          <p:cNvPr id="15" name="TextBox 15"/>
          <p:cNvSpPr txBox="1"/>
          <p:nvPr/>
        </p:nvSpPr>
        <p:spPr>
          <a:xfrm>
            <a:off x="1028700" y="2159369"/>
            <a:ext cx="16230600" cy="3258820"/>
          </a:xfrm>
          <a:prstGeom prst="rect">
            <a:avLst/>
          </a:prstGeom>
        </p:spPr>
        <p:txBody>
          <a:bodyPr lIns="0" tIns="0" rIns="0" bIns="0" rtlCol="0" anchor="t">
            <a:spAutoFit/>
          </a:bodyPr>
          <a:lstStyle/>
          <a:p>
            <a:pPr algn="just">
              <a:lnSpc>
                <a:spcPts val="5179"/>
              </a:lnSpc>
            </a:pPr>
            <a:r>
              <a:rPr lang="en-US" sz="3699" b="1">
                <a:solidFill>
                  <a:srgbClr val="813331"/>
                </a:solidFill>
                <a:latin typeface="Roboto Condensed Bold"/>
                <a:ea typeface="Roboto Condensed Bold"/>
                <a:cs typeface="Roboto Condensed Bold"/>
                <a:sym typeface="Roboto Condensed Bold"/>
              </a:rPr>
              <a:t>b) Thủ lĩnh da đỏ Xi-át-tơn đã khẳng định: “Đối với đồng bào tôi, mỗi tấc đất là thiêng liêng, mỗi lá thông óng ánh, mỗi bờ cát, mỗi hạt sương long lanh trong những cánh rừng rậm rạp, mỗi bãi đất hoang và tiếng thì thầm của côn trùng là những điều thiêng liêng trong kí ức và kinh nghiệm của đồng bào tôi”.</a:t>
            </a:r>
          </a:p>
          <a:p>
            <a:pPr algn="r">
              <a:lnSpc>
                <a:spcPts val="5179"/>
              </a:lnSpc>
              <a:spcBef>
                <a:spcPct val="0"/>
              </a:spcBef>
            </a:pPr>
            <a:r>
              <a:rPr lang="en-US" sz="3699" b="1">
                <a:solidFill>
                  <a:srgbClr val="813331"/>
                </a:solidFill>
                <a:latin typeface="Roboto Condensed Bold"/>
                <a:ea typeface="Roboto Condensed Bold"/>
                <a:cs typeface="Roboto Condensed Bold"/>
                <a:sym typeface="Roboto Condensed Bold"/>
              </a:rPr>
              <a:t>(Theo </a:t>
            </a:r>
            <a:r>
              <a:rPr lang="en-US" sz="3699" b="1" i="1">
                <a:solidFill>
                  <a:srgbClr val="813331"/>
                </a:solidFill>
                <a:latin typeface="Roboto Condensed Bold Italics"/>
                <a:ea typeface="Roboto Condensed Bold Italics"/>
                <a:cs typeface="Roboto Condensed Bold Italics"/>
                <a:sym typeface="Roboto Condensed Bold Italics"/>
              </a:rPr>
              <a:t>Hoàng Vĩnh</a:t>
            </a:r>
            <a:r>
              <a:rPr lang="en-US" sz="3699" b="1">
                <a:solidFill>
                  <a:srgbClr val="813331"/>
                </a:solidFill>
                <a:latin typeface="Roboto Condensed Bold"/>
                <a:ea typeface="Roboto Condensed Bold"/>
                <a:cs typeface="Roboto Condensed Bold"/>
                <a:sym typeface="Roboto Condensed Bold"/>
              </a:rPr>
              <a:t>, “Con người đã làm gì với tự nhiên?)</a:t>
            </a:r>
          </a:p>
        </p:txBody>
      </p:sp>
      <p:sp>
        <p:nvSpPr>
          <p:cNvPr id="16" name="TextBox 16"/>
          <p:cNvSpPr txBox="1"/>
          <p:nvPr/>
        </p:nvSpPr>
        <p:spPr>
          <a:xfrm>
            <a:off x="2762439" y="6749355"/>
            <a:ext cx="14675342" cy="3258820"/>
          </a:xfrm>
          <a:prstGeom prst="rect">
            <a:avLst/>
          </a:prstGeom>
        </p:spPr>
        <p:txBody>
          <a:bodyPr lIns="0" tIns="0" rIns="0" bIns="0" rtlCol="0" anchor="t">
            <a:spAutoFit/>
          </a:bodyPr>
          <a:lstStyle/>
          <a:p>
            <a:pPr algn="just">
              <a:lnSpc>
                <a:spcPts val="5179"/>
              </a:lnSpc>
            </a:pPr>
            <a:r>
              <a:rPr lang="en-US" sz="3699" b="1" i="1" dirty="0" err="1">
                <a:solidFill>
                  <a:srgbClr val="813331"/>
                </a:solidFill>
                <a:latin typeface="Roboto Condensed Bold Italics"/>
                <a:ea typeface="Roboto Condensed Bold Italics"/>
                <a:cs typeface="Roboto Condensed Bold Italics"/>
                <a:sym typeface="Roboto Condensed Bold Italics"/>
              </a:rPr>
              <a:t>Thủ</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lĩnh</a:t>
            </a:r>
            <a:r>
              <a:rPr lang="en-US" sz="3699" b="1" i="1" dirty="0">
                <a:solidFill>
                  <a:srgbClr val="813331"/>
                </a:solidFill>
                <a:latin typeface="Roboto Condensed Bold Italics"/>
                <a:ea typeface="Roboto Condensed Bold Italics"/>
                <a:cs typeface="Roboto Condensed Bold Italics"/>
                <a:sym typeface="Roboto Condensed Bold Italics"/>
              </a:rPr>
              <a:t> da </a:t>
            </a:r>
            <a:r>
              <a:rPr lang="en-US" sz="3699" b="1" i="1" dirty="0" err="1">
                <a:solidFill>
                  <a:srgbClr val="813331"/>
                </a:solidFill>
                <a:latin typeface="Roboto Condensed Bold Italics"/>
                <a:ea typeface="Roboto Condensed Bold Italics"/>
                <a:cs typeface="Roboto Condensed Bold Italics"/>
                <a:sym typeface="Roboto Condensed Bold Italics"/>
              </a:rPr>
              <a:t>đỏ</a:t>
            </a:r>
            <a:r>
              <a:rPr lang="en-US" sz="3699" b="1" i="1" dirty="0">
                <a:solidFill>
                  <a:srgbClr val="813331"/>
                </a:solidFill>
                <a:latin typeface="Roboto Condensed Bold Italics"/>
                <a:ea typeface="Roboto Condensed Bold Italics"/>
                <a:cs typeface="Roboto Condensed Bold Italics"/>
                <a:sym typeface="Roboto Condensed Bold Italics"/>
              </a:rPr>
              <a:t> Xi-</a:t>
            </a:r>
            <a:r>
              <a:rPr lang="en-US" sz="3699" b="1" i="1" dirty="0" err="1">
                <a:solidFill>
                  <a:srgbClr val="813331"/>
                </a:solidFill>
                <a:latin typeface="Roboto Condensed Bold Italics"/>
                <a:ea typeface="Roboto Condensed Bold Italics"/>
                <a:cs typeface="Roboto Condensed Bold Italics"/>
                <a:sym typeface="Roboto Condensed Bold Italics"/>
              </a:rPr>
              <a:t>át</a:t>
            </a:r>
            <a:r>
              <a:rPr lang="en-US" sz="3699" b="1" i="1" dirty="0">
                <a:solidFill>
                  <a:srgbClr val="813331"/>
                </a:solidFill>
                <a:latin typeface="Roboto Condensed Bold Italics"/>
                <a:ea typeface="Roboto Condensed Bold Italics"/>
                <a:cs typeface="Roboto Condensed Bold Italics"/>
                <a:sym typeface="Roboto Condensed Bold Italics"/>
              </a:rPr>
              <a:t>-</a:t>
            </a:r>
            <a:r>
              <a:rPr lang="en-US" sz="3699" b="1" i="1" dirty="0" err="1">
                <a:solidFill>
                  <a:srgbClr val="813331"/>
                </a:solidFill>
                <a:latin typeface="Roboto Condensed Bold Italics"/>
                <a:ea typeface="Roboto Condensed Bold Italics"/>
                <a:cs typeface="Roboto Condensed Bold Italics"/>
                <a:sym typeface="Roboto Condensed Bold Italics"/>
              </a:rPr>
              <a:t>tơn</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đã</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khẳng</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định</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rằng</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đối</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với</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đồng</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bào</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của</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ông</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mỗi</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tấc</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đất</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là</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thiêng</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liêng</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mỗi</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lá</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thông</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óng</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ánh</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mỗi</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bờ</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cát</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mỗi</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hạt</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sương</a:t>
            </a:r>
            <a:r>
              <a:rPr lang="en-US" sz="3699" b="1" i="1" dirty="0">
                <a:solidFill>
                  <a:srgbClr val="813331"/>
                </a:solidFill>
                <a:latin typeface="Roboto Condensed Bold Italics"/>
                <a:ea typeface="Roboto Condensed Bold Italics"/>
                <a:cs typeface="Roboto Condensed Bold Italics"/>
                <a:sym typeface="Roboto Condensed Bold Italics"/>
              </a:rPr>
              <a:t> long </a:t>
            </a:r>
            <a:r>
              <a:rPr lang="en-US" sz="3699" b="1" i="1" dirty="0" err="1">
                <a:solidFill>
                  <a:srgbClr val="813331"/>
                </a:solidFill>
                <a:latin typeface="Roboto Condensed Bold Italics"/>
                <a:ea typeface="Roboto Condensed Bold Italics"/>
                <a:cs typeface="Roboto Condensed Bold Italics"/>
                <a:sym typeface="Roboto Condensed Bold Italics"/>
              </a:rPr>
              <a:t>lanh</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trong</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những</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cánh</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rừng</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rậm</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rạp</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mỗi</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bãi</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đất</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hoang</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và</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tiếng</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thì</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thầm</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của</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côn</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trùng</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là</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những</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điều</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thiêng</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liêng</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trong</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kí</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ức</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và</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kinh</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nghiệm</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của</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đồng</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bào</a:t>
            </a:r>
            <a:r>
              <a:rPr lang="en-US" sz="3699" b="1" i="1" dirty="0">
                <a:solidFill>
                  <a:srgbClr val="813331"/>
                </a:solidFill>
                <a:latin typeface="Roboto Condensed Bold Italics"/>
                <a:ea typeface="Roboto Condensed Bold Italics"/>
                <a:cs typeface="Roboto Condensed Bold Italics"/>
                <a:sym typeface="Roboto Condensed Bold Italics"/>
              </a:rPr>
              <a:t> </a:t>
            </a:r>
            <a:r>
              <a:rPr lang="en-US" sz="3699" b="1" i="1" dirty="0" err="1">
                <a:solidFill>
                  <a:srgbClr val="813331"/>
                </a:solidFill>
                <a:latin typeface="Roboto Condensed Bold Italics"/>
                <a:ea typeface="Roboto Condensed Bold Italics"/>
                <a:cs typeface="Roboto Condensed Bold Italics"/>
                <a:sym typeface="Roboto Condensed Bold Italics"/>
              </a:rPr>
              <a:t>ông</a:t>
            </a:r>
            <a:r>
              <a:rPr lang="en-US" sz="3699" b="1" i="1" dirty="0">
                <a:solidFill>
                  <a:srgbClr val="813331"/>
                </a:solidFill>
                <a:latin typeface="Roboto Condensed Bold Italics"/>
                <a:ea typeface="Roboto Condensed Bold Italics"/>
                <a:cs typeface="Roboto Condensed Bold Italics"/>
                <a:sym typeface="Roboto Condensed Bold Italics"/>
              </a:rPr>
              <a:t>.</a:t>
            </a:r>
          </a:p>
          <a:p>
            <a:pPr algn="just">
              <a:lnSpc>
                <a:spcPts val="5179"/>
              </a:lnSpc>
              <a:spcBef>
                <a:spcPct val="0"/>
              </a:spcBef>
            </a:pPr>
            <a:endParaRPr lang="en-US" sz="3699" b="1" i="1" dirty="0">
              <a:solidFill>
                <a:srgbClr val="813331"/>
              </a:solidFill>
              <a:latin typeface="Roboto Condensed Bold Italics"/>
              <a:ea typeface="Roboto Condensed Bold Italics"/>
              <a:cs typeface="Roboto Condensed Bold Italics"/>
              <a:sym typeface="Roboto Condensed Bold Italics"/>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flipV="1">
            <a:off x="0" y="0"/>
            <a:ext cx="18288000" cy="10287000"/>
          </a:xfrm>
          <a:custGeom>
            <a:avLst/>
            <a:gdLst/>
            <a:ahLst/>
            <a:cxnLst/>
            <a:rect l="l" t="t" r="r" b="b"/>
            <a:pathLst>
              <a:path w="18288000" h="10287000">
                <a:moveTo>
                  <a:pt x="18288000" y="10287000"/>
                </a:moveTo>
                <a:lnTo>
                  <a:pt x="0" y="10287000"/>
                </a:lnTo>
                <a:lnTo>
                  <a:pt x="0" y="0"/>
                </a:lnTo>
                <a:lnTo>
                  <a:pt x="18288000" y="0"/>
                </a:lnTo>
                <a:lnTo>
                  <a:pt x="18288000" y="10287000"/>
                </a:lnTo>
                <a:close/>
              </a:path>
            </a:pathLst>
          </a:custGeom>
          <a:blipFill>
            <a:blip r:embed="rId2"/>
            <a:stretch>
              <a:fillRect b="-30222"/>
            </a:stretch>
          </a:blipFill>
        </p:spPr>
        <p:txBody>
          <a:bodyPr/>
          <a:lstStyle/>
          <a:p>
            <a:endParaRPr lang="en-US"/>
          </a:p>
        </p:txBody>
      </p:sp>
      <p:sp>
        <p:nvSpPr>
          <p:cNvPr id="3" name="Freeform 3"/>
          <p:cNvSpPr/>
          <p:nvPr/>
        </p:nvSpPr>
        <p:spPr>
          <a:xfrm>
            <a:off x="5128758" y="1332201"/>
            <a:ext cx="14929308" cy="10618470"/>
          </a:xfrm>
          <a:custGeom>
            <a:avLst/>
            <a:gdLst/>
            <a:ahLst/>
            <a:cxnLst/>
            <a:rect l="l" t="t" r="r" b="b"/>
            <a:pathLst>
              <a:path w="14929308" h="10618470">
                <a:moveTo>
                  <a:pt x="0" y="0"/>
                </a:moveTo>
                <a:lnTo>
                  <a:pt x="14929307" y="0"/>
                </a:lnTo>
                <a:lnTo>
                  <a:pt x="14929307" y="10618470"/>
                </a:lnTo>
                <a:lnTo>
                  <a:pt x="0" y="10618470"/>
                </a:lnTo>
                <a:lnTo>
                  <a:pt x="0" y="0"/>
                </a:lnTo>
                <a:close/>
              </a:path>
            </a:pathLst>
          </a:custGeom>
          <a:blipFill>
            <a:blip r:embed="rId3"/>
            <a:stretch>
              <a:fillRect/>
            </a:stretch>
          </a:blipFill>
        </p:spPr>
        <p:txBody>
          <a:bodyPr/>
          <a:lstStyle/>
          <a:p>
            <a:endParaRPr lang="en-US"/>
          </a:p>
        </p:txBody>
      </p:sp>
      <p:grpSp>
        <p:nvGrpSpPr>
          <p:cNvPr id="4" name="Group 4"/>
          <p:cNvGrpSpPr/>
          <p:nvPr/>
        </p:nvGrpSpPr>
        <p:grpSpPr>
          <a:xfrm>
            <a:off x="642476" y="403257"/>
            <a:ext cx="17423722" cy="1144700"/>
            <a:chOff x="0" y="0"/>
            <a:chExt cx="4588964" cy="301485"/>
          </a:xfrm>
        </p:grpSpPr>
        <p:sp>
          <p:nvSpPr>
            <p:cNvPr id="5" name="Freeform 5"/>
            <p:cNvSpPr/>
            <p:nvPr/>
          </p:nvSpPr>
          <p:spPr>
            <a:xfrm>
              <a:off x="0" y="0"/>
              <a:ext cx="4588964" cy="301485"/>
            </a:xfrm>
            <a:custGeom>
              <a:avLst/>
              <a:gdLst/>
              <a:ahLst/>
              <a:cxnLst/>
              <a:rect l="l" t="t" r="r" b="b"/>
              <a:pathLst>
                <a:path w="4588964" h="301485">
                  <a:moveTo>
                    <a:pt x="22661" y="0"/>
                  </a:moveTo>
                  <a:lnTo>
                    <a:pt x="4566303" y="0"/>
                  </a:lnTo>
                  <a:cubicBezTo>
                    <a:pt x="4578819" y="0"/>
                    <a:pt x="4588964" y="10146"/>
                    <a:pt x="4588964" y="22661"/>
                  </a:cubicBezTo>
                  <a:lnTo>
                    <a:pt x="4588964" y="278824"/>
                  </a:lnTo>
                  <a:cubicBezTo>
                    <a:pt x="4588964" y="284834"/>
                    <a:pt x="4586577" y="290598"/>
                    <a:pt x="4582327" y="294848"/>
                  </a:cubicBezTo>
                  <a:cubicBezTo>
                    <a:pt x="4578077" y="299097"/>
                    <a:pt x="4572313" y="301485"/>
                    <a:pt x="4566303" y="301485"/>
                  </a:cubicBezTo>
                  <a:lnTo>
                    <a:pt x="22661" y="301485"/>
                  </a:lnTo>
                  <a:cubicBezTo>
                    <a:pt x="16651" y="301485"/>
                    <a:pt x="10887" y="299097"/>
                    <a:pt x="6637" y="294848"/>
                  </a:cubicBezTo>
                  <a:cubicBezTo>
                    <a:pt x="2387" y="290598"/>
                    <a:pt x="0" y="284834"/>
                    <a:pt x="0" y="278824"/>
                  </a:cubicBezTo>
                  <a:lnTo>
                    <a:pt x="0" y="22661"/>
                  </a:lnTo>
                  <a:cubicBezTo>
                    <a:pt x="0" y="16651"/>
                    <a:pt x="2387" y="10887"/>
                    <a:pt x="6637" y="6637"/>
                  </a:cubicBezTo>
                  <a:cubicBezTo>
                    <a:pt x="10887" y="2387"/>
                    <a:pt x="16651" y="0"/>
                    <a:pt x="22661" y="0"/>
                  </a:cubicBezTo>
                  <a:close/>
                </a:path>
              </a:pathLst>
            </a:custGeom>
            <a:solidFill>
              <a:srgbClr val="FFFDFB"/>
            </a:solidFill>
          </p:spPr>
          <p:txBody>
            <a:bodyPr/>
            <a:lstStyle/>
            <a:p>
              <a:endParaRPr lang="en-US"/>
            </a:p>
          </p:txBody>
        </p:sp>
        <p:sp>
          <p:nvSpPr>
            <p:cNvPr id="6" name="TextBox 6"/>
            <p:cNvSpPr txBox="1"/>
            <p:nvPr/>
          </p:nvSpPr>
          <p:spPr>
            <a:xfrm>
              <a:off x="0" y="-47625"/>
              <a:ext cx="4588964" cy="349110"/>
            </a:xfrm>
            <a:prstGeom prst="rect">
              <a:avLst/>
            </a:prstGeom>
          </p:spPr>
          <p:txBody>
            <a:bodyPr lIns="50800" tIns="50800" rIns="50800" bIns="50800" rtlCol="0" anchor="ctr"/>
            <a:lstStyle/>
            <a:p>
              <a:pPr algn="ctr">
                <a:lnSpc>
                  <a:spcPts val="3359"/>
                </a:lnSpc>
              </a:pPr>
              <a:endParaRPr/>
            </a:p>
          </p:txBody>
        </p:sp>
      </p:grpSp>
      <p:grpSp>
        <p:nvGrpSpPr>
          <p:cNvPr id="7" name="Group 7"/>
          <p:cNvGrpSpPr/>
          <p:nvPr/>
        </p:nvGrpSpPr>
        <p:grpSpPr>
          <a:xfrm>
            <a:off x="682444" y="1858334"/>
            <a:ext cx="17082985" cy="4128869"/>
            <a:chOff x="0" y="0"/>
            <a:chExt cx="4499222" cy="1087439"/>
          </a:xfrm>
        </p:grpSpPr>
        <p:sp>
          <p:nvSpPr>
            <p:cNvPr id="8" name="Freeform 8"/>
            <p:cNvSpPr/>
            <p:nvPr/>
          </p:nvSpPr>
          <p:spPr>
            <a:xfrm>
              <a:off x="0" y="0"/>
              <a:ext cx="4499223" cy="1087439"/>
            </a:xfrm>
            <a:custGeom>
              <a:avLst/>
              <a:gdLst/>
              <a:ahLst/>
              <a:cxnLst/>
              <a:rect l="l" t="t" r="r" b="b"/>
              <a:pathLst>
                <a:path w="4499223" h="1087439">
                  <a:moveTo>
                    <a:pt x="23113" y="0"/>
                  </a:moveTo>
                  <a:lnTo>
                    <a:pt x="4476110" y="0"/>
                  </a:lnTo>
                  <a:cubicBezTo>
                    <a:pt x="4488875" y="0"/>
                    <a:pt x="4499223" y="10348"/>
                    <a:pt x="4499223" y="23113"/>
                  </a:cubicBezTo>
                  <a:lnTo>
                    <a:pt x="4499223" y="1064326"/>
                  </a:lnTo>
                  <a:cubicBezTo>
                    <a:pt x="4499223" y="1077091"/>
                    <a:pt x="4488875" y="1087439"/>
                    <a:pt x="4476110" y="1087439"/>
                  </a:cubicBezTo>
                  <a:lnTo>
                    <a:pt x="23113" y="1087439"/>
                  </a:lnTo>
                  <a:cubicBezTo>
                    <a:pt x="10348" y="1087439"/>
                    <a:pt x="0" y="1077091"/>
                    <a:pt x="0" y="1064326"/>
                  </a:cubicBezTo>
                  <a:lnTo>
                    <a:pt x="0" y="23113"/>
                  </a:lnTo>
                  <a:cubicBezTo>
                    <a:pt x="0" y="10348"/>
                    <a:pt x="10348" y="0"/>
                    <a:pt x="23113" y="0"/>
                  </a:cubicBezTo>
                  <a:close/>
                </a:path>
              </a:pathLst>
            </a:custGeom>
            <a:solidFill>
              <a:srgbClr val="FFFDFB"/>
            </a:solidFill>
          </p:spPr>
          <p:txBody>
            <a:bodyPr/>
            <a:lstStyle/>
            <a:p>
              <a:endParaRPr lang="en-US"/>
            </a:p>
          </p:txBody>
        </p:sp>
        <p:sp>
          <p:nvSpPr>
            <p:cNvPr id="9" name="TextBox 9"/>
            <p:cNvSpPr txBox="1"/>
            <p:nvPr/>
          </p:nvSpPr>
          <p:spPr>
            <a:xfrm>
              <a:off x="0" y="-47625"/>
              <a:ext cx="4499222" cy="1135064"/>
            </a:xfrm>
            <a:prstGeom prst="rect">
              <a:avLst/>
            </a:prstGeom>
          </p:spPr>
          <p:txBody>
            <a:bodyPr lIns="50800" tIns="50800" rIns="50800" bIns="50800" rtlCol="0" anchor="ctr"/>
            <a:lstStyle/>
            <a:p>
              <a:pPr algn="ctr">
                <a:lnSpc>
                  <a:spcPts val="3359"/>
                </a:lnSpc>
              </a:pPr>
              <a:endParaRPr/>
            </a:p>
          </p:txBody>
        </p:sp>
      </p:grpSp>
      <p:grpSp>
        <p:nvGrpSpPr>
          <p:cNvPr id="10" name="Group 10"/>
          <p:cNvGrpSpPr/>
          <p:nvPr/>
        </p:nvGrpSpPr>
        <p:grpSpPr>
          <a:xfrm>
            <a:off x="1787714" y="6301528"/>
            <a:ext cx="15977715" cy="3706647"/>
            <a:chOff x="0" y="0"/>
            <a:chExt cx="4208122" cy="976236"/>
          </a:xfrm>
        </p:grpSpPr>
        <p:sp>
          <p:nvSpPr>
            <p:cNvPr id="11" name="Freeform 11"/>
            <p:cNvSpPr/>
            <p:nvPr/>
          </p:nvSpPr>
          <p:spPr>
            <a:xfrm>
              <a:off x="0" y="0"/>
              <a:ext cx="4208123" cy="976236"/>
            </a:xfrm>
            <a:custGeom>
              <a:avLst/>
              <a:gdLst/>
              <a:ahLst/>
              <a:cxnLst/>
              <a:rect l="l" t="t" r="r" b="b"/>
              <a:pathLst>
                <a:path w="4208123" h="976236">
                  <a:moveTo>
                    <a:pt x="24712" y="0"/>
                  </a:moveTo>
                  <a:lnTo>
                    <a:pt x="4183411" y="0"/>
                  </a:lnTo>
                  <a:cubicBezTo>
                    <a:pt x="4197059" y="0"/>
                    <a:pt x="4208123" y="11064"/>
                    <a:pt x="4208123" y="24712"/>
                  </a:cubicBezTo>
                  <a:lnTo>
                    <a:pt x="4208123" y="951524"/>
                  </a:lnTo>
                  <a:cubicBezTo>
                    <a:pt x="4208123" y="965172"/>
                    <a:pt x="4197059" y="976236"/>
                    <a:pt x="4183411" y="976236"/>
                  </a:cubicBezTo>
                  <a:lnTo>
                    <a:pt x="24712" y="976236"/>
                  </a:lnTo>
                  <a:cubicBezTo>
                    <a:pt x="11064" y="976236"/>
                    <a:pt x="0" y="965172"/>
                    <a:pt x="0" y="951524"/>
                  </a:cubicBezTo>
                  <a:lnTo>
                    <a:pt x="0" y="24712"/>
                  </a:lnTo>
                  <a:cubicBezTo>
                    <a:pt x="0" y="11064"/>
                    <a:pt x="11064" y="0"/>
                    <a:pt x="24712" y="0"/>
                  </a:cubicBezTo>
                  <a:close/>
                </a:path>
              </a:pathLst>
            </a:custGeom>
            <a:solidFill>
              <a:srgbClr val="FFFDFB"/>
            </a:solidFill>
          </p:spPr>
          <p:txBody>
            <a:bodyPr/>
            <a:lstStyle/>
            <a:p>
              <a:endParaRPr lang="en-US"/>
            </a:p>
          </p:txBody>
        </p:sp>
        <p:sp>
          <p:nvSpPr>
            <p:cNvPr id="12" name="TextBox 12"/>
            <p:cNvSpPr txBox="1"/>
            <p:nvPr/>
          </p:nvSpPr>
          <p:spPr>
            <a:xfrm>
              <a:off x="0" y="-47625"/>
              <a:ext cx="4208122" cy="1023861"/>
            </a:xfrm>
            <a:prstGeom prst="rect">
              <a:avLst/>
            </a:prstGeom>
          </p:spPr>
          <p:txBody>
            <a:bodyPr lIns="50800" tIns="50800" rIns="50800" bIns="50800" rtlCol="0" anchor="ctr"/>
            <a:lstStyle/>
            <a:p>
              <a:pPr algn="ctr">
                <a:lnSpc>
                  <a:spcPts val="3359"/>
                </a:lnSpc>
              </a:pPr>
              <a:endParaRPr/>
            </a:p>
          </p:txBody>
        </p:sp>
      </p:grpSp>
      <p:sp>
        <p:nvSpPr>
          <p:cNvPr id="13" name="Freeform 13"/>
          <p:cNvSpPr/>
          <p:nvPr/>
        </p:nvSpPr>
        <p:spPr>
          <a:xfrm>
            <a:off x="466059" y="6133233"/>
            <a:ext cx="1125281" cy="1308466"/>
          </a:xfrm>
          <a:custGeom>
            <a:avLst/>
            <a:gdLst/>
            <a:ahLst/>
            <a:cxnLst/>
            <a:rect l="l" t="t" r="r" b="b"/>
            <a:pathLst>
              <a:path w="1125281" h="1308466">
                <a:moveTo>
                  <a:pt x="0" y="0"/>
                </a:moveTo>
                <a:lnTo>
                  <a:pt x="1125282" y="0"/>
                </a:lnTo>
                <a:lnTo>
                  <a:pt x="1125282" y="1308467"/>
                </a:lnTo>
                <a:lnTo>
                  <a:pt x="0" y="1308467"/>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a:p>
        </p:txBody>
      </p:sp>
      <p:sp>
        <p:nvSpPr>
          <p:cNvPr id="14" name="TextBox 14"/>
          <p:cNvSpPr txBox="1"/>
          <p:nvPr/>
        </p:nvSpPr>
        <p:spPr>
          <a:xfrm>
            <a:off x="917159" y="603250"/>
            <a:ext cx="17342266" cy="688975"/>
          </a:xfrm>
          <a:prstGeom prst="rect">
            <a:avLst/>
          </a:prstGeom>
        </p:spPr>
        <p:txBody>
          <a:bodyPr lIns="0" tIns="0" rIns="0" bIns="0" rtlCol="0" anchor="t">
            <a:spAutoFit/>
          </a:bodyPr>
          <a:lstStyle/>
          <a:p>
            <a:pPr algn="just">
              <a:lnSpc>
                <a:spcPts val="5600"/>
              </a:lnSpc>
              <a:spcBef>
                <a:spcPct val="0"/>
              </a:spcBef>
            </a:pPr>
            <a:r>
              <a:rPr lang="en-US" sz="4000" b="1" i="1">
                <a:solidFill>
                  <a:srgbClr val="2B1111"/>
                </a:solidFill>
                <a:latin typeface="Roboto Condensed Bold Italics"/>
                <a:ea typeface="Roboto Condensed Bold Italics"/>
                <a:cs typeface="Roboto Condensed Bold Italics"/>
                <a:sym typeface="Roboto Condensed Bold Italics"/>
              </a:rPr>
              <a:t>Bài 2. Hãy chuyển cách dẫn trực tiếp trong các câu dưới đây sang cách dẫn gián tiếp:</a:t>
            </a:r>
          </a:p>
        </p:txBody>
      </p:sp>
      <p:sp>
        <p:nvSpPr>
          <p:cNvPr id="15" name="TextBox 15"/>
          <p:cNvSpPr txBox="1"/>
          <p:nvPr/>
        </p:nvSpPr>
        <p:spPr>
          <a:xfrm>
            <a:off x="1028700" y="2024119"/>
            <a:ext cx="16230600" cy="3711575"/>
          </a:xfrm>
          <a:prstGeom prst="rect">
            <a:avLst/>
          </a:prstGeom>
        </p:spPr>
        <p:txBody>
          <a:bodyPr lIns="0" tIns="0" rIns="0" bIns="0" rtlCol="0" anchor="t">
            <a:spAutoFit/>
          </a:bodyPr>
          <a:lstStyle/>
          <a:p>
            <a:pPr algn="just">
              <a:lnSpc>
                <a:spcPts val="4900"/>
              </a:lnSpc>
            </a:pPr>
            <a:r>
              <a:rPr lang="en-US" sz="3500" b="1">
                <a:solidFill>
                  <a:srgbClr val="813331"/>
                </a:solidFill>
                <a:latin typeface="Roboto Condensed Bold"/>
                <a:ea typeface="Roboto Condensed Bold"/>
                <a:cs typeface="Roboto Condensed Bold"/>
                <a:sym typeface="Roboto Condensed Bold"/>
              </a:rPr>
              <a:t>c) Trong “Thi nhân Việt Nam”, Hoài Thanh đã bộc lộ thành thực một tâm trạng:</a:t>
            </a:r>
          </a:p>
          <a:p>
            <a:pPr algn="just">
              <a:lnSpc>
                <a:spcPts val="4900"/>
              </a:lnSpc>
            </a:pPr>
            <a:r>
              <a:rPr lang="en-US" sz="3500" b="1">
                <a:solidFill>
                  <a:srgbClr val="813331"/>
                </a:solidFill>
                <a:latin typeface="Roboto Condensed Bold"/>
                <a:ea typeface="Roboto Condensed Bold"/>
                <a:cs typeface="Roboto Condensed Bold"/>
                <a:sym typeface="Roboto Condensed Bold"/>
              </a:rPr>
              <a:t>“Dầu có ưa thơ người này người khác, mỗi lúc buồn đến, tôi lại trở về với Lưu Trọng Lư. Có những bài thơ cứ vương vấn trong trí tôi hàng tháng, lúc nào cũng như văng vẳng bên tai. Bởi vì thơ Lư nhiều bài thực không phải là thơ, nghĩa là những công trình nghệ thuật, mà chính là tiếng lòng thổn thức của lòng ta”.</a:t>
            </a:r>
          </a:p>
          <a:p>
            <a:pPr algn="just">
              <a:lnSpc>
                <a:spcPts val="4900"/>
              </a:lnSpc>
              <a:spcBef>
                <a:spcPct val="0"/>
              </a:spcBef>
            </a:pPr>
            <a:r>
              <a:rPr lang="en-US" sz="3500" b="1">
                <a:solidFill>
                  <a:srgbClr val="813331"/>
                </a:solidFill>
                <a:latin typeface="Roboto Condensed Bold"/>
                <a:ea typeface="Roboto Condensed Bold"/>
                <a:cs typeface="Roboto Condensed Bold"/>
                <a:sym typeface="Roboto Condensed Bold"/>
              </a:rPr>
              <a:t>(Lê Quang Hưng, “Nắng mới” - sự thành thực của một tâm hồn giàu mơ mộng”</a:t>
            </a:r>
          </a:p>
        </p:txBody>
      </p:sp>
      <p:sp>
        <p:nvSpPr>
          <p:cNvPr id="16" name="TextBox 16"/>
          <p:cNvSpPr txBox="1"/>
          <p:nvPr/>
        </p:nvSpPr>
        <p:spPr>
          <a:xfrm>
            <a:off x="2090051" y="6342380"/>
            <a:ext cx="15324365" cy="3711575"/>
          </a:xfrm>
          <a:prstGeom prst="rect">
            <a:avLst/>
          </a:prstGeom>
        </p:spPr>
        <p:txBody>
          <a:bodyPr lIns="0" tIns="0" rIns="0" bIns="0" rtlCol="0" anchor="t">
            <a:spAutoFit/>
          </a:bodyPr>
          <a:lstStyle/>
          <a:p>
            <a:pPr algn="just">
              <a:lnSpc>
                <a:spcPts val="4900"/>
              </a:lnSpc>
              <a:spcBef>
                <a:spcPct val="0"/>
              </a:spcBef>
            </a:pPr>
            <a:r>
              <a:rPr lang="en-US" sz="3500" b="1" i="1" dirty="0">
                <a:solidFill>
                  <a:srgbClr val="813331"/>
                </a:solidFill>
                <a:latin typeface="Roboto Condensed Bold Italics"/>
                <a:ea typeface="Roboto Condensed Bold Italics"/>
                <a:cs typeface="Roboto Condensed Bold Italics"/>
                <a:sym typeface="Roboto Condensed Bold Italics"/>
              </a:rPr>
              <a:t>Trong “</a:t>
            </a:r>
            <a:r>
              <a:rPr lang="en-US" sz="3500" b="1" i="1" dirty="0" err="1">
                <a:solidFill>
                  <a:srgbClr val="813331"/>
                </a:solidFill>
                <a:latin typeface="Roboto Condensed Bold Italics"/>
                <a:ea typeface="Roboto Condensed Bold Italics"/>
                <a:cs typeface="Roboto Condensed Bold Italics"/>
                <a:sym typeface="Roboto Condensed Bold Italics"/>
              </a:rPr>
              <a:t>Thi</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nhân</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Việt</a:t>
            </a:r>
            <a:r>
              <a:rPr lang="en-US" sz="3500" b="1" i="1" dirty="0">
                <a:solidFill>
                  <a:srgbClr val="813331"/>
                </a:solidFill>
                <a:latin typeface="Roboto Condensed Bold Italics"/>
                <a:ea typeface="Roboto Condensed Bold Italics"/>
                <a:cs typeface="Roboto Condensed Bold Italics"/>
                <a:sym typeface="Roboto Condensed Bold Italics"/>
              </a:rPr>
              <a:t> Nam”, Hoài Thanh </a:t>
            </a:r>
            <a:r>
              <a:rPr lang="en-US" sz="3500" b="1" i="1" dirty="0" err="1">
                <a:solidFill>
                  <a:srgbClr val="813331"/>
                </a:solidFill>
                <a:latin typeface="Roboto Condensed Bold Italics"/>
                <a:ea typeface="Roboto Condensed Bold Italics"/>
                <a:cs typeface="Roboto Condensed Bold Italics"/>
                <a:sym typeface="Roboto Condensed Bold Italics"/>
              </a:rPr>
              <a:t>đã</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bộc</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lộ</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thành</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thực</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tâm</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trạng</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của</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ông</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đó</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là</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dẫu</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có</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ưa</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thơ</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người</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này</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người</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khác</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mỗi</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lúc</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buồn</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đến</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ông</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lại</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trở</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về</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với</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Lưu</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Trọng</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Lư</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Có</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những</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bài</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thơ</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cứ</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vương</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vấn</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trong</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trí</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ông</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hàng</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tháng</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lúc</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nào</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cũng</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văng</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vẳng</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bên</a:t>
            </a:r>
            <a:r>
              <a:rPr lang="en-US" sz="3500" b="1" i="1" dirty="0">
                <a:solidFill>
                  <a:srgbClr val="813331"/>
                </a:solidFill>
                <a:latin typeface="Roboto Condensed Bold Italics"/>
                <a:ea typeface="Roboto Condensed Bold Italics"/>
                <a:cs typeface="Roboto Condensed Bold Italics"/>
                <a:sym typeface="Roboto Condensed Bold Italics"/>
              </a:rPr>
              <a:t> tai. </a:t>
            </a:r>
            <a:r>
              <a:rPr lang="en-US" sz="3500" b="1" i="1" dirty="0" err="1">
                <a:solidFill>
                  <a:srgbClr val="813331"/>
                </a:solidFill>
                <a:latin typeface="Roboto Condensed Bold Italics"/>
                <a:ea typeface="Roboto Condensed Bold Italics"/>
                <a:cs typeface="Roboto Condensed Bold Italics"/>
                <a:sym typeface="Roboto Condensed Bold Italics"/>
              </a:rPr>
              <a:t>Bởi</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vì</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đối</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với</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ông</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thơ</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của</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Lưu</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Trọng</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Lư</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nhiều</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bài</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không</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phải</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là</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thơ</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nghĩa</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là</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những</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công</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trình</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nghệ</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thuật</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mà</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chính</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là</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tiếng</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lòng</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thổn</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thức</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cùng</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hòa</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theo</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tiếng</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thổn</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thức</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trong</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lòng</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mỗi</a:t>
            </a:r>
            <a:r>
              <a:rPr lang="en-US" sz="3500" b="1" i="1" dirty="0">
                <a:solidFill>
                  <a:srgbClr val="813331"/>
                </a:solidFill>
                <a:latin typeface="Roboto Condensed Bold Italics"/>
                <a:ea typeface="Roboto Condensed Bold Italics"/>
                <a:cs typeface="Roboto Condensed Bold Italics"/>
                <a:sym typeface="Roboto Condensed Bold Italics"/>
              </a:rPr>
              <a:t> </a:t>
            </a:r>
            <a:r>
              <a:rPr lang="en-US" sz="3500" b="1" i="1" dirty="0" err="1">
                <a:solidFill>
                  <a:srgbClr val="813331"/>
                </a:solidFill>
                <a:latin typeface="Roboto Condensed Bold Italics"/>
                <a:ea typeface="Roboto Condensed Bold Italics"/>
                <a:cs typeface="Roboto Condensed Bold Italics"/>
                <a:sym typeface="Roboto Condensed Bold Italics"/>
              </a:rPr>
              <a:t>người</a:t>
            </a:r>
            <a:r>
              <a:rPr lang="en-US" sz="3500" b="1" i="1" dirty="0">
                <a:solidFill>
                  <a:srgbClr val="813331"/>
                </a:solidFill>
                <a:latin typeface="Roboto Condensed Bold Italics"/>
                <a:ea typeface="Roboto Condensed Bold Italics"/>
                <a:cs typeface="Roboto Condensed Bold Italics"/>
                <a:sym typeface="Roboto Condensed Bold Italics"/>
              </a:rPr>
              <a:t>.</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399999">
            <a:off x="3011651" y="-15044149"/>
            <a:ext cx="12578412" cy="20369897"/>
          </a:xfrm>
          <a:custGeom>
            <a:avLst/>
            <a:gdLst/>
            <a:ahLst/>
            <a:cxnLst/>
            <a:rect l="l" t="t" r="r" b="b"/>
            <a:pathLst>
              <a:path w="12578412" h="20369897">
                <a:moveTo>
                  <a:pt x="0" y="0"/>
                </a:moveTo>
                <a:lnTo>
                  <a:pt x="12578411" y="0"/>
                </a:lnTo>
                <a:lnTo>
                  <a:pt x="12578411" y="20369897"/>
                </a:lnTo>
                <a:lnTo>
                  <a:pt x="0" y="20369897"/>
                </a:lnTo>
                <a:lnTo>
                  <a:pt x="0" y="0"/>
                </a:lnTo>
                <a:close/>
              </a:path>
            </a:pathLst>
          </a:custGeom>
          <a:blipFill>
            <a:blip r:embed="rId2"/>
            <a:stretch>
              <a:fillRect/>
            </a:stretch>
          </a:blipFill>
        </p:spPr>
        <p:txBody>
          <a:bodyPr/>
          <a:lstStyle/>
          <a:p>
            <a:endParaRPr lang="en-US"/>
          </a:p>
        </p:txBody>
      </p:sp>
      <p:sp>
        <p:nvSpPr>
          <p:cNvPr id="3" name="Freeform 3"/>
          <p:cNvSpPr/>
          <p:nvPr/>
        </p:nvSpPr>
        <p:spPr>
          <a:xfrm rot="5400000">
            <a:off x="2454332" y="5023076"/>
            <a:ext cx="12578412" cy="20369897"/>
          </a:xfrm>
          <a:custGeom>
            <a:avLst/>
            <a:gdLst/>
            <a:ahLst/>
            <a:cxnLst/>
            <a:rect l="l" t="t" r="r" b="b"/>
            <a:pathLst>
              <a:path w="12578412" h="20369897">
                <a:moveTo>
                  <a:pt x="0" y="0"/>
                </a:moveTo>
                <a:lnTo>
                  <a:pt x="12578412" y="0"/>
                </a:lnTo>
                <a:lnTo>
                  <a:pt x="12578412" y="20369897"/>
                </a:lnTo>
                <a:lnTo>
                  <a:pt x="0" y="20369897"/>
                </a:lnTo>
                <a:lnTo>
                  <a:pt x="0" y="0"/>
                </a:lnTo>
                <a:close/>
              </a:path>
            </a:pathLst>
          </a:custGeom>
          <a:blipFill>
            <a:blip r:embed="rId2"/>
            <a:stretch>
              <a:fillRect/>
            </a:stretch>
          </a:blipFill>
        </p:spPr>
        <p:txBody>
          <a:bodyPr/>
          <a:lstStyle/>
          <a:p>
            <a:endParaRPr lang="en-US"/>
          </a:p>
        </p:txBody>
      </p:sp>
      <p:sp>
        <p:nvSpPr>
          <p:cNvPr id="4" name="Freeform 4"/>
          <p:cNvSpPr/>
          <p:nvPr/>
        </p:nvSpPr>
        <p:spPr>
          <a:xfrm>
            <a:off x="15916509" y="6826744"/>
            <a:ext cx="1855881" cy="3167002"/>
          </a:xfrm>
          <a:custGeom>
            <a:avLst/>
            <a:gdLst/>
            <a:ahLst/>
            <a:cxnLst/>
            <a:rect l="l" t="t" r="r" b="b"/>
            <a:pathLst>
              <a:path w="1855881" h="3167002">
                <a:moveTo>
                  <a:pt x="0" y="0"/>
                </a:moveTo>
                <a:lnTo>
                  <a:pt x="1855881" y="0"/>
                </a:lnTo>
                <a:lnTo>
                  <a:pt x="1855881" y="3167002"/>
                </a:lnTo>
                <a:lnTo>
                  <a:pt x="0" y="3167002"/>
                </a:lnTo>
                <a:lnTo>
                  <a:pt x="0" y="0"/>
                </a:lnTo>
                <a:close/>
              </a:path>
            </a:pathLst>
          </a:custGeom>
          <a:blipFill>
            <a:blip r:embed="rId3"/>
            <a:stretch>
              <a:fillRect/>
            </a:stretch>
          </a:blipFill>
        </p:spPr>
        <p:txBody>
          <a:bodyPr/>
          <a:lstStyle/>
          <a:p>
            <a:endParaRPr lang="en-US"/>
          </a:p>
        </p:txBody>
      </p:sp>
      <p:sp>
        <p:nvSpPr>
          <p:cNvPr id="5" name="Freeform 5"/>
          <p:cNvSpPr/>
          <p:nvPr/>
        </p:nvSpPr>
        <p:spPr>
          <a:xfrm>
            <a:off x="16324316" y="8093519"/>
            <a:ext cx="1869967" cy="633451"/>
          </a:xfrm>
          <a:custGeom>
            <a:avLst/>
            <a:gdLst/>
            <a:ahLst/>
            <a:cxnLst/>
            <a:rect l="l" t="t" r="r" b="b"/>
            <a:pathLst>
              <a:path w="1869967" h="633451">
                <a:moveTo>
                  <a:pt x="0" y="0"/>
                </a:moveTo>
                <a:lnTo>
                  <a:pt x="1869968" y="0"/>
                </a:lnTo>
                <a:lnTo>
                  <a:pt x="1869968" y="633452"/>
                </a:lnTo>
                <a:lnTo>
                  <a:pt x="0" y="633452"/>
                </a:lnTo>
                <a:lnTo>
                  <a:pt x="0" y="0"/>
                </a:lnTo>
                <a:close/>
              </a:path>
            </a:pathLst>
          </a:custGeom>
          <a:blipFill>
            <a:blip r:embed="rId4"/>
            <a:stretch>
              <a:fillRect/>
            </a:stretch>
          </a:blipFill>
        </p:spPr>
        <p:txBody>
          <a:bodyPr/>
          <a:lstStyle/>
          <a:p>
            <a:endParaRPr lang="en-US"/>
          </a:p>
        </p:txBody>
      </p:sp>
      <p:sp>
        <p:nvSpPr>
          <p:cNvPr id="6" name="Freeform 6"/>
          <p:cNvSpPr/>
          <p:nvPr/>
        </p:nvSpPr>
        <p:spPr>
          <a:xfrm flipH="1">
            <a:off x="256064" y="8093519"/>
            <a:ext cx="2687035" cy="3101916"/>
          </a:xfrm>
          <a:custGeom>
            <a:avLst/>
            <a:gdLst/>
            <a:ahLst/>
            <a:cxnLst/>
            <a:rect l="l" t="t" r="r" b="b"/>
            <a:pathLst>
              <a:path w="2687035" h="3101916">
                <a:moveTo>
                  <a:pt x="2687035" y="0"/>
                </a:moveTo>
                <a:lnTo>
                  <a:pt x="0" y="0"/>
                </a:lnTo>
                <a:lnTo>
                  <a:pt x="0" y="3101917"/>
                </a:lnTo>
                <a:lnTo>
                  <a:pt x="2687035" y="3101917"/>
                </a:lnTo>
                <a:lnTo>
                  <a:pt x="2687035" y="0"/>
                </a:lnTo>
                <a:close/>
              </a:path>
            </a:pathLst>
          </a:custGeom>
          <a:blipFill>
            <a:blip r:embed="rId5"/>
            <a:stretch>
              <a:fillRect/>
            </a:stretch>
          </a:blipFill>
        </p:spPr>
        <p:txBody>
          <a:bodyPr/>
          <a:lstStyle/>
          <a:p>
            <a:endParaRPr lang="en-US"/>
          </a:p>
        </p:txBody>
      </p:sp>
      <p:sp>
        <p:nvSpPr>
          <p:cNvPr id="7" name="Freeform 7"/>
          <p:cNvSpPr/>
          <p:nvPr/>
        </p:nvSpPr>
        <p:spPr>
          <a:xfrm>
            <a:off x="15856205" y="3141936"/>
            <a:ext cx="2338079" cy="3392990"/>
          </a:xfrm>
          <a:custGeom>
            <a:avLst/>
            <a:gdLst/>
            <a:ahLst/>
            <a:cxnLst/>
            <a:rect l="l" t="t" r="r" b="b"/>
            <a:pathLst>
              <a:path w="2338079" h="3392990">
                <a:moveTo>
                  <a:pt x="0" y="0"/>
                </a:moveTo>
                <a:lnTo>
                  <a:pt x="2338079" y="0"/>
                </a:lnTo>
                <a:lnTo>
                  <a:pt x="2338079" y="3392990"/>
                </a:lnTo>
                <a:lnTo>
                  <a:pt x="0" y="3392990"/>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a:p>
        </p:txBody>
      </p:sp>
      <p:grpSp>
        <p:nvGrpSpPr>
          <p:cNvPr id="8" name="Group 8"/>
          <p:cNvGrpSpPr/>
          <p:nvPr/>
        </p:nvGrpSpPr>
        <p:grpSpPr>
          <a:xfrm>
            <a:off x="7463001" y="7416745"/>
            <a:ext cx="7925007" cy="1353549"/>
            <a:chOff x="0" y="0"/>
            <a:chExt cx="2087245" cy="356490"/>
          </a:xfrm>
        </p:grpSpPr>
        <p:sp>
          <p:nvSpPr>
            <p:cNvPr id="9" name="Freeform 9"/>
            <p:cNvSpPr/>
            <p:nvPr/>
          </p:nvSpPr>
          <p:spPr>
            <a:xfrm>
              <a:off x="0" y="0"/>
              <a:ext cx="2087245" cy="356490"/>
            </a:xfrm>
            <a:custGeom>
              <a:avLst/>
              <a:gdLst/>
              <a:ahLst/>
              <a:cxnLst/>
              <a:rect l="l" t="t" r="r" b="b"/>
              <a:pathLst>
                <a:path w="2087245" h="356490">
                  <a:moveTo>
                    <a:pt x="49822" y="0"/>
                  </a:moveTo>
                  <a:lnTo>
                    <a:pt x="2037423" y="0"/>
                  </a:lnTo>
                  <a:cubicBezTo>
                    <a:pt x="2064939" y="0"/>
                    <a:pt x="2087245" y="22306"/>
                    <a:pt x="2087245" y="49822"/>
                  </a:cubicBezTo>
                  <a:lnTo>
                    <a:pt x="2087245" y="306669"/>
                  </a:lnTo>
                  <a:cubicBezTo>
                    <a:pt x="2087245" y="334184"/>
                    <a:pt x="2064939" y="356490"/>
                    <a:pt x="2037423" y="356490"/>
                  </a:cubicBezTo>
                  <a:lnTo>
                    <a:pt x="49822" y="356490"/>
                  </a:lnTo>
                  <a:cubicBezTo>
                    <a:pt x="22306" y="356490"/>
                    <a:pt x="0" y="334184"/>
                    <a:pt x="0" y="306669"/>
                  </a:cubicBezTo>
                  <a:lnTo>
                    <a:pt x="0" y="49822"/>
                  </a:lnTo>
                  <a:cubicBezTo>
                    <a:pt x="0" y="22306"/>
                    <a:pt x="22306" y="0"/>
                    <a:pt x="49822" y="0"/>
                  </a:cubicBezTo>
                  <a:close/>
                </a:path>
              </a:pathLst>
            </a:custGeom>
            <a:solidFill>
              <a:srgbClr val="486572"/>
            </a:solidFill>
          </p:spPr>
          <p:txBody>
            <a:bodyPr/>
            <a:lstStyle/>
            <a:p>
              <a:endParaRPr lang="en-US"/>
            </a:p>
          </p:txBody>
        </p:sp>
        <p:sp>
          <p:nvSpPr>
            <p:cNvPr id="10" name="TextBox 10"/>
            <p:cNvSpPr txBox="1"/>
            <p:nvPr/>
          </p:nvSpPr>
          <p:spPr>
            <a:xfrm>
              <a:off x="0" y="-47625"/>
              <a:ext cx="2087245" cy="404115"/>
            </a:xfrm>
            <a:prstGeom prst="rect">
              <a:avLst/>
            </a:prstGeom>
          </p:spPr>
          <p:txBody>
            <a:bodyPr lIns="50800" tIns="50800" rIns="50800" bIns="50800" rtlCol="0" anchor="ctr"/>
            <a:lstStyle/>
            <a:p>
              <a:pPr algn="ctr">
                <a:lnSpc>
                  <a:spcPts val="3359"/>
                </a:lnSpc>
              </a:pPr>
              <a:endParaRPr/>
            </a:p>
          </p:txBody>
        </p:sp>
      </p:grpSp>
      <p:sp>
        <p:nvSpPr>
          <p:cNvPr id="11" name="TextBox 11"/>
          <p:cNvSpPr txBox="1"/>
          <p:nvPr/>
        </p:nvSpPr>
        <p:spPr>
          <a:xfrm>
            <a:off x="579182" y="1679038"/>
            <a:ext cx="18016773" cy="821055"/>
          </a:xfrm>
          <a:prstGeom prst="rect">
            <a:avLst/>
          </a:prstGeom>
        </p:spPr>
        <p:txBody>
          <a:bodyPr lIns="0" tIns="0" rIns="0" bIns="0" rtlCol="0" anchor="t">
            <a:spAutoFit/>
          </a:bodyPr>
          <a:lstStyle/>
          <a:p>
            <a:pPr algn="l">
              <a:lnSpc>
                <a:spcPts val="6720"/>
              </a:lnSpc>
            </a:pPr>
            <a:r>
              <a:rPr lang="en-US" sz="4800" b="1">
                <a:solidFill>
                  <a:srgbClr val="4F2C33"/>
                </a:solidFill>
                <a:latin typeface="Fraunces Bold"/>
                <a:ea typeface="Fraunces Bold"/>
                <a:cs typeface="Fraunces Bold"/>
                <a:sym typeface="Fraunces Bold"/>
              </a:rPr>
              <a:t>I. TRI THỨC NGỮ VĂN</a:t>
            </a:r>
          </a:p>
        </p:txBody>
      </p:sp>
      <p:sp>
        <p:nvSpPr>
          <p:cNvPr id="12" name="TextBox 12"/>
          <p:cNvSpPr txBox="1"/>
          <p:nvPr/>
        </p:nvSpPr>
        <p:spPr>
          <a:xfrm>
            <a:off x="0" y="2758837"/>
            <a:ext cx="17259300" cy="947145"/>
          </a:xfrm>
          <a:prstGeom prst="rect">
            <a:avLst/>
          </a:prstGeom>
        </p:spPr>
        <p:txBody>
          <a:bodyPr lIns="0" tIns="0" rIns="0" bIns="0" rtlCol="0" anchor="t">
            <a:spAutoFit/>
          </a:bodyPr>
          <a:lstStyle/>
          <a:p>
            <a:pPr marL="1178995" lvl="1" indent="-589498" algn="l">
              <a:lnSpc>
                <a:spcPts val="7645"/>
              </a:lnSpc>
              <a:buAutoNum type="arabicPeriod"/>
            </a:pPr>
            <a:r>
              <a:rPr lang="en-US" sz="5460" dirty="0" err="1">
                <a:solidFill>
                  <a:srgbClr val="4F2C33"/>
                </a:solidFill>
                <a:latin typeface="#9Slide07 SVNUT Triumph Press"/>
                <a:ea typeface="#9Slide07 SVNUT Triumph Press"/>
                <a:cs typeface="#9Slide07 SVNUT Triumph Press"/>
                <a:sym typeface="#9Slide07 SVNUT Triumph Press"/>
              </a:rPr>
              <a:t>Cách</a:t>
            </a:r>
            <a:r>
              <a:rPr lang="en-US" sz="5460" dirty="0">
                <a:solidFill>
                  <a:srgbClr val="4F2C33"/>
                </a:solidFill>
                <a:latin typeface="#9Slide07 SVNUT Triumph Press"/>
                <a:ea typeface="#9Slide07 SVNUT Triumph Press"/>
                <a:cs typeface="#9Slide07 SVNUT Triumph Press"/>
                <a:sym typeface="#9Slide07 SVNUT Triumph Press"/>
              </a:rPr>
              <a:t> </a:t>
            </a:r>
            <a:r>
              <a:rPr lang="en-US" sz="5460" dirty="0" err="1">
                <a:solidFill>
                  <a:srgbClr val="4F2C33"/>
                </a:solidFill>
                <a:latin typeface="#9Slide07 SVNUT Triumph Press"/>
                <a:ea typeface="#9Slide07 SVNUT Triumph Press"/>
                <a:cs typeface="#9Slide07 SVNUT Triumph Press"/>
                <a:sym typeface="#9Slide07 SVNUT Triumph Press"/>
              </a:rPr>
              <a:t>dẫn</a:t>
            </a:r>
            <a:r>
              <a:rPr lang="en-US" sz="5460" dirty="0">
                <a:solidFill>
                  <a:srgbClr val="4F2C33"/>
                </a:solidFill>
                <a:latin typeface="#9Slide07 SVNUT Triumph Press"/>
                <a:ea typeface="#9Slide07 SVNUT Triumph Press"/>
                <a:cs typeface="#9Slide07 SVNUT Triumph Press"/>
                <a:sym typeface="#9Slide07 SVNUT Triumph Press"/>
              </a:rPr>
              <a:t> </a:t>
            </a:r>
            <a:r>
              <a:rPr lang="en-US" sz="5460" dirty="0" err="1">
                <a:solidFill>
                  <a:srgbClr val="4F2C33"/>
                </a:solidFill>
                <a:latin typeface="#9Slide07 SVNUT Triumph Press"/>
                <a:ea typeface="#9Slide07 SVNUT Triumph Press"/>
                <a:cs typeface="#9Slide07 SVNUT Triumph Press"/>
                <a:sym typeface="#9Slide07 SVNUT Triumph Press"/>
              </a:rPr>
              <a:t>trực</a:t>
            </a:r>
            <a:r>
              <a:rPr lang="en-US" sz="5460" dirty="0">
                <a:solidFill>
                  <a:srgbClr val="4F2C33"/>
                </a:solidFill>
                <a:latin typeface="#9Slide07 SVNUT Triumph Press"/>
                <a:ea typeface="#9Slide07 SVNUT Triumph Press"/>
                <a:cs typeface="#9Slide07 SVNUT Triumph Press"/>
                <a:sym typeface="#9Slide07 SVNUT Triumph Press"/>
              </a:rPr>
              <a:t> </a:t>
            </a:r>
            <a:r>
              <a:rPr lang="en-US" sz="5460" dirty="0" err="1">
                <a:solidFill>
                  <a:srgbClr val="4F2C33"/>
                </a:solidFill>
                <a:latin typeface="#9Slide07 SVNUT Triumph Press"/>
                <a:ea typeface="#9Slide07 SVNUT Triumph Press"/>
                <a:cs typeface="#9Slide07 SVNUT Triumph Press"/>
                <a:sym typeface="#9Slide07 SVNUT Triumph Press"/>
              </a:rPr>
              <a:t>tiếp</a:t>
            </a:r>
            <a:r>
              <a:rPr lang="en-US" sz="5460" dirty="0">
                <a:solidFill>
                  <a:srgbClr val="4F2C33"/>
                </a:solidFill>
                <a:latin typeface="#9Slide07 SVNUT Triumph Press"/>
                <a:ea typeface="#9Slide07 SVNUT Triumph Press"/>
                <a:cs typeface="#9Slide07 SVNUT Triumph Press"/>
                <a:sym typeface="#9Slide07 SVNUT Triumph Press"/>
              </a:rPr>
              <a:t> </a:t>
            </a:r>
            <a:r>
              <a:rPr lang="en-US" sz="5460" dirty="0" err="1">
                <a:solidFill>
                  <a:srgbClr val="4F2C33"/>
                </a:solidFill>
                <a:latin typeface="#9Slide07 SVNUT Triumph Press"/>
                <a:ea typeface="#9Slide07 SVNUT Triumph Press"/>
                <a:cs typeface="#9Slide07 SVNUT Triumph Press"/>
                <a:sym typeface="#9Slide07 SVNUT Triumph Press"/>
              </a:rPr>
              <a:t>và</a:t>
            </a:r>
            <a:r>
              <a:rPr lang="en-US" sz="5460" dirty="0">
                <a:solidFill>
                  <a:srgbClr val="4F2C33"/>
                </a:solidFill>
                <a:latin typeface="#9Slide07 SVNUT Triumph Press"/>
                <a:ea typeface="#9Slide07 SVNUT Triumph Press"/>
                <a:cs typeface="#9Slide07 SVNUT Triumph Press"/>
                <a:sym typeface="#9Slide07 SVNUT Triumph Press"/>
              </a:rPr>
              <a:t> </a:t>
            </a:r>
            <a:r>
              <a:rPr lang="en-US" sz="5460" dirty="0" err="1">
                <a:solidFill>
                  <a:srgbClr val="4F2C33"/>
                </a:solidFill>
                <a:latin typeface="#9Slide07 SVNUT Triumph Press"/>
                <a:ea typeface="#9Slide07 SVNUT Triumph Press"/>
                <a:cs typeface="#9Slide07 SVNUT Triumph Press"/>
                <a:sym typeface="#9Slide07 SVNUT Triumph Press"/>
              </a:rPr>
              <a:t>cách</a:t>
            </a:r>
            <a:r>
              <a:rPr lang="en-US" sz="5460" dirty="0">
                <a:solidFill>
                  <a:srgbClr val="4F2C33"/>
                </a:solidFill>
                <a:latin typeface="#9Slide07 SVNUT Triumph Press"/>
                <a:ea typeface="#9Slide07 SVNUT Triumph Press"/>
                <a:cs typeface="#9Slide07 SVNUT Triumph Press"/>
                <a:sym typeface="#9Slide07 SVNUT Triumph Press"/>
              </a:rPr>
              <a:t> </a:t>
            </a:r>
            <a:r>
              <a:rPr lang="en-US" sz="5460" dirty="0" err="1">
                <a:solidFill>
                  <a:srgbClr val="4F2C33"/>
                </a:solidFill>
                <a:latin typeface="#9Slide07 SVNUT Triumph Press"/>
                <a:ea typeface="#9Slide07 SVNUT Triumph Press"/>
                <a:cs typeface="#9Slide07 SVNUT Triumph Press"/>
                <a:sym typeface="#9Slide07 SVNUT Triumph Press"/>
              </a:rPr>
              <a:t>dẫn</a:t>
            </a:r>
            <a:r>
              <a:rPr lang="en-US" sz="5460" dirty="0">
                <a:solidFill>
                  <a:srgbClr val="4F2C33"/>
                </a:solidFill>
                <a:latin typeface="#9Slide07 SVNUT Triumph Press"/>
                <a:ea typeface="#9Slide07 SVNUT Triumph Press"/>
                <a:cs typeface="#9Slide07 SVNUT Triumph Press"/>
                <a:sym typeface="#9Slide07 SVNUT Triumph Press"/>
              </a:rPr>
              <a:t> </a:t>
            </a:r>
            <a:r>
              <a:rPr lang="en-US" sz="5460" dirty="0" err="1">
                <a:solidFill>
                  <a:srgbClr val="4F2C33"/>
                </a:solidFill>
                <a:latin typeface="#9Slide07 SVNUT Triumph Press"/>
                <a:ea typeface="#9Slide07 SVNUT Triumph Press"/>
                <a:cs typeface="#9Slide07 SVNUT Triumph Press"/>
                <a:sym typeface="#9Slide07 SVNUT Triumph Press"/>
              </a:rPr>
              <a:t>gián</a:t>
            </a:r>
            <a:r>
              <a:rPr lang="en-US" sz="5460" dirty="0">
                <a:solidFill>
                  <a:srgbClr val="4F2C33"/>
                </a:solidFill>
                <a:latin typeface="#9Slide07 SVNUT Triumph Press"/>
                <a:ea typeface="#9Slide07 SVNUT Triumph Press"/>
                <a:cs typeface="#9Slide07 SVNUT Triumph Press"/>
                <a:sym typeface="#9Slide07 SVNUT Triumph Press"/>
              </a:rPr>
              <a:t> </a:t>
            </a:r>
            <a:r>
              <a:rPr lang="en-US" sz="5460" dirty="0" err="1">
                <a:solidFill>
                  <a:srgbClr val="4F2C33"/>
                </a:solidFill>
                <a:latin typeface="#9Slide07 SVNUT Triumph Press"/>
                <a:ea typeface="#9Slide07 SVNUT Triumph Press"/>
                <a:cs typeface="#9Slide07 SVNUT Triumph Press"/>
                <a:sym typeface="#9Slide07 SVNUT Triumph Press"/>
              </a:rPr>
              <a:t>tiếp</a:t>
            </a:r>
            <a:endParaRPr lang="en-US" sz="5460" dirty="0">
              <a:solidFill>
                <a:srgbClr val="4F2C33"/>
              </a:solidFill>
              <a:latin typeface="#9Slide07 SVNUT Triumph Press"/>
              <a:ea typeface="#9Slide07 SVNUT Triumph Press"/>
              <a:cs typeface="#9Slide07 SVNUT Triumph Press"/>
              <a:sym typeface="#9Slide07 SVNUT Triumph Press"/>
            </a:endParaRPr>
          </a:p>
        </p:txBody>
      </p:sp>
      <p:sp>
        <p:nvSpPr>
          <p:cNvPr id="13" name="TextBox 13"/>
          <p:cNvSpPr txBox="1"/>
          <p:nvPr/>
        </p:nvSpPr>
        <p:spPr>
          <a:xfrm>
            <a:off x="1028700" y="3905283"/>
            <a:ext cx="12715515" cy="3107690"/>
          </a:xfrm>
          <a:prstGeom prst="rect">
            <a:avLst/>
          </a:prstGeom>
        </p:spPr>
        <p:txBody>
          <a:bodyPr lIns="0" tIns="0" rIns="0" bIns="0" rtlCol="0" anchor="t">
            <a:spAutoFit/>
          </a:bodyPr>
          <a:lstStyle/>
          <a:p>
            <a:pPr marL="949959" lvl="1" indent="-474979" algn="just">
              <a:lnSpc>
                <a:spcPts val="6159"/>
              </a:lnSpc>
              <a:buFont typeface="Arial"/>
              <a:buChar char="•"/>
            </a:pPr>
            <a:r>
              <a:rPr lang="en-US" sz="4399" dirty="0" err="1">
                <a:solidFill>
                  <a:srgbClr val="4F2C33"/>
                </a:solidFill>
                <a:latin typeface="Roboto Condensed"/>
                <a:ea typeface="Roboto Condensed"/>
                <a:cs typeface="Roboto Condensed"/>
                <a:sym typeface="Roboto Condensed"/>
              </a:rPr>
              <a:t>Thời</a:t>
            </a:r>
            <a:r>
              <a:rPr lang="en-US" sz="4399" dirty="0">
                <a:solidFill>
                  <a:srgbClr val="4F2C33"/>
                </a:solidFill>
                <a:latin typeface="Roboto Condensed"/>
                <a:ea typeface="Roboto Condensed"/>
                <a:cs typeface="Roboto Condensed"/>
                <a:sym typeface="Roboto Condensed"/>
              </a:rPr>
              <a:t> </a:t>
            </a:r>
            <a:r>
              <a:rPr lang="en-US" sz="4399" dirty="0" err="1">
                <a:solidFill>
                  <a:srgbClr val="4F2C33"/>
                </a:solidFill>
                <a:latin typeface="Roboto Condensed"/>
                <a:ea typeface="Roboto Condensed"/>
                <a:cs typeface="Roboto Condensed"/>
                <a:sym typeface="Roboto Condensed"/>
              </a:rPr>
              <a:t>gian</a:t>
            </a:r>
            <a:r>
              <a:rPr lang="en-US" sz="4399" dirty="0">
                <a:solidFill>
                  <a:srgbClr val="4F2C33"/>
                </a:solidFill>
                <a:latin typeface="Roboto Condensed"/>
                <a:ea typeface="Roboto Condensed"/>
                <a:cs typeface="Roboto Condensed"/>
                <a:sym typeface="Roboto Condensed"/>
              </a:rPr>
              <a:t> </a:t>
            </a:r>
            <a:r>
              <a:rPr lang="en-US" sz="4399" dirty="0" err="1">
                <a:solidFill>
                  <a:srgbClr val="4F2C33"/>
                </a:solidFill>
                <a:latin typeface="Roboto Condensed"/>
                <a:ea typeface="Roboto Condensed"/>
                <a:cs typeface="Roboto Condensed"/>
                <a:sym typeface="Roboto Condensed"/>
              </a:rPr>
              <a:t>thảo</a:t>
            </a:r>
            <a:r>
              <a:rPr lang="en-US" sz="4399" dirty="0">
                <a:solidFill>
                  <a:srgbClr val="4F2C33"/>
                </a:solidFill>
                <a:latin typeface="Roboto Condensed"/>
                <a:ea typeface="Roboto Condensed"/>
                <a:cs typeface="Roboto Condensed"/>
                <a:sym typeface="Roboto Condensed"/>
              </a:rPr>
              <a:t> </a:t>
            </a:r>
            <a:r>
              <a:rPr lang="en-US" sz="4399" dirty="0" err="1">
                <a:solidFill>
                  <a:srgbClr val="4F2C33"/>
                </a:solidFill>
                <a:latin typeface="Roboto Condensed"/>
                <a:ea typeface="Roboto Condensed"/>
                <a:cs typeface="Roboto Condensed"/>
                <a:sym typeface="Roboto Condensed"/>
              </a:rPr>
              <a:t>luận</a:t>
            </a:r>
            <a:r>
              <a:rPr lang="en-US" sz="4399" dirty="0">
                <a:solidFill>
                  <a:srgbClr val="4F2C33"/>
                </a:solidFill>
                <a:latin typeface="Roboto Condensed"/>
                <a:ea typeface="Roboto Condensed"/>
                <a:cs typeface="Roboto Condensed"/>
                <a:sym typeface="Roboto Condensed"/>
              </a:rPr>
              <a:t>: 3 </a:t>
            </a:r>
            <a:r>
              <a:rPr lang="en-US" sz="4399" dirty="0" err="1">
                <a:solidFill>
                  <a:srgbClr val="4F2C33"/>
                </a:solidFill>
                <a:latin typeface="Roboto Condensed"/>
                <a:ea typeface="Roboto Condensed"/>
                <a:cs typeface="Roboto Condensed"/>
                <a:sym typeface="Roboto Condensed"/>
              </a:rPr>
              <a:t>phút</a:t>
            </a:r>
            <a:endParaRPr lang="en-US" sz="4399" dirty="0">
              <a:solidFill>
                <a:srgbClr val="4F2C33"/>
              </a:solidFill>
              <a:latin typeface="Roboto Condensed"/>
              <a:ea typeface="Roboto Condensed"/>
              <a:cs typeface="Roboto Condensed"/>
              <a:sym typeface="Roboto Condensed"/>
            </a:endParaRPr>
          </a:p>
          <a:p>
            <a:pPr marL="949959" lvl="1" indent="-474979" algn="just">
              <a:lnSpc>
                <a:spcPts val="6159"/>
              </a:lnSpc>
              <a:buFont typeface="Arial"/>
              <a:buChar char="•"/>
            </a:pPr>
            <a:r>
              <a:rPr lang="en-US" sz="4399" dirty="0" err="1">
                <a:solidFill>
                  <a:srgbClr val="4F2C33"/>
                </a:solidFill>
                <a:latin typeface="Roboto Condensed"/>
                <a:ea typeface="Roboto Condensed"/>
                <a:cs typeface="Roboto Condensed"/>
                <a:sym typeface="Roboto Condensed"/>
              </a:rPr>
              <a:t>Thời</a:t>
            </a:r>
            <a:r>
              <a:rPr lang="en-US" sz="4399" dirty="0">
                <a:solidFill>
                  <a:srgbClr val="4F2C33"/>
                </a:solidFill>
                <a:latin typeface="Roboto Condensed"/>
                <a:ea typeface="Roboto Condensed"/>
                <a:cs typeface="Roboto Condensed"/>
                <a:sym typeface="Roboto Condensed"/>
              </a:rPr>
              <a:t> </a:t>
            </a:r>
            <a:r>
              <a:rPr lang="en-US" sz="4399" dirty="0" err="1">
                <a:solidFill>
                  <a:srgbClr val="4F2C33"/>
                </a:solidFill>
                <a:latin typeface="Roboto Condensed"/>
                <a:ea typeface="Roboto Condensed"/>
                <a:cs typeface="Roboto Condensed"/>
                <a:sym typeface="Roboto Condensed"/>
              </a:rPr>
              <a:t>gian</a:t>
            </a:r>
            <a:r>
              <a:rPr lang="en-US" sz="4399" dirty="0">
                <a:solidFill>
                  <a:srgbClr val="4F2C33"/>
                </a:solidFill>
                <a:latin typeface="Roboto Condensed"/>
                <a:ea typeface="Roboto Condensed"/>
                <a:cs typeface="Roboto Condensed"/>
                <a:sym typeface="Roboto Condensed"/>
              </a:rPr>
              <a:t> </a:t>
            </a:r>
            <a:r>
              <a:rPr lang="en-US" sz="4399" dirty="0" err="1">
                <a:solidFill>
                  <a:srgbClr val="4F2C33"/>
                </a:solidFill>
                <a:latin typeface="Roboto Condensed"/>
                <a:ea typeface="Roboto Condensed"/>
                <a:cs typeface="Roboto Condensed"/>
                <a:sym typeface="Roboto Condensed"/>
              </a:rPr>
              <a:t>trình</a:t>
            </a:r>
            <a:r>
              <a:rPr lang="en-US" sz="4399" dirty="0">
                <a:solidFill>
                  <a:srgbClr val="4F2C33"/>
                </a:solidFill>
                <a:latin typeface="Roboto Condensed"/>
                <a:ea typeface="Roboto Condensed"/>
                <a:cs typeface="Roboto Condensed"/>
                <a:sym typeface="Roboto Condensed"/>
              </a:rPr>
              <a:t> </a:t>
            </a:r>
            <a:r>
              <a:rPr lang="en-US" sz="4399" dirty="0" err="1">
                <a:solidFill>
                  <a:srgbClr val="4F2C33"/>
                </a:solidFill>
                <a:latin typeface="Roboto Condensed"/>
                <a:ea typeface="Roboto Condensed"/>
                <a:cs typeface="Roboto Condensed"/>
                <a:sym typeface="Roboto Condensed"/>
              </a:rPr>
              <a:t>bày</a:t>
            </a:r>
            <a:r>
              <a:rPr lang="en-US" sz="4399" dirty="0">
                <a:solidFill>
                  <a:srgbClr val="4F2C33"/>
                </a:solidFill>
                <a:latin typeface="Roboto Condensed"/>
                <a:ea typeface="Roboto Condensed"/>
                <a:cs typeface="Roboto Condensed"/>
                <a:sym typeface="Roboto Condensed"/>
              </a:rPr>
              <a:t>: </a:t>
            </a:r>
            <a:r>
              <a:rPr lang="en-US" sz="4399" dirty="0" err="1">
                <a:solidFill>
                  <a:srgbClr val="4F2C33"/>
                </a:solidFill>
                <a:latin typeface="Roboto Condensed"/>
                <a:ea typeface="Roboto Condensed"/>
                <a:cs typeface="Roboto Condensed"/>
                <a:sym typeface="Roboto Condensed"/>
              </a:rPr>
              <a:t>tối</a:t>
            </a:r>
            <a:r>
              <a:rPr lang="en-US" sz="4399" dirty="0">
                <a:solidFill>
                  <a:srgbClr val="4F2C33"/>
                </a:solidFill>
                <a:latin typeface="Roboto Condensed"/>
                <a:ea typeface="Roboto Condensed"/>
                <a:cs typeface="Roboto Condensed"/>
                <a:sym typeface="Roboto Condensed"/>
              </a:rPr>
              <a:t> </a:t>
            </a:r>
            <a:r>
              <a:rPr lang="en-US" sz="4399" dirty="0" err="1">
                <a:solidFill>
                  <a:srgbClr val="4F2C33"/>
                </a:solidFill>
                <a:latin typeface="Roboto Condensed"/>
                <a:ea typeface="Roboto Condensed"/>
                <a:cs typeface="Roboto Condensed"/>
                <a:sym typeface="Roboto Condensed"/>
              </a:rPr>
              <a:t>đa</a:t>
            </a:r>
            <a:r>
              <a:rPr lang="en-US" sz="4399" dirty="0">
                <a:solidFill>
                  <a:srgbClr val="4F2C33"/>
                </a:solidFill>
                <a:latin typeface="Roboto Condensed"/>
                <a:ea typeface="Roboto Condensed"/>
                <a:cs typeface="Roboto Condensed"/>
                <a:sym typeface="Roboto Condensed"/>
              </a:rPr>
              <a:t> 2 </a:t>
            </a:r>
            <a:r>
              <a:rPr lang="en-US" sz="4399" dirty="0" err="1">
                <a:solidFill>
                  <a:srgbClr val="4F2C33"/>
                </a:solidFill>
                <a:latin typeface="Roboto Condensed"/>
                <a:ea typeface="Roboto Condensed"/>
                <a:cs typeface="Roboto Condensed"/>
                <a:sym typeface="Roboto Condensed"/>
              </a:rPr>
              <a:t>phút</a:t>
            </a:r>
            <a:r>
              <a:rPr lang="en-US" sz="4399" dirty="0">
                <a:solidFill>
                  <a:srgbClr val="4F2C33"/>
                </a:solidFill>
                <a:latin typeface="Roboto Condensed"/>
                <a:ea typeface="Roboto Condensed"/>
                <a:cs typeface="Roboto Condensed"/>
                <a:sym typeface="Roboto Condensed"/>
              </a:rPr>
              <a:t>/ </a:t>
            </a:r>
            <a:r>
              <a:rPr lang="en-US" sz="4399" dirty="0" err="1">
                <a:solidFill>
                  <a:srgbClr val="4F2C33"/>
                </a:solidFill>
                <a:latin typeface="Roboto Condensed"/>
                <a:ea typeface="Roboto Condensed"/>
                <a:cs typeface="Roboto Condensed"/>
                <a:sym typeface="Roboto Condensed"/>
              </a:rPr>
              <a:t>cặp</a:t>
            </a:r>
            <a:endParaRPr lang="en-US" sz="4399" dirty="0">
              <a:solidFill>
                <a:srgbClr val="4F2C33"/>
              </a:solidFill>
              <a:latin typeface="Roboto Condensed"/>
              <a:ea typeface="Roboto Condensed"/>
              <a:cs typeface="Roboto Condensed"/>
              <a:sym typeface="Roboto Condensed"/>
            </a:endParaRPr>
          </a:p>
          <a:p>
            <a:pPr marL="949959" lvl="1" indent="-474979" algn="just">
              <a:lnSpc>
                <a:spcPts val="6159"/>
              </a:lnSpc>
              <a:buFont typeface="Arial"/>
              <a:buChar char="•"/>
            </a:pPr>
            <a:r>
              <a:rPr lang="en-US" sz="4399" dirty="0">
                <a:solidFill>
                  <a:srgbClr val="4F2C33"/>
                </a:solidFill>
                <a:latin typeface="Roboto Condensed"/>
                <a:ea typeface="Roboto Condensed"/>
                <a:cs typeface="Roboto Condensed"/>
                <a:sym typeface="Roboto Condensed"/>
              </a:rPr>
              <a:t>HS </a:t>
            </a:r>
            <a:r>
              <a:rPr lang="en-US" sz="4399" dirty="0" err="1">
                <a:solidFill>
                  <a:srgbClr val="4F2C33"/>
                </a:solidFill>
                <a:latin typeface="Roboto Condensed"/>
                <a:ea typeface="Roboto Condensed"/>
                <a:cs typeface="Roboto Condensed"/>
                <a:sym typeface="Roboto Condensed"/>
              </a:rPr>
              <a:t>đọc</a:t>
            </a:r>
            <a:r>
              <a:rPr lang="en-US" sz="4399" dirty="0">
                <a:solidFill>
                  <a:srgbClr val="4F2C33"/>
                </a:solidFill>
                <a:latin typeface="Roboto Condensed"/>
                <a:ea typeface="Roboto Condensed"/>
                <a:cs typeface="Roboto Condensed"/>
                <a:sym typeface="Roboto Condensed"/>
              </a:rPr>
              <a:t> Tri </a:t>
            </a:r>
            <a:r>
              <a:rPr lang="en-US" sz="4399" dirty="0" err="1">
                <a:solidFill>
                  <a:srgbClr val="4F2C33"/>
                </a:solidFill>
                <a:latin typeface="Roboto Condensed"/>
                <a:ea typeface="Roboto Condensed"/>
                <a:cs typeface="Roboto Condensed"/>
                <a:sym typeface="Roboto Condensed"/>
              </a:rPr>
              <a:t>thức</a:t>
            </a:r>
            <a:r>
              <a:rPr lang="en-US" sz="4399" dirty="0">
                <a:solidFill>
                  <a:srgbClr val="4F2C33"/>
                </a:solidFill>
                <a:latin typeface="Roboto Condensed"/>
                <a:ea typeface="Roboto Condensed"/>
                <a:cs typeface="Roboto Condensed"/>
                <a:sym typeface="Roboto Condensed"/>
              </a:rPr>
              <a:t> </a:t>
            </a:r>
            <a:r>
              <a:rPr lang="en-US" sz="4399" dirty="0" err="1">
                <a:solidFill>
                  <a:srgbClr val="4F2C33"/>
                </a:solidFill>
                <a:latin typeface="Roboto Condensed"/>
                <a:ea typeface="Roboto Condensed"/>
                <a:cs typeface="Roboto Condensed"/>
                <a:sym typeface="Roboto Condensed"/>
              </a:rPr>
              <a:t>Ngữ</a:t>
            </a:r>
            <a:r>
              <a:rPr lang="en-US" sz="4399" dirty="0">
                <a:solidFill>
                  <a:srgbClr val="4F2C33"/>
                </a:solidFill>
                <a:latin typeface="Roboto Condensed"/>
                <a:ea typeface="Roboto Condensed"/>
                <a:cs typeface="Roboto Condensed"/>
                <a:sym typeface="Roboto Condensed"/>
              </a:rPr>
              <a:t> </a:t>
            </a:r>
            <a:r>
              <a:rPr lang="en-US" sz="4399" dirty="0" err="1">
                <a:solidFill>
                  <a:srgbClr val="4F2C33"/>
                </a:solidFill>
                <a:latin typeface="Roboto Condensed"/>
                <a:ea typeface="Roboto Condensed"/>
                <a:cs typeface="Roboto Condensed"/>
                <a:sym typeface="Roboto Condensed"/>
              </a:rPr>
              <a:t>văn</a:t>
            </a:r>
            <a:r>
              <a:rPr lang="en-US" sz="4399" dirty="0">
                <a:solidFill>
                  <a:srgbClr val="4F2C33"/>
                </a:solidFill>
                <a:latin typeface="Roboto Condensed"/>
                <a:ea typeface="Roboto Condensed"/>
                <a:cs typeface="Roboto Condensed"/>
                <a:sym typeface="Roboto Condensed"/>
              </a:rPr>
              <a:t>, </a:t>
            </a:r>
            <a:r>
              <a:rPr lang="en-US" sz="4399" dirty="0" err="1">
                <a:solidFill>
                  <a:srgbClr val="4F2C33"/>
                </a:solidFill>
                <a:latin typeface="Roboto Condensed"/>
                <a:ea typeface="Roboto Condensed"/>
                <a:cs typeface="Roboto Condensed"/>
                <a:sym typeface="Roboto Condensed"/>
              </a:rPr>
              <a:t>chọn</a:t>
            </a:r>
            <a:r>
              <a:rPr lang="en-US" sz="4399" dirty="0">
                <a:solidFill>
                  <a:srgbClr val="4F2C33"/>
                </a:solidFill>
                <a:latin typeface="Roboto Condensed"/>
                <a:ea typeface="Roboto Condensed"/>
                <a:cs typeface="Roboto Condensed"/>
                <a:sym typeface="Roboto Condensed"/>
              </a:rPr>
              <a:t> </a:t>
            </a:r>
            <a:r>
              <a:rPr lang="en-US" sz="4399" dirty="0" err="1">
                <a:solidFill>
                  <a:srgbClr val="4F2C33"/>
                </a:solidFill>
                <a:latin typeface="Roboto Condensed"/>
                <a:ea typeface="Roboto Condensed"/>
                <a:cs typeface="Roboto Condensed"/>
                <a:sym typeface="Roboto Condensed"/>
              </a:rPr>
              <a:t>từ</a:t>
            </a:r>
            <a:r>
              <a:rPr lang="en-US" sz="4399" dirty="0">
                <a:solidFill>
                  <a:srgbClr val="4F2C33"/>
                </a:solidFill>
                <a:latin typeface="Roboto Condensed"/>
                <a:ea typeface="Roboto Condensed"/>
                <a:cs typeface="Roboto Condensed"/>
                <a:sym typeface="Roboto Condensed"/>
              </a:rPr>
              <a:t> </a:t>
            </a:r>
            <a:r>
              <a:rPr lang="en-US" sz="4399" dirty="0" err="1">
                <a:solidFill>
                  <a:srgbClr val="4F2C33"/>
                </a:solidFill>
                <a:latin typeface="Roboto Condensed"/>
                <a:ea typeface="Roboto Condensed"/>
                <a:cs typeface="Roboto Condensed"/>
                <a:sym typeface="Roboto Condensed"/>
              </a:rPr>
              <a:t>ngữ</a:t>
            </a:r>
            <a:r>
              <a:rPr lang="en-US" sz="4399" dirty="0">
                <a:solidFill>
                  <a:srgbClr val="4F2C33"/>
                </a:solidFill>
                <a:latin typeface="Roboto Condensed"/>
                <a:ea typeface="Roboto Condensed"/>
                <a:cs typeface="Roboto Condensed"/>
                <a:sym typeface="Roboto Condensed"/>
              </a:rPr>
              <a:t> </a:t>
            </a:r>
            <a:r>
              <a:rPr lang="en-US" sz="4399" dirty="0" err="1">
                <a:solidFill>
                  <a:srgbClr val="4F2C33"/>
                </a:solidFill>
                <a:latin typeface="Roboto Condensed"/>
                <a:ea typeface="Roboto Condensed"/>
                <a:cs typeface="Roboto Condensed"/>
                <a:sym typeface="Roboto Condensed"/>
              </a:rPr>
              <a:t>thích</a:t>
            </a:r>
            <a:r>
              <a:rPr lang="en-US" sz="4399" dirty="0">
                <a:solidFill>
                  <a:srgbClr val="4F2C33"/>
                </a:solidFill>
                <a:latin typeface="Roboto Condensed"/>
                <a:ea typeface="Roboto Condensed"/>
                <a:cs typeface="Roboto Condensed"/>
                <a:sym typeface="Roboto Condensed"/>
              </a:rPr>
              <a:t> </a:t>
            </a:r>
            <a:r>
              <a:rPr lang="en-US" sz="4399" dirty="0" err="1">
                <a:solidFill>
                  <a:srgbClr val="4F2C33"/>
                </a:solidFill>
                <a:latin typeface="Roboto Condensed"/>
                <a:ea typeface="Roboto Condensed"/>
                <a:cs typeface="Roboto Condensed"/>
                <a:sym typeface="Roboto Condensed"/>
              </a:rPr>
              <a:t>hợp</a:t>
            </a:r>
            <a:r>
              <a:rPr lang="en-US" sz="4399" dirty="0">
                <a:solidFill>
                  <a:srgbClr val="4F2C33"/>
                </a:solidFill>
                <a:latin typeface="Roboto Condensed"/>
                <a:ea typeface="Roboto Condensed"/>
                <a:cs typeface="Roboto Condensed"/>
                <a:sym typeface="Roboto Condensed"/>
              </a:rPr>
              <a:t> </a:t>
            </a:r>
            <a:r>
              <a:rPr lang="en-US" sz="4399" dirty="0" err="1">
                <a:solidFill>
                  <a:srgbClr val="4F2C33"/>
                </a:solidFill>
                <a:latin typeface="Roboto Condensed"/>
                <a:ea typeface="Roboto Condensed"/>
                <a:cs typeface="Roboto Condensed"/>
                <a:sym typeface="Roboto Condensed"/>
              </a:rPr>
              <a:t>để</a:t>
            </a:r>
            <a:r>
              <a:rPr lang="en-US" sz="4399" dirty="0">
                <a:solidFill>
                  <a:srgbClr val="4F2C33"/>
                </a:solidFill>
                <a:latin typeface="Roboto Condensed"/>
                <a:ea typeface="Roboto Condensed"/>
                <a:cs typeface="Roboto Condensed"/>
                <a:sym typeface="Roboto Condensed"/>
              </a:rPr>
              <a:t> </a:t>
            </a:r>
            <a:r>
              <a:rPr lang="en-US" sz="4399" dirty="0" err="1">
                <a:solidFill>
                  <a:srgbClr val="4F2C33"/>
                </a:solidFill>
                <a:latin typeface="Roboto Condensed"/>
                <a:ea typeface="Roboto Condensed"/>
                <a:cs typeface="Roboto Condensed"/>
                <a:sym typeface="Roboto Condensed"/>
              </a:rPr>
              <a:t>điền</a:t>
            </a:r>
            <a:r>
              <a:rPr lang="en-US" sz="4399" dirty="0">
                <a:solidFill>
                  <a:srgbClr val="4F2C33"/>
                </a:solidFill>
                <a:latin typeface="Roboto Condensed"/>
                <a:ea typeface="Roboto Condensed"/>
                <a:cs typeface="Roboto Condensed"/>
                <a:sym typeface="Roboto Condensed"/>
              </a:rPr>
              <a:t> </a:t>
            </a:r>
            <a:r>
              <a:rPr lang="en-US" sz="4399" dirty="0" err="1">
                <a:solidFill>
                  <a:srgbClr val="4F2C33"/>
                </a:solidFill>
                <a:latin typeface="Roboto Condensed"/>
                <a:ea typeface="Roboto Condensed"/>
                <a:cs typeface="Roboto Condensed"/>
                <a:sym typeface="Roboto Condensed"/>
              </a:rPr>
              <a:t>vào</a:t>
            </a:r>
            <a:r>
              <a:rPr lang="en-US" sz="4399" dirty="0">
                <a:solidFill>
                  <a:srgbClr val="4F2C33"/>
                </a:solidFill>
                <a:latin typeface="Roboto Condensed"/>
                <a:ea typeface="Roboto Condensed"/>
                <a:cs typeface="Roboto Condensed"/>
                <a:sym typeface="Roboto Condensed"/>
              </a:rPr>
              <a:t> </a:t>
            </a:r>
            <a:r>
              <a:rPr lang="en-US" sz="4399" dirty="0" err="1">
                <a:solidFill>
                  <a:srgbClr val="4F2C33"/>
                </a:solidFill>
                <a:latin typeface="Roboto Condensed"/>
                <a:ea typeface="Roboto Condensed"/>
                <a:cs typeface="Roboto Condensed"/>
                <a:sym typeface="Roboto Condensed"/>
              </a:rPr>
              <a:t>chỗ</a:t>
            </a:r>
            <a:r>
              <a:rPr lang="en-US" sz="4399" dirty="0">
                <a:solidFill>
                  <a:srgbClr val="4F2C33"/>
                </a:solidFill>
                <a:latin typeface="Roboto Condensed"/>
                <a:ea typeface="Roboto Condensed"/>
                <a:cs typeface="Roboto Condensed"/>
                <a:sym typeface="Roboto Condensed"/>
              </a:rPr>
              <a:t> </a:t>
            </a:r>
            <a:r>
              <a:rPr lang="en-US" sz="4399" dirty="0" err="1">
                <a:solidFill>
                  <a:srgbClr val="4F2C33"/>
                </a:solidFill>
                <a:latin typeface="Roboto Condensed"/>
                <a:ea typeface="Roboto Condensed"/>
                <a:cs typeface="Roboto Condensed"/>
                <a:sym typeface="Roboto Condensed"/>
              </a:rPr>
              <a:t>trống</a:t>
            </a:r>
            <a:endParaRPr lang="en-US" sz="4399" dirty="0">
              <a:solidFill>
                <a:srgbClr val="4F2C33"/>
              </a:solidFill>
              <a:latin typeface="Roboto Condensed"/>
              <a:ea typeface="Roboto Condensed"/>
              <a:cs typeface="Roboto Condensed"/>
              <a:sym typeface="Roboto Condensed"/>
            </a:endParaRPr>
          </a:p>
        </p:txBody>
      </p:sp>
      <p:sp>
        <p:nvSpPr>
          <p:cNvPr id="14" name="TextBox 14"/>
          <p:cNvSpPr txBox="1"/>
          <p:nvPr/>
        </p:nvSpPr>
        <p:spPr>
          <a:xfrm>
            <a:off x="9144000" y="7513624"/>
            <a:ext cx="5444221" cy="896621"/>
          </a:xfrm>
          <a:prstGeom prst="rect">
            <a:avLst/>
          </a:prstGeom>
        </p:spPr>
        <p:txBody>
          <a:bodyPr lIns="0" tIns="0" rIns="0" bIns="0" rtlCol="0" anchor="t">
            <a:spAutoFit/>
          </a:bodyPr>
          <a:lstStyle/>
          <a:p>
            <a:pPr algn="just">
              <a:lnSpc>
                <a:spcPts val="7279"/>
              </a:lnSpc>
            </a:pPr>
            <a:r>
              <a:rPr lang="en-US" sz="5199" b="1">
                <a:solidFill>
                  <a:srgbClr val="FFFFFF"/>
                </a:solidFill>
                <a:latin typeface="Roboto Condensed Bold"/>
                <a:ea typeface="Roboto Condensed Bold"/>
                <a:cs typeface="Roboto Condensed Bold"/>
                <a:sym typeface="Roboto Condensed Bold"/>
              </a:rPr>
              <a:t>NHÀ THÔNG THÁI</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par>
                                <p:cTn id="13" presetID="16" presetClass="entr" presetSubtype="21"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arn(inVertical)">
                                      <p:cBhvr>
                                        <p:cTn id="1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flipV="1">
            <a:off x="0" y="0"/>
            <a:ext cx="18288000" cy="10287000"/>
          </a:xfrm>
          <a:custGeom>
            <a:avLst/>
            <a:gdLst/>
            <a:ahLst/>
            <a:cxnLst/>
            <a:rect l="l" t="t" r="r" b="b"/>
            <a:pathLst>
              <a:path w="18288000" h="10287000">
                <a:moveTo>
                  <a:pt x="18288000" y="10287000"/>
                </a:moveTo>
                <a:lnTo>
                  <a:pt x="0" y="10287000"/>
                </a:lnTo>
                <a:lnTo>
                  <a:pt x="0" y="0"/>
                </a:lnTo>
                <a:lnTo>
                  <a:pt x="18288000" y="0"/>
                </a:lnTo>
                <a:lnTo>
                  <a:pt x="18288000" y="10287000"/>
                </a:lnTo>
                <a:close/>
              </a:path>
            </a:pathLst>
          </a:custGeom>
          <a:blipFill>
            <a:blip r:embed="rId2"/>
            <a:stretch>
              <a:fillRect b="-30222"/>
            </a:stretch>
          </a:blipFill>
        </p:spPr>
        <p:txBody>
          <a:bodyPr/>
          <a:lstStyle/>
          <a:p>
            <a:endParaRPr lang="en-US"/>
          </a:p>
        </p:txBody>
      </p:sp>
      <p:sp>
        <p:nvSpPr>
          <p:cNvPr id="3" name="Freeform 3"/>
          <p:cNvSpPr/>
          <p:nvPr/>
        </p:nvSpPr>
        <p:spPr>
          <a:xfrm>
            <a:off x="-205447" y="9104724"/>
            <a:ext cx="18626831" cy="12410126"/>
          </a:xfrm>
          <a:custGeom>
            <a:avLst/>
            <a:gdLst/>
            <a:ahLst/>
            <a:cxnLst/>
            <a:rect l="l" t="t" r="r" b="b"/>
            <a:pathLst>
              <a:path w="18626831" h="12410126">
                <a:moveTo>
                  <a:pt x="0" y="0"/>
                </a:moveTo>
                <a:lnTo>
                  <a:pt x="18626831" y="0"/>
                </a:lnTo>
                <a:lnTo>
                  <a:pt x="18626831" y="12410126"/>
                </a:lnTo>
                <a:lnTo>
                  <a:pt x="0" y="12410126"/>
                </a:lnTo>
                <a:lnTo>
                  <a:pt x="0" y="0"/>
                </a:lnTo>
                <a:close/>
              </a:path>
            </a:pathLst>
          </a:custGeom>
          <a:blipFill>
            <a:blip r:embed="rId3"/>
            <a:stretch>
              <a:fillRect/>
            </a:stretch>
          </a:blipFill>
        </p:spPr>
        <p:txBody>
          <a:bodyPr/>
          <a:lstStyle/>
          <a:p>
            <a:endParaRPr lang="en-US"/>
          </a:p>
        </p:txBody>
      </p:sp>
      <p:sp>
        <p:nvSpPr>
          <p:cNvPr id="4" name="Freeform 4"/>
          <p:cNvSpPr/>
          <p:nvPr/>
        </p:nvSpPr>
        <p:spPr>
          <a:xfrm rot="-311989">
            <a:off x="-1319705" y="-639384"/>
            <a:ext cx="10139675" cy="1546300"/>
          </a:xfrm>
          <a:custGeom>
            <a:avLst/>
            <a:gdLst/>
            <a:ahLst/>
            <a:cxnLst/>
            <a:rect l="l" t="t" r="r" b="b"/>
            <a:pathLst>
              <a:path w="10139675" h="1546300">
                <a:moveTo>
                  <a:pt x="0" y="0"/>
                </a:moveTo>
                <a:lnTo>
                  <a:pt x="10139675" y="0"/>
                </a:lnTo>
                <a:lnTo>
                  <a:pt x="10139675" y="1546301"/>
                </a:lnTo>
                <a:lnTo>
                  <a:pt x="0" y="1546301"/>
                </a:lnTo>
                <a:lnTo>
                  <a:pt x="0" y="0"/>
                </a:lnTo>
                <a:close/>
              </a:path>
            </a:pathLst>
          </a:custGeom>
          <a:blipFill>
            <a:blip r:embed="rId4"/>
            <a:stretch>
              <a:fillRect/>
            </a:stretch>
          </a:blipFill>
        </p:spPr>
        <p:txBody>
          <a:bodyPr/>
          <a:lstStyle/>
          <a:p>
            <a:endParaRPr lang="en-US"/>
          </a:p>
        </p:txBody>
      </p:sp>
      <p:sp>
        <p:nvSpPr>
          <p:cNvPr id="5" name="Freeform 5"/>
          <p:cNvSpPr/>
          <p:nvPr/>
        </p:nvSpPr>
        <p:spPr>
          <a:xfrm>
            <a:off x="-652361" y="-607072"/>
            <a:ext cx="2248193" cy="2797130"/>
          </a:xfrm>
          <a:custGeom>
            <a:avLst/>
            <a:gdLst/>
            <a:ahLst/>
            <a:cxnLst/>
            <a:rect l="l" t="t" r="r" b="b"/>
            <a:pathLst>
              <a:path w="2248193" h="2797130">
                <a:moveTo>
                  <a:pt x="0" y="0"/>
                </a:moveTo>
                <a:lnTo>
                  <a:pt x="2248193" y="0"/>
                </a:lnTo>
                <a:lnTo>
                  <a:pt x="2248193" y="2797129"/>
                </a:lnTo>
                <a:lnTo>
                  <a:pt x="0" y="2797129"/>
                </a:lnTo>
                <a:lnTo>
                  <a:pt x="0" y="0"/>
                </a:lnTo>
                <a:close/>
              </a:path>
            </a:pathLst>
          </a:custGeom>
          <a:blipFill>
            <a:blip r:embed="rId5"/>
            <a:stretch>
              <a:fillRect/>
            </a:stretch>
          </a:blipFill>
        </p:spPr>
        <p:txBody>
          <a:bodyPr/>
          <a:lstStyle/>
          <a:p>
            <a:endParaRPr lang="en-US"/>
          </a:p>
        </p:txBody>
      </p:sp>
      <p:sp>
        <p:nvSpPr>
          <p:cNvPr id="6" name="TextBox 6"/>
          <p:cNvSpPr txBox="1"/>
          <p:nvPr/>
        </p:nvSpPr>
        <p:spPr>
          <a:xfrm>
            <a:off x="6615321" y="859022"/>
            <a:ext cx="18016773" cy="903605"/>
          </a:xfrm>
          <a:prstGeom prst="rect">
            <a:avLst/>
          </a:prstGeom>
        </p:spPr>
        <p:txBody>
          <a:bodyPr lIns="0" tIns="0" rIns="0" bIns="0" rtlCol="0" anchor="t">
            <a:spAutoFit/>
          </a:bodyPr>
          <a:lstStyle/>
          <a:p>
            <a:pPr algn="l">
              <a:lnSpc>
                <a:spcPts val="7419"/>
              </a:lnSpc>
            </a:pPr>
            <a:r>
              <a:rPr lang="en-US" sz="5299" b="1">
                <a:solidFill>
                  <a:srgbClr val="4F2C33"/>
                </a:solidFill>
                <a:latin typeface="Fraunces Bold"/>
                <a:ea typeface="Fraunces Bold"/>
                <a:cs typeface="Fraunces Bold"/>
                <a:sym typeface="Fraunces Bold"/>
              </a:rPr>
              <a:t>III. VIẾT NGẮN </a:t>
            </a:r>
          </a:p>
        </p:txBody>
      </p:sp>
      <p:sp>
        <p:nvSpPr>
          <p:cNvPr id="7" name="TextBox 7"/>
          <p:cNvSpPr txBox="1"/>
          <p:nvPr/>
        </p:nvSpPr>
        <p:spPr>
          <a:xfrm>
            <a:off x="2946719" y="6593243"/>
            <a:ext cx="16263173" cy="662940"/>
          </a:xfrm>
          <a:prstGeom prst="rect">
            <a:avLst/>
          </a:prstGeom>
        </p:spPr>
        <p:txBody>
          <a:bodyPr lIns="0" tIns="0" rIns="0" bIns="0" rtlCol="0" anchor="t">
            <a:spAutoFit/>
          </a:bodyPr>
          <a:lstStyle/>
          <a:p>
            <a:pPr algn="just">
              <a:lnSpc>
                <a:spcPts val="5459"/>
              </a:lnSpc>
              <a:spcBef>
                <a:spcPct val="0"/>
              </a:spcBef>
            </a:pPr>
            <a:r>
              <a:rPr lang="en-US" sz="3900">
                <a:solidFill>
                  <a:srgbClr val="80623B"/>
                </a:solidFill>
                <a:latin typeface="Roboto Condensed"/>
                <a:ea typeface="Roboto Condensed"/>
                <a:cs typeface="Roboto Condensed"/>
                <a:sym typeface="Roboto Condensed"/>
              </a:rPr>
              <a:t>HS thực hiện nhiệm vụ lập dàn ý tại lớp (về nhà hoàn thiện đoạn văn)</a:t>
            </a:r>
          </a:p>
        </p:txBody>
      </p:sp>
      <p:sp>
        <p:nvSpPr>
          <p:cNvPr id="8" name="TextBox 8"/>
          <p:cNvSpPr txBox="1"/>
          <p:nvPr/>
        </p:nvSpPr>
        <p:spPr>
          <a:xfrm>
            <a:off x="2946719" y="7385048"/>
            <a:ext cx="3733505" cy="662940"/>
          </a:xfrm>
          <a:prstGeom prst="rect">
            <a:avLst/>
          </a:prstGeom>
        </p:spPr>
        <p:txBody>
          <a:bodyPr lIns="0" tIns="0" rIns="0" bIns="0" rtlCol="0" anchor="t">
            <a:spAutoFit/>
          </a:bodyPr>
          <a:lstStyle/>
          <a:p>
            <a:pPr algn="just">
              <a:lnSpc>
                <a:spcPts val="5459"/>
              </a:lnSpc>
              <a:spcBef>
                <a:spcPct val="0"/>
              </a:spcBef>
            </a:pPr>
            <a:r>
              <a:rPr lang="en-US" sz="3900" b="1">
                <a:solidFill>
                  <a:srgbClr val="80623B"/>
                </a:solidFill>
                <a:latin typeface="Roboto Condensed Bold"/>
                <a:ea typeface="Roboto Condensed Bold"/>
                <a:cs typeface="Roboto Condensed Bold"/>
                <a:sym typeface="Roboto Condensed Bold"/>
              </a:rPr>
              <a:t>Thời gian: 10 phút</a:t>
            </a:r>
          </a:p>
        </p:txBody>
      </p:sp>
      <p:sp>
        <p:nvSpPr>
          <p:cNvPr id="9" name="TextBox 9"/>
          <p:cNvSpPr txBox="1"/>
          <p:nvPr/>
        </p:nvSpPr>
        <p:spPr>
          <a:xfrm>
            <a:off x="471735" y="2113857"/>
            <a:ext cx="17008371" cy="3498850"/>
          </a:xfrm>
          <a:prstGeom prst="rect">
            <a:avLst/>
          </a:prstGeom>
        </p:spPr>
        <p:txBody>
          <a:bodyPr lIns="0" tIns="0" rIns="0" bIns="0" rtlCol="0" anchor="t">
            <a:spAutoFit/>
          </a:bodyPr>
          <a:lstStyle/>
          <a:p>
            <a:pPr algn="ctr">
              <a:lnSpc>
                <a:spcPts val="5599"/>
              </a:lnSpc>
            </a:pPr>
            <a:r>
              <a:rPr lang="en-US" sz="3999" b="1">
                <a:solidFill>
                  <a:srgbClr val="4F2C33"/>
                </a:solidFill>
                <a:latin typeface="Roboto Condensed Bold"/>
                <a:ea typeface="Roboto Condensed Bold"/>
                <a:cs typeface="Roboto Condensed Bold"/>
                <a:sym typeface="Roboto Condensed Bold"/>
              </a:rPr>
              <a:t>Bài 3 – SGK tr.94</a:t>
            </a:r>
          </a:p>
          <a:p>
            <a:pPr algn="just">
              <a:lnSpc>
                <a:spcPts val="5599"/>
              </a:lnSpc>
            </a:pPr>
            <a:r>
              <a:rPr lang="en-US" sz="3999" b="1">
                <a:solidFill>
                  <a:srgbClr val="4F2C33"/>
                </a:solidFill>
                <a:latin typeface="Roboto Condensed Bold"/>
                <a:ea typeface="Roboto Condensed Bold"/>
                <a:cs typeface="Roboto Condensed Bold"/>
                <a:sym typeface="Roboto Condensed Bold"/>
              </a:rPr>
              <a:t>Viết đoạn văn nghị luận khoảng 5-7 câu có nội dung liên quan đến ý kiến dưới đây, trích dẫn ý kiến đó theo cách trực tiếp hoặc gián tiếp:</a:t>
            </a:r>
          </a:p>
          <a:p>
            <a:pPr algn="just">
              <a:lnSpc>
                <a:spcPts val="5599"/>
              </a:lnSpc>
              <a:spcBef>
                <a:spcPct val="0"/>
              </a:spcBef>
            </a:pPr>
            <a:r>
              <a:rPr lang="en-US" sz="3999" b="1" i="1">
                <a:solidFill>
                  <a:srgbClr val="A10103"/>
                </a:solidFill>
                <a:latin typeface="Roboto Condensed Bold Italics"/>
                <a:ea typeface="Roboto Condensed Bold Italics"/>
                <a:cs typeface="Roboto Condensed Bold Italics"/>
                <a:sym typeface="Roboto Condensed Bold Italics"/>
              </a:rPr>
              <a:t>Cái tài của Nguyễn Dữ là ông đã dung hòa được hiện thực với ước mơ, giữa cái tồn tại với cái ảo ảnh.</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4545" t="-1196" r="-66666" b="-1531"/>
            </a:stretch>
          </a:blipFill>
        </p:spPr>
        <p:txBody>
          <a:bodyPr/>
          <a:lstStyle/>
          <a:p>
            <a:endParaRPr lang="en-US"/>
          </a:p>
        </p:txBody>
      </p:sp>
      <p:sp>
        <p:nvSpPr>
          <p:cNvPr id="3" name="Freeform 3"/>
          <p:cNvSpPr/>
          <p:nvPr/>
        </p:nvSpPr>
        <p:spPr>
          <a:xfrm rot="5400000">
            <a:off x="2854794" y="4775820"/>
            <a:ext cx="12578412" cy="20369897"/>
          </a:xfrm>
          <a:custGeom>
            <a:avLst/>
            <a:gdLst/>
            <a:ahLst/>
            <a:cxnLst/>
            <a:rect l="l" t="t" r="r" b="b"/>
            <a:pathLst>
              <a:path w="12578412" h="20369897">
                <a:moveTo>
                  <a:pt x="0" y="0"/>
                </a:moveTo>
                <a:lnTo>
                  <a:pt x="12578412" y="0"/>
                </a:lnTo>
                <a:lnTo>
                  <a:pt x="12578412" y="20369897"/>
                </a:lnTo>
                <a:lnTo>
                  <a:pt x="0" y="20369897"/>
                </a:lnTo>
                <a:lnTo>
                  <a:pt x="0" y="0"/>
                </a:lnTo>
                <a:close/>
              </a:path>
            </a:pathLst>
          </a:custGeom>
          <a:blipFill>
            <a:blip r:embed="rId3"/>
            <a:stretch>
              <a:fillRect/>
            </a:stretch>
          </a:blipFill>
        </p:spPr>
        <p:txBody>
          <a:bodyPr/>
          <a:lstStyle/>
          <a:p>
            <a:endParaRPr lang="en-US"/>
          </a:p>
        </p:txBody>
      </p:sp>
      <p:graphicFrame>
        <p:nvGraphicFramePr>
          <p:cNvPr id="4" name="Table 4"/>
          <p:cNvGraphicFramePr>
            <a:graphicFrameLocks noGrp="1"/>
          </p:cNvGraphicFramePr>
          <p:nvPr/>
        </p:nvGraphicFramePr>
        <p:xfrm>
          <a:off x="325331" y="508406"/>
          <a:ext cx="17442630" cy="9270187"/>
        </p:xfrm>
        <a:graphic>
          <a:graphicData uri="http://schemas.openxmlformats.org/drawingml/2006/table">
            <a:tbl>
              <a:tblPr/>
              <a:tblGrid>
                <a:gridCol w="3119988">
                  <a:extLst>
                    <a:ext uri="{9D8B030D-6E8A-4147-A177-3AD203B41FA5}">
                      <a16:colId xmlns:a16="http://schemas.microsoft.com/office/drawing/2014/main" xmlns="" val="20000"/>
                    </a:ext>
                  </a:extLst>
                </a:gridCol>
                <a:gridCol w="14322642">
                  <a:extLst>
                    <a:ext uri="{9D8B030D-6E8A-4147-A177-3AD203B41FA5}">
                      <a16:colId xmlns:a16="http://schemas.microsoft.com/office/drawing/2014/main" xmlns="" val="20001"/>
                    </a:ext>
                  </a:extLst>
                </a:gridCol>
              </a:tblGrid>
              <a:tr h="1769397">
                <a:tc>
                  <a:txBody>
                    <a:bodyPr/>
                    <a:lstStyle/>
                    <a:p>
                      <a:pPr algn="ctr">
                        <a:lnSpc>
                          <a:spcPts val="5040"/>
                        </a:lnSpc>
                        <a:defRPr/>
                      </a:pPr>
                      <a:r>
                        <a:rPr lang="en-US" sz="3600" b="1">
                          <a:solidFill>
                            <a:srgbClr val="FEFFFE">
                              <a:alpha val="91765"/>
                            </a:srgbClr>
                          </a:solidFill>
                          <a:latin typeface="Roboto Condensed Bold"/>
                          <a:ea typeface="Roboto Condensed Bold"/>
                          <a:cs typeface="Roboto Condensed Bold"/>
                          <a:sym typeface="Roboto Condensed Bold"/>
                        </a:rPr>
                        <a:t>Mở đoạn</a:t>
                      </a:r>
                      <a:endParaRPr lang="en-US" sz="1100"/>
                    </a:p>
                    <a:p>
                      <a:pPr algn="ctr">
                        <a:lnSpc>
                          <a:spcPts val="5040"/>
                        </a:lnSpc>
                      </a:pPr>
                      <a:r>
                        <a:rPr lang="en-US" sz="3600" b="1">
                          <a:solidFill>
                            <a:srgbClr val="FEFFFE">
                              <a:alpha val="91765"/>
                            </a:srgbClr>
                          </a:solidFill>
                          <a:latin typeface="Roboto Condensed Bold"/>
                          <a:ea typeface="Roboto Condensed Bold"/>
                          <a:cs typeface="Roboto Condensed Bold"/>
                          <a:sym typeface="Roboto Condensed Bold"/>
                        </a:rPr>
                        <a:t>(1 câu)</a:t>
                      </a:r>
                    </a:p>
                  </a:txBody>
                  <a:tcPr marL="190500" marR="190500" marT="190500" marB="190500" anchor="ctr">
                    <a:lnL w="38100" cap="flat" cmpd="sng" algn="ctr">
                      <a:solidFill>
                        <a:srgbClr val="866255"/>
                      </a:solidFill>
                      <a:prstDash val="solid"/>
                      <a:round/>
                      <a:headEnd type="none" w="med" len="med"/>
                      <a:tailEnd type="none" w="med" len="med"/>
                    </a:lnL>
                    <a:lnR w="38100" cap="flat" cmpd="sng" algn="ctr">
                      <a:solidFill>
                        <a:srgbClr val="866255"/>
                      </a:solidFill>
                      <a:prstDash val="solid"/>
                      <a:round/>
                      <a:headEnd type="none" w="med" len="med"/>
                      <a:tailEnd type="none" w="med" len="med"/>
                    </a:lnR>
                    <a:lnT w="38100" cap="flat" cmpd="sng" algn="ctr">
                      <a:solidFill>
                        <a:srgbClr val="866255"/>
                      </a:solidFill>
                      <a:prstDash val="solid"/>
                      <a:round/>
                      <a:headEnd type="none" w="med" len="med"/>
                      <a:tailEnd type="none" w="med" len="med"/>
                    </a:lnT>
                    <a:lnB w="38100" cap="flat" cmpd="sng" algn="ctr">
                      <a:solidFill>
                        <a:srgbClr val="866255"/>
                      </a:solidFill>
                      <a:prstDash val="solid"/>
                      <a:round/>
                      <a:headEnd type="none" w="med" len="med"/>
                      <a:tailEnd type="none" w="med" len="med"/>
                    </a:lnB>
                    <a:solidFill>
                      <a:srgbClr val="A3704B">
                        <a:alpha val="91765"/>
                      </a:srgbClr>
                    </a:solidFill>
                  </a:tcPr>
                </a:tc>
                <a:tc>
                  <a:txBody>
                    <a:bodyPr/>
                    <a:lstStyle/>
                    <a:p>
                      <a:pPr algn="l">
                        <a:lnSpc>
                          <a:spcPts val="5040"/>
                        </a:lnSpc>
                        <a:defRPr/>
                      </a:pPr>
                      <a:r>
                        <a:rPr lang="en-US" sz="3600">
                          <a:solidFill>
                            <a:srgbClr val="A3704B">
                              <a:alpha val="91765"/>
                            </a:srgbClr>
                          </a:solidFill>
                          <a:latin typeface="Roboto Condensed"/>
                          <a:ea typeface="Roboto Condensed"/>
                          <a:cs typeface="Roboto Condensed"/>
                          <a:sym typeface="Roboto Condensed"/>
                        </a:rPr>
                        <a:t>Trích dẫn nhận định</a:t>
                      </a:r>
                      <a:endParaRPr lang="en-US" sz="1100"/>
                    </a:p>
                    <a:p>
                      <a:pPr algn="l">
                        <a:lnSpc>
                          <a:spcPts val="5040"/>
                        </a:lnSpc>
                      </a:pPr>
                      <a:r>
                        <a:rPr lang="en-US" sz="3600">
                          <a:solidFill>
                            <a:srgbClr val="A3704B">
                              <a:alpha val="91765"/>
                            </a:srgbClr>
                          </a:solidFill>
                          <a:latin typeface="Roboto Condensed"/>
                          <a:ea typeface="Roboto Condensed"/>
                          <a:cs typeface="Roboto Condensed"/>
                          <a:sym typeface="Roboto Condensed"/>
                        </a:rPr>
                        <a:t>Nêu ý kiến về nhận định</a:t>
                      </a:r>
                    </a:p>
                  </a:txBody>
                  <a:tcPr marL="190500" marR="190500" marT="190500" marB="190500" anchor="ctr">
                    <a:lnL w="38100" cap="flat" cmpd="sng" algn="ctr">
                      <a:solidFill>
                        <a:srgbClr val="866255"/>
                      </a:solidFill>
                      <a:prstDash val="solid"/>
                      <a:round/>
                      <a:headEnd type="none" w="med" len="med"/>
                      <a:tailEnd type="none" w="med" len="med"/>
                    </a:lnL>
                    <a:lnR w="38100" cap="flat" cmpd="sng" algn="ctr">
                      <a:solidFill>
                        <a:srgbClr val="866255"/>
                      </a:solidFill>
                      <a:prstDash val="solid"/>
                      <a:round/>
                      <a:headEnd type="none" w="med" len="med"/>
                      <a:tailEnd type="none" w="med" len="med"/>
                    </a:lnR>
                    <a:lnT w="38100" cap="flat" cmpd="sng" algn="ctr">
                      <a:solidFill>
                        <a:srgbClr val="866255"/>
                      </a:solidFill>
                      <a:prstDash val="solid"/>
                      <a:round/>
                      <a:headEnd type="none" w="med" len="med"/>
                      <a:tailEnd type="none" w="med" len="med"/>
                    </a:lnT>
                    <a:lnB w="38100" cap="flat" cmpd="sng" algn="ctr">
                      <a:solidFill>
                        <a:srgbClr val="866255"/>
                      </a:solidFill>
                      <a:prstDash val="solid"/>
                      <a:round/>
                      <a:headEnd type="none" w="med" len="med"/>
                      <a:tailEnd type="none" w="med" len="med"/>
                    </a:lnB>
                    <a:solidFill>
                      <a:srgbClr val="FFFFFF">
                        <a:alpha val="91765"/>
                      </a:srgbClr>
                    </a:solidFill>
                  </a:tcPr>
                </a:tc>
                <a:extLst>
                  <a:ext uri="{0D108BD9-81ED-4DB2-BD59-A6C34878D82A}">
                    <a16:rowId xmlns:a16="http://schemas.microsoft.com/office/drawing/2014/main" xmlns="" val="10000"/>
                  </a:ext>
                </a:extLst>
              </a:tr>
              <a:tr h="5614249">
                <a:tc>
                  <a:txBody>
                    <a:bodyPr/>
                    <a:lstStyle/>
                    <a:p>
                      <a:pPr algn="ctr">
                        <a:lnSpc>
                          <a:spcPts val="5040"/>
                        </a:lnSpc>
                        <a:defRPr/>
                      </a:pPr>
                      <a:r>
                        <a:rPr lang="en-US" sz="3600" b="1">
                          <a:solidFill>
                            <a:srgbClr val="FEFFFE">
                              <a:alpha val="91765"/>
                            </a:srgbClr>
                          </a:solidFill>
                          <a:latin typeface="Roboto Condensed Bold"/>
                          <a:ea typeface="Roboto Condensed Bold"/>
                          <a:cs typeface="Roboto Condensed Bold"/>
                          <a:sym typeface="Roboto Condensed Bold"/>
                        </a:rPr>
                        <a:t>Thân đoạn </a:t>
                      </a:r>
                      <a:endParaRPr lang="en-US" sz="1100"/>
                    </a:p>
                    <a:p>
                      <a:pPr algn="ctr">
                        <a:lnSpc>
                          <a:spcPts val="5040"/>
                        </a:lnSpc>
                      </a:pPr>
                      <a:r>
                        <a:rPr lang="en-US" sz="3600" b="1">
                          <a:solidFill>
                            <a:srgbClr val="FEFFFE">
                              <a:alpha val="91765"/>
                            </a:srgbClr>
                          </a:solidFill>
                          <a:latin typeface="Roboto Condensed Bold"/>
                          <a:ea typeface="Roboto Condensed Bold"/>
                          <a:cs typeface="Roboto Condensed Bold"/>
                          <a:sym typeface="Roboto Condensed Bold"/>
                        </a:rPr>
                        <a:t>(6-8 câu)</a:t>
                      </a:r>
                    </a:p>
                  </a:txBody>
                  <a:tcPr marL="190500" marR="190500" marT="190500" marB="190500" anchor="ctr">
                    <a:lnL w="38100" cap="flat" cmpd="sng" algn="ctr">
                      <a:solidFill>
                        <a:srgbClr val="866255"/>
                      </a:solidFill>
                      <a:prstDash val="solid"/>
                      <a:round/>
                      <a:headEnd type="none" w="med" len="med"/>
                      <a:tailEnd type="none" w="med" len="med"/>
                    </a:lnL>
                    <a:lnR w="38100" cap="flat" cmpd="sng" algn="ctr">
                      <a:solidFill>
                        <a:srgbClr val="866255"/>
                      </a:solidFill>
                      <a:prstDash val="solid"/>
                      <a:round/>
                      <a:headEnd type="none" w="med" len="med"/>
                      <a:tailEnd type="none" w="med" len="med"/>
                    </a:lnR>
                    <a:lnT w="38100" cap="flat" cmpd="sng" algn="ctr">
                      <a:solidFill>
                        <a:srgbClr val="866255"/>
                      </a:solidFill>
                      <a:prstDash val="solid"/>
                      <a:round/>
                      <a:headEnd type="none" w="med" len="med"/>
                      <a:tailEnd type="none" w="med" len="med"/>
                    </a:lnT>
                    <a:lnB w="38100" cap="flat" cmpd="sng" algn="ctr">
                      <a:solidFill>
                        <a:srgbClr val="866255"/>
                      </a:solidFill>
                      <a:prstDash val="solid"/>
                      <a:round/>
                      <a:headEnd type="none" w="med" len="med"/>
                      <a:tailEnd type="none" w="med" len="med"/>
                    </a:lnB>
                    <a:solidFill>
                      <a:srgbClr val="A3704B">
                        <a:alpha val="91765"/>
                      </a:srgbClr>
                    </a:solidFill>
                  </a:tcPr>
                </a:tc>
                <a:tc>
                  <a:txBody>
                    <a:bodyPr/>
                    <a:lstStyle/>
                    <a:p>
                      <a:pPr algn="just">
                        <a:lnSpc>
                          <a:spcPts val="5040"/>
                        </a:lnSpc>
                        <a:defRPr/>
                      </a:pPr>
                      <a:r>
                        <a:rPr lang="en-US" sz="3600">
                          <a:solidFill>
                            <a:srgbClr val="A3704B">
                              <a:alpha val="91765"/>
                            </a:srgbClr>
                          </a:solidFill>
                          <a:latin typeface="Roboto Condensed"/>
                          <a:ea typeface="Roboto Condensed"/>
                          <a:cs typeface="Roboto Condensed"/>
                          <a:sym typeface="Roboto Condensed"/>
                        </a:rPr>
                        <a:t>Gợi ý:</a:t>
                      </a:r>
                      <a:endParaRPr lang="en-US" sz="1100"/>
                    </a:p>
                    <a:p>
                      <a:pPr algn="just">
                        <a:lnSpc>
                          <a:spcPts val="5040"/>
                        </a:lnSpc>
                      </a:pPr>
                      <a:r>
                        <a:rPr lang="en-US" sz="3600">
                          <a:solidFill>
                            <a:srgbClr val="A3704B">
                              <a:alpha val="91765"/>
                            </a:srgbClr>
                          </a:solidFill>
                          <a:latin typeface="Roboto Condensed"/>
                          <a:ea typeface="Roboto Condensed"/>
                          <a:cs typeface="Roboto Condensed"/>
                          <a:sym typeface="Roboto Condensed"/>
                        </a:rPr>
                        <a:t>- Giải thích nhận định: tài năng của Nguyễn Dữ trong việc dung hòa được yếu tố hiện thực với ước mơ, tồn tại với ảo ảnh</a:t>
                      </a:r>
                    </a:p>
                    <a:p>
                      <a:pPr algn="just">
                        <a:lnSpc>
                          <a:spcPts val="5040"/>
                        </a:lnSpc>
                      </a:pPr>
                      <a:r>
                        <a:rPr lang="en-US" sz="3600">
                          <a:solidFill>
                            <a:srgbClr val="A3704B">
                              <a:alpha val="91765"/>
                            </a:srgbClr>
                          </a:solidFill>
                          <a:latin typeface="Roboto Condensed"/>
                          <a:ea typeface="Roboto Condensed"/>
                          <a:cs typeface="Roboto Condensed"/>
                          <a:sym typeface="Roboto Condensed"/>
                        </a:rPr>
                        <a:t>- Phân tích, chứng minh:</a:t>
                      </a:r>
                    </a:p>
                    <a:p>
                      <a:pPr algn="just">
                        <a:lnSpc>
                          <a:spcPts val="5040"/>
                        </a:lnSpc>
                      </a:pPr>
                      <a:r>
                        <a:rPr lang="en-US" sz="3600">
                          <a:solidFill>
                            <a:srgbClr val="A3704B">
                              <a:alpha val="91765"/>
                            </a:srgbClr>
                          </a:solidFill>
                          <a:latin typeface="Roboto Condensed"/>
                          <a:ea typeface="Roboto Condensed"/>
                          <a:cs typeface="Roboto Condensed"/>
                          <a:sym typeface="Roboto Condensed"/>
                        </a:rPr>
                        <a:t>+ Yếu tố hiện thực: cuộc đời bất hạnh của Vũ Nương, bi kịch của con người</a:t>
                      </a:r>
                    </a:p>
                    <a:p>
                      <a:pPr algn="just">
                        <a:lnSpc>
                          <a:spcPts val="5040"/>
                        </a:lnSpc>
                      </a:pPr>
                      <a:r>
                        <a:rPr lang="en-US" sz="3600">
                          <a:solidFill>
                            <a:srgbClr val="A3704B">
                              <a:alpha val="91765"/>
                            </a:srgbClr>
                          </a:solidFill>
                          <a:latin typeface="Roboto Condensed"/>
                          <a:ea typeface="Roboto Condensed"/>
                          <a:cs typeface="Roboto Condensed"/>
                          <a:sym typeface="Roboto Condensed"/>
                        </a:rPr>
                        <a:t>+ Yếu tố ước mơ, ảo ảnh: chi tiết kì ảo tạo nên kết thúc phần nào có hậu của Vũ Nương – thể hiện ước mơ ở hiền gặp lành của nhân dân, Vũ Nương được giải oan, bù đắp phần nào nỗi đau oan khiên</a:t>
                      </a:r>
                    </a:p>
                  </a:txBody>
                  <a:tcPr marL="190500" marR="190500" marT="190500" marB="190500" anchor="ctr">
                    <a:lnL w="38100" cap="flat" cmpd="sng" algn="ctr">
                      <a:solidFill>
                        <a:srgbClr val="866255"/>
                      </a:solidFill>
                      <a:prstDash val="solid"/>
                      <a:round/>
                      <a:headEnd type="none" w="med" len="med"/>
                      <a:tailEnd type="none" w="med" len="med"/>
                    </a:lnL>
                    <a:lnR w="38100" cap="flat" cmpd="sng" algn="ctr">
                      <a:solidFill>
                        <a:srgbClr val="866255"/>
                      </a:solidFill>
                      <a:prstDash val="solid"/>
                      <a:round/>
                      <a:headEnd type="none" w="med" len="med"/>
                      <a:tailEnd type="none" w="med" len="med"/>
                    </a:lnR>
                    <a:lnT w="38100" cap="flat" cmpd="sng" algn="ctr">
                      <a:solidFill>
                        <a:srgbClr val="866255"/>
                      </a:solidFill>
                      <a:prstDash val="solid"/>
                      <a:round/>
                      <a:headEnd type="none" w="med" len="med"/>
                      <a:tailEnd type="none" w="med" len="med"/>
                    </a:lnT>
                    <a:lnB w="38100" cap="flat" cmpd="sng" algn="ctr">
                      <a:solidFill>
                        <a:srgbClr val="866255"/>
                      </a:solidFill>
                      <a:prstDash val="solid"/>
                      <a:round/>
                      <a:headEnd type="none" w="med" len="med"/>
                      <a:tailEnd type="none" w="med" len="med"/>
                    </a:lnB>
                    <a:solidFill>
                      <a:srgbClr val="FFFFFF">
                        <a:alpha val="91765"/>
                      </a:srgbClr>
                    </a:solidFill>
                  </a:tcPr>
                </a:tc>
                <a:extLst>
                  <a:ext uri="{0D108BD9-81ED-4DB2-BD59-A6C34878D82A}">
                    <a16:rowId xmlns:a16="http://schemas.microsoft.com/office/drawing/2014/main" xmlns="" val="10001"/>
                  </a:ext>
                </a:extLst>
              </a:tr>
              <a:tr h="1886541">
                <a:tc>
                  <a:txBody>
                    <a:bodyPr/>
                    <a:lstStyle/>
                    <a:p>
                      <a:pPr algn="ctr">
                        <a:lnSpc>
                          <a:spcPts val="5040"/>
                        </a:lnSpc>
                        <a:defRPr/>
                      </a:pPr>
                      <a:r>
                        <a:rPr lang="en-US" sz="3600" b="1">
                          <a:solidFill>
                            <a:srgbClr val="FEFFFE">
                              <a:alpha val="91765"/>
                            </a:srgbClr>
                          </a:solidFill>
                          <a:latin typeface="Roboto Condensed Bold"/>
                          <a:ea typeface="Roboto Condensed Bold"/>
                          <a:cs typeface="Roboto Condensed Bold"/>
                          <a:sym typeface="Roboto Condensed Bold"/>
                        </a:rPr>
                        <a:t>Kết đoạn</a:t>
                      </a:r>
                      <a:endParaRPr lang="en-US" sz="1100"/>
                    </a:p>
                    <a:p>
                      <a:pPr algn="ctr">
                        <a:lnSpc>
                          <a:spcPts val="5040"/>
                        </a:lnSpc>
                      </a:pPr>
                      <a:r>
                        <a:rPr lang="en-US" sz="3600" b="1">
                          <a:solidFill>
                            <a:srgbClr val="FEFFFE">
                              <a:alpha val="91765"/>
                            </a:srgbClr>
                          </a:solidFill>
                          <a:latin typeface="Roboto Condensed Bold"/>
                          <a:ea typeface="Roboto Condensed Bold"/>
                          <a:cs typeface="Roboto Condensed Bold"/>
                          <a:sym typeface="Roboto Condensed Bold"/>
                        </a:rPr>
                        <a:t>(1 câu) </a:t>
                      </a:r>
                    </a:p>
                  </a:txBody>
                  <a:tcPr marL="190500" marR="190500" marT="190500" marB="190500" anchor="ctr">
                    <a:lnL w="38100" cap="flat" cmpd="sng" algn="ctr">
                      <a:solidFill>
                        <a:srgbClr val="866255"/>
                      </a:solidFill>
                      <a:prstDash val="solid"/>
                      <a:round/>
                      <a:headEnd type="none" w="med" len="med"/>
                      <a:tailEnd type="none" w="med" len="med"/>
                    </a:lnL>
                    <a:lnR w="38100" cap="flat" cmpd="sng" algn="ctr">
                      <a:solidFill>
                        <a:srgbClr val="866255"/>
                      </a:solidFill>
                      <a:prstDash val="solid"/>
                      <a:round/>
                      <a:headEnd type="none" w="med" len="med"/>
                      <a:tailEnd type="none" w="med" len="med"/>
                    </a:lnR>
                    <a:lnT w="38100" cap="flat" cmpd="sng" algn="ctr">
                      <a:solidFill>
                        <a:srgbClr val="866255"/>
                      </a:solidFill>
                      <a:prstDash val="solid"/>
                      <a:round/>
                      <a:headEnd type="none" w="med" len="med"/>
                      <a:tailEnd type="none" w="med" len="med"/>
                    </a:lnT>
                    <a:lnB w="38100" cap="flat" cmpd="sng" algn="ctr">
                      <a:solidFill>
                        <a:srgbClr val="866255"/>
                      </a:solidFill>
                      <a:prstDash val="solid"/>
                      <a:round/>
                      <a:headEnd type="none" w="med" len="med"/>
                      <a:tailEnd type="none" w="med" len="med"/>
                    </a:lnB>
                    <a:solidFill>
                      <a:srgbClr val="A3704B">
                        <a:alpha val="91765"/>
                      </a:srgbClr>
                    </a:solidFill>
                  </a:tcPr>
                </a:tc>
                <a:tc>
                  <a:txBody>
                    <a:bodyPr/>
                    <a:lstStyle/>
                    <a:p>
                      <a:pPr algn="l">
                        <a:lnSpc>
                          <a:spcPts val="5040"/>
                        </a:lnSpc>
                        <a:defRPr/>
                      </a:pPr>
                      <a:r>
                        <a:rPr lang="en-US" sz="3600">
                          <a:solidFill>
                            <a:srgbClr val="A3704B">
                              <a:alpha val="91765"/>
                            </a:srgbClr>
                          </a:solidFill>
                          <a:latin typeface="Roboto Condensed"/>
                          <a:ea typeface="Roboto Condensed"/>
                          <a:cs typeface="Roboto Condensed"/>
                          <a:sym typeface="Roboto Condensed"/>
                        </a:rPr>
                        <a:t>Yếu tố hiện thực và kì ảo tạo nên sức hấp dẫn cho tác phẩm</a:t>
                      </a:r>
                      <a:endParaRPr lang="en-US" sz="1100"/>
                    </a:p>
                  </a:txBody>
                  <a:tcPr marL="190500" marR="190500" marT="190500" marB="190500" anchor="ctr">
                    <a:lnL w="38100" cap="flat" cmpd="sng" algn="ctr">
                      <a:solidFill>
                        <a:srgbClr val="866255"/>
                      </a:solidFill>
                      <a:prstDash val="solid"/>
                      <a:round/>
                      <a:headEnd type="none" w="med" len="med"/>
                      <a:tailEnd type="none" w="med" len="med"/>
                    </a:lnL>
                    <a:lnR w="38100" cap="flat" cmpd="sng" algn="ctr">
                      <a:solidFill>
                        <a:srgbClr val="866255"/>
                      </a:solidFill>
                      <a:prstDash val="solid"/>
                      <a:round/>
                      <a:headEnd type="none" w="med" len="med"/>
                      <a:tailEnd type="none" w="med" len="med"/>
                    </a:lnR>
                    <a:lnT w="38100" cap="flat" cmpd="sng" algn="ctr">
                      <a:solidFill>
                        <a:srgbClr val="866255"/>
                      </a:solidFill>
                      <a:prstDash val="solid"/>
                      <a:round/>
                      <a:headEnd type="none" w="med" len="med"/>
                      <a:tailEnd type="none" w="med" len="med"/>
                    </a:lnT>
                    <a:lnB w="38100" cap="flat" cmpd="sng" algn="ctr">
                      <a:solidFill>
                        <a:srgbClr val="866255"/>
                      </a:solidFill>
                      <a:prstDash val="solid"/>
                      <a:round/>
                      <a:headEnd type="none" w="med" len="med"/>
                      <a:tailEnd type="none" w="med" len="med"/>
                    </a:lnB>
                    <a:solidFill>
                      <a:srgbClr val="FFFFFF">
                        <a:alpha val="91765"/>
                      </a:srgbClr>
                    </a:solidFill>
                  </a:tcPr>
                </a:tc>
                <a:extLst>
                  <a:ext uri="{0D108BD9-81ED-4DB2-BD59-A6C34878D82A}">
                    <a16:rowId xmlns:a16="http://schemas.microsoft.com/office/drawing/2014/main" xmlns="" val="10002"/>
                  </a:ext>
                </a:extLst>
              </a:tr>
            </a:tbl>
          </a:graphicData>
        </a:graphic>
      </p:graphicFrame>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flipV="1">
            <a:off x="0" y="0"/>
            <a:ext cx="18288000" cy="10287000"/>
          </a:xfrm>
          <a:custGeom>
            <a:avLst/>
            <a:gdLst/>
            <a:ahLst/>
            <a:cxnLst/>
            <a:rect l="l" t="t" r="r" b="b"/>
            <a:pathLst>
              <a:path w="18288000" h="10287000">
                <a:moveTo>
                  <a:pt x="18288000" y="10287000"/>
                </a:moveTo>
                <a:lnTo>
                  <a:pt x="0" y="10287000"/>
                </a:lnTo>
                <a:lnTo>
                  <a:pt x="0" y="0"/>
                </a:lnTo>
                <a:lnTo>
                  <a:pt x="18288000" y="0"/>
                </a:lnTo>
                <a:lnTo>
                  <a:pt x="18288000" y="10287000"/>
                </a:lnTo>
                <a:close/>
              </a:path>
            </a:pathLst>
          </a:custGeom>
          <a:blipFill>
            <a:blip r:embed="rId2"/>
            <a:stretch>
              <a:fillRect b="-30222"/>
            </a:stretch>
          </a:blipFill>
        </p:spPr>
        <p:txBody>
          <a:bodyPr/>
          <a:lstStyle/>
          <a:p>
            <a:endParaRPr lang="en-US"/>
          </a:p>
        </p:txBody>
      </p:sp>
      <p:sp>
        <p:nvSpPr>
          <p:cNvPr id="3" name="Freeform 3"/>
          <p:cNvSpPr/>
          <p:nvPr/>
        </p:nvSpPr>
        <p:spPr>
          <a:xfrm>
            <a:off x="-205447" y="9104724"/>
            <a:ext cx="18626831" cy="12410126"/>
          </a:xfrm>
          <a:custGeom>
            <a:avLst/>
            <a:gdLst/>
            <a:ahLst/>
            <a:cxnLst/>
            <a:rect l="l" t="t" r="r" b="b"/>
            <a:pathLst>
              <a:path w="18626831" h="12410126">
                <a:moveTo>
                  <a:pt x="0" y="0"/>
                </a:moveTo>
                <a:lnTo>
                  <a:pt x="18626831" y="0"/>
                </a:lnTo>
                <a:lnTo>
                  <a:pt x="18626831" y="12410126"/>
                </a:lnTo>
                <a:lnTo>
                  <a:pt x="0" y="12410126"/>
                </a:lnTo>
                <a:lnTo>
                  <a:pt x="0" y="0"/>
                </a:lnTo>
                <a:close/>
              </a:path>
            </a:pathLst>
          </a:custGeom>
          <a:blipFill>
            <a:blip r:embed="rId3"/>
            <a:stretch>
              <a:fillRect/>
            </a:stretch>
          </a:blipFill>
        </p:spPr>
        <p:txBody>
          <a:bodyPr/>
          <a:lstStyle/>
          <a:p>
            <a:endParaRPr lang="en-US"/>
          </a:p>
        </p:txBody>
      </p:sp>
      <p:sp>
        <p:nvSpPr>
          <p:cNvPr id="4" name="Freeform 4"/>
          <p:cNvSpPr/>
          <p:nvPr/>
        </p:nvSpPr>
        <p:spPr>
          <a:xfrm rot="-311989">
            <a:off x="-1319705" y="-639384"/>
            <a:ext cx="10139675" cy="1546300"/>
          </a:xfrm>
          <a:custGeom>
            <a:avLst/>
            <a:gdLst/>
            <a:ahLst/>
            <a:cxnLst/>
            <a:rect l="l" t="t" r="r" b="b"/>
            <a:pathLst>
              <a:path w="10139675" h="1546300">
                <a:moveTo>
                  <a:pt x="0" y="0"/>
                </a:moveTo>
                <a:lnTo>
                  <a:pt x="10139675" y="0"/>
                </a:lnTo>
                <a:lnTo>
                  <a:pt x="10139675" y="1546301"/>
                </a:lnTo>
                <a:lnTo>
                  <a:pt x="0" y="1546301"/>
                </a:lnTo>
                <a:lnTo>
                  <a:pt x="0" y="0"/>
                </a:lnTo>
                <a:close/>
              </a:path>
            </a:pathLst>
          </a:custGeom>
          <a:blipFill>
            <a:blip r:embed="rId4"/>
            <a:stretch>
              <a:fillRect/>
            </a:stretch>
          </a:blipFill>
        </p:spPr>
        <p:txBody>
          <a:bodyPr/>
          <a:lstStyle/>
          <a:p>
            <a:endParaRPr lang="en-US"/>
          </a:p>
        </p:txBody>
      </p:sp>
      <p:sp>
        <p:nvSpPr>
          <p:cNvPr id="5" name="Freeform 5"/>
          <p:cNvSpPr/>
          <p:nvPr/>
        </p:nvSpPr>
        <p:spPr>
          <a:xfrm>
            <a:off x="-652361" y="-607072"/>
            <a:ext cx="2248193" cy="2797130"/>
          </a:xfrm>
          <a:custGeom>
            <a:avLst/>
            <a:gdLst/>
            <a:ahLst/>
            <a:cxnLst/>
            <a:rect l="l" t="t" r="r" b="b"/>
            <a:pathLst>
              <a:path w="2248193" h="2797130">
                <a:moveTo>
                  <a:pt x="0" y="0"/>
                </a:moveTo>
                <a:lnTo>
                  <a:pt x="2248193" y="0"/>
                </a:lnTo>
                <a:lnTo>
                  <a:pt x="2248193" y="2797129"/>
                </a:lnTo>
                <a:lnTo>
                  <a:pt x="0" y="2797129"/>
                </a:lnTo>
                <a:lnTo>
                  <a:pt x="0" y="0"/>
                </a:lnTo>
                <a:close/>
              </a:path>
            </a:pathLst>
          </a:custGeom>
          <a:blipFill>
            <a:blip r:embed="rId5"/>
            <a:stretch>
              <a:fillRect/>
            </a:stretch>
          </a:blipFill>
        </p:spPr>
        <p:txBody>
          <a:bodyPr/>
          <a:lstStyle/>
          <a:p>
            <a:endParaRPr lang="en-US"/>
          </a:p>
        </p:txBody>
      </p:sp>
      <p:sp>
        <p:nvSpPr>
          <p:cNvPr id="6" name="Freeform 6"/>
          <p:cNvSpPr/>
          <p:nvPr/>
        </p:nvSpPr>
        <p:spPr>
          <a:xfrm>
            <a:off x="12978969" y="2301461"/>
            <a:ext cx="5309031" cy="5890742"/>
          </a:xfrm>
          <a:custGeom>
            <a:avLst/>
            <a:gdLst/>
            <a:ahLst/>
            <a:cxnLst/>
            <a:rect l="l" t="t" r="r" b="b"/>
            <a:pathLst>
              <a:path w="5309031" h="5890742">
                <a:moveTo>
                  <a:pt x="0" y="0"/>
                </a:moveTo>
                <a:lnTo>
                  <a:pt x="5309031" y="0"/>
                </a:lnTo>
                <a:lnTo>
                  <a:pt x="5309031" y="5890742"/>
                </a:lnTo>
                <a:lnTo>
                  <a:pt x="0" y="5890742"/>
                </a:lnTo>
                <a:lnTo>
                  <a:pt x="0" y="0"/>
                </a:lnTo>
                <a:close/>
              </a:path>
            </a:pathLst>
          </a:custGeom>
          <a:blipFill>
            <a:blip r:embed="rId6"/>
            <a:stretch>
              <a:fillRect/>
            </a:stretch>
          </a:blipFill>
        </p:spPr>
        <p:txBody>
          <a:bodyPr/>
          <a:lstStyle/>
          <a:p>
            <a:endParaRPr lang="en-US"/>
          </a:p>
        </p:txBody>
      </p:sp>
      <p:sp>
        <p:nvSpPr>
          <p:cNvPr id="7" name="TextBox 7"/>
          <p:cNvSpPr txBox="1"/>
          <p:nvPr/>
        </p:nvSpPr>
        <p:spPr>
          <a:xfrm>
            <a:off x="3750133" y="2177636"/>
            <a:ext cx="6288431" cy="1078231"/>
          </a:xfrm>
          <a:prstGeom prst="rect">
            <a:avLst/>
          </a:prstGeom>
        </p:spPr>
        <p:txBody>
          <a:bodyPr lIns="0" tIns="0" rIns="0" bIns="0" rtlCol="0" anchor="t">
            <a:spAutoFit/>
          </a:bodyPr>
          <a:lstStyle/>
          <a:p>
            <a:pPr algn="l">
              <a:lnSpc>
                <a:spcPts val="8819"/>
              </a:lnSpc>
            </a:pPr>
            <a:r>
              <a:rPr lang="en-US" sz="6299" b="1">
                <a:solidFill>
                  <a:srgbClr val="4F2C33"/>
                </a:solidFill>
                <a:latin typeface="Fraunces Bold"/>
                <a:ea typeface="Fraunces Bold"/>
                <a:cs typeface="Fraunces Bold"/>
                <a:sym typeface="Fraunces Bold"/>
              </a:rPr>
              <a:t>CHUẨN BỊ BÀI</a:t>
            </a:r>
          </a:p>
        </p:txBody>
      </p:sp>
      <p:sp>
        <p:nvSpPr>
          <p:cNvPr id="8" name="TextBox 8"/>
          <p:cNvSpPr txBox="1"/>
          <p:nvPr/>
        </p:nvSpPr>
        <p:spPr>
          <a:xfrm>
            <a:off x="237057" y="3725689"/>
            <a:ext cx="13316526" cy="1514475"/>
          </a:xfrm>
          <a:prstGeom prst="rect">
            <a:avLst/>
          </a:prstGeom>
        </p:spPr>
        <p:txBody>
          <a:bodyPr lIns="0" tIns="0" rIns="0" bIns="0" rtlCol="0" anchor="t">
            <a:spAutoFit/>
          </a:bodyPr>
          <a:lstStyle/>
          <a:p>
            <a:pPr algn="ctr">
              <a:lnSpc>
                <a:spcPts val="4799"/>
              </a:lnSpc>
            </a:pPr>
            <a:r>
              <a:rPr lang="en-US" sz="3999">
                <a:solidFill>
                  <a:srgbClr val="4F2C33"/>
                </a:solidFill>
                <a:latin typeface="Roboto Condensed"/>
                <a:ea typeface="Roboto Condensed"/>
                <a:cs typeface="Roboto Condensed"/>
                <a:sym typeface="Roboto Condensed"/>
              </a:rPr>
              <a:t>Tiết thực hành TV: </a:t>
            </a:r>
          </a:p>
          <a:p>
            <a:pPr algn="ctr">
              <a:lnSpc>
                <a:spcPts val="7200"/>
              </a:lnSpc>
            </a:pPr>
            <a:r>
              <a:rPr lang="en-US" sz="6000">
                <a:solidFill>
                  <a:srgbClr val="4F2C33"/>
                </a:solidFill>
                <a:latin typeface="#9Slide05 VL Fadilla"/>
                <a:ea typeface="#9Slide05 VL Fadilla"/>
                <a:cs typeface="#9Slide05 VL Fadilla"/>
                <a:sym typeface="#9Slide05 VL Fadilla"/>
              </a:rPr>
              <a:t>Cách tham khảo và trích dẫn tài liệu</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flipV="1">
            <a:off x="0" y="0"/>
            <a:ext cx="18288000" cy="10287000"/>
          </a:xfrm>
          <a:custGeom>
            <a:avLst/>
            <a:gdLst/>
            <a:ahLst/>
            <a:cxnLst/>
            <a:rect l="l" t="t" r="r" b="b"/>
            <a:pathLst>
              <a:path w="18288000" h="10287000">
                <a:moveTo>
                  <a:pt x="18288000" y="10287000"/>
                </a:moveTo>
                <a:lnTo>
                  <a:pt x="0" y="10287000"/>
                </a:lnTo>
                <a:lnTo>
                  <a:pt x="0" y="0"/>
                </a:lnTo>
                <a:lnTo>
                  <a:pt x="18288000" y="0"/>
                </a:lnTo>
                <a:lnTo>
                  <a:pt x="18288000" y="10287000"/>
                </a:lnTo>
                <a:close/>
              </a:path>
            </a:pathLst>
          </a:custGeom>
          <a:blipFill>
            <a:blip r:embed="rId2"/>
            <a:stretch>
              <a:fillRect b="-30222"/>
            </a:stretch>
          </a:blipFill>
        </p:spPr>
        <p:txBody>
          <a:bodyPr/>
          <a:lstStyle/>
          <a:p>
            <a:endParaRPr lang="en-US"/>
          </a:p>
        </p:txBody>
      </p:sp>
      <p:sp>
        <p:nvSpPr>
          <p:cNvPr id="3" name="Freeform 3"/>
          <p:cNvSpPr/>
          <p:nvPr/>
        </p:nvSpPr>
        <p:spPr>
          <a:xfrm rot="-3121642">
            <a:off x="884706" y="1685203"/>
            <a:ext cx="12715074" cy="18099750"/>
          </a:xfrm>
          <a:custGeom>
            <a:avLst/>
            <a:gdLst/>
            <a:ahLst/>
            <a:cxnLst/>
            <a:rect l="l" t="t" r="r" b="b"/>
            <a:pathLst>
              <a:path w="12715074" h="18099750">
                <a:moveTo>
                  <a:pt x="0" y="0"/>
                </a:moveTo>
                <a:lnTo>
                  <a:pt x="12715074" y="0"/>
                </a:lnTo>
                <a:lnTo>
                  <a:pt x="12715074" y="18099750"/>
                </a:lnTo>
                <a:lnTo>
                  <a:pt x="0" y="18099750"/>
                </a:lnTo>
                <a:lnTo>
                  <a:pt x="0" y="0"/>
                </a:lnTo>
                <a:close/>
              </a:path>
            </a:pathLst>
          </a:custGeom>
          <a:blipFill>
            <a:blip r:embed="rId3"/>
            <a:stretch>
              <a:fillRect/>
            </a:stretch>
          </a:blipFill>
        </p:spPr>
        <p:txBody>
          <a:bodyPr/>
          <a:lstStyle/>
          <a:p>
            <a:endParaRPr lang="en-US"/>
          </a:p>
        </p:txBody>
      </p:sp>
      <p:sp>
        <p:nvSpPr>
          <p:cNvPr id="4" name="Freeform 4"/>
          <p:cNvSpPr/>
          <p:nvPr/>
        </p:nvSpPr>
        <p:spPr>
          <a:xfrm rot="-385692">
            <a:off x="-1141957" y="-3216712"/>
            <a:ext cx="12986605" cy="4683294"/>
          </a:xfrm>
          <a:custGeom>
            <a:avLst/>
            <a:gdLst/>
            <a:ahLst/>
            <a:cxnLst/>
            <a:rect l="l" t="t" r="r" b="b"/>
            <a:pathLst>
              <a:path w="12986605" h="4683294">
                <a:moveTo>
                  <a:pt x="0" y="0"/>
                </a:moveTo>
                <a:lnTo>
                  <a:pt x="12986605" y="0"/>
                </a:lnTo>
                <a:lnTo>
                  <a:pt x="12986605" y="4683295"/>
                </a:lnTo>
                <a:lnTo>
                  <a:pt x="0" y="4683295"/>
                </a:lnTo>
                <a:lnTo>
                  <a:pt x="0" y="0"/>
                </a:lnTo>
                <a:close/>
              </a:path>
            </a:pathLst>
          </a:custGeom>
          <a:blipFill>
            <a:blip r:embed="rId4"/>
            <a:stretch>
              <a:fillRect/>
            </a:stretch>
          </a:blipFill>
        </p:spPr>
        <p:txBody>
          <a:bodyPr/>
          <a:lstStyle/>
          <a:p>
            <a:endParaRPr lang="en-US"/>
          </a:p>
        </p:txBody>
      </p:sp>
      <p:sp>
        <p:nvSpPr>
          <p:cNvPr id="5" name="Freeform 5"/>
          <p:cNvSpPr/>
          <p:nvPr/>
        </p:nvSpPr>
        <p:spPr>
          <a:xfrm rot="441049">
            <a:off x="11279870" y="-2034269"/>
            <a:ext cx="8463461" cy="2866997"/>
          </a:xfrm>
          <a:custGeom>
            <a:avLst/>
            <a:gdLst/>
            <a:ahLst/>
            <a:cxnLst/>
            <a:rect l="l" t="t" r="r" b="b"/>
            <a:pathLst>
              <a:path w="8463461" h="2866997">
                <a:moveTo>
                  <a:pt x="0" y="0"/>
                </a:moveTo>
                <a:lnTo>
                  <a:pt x="8463461" y="0"/>
                </a:lnTo>
                <a:lnTo>
                  <a:pt x="8463461" y="2866998"/>
                </a:lnTo>
                <a:lnTo>
                  <a:pt x="0" y="2866998"/>
                </a:lnTo>
                <a:lnTo>
                  <a:pt x="0" y="0"/>
                </a:lnTo>
                <a:close/>
              </a:path>
            </a:pathLst>
          </a:custGeom>
          <a:blipFill>
            <a:blip r:embed="rId5"/>
            <a:stretch>
              <a:fillRect/>
            </a:stretch>
          </a:blipFill>
        </p:spPr>
        <p:txBody>
          <a:bodyPr/>
          <a:lstStyle/>
          <a:p>
            <a:endParaRPr lang="en-US"/>
          </a:p>
        </p:txBody>
      </p:sp>
      <p:sp>
        <p:nvSpPr>
          <p:cNvPr id="6" name="Freeform 6"/>
          <p:cNvSpPr/>
          <p:nvPr/>
        </p:nvSpPr>
        <p:spPr>
          <a:xfrm>
            <a:off x="-958016" y="5265393"/>
            <a:ext cx="3205267" cy="5469685"/>
          </a:xfrm>
          <a:custGeom>
            <a:avLst/>
            <a:gdLst/>
            <a:ahLst/>
            <a:cxnLst/>
            <a:rect l="l" t="t" r="r" b="b"/>
            <a:pathLst>
              <a:path w="3205267" h="5469685">
                <a:moveTo>
                  <a:pt x="0" y="0"/>
                </a:moveTo>
                <a:lnTo>
                  <a:pt x="3205267" y="0"/>
                </a:lnTo>
                <a:lnTo>
                  <a:pt x="3205267" y="5469685"/>
                </a:lnTo>
                <a:lnTo>
                  <a:pt x="0" y="5469685"/>
                </a:lnTo>
                <a:lnTo>
                  <a:pt x="0" y="0"/>
                </a:lnTo>
                <a:close/>
              </a:path>
            </a:pathLst>
          </a:custGeom>
          <a:blipFill>
            <a:blip r:embed="rId6"/>
            <a:stretch>
              <a:fillRect/>
            </a:stretch>
          </a:blipFill>
        </p:spPr>
        <p:txBody>
          <a:bodyPr/>
          <a:lstStyle/>
          <a:p>
            <a:endParaRPr lang="en-US"/>
          </a:p>
        </p:txBody>
      </p:sp>
      <p:sp>
        <p:nvSpPr>
          <p:cNvPr id="7" name="Freeform 7"/>
          <p:cNvSpPr/>
          <p:nvPr/>
        </p:nvSpPr>
        <p:spPr>
          <a:xfrm rot="-675370">
            <a:off x="313523" y="9153827"/>
            <a:ext cx="2430368" cy="567086"/>
          </a:xfrm>
          <a:custGeom>
            <a:avLst/>
            <a:gdLst/>
            <a:ahLst/>
            <a:cxnLst/>
            <a:rect l="l" t="t" r="r" b="b"/>
            <a:pathLst>
              <a:path w="2430368" h="567086">
                <a:moveTo>
                  <a:pt x="0" y="0"/>
                </a:moveTo>
                <a:lnTo>
                  <a:pt x="2430368" y="0"/>
                </a:lnTo>
                <a:lnTo>
                  <a:pt x="2430368" y="567086"/>
                </a:lnTo>
                <a:lnTo>
                  <a:pt x="0" y="567086"/>
                </a:lnTo>
                <a:lnTo>
                  <a:pt x="0" y="0"/>
                </a:lnTo>
                <a:close/>
              </a:path>
            </a:pathLst>
          </a:custGeom>
          <a:blipFill>
            <a:blip r:embed="rId7">
              <a:alphaModFix amt="74000"/>
            </a:blip>
            <a:stretch>
              <a:fillRect/>
            </a:stretch>
          </a:blipFill>
        </p:spPr>
        <p:txBody>
          <a:bodyPr/>
          <a:lstStyle/>
          <a:p>
            <a:endParaRPr lang="en-US"/>
          </a:p>
        </p:txBody>
      </p:sp>
      <p:sp>
        <p:nvSpPr>
          <p:cNvPr id="8" name="Freeform 8"/>
          <p:cNvSpPr/>
          <p:nvPr/>
        </p:nvSpPr>
        <p:spPr>
          <a:xfrm rot="-342139">
            <a:off x="-502116" y="-152062"/>
            <a:ext cx="5581697" cy="851209"/>
          </a:xfrm>
          <a:custGeom>
            <a:avLst/>
            <a:gdLst/>
            <a:ahLst/>
            <a:cxnLst/>
            <a:rect l="l" t="t" r="r" b="b"/>
            <a:pathLst>
              <a:path w="5581697" h="851209">
                <a:moveTo>
                  <a:pt x="0" y="0"/>
                </a:moveTo>
                <a:lnTo>
                  <a:pt x="5581697" y="0"/>
                </a:lnTo>
                <a:lnTo>
                  <a:pt x="5581697" y="851208"/>
                </a:lnTo>
                <a:lnTo>
                  <a:pt x="0" y="851208"/>
                </a:lnTo>
                <a:lnTo>
                  <a:pt x="0" y="0"/>
                </a:lnTo>
                <a:close/>
              </a:path>
            </a:pathLst>
          </a:custGeom>
          <a:blipFill>
            <a:blip r:embed="rId8"/>
            <a:stretch>
              <a:fillRect/>
            </a:stretch>
          </a:blipFill>
        </p:spPr>
        <p:txBody>
          <a:bodyPr/>
          <a:lstStyle/>
          <a:p>
            <a:endParaRPr lang="en-US"/>
          </a:p>
        </p:txBody>
      </p:sp>
      <p:sp>
        <p:nvSpPr>
          <p:cNvPr id="9" name="Freeform 9"/>
          <p:cNvSpPr/>
          <p:nvPr/>
        </p:nvSpPr>
        <p:spPr>
          <a:xfrm rot="-10800000">
            <a:off x="14447059" y="-783363"/>
            <a:ext cx="3279833" cy="3624125"/>
          </a:xfrm>
          <a:custGeom>
            <a:avLst/>
            <a:gdLst/>
            <a:ahLst/>
            <a:cxnLst/>
            <a:rect l="l" t="t" r="r" b="b"/>
            <a:pathLst>
              <a:path w="3279833" h="3624125">
                <a:moveTo>
                  <a:pt x="0" y="0"/>
                </a:moveTo>
                <a:lnTo>
                  <a:pt x="3279833" y="0"/>
                </a:lnTo>
                <a:lnTo>
                  <a:pt x="3279833" y="3624126"/>
                </a:lnTo>
                <a:lnTo>
                  <a:pt x="0" y="3624126"/>
                </a:lnTo>
                <a:lnTo>
                  <a:pt x="0" y="0"/>
                </a:lnTo>
                <a:close/>
              </a:path>
            </a:pathLst>
          </a:custGeom>
          <a:blipFill>
            <a:blip r:embed="rId9"/>
            <a:stretch>
              <a:fillRect/>
            </a:stretch>
          </a:blipFill>
        </p:spPr>
        <p:txBody>
          <a:bodyPr/>
          <a:lstStyle/>
          <a:p>
            <a:endParaRPr lang="en-US"/>
          </a:p>
        </p:txBody>
      </p:sp>
      <p:sp>
        <p:nvSpPr>
          <p:cNvPr id="11" name="TextBox 11"/>
          <p:cNvSpPr txBox="1"/>
          <p:nvPr/>
        </p:nvSpPr>
        <p:spPr>
          <a:xfrm>
            <a:off x="3870876" y="1790700"/>
            <a:ext cx="11295456" cy="5324535"/>
          </a:xfrm>
          <a:prstGeom prst="rect">
            <a:avLst/>
          </a:prstGeom>
        </p:spPr>
        <p:txBody>
          <a:bodyPr lIns="0" tIns="0" rIns="0" bIns="0" rtlCol="0" anchor="t">
            <a:spAutoFit/>
          </a:bodyPr>
          <a:lstStyle/>
          <a:p>
            <a:pPr algn="ctr"/>
            <a:r>
              <a:rPr lang="en-US" sz="17300" dirty="0">
                <a:solidFill>
                  <a:srgbClr val="4F2C33"/>
                </a:solidFill>
                <a:latin typeface="#9Slide05 VL Fadilla"/>
                <a:ea typeface="#9Slide05 VL Fadilla"/>
                <a:cs typeface="#9Slide05 VL Fadilla"/>
                <a:sym typeface="#9Slide05 VL Fadilla"/>
              </a:rPr>
              <a:t>Xin </a:t>
            </a:r>
            <a:r>
              <a:rPr lang="en-US" sz="17300" dirty="0" err="1">
                <a:solidFill>
                  <a:srgbClr val="4F2C33"/>
                </a:solidFill>
                <a:latin typeface="#9Slide05 VL Fadilla"/>
                <a:ea typeface="#9Slide05 VL Fadilla"/>
                <a:cs typeface="#9Slide05 VL Fadilla"/>
                <a:sym typeface="#9Slide05 VL Fadilla"/>
              </a:rPr>
              <a:t>chào</a:t>
            </a:r>
            <a:r>
              <a:rPr lang="en-US" sz="17300" dirty="0">
                <a:solidFill>
                  <a:srgbClr val="4F2C33"/>
                </a:solidFill>
                <a:latin typeface="#9Slide05 VL Fadilla"/>
                <a:ea typeface="#9Slide05 VL Fadilla"/>
                <a:cs typeface="#9Slide05 VL Fadilla"/>
                <a:sym typeface="#9Slide05 VL Fadilla"/>
              </a:rPr>
              <a:t> </a:t>
            </a:r>
            <a:r>
              <a:rPr lang="en-US" sz="17300" dirty="0" err="1">
                <a:solidFill>
                  <a:srgbClr val="4F2C33"/>
                </a:solidFill>
                <a:latin typeface="#9Slide05 VL Fadilla"/>
                <a:ea typeface="#9Slide05 VL Fadilla"/>
                <a:cs typeface="#9Slide05 VL Fadilla"/>
                <a:sym typeface="#9Slide05 VL Fadilla"/>
              </a:rPr>
              <a:t>và</a:t>
            </a:r>
            <a:r>
              <a:rPr lang="en-US" sz="17300" dirty="0">
                <a:solidFill>
                  <a:srgbClr val="4F2C33"/>
                </a:solidFill>
                <a:latin typeface="#9Slide05 VL Fadilla"/>
                <a:ea typeface="#9Slide05 VL Fadilla"/>
                <a:cs typeface="#9Slide05 VL Fadilla"/>
                <a:sym typeface="#9Slide05 VL Fadilla"/>
              </a:rPr>
              <a:t> </a:t>
            </a:r>
            <a:r>
              <a:rPr lang="en-US" sz="17300" dirty="0" err="1">
                <a:solidFill>
                  <a:srgbClr val="4F2C33"/>
                </a:solidFill>
                <a:latin typeface="#9Slide05 VL Fadilla"/>
                <a:ea typeface="#9Slide05 VL Fadilla"/>
                <a:cs typeface="#9Slide05 VL Fadilla"/>
                <a:sym typeface="#9Slide05 VL Fadilla"/>
              </a:rPr>
              <a:t>hẹn</a:t>
            </a:r>
            <a:r>
              <a:rPr lang="en-US" sz="17300" dirty="0">
                <a:solidFill>
                  <a:srgbClr val="4F2C33"/>
                </a:solidFill>
                <a:latin typeface="#9Slide05 VL Fadilla"/>
                <a:ea typeface="#9Slide05 VL Fadilla"/>
                <a:cs typeface="#9Slide05 VL Fadilla"/>
                <a:sym typeface="#9Slide05 VL Fadilla"/>
              </a:rPr>
              <a:t> </a:t>
            </a:r>
            <a:r>
              <a:rPr lang="en-US" sz="17300" dirty="0" err="1">
                <a:solidFill>
                  <a:srgbClr val="4F2C33"/>
                </a:solidFill>
                <a:latin typeface="#9Slide05 VL Fadilla"/>
                <a:ea typeface="#9Slide05 VL Fadilla"/>
                <a:cs typeface="#9Slide05 VL Fadilla"/>
                <a:sym typeface="#9Slide05 VL Fadilla"/>
              </a:rPr>
              <a:t>gặp</a:t>
            </a:r>
            <a:r>
              <a:rPr lang="en-US" sz="17300" dirty="0">
                <a:solidFill>
                  <a:srgbClr val="4F2C33"/>
                </a:solidFill>
                <a:latin typeface="#9Slide05 VL Fadilla"/>
                <a:ea typeface="#9Slide05 VL Fadilla"/>
                <a:cs typeface="#9Slide05 VL Fadilla"/>
                <a:sym typeface="#9Slide05 VL Fadilla"/>
              </a:rPr>
              <a:t> </a:t>
            </a:r>
            <a:r>
              <a:rPr lang="en-US" sz="17300" dirty="0" err="1">
                <a:solidFill>
                  <a:srgbClr val="4F2C33"/>
                </a:solidFill>
                <a:latin typeface="#9Slide05 VL Fadilla"/>
                <a:ea typeface="#9Slide05 VL Fadilla"/>
                <a:cs typeface="#9Slide05 VL Fadilla"/>
                <a:sym typeface="#9Slide05 VL Fadilla"/>
              </a:rPr>
              <a:t>lại</a:t>
            </a:r>
            <a:r>
              <a:rPr lang="en-US" sz="17300" dirty="0">
                <a:solidFill>
                  <a:srgbClr val="4F2C33"/>
                </a:solidFill>
                <a:latin typeface="#9Slide05 VL Fadilla"/>
                <a:ea typeface="#9Slide05 VL Fadilla"/>
                <a:cs typeface="#9Slide05 VL Fadilla"/>
                <a:sym typeface="#9Slide05 VL Fadilla"/>
              </a:rPr>
              <a:t>!</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399999">
            <a:off x="3011651" y="-15044149"/>
            <a:ext cx="12578412" cy="20369897"/>
          </a:xfrm>
          <a:custGeom>
            <a:avLst/>
            <a:gdLst/>
            <a:ahLst/>
            <a:cxnLst/>
            <a:rect l="l" t="t" r="r" b="b"/>
            <a:pathLst>
              <a:path w="12578412" h="20369897">
                <a:moveTo>
                  <a:pt x="0" y="0"/>
                </a:moveTo>
                <a:lnTo>
                  <a:pt x="12578411" y="0"/>
                </a:lnTo>
                <a:lnTo>
                  <a:pt x="12578411" y="20369897"/>
                </a:lnTo>
                <a:lnTo>
                  <a:pt x="0" y="20369897"/>
                </a:lnTo>
                <a:lnTo>
                  <a:pt x="0" y="0"/>
                </a:lnTo>
                <a:close/>
              </a:path>
            </a:pathLst>
          </a:custGeom>
          <a:blipFill>
            <a:blip r:embed="rId2"/>
            <a:stretch>
              <a:fillRect/>
            </a:stretch>
          </a:blipFill>
        </p:spPr>
        <p:txBody>
          <a:bodyPr/>
          <a:lstStyle/>
          <a:p>
            <a:endParaRPr lang="en-US"/>
          </a:p>
        </p:txBody>
      </p:sp>
      <p:sp>
        <p:nvSpPr>
          <p:cNvPr id="3" name="Freeform 3"/>
          <p:cNvSpPr/>
          <p:nvPr/>
        </p:nvSpPr>
        <p:spPr>
          <a:xfrm rot="5400000">
            <a:off x="2454332" y="5023076"/>
            <a:ext cx="12578412" cy="20369897"/>
          </a:xfrm>
          <a:custGeom>
            <a:avLst/>
            <a:gdLst/>
            <a:ahLst/>
            <a:cxnLst/>
            <a:rect l="l" t="t" r="r" b="b"/>
            <a:pathLst>
              <a:path w="12578412" h="20369897">
                <a:moveTo>
                  <a:pt x="0" y="0"/>
                </a:moveTo>
                <a:lnTo>
                  <a:pt x="12578412" y="0"/>
                </a:lnTo>
                <a:lnTo>
                  <a:pt x="12578412" y="20369897"/>
                </a:lnTo>
                <a:lnTo>
                  <a:pt x="0" y="20369897"/>
                </a:lnTo>
                <a:lnTo>
                  <a:pt x="0" y="0"/>
                </a:lnTo>
                <a:close/>
              </a:path>
            </a:pathLst>
          </a:custGeom>
          <a:blipFill>
            <a:blip r:embed="rId2"/>
            <a:stretch>
              <a:fillRect/>
            </a:stretch>
          </a:blipFill>
        </p:spPr>
        <p:txBody>
          <a:bodyPr/>
          <a:lstStyle/>
          <a:p>
            <a:endParaRPr lang="en-US"/>
          </a:p>
        </p:txBody>
      </p:sp>
      <p:sp>
        <p:nvSpPr>
          <p:cNvPr id="4" name="Freeform 4"/>
          <p:cNvSpPr/>
          <p:nvPr/>
        </p:nvSpPr>
        <p:spPr>
          <a:xfrm>
            <a:off x="15916509" y="6826744"/>
            <a:ext cx="1855881" cy="3167002"/>
          </a:xfrm>
          <a:custGeom>
            <a:avLst/>
            <a:gdLst/>
            <a:ahLst/>
            <a:cxnLst/>
            <a:rect l="l" t="t" r="r" b="b"/>
            <a:pathLst>
              <a:path w="1855881" h="3167002">
                <a:moveTo>
                  <a:pt x="0" y="0"/>
                </a:moveTo>
                <a:lnTo>
                  <a:pt x="1855881" y="0"/>
                </a:lnTo>
                <a:lnTo>
                  <a:pt x="1855881" y="3167002"/>
                </a:lnTo>
                <a:lnTo>
                  <a:pt x="0" y="3167002"/>
                </a:lnTo>
                <a:lnTo>
                  <a:pt x="0" y="0"/>
                </a:lnTo>
                <a:close/>
              </a:path>
            </a:pathLst>
          </a:custGeom>
          <a:blipFill>
            <a:blip r:embed="rId3"/>
            <a:stretch>
              <a:fillRect/>
            </a:stretch>
          </a:blipFill>
        </p:spPr>
        <p:txBody>
          <a:bodyPr/>
          <a:lstStyle/>
          <a:p>
            <a:endParaRPr lang="en-US"/>
          </a:p>
        </p:txBody>
      </p:sp>
      <p:sp>
        <p:nvSpPr>
          <p:cNvPr id="5" name="Freeform 5"/>
          <p:cNvSpPr/>
          <p:nvPr/>
        </p:nvSpPr>
        <p:spPr>
          <a:xfrm>
            <a:off x="16324316" y="8093519"/>
            <a:ext cx="1869967" cy="633451"/>
          </a:xfrm>
          <a:custGeom>
            <a:avLst/>
            <a:gdLst/>
            <a:ahLst/>
            <a:cxnLst/>
            <a:rect l="l" t="t" r="r" b="b"/>
            <a:pathLst>
              <a:path w="1869967" h="633451">
                <a:moveTo>
                  <a:pt x="0" y="0"/>
                </a:moveTo>
                <a:lnTo>
                  <a:pt x="1869968" y="0"/>
                </a:lnTo>
                <a:lnTo>
                  <a:pt x="1869968" y="633452"/>
                </a:lnTo>
                <a:lnTo>
                  <a:pt x="0" y="633452"/>
                </a:lnTo>
                <a:lnTo>
                  <a:pt x="0" y="0"/>
                </a:lnTo>
                <a:close/>
              </a:path>
            </a:pathLst>
          </a:custGeom>
          <a:blipFill>
            <a:blip r:embed="rId4"/>
            <a:stretch>
              <a:fillRect/>
            </a:stretch>
          </a:blipFill>
        </p:spPr>
        <p:txBody>
          <a:bodyPr/>
          <a:lstStyle/>
          <a:p>
            <a:endParaRPr lang="en-US"/>
          </a:p>
        </p:txBody>
      </p:sp>
      <p:sp>
        <p:nvSpPr>
          <p:cNvPr id="6" name="Freeform 6"/>
          <p:cNvSpPr/>
          <p:nvPr/>
        </p:nvSpPr>
        <p:spPr>
          <a:xfrm flipH="1">
            <a:off x="256064" y="8093519"/>
            <a:ext cx="2687035" cy="3101916"/>
          </a:xfrm>
          <a:custGeom>
            <a:avLst/>
            <a:gdLst/>
            <a:ahLst/>
            <a:cxnLst/>
            <a:rect l="l" t="t" r="r" b="b"/>
            <a:pathLst>
              <a:path w="2687035" h="3101916">
                <a:moveTo>
                  <a:pt x="2687035" y="0"/>
                </a:moveTo>
                <a:lnTo>
                  <a:pt x="0" y="0"/>
                </a:lnTo>
                <a:lnTo>
                  <a:pt x="0" y="3101917"/>
                </a:lnTo>
                <a:lnTo>
                  <a:pt x="2687035" y="3101917"/>
                </a:lnTo>
                <a:lnTo>
                  <a:pt x="2687035" y="0"/>
                </a:lnTo>
                <a:close/>
              </a:path>
            </a:pathLst>
          </a:custGeom>
          <a:blipFill>
            <a:blip r:embed="rId5"/>
            <a:stretch>
              <a:fillRect/>
            </a:stretch>
          </a:blipFill>
        </p:spPr>
        <p:txBody>
          <a:bodyPr/>
          <a:lstStyle/>
          <a:p>
            <a:endParaRPr lang="en-US"/>
          </a:p>
        </p:txBody>
      </p:sp>
      <p:sp>
        <p:nvSpPr>
          <p:cNvPr id="7" name="Freeform 7"/>
          <p:cNvSpPr/>
          <p:nvPr/>
        </p:nvSpPr>
        <p:spPr>
          <a:xfrm>
            <a:off x="15856205" y="3141936"/>
            <a:ext cx="2338079" cy="3392990"/>
          </a:xfrm>
          <a:custGeom>
            <a:avLst/>
            <a:gdLst/>
            <a:ahLst/>
            <a:cxnLst/>
            <a:rect l="l" t="t" r="r" b="b"/>
            <a:pathLst>
              <a:path w="2338079" h="3392990">
                <a:moveTo>
                  <a:pt x="0" y="0"/>
                </a:moveTo>
                <a:lnTo>
                  <a:pt x="2338079" y="0"/>
                </a:lnTo>
                <a:lnTo>
                  <a:pt x="2338079" y="3392990"/>
                </a:lnTo>
                <a:lnTo>
                  <a:pt x="0" y="3392990"/>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a:p>
        </p:txBody>
      </p:sp>
      <p:grpSp>
        <p:nvGrpSpPr>
          <p:cNvPr id="8" name="Group 8"/>
          <p:cNvGrpSpPr/>
          <p:nvPr/>
        </p:nvGrpSpPr>
        <p:grpSpPr>
          <a:xfrm>
            <a:off x="7914474" y="5970001"/>
            <a:ext cx="5240240" cy="1353549"/>
            <a:chOff x="0" y="0"/>
            <a:chExt cx="1380146" cy="356490"/>
          </a:xfrm>
        </p:grpSpPr>
        <p:sp>
          <p:nvSpPr>
            <p:cNvPr id="9" name="Freeform 9"/>
            <p:cNvSpPr/>
            <p:nvPr/>
          </p:nvSpPr>
          <p:spPr>
            <a:xfrm>
              <a:off x="0" y="0"/>
              <a:ext cx="1380146" cy="356490"/>
            </a:xfrm>
            <a:custGeom>
              <a:avLst/>
              <a:gdLst/>
              <a:ahLst/>
              <a:cxnLst/>
              <a:rect l="l" t="t" r="r" b="b"/>
              <a:pathLst>
                <a:path w="1380146" h="356490">
                  <a:moveTo>
                    <a:pt x="75347" y="0"/>
                  </a:moveTo>
                  <a:lnTo>
                    <a:pt x="1304798" y="0"/>
                  </a:lnTo>
                  <a:cubicBezTo>
                    <a:pt x="1346412" y="0"/>
                    <a:pt x="1380146" y="33734"/>
                    <a:pt x="1380146" y="75347"/>
                  </a:cubicBezTo>
                  <a:lnTo>
                    <a:pt x="1380146" y="281143"/>
                  </a:lnTo>
                  <a:cubicBezTo>
                    <a:pt x="1380146" y="322756"/>
                    <a:pt x="1346412" y="356490"/>
                    <a:pt x="1304798" y="356490"/>
                  </a:cubicBezTo>
                  <a:lnTo>
                    <a:pt x="75347" y="356490"/>
                  </a:lnTo>
                  <a:cubicBezTo>
                    <a:pt x="33734" y="356490"/>
                    <a:pt x="0" y="322756"/>
                    <a:pt x="0" y="281143"/>
                  </a:cubicBezTo>
                  <a:lnTo>
                    <a:pt x="0" y="75347"/>
                  </a:lnTo>
                  <a:cubicBezTo>
                    <a:pt x="0" y="33734"/>
                    <a:pt x="33734" y="0"/>
                    <a:pt x="75347" y="0"/>
                  </a:cubicBezTo>
                  <a:close/>
                </a:path>
              </a:pathLst>
            </a:custGeom>
            <a:solidFill>
              <a:srgbClr val="486572"/>
            </a:solidFill>
          </p:spPr>
          <p:txBody>
            <a:bodyPr/>
            <a:lstStyle/>
            <a:p>
              <a:endParaRPr lang="en-US"/>
            </a:p>
          </p:txBody>
        </p:sp>
        <p:sp>
          <p:nvSpPr>
            <p:cNvPr id="10" name="TextBox 10"/>
            <p:cNvSpPr txBox="1"/>
            <p:nvPr/>
          </p:nvSpPr>
          <p:spPr>
            <a:xfrm>
              <a:off x="0" y="-47625"/>
              <a:ext cx="1380146" cy="404115"/>
            </a:xfrm>
            <a:prstGeom prst="rect">
              <a:avLst/>
            </a:prstGeom>
          </p:spPr>
          <p:txBody>
            <a:bodyPr lIns="50800" tIns="50800" rIns="50800" bIns="50800" rtlCol="0" anchor="ctr"/>
            <a:lstStyle/>
            <a:p>
              <a:pPr algn="ctr">
                <a:lnSpc>
                  <a:spcPts val="3359"/>
                </a:lnSpc>
              </a:pPr>
              <a:endParaRPr/>
            </a:p>
          </p:txBody>
        </p:sp>
      </p:grpSp>
      <p:sp>
        <p:nvSpPr>
          <p:cNvPr id="11" name="TextBox 11"/>
          <p:cNvSpPr txBox="1"/>
          <p:nvPr/>
        </p:nvSpPr>
        <p:spPr>
          <a:xfrm>
            <a:off x="579182" y="1679038"/>
            <a:ext cx="18016773" cy="821055"/>
          </a:xfrm>
          <a:prstGeom prst="rect">
            <a:avLst/>
          </a:prstGeom>
        </p:spPr>
        <p:txBody>
          <a:bodyPr lIns="0" tIns="0" rIns="0" bIns="0" rtlCol="0" anchor="t">
            <a:spAutoFit/>
          </a:bodyPr>
          <a:lstStyle/>
          <a:p>
            <a:pPr algn="l">
              <a:lnSpc>
                <a:spcPts val="6720"/>
              </a:lnSpc>
            </a:pPr>
            <a:r>
              <a:rPr lang="en-US" sz="4800" b="1">
                <a:solidFill>
                  <a:srgbClr val="4F2C33"/>
                </a:solidFill>
                <a:latin typeface="Fraunces Bold"/>
                <a:ea typeface="Fraunces Bold"/>
                <a:cs typeface="Fraunces Bold"/>
                <a:sym typeface="Fraunces Bold"/>
              </a:rPr>
              <a:t>I. TRI THỨC NGỮ VĂN</a:t>
            </a:r>
          </a:p>
        </p:txBody>
      </p:sp>
      <p:sp>
        <p:nvSpPr>
          <p:cNvPr id="12" name="TextBox 12"/>
          <p:cNvSpPr txBox="1"/>
          <p:nvPr/>
        </p:nvSpPr>
        <p:spPr>
          <a:xfrm>
            <a:off x="0" y="2758837"/>
            <a:ext cx="17259300" cy="947145"/>
          </a:xfrm>
          <a:prstGeom prst="rect">
            <a:avLst/>
          </a:prstGeom>
        </p:spPr>
        <p:txBody>
          <a:bodyPr lIns="0" tIns="0" rIns="0" bIns="0" rtlCol="0" anchor="t">
            <a:spAutoFit/>
          </a:bodyPr>
          <a:lstStyle/>
          <a:p>
            <a:pPr marL="1178995" lvl="1" indent="-589498" algn="l">
              <a:lnSpc>
                <a:spcPts val="7645"/>
              </a:lnSpc>
              <a:buAutoNum type="arabicPeriod"/>
            </a:pPr>
            <a:r>
              <a:rPr lang="en-US" sz="5460">
                <a:solidFill>
                  <a:srgbClr val="4F2C33"/>
                </a:solidFill>
                <a:latin typeface="#9Slide07 SVNUT Triumph Press"/>
                <a:ea typeface="#9Slide07 SVNUT Triumph Press"/>
                <a:cs typeface="#9Slide07 SVNUT Triumph Press"/>
                <a:sym typeface="#9Slide07 SVNUT Triumph Press"/>
              </a:rPr>
              <a:t>Cách dẫn trực tiếp và cách dẫn gián tiếp</a:t>
            </a:r>
          </a:p>
        </p:txBody>
      </p:sp>
      <p:sp>
        <p:nvSpPr>
          <p:cNvPr id="13" name="TextBox 13"/>
          <p:cNvSpPr txBox="1"/>
          <p:nvPr/>
        </p:nvSpPr>
        <p:spPr>
          <a:xfrm>
            <a:off x="777010" y="4125961"/>
            <a:ext cx="14274929" cy="1348740"/>
          </a:xfrm>
          <a:prstGeom prst="rect">
            <a:avLst/>
          </a:prstGeom>
        </p:spPr>
        <p:txBody>
          <a:bodyPr lIns="0" tIns="0" rIns="0" bIns="0" rtlCol="0" anchor="t">
            <a:spAutoFit/>
          </a:bodyPr>
          <a:lstStyle/>
          <a:p>
            <a:pPr algn="just">
              <a:lnSpc>
                <a:spcPts val="5459"/>
              </a:lnSpc>
              <a:spcBef>
                <a:spcPct val="0"/>
              </a:spcBef>
            </a:pPr>
            <a:r>
              <a:rPr lang="en-US" sz="3899" spc="116">
                <a:solidFill>
                  <a:srgbClr val="000000"/>
                </a:solidFill>
                <a:latin typeface="Roboto Condensed"/>
                <a:ea typeface="Roboto Condensed"/>
                <a:cs typeface="Roboto Condensed"/>
                <a:sym typeface="Roboto Condensed"/>
              </a:rPr>
              <a:t>a. Dẫn trực tiếp là nhắc lại _ _ _ _ _ _ _ _ lời nói hay _ _ _ _ _ _ _ _ của một người (một nhân vật).</a:t>
            </a:r>
          </a:p>
        </p:txBody>
      </p:sp>
      <p:sp>
        <p:nvSpPr>
          <p:cNvPr id="14" name="TextBox 14"/>
          <p:cNvSpPr txBox="1"/>
          <p:nvPr/>
        </p:nvSpPr>
        <p:spPr>
          <a:xfrm>
            <a:off x="8365947" y="6123335"/>
            <a:ext cx="6446614" cy="662940"/>
          </a:xfrm>
          <a:prstGeom prst="rect">
            <a:avLst/>
          </a:prstGeom>
        </p:spPr>
        <p:txBody>
          <a:bodyPr lIns="0" tIns="0" rIns="0" bIns="0" rtlCol="0" anchor="t">
            <a:spAutoFit/>
          </a:bodyPr>
          <a:lstStyle/>
          <a:p>
            <a:pPr algn="just">
              <a:lnSpc>
                <a:spcPts val="5459"/>
              </a:lnSpc>
              <a:spcBef>
                <a:spcPct val="0"/>
              </a:spcBef>
            </a:pPr>
            <a:r>
              <a:rPr lang="en-US" sz="3899" spc="116">
                <a:solidFill>
                  <a:srgbClr val="FFFFFF"/>
                </a:solidFill>
                <a:latin typeface="Roboto Condensed"/>
                <a:ea typeface="Roboto Condensed"/>
                <a:cs typeface="Roboto Condensed"/>
                <a:sym typeface="Roboto Condensed"/>
              </a:rPr>
              <a:t>nguyên văn - ý nghĩ</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399999">
            <a:off x="3011651" y="-15044149"/>
            <a:ext cx="12578412" cy="20369897"/>
          </a:xfrm>
          <a:custGeom>
            <a:avLst/>
            <a:gdLst/>
            <a:ahLst/>
            <a:cxnLst/>
            <a:rect l="l" t="t" r="r" b="b"/>
            <a:pathLst>
              <a:path w="12578412" h="20369897">
                <a:moveTo>
                  <a:pt x="0" y="0"/>
                </a:moveTo>
                <a:lnTo>
                  <a:pt x="12578411" y="0"/>
                </a:lnTo>
                <a:lnTo>
                  <a:pt x="12578411" y="20369897"/>
                </a:lnTo>
                <a:lnTo>
                  <a:pt x="0" y="20369897"/>
                </a:lnTo>
                <a:lnTo>
                  <a:pt x="0" y="0"/>
                </a:lnTo>
                <a:close/>
              </a:path>
            </a:pathLst>
          </a:custGeom>
          <a:blipFill>
            <a:blip r:embed="rId2"/>
            <a:stretch>
              <a:fillRect/>
            </a:stretch>
          </a:blipFill>
        </p:spPr>
        <p:txBody>
          <a:bodyPr/>
          <a:lstStyle/>
          <a:p>
            <a:endParaRPr lang="en-US"/>
          </a:p>
        </p:txBody>
      </p:sp>
      <p:sp>
        <p:nvSpPr>
          <p:cNvPr id="3" name="Freeform 3"/>
          <p:cNvSpPr/>
          <p:nvPr/>
        </p:nvSpPr>
        <p:spPr>
          <a:xfrm rot="5400000">
            <a:off x="2454332" y="5023076"/>
            <a:ext cx="12578412" cy="20369897"/>
          </a:xfrm>
          <a:custGeom>
            <a:avLst/>
            <a:gdLst/>
            <a:ahLst/>
            <a:cxnLst/>
            <a:rect l="l" t="t" r="r" b="b"/>
            <a:pathLst>
              <a:path w="12578412" h="20369897">
                <a:moveTo>
                  <a:pt x="0" y="0"/>
                </a:moveTo>
                <a:lnTo>
                  <a:pt x="12578412" y="0"/>
                </a:lnTo>
                <a:lnTo>
                  <a:pt x="12578412" y="20369897"/>
                </a:lnTo>
                <a:lnTo>
                  <a:pt x="0" y="20369897"/>
                </a:lnTo>
                <a:lnTo>
                  <a:pt x="0" y="0"/>
                </a:lnTo>
                <a:close/>
              </a:path>
            </a:pathLst>
          </a:custGeom>
          <a:blipFill>
            <a:blip r:embed="rId2"/>
            <a:stretch>
              <a:fillRect/>
            </a:stretch>
          </a:blipFill>
        </p:spPr>
        <p:txBody>
          <a:bodyPr/>
          <a:lstStyle/>
          <a:p>
            <a:endParaRPr lang="en-US"/>
          </a:p>
        </p:txBody>
      </p:sp>
      <p:sp>
        <p:nvSpPr>
          <p:cNvPr id="4" name="Freeform 4"/>
          <p:cNvSpPr/>
          <p:nvPr/>
        </p:nvSpPr>
        <p:spPr>
          <a:xfrm>
            <a:off x="15916509" y="6826744"/>
            <a:ext cx="1855881" cy="3167002"/>
          </a:xfrm>
          <a:custGeom>
            <a:avLst/>
            <a:gdLst/>
            <a:ahLst/>
            <a:cxnLst/>
            <a:rect l="l" t="t" r="r" b="b"/>
            <a:pathLst>
              <a:path w="1855881" h="3167002">
                <a:moveTo>
                  <a:pt x="0" y="0"/>
                </a:moveTo>
                <a:lnTo>
                  <a:pt x="1855881" y="0"/>
                </a:lnTo>
                <a:lnTo>
                  <a:pt x="1855881" y="3167002"/>
                </a:lnTo>
                <a:lnTo>
                  <a:pt x="0" y="3167002"/>
                </a:lnTo>
                <a:lnTo>
                  <a:pt x="0" y="0"/>
                </a:lnTo>
                <a:close/>
              </a:path>
            </a:pathLst>
          </a:custGeom>
          <a:blipFill>
            <a:blip r:embed="rId3"/>
            <a:stretch>
              <a:fillRect/>
            </a:stretch>
          </a:blipFill>
        </p:spPr>
        <p:txBody>
          <a:bodyPr/>
          <a:lstStyle/>
          <a:p>
            <a:endParaRPr lang="en-US"/>
          </a:p>
        </p:txBody>
      </p:sp>
      <p:sp>
        <p:nvSpPr>
          <p:cNvPr id="5" name="Freeform 5"/>
          <p:cNvSpPr/>
          <p:nvPr/>
        </p:nvSpPr>
        <p:spPr>
          <a:xfrm>
            <a:off x="16324316" y="8093519"/>
            <a:ext cx="1869967" cy="633451"/>
          </a:xfrm>
          <a:custGeom>
            <a:avLst/>
            <a:gdLst/>
            <a:ahLst/>
            <a:cxnLst/>
            <a:rect l="l" t="t" r="r" b="b"/>
            <a:pathLst>
              <a:path w="1869967" h="633451">
                <a:moveTo>
                  <a:pt x="0" y="0"/>
                </a:moveTo>
                <a:lnTo>
                  <a:pt x="1869968" y="0"/>
                </a:lnTo>
                <a:lnTo>
                  <a:pt x="1869968" y="633452"/>
                </a:lnTo>
                <a:lnTo>
                  <a:pt x="0" y="633452"/>
                </a:lnTo>
                <a:lnTo>
                  <a:pt x="0" y="0"/>
                </a:lnTo>
                <a:close/>
              </a:path>
            </a:pathLst>
          </a:custGeom>
          <a:blipFill>
            <a:blip r:embed="rId4"/>
            <a:stretch>
              <a:fillRect/>
            </a:stretch>
          </a:blipFill>
        </p:spPr>
        <p:txBody>
          <a:bodyPr/>
          <a:lstStyle/>
          <a:p>
            <a:endParaRPr lang="en-US"/>
          </a:p>
        </p:txBody>
      </p:sp>
      <p:sp>
        <p:nvSpPr>
          <p:cNvPr id="6" name="Freeform 6"/>
          <p:cNvSpPr/>
          <p:nvPr/>
        </p:nvSpPr>
        <p:spPr>
          <a:xfrm flipH="1">
            <a:off x="256064" y="8093519"/>
            <a:ext cx="2687035" cy="3101916"/>
          </a:xfrm>
          <a:custGeom>
            <a:avLst/>
            <a:gdLst/>
            <a:ahLst/>
            <a:cxnLst/>
            <a:rect l="l" t="t" r="r" b="b"/>
            <a:pathLst>
              <a:path w="2687035" h="3101916">
                <a:moveTo>
                  <a:pt x="2687035" y="0"/>
                </a:moveTo>
                <a:lnTo>
                  <a:pt x="0" y="0"/>
                </a:lnTo>
                <a:lnTo>
                  <a:pt x="0" y="3101917"/>
                </a:lnTo>
                <a:lnTo>
                  <a:pt x="2687035" y="3101917"/>
                </a:lnTo>
                <a:lnTo>
                  <a:pt x="2687035" y="0"/>
                </a:lnTo>
                <a:close/>
              </a:path>
            </a:pathLst>
          </a:custGeom>
          <a:blipFill>
            <a:blip r:embed="rId5"/>
            <a:stretch>
              <a:fillRect/>
            </a:stretch>
          </a:blipFill>
        </p:spPr>
        <p:txBody>
          <a:bodyPr/>
          <a:lstStyle/>
          <a:p>
            <a:endParaRPr lang="en-US"/>
          </a:p>
        </p:txBody>
      </p:sp>
      <p:sp>
        <p:nvSpPr>
          <p:cNvPr id="7" name="Freeform 7"/>
          <p:cNvSpPr/>
          <p:nvPr/>
        </p:nvSpPr>
        <p:spPr>
          <a:xfrm>
            <a:off x="15856205" y="3141936"/>
            <a:ext cx="2338079" cy="3392990"/>
          </a:xfrm>
          <a:custGeom>
            <a:avLst/>
            <a:gdLst/>
            <a:ahLst/>
            <a:cxnLst/>
            <a:rect l="l" t="t" r="r" b="b"/>
            <a:pathLst>
              <a:path w="2338079" h="3392990">
                <a:moveTo>
                  <a:pt x="0" y="0"/>
                </a:moveTo>
                <a:lnTo>
                  <a:pt x="2338079" y="0"/>
                </a:lnTo>
                <a:lnTo>
                  <a:pt x="2338079" y="3392990"/>
                </a:lnTo>
                <a:lnTo>
                  <a:pt x="0" y="3392990"/>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a:p>
        </p:txBody>
      </p:sp>
      <p:grpSp>
        <p:nvGrpSpPr>
          <p:cNvPr id="8" name="Group 8"/>
          <p:cNvGrpSpPr/>
          <p:nvPr/>
        </p:nvGrpSpPr>
        <p:grpSpPr>
          <a:xfrm>
            <a:off x="7026626" y="5816130"/>
            <a:ext cx="5240240" cy="1353549"/>
            <a:chOff x="0" y="0"/>
            <a:chExt cx="1380146" cy="356490"/>
          </a:xfrm>
        </p:grpSpPr>
        <p:sp>
          <p:nvSpPr>
            <p:cNvPr id="9" name="Freeform 9"/>
            <p:cNvSpPr/>
            <p:nvPr/>
          </p:nvSpPr>
          <p:spPr>
            <a:xfrm>
              <a:off x="0" y="0"/>
              <a:ext cx="1380146" cy="356490"/>
            </a:xfrm>
            <a:custGeom>
              <a:avLst/>
              <a:gdLst/>
              <a:ahLst/>
              <a:cxnLst/>
              <a:rect l="l" t="t" r="r" b="b"/>
              <a:pathLst>
                <a:path w="1380146" h="356490">
                  <a:moveTo>
                    <a:pt x="75347" y="0"/>
                  </a:moveTo>
                  <a:lnTo>
                    <a:pt x="1304798" y="0"/>
                  </a:lnTo>
                  <a:cubicBezTo>
                    <a:pt x="1346412" y="0"/>
                    <a:pt x="1380146" y="33734"/>
                    <a:pt x="1380146" y="75347"/>
                  </a:cubicBezTo>
                  <a:lnTo>
                    <a:pt x="1380146" y="281143"/>
                  </a:lnTo>
                  <a:cubicBezTo>
                    <a:pt x="1380146" y="322756"/>
                    <a:pt x="1346412" y="356490"/>
                    <a:pt x="1304798" y="356490"/>
                  </a:cubicBezTo>
                  <a:lnTo>
                    <a:pt x="75347" y="356490"/>
                  </a:lnTo>
                  <a:cubicBezTo>
                    <a:pt x="33734" y="356490"/>
                    <a:pt x="0" y="322756"/>
                    <a:pt x="0" y="281143"/>
                  </a:cubicBezTo>
                  <a:lnTo>
                    <a:pt x="0" y="75347"/>
                  </a:lnTo>
                  <a:cubicBezTo>
                    <a:pt x="0" y="33734"/>
                    <a:pt x="33734" y="0"/>
                    <a:pt x="75347" y="0"/>
                  </a:cubicBezTo>
                  <a:close/>
                </a:path>
              </a:pathLst>
            </a:custGeom>
            <a:solidFill>
              <a:srgbClr val="486572"/>
            </a:solidFill>
          </p:spPr>
          <p:txBody>
            <a:bodyPr/>
            <a:lstStyle/>
            <a:p>
              <a:endParaRPr lang="en-US"/>
            </a:p>
          </p:txBody>
        </p:sp>
        <p:sp>
          <p:nvSpPr>
            <p:cNvPr id="10" name="TextBox 10"/>
            <p:cNvSpPr txBox="1"/>
            <p:nvPr/>
          </p:nvSpPr>
          <p:spPr>
            <a:xfrm>
              <a:off x="0" y="-47625"/>
              <a:ext cx="1380146" cy="404115"/>
            </a:xfrm>
            <a:prstGeom prst="rect">
              <a:avLst/>
            </a:prstGeom>
          </p:spPr>
          <p:txBody>
            <a:bodyPr lIns="50800" tIns="50800" rIns="50800" bIns="50800" rtlCol="0" anchor="ctr"/>
            <a:lstStyle/>
            <a:p>
              <a:pPr algn="ctr">
                <a:lnSpc>
                  <a:spcPts val="3359"/>
                </a:lnSpc>
              </a:pPr>
              <a:endParaRPr/>
            </a:p>
          </p:txBody>
        </p:sp>
      </p:grpSp>
      <p:sp>
        <p:nvSpPr>
          <p:cNvPr id="11" name="TextBox 11"/>
          <p:cNvSpPr txBox="1"/>
          <p:nvPr/>
        </p:nvSpPr>
        <p:spPr>
          <a:xfrm>
            <a:off x="579182" y="1679038"/>
            <a:ext cx="18016773" cy="821055"/>
          </a:xfrm>
          <a:prstGeom prst="rect">
            <a:avLst/>
          </a:prstGeom>
        </p:spPr>
        <p:txBody>
          <a:bodyPr lIns="0" tIns="0" rIns="0" bIns="0" rtlCol="0" anchor="t">
            <a:spAutoFit/>
          </a:bodyPr>
          <a:lstStyle/>
          <a:p>
            <a:pPr algn="l">
              <a:lnSpc>
                <a:spcPts val="6720"/>
              </a:lnSpc>
            </a:pPr>
            <a:r>
              <a:rPr lang="en-US" sz="4800" b="1">
                <a:solidFill>
                  <a:srgbClr val="4F2C33"/>
                </a:solidFill>
                <a:latin typeface="Fraunces Bold"/>
                <a:ea typeface="Fraunces Bold"/>
                <a:cs typeface="Fraunces Bold"/>
                <a:sym typeface="Fraunces Bold"/>
              </a:rPr>
              <a:t>I. TRI THỨC NGỮ VĂN</a:t>
            </a:r>
          </a:p>
        </p:txBody>
      </p:sp>
      <p:sp>
        <p:nvSpPr>
          <p:cNvPr id="12" name="TextBox 12"/>
          <p:cNvSpPr txBox="1"/>
          <p:nvPr/>
        </p:nvSpPr>
        <p:spPr>
          <a:xfrm>
            <a:off x="0" y="2758837"/>
            <a:ext cx="17259300" cy="947145"/>
          </a:xfrm>
          <a:prstGeom prst="rect">
            <a:avLst/>
          </a:prstGeom>
        </p:spPr>
        <p:txBody>
          <a:bodyPr lIns="0" tIns="0" rIns="0" bIns="0" rtlCol="0" anchor="t">
            <a:spAutoFit/>
          </a:bodyPr>
          <a:lstStyle/>
          <a:p>
            <a:pPr marL="1178995" lvl="1" indent="-589498" algn="l">
              <a:lnSpc>
                <a:spcPts val="7645"/>
              </a:lnSpc>
              <a:buAutoNum type="arabicPeriod"/>
            </a:pPr>
            <a:r>
              <a:rPr lang="en-US" sz="5460">
                <a:solidFill>
                  <a:srgbClr val="4F2C33"/>
                </a:solidFill>
                <a:latin typeface="#9Slide07 SVNUT Triumph Press"/>
                <a:ea typeface="#9Slide07 SVNUT Triumph Press"/>
                <a:cs typeface="#9Slide07 SVNUT Triumph Press"/>
                <a:sym typeface="#9Slide07 SVNUT Triumph Press"/>
              </a:rPr>
              <a:t>Cách dẫn trực tiếp và cách dẫn gián tiếp</a:t>
            </a:r>
          </a:p>
        </p:txBody>
      </p:sp>
      <p:sp>
        <p:nvSpPr>
          <p:cNvPr id="13" name="TextBox 13"/>
          <p:cNvSpPr txBox="1"/>
          <p:nvPr/>
        </p:nvSpPr>
        <p:spPr>
          <a:xfrm>
            <a:off x="777010" y="4125961"/>
            <a:ext cx="12377705" cy="1419860"/>
          </a:xfrm>
          <a:prstGeom prst="rect">
            <a:avLst/>
          </a:prstGeom>
        </p:spPr>
        <p:txBody>
          <a:bodyPr lIns="0" tIns="0" rIns="0" bIns="0" rtlCol="0" anchor="t">
            <a:spAutoFit/>
          </a:bodyPr>
          <a:lstStyle/>
          <a:p>
            <a:pPr algn="just">
              <a:lnSpc>
                <a:spcPts val="5739"/>
              </a:lnSpc>
              <a:spcBef>
                <a:spcPct val="0"/>
              </a:spcBef>
            </a:pPr>
            <a:r>
              <a:rPr lang="en-US" sz="4099" spc="122">
                <a:solidFill>
                  <a:srgbClr val="000000"/>
                </a:solidFill>
                <a:latin typeface="Roboto Condensed"/>
                <a:ea typeface="Roboto Condensed"/>
                <a:cs typeface="Roboto Condensed"/>
                <a:sym typeface="Roboto Condensed"/>
              </a:rPr>
              <a:t>b. Trong ngôn ngữ nói, lời dẫn trực tiếp được đánh dấu bằng chỗ _ _ _ _ _ _ .</a:t>
            </a:r>
          </a:p>
        </p:txBody>
      </p:sp>
      <p:sp>
        <p:nvSpPr>
          <p:cNvPr id="14" name="TextBox 14"/>
          <p:cNvSpPr txBox="1"/>
          <p:nvPr/>
        </p:nvSpPr>
        <p:spPr>
          <a:xfrm>
            <a:off x="8365947" y="6104285"/>
            <a:ext cx="2561598" cy="764541"/>
          </a:xfrm>
          <a:prstGeom prst="rect">
            <a:avLst/>
          </a:prstGeom>
        </p:spPr>
        <p:txBody>
          <a:bodyPr lIns="0" tIns="0" rIns="0" bIns="0" rtlCol="0" anchor="t">
            <a:spAutoFit/>
          </a:bodyPr>
          <a:lstStyle/>
          <a:p>
            <a:pPr algn="just">
              <a:lnSpc>
                <a:spcPts val="6159"/>
              </a:lnSpc>
              <a:spcBef>
                <a:spcPct val="0"/>
              </a:spcBef>
            </a:pPr>
            <a:r>
              <a:rPr lang="en-US" sz="4399" spc="131" dirty="0" err="1">
                <a:solidFill>
                  <a:srgbClr val="FFFFFF"/>
                </a:solidFill>
                <a:latin typeface="Roboto Condensed"/>
                <a:ea typeface="Roboto Condensed"/>
                <a:cs typeface="Roboto Condensed"/>
                <a:sym typeface="Roboto Condensed"/>
              </a:rPr>
              <a:t>nghỉ</a:t>
            </a:r>
            <a:r>
              <a:rPr lang="en-US" sz="4399" spc="131" dirty="0">
                <a:solidFill>
                  <a:srgbClr val="FFFFFF"/>
                </a:solidFill>
                <a:latin typeface="Roboto Condensed"/>
                <a:ea typeface="Roboto Condensed"/>
                <a:cs typeface="Roboto Condensed"/>
                <a:sym typeface="Roboto Condensed"/>
              </a:rPr>
              <a:t> </a:t>
            </a:r>
            <a:r>
              <a:rPr lang="en-US" sz="4399" spc="131" dirty="0" err="1">
                <a:solidFill>
                  <a:srgbClr val="FFFFFF"/>
                </a:solidFill>
                <a:latin typeface="Roboto Condensed"/>
                <a:ea typeface="Roboto Condensed"/>
                <a:cs typeface="Roboto Condensed"/>
                <a:sym typeface="Roboto Condensed"/>
              </a:rPr>
              <a:t>hơi</a:t>
            </a:r>
            <a:endParaRPr lang="en-US" sz="4399" spc="131" dirty="0">
              <a:solidFill>
                <a:srgbClr val="FFFFFF"/>
              </a:solidFill>
              <a:latin typeface="Roboto Condensed"/>
              <a:ea typeface="Roboto Condensed"/>
              <a:cs typeface="Roboto Condensed"/>
              <a:sym typeface="Roboto Condensed"/>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399999">
            <a:off x="3011651" y="-15044149"/>
            <a:ext cx="12578412" cy="20369897"/>
          </a:xfrm>
          <a:custGeom>
            <a:avLst/>
            <a:gdLst/>
            <a:ahLst/>
            <a:cxnLst/>
            <a:rect l="l" t="t" r="r" b="b"/>
            <a:pathLst>
              <a:path w="12578412" h="20369897">
                <a:moveTo>
                  <a:pt x="0" y="0"/>
                </a:moveTo>
                <a:lnTo>
                  <a:pt x="12578411" y="0"/>
                </a:lnTo>
                <a:lnTo>
                  <a:pt x="12578411" y="20369897"/>
                </a:lnTo>
                <a:lnTo>
                  <a:pt x="0" y="20369897"/>
                </a:lnTo>
                <a:lnTo>
                  <a:pt x="0" y="0"/>
                </a:lnTo>
                <a:close/>
              </a:path>
            </a:pathLst>
          </a:custGeom>
          <a:blipFill>
            <a:blip r:embed="rId2"/>
            <a:stretch>
              <a:fillRect/>
            </a:stretch>
          </a:blipFill>
        </p:spPr>
        <p:txBody>
          <a:bodyPr/>
          <a:lstStyle/>
          <a:p>
            <a:endParaRPr lang="en-US"/>
          </a:p>
        </p:txBody>
      </p:sp>
      <p:sp>
        <p:nvSpPr>
          <p:cNvPr id="3" name="Freeform 3"/>
          <p:cNvSpPr/>
          <p:nvPr/>
        </p:nvSpPr>
        <p:spPr>
          <a:xfrm rot="5400000">
            <a:off x="2454332" y="5023076"/>
            <a:ext cx="12578412" cy="20369897"/>
          </a:xfrm>
          <a:custGeom>
            <a:avLst/>
            <a:gdLst/>
            <a:ahLst/>
            <a:cxnLst/>
            <a:rect l="l" t="t" r="r" b="b"/>
            <a:pathLst>
              <a:path w="12578412" h="20369897">
                <a:moveTo>
                  <a:pt x="0" y="0"/>
                </a:moveTo>
                <a:lnTo>
                  <a:pt x="12578412" y="0"/>
                </a:lnTo>
                <a:lnTo>
                  <a:pt x="12578412" y="20369897"/>
                </a:lnTo>
                <a:lnTo>
                  <a:pt x="0" y="20369897"/>
                </a:lnTo>
                <a:lnTo>
                  <a:pt x="0" y="0"/>
                </a:lnTo>
                <a:close/>
              </a:path>
            </a:pathLst>
          </a:custGeom>
          <a:blipFill>
            <a:blip r:embed="rId2"/>
            <a:stretch>
              <a:fillRect/>
            </a:stretch>
          </a:blipFill>
        </p:spPr>
        <p:txBody>
          <a:bodyPr/>
          <a:lstStyle/>
          <a:p>
            <a:endParaRPr lang="en-US"/>
          </a:p>
        </p:txBody>
      </p:sp>
      <p:sp>
        <p:nvSpPr>
          <p:cNvPr id="4" name="Freeform 4"/>
          <p:cNvSpPr/>
          <p:nvPr/>
        </p:nvSpPr>
        <p:spPr>
          <a:xfrm>
            <a:off x="15916509" y="6826744"/>
            <a:ext cx="1855881" cy="3167002"/>
          </a:xfrm>
          <a:custGeom>
            <a:avLst/>
            <a:gdLst/>
            <a:ahLst/>
            <a:cxnLst/>
            <a:rect l="l" t="t" r="r" b="b"/>
            <a:pathLst>
              <a:path w="1855881" h="3167002">
                <a:moveTo>
                  <a:pt x="0" y="0"/>
                </a:moveTo>
                <a:lnTo>
                  <a:pt x="1855881" y="0"/>
                </a:lnTo>
                <a:lnTo>
                  <a:pt x="1855881" y="3167002"/>
                </a:lnTo>
                <a:lnTo>
                  <a:pt x="0" y="3167002"/>
                </a:lnTo>
                <a:lnTo>
                  <a:pt x="0" y="0"/>
                </a:lnTo>
                <a:close/>
              </a:path>
            </a:pathLst>
          </a:custGeom>
          <a:blipFill>
            <a:blip r:embed="rId3"/>
            <a:stretch>
              <a:fillRect/>
            </a:stretch>
          </a:blipFill>
        </p:spPr>
        <p:txBody>
          <a:bodyPr/>
          <a:lstStyle/>
          <a:p>
            <a:endParaRPr lang="en-US"/>
          </a:p>
        </p:txBody>
      </p:sp>
      <p:sp>
        <p:nvSpPr>
          <p:cNvPr id="5" name="Freeform 5"/>
          <p:cNvSpPr/>
          <p:nvPr/>
        </p:nvSpPr>
        <p:spPr>
          <a:xfrm>
            <a:off x="16324316" y="8093519"/>
            <a:ext cx="1869967" cy="633451"/>
          </a:xfrm>
          <a:custGeom>
            <a:avLst/>
            <a:gdLst/>
            <a:ahLst/>
            <a:cxnLst/>
            <a:rect l="l" t="t" r="r" b="b"/>
            <a:pathLst>
              <a:path w="1869967" h="633451">
                <a:moveTo>
                  <a:pt x="0" y="0"/>
                </a:moveTo>
                <a:lnTo>
                  <a:pt x="1869968" y="0"/>
                </a:lnTo>
                <a:lnTo>
                  <a:pt x="1869968" y="633452"/>
                </a:lnTo>
                <a:lnTo>
                  <a:pt x="0" y="633452"/>
                </a:lnTo>
                <a:lnTo>
                  <a:pt x="0" y="0"/>
                </a:lnTo>
                <a:close/>
              </a:path>
            </a:pathLst>
          </a:custGeom>
          <a:blipFill>
            <a:blip r:embed="rId4"/>
            <a:stretch>
              <a:fillRect/>
            </a:stretch>
          </a:blipFill>
        </p:spPr>
        <p:txBody>
          <a:bodyPr/>
          <a:lstStyle/>
          <a:p>
            <a:endParaRPr lang="en-US"/>
          </a:p>
        </p:txBody>
      </p:sp>
      <p:sp>
        <p:nvSpPr>
          <p:cNvPr id="6" name="Freeform 6"/>
          <p:cNvSpPr/>
          <p:nvPr/>
        </p:nvSpPr>
        <p:spPr>
          <a:xfrm flipH="1">
            <a:off x="256064" y="8093519"/>
            <a:ext cx="2687035" cy="3101916"/>
          </a:xfrm>
          <a:custGeom>
            <a:avLst/>
            <a:gdLst/>
            <a:ahLst/>
            <a:cxnLst/>
            <a:rect l="l" t="t" r="r" b="b"/>
            <a:pathLst>
              <a:path w="2687035" h="3101916">
                <a:moveTo>
                  <a:pt x="2687035" y="0"/>
                </a:moveTo>
                <a:lnTo>
                  <a:pt x="0" y="0"/>
                </a:lnTo>
                <a:lnTo>
                  <a:pt x="0" y="3101917"/>
                </a:lnTo>
                <a:lnTo>
                  <a:pt x="2687035" y="3101917"/>
                </a:lnTo>
                <a:lnTo>
                  <a:pt x="2687035" y="0"/>
                </a:lnTo>
                <a:close/>
              </a:path>
            </a:pathLst>
          </a:custGeom>
          <a:blipFill>
            <a:blip r:embed="rId5"/>
            <a:stretch>
              <a:fillRect/>
            </a:stretch>
          </a:blipFill>
        </p:spPr>
        <p:txBody>
          <a:bodyPr/>
          <a:lstStyle/>
          <a:p>
            <a:endParaRPr lang="en-US"/>
          </a:p>
        </p:txBody>
      </p:sp>
      <p:sp>
        <p:nvSpPr>
          <p:cNvPr id="7" name="Freeform 7"/>
          <p:cNvSpPr/>
          <p:nvPr/>
        </p:nvSpPr>
        <p:spPr>
          <a:xfrm>
            <a:off x="15856205" y="3141936"/>
            <a:ext cx="2338079" cy="3392990"/>
          </a:xfrm>
          <a:custGeom>
            <a:avLst/>
            <a:gdLst/>
            <a:ahLst/>
            <a:cxnLst/>
            <a:rect l="l" t="t" r="r" b="b"/>
            <a:pathLst>
              <a:path w="2338079" h="3392990">
                <a:moveTo>
                  <a:pt x="0" y="0"/>
                </a:moveTo>
                <a:lnTo>
                  <a:pt x="2338079" y="0"/>
                </a:lnTo>
                <a:lnTo>
                  <a:pt x="2338079" y="3392990"/>
                </a:lnTo>
                <a:lnTo>
                  <a:pt x="0" y="3392990"/>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a:p>
        </p:txBody>
      </p:sp>
      <p:grpSp>
        <p:nvGrpSpPr>
          <p:cNvPr id="8" name="Group 8"/>
          <p:cNvGrpSpPr/>
          <p:nvPr/>
        </p:nvGrpSpPr>
        <p:grpSpPr>
          <a:xfrm>
            <a:off x="6079062" y="5816130"/>
            <a:ext cx="7649039" cy="1803607"/>
            <a:chOff x="0" y="0"/>
            <a:chExt cx="2014562" cy="475024"/>
          </a:xfrm>
        </p:grpSpPr>
        <p:sp>
          <p:nvSpPr>
            <p:cNvPr id="9" name="Freeform 9"/>
            <p:cNvSpPr/>
            <p:nvPr/>
          </p:nvSpPr>
          <p:spPr>
            <a:xfrm>
              <a:off x="0" y="0"/>
              <a:ext cx="2014562" cy="475024"/>
            </a:xfrm>
            <a:custGeom>
              <a:avLst/>
              <a:gdLst/>
              <a:ahLst/>
              <a:cxnLst/>
              <a:rect l="l" t="t" r="r" b="b"/>
              <a:pathLst>
                <a:path w="2014562" h="475024">
                  <a:moveTo>
                    <a:pt x="51619" y="0"/>
                  </a:moveTo>
                  <a:lnTo>
                    <a:pt x="1962942" y="0"/>
                  </a:lnTo>
                  <a:cubicBezTo>
                    <a:pt x="1976632" y="0"/>
                    <a:pt x="1989762" y="5438"/>
                    <a:pt x="1999443" y="15119"/>
                  </a:cubicBezTo>
                  <a:cubicBezTo>
                    <a:pt x="2009123" y="24799"/>
                    <a:pt x="2014562" y="37929"/>
                    <a:pt x="2014562" y="51619"/>
                  </a:cubicBezTo>
                  <a:lnTo>
                    <a:pt x="2014562" y="423405"/>
                  </a:lnTo>
                  <a:cubicBezTo>
                    <a:pt x="2014562" y="437095"/>
                    <a:pt x="2009123" y="450225"/>
                    <a:pt x="1999443" y="459905"/>
                  </a:cubicBezTo>
                  <a:cubicBezTo>
                    <a:pt x="1989762" y="469586"/>
                    <a:pt x="1976632" y="475024"/>
                    <a:pt x="1962942" y="475024"/>
                  </a:cubicBezTo>
                  <a:lnTo>
                    <a:pt x="51619" y="475024"/>
                  </a:lnTo>
                  <a:cubicBezTo>
                    <a:pt x="37929" y="475024"/>
                    <a:pt x="24799" y="469586"/>
                    <a:pt x="15119" y="459905"/>
                  </a:cubicBezTo>
                  <a:cubicBezTo>
                    <a:pt x="5438" y="450225"/>
                    <a:pt x="0" y="437095"/>
                    <a:pt x="0" y="423405"/>
                  </a:cubicBezTo>
                  <a:lnTo>
                    <a:pt x="0" y="51619"/>
                  </a:lnTo>
                  <a:cubicBezTo>
                    <a:pt x="0" y="37929"/>
                    <a:pt x="5438" y="24799"/>
                    <a:pt x="15119" y="15119"/>
                  </a:cubicBezTo>
                  <a:cubicBezTo>
                    <a:pt x="24799" y="5438"/>
                    <a:pt x="37929" y="0"/>
                    <a:pt x="51619" y="0"/>
                  </a:cubicBezTo>
                  <a:close/>
                </a:path>
              </a:pathLst>
            </a:custGeom>
            <a:solidFill>
              <a:srgbClr val="486572"/>
            </a:solidFill>
          </p:spPr>
          <p:txBody>
            <a:bodyPr/>
            <a:lstStyle/>
            <a:p>
              <a:endParaRPr lang="en-US"/>
            </a:p>
          </p:txBody>
        </p:sp>
        <p:sp>
          <p:nvSpPr>
            <p:cNvPr id="10" name="TextBox 10"/>
            <p:cNvSpPr txBox="1"/>
            <p:nvPr/>
          </p:nvSpPr>
          <p:spPr>
            <a:xfrm>
              <a:off x="0" y="-47625"/>
              <a:ext cx="2014562" cy="522649"/>
            </a:xfrm>
            <a:prstGeom prst="rect">
              <a:avLst/>
            </a:prstGeom>
          </p:spPr>
          <p:txBody>
            <a:bodyPr lIns="50800" tIns="50800" rIns="50800" bIns="50800" rtlCol="0" anchor="ctr"/>
            <a:lstStyle/>
            <a:p>
              <a:pPr algn="ctr">
                <a:lnSpc>
                  <a:spcPts val="3359"/>
                </a:lnSpc>
              </a:pPr>
              <a:endParaRPr/>
            </a:p>
          </p:txBody>
        </p:sp>
      </p:grpSp>
      <p:sp>
        <p:nvSpPr>
          <p:cNvPr id="11" name="TextBox 11"/>
          <p:cNvSpPr txBox="1"/>
          <p:nvPr/>
        </p:nvSpPr>
        <p:spPr>
          <a:xfrm>
            <a:off x="579182" y="1679038"/>
            <a:ext cx="18016773" cy="821055"/>
          </a:xfrm>
          <a:prstGeom prst="rect">
            <a:avLst/>
          </a:prstGeom>
        </p:spPr>
        <p:txBody>
          <a:bodyPr lIns="0" tIns="0" rIns="0" bIns="0" rtlCol="0" anchor="t">
            <a:spAutoFit/>
          </a:bodyPr>
          <a:lstStyle/>
          <a:p>
            <a:pPr algn="l">
              <a:lnSpc>
                <a:spcPts val="6720"/>
              </a:lnSpc>
            </a:pPr>
            <a:r>
              <a:rPr lang="en-US" sz="4800" b="1">
                <a:solidFill>
                  <a:srgbClr val="4F2C33"/>
                </a:solidFill>
                <a:latin typeface="Fraunces Bold"/>
                <a:ea typeface="Fraunces Bold"/>
                <a:cs typeface="Fraunces Bold"/>
                <a:sym typeface="Fraunces Bold"/>
              </a:rPr>
              <a:t>I. TRI THỨC NGỮ VĂN</a:t>
            </a:r>
          </a:p>
        </p:txBody>
      </p:sp>
      <p:sp>
        <p:nvSpPr>
          <p:cNvPr id="12" name="TextBox 12"/>
          <p:cNvSpPr txBox="1"/>
          <p:nvPr/>
        </p:nvSpPr>
        <p:spPr>
          <a:xfrm>
            <a:off x="0" y="2758837"/>
            <a:ext cx="17259300" cy="947145"/>
          </a:xfrm>
          <a:prstGeom prst="rect">
            <a:avLst/>
          </a:prstGeom>
        </p:spPr>
        <p:txBody>
          <a:bodyPr lIns="0" tIns="0" rIns="0" bIns="0" rtlCol="0" anchor="t">
            <a:spAutoFit/>
          </a:bodyPr>
          <a:lstStyle/>
          <a:p>
            <a:pPr marL="1178995" lvl="1" indent="-589498" algn="l">
              <a:lnSpc>
                <a:spcPts val="7645"/>
              </a:lnSpc>
              <a:buAutoNum type="arabicPeriod"/>
            </a:pPr>
            <a:r>
              <a:rPr lang="en-US" sz="5460">
                <a:solidFill>
                  <a:srgbClr val="4F2C33"/>
                </a:solidFill>
                <a:latin typeface="#9Slide07 SVNUT Triumph Press"/>
                <a:ea typeface="#9Slide07 SVNUT Triumph Press"/>
                <a:cs typeface="#9Slide07 SVNUT Triumph Press"/>
                <a:sym typeface="#9Slide07 SVNUT Triumph Press"/>
              </a:rPr>
              <a:t>Cách dẫn trực tiếp và cách dẫn gián tiếp</a:t>
            </a:r>
          </a:p>
        </p:txBody>
      </p:sp>
      <p:sp>
        <p:nvSpPr>
          <p:cNvPr id="13" name="TextBox 13"/>
          <p:cNvSpPr txBox="1"/>
          <p:nvPr/>
        </p:nvSpPr>
        <p:spPr>
          <a:xfrm>
            <a:off x="579182" y="4090401"/>
            <a:ext cx="10482575" cy="1419860"/>
          </a:xfrm>
          <a:prstGeom prst="rect">
            <a:avLst/>
          </a:prstGeom>
        </p:spPr>
        <p:txBody>
          <a:bodyPr lIns="0" tIns="0" rIns="0" bIns="0" rtlCol="0" anchor="t">
            <a:spAutoFit/>
          </a:bodyPr>
          <a:lstStyle/>
          <a:p>
            <a:pPr algn="just">
              <a:lnSpc>
                <a:spcPts val="5739"/>
              </a:lnSpc>
              <a:spcBef>
                <a:spcPct val="0"/>
              </a:spcBef>
            </a:pPr>
            <a:r>
              <a:rPr lang="en-US" sz="4099" spc="122">
                <a:solidFill>
                  <a:srgbClr val="000000"/>
                </a:solidFill>
                <a:latin typeface="Roboto Condensed"/>
                <a:ea typeface="Roboto Condensed"/>
                <a:cs typeface="Roboto Condensed"/>
                <a:sym typeface="Roboto Condensed"/>
              </a:rPr>
              <a:t>c. Trong ngôn ngữ viết lời dẫn trực tiếp được đặt sau _ _ _ _ _ và trong _ _ _ _ _ _.</a:t>
            </a:r>
          </a:p>
        </p:txBody>
      </p:sp>
      <p:sp>
        <p:nvSpPr>
          <p:cNvPr id="14" name="TextBox 14"/>
          <p:cNvSpPr txBox="1"/>
          <p:nvPr/>
        </p:nvSpPr>
        <p:spPr>
          <a:xfrm>
            <a:off x="6407647" y="6190284"/>
            <a:ext cx="7867961" cy="764541"/>
          </a:xfrm>
          <a:prstGeom prst="rect">
            <a:avLst/>
          </a:prstGeom>
        </p:spPr>
        <p:txBody>
          <a:bodyPr lIns="0" tIns="0" rIns="0" bIns="0" rtlCol="0" anchor="t">
            <a:spAutoFit/>
          </a:bodyPr>
          <a:lstStyle/>
          <a:p>
            <a:pPr algn="just">
              <a:lnSpc>
                <a:spcPts val="6159"/>
              </a:lnSpc>
              <a:spcBef>
                <a:spcPct val="0"/>
              </a:spcBef>
            </a:pPr>
            <a:r>
              <a:rPr lang="en-US" sz="4399" spc="131">
                <a:solidFill>
                  <a:srgbClr val="FFFFFF"/>
                </a:solidFill>
                <a:latin typeface="Roboto Condensed"/>
                <a:ea typeface="Roboto Condensed"/>
                <a:cs typeface="Roboto Condensed"/>
                <a:sym typeface="Roboto Condensed"/>
              </a:rPr>
              <a:t>dấu hai chấm - dấu ngoặc kép</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399999">
            <a:off x="3011651" y="-15044149"/>
            <a:ext cx="12578412" cy="20369897"/>
          </a:xfrm>
          <a:custGeom>
            <a:avLst/>
            <a:gdLst/>
            <a:ahLst/>
            <a:cxnLst/>
            <a:rect l="l" t="t" r="r" b="b"/>
            <a:pathLst>
              <a:path w="12578412" h="20369897">
                <a:moveTo>
                  <a:pt x="0" y="0"/>
                </a:moveTo>
                <a:lnTo>
                  <a:pt x="12578411" y="0"/>
                </a:lnTo>
                <a:lnTo>
                  <a:pt x="12578411" y="20369897"/>
                </a:lnTo>
                <a:lnTo>
                  <a:pt x="0" y="20369897"/>
                </a:lnTo>
                <a:lnTo>
                  <a:pt x="0" y="0"/>
                </a:lnTo>
                <a:close/>
              </a:path>
            </a:pathLst>
          </a:custGeom>
          <a:blipFill>
            <a:blip r:embed="rId2"/>
            <a:stretch>
              <a:fillRect/>
            </a:stretch>
          </a:blipFill>
        </p:spPr>
        <p:txBody>
          <a:bodyPr/>
          <a:lstStyle/>
          <a:p>
            <a:endParaRPr lang="en-US"/>
          </a:p>
        </p:txBody>
      </p:sp>
      <p:sp>
        <p:nvSpPr>
          <p:cNvPr id="3" name="Freeform 3"/>
          <p:cNvSpPr/>
          <p:nvPr/>
        </p:nvSpPr>
        <p:spPr>
          <a:xfrm rot="5400000">
            <a:off x="2454332" y="5023076"/>
            <a:ext cx="12578412" cy="20369897"/>
          </a:xfrm>
          <a:custGeom>
            <a:avLst/>
            <a:gdLst/>
            <a:ahLst/>
            <a:cxnLst/>
            <a:rect l="l" t="t" r="r" b="b"/>
            <a:pathLst>
              <a:path w="12578412" h="20369897">
                <a:moveTo>
                  <a:pt x="0" y="0"/>
                </a:moveTo>
                <a:lnTo>
                  <a:pt x="12578412" y="0"/>
                </a:lnTo>
                <a:lnTo>
                  <a:pt x="12578412" y="20369897"/>
                </a:lnTo>
                <a:lnTo>
                  <a:pt x="0" y="20369897"/>
                </a:lnTo>
                <a:lnTo>
                  <a:pt x="0" y="0"/>
                </a:lnTo>
                <a:close/>
              </a:path>
            </a:pathLst>
          </a:custGeom>
          <a:blipFill>
            <a:blip r:embed="rId2"/>
            <a:stretch>
              <a:fillRect/>
            </a:stretch>
          </a:blipFill>
        </p:spPr>
        <p:txBody>
          <a:bodyPr/>
          <a:lstStyle/>
          <a:p>
            <a:endParaRPr lang="en-US"/>
          </a:p>
        </p:txBody>
      </p:sp>
      <p:sp>
        <p:nvSpPr>
          <p:cNvPr id="4" name="Freeform 4"/>
          <p:cNvSpPr/>
          <p:nvPr/>
        </p:nvSpPr>
        <p:spPr>
          <a:xfrm>
            <a:off x="15916509" y="6826744"/>
            <a:ext cx="1855881" cy="3167002"/>
          </a:xfrm>
          <a:custGeom>
            <a:avLst/>
            <a:gdLst/>
            <a:ahLst/>
            <a:cxnLst/>
            <a:rect l="l" t="t" r="r" b="b"/>
            <a:pathLst>
              <a:path w="1855881" h="3167002">
                <a:moveTo>
                  <a:pt x="0" y="0"/>
                </a:moveTo>
                <a:lnTo>
                  <a:pt x="1855881" y="0"/>
                </a:lnTo>
                <a:lnTo>
                  <a:pt x="1855881" y="3167002"/>
                </a:lnTo>
                <a:lnTo>
                  <a:pt x="0" y="3167002"/>
                </a:lnTo>
                <a:lnTo>
                  <a:pt x="0" y="0"/>
                </a:lnTo>
                <a:close/>
              </a:path>
            </a:pathLst>
          </a:custGeom>
          <a:blipFill>
            <a:blip r:embed="rId3"/>
            <a:stretch>
              <a:fillRect/>
            </a:stretch>
          </a:blipFill>
        </p:spPr>
        <p:txBody>
          <a:bodyPr/>
          <a:lstStyle/>
          <a:p>
            <a:endParaRPr lang="en-US"/>
          </a:p>
        </p:txBody>
      </p:sp>
      <p:sp>
        <p:nvSpPr>
          <p:cNvPr id="5" name="Freeform 5"/>
          <p:cNvSpPr/>
          <p:nvPr/>
        </p:nvSpPr>
        <p:spPr>
          <a:xfrm>
            <a:off x="16324316" y="8093519"/>
            <a:ext cx="1869967" cy="633451"/>
          </a:xfrm>
          <a:custGeom>
            <a:avLst/>
            <a:gdLst/>
            <a:ahLst/>
            <a:cxnLst/>
            <a:rect l="l" t="t" r="r" b="b"/>
            <a:pathLst>
              <a:path w="1869967" h="633451">
                <a:moveTo>
                  <a:pt x="0" y="0"/>
                </a:moveTo>
                <a:lnTo>
                  <a:pt x="1869968" y="0"/>
                </a:lnTo>
                <a:lnTo>
                  <a:pt x="1869968" y="633452"/>
                </a:lnTo>
                <a:lnTo>
                  <a:pt x="0" y="633452"/>
                </a:lnTo>
                <a:lnTo>
                  <a:pt x="0" y="0"/>
                </a:lnTo>
                <a:close/>
              </a:path>
            </a:pathLst>
          </a:custGeom>
          <a:blipFill>
            <a:blip r:embed="rId4"/>
            <a:stretch>
              <a:fillRect/>
            </a:stretch>
          </a:blipFill>
        </p:spPr>
        <p:txBody>
          <a:bodyPr/>
          <a:lstStyle/>
          <a:p>
            <a:endParaRPr lang="en-US"/>
          </a:p>
        </p:txBody>
      </p:sp>
      <p:sp>
        <p:nvSpPr>
          <p:cNvPr id="6" name="Freeform 6"/>
          <p:cNvSpPr/>
          <p:nvPr/>
        </p:nvSpPr>
        <p:spPr>
          <a:xfrm flipH="1">
            <a:off x="256064" y="8093519"/>
            <a:ext cx="2687035" cy="3101916"/>
          </a:xfrm>
          <a:custGeom>
            <a:avLst/>
            <a:gdLst/>
            <a:ahLst/>
            <a:cxnLst/>
            <a:rect l="l" t="t" r="r" b="b"/>
            <a:pathLst>
              <a:path w="2687035" h="3101916">
                <a:moveTo>
                  <a:pt x="2687035" y="0"/>
                </a:moveTo>
                <a:lnTo>
                  <a:pt x="0" y="0"/>
                </a:lnTo>
                <a:lnTo>
                  <a:pt x="0" y="3101917"/>
                </a:lnTo>
                <a:lnTo>
                  <a:pt x="2687035" y="3101917"/>
                </a:lnTo>
                <a:lnTo>
                  <a:pt x="2687035" y="0"/>
                </a:lnTo>
                <a:close/>
              </a:path>
            </a:pathLst>
          </a:custGeom>
          <a:blipFill>
            <a:blip r:embed="rId5"/>
            <a:stretch>
              <a:fillRect/>
            </a:stretch>
          </a:blipFill>
        </p:spPr>
        <p:txBody>
          <a:bodyPr/>
          <a:lstStyle/>
          <a:p>
            <a:endParaRPr lang="en-US"/>
          </a:p>
        </p:txBody>
      </p:sp>
      <p:sp>
        <p:nvSpPr>
          <p:cNvPr id="7" name="Freeform 7"/>
          <p:cNvSpPr/>
          <p:nvPr/>
        </p:nvSpPr>
        <p:spPr>
          <a:xfrm>
            <a:off x="15856205" y="3141936"/>
            <a:ext cx="2338079" cy="3392990"/>
          </a:xfrm>
          <a:custGeom>
            <a:avLst/>
            <a:gdLst/>
            <a:ahLst/>
            <a:cxnLst/>
            <a:rect l="l" t="t" r="r" b="b"/>
            <a:pathLst>
              <a:path w="2338079" h="3392990">
                <a:moveTo>
                  <a:pt x="0" y="0"/>
                </a:moveTo>
                <a:lnTo>
                  <a:pt x="2338079" y="0"/>
                </a:lnTo>
                <a:lnTo>
                  <a:pt x="2338079" y="3392990"/>
                </a:lnTo>
                <a:lnTo>
                  <a:pt x="0" y="3392990"/>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a:p>
        </p:txBody>
      </p:sp>
      <p:grpSp>
        <p:nvGrpSpPr>
          <p:cNvPr id="8" name="Group 8"/>
          <p:cNvGrpSpPr/>
          <p:nvPr/>
        </p:nvGrpSpPr>
        <p:grpSpPr>
          <a:xfrm>
            <a:off x="6015891" y="6691361"/>
            <a:ext cx="4452385" cy="1803607"/>
            <a:chOff x="0" y="0"/>
            <a:chExt cx="1172644" cy="475024"/>
          </a:xfrm>
        </p:grpSpPr>
        <p:sp>
          <p:nvSpPr>
            <p:cNvPr id="9" name="Freeform 9"/>
            <p:cNvSpPr/>
            <p:nvPr/>
          </p:nvSpPr>
          <p:spPr>
            <a:xfrm>
              <a:off x="0" y="0"/>
              <a:ext cx="1172645" cy="475024"/>
            </a:xfrm>
            <a:custGeom>
              <a:avLst/>
              <a:gdLst/>
              <a:ahLst/>
              <a:cxnLst/>
              <a:rect l="l" t="t" r="r" b="b"/>
              <a:pathLst>
                <a:path w="1172645" h="475024">
                  <a:moveTo>
                    <a:pt x="88680" y="0"/>
                  </a:moveTo>
                  <a:lnTo>
                    <a:pt x="1083964" y="0"/>
                  </a:lnTo>
                  <a:cubicBezTo>
                    <a:pt x="1107484" y="0"/>
                    <a:pt x="1130040" y="9343"/>
                    <a:pt x="1146671" y="25974"/>
                  </a:cubicBezTo>
                  <a:cubicBezTo>
                    <a:pt x="1163301" y="42605"/>
                    <a:pt x="1172645" y="65161"/>
                    <a:pt x="1172645" y="88680"/>
                  </a:cubicBezTo>
                  <a:lnTo>
                    <a:pt x="1172645" y="386344"/>
                  </a:lnTo>
                  <a:cubicBezTo>
                    <a:pt x="1172645" y="409863"/>
                    <a:pt x="1163301" y="432419"/>
                    <a:pt x="1146671" y="449050"/>
                  </a:cubicBezTo>
                  <a:cubicBezTo>
                    <a:pt x="1130040" y="465681"/>
                    <a:pt x="1107484" y="475024"/>
                    <a:pt x="1083964" y="475024"/>
                  </a:cubicBezTo>
                  <a:lnTo>
                    <a:pt x="88680" y="475024"/>
                  </a:lnTo>
                  <a:cubicBezTo>
                    <a:pt x="65161" y="475024"/>
                    <a:pt x="42605" y="465681"/>
                    <a:pt x="25974" y="449050"/>
                  </a:cubicBezTo>
                  <a:cubicBezTo>
                    <a:pt x="9343" y="432419"/>
                    <a:pt x="0" y="409863"/>
                    <a:pt x="0" y="386344"/>
                  </a:cubicBezTo>
                  <a:lnTo>
                    <a:pt x="0" y="88680"/>
                  </a:lnTo>
                  <a:cubicBezTo>
                    <a:pt x="0" y="65161"/>
                    <a:pt x="9343" y="42605"/>
                    <a:pt x="25974" y="25974"/>
                  </a:cubicBezTo>
                  <a:cubicBezTo>
                    <a:pt x="42605" y="9343"/>
                    <a:pt x="65161" y="0"/>
                    <a:pt x="88680" y="0"/>
                  </a:cubicBezTo>
                  <a:close/>
                </a:path>
              </a:pathLst>
            </a:custGeom>
            <a:solidFill>
              <a:srgbClr val="486572"/>
            </a:solidFill>
          </p:spPr>
          <p:txBody>
            <a:bodyPr/>
            <a:lstStyle/>
            <a:p>
              <a:endParaRPr lang="en-US"/>
            </a:p>
          </p:txBody>
        </p:sp>
        <p:sp>
          <p:nvSpPr>
            <p:cNvPr id="10" name="TextBox 10"/>
            <p:cNvSpPr txBox="1"/>
            <p:nvPr/>
          </p:nvSpPr>
          <p:spPr>
            <a:xfrm>
              <a:off x="0" y="-47625"/>
              <a:ext cx="1172644" cy="522649"/>
            </a:xfrm>
            <a:prstGeom prst="rect">
              <a:avLst/>
            </a:prstGeom>
          </p:spPr>
          <p:txBody>
            <a:bodyPr lIns="50800" tIns="50800" rIns="50800" bIns="50800" rtlCol="0" anchor="ctr"/>
            <a:lstStyle/>
            <a:p>
              <a:pPr algn="ctr">
                <a:lnSpc>
                  <a:spcPts val="3359"/>
                </a:lnSpc>
              </a:pPr>
              <a:endParaRPr/>
            </a:p>
          </p:txBody>
        </p:sp>
      </p:grpSp>
      <p:sp>
        <p:nvSpPr>
          <p:cNvPr id="11" name="TextBox 11"/>
          <p:cNvSpPr txBox="1"/>
          <p:nvPr/>
        </p:nvSpPr>
        <p:spPr>
          <a:xfrm>
            <a:off x="579182" y="1679038"/>
            <a:ext cx="18016773" cy="821055"/>
          </a:xfrm>
          <a:prstGeom prst="rect">
            <a:avLst/>
          </a:prstGeom>
        </p:spPr>
        <p:txBody>
          <a:bodyPr lIns="0" tIns="0" rIns="0" bIns="0" rtlCol="0" anchor="t">
            <a:spAutoFit/>
          </a:bodyPr>
          <a:lstStyle/>
          <a:p>
            <a:pPr algn="l">
              <a:lnSpc>
                <a:spcPts val="6720"/>
              </a:lnSpc>
            </a:pPr>
            <a:r>
              <a:rPr lang="en-US" sz="4800" b="1">
                <a:solidFill>
                  <a:srgbClr val="4F2C33"/>
                </a:solidFill>
                <a:latin typeface="Fraunces Bold"/>
                <a:ea typeface="Fraunces Bold"/>
                <a:cs typeface="Fraunces Bold"/>
                <a:sym typeface="Fraunces Bold"/>
              </a:rPr>
              <a:t>I. TRI THỨC NGỮ VĂN</a:t>
            </a:r>
          </a:p>
        </p:txBody>
      </p:sp>
      <p:sp>
        <p:nvSpPr>
          <p:cNvPr id="12" name="TextBox 12"/>
          <p:cNvSpPr txBox="1"/>
          <p:nvPr/>
        </p:nvSpPr>
        <p:spPr>
          <a:xfrm>
            <a:off x="0" y="2758837"/>
            <a:ext cx="17259300" cy="947145"/>
          </a:xfrm>
          <a:prstGeom prst="rect">
            <a:avLst/>
          </a:prstGeom>
        </p:spPr>
        <p:txBody>
          <a:bodyPr lIns="0" tIns="0" rIns="0" bIns="0" rtlCol="0" anchor="t">
            <a:spAutoFit/>
          </a:bodyPr>
          <a:lstStyle/>
          <a:p>
            <a:pPr marL="1178995" lvl="1" indent="-589498" algn="l">
              <a:lnSpc>
                <a:spcPts val="7645"/>
              </a:lnSpc>
              <a:buAutoNum type="arabicPeriod"/>
            </a:pPr>
            <a:r>
              <a:rPr lang="en-US" sz="5460">
                <a:solidFill>
                  <a:srgbClr val="4F2C33"/>
                </a:solidFill>
                <a:latin typeface="#9Slide07 SVNUT Triumph Press"/>
                <a:ea typeface="#9Slide07 SVNUT Triumph Press"/>
                <a:cs typeface="#9Slide07 SVNUT Triumph Press"/>
                <a:sym typeface="#9Slide07 SVNUT Triumph Press"/>
              </a:rPr>
              <a:t>Cách dẫn trực tiếp và cách dẫn gián tiếp</a:t>
            </a:r>
          </a:p>
        </p:txBody>
      </p:sp>
      <p:sp>
        <p:nvSpPr>
          <p:cNvPr id="13" name="TextBox 13"/>
          <p:cNvSpPr txBox="1"/>
          <p:nvPr/>
        </p:nvSpPr>
        <p:spPr>
          <a:xfrm>
            <a:off x="579182" y="4033520"/>
            <a:ext cx="10482575" cy="2143760"/>
          </a:xfrm>
          <a:prstGeom prst="rect">
            <a:avLst/>
          </a:prstGeom>
        </p:spPr>
        <p:txBody>
          <a:bodyPr lIns="0" tIns="0" rIns="0" bIns="0" rtlCol="0" anchor="t">
            <a:spAutoFit/>
          </a:bodyPr>
          <a:lstStyle/>
          <a:p>
            <a:pPr algn="just">
              <a:lnSpc>
                <a:spcPts val="5739"/>
              </a:lnSpc>
              <a:spcBef>
                <a:spcPct val="0"/>
              </a:spcBef>
            </a:pPr>
            <a:r>
              <a:rPr lang="en-US" sz="4099" spc="122">
                <a:solidFill>
                  <a:srgbClr val="000000"/>
                </a:solidFill>
                <a:latin typeface="Roboto Condensed"/>
                <a:ea typeface="Roboto Condensed"/>
                <a:cs typeface="Roboto Condensed"/>
                <a:sym typeface="Roboto Condensed"/>
              </a:rPr>
              <a:t>d. Khi thuật lại lời đối thoại của nhân vật, lời dẫn trực tiếp được đặt sau dấu hai chấm, xuống dòng và đặt sau _ _ _ _ _ _ .</a:t>
            </a:r>
          </a:p>
        </p:txBody>
      </p:sp>
      <p:sp>
        <p:nvSpPr>
          <p:cNvPr id="14" name="TextBox 14"/>
          <p:cNvSpPr txBox="1"/>
          <p:nvPr/>
        </p:nvSpPr>
        <p:spPr>
          <a:xfrm>
            <a:off x="6344476" y="7065515"/>
            <a:ext cx="7867961" cy="764541"/>
          </a:xfrm>
          <a:prstGeom prst="rect">
            <a:avLst/>
          </a:prstGeom>
        </p:spPr>
        <p:txBody>
          <a:bodyPr lIns="0" tIns="0" rIns="0" bIns="0" rtlCol="0" anchor="t">
            <a:spAutoFit/>
          </a:bodyPr>
          <a:lstStyle/>
          <a:p>
            <a:pPr algn="just">
              <a:lnSpc>
                <a:spcPts val="6159"/>
              </a:lnSpc>
              <a:spcBef>
                <a:spcPct val="0"/>
              </a:spcBef>
            </a:pPr>
            <a:r>
              <a:rPr lang="en-US" sz="4399" spc="131">
                <a:solidFill>
                  <a:srgbClr val="FFFFFF"/>
                </a:solidFill>
                <a:latin typeface="Roboto Condensed"/>
                <a:ea typeface="Roboto Condensed"/>
                <a:cs typeface="Roboto Condensed"/>
                <a:sym typeface="Roboto Condensed"/>
              </a:rPr>
              <a:t>dấu gạch ngang</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399999">
            <a:off x="3011651" y="-15044149"/>
            <a:ext cx="12578412" cy="20369897"/>
          </a:xfrm>
          <a:custGeom>
            <a:avLst/>
            <a:gdLst/>
            <a:ahLst/>
            <a:cxnLst/>
            <a:rect l="l" t="t" r="r" b="b"/>
            <a:pathLst>
              <a:path w="12578412" h="20369897">
                <a:moveTo>
                  <a:pt x="0" y="0"/>
                </a:moveTo>
                <a:lnTo>
                  <a:pt x="12578411" y="0"/>
                </a:lnTo>
                <a:lnTo>
                  <a:pt x="12578411" y="20369897"/>
                </a:lnTo>
                <a:lnTo>
                  <a:pt x="0" y="20369897"/>
                </a:lnTo>
                <a:lnTo>
                  <a:pt x="0" y="0"/>
                </a:lnTo>
                <a:close/>
              </a:path>
            </a:pathLst>
          </a:custGeom>
          <a:blipFill>
            <a:blip r:embed="rId2"/>
            <a:stretch>
              <a:fillRect/>
            </a:stretch>
          </a:blipFill>
        </p:spPr>
        <p:txBody>
          <a:bodyPr/>
          <a:lstStyle/>
          <a:p>
            <a:endParaRPr lang="en-US"/>
          </a:p>
        </p:txBody>
      </p:sp>
      <p:sp>
        <p:nvSpPr>
          <p:cNvPr id="3" name="Freeform 3"/>
          <p:cNvSpPr/>
          <p:nvPr/>
        </p:nvSpPr>
        <p:spPr>
          <a:xfrm rot="5400000">
            <a:off x="2454332" y="5023076"/>
            <a:ext cx="12578412" cy="20369897"/>
          </a:xfrm>
          <a:custGeom>
            <a:avLst/>
            <a:gdLst/>
            <a:ahLst/>
            <a:cxnLst/>
            <a:rect l="l" t="t" r="r" b="b"/>
            <a:pathLst>
              <a:path w="12578412" h="20369897">
                <a:moveTo>
                  <a:pt x="0" y="0"/>
                </a:moveTo>
                <a:lnTo>
                  <a:pt x="12578412" y="0"/>
                </a:lnTo>
                <a:lnTo>
                  <a:pt x="12578412" y="20369897"/>
                </a:lnTo>
                <a:lnTo>
                  <a:pt x="0" y="20369897"/>
                </a:lnTo>
                <a:lnTo>
                  <a:pt x="0" y="0"/>
                </a:lnTo>
                <a:close/>
              </a:path>
            </a:pathLst>
          </a:custGeom>
          <a:blipFill>
            <a:blip r:embed="rId2"/>
            <a:stretch>
              <a:fillRect/>
            </a:stretch>
          </a:blipFill>
        </p:spPr>
        <p:txBody>
          <a:bodyPr/>
          <a:lstStyle/>
          <a:p>
            <a:endParaRPr lang="en-US"/>
          </a:p>
        </p:txBody>
      </p:sp>
      <p:sp>
        <p:nvSpPr>
          <p:cNvPr id="4" name="Freeform 4"/>
          <p:cNvSpPr/>
          <p:nvPr/>
        </p:nvSpPr>
        <p:spPr>
          <a:xfrm>
            <a:off x="15916509" y="6826744"/>
            <a:ext cx="1855881" cy="3167002"/>
          </a:xfrm>
          <a:custGeom>
            <a:avLst/>
            <a:gdLst/>
            <a:ahLst/>
            <a:cxnLst/>
            <a:rect l="l" t="t" r="r" b="b"/>
            <a:pathLst>
              <a:path w="1855881" h="3167002">
                <a:moveTo>
                  <a:pt x="0" y="0"/>
                </a:moveTo>
                <a:lnTo>
                  <a:pt x="1855881" y="0"/>
                </a:lnTo>
                <a:lnTo>
                  <a:pt x="1855881" y="3167002"/>
                </a:lnTo>
                <a:lnTo>
                  <a:pt x="0" y="3167002"/>
                </a:lnTo>
                <a:lnTo>
                  <a:pt x="0" y="0"/>
                </a:lnTo>
                <a:close/>
              </a:path>
            </a:pathLst>
          </a:custGeom>
          <a:blipFill>
            <a:blip r:embed="rId3"/>
            <a:stretch>
              <a:fillRect/>
            </a:stretch>
          </a:blipFill>
        </p:spPr>
        <p:txBody>
          <a:bodyPr/>
          <a:lstStyle/>
          <a:p>
            <a:endParaRPr lang="en-US"/>
          </a:p>
        </p:txBody>
      </p:sp>
      <p:sp>
        <p:nvSpPr>
          <p:cNvPr id="5" name="Freeform 5"/>
          <p:cNvSpPr/>
          <p:nvPr/>
        </p:nvSpPr>
        <p:spPr>
          <a:xfrm>
            <a:off x="16324316" y="8093519"/>
            <a:ext cx="1869967" cy="633451"/>
          </a:xfrm>
          <a:custGeom>
            <a:avLst/>
            <a:gdLst/>
            <a:ahLst/>
            <a:cxnLst/>
            <a:rect l="l" t="t" r="r" b="b"/>
            <a:pathLst>
              <a:path w="1869967" h="633451">
                <a:moveTo>
                  <a:pt x="0" y="0"/>
                </a:moveTo>
                <a:lnTo>
                  <a:pt x="1869968" y="0"/>
                </a:lnTo>
                <a:lnTo>
                  <a:pt x="1869968" y="633452"/>
                </a:lnTo>
                <a:lnTo>
                  <a:pt x="0" y="633452"/>
                </a:lnTo>
                <a:lnTo>
                  <a:pt x="0" y="0"/>
                </a:lnTo>
                <a:close/>
              </a:path>
            </a:pathLst>
          </a:custGeom>
          <a:blipFill>
            <a:blip r:embed="rId4"/>
            <a:stretch>
              <a:fillRect/>
            </a:stretch>
          </a:blipFill>
        </p:spPr>
        <p:txBody>
          <a:bodyPr/>
          <a:lstStyle/>
          <a:p>
            <a:endParaRPr lang="en-US"/>
          </a:p>
        </p:txBody>
      </p:sp>
      <p:sp>
        <p:nvSpPr>
          <p:cNvPr id="6" name="Freeform 6"/>
          <p:cNvSpPr/>
          <p:nvPr/>
        </p:nvSpPr>
        <p:spPr>
          <a:xfrm flipH="1">
            <a:off x="256064" y="8093519"/>
            <a:ext cx="2687035" cy="3101916"/>
          </a:xfrm>
          <a:custGeom>
            <a:avLst/>
            <a:gdLst/>
            <a:ahLst/>
            <a:cxnLst/>
            <a:rect l="l" t="t" r="r" b="b"/>
            <a:pathLst>
              <a:path w="2687035" h="3101916">
                <a:moveTo>
                  <a:pt x="2687035" y="0"/>
                </a:moveTo>
                <a:lnTo>
                  <a:pt x="0" y="0"/>
                </a:lnTo>
                <a:lnTo>
                  <a:pt x="0" y="3101917"/>
                </a:lnTo>
                <a:lnTo>
                  <a:pt x="2687035" y="3101917"/>
                </a:lnTo>
                <a:lnTo>
                  <a:pt x="2687035" y="0"/>
                </a:lnTo>
                <a:close/>
              </a:path>
            </a:pathLst>
          </a:custGeom>
          <a:blipFill>
            <a:blip r:embed="rId5"/>
            <a:stretch>
              <a:fillRect/>
            </a:stretch>
          </a:blipFill>
        </p:spPr>
        <p:txBody>
          <a:bodyPr/>
          <a:lstStyle/>
          <a:p>
            <a:endParaRPr lang="en-US"/>
          </a:p>
        </p:txBody>
      </p:sp>
      <p:sp>
        <p:nvSpPr>
          <p:cNvPr id="7" name="Freeform 7"/>
          <p:cNvSpPr/>
          <p:nvPr/>
        </p:nvSpPr>
        <p:spPr>
          <a:xfrm>
            <a:off x="15856205" y="3141936"/>
            <a:ext cx="2338079" cy="3392990"/>
          </a:xfrm>
          <a:custGeom>
            <a:avLst/>
            <a:gdLst/>
            <a:ahLst/>
            <a:cxnLst/>
            <a:rect l="l" t="t" r="r" b="b"/>
            <a:pathLst>
              <a:path w="2338079" h="3392990">
                <a:moveTo>
                  <a:pt x="0" y="0"/>
                </a:moveTo>
                <a:lnTo>
                  <a:pt x="2338079" y="0"/>
                </a:lnTo>
                <a:lnTo>
                  <a:pt x="2338079" y="3392990"/>
                </a:lnTo>
                <a:lnTo>
                  <a:pt x="0" y="3392990"/>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a:p>
        </p:txBody>
      </p:sp>
      <p:grpSp>
        <p:nvGrpSpPr>
          <p:cNvPr id="8" name="Group 8"/>
          <p:cNvGrpSpPr/>
          <p:nvPr/>
        </p:nvGrpSpPr>
        <p:grpSpPr>
          <a:xfrm>
            <a:off x="5232589" y="6534926"/>
            <a:ext cx="5045867" cy="1803607"/>
            <a:chOff x="0" y="0"/>
            <a:chExt cx="1328953" cy="475024"/>
          </a:xfrm>
        </p:grpSpPr>
        <p:sp>
          <p:nvSpPr>
            <p:cNvPr id="9" name="Freeform 9"/>
            <p:cNvSpPr/>
            <p:nvPr/>
          </p:nvSpPr>
          <p:spPr>
            <a:xfrm>
              <a:off x="0" y="0"/>
              <a:ext cx="1328953" cy="475024"/>
            </a:xfrm>
            <a:custGeom>
              <a:avLst/>
              <a:gdLst/>
              <a:ahLst/>
              <a:cxnLst/>
              <a:rect l="l" t="t" r="r" b="b"/>
              <a:pathLst>
                <a:path w="1328953" h="475024">
                  <a:moveTo>
                    <a:pt x="78250" y="0"/>
                  </a:moveTo>
                  <a:lnTo>
                    <a:pt x="1250703" y="0"/>
                  </a:lnTo>
                  <a:cubicBezTo>
                    <a:pt x="1271456" y="0"/>
                    <a:pt x="1291359" y="8244"/>
                    <a:pt x="1306034" y="22919"/>
                  </a:cubicBezTo>
                  <a:cubicBezTo>
                    <a:pt x="1320708" y="37594"/>
                    <a:pt x="1328953" y="57497"/>
                    <a:pt x="1328953" y="78250"/>
                  </a:cubicBezTo>
                  <a:lnTo>
                    <a:pt x="1328953" y="396774"/>
                  </a:lnTo>
                  <a:cubicBezTo>
                    <a:pt x="1328953" y="439990"/>
                    <a:pt x="1293919" y="475024"/>
                    <a:pt x="1250703" y="475024"/>
                  </a:cubicBezTo>
                  <a:lnTo>
                    <a:pt x="78250" y="475024"/>
                  </a:lnTo>
                  <a:cubicBezTo>
                    <a:pt x="35034" y="475024"/>
                    <a:pt x="0" y="439990"/>
                    <a:pt x="0" y="396774"/>
                  </a:cubicBezTo>
                  <a:lnTo>
                    <a:pt x="0" y="78250"/>
                  </a:lnTo>
                  <a:cubicBezTo>
                    <a:pt x="0" y="35034"/>
                    <a:pt x="35034" y="0"/>
                    <a:pt x="78250" y="0"/>
                  </a:cubicBezTo>
                  <a:close/>
                </a:path>
              </a:pathLst>
            </a:custGeom>
            <a:solidFill>
              <a:srgbClr val="486572"/>
            </a:solidFill>
          </p:spPr>
          <p:txBody>
            <a:bodyPr/>
            <a:lstStyle/>
            <a:p>
              <a:endParaRPr lang="en-US"/>
            </a:p>
          </p:txBody>
        </p:sp>
        <p:sp>
          <p:nvSpPr>
            <p:cNvPr id="10" name="TextBox 10"/>
            <p:cNvSpPr txBox="1"/>
            <p:nvPr/>
          </p:nvSpPr>
          <p:spPr>
            <a:xfrm>
              <a:off x="0" y="-47625"/>
              <a:ext cx="1328953" cy="522649"/>
            </a:xfrm>
            <a:prstGeom prst="rect">
              <a:avLst/>
            </a:prstGeom>
          </p:spPr>
          <p:txBody>
            <a:bodyPr lIns="50800" tIns="50800" rIns="50800" bIns="50800" rtlCol="0" anchor="ctr"/>
            <a:lstStyle/>
            <a:p>
              <a:pPr algn="ctr">
                <a:lnSpc>
                  <a:spcPts val="3359"/>
                </a:lnSpc>
              </a:pPr>
              <a:endParaRPr/>
            </a:p>
          </p:txBody>
        </p:sp>
      </p:grpSp>
      <p:sp>
        <p:nvSpPr>
          <p:cNvPr id="11" name="TextBox 11"/>
          <p:cNvSpPr txBox="1"/>
          <p:nvPr/>
        </p:nvSpPr>
        <p:spPr>
          <a:xfrm>
            <a:off x="579182" y="1679038"/>
            <a:ext cx="18016773" cy="821055"/>
          </a:xfrm>
          <a:prstGeom prst="rect">
            <a:avLst/>
          </a:prstGeom>
        </p:spPr>
        <p:txBody>
          <a:bodyPr lIns="0" tIns="0" rIns="0" bIns="0" rtlCol="0" anchor="t">
            <a:spAutoFit/>
          </a:bodyPr>
          <a:lstStyle/>
          <a:p>
            <a:pPr algn="l">
              <a:lnSpc>
                <a:spcPts val="6720"/>
              </a:lnSpc>
            </a:pPr>
            <a:r>
              <a:rPr lang="en-US" sz="4800" b="1">
                <a:solidFill>
                  <a:srgbClr val="4F2C33"/>
                </a:solidFill>
                <a:latin typeface="Fraunces Bold"/>
                <a:ea typeface="Fraunces Bold"/>
                <a:cs typeface="Fraunces Bold"/>
                <a:sym typeface="Fraunces Bold"/>
              </a:rPr>
              <a:t>I. TRI THỨC NGỮ VĂN</a:t>
            </a:r>
          </a:p>
        </p:txBody>
      </p:sp>
      <p:sp>
        <p:nvSpPr>
          <p:cNvPr id="12" name="TextBox 12"/>
          <p:cNvSpPr txBox="1"/>
          <p:nvPr/>
        </p:nvSpPr>
        <p:spPr>
          <a:xfrm>
            <a:off x="0" y="2758837"/>
            <a:ext cx="17259300" cy="947145"/>
          </a:xfrm>
          <a:prstGeom prst="rect">
            <a:avLst/>
          </a:prstGeom>
        </p:spPr>
        <p:txBody>
          <a:bodyPr lIns="0" tIns="0" rIns="0" bIns="0" rtlCol="0" anchor="t">
            <a:spAutoFit/>
          </a:bodyPr>
          <a:lstStyle/>
          <a:p>
            <a:pPr marL="1178995" lvl="1" indent="-589498" algn="l">
              <a:lnSpc>
                <a:spcPts val="7645"/>
              </a:lnSpc>
              <a:buAutoNum type="arabicPeriod"/>
            </a:pPr>
            <a:r>
              <a:rPr lang="en-US" sz="5460">
                <a:solidFill>
                  <a:srgbClr val="4F2C33"/>
                </a:solidFill>
                <a:latin typeface="#9Slide07 SVNUT Triumph Press"/>
                <a:ea typeface="#9Slide07 SVNUT Triumph Press"/>
                <a:cs typeface="#9Slide07 SVNUT Triumph Press"/>
                <a:sym typeface="#9Slide07 SVNUT Triumph Press"/>
              </a:rPr>
              <a:t>Cách dẫn trực tiếp và cách dẫn gián tiếp</a:t>
            </a:r>
          </a:p>
        </p:txBody>
      </p:sp>
      <p:sp>
        <p:nvSpPr>
          <p:cNvPr id="13" name="TextBox 13"/>
          <p:cNvSpPr txBox="1"/>
          <p:nvPr/>
        </p:nvSpPr>
        <p:spPr>
          <a:xfrm>
            <a:off x="800281" y="4185651"/>
            <a:ext cx="13072586" cy="1419860"/>
          </a:xfrm>
          <a:prstGeom prst="rect">
            <a:avLst/>
          </a:prstGeom>
        </p:spPr>
        <p:txBody>
          <a:bodyPr lIns="0" tIns="0" rIns="0" bIns="0" rtlCol="0" anchor="t">
            <a:spAutoFit/>
          </a:bodyPr>
          <a:lstStyle/>
          <a:p>
            <a:pPr algn="just">
              <a:lnSpc>
                <a:spcPts val="5739"/>
              </a:lnSpc>
              <a:spcBef>
                <a:spcPct val="0"/>
              </a:spcBef>
            </a:pPr>
            <a:r>
              <a:rPr lang="en-US" sz="4099" spc="122">
                <a:solidFill>
                  <a:srgbClr val="000000"/>
                </a:solidFill>
                <a:latin typeface="Roboto Condensed"/>
                <a:ea typeface="Roboto Condensed"/>
                <a:cs typeface="Roboto Condensed"/>
                <a:sym typeface="Roboto Condensed"/>
              </a:rPr>
              <a:t>e. Dẫn gián tiếp là thuật lại lời nói hay ý nghĩ của một người (một nhân vật) có _ _ _ _ _ _ cho thích hợp.</a:t>
            </a:r>
          </a:p>
        </p:txBody>
      </p:sp>
      <p:sp>
        <p:nvSpPr>
          <p:cNvPr id="14" name="TextBox 14"/>
          <p:cNvSpPr txBox="1"/>
          <p:nvPr/>
        </p:nvSpPr>
        <p:spPr>
          <a:xfrm>
            <a:off x="6344476" y="7065515"/>
            <a:ext cx="7867961" cy="764541"/>
          </a:xfrm>
          <a:prstGeom prst="rect">
            <a:avLst/>
          </a:prstGeom>
        </p:spPr>
        <p:txBody>
          <a:bodyPr lIns="0" tIns="0" rIns="0" bIns="0" rtlCol="0" anchor="t">
            <a:spAutoFit/>
          </a:bodyPr>
          <a:lstStyle/>
          <a:p>
            <a:pPr algn="just">
              <a:lnSpc>
                <a:spcPts val="6159"/>
              </a:lnSpc>
              <a:spcBef>
                <a:spcPct val="0"/>
              </a:spcBef>
            </a:pPr>
            <a:r>
              <a:rPr lang="en-US" sz="4399" spc="131">
                <a:solidFill>
                  <a:srgbClr val="FFFFFF"/>
                </a:solidFill>
                <a:latin typeface="Roboto Condensed"/>
                <a:ea typeface="Roboto Condensed"/>
                <a:cs typeface="Roboto Condensed"/>
                <a:sym typeface="Roboto Condensed"/>
              </a:rPr>
              <a:t>điều chỉnh </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399999">
            <a:off x="3011651" y="-15044149"/>
            <a:ext cx="12578412" cy="20369897"/>
          </a:xfrm>
          <a:custGeom>
            <a:avLst/>
            <a:gdLst/>
            <a:ahLst/>
            <a:cxnLst/>
            <a:rect l="l" t="t" r="r" b="b"/>
            <a:pathLst>
              <a:path w="12578412" h="20369897">
                <a:moveTo>
                  <a:pt x="0" y="0"/>
                </a:moveTo>
                <a:lnTo>
                  <a:pt x="12578411" y="0"/>
                </a:lnTo>
                <a:lnTo>
                  <a:pt x="12578411" y="20369897"/>
                </a:lnTo>
                <a:lnTo>
                  <a:pt x="0" y="20369897"/>
                </a:lnTo>
                <a:lnTo>
                  <a:pt x="0" y="0"/>
                </a:lnTo>
                <a:close/>
              </a:path>
            </a:pathLst>
          </a:custGeom>
          <a:blipFill>
            <a:blip r:embed="rId2"/>
            <a:stretch>
              <a:fillRect/>
            </a:stretch>
          </a:blipFill>
        </p:spPr>
        <p:txBody>
          <a:bodyPr/>
          <a:lstStyle/>
          <a:p>
            <a:endParaRPr lang="en-US"/>
          </a:p>
        </p:txBody>
      </p:sp>
      <p:sp>
        <p:nvSpPr>
          <p:cNvPr id="3" name="Freeform 3"/>
          <p:cNvSpPr/>
          <p:nvPr/>
        </p:nvSpPr>
        <p:spPr>
          <a:xfrm rot="5400000">
            <a:off x="2454332" y="5023076"/>
            <a:ext cx="12578412" cy="20369897"/>
          </a:xfrm>
          <a:custGeom>
            <a:avLst/>
            <a:gdLst/>
            <a:ahLst/>
            <a:cxnLst/>
            <a:rect l="l" t="t" r="r" b="b"/>
            <a:pathLst>
              <a:path w="12578412" h="20369897">
                <a:moveTo>
                  <a:pt x="0" y="0"/>
                </a:moveTo>
                <a:lnTo>
                  <a:pt x="12578412" y="0"/>
                </a:lnTo>
                <a:lnTo>
                  <a:pt x="12578412" y="20369897"/>
                </a:lnTo>
                <a:lnTo>
                  <a:pt x="0" y="20369897"/>
                </a:lnTo>
                <a:lnTo>
                  <a:pt x="0" y="0"/>
                </a:lnTo>
                <a:close/>
              </a:path>
            </a:pathLst>
          </a:custGeom>
          <a:blipFill>
            <a:blip r:embed="rId2"/>
            <a:stretch>
              <a:fillRect/>
            </a:stretch>
          </a:blipFill>
        </p:spPr>
        <p:txBody>
          <a:bodyPr/>
          <a:lstStyle/>
          <a:p>
            <a:endParaRPr lang="en-US"/>
          </a:p>
        </p:txBody>
      </p:sp>
      <p:sp>
        <p:nvSpPr>
          <p:cNvPr id="4" name="Freeform 4"/>
          <p:cNvSpPr/>
          <p:nvPr/>
        </p:nvSpPr>
        <p:spPr>
          <a:xfrm>
            <a:off x="15916509" y="6826744"/>
            <a:ext cx="1855881" cy="3167002"/>
          </a:xfrm>
          <a:custGeom>
            <a:avLst/>
            <a:gdLst/>
            <a:ahLst/>
            <a:cxnLst/>
            <a:rect l="l" t="t" r="r" b="b"/>
            <a:pathLst>
              <a:path w="1855881" h="3167002">
                <a:moveTo>
                  <a:pt x="0" y="0"/>
                </a:moveTo>
                <a:lnTo>
                  <a:pt x="1855881" y="0"/>
                </a:lnTo>
                <a:lnTo>
                  <a:pt x="1855881" y="3167002"/>
                </a:lnTo>
                <a:lnTo>
                  <a:pt x="0" y="3167002"/>
                </a:lnTo>
                <a:lnTo>
                  <a:pt x="0" y="0"/>
                </a:lnTo>
                <a:close/>
              </a:path>
            </a:pathLst>
          </a:custGeom>
          <a:blipFill>
            <a:blip r:embed="rId3"/>
            <a:stretch>
              <a:fillRect/>
            </a:stretch>
          </a:blipFill>
        </p:spPr>
        <p:txBody>
          <a:bodyPr/>
          <a:lstStyle/>
          <a:p>
            <a:endParaRPr lang="en-US"/>
          </a:p>
        </p:txBody>
      </p:sp>
      <p:sp>
        <p:nvSpPr>
          <p:cNvPr id="5" name="Freeform 5"/>
          <p:cNvSpPr/>
          <p:nvPr/>
        </p:nvSpPr>
        <p:spPr>
          <a:xfrm>
            <a:off x="16324316" y="8093519"/>
            <a:ext cx="1869967" cy="633451"/>
          </a:xfrm>
          <a:custGeom>
            <a:avLst/>
            <a:gdLst/>
            <a:ahLst/>
            <a:cxnLst/>
            <a:rect l="l" t="t" r="r" b="b"/>
            <a:pathLst>
              <a:path w="1869967" h="633451">
                <a:moveTo>
                  <a:pt x="0" y="0"/>
                </a:moveTo>
                <a:lnTo>
                  <a:pt x="1869968" y="0"/>
                </a:lnTo>
                <a:lnTo>
                  <a:pt x="1869968" y="633452"/>
                </a:lnTo>
                <a:lnTo>
                  <a:pt x="0" y="633452"/>
                </a:lnTo>
                <a:lnTo>
                  <a:pt x="0" y="0"/>
                </a:lnTo>
                <a:close/>
              </a:path>
            </a:pathLst>
          </a:custGeom>
          <a:blipFill>
            <a:blip r:embed="rId4"/>
            <a:stretch>
              <a:fillRect/>
            </a:stretch>
          </a:blipFill>
        </p:spPr>
        <p:txBody>
          <a:bodyPr/>
          <a:lstStyle/>
          <a:p>
            <a:endParaRPr lang="en-US"/>
          </a:p>
        </p:txBody>
      </p:sp>
      <p:sp>
        <p:nvSpPr>
          <p:cNvPr id="6" name="Freeform 6"/>
          <p:cNvSpPr/>
          <p:nvPr/>
        </p:nvSpPr>
        <p:spPr>
          <a:xfrm flipH="1">
            <a:off x="256064" y="8093519"/>
            <a:ext cx="2687035" cy="3101916"/>
          </a:xfrm>
          <a:custGeom>
            <a:avLst/>
            <a:gdLst/>
            <a:ahLst/>
            <a:cxnLst/>
            <a:rect l="l" t="t" r="r" b="b"/>
            <a:pathLst>
              <a:path w="2687035" h="3101916">
                <a:moveTo>
                  <a:pt x="2687035" y="0"/>
                </a:moveTo>
                <a:lnTo>
                  <a:pt x="0" y="0"/>
                </a:lnTo>
                <a:lnTo>
                  <a:pt x="0" y="3101917"/>
                </a:lnTo>
                <a:lnTo>
                  <a:pt x="2687035" y="3101917"/>
                </a:lnTo>
                <a:lnTo>
                  <a:pt x="2687035" y="0"/>
                </a:lnTo>
                <a:close/>
              </a:path>
            </a:pathLst>
          </a:custGeom>
          <a:blipFill>
            <a:blip r:embed="rId5"/>
            <a:stretch>
              <a:fillRect/>
            </a:stretch>
          </a:blipFill>
        </p:spPr>
        <p:txBody>
          <a:bodyPr/>
          <a:lstStyle/>
          <a:p>
            <a:endParaRPr lang="en-US"/>
          </a:p>
        </p:txBody>
      </p:sp>
      <p:sp>
        <p:nvSpPr>
          <p:cNvPr id="7" name="Freeform 7"/>
          <p:cNvSpPr/>
          <p:nvPr/>
        </p:nvSpPr>
        <p:spPr>
          <a:xfrm>
            <a:off x="15856205" y="3141936"/>
            <a:ext cx="2338079" cy="3392990"/>
          </a:xfrm>
          <a:custGeom>
            <a:avLst/>
            <a:gdLst/>
            <a:ahLst/>
            <a:cxnLst/>
            <a:rect l="l" t="t" r="r" b="b"/>
            <a:pathLst>
              <a:path w="2338079" h="3392990">
                <a:moveTo>
                  <a:pt x="0" y="0"/>
                </a:moveTo>
                <a:lnTo>
                  <a:pt x="2338079" y="0"/>
                </a:lnTo>
                <a:lnTo>
                  <a:pt x="2338079" y="3392990"/>
                </a:lnTo>
                <a:lnTo>
                  <a:pt x="0" y="3392990"/>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a:p>
        </p:txBody>
      </p:sp>
      <p:grpSp>
        <p:nvGrpSpPr>
          <p:cNvPr id="8" name="Group 8"/>
          <p:cNvGrpSpPr/>
          <p:nvPr/>
        </p:nvGrpSpPr>
        <p:grpSpPr>
          <a:xfrm>
            <a:off x="2943099" y="6710411"/>
            <a:ext cx="9711724" cy="1383108"/>
            <a:chOff x="0" y="0"/>
            <a:chExt cx="2557820" cy="364275"/>
          </a:xfrm>
        </p:grpSpPr>
        <p:sp>
          <p:nvSpPr>
            <p:cNvPr id="9" name="Freeform 9"/>
            <p:cNvSpPr/>
            <p:nvPr/>
          </p:nvSpPr>
          <p:spPr>
            <a:xfrm>
              <a:off x="0" y="0"/>
              <a:ext cx="2557820" cy="364275"/>
            </a:xfrm>
            <a:custGeom>
              <a:avLst/>
              <a:gdLst/>
              <a:ahLst/>
              <a:cxnLst/>
              <a:rect l="l" t="t" r="r" b="b"/>
              <a:pathLst>
                <a:path w="2557820" h="364275">
                  <a:moveTo>
                    <a:pt x="40656" y="0"/>
                  </a:moveTo>
                  <a:lnTo>
                    <a:pt x="2517165" y="0"/>
                  </a:lnTo>
                  <a:cubicBezTo>
                    <a:pt x="2539618" y="0"/>
                    <a:pt x="2557820" y="18202"/>
                    <a:pt x="2557820" y="40656"/>
                  </a:cubicBezTo>
                  <a:lnTo>
                    <a:pt x="2557820" y="323620"/>
                  </a:lnTo>
                  <a:cubicBezTo>
                    <a:pt x="2557820" y="334402"/>
                    <a:pt x="2553537" y="344743"/>
                    <a:pt x="2545913" y="352368"/>
                  </a:cubicBezTo>
                  <a:cubicBezTo>
                    <a:pt x="2538288" y="359992"/>
                    <a:pt x="2527947" y="364275"/>
                    <a:pt x="2517165" y="364275"/>
                  </a:cubicBezTo>
                  <a:lnTo>
                    <a:pt x="40656" y="364275"/>
                  </a:lnTo>
                  <a:cubicBezTo>
                    <a:pt x="29873" y="364275"/>
                    <a:pt x="19532" y="359992"/>
                    <a:pt x="11908" y="352368"/>
                  </a:cubicBezTo>
                  <a:cubicBezTo>
                    <a:pt x="4283" y="344743"/>
                    <a:pt x="0" y="334402"/>
                    <a:pt x="0" y="323620"/>
                  </a:cubicBezTo>
                  <a:lnTo>
                    <a:pt x="0" y="40656"/>
                  </a:lnTo>
                  <a:cubicBezTo>
                    <a:pt x="0" y="29873"/>
                    <a:pt x="4283" y="19532"/>
                    <a:pt x="11908" y="11908"/>
                  </a:cubicBezTo>
                  <a:cubicBezTo>
                    <a:pt x="19532" y="4283"/>
                    <a:pt x="29873" y="0"/>
                    <a:pt x="40656" y="0"/>
                  </a:cubicBezTo>
                  <a:close/>
                </a:path>
              </a:pathLst>
            </a:custGeom>
            <a:solidFill>
              <a:srgbClr val="486572"/>
            </a:solidFill>
          </p:spPr>
          <p:txBody>
            <a:bodyPr/>
            <a:lstStyle/>
            <a:p>
              <a:endParaRPr lang="en-US"/>
            </a:p>
          </p:txBody>
        </p:sp>
        <p:sp>
          <p:nvSpPr>
            <p:cNvPr id="10" name="TextBox 10"/>
            <p:cNvSpPr txBox="1"/>
            <p:nvPr/>
          </p:nvSpPr>
          <p:spPr>
            <a:xfrm>
              <a:off x="0" y="-47625"/>
              <a:ext cx="2557820" cy="411900"/>
            </a:xfrm>
            <a:prstGeom prst="rect">
              <a:avLst/>
            </a:prstGeom>
          </p:spPr>
          <p:txBody>
            <a:bodyPr lIns="50800" tIns="50800" rIns="50800" bIns="50800" rtlCol="0" anchor="ctr"/>
            <a:lstStyle/>
            <a:p>
              <a:pPr algn="ctr">
                <a:lnSpc>
                  <a:spcPts val="3359"/>
                </a:lnSpc>
              </a:pPr>
              <a:endParaRPr/>
            </a:p>
          </p:txBody>
        </p:sp>
      </p:grpSp>
      <p:sp>
        <p:nvSpPr>
          <p:cNvPr id="11" name="TextBox 11"/>
          <p:cNvSpPr txBox="1"/>
          <p:nvPr/>
        </p:nvSpPr>
        <p:spPr>
          <a:xfrm>
            <a:off x="579182" y="1679038"/>
            <a:ext cx="18016773" cy="821055"/>
          </a:xfrm>
          <a:prstGeom prst="rect">
            <a:avLst/>
          </a:prstGeom>
        </p:spPr>
        <p:txBody>
          <a:bodyPr lIns="0" tIns="0" rIns="0" bIns="0" rtlCol="0" anchor="t">
            <a:spAutoFit/>
          </a:bodyPr>
          <a:lstStyle/>
          <a:p>
            <a:pPr algn="l">
              <a:lnSpc>
                <a:spcPts val="6720"/>
              </a:lnSpc>
            </a:pPr>
            <a:r>
              <a:rPr lang="en-US" sz="4800" b="1">
                <a:solidFill>
                  <a:srgbClr val="4F2C33"/>
                </a:solidFill>
                <a:latin typeface="Fraunces Bold"/>
                <a:ea typeface="Fraunces Bold"/>
                <a:cs typeface="Fraunces Bold"/>
                <a:sym typeface="Fraunces Bold"/>
              </a:rPr>
              <a:t>I. TRI THỨC NGỮ VĂN</a:t>
            </a:r>
          </a:p>
        </p:txBody>
      </p:sp>
      <p:sp>
        <p:nvSpPr>
          <p:cNvPr id="12" name="TextBox 12"/>
          <p:cNvSpPr txBox="1"/>
          <p:nvPr/>
        </p:nvSpPr>
        <p:spPr>
          <a:xfrm>
            <a:off x="0" y="2758837"/>
            <a:ext cx="17259300" cy="947145"/>
          </a:xfrm>
          <a:prstGeom prst="rect">
            <a:avLst/>
          </a:prstGeom>
        </p:spPr>
        <p:txBody>
          <a:bodyPr lIns="0" tIns="0" rIns="0" bIns="0" rtlCol="0" anchor="t">
            <a:spAutoFit/>
          </a:bodyPr>
          <a:lstStyle/>
          <a:p>
            <a:pPr marL="1178995" lvl="1" indent="-589498" algn="l">
              <a:lnSpc>
                <a:spcPts val="7645"/>
              </a:lnSpc>
              <a:buAutoNum type="arabicPeriod"/>
            </a:pPr>
            <a:r>
              <a:rPr lang="en-US" sz="5460">
                <a:solidFill>
                  <a:srgbClr val="4F2C33"/>
                </a:solidFill>
                <a:latin typeface="#9Slide07 SVNUT Triumph Press"/>
                <a:ea typeface="#9Slide07 SVNUT Triumph Press"/>
                <a:cs typeface="#9Slide07 SVNUT Triumph Press"/>
                <a:sym typeface="#9Slide07 SVNUT Triumph Press"/>
              </a:rPr>
              <a:t>Cách dẫn trực tiếp và cách dẫn gián tiếp</a:t>
            </a:r>
          </a:p>
        </p:txBody>
      </p:sp>
      <p:sp>
        <p:nvSpPr>
          <p:cNvPr id="13" name="TextBox 13"/>
          <p:cNvSpPr txBox="1"/>
          <p:nvPr/>
        </p:nvSpPr>
        <p:spPr>
          <a:xfrm>
            <a:off x="800281" y="4185651"/>
            <a:ext cx="14683446" cy="2143760"/>
          </a:xfrm>
          <a:prstGeom prst="rect">
            <a:avLst/>
          </a:prstGeom>
        </p:spPr>
        <p:txBody>
          <a:bodyPr lIns="0" tIns="0" rIns="0" bIns="0" rtlCol="0" anchor="t">
            <a:spAutoFit/>
          </a:bodyPr>
          <a:lstStyle/>
          <a:p>
            <a:pPr algn="just">
              <a:lnSpc>
                <a:spcPts val="5739"/>
              </a:lnSpc>
              <a:spcBef>
                <a:spcPct val="0"/>
              </a:spcBef>
            </a:pPr>
            <a:r>
              <a:rPr lang="en-US" sz="4099" spc="122">
                <a:solidFill>
                  <a:srgbClr val="000000"/>
                </a:solidFill>
                <a:latin typeface="Roboto Condensed"/>
                <a:ea typeface="Roboto Condensed"/>
                <a:cs typeface="Roboto Condensed"/>
                <a:sym typeface="Roboto Condensed"/>
              </a:rPr>
              <a:t>g. Trong ngôn ngữ nói, lời dẫn gián tiếp thường _ _ _ _ _ _ được đánh dấu bằng chỗ nghỉ hơi rõ rệt. Trong ngôn ngữ viết, lời dẫn gián tiếp không được đánh dấu bằng _ _ _ _ _ _ và _ _ _ _ _ _ .</a:t>
            </a:r>
          </a:p>
        </p:txBody>
      </p:sp>
      <p:sp>
        <p:nvSpPr>
          <p:cNvPr id="14" name="TextBox 14"/>
          <p:cNvSpPr txBox="1"/>
          <p:nvPr/>
        </p:nvSpPr>
        <p:spPr>
          <a:xfrm>
            <a:off x="3343854" y="7065515"/>
            <a:ext cx="10868583" cy="764541"/>
          </a:xfrm>
          <a:prstGeom prst="rect">
            <a:avLst/>
          </a:prstGeom>
        </p:spPr>
        <p:txBody>
          <a:bodyPr lIns="0" tIns="0" rIns="0" bIns="0" rtlCol="0" anchor="t">
            <a:spAutoFit/>
          </a:bodyPr>
          <a:lstStyle/>
          <a:p>
            <a:pPr algn="just">
              <a:lnSpc>
                <a:spcPts val="6159"/>
              </a:lnSpc>
              <a:spcBef>
                <a:spcPct val="0"/>
              </a:spcBef>
            </a:pPr>
            <a:r>
              <a:rPr lang="en-US" sz="4399" spc="131">
                <a:solidFill>
                  <a:srgbClr val="FFFFFF"/>
                </a:solidFill>
                <a:latin typeface="Roboto Condensed"/>
                <a:ea typeface="Roboto Condensed"/>
                <a:cs typeface="Roboto Condensed"/>
                <a:sym typeface="Roboto Condensed"/>
              </a:rPr>
              <a:t>không - dấu hai chấm - dấu ngoặc kép</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TotalTime>
  <Words>2660</Words>
  <Application>Microsoft Office PowerPoint</Application>
  <PresentationFormat>Custom</PresentationFormat>
  <Paragraphs>164</Paragraphs>
  <Slides>33</Slides>
  <Notes>0</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33</vt:i4>
      </vt:variant>
    </vt:vector>
  </HeadingPairs>
  <TitlesOfParts>
    <vt:vector size="48" baseType="lpstr">
      <vt:lpstr>Arial</vt:lpstr>
      <vt:lpstr>Roboto Condensed Italics</vt:lpstr>
      <vt:lpstr>#9Slide05 VL Fadilla</vt:lpstr>
      <vt:lpstr>Fraunces Bold</vt:lpstr>
      <vt:lpstr>Roboto Condensed Bold Italics</vt:lpstr>
      <vt:lpstr>Fraunces</vt:lpstr>
      <vt:lpstr>#9Slide07 SVNUT Triumph Press</vt:lpstr>
      <vt:lpstr>Roboto Condensed Bold</vt:lpstr>
      <vt:lpstr>Calibri</vt:lpstr>
      <vt:lpstr>Roboto Bold</vt:lpstr>
      <vt:lpstr>#9Slide05 Dear Saturday</vt:lpstr>
      <vt:lpstr>#9Slide07 SVNRevolution</vt:lpstr>
      <vt:lpstr>Roboto Condensed</vt:lpstr>
      <vt:lpstr>#9Slide07 SFU Blackout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9KN_B4_TV_Loi dan truc tiep, gian tiep</dc:title>
  <cp:lastModifiedBy>LAPTOP</cp:lastModifiedBy>
  <cp:revision>3</cp:revision>
  <dcterms:created xsi:type="dcterms:W3CDTF">2006-08-16T00:00:00Z</dcterms:created>
  <dcterms:modified xsi:type="dcterms:W3CDTF">2025-05-11T04:36:09Z</dcterms:modified>
  <dc:identifier>DAGSZNyRTfk</dc:identifier>
</cp:coreProperties>
</file>