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8288000" cy="10287000"/>
  <p:notesSz cx="6858000" cy="9144000"/>
  <p:embeddedFontLst>
    <p:embeddedFont>
      <p:font typeface="Fraunces Bold" panose="020B0604020202020204" charset="0"/>
      <p:regular r:id="rId31"/>
    </p:embeddedFont>
    <p:embeddedFont>
      <p:font typeface="#9Slide06 ThuPhap Thien An" panose="020B0604020202020204" charset="0"/>
      <p:regular r:id="rId32"/>
    </p:embeddedFont>
    <p:embeddedFont>
      <p:font typeface="Roboto Condensed Bold" panose="020B0604020202020204" charset="0"/>
      <p:regular r:id="rId33"/>
    </p:embeddedFont>
    <p:embeddedFont>
      <p:font typeface="Roboto Condensed" panose="020B0604020202020204" charset="0"/>
      <p:regular r:id="rId34"/>
      <p:bold r:id="rId35"/>
      <p:italic r:id="rId36"/>
    </p:embeddedFont>
    <p:embeddedFont>
      <p:font typeface="#9Slide05 Braxton Regular" panose="020B0604020202020204" charset="0"/>
      <p:regular r:id="rId37"/>
    </p:embeddedFont>
    <p:embeddedFont>
      <p:font typeface="Roboto Condensed Italics" panose="020B0604020202020204" charset="0"/>
      <p:regular r:id="rId38"/>
    </p:embeddedFont>
    <p:embeddedFont>
      <p:font typeface="Calibri" panose="020F0502020204030204" pitchFamily="34" charset="0"/>
      <p:regular r:id="rId39"/>
      <p:bold r:id="rId40"/>
      <p:italic r:id="rId41"/>
      <p:boldItalic r:id="rId42"/>
    </p:embeddedFont>
    <p:embeddedFont>
      <p:font typeface="#9Slide05 VL Fadilla" panose="020B0604020202020204" charset="0"/>
      <p:regular r:id="rId43"/>
    </p:embeddedFont>
    <p:embeddedFont>
      <p:font typeface="#9Slide05 Dear Saturday" panose="020B0604020202020204" charset="0"/>
      <p:regular r:id="rId44"/>
    </p:embeddedFont>
    <p:embeddedFont>
      <p:font typeface="#9Slide05 Aphrodite Pro" panose="020B0604020202020204" charset="0"/>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81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2.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6542198" y="4203291"/>
            <a:ext cx="11407247" cy="5740814"/>
          </a:xfrm>
          <a:custGeom>
            <a:avLst/>
            <a:gdLst/>
            <a:ahLst/>
            <a:cxnLst/>
            <a:rect l="l" t="t" r="r" b="b"/>
            <a:pathLst>
              <a:path w="11407247" h="5740814">
                <a:moveTo>
                  <a:pt x="11407246" y="0"/>
                </a:moveTo>
                <a:lnTo>
                  <a:pt x="0" y="0"/>
                </a:lnTo>
                <a:lnTo>
                  <a:pt x="0" y="5740813"/>
                </a:lnTo>
                <a:lnTo>
                  <a:pt x="11407246" y="5740813"/>
                </a:lnTo>
                <a:lnTo>
                  <a:pt x="11407246" y="0"/>
                </a:lnTo>
                <a:close/>
              </a:path>
            </a:pathLst>
          </a:custGeom>
          <a:blipFill>
            <a:blip r:embed="rId4"/>
            <a:stretch>
              <a:fillRect l="-1378" t="-28093" r="-84710" b="-6717"/>
            </a:stretch>
          </a:blipFill>
        </p:spPr>
        <p:txBody>
          <a:bodyPr/>
          <a:lstStyle/>
          <a:p>
            <a:endParaRPr lang="en-US"/>
          </a:p>
        </p:txBody>
      </p:sp>
      <p:sp>
        <p:nvSpPr>
          <p:cNvPr id="4" name="Freeform 4"/>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5"/>
            <a:stretch>
              <a:fillRect l="-8996" r="-8996"/>
            </a:stretch>
          </a:blipFill>
        </p:spPr>
        <p:txBody>
          <a:bodyPr/>
          <a:lstStyle/>
          <a:p>
            <a:endParaRPr lang="en-US"/>
          </a:p>
        </p:txBody>
      </p:sp>
      <p:sp>
        <p:nvSpPr>
          <p:cNvPr id="5" name="Freeform 5"/>
          <p:cNvSpPr/>
          <p:nvPr/>
        </p:nvSpPr>
        <p:spPr>
          <a:xfrm flipH="1">
            <a:off x="-469284" y="280371"/>
            <a:ext cx="10279125" cy="7845839"/>
          </a:xfrm>
          <a:custGeom>
            <a:avLst/>
            <a:gdLst/>
            <a:ahLst/>
            <a:cxnLst/>
            <a:rect l="l" t="t" r="r" b="b"/>
            <a:pathLst>
              <a:path w="10279125" h="7845839">
                <a:moveTo>
                  <a:pt x="10279125" y="0"/>
                </a:moveTo>
                <a:lnTo>
                  <a:pt x="0" y="0"/>
                </a:lnTo>
                <a:lnTo>
                  <a:pt x="0" y="7845840"/>
                </a:lnTo>
                <a:lnTo>
                  <a:pt x="10279125" y="7845840"/>
                </a:lnTo>
                <a:lnTo>
                  <a:pt x="10279125" y="0"/>
                </a:lnTo>
                <a:close/>
              </a:path>
            </a:pathLst>
          </a:custGeom>
          <a:blipFill>
            <a:blip r:embed="rId6"/>
            <a:stretch>
              <a:fillRect l="-109355" r="-1"/>
            </a:stretch>
          </a:blipFill>
        </p:spPr>
        <p:txBody>
          <a:bodyPr/>
          <a:lstStyle/>
          <a:p>
            <a:endParaRPr lang="en-US"/>
          </a:p>
        </p:txBody>
      </p:sp>
      <p:sp>
        <p:nvSpPr>
          <p:cNvPr id="6" name="Freeform 6"/>
          <p:cNvSpPr/>
          <p:nvPr/>
        </p:nvSpPr>
        <p:spPr>
          <a:xfrm>
            <a:off x="19228498" y="3295202"/>
            <a:ext cx="731044" cy="731044"/>
          </a:xfrm>
          <a:custGeom>
            <a:avLst/>
            <a:gdLst/>
            <a:ahLst/>
            <a:cxnLst/>
            <a:rect l="l" t="t" r="r" b="b"/>
            <a:pathLst>
              <a:path w="731044" h="731044">
                <a:moveTo>
                  <a:pt x="0" y="0"/>
                </a:moveTo>
                <a:lnTo>
                  <a:pt x="731045" y="0"/>
                </a:lnTo>
                <a:lnTo>
                  <a:pt x="731045" y="731044"/>
                </a:lnTo>
                <a:lnTo>
                  <a:pt x="0" y="731044"/>
                </a:lnTo>
                <a:lnTo>
                  <a:pt x="0" y="0"/>
                </a:lnTo>
                <a:close/>
              </a:path>
            </a:pathLst>
          </a:custGeom>
          <a:blipFill>
            <a:blip r:embed="rId7"/>
            <a:stretch>
              <a:fillRect/>
            </a:stretch>
          </a:blipFill>
        </p:spPr>
        <p:txBody>
          <a:bodyPr/>
          <a:lstStyle/>
          <a:p>
            <a:endParaRPr lang="en-US"/>
          </a:p>
        </p:txBody>
      </p:sp>
      <p:sp>
        <p:nvSpPr>
          <p:cNvPr id="7" name="TextBox 7"/>
          <p:cNvSpPr txBox="1"/>
          <p:nvPr/>
        </p:nvSpPr>
        <p:spPr>
          <a:xfrm>
            <a:off x="8827149" y="988086"/>
            <a:ext cx="8394051" cy="1341120"/>
          </a:xfrm>
          <a:prstGeom prst="rect">
            <a:avLst/>
          </a:prstGeom>
        </p:spPr>
        <p:txBody>
          <a:bodyPr wrap="square" lIns="0" tIns="0" rIns="0" bIns="0" rtlCol="0" anchor="t">
            <a:spAutoFit/>
          </a:bodyPr>
          <a:lstStyle/>
          <a:p>
            <a:pPr marL="1381759" lvl="1" indent="-690880" algn="ctr">
              <a:lnSpc>
                <a:spcPts val="11519"/>
              </a:lnSpc>
              <a:spcBef>
                <a:spcPct val="0"/>
              </a:spcBef>
              <a:buAutoNum type="arabicPeriod"/>
            </a:pPr>
            <a:r>
              <a:rPr lang="en-US" sz="6399" b="1" dirty="0">
                <a:solidFill>
                  <a:srgbClr val="26374B"/>
                </a:solidFill>
                <a:latin typeface="Fraunces Bold"/>
                <a:ea typeface="Fraunces Bold"/>
                <a:cs typeface="Fraunces Bold"/>
                <a:sym typeface="Fraunces Bold"/>
              </a:rPr>
              <a:t>CHUẨN BỊ ĐỌC</a:t>
            </a:r>
          </a:p>
        </p:txBody>
      </p:sp>
      <p:sp>
        <p:nvSpPr>
          <p:cNvPr id="8" name="TextBox 8"/>
          <p:cNvSpPr txBox="1"/>
          <p:nvPr/>
        </p:nvSpPr>
        <p:spPr>
          <a:xfrm>
            <a:off x="390175" y="4924425"/>
            <a:ext cx="17897825" cy="4752975"/>
          </a:xfrm>
          <a:prstGeom prst="rect">
            <a:avLst/>
          </a:prstGeom>
        </p:spPr>
        <p:txBody>
          <a:bodyPr lIns="0" tIns="0" rIns="0" bIns="0" rtlCol="0" anchor="t">
            <a:spAutoFit/>
          </a:bodyPr>
          <a:lstStyle/>
          <a:p>
            <a:pPr algn="just">
              <a:lnSpc>
                <a:spcPts val="6300"/>
              </a:lnSpc>
            </a:pPr>
            <a:r>
              <a:rPr lang="en-US" sz="3500" b="1">
                <a:solidFill>
                  <a:srgbClr val="26374B"/>
                </a:solidFill>
                <a:latin typeface="Roboto Condensed Bold"/>
                <a:ea typeface="Roboto Condensed Bold"/>
                <a:cs typeface="Roboto Condensed Bold"/>
                <a:sym typeface="Roboto Condensed Bold"/>
              </a:rPr>
              <a:t>Bước 1:</a:t>
            </a:r>
            <a:r>
              <a:rPr lang="en-US" sz="3500">
                <a:solidFill>
                  <a:srgbClr val="26374B"/>
                </a:solidFill>
                <a:latin typeface="Roboto Condensed"/>
                <a:ea typeface="Roboto Condensed"/>
                <a:cs typeface="Roboto Condensed"/>
                <a:sym typeface="Roboto Condensed"/>
              </a:rPr>
              <a:t> Bạn hãy hít một hơi thật sâu và chỉ suy nghĩ tới điều mình đang tâm niệm.</a:t>
            </a:r>
          </a:p>
          <a:p>
            <a:pPr algn="just">
              <a:lnSpc>
                <a:spcPts val="6300"/>
              </a:lnSpc>
            </a:pPr>
            <a:r>
              <a:rPr lang="en-US" sz="3500" b="1">
                <a:solidFill>
                  <a:srgbClr val="26374B"/>
                </a:solidFill>
                <a:latin typeface="Roboto Condensed Bold"/>
                <a:ea typeface="Roboto Condensed Bold"/>
                <a:cs typeface="Roboto Condensed Bold"/>
                <a:sym typeface="Roboto Condensed Bold"/>
              </a:rPr>
              <a:t>Bước 2:</a:t>
            </a:r>
            <a:r>
              <a:rPr lang="en-US" sz="3500">
                <a:solidFill>
                  <a:srgbClr val="26374B"/>
                </a:solidFill>
                <a:latin typeface="Roboto Condensed"/>
                <a:ea typeface="Roboto Condensed"/>
                <a:cs typeface="Roboto Condensed"/>
                <a:sym typeface="Roboto Condensed"/>
              </a:rPr>
              <a:t> Điền đầy đủ thông tin vào những ô bên dưới (https://xemboi.com.vn/boi-kieu/)</a:t>
            </a:r>
          </a:p>
          <a:p>
            <a:pPr algn="just">
              <a:lnSpc>
                <a:spcPts val="6300"/>
              </a:lnSpc>
            </a:pPr>
            <a:r>
              <a:rPr lang="en-US" sz="3500" b="1">
                <a:solidFill>
                  <a:srgbClr val="26374B"/>
                </a:solidFill>
                <a:latin typeface="Roboto Condensed Bold"/>
                <a:ea typeface="Roboto Condensed Bold"/>
                <a:cs typeface="Roboto Condensed Bold"/>
                <a:sym typeface="Roboto Condensed Bold"/>
              </a:rPr>
              <a:t>Bước 3:</a:t>
            </a:r>
            <a:r>
              <a:rPr lang="en-US" sz="3500">
                <a:solidFill>
                  <a:srgbClr val="26374B"/>
                </a:solidFill>
                <a:latin typeface="Roboto Condensed"/>
                <a:ea typeface="Roboto Condensed"/>
                <a:cs typeface="Roboto Condensed"/>
                <a:sym typeface="Roboto Condensed"/>
              </a:rPr>
              <a:t> Bấm vào nút GIEO QUẺ</a:t>
            </a:r>
          </a:p>
          <a:p>
            <a:pPr algn="just">
              <a:lnSpc>
                <a:spcPts val="6300"/>
              </a:lnSpc>
            </a:pPr>
            <a:r>
              <a:rPr lang="en-US" sz="3500" b="1">
                <a:solidFill>
                  <a:srgbClr val="26374B"/>
                </a:solidFill>
                <a:latin typeface="Roboto Condensed Bold"/>
                <a:ea typeface="Roboto Condensed Bold"/>
                <a:cs typeface="Roboto Condensed Bold"/>
                <a:sym typeface="Roboto Condensed Bold"/>
              </a:rPr>
              <a:t>Bước 4: </a:t>
            </a:r>
            <a:r>
              <a:rPr lang="en-US" sz="3500">
                <a:solidFill>
                  <a:srgbClr val="26374B"/>
                </a:solidFill>
                <a:latin typeface="Roboto Condensed"/>
                <a:ea typeface="Roboto Condensed"/>
                <a:cs typeface="Roboto Condensed"/>
                <a:sym typeface="Roboto Condensed"/>
              </a:rPr>
              <a:t>Đọc Câu Kiều mà bạn vừa gieo được sau đó đọc phần giải thích đoạn thơ ở bên dưới.</a:t>
            </a:r>
          </a:p>
          <a:p>
            <a:pPr algn="just">
              <a:lnSpc>
                <a:spcPts val="6300"/>
              </a:lnSpc>
            </a:pPr>
            <a:r>
              <a:rPr lang="en-US" sz="3500" b="1">
                <a:solidFill>
                  <a:srgbClr val="26374B"/>
                </a:solidFill>
                <a:latin typeface="Roboto Condensed Bold"/>
                <a:ea typeface="Roboto Condensed Bold"/>
                <a:cs typeface="Roboto Condensed Bold"/>
                <a:sym typeface="Roboto Condensed Bold"/>
              </a:rPr>
              <a:t>Bước 5: </a:t>
            </a:r>
            <a:r>
              <a:rPr lang="en-US" sz="3500">
                <a:solidFill>
                  <a:srgbClr val="26374B"/>
                </a:solidFill>
                <a:latin typeface="Roboto Condensed"/>
                <a:ea typeface="Roboto Condensed"/>
                <a:cs typeface="Roboto Condensed"/>
                <a:sym typeface="Roboto Condensed"/>
              </a:rPr>
              <a:t>Bấm vào phần giải nghĩa để xem phần luận giải.</a:t>
            </a:r>
          </a:p>
          <a:p>
            <a:pPr algn="just">
              <a:lnSpc>
                <a:spcPts val="6300"/>
              </a:lnSpc>
              <a:spcBef>
                <a:spcPct val="0"/>
              </a:spcBef>
            </a:pPr>
            <a:r>
              <a:rPr lang="en-US" sz="3500" b="1">
                <a:solidFill>
                  <a:srgbClr val="26374B"/>
                </a:solidFill>
                <a:latin typeface="Roboto Condensed Bold"/>
                <a:ea typeface="Roboto Condensed Bold"/>
                <a:cs typeface="Roboto Condensed Bold"/>
                <a:sym typeface="Roboto Condensed Bold"/>
              </a:rPr>
              <a:t>Bước 6:</a:t>
            </a:r>
            <a:r>
              <a:rPr lang="en-US" sz="3500">
                <a:solidFill>
                  <a:srgbClr val="26374B"/>
                </a:solidFill>
                <a:latin typeface="Roboto Condensed"/>
                <a:ea typeface="Roboto Condensed"/>
                <a:cs typeface="Roboto Condensed"/>
                <a:sym typeface="Roboto Condensed"/>
              </a:rPr>
              <a:t> Đọc giải nghĩa bói kiều và chiêm nghiệm theo chính bản thân mình.</a:t>
            </a:r>
          </a:p>
        </p:txBody>
      </p:sp>
      <p:sp>
        <p:nvSpPr>
          <p:cNvPr id="9" name="TextBox 9"/>
          <p:cNvSpPr txBox="1"/>
          <p:nvPr/>
        </p:nvSpPr>
        <p:spPr>
          <a:xfrm>
            <a:off x="9659053" y="2649566"/>
            <a:ext cx="7743429" cy="2372359"/>
          </a:xfrm>
          <a:prstGeom prst="rect">
            <a:avLst/>
          </a:prstGeom>
        </p:spPr>
        <p:txBody>
          <a:bodyPr lIns="0" tIns="0" rIns="0" bIns="0" rtlCol="0" anchor="t">
            <a:spAutoFit/>
          </a:bodyPr>
          <a:lstStyle/>
          <a:p>
            <a:pPr algn="ctr">
              <a:lnSpc>
                <a:spcPts val="18340"/>
              </a:lnSpc>
            </a:pPr>
            <a:r>
              <a:rPr lang="en-US" sz="13100">
                <a:solidFill>
                  <a:srgbClr val="26374B"/>
                </a:solidFill>
                <a:latin typeface="#9Slide06 ThuPhap Thien An"/>
                <a:ea typeface="#9Slide06 ThuPhap Thien An"/>
                <a:cs typeface="#9Slide06 ThuPhap Thien An"/>
                <a:sym typeface="#9Slide06 ThuPhap Thien An"/>
              </a:rPr>
              <a:t>Bói Kiều</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descr="88303bd94b425f5906ef5595c1eb2b9c"/>
          <p:cNvSpPr/>
          <p:nvPr/>
        </p:nvSpPr>
        <p:spPr>
          <a:xfrm>
            <a:off x="15140290" y="2925278"/>
            <a:ext cx="4238020" cy="7592166"/>
          </a:xfrm>
          <a:custGeom>
            <a:avLst/>
            <a:gdLst/>
            <a:ahLst/>
            <a:cxnLst/>
            <a:rect l="l" t="t" r="r" b="b"/>
            <a:pathLst>
              <a:path w="4238020" h="7592166">
                <a:moveTo>
                  <a:pt x="0" y="0"/>
                </a:moveTo>
                <a:lnTo>
                  <a:pt x="4238020" y="0"/>
                </a:lnTo>
                <a:lnTo>
                  <a:pt x="4238020" y="7592166"/>
                </a:lnTo>
                <a:lnTo>
                  <a:pt x="0" y="7592166"/>
                </a:lnTo>
                <a:lnTo>
                  <a:pt x="0" y="0"/>
                </a:lnTo>
                <a:close/>
              </a:path>
            </a:pathLst>
          </a:custGeom>
          <a:blipFill>
            <a:blip r:embed="rId5"/>
            <a:stretch>
              <a:fillRect t="-1414" b="-1414"/>
            </a:stretch>
          </a:blipFill>
        </p:spPr>
        <p:txBody>
          <a:bodyPr/>
          <a:lstStyle/>
          <a:p>
            <a:endParaRPr lang="en-US"/>
          </a:p>
        </p:txBody>
      </p:sp>
      <p:grpSp>
        <p:nvGrpSpPr>
          <p:cNvPr id="5" name="Group 5"/>
          <p:cNvGrpSpPr/>
          <p:nvPr/>
        </p:nvGrpSpPr>
        <p:grpSpPr>
          <a:xfrm>
            <a:off x="1028700" y="2330429"/>
            <a:ext cx="16230600" cy="5966096"/>
            <a:chOff x="0" y="0"/>
            <a:chExt cx="4274726" cy="1571317"/>
          </a:xfrm>
        </p:grpSpPr>
        <p:sp>
          <p:nvSpPr>
            <p:cNvPr id="6" name="Freeform 6"/>
            <p:cNvSpPr/>
            <p:nvPr/>
          </p:nvSpPr>
          <p:spPr>
            <a:xfrm>
              <a:off x="0" y="0"/>
              <a:ext cx="4274726" cy="1571317"/>
            </a:xfrm>
            <a:custGeom>
              <a:avLst/>
              <a:gdLst/>
              <a:ahLst/>
              <a:cxnLst/>
              <a:rect l="l" t="t" r="r" b="b"/>
              <a:pathLst>
                <a:path w="4274726" h="1571317">
                  <a:moveTo>
                    <a:pt x="24327" y="0"/>
                  </a:moveTo>
                  <a:lnTo>
                    <a:pt x="4250399" y="0"/>
                  </a:lnTo>
                  <a:cubicBezTo>
                    <a:pt x="4263834" y="0"/>
                    <a:pt x="4274726" y="10891"/>
                    <a:pt x="4274726" y="24327"/>
                  </a:cubicBezTo>
                  <a:lnTo>
                    <a:pt x="4274726" y="1546991"/>
                  </a:lnTo>
                  <a:cubicBezTo>
                    <a:pt x="4274726" y="1560426"/>
                    <a:pt x="4263834" y="1571317"/>
                    <a:pt x="4250399" y="1571317"/>
                  </a:cubicBezTo>
                  <a:lnTo>
                    <a:pt x="24327" y="1571317"/>
                  </a:lnTo>
                  <a:cubicBezTo>
                    <a:pt x="10891" y="1571317"/>
                    <a:pt x="0" y="1560426"/>
                    <a:pt x="0" y="1546991"/>
                  </a:cubicBezTo>
                  <a:lnTo>
                    <a:pt x="0" y="24327"/>
                  </a:lnTo>
                  <a:cubicBezTo>
                    <a:pt x="0" y="10891"/>
                    <a:pt x="10891" y="0"/>
                    <a:pt x="24327" y="0"/>
                  </a:cubicBezTo>
                  <a:close/>
                </a:path>
              </a:pathLst>
            </a:custGeom>
            <a:solidFill>
              <a:srgbClr val="E7E6E6">
                <a:alpha val="61961"/>
              </a:srgbClr>
            </a:solidFill>
          </p:spPr>
          <p:txBody>
            <a:bodyPr/>
            <a:lstStyle/>
            <a:p>
              <a:endParaRPr lang="en-US"/>
            </a:p>
          </p:txBody>
        </p:sp>
        <p:sp>
          <p:nvSpPr>
            <p:cNvPr id="7" name="TextBox 7"/>
            <p:cNvSpPr txBox="1"/>
            <p:nvPr/>
          </p:nvSpPr>
          <p:spPr>
            <a:xfrm>
              <a:off x="0" y="-152400"/>
              <a:ext cx="4274726" cy="1723717"/>
            </a:xfrm>
            <a:prstGeom prst="rect">
              <a:avLst/>
            </a:prstGeom>
          </p:spPr>
          <p:txBody>
            <a:bodyPr lIns="50800" tIns="50800" rIns="50800" bIns="50800" rtlCol="0" anchor="ctr"/>
            <a:lstStyle/>
            <a:p>
              <a:pPr algn="ctr">
                <a:lnSpc>
                  <a:spcPts val="4320"/>
                </a:lnSpc>
              </a:pPr>
              <a:endParaRPr/>
            </a:p>
          </p:txBody>
        </p:sp>
      </p:grpSp>
      <p:sp>
        <p:nvSpPr>
          <p:cNvPr id="8" name="TextBox 8"/>
          <p:cNvSpPr txBox="1"/>
          <p:nvPr/>
        </p:nvSpPr>
        <p:spPr>
          <a:xfrm>
            <a:off x="1244760" y="2839553"/>
            <a:ext cx="15798480" cy="5245454"/>
          </a:xfrm>
          <a:prstGeom prst="rect">
            <a:avLst/>
          </a:prstGeom>
        </p:spPr>
        <p:txBody>
          <a:bodyPr lIns="0" tIns="0" rIns="0" bIns="0" rtlCol="0" anchor="t">
            <a:spAutoFit/>
          </a:bodyPr>
          <a:lstStyle/>
          <a:p>
            <a:pPr algn="just">
              <a:lnSpc>
                <a:spcPts val="5930"/>
              </a:lnSpc>
            </a:pPr>
            <a:r>
              <a:rPr lang="en-US" sz="4236" b="1" dirty="0" err="1">
                <a:solidFill>
                  <a:srgbClr val="404040"/>
                </a:solidFill>
                <a:latin typeface="Roboto Condensed Bold"/>
                <a:ea typeface="Roboto Condensed Bold"/>
                <a:cs typeface="Roboto Condensed Bold"/>
                <a:sym typeface="Roboto Condensed Bold"/>
              </a:rPr>
              <a:t>Câu</a:t>
            </a:r>
            <a:r>
              <a:rPr lang="en-US" sz="4236" b="1" dirty="0">
                <a:solidFill>
                  <a:srgbClr val="404040"/>
                </a:solidFill>
                <a:latin typeface="Roboto Condensed Bold"/>
                <a:ea typeface="Roboto Condensed Bold"/>
                <a:cs typeface="Roboto Condensed Bold"/>
                <a:sym typeface="Roboto Condensed Bold"/>
              </a:rPr>
              <a:t> 6.</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Câu</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thơ</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nào</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dưới</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đây</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cho</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thấy</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sự</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đồng</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cảm</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của</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mẹ</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dành</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cho</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cô</a:t>
            </a:r>
            <a:r>
              <a:rPr lang="en-US" sz="4236" dirty="0">
                <a:solidFill>
                  <a:srgbClr val="404040"/>
                </a:solidFill>
                <a:latin typeface="Roboto Condensed"/>
                <a:ea typeface="Roboto Condensed"/>
                <a:cs typeface="Roboto Condensed"/>
                <a:sym typeface="Roboto Condensed"/>
              </a:rPr>
              <a:t> </a:t>
            </a:r>
            <a:r>
              <a:rPr lang="en-US" sz="4236" dirty="0" err="1">
                <a:solidFill>
                  <a:srgbClr val="404040"/>
                </a:solidFill>
                <a:latin typeface="Roboto Condensed"/>
                <a:ea typeface="Roboto Condensed"/>
                <a:cs typeface="Roboto Condensed"/>
                <a:sym typeface="Roboto Condensed"/>
              </a:rPr>
              <a:t>Kiều</a:t>
            </a:r>
            <a:r>
              <a:rPr lang="en-US" sz="4236" dirty="0">
                <a:solidFill>
                  <a:srgbClr val="404040"/>
                </a:solidFill>
                <a:latin typeface="Roboto Condensed"/>
                <a:ea typeface="Roboto Condensed"/>
                <a:cs typeface="Roboto Condensed"/>
                <a:sym typeface="Roboto Condensed"/>
              </a:rPr>
              <a:t>?</a:t>
            </a:r>
          </a:p>
          <a:p>
            <a:pPr algn="just">
              <a:lnSpc>
                <a:spcPts val="5930"/>
              </a:lnSpc>
            </a:pPr>
            <a:r>
              <a:rPr lang="en-US" sz="4236" dirty="0">
                <a:solidFill>
                  <a:srgbClr val="404040"/>
                </a:solidFill>
                <a:latin typeface="Roboto Condensed"/>
                <a:ea typeface="Roboto Condensed"/>
                <a:cs typeface="Roboto Condensed"/>
                <a:sym typeface="Roboto Condensed"/>
              </a:rPr>
              <a:t>A.  </a:t>
            </a:r>
            <a:r>
              <a:rPr lang="en-US" sz="4236" i="1" dirty="0" err="1">
                <a:solidFill>
                  <a:srgbClr val="404040"/>
                </a:solidFill>
                <a:latin typeface="Roboto Condensed Italics"/>
                <a:ea typeface="Roboto Condensed Italics"/>
                <a:cs typeface="Roboto Condensed Italics"/>
                <a:sym typeface="Roboto Condensed Italics"/>
              </a:rPr>
              <a:t>Mẹ</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nhìn</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chẳng</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trả</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lời</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tôi</a:t>
            </a:r>
            <a:r>
              <a:rPr lang="en-US" sz="4236" i="1" dirty="0">
                <a:solidFill>
                  <a:srgbClr val="404040"/>
                </a:solidFill>
                <a:latin typeface="Roboto Condensed Italics"/>
                <a:ea typeface="Roboto Condensed Italics"/>
                <a:cs typeface="Roboto Condensed Italics"/>
                <a:sym typeface="Roboto Condensed Italics"/>
              </a:rPr>
              <a:t> / Hai </a:t>
            </a:r>
            <a:r>
              <a:rPr lang="en-US" sz="4236" i="1" dirty="0" err="1">
                <a:solidFill>
                  <a:srgbClr val="404040"/>
                </a:solidFill>
                <a:latin typeface="Roboto Condensed Italics"/>
                <a:ea typeface="Roboto Condensed Italics"/>
                <a:cs typeface="Roboto Condensed Italics"/>
                <a:sym typeface="Roboto Condensed Italics"/>
              </a:rPr>
              <a:t>tay</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ôm</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cháu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mẹ</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ngồi</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vẫn</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ru</a:t>
            </a:r>
            <a:endParaRPr lang="en-US" sz="4236" i="1" dirty="0">
              <a:solidFill>
                <a:srgbClr val="404040"/>
              </a:solidFill>
              <a:latin typeface="Roboto Condensed Italics"/>
              <a:ea typeface="Roboto Condensed Italics"/>
              <a:cs typeface="Roboto Condensed Italics"/>
              <a:sym typeface="Roboto Condensed Italics"/>
            </a:endParaRPr>
          </a:p>
          <a:p>
            <a:pPr algn="just">
              <a:lnSpc>
                <a:spcPts val="5930"/>
              </a:lnSpc>
            </a:pPr>
            <a:r>
              <a:rPr lang="en-US" sz="4236" dirty="0">
                <a:solidFill>
                  <a:srgbClr val="404040"/>
                </a:solidFill>
                <a:latin typeface="Roboto Condensed"/>
                <a:ea typeface="Roboto Condensed"/>
                <a:cs typeface="Roboto Condensed"/>
                <a:sym typeface="Roboto Condensed"/>
              </a:rPr>
              <a:t>B.  </a:t>
            </a:r>
            <a:r>
              <a:rPr lang="en-US" sz="4236" i="1" dirty="0">
                <a:solidFill>
                  <a:srgbClr val="404040"/>
                </a:solidFill>
                <a:latin typeface="Roboto Condensed Italics"/>
                <a:ea typeface="Roboto Condensed Italics"/>
                <a:cs typeface="Roboto Condensed Italics"/>
                <a:sym typeface="Roboto Condensed Italics"/>
              </a:rPr>
              <a:t>Mai </a:t>
            </a:r>
            <a:r>
              <a:rPr lang="en-US" sz="4236" i="1" dirty="0" err="1">
                <a:solidFill>
                  <a:srgbClr val="404040"/>
                </a:solidFill>
                <a:latin typeface="Roboto Condensed Italics"/>
                <a:ea typeface="Roboto Condensed Italics"/>
                <a:cs typeface="Roboto Condensed Italics"/>
                <a:sym typeface="Roboto Condensed Italics"/>
              </a:rPr>
              <a:t>sau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dù</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có</a:t>
            </a:r>
            <a:r>
              <a:rPr lang="en-US" sz="4236" i="1" dirty="0">
                <a:solidFill>
                  <a:srgbClr val="404040"/>
                </a:solidFill>
                <a:latin typeface="Roboto Condensed Italics"/>
                <a:ea typeface="Roboto Condensed Italics"/>
                <a:cs typeface="Roboto Condensed Italics"/>
                <a:sym typeface="Roboto Condensed Italics"/>
              </a:rPr>
              <a:t> bao </a:t>
            </a:r>
            <a:r>
              <a:rPr lang="en-US" sz="4236" i="1" dirty="0" err="1">
                <a:solidFill>
                  <a:srgbClr val="404040"/>
                </a:solidFill>
                <a:latin typeface="Roboto Condensed Italics"/>
                <a:ea typeface="Roboto Condensed Italics"/>
                <a:cs typeface="Roboto Condensed Italics"/>
                <a:sym typeface="Roboto Condensed Italics"/>
              </a:rPr>
              <a:t>giờ</a:t>
            </a:r>
            <a:r>
              <a:rPr lang="en-US" sz="4236" i="1" dirty="0">
                <a:solidFill>
                  <a:srgbClr val="404040"/>
                </a:solidFill>
                <a:latin typeface="Roboto Condensed Italics"/>
                <a:ea typeface="Roboto Condensed Italics"/>
                <a:cs typeface="Roboto Condensed Italics"/>
                <a:sym typeface="Roboto Condensed Italics"/>
              </a:rPr>
              <a:t> / </a:t>
            </a:r>
            <a:r>
              <a:rPr lang="en-US" sz="4236" i="1" dirty="0" err="1">
                <a:solidFill>
                  <a:srgbClr val="404040"/>
                </a:solidFill>
                <a:latin typeface="Roboto Condensed Italics"/>
                <a:ea typeface="Roboto Condensed Italics"/>
                <a:cs typeface="Roboto Condensed Italics"/>
                <a:sym typeface="Roboto Condensed Italics"/>
              </a:rPr>
              <a:t>Đốt</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lò</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hương</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ấy</a:t>
            </a:r>
            <a:r>
              <a:rPr lang="en-US" sz="4236" i="1" dirty="0">
                <a:solidFill>
                  <a:srgbClr val="404040"/>
                </a:solidFill>
                <a:latin typeface="Roboto Condensed Italics"/>
                <a:ea typeface="Roboto Condensed Italics"/>
                <a:cs typeface="Roboto Condensed Italics"/>
                <a:sym typeface="Roboto Condensed Italics"/>
              </a:rPr>
              <a:t>, so </a:t>
            </a:r>
            <a:r>
              <a:rPr lang="en-US" sz="4236" i="1" dirty="0" err="1">
                <a:solidFill>
                  <a:srgbClr val="404040"/>
                </a:solidFill>
                <a:latin typeface="Roboto Condensed Italics"/>
                <a:ea typeface="Roboto Condensed Italics"/>
                <a:cs typeface="Roboto Condensed Italics"/>
                <a:sym typeface="Roboto Condensed Italics"/>
              </a:rPr>
              <a:t>tơ</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phím</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này</a:t>
            </a:r>
            <a:endParaRPr lang="en-US" sz="4236" i="1" dirty="0">
              <a:solidFill>
                <a:srgbClr val="404040"/>
              </a:solidFill>
              <a:latin typeface="Roboto Condensed Italics"/>
              <a:ea typeface="Roboto Condensed Italics"/>
              <a:cs typeface="Roboto Condensed Italics"/>
              <a:sym typeface="Roboto Condensed Italics"/>
            </a:endParaRPr>
          </a:p>
          <a:p>
            <a:pPr algn="just">
              <a:lnSpc>
                <a:spcPts val="5930"/>
              </a:lnSpc>
            </a:pPr>
            <a:r>
              <a:rPr lang="en-US" sz="4236" dirty="0">
                <a:solidFill>
                  <a:srgbClr val="404040"/>
                </a:solidFill>
                <a:latin typeface="Roboto Condensed"/>
                <a:ea typeface="Roboto Condensed"/>
                <a:cs typeface="Roboto Condensed"/>
                <a:sym typeface="Roboto Condensed"/>
              </a:rPr>
              <a:t>C.  </a:t>
            </a:r>
            <a:r>
              <a:rPr lang="en-US" sz="4236" i="1" dirty="0" err="1">
                <a:solidFill>
                  <a:srgbClr val="404040"/>
                </a:solidFill>
                <a:latin typeface="Roboto Condensed Italics"/>
                <a:ea typeface="Roboto Condensed Italics"/>
                <a:cs typeface="Roboto Condensed Italics"/>
                <a:sym typeface="Roboto Condensed Italics"/>
              </a:rPr>
              <a:t>Mẹ</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tôi</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ru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cháu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chiều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chiều</a:t>
            </a:r>
            <a:r>
              <a:rPr lang="en-US" sz="4236" i="1" dirty="0">
                <a:solidFill>
                  <a:srgbClr val="404040"/>
                </a:solidFill>
                <a:latin typeface="Roboto Condensed Italics"/>
                <a:ea typeface="Roboto Condensed Italics"/>
                <a:cs typeface="Roboto Condensed Italics"/>
                <a:sym typeface="Roboto Condensed Italics"/>
              </a:rPr>
              <a:t> / </a:t>
            </a:r>
            <a:r>
              <a:rPr lang="en-US" sz="4236" i="1" dirty="0" err="1">
                <a:solidFill>
                  <a:srgbClr val="404040"/>
                </a:solidFill>
                <a:latin typeface="Roboto Condensed Italics"/>
                <a:ea typeface="Roboto Condensed Italics"/>
                <a:cs typeface="Roboto Condensed Italics"/>
                <a:sym typeface="Roboto Condensed Italics"/>
              </a:rPr>
              <a:t>Thường</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là</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ru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mấy</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câu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Kiều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cháu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nghe</a:t>
            </a:r>
            <a:endParaRPr lang="en-US" sz="4236" i="1" dirty="0">
              <a:solidFill>
                <a:srgbClr val="404040"/>
              </a:solidFill>
              <a:latin typeface="Roboto Condensed Italics"/>
              <a:ea typeface="Roboto Condensed Italics"/>
              <a:cs typeface="Roboto Condensed Italics"/>
              <a:sym typeface="Roboto Condensed Italics"/>
            </a:endParaRPr>
          </a:p>
          <a:p>
            <a:pPr algn="just">
              <a:lnSpc>
                <a:spcPts val="5930"/>
              </a:lnSpc>
            </a:pPr>
            <a:r>
              <a:rPr lang="en-US" sz="4236" dirty="0">
                <a:solidFill>
                  <a:srgbClr val="404040"/>
                </a:solidFill>
                <a:latin typeface="Roboto Condensed"/>
                <a:ea typeface="Roboto Condensed"/>
                <a:cs typeface="Roboto Condensed"/>
                <a:sym typeface="Roboto Condensed"/>
              </a:rPr>
              <a:t>D.  </a:t>
            </a:r>
            <a:r>
              <a:rPr lang="en-US" sz="4236" i="1" dirty="0" err="1">
                <a:solidFill>
                  <a:srgbClr val="404040"/>
                </a:solidFill>
                <a:latin typeface="Roboto Condensed Italics"/>
                <a:ea typeface="Roboto Condensed Italics"/>
                <a:cs typeface="Roboto Condensed Italics"/>
                <a:sym typeface="Roboto Condensed Italics"/>
              </a:rPr>
              <a:t>Bâng</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khuâng</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mẹ</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nói</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một</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điều</a:t>
            </a:r>
            <a:r>
              <a:rPr lang="en-US" sz="4236" i="1" dirty="0">
                <a:solidFill>
                  <a:srgbClr val="404040"/>
                </a:solidFill>
                <a:latin typeface="Roboto Condensed Italics"/>
                <a:ea typeface="Roboto Condensed Italics"/>
                <a:cs typeface="Roboto Condensed Italics"/>
                <a:sym typeface="Roboto Condensed Italics"/>
              </a:rPr>
              <a:t> / </a:t>
            </a:r>
            <a:r>
              <a:rPr lang="en-US" sz="4236" i="1" dirty="0" err="1">
                <a:solidFill>
                  <a:srgbClr val="404040"/>
                </a:solidFill>
                <a:latin typeface="Roboto Condensed Italics"/>
                <a:ea typeface="Roboto Condensed Italics"/>
                <a:cs typeface="Roboto Condensed Italics"/>
                <a:sym typeface="Roboto Condensed Italics"/>
              </a:rPr>
              <a:t>Nghĩ</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mà</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thương</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phận</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cô</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Kiều</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ngày</a:t>
            </a:r>
            <a:r>
              <a:rPr lang="en-US" sz="4236" i="1" dirty="0">
                <a:solidFill>
                  <a:srgbClr val="404040"/>
                </a:solidFill>
                <a:latin typeface="Roboto Condensed Italics"/>
                <a:ea typeface="Roboto Condensed Italics"/>
                <a:cs typeface="Roboto Condensed Italics"/>
                <a:sym typeface="Roboto Condensed Italics"/>
              </a:rPr>
              <a:t> </a:t>
            </a:r>
            <a:r>
              <a:rPr lang="en-US" sz="4236" i="1" dirty="0" err="1">
                <a:solidFill>
                  <a:srgbClr val="404040"/>
                </a:solidFill>
                <a:latin typeface="Roboto Condensed Italics"/>
                <a:ea typeface="Roboto Condensed Italics"/>
                <a:cs typeface="Roboto Condensed Italics"/>
                <a:sym typeface="Roboto Condensed Italics"/>
              </a:rPr>
              <a:t>xưa</a:t>
            </a:r>
            <a:endParaRPr lang="en-US" sz="4236" i="1" dirty="0">
              <a:solidFill>
                <a:srgbClr val="404040"/>
              </a:solidFill>
              <a:latin typeface="Roboto Condensed Italics"/>
              <a:ea typeface="Roboto Condensed Italics"/>
              <a:cs typeface="Roboto Condensed Italics"/>
              <a:sym typeface="Roboto Condensed Italics"/>
            </a:endParaRPr>
          </a:p>
          <a:p>
            <a:pPr algn="just">
              <a:lnSpc>
                <a:spcPts val="5930"/>
              </a:lnSpc>
            </a:pPr>
            <a:endParaRPr lang="en-US" sz="4236" i="1" dirty="0">
              <a:solidFill>
                <a:srgbClr val="404040"/>
              </a:solidFill>
              <a:latin typeface="Roboto Condensed Italics"/>
              <a:ea typeface="Roboto Condensed Italics"/>
              <a:cs typeface="Roboto Condensed Italics"/>
              <a:sym typeface="Roboto Condensed Italics"/>
            </a:endParaRPr>
          </a:p>
        </p:txBody>
      </p:sp>
      <p:sp>
        <p:nvSpPr>
          <p:cNvPr id="9" name="TextBox 9"/>
          <p:cNvSpPr txBox="1"/>
          <p:nvPr/>
        </p:nvSpPr>
        <p:spPr>
          <a:xfrm>
            <a:off x="681744" y="1038225"/>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10" name="Freeform 10"/>
          <p:cNvSpPr/>
          <p:nvPr/>
        </p:nvSpPr>
        <p:spPr>
          <a:xfrm>
            <a:off x="178085" y="6721361"/>
            <a:ext cx="850615" cy="805957"/>
          </a:xfrm>
          <a:custGeom>
            <a:avLst/>
            <a:gdLst/>
            <a:ahLst/>
            <a:cxnLst/>
            <a:rect l="l" t="t" r="r" b="b"/>
            <a:pathLst>
              <a:path w="850615" h="805957">
                <a:moveTo>
                  <a:pt x="0" y="0"/>
                </a:moveTo>
                <a:lnTo>
                  <a:pt x="850615" y="0"/>
                </a:lnTo>
                <a:lnTo>
                  <a:pt x="850615" y="805957"/>
                </a:lnTo>
                <a:lnTo>
                  <a:pt x="0" y="80595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descr="88303bd94b425f5906ef5595c1eb2b9c"/>
          <p:cNvSpPr/>
          <p:nvPr/>
        </p:nvSpPr>
        <p:spPr>
          <a:xfrm>
            <a:off x="15140290" y="2925278"/>
            <a:ext cx="4238020" cy="7592166"/>
          </a:xfrm>
          <a:custGeom>
            <a:avLst/>
            <a:gdLst/>
            <a:ahLst/>
            <a:cxnLst/>
            <a:rect l="l" t="t" r="r" b="b"/>
            <a:pathLst>
              <a:path w="4238020" h="7592166">
                <a:moveTo>
                  <a:pt x="0" y="0"/>
                </a:moveTo>
                <a:lnTo>
                  <a:pt x="4238020" y="0"/>
                </a:lnTo>
                <a:lnTo>
                  <a:pt x="4238020" y="7592166"/>
                </a:lnTo>
                <a:lnTo>
                  <a:pt x="0" y="7592166"/>
                </a:lnTo>
                <a:lnTo>
                  <a:pt x="0" y="0"/>
                </a:lnTo>
                <a:close/>
              </a:path>
            </a:pathLst>
          </a:custGeom>
          <a:blipFill>
            <a:blip r:embed="rId5"/>
            <a:stretch>
              <a:fillRect t="-1414" b="-1414"/>
            </a:stretch>
          </a:blipFill>
        </p:spPr>
        <p:txBody>
          <a:bodyPr/>
          <a:lstStyle/>
          <a:p>
            <a:endParaRPr lang="en-US"/>
          </a:p>
        </p:txBody>
      </p:sp>
      <p:grpSp>
        <p:nvGrpSpPr>
          <p:cNvPr id="5" name="Group 5"/>
          <p:cNvGrpSpPr/>
          <p:nvPr/>
        </p:nvGrpSpPr>
        <p:grpSpPr>
          <a:xfrm>
            <a:off x="1028700" y="2330429"/>
            <a:ext cx="16717367" cy="5966096"/>
            <a:chOff x="0" y="0"/>
            <a:chExt cx="4402928" cy="1571317"/>
          </a:xfrm>
        </p:grpSpPr>
        <p:sp>
          <p:nvSpPr>
            <p:cNvPr id="6" name="Freeform 6"/>
            <p:cNvSpPr/>
            <p:nvPr/>
          </p:nvSpPr>
          <p:spPr>
            <a:xfrm>
              <a:off x="0" y="0"/>
              <a:ext cx="4402928" cy="1571317"/>
            </a:xfrm>
            <a:custGeom>
              <a:avLst/>
              <a:gdLst/>
              <a:ahLst/>
              <a:cxnLst/>
              <a:rect l="l" t="t" r="r" b="b"/>
              <a:pathLst>
                <a:path w="4402928" h="1571317">
                  <a:moveTo>
                    <a:pt x="23618" y="0"/>
                  </a:moveTo>
                  <a:lnTo>
                    <a:pt x="4379310" y="0"/>
                  </a:lnTo>
                  <a:cubicBezTo>
                    <a:pt x="4385574" y="0"/>
                    <a:pt x="4391581" y="2488"/>
                    <a:pt x="4396010" y="6918"/>
                  </a:cubicBezTo>
                  <a:cubicBezTo>
                    <a:pt x="4400440" y="11347"/>
                    <a:pt x="4402928" y="17354"/>
                    <a:pt x="4402928" y="23618"/>
                  </a:cubicBezTo>
                  <a:lnTo>
                    <a:pt x="4402928" y="1547699"/>
                  </a:lnTo>
                  <a:cubicBezTo>
                    <a:pt x="4402928" y="1553963"/>
                    <a:pt x="4400440" y="1559970"/>
                    <a:pt x="4396010" y="1564400"/>
                  </a:cubicBezTo>
                  <a:cubicBezTo>
                    <a:pt x="4391581" y="1568829"/>
                    <a:pt x="4385574" y="1571317"/>
                    <a:pt x="4379310" y="1571317"/>
                  </a:cubicBezTo>
                  <a:lnTo>
                    <a:pt x="23618" y="1571317"/>
                  </a:lnTo>
                  <a:cubicBezTo>
                    <a:pt x="17354" y="1571317"/>
                    <a:pt x="11347" y="1568829"/>
                    <a:pt x="6918" y="1564400"/>
                  </a:cubicBezTo>
                  <a:cubicBezTo>
                    <a:pt x="2488" y="1559970"/>
                    <a:pt x="0" y="1553963"/>
                    <a:pt x="0" y="1547699"/>
                  </a:cubicBezTo>
                  <a:lnTo>
                    <a:pt x="0" y="23618"/>
                  </a:lnTo>
                  <a:cubicBezTo>
                    <a:pt x="0" y="17354"/>
                    <a:pt x="2488" y="11347"/>
                    <a:pt x="6918" y="6918"/>
                  </a:cubicBezTo>
                  <a:cubicBezTo>
                    <a:pt x="11347" y="2488"/>
                    <a:pt x="17354" y="0"/>
                    <a:pt x="23618" y="0"/>
                  </a:cubicBezTo>
                  <a:close/>
                </a:path>
              </a:pathLst>
            </a:custGeom>
            <a:solidFill>
              <a:srgbClr val="E7E6E6">
                <a:alpha val="61961"/>
              </a:srgbClr>
            </a:solidFill>
          </p:spPr>
          <p:txBody>
            <a:bodyPr/>
            <a:lstStyle/>
            <a:p>
              <a:endParaRPr lang="en-US"/>
            </a:p>
          </p:txBody>
        </p:sp>
        <p:sp>
          <p:nvSpPr>
            <p:cNvPr id="7" name="TextBox 7"/>
            <p:cNvSpPr txBox="1"/>
            <p:nvPr/>
          </p:nvSpPr>
          <p:spPr>
            <a:xfrm>
              <a:off x="0" y="-152400"/>
              <a:ext cx="4402928" cy="1723717"/>
            </a:xfrm>
            <a:prstGeom prst="rect">
              <a:avLst/>
            </a:prstGeom>
          </p:spPr>
          <p:txBody>
            <a:bodyPr lIns="50800" tIns="50800" rIns="50800" bIns="50800" rtlCol="0" anchor="ctr"/>
            <a:lstStyle/>
            <a:p>
              <a:pPr algn="ctr">
                <a:lnSpc>
                  <a:spcPts val="4320"/>
                </a:lnSpc>
              </a:pPr>
              <a:endParaRPr/>
            </a:p>
          </p:txBody>
        </p:sp>
      </p:grpSp>
      <p:sp>
        <p:nvSpPr>
          <p:cNvPr id="8" name="TextBox 8"/>
          <p:cNvSpPr txBox="1"/>
          <p:nvPr/>
        </p:nvSpPr>
        <p:spPr>
          <a:xfrm>
            <a:off x="1244760" y="2839553"/>
            <a:ext cx="16317698" cy="5245454"/>
          </a:xfrm>
          <a:prstGeom prst="rect">
            <a:avLst/>
          </a:prstGeom>
        </p:spPr>
        <p:txBody>
          <a:bodyPr lIns="0" tIns="0" rIns="0" bIns="0" rtlCol="0" anchor="t">
            <a:spAutoFit/>
          </a:bodyPr>
          <a:lstStyle/>
          <a:p>
            <a:pPr algn="just">
              <a:lnSpc>
                <a:spcPts val="5930"/>
              </a:lnSpc>
            </a:pPr>
            <a:r>
              <a:rPr lang="en-US" sz="4236" b="1">
                <a:solidFill>
                  <a:srgbClr val="404040"/>
                </a:solidFill>
                <a:latin typeface="Roboto Condensed Bold"/>
                <a:ea typeface="Roboto Condensed Bold"/>
                <a:cs typeface="Roboto Condensed Bold"/>
                <a:sym typeface="Roboto Condensed Bold"/>
              </a:rPr>
              <a:t>Câu 7.</a:t>
            </a:r>
            <a:r>
              <a:rPr lang="en-US" sz="4236">
                <a:solidFill>
                  <a:srgbClr val="404040"/>
                </a:solidFill>
                <a:latin typeface="Roboto Condensed"/>
                <a:ea typeface="Roboto Condensed"/>
                <a:cs typeface="Roboto Condensed"/>
                <a:sym typeface="Roboto Condensed"/>
              </a:rPr>
              <a:t> Dòng nào nêu đúng cách tổ chức của bài thơ?</a:t>
            </a:r>
          </a:p>
          <a:p>
            <a:pPr algn="just">
              <a:lnSpc>
                <a:spcPts val="5930"/>
              </a:lnSpc>
            </a:pPr>
            <a:r>
              <a:rPr lang="en-US" sz="4236">
                <a:solidFill>
                  <a:srgbClr val="404040"/>
                </a:solidFill>
                <a:latin typeface="Roboto Condensed"/>
                <a:ea typeface="Roboto Condensed"/>
                <a:cs typeface="Roboto Condensed"/>
                <a:sym typeface="Roboto Condensed"/>
              </a:rPr>
              <a:t>A.  Đan xen những câu miêu tả hình ảnh bà ru cháu với lời ru của bà</a:t>
            </a:r>
          </a:p>
          <a:p>
            <a:pPr algn="just">
              <a:lnSpc>
                <a:spcPts val="5930"/>
              </a:lnSpc>
            </a:pPr>
            <a:r>
              <a:rPr lang="en-US" sz="4236">
                <a:solidFill>
                  <a:srgbClr val="404040"/>
                </a:solidFill>
                <a:latin typeface="Roboto Condensed"/>
                <a:ea typeface="Roboto Condensed"/>
                <a:cs typeface="Roboto Condensed"/>
                <a:sym typeface="Roboto Condensed"/>
              </a:rPr>
              <a:t>B.  Đan xen kể những câu chuyện cổ tích với lời ru của bà</a:t>
            </a:r>
          </a:p>
          <a:p>
            <a:pPr algn="just">
              <a:lnSpc>
                <a:spcPts val="5930"/>
              </a:lnSpc>
            </a:pPr>
            <a:r>
              <a:rPr lang="en-US" sz="4236">
                <a:solidFill>
                  <a:srgbClr val="404040"/>
                </a:solidFill>
                <a:latin typeface="Roboto Condensed"/>
                <a:ea typeface="Roboto Condensed"/>
                <a:cs typeface="Roboto Condensed"/>
                <a:sym typeface="Roboto Condensed"/>
              </a:rPr>
              <a:t>C.  Đan xen những câu “kể”, “dẫn dắt” của người con và những câu Kiều được trích dẫn nguyên vẹn</a:t>
            </a:r>
          </a:p>
          <a:p>
            <a:pPr algn="just">
              <a:lnSpc>
                <a:spcPts val="5930"/>
              </a:lnSpc>
            </a:pPr>
            <a:r>
              <a:rPr lang="en-US" sz="4236">
                <a:solidFill>
                  <a:srgbClr val="404040"/>
                </a:solidFill>
                <a:latin typeface="Roboto Condensed"/>
                <a:ea typeface="Roboto Condensed"/>
                <a:cs typeface="Roboto Condensed"/>
                <a:sym typeface="Roboto Condensed"/>
              </a:rPr>
              <a:t>D.  Đan xen những lời ru của bà với những câu Kiều được người con trích dẫn</a:t>
            </a:r>
          </a:p>
          <a:p>
            <a:pPr algn="just">
              <a:lnSpc>
                <a:spcPts val="5930"/>
              </a:lnSpc>
            </a:pPr>
            <a:endParaRPr lang="en-US" sz="4236">
              <a:solidFill>
                <a:srgbClr val="404040"/>
              </a:solidFill>
              <a:latin typeface="Roboto Condensed"/>
              <a:ea typeface="Roboto Condensed"/>
              <a:cs typeface="Roboto Condensed"/>
              <a:sym typeface="Roboto Condensed"/>
            </a:endParaRPr>
          </a:p>
        </p:txBody>
      </p:sp>
      <p:sp>
        <p:nvSpPr>
          <p:cNvPr id="9" name="TextBox 9"/>
          <p:cNvSpPr txBox="1"/>
          <p:nvPr/>
        </p:nvSpPr>
        <p:spPr>
          <a:xfrm>
            <a:off x="681744" y="1038225"/>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10" name="Freeform 10"/>
          <p:cNvSpPr/>
          <p:nvPr/>
        </p:nvSpPr>
        <p:spPr>
          <a:xfrm>
            <a:off x="51619" y="5143500"/>
            <a:ext cx="850615" cy="805957"/>
          </a:xfrm>
          <a:custGeom>
            <a:avLst/>
            <a:gdLst/>
            <a:ahLst/>
            <a:cxnLst/>
            <a:rect l="l" t="t" r="r" b="b"/>
            <a:pathLst>
              <a:path w="850615" h="805957">
                <a:moveTo>
                  <a:pt x="0" y="0"/>
                </a:moveTo>
                <a:lnTo>
                  <a:pt x="850615" y="0"/>
                </a:lnTo>
                <a:lnTo>
                  <a:pt x="850615" y="805957"/>
                </a:lnTo>
                <a:lnTo>
                  <a:pt x="0" y="80595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80493" y="-230443"/>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descr="88303bd94b425f5906ef5595c1eb2b9c"/>
          <p:cNvSpPr/>
          <p:nvPr/>
        </p:nvSpPr>
        <p:spPr>
          <a:xfrm>
            <a:off x="15140290" y="2925278"/>
            <a:ext cx="4238020" cy="7592166"/>
          </a:xfrm>
          <a:custGeom>
            <a:avLst/>
            <a:gdLst/>
            <a:ahLst/>
            <a:cxnLst/>
            <a:rect l="l" t="t" r="r" b="b"/>
            <a:pathLst>
              <a:path w="4238020" h="7592166">
                <a:moveTo>
                  <a:pt x="0" y="0"/>
                </a:moveTo>
                <a:lnTo>
                  <a:pt x="4238020" y="0"/>
                </a:lnTo>
                <a:lnTo>
                  <a:pt x="4238020" y="7592166"/>
                </a:lnTo>
                <a:lnTo>
                  <a:pt x="0" y="7592166"/>
                </a:lnTo>
                <a:lnTo>
                  <a:pt x="0" y="0"/>
                </a:lnTo>
                <a:close/>
              </a:path>
            </a:pathLst>
          </a:custGeom>
          <a:blipFill>
            <a:blip r:embed="rId5"/>
            <a:stretch>
              <a:fillRect t="-1414" b="-1414"/>
            </a:stretch>
          </a:blipFill>
        </p:spPr>
        <p:txBody>
          <a:bodyPr/>
          <a:lstStyle/>
          <a:p>
            <a:endParaRPr lang="en-US"/>
          </a:p>
        </p:txBody>
      </p:sp>
      <p:grpSp>
        <p:nvGrpSpPr>
          <p:cNvPr id="5" name="Group 5"/>
          <p:cNvGrpSpPr/>
          <p:nvPr/>
        </p:nvGrpSpPr>
        <p:grpSpPr>
          <a:xfrm>
            <a:off x="1028700" y="2330429"/>
            <a:ext cx="16717367" cy="6582668"/>
            <a:chOff x="0" y="0"/>
            <a:chExt cx="4402928" cy="1733707"/>
          </a:xfrm>
        </p:grpSpPr>
        <p:sp>
          <p:nvSpPr>
            <p:cNvPr id="6" name="Freeform 6"/>
            <p:cNvSpPr/>
            <p:nvPr/>
          </p:nvSpPr>
          <p:spPr>
            <a:xfrm>
              <a:off x="0" y="0"/>
              <a:ext cx="4402928" cy="1733707"/>
            </a:xfrm>
            <a:custGeom>
              <a:avLst/>
              <a:gdLst/>
              <a:ahLst/>
              <a:cxnLst/>
              <a:rect l="l" t="t" r="r" b="b"/>
              <a:pathLst>
                <a:path w="4402928" h="1733707">
                  <a:moveTo>
                    <a:pt x="23618" y="0"/>
                  </a:moveTo>
                  <a:lnTo>
                    <a:pt x="4379310" y="0"/>
                  </a:lnTo>
                  <a:cubicBezTo>
                    <a:pt x="4385574" y="0"/>
                    <a:pt x="4391581" y="2488"/>
                    <a:pt x="4396010" y="6918"/>
                  </a:cubicBezTo>
                  <a:cubicBezTo>
                    <a:pt x="4400440" y="11347"/>
                    <a:pt x="4402928" y="17354"/>
                    <a:pt x="4402928" y="23618"/>
                  </a:cubicBezTo>
                  <a:lnTo>
                    <a:pt x="4402928" y="1710088"/>
                  </a:lnTo>
                  <a:cubicBezTo>
                    <a:pt x="4402928" y="1716352"/>
                    <a:pt x="4400440" y="1722360"/>
                    <a:pt x="4396010" y="1726789"/>
                  </a:cubicBezTo>
                  <a:cubicBezTo>
                    <a:pt x="4391581" y="1731218"/>
                    <a:pt x="4385574" y="1733707"/>
                    <a:pt x="4379310" y="1733707"/>
                  </a:cubicBezTo>
                  <a:lnTo>
                    <a:pt x="23618" y="1733707"/>
                  </a:lnTo>
                  <a:cubicBezTo>
                    <a:pt x="17354" y="1733707"/>
                    <a:pt x="11347" y="1731218"/>
                    <a:pt x="6918" y="1726789"/>
                  </a:cubicBezTo>
                  <a:cubicBezTo>
                    <a:pt x="2488" y="1722360"/>
                    <a:pt x="0" y="1716352"/>
                    <a:pt x="0" y="1710088"/>
                  </a:cubicBezTo>
                  <a:lnTo>
                    <a:pt x="0" y="23618"/>
                  </a:lnTo>
                  <a:cubicBezTo>
                    <a:pt x="0" y="17354"/>
                    <a:pt x="2488" y="11347"/>
                    <a:pt x="6918" y="6918"/>
                  </a:cubicBezTo>
                  <a:cubicBezTo>
                    <a:pt x="11347" y="2488"/>
                    <a:pt x="17354" y="0"/>
                    <a:pt x="23618" y="0"/>
                  </a:cubicBezTo>
                  <a:close/>
                </a:path>
              </a:pathLst>
            </a:custGeom>
            <a:solidFill>
              <a:srgbClr val="E7E6E6">
                <a:alpha val="61961"/>
              </a:srgbClr>
            </a:solidFill>
          </p:spPr>
          <p:txBody>
            <a:bodyPr/>
            <a:lstStyle/>
            <a:p>
              <a:endParaRPr lang="en-US"/>
            </a:p>
          </p:txBody>
        </p:sp>
        <p:sp>
          <p:nvSpPr>
            <p:cNvPr id="7" name="TextBox 7"/>
            <p:cNvSpPr txBox="1"/>
            <p:nvPr/>
          </p:nvSpPr>
          <p:spPr>
            <a:xfrm>
              <a:off x="0" y="-152400"/>
              <a:ext cx="4402928" cy="1886107"/>
            </a:xfrm>
            <a:prstGeom prst="rect">
              <a:avLst/>
            </a:prstGeom>
          </p:spPr>
          <p:txBody>
            <a:bodyPr lIns="50800" tIns="50800" rIns="50800" bIns="50800" rtlCol="0" anchor="ctr"/>
            <a:lstStyle/>
            <a:p>
              <a:pPr algn="ctr">
                <a:lnSpc>
                  <a:spcPts val="4320"/>
                </a:lnSpc>
              </a:pPr>
              <a:endParaRPr/>
            </a:p>
          </p:txBody>
        </p:sp>
      </p:grpSp>
      <p:sp>
        <p:nvSpPr>
          <p:cNvPr id="8" name="TextBox 8"/>
          <p:cNvSpPr txBox="1"/>
          <p:nvPr/>
        </p:nvSpPr>
        <p:spPr>
          <a:xfrm>
            <a:off x="1228534" y="2399807"/>
            <a:ext cx="16317698" cy="7023100"/>
          </a:xfrm>
          <a:prstGeom prst="rect">
            <a:avLst/>
          </a:prstGeom>
        </p:spPr>
        <p:txBody>
          <a:bodyPr lIns="0" tIns="0" rIns="0" bIns="0" rtlCol="0" anchor="t">
            <a:spAutoFit/>
          </a:bodyPr>
          <a:lstStyle/>
          <a:p>
            <a:pPr algn="just">
              <a:lnSpc>
                <a:spcPts val="5599"/>
              </a:lnSpc>
            </a:pPr>
            <a:r>
              <a:rPr lang="en-US" sz="3999" b="1">
                <a:solidFill>
                  <a:srgbClr val="404040"/>
                </a:solidFill>
                <a:latin typeface="Roboto Condensed Bold"/>
                <a:ea typeface="Roboto Condensed Bold"/>
                <a:cs typeface="Roboto Condensed Bold"/>
                <a:sym typeface="Roboto Condensed Bold"/>
              </a:rPr>
              <a:t>Câu 7.</a:t>
            </a:r>
            <a:r>
              <a:rPr lang="en-US" sz="3999">
                <a:solidFill>
                  <a:srgbClr val="404040"/>
                </a:solidFill>
                <a:latin typeface="Roboto Condensed"/>
                <a:ea typeface="Roboto Condensed"/>
                <a:cs typeface="Roboto Condensed"/>
                <a:sym typeface="Roboto Condensed"/>
              </a:rPr>
              <a:t> Dòng nào dưới đây nêu đúng sức sống của </a:t>
            </a:r>
            <a:r>
              <a:rPr lang="en-US" sz="3999" i="1">
                <a:solidFill>
                  <a:srgbClr val="404040"/>
                </a:solidFill>
                <a:latin typeface="Roboto Condensed Italics"/>
                <a:ea typeface="Roboto Condensed Italics"/>
                <a:cs typeface="Roboto Condensed Italics"/>
                <a:sym typeface="Roboto Condensed Italics"/>
              </a:rPr>
              <a:t>Truyện Kiều</a:t>
            </a:r>
            <a:r>
              <a:rPr lang="en-US" sz="3999">
                <a:solidFill>
                  <a:srgbClr val="404040"/>
                </a:solidFill>
                <a:latin typeface="Roboto Condensed"/>
                <a:ea typeface="Roboto Condensed"/>
                <a:cs typeface="Roboto Condensed"/>
                <a:sym typeface="Roboto Condensed"/>
              </a:rPr>
              <a:t>?</a:t>
            </a:r>
          </a:p>
          <a:p>
            <a:pPr algn="just">
              <a:lnSpc>
                <a:spcPts val="5599"/>
              </a:lnSpc>
            </a:pPr>
            <a:r>
              <a:rPr lang="en-US" sz="3999">
                <a:solidFill>
                  <a:srgbClr val="404040"/>
                </a:solidFill>
                <a:latin typeface="Roboto Condensed"/>
                <a:ea typeface="Roboto Condensed"/>
                <a:cs typeface="Roboto Condensed"/>
                <a:sym typeface="Roboto Condensed"/>
              </a:rPr>
              <a:t>A.  </a:t>
            </a:r>
            <a:r>
              <a:rPr lang="en-US" sz="3999" i="1">
                <a:solidFill>
                  <a:srgbClr val="404040"/>
                </a:solidFill>
                <a:latin typeface="Roboto Condensed Italics"/>
                <a:ea typeface="Roboto Condensed Italics"/>
                <a:cs typeface="Roboto Condensed Italics"/>
                <a:sym typeface="Roboto Condensed Italics"/>
              </a:rPr>
              <a:t>Truyện Kiều</a:t>
            </a:r>
            <a:r>
              <a:rPr lang="en-US" sz="3999">
                <a:solidFill>
                  <a:srgbClr val="404040"/>
                </a:solidFill>
                <a:latin typeface="Roboto Condensed"/>
                <a:ea typeface="Roboto Condensed"/>
                <a:cs typeface="Roboto Condensed"/>
                <a:sym typeface="Roboto Condensed"/>
              </a:rPr>
              <a:t> qua sự tiếp nhận của người bà đã cho thấy sự yêu thích của người dân Việt Nam đối với tác phẩm của Nguyễn Du</a:t>
            </a:r>
          </a:p>
          <a:p>
            <a:pPr algn="just">
              <a:lnSpc>
                <a:spcPts val="5599"/>
              </a:lnSpc>
            </a:pPr>
            <a:r>
              <a:rPr lang="en-US" sz="3999">
                <a:solidFill>
                  <a:srgbClr val="404040"/>
                </a:solidFill>
                <a:latin typeface="Roboto Condensed"/>
                <a:ea typeface="Roboto Condensed"/>
                <a:cs typeface="Roboto Condensed"/>
                <a:sym typeface="Roboto Condensed"/>
              </a:rPr>
              <a:t>B.  Việc trở thành những câu hát ru khiến </a:t>
            </a:r>
            <a:r>
              <a:rPr lang="en-US" sz="3999" i="1">
                <a:solidFill>
                  <a:srgbClr val="404040"/>
                </a:solidFill>
                <a:latin typeface="Roboto Condensed Italics"/>
                <a:ea typeface="Roboto Condensed Italics"/>
                <a:cs typeface="Roboto Condensed Italics"/>
                <a:sym typeface="Roboto Condensed Italics"/>
              </a:rPr>
              <a:t>Truyện Kiều</a:t>
            </a:r>
            <a:r>
              <a:rPr lang="en-US" sz="3999">
                <a:solidFill>
                  <a:srgbClr val="404040"/>
                </a:solidFill>
                <a:latin typeface="Roboto Condensed"/>
                <a:ea typeface="Roboto Condensed"/>
                <a:cs typeface="Roboto Condensed"/>
                <a:sym typeface="Roboto Condensed"/>
              </a:rPr>
              <a:t> có một đời sống khác so với những tác phẩm văn học thông thường</a:t>
            </a:r>
          </a:p>
          <a:p>
            <a:pPr algn="just">
              <a:lnSpc>
                <a:spcPts val="5599"/>
              </a:lnSpc>
            </a:pPr>
            <a:r>
              <a:rPr lang="en-US" sz="3999">
                <a:solidFill>
                  <a:srgbClr val="404040"/>
                </a:solidFill>
                <a:latin typeface="Roboto Condensed"/>
                <a:ea typeface="Roboto Condensed"/>
                <a:cs typeface="Roboto Condensed"/>
                <a:sym typeface="Roboto Condensed"/>
              </a:rPr>
              <a:t>C.  </a:t>
            </a:r>
            <a:r>
              <a:rPr lang="en-US" sz="3999" i="1">
                <a:solidFill>
                  <a:srgbClr val="404040"/>
                </a:solidFill>
                <a:latin typeface="Roboto Condensed Italics"/>
                <a:ea typeface="Roboto Condensed Italics"/>
                <a:cs typeface="Roboto Condensed Italics"/>
                <a:sym typeface="Roboto Condensed Italics"/>
              </a:rPr>
              <a:t>Truyện Kiều </a:t>
            </a:r>
            <a:r>
              <a:rPr lang="en-US" sz="3999">
                <a:solidFill>
                  <a:srgbClr val="404040"/>
                </a:solidFill>
                <a:latin typeface="Roboto Condensed"/>
                <a:ea typeface="Roboto Condensed"/>
                <a:cs typeface="Roboto Condensed"/>
                <a:sym typeface="Roboto Condensed"/>
              </a:rPr>
              <a:t>qua lời ru đã mang lại cho trẻ những giai điệu êm đềm, giúp trẻ thẩm thấu được ngôn từ một cách tự nhiên</a:t>
            </a:r>
          </a:p>
          <a:p>
            <a:pPr algn="just">
              <a:lnSpc>
                <a:spcPts val="5599"/>
              </a:lnSpc>
            </a:pPr>
            <a:r>
              <a:rPr lang="en-US" sz="3999">
                <a:solidFill>
                  <a:srgbClr val="404040"/>
                </a:solidFill>
                <a:latin typeface="Roboto Condensed"/>
                <a:ea typeface="Roboto Condensed"/>
                <a:cs typeface="Roboto Condensed"/>
                <a:sym typeface="Roboto Condensed"/>
              </a:rPr>
              <a:t>D.  </a:t>
            </a:r>
            <a:r>
              <a:rPr lang="en-US" sz="3999" i="1">
                <a:solidFill>
                  <a:srgbClr val="404040"/>
                </a:solidFill>
                <a:latin typeface="Roboto Condensed Italics"/>
                <a:ea typeface="Roboto Condensed Italics"/>
                <a:cs typeface="Roboto Condensed Italics"/>
                <a:sym typeface="Roboto Condensed Italics"/>
              </a:rPr>
              <a:t>Truyện Kiều</a:t>
            </a:r>
            <a:r>
              <a:rPr lang="en-US" sz="3999">
                <a:solidFill>
                  <a:srgbClr val="404040"/>
                </a:solidFill>
                <a:latin typeface="Roboto Condensed"/>
                <a:ea typeface="Roboto Condensed"/>
                <a:cs typeface="Roboto Condensed"/>
                <a:sym typeface="Roboto Condensed"/>
              </a:rPr>
              <a:t> được tiếp nhận từ thế hệ này qua thế hệ khác đã chứng tỏ sức sống trường tồn của tác phẩm theo thời gian</a:t>
            </a:r>
          </a:p>
          <a:p>
            <a:pPr algn="just">
              <a:lnSpc>
                <a:spcPts val="5599"/>
              </a:lnSpc>
            </a:pPr>
            <a:endParaRPr lang="en-US" sz="3999">
              <a:solidFill>
                <a:srgbClr val="404040"/>
              </a:solidFill>
              <a:latin typeface="Roboto Condensed"/>
              <a:ea typeface="Roboto Condensed"/>
              <a:cs typeface="Roboto Condensed"/>
              <a:sym typeface="Roboto Condensed"/>
            </a:endParaRPr>
          </a:p>
        </p:txBody>
      </p:sp>
      <p:sp>
        <p:nvSpPr>
          <p:cNvPr id="9" name="TextBox 9"/>
          <p:cNvSpPr txBox="1"/>
          <p:nvPr/>
        </p:nvSpPr>
        <p:spPr>
          <a:xfrm>
            <a:off x="681744" y="1038225"/>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10" name="Freeform 10"/>
          <p:cNvSpPr/>
          <p:nvPr/>
        </p:nvSpPr>
        <p:spPr>
          <a:xfrm>
            <a:off x="178085" y="7285276"/>
            <a:ext cx="850615" cy="805957"/>
          </a:xfrm>
          <a:custGeom>
            <a:avLst/>
            <a:gdLst/>
            <a:ahLst/>
            <a:cxnLst/>
            <a:rect l="l" t="t" r="r" b="b"/>
            <a:pathLst>
              <a:path w="850615" h="805957">
                <a:moveTo>
                  <a:pt x="0" y="0"/>
                </a:moveTo>
                <a:lnTo>
                  <a:pt x="850615" y="0"/>
                </a:lnTo>
                <a:lnTo>
                  <a:pt x="850615" y="805957"/>
                </a:lnTo>
                <a:lnTo>
                  <a:pt x="0" y="80595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grpSp>
        <p:nvGrpSpPr>
          <p:cNvPr id="4" name="Group 4"/>
          <p:cNvGrpSpPr/>
          <p:nvPr/>
        </p:nvGrpSpPr>
        <p:grpSpPr>
          <a:xfrm>
            <a:off x="882555" y="3697744"/>
            <a:ext cx="10454525" cy="4080046"/>
            <a:chOff x="0" y="0"/>
            <a:chExt cx="2753455" cy="1074580"/>
          </a:xfrm>
        </p:grpSpPr>
        <p:sp>
          <p:nvSpPr>
            <p:cNvPr id="5" name="Freeform 5"/>
            <p:cNvSpPr/>
            <p:nvPr/>
          </p:nvSpPr>
          <p:spPr>
            <a:xfrm>
              <a:off x="0" y="0"/>
              <a:ext cx="2753455" cy="1074580"/>
            </a:xfrm>
            <a:custGeom>
              <a:avLst/>
              <a:gdLst/>
              <a:ahLst/>
              <a:cxnLst/>
              <a:rect l="l" t="t" r="r" b="b"/>
              <a:pathLst>
                <a:path w="2753455" h="1074580">
                  <a:moveTo>
                    <a:pt x="37767" y="0"/>
                  </a:moveTo>
                  <a:lnTo>
                    <a:pt x="2715688" y="0"/>
                  </a:lnTo>
                  <a:cubicBezTo>
                    <a:pt x="2725704" y="0"/>
                    <a:pt x="2735311" y="3979"/>
                    <a:pt x="2742393" y="11062"/>
                  </a:cubicBezTo>
                  <a:cubicBezTo>
                    <a:pt x="2749476" y="18144"/>
                    <a:pt x="2753455" y="27751"/>
                    <a:pt x="2753455" y="37767"/>
                  </a:cubicBezTo>
                  <a:lnTo>
                    <a:pt x="2753455" y="1036813"/>
                  </a:lnTo>
                  <a:cubicBezTo>
                    <a:pt x="2753455" y="1057671"/>
                    <a:pt x="2736546" y="1074580"/>
                    <a:pt x="2715688" y="1074580"/>
                  </a:cubicBezTo>
                  <a:lnTo>
                    <a:pt x="37767" y="1074580"/>
                  </a:lnTo>
                  <a:cubicBezTo>
                    <a:pt x="27751" y="1074580"/>
                    <a:pt x="18144" y="1070601"/>
                    <a:pt x="11062" y="1063518"/>
                  </a:cubicBezTo>
                  <a:cubicBezTo>
                    <a:pt x="3979" y="1056436"/>
                    <a:pt x="0" y="1046829"/>
                    <a:pt x="0" y="1036813"/>
                  </a:cubicBezTo>
                  <a:lnTo>
                    <a:pt x="0" y="37767"/>
                  </a:lnTo>
                  <a:cubicBezTo>
                    <a:pt x="0" y="16909"/>
                    <a:pt x="16909" y="0"/>
                    <a:pt x="37767" y="0"/>
                  </a:cubicBezTo>
                  <a:close/>
                </a:path>
              </a:pathLst>
            </a:custGeom>
            <a:solidFill>
              <a:srgbClr val="E7E6E6"/>
            </a:solidFill>
          </p:spPr>
          <p:txBody>
            <a:bodyPr/>
            <a:lstStyle/>
            <a:p>
              <a:endParaRPr lang="en-US"/>
            </a:p>
          </p:txBody>
        </p:sp>
        <p:sp>
          <p:nvSpPr>
            <p:cNvPr id="6" name="TextBox 6"/>
            <p:cNvSpPr txBox="1"/>
            <p:nvPr/>
          </p:nvSpPr>
          <p:spPr>
            <a:xfrm>
              <a:off x="0" y="-152400"/>
              <a:ext cx="2753455" cy="1226980"/>
            </a:xfrm>
            <a:prstGeom prst="rect">
              <a:avLst/>
            </a:prstGeom>
          </p:spPr>
          <p:txBody>
            <a:bodyPr lIns="50800" tIns="50800" rIns="50800" bIns="50800" rtlCol="0" anchor="ctr"/>
            <a:lstStyle/>
            <a:p>
              <a:pPr algn="ctr">
                <a:lnSpc>
                  <a:spcPts val="4320"/>
                </a:lnSpc>
              </a:pPr>
              <a:endParaRPr/>
            </a:p>
          </p:txBody>
        </p:sp>
      </p:grpSp>
      <p:sp>
        <p:nvSpPr>
          <p:cNvPr id="7" name="Freeform 7"/>
          <p:cNvSpPr/>
          <p:nvPr/>
        </p:nvSpPr>
        <p:spPr>
          <a:xfrm>
            <a:off x="11440268" y="-748658"/>
            <a:ext cx="11767006" cy="11357044"/>
          </a:xfrm>
          <a:custGeom>
            <a:avLst/>
            <a:gdLst/>
            <a:ahLst/>
            <a:cxnLst/>
            <a:rect l="l" t="t" r="r" b="b"/>
            <a:pathLst>
              <a:path w="11767006" h="11357044">
                <a:moveTo>
                  <a:pt x="0" y="0"/>
                </a:moveTo>
                <a:lnTo>
                  <a:pt x="11767005" y="0"/>
                </a:lnTo>
                <a:lnTo>
                  <a:pt x="11767005" y="11357044"/>
                </a:lnTo>
                <a:lnTo>
                  <a:pt x="0" y="1135704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Freeform 8"/>
          <p:cNvSpPr/>
          <p:nvPr/>
        </p:nvSpPr>
        <p:spPr>
          <a:xfrm>
            <a:off x="11440268" y="482327"/>
            <a:ext cx="7124729" cy="9804673"/>
          </a:xfrm>
          <a:custGeom>
            <a:avLst/>
            <a:gdLst/>
            <a:ahLst/>
            <a:cxnLst/>
            <a:rect l="l" t="t" r="r" b="b"/>
            <a:pathLst>
              <a:path w="7124729" h="9804673">
                <a:moveTo>
                  <a:pt x="0" y="0"/>
                </a:moveTo>
                <a:lnTo>
                  <a:pt x="7124728" y="0"/>
                </a:lnTo>
                <a:lnTo>
                  <a:pt x="7124728" y="9804673"/>
                </a:lnTo>
                <a:lnTo>
                  <a:pt x="0" y="9804673"/>
                </a:lnTo>
                <a:lnTo>
                  <a:pt x="0" y="0"/>
                </a:lnTo>
                <a:close/>
              </a:path>
            </a:pathLst>
          </a:custGeom>
          <a:blipFill>
            <a:blip r:embed="rId7"/>
            <a:stretch>
              <a:fillRect/>
            </a:stretch>
          </a:blipFill>
        </p:spPr>
        <p:txBody>
          <a:bodyPr/>
          <a:lstStyle/>
          <a:p>
            <a:endParaRPr lang="en-US"/>
          </a:p>
        </p:txBody>
      </p:sp>
      <p:sp>
        <p:nvSpPr>
          <p:cNvPr id="9" name="TextBox 9"/>
          <p:cNvSpPr txBox="1"/>
          <p:nvPr/>
        </p:nvSpPr>
        <p:spPr>
          <a:xfrm>
            <a:off x="710633" y="566738"/>
            <a:ext cx="9378553" cy="923925"/>
          </a:xfrm>
          <a:prstGeom prst="rect">
            <a:avLst/>
          </a:prstGeom>
        </p:spPr>
        <p:txBody>
          <a:bodyPr lIns="0" tIns="0" rIns="0" bIns="0" rtlCol="0" anchor="t">
            <a:spAutoFit/>
          </a:bodyPr>
          <a:lstStyle/>
          <a:p>
            <a:pPr algn="ctr">
              <a:lnSpc>
                <a:spcPts val="7319"/>
              </a:lnSpc>
              <a:spcBef>
                <a:spcPct val="0"/>
              </a:spcBef>
            </a:pPr>
            <a:r>
              <a:rPr lang="en-US" sz="6099" b="1">
                <a:solidFill>
                  <a:srgbClr val="404040"/>
                </a:solidFill>
                <a:latin typeface="Fraunces Bold"/>
                <a:ea typeface="Fraunces Bold"/>
                <a:cs typeface="Fraunces Bold"/>
                <a:sym typeface="Fraunces Bold"/>
              </a:rPr>
              <a:t>3. KHÁM PHÁ VĂN BẢN</a:t>
            </a:r>
          </a:p>
        </p:txBody>
      </p:sp>
      <p:sp>
        <p:nvSpPr>
          <p:cNvPr id="10" name="TextBox 10"/>
          <p:cNvSpPr txBox="1"/>
          <p:nvPr/>
        </p:nvSpPr>
        <p:spPr>
          <a:xfrm>
            <a:off x="-1953571" y="1661132"/>
            <a:ext cx="10494200" cy="941068"/>
          </a:xfrm>
          <a:prstGeom prst="rect">
            <a:avLst/>
          </a:prstGeom>
        </p:spPr>
        <p:txBody>
          <a:bodyPr lIns="0" tIns="0" rIns="0" bIns="0" rtlCol="0" anchor="t">
            <a:spAutoFit/>
          </a:bodyPr>
          <a:lstStyle/>
          <a:p>
            <a:pPr algn="ctr">
              <a:lnSpc>
                <a:spcPts val="7920"/>
              </a:lnSpc>
              <a:spcBef>
                <a:spcPct val="0"/>
              </a:spcBef>
            </a:pPr>
            <a:r>
              <a:rPr lang="en-US" sz="4400">
                <a:solidFill>
                  <a:srgbClr val="404040"/>
                </a:solidFill>
                <a:latin typeface="#9Slide05 Dear Saturday"/>
                <a:ea typeface="#9Slide05 Dear Saturday"/>
                <a:cs typeface="#9Slide05 Dear Saturday"/>
                <a:sym typeface="#9Slide05 Dear Saturday"/>
              </a:rPr>
              <a:t>3.1 Tác giả, văn bản</a:t>
            </a:r>
          </a:p>
        </p:txBody>
      </p:sp>
      <p:sp>
        <p:nvSpPr>
          <p:cNvPr id="11" name="TextBox 11"/>
          <p:cNvSpPr txBox="1"/>
          <p:nvPr/>
        </p:nvSpPr>
        <p:spPr>
          <a:xfrm>
            <a:off x="1316048" y="4678819"/>
            <a:ext cx="9587537" cy="1762125"/>
          </a:xfrm>
          <a:prstGeom prst="rect">
            <a:avLst/>
          </a:prstGeom>
        </p:spPr>
        <p:txBody>
          <a:bodyPr lIns="0" tIns="0" rIns="0" bIns="0" rtlCol="0" anchor="t">
            <a:spAutoFit/>
          </a:bodyPr>
          <a:lstStyle/>
          <a:p>
            <a:pPr algn="just">
              <a:lnSpc>
                <a:spcPts val="7200"/>
              </a:lnSpc>
              <a:spcBef>
                <a:spcPct val="0"/>
              </a:spcBef>
            </a:pPr>
            <a:r>
              <a:rPr lang="en-US" sz="4000">
                <a:solidFill>
                  <a:srgbClr val="404040"/>
                </a:solidFill>
                <a:latin typeface="Roboto Condensed"/>
                <a:ea typeface="Roboto Condensed"/>
                <a:cs typeface="Roboto Condensed"/>
                <a:sym typeface="Roboto Condensed"/>
              </a:rPr>
              <a:t>Đọc chú thích SGK tr.102 và nêu thông tin chính về tác giả Vũ Cao.</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a:off x="0" y="3117695"/>
            <a:ext cx="1388924" cy="1466705"/>
          </a:xfrm>
          <a:custGeom>
            <a:avLst/>
            <a:gdLst/>
            <a:ahLst/>
            <a:cxnLst/>
            <a:rect l="l" t="t" r="r" b="b"/>
            <a:pathLst>
              <a:path w="1388924" h="1466705">
                <a:moveTo>
                  <a:pt x="0" y="0"/>
                </a:moveTo>
                <a:lnTo>
                  <a:pt x="1388924" y="0"/>
                </a:lnTo>
                <a:lnTo>
                  <a:pt x="1388924" y="1466705"/>
                </a:lnTo>
                <a:lnTo>
                  <a:pt x="0" y="1466705"/>
                </a:lnTo>
                <a:lnTo>
                  <a:pt x="0" y="0"/>
                </a:lnTo>
                <a:close/>
              </a:path>
            </a:pathLst>
          </a:custGeom>
          <a:blipFill>
            <a:blip r:embed="rId4"/>
            <a:stretch>
              <a:fillRect/>
            </a:stretch>
          </a:blipFill>
        </p:spPr>
        <p:txBody>
          <a:bodyPr/>
          <a:lstStyle/>
          <a:p>
            <a:endParaRPr lang="en-US"/>
          </a:p>
        </p:txBody>
      </p:sp>
      <p:sp>
        <p:nvSpPr>
          <p:cNvPr id="4" name="Freeform 4"/>
          <p:cNvSpPr/>
          <p:nvPr/>
        </p:nvSpPr>
        <p:spPr>
          <a:xfrm>
            <a:off x="0" y="5346302"/>
            <a:ext cx="1388924" cy="1466705"/>
          </a:xfrm>
          <a:custGeom>
            <a:avLst/>
            <a:gdLst/>
            <a:ahLst/>
            <a:cxnLst/>
            <a:rect l="l" t="t" r="r" b="b"/>
            <a:pathLst>
              <a:path w="1388924" h="1466705">
                <a:moveTo>
                  <a:pt x="0" y="0"/>
                </a:moveTo>
                <a:lnTo>
                  <a:pt x="1388924" y="0"/>
                </a:lnTo>
                <a:lnTo>
                  <a:pt x="1388924" y="1466706"/>
                </a:lnTo>
                <a:lnTo>
                  <a:pt x="0" y="1466706"/>
                </a:lnTo>
                <a:lnTo>
                  <a:pt x="0" y="0"/>
                </a:lnTo>
                <a:close/>
              </a:path>
            </a:pathLst>
          </a:custGeom>
          <a:blipFill>
            <a:blip r:embed="rId4"/>
            <a:stretch>
              <a:fillRect/>
            </a:stretch>
          </a:blipFill>
        </p:spPr>
        <p:txBody>
          <a:bodyPr/>
          <a:lstStyle/>
          <a:p>
            <a:endParaRPr lang="en-US"/>
          </a:p>
        </p:txBody>
      </p:sp>
      <p:grpSp>
        <p:nvGrpSpPr>
          <p:cNvPr id="5" name="Group 5"/>
          <p:cNvGrpSpPr/>
          <p:nvPr/>
        </p:nvGrpSpPr>
        <p:grpSpPr>
          <a:xfrm>
            <a:off x="1402688" y="2955439"/>
            <a:ext cx="9908598" cy="1628961"/>
            <a:chOff x="0" y="0"/>
            <a:chExt cx="2609672" cy="429027"/>
          </a:xfrm>
        </p:grpSpPr>
        <p:sp>
          <p:nvSpPr>
            <p:cNvPr id="6" name="Freeform 6"/>
            <p:cNvSpPr/>
            <p:nvPr/>
          </p:nvSpPr>
          <p:spPr>
            <a:xfrm>
              <a:off x="0" y="0"/>
              <a:ext cx="2609672" cy="429027"/>
            </a:xfrm>
            <a:custGeom>
              <a:avLst/>
              <a:gdLst/>
              <a:ahLst/>
              <a:cxnLst/>
              <a:rect l="l" t="t" r="r" b="b"/>
              <a:pathLst>
                <a:path w="2609672" h="429027">
                  <a:moveTo>
                    <a:pt x="39848" y="0"/>
                  </a:moveTo>
                  <a:lnTo>
                    <a:pt x="2569824" y="0"/>
                  </a:lnTo>
                  <a:cubicBezTo>
                    <a:pt x="2591831" y="0"/>
                    <a:pt x="2609672" y="17841"/>
                    <a:pt x="2609672" y="39848"/>
                  </a:cubicBezTo>
                  <a:lnTo>
                    <a:pt x="2609672" y="389179"/>
                  </a:lnTo>
                  <a:cubicBezTo>
                    <a:pt x="2609672" y="411186"/>
                    <a:pt x="2591831" y="429027"/>
                    <a:pt x="2569824" y="429027"/>
                  </a:cubicBezTo>
                  <a:lnTo>
                    <a:pt x="39848" y="429027"/>
                  </a:lnTo>
                  <a:cubicBezTo>
                    <a:pt x="17841" y="429027"/>
                    <a:pt x="0" y="411186"/>
                    <a:pt x="0" y="389179"/>
                  </a:cubicBezTo>
                  <a:lnTo>
                    <a:pt x="0" y="39848"/>
                  </a:lnTo>
                  <a:cubicBezTo>
                    <a:pt x="0" y="17841"/>
                    <a:pt x="17841" y="0"/>
                    <a:pt x="39848" y="0"/>
                  </a:cubicBezTo>
                  <a:close/>
                </a:path>
              </a:pathLst>
            </a:custGeom>
            <a:solidFill>
              <a:srgbClr val="E7E6E6"/>
            </a:solidFill>
          </p:spPr>
          <p:txBody>
            <a:bodyPr/>
            <a:lstStyle/>
            <a:p>
              <a:endParaRPr lang="en-US"/>
            </a:p>
          </p:txBody>
        </p:sp>
        <p:sp>
          <p:nvSpPr>
            <p:cNvPr id="7" name="TextBox 7"/>
            <p:cNvSpPr txBox="1"/>
            <p:nvPr/>
          </p:nvSpPr>
          <p:spPr>
            <a:xfrm>
              <a:off x="0" y="-180975"/>
              <a:ext cx="2609672" cy="610002"/>
            </a:xfrm>
            <a:prstGeom prst="rect">
              <a:avLst/>
            </a:prstGeom>
          </p:spPr>
          <p:txBody>
            <a:bodyPr lIns="50800" tIns="50800" rIns="50800" bIns="50800" rtlCol="0" anchor="ctr"/>
            <a:lstStyle/>
            <a:p>
              <a:pPr algn="ctr">
                <a:lnSpc>
                  <a:spcPts val="5039"/>
                </a:lnSpc>
              </a:pPr>
              <a:endParaRPr/>
            </a:p>
          </p:txBody>
        </p:sp>
      </p:grpSp>
      <p:grpSp>
        <p:nvGrpSpPr>
          <p:cNvPr id="8" name="Group 8"/>
          <p:cNvGrpSpPr/>
          <p:nvPr/>
        </p:nvGrpSpPr>
        <p:grpSpPr>
          <a:xfrm>
            <a:off x="1504774" y="5279725"/>
            <a:ext cx="10073808" cy="2051836"/>
            <a:chOff x="0" y="0"/>
            <a:chExt cx="2653184" cy="540401"/>
          </a:xfrm>
        </p:grpSpPr>
        <p:sp>
          <p:nvSpPr>
            <p:cNvPr id="9" name="Freeform 9"/>
            <p:cNvSpPr/>
            <p:nvPr/>
          </p:nvSpPr>
          <p:spPr>
            <a:xfrm>
              <a:off x="0" y="0"/>
              <a:ext cx="2653184" cy="540401"/>
            </a:xfrm>
            <a:custGeom>
              <a:avLst/>
              <a:gdLst/>
              <a:ahLst/>
              <a:cxnLst/>
              <a:rect l="l" t="t" r="r" b="b"/>
              <a:pathLst>
                <a:path w="2653184" h="540401">
                  <a:moveTo>
                    <a:pt x="39195" y="0"/>
                  </a:moveTo>
                  <a:lnTo>
                    <a:pt x="2613989" y="0"/>
                  </a:lnTo>
                  <a:cubicBezTo>
                    <a:pt x="2624385" y="0"/>
                    <a:pt x="2634354" y="4129"/>
                    <a:pt x="2641704" y="11480"/>
                  </a:cubicBezTo>
                  <a:cubicBezTo>
                    <a:pt x="2649055" y="18830"/>
                    <a:pt x="2653184" y="28799"/>
                    <a:pt x="2653184" y="39195"/>
                  </a:cubicBezTo>
                  <a:lnTo>
                    <a:pt x="2653184" y="501207"/>
                  </a:lnTo>
                  <a:cubicBezTo>
                    <a:pt x="2653184" y="511602"/>
                    <a:pt x="2649055" y="521571"/>
                    <a:pt x="2641704" y="528921"/>
                  </a:cubicBezTo>
                  <a:cubicBezTo>
                    <a:pt x="2634354" y="536272"/>
                    <a:pt x="2624385" y="540401"/>
                    <a:pt x="2613989" y="540401"/>
                  </a:cubicBezTo>
                  <a:lnTo>
                    <a:pt x="39195" y="540401"/>
                  </a:lnTo>
                  <a:cubicBezTo>
                    <a:pt x="28799" y="540401"/>
                    <a:pt x="18830" y="536272"/>
                    <a:pt x="11480" y="528921"/>
                  </a:cubicBezTo>
                  <a:cubicBezTo>
                    <a:pt x="4129" y="521571"/>
                    <a:pt x="0" y="511602"/>
                    <a:pt x="0" y="501207"/>
                  </a:cubicBezTo>
                  <a:lnTo>
                    <a:pt x="0" y="39195"/>
                  </a:lnTo>
                  <a:cubicBezTo>
                    <a:pt x="0" y="28799"/>
                    <a:pt x="4129" y="18830"/>
                    <a:pt x="11480" y="11480"/>
                  </a:cubicBezTo>
                  <a:cubicBezTo>
                    <a:pt x="18830" y="4129"/>
                    <a:pt x="28799" y="0"/>
                    <a:pt x="39195" y="0"/>
                  </a:cubicBezTo>
                  <a:close/>
                </a:path>
              </a:pathLst>
            </a:custGeom>
            <a:solidFill>
              <a:srgbClr val="E7E6E6"/>
            </a:solidFill>
          </p:spPr>
          <p:txBody>
            <a:bodyPr/>
            <a:lstStyle/>
            <a:p>
              <a:endParaRPr lang="en-US"/>
            </a:p>
          </p:txBody>
        </p:sp>
        <p:sp>
          <p:nvSpPr>
            <p:cNvPr id="10" name="TextBox 10"/>
            <p:cNvSpPr txBox="1"/>
            <p:nvPr/>
          </p:nvSpPr>
          <p:spPr>
            <a:xfrm>
              <a:off x="0" y="-180975"/>
              <a:ext cx="2653184" cy="721376"/>
            </a:xfrm>
            <a:prstGeom prst="rect">
              <a:avLst/>
            </a:prstGeom>
          </p:spPr>
          <p:txBody>
            <a:bodyPr lIns="50800" tIns="50800" rIns="50800" bIns="50800" rtlCol="0" anchor="ctr"/>
            <a:lstStyle/>
            <a:p>
              <a:pPr algn="ctr">
                <a:lnSpc>
                  <a:spcPts val="5039"/>
                </a:lnSpc>
              </a:pPr>
              <a:endParaRPr/>
            </a:p>
          </p:txBody>
        </p:sp>
      </p:grpSp>
      <p:sp>
        <p:nvSpPr>
          <p:cNvPr id="11" name="Freeform 11"/>
          <p:cNvSpPr/>
          <p:nvPr/>
        </p:nvSpPr>
        <p:spPr>
          <a:xfrm>
            <a:off x="11440268" y="-748658"/>
            <a:ext cx="11767006" cy="11357044"/>
          </a:xfrm>
          <a:custGeom>
            <a:avLst/>
            <a:gdLst/>
            <a:ahLst/>
            <a:cxnLst/>
            <a:rect l="l" t="t" r="r" b="b"/>
            <a:pathLst>
              <a:path w="11767006" h="11357044">
                <a:moveTo>
                  <a:pt x="0" y="0"/>
                </a:moveTo>
                <a:lnTo>
                  <a:pt x="11767005" y="0"/>
                </a:lnTo>
                <a:lnTo>
                  <a:pt x="11767005" y="11357044"/>
                </a:lnTo>
                <a:lnTo>
                  <a:pt x="0" y="1135704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12" name="Freeform 12"/>
          <p:cNvSpPr/>
          <p:nvPr/>
        </p:nvSpPr>
        <p:spPr>
          <a:xfrm>
            <a:off x="11440268" y="482327"/>
            <a:ext cx="7124729" cy="9804673"/>
          </a:xfrm>
          <a:custGeom>
            <a:avLst/>
            <a:gdLst/>
            <a:ahLst/>
            <a:cxnLst/>
            <a:rect l="l" t="t" r="r" b="b"/>
            <a:pathLst>
              <a:path w="7124729" h="9804673">
                <a:moveTo>
                  <a:pt x="0" y="0"/>
                </a:moveTo>
                <a:lnTo>
                  <a:pt x="7124728" y="0"/>
                </a:lnTo>
                <a:lnTo>
                  <a:pt x="7124728" y="9804673"/>
                </a:lnTo>
                <a:lnTo>
                  <a:pt x="0" y="9804673"/>
                </a:lnTo>
                <a:lnTo>
                  <a:pt x="0" y="0"/>
                </a:lnTo>
                <a:close/>
              </a:path>
            </a:pathLst>
          </a:custGeom>
          <a:blipFill>
            <a:blip r:embed="rId7"/>
            <a:stretch>
              <a:fillRect/>
            </a:stretch>
          </a:blipFill>
        </p:spPr>
        <p:txBody>
          <a:bodyPr/>
          <a:lstStyle/>
          <a:p>
            <a:endParaRPr lang="en-US"/>
          </a:p>
        </p:txBody>
      </p:sp>
      <p:sp>
        <p:nvSpPr>
          <p:cNvPr id="13" name="TextBox 13"/>
          <p:cNvSpPr txBox="1"/>
          <p:nvPr/>
        </p:nvSpPr>
        <p:spPr>
          <a:xfrm>
            <a:off x="2062391" y="3436855"/>
            <a:ext cx="11060404" cy="721995"/>
          </a:xfrm>
          <a:prstGeom prst="rect">
            <a:avLst/>
          </a:prstGeom>
        </p:spPr>
        <p:txBody>
          <a:bodyPr lIns="0" tIns="0" rIns="0" bIns="0" rtlCol="0" anchor="t">
            <a:spAutoFit/>
          </a:bodyPr>
          <a:lstStyle/>
          <a:p>
            <a:pPr algn="just">
              <a:lnSpc>
                <a:spcPts val="5879"/>
              </a:lnSpc>
            </a:pPr>
            <a:r>
              <a:rPr lang="en-US" sz="4199">
                <a:solidFill>
                  <a:srgbClr val="404040"/>
                </a:solidFill>
                <a:latin typeface="Roboto Condensed"/>
                <a:ea typeface="Roboto Condensed"/>
                <a:cs typeface="Roboto Condensed"/>
                <a:sym typeface="Roboto Condensed"/>
              </a:rPr>
              <a:t>Vũ Cao (1922-2007) quê ở Nam Định</a:t>
            </a:r>
          </a:p>
        </p:txBody>
      </p:sp>
      <p:sp>
        <p:nvSpPr>
          <p:cNvPr id="14" name="TextBox 14"/>
          <p:cNvSpPr txBox="1"/>
          <p:nvPr/>
        </p:nvSpPr>
        <p:spPr>
          <a:xfrm>
            <a:off x="1833886" y="5724618"/>
            <a:ext cx="8492895" cy="1285875"/>
          </a:xfrm>
          <a:prstGeom prst="rect">
            <a:avLst/>
          </a:prstGeom>
        </p:spPr>
        <p:txBody>
          <a:bodyPr lIns="0" tIns="0" rIns="0" bIns="0" rtlCol="0" anchor="t">
            <a:spAutoFit/>
          </a:bodyPr>
          <a:lstStyle/>
          <a:p>
            <a:pPr algn="just">
              <a:lnSpc>
                <a:spcPts val="5039"/>
              </a:lnSpc>
              <a:spcBef>
                <a:spcPct val="0"/>
              </a:spcBef>
            </a:pPr>
            <a:r>
              <a:rPr lang="en-US" sz="4199">
                <a:solidFill>
                  <a:srgbClr val="404040"/>
                </a:solidFill>
                <a:latin typeface="Roboto Condensed"/>
                <a:ea typeface="Roboto Condensed"/>
                <a:cs typeface="Roboto Condensed"/>
                <a:sym typeface="Roboto Condensed"/>
              </a:rPr>
              <a:t>Thơ ông viết về đề tài kháng chiến, hình ảnh thơ trẻ trung, tươi mới, giàu cảm xúc</a:t>
            </a:r>
          </a:p>
        </p:txBody>
      </p:sp>
      <p:sp>
        <p:nvSpPr>
          <p:cNvPr id="15" name="TextBox 15"/>
          <p:cNvSpPr txBox="1"/>
          <p:nvPr/>
        </p:nvSpPr>
        <p:spPr>
          <a:xfrm>
            <a:off x="-1792541" y="519681"/>
            <a:ext cx="12119322" cy="1063074"/>
          </a:xfrm>
          <a:prstGeom prst="rect">
            <a:avLst/>
          </a:prstGeom>
        </p:spPr>
        <p:txBody>
          <a:bodyPr lIns="0" tIns="0" rIns="0" bIns="0" rtlCol="0" anchor="t">
            <a:spAutoFit/>
          </a:bodyPr>
          <a:lstStyle/>
          <a:p>
            <a:pPr algn="ctr">
              <a:lnSpc>
                <a:spcPts val="9146"/>
              </a:lnSpc>
              <a:spcBef>
                <a:spcPct val="0"/>
              </a:spcBef>
            </a:pPr>
            <a:r>
              <a:rPr lang="en-US" sz="5081">
                <a:solidFill>
                  <a:srgbClr val="404040"/>
                </a:solidFill>
                <a:latin typeface="#9Slide05 Dear Saturday"/>
                <a:ea typeface="#9Slide05 Dear Saturday"/>
                <a:cs typeface="#9Slide05 Dear Saturday"/>
                <a:sym typeface="#9Slide05 Dear Saturday"/>
              </a:rPr>
              <a:t>3.1 Tác giả, văn bản</a:t>
            </a:r>
          </a:p>
        </p:txBody>
      </p:sp>
      <p:sp>
        <p:nvSpPr>
          <p:cNvPr id="16" name="TextBox 16"/>
          <p:cNvSpPr txBox="1"/>
          <p:nvPr/>
        </p:nvSpPr>
        <p:spPr>
          <a:xfrm>
            <a:off x="-3568302" y="1359295"/>
            <a:ext cx="12119322" cy="1063074"/>
          </a:xfrm>
          <a:prstGeom prst="rect">
            <a:avLst/>
          </a:prstGeom>
        </p:spPr>
        <p:txBody>
          <a:bodyPr lIns="0" tIns="0" rIns="0" bIns="0" rtlCol="0" anchor="t">
            <a:spAutoFit/>
          </a:bodyPr>
          <a:lstStyle/>
          <a:p>
            <a:pPr algn="ctr">
              <a:lnSpc>
                <a:spcPts val="9146"/>
              </a:lnSpc>
              <a:spcBef>
                <a:spcPct val="0"/>
              </a:spcBef>
            </a:pPr>
            <a:r>
              <a:rPr lang="en-US" sz="5081" b="1">
                <a:solidFill>
                  <a:srgbClr val="404040"/>
                </a:solidFill>
                <a:latin typeface="Roboto Condensed Bold"/>
                <a:ea typeface="Roboto Condensed Bold"/>
                <a:cs typeface="Roboto Condensed Bold"/>
                <a:sym typeface="Roboto Condensed Bold"/>
              </a:rPr>
              <a:t>a. Tác giả</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p:cNvSpPr/>
          <p:nvPr/>
        </p:nvSpPr>
        <p:spPr>
          <a:xfrm>
            <a:off x="11440268" y="-748658"/>
            <a:ext cx="11767006" cy="11357044"/>
          </a:xfrm>
          <a:custGeom>
            <a:avLst/>
            <a:gdLst/>
            <a:ahLst/>
            <a:cxnLst/>
            <a:rect l="l" t="t" r="r" b="b"/>
            <a:pathLst>
              <a:path w="11767006" h="11357044">
                <a:moveTo>
                  <a:pt x="0" y="0"/>
                </a:moveTo>
                <a:lnTo>
                  <a:pt x="11767005" y="0"/>
                </a:lnTo>
                <a:lnTo>
                  <a:pt x="11767005" y="11357044"/>
                </a:lnTo>
                <a:lnTo>
                  <a:pt x="0" y="11357044"/>
                </a:lnTo>
                <a:lnTo>
                  <a:pt x="0" y="0"/>
                </a:lnTo>
                <a:close/>
              </a:path>
            </a:pathLst>
          </a:custGeom>
          <a:blipFill>
            <a:blip r:embed="rId5">
              <a:alphaModFix amt="59000"/>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5" name="TextBox 5"/>
          <p:cNvSpPr txBox="1"/>
          <p:nvPr/>
        </p:nvSpPr>
        <p:spPr>
          <a:xfrm>
            <a:off x="191415" y="576263"/>
            <a:ext cx="7809585" cy="719235"/>
          </a:xfrm>
          <a:prstGeom prst="rect">
            <a:avLst/>
          </a:prstGeom>
        </p:spPr>
        <p:txBody>
          <a:bodyPr wrap="square" lIns="0" tIns="0" rIns="0" bIns="0" rtlCol="0" anchor="t">
            <a:spAutoFit/>
          </a:bodyPr>
          <a:lstStyle/>
          <a:p>
            <a:pPr algn="ctr">
              <a:lnSpc>
                <a:spcPts val="5773"/>
              </a:lnSpc>
              <a:spcBef>
                <a:spcPct val="0"/>
              </a:spcBef>
            </a:pPr>
            <a:r>
              <a:rPr lang="en-US" sz="4811" b="1" dirty="0">
                <a:solidFill>
                  <a:srgbClr val="404040"/>
                </a:solidFill>
                <a:latin typeface="Fraunces Bold"/>
                <a:ea typeface="Fraunces Bold"/>
                <a:cs typeface="Fraunces Bold"/>
                <a:sym typeface="Fraunces Bold"/>
              </a:rPr>
              <a:t>3. KHÁM PHÁ VĂN BẢN</a:t>
            </a:r>
          </a:p>
        </p:txBody>
      </p:sp>
      <p:sp>
        <p:nvSpPr>
          <p:cNvPr id="6" name="Freeform 6"/>
          <p:cNvSpPr/>
          <p:nvPr/>
        </p:nvSpPr>
        <p:spPr>
          <a:xfrm>
            <a:off x="595800" y="2664235"/>
            <a:ext cx="6416795" cy="4735060"/>
          </a:xfrm>
          <a:custGeom>
            <a:avLst/>
            <a:gdLst/>
            <a:ahLst/>
            <a:cxnLst/>
            <a:rect l="l" t="t" r="r" b="b"/>
            <a:pathLst>
              <a:path w="6416795" h="4735060">
                <a:moveTo>
                  <a:pt x="0" y="0"/>
                </a:moveTo>
                <a:lnTo>
                  <a:pt x="6416795" y="0"/>
                </a:lnTo>
                <a:lnTo>
                  <a:pt x="6416795" y="4735060"/>
                </a:lnTo>
                <a:lnTo>
                  <a:pt x="0" y="473506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7" name="TextBox 7"/>
          <p:cNvSpPr txBox="1"/>
          <p:nvPr/>
        </p:nvSpPr>
        <p:spPr>
          <a:xfrm>
            <a:off x="1762267" y="3650179"/>
            <a:ext cx="4083861" cy="1762125"/>
          </a:xfrm>
          <a:prstGeom prst="rect">
            <a:avLst/>
          </a:prstGeom>
        </p:spPr>
        <p:txBody>
          <a:bodyPr lIns="0" tIns="0" rIns="0" bIns="0" rtlCol="0" anchor="t">
            <a:spAutoFit/>
          </a:bodyPr>
          <a:lstStyle/>
          <a:p>
            <a:pPr algn="ctr">
              <a:lnSpc>
                <a:spcPts val="7200"/>
              </a:lnSpc>
              <a:spcBef>
                <a:spcPct val="0"/>
              </a:spcBef>
            </a:pPr>
            <a:r>
              <a:rPr lang="en-US" sz="4000" dirty="0" err="1">
                <a:solidFill>
                  <a:srgbClr val="404040"/>
                </a:solidFill>
                <a:latin typeface="Roboto Condensed"/>
                <a:ea typeface="Roboto Condensed"/>
                <a:cs typeface="Roboto Condensed"/>
                <a:sym typeface="Roboto Condensed"/>
              </a:rPr>
              <a:t>Cảm</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hứng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chủ</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đạo</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của</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bài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thơ</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là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gì</a:t>
            </a:r>
            <a:r>
              <a:rPr lang="en-US" sz="4000" dirty="0">
                <a:solidFill>
                  <a:srgbClr val="404040"/>
                </a:solidFill>
                <a:latin typeface="Roboto Condensed"/>
                <a:ea typeface="Roboto Condensed"/>
                <a:cs typeface="Roboto Condensed"/>
                <a:sym typeface="Roboto Condensed"/>
              </a:rPr>
              <a:t>?</a:t>
            </a:r>
          </a:p>
        </p:txBody>
      </p:sp>
      <p:sp>
        <p:nvSpPr>
          <p:cNvPr id="8" name="TextBox 8"/>
          <p:cNvSpPr txBox="1"/>
          <p:nvPr/>
        </p:nvSpPr>
        <p:spPr>
          <a:xfrm>
            <a:off x="3195723" y="1049853"/>
            <a:ext cx="16053315" cy="8648700"/>
          </a:xfrm>
          <a:prstGeom prst="rect">
            <a:avLst/>
          </a:prstGeom>
        </p:spPr>
        <p:txBody>
          <a:bodyPr lIns="0" tIns="0" rIns="0" bIns="0" rtlCol="0" anchor="t">
            <a:spAutoFit/>
          </a:bodyPr>
          <a:lstStyle/>
          <a:p>
            <a:pPr algn="ctr">
              <a:lnSpc>
                <a:spcPts val="4559"/>
              </a:lnSpc>
            </a:pPr>
            <a:r>
              <a:rPr lang="en-US" sz="3799">
                <a:solidFill>
                  <a:srgbClr val="404040"/>
                </a:solidFill>
                <a:latin typeface="#9Slide05 Braxton Regular"/>
                <a:ea typeface="#9Slide05 Braxton Regular"/>
                <a:cs typeface="#9Slide05 Braxton Regular"/>
                <a:sym typeface="#9Slide05 Braxton Regular"/>
              </a:rPr>
              <a:t>Mẹ tôi ru cháu chiều chiều</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Thường là ru mấy câu Kiều cháu nghe:</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“Mây Tần khoá kín xong the</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Bụi hồng lẽo đẽo đi về chiêm bao…”</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Tôi rằng: cháu hiểu làm sao</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Những câu thơ tự thuở nào, mẹ ơi!</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Mẹ nhìn, chẳng trả lời tôi,</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Hai tay ôm cháu, mẹ ngồi vẫn ru:</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“Mai sau dù có bao giờ</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Đốt lò hương ấy, so tơ phím này...”</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Con tôi đôi má tròn đầy</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Lại ngọn giấc ngủ thơ ngây chiều chiều.</a:t>
            </a:r>
          </a:p>
          <a:p>
            <a:pPr algn="ctr">
              <a:lnSpc>
                <a:spcPts val="4559"/>
              </a:lnSpc>
            </a:pPr>
            <a:endParaRPr lang="en-US" sz="3799">
              <a:solidFill>
                <a:srgbClr val="404040"/>
              </a:solidFill>
              <a:latin typeface="#9Slide05 Braxton Regular"/>
              <a:ea typeface="#9Slide05 Braxton Regular"/>
              <a:cs typeface="#9Slide05 Braxton Regular"/>
              <a:sym typeface="#9Slide05 Braxton Regular"/>
            </a:endParaRP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Bâng khuâng mẹ nói một điều:</a:t>
            </a:r>
          </a:p>
          <a:p>
            <a:pPr algn="ctr">
              <a:lnSpc>
                <a:spcPts val="4559"/>
              </a:lnSpc>
            </a:pPr>
            <a:r>
              <a:rPr lang="en-US" sz="3799">
                <a:solidFill>
                  <a:srgbClr val="404040"/>
                </a:solidFill>
                <a:latin typeface="#9Slide05 Braxton Regular"/>
                <a:ea typeface="#9Slide05 Braxton Regular"/>
                <a:cs typeface="#9Slide05 Braxton Regular"/>
                <a:sym typeface="#9Slide05 Braxton Regular"/>
              </a:rPr>
              <a:t>- Nghĩ mà thương phận cô Kiều ngà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descr="0caa0ffcea9d2a044c0918fb4d59c501"/>
          <p:cNvSpPr/>
          <p:nvPr/>
        </p:nvSpPr>
        <p:spPr>
          <a:xfrm>
            <a:off x="10610850" y="5325817"/>
            <a:ext cx="7310522" cy="5624881"/>
          </a:xfrm>
          <a:custGeom>
            <a:avLst/>
            <a:gdLst/>
            <a:ahLst/>
            <a:cxnLst/>
            <a:rect l="l" t="t" r="r" b="b"/>
            <a:pathLst>
              <a:path w="7310522" h="5624881">
                <a:moveTo>
                  <a:pt x="0" y="0"/>
                </a:moveTo>
                <a:lnTo>
                  <a:pt x="7310522" y="0"/>
                </a:lnTo>
                <a:lnTo>
                  <a:pt x="7310522" y="5624881"/>
                </a:lnTo>
                <a:lnTo>
                  <a:pt x="0" y="5624881"/>
                </a:lnTo>
                <a:lnTo>
                  <a:pt x="0" y="0"/>
                </a:lnTo>
                <a:close/>
              </a:path>
            </a:pathLst>
          </a:custGeom>
          <a:blipFill>
            <a:blip r:embed="rId5"/>
            <a:stretch>
              <a:fillRect l="-6" r="-6"/>
            </a:stretch>
          </a:blipFill>
        </p:spPr>
        <p:txBody>
          <a:bodyPr/>
          <a:lstStyle/>
          <a:p>
            <a:endParaRPr lang="en-US"/>
          </a:p>
        </p:txBody>
      </p:sp>
      <p:sp>
        <p:nvSpPr>
          <p:cNvPr id="5" name="TextBox 5"/>
          <p:cNvSpPr txBox="1"/>
          <p:nvPr/>
        </p:nvSpPr>
        <p:spPr>
          <a:xfrm>
            <a:off x="-896869" y="486095"/>
            <a:ext cx="10494200" cy="1171575"/>
          </a:xfrm>
          <a:prstGeom prst="rect">
            <a:avLst/>
          </a:prstGeom>
        </p:spPr>
        <p:txBody>
          <a:bodyPr lIns="0" tIns="0" rIns="0" bIns="0" rtlCol="0" anchor="t">
            <a:spAutoFit/>
          </a:bodyPr>
          <a:lstStyle/>
          <a:p>
            <a:pPr algn="ctr">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3.1 Tác giả, văn bản</a:t>
            </a:r>
          </a:p>
        </p:txBody>
      </p:sp>
      <p:sp>
        <p:nvSpPr>
          <p:cNvPr id="6" name="TextBox 6"/>
          <p:cNvSpPr txBox="1"/>
          <p:nvPr/>
        </p:nvSpPr>
        <p:spPr>
          <a:xfrm>
            <a:off x="-2660095" y="1721172"/>
            <a:ext cx="10494200" cy="931543"/>
          </a:xfrm>
          <a:prstGeom prst="rect">
            <a:avLst/>
          </a:prstGeom>
        </p:spPr>
        <p:txBody>
          <a:bodyPr lIns="0" tIns="0" rIns="0" bIns="0" rtlCol="0" anchor="t">
            <a:spAutoFit/>
          </a:bodyPr>
          <a:lstStyle/>
          <a:p>
            <a:pPr algn="ctr">
              <a:lnSpc>
                <a:spcPts val="7920"/>
              </a:lnSpc>
              <a:spcBef>
                <a:spcPct val="0"/>
              </a:spcBef>
            </a:pPr>
            <a:r>
              <a:rPr lang="en-US" sz="4400" b="1">
                <a:solidFill>
                  <a:srgbClr val="404040"/>
                </a:solidFill>
                <a:latin typeface="Roboto Condensed Bold"/>
                <a:ea typeface="Roboto Condensed Bold"/>
                <a:cs typeface="Roboto Condensed Bold"/>
                <a:sym typeface="Roboto Condensed Bold"/>
              </a:rPr>
              <a:t>b. Văn bản</a:t>
            </a:r>
          </a:p>
        </p:txBody>
      </p:sp>
      <p:sp>
        <p:nvSpPr>
          <p:cNvPr id="7" name="Freeform 7"/>
          <p:cNvSpPr/>
          <p:nvPr/>
        </p:nvSpPr>
        <p:spPr>
          <a:xfrm>
            <a:off x="1522499" y="5143500"/>
            <a:ext cx="611175" cy="2994758"/>
          </a:xfrm>
          <a:custGeom>
            <a:avLst/>
            <a:gdLst/>
            <a:ahLst/>
            <a:cxnLst/>
            <a:rect l="l" t="t" r="r" b="b"/>
            <a:pathLst>
              <a:path w="611175" h="2994758">
                <a:moveTo>
                  <a:pt x="0" y="0"/>
                </a:moveTo>
                <a:lnTo>
                  <a:pt x="611175" y="0"/>
                </a:lnTo>
                <a:lnTo>
                  <a:pt x="611175" y="2994758"/>
                </a:lnTo>
                <a:lnTo>
                  <a:pt x="0" y="2994758"/>
                </a:lnTo>
                <a:lnTo>
                  <a:pt x="0" y="0"/>
                </a:lnTo>
                <a:close/>
              </a:path>
            </a:pathLst>
          </a:custGeom>
          <a:blipFill>
            <a:blip r:embed="rId6"/>
            <a:stretch>
              <a:fillRect/>
            </a:stretch>
          </a:blipFill>
        </p:spPr>
        <p:txBody>
          <a:bodyPr/>
          <a:lstStyle/>
          <a:p>
            <a:endParaRPr lang="en-US"/>
          </a:p>
        </p:txBody>
      </p:sp>
      <p:sp>
        <p:nvSpPr>
          <p:cNvPr id="8" name="Freeform 8"/>
          <p:cNvSpPr/>
          <p:nvPr/>
        </p:nvSpPr>
        <p:spPr>
          <a:xfrm>
            <a:off x="6998472" y="3112677"/>
            <a:ext cx="611175" cy="2994758"/>
          </a:xfrm>
          <a:custGeom>
            <a:avLst/>
            <a:gdLst/>
            <a:ahLst/>
            <a:cxnLst/>
            <a:rect l="l" t="t" r="r" b="b"/>
            <a:pathLst>
              <a:path w="611175" h="2994758">
                <a:moveTo>
                  <a:pt x="0" y="0"/>
                </a:moveTo>
                <a:lnTo>
                  <a:pt x="611175" y="0"/>
                </a:lnTo>
                <a:lnTo>
                  <a:pt x="611175" y="2994757"/>
                </a:lnTo>
                <a:lnTo>
                  <a:pt x="0" y="2994757"/>
                </a:lnTo>
                <a:lnTo>
                  <a:pt x="0" y="0"/>
                </a:lnTo>
                <a:close/>
              </a:path>
            </a:pathLst>
          </a:custGeom>
          <a:blipFill>
            <a:blip r:embed="rId6"/>
            <a:stretch>
              <a:fillRect/>
            </a:stretch>
          </a:blipFill>
        </p:spPr>
        <p:txBody>
          <a:bodyPr/>
          <a:lstStyle/>
          <a:p>
            <a:endParaRPr lang="en-US"/>
          </a:p>
        </p:txBody>
      </p:sp>
      <p:sp>
        <p:nvSpPr>
          <p:cNvPr id="9" name="TextBox 9"/>
          <p:cNvSpPr txBox="1"/>
          <p:nvPr/>
        </p:nvSpPr>
        <p:spPr>
          <a:xfrm>
            <a:off x="2384400" y="5778822"/>
            <a:ext cx="3323927" cy="647700"/>
          </a:xfrm>
          <a:prstGeom prst="rect">
            <a:avLst/>
          </a:prstGeom>
        </p:spPr>
        <p:txBody>
          <a:bodyPr lIns="0" tIns="0" rIns="0" bIns="0" rtlCol="0" anchor="t">
            <a:spAutoFit/>
          </a:bodyPr>
          <a:lstStyle/>
          <a:p>
            <a:pPr algn="ctr">
              <a:lnSpc>
                <a:spcPts val="5039"/>
              </a:lnSpc>
              <a:spcBef>
                <a:spcPct val="0"/>
              </a:spcBef>
            </a:pPr>
            <a:r>
              <a:rPr lang="en-US" sz="4199" b="1">
                <a:solidFill>
                  <a:srgbClr val="404040"/>
                </a:solidFill>
                <a:latin typeface="Roboto Condensed Bold"/>
                <a:ea typeface="Roboto Condensed Bold"/>
                <a:cs typeface="Roboto Condensed Bold"/>
                <a:sym typeface="Roboto Condensed Bold"/>
              </a:rPr>
              <a:t>Thể thơ: </a:t>
            </a:r>
            <a:r>
              <a:rPr lang="en-US" sz="4199">
                <a:solidFill>
                  <a:srgbClr val="404040"/>
                </a:solidFill>
                <a:latin typeface="Roboto Condensed"/>
                <a:ea typeface="Roboto Condensed"/>
                <a:cs typeface="Roboto Condensed"/>
                <a:sym typeface="Roboto Condensed"/>
              </a:rPr>
              <a:t>lục bát</a:t>
            </a:r>
          </a:p>
        </p:txBody>
      </p:sp>
      <p:sp>
        <p:nvSpPr>
          <p:cNvPr id="10" name="TextBox 10"/>
          <p:cNvSpPr txBox="1"/>
          <p:nvPr/>
        </p:nvSpPr>
        <p:spPr>
          <a:xfrm>
            <a:off x="7834105" y="2587947"/>
            <a:ext cx="9425195" cy="1285875"/>
          </a:xfrm>
          <a:prstGeom prst="rect">
            <a:avLst/>
          </a:prstGeom>
        </p:spPr>
        <p:txBody>
          <a:bodyPr lIns="0" tIns="0" rIns="0" bIns="0" rtlCol="0" anchor="t">
            <a:spAutoFit/>
          </a:bodyPr>
          <a:lstStyle/>
          <a:p>
            <a:pPr algn="just">
              <a:lnSpc>
                <a:spcPts val="5039"/>
              </a:lnSpc>
              <a:spcBef>
                <a:spcPct val="0"/>
              </a:spcBef>
            </a:pPr>
            <a:r>
              <a:rPr lang="en-US" sz="4199" b="1">
                <a:solidFill>
                  <a:srgbClr val="404040"/>
                </a:solidFill>
                <a:latin typeface="Roboto Condensed Bold"/>
                <a:ea typeface="Roboto Condensed Bold"/>
                <a:cs typeface="Roboto Condensed Bold"/>
                <a:sym typeface="Roboto Condensed Bold"/>
              </a:rPr>
              <a:t>Cảm hứng chủ đạo: </a:t>
            </a:r>
            <a:r>
              <a:rPr lang="en-US" sz="4199">
                <a:solidFill>
                  <a:srgbClr val="404040"/>
                </a:solidFill>
                <a:latin typeface="Roboto Condensed"/>
                <a:ea typeface="Roboto Condensed"/>
                <a:cs typeface="Roboto Condensed"/>
                <a:sym typeface="Roboto Condensed"/>
              </a:rPr>
              <a:t>Suy tư về sức sống của Truyện Kiều qua lời ru của bà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rot="-170037">
            <a:off x="308557" y="5933714"/>
            <a:ext cx="5435125" cy="3673900"/>
          </a:xfrm>
          <a:custGeom>
            <a:avLst/>
            <a:gdLst/>
            <a:ahLst/>
            <a:cxnLst/>
            <a:rect l="l" t="t" r="r" b="b"/>
            <a:pathLst>
              <a:path w="5435125" h="3673900">
                <a:moveTo>
                  <a:pt x="0" y="0"/>
                </a:moveTo>
                <a:lnTo>
                  <a:pt x="5435125" y="0"/>
                </a:lnTo>
                <a:lnTo>
                  <a:pt x="5435125" y="3673900"/>
                </a:lnTo>
                <a:lnTo>
                  <a:pt x="0" y="3673900"/>
                </a:lnTo>
                <a:lnTo>
                  <a:pt x="0" y="0"/>
                </a:lnTo>
                <a:close/>
              </a:path>
            </a:pathLst>
          </a:custGeom>
          <a:blipFill>
            <a:blip r:embed="rId4"/>
            <a:stretch>
              <a:fillRect l="-120609" b="-18988"/>
            </a:stretch>
          </a:blipFill>
        </p:spPr>
        <p:txBody>
          <a:bodyPr/>
          <a:lstStyle/>
          <a:p>
            <a:endParaRPr lang="en-US"/>
          </a:p>
        </p:txBody>
      </p:sp>
      <p:sp>
        <p:nvSpPr>
          <p:cNvPr id="4" name="Freeform 4"/>
          <p:cNvSpPr/>
          <p:nvPr/>
        </p:nvSpPr>
        <p:spPr>
          <a:xfrm>
            <a:off x="630820" y="2210768"/>
            <a:ext cx="17657180" cy="8076232"/>
          </a:xfrm>
          <a:custGeom>
            <a:avLst/>
            <a:gdLst/>
            <a:ahLst/>
            <a:cxnLst/>
            <a:rect l="l" t="t" r="r" b="b"/>
            <a:pathLst>
              <a:path w="17657180" h="8076232">
                <a:moveTo>
                  <a:pt x="0" y="0"/>
                </a:moveTo>
                <a:lnTo>
                  <a:pt x="17657180" y="0"/>
                </a:lnTo>
                <a:lnTo>
                  <a:pt x="17657180" y="8076232"/>
                </a:lnTo>
                <a:lnTo>
                  <a:pt x="0" y="8076232"/>
                </a:lnTo>
                <a:lnTo>
                  <a:pt x="0" y="0"/>
                </a:lnTo>
                <a:close/>
              </a:path>
            </a:pathLst>
          </a:custGeom>
          <a:blipFill>
            <a:blip r:embed="rId5"/>
            <a:stretch>
              <a:fillRect t="-4657" b="-4657"/>
            </a:stretch>
          </a:blipFill>
        </p:spPr>
        <p:txBody>
          <a:bodyPr/>
          <a:lstStyle/>
          <a:p>
            <a:endParaRPr lang="en-US"/>
          </a:p>
        </p:txBody>
      </p:sp>
      <p:sp>
        <p:nvSpPr>
          <p:cNvPr id="5" name="TextBox 5"/>
          <p:cNvSpPr txBox="1"/>
          <p:nvPr/>
        </p:nvSpPr>
        <p:spPr>
          <a:xfrm>
            <a:off x="2894347" y="2648824"/>
            <a:ext cx="13276698" cy="3521075"/>
          </a:xfrm>
          <a:prstGeom prst="rect">
            <a:avLst/>
          </a:prstGeom>
        </p:spPr>
        <p:txBody>
          <a:bodyPr lIns="0" tIns="0" rIns="0" bIns="0" rtlCol="0" anchor="t">
            <a:spAutoFit/>
          </a:bodyPr>
          <a:lstStyle/>
          <a:p>
            <a:pPr algn="just">
              <a:lnSpc>
                <a:spcPts val="7000"/>
              </a:lnSpc>
            </a:pPr>
            <a:r>
              <a:rPr lang="en-US" sz="5000">
                <a:solidFill>
                  <a:srgbClr val="404040"/>
                </a:solidFill>
                <a:latin typeface="Roboto Condensed"/>
                <a:ea typeface="Roboto Condensed"/>
                <a:cs typeface="Roboto Condensed"/>
                <a:sym typeface="Roboto Condensed"/>
              </a:rPr>
              <a:t>GV đưa ra các nhiệm vụ, HS bốc thăm rồi HS thực hiện theo nhóm như phân công từ trước (2 nhóm chung 1 nhiệm vụ, trên lớp GV chọn ngẫu nhiên nhóm trình bày, tối đa trình bày trong 5p)</a:t>
            </a:r>
          </a:p>
        </p:txBody>
      </p:sp>
      <p:sp>
        <p:nvSpPr>
          <p:cNvPr id="6" name="TextBox 6"/>
          <p:cNvSpPr txBox="1"/>
          <p:nvPr/>
        </p:nvSpPr>
        <p:spPr>
          <a:xfrm>
            <a:off x="1028700" y="647700"/>
            <a:ext cx="10494200" cy="1383030"/>
          </a:xfrm>
          <a:prstGeom prst="rect">
            <a:avLst/>
          </a:prstGeom>
        </p:spPr>
        <p:txBody>
          <a:bodyPr lIns="0" tIns="0" rIns="0" bIns="0" rtlCol="0" anchor="t">
            <a:spAutoFit/>
          </a:bodyPr>
          <a:lstStyle/>
          <a:p>
            <a:pPr algn="ctr">
              <a:lnSpc>
                <a:spcPts val="11880"/>
              </a:lnSpc>
              <a:spcBef>
                <a:spcPct val="0"/>
              </a:spcBef>
            </a:pPr>
            <a:r>
              <a:rPr lang="en-US" sz="6600">
                <a:solidFill>
                  <a:srgbClr val="404040"/>
                </a:solidFill>
                <a:latin typeface="#9Slide05 Dear Saturday"/>
                <a:ea typeface="#9Slide05 Dear Saturday"/>
                <a:cs typeface="#9Slide05 Dear Saturday"/>
                <a:sym typeface="#9Slide05 Dear Saturday"/>
              </a:rPr>
              <a:t>3.2 Đọc hiểu văn bản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rot="-170037">
            <a:off x="13156232" y="7459297"/>
            <a:ext cx="4038060" cy="2729547"/>
          </a:xfrm>
          <a:custGeom>
            <a:avLst/>
            <a:gdLst/>
            <a:ahLst/>
            <a:cxnLst/>
            <a:rect l="l" t="t" r="r" b="b"/>
            <a:pathLst>
              <a:path w="4038060" h="2729547">
                <a:moveTo>
                  <a:pt x="0" y="0"/>
                </a:moveTo>
                <a:lnTo>
                  <a:pt x="4038060" y="0"/>
                </a:lnTo>
                <a:lnTo>
                  <a:pt x="4038060" y="2729547"/>
                </a:lnTo>
                <a:lnTo>
                  <a:pt x="0" y="2729547"/>
                </a:lnTo>
                <a:lnTo>
                  <a:pt x="0" y="0"/>
                </a:lnTo>
                <a:close/>
              </a:path>
            </a:pathLst>
          </a:custGeom>
          <a:blipFill>
            <a:blip r:embed="rId4"/>
            <a:stretch>
              <a:fillRect l="-120609" b="-18988"/>
            </a:stretch>
          </a:blipFill>
        </p:spPr>
        <p:txBody>
          <a:bodyPr/>
          <a:lstStyle/>
          <a:p>
            <a:endParaRPr lang="en-US"/>
          </a:p>
        </p:txBody>
      </p:sp>
      <p:sp>
        <p:nvSpPr>
          <p:cNvPr id="4" name="TextBox 4"/>
          <p:cNvSpPr txBox="1"/>
          <p:nvPr/>
        </p:nvSpPr>
        <p:spPr>
          <a:xfrm>
            <a:off x="463873" y="5221192"/>
            <a:ext cx="8680127" cy="3539430"/>
          </a:xfrm>
          <a:prstGeom prst="rect">
            <a:avLst/>
          </a:prstGeom>
        </p:spPr>
        <p:txBody>
          <a:bodyPr wrap="square" lIns="0" tIns="0" rIns="0" bIns="0" rtlCol="0" anchor="t">
            <a:spAutoFit/>
          </a:bodyPr>
          <a:lstStyle/>
          <a:p>
            <a:pPr marL="863599" lvl="1" indent="-431800" algn="just">
              <a:lnSpc>
                <a:spcPts val="5599"/>
              </a:lnSpc>
              <a:buFont typeface="Arial"/>
              <a:buChar char="•"/>
            </a:pPr>
            <a:r>
              <a:rPr lang="en-US" sz="3999" dirty="0" err="1">
                <a:solidFill>
                  <a:srgbClr val="404040"/>
                </a:solidFill>
                <a:latin typeface="Roboto Condensed"/>
                <a:ea typeface="Roboto Condensed"/>
                <a:cs typeface="Roboto Condensed"/>
                <a:sym typeface="Roboto Condensed"/>
              </a:rPr>
              <a:t>Bà</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ru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cháu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bằng</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những</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câu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Kiều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mặc</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dù</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cháu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còn</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rất</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nhỏ</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chưa</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thể</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hiểu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được</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Điều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đó</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gợi</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cho</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em</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suy</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nghĩ</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gì</a:t>
            </a:r>
            <a:r>
              <a:rPr lang="en-US" sz="3999" dirty="0">
                <a:solidFill>
                  <a:srgbClr val="404040"/>
                </a:solidFill>
                <a:latin typeface="Roboto Condensed"/>
                <a:ea typeface="Roboto Condensed"/>
                <a:cs typeface="Roboto Condensed"/>
                <a:sym typeface="Roboto Condensed"/>
              </a:rPr>
              <a:t>?</a:t>
            </a:r>
          </a:p>
          <a:p>
            <a:pPr marL="863599" lvl="1" indent="-431800" algn="just">
              <a:lnSpc>
                <a:spcPts val="5599"/>
              </a:lnSpc>
              <a:buFont typeface="Arial"/>
              <a:buChar char="•"/>
            </a:pPr>
            <a:r>
              <a:rPr lang="en-US" sz="3999" dirty="0" err="1">
                <a:solidFill>
                  <a:srgbClr val="404040"/>
                </a:solidFill>
                <a:latin typeface="Roboto Condensed"/>
                <a:ea typeface="Roboto Condensed"/>
                <a:cs typeface="Roboto Condensed"/>
                <a:sym typeface="Roboto Condensed"/>
              </a:rPr>
              <a:t>Bài</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thơ</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cho</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thấy</a:t>
            </a:r>
            <a:r>
              <a:rPr lang="en-US" sz="3999" dirty="0">
                <a:solidFill>
                  <a:srgbClr val="404040"/>
                </a:solidFill>
                <a:latin typeface="Roboto Condensed"/>
                <a:ea typeface="Roboto Condensed"/>
                <a:cs typeface="Roboto Condensed"/>
                <a:sym typeface="Roboto Condensed"/>
              </a:rPr>
              <a:t> </a:t>
            </a:r>
            <a:r>
              <a:rPr lang="en-US" sz="3999" i="1" dirty="0" err="1">
                <a:solidFill>
                  <a:srgbClr val="404040"/>
                </a:solidFill>
                <a:latin typeface="Roboto Condensed"/>
                <a:ea typeface="Roboto Condensed"/>
                <a:cs typeface="Roboto Condensed"/>
                <a:sym typeface="Roboto Condensed"/>
              </a:rPr>
              <a:t>Truyện</a:t>
            </a:r>
            <a:r>
              <a:rPr lang="en-US" sz="3999" i="1" dirty="0">
                <a:solidFill>
                  <a:srgbClr val="404040"/>
                </a:solidFill>
                <a:latin typeface="Roboto Condensed"/>
                <a:ea typeface="Roboto Condensed"/>
                <a:cs typeface="Roboto Condensed"/>
                <a:sym typeface="Roboto Condensed"/>
              </a:rPr>
              <a:t> </a:t>
            </a:r>
            <a:r>
              <a:rPr lang="en-US" sz="3999" i="1" dirty="0" err="1">
                <a:solidFill>
                  <a:srgbClr val="404040"/>
                </a:solidFill>
                <a:latin typeface="Roboto Condensed"/>
                <a:ea typeface="Roboto Condensed"/>
                <a:cs typeface="Roboto Condensed"/>
                <a:sym typeface="Roboto Condensed"/>
              </a:rPr>
              <a:t>Kiều</a:t>
            </a:r>
            <a:r>
              <a:rPr lang="en-US" sz="3999" i="1"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đã</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được</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tiếp</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nhận</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theo</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những</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cách</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nào</a:t>
            </a:r>
            <a:r>
              <a:rPr lang="en-US" sz="3999" dirty="0">
                <a:solidFill>
                  <a:srgbClr val="404040"/>
                </a:solidFill>
                <a:latin typeface="Roboto Condensed"/>
                <a:ea typeface="Roboto Condensed"/>
                <a:cs typeface="Roboto Condensed"/>
                <a:sym typeface="Roboto Condensed"/>
              </a:rPr>
              <a:t>?</a:t>
            </a:r>
          </a:p>
        </p:txBody>
      </p:sp>
      <p:sp>
        <p:nvSpPr>
          <p:cNvPr id="5" name="Freeform 5"/>
          <p:cNvSpPr/>
          <p:nvPr/>
        </p:nvSpPr>
        <p:spPr>
          <a:xfrm rot="-1091917">
            <a:off x="12686719" y="227317"/>
            <a:ext cx="2983252" cy="2848197"/>
          </a:xfrm>
          <a:custGeom>
            <a:avLst/>
            <a:gdLst/>
            <a:ahLst/>
            <a:cxnLst/>
            <a:rect l="l" t="t" r="r" b="b"/>
            <a:pathLst>
              <a:path w="2983252" h="2848197">
                <a:moveTo>
                  <a:pt x="0" y="0"/>
                </a:moveTo>
                <a:lnTo>
                  <a:pt x="2983252" y="0"/>
                </a:lnTo>
                <a:lnTo>
                  <a:pt x="2983252" y="2848196"/>
                </a:lnTo>
                <a:lnTo>
                  <a:pt x="0" y="2848196"/>
                </a:lnTo>
                <a:lnTo>
                  <a:pt x="0" y="0"/>
                </a:lnTo>
                <a:close/>
              </a:path>
            </a:pathLst>
          </a:custGeom>
          <a:blipFill>
            <a:blip r:embed="rId5"/>
            <a:stretch>
              <a:fillRect l="-46" r="-46"/>
            </a:stretch>
          </a:blipFill>
        </p:spPr>
        <p:txBody>
          <a:bodyPr/>
          <a:lstStyle/>
          <a:p>
            <a:endParaRPr lang="en-US"/>
          </a:p>
        </p:txBody>
      </p:sp>
      <p:sp>
        <p:nvSpPr>
          <p:cNvPr id="6" name="TextBox 6"/>
          <p:cNvSpPr txBox="1"/>
          <p:nvPr/>
        </p:nvSpPr>
        <p:spPr>
          <a:xfrm>
            <a:off x="9296400" y="3393932"/>
            <a:ext cx="8680127" cy="4975721"/>
          </a:xfrm>
          <a:prstGeom prst="rect">
            <a:avLst/>
          </a:prstGeom>
        </p:spPr>
        <p:txBody>
          <a:bodyPr wrap="square" lIns="0" tIns="0" rIns="0" bIns="0" rtlCol="0" anchor="t">
            <a:spAutoFit/>
          </a:bodyPr>
          <a:lstStyle/>
          <a:p>
            <a:pPr marL="863599" lvl="1" indent="-431800" algn="just">
              <a:lnSpc>
                <a:spcPts val="5599"/>
              </a:lnSpc>
              <a:buFont typeface="Arial"/>
              <a:buChar char="•"/>
            </a:pPr>
            <a:r>
              <a:rPr lang="en-US" sz="3999" dirty="0" err="1">
                <a:solidFill>
                  <a:srgbClr val="404040"/>
                </a:solidFill>
                <a:latin typeface="Roboto Condensed"/>
                <a:ea typeface="Roboto Condensed"/>
                <a:cs typeface="Roboto Condensed"/>
                <a:sym typeface="Roboto Condensed"/>
              </a:rPr>
              <a:t>Bài</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thơ</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gợi</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cho</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em</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suy</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nghĩ</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gì</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về</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sức</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sống</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của</a:t>
            </a:r>
            <a:r>
              <a:rPr lang="en-US" sz="3999" i="1" dirty="0">
                <a:solidFill>
                  <a:srgbClr val="404040"/>
                </a:solidFill>
                <a:latin typeface="Roboto Condensed Italics"/>
                <a:ea typeface="Roboto Condensed Italics"/>
                <a:cs typeface="Roboto Condensed Italics"/>
                <a:sym typeface="Roboto Condensed Italics"/>
              </a:rPr>
              <a:t> </a:t>
            </a:r>
            <a:r>
              <a:rPr lang="en-US" sz="3999" i="1" dirty="0" err="1">
                <a:solidFill>
                  <a:srgbClr val="404040"/>
                </a:solidFill>
                <a:latin typeface="Roboto Condensed Italics"/>
                <a:ea typeface="Roboto Condensed Italics"/>
                <a:cs typeface="Roboto Condensed Italics"/>
                <a:sym typeface="Roboto Condensed Italics"/>
              </a:rPr>
              <a:t>Truyện</a:t>
            </a:r>
            <a:r>
              <a:rPr lang="en-US" sz="3999" i="1" dirty="0">
                <a:solidFill>
                  <a:srgbClr val="404040"/>
                </a:solidFill>
                <a:latin typeface="Roboto Condensed Italics"/>
                <a:ea typeface="Roboto Condensed Italics"/>
                <a:cs typeface="Roboto Condensed Italics"/>
                <a:sym typeface="Roboto Condensed Italics"/>
              </a:rPr>
              <a:t> </a:t>
            </a:r>
            <a:r>
              <a:rPr lang="en-US" sz="3999" i="1" dirty="0" err="1">
                <a:solidFill>
                  <a:srgbClr val="404040"/>
                </a:solidFill>
                <a:latin typeface="Roboto Condensed Italics"/>
                <a:ea typeface="Roboto Condensed Italics"/>
                <a:cs typeface="Roboto Condensed Italics"/>
                <a:sym typeface="Roboto Condensed Italics"/>
              </a:rPr>
              <a:t>Kiều</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trong</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lòng</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người</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dân</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Việt</a:t>
            </a:r>
            <a:r>
              <a:rPr lang="en-US" sz="3999" dirty="0">
                <a:solidFill>
                  <a:srgbClr val="404040"/>
                </a:solidFill>
                <a:latin typeface="Roboto Condensed"/>
                <a:ea typeface="Roboto Condensed"/>
                <a:cs typeface="Roboto Condensed"/>
                <a:sym typeface="Roboto Condensed"/>
              </a:rPr>
              <a:t> Nam?</a:t>
            </a:r>
          </a:p>
          <a:p>
            <a:pPr marL="863599" lvl="1" indent="-431800" algn="just">
              <a:lnSpc>
                <a:spcPts val="5599"/>
              </a:lnSpc>
              <a:buFont typeface="Arial"/>
              <a:buChar char="•"/>
            </a:pPr>
            <a:r>
              <a:rPr lang="en-US" sz="3999" dirty="0">
                <a:solidFill>
                  <a:srgbClr val="404040"/>
                </a:solidFill>
                <a:latin typeface="Roboto Condensed"/>
                <a:ea typeface="Roboto Condensed"/>
                <a:cs typeface="Roboto Condensed"/>
                <a:sym typeface="Roboto Condensed"/>
              </a:rPr>
              <a:t>Em </a:t>
            </a:r>
            <a:r>
              <a:rPr lang="en-US" sz="3999" dirty="0" err="1">
                <a:solidFill>
                  <a:srgbClr val="404040"/>
                </a:solidFill>
                <a:latin typeface="Roboto Condensed"/>
                <a:ea typeface="Roboto Condensed"/>
                <a:cs typeface="Roboto Condensed"/>
                <a:sym typeface="Roboto Condensed"/>
              </a:rPr>
              <a:t>có</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nhận</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xét</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gì</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về</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hình</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thức</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nghệ</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thuật</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của</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bài</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thơ</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thể</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thơ</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ngôn</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từ</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hình</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ảnh</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cách</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tổ</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chức</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sắp</a:t>
            </a:r>
            <a:r>
              <a:rPr lang="en-US" sz="3999" dirty="0">
                <a:solidFill>
                  <a:srgbClr val="404040"/>
                </a:solidFill>
                <a:latin typeface="Roboto Condensed"/>
                <a:ea typeface="Roboto Condensed"/>
                <a:cs typeface="Roboto Condensed"/>
                <a:sym typeface="Roboto Condensed"/>
              </a:rPr>
              <a:t> </a:t>
            </a:r>
            <a:r>
              <a:rPr lang="en-US" sz="3999" dirty="0" err="1">
                <a:solidFill>
                  <a:srgbClr val="404040"/>
                </a:solidFill>
                <a:latin typeface="Roboto Condensed"/>
                <a:ea typeface="Roboto Condensed"/>
                <a:cs typeface="Roboto Condensed"/>
                <a:sym typeface="Roboto Condensed"/>
              </a:rPr>
              <a:t>xếp</a:t>
            </a:r>
            <a:r>
              <a:rPr lang="en-US" sz="3999" dirty="0">
                <a:solidFill>
                  <a:srgbClr val="404040"/>
                </a:solidFill>
                <a:latin typeface="Roboto Condensed"/>
                <a:ea typeface="Roboto Condensed"/>
                <a:cs typeface="Roboto Condensed"/>
                <a:sym typeface="Roboto Condensed"/>
              </a:rPr>
              <a:t> ý </a:t>
            </a:r>
            <a:r>
              <a:rPr lang="en-US" sz="3999" dirty="0" err="1">
                <a:solidFill>
                  <a:srgbClr val="404040"/>
                </a:solidFill>
                <a:latin typeface="Roboto Condensed"/>
                <a:ea typeface="Roboto Condensed"/>
                <a:cs typeface="Roboto Condensed"/>
                <a:sym typeface="Roboto Condensed"/>
              </a:rPr>
              <a:t>thơ</a:t>
            </a:r>
            <a:r>
              <a:rPr lang="en-US" sz="3999" dirty="0">
                <a:solidFill>
                  <a:srgbClr val="404040"/>
                </a:solidFill>
                <a:latin typeface="Roboto Condensed"/>
                <a:ea typeface="Roboto Condensed"/>
                <a:cs typeface="Roboto Condensed"/>
                <a:sym typeface="Roboto Condensed"/>
              </a:rPr>
              <a:t>…)?</a:t>
            </a:r>
          </a:p>
        </p:txBody>
      </p:sp>
      <p:sp>
        <p:nvSpPr>
          <p:cNvPr id="7" name="Freeform 7"/>
          <p:cNvSpPr/>
          <p:nvPr/>
        </p:nvSpPr>
        <p:spPr>
          <a:xfrm rot="-1091917">
            <a:off x="2844104" y="2447266"/>
            <a:ext cx="2941583" cy="2808414"/>
          </a:xfrm>
          <a:custGeom>
            <a:avLst/>
            <a:gdLst/>
            <a:ahLst/>
            <a:cxnLst/>
            <a:rect l="l" t="t" r="r" b="b"/>
            <a:pathLst>
              <a:path w="2941583" h="2808414">
                <a:moveTo>
                  <a:pt x="0" y="0"/>
                </a:moveTo>
                <a:lnTo>
                  <a:pt x="2941583" y="0"/>
                </a:lnTo>
                <a:lnTo>
                  <a:pt x="2941583" y="2808414"/>
                </a:lnTo>
                <a:lnTo>
                  <a:pt x="0" y="2808414"/>
                </a:lnTo>
                <a:lnTo>
                  <a:pt x="0" y="0"/>
                </a:lnTo>
                <a:close/>
              </a:path>
            </a:pathLst>
          </a:custGeom>
          <a:blipFill>
            <a:blip r:embed="rId5"/>
            <a:stretch>
              <a:fillRect l="-46" r="-46"/>
            </a:stretch>
          </a:blipFill>
        </p:spPr>
        <p:txBody>
          <a:bodyPr/>
          <a:lstStyle/>
          <a:p>
            <a:endParaRPr lang="en-US"/>
          </a:p>
        </p:txBody>
      </p:sp>
      <p:sp>
        <p:nvSpPr>
          <p:cNvPr id="8" name="TextBox 8"/>
          <p:cNvSpPr txBox="1"/>
          <p:nvPr/>
        </p:nvSpPr>
        <p:spPr>
          <a:xfrm>
            <a:off x="2978612" y="3298098"/>
            <a:ext cx="2463092" cy="1367790"/>
          </a:xfrm>
          <a:prstGeom prst="rect">
            <a:avLst/>
          </a:prstGeom>
        </p:spPr>
        <p:txBody>
          <a:bodyPr lIns="0" tIns="0" rIns="0" bIns="0" rtlCol="0" anchor="t">
            <a:spAutoFit/>
          </a:bodyPr>
          <a:lstStyle/>
          <a:p>
            <a:pPr algn="ctr">
              <a:lnSpc>
                <a:spcPts val="5459"/>
              </a:lnSpc>
            </a:pPr>
            <a:r>
              <a:rPr lang="en-US" sz="3900">
                <a:solidFill>
                  <a:srgbClr val="404040"/>
                </a:solidFill>
                <a:latin typeface="#9Slide05 VL Fadilla"/>
                <a:ea typeface="#9Slide05 VL Fadilla"/>
                <a:cs typeface="#9Slide05 VL Fadilla"/>
                <a:sym typeface="#9Slide05 VL Fadilla"/>
              </a:rPr>
              <a:t>Nhóm</a:t>
            </a:r>
          </a:p>
          <a:p>
            <a:pPr algn="ctr">
              <a:lnSpc>
                <a:spcPts val="5459"/>
              </a:lnSpc>
            </a:pPr>
            <a:r>
              <a:rPr lang="en-US" sz="3900">
                <a:solidFill>
                  <a:srgbClr val="404040"/>
                </a:solidFill>
                <a:latin typeface="#9Slide05 VL Fadilla"/>
                <a:ea typeface="#9Slide05 VL Fadilla"/>
                <a:cs typeface="#9Slide05 VL Fadilla"/>
                <a:sym typeface="#9Slide05 VL Fadilla"/>
              </a:rPr>
              <a:t> 1,2</a:t>
            </a:r>
          </a:p>
        </p:txBody>
      </p:sp>
      <p:sp>
        <p:nvSpPr>
          <p:cNvPr id="9" name="TextBox 9"/>
          <p:cNvSpPr txBox="1"/>
          <p:nvPr/>
        </p:nvSpPr>
        <p:spPr>
          <a:xfrm>
            <a:off x="12964235" y="902115"/>
            <a:ext cx="2428220" cy="1403350"/>
          </a:xfrm>
          <a:prstGeom prst="rect">
            <a:avLst/>
          </a:prstGeom>
        </p:spPr>
        <p:txBody>
          <a:bodyPr lIns="0" tIns="0" rIns="0" bIns="0" rtlCol="0" anchor="t">
            <a:spAutoFit/>
          </a:bodyPr>
          <a:lstStyle/>
          <a:p>
            <a:pPr algn="ctr">
              <a:lnSpc>
                <a:spcPts val="5599"/>
              </a:lnSpc>
            </a:pPr>
            <a:r>
              <a:rPr lang="en-US" sz="3999">
                <a:solidFill>
                  <a:srgbClr val="404040"/>
                </a:solidFill>
                <a:latin typeface="#9Slide05 VL Fadilla"/>
                <a:ea typeface="#9Slide05 VL Fadilla"/>
                <a:cs typeface="#9Slide05 VL Fadilla"/>
                <a:sym typeface="#9Slide05 VL Fadilla"/>
              </a:rPr>
              <a:t>Nhóm </a:t>
            </a:r>
          </a:p>
          <a:p>
            <a:pPr algn="ctr">
              <a:lnSpc>
                <a:spcPts val="5599"/>
              </a:lnSpc>
            </a:pPr>
            <a:r>
              <a:rPr lang="en-US" sz="3999">
                <a:solidFill>
                  <a:srgbClr val="404040"/>
                </a:solidFill>
                <a:latin typeface="#9Slide05 VL Fadilla"/>
                <a:ea typeface="#9Slide05 VL Fadilla"/>
                <a:cs typeface="#9Slide05 VL Fadilla"/>
                <a:sym typeface="#9Slide05 VL Fadilla"/>
              </a:rPr>
              <a:t>3,4</a:t>
            </a:r>
          </a:p>
        </p:txBody>
      </p:sp>
      <p:sp>
        <p:nvSpPr>
          <p:cNvPr id="10" name="TextBox 10"/>
          <p:cNvSpPr txBox="1"/>
          <p:nvPr/>
        </p:nvSpPr>
        <p:spPr>
          <a:xfrm>
            <a:off x="194604" y="244890"/>
            <a:ext cx="10494200" cy="1171575"/>
          </a:xfrm>
          <a:prstGeom prst="rect">
            <a:avLst/>
          </a:prstGeom>
        </p:spPr>
        <p:txBody>
          <a:bodyPr lIns="0" tIns="0" rIns="0" bIns="0" rtlCol="0" anchor="t">
            <a:spAutoFit/>
          </a:bodyPr>
          <a:lstStyle/>
          <a:p>
            <a:pPr algn="ctr">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
        <p:nvSpPr>
          <p:cNvPr id="11" name="TextBox 11"/>
          <p:cNvSpPr txBox="1"/>
          <p:nvPr/>
        </p:nvSpPr>
        <p:spPr>
          <a:xfrm>
            <a:off x="1188268" y="1730095"/>
            <a:ext cx="8311009" cy="788035"/>
          </a:xfrm>
          <a:prstGeom prst="rect">
            <a:avLst/>
          </a:prstGeom>
        </p:spPr>
        <p:txBody>
          <a:bodyPr lIns="0" tIns="0" rIns="0" bIns="0" rtlCol="0" anchor="t">
            <a:spAutoFit/>
          </a:bodyPr>
          <a:lstStyle/>
          <a:p>
            <a:pPr algn="ctr">
              <a:lnSpc>
                <a:spcPts val="6439"/>
              </a:lnSpc>
            </a:pPr>
            <a:r>
              <a:rPr lang="en-US" sz="4599" b="1">
                <a:solidFill>
                  <a:srgbClr val="404040"/>
                </a:solidFill>
                <a:latin typeface="Roboto Condensed Bold"/>
                <a:ea typeface="Roboto Condensed Bold"/>
                <a:cs typeface="Roboto Condensed Bold"/>
                <a:sym typeface="Roboto Condensed Bold"/>
              </a:rPr>
              <a:t>Báo cáo nhiệm vụ đã tìm hiểu ở nhà</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6542198" y="4203291"/>
            <a:ext cx="11407247" cy="5740814"/>
          </a:xfrm>
          <a:custGeom>
            <a:avLst/>
            <a:gdLst/>
            <a:ahLst/>
            <a:cxnLst/>
            <a:rect l="l" t="t" r="r" b="b"/>
            <a:pathLst>
              <a:path w="11407247" h="5740814">
                <a:moveTo>
                  <a:pt x="11407246" y="0"/>
                </a:moveTo>
                <a:lnTo>
                  <a:pt x="0" y="0"/>
                </a:lnTo>
                <a:lnTo>
                  <a:pt x="0" y="5740813"/>
                </a:lnTo>
                <a:lnTo>
                  <a:pt x="11407246" y="5740813"/>
                </a:lnTo>
                <a:lnTo>
                  <a:pt x="11407246" y="0"/>
                </a:lnTo>
                <a:close/>
              </a:path>
            </a:pathLst>
          </a:custGeom>
          <a:blipFill>
            <a:blip r:embed="rId4"/>
            <a:stretch>
              <a:fillRect l="-1378" t="-28093" r="-84710" b="-6717"/>
            </a:stretch>
          </a:blipFill>
        </p:spPr>
        <p:txBody>
          <a:bodyPr/>
          <a:lstStyle/>
          <a:p>
            <a:endParaRPr lang="en-US"/>
          </a:p>
        </p:txBody>
      </p:sp>
      <p:sp>
        <p:nvSpPr>
          <p:cNvPr id="4" name="Freeform 4"/>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5"/>
            <a:stretch>
              <a:fillRect l="-8996" r="-8996"/>
            </a:stretch>
          </a:blipFill>
        </p:spPr>
        <p:txBody>
          <a:bodyPr/>
          <a:lstStyle/>
          <a:p>
            <a:endParaRPr lang="en-US"/>
          </a:p>
        </p:txBody>
      </p:sp>
      <p:sp>
        <p:nvSpPr>
          <p:cNvPr id="5" name="Freeform 5"/>
          <p:cNvSpPr/>
          <p:nvPr/>
        </p:nvSpPr>
        <p:spPr>
          <a:xfrm>
            <a:off x="14726299" y="522517"/>
            <a:ext cx="3025689" cy="2560489"/>
          </a:xfrm>
          <a:custGeom>
            <a:avLst/>
            <a:gdLst/>
            <a:ahLst/>
            <a:cxnLst/>
            <a:rect l="l" t="t" r="r" b="b"/>
            <a:pathLst>
              <a:path w="3025689" h="2560489">
                <a:moveTo>
                  <a:pt x="0" y="0"/>
                </a:moveTo>
                <a:lnTo>
                  <a:pt x="3025689" y="0"/>
                </a:lnTo>
                <a:lnTo>
                  <a:pt x="3025689" y="2560489"/>
                </a:lnTo>
                <a:lnTo>
                  <a:pt x="0" y="256048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TextBox 6"/>
          <p:cNvSpPr txBox="1"/>
          <p:nvPr/>
        </p:nvSpPr>
        <p:spPr>
          <a:xfrm>
            <a:off x="0" y="631187"/>
            <a:ext cx="10494200" cy="1171575"/>
          </a:xfrm>
          <a:prstGeom prst="rect">
            <a:avLst/>
          </a:prstGeom>
        </p:spPr>
        <p:txBody>
          <a:bodyPr lIns="0" tIns="0" rIns="0" bIns="0" rtlCol="0" anchor="t">
            <a:spAutoFit/>
          </a:bodyPr>
          <a:lstStyle/>
          <a:p>
            <a:pPr algn="ctr">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
        <p:nvSpPr>
          <p:cNvPr id="7" name="TextBox 7"/>
          <p:cNvSpPr txBox="1"/>
          <p:nvPr/>
        </p:nvSpPr>
        <p:spPr>
          <a:xfrm>
            <a:off x="1643954" y="1800193"/>
            <a:ext cx="4797921" cy="1015365"/>
          </a:xfrm>
          <a:prstGeom prst="rect">
            <a:avLst/>
          </a:prstGeom>
        </p:spPr>
        <p:txBody>
          <a:bodyPr lIns="0" tIns="0" rIns="0" bIns="0" rtlCol="0" anchor="t">
            <a:spAutoFit/>
          </a:bodyPr>
          <a:lstStyle/>
          <a:p>
            <a:pPr algn="ctr">
              <a:lnSpc>
                <a:spcPts val="8640"/>
              </a:lnSpc>
              <a:spcBef>
                <a:spcPct val="0"/>
              </a:spcBef>
            </a:pPr>
            <a:r>
              <a:rPr lang="en-US" sz="4800" b="1">
                <a:solidFill>
                  <a:srgbClr val="404040"/>
                </a:solidFill>
                <a:latin typeface="Roboto Condensed Bold"/>
                <a:ea typeface="Roboto Condensed Bold"/>
                <a:cs typeface="Roboto Condensed Bold"/>
                <a:sym typeface="Roboto Condensed Bold"/>
              </a:rPr>
              <a:t>a. Lời hát ru của bà </a:t>
            </a:r>
          </a:p>
        </p:txBody>
      </p:sp>
      <p:sp>
        <p:nvSpPr>
          <p:cNvPr id="8" name="TextBox 8"/>
          <p:cNvSpPr txBox="1"/>
          <p:nvPr/>
        </p:nvSpPr>
        <p:spPr>
          <a:xfrm>
            <a:off x="1315636" y="2825831"/>
            <a:ext cx="15943664" cy="5951219"/>
          </a:xfrm>
          <a:prstGeom prst="rect">
            <a:avLst/>
          </a:prstGeom>
        </p:spPr>
        <p:txBody>
          <a:bodyPr lIns="0" tIns="0" rIns="0" bIns="0" rtlCol="0" anchor="t">
            <a:spAutoFit/>
          </a:bodyPr>
          <a:lstStyle/>
          <a:p>
            <a:pPr algn="just">
              <a:lnSpc>
                <a:spcPts val="7740"/>
              </a:lnSpc>
            </a:pP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Bà</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hát</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ru</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cháu</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bằng</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những</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câu</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Kiều</a:t>
            </a:r>
            <a:endParaRPr lang="en-US" sz="4300" dirty="0">
              <a:solidFill>
                <a:srgbClr val="404040"/>
              </a:solidFill>
              <a:latin typeface="Roboto Condensed"/>
              <a:ea typeface="Roboto Condensed"/>
              <a:cs typeface="Roboto Condensed"/>
              <a:sym typeface="Roboto Condensed"/>
            </a:endParaRPr>
          </a:p>
          <a:p>
            <a:pPr algn="just">
              <a:lnSpc>
                <a:spcPts val="7740"/>
              </a:lnSpc>
            </a:pP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Mục</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đích</a:t>
            </a:r>
            <a:r>
              <a:rPr lang="en-US" sz="4300" dirty="0">
                <a:solidFill>
                  <a:srgbClr val="404040"/>
                </a:solidFill>
                <a:latin typeface="Roboto Condensed"/>
                <a:ea typeface="Roboto Condensed"/>
                <a:cs typeface="Roboto Condensed"/>
                <a:sym typeface="Roboto Condensed"/>
              </a:rPr>
              <a:t>:</a:t>
            </a:r>
          </a:p>
          <a:p>
            <a:pPr algn="just">
              <a:lnSpc>
                <a:spcPts val="7740"/>
              </a:lnSpc>
            </a:pP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Đưa</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cháu</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vào</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giấc</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ngủ</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bằng</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giai</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điệu</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êm</a:t>
            </a:r>
            <a:r>
              <a:rPr lang="en-US" sz="4300" dirty="0">
                <a:solidFill>
                  <a:srgbClr val="404040"/>
                </a:solidFill>
                <a:latin typeface="Roboto Condensed"/>
                <a:ea typeface="Roboto Condensed"/>
                <a:cs typeface="Roboto Condensed"/>
                <a:sym typeface="Roboto Condensed"/>
              </a:rPr>
              <a:t> </a:t>
            </a:r>
            <a:r>
              <a:rPr lang="en-US" sz="4300" dirty="0" err="1">
                <a:solidFill>
                  <a:srgbClr val="404040"/>
                </a:solidFill>
                <a:latin typeface="Roboto Condensed"/>
                <a:ea typeface="Roboto Condensed"/>
                <a:cs typeface="Roboto Condensed"/>
                <a:sym typeface="Roboto Condensed"/>
              </a:rPr>
              <a:t>đềm</a:t>
            </a:r>
            <a:r>
              <a:rPr lang="en-US" sz="4300" dirty="0">
                <a:solidFill>
                  <a:srgbClr val="404040"/>
                </a:solidFill>
                <a:latin typeface="Roboto Condensed"/>
                <a:ea typeface="Roboto Condensed"/>
                <a:cs typeface="Roboto Condensed"/>
                <a:sym typeface="Roboto Condensed"/>
              </a:rPr>
              <a:t>, du </a:t>
            </a:r>
            <a:r>
              <a:rPr lang="en-US" sz="4300" dirty="0" err="1">
                <a:solidFill>
                  <a:srgbClr val="404040"/>
                </a:solidFill>
                <a:latin typeface="Roboto Condensed"/>
                <a:ea typeface="Roboto Condensed"/>
                <a:cs typeface="Roboto Condensed"/>
                <a:sym typeface="Roboto Condensed"/>
              </a:rPr>
              <a:t>dương</a:t>
            </a:r>
            <a:endParaRPr lang="en-US" sz="4300" dirty="0">
              <a:solidFill>
                <a:srgbClr val="404040"/>
              </a:solidFill>
              <a:latin typeface="Roboto Condensed"/>
              <a:ea typeface="Roboto Condensed"/>
              <a:cs typeface="Roboto Condensed"/>
              <a:sym typeface="Roboto Condensed"/>
            </a:endParaRPr>
          </a:p>
          <a:p>
            <a:pPr algn="just">
              <a:lnSpc>
                <a:spcPts val="8100"/>
              </a:lnSpc>
            </a:pP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Bà</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thưởng</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thức</a:t>
            </a:r>
            <a:r>
              <a:rPr lang="en-US" sz="4500" dirty="0">
                <a:solidFill>
                  <a:srgbClr val="404040"/>
                </a:solidFill>
                <a:latin typeface="Roboto Condensed"/>
                <a:ea typeface="Roboto Condensed"/>
                <a:cs typeface="Roboto Condensed"/>
                <a:sym typeface="Roboto Condensed"/>
              </a:rPr>
              <a:t> </a:t>
            </a:r>
            <a:r>
              <a:rPr lang="en-US" sz="4500" i="1" dirty="0" err="1">
                <a:solidFill>
                  <a:srgbClr val="404040"/>
                </a:solidFill>
                <a:latin typeface="Roboto Condensed"/>
                <a:ea typeface="Roboto Condensed"/>
                <a:cs typeface="Roboto Condensed"/>
                <a:sym typeface="Roboto Condensed"/>
              </a:rPr>
              <a:t>Truyện</a:t>
            </a:r>
            <a:r>
              <a:rPr lang="en-US" sz="4500" i="1" dirty="0">
                <a:solidFill>
                  <a:srgbClr val="404040"/>
                </a:solidFill>
                <a:latin typeface="Roboto Condensed"/>
                <a:ea typeface="Roboto Condensed"/>
                <a:cs typeface="Roboto Condensed"/>
                <a:sym typeface="Roboto Condensed"/>
              </a:rPr>
              <a:t> </a:t>
            </a:r>
            <a:r>
              <a:rPr lang="en-US" sz="4500" i="1" dirty="0" err="1">
                <a:solidFill>
                  <a:srgbClr val="404040"/>
                </a:solidFill>
                <a:latin typeface="Roboto Condensed"/>
                <a:ea typeface="Roboto Condensed"/>
                <a:cs typeface="Roboto Condensed"/>
                <a:sym typeface="Roboto Condensed"/>
              </a:rPr>
              <a:t>Kiều</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đồng</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cảm</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với</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những</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điều</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được</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nói</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đến</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trong</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bài</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thơ</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thậm</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chí</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là</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thông</a:t>
            </a:r>
            <a:r>
              <a:rPr lang="en-US" sz="4500" dirty="0">
                <a:solidFill>
                  <a:srgbClr val="404040"/>
                </a:solidFill>
                <a:latin typeface="Roboto Condensed"/>
                <a:ea typeface="Roboto Condensed"/>
                <a:cs typeface="Roboto Condensed"/>
                <a:sym typeface="Roboto Condensed"/>
              </a:rPr>
              <a:t> qua </a:t>
            </a:r>
            <a:r>
              <a:rPr lang="en-US" sz="4500" dirty="0" err="1">
                <a:solidFill>
                  <a:srgbClr val="404040"/>
                </a:solidFill>
                <a:latin typeface="Roboto Condensed"/>
                <a:ea typeface="Roboto Condensed"/>
                <a:cs typeface="Roboto Condensed"/>
                <a:sym typeface="Roboto Condensed"/>
              </a:rPr>
              <a:t>những</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câu</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Kiều</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đó</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để</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giãi</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bày</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một</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nét</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tâm</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trạng</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nào</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đó</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của</a:t>
            </a:r>
            <a:r>
              <a:rPr lang="en-US" sz="4500" dirty="0">
                <a:solidFill>
                  <a:srgbClr val="404040"/>
                </a:solidFill>
                <a:latin typeface="Roboto Condensed"/>
                <a:ea typeface="Roboto Condensed"/>
                <a:cs typeface="Roboto Condensed"/>
                <a:sym typeface="Roboto Condensed"/>
              </a:rPr>
              <a:t> </a:t>
            </a:r>
            <a:r>
              <a:rPr lang="en-US" sz="4500" dirty="0" err="1">
                <a:solidFill>
                  <a:srgbClr val="404040"/>
                </a:solidFill>
                <a:latin typeface="Roboto Condensed"/>
                <a:ea typeface="Roboto Condensed"/>
                <a:cs typeface="Roboto Condensed"/>
                <a:sym typeface="Roboto Condensed"/>
              </a:rPr>
              <a:t>mình</a:t>
            </a:r>
            <a:endParaRPr lang="en-US" sz="4500" dirty="0">
              <a:solidFill>
                <a:srgbClr val="404040"/>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arn(inVertic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arn(inVertical)">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1401074" y="857270"/>
            <a:ext cx="19996448" cy="10063417"/>
          </a:xfrm>
          <a:custGeom>
            <a:avLst/>
            <a:gdLst/>
            <a:ahLst/>
            <a:cxnLst/>
            <a:rect l="l" t="t" r="r" b="b"/>
            <a:pathLst>
              <a:path w="19996448" h="10063417">
                <a:moveTo>
                  <a:pt x="19996448" y="0"/>
                </a:moveTo>
                <a:lnTo>
                  <a:pt x="0" y="0"/>
                </a:lnTo>
                <a:lnTo>
                  <a:pt x="0" y="10063418"/>
                </a:lnTo>
                <a:lnTo>
                  <a:pt x="19996448" y="10063418"/>
                </a:lnTo>
                <a:lnTo>
                  <a:pt x="19996448" y="0"/>
                </a:lnTo>
                <a:close/>
              </a:path>
            </a:pathLst>
          </a:custGeom>
          <a:blipFill>
            <a:blip r:embed="rId4"/>
            <a:stretch>
              <a:fillRect l="-1378" t="-28093" r="-84710" b="-6717"/>
            </a:stretch>
          </a:blipFill>
        </p:spPr>
        <p:txBody>
          <a:bodyPr/>
          <a:lstStyle/>
          <a:p>
            <a:endParaRPr lang="en-US"/>
          </a:p>
        </p:txBody>
      </p:sp>
      <p:sp>
        <p:nvSpPr>
          <p:cNvPr id="4" name="AutoShape 4"/>
          <p:cNvSpPr/>
          <p:nvPr/>
        </p:nvSpPr>
        <p:spPr>
          <a:xfrm rot="5391329">
            <a:off x="13089987" y="4541519"/>
            <a:ext cx="3777356" cy="0"/>
          </a:xfrm>
          <a:prstGeom prst="line">
            <a:avLst/>
          </a:prstGeom>
          <a:ln w="9525" cap="rnd">
            <a:solidFill>
              <a:srgbClr val="E7E6E6"/>
            </a:solidFill>
            <a:prstDash val="solid"/>
            <a:headEnd type="none" w="sm" len="sm"/>
            <a:tailEnd type="none" w="sm" len="sm"/>
          </a:ln>
        </p:spPr>
        <p:txBody>
          <a:bodyPr/>
          <a:lstStyle/>
          <a:p>
            <a:endParaRPr lang="en-US"/>
          </a:p>
        </p:txBody>
      </p:sp>
      <p:sp>
        <p:nvSpPr>
          <p:cNvPr id="5" name="AutoShape 5"/>
          <p:cNvSpPr/>
          <p:nvPr/>
        </p:nvSpPr>
        <p:spPr>
          <a:xfrm rot="5391329">
            <a:off x="10569081" y="4541519"/>
            <a:ext cx="3777356" cy="0"/>
          </a:xfrm>
          <a:prstGeom prst="line">
            <a:avLst/>
          </a:prstGeom>
          <a:ln w="9525" cap="rnd">
            <a:solidFill>
              <a:srgbClr val="E7E6E6"/>
            </a:solidFill>
            <a:prstDash val="solid"/>
            <a:headEnd type="none" w="sm" len="sm"/>
            <a:tailEnd type="none" w="sm" len="sm"/>
          </a:ln>
        </p:spPr>
        <p:txBody>
          <a:bodyPr/>
          <a:lstStyle/>
          <a:p>
            <a:endParaRPr lang="en-US"/>
          </a:p>
        </p:txBody>
      </p:sp>
      <p:sp>
        <p:nvSpPr>
          <p:cNvPr id="6" name="AutoShape 6"/>
          <p:cNvSpPr/>
          <p:nvPr/>
        </p:nvSpPr>
        <p:spPr>
          <a:xfrm rot="5391329">
            <a:off x="7889629" y="4541519"/>
            <a:ext cx="3777356" cy="0"/>
          </a:xfrm>
          <a:prstGeom prst="line">
            <a:avLst/>
          </a:prstGeom>
          <a:ln w="9525" cap="rnd">
            <a:solidFill>
              <a:srgbClr val="E7E6E6"/>
            </a:solidFill>
            <a:prstDash val="solid"/>
            <a:headEnd type="none" w="sm" len="sm"/>
            <a:tailEnd type="none" w="sm" len="sm"/>
          </a:ln>
        </p:spPr>
        <p:txBody>
          <a:bodyPr/>
          <a:lstStyle/>
          <a:p>
            <a:endParaRPr lang="en-US"/>
          </a:p>
        </p:txBody>
      </p:sp>
      <p:sp>
        <p:nvSpPr>
          <p:cNvPr id="7" name="Freeform 7"/>
          <p:cNvSpPr/>
          <p:nvPr/>
        </p:nvSpPr>
        <p:spPr>
          <a:xfrm rot="-925863" flipH="1">
            <a:off x="-391540" y="-108638"/>
            <a:ext cx="5286985" cy="3573764"/>
          </a:xfrm>
          <a:custGeom>
            <a:avLst/>
            <a:gdLst/>
            <a:ahLst/>
            <a:cxnLst/>
            <a:rect l="l" t="t" r="r" b="b"/>
            <a:pathLst>
              <a:path w="5286985" h="3573764">
                <a:moveTo>
                  <a:pt x="5286985" y="0"/>
                </a:moveTo>
                <a:lnTo>
                  <a:pt x="0" y="0"/>
                </a:lnTo>
                <a:lnTo>
                  <a:pt x="0" y="3573764"/>
                </a:lnTo>
                <a:lnTo>
                  <a:pt x="5286985" y="3573764"/>
                </a:lnTo>
                <a:lnTo>
                  <a:pt x="5286985" y="0"/>
                </a:lnTo>
                <a:close/>
              </a:path>
            </a:pathLst>
          </a:custGeom>
          <a:blipFill>
            <a:blip r:embed="rId5"/>
            <a:stretch>
              <a:fillRect l="-120609" b="-18988"/>
            </a:stretch>
          </a:blipFill>
        </p:spPr>
        <p:txBody>
          <a:bodyPr/>
          <a:lstStyle/>
          <a:p>
            <a:endParaRPr lang="en-US"/>
          </a:p>
        </p:txBody>
      </p:sp>
      <p:sp>
        <p:nvSpPr>
          <p:cNvPr id="8" name="TextBox 8"/>
          <p:cNvSpPr txBox="1"/>
          <p:nvPr/>
        </p:nvSpPr>
        <p:spPr>
          <a:xfrm>
            <a:off x="1071993" y="1361674"/>
            <a:ext cx="15050311" cy="2228215"/>
          </a:xfrm>
          <a:prstGeom prst="rect">
            <a:avLst/>
          </a:prstGeom>
        </p:spPr>
        <p:txBody>
          <a:bodyPr wrap="square" lIns="0" tIns="0" rIns="0" bIns="0" rtlCol="0" anchor="t">
            <a:spAutoFit/>
          </a:bodyPr>
          <a:lstStyle/>
          <a:p>
            <a:pPr algn="ctr">
              <a:lnSpc>
                <a:spcPts val="8959"/>
              </a:lnSpc>
            </a:pPr>
            <a:r>
              <a:rPr lang="en-US" sz="6399" b="1" dirty="0">
                <a:solidFill>
                  <a:srgbClr val="495145"/>
                </a:solidFill>
                <a:latin typeface="Fraunces Bold"/>
                <a:ea typeface="Fraunces Bold"/>
                <a:cs typeface="Fraunces Bold"/>
                <a:sym typeface="Fraunces Bold"/>
              </a:rPr>
              <a:t>BÀI 4: </a:t>
            </a:r>
          </a:p>
          <a:p>
            <a:pPr algn="ctr">
              <a:lnSpc>
                <a:spcPts val="8959"/>
              </a:lnSpc>
            </a:pPr>
            <a:r>
              <a:rPr lang="en-US" sz="6399" b="1" dirty="0">
                <a:solidFill>
                  <a:srgbClr val="495145"/>
                </a:solidFill>
                <a:latin typeface="Fraunces Bold"/>
                <a:ea typeface="Fraunces Bold"/>
                <a:cs typeface="Fraunces Bold"/>
                <a:sym typeface="Fraunces Bold"/>
              </a:rPr>
              <a:t>KHÁM PHÁ VẺ ĐẸP VĂN CHƯƠNG</a:t>
            </a:r>
          </a:p>
        </p:txBody>
      </p:sp>
      <p:sp>
        <p:nvSpPr>
          <p:cNvPr id="9" name="TextBox 9"/>
          <p:cNvSpPr txBox="1"/>
          <p:nvPr/>
        </p:nvSpPr>
        <p:spPr>
          <a:xfrm>
            <a:off x="5601909" y="3947999"/>
            <a:ext cx="5990481" cy="2364842"/>
          </a:xfrm>
          <a:prstGeom prst="rect">
            <a:avLst/>
          </a:prstGeom>
        </p:spPr>
        <p:txBody>
          <a:bodyPr lIns="0" tIns="0" rIns="0" bIns="0" rtlCol="0" anchor="t">
            <a:spAutoFit/>
          </a:bodyPr>
          <a:lstStyle/>
          <a:p>
            <a:pPr algn="ctr">
              <a:lnSpc>
                <a:spcPts val="18229"/>
              </a:lnSpc>
            </a:pPr>
            <a:r>
              <a:rPr lang="en-US" sz="13020" dirty="0" err="1">
                <a:solidFill>
                  <a:srgbClr val="404040"/>
                </a:solidFill>
                <a:latin typeface="#9Slide06 ThuPhap Thien An"/>
                <a:ea typeface="#9Slide06 ThuPhap Thien An"/>
                <a:cs typeface="#9Slide06 ThuPhap Thien An"/>
                <a:sym typeface="#9Slide06 ThuPhap Thien An"/>
              </a:rPr>
              <a:t>Ngày</a:t>
            </a:r>
            <a:r>
              <a:rPr lang="en-US" sz="13020" dirty="0">
                <a:solidFill>
                  <a:srgbClr val="404040"/>
                </a:solidFill>
                <a:latin typeface="#9Slide06 ThuPhap Thien An"/>
                <a:ea typeface="#9Slide06 ThuPhap Thien An"/>
                <a:cs typeface="#9Slide06 ThuPhap Thien An"/>
                <a:sym typeface="#9Slide06 ThuPhap Thien An"/>
              </a:rPr>
              <a:t> </a:t>
            </a:r>
            <a:r>
              <a:rPr lang="en-US" sz="13020" dirty="0" err="1">
                <a:solidFill>
                  <a:srgbClr val="404040"/>
                </a:solidFill>
                <a:latin typeface="#9Slide06 ThuPhap Thien An"/>
                <a:ea typeface="#9Slide06 ThuPhap Thien An"/>
                <a:cs typeface="#9Slide06 ThuPhap Thien An"/>
                <a:sym typeface="#9Slide06 ThuPhap Thien An"/>
              </a:rPr>
              <a:t>xưa</a:t>
            </a:r>
            <a:endParaRPr lang="en-US" sz="13020" dirty="0">
              <a:solidFill>
                <a:srgbClr val="404040"/>
              </a:solidFill>
              <a:latin typeface="#9Slide06 ThuPhap Thien An"/>
              <a:ea typeface="#9Slide06 ThuPhap Thien An"/>
              <a:cs typeface="#9Slide06 ThuPhap Thien An"/>
              <a:sym typeface="#9Slide06 ThuPhap Thien An"/>
            </a:endParaRPr>
          </a:p>
        </p:txBody>
      </p:sp>
      <p:sp>
        <p:nvSpPr>
          <p:cNvPr id="10" name="TextBox 10"/>
          <p:cNvSpPr txBox="1"/>
          <p:nvPr/>
        </p:nvSpPr>
        <p:spPr>
          <a:xfrm>
            <a:off x="10896509" y="6322508"/>
            <a:ext cx="2259577" cy="866775"/>
          </a:xfrm>
          <a:prstGeom prst="rect">
            <a:avLst/>
          </a:prstGeom>
        </p:spPr>
        <p:txBody>
          <a:bodyPr wrap="square" lIns="0" tIns="0" rIns="0" bIns="0" rtlCol="0" anchor="t">
            <a:spAutoFit/>
          </a:bodyPr>
          <a:lstStyle/>
          <a:p>
            <a:pPr algn="ctr">
              <a:lnSpc>
                <a:spcPts val="6720"/>
              </a:lnSpc>
              <a:spcBef>
                <a:spcPct val="0"/>
              </a:spcBef>
            </a:pPr>
            <a:r>
              <a:rPr lang="en-US" sz="5600" dirty="0">
                <a:solidFill>
                  <a:srgbClr val="404040"/>
                </a:solidFill>
                <a:latin typeface="Roboto Condensed"/>
                <a:ea typeface="Roboto Condensed"/>
                <a:cs typeface="Roboto Condensed"/>
                <a:sym typeface="Roboto Condensed"/>
              </a:rPr>
              <a:t>Vũ Cao</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3">
              <a:alphaModFix amt="72000"/>
            </a:blip>
            <a:stretch>
              <a:fillRect/>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grpSp>
        <p:nvGrpSpPr>
          <p:cNvPr id="4" name="Group 4"/>
          <p:cNvGrpSpPr/>
          <p:nvPr/>
        </p:nvGrpSpPr>
        <p:grpSpPr>
          <a:xfrm>
            <a:off x="807636" y="3050466"/>
            <a:ext cx="16554452" cy="2223592"/>
            <a:chOff x="0" y="0"/>
            <a:chExt cx="4360020" cy="585637"/>
          </a:xfrm>
        </p:grpSpPr>
        <p:sp>
          <p:nvSpPr>
            <p:cNvPr id="5" name="Freeform 5"/>
            <p:cNvSpPr/>
            <p:nvPr/>
          </p:nvSpPr>
          <p:spPr>
            <a:xfrm>
              <a:off x="0" y="0"/>
              <a:ext cx="4360020" cy="585637"/>
            </a:xfrm>
            <a:custGeom>
              <a:avLst/>
              <a:gdLst/>
              <a:ahLst/>
              <a:cxnLst/>
              <a:rect l="l" t="t" r="r" b="b"/>
              <a:pathLst>
                <a:path w="4360020" h="585637">
                  <a:moveTo>
                    <a:pt x="0" y="0"/>
                  </a:moveTo>
                  <a:lnTo>
                    <a:pt x="4360020" y="0"/>
                  </a:lnTo>
                  <a:lnTo>
                    <a:pt x="4360020" y="585637"/>
                  </a:lnTo>
                  <a:lnTo>
                    <a:pt x="0" y="585637"/>
                  </a:lnTo>
                  <a:close/>
                </a:path>
              </a:pathLst>
            </a:custGeom>
            <a:solidFill>
              <a:srgbClr val="FFFFFF"/>
            </a:solidFill>
          </p:spPr>
          <p:txBody>
            <a:bodyPr/>
            <a:lstStyle/>
            <a:p>
              <a:endParaRPr lang="en-US"/>
            </a:p>
          </p:txBody>
        </p:sp>
        <p:sp>
          <p:nvSpPr>
            <p:cNvPr id="6" name="TextBox 6"/>
            <p:cNvSpPr txBox="1"/>
            <p:nvPr/>
          </p:nvSpPr>
          <p:spPr>
            <a:xfrm>
              <a:off x="0" y="-66675"/>
              <a:ext cx="4360020" cy="652312"/>
            </a:xfrm>
            <a:prstGeom prst="rect">
              <a:avLst/>
            </a:prstGeom>
          </p:spPr>
          <p:txBody>
            <a:bodyPr lIns="50800" tIns="50800" rIns="50800" bIns="50800" rtlCol="0" anchor="ctr"/>
            <a:lstStyle/>
            <a:p>
              <a:pPr algn="just">
                <a:lnSpc>
                  <a:spcPts val="5400"/>
                </a:lnSpc>
              </a:pPr>
              <a:r>
                <a:rPr lang="en-US" sz="4000" dirty="0" err="1">
                  <a:solidFill>
                    <a:srgbClr val="404040"/>
                  </a:solidFill>
                  <a:latin typeface="Roboto Condensed"/>
                  <a:ea typeface="Roboto Condensed"/>
                  <a:cs typeface="Roboto Condensed"/>
                  <a:sym typeface="Roboto Condensed"/>
                </a:rPr>
                <a:t>Đối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với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bà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Truyện</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Kiều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khơi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gợi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niềm</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đồng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cảm</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xót</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thương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Nghĩ</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mà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thương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phận</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cô</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Kiều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ngày</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xưa</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Trước</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lời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nói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của</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người</a:t>
              </a:r>
              <a:r>
                <a:rPr lang="en-US" sz="4000" dirty="0">
                  <a:solidFill>
                    <a:srgbClr val="404040"/>
                  </a:solidFill>
                  <a:latin typeface="Roboto Condensed"/>
                  <a:ea typeface="Roboto Condensed"/>
                  <a:cs typeface="Roboto Condensed"/>
                  <a:sym typeface="Roboto Condensed"/>
                </a:rPr>
                <a:t> con, </a:t>
              </a:r>
              <a:r>
                <a:rPr lang="en-US" sz="4000" dirty="0" err="1">
                  <a:solidFill>
                    <a:srgbClr val="404040"/>
                  </a:solidFill>
                  <a:latin typeface="Roboto Condensed"/>
                  <a:ea typeface="Roboto Condensed"/>
                  <a:cs typeface="Roboto Condensed"/>
                  <a:sym typeface="Roboto Condensed"/>
                </a:rPr>
                <a:t>tuy</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bà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chẳng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trả</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lời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nhưng</a:t>
              </a:r>
              <a:r>
                <a:rPr lang="en-US" sz="4000" dirty="0">
                  <a:solidFill>
                    <a:srgbClr val="404040"/>
                  </a:solidFill>
                  <a:latin typeface="Roboto Condensed"/>
                  <a:ea typeface="Roboto Condensed"/>
                  <a:cs typeface="Roboto Condensed"/>
                  <a:sym typeface="Roboto Condensed"/>
                </a:rPr>
                <a:t> qua </a:t>
              </a:r>
              <a:r>
                <a:rPr lang="en-US" sz="4000" dirty="0" err="1">
                  <a:solidFill>
                    <a:srgbClr val="404040"/>
                  </a:solidFill>
                  <a:latin typeface="Roboto Condensed"/>
                  <a:ea typeface="Roboto Condensed"/>
                  <a:cs typeface="Roboto Condensed"/>
                  <a:sym typeface="Roboto Condensed"/>
                </a:rPr>
                <a:t>việc</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hát</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ru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có</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thể</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thấy</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với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bà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Truyện</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Kiều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có</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thể</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đưa</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em</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bé</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vào</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giấc</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ngủ</a:t>
              </a:r>
              <a:endParaRPr lang="en-US" sz="4000" dirty="0">
                <a:solidFill>
                  <a:srgbClr val="404040"/>
                </a:solidFill>
                <a:latin typeface="Roboto Condensed"/>
                <a:ea typeface="Roboto Condensed"/>
                <a:cs typeface="Roboto Condensed"/>
                <a:sym typeface="Roboto Condensed"/>
              </a:endParaRPr>
            </a:p>
          </p:txBody>
        </p:sp>
      </p:grpSp>
      <p:grpSp>
        <p:nvGrpSpPr>
          <p:cNvPr id="7" name="Group 7"/>
          <p:cNvGrpSpPr/>
          <p:nvPr/>
        </p:nvGrpSpPr>
        <p:grpSpPr>
          <a:xfrm>
            <a:off x="866774" y="5902708"/>
            <a:ext cx="16554452" cy="1537792"/>
            <a:chOff x="0" y="0"/>
            <a:chExt cx="4360020" cy="405015"/>
          </a:xfrm>
        </p:grpSpPr>
        <p:sp>
          <p:nvSpPr>
            <p:cNvPr id="8" name="Freeform 8"/>
            <p:cNvSpPr/>
            <p:nvPr/>
          </p:nvSpPr>
          <p:spPr>
            <a:xfrm>
              <a:off x="0" y="0"/>
              <a:ext cx="4360020" cy="405015"/>
            </a:xfrm>
            <a:custGeom>
              <a:avLst/>
              <a:gdLst/>
              <a:ahLst/>
              <a:cxnLst/>
              <a:rect l="l" t="t" r="r" b="b"/>
              <a:pathLst>
                <a:path w="4360020" h="405015">
                  <a:moveTo>
                    <a:pt x="0" y="0"/>
                  </a:moveTo>
                  <a:lnTo>
                    <a:pt x="4360020" y="0"/>
                  </a:lnTo>
                  <a:lnTo>
                    <a:pt x="4360020" y="405015"/>
                  </a:lnTo>
                  <a:lnTo>
                    <a:pt x="0" y="405015"/>
                  </a:lnTo>
                  <a:close/>
                </a:path>
              </a:pathLst>
            </a:custGeom>
            <a:solidFill>
              <a:srgbClr val="FFFFFF"/>
            </a:solidFill>
          </p:spPr>
          <p:txBody>
            <a:bodyPr/>
            <a:lstStyle/>
            <a:p>
              <a:endParaRPr lang="en-US"/>
            </a:p>
          </p:txBody>
        </p:sp>
        <p:sp>
          <p:nvSpPr>
            <p:cNvPr id="9" name="TextBox 9"/>
            <p:cNvSpPr txBox="1"/>
            <p:nvPr/>
          </p:nvSpPr>
          <p:spPr>
            <a:xfrm>
              <a:off x="0" y="-66675"/>
              <a:ext cx="4360020" cy="471690"/>
            </a:xfrm>
            <a:prstGeom prst="rect">
              <a:avLst/>
            </a:prstGeom>
          </p:spPr>
          <p:txBody>
            <a:bodyPr lIns="50800" tIns="50800" rIns="50800" bIns="50800" rtlCol="0" anchor="ctr"/>
            <a:lstStyle/>
            <a:p>
              <a:pPr algn="just">
                <a:lnSpc>
                  <a:spcPts val="5400"/>
                </a:lnSpc>
              </a:pPr>
              <a:r>
                <a:rPr lang="en-US" sz="4000" dirty="0" err="1">
                  <a:solidFill>
                    <a:srgbClr val="404040"/>
                  </a:solidFill>
                  <a:latin typeface="Roboto Condensed"/>
                  <a:ea typeface="Roboto Condensed"/>
                  <a:cs typeface="Roboto Condensed"/>
                  <a:sym typeface="Roboto Condensed"/>
                </a:rPr>
                <a:t>Đối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với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tôi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Truyện</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Kiều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vô</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cùng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sâu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sắc</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và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đặc</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biệt</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là</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những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câu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thơ</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đã</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có</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từ</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xưa</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có</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một</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khoảng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cách</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rất</a:t>
              </a:r>
              <a:r>
                <a:rPr lang="en-US" sz="4000" dirty="0">
                  <a:solidFill>
                    <a:srgbClr val="404040"/>
                  </a:solidFill>
                  <a:latin typeface="Roboto Condensed"/>
                  <a:ea typeface="Roboto Condensed"/>
                  <a:cs typeface="Roboto Condensed"/>
                  <a:sym typeface="Roboto Condensed"/>
                </a:rPr>
                <a:t> xa so </a:t>
              </a:r>
              <a:r>
                <a:rPr lang="en-US" sz="4000" dirty="0" err="1">
                  <a:solidFill>
                    <a:srgbClr val="404040"/>
                  </a:solidFill>
                  <a:latin typeface="Roboto Condensed"/>
                  <a:ea typeface="Roboto Condensed"/>
                  <a:cs typeface="Roboto Condensed"/>
                  <a:sym typeface="Roboto Condensed"/>
                </a:rPr>
                <a:t>với</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đứa</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trẻ</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nên</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trẻ</a:t>
              </a:r>
              <a:r>
                <a:rPr lang="en-US" sz="4000" dirty="0">
                  <a:solidFill>
                    <a:srgbClr val="404040"/>
                  </a:solidFill>
                  <a:latin typeface="Roboto Condensed"/>
                  <a:ea typeface="Roboto Condensed"/>
                  <a:cs typeface="Roboto Condensed"/>
                  <a:sym typeface="Roboto Condensed"/>
                </a:rPr>
                <a:t> con </a:t>
              </a:r>
              <a:r>
                <a:rPr lang="en-US" sz="4000" dirty="0" err="1">
                  <a:solidFill>
                    <a:srgbClr val="404040"/>
                  </a:solidFill>
                  <a:latin typeface="Roboto Condensed"/>
                  <a:ea typeface="Roboto Condensed"/>
                  <a:cs typeface="Roboto Condensed"/>
                  <a:sym typeface="Roboto Condensed"/>
                </a:rPr>
                <a:t>không</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thể</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hiểu</a:t>
              </a:r>
              <a:r>
                <a:rPr lang="en-US" sz="4000" dirty="0">
                  <a:solidFill>
                    <a:srgbClr val="404040"/>
                  </a:solidFill>
                  <a:latin typeface="Roboto Condensed"/>
                  <a:ea typeface="Roboto Condensed"/>
                  <a:cs typeface="Roboto Condensed"/>
                  <a:sym typeface="Roboto Condensed"/>
                </a:rPr>
                <a:t> </a:t>
              </a:r>
              <a:r>
                <a:rPr lang="en-US" sz="4000" dirty="0" err="1">
                  <a:solidFill>
                    <a:srgbClr val="404040"/>
                  </a:solidFill>
                  <a:latin typeface="Roboto Condensed"/>
                  <a:ea typeface="Roboto Condensed"/>
                  <a:cs typeface="Roboto Condensed"/>
                  <a:sym typeface="Roboto Condensed"/>
                </a:rPr>
                <a:t>được</a:t>
              </a:r>
              <a:r>
                <a:rPr lang="en-US" sz="4000" dirty="0">
                  <a:solidFill>
                    <a:srgbClr val="404040"/>
                  </a:solidFill>
                  <a:latin typeface="Roboto Condensed"/>
                  <a:ea typeface="Roboto Condensed"/>
                  <a:cs typeface="Roboto Condensed"/>
                  <a:sym typeface="Roboto Condensed"/>
                </a:rPr>
                <a:t>.</a:t>
              </a:r>
            </a:p>
          </p:txBody>
        </p:sp>
      </p:grpSp>
      <p:sp>
        <p:nvSpPr>
          <p:cNvPr id="10" name="TextBox 10"/>
          <p:cNvSpPr txBox="1"/>
          <p:nvPr/>
        </p:nvSpPr>
        <p:spPr>
          <a:xfrm>
            <a:off x="567291" y="1691723"/>
            <a:ext cx="13326393" cy="733425"/>
          </a:xfrm>
          <a:prstGeom prst="rect">
            <a:avLst/>
          </a:prstGeom>
        </p:spPr>
        <p:txBody>
          <a:bodyPr lIns="0" tIns="0" rIns="0" bIns="0" rtlCol="0" anchor="t">
            <a:spAutoFit/>
          </a:bodyPr>
          <a:lstStyle/>
          <a:p>
            <a:pPr algn="just">
              <a:lnSpc>
                <a:spcPts val="5759"/>
              </a:lnSpc>
              <a:spcBef>
                <a:spcPct val="0"/>
              </a:spcBef>
            </a:pPr>
            <a:r>
              <a:rPr lang="en-US" sz="4800" b="1" dirty="0">
                <a:solidFill>
                  <a:srgbClr val="404040"/>
                </a:solidFill>
                <a:latin typeface="Roboto Condensed Bold"/>
                <a:ea typeface="Roboto Condensed Bold"/>
                <a:cs typeface="Roboto Condensed Bold"/>
                <a:sym typeface="Roboto Condensed Bold"/>
              </a:rPr>
              <a:t>b. </a:t>
            </a:r>
            <a:r>
              <a:rPr lang="en-US" sz="4800" b="1" i="1" dirty="0" err="1">
                <a:solidFill>
                  <a:srgbClr val="404040"/>
                </a:solidFill>
                <a:latin typeface="Roboto Condensed Bold"/>
                <a:ea typeface="Roboto Condensed Bold"/>
                <a:cs typeface="Roboto Condensed Bold"/>
                <a:sym typeface="Roboto Condensed Bold"/>
              </a:rPr>
              <a:t>Truyện</a:t>
            </a:r>
            <a:r>
              <a:rPr lang="en-US" sz="4800" b="1" i="1" dirty="0">
                <a:solidFill>
                  <a:srgbClr val="404040"/>
                </a:solidFill>
                <a:latin typeface="Roboto Condensed Bold"/>
                <a:ea typeface="Roboto Condensed Bold"/>
                <a:cs typeface="Roboto Condensed Bold"/>
                <a:sym typeface="Roboto Condensed Bold"/>
              </a:rPr>
              <a:t> </a:t>
            </a:r>
            <a:r>
              <a:rPr lang="en-US" sz="4800" b="1" i="1" dirty="0" err="1">
                <a:solidFill>
                  <a:srgbClr val="404040"/>
                </a:solidFill>
                <a:latin typeface="Roboto Condensed Bold"/>
                <a:ea typeface="Roboto Condensed Bold"/>
                <a:cs typeface="Roboto Condensed Bold"/>
                <a:sym typeface="Roboto Condensed Bold"/>
              </a:rPr>
              <a:t>Kiều</a:t>
            </a:r>
            <a:r>
              <a:rPr lang="en-US" sz="4800" b="1" i="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trong</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cảm</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nhận</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của</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mỗi</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người</a:t>
            </a:r>
            <a:r>
              <a:rPr lang="en-US" sz="4800" b="1" dirty="0">
                <a:solidFill>
                  <a:srgbClr val="404040"/>
                </a:solidFill>
                <a:latin typeface="Roboto Condensed Bold"/>
                <a:ea typeface="Roboto Condensed Bold"/>
                <a:cs typeface="Roboto Condensed Bold"/>
                <a:sym typeface="Roboto Condensed Bold"/>
              </a:rPr>
              <a:t> </a:t>
            </a:r>
          </a:p>
        </p:txBody>
      </p:sp>
      <p:sp>
        <p:nvSpPr>
          <p:cNvPr id="11" name="TextBox 11"/>
          <p:cNvSpPr txBox="1"/>
          <p:nvPr/>
        </p:nvSpPr>
        <p:spPr>
          <a:xfrm>
            <a:off x="567291" y="276225"/>
            <a:ext cx="10494200" cy="1171575"/>
          </a:xfrm>
          <a:prstGeom prst="rect">
            <a:avLst/>
          </a:prstGeom>
        </p:spPr>
        <p:txBody>
          <a:bodyPr lIns="0" tIns="0" rIns="0" bIns="0" rtlCol="0" anchor="t">
            <a:spAutoFit/>
          </a:bodyPr>
          <a:lstStyle/>
          <a:p>
            <a:pPr algn="just">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3">
              <a:alphaModFix amt="72000"/>
            </a:blip>
            <a:stretch>
              <a:fillRect/>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grpSp>
        <p:nvGrpSpPr>
          <p:cNvPr id="4" name="Group 4"/>
          <p:cNvGrpSpPr/>
          <p:nvPr/>
        </p:nvGrpSpPr>
        <p:grpSpPr>
          <a:xfrm>
            <a:off x="807636" y="3050466"/>
            <a:ext cx="16554452" cy="2595592"/>
            <a:chOff x="0" y="0"/>
            <a:chExt cx="4360020" cy="683613"/>
          </a:xfrm>
        </p:grpSpPr>
        <p:sp>
          <p:nvSpPr>
            <p:cNvPr id="5" name="Freeform 5"/>
            <p:cNvSpPr/>
            <p:nvPr/>
          </p:nvSpPr>
          <p:spPr>
            <a:xfrm>
              <a:off x="0" y="0"/>
              <a:ext cx="4360020" cy="683613"/>
            </a:xfrm>
            <a:custGeom>
              <a:avLst/>
              <a:gdLst/>
              <a:ahLst/>
              <a:cxnLst/>
              <a:rect l="l" t="t" r="r" b="b"/>
              <a:pathLst>
                <a:path w="4360020" h="683613">
                  <a:moveTo>
                    <a:pt x="0" y="0"/>
                  </a:moveTo>
                  <a:lnTo>
                    <a:pt x="4360020" y="0"/>
                  </a:lnTo>
                  <a:lnTo>
                    <a:pt x="4360020" y="683613"/>
                  </a:lnTo>
                  <a:lnTo>
                    <a:pt x="0" y="683613"/>
                  </a:lnTo>
                  <a:close/>
                </a:path>
              </a:pathLst>
            </a:custGeom>
            <a:solidFill>
              <a:srgbClr val="FFFFFF"/>
            </a:solidFill>
          </p:spPr>
          <p:txBody>
            <a:bodyPr/>
            <a:lstStyle/>
            <a:p>
              <a:endParaRPr lang="en-US"/>
            </a:p>
          </p:txBody>
        </p:sp>
        <p:sp>
          <p:nvSpPr>
            <p:cNvPr id="6" name="TextBox 6"/>
            <p:cNvSpPr txBox="1"/>
            <p:nvPr/>
          </p:nvSpPr>
          <p:spPr>
            <a:xfrm>
              <a:off x="0" y="-57150"/>
              <a:ext cx="4360020" cy="740763"/>
            </a:xfrm>
            <a:prstGeom prst="rect">
              <a:avLst/>
            </a:prstGeom>
          </p:spPr>
          <p:txBody>
            <a:bodyPr lIns="50800" tIns="50800" rIns="50800" bIns="50800" rtlCol="0" anchor="ctr"/>
            <a:lstStyle/>
            <a:p>
              <a:pPr algn="just">
                <a:lnSpc>
                  <a:spcPts val="4860"/>
                </a:lnSpc>
              </a:pPr>
              <a:r>
                <a:rPr lang="en-US" sz="3600" dirty="0" err="1">
                  <a:solidFill>
                    <a:srgbClr val="404040"/>
                  </a:solidFill>
                  <a:latin typeface="Roboto Condensed"/>
                  <a:ea typeface="Roboto Condensed"/>
                  <a:cs typeface="Roboto Condensed"/>
                  <a:sym typeface="Roboto Condensed"/>
                </a:rPr>
                <a:t>Truyện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Kiều</a:t>
              </a:r>
              <a:r>
                <a:rPr lang="en-US" sz="3600" dirty="0">
                  <a:solidFill>
                    <a:srgbClr val="404040"/>
                  </a:solidFill>
                  <a:latin typeface="Roboto Condensed"/>
                  <a:ea typeface="Roboto Condensed"/>
                  <a:cs typeface="Roboto Condensed"/>
                  <a:sym typeface="Roboto Condensed"/>
                </a:rPr>
                <a:t> qua </a:t>
              </a:r>
              <a:r>
                <a:rPr lang="en-US" sz="3600" dirty="0" err="1">
                  <a:solidFill>
                    <a:srgbClr val="404040"/>
                  </a:solidFill>
                  <a:latin typeface="Roboto Condensed"/>
                  <a:ea typeface="Roboto Condensed"/>
                  <a:cs typeface="Roboto Condensed"/>
                  <a:sym typeface="Roboto Condensed"/>
                </a:rPr>
                <a:t>lời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ru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đã</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tác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động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đến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thế</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giới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tâm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hồn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trẻ</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thơ</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Việc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trở</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thành</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những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câu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hát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ru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khiến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Truyện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Kiều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có</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một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đời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sống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khác</a:t>
              </a:r>
              <a:r>
                <a:rPr lang="en-US" sz="3600" dirty="0">
                  <a:solidFill>
                    <a:srgbClr val="404040"/>
                  </a:solidFill>
                  <a:latin typeface="Roboto Condensed"/>
                  <a:ea typeface="Roboto Condensed"/>
                  <a:cs typeface="Roboto Condensed"/>
                  <a:sym typeface="Roboto Condensed"/>
                </a:rPr>
                <a:t> so </a:t>
              </a:r>
              <a:r>
                <a:rPr lang="en-US" sz="3600" dirty="0" err="1">
                  <a:solidFill>
                    <a:srgbClr val="404040"/>
                  </a:solidFill>
                  <a:latin typeface="Roboto Condensed"/>
                  <a:ea typeface="Roboto Condensed"/>
                  <a:cs typeface="Roboto Condensed"/>
                  <a:sym typeface="Roboto Condensed"/>
                </a:rPr>
                <a:t>với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những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tác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phẩm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văn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học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thông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thường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nó</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vừa</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mang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lại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cho</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trẻ</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những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giai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điệu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êm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đềm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vừa</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giúp</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trẻ</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thẩm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thấy</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được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ngôn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từ</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một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cách</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tự</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nhiên</a:t>
              </a:r>
              <a:r>
                <a:rPr lang="en-US" sz="3600" dirty="0">
                  <a:solidFill>
                    <a:srgbClr val="404040"/>
                  </a:solidFill>
                  <a:latin typeface="Roboto Condensed"/>
                  <a:ea typeface="Roboto Condensed"/>
                  <a:cs typeface="Roboto Condensed"/>
                  <a:sym typeface="Roboto Condensed"/>
                </a:rPr>
                <a:t>.</a:t>
              </a:r>
            </a:p>
          </p:txBody>
        </p:sp>
      </p:grpSp>
      <p:grpSp>
        <p:nvGrpSpPr>
          <p:cNvPr id="7" name="Group 7"/>
          <p:cNvGrpSpPr/>
          <p:nvPr/>
        </p:nvGrpSpPr>
        <p:grpSpPr>
          <a:xfrm>
            <a:off x="807636" y="5903234"/>
            <a:ext cx="16554452" cy="3205192"/>
            <a:chOff x="0" y="0"/>
            <a:chExt cx="4360020" cy="844166"/>
          </a:xfrm>
        </p:grpSpPr>
        <p:sp>
          <p:nvSpPr>
            <p:cNvPr id="8" name="Freeform 8"/>
            <p:cNvSpPr/>
            <p:nvPr/>
          </p:nvSpPr>
          <p:spPr>
            <a:xfrm>
              <a:off x="0" y="0"/>
              <a:ext cx="4360020" cy="844166"/>
            </a:xfrm>
            <a:custGeom>
              <a:avLst/>
              <a:gdLst/>
              <a:ahLst/>
              <a:cxnLst/>
              <a:rect l="l" t="t" r="r" b="b"/>
              <a:pathLst>
                <a:path w="4360020" h="844166">
                  <a:moveTo>
                    <a:pt x="0" y="0"/>
                  </a:moveTo>
                  <a:lnTo>
                    <a:pt x="4360020" y="0"/>
                  </a:lnTo>
                  <a:lnTo>
                    <a:pt x="4360020" y="844166"/>
                  </a:lnTo>
                  <a:lnTo>
                    <a:pt x="0" y="844166"/>
                  </a:lnTo>
                  <a:close/>
                </a:path>
              </a:pathLst>
            </a:custGeom>
            <a:solidFill>
              <a:srgbClr val="FFFFFF"/>
            </a:solidFill>
          </p:spPr>
          <p:txBody>
            <a:bodyPr/>
            <a:lstStyle/>
            <a:p>
              <a:endParaRPr lang="en-US"/>
            </a:p>
          </p:txBody>
        </p:sp>
        <p:sp>
          <p:nvSpPr>
            <p:cNvPr id="9" name="TextBox 9"/>
            <p:cNvSpPr txBox="1"/>
            <p:nvPr/>
          </p:nvSpPr>
          <p:spPr>
            <a:xfrm>
              <a:off x="0" y="-57150"/>
              <a:ext cx="4360020" cy="901316"/>
            </a:xfrm>
            <a:prstGeom prst="rect">
              <a:avLst/>
            </a:prstGeom>
          </p:spPr>
          <p:txBody>
            <a:bodyPr lIns="50800" tIns="50800" rIns="50800" bIns="50800" rtlCol="0" anchor="ctr"/>
            <a:lstStyle/>
            <a:p>
              <a:pPr algn="just">
                <a:lnSpc>
                  <a:spcPts val="4860"/>
                </a:lnSpc>
              </a:pPr>
              <a:r>
                <a:rPr lang="en-US" sz="3600" dirty="0" err="1">
                  <a:solidFill>
                    <a:srgbClr val="404040"/>
                  </a:solidFill>
                  <a:latin typeface="Roboto Condensed"/>
                  <a:ea typeface="Roboto Condensed"/>
                  <a:cs typeface="Roboto Condensed"/>
                  <a:sym typeface="Roboto Condensed"/>
                </a:rPr>
                <a:t>Bà</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ru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cháu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bằng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Truyện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Kiều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với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tất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cả</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nỗi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niềm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yêu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thương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đồng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cảm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với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thân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phận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của</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nàng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KIều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cho</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thấy</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tác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phẩm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của</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đại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hào</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Nguyễn</a:t>
              </a:r>
              <a:r>
                <a:rPr lang="en-US" sz="3600" dirty="0">
                  <a:solidFill>
                    <a:srgbClr val="404040"/>
                  </a:solidFill>
                  <a:latin typeface="Roboto Condensed"/>
                  <a:ea typeface="Roboto Condensed"/>
                  <a:cs typeface="Roboto Condensed"/>
                  <a:sym typeface="Roboto Condensed"/>
                </a:rPr>
                <a:t> DU </a:t>
              </a:r>
              <a:r>
                <a:rPr lang="en-US" sz="3600" dirty="0" err="1">
                  <a:solidFill>
                    <a:srgbClr val="404040"/>
                  </a:solidFill>
                  <a:latin typeface="Roboto Condensed"/>
                  <a:ea typeface="Roboto Condensed"/>
                  <a:cs typeface="Roboto Condensed"/>
                  <a:sym typeface="Roboto Condensed"/>
                </a:rPr>
                <a:t>đã</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trở</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thành</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một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phần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máu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thịt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trong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đời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sống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tinh</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thần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của</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bà</a:t>
              </a:r>
              <a:r>
                <a:rPr lang="en-US" sz="3600" dirty="0">
                  <a:solidFill>
                    <a:srgbClr val="404040"/>
                  </a:solidFill>
                  <a:latin typeface="Roboto Condensed"/>
                  <a:ea typeface="Roboto Condensed"/>
                  <a:cs typeface="Roboto Condensed"/>
                  <a:sym typeface="Roboto Condensed"/>
                </a:rPr>
                <a:t> – </a:t>
              </a:r>
              <a:r>
                <a:rPr lang="en-US" sz="3600" dirty="0" err="1">
                  <a:solidFill>
                    <a:srgbClr val="404040"/>
                  </a:solidFill>
                  <a:latin typeface="Roboto Condensed"/>
                  <a:ea typeface="Roboto Condensed"/>
                  <a:cs typeface="Roboto Condensed"/>
                  <a:sym typeface="Roboto Condensed"/>
                </a:rPr>
                <a:t>một</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người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có</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nhiều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trải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nghiệm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về</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cuộc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sống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Việc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Truyện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Kiều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được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tiếp</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nhận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từ</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thế</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hệ</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này</a:t>
              </a:r>
              <a:r>
                <a:rPr lang="en-US" sz="3600" dirty="0">
                  <a:solidFill>
                    <a:srgbClr val="404040"/>
                  </a:solidFill>
                  <a:latin typeface="Roboto Condensed"/>
                  <a:ea typeface="Roboto Condensed"/>
                  <a:cs typeface="Roboto Condensed"/>
                  <a:sym typeface="Roboto Condensed"/>
                </a:rPr>
                <a:t> qua </a:t>
              </a:r>
              <a:r>
                <a:rPr lang="en-US" sz="3600" dirty="0" err="1">
                  <a:solidFill>
                    <a:srgbClr val="404040"/>
                  </a:solidFill>
                  <a:latin typeface="Roboto Condensed"/>
                  <a:ea typeface="Roboto Condensed"/>
                  <a:cs typeface="Roboto Condensed"/>
                  <a:sym typeface="Roboto Condensed"/>
                </a:rPr>
                <a:t>thế</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hệ</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khác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từ</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mẹ</a:t>
              </a:r>
              <a:r>
                <a:rPr lang="en-US" sz="3600" dirty="0">
                  <a:solidFill>
                    <a:srgbClr val="404040"/>
                  </a:solidFill>
                  <a:latin typeface="Roboto Condensed"/>
                  <a:ea typeface="Roboto Condensed"/>
                  <a:cs typeface="Roboto Condensed"/>
                  <a:sym typeface="Roboto Condensed"/>
                </a:rPr>
                <a:t> sang con, </a:t>
              </a:r>
              <a:r>
                <a:rPr lang="en-US" sz="3600" dirty="0" err="1">
                  <a:solidFill>
                    <a:srgbClr val="404040"/>
                  </a:solidFill>
                  <a:latin typeface="Roboto Condensed"/>
                  <a:ea typeface="Roboto Condensed"/>
                  <a:cs typeface="Roboto Condensed"/>
                  <a:sym typeface="Roboto Condensed"/>
                </a:rPr>
                <a:t>từ</a:t>
              </a:r>
              <a:r>
                <a:rPr lang="en-US" sz="3600" dirty="0">
                  <a:solidFill>
                    <a:srgbClr val="404040"/>
                  </a:solidFill>
                  <a:latin typeface="Roboto Condensed"/>
                  <a:ea typeface="Roboto Condensed"/>
                  <a:cs typeface="Roboto Condensed"/>
                  <a:sym typeface="Roboto Condensed"/>
                </a:rPr>
                <a:t> con </a:t>
              </a:r>
              <a:r>
                <a:rPr lang="en-US" sz="3600" dirty="0" err="1">
                  <a:solidFill>
                    <a:srgbClr val="404040"/>
                  </a:solidFill>
                  <a:latin typeface="Roboto Condensed"/>
                  <a:ea typeface="Roboto Condensed"/>
                  <a:cs typeface="Roboto Condensed"/>
                  <a:sym typeface="Roboto Condensed"/>
                </a:rPr>
                <a:t>đến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cháu</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chứng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tỏ</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sức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sống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của</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tác</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phẩm</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sẽ</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trường</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tồn</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theo</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thời</a:t>
              </a:r>
              <a:r>
                <a:rPr lang="en-US" sz="3600" dirty="0">
                  <a:solidFill>
                    <a:srgbClr val="404040"/>
                  </a:solidFill>
                  <a:latin typeface="Roboto Condensed"/>
                  <a:ea typeface="Roboto Condensed"/>
                  <a:cs typeface="Roboto Condensed"/>
                  <a:sym typeface="Roboto Condensed"/>
                </a:rPr>
                <a:t> </a:t>
              </a:r>
              <a:r>
                <a:rPr lang="en-US" sz="3600" dirty="0" err="1">
                  <a:solidFill>
                    <a:srgbClr val="404040"/>
                  </a:solidFill>
                  <a:latin typeface="Roboto Condensed"/>
                  <a:ea typeface="Roboto Condensed"/>
                  <a:cs typeface="Roboto Condensed"/>
                  <a:sym typeface="Roboto Condensed"/>
                </a:rPr>
                <a:t>gian</a:t>
              </a:r>
              <a:endParaRPr lang="en-US" sz="3600" dirty="0">
                <a:solidFill>
                  <a:srgbClr val="404040"/>
                </a:solidFill>
                <a:latin typeface="Roboto Condensed"/>
                <a:ea typeface="Roboto Condensed"/>
                <a:cs typeface="Roboto Condensed"/>
                <a:sym typeface="Roboto Condensed"/>
              </a:endParaRPr>
            </a:p>
          </p:txBody>
        </p:sp>
      </p:grpSp>
      <p:sp>
        <p:nvSpPr>
          <p:cNvPr id="10" name="TextBox 10"/>
          <p:cNvSpPr txBox="1"/>
          <p:nvPr/>
        </p:nvSpPr>
        <p:spPr>
          <a:xfrm>
            <a:off x="567291" y="1691723"/>
            <a:ext cx="13326393" cy="733425"/>
          </a:xfrm>
          <a:prstGeom prst="rect">
            <a:avLst/>
          </a:prstGeom>
        </p:spPr>
        <p:txBody>
          <a:bodyPr lIns="0" tIns="0" rIns="0" bIns="0" rtlCol="0" anchor="t">
            <a:spAutoFit/>
          </a:bodyPr>
          <a:lstStyle/>
          <a:p>
            <a:pPr algn="just">
              <a:lnSpc>
                <a:spcPts val="5759"/>
              </a:lnSpc>
              <a:spcBef>
                <a:spcPct val="0"/>
              </a:spcBef>
            </a:pPr>
            <a:r>
              <a:rPr lang="en-US" sz="4800" b="1" dirty="0">
                <a:solidFill>
                  <a:srgbClr val="404040"/>
                </a:solidFill>
                <a:latin typeface="Roboto Condensed Bold"/>
                <a:ea typeface="Roboto Condensed Bold"/>
                <a:cs typeface="Roboto Condensed Bold"/>
                <a:sym typeface="Roboto Condensed Bold"/>
              </a:rPr>
              <a:t>c. </a:t>
            </a:r>
            <a:r>
              <a:rPr lang="en-US" sz="4800" b="1" dirty="0" err="1">
                <a:solidFill>
                  <a:srgbClr val="404040"/>
                </a:solidFill>
                <a:latin typeface="Roboto Condensed Bold"/>
                <a:ea typeface="Roboto Condensed Bold"/>
                <a:cs typeface="Roboto Condensed Bold"/>
                <a:sym typeface="Roboto Condensed Bold"/>
              </a:rPr>
              <a:t>Sức</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sống</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của</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Truyện</a:t>
            </a:r>
            <a:r>
              <a:rPr lang="en-US" sz="4800" b="1" dirty="0">
                <a:solidFill>
                  <a:srgbClr val="404040"/>
                </a:solidFill>
                <a:latin typeface="Roboto Condensed Bold"/>
                <a:ea typeface="Roboto Condensed Bold"/>
                <a:cs typeface="Roboto Condensed Bold"/>
                <a:sym typeface="Roboto Condensed Bold"/>
              </a:rPr>
              <a:t> </a:t>
            </a:r>
            <a:r>
              <a:rPr lang="en-US" sz="4800" b="1" dirty="0" err="1">
                <a:solidFill>
                  <a:srgbClr val="404040"/>
                </a:solidFill>
                <a:latin typeface="Roboto Condensed Bold"/>
                <a:ea typeface="Roboto Condensed Bold"/>
                <a:cs typeface="Roboto Condensed Bold"/>
                <a:sym typeface="Roboto Condensed Bold"/>
              </a:rPr>
              <a:t>Kiều</a:t>
            </a:r>
            <a:r>
              <a:rPr lang="en-US" sz="4800" b="1" dirty="0">
                <a:solidFill>
                  <a:srgbClr val="404040"/>
                </a:solidFill>
                <a:latin typeface="Roboto Condensed Bold"/>
                <a:ea typeface="Roboto Condensed Bold"/>
                <a:cs typeface="Roboto Condensed Bold"/>
                <a:sym typeface="Roboto Condensed Bold"/>
              </a:rPr>
              <a:t>”</a:t>
            </a:r>
          </a:p>
        </p:txBody>
      </p:sp>
      <p:sp>
        <p:nvSpPr>
          <p:cNvPr id="11" name="TextBox 11"/>
          <p:cNvSpPr txBox="1"/>
          <p:nvPr/>
        </p:nvSpPr>
        <p:spPr>
          <a:xfrm>
            <a:off x="567291" y="276225"/>
            <a:ext cx="10494200" cy="1171575"/>
          </a:xfrm>
          <a:prstGeom prst="rect">
            <a:avLst/>
          </a:prstGeom>
        </p:spPr>
        <p:txBody>
          <a:bodyPr lIns="0" tIns="0" rIns="0" bIns="0" rtlCol="0" anchor="t">
            <a:spAutoFit/>
          </a:bodyPr>
          <a:lstStyle/>
          <a:p>
            <a:pPr algn="just">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3">
              <a:alphaModFix amt="72000"/>
            </a:blip>
            <a:stretch>
              <a:fillRect/>
            </a:stretch>
          </a:blipFill>
        </p:spPr>
        <p:txBody>
          <a:bodyPr/>
          <a:lstStyle/>
          <a:p>
            <a:endParaRPr lang="en-US"/>
          </a:p>
        </p:txBody>
      </p:sp>
      <p:sp>
        <p:nvSpPr>
          <p:cNvPr id="3" name="Freeform 3"/>
          <p:cNvSpPr/>
          <p:nvPr/>
        </p:nvSpPr>
        <p:spPr>
          <a:xfrm flipH="1">
            <a:off x="51619" y="-230443"/>
            <a:ext cx="18184761" cy="10747887"/>
          </a:xfrm>
          <a:custGeom>
            <a:avLst/>
            <a:gdLst/>
            <a:ahLst/>
            <a:cxnLst/>
            <a:rect l="l" t="t" r="r" b="b"/>
            <a:pathLst>
              <a:path w="18184761" h="10747887">
                <a:moveTo>
                  <a:pt x="18184761" y="0"/>
                </a:moveTo>
                <a:lnTo>
                  <a:pt x="0" y="0"/>
                </a:lnTo>
                <a:lnTo>
                  <a:pt x="0" y="10747887"/>
                </a:lnTo>
                <a:lnTo>
                  <a:pt x="18184761" y="10747887"/>
                </a:lnTo>
                <a:lnTo>
                  <a:pt x="18184761" y="0"/>
                </a:lnTo>
                <a:close/>
              </a:path>
            </a:pathLst>
          </a:custGeom>
          <a:blipFill>
            <a:blip r:embed="rId4"/>
            <a:stretch>
              <a:fillRect l="-8996" r="-8996"/>
            </a:stretch>
          </a:blipFill>
        </p:spPr>
        <p:txBody>
          <a:bodyPr/>
          <a:lstStyle/>
          <a:p>
            <a:endParaRPr lang="en-US"/>
          </a:p>
        </p:txBody>
      </p:sp>
      <p:sp>
        <p:nvSpPr>
          <p:cNvPr id="4" name="Freeform 4"/>
          <p:cNvSpPr/>
          <p:nvPr/>
        </p:nvSpPr>
        <p:spPr>
          <a:xfrm>
            <a:off x="2721920" y="3702672"/>
            <a:ext cx="4703275" cy="4703275"/>
          </a:xfrm>
          <a:custGeom>
            <a:avLst/>
            <a:gdLst/>
            <a:ahLst/>
            <a:cxnLst/>
            <a:rect l="l" t="t" r="r" b="b"/>
            <a:pathLst>
              <a:path w="4703275" h="4703275">
                <a:moveTo>
                  <a:pt x="0" y="0"/>
                </a:moveTo>
                <a:lnTo>
                  <a:pt x="4703275" y="0"/>
                </a:lnTo>
                <a:lnTo>
                  <a:pt x="4703275" y="4703275"/>
                </a:lnTo>
                <a:lnTo>
                  <a:pt x="0" y="470327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5" name="TextBox 5"/>
          <p:cNvSpPr txBox="1"/>
          <p:nvPr/>
        </p:nvSpPr>
        <p:spPr>
          <a:xfrm>
            <a:off x="567291" y="1691723"/>
            <a:ext cx="13326393" cy="733425"/>
          </a:xfrm>
          <a:prstGeom prst="rect">
            <a:avLst/>
          </a:prstGeom>
        </p:spPr>
        <p:txBody>
          <a:bodyPr lIns="0" tIns="0" rIns="0" bIns="0" rtlCol="0" anchor="t">
            <a:spAutoFit/>
          </a:bodyPr>
          <a:lstStyle/>
          <a:p>
            <a:pPr algn="just">
              <a:lnSpc>
                <a:spcPts val="5759"/>
              </a:lnSpc>
              <a:spcBef>
                <a:spcPct val="0"/>
              </a:spcBef>
            </a:pPr>
            <a:r>
              <a:rPr lang="en-US" sz="4800" b="1">
                <a:solidFill>
                  <a:srgbClr val="404040"/>
                </a:solidFill>
                <a:latin typeface="Roboto Condensed Bold"/>
                <a:ea typeface="Roboto Condensed Bold"/>
                <a:cs typeface="Roboto Condensed Bold"/>
                <a:sym typeface="Roboto Condensed Bold"/>
              </a:rPr>
              <a:t>d. Đặc sắc nghệ thuật của bài thơ</a:t>
            </a:r>
          </a:p>
        </p:txBody>
      </p:sp>
      <p:sp>
        <p:nvSpPr>
          <p:cNvPr id="6" name="TextBox 6"/>
          <p:cNvSpPr txBox="1"/>
          <p:nvPr/>
        </p:nvSpPr>
        <p:spPr>
          <a:xfrm>
            <a:off x="567291" y="276225"/>
            <a:ext cx="10494200" cy="1171575"/>
          </a:xfrm>
          <a:prstGeom prst="rect">
            <a:avLst/>
          </a:prstGeom>
        </p:spPr>
        <p:txBody>
          <a:bodyPr lIns="0" tIns="0" rIns="0" bIns="0" rtlCol="0" anchor="t">
            <a:spAutoFit/>
          </a:bodyPr>
          <a:lstStyle/>
          <a:p>
            <a:pPr algn="just">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
        <p:nvSpPr>
          <p:cNvPr id="7" name="Freeform 7"/>
          <p:cNvSpPr/>
          <p:nvPr/>
        </p:nvSpPr>
        <p:spPr>
          <a:xfrm>
            <a:off x="9818867" y="2063198"/>
            <a:ext cx="6342749" cy="6342749"/>
          </a:xfrm>
          <a:custGeom>
            <a:avLst/>
            <a:gdLst/>
            <a:ahLst/>
            <a:cxnLst/>
            <a:rect l="l" t="t" r="r" b="b"/>
            <a:pathLst>
              <a:path w="6342749" h="6342749">
                <a:moveTo>
                  <a:pt x="0" y="0"/>
                </a:moveTo>
                <a:lnTo>
                  <a:pt x="6342749" y="0"/>
                </a:lnTo>
                <a:lnTo>
                  <a:pt x="6342749" y="6342749"/>
                </a:lnTo>
                <a:lnTo>
                  <a:pt x="0" y="63427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TextBox 8"/>
          <p:cNvSpPr txBox="1"/>
          <p:nvPr/>
        </p:nvSpPr>
        <p:spPr>
          <a:xfrm>
            <a:off x="3351049" y="5143500"/>
            <a:ext cx="3639724" cy="1800225"/>
          </a:xfrm>
          <a:prstGeom prst="rect">
            <a:avLst/>
          </a:prstGeom>
        </p:spPr>
        <p:txBody>
          <a:bodyPr lIns="0" tIns="0" rIns="0" bIns="0" rtlCol="0" anchor="t">
            <a:spAutoFit/>
          </a:bodyPr>
          <a:lstStyle/>
          <a:p>
            <a:pPr algn="ctr">
              <a:lnSpc>
                <a:spcPts val="4799"/>
              </a:lnSpc>
              <a:spcBef>
                <a:spcPct val="0"/>
              </a:spcBef>
            </a:pPr>
            <a:r>
              <a:rPr lang="en-US" sz="3999">
                <a:solidFill>
                  <a:srgbClr val="404040"/>
                </a:solidFill>
                <a:latin typeface="Roboto Condensed"/>
                <a:ea typeface="Roboto Condensed"/>
                <a:cs typeface="Roboto Condensed"/>
                <a:sym typeface="Roboto Condensed"/>
              </a:rPr>
              <a:t>Thể thơ lục bát của dân tộc giàu nhạc điệu</a:t>
            </a:r>
          </a:p>
        </p:txBody>
      </p:sp>
      <p:sp>
        <p:nvSpPr>
          <p:cNvPr id="9" name="TextBox 9"/>
          <p:cNvSpPr txBox="1"/>
          <p:nvPr/>
        </p:nvSpPr>
        <p:spPr>
          <a:xfrm>
            <a:off x="10595860" y="3434347"/>
            <a:ext cx="4788762" cy="3600450"/>
          </a:xfrm>
          <a:prstGeom prst="rect">
            <a:avLst/>
          </a:prstGeom>
        </p:spPr>
        <p:txBody>
          <a:bodyPr lIns="0" tIns="0" rIns="0" bIns="0" rtlCol="0" anchor="t">
            <a:spAutoFit/>
          </a:bodyPr>
          <a:lstStyle/>
          <a:p>
            <a:pPr algn="ctr">
              <a:lnSpc>
                <a:spcPts val="4799"/>
              </a:lnSpc>
              <a:spcBef>
                <a:spcPct val="0"/>
              </a:spcBef>
            </a:pPr>
            <a:r>
              <a:rPr lang="en-US" sz="3999">
                <a:solidFill>
                  <a:srgbClr val="404040"/>
                </a:solidFill>
                <a:latin typeface="Roboto Condensed"/>
                <a:ea typeface="Roboto Condensed"/>
                <a:cs typeface="Roboto Condensed"/>
                <a:sym typeface="Roboto Condensed"/>
              </a:rPr>
              <a:t>Cách thức tổ chức của bài thơ là sự đan xen những câu “kể”, “dẫn dắt” của người con và những câu Kiều được trích dẫn nguyên vẹn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3">
              <a:alphaModFix amt="72000"/>
            </a:blip>
            <a:stretch>
              <a:fillRect/>
            </a:stretch>
          </a:blipFill>
        </p:spPr>
        <p:txBody>
          <a:bodyPr/>
          <a:lstStyle/>
          <a:p>
            <a:endParaRPr lang="en-US"/>
          </a:p>
        </p:txBody>
      </p:sp>
      <p:sp>
        <p:nvSpPr>
          <p:cNvPr id="3" name="Freeform 3"/>
          <p:cNvSpPr/>
          <p:nvPr/>
        </p:nvSpPr>
        <p:spPr>
          <a:xfrm flipH="1">
            <a:off x="51619" y="-230443"/>
            <a:ext cx="18184761" cy="10747887"/>
          </a:xfrm>
          <a:custGeom>
            <a:avLst/>
            <a:gdLst/>
            <a:ahLst/>
            <a:cxnLst/>
            <a:rect l="l" t="t" r="r" b="b"/>
            <a:pathLst>
              <a:path w="18184761" h="10747887">
                <a:moveTo>
                  <a:pt x="18184761" y="0"/>
                </a:moveTo>
                <a:lnTo>
                  <a:pt x="0" y="0"/>
                </a:lnTo>
                <a:lnTo>
                  <a:pt x="0" y="10747887"/>
                </a:lnTo>
                <a:lnTo>
                  <a:pt x="18184761" y="10747887"/>
                </a:lnTo>
                <a:lnTo>
                  <a:pt x="18184761" y="0"/>
                </a:lnTo>
                <a:close/>
              </a:path>
            </a:pathLst>
          </a:custGeom>
          <a:blipFill>
            <a:blip r:embed="rId4"/>
            <a:stretch>
              <a:fillRect l="-8996" r="-8996"/>
            </a:stretch>
          </a:blipFill>
        </p:spPr>
        <p:txBody>
          <a:bodyPr/>
          <a:lstStyle/>
          <a:p>
            <a:endParaRPr lang="en-US"/>
          </a:p>
        </p:txBody>
      </p:sp>
      <p:sp>
        <p:nvSpPr>
          <p:cNvPr id="4" name="Freeform 4"/>
          <p:cNvSpPr/>
          <p:nvPr/>
        </p:nvSpPr>
        <p:spPr>
          <a:xfrm>
            <a:off x="3031249" y="3219742"/>
            <a:ext cx="11251967" cy="5891939"/>
          </a:xfrm>
          <a:custGeom>
            <a:avLst/>
            <a:gdLst/>
            <a:ahLst/>
            <a:cxnLst/>
            <a:rect l="l" t="t" r="r" b="b"/>
            <a:pathLst>
              <a:path w="11251967" h="5891939">
                <a:moveTo>
                  <a:pt x="0" y="0"/>
                </a:moveTo>
                <a:lnTo>
                  <a:pt x="11251967" y="0"/>
                </a:lnTo>
                <a:lnTo>
                  <a:pt x="11251967" y="5891939"/>
                </a:lnTo>
                <a:lnTo>
                  <a:pt x="0" y="589193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5" name="TextBox 5"/>
          <p:cNvSpPr txBox="1"/>
          <p:nvPr/>
        </p:nvSpPr>
        <p:spPr>
          <a:xfrm>
            <a:off x="567291" y="1691723"/>
            <a:ext cx="13326393" cy="733425"/>
          </a:xfrm>
          <a:prstGeom prst="rect">
            <a:avLst/>
          </a:prstGeom>
        </p:spPr>
        <p:txBody>
          <a:bodyPr lIns="0" tIns="0" rIns="0" bIns="0" rtlCol="0" anchor="t">
            <a:spAutoFit/>
          </a:bodyPr>
          <a:lstStyle/>
          <a:p>
            <a:pPr algn="just">
              <a:lnSpc>
                <a:spcPts val="5759"/>
              </a:lnSpc>
              <a:spcBef>
                <a:spcPct val="0"/>
              </a:spcBef>
            </a:pPr>
            <a:r>
              <a:rPr lang="en-US" sz="4800" b="1">
                <a:solidFill>
                  <a:srgbClr val="404040"/>
                </a:solidFill>
                <a:latin typeface="Roboto Condensed Bold"/>
                <a:ea typeface="Roboto Condensed Bold"/>
                <a:cs typeface="Roboto Condensed Bold"/>
                <a:sym typeface="Roboto Condensed Bold"/>
              </a:rPr>
              <a:t>e. Tính chất kết nối chủ đề của văn bản</a:t>
            </a:r>
          </a:p>
        </p:txBody>
      </p:sp>
      <p:sp>
        <p:nvSpPr>
          <p:cNvPr id="6" name="TextBox 6"/>
          <p:cNvSpPr txBox="1"/>
          <p:nvPr/>
        </p:nvSpPr>
        <p:spPr>
          <a:xfrm>
            <a:off x="567291" y="276225"/>
            <a:ext cx="10494200" cy="1171575"/>
          </a:xfrm>
          <a:prstGeom prst="rect">
            <a:avLst/>
          </a:prstGeom>
        </p:spPr>
        <p:txBody>
          <a:bodyPr lIns="0" tIns="0" rIns="0" bIns="0" rtlCol="0" anchor="t">
            <a:spAutoFit/>
          </a:bodyPr>
          <a:lstStyle/>
          <a:p>
            <a:pPr algn="just">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
        <p:nvSpPr>
          <p:cNvPr id="7" name="TextBox 7"/>
          <p:cNvSpPr txBox="1"/>
          <p:nvPr/>
        </p:nvSpPr>
        <p:spPr>
          <a:xfrm>
            <a:off x="4153748" y="4109581"/>
            <a:ext cx="9006970" cy="3959860"/>
          </a:xfrm>
          <a:prstGeom prst="rect">
            <a:avLst/>
          </a:prstGeom>
        </p:spPr>
        <p:txBody>
          <a:bodyPr lIns="0" tIns="0" rIns="0" bIns="0" rtlCol="0" anchor="t">
            <a:spAutoFit/>
          </a:bodyPr>
          <a:lstStyle/>
          <a:p>
            <a:pPr algn="ctr">
              <a:lnSpc>
                <a:spcPts val="6319"/>
              </a:lnSpc>
            </a:pPr>
            <a:r>
              <a:rPr lang="en-US" sz="3999">
                <a:solidFill>
                  <a:srgbClr val="404040"/>
                </a:solidFill>
                <a:latin typeface="Roboto Condensed"/>
                <a:ea typeface="Roboto Condensed"/>
                <a:cs typeface="Roboto Condensed"/>
                <a:sym typeface="Roboto Condensed"/>
              </a:rPr>
              <a:t>Chủ đề bài 4 là Khám phá vẻ đẹp văn chương. Văn bản 3 có gì khác biệt về cách khám phá vẻ đẹp văn chương so với văn bản 1, văn bản 2?</a:t>
            </a:r>
          </a:p>
          <a:p>
            <a:pPr algn="ctr">
              <a:lnSpc>
                <a:spcPts val="6319"/>
              </a:lnSpc>
            </a:pPr>
            <a:endParaRPr lang="en-US" sz="3999">
              <a:solidFill>
                <a:srgbClr val="404040"/>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3">
              <a:alphaModFix amt="55000"/>
            </a:blip>
            <a:stretch>
              <a:fillRect/>
            </a:stretch>
          </a:blipFill>
        </p:spPr>
        <p:txBody>
          <a:bodyPr/>
          <a:lstStyle/>
          <a:p>
            <a:endParaRPr lang="en-US"/>
          </a:p>
        </p:txBody>
      </p:sp>
      <p:sp>
        <p:nvSpPr>
          <p:cNvPr id="3" name="TextBox 3"/>
          <p:cNvSpPr txBox="1"/>
          <p:nvPr/>
        </p:nvSpPr>
        <p:spPr>
          <a:xfrm>
            <a:off x="567291" y="1691723"/>
            <a:ext cx="13326393" cy="733425"/>
          </a:xfrm>
          <a:prstGeom prst="rect">
            <a:avLst/>
          </a:prstGeom>
        </p:spPr>
        <p:txBody>
          <a:bodyPr lIns="0" tIns="0" rIns="0" bIns="0" rtlCol="0" anchor="t">
            <a:spAutoFit/>
          </a:bodyPr>
          <a:lstStyle/>
          <a:p>
            <a:pPr algn="just">
              <a:lnSpc>
                <a:spcPts val="5759"/>
              </a:lnSpc>
              <a:spcBef>
                <a:spcPct val="0"/>
              </a:spcBef>
            </a:pPr>
            <a:r>
              <a:rPr lang="en-US" sz="4800" b="1">
                <a:solidFill>
                  <a:srgbClr val="404040"/>
                </a:solidFill>
                <a:latin typeface="Roboto Condensed Bold"/>
                <a:ea typeface="Roboto Condensed Bold"/>
                <a:cs typeface="Roboto Condensed Bold"/>
                <a:sym typeface="Roboto Condensed Bold"/>
              </a:rPr>
              <a:t>e. Tính chất kết nối chủ đề của văn bản</a:t>
            </a:r>
          </a:p>
        </p:txBody>
      </p:sp>
      <p:sp>
        <p:nvSpPr>
          <p:cNvPr id="4" name="TextBox 4"/>
          <p:cNvSpPr txBox="1"/>
          <p:nvPr/>
        </p:nvSpPr>
        <p:spPr>
          <a:xfrm>
            <a:off x="567291" y="276225"/>
            <a:ext cx="10494200" cy="1171575"/>
          </a:xfrm>
          <a:prstGeom prst="rect">
            <a:avLst/>
          </a:prstGeom>
        </p:spPr>
        <p:txBody>
          <a:bodyPr lIns="0" tIns="0" rIns="0" bIns="0" rtlCol="0" anchor="t">
            <a:spAutoFit/>
          </a:bodyPr>
          <a:lstStyle/>
          <a:p>
            <a:pPr algn="just">
              <a:lnSpc>
                <a:spcPts val="9900"/>
              </a:lnSpc>
              <a:spcBef>
                <a:spcPct val="0"/>
              </a:spcBef>
            </a:pPr>
            <a:r>
              <a:rPr lang="en-US" sz="5500">
                <a:solidFill>
                  <a:srgbClr val="404040"/>
                </a:solidFill>
                <a:latin typeface="#9Slide05 Dear Saturday"/>
                <a:ea typeface="#9Slide05 Dear Saturday"/>
                <a:cs typeface="#9Slide05 Dear Saturday"/>
                <a:sym typeface="#9Slide05 Dear Saturday"/>
              </a:rPr>
              <a:t>3.2 Khám phá văn bản</a:t>
            </a:r>
          </a:p>
        </p:txBody>
      </p:sp>
      <p:sp>
        <p:nvSpPr>
          <p:cNvPr id="5" name="TextBox 5"/>
          <p:cNvSpPr txBox="1"/>
          <p:nvPr/>
        </p:nvSpPr>
        <p:spPr>
          <a:xfrm>
            <a:off x="567291" y="3265851"/>
            <a:ext cx="17032142" cy="3959860"/>
          </a:xfrm>
          <a:prstGeom prst="rect">
            <a:avLst/>
          </a:prstGeom>
        </p:spPr>
        <p:txBody>
          <a:bodyPr lIns="0" tIns="0" rIns="0" bIns="0" rtlCol="0" anchor="t">
            <a:spAutoFit/>
          </a:bodyPr>
          <a:lstStyle/>
          <a:p>
            <a:pPr algn="just">
              <a:lnSpc>
                <a:spcPts val="6319"/>
              </a:lnSpc>
            </a:pPr>
            <a:r>
              <a:rPr lang="en-US" sz="3999">
                <a:solidFill>
                  <a:srgbClr val="404040"/>
                </a:solidFill>
                <a:latin typeface="Roboto Condensed"/>
                <a:ea typeface="Roboto Condensed"/>
                <a:cs typeface="Roboto Condensed"/>
                <a:sym typeface="Roboto Condensed"/>
              </a:rPr>
              <a:t>- VB1, VB2 là 2 văn bản nghị luận giúp người đọc hiểu được con đường, cách thức khám phá vẻ đẹp văn chương của nhà nghiên cứu, phê bình văn học</a:t>
            </a:r>
          </a:p>
          <a:p>
            <a:pPr algn="just">
              <a:lnSpc>
                <a:spcPts val="6319"/>
              </a:lnSpc>
            </a:pPr>
            <a:r>
              <a:rPr lang="en-US" sz="3999">
                <a:solidFill>
                  <a:srgbClr val="404040"/>
                </a:solidFill>
                <a:latin typeface="Roboto Condensed"/>
                <a:ea typeface="Roboto Condensed"/>
                <a:cs typeface="Roboto Condensed"/>
                <a:sym typeface="Roboto Condensed"/>
              </a:rPr>
              <a:t>- VB3 là một bài thơ kết nối về chủ đề cho thấy một tác phẩm văn chương có thể được tiếp nhận khác nhau bởi những đối tượng có hiểu biết, vốn sống trải nghiệm khác nhau</a:t>
            </a:r>
          </a:p>
        </p:txBody>
      </p:sp>
      <p:sp>
        <p:nvSpPr>
          <p:cNvPr id="6" name="Freeform 6"/>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rot="-170037">
            <a:off x="9648215" y="3000950"/>
            <a:ext cx="8935719" cy="6040144"/>
          </a:xfrm>
          <a:custGeom>
            <a:avLst/>
            <a:gdLst/>
            <a:ahLst/>
            <a:cxnLst/>
            <a:rect l="l" t="t" r="r" b="b"/>
            <a:pathLst>
              <a:path w="8935719" h="6040144">
                <a:moveTo>
                  <a:pt x="0" y="0"/>
                </a:moveTo>
                <a:lnTo>
                  <a:pt x="8935719" y="0"/>
                </a:lnTo>
                <a:lnTo>
                  <a:pt x="8935719" y="6040144"/>
                </a:lnTo>
                <a:lnTo>
                  <a:pt x="0" y="6040144"/>
                </a:lnTo>
                <a:lnTo>
                  <a:pt x="0" y="0"/>
                </a:lnTo>
                <a:close/>
              </a:path>
            </a:pathLst>
          </a:custGeom>
          <a:blipFill>
            <a:blip r:embed="rId4"/>
            <a:stretch>
              <a:fillRect l="-120609" b="-18988"/>
            </a:stretch>
          </a:blipFill>
        </p:spPr>
        <p:txBody>
          <a:bodyPr/>
          <a:lstStyle/>
          <a:p>
            <a:endParaRPr lang="en-US"/>
          </a:p>
        </p:txBody>
      </p:sp>
      <p:sp>
        <p:nvSpPr>
          <p:cNvPr id="4" name="TextBox 4"/>
          <p:cNvSpPr txBox="1"/>
          <p:nvPr/>
        </p:nvSpPr>
        <p:spPr>
          <a:xfrm>
            <a:off x="1028700" y="3959860"/>
            <a:ext cx="8475661" cy="3796030"/>
          </a:xfrm>
          <a:prstGeom prst="rect">
            <a:avLst/>
          </a:prstGeom>
        </p:spPr>
        <p:txBody>
          <a:bodyPr lIns="0" tIns="0" rIns="0" bIns="0" rtlCol="0" anchor="t">
            <a:spAutoFit/>
          </a:bodyPr>
          <a:lstStyle/>
          <a:p>
            <a:pPr algn="just">
              <a:lnSpc>
                <a:spcPts val="6020"/>
              </a:lnSpc>
              <a:spcBef>
                <a:spcPct val="0"/>
              </a:spcBef>
            </a:pPr>
            <a:r>
              <a:rPr lang="en-US" sz="4300" b="1">
                <a:solidFill>
                  <a:srgbClr val="404040"/>
                </a:solidFill>
                <a:latin typeface="Roboto Condensed Bold"/>
                <a:ea typeface="Roboto Condensed Bold"/>
                <a:cs typeface="Roboto Condensed Bold"/>
                <a:sym typeface="Roboto Condensed Bold"/>
              </a:rPr>
              <a:t>Kết nối đọc – viết: thực hiện cá nhân</a:t>
            </a:r>
          </a:p>
          <a:p>
            <a:pPr algn="just">
              <a:lnSpc>
                <a:spcPts val="6020"/>
              </a:lnSpc>
              <a:spcBef>
                <a:spcPct val="0"/>
              </a:spcBef>
            </a:pPr>
            <a:r>
              <a:rPr lang="en-US" sz="4300">
                <a:solidFill>
                  <a:srgbClr val="404040"/>
                </a:solidFill>
                <a:latin typeface="Roboto Condensed"/>
                <a:ea typeface="Roboto Condensed"/>
                <a:cs typeface="Roboto Condensed"/>
                <a:sym typeface="Roboto Condensed"/>
              </a:rPr>
              <a:t>Lựa chọn 4 dòng thơ em thích nhất trong bài thơ </a:t>
            </a:r>
            <a:r>
              <a:rPr lang="en-US" sz="4300" i="1">
                <a:solidFill>
                  <a:srgbClr val="404040"/>
                </a:solidFill>
                <a:latin typeface="Roboto Condensed Italics"/>
                <a:ea typeface="Roboto Condensed Italics"/>
                <a:cs typeface="Roboto Condensed Italics"/>
                <a:sym typeface="Roboto Condensed Italics"/>
              </a:rPr>
              <a:t>Ngày xư</a:t>
            </a:r>
            <a:r>
              <a:rPr lang="en-US" sz="4300">
                <a:solidFill>
                  <a:srgbClr val="404040"/>
                </a:solidFill>
                <a:latin typeface="Roboto Condensed"/>
                <a:ea typeface="Roboto Condensed"/>
                <a:cs typeface="Roboto Condensed"/>
                <a:sym typeface="Roboto Condensed"/>
              </a:rPr>
              <a:t>a, viết đoạn văn khoảng 8-10 câu, chia sẻ cảm xúc của em về những câu thơ đó.</a:t>
            </a:r>
          </a:p>
        </p:txBody>
      </p:sp>
      <p:sp>
        <p:nvSpPr>
          <p:cNvPr id="5" name="TextBox 5"/>
          <p:cNvSpPr txBox="1"/>
          <p:nvPr/>
        </p:nvSpPr>
        <p:spPr>
          <a:xfrm>
            <a:off x="1314052" y="2003830"/>
            <a:ext cx="6839347" cy="1057275"/>
          </a:xfrm>
          <a:prstGeom prst="rect">
            <a:avLst/>
          </a:prstGeom>
        </p:spPr>
        <p:txBody>
          <a:bodyPr wrap="square" lIns="0" tIns="0" rIns="0" bIns="0" rtlCol="0" anchor="t">
            <a:spAutoFit/>
          </a:bodyPr>
          <a:lstStyle/>
          <a:p>
            <a:pPr algn="ctr">
              <a:lnSpc>
                <a:spcPts val="8399"/>
              </a:lnSpc>
              <a:spcBef>
                <a:spcPct val="0"/>
              </a:spcBef>
            </a:pPr>
            <a:r>
              <a:rPr lang="en-US" sz="6999" b="1" dirty="0">
                <a:solidFill>
                  <a:srgbClr val="404040"/>
                </a:solidFill>
                <a:latin typeface="Fraunces Bold"/>
                <a:ea typeface="Fraunces Bold"/>
                <a:cs typeface="Fraunces Bold"/>
                <a:sym typeface="Fraunces Bold"/>
              </a:rPr>
              <a:t>4. LUYỆN TẬP</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graphicFrame>
        <p:nvGraphicFramePr>
          <p:cNvPr id="4" name="Table 4"/>
          <p:cNvGraphicFramePr>
            <a:graphicFrameLocks noGrp="1"/>
          </p:cNvGraphicFramePr>
          <p:nvPr/>
        </p:nvGraphicFramePr>
        <p:xfrm>
          <a:off x="349908" y="1235893"/>
          <a:ext cx="17588184" cy="7843838"/>
        </p:xfrm>
        <a:graphic>
          <a:graphicData uri="http://schemas.openxmlformats.org/drawingml/2006/table">
            <a:tbl>
              <a:tblPr/>
              <a:tblGrid>
                <a:gridCol w="2807256">
                  <a:extLst>
                    <a:ext uri="{9D8B030D-6E8A-4147-A177-3AD203B41FA5}">
                      <a16:colId xmlns:a16="http://schemas.microsoft.com/office/drawing/2014/main" xmlns="" val="20000"/>
                    </a:ext>
                  </a:extLst>
                </a:gridCol>
                <a:gridCol w="14780928">
                  <a:extLst>
                    <a:ext uri="{9D8B030D-6E8A-4147-A177-3AD203B41FA5}">
                      <a16:colId xmlns:a16="http://schemas.microsoft.com/office/drawing/2014/main" xmlns="" val="20001"/>
                    </a:ext>
                  </a:extLst>
                </a:gridCol>
              </a:tblGrid>
              <a:tr h="1658357">
                <a:tc>
                  <a:txBody>
                    <a:bodyPr/>
                    <a:lstStyle/>
                    <a:p>
                      <a:pPr algn="ctr">
                        <a:lnSpc>
                          <a:spcPts val="5999"/>
                        </a:lnSpc>
                        <a:defRPr/>
                      </a:pPr>
                      <a:r>
                        <a:rPr lang="en-US" sz="3999" b="1">
                          <a:solidFill>
                            <a:srgbClr val="4A452A"/>
                          </a:solidFill>
                          <a:latin typeface="Roboto Condensed Bold"/>
                          <a:ea typeface="Roboto Condensed Bold"/>
                          <a:cs typeface="Roboto Condensed Bold"/>
                          <a:sym typeface="Roboto Condensed Bold"/>
                        </a:rPr>
                        <a:t> Mở đoạn </a:t>
                      </a:r>
                      <a:endParaRPr lang="en-US" sz="1100"/>
                    </a:p>
                    <a:p>
                      <a:pPr algn="ctr">
                        <a:lnSpc>
                          <a:spcPts val="5999"/>
                        </a:lnSpc>
                      </a:pPr>
                      <a:r>
                        <a:rPr lang="en-US" sz="3999" b="1">
                          <a:solidFill>
                            <a:srgbClr val="4A452A"/>
                          </a:solidFill>
                          <a:latin typeface="Roboto Condensed Bold"/>
                          <a:ea typeface="Roboto Condensed Bold"/>
                          <a:cs typeface="Roboto Condensed Bold"/>
                          <a:sym typeface="Roboto Condensed Bold"/>
                        </a:rPr>
                        <a:t>  (1 câu)</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BBBEA0"/>
                    </a:solidFill>
                  </a:tcPr>
                </a:tc>
                <a:tc>
                  <a:txBody>
                    <a:bodyPr/>
                    <a:lstStyle/>
                    <a:p>
                      <a:pPr algn="just">
                        <a:lnSpc>
                          <a:spcPts val="7199"/>
                        </a:lnSpc>
                        <a:defRPr/>
                      </a:pPr>
                      <a:r>
                        <a:rPr lang="en-US" sz="3999">
                          <a:solidFill>
                            <a:srgbClr val="4A452A"/>
                          </a:solidFill>
                          <a:latin typeface="Roboto Condensed"/>
                          <a:ea typeface="Roboto Condensed"/>
                          <a:cs typeface="Roboto Condensed"/>
                          <a:sym typeface="Roboto Condensed"/>
                        </a:rPr>
                        <a:t>Dẫn dắt để bắt đầu ý kiến, chọn đoạn thơ đặc sắc</a:t>
                      </a:r>
                      <a:endParaRPr lang="en-US" sz="1100"/>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xmlns="" val="10000"/>
                  </a:ext>
                </a:extLst>
              </a:tr>
              <a:tr h="4520274">
                <a:tc>
                  <a:txBody>
                    <a:bodyPr/>
                    <a:lstStyle/>
                    <a:p>
                      <a:pPr algn="ctr">
                        <a:lnSpc>
                          <a:spcPts val="5999"/>
                        </a:lnSpc>
                        <a:defRPr/>
                      </a:pPr>
                      <a:endParaRPr lang="en-US" sz="1100"/>
                    </a:p>
                    <a:p>
                      <a:pPr algn="ctr">
                        <a:lnSpc>
                          <a:spcPts val="5999"/>
                        </a:lnSpc>
                      </a:pPr>
                      <a:r>
                        <a:rPr lang="en-US" sz="3999" b="1">
                          <a:solidFill>
                            <a:srgbClr val="4A452A"/>
                          </a:solidFill>
                          <a:latin typeface="Roboto Condensed Bold"/>
                          <a:ea typeface="Roboto Condensed Bold"/>
                          <a:cs typeface="Roboto Condensed Bold"/>
                          <a:sym typeface="Roboto Condensed Bold"/>
                        </a:rPr>
                        <a:t>  Thân đoạn </a:t>
                      </a:r>
                    </a:p>
                    <a:p>
                      <a:pPr algn="ctr">
                        <a:lnSpc>
                          <a:spcPts val="5999"/>
                        </a:lnSpc>
                      </a:pPr>
                      <a:r>
                        <a:rPr lang="en-US" sz="3999" b="1">
                          <a:solidFill>
                            <a:srgbClr val="4A452A"/>
                          </a:solidFill>
                          <a:latin typeface="Roboto Condensed Bold"/>
                          <a:ea typeface="Roboto Condensed Bold"/>
                          <a:cs typeface="Roboto Condensed Bold"/>
                          <a:sym typeface="Roboto Condensed Bold"/>
                        </a:rPr>
                        <a:t>  (6-8 câu)</a:t>
                      </a:r>
                    </a:p>
                    <a:p>
                      <a:pPr algn="ctr">
                        <a:lnSpc>
                          <a:spcPts val="5999"/>
                        </a:lnSpc>
                      </a:pPr>
                      <a:r>
                        <a:rPr lang="en-US" sz="3999" b="1">
                          <a:solidFill>
                            <a:srgbClr val="4A452A"/>
                          </a:solidFill>
                          <a:latin typeface="Roboto Condensed Bold"/>
                          <a:ea typeface="Roboto Condensed Bold"/>
                          <a:cs typeface="Roboto Condensed Bold"/>
                          <a:sym typeface="Roboto Condensed Bold"/>
                        </a:rPr>
                        <a:t>  </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BBBEA0"/>
                    </a:solidFill>
                  </a:tcPr>
                </a:tc>
                <a:tc>
                  <a:txBody>
                    <a:bodyPr/>
                    <a:lstStyle/>
                    <a:p>
                      <a:pPr marL="917954" lvl="2" indent="-305985" algn="l">
                        <a:lnSpc>
                          <a:spcPts val="7199"/>
                        </a:lnSpc>
                        <a:buFont typeface="Arial"/>
                        <a:buChar char="⚬"/>
                        <a:defRPr/>
                      </a:pPr>
                      <a:r>
                        <a:rPr lang="en-US" sz="3999">
                          <a:solidFill>
                            <a:srgbClr val="4A452A"/>
                          </a:solidFill>
                          <a:latin typeface="Roboto Condensed"/>
                          <a:ea typeface="Roboto Condensed"/>
                          <a:cs typeface="Roboto Condensed"/>
                          <a:sym typeface="Roboto Condensed"/>
                        </a:rPr>
                        <a:t>Nêu vị trí câu thơ và mạch cảm xúc của đoạn thơ</a:t>
                      </a:r>
                      <a:endParaRPr lang="en-US" sz="1100"/>
                    </a:p>
                    <a:p>
                      <a:pPr marL="917954" lvl="2" indent="-305985" algn="l">
                        <a:lnSpc>
                          <a:spcPts val="7199"/>
                        </a:lnSpc>
                        <a:buFont typeface="Arial"/>
                        <a:buChar char="⚬"/>
                      </a:pPr>
                      <a:r>
                        <a:rPr lang="en-US" sz="3999">
                          <a:solidFill>
                            <a:srgbClr val="4A452A"/>
                          </a:solidFill>
                          <a:latin typeface="Roboto Condensed"/>
                          <a:ea typeface="Roboto Condensed"/>
                          <a:cs typeface="Roboto Condensed"/>
                          <a:sym typeface="Roboto Condensed"/>
                        </a:rPr>
                        <a:t>Đoạn thơ ấy thể giá trị nội dung gì? Nội dung đó được tái hiện qua các hình ảnh nào?</a:t>
                      </a:r>
                    </a:p>
                    <a:p>
                      <a:pPr marL="917954" lvl="2" indent="-305985" algn="l">
                        <a:lnSpc>
                          <a:spcPts val="7199"/>
                        </a:lnSpc>
                        <a:buFont typeface="Arial"/>
                        <a:buChar char="⚬"/>
                      </a:pPr>
                      <a:r>
                        <a:rPr lang="en-US" sz="3999">
                          <a:solidFill>
                            <a:srgbClr val="4A452A"/>
                          </a:solidFill>
                          <a:latin typeface="Roboto Condensed"/>
                          <a:ea typeface="Roboto Condensed"/>
                          <a:cs typeface="Roboto Condensed"/>
                          <a:sym typeface="Roboto Condensed"/>
                        </a:rPr>
                        <a:t>Đoạn thơ ẩn chứa những độc đáo nghệ thuật</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xmlns="" val="10001"/>
                  </a:ext>
                </a:extLst>
              </a:tr>
              <a:tr h="1665207">
                <a:tc>
                  <a:txBody>
                    <a:bodyPr/>
                    <a:lstStyle/>
                    <a:p>
                      <a:pPr algn="ctr">
                        <a:lnSpc>
                          <a:spcPts val="5999"/>
                        </a:lnSpc>
                        <a:defRPr/>
                      </a:pPr>
                      <a:r>
                        <a:rPr lang="en-US" sz="3999" b="1">
                          <a:solidFill>
                            <a:srgbClr val="4A452A"/>
                          </a:solidFill>
                          <a:latin typeface="Roboto Condensed Bold"/>
                          <a:ea typeface="Roboto Condensed Bold"/>
                          <a:cs typeface="Roboto Condensed Bold"/>
                          <a:sym typeface="Roboto Condensed Bold"/>
                        </a:rPr>
                        <a:t>Kết đoạn </a:t>
                      </a:r>
                      <a:endParaRPr lang="en-US" sz="1100"/>
                    </a:p>
                    <a:p>
                      <a:pPr algn="ctr">
                        <a:lnSpc>
                          <a:spcPts val="5999"/>
                        </a:lnSpc>
                      </a:pPr>
                      <a:r>
                        <a:rPr lang="en-US" sz="3999" b="1">
                          <a:solidFill>
                            <a:srgbClr val="4A452A"/>
                          </a:solidFill>
                          <a:latin typeface="Roboto Condensed Bold"/>
                          <a:ea typeface="Roboto Condensed Bold"/>
                          <a:cs typeface="Roboto Condensed Bold"/>
                          <a:sym typeface="Roboto Condensed Bold"/>
                        </a:rPr>
                        <a:t>  (1 câu)</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BBBEA0"/>
                    </a:solidFill>
                  </a:tcPr>
                </a:tc>
                <a:tc>
                  <a:txBody>
                    <a:bodyPr/>
                    <a:lstStyle/>
                    <a:p>
                      <a:pPr algn="just">
                        <a:lnSpc>
                          <a:spcPts val="7199"/>
                        </a:lnSpc>
                        <a:defRPr/>
                      </a:pPr>
                      <a:r>
                        <a:rPr lang="en-US" sz="3999">
                          <a:solidFill>
                            <a:srgbClr val="4A452A"/>
                          </a:solidFill>
                          <a:latin typeface="Roboto Condensed"/>
                          <a:ea typeface="Roboto Condensed"/>
                          <a:cs typeface="Roboto Condensed"/>
                          <a:sym typeface="Roboto Condensed"/>
                        </a:rPr>
                        <a:t>Khẳng định lại ý nghĩa, giá trị của đoạn thơ được lựa chọn.</a:t>
                      </a:r>
                      <a:endParaRPr lang="en-US" sz="1100"/>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xmlns="" val="10002"/>
                  </a:ext>
                </a:extLst>
              </a:tr>
            </a:tbl>
          </a:graphicData>
        </a:graphic>
      </p:graphicFrame>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6542198" y="4203291"/>
            <a:ext cx="11407247" cy="5740814"/>
          </a:xfrm>
          <a:custGeom>
            <a:avLst/>
            <a:gdLst/>
            <a:ahLst/>
            <a:cxnLst/>
            <a:rect l="l" t="t" r="r" b="b"/>
            <a:pathLst>
              <a:path w="11407247" h="5740814">
                <a:moveTo>
                  <a:pt x="11407246" y="0"/>
                </a:moveTo>
                <a:lnTo>
                  <a:pt x="0" y="0"/>
                </a:lnTo>
                <a:lnTo>
                  <a:pt x="0" y="5740813"/>
                </a:lnTo>
                <a:lnTo>
                  <a:pt x="11407246" y="5740813"/>
                </a:lnTo>
                <a:lnTo>
                  <a:pt x="11407246" y="0"/>
                </a:lnTo>
                <a:close/>
              </a:path>
            </a:pathLst>
          </a:custGeom>
          <a:blipFill>
            <a:blip r:embed="rId4"/>
            <a:stretch>
              <a:fillRect l="-1378" t="-28093" r="-84710" b="-6717"/>
            </a:stretch>
          </a:blipFill>
        </p:spPr>
        <p:txBody>
          <a:bodyPr/>
          <a:lstStyle/>
          <a:p>
            <a:endParaRPr lang="en-US"/>
          </a:p>
        </p:txBody>
      </p:sp>
      <p:sp>
        <p:nvSpPr>
          <p:cNvPr id="4" name="Freeform 4"/>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5"/>
            <a:stretch>
              <a:fillRect l="-8996" r="-8996"/>
            </a:stretch>
          </a:blipFill>
        </p:spPr>
        <p:txBody>
          <a:bodyPr/>
          <a:lstStyle/>
          <a:p>
            <a:endParaRPr lang="en-US"/>
          </a:p>
        </p:txBody>
      </p:sp>
      <p:sp>
        <p:nvSpPr>
          <p:cNvPr id="5" name="TextBox 5"/>
          <p:cNvSpPr txBox="1"/>
          <p:nvPr/>
        </p:nvSpPr>
        <p:spPr>
          <a:xfrm>
            <a:off x="9144000" y="2139239"/>
            <a:ext cx="8610997" cy="1132840"/>
          </a:xfrm>
          <a:prstGeom prst="rect">
            <a:avLst/>
          </a:prstGeom>
        </p:spPr>
        <p:txBody>
          <a:bodyPr lIns="0" tIns="0" rIns="0" bIns="0" rtlCol="0" anchor="t">
            <a:spAutoFit/>
          </a:bodyPr>
          <a:lstStyle/>
          <a:p>
            <a:pPr algn="ctr">
              <a:lnSpc>
                <a:spcPts val="8959"/>
              </a:lnSpc>
              <a:spcBef>
                <a:spcPct val="0"/>
              </a:spcBef>
            </a:pPr>
            <a:r>
              <a:rPr lang="en-US" sz="6399">
                <a:solidFill>
                  <a:srgbClr val="262626"/>
                </a:solidFill>
                <a:latin typeface="#9Slide05 Aphrodite Pro"/>
                <a:ea typeface="#9Slide05 Aphrodite Pro"/>
                <a:cs typeface="#9Slide05 Aphrodite Pro"/>
                <a:sym typeface="#9Slide05 Aphrodite Pro"/>
              </a:rPr>
              <a:t>Văn chương và cuộc sống</a:t>
            </a:r>
          </a:p>
        </p:txBody>
      </p:sp>
      <p:sp>
        <p:nvSpPr>
          <p:cNvPr id="6" name="TextBox 6"/>
          <p:cNvSpPr txBox="1"/>
          <p:nvPr/>
        </p:nvSpPr>
        <p:spPr>
          <a:xfrm>
            <a:off x="51619" y="2262428"/>
            <a:ext cx="8830082" cy="920116"/>
          </a:xfrm>
          <a:prstGeom prst="rect">
            <a:avLst/>
          </a:prstGeom>
        </p:spPr>
        <p:txBody>
          <a:bodyPr lIns="0" tIns="0" rIns="0" bIns="0" rtlCol="0" anchor="t">
            <a:spAutoFit/>
          </a:bodyPr>
          <a:lstStyle/>
          <a:p>
            <a:pPr algn="ctr">
              <a:lnSpc>
                <a:spcPts val="7559"/>
              </a:lnSpc>
            </a:pPr>
            <a:r>
              <a:rPr lang="en-US" sz="5399" b="1">
                <a:solidFill>
                  <a:srgbClr val="495145"/>
                </a:solidFill>
                <a:latin typeface="Roboto Condensed Bold"/>
                <a:ea typeface="Roboto Condensed Bold"/>
                <a:cs typeface="Roboto Condensed Bold"/>
                <a:sym typeface="Roboto Condensed Bold"/>
              </a:rPr>
              <a:t>HOẠT ĐỘNG TRẢI NGHIỆM</a:t>
            </a:r>
          </a:p>
        </p:txBody>
      </p:sp>
      <p:sp>
        <p:nvSpPr>
          <p:cNvPr id="7" name="TextBox 7"/>
          <p:cNvSpPr txBox="1"/>
          <p:nvPr/>
        </p:nvSpPr>
        <p:spPr>
          <a:xfrm>
            <a:off x="824669" y="1028700"/>
            <a:ext cx="6566731" cy="1057275"/>
          </a:xfrm>
          <a:prstGeom prst="rect">
            <a:avLst/>
          </a:prstGeom>
        </p:spPr>
        <p:txBody>
          <a:bodyPr wrap="square" lIns="0" tIns="0" rIns="0" bIns="0" rtlCol="0" anchor="t">
            <a:spAutoFit/>
          </a:bodyPr>
          <a:lstStyle/>
          <a:p>
            <a:pPr algn="ctr">
              <a:lnSpc>
                <a:spcPts val="8399"/>
              </a:lnSpc>
              <a:spcBef>
                <a:spcPct val="0"/>
              </a:spcBef>
            </a:pPr>
            <a:r>
              <a:rPr lang="en-US" sz="6999" b="1" dirty="0">
                <a:solidFill>
                  <a:srgbClr val="404040"/>
                </a:solidFill>
                <a:latin typeface="Fraunces Bold"/>
                <a:ea typeface="Fraunces Bold"/>
                <a:cs typeface="Fraunces Bold"/>
                <a:sym typeface="Fraunces Bold"/>
              </a:rPr>
              <a:t>5. VẬN DỤNG</a:t>
            </a:r>
          </a:p>
        </p:txBody>
      </p:sp>
      <p:grpSp>
        <p:nvGrpSpPr>
          <p:cNvPr id="8" name="Group 8"/>
          <p:cNvGrpSpPr/>
          <p:nvPr/>
        </p:nvGrpSpPr>
        <p:grpSpPr>
          <a:xfrm>
            <a:off x="1028700" y="4019828"/>
            <a:ext cx="12420799" cy="3053870"/>
            <a:chOff x="0" y="0"/>
            <a:chExt cx="3271321" cy="804311"/>
          </a:xfrm>
        </p:grpSpPr>
        <p:sp>
          <p:nvSpPr>
            <p:cNvPr id="9" name="Freeform 9"/>
            <p:cNvSpPr/>
            <p:nvPr/>
          </p:nvSpPr>
          <p:spPr>
            <a:xfrm>
              <a:off x="0" y="0"/>
              <a:ext cx="3271321" cy="804311"/>
            </a:xfrm>
            <a:custGeom>
              <a:avLst/>
              <a:gdLst/>
              <a:ahLst/>
              <a:cxnLst/>
              <a:rect l="l" t="t" r="r" b="b"/>
              <a:pathLst>
                <a:path w="3271321" h="804311">
                  <a:moveTo>
                    <a:pt x="0" y="0"/>
                  </a:moveTo>
                  <a:lnTo>
                    <a:pt x="3271321" y="0"/>
                  </a:lnTo>
                  <a:lnTo>
                    <a:pt x="3271321" y="804311"/>
                  </a:lnTo>
                  <a:lnTo>
                    <a:pt x="0" y="804311"/>
                  </a:lnTo>
                  <a:close/>
                </a:path>
              </a:pathLst>
            </a:custGeom>
            <a:solidFill>
              <a:srgbClr val="E7E6E6"/>
            </a:solidFill>
          </p:spPr>
          <p:txBody>
            <a:bodyPr/>
            <a:lstStyle/>
            <a:p>
              <a:endParaRPr lang="en-US"/>
            </a:p>
          </p:txBody>
        </p:sp>
        <p:sp>
          <p:nvSpPr>
            <p:cNvPr id="10" name="TextBox 10"/>
            <p:cNvSpPr txBox="1"/>
            <p:nvPr/>
          </p:nvSpPr>
          <p:spPr>
            <a:xfrm>
              <a:off x="0" y="-66675"/>
              <a:ext cx="3271321" cy="870986"/>
            </a:xfrm>
            <a:prstGeom prst="rect">
              <a:avLst/>
            </a:prstGeom>
          </p:spPr>
          <p:txBody>
            <a:bodyPr lIns="139700" tIns="139700" rIns="139700" bIns="139700" rtlCol="0" anchor="ctr"/>
            <a:lstStyle/>
            <a:p>
              <a:pPr algn="just">
                <a:lnSpc>
                  <a:spcPts val="5400"/>
                </a:lnSpc>
              </a:pPr>
              <a:r>
                <a:rPr lang="en-US" sz="4000">
                  <a:solidFill>
                    <a:srgbClr val="404040"/>
                  </a:solidFill>
                  <a:latin typeface="Roboto Condensed"/>
                  <a:ea typeface="Roboto Condensed"/>
                  <a:cs typeface="Roboto Condensed"/>
                  <a:sym typeface="Roboto Condensed"/>
                </a:rPr>
                <a:t>Thiết kế một sản phẩm sáng tạo (tranh vẽ, áp phích, tờ rơi, brochure,…) để giới thiệu một tác phẩm văn học giúp em nhận ra sức mạnh của văn chương.</a:t>
              </a:r>
            </a:p>
          </p:txBody>
        </p:sp>
      </p:grpSp>
      <p:grpSp>
        <p:nvGrpSpPr>
          <p:cNvPr id="11" name="Group 11"/>
          <p:cNvGrpSpPr/>
          <p:nvPr/>
        </p:nvGrpSpPr>
        <p:grpSpPr>
          <a:xfrm>
            <a:off x="1028700" y="7552285"/>
            <a:ext cx="12420799" cy="1294377"/>
            <a:chOff x="0" y="0"/>
            <a:chExt cx="3271321" cy="340906"/>
          </a:xfrm>
        </p:grpSpPr>
        <p:sp>
          <p:nvSpPr>
            <p:cNvPr id="12" name="Freeform 12"/>
            <p:cNvSpPr/>
            <p:nvPr/>
          </p:nvSpPr>
          <p:spPr>
            <a:xfrm>
              <a:off x="0" y="0"/>
              <a:ext cx="3271321" cy="340906"/>
            </a:xfrm>
            <a:custGeom>
              <a:avLst/>
              <a:gdLst/>
              <a:ahLst/>
              <a:cxnLst/>
              <a:rect l="l" t="t" r="r" b="b"/>
              <a:pathLst>
                <a:path w="3271321" h="340906">
                  <a:moveTo>
                    <a:pt x="0" y="0"/>
                  </a:moveTo>
                  <a:lnTo>
                    <a:pt x="3271321" y="0"/>
                  </a:lnTo>
                  <a:lnTo>
                    <a:pt x="3271321" y="340906"/>
                  </a:lnTo>
                  <a:lnTo>
                    <a:pt x="0" y="340906"/>
                  </a:lnTo>
                  <a:close/>
                </a:path>
              </a:pathLst>
            </a:custGeom>
            <a:solidFill>
              <a:srgbClr val="E7E6E6"/>
            </a:solidFill>
          </p:spPr>
          <p:txBody>
            <a:bodyPr/>
            <a:lstStyle/>
            <a:p>
              <a:endParaRPr lang="en-US"/>
            </a:p>
          </p:txBody>
        </p:sp>
        <p:sp>
          <p:nvSpPr>
            <p:cNvPr id="13" name="TextBox 13"/>
            <p:cNvSpPr txBox="1"/>
            <p:nvPr/>
          </p:nvSpPr>
          <p:spPr>
            <a:xfrm>
              <a:off x="0" y="-66675"/>
              <a:ext cx="3271321" cy="407581"/>
            </a:xfrm>
            <a:prstGeom prst="rect">
              <a:avLst/>
            </a:prstGeom>
          </p:spPr>
          <p:txBody>
            <a:bodyPr lIns="139700" tIns="139700" rIns="139700" bIns="139700" rtlCol="0" anchor="ctr"/>
            <a:lstStyle/>
            <a:p>
              <a:pPr algn="just">
                <a:lnSpc>
                  <a:spcPts val="5400"/>
                </a:lnSpc>
              </a:pPr>
              <a:r>
                <a:rPr lang="en-US" sz="4000">
                  <a:solidFill>
                    <a:srgbClr val="404040"/>
                  </a:solidFill>
                  <a:latin typeface="Roboto Condensed"/>
                  <a:ea typeface="Roboto Condensed"/>
                  <a:cs typeface="Roboto Condensed"/>
                  <a:sym typeface="Roboto Condensed"/>
                </a:rPr>
                <a:t>Thời gian hoàn thành: 2 tuần</a:t>
              </a: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6542198" y="4203291"/>
            <a:ext cx="11407247" cy="5740814"/>
          </a:xfrm>
          <a:custGeom>
            <a:avLst/>
            <a:gdLst/>
            <a:ahLst/>
            <a:cxnLst/>
            <a:rect l="l" t="t" r="r" b="b"/>
            <a:pathLst>
              <a:path w="11407247" h="5740814">
                <a:moveTo>
                  <a:pt x="11407246" y="0"/>
                </a:moveTo>
                <a:lnTo>
                  <a:pt x="0" y="0"/>
                </a:lnTo>
                <a:lnTo>
                  <a:pt x="0" y="5740813"/>
                </a:lnTo>
                <a:lnTo>
                  <a:pt x="11407246" y="5740813"/>
                </a:lnTo>
                <a:lnTo>
                  <a:pt x="11407246" y="0"/>
                </a:lnTo>
                <a:close/>
              </a:path>
            </a:pathLst>
          </a:custGeom>
          <a:blipFill>
            <a:blip r:embed="rId4"/>
            <a:stretch>
              <a:fillRect l="-1378" t="-28093" r="-84710" b="-6717"/>
            </a:stretch>
          </a:blipFill>
        </p:spPr>
        <p:txBody>
          <a:bodyPr/>
          <a:lstStyle/>
          <a:p>
            <a:endParaRPr lang="en-US"/>
          </a:p>
        </p:txBody>
      </p:sp>
      <p:sp>
        <p:nvSpPr>
          <p:cNvPr id="4" name="Freeform 4"/>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5"/>
            <a:stretch>
              <a:fillRect l="-8996" r="-8996"/>
            </a:stretch>
          </a:blipFill>
        </p:spPr>
        <p:txBody>
          <a:bodyPr/>
          <a:lstStyle/>
          <a:p>
            <a:endParaRPr lang="en-US"/>
          </a:p>
        </p:txBody>
      </p:sp>
      <p:sp>
        <p:nvSpPr>
          <p:cNvPr id="5" name="Freeform 5"/>
          <p:cNvSpPr/>
          <p:nvPr/>
        </p:nvSpPr>
        <p:spPr>
          <a:xfrm flipH="1">
            <a:off x="-502792" y="329016"/>
            <a:ext cx="7546487" cy="5760075"/>
          </a:xfrm>
          <a:custGeom>
            <a:avLst/>
            <a:gdLst/>
            <a:ahLst/>
            <a:cxnLst/>
            <a:rect l="l" t="t" r="r" b="b"/>
            <a:pathLst>
              <a:path w="7546487" h="5760075">
                <a:moveTo>
                  <a:pt x="7546487" y="0"/>
                </a:moveTo>
                <a:lnTo>
                  <a:pt x="0" y="0"/>
                </a:lnTo>
                <a:lnTo>
                  <a:pt x="0" y="5760075"/>
                </a:lnTo>
                <a:lnTo>
                  <a:pt x="7546487" y="5760075"/>
                </a:lnTo>
                <a:lnTo>
                  <a:pt x="7546487" y="0"/>
                </a:lnTo>
                <a:close/>
              </a:path>
            </a:pathLst>
          </a:custGeom>
          <a:blipFill>
            <a:blip r:embed="rId6"/>
            <a:stretch>
              <a:fillRect l="-109355" r="-1"/>
            </a:stretch>
          </a:blipFill>
        </p:spPr>
        <p:txBody>
          <a:bodyPr/>
          <a:lstStyle/>
          <a:p>
            <a:endParaRPr lang="en-US"/>
          </a:p>
        </p:txBody>
      </p:sp>
      <p:sp>
        <p:nvSpPr>
          <p:cNvPr id="7" name="TextBox 7"/>
          <p:cNvSpPr txBox="1"/>
          <p:nvPr/>
        </p:nvSpPr>
        <p:spPr>
          <a:xfrm>
            <a:off x="3683148" y="4575175"/>
            <a:ext cx="11407247" cy="1872307"/>
          </a:xfrm>
          <a:prstGeom prst="rect">
            <a:avLst/>
          </a:prstGeom>
        </p:spPr>
        <p:txBody>
          <a:bodyPr wrap="square" lIns="0" tIns="0" rIns="0" bIns="0" rtlCol="0" anchor="t">
            <a:spAutoFit/>
          </a:bodyPr>
          <a:lstStyle/>
          <a:p>
            <a:pPr algn="ctr">
              <a:lnSpc>
                <a:spcPts val="14560"/>
              </a:lnSpc>
            </a:pPr>
            <a:r>
              <a:rPr lang="en-US" sz="10400" dirty="0">
                <a:solidFill>
                  <a:srgbClr val="262626"/>
                </a:solidFill>
                <a:latin typeface="#9Slide05 Aphrodite Pro"/>
                <a:ea typeface="#9Slide05 Aphrodite Pro"/>
                <a:cs typeface="#9Slide05 Aphrodite Pro"/>
                <a:sym typeface="#9Slide05 Aphrodite Pro"/>
              </a:rPr>
              <a:t>Xin </a:t>
            </a:r>
            <a:r>
              <a:rPr lang="en-US" sz="10400" dirty="0" err="1">
                <a:solidFill>
                  <a:srgbClr val="262626"/>
                </a:solidFill>
                <a:latin typeface="#9Slide05 Aphrodite Pro"/>
                <a:ea typeface="#9Slide05 Aphrodite Pro"/>
                <a:cs typeface="#9Slide05 Aphrodite Pro"/>
                <a:sym typeface="#9Slide05 Aphrodite Pro"/>
              </a:rPr>
              <a:t>chào</a:t>
            </a:r>
            <a:r>
              <a:rPr lang="en-US" sz="10400" dirty="0">
                <a:solidFill>
                  <a:srgbClr val="262626"/>
                </a:solidFill>
                <a:latin typeface="#9Slide05 Aphrodite Pro"/>
                <a:ea typeface="#9Slide05 Aphrodite Pro"/>
                <a:cs typeface="#9Slide05 Aphrodite Pro"/>
                <a:sym typeface="#9Slide05 Aphrodite Pro"/>
              </a:rPr>
              <a:t> </a:t>
            </a:r>
            <a:r>
              <a:rPr lang="en-US" sz="10400" dirty="0" err="1">
                <a:solidFill>
                  <a:srgbClr val="262626"/>
                </a:solidFill>
                <a:latin typeface="#9Slide05 Aphrodite Pro"/>
                <a:ea typeface="#9Slide05 Aphrodite Pro"/>
                <a:cs typeface="#9Slide05 Aphrodite Pro"/>
                <a:sym typeface="#9Slide05 Aphrodite Pro"/>
              </a:rPr>
              <a:t>các</a:t>
            </a:r>
            <a:r>
              <a:rPr lang="en-US" sz="10400" dirty="0">
                <a:solidFill>
                  <a:srgbClr val="262626"/>
                </a:solidFill>
                <a:latin typeface="#9Slide05 Aphrodite Pro"/>
                <a:ea typeface="#9Slide05 Aphrodite Pro"/>
                <a:cs typeface="#9Slide05 Aphrodite Pro"/>
                <a:sym typeface="#9Slide05 Aphrodite Pro"/>
              </a:rPr>
              <a:t> </a:t>
            </a:r>
            <a:r>
              <a:rPr lang="en-US" sz="10400" dirty="0" err="1">
                <a:solidFill>
                  <a:srgbClr val="262626"/>
                </a:solidFill>
                <a:latin typeface="#9Slide05 Aphrodite Pro"/>
                <a:ea typeface="#9Slide05 Aphrodite Pro"/>
                <a:cs typeface="#9Slide05 Aphrodite Pro"/>
                <a:sym typeface="#9Slide05 Aphrodite Pro"/>
              </a:rPr>
              <a:t>em</a:t>
            </a:r>
            <a:r>
              <a:rPr lang="en-US" sz="10400" dirty="0">
                <a:solidFill>
                  <a:srgbClr val="262626"/>
                </a:solidFill>
                <a:latin typeface="#9Slide05 Aphrodite Pro"/>
                <a:ea typeface="#9Slide05 Aphrodite Pro"/>
                <a:cs typeface="#9Slide05 Aphrodite Pro"/>
                <a:sym typeface="#9Slide05 Aphrodite Pro"/>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p:cNvSpPr/>
          <p:nvPr/>
        </p:nvSpPr>
        <p:spPr>
          <a:xfrm>
            <a:off x="51619" y="7074756"/>
            <a:ext cx="7819381" cy="3591828"/>
          </a:xfrm>
          <a:custGeom>
            <a:avLst/>
            <a:gdLst/>
            <a:ahLst/>
            <a:cxnLst/>
            <a:rect l="l" t="t" r="r" b="b"/>
            <a:pathLst>
              <a:path w="7819381" h="3591828">
                <a:moveTo>
                  <a:pt x="0" y="0"/>
                </a:moveTo>
                <a:lnTo>
                  <a:pt x="7819382" y="0"/>
                </a:lnTo>
                <a:lnTo>
                  <a:pt x="7819382" y="3591828"/>
                </a:lnTo>
                <a:lnTo>
                  <a:pt x="0" y="3591828"/>
                </a:lnTo>
                <a:lnTo>
                  <a:pt x="0" y="0"/>
                </a:lnTo>
                <a:close/>
              </a:path>
            </a:pathLst>
          </a:custGeom>
          <a:blipFill>
            <a:blip r:embed="rId5"/>
            <a:stretch>
              <a:fillRect t="-29" b="-29"/>
            </a:stretch>
          </a:blipFill>
        </p:spPr>
        <p:txBody>
          <a:bodyPr/>
          <a:lstStyle/>
          <a:p>
            <a:endParaRPr lang="en-US"/>
          </a:p>
        </p:txBody>
      </p:sp>
      <p:sp>
        <p:nvSpPr>
          <p:cNvPr id="5" name="Freeform 5"/>
          <p:cNvSpPr/>
          <p:nvPr/>
        </p:nvSpPr>
        <p:spPr>
          <a:xfrm>
            <a:off x="3291599" y="2978731"/>
            <a:ext cx="11251967" cy="5891939"/>
          </a:xfrm>
          <a:custGeom>
            <a:avLst/>
            <a:gdLst/>
            <a:ahLst/>
            <a:cxnLst/>
            <a:rect l="l" t="t" r="r" b="b"/>
            <a:pathLst>
              <a:path w="11251967" h="5891939">
                <a:moveTo>
                  <a:pt x="0" y="0"/>
                </a:moveTo>
                <a:lnTo>
                  <a:pt x="11251967" y="0"/>
                </a:lnTo>
                <a:lnTo>
                  <a:pt x="11251967" y="5891939"/>
                </a:lnTo>
                <a:lnTo>
                  <a:pt x="0" y="589193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TextBox 6"/>
          <p:cNvSpPr txBox="1"/>
          <p:nvPr/>
        </p:nvSpPr>
        <p:spPr>
          <a:xfrm>
            <a:off x="975509" y="588520"/>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7" name="TextBox 7"/>
          <p:cNvSpPr txBox="1"/>
          <p:nvPr/>
        </p:nvSpPr>
        <p:spPr>
          <a:xfrm>
            <a:off x="4915676" y="4212494"/>
            <a:ext cx="8251699" cy="2562225"/>
          </a:xfrm>
          <a:prstGeom prst="rect">
            <a:avLst/>
          </a:prstGeom>
        </p:spPr>
        <p:txBody>
          <a:bodyPr lIns="0" tIns="0" rIns="0" bIns="0" rtlCol="0" anchor="t">
            <a:spAutoFit/>
          </a:bodyPr>
          <a:lstStyle/>
          <a:p>
            <a:pPr algn="just">
              <a:lnSpc>
                <a:spcPts val="5040"/>
              </a:lnSpc>
              <a:spcBef>
                <a:spcPct val="0"/>
              </a:spcBef>
            </a:pPr>
            <a:r>
              <a:rPr lang="en-US" sz="4200">
                <a:solidFill>
                  <a:srgbClr val="404040"/>
                </a:solidFill>
                <a:latin typeface="Roboto Condensed"/>
                <a:ea typeface="Roboto Condensed"/>
                <a:cs typeface="Roboto Condensed"/>
                <a:sym typeface="Roboto Condensed"/>
              </a:rPr>
              <a:t>Bài thơ </a:t>
            </a:r>
            <a:r>
              <a:rPr lang="en-US" sz="4200" i="1">
                <a:solidFill>
                  <a:srgbClr val="404040"/>
                </a:solidFill>
                <a:latin typeface="Roboto Condensed Italics"/>
                <a:ea typeface="Roboto Condensed Italics"/>
                <a:cs typeface="Roboto Condensed Italics"/>
                <a:sym typeface="Roboto Condensed Italics"/>
              </a:rPr>
              <a:t>Ngày xưa</a:t>
            </a:r>
            <a:r>
              <a:rPr lang="en-US" sz="4200">
                <a:solidFill>
                  <a:srgbClr val="404040"/>
                </a:solidFill>
                <a:latin typeface="Roboto Condensed"/>
                <a:ea typeface="Roboto Condensed"/>
                <a:cs typeface="Roboto Condensed"/>
                <a:sym typeface="Roboto Condensed"/>
              </a:rPr>
              <a:t> được viết theo thể thơ nào? Xác định cách ngắt nhịp, gieo vần của bài thơ. Từ đó, nêu giọng đọc của bài thơ.</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p:cNvSpPr/>
          <p:nvPr/>
        </p:nvSpPr>
        <p:spPr>
          <a:xfrm>
            <a:off x="51619" y="7074756"/>
            <a:ext cx="7819381" cy="3591828"/>
          </a:xfrm>
          <a:custGeom>
            <a:avLst/>
            <a:gdLst/>
            <a:ahLst/>
            <a:cxnLst/>
            <a:rect l="l" t="t" r="r" b="b"/>
            <a:pathLst>
              <a:path w="7819381" h="3591828">
                <a:moveTo>
                  <a:pt x="0" y="0"/>
                </a:moveTo>
                <a:lnTo>
                  <a:pt x="7819382" y="0"/>
                </a:lnTo>
                <a:lnTo>
                  <a:pt x="7819382" y="3591828"/>
                </a:lnTo>
                <a:lnTo>
                  <a:pt x="0" y="3591828"/>
                </a:lnTo>
                <a:lnTo>
                  <a:pt x="0" y="0"/>
                </a:lnTo>
                <a:close/>
              </a:path>
            </a:pathLst>
          </a:custGeom>
          <a:blipFill>
            <a:blip r:embed="rId5"/>
            <a:stretch>
              <a:fillRect t="-29" b="-29"/>
            </a:stretch>
          </a:blipFill>
        </p:spPr>
        <p:txBody>
          <a:bodyPr/>
          <a:lstStyle/>
          <a:p>
            <a:endParaRPr lang="en-US"/>
          </a:p>
        </p:txBody>
      </p:sp>
      <p:graphicFrame>
        <p:nvGraphicFramePr>
          <p:cNvPr id="5" name="Table 5"/>
          <p:cNvGraphicFramePr>
            <a:graphicFrameLocks noGrp="1"/>
          </p:cNvGraphicFramePr>
          <p:nvPr/>
        </p:nvGraphicFramePr>
        <p:xfrm>
          <a:off x="1028700" y="2662958"/>
          <a:ext cx="16741596" cy="6207712"/>
        </p:xfrm>
        <a:graphic>
          <a:graphicData uri="http://schemas.openxmlformats.org/drawingml/2006/table">
            <a:tbl>
              <a:tblPr/>
              <a:tblGrid>
                <a:gridCol w="13624977">
                  <a:extLst>
                    <a:ext uri="{9D8B030D-6E8A-4147-A177-3AD203B41FA5}">
                      <a16:colId xmlns:a16="http://schemas.microsoft.com/office/drawing/2014/main" xmlns="" val="20000"/>
                    </a:ext>
                  </a:extLst>
                </a:gridCol>
                <a:gridCol w="1496068">
                  <a:extLst>
                    <a:ext uri="{9D8B030D-6E8A-4147-A177-3AD203B41FA5}">
                      <a16:colId xmlns:a16="http://schemas.microsoft.com/office/drawing/2014/main" xmlns="" val="20001"/>
                    </a:ext>
                  </a:extLst>
                </a:gridCol>
                <a:gridCol w="1620551">
                  <a:extLst>
                    <a:ext uri="{9D8B030D-6E8A-4147-A177-3AD203B41FA5}">
                      <a16:colId xmlns:a16="http://schemas.microsoft.com/office/drawing/2014/main" xmlns="" val="20002"/>
                    </a:ext>
                  </a:extLst>
                </a:gridCol>
              </a:tblGrid>
              <a:tr h="1220009">
                <a:tc>
                  <a:txBody>
                    <a:bodyPr/>
                    <a:lstStyle/>
                    <a:p>
                      <a:pPr algn="ctr">
                        <a:lnSpc>
                          <a:spcPts val="5319"/>
                        </a:lnSpc>
                        <a:defRPr/>
                      </a:pPr>
                      <a:r>
                        <a:rPr lang="en-US" sz="3799" b="1">
                          <a:solidFill>
                            <a:srgbClr val="FFFFFF"/>
                          </a:solidFill>
                          <a:latin typeface="Roboto Condensed Bold"/>
                          <a:ea typeface="Roboto Condensed Bold"/>
                          <a:cs typeface="Roboto Condensed Bold"/>
                          <a:sym typeface="Roboto Condensed Bold"/>
                        </a:rPr>
                        <a:t> Tiêu chí</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808080"/>
                    </a:solidFill>
                  </a:tcPr>
                </a:tc>
                <a:tc>
                  <a:txBody>
                    <a:bodyPr/>
                    <a:lstStyle/>
                    <a:p>
                      <a:pPr algn="ctr">
                        <a:lnSpc>
                          <a:spcPts val="5319"/>
                        </a:lnSpc>
                        <a:defRPr/>
                      </a:pPr>
                      <a:r>
                        <a:rPr lang="en-US" sz="3799" b="1">
                          <a:solidFill>
                            <a:srgbClr val="FFFFFF"/>
                          </a:solidFill>
                          <a:latin typeface="Roboto Condensed Bold"/>
                          <a:ea typeface="Roboto Condensed Bold"/>
                          <a:cs typeface="Roboto Condensed Bold"/>
                          <a:sym typeface="Roboto Condensed Bold"/>
                        </a:rPr>
                        <a:t> Có   </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808080"/>
                    </a:solidFill>
                  </a:tcPr>
                </a:tc>
                <a:tc>
                  <a:txBody>
                    <a:bodyPr/>
                    <a:lstStyle/>
                    <a:p>
                      <a:pPr algn="ctr">
                        <a:lnSpc>
                          <a:spcPts val="5319"/>
                        </a:lnSpc>
                        <a:defRPr/>
                      </a:pPr>
                      <a:r>
                        <a:rPr lang="en-US" sz="3799" b="1">
                          <a:solidFill>
                            <a:srgbClr val="FFFFFF"/>
                          </a:solidFill>
                          <a:latin typeface="Roboto Condensed Bold"/>
                          <a:ea typeface="Roboto Condensed Bold"/>
                          <a:cs typeface="Roboto Condensed Bold"/>
                          <a:sym typeface="Roboto Condensed Bold"/>
                        </a:rPr>
                        <a:t>Không</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808080"/>
                    </a:solidFill>
                  </a:tcPr>
                </a:tc>
                <a:extLst>
                  <a:ext uri="{0D108BD9-81ED-4DB2-BD59-A6C34878D82A}">
                    <a16:rowId xmlns:a16="http://schemas.microsoft.com/office/drawing/2014/main" xmlns="" val="10000"/>
                  </a:ext>
                </a:extLst>
              </a:tr>
              <a:tr h="1220009">
                <a:tc>
                  <a:txBody>
                    <a:bodyPr/>
                    <a:lstStyle/>
                    <a:p>
                      <a:pPr algn="l">
                        <a:lnSpc>
                          <a:spcPts val="5319"/>
                        </a:lnSpc>
                        <a:defRPr/>
                      </a:pPr>
                      <a:r>
                        <a:rPr lang="en-US" sz="3799">
                          <a:solidFill>
                            <a:srgbClr val="605048"/>
                          </a:solidFill>
                          <a:latin typeface="Roboto Condensed"/>
                          <a:ea typeface="Roboto Condensed"/>
                          <a:cs typeface="Roboto Condensed"/>
                          <a:sym typeface="Roboto Condensed"/>
                        </a:rPr>
                        <a:t>Đọc trôi chảy, không bỏ từ, thêm từ.</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extLst>
                  <a:ext uri="{0D108BD9-81ED-4DB2-BD59-A6C34878D82A}">
                    <a16:rowId xmlns:a16="http://schemas.microsoft.com/office/drawing/2014/main" xmlns="" val="10001"/>
                  </a:ext>
                </a:extLst>
              </a:tr>
              <a:tr h="1145775">
                <a:tc>
                  <a:txBody>
                    <a:bodyPr/>
                    <a:lstStyle/>
                    <a:p>
                      <a:pPr algn="l">
                        <a:lnSpc>
                          <a:spcPts val="5319"/>
                        </a:lnSpc>
                        <a:defRPr/>
                      </a:pPr>
                      <a:r>
                        <a:rPr lang="en-US" sz="3799">
                          <a:solidFill>
                            <a:srgbClr val="605048"/>
                          </a:solidFill>
                          <a:latin typeface="Roboto Condensed"/>
                          <a:ea typeface="Roboto Condensed"/>
                          <a:cs typeface="Roboto Condensed"/>
                          <a:sym typeface="Roboto Condensed"/>
                        </a:rPr>
                        <a:t>Đọc to, rõ bảo đảm trong không gian lớp học, cả lớp cùng nghe được.</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extLst>
                  <a:ext uri="{0D108BD9-81ED-4DB2-BD59-A6C34878D82A}">
                    <a16:rowId xmlns:a16="http://schemas.microsoft.com/office/drawing/2014/main" xmlns="" val="10002"/>
                  </a:ext>
                </a:extLst>
              </a:tr>
              <a:tr h="995181">
                <a:tc>
                  <a:txBody>
                    <a:bodyPr/>
                    <a:lstStyle/>
                    <a:p>
                      <a:pPr algn="l">
                        <a:lnSpc>
                          <a:spcPts val="5319"/>
                        </a:lnSpc>
                        <a:defRPr/>
                      </a:pPr>
                      <a:r>
                        <a:rPr lang="en-US" sz="3799">
                          <a:solidFill>
                            <a:srgbClr val="605048"/>
                          </a:solidFill>
                          <a:latin typeface="Roboto Condensed"/>
                          <a:ea typeface="Roboto Condensed"/>
                          <a:cs typeface="Roboto Condensed"/>
                          <a:sym typeface="Roboto Condensed"/>
                        </a:rPr>
                        <a:t>Tốc độ đọc phù hợp.</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extLst>
                  <a:ext uri="{0D108BD9-81ED-4DB2-BD59-A6C34878D82A}">
                    <a16:rowId xmlns:a16="http://schemas.microsoft.com/office/drawing/2014/main" xmlns="" val="10003"/>
                  </a:ext>
                </a:extLst>
              </a:tr>
              <a:tr h="1626738">
                <a:tc>
                  <a:txBody>
                    <a:bodyPr/>
                    <a:lstStyle/>
                    <a:p>
                      <a:pPr algn="just">
                        <a:lnSpc>
                          <a:spcPts val="5319"/>
                        </a:lnSpc>
                        <a:defRPr/>
                      </a:pPr>
                      <a:r>
                        <a:rPr lang="en-US" sz="3799">
                          <a:solidFill>
                            <a:srgbClr val="605048"/>
                          </a:solidFill>
                          <a:latin typeface="Roboto Condensed"/>
                          <a:ea typeface="Roboto Condensed"/>
                          <a:cs typeface="Roboto Condensed"/>
                          <a:sym typeface="Roboto Condensed"/>
                        </a:rPr>
                        <a:t>Sử dụng giọng điệu linh hoạt, phù hợp tâm trạng, cảm xúc của nhân vật trữ tình</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E7E6E6"/>
                    </a:solidFill>
                  </a:tcPr>
                </a:tc>
                <a:extLst>
                  <a:ext uri="{0D108BD9-81ED-4DB2-BD59-A6C34878D82A}">
                    <a16:rowId xmlns:a16="http://schemas.microsoft.com/office/drawing/2014/main" xmlns="" val="10004"/>
                  </a:ext>
                </a:extLst>
              </a:tr>
            </a:tbl>
          </a:graphicData>
        </a:graphic>
      </p:graphicFrame>
      <p:sp>
        <p:nvSpPr>
          <p:cNvPr id="6" name="TextBox 6"/>
          <p:cNvSpPr txBox="1"/>
          <p:nvPr/>
        </p:nvSpPr>
        <p:spPr>
          <a:xfrm>
            <a:off x="975509" y="588520"/>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7" name="TextBox 7"/>
          <p:cNvSpPr txBox="1"/>
          <p:nvPr/>
        </p:nvSpPr>
        <p:spPr>
          <a:xfrm>
            <a:off x="1028700" y="1741045"/>
            <a:ext cx="12591038" cy="647700"/>
          </a:xfrm>
          <a:prstGeom prst="rect">
            <a:avLst/>
          </a:prstGeom>
        </p:spPr>
        <p:txBody>
          <a:bodyPr lIns="0" tIns="0" rIns="0" bIns="0" rtlCol="0" anchor="t">
            <a:spAutoFit/>
          </a:bodyPr>
          <a:lstStyle/>
          <a:p>
            <a:pPr algn="just">
              <a:lnSpc>
                <a:spcPts val="5040"/>
              </a:lnSpc>
              <a:spcBef>
                <a:spcPct val="0"/>
              </a:spcBef>
            </a:pPr>
            <a:r>
              <a:rPr lang="en-US" sz="4200">
                <a:solidFill>
                  <a:srgbClr val="404040"/>
                </a:solidFill>
                <a:latin typeface="Roboto Condensed"/>
                <a:ea typeface="Roboto Condensed"/>
                <a:cs typeface="Roboto Condensed"/>
                <a:sym typeface="Roboto Condensed"/>
              </a:rPr>
              <a:t>Đọc diễn cảm văn bản </a:t>
            </a:r>
            <a:r>
              <a:rPr lang="en-US" sz="4200" i="1">
                <a:solidFill>
                  <a:srgbClr val="404040"/>
                </a:solidFill>
                <a:latin typeface="Roboto Condensed Italics"/>
                <a:ea typeface="Roboto Condensed Italics"/>
                <a:cs typeface="Roboto Condensed Italics"/>
                <a:sym typeface="Roboto Condensed Italics"/>
              </a:rPr>
              <a:t>Ngày xưa</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grpSp>
        <p:nvGrpSpPr>
          <p:cNvPr id="4" name="Group 4"/>
          <p:cNvGrpSpPr/>
          <p:nvPr/>
        </p:nvGrpSpPr>
        <p:grpSpPr>
          <a:xfrm>
            <a:off x="1454007" y="2394555"/>
            <a:ext cx="13683033" cy="6019800"/>
            <a:chOff x="0" y="0"/>
            <a:chExt cx="3603762" cy="1585462"/>
          </a:xfrm>
        </p:grpSpPr>
        <p:sp>
          <p:nvSpPr>
            <p:cNvPr id="5" name="Freeform 5"/>
            <p:cNvSpPr/>
            <p:nvPr/>
          </p:nvSpPr>
          <p:spPr>
            <a:xfrm>
              <a:off x="0" y="0"/>
              <a:ext cx="3603762" cy="1585462"/>
            </a:xfrm>
            <a:custGeom>
              <a:avLst/>
              <a:gdLst/>
              <a:ahLst/>
              <a:cxnLst/>
              <a:rect l="l" t="t" r="r" b="b"/>
              <a:pathLst>
                <a:path w="3603762" h="1585462">
                  <a:moveTo>
                    <a:pt x="28856" y="0"/>
                  </a:moveTo>
                  <a:lnTo>
                    <a:pt x="3574906" y="0"/>
                  </a:lnTo>
                  <a:cubicBezTo>
                    <a:pt x="3582559" y="0"/>
                    <a:pt x="3589899" y="3040"/>
                    <a:pt x="3595310" y="8452"/>
                  </a:cubicBezTo>
                  <a:cubicBezTo>
                    <a:pt x="3600722" y="13863"/>
                    <a:pt x="3603762" y="21203"/>
                    <a:pt x="3603762" y="28856"/>
                  </a:cubicBezTo>
                  <a:lnTo>
                    <a:pt x="3603762" y="1556606"/>
                  </a:lnTo>
                  <a:cubicBezTo>
                    <a:pt x="3603762" y="1564259"/>
                    <a:pt x="3600722" y="1571598"/>
                    <a:pt x="3595310" y="1577010"/>
                  </a:cubicBezTo>
                  <a:cubicBezTo>
                    <a:pt x="3589899" y="1582422"/>
                    <a:pt x="3582559" y="1585462"/>
                    <a:pt x="3574906" y="1585462"/>
                  </a:cubicBezTo>
                  <a:lnTo>
                    <a:pt x="28856" y="1585462"/>
                  </a:lnTo>
                  <a:cubicBezTo>
                    <a:pt x="21203" y="1585462"/>
                    <a:pt x="13863" y="1582422"/>
                    <a:pt x="8452" y="1577010"/>
                  </a:cubicBezTo>
                  <a:cubicBezTo>
                    <a:pt x="3040" y="1571598"/>
                    <a:pt x="0" y="1564259"/>
                    <a:pt x="0" y="1556606"/>
                  </a:cubicBezTo>
                  <a:lnTo>
                    <a:pt x="0" y="28856"/>
                  </a:lnTo>
                  <a:cubicBezTo>
                    <a:pt x="0" y="21203"/>
                    <a:pt x="3040" y="13863"/>
                    <a:pt x="8452" y="8452"/>
                  </a:cubicBezTo>
                  <a:cubicBezTo>
                    <a:pt x="13863" y="3040"/>
                    <a:pt x="21203" y="0"/>
                    <a:pt x="28856" y="0"/>
                  </a:cubicBezTo>
                  <a:close/>
                </a:path>
              </a:pathLst>
            </a:custGeom>
            <a:solidFill>
              <a:srgbClr val="E7E6E6"/>
            </a:solidFill>
          </p:spPr>
          <p:txBody>
            <a:bodyPr/>
            <a:lstStyle/>
            <a:p>
              <a:endParaRPr lang="en-US"/>
            </a:p>
          </p:txBody>
        </p:sp>
        <p:sp>
          <p:nvSpPr>
            <p:cNvPr id="6" name="TextBox 6"/>
            <p:cNvSpPr txBox="1"/>
            <p:nvPr/>
          </p:nvSpPr>
          <p:spPr>
            <a:xfrm>
              <a:off x="0" y="-152400"/>
              <a:ext cx="3603762" cy="1737862"/>
            </a:xfrm>
            <a:prstGeom prst="rect">
              <a:avLst/>
            </a:prstGeom>
          </p:spPr>
          <p:txBody>
            <a:bodyPr lIns="50800" tIns="50800" rIns="50800" bIns="50800" rtlCol="0" anchor="ctr"/>
            <a:lstStyle/>
            <a:p>
              <a:pPr algn="ctr">
                <a:lnSpc>
                  <a:spcPts val="4320"/>
                </a:lnSpc>
              </a:pPr>
              <a:endParaRPr/>
            </a:p>
          </p:txBody>
        </p:sp>
      </p:grpSp>
      <p:sp>
        <p:nvSpPr>
          <p:cNvPr id="7" name="Freeform 7"/>
          <p:cNvSpPr/>
          <p:nvPr/>
        </p:nvSpPr>
        <p:spPr>
          <a:xfrm>
            <a:off x="2057400" y="5001476"/>
            <a:ext cx="850615" cy="805957"/>
          </a:xfrm>
          <a:custGeom>
            <a:avLst/>
            <a:gdLst/>
            <a:ahLst/>
            <a:cxnLst/>
            <a:rect l="l" t="t" r="r" b="b"/>
            <a:pathLst>
              <a:path w="850615" h="805957">
                <a:moveTo>
                  <a:pt x="0" y="0"/>
                </a:moveTo>
                <a:lnTo>
                  <a:pt x="850615" y="0"/>
                </a:lnTo>
                <a:lnTo>
                  <a:pt x="850615" y="805958"/>
                </a:lnTo>
                <a:lnTo>
                  <a:pt x="0" y="80595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TextBox 8"/>
          <p:cNvSpPr txBox="1"/>
          <p:nvPr/>
        </p:nvSpPr>
        <p:spPr>
          <a:xfrm>
            <a:off x="1028700" y="837175"/>
            <a:ext cx="7124700" cy="895350"/>
          </a:xfrm>
          <a:prstGeom prst="rect">
            <a:avLst/>
          </a:prstGeom>
        </p:spPr>
        <p:txBody>
          <a:bodyPr wrap="square" lIns="0" tIns="0" rIns="0" bIns="0" rtlCol="0" anchor="t">
            <a:spAutoFit/>
          </a:bodyPr>
          <a:lstStyle/>
          <a:p>
            <a:pPr algn="ctr">
              <a:lnSpc>
                <a:spcPts val="7199"/>
              </a:lnSpc>
              <a:spcBef>
                <a:spcPct val="0"/>
              </a:spcBef>
            </a:pPr>
            <a:r>
              <a:rPr lang="en-US" sz="5999" b="1" dirty="0">
                <a:solidFill>
                  <a:srgbClr val="404040"/>
                </a:solidFill>
                <a:latin typeface="Fraunces Bold"/>
                <a:ea typeface="Fraunces Bold"/>
                <a:cs typeface="Fraunces Bold"/>
                <a:sym typeface="Fraunces Bold"/>
              </a:rPr>
              <a:t>2. ĐỌC VĂN BẢN</a:t>
            </a:r>
          </a:p>
        </p:txBody>
      </p:sp>
      <p:sp>
        <p:nvSpPr>
          <p:cNvPr id="9" name="TextBox 9"/>
          <p:cNvSpPr txBox="1"/>
          <p:nvPr/>
        </p:nvSpPr>
        <p:spPr>
          <a:xfrm>
            <a:off x="2959634" y="3262312"/>
            <a:ext cx="11741757" cy="4196662"/>
          </a:xfrm>
          <a:prstGeom prst="rect">
            <a:avLst/>
          </a:prstGeom>
        </p:spPr>
        <p:txBody>
          <a:bodyPr wrap="square" lIns="0" tIns="0" rIns="0" bIns="0" rtlCol="0" anchor="t">
            <a:spAutoFit/>
          </a:bodyPr>
          <a:lstStyle/>
          <a:p>
            <a:pPr algn="just">
              <a:lnSpc>
                <a:spcPts val="6599"/>
              </a:lnSpc>
              <a:spcBef>
                <a:spcPct val="0"/>
              </a:spcBef>
            </a:pPr>
            <a:r>
              <a:rPr lang="en-US" sz="5499" b="1" dirty="0" err="1">
                <a:solidFill>
                  <a:srgbClr val="595959"/>
                </a:solidFill>
                <a:latin typeface="Roboto Condensed Bold"/>
                <a:ea typeface="Roboto Condensed Bold"/>
                <a:cs typeface="Roboto Condensed Bold"/>
                <a:sym typeface="Roboto Condensed Bold"/>
              </a:rPr>
              <a:t>Câu</a:t>
            </a:r>
            <a:r>
              <a:rPr lang="en-US" sz="5499" b="1" dirty="0">
                <a:solidFill>
                  <a:srgbClr val="595959"/>
                </a:solidFill>
                <a:latin typeface="Roboto Condensed Bold"/>
                <a:ea typeface="Roboto Condensed Bold"/>
                <a:cs typeface="Roboto Condensed Bold"/>
                <a:sym typeface="Roboto Condensed Bold"/>
              </a:rPr>
              <a:t> 1. </a:t>
            </a:r>
            <a:r>
              <a:rPr lang="en-US" sz="5499" dirty="0" err="1">
                <a:solidFill>
                  <a:srgbClr val="595959"/>
                </a:solidFill>
                <a:latin typeface="Roboto Condensed"/>
                <a:ea typeface="Roboto Condensed"/>
                <a:cs typeface="Roboto Condensed"/>
                <a:sym typeface="Roboto Condensed"/>
              </a:rPr>
              <a:t>Bài</a:t>
            </a:r>
            <a:r>
              <a:rPr lang="en-US" sz="5499" dirty="0">
                <a:solidFill>
                  <a:srgbClr val="595959"/>
                </a:solidFill>
                <a:latin typeface="Roboto Condensed"/>
                <a:ea typeface="Roboto Condensed"/>
                <a:cs typeface="Roboto Condensed"/>
                <a:sym typeface="Roboto Condensed"/>
              </a:rPr>
              <a:t> </a:t>
            </a:r>
            <a:r>
              <a:rPr lang="en-US" sz="5499" dirty="0" err="1">
                <a:solidFill>
                  <a:srgbClr val="595959"/>
                </a:solidFill>
                <a:latin typeface="Roboto Condensed"/>
                <a:ea typeface="Roboto Condensed"/>
                <a:cs typeface="Roboto Condensed"/>
                <a:sym typeface="Roboto Condensed"/>
              </a:rPr>
              <a:t>thơ</a:t>
            </a:r>
            <a:r>
              <a:rPr lang="en-US" sz="5499" dirty="0">
                <a:solidFill>
                  <a:srgbClr val="595959"/>
                </a:solidFill>
                <a:latin typeface="Roboto Condensed"/>
                <a:ea typeface="Roboto Condensed"/>
                <a:cs typeface="Roboto Condensed"/>
                <a:sym typeface="Roboto Condensed"/>
              </a:rPr>
              <a:t> </a:t>
            </a:r>
            <a:r>
              <a:rPr lang="en-US" sz="5499" i="1" dirty="0" err="1">
                <a:solidFill>
                  <a:srgbClr val="595959"/>
                </a:solidFill>
                <a:latin typeface="Roboto Condensed Italics"/>
                <a:ea typeface="Roboto Condensed Italics"/>
                <a:cs typeface="Roboto Condensed Italics"/>
                <a:sym typeface="Roboto Condensed Italics"/>
              </a:rPr>
              <a:t>Ngày</a:t>
            </a:r>
            <a:r>
              <a:rPr lang="en-US" sz="5499" i="1" dirty="0">
                <a:solidFill>
                  <a:srgbClr val="595959"/>
                </a:solidFill>
                <a:latin typeface="Roboto Condensed Italics"/>
                <a:ea typeface="Roboto Condensed Italics"/>
                <a:cs typeface="Roboto Condensed Italics"/>
                <a:sym typeface="Roboto Condensed Italics"/>
              </a:rPr>
              <a:t> </a:t>
            </a:r>
            <a:r>
              <a:rPr lang="en-US" sz="5499" i="1" dirty="0" err="1">
                <a:solidFill>
                  <a:srgbClr val="595959"/>
                </a:solidFill>
                <a:latin typeface="Roboto Condensed Italics"/>
                <a:ea typeface="Roboto Condensed Italics"/>
                <a:cs typeface="Roboto Condensed Italics"/>
                <a:sym typeface="Roboto Condensed Italics"/>
              </a:rPr>
              <a:t>xưa</a:t>
            </a:r>
            <a:r>
              <a:rPr lang="en-US" sz="5499" dirty="0">
                <a:solidFill>
                  <a:srgbClr val="595959"/>
                </a:solidFill>
                <a:latin typeface="Roboto Condensed"/>
                <a:ea typeface="Roboto Condensed"/>
                <a:cs typeface="Roboto Condensed"/>
                <a:sym typeface="Roboto Condensed"/>
              </a:rPr>
              <a:t> </a:t>
            </a:r>
            <a:r>
              <a:rPr lang="en-US" sz="5499" dirty="0" err="1">
                <a:solidFill>
                  <a:srgbClr val="595959"/>
                </a:solidFill>
                <a:latin typeface="Roboto Condensed"/>
                <a:ea typeface="Roboto Condensed"/>
                <a:cs typeface="Roboto Condensed"/>
                <a:sym typeface="Roboto Condensed"/>
              </a:rPr>
              <a:t>của</a:t>
            </a:r>
            <a:r>
              <a:rPr lang="en-US" sz="5499" dirty="0">
                <a:solidFill>
                  <a:srgbClr val="595959"/>
                </a:solidFill>
                <a:latin typeface="Roboto Condensed"/>
                <a:ea typeface="Roboto Condensed"/>
                <a:cs typeface="Roboto Condensed"/>
                <a:sym typeface="Roboto Condensed"/>
              </a:rPr>
              <a:t> </a:t>
            </a:r>
            <a:r>
              <a:rPr lang="en-US" sz="5499" dirty="0" err="1">
                <a:solidFill>
                  <a:srgbClr val="595959"/>
                </a:solidFill>
                <a:latin typeface="Roboto Condensed"/>
                <a:ea typeface="Roboto Condensed"/>
                <a:cs typeface="Roboto Condensed"/>
                <a:sym typeface="Roboto Condensed"/>
              </a:rPr>
              <a:t>tác</a:t>
            </a:r>
            <a:r>
              <a:rPr lang="en-US" sz="5499" dirty="0">
                <a:solidFill>
                  <a:srgbClr val="595959"/>
                </a:solidFill>
                <a:latin typeface="Roboto Condensed"/>
                <a:ea typeface="Roboto Condensed"/>
                <a:cs typeface="Roboto Condensed"/>
                <a:sym typeface="Roboto Condensed"/>
              </a:rPr>
              <a:t> </a:t>
            </a:r>
            <a:r>
              <a:rPr lang="en-US" sz="5499" dirty="0" err="1">
                <a:solidFill>
                  <a:srgbClr val="595959"/>
                </a:solidFill>
                <a:latin typeface="Roboto Condensed"/>
                <a:ea typeface="Roboto Condensed"/>
                <a:cs typeface="Roboto Condensed"/>
                <a:sym typeface="Roboto Condensed"/>
              </a:rPr>
              <a:t>giả</a:t>
            </a:r>
            <a:r>
              <a:rPr lang="en-US" sz="5499" dirty="0">
                <a:solidFill>
                  <a:srgbClr val="595959"/>
                </a:solidFill>
                <a:latin typeface="Roboto Condensed"/>
                <a:ea typeface="Roboto Condensed"/>
                <a:cs typeface="Roboto Condensed"/>
                <a:sym typeface="Roboto Condensed"/>
              </a:rPr>
              <a:t> </a:t>
            </a:r>
            <a:r>
              <a:rPr lang="en-US" sz="5499" dirty="0" err="1">
                <a:solidFill>
                  <a:srgbClr val="595959"/>
                </a:solidFill>
                <a:latin typeface="Roboto Condensed"/>
                <a:ea typeface="Roboto Condensed"/>
                <a:cs typeface="Roboto Condensed"/>
                <a:sym typeface="Roboto Condensed"/>
              </a:rPr>
              <a:t>nào</a:t>
            </a:r>
            <a:r>
              <a:rPr lang="en-US" sz="5499" dirty="0">
                <a:solidFill>
                  <a:srgbClr val="595959"/>
                </a:solidFill>
                <a:latin typeface="Roboto Condensed"/>
                <a:ea typeface="Roboto Condensed"/>
                <a:cs typeface="Roboto Condensed"/>
                <a:sym typeface="Roboto Condensed"/>
              </a:rPr>
              <a:t>?</a:t>
            </a:r>
          </a:p>
          <a:p>
            <a:pPr algn="just">
              <a:lnSpc>
                <a:spcPts val="6599"/>
              </a:lnSpc>
              <a:spcBef>
                <a:spcPct val="0"/>
              </a:spcBef>
            </a:pPr>
            <a:r>
              <a:rPr lang="en-US" sz="5499" dirty="0">
                <a:solidFill>
                  <a:srgbClr val="595959"/>
                </a:solidFill>
                <a:latin typeface="Roboto Condensed"/>
                <a:ea typeface="Roboto Condensed"/>
                <a:cs typeface="Roboto Condensed"/>
                <a:sym typeface="Roboto Condensed"/>
              </a:rPr>
              <a:t>A. Văn Cao</a:t>
            </a:r>
          </a:p>
          <a:p>
            <a:pPr algn="just">
              <a:lnSpc>
                <a:spcPts val="6599"/>
              </a:lnSpc>
              <a:spcBef>
                <a:spcPct val="0"/>
              </a:spcBef>
            </a:pPr>
            <a:r>
              <a:rPr lang="en-US" sz="5499" dirty="0">
                <a:solidFill>
                  <a:srgbClr val="595959"/>
                </a:solidFill>
                <a:latin typeface="Roboto Condensed"/>
                <a:ea typeface="Roboto Condensed"/>
                <a:cs typeface="Roboto Condensed"/>
                <a:sym typeface="Roboto Condensed"/>
              </a:rPr>
              <a:t>B. Vũ Cao</a:t>
            </a:r>
          </a:p>
          <a:p>
            <a:pPr algn="just">
              <a:lnSpc>
                <a:spcPts val="6599"/>
              </a:lnSpc>
              <a:spcBef>
                <a:spcPct val="0"/>
              </a:spcBef>
            </a:pPr>
            <a:r>
              <a:rPr lang="en-US" sz="5499" dirty="0">
                <a:solidFill>
                  <a:srgbClr val="595959"/>
                </a:solidFill>
                <a:latin typeface="Roboto Condensed"/>
                <a:ea typeface="Roboto Condensed"/>
                <a:cs typeface="Roboto Condensed"/>
                <a:sym typeface="Roboto Condensed"/>
              </a:rPr>
              <a:t>C. </a:t>
            </a:r>
            <a:r>
              <a:rPr lang="en-US" sz="5499" dirty="0" err="1">
                <a:solidFill>
                  <a:srgbClr val="595959"/>
                </a:solidFill>
                <a:latin typeface="Roboto Condensed"/>
                <a:ea typeface="Roboto Condensed"/>
                <a:cs typeface="Roboto Condensed"/>
                <a:sym typeface="Roboto Condensed"/>
              </a:rPr>
              <a:t>Nguyễn</a:t>
            </a:r>
            <a:r>
              <a:rPr lang="en-US" sz="5499" dirty="0">
                <a:solidFill>
                  <a:srgbClr val="595959"/>
                </a:solidFill>
                <a:latin typeface="Roboto Condensed"/>
                <a:ea typeface="Roboto Condensed"/>
                <a:cs typeface="Roboto Condensed"/>
                <a:sym typeface="Roboto Condensed"/>
              </a:rPr>
              <a:t> Du</a:t>
            </a:r>
          </a:p>
          <a:p>
            <a:pPr algn="just">
              <a:lnSpc>
                <a:spcPts val="6599"/>
              </a:lnSpc>
              <a:spcBef>
                <a:spcPct val="0"/>
              </a:spcBef>
            </a:pPr>
            <a:r>
              <a:rPr lang="en-US" sz="5499" dirty="0">
                <a:solidFill>
                  <a:srgbClr val="595959"/>
                </a:solidFill>
                <a:latin typeface="Roboto Condensed"/>
                <a:ea typeface="Roboto Condensed"/>
                <a:cs typeface="Roboto Condensed"/>
                <a:sym typeface="Roboto Condensed"/>
              </a:rPr>
              <a:t>D. Ta-go</a:t>
            </a:r>
          </a:p>
        </p:txBody>
      </p:sp>
      <p:sp>
        <p:nvSpPr>
          <p:cNvPr id="10" name="Freeform 10"/>
          <p:cNvSpPr/>
          <p:nvPr/>
        </p:nvSpPr>
        <p:spPr>
          <a:xfrm rot="-170037">
            <a:off x="11705940" y="5310304"/>
            <a:ext cx="6862200" cy="4638538"/>
          </a:xfrm>
          <a:custGeom>
            <a:avLst/>
            <a:gdLst/>
            <a:ahLst/>
            <a:cxnLst/>
            <a:rect l="l" t="t" r="r" b="b"/>
            <a:pathLst>
              <a:path w="6862200" h="4638538">
                <a:moveTo>
                  <a:pt x="0" y="0"/>
                </a:moveTo>
                <a:lnTo>
                  <a:pt x="6862200" y="0"/>
                </a:lnTo>
                <a:lnTo>
                  <a:pt x="6862200" y="4638538"/>
                </a:lnTo>
                <a:lnTo>
                  <a:pt x="0" y="4638538"/>
                </a:lnTo>
                <a:lnTo>
                  <a:pt x="0" y="0"/>
                </a:lnTo>
                <a:close/>
              </a:path>
            </a:pathLst>
          </a:custGeom>
          <a:blipFill>
            <a:blip r:embed="rId7"/>
            <a:stretch>
              <a:fillRect l="-120609" b="-18988"/>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p:cNvSpPr/>
          <p:nvPr/>
        </p:nvSpPr>
        <p:spPr>
          <a:xfrm flipH="1">
            <a:off x="10299461" y="2676063"/>
            <a:ext cx="9975034" cy="7122886"/>
          </a:xfrm>
          <a:custGeom>
            <a:avLst/>
            <a:gdLst/>
            <a:ahLst/>
            <a:cxnLst/>
            <a:rect l="l" t="t" r="r" b="b"/>
            <a:pathLst>
              <a:path w="9975034" h="7122886">
                <a:moveTo>
                  <a:pt x="9975034" y="0"/>
                </a:moveTo>
                <a:lnTo>
                  <a:pt x="0" y="0"/>
                </a:lnTo>
                <a:lnTo>
                  <a:pt x="0" y="7122886"/>
                </a:lnTo>
                <a:lnTo>
                  <a:pt x="9975034" y="7122886"/>
                </a:lnTo>
                <a:lnTo>
                  <a:pt x="9975034" y="0"/>
                </a:lnTo>
                <a:close/>
              </a:path>
            </a:pathLst>
          </a:custGeom>
          <a:blipFill>
            <a:blip r:embed="rId5"/>
            <a:stretch>
              <a:fillRect b="-5032"/>
            </a:stretch>
          </a:blipFill>
        </p:spPr>
        <p:txBody>
          <a:bodyPr/>
          <a:lstStyle/>
          <a:p>
            <a:endParaRPr lang="en-US"/>
          </a:p>
        </p:txBody>
      </p:sp>
      <p:sp>
        <p:nvSpPr>
          <p:cNvPr id="5" name="TextBox 5"/>
          <p:cNvSpPr txBox="1"/>
          <p:nvPr/>
        </p:nvSpPr>
        <p:spPr>
          <a:xfrm>
            <a:off x="1028700" y="1181604"/>
            <a:ext cx="6671518" cy="952500"/>
          </a:xfrm>
          <a:prstGeom prst="rect">
            <a:avLst/>
          </a:prstGeom>
        </p:spPr>
        <p:txBody>
          <a:bodyPr lIns="0" tIns="0" rIns="0" bIns="0" rtlCol="0" anchor="t">
            <a:spAutoFit/>
          </a:bodyPr>
          <a:lstStyle/>
          <a:p>
            <a:pPr algn="ctr">
              <a:lnSpc>
                <a:spcPts val="7439"/>
              </a:lnSpc>
              <a:spcBef>
                <a:spcPct val="0"/>
              </a:spcBef>
            </a:pPr>
            <a:r>
              <a:rPr lang="en-US" sz="6199" b="1">
                <a:solidFill>
                  <a:srgbClr val="404040"/>
                </a:solidFill>
                <a:latin typeface="Fraunces Bold"/>
                <a:ea typeface="Fraunces Bold"/>
                <a:cs typeface="Fraunces Bold"/>
                <a:sym typeface="Fraunces Bold"/>
              </a:rPr>
              <a:t>2. ĐỌC VĂN BẢN</a:t>
            </a:r>
          </a:p>
        </p:txBody>
      </p:sp>
      <p:grpSp>
        <p:nvGrpSpPr>
          <p:cNvPr id="6" name="Group 6"/>
          <p:cNvGrpSpPr/>
          <p:nvPr/>
        </p:nvGrpSpPr>
        <p:grpSpPr>
          <a:xfrm>
            <a:off x="1372194" y="3257550"/>
            <a:ext cx="10819805" cy="4743450"/>
            <a:chOff x="0" y="0"/>
            <a:chExt cx="2769541" cy="1249304"/>
          </a:xfrm>
        </p:grpSpPr>
        <p:sp>
          <p:nvSpPr>
            <p:cNvPr id="7" name="Freeform 7"/>
            <p:cNvSpPr/>
            <p:nvPr/>
          </p:nvSpPr>
          <p:spPr>
            <a:xfrm>
              <a:off x="0" y="0"/>
              <a:ext cx="2769541" cy="1249304"/>
            </a:xfrm>
            <a:custGeom>
              <a:avLst/>
              <a:gdLst/>
              <a:ahLst/>
              <a:cxnLst/>
              <a:rect l="l" t="t" r="r" b="b"/>
              <a:pathLst>
                <a:path w="2769541" h="1249304">
                  <a:moveTo>
                    <a:pt x="37548" y="0"/>
                  </a:moveTo>
                  <a:lnTo>
                    <a:pt x="2731993" y="0"/>
                  </a:lnTo>
                  <a:cubicBezTo>
                    <a:pt x="2752730" y="0"/>
                    <a:pt x="2769541" y="16811"/>
                    <a:pt x="2769541" y="37548"/>
                  </a:cubicBezTo>
                  <a:lnTo>
                    <a:pt x="2769541" y="1211756"/>
                  </a:lnTo>
                  <a:cubicBezTo>
                    <a:pt x="2769541" y="1221714"/>
                    <a:pt x="2765585" y="1231264"/>
                    <a:pt x="2758543" y="1238306"/>
                  </a:cubicBezTo>
                  <a:cubicBezTo>
                    <a:pt x="2751502" y="1245348"/>
                    <a:pt x="2741951" y="1249304"/>
                    <a:pt x="2731993" y="1249304"/>
                  </a:cubicBezTo>
                  <a:lnTo>
                    <a:pt x="37548" y="1249304"/>
                  </a:lnTo>
                  <a:cubicBezTo>
                    <a:pt x="16811" y="1249304"/>
                    <a:pt x="0" y="1232493"/>
                    <a:pt x="0" y="1211756"/>
                  </a:cubicBezTo>
                  <a:lnTo>
                    <a:pt x="0" y="37548"/>
                  </a:lnTo>
                  <a:cubicBezTo>
                    <a:pt x="0" y="16811"/>
                    <a:pt x="16811" y="0"/>
                    <a:pt x="37548" y="0"/>
                  </a:cubicBezTo>
                  <a:close/>
                </a:path>
              </a:pathLst>
            </a:custGeom>
            <a:solidFill>
              <a:srgbClr val="E7E6E6">
                <a:alpha val="61961"/>
              </a:srgbClr>
            </a:solidFill>
          </p:spPr>
          <p:txBody>
            <a:bodyPr/>
            <a:lstStyle/>
            <a:p>
              <a:endParaRPr lang="en-US"/>
            </a:p>
          </p:txBody>
        </p:sp>
        <p:sp>
          <p:nvSpPr>
            <p:cNvPr id="8" name="TextBox 8"/>
            <p:cNvSpPr txBox="1"/>
            <p:nvPr/>
          </p:nvSpPr>
          <p:spPr>
            <a:xfrm>
              <a:off x="0" y="-152400"/>
              <a:ext cx="2769541" cy="1401704"/>
            </a:xfrm>
            <a:prstGeom prst="rect">
              <a:avLst/>
            </a:prstGeom>
          </p:spPr>
          <p:txBody>
            <a:bodyPr lIns="50800" tIns="50800" rIns="50800" bIns="50800" rtlCol="0" anchor="ctr"/>
            <a:lstStyle/>
            <a:p>
              <a:pPr algn="ctr">
                <a:lnSpc>
                  <a:spcPts val="4320"/>
                </a:lnSpc>
              </a:pPr>
              <a:endParaRPr/>
            </a:p>
          </p:txBody>
        </p:sp>
      </p:grpSp>
      <p:sp>
        <p:nvSpPr>
          <p:cNvPr id="9" name="TextBox 9"/>
          <p:cNvSpPr txBox="1"/>
          <p:nvPr/>
        </p:nvSpPr>
        <p:spPr>
          <a:xfrm>
            <a:off x="1813024" y="3810000"/>
            <a:ext cx="10378976" cy="3686907"/>
          </a:xfrm>
          <a:prstGeom prst="rect">
            <a:avLst/>
          </a:prstGeom>
        </p:spPr>
        <p:txBody>
          <a:bodyPr wrap="square" lIns="0" tIns="0" rIns="0" bIns="0" rtlCol="0" anchor="t">
            <a:spAutoFit/>
          </a:bodyPr>
          <a:lstStyle/>
          <a:p>
            <a:pPr algn="just">
              <a:lnSpc>
                <a:spcPts val="5759"/>
              </a:lnSpc>
            </a:pPr>
            <a:r>
              <a:rPr lang="en-US" sz="4800" b="1" dirty="0" err="1">
                <a:solidFill>
                  <a:srgbClr val="404040"/>
                </a:solidFill>
                <a:latin typeface="Roboto Condensed Bold"/>
                <a:ea typeface="Roboto Condensed Bold"/>
                <a:cs typeface="Roboto Condensed Bold"/>
                <a:sym typeface="Roboto Condensed Bold"/>
              </a:rPr>
              <a:t>Câu</a:t>
            </a:r>
            <a:r>
              <a:rPr lang="en-US" sz="4800" b="1" dirty="0">
                <a:solidFill>
                  <a:srgbClr val="404040"/>
                </a:solidFill>
                <a:latin typeface="Roboto Condensed Bold"/>
                <a:ea typeface="Roboto Condensed Bold"/>
                <a:cs typeface="Roboto Condensed Bold"/>
                <a:sym typeface="Roboto Condensed Bold"/>
              </a:rPr>
              <a:t> 2</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Bài</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thơ</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được</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viết</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theo</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thể</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thơ</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nào</a:t>
            </a:r>
            <a:r>
              <a:rPr lang="en-US" sz="4800" dirty="0">
                <a:solidFill>
                  <a:srgbClr val="404040"/>
                </a:solidFill>
                <a:latin typeface="Roboto Condensed"/>
                <a:ea typeface="Roboto Condensed"/>
                <a:cs typeface="Roboto Condensed"/>
                <a:sym typeface="Roboto Condensed"/>
              </a:rPr>
              <a:t>?</a:t>
            </a:r>
          </a:p>
          <a:p>
            <a:pPr algn="just">
              <a:lnSpc>
                <a:spcPts val="5759"/>
              </a:lnSpc>
            </a:pPr>
            <a:r>
              <a:rPr lang="en-US" sz="4800" dirty="0">
                <a:solidFill>
                  <a:srgbClr val="404040"/>
                </a:solidFill>
                <a:latin typeface="Roboto Condensed"/>
                <a:ea typeface="Roboto Condensed"/>
                <a:cs typeface="Roboto Condensed"/>
                <a:sym typeface="Roboto Condensed"/>
              </a:rPr>
              <a:t>A.   </a:t>
            </a:r>
            <a:r>
              <a:rPr lang="en-US" sz="4800" dirty="0" err="1">
                <a:solidFill>
                  <a:srgbClr val="404040"/>
                </a:solidFill>
                <a:latin typeface="Roboto Condensed"/>
                <a:ea typeface="Roboto Condensed"/>
                <a:cs typeface="Roboto Condensed"/>
                <a:sym typeface="Roboto Condensed"/>
              </a:rPr>
              <a:t>Thể</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thơ</a:t>
            </a:r>
            <a:r>
              <a:rPr lang="en-US" sz="4800" dirty="0">
                <a:solidFill>
                  <a:srgbClr val="404040"/>
                </a:solidFill>
                <a:latin typeface="Roboto Condensed"/>
                <a:ea typeface="Roboto Condensed"/>
                <a:cs typeface="Roboto Condensed"/>
                <a:sym typeface="Roboto Condensed"/>
              </a:rPr>
              <a:t> 8 </a:t>
            </a:r>
            <a:r>
              <a:rPr lang="en-US" sz="4800" dirty="0" err="1">
                <a:solidFill>
                  <a:srgbClr val="404040"/>
                </a:solidFill>
                <a:latin typeface="Roboto Condensed"/>
                <a:ea typeface="Roboto Condensed"/>
                <a:cs typeface="Roboto Condensed"/>
                <a:sym typeface="Roboto Condensed"/>
              </a:rPr>
              <a:t>chữ</a:t>
            </a:r>
            <a:endParaRPr lang="en-US" sz="4800" dirty="0">
              <a:solidFill>
                <a:srgbClr val="404040"/>
              </a:solidFill>
              <a:latin typeface="Roboto Condensed"/>
              <a:ea typeface="Roboto Condensed"/>
              <a:cs typeface="Roboto Condensed"/>
              <a:sym typeface="Roboto Condensed"/>
            </a:endParaRPr>
          </a:p>
          <a:p>
            <a:pPr algn="just">
              <a:lnSpc>
                <a:spcPts val="5759"/>
              </a:lnSpc>
            </a:pPr>
            <a:r>
              <a:rPr lang="en-US" sz="4800" dirty="0">
                <a:solidFill>
                  <a:srgbClr val="404040"/>
                </a:solidFill>
                <a:latin typeface="Roboto Condensed"/>
                <a:ea typeface="Roboto Condensed"/>
                <a:cs typeface="Roboto Condensed"/>
                <a:sym typeface="Roboto Condensed"/>
              </a:rPr>
              <a:t>B.   </a:t>
            </a:r>
            <a:r>
              <a:rPr lang="en-US" sz="4800" dirty="0" err="1">
                <a:solidFill>
                  <a:srgbClr val="404040"/>
                </a:solidFill>
                <a:latin typeface="Roboto Condensed"/>
                <a:ea typeface="Roboto Condensed"/>
                <a:cs typeface="Roboto Condensed"/>
                <a:sym typeface="Roboto Condensed"/>
              </a:rPr>
              <a:t>Thể</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thơ</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tự</a:t>
            </a:r>
            <a:r>
              <a:rPr lang="en-US" sz="4800" dirty="0">
                <a:solidFill>
                  <a:srgbClr val="404040"/>
                </a:solidFill>
                <a:latin typeface="Roboto Condensed"/>
                <a:ea typeface="Roboto Condensed"/>
                <a:cs typeface="Roboto Condensed"/>
                <a:sym typeface="Roboto Condensed"/>
              </a:rPr>
              <a:t> do</a:t>
            </a:r>
          </a:p>
          <a:p>
            <a:pPr algn="just">
              <a:lnSpc>
                <a:spcPts val="5759"/>
              </a:lnSpc>
            </a:pPr>
            <a:r>
              <a:rPr lang="en-US" sz="4800" dirty="0">
                <a:solidFill>
                  <a:srgbClr val="404040"/>
                </a:solidFill>
                <a:latin typeface="Roboto Condensed"/>
                <a:ea typeface="Roboto Condensed"/>
                <a:cs typeface="Roboto Condensed"/>
                <a:sym typeface="Roboto Condensed"/>
              </a:rPr>
              <a:t>C.   </a:t>
            </a:r>
            <a:r>
              <a:rPr lang="en-US" sz="4800" dirty="0" err="1">
                <a:solidFill>
                  <a:srgbClr val="404040"/>
                </a:solidFill>
                <a:latin typeface="Roboto Condensed"/>
                <a:ea typeface="Roboto Condensed"/>
                <a:cs typeface="Roboto Condensed"/>
                <a:sym typeface="Roboto Condensed"/>
              </a:rPr>
              <a:t>Thể</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thơ</a:t>
            </a:r>
            <a:r>
              <a:rPr lang="en-US" sz="4800" dirty="0">
                <a:solidFill>
                  <a:srgbClr val="404040"/>
                </a:solidFill>
                <a:latin typeface="Roboto Condensed"/>
                <a:ea typeface="Roboto Condensed"/>
                <a:cs typeface="Roboto Condensed"/>
                <a:sym typeface="Roboto Condensed"/>
              </a:rPr>
              <a:t> 5 </a:t>
            </a:r>
            <a:r>
              <a:rPr lang="en-US" sz="4800" dirty="0" err="1">
                <a:solidFill>
                  <a:srgbClr val="404040"/>
                </a:solidFill>
                <a:latin typeface="Roboto Condensed"/>
                <a:ea typeface="Roboto Condensed"/>
                <a:cs typeface="Roboto Condensed"/>
                <a:sym typeface="Roboto Condensed"/>
              </a:rPr>
              <a:t>chữ</a:t>
            </a:r>
            <a:endParaRPr lang="en-US" sz="4800" dirty="0">
              <a:solidFill>
                <a:srgbClr val="404040"/>
              </a:solidFill>
              <a:latin typeface="Roboto Condensed"/>
              <a:ea typeface="Roboto Condensed"/>
              <a:cs typeface="Roboto Condensed"/>
              <a:sym typeface="Roboto Condensed"/>
            </a:endParaRPr>
          </a:p>
          <a:p>
            <a:pPr algn="just">
              <a:lnSpc>
                <a:spcPts val="5759"/>
              </a:lnSpc>
              <a:spcBef>
                <a:spcPct val="0"/>
              </a:spcBef>
            </a:pPr>
            <a:r>
              <a:rPr lang="en-US" sz="4800" dirty="0">
                <a:solidFill>
                  <a:srgbClr val="404040"/>
                </a:solidFill>
                <a:latin typeface="Roboto Condensed"/>
                <a:ea typeface="Roboto Condensed"/>
                <a:cs typeface="Roboto Condensed"/>
                <a:sym typeface="Roboto Condensed"/>
              </a:rPr>
              <a:t>D.   </a:t>
            </a:r>
            <a:r>
              <a:rPr lang="en-US" sz="4800" dirty="0" err="1">
                <a:solidFill>
                  <a:srgbClr val="404040"/>
                </a:solidFill>
                <a:latin typeface="Roboto Condensed"/>
                <a:ea typeface="Roboto Condensed"/>
                <a:cs typeface="Roboto Condensed"/>
                <a:sym typeface="Roboto Condensed"/>
              </a:rPr>
              <a:t>Thể</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thơ</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lục</a:t>
            </a:r>
            <a:r>
              <a:rPr lang="en-US" sz="4800" dirty="0">
                <a:solidFill>
                  <a:srgbClr val="404040"/>
                </a:solidFill>
                <a:latin typeface="Roboto Condensed"/>
                <a:ea typeface="Roboto Condensed"/>
                <a:cs typeface="Roboto Condensed"/>
                <a:sym typeface="Roboto Condensed"/>
              </a:rPr>
              <a:t> </a:t>
            </a:r>
            <a:r>
              <a:rPr lang="en-US" sz="4800" dirty="0" err="1">
                <a:solidFill>
                  <a:srgbClr val="404040"/>
                </a:solidFill>
                <a:latin typeface="Roboto Condensed"/>
                <a:ea typeface="Roboto Condensed"/>
                <a:cs typeface="Roboto Condensed"/>
                <a:sym typeface="Roboto Condensed"/>
              </a:rPr>
              <a:t>bát</a:t>
            </a:r>
            <a:endParaRPr lang="en-US" sz="4800" dirty="0">
              <a:solidFill>
                <a:srgbClr val="404040"/>
              </a:solidFill>
              <a:latin typeface="Roboto Condensed"/>
              <a:ea typeface="Roboto Condensed"/>
              <a:cs typeface="Roboto Condensed"/>
              <a:sym typeface="Roboto Condensed"/>
            </a:endParaRPr>
          </a:p>
        </p:txBody>
      </p:sp>
      <p:sp>
        <p:nvSpPr>
          <p:cNvPr id="10" name="Freeform 10"/>
          <p:cNvSpPr/>
          <p:nvPr/>
        </p:nvSpPr>
        <p:spPr>
          <a:xfrm>
            <a:off x="603393" y="6633068"/>
            <a:ext cx="850615" cy="805957"/>
          </a:xfrm>
          <a:custGeom>
            <a:avLst/>
            <a:gdLst/>
            <a:ahLst/>
            <a:cxnLst/>
            <a:rect l="l" t="t" r="r" b="b"/>
            <a:pathLst>
              <a:path w="850615" h="805957">
                <a:moveTo>
                  <a:pt x="0" y="0"/>
                </a:moveTo>
                <a:lnTo>
                  <a:pt x="850614" y="0"/>
                </a:lnTo>
                <a:lnTo>
                  <a:pt x="850614" y="805957"/>
                </a:lnTo>
                <a:lnTo>
                  <a:pt x="0" y="80595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descr="88303bd94b425f5906ef5595c1eb2b9c"/>
          <p:cNvSpPr/>
          <p:nvPr/>
        </p:nvSpPr>
        <p:spPr>
          <a:xfrm>
            <a:off x="13289749" y="2882098"/>
            <a:ext cx="4238020" cy="7592166"/>
          </a:xfrm>
          <a:custGeom>
            <a:avLst/>
            <a:gdLst/>
            <a:ahLst/>
            <a:cxnLst/>
            <a:rect l="l" t="t" r="r" b="b"/>
            <a:pathLst>
              <a:path w="4238020" h="7592166">
                <a:moveTo>
                  <a:pt x="0" y="0"/>
                </a:moveTo>
                <a:lnTo>
                  <a:pt x="4238021" y="0"/>
                </a:lnTo>
                <a:lnTo>
                  <a:pt x="4238021" y="7592166"/>
                </a:lnTo>
                <a:lnTo>
                  <a:pt x="0" y="7592166"/>
                </a:lnTo>
                <a:lnTo>
                  <a:pt x="0" y="0"/>
                </a:lnTo>
                <a:close/>
              </a:path>
            </a:pathLst>
          </a:custGeom>
          <a:blipFill>
            <a:blip r:embed="rId5"/>
            <a:stretch>
              <a:fillRect t="-1414" b="-1414"/>
            </a:stretch>
          </a:blipFill>
        </p:spPr>
        <p:txBody>
          <a:bodyPr/>
          <a:lstStyle/>
          <a:p>
            <a:endParaRPr lang="en-US"/>
          </a:p>
        </p:txBody>
      </p:sp>
      <p:grpSp>
        <p:nvGrpSpPr>
          <p:cNvPr id="5" name="Group 5"/>
          <p:cNvGrpSpPr/>
          <p:nvPr/>
        </p:nvGrpSpPr>
        <p:grpSpPr>
          <a:xfrm>
            <a:off x="2066419" y="2882099"/>
            <a:ext cx="10515600" cy="5276850"/>
            <a:chOff x="0" y="0"/>
            <a:chExt cx="2769541" cy="1389788"/>
          </a:xfrm>
        </p:grpSpPr>
        <p:sp>
          <p:nvSpPr>
            <p:cNvPr id="6" name="Freeform 6"/>
            <p:cNvSpPr/>
            <p:nvPr/>
          </p:nvSpPr>
          <p:spPr>
            <a:xfrm>
              <a:off x="0" y="0"/>
              <a:ext cx="2769541" cy="1389788"/>
            </a:xfrm>
            <a:custGeom>
              <a:avLst/>
              <a:gdLst/>
              <a:ahLst/>
              <a:cxnLst/>
              <a:rect l="l" t="t" r="r" b="b"/>
              <a:pathLst>
                <a:path w="2769541" h="1389788">
                  <a:moveTo>
                    <a:pt x="37548" y="0"/>
                  </a:moveTo>
                  <a:lnTo>
                    <a:pt x="2731993" y="0"/>
                  </a:lnTo>
                  <a:cubicBezTo>
                    <a:pt x="2752730" y="0"/>
                    <a:pt x="2769541" y="16811"/>
                    <a:pt x="2769541" y="37548"/>
                  </a:cubicBezTo>
                  <a:lnTo>
                    <a:pt x="2769541" y="1352240"/>
                  </a:lnTo>
                  <a:cubicBezTo>
                    <a:pt x="2769541" y="1362198"/>
                    <a:pt x="2765585" y="1371748"/>
                    <a:pt x="2758543" y="1378790"/>
                  </a:cubicBezTo>
                  <a:cubicBezTo>
                    <a:pt x="2751502" y="1385832"/>
                    <a:pt x="2741951" y="1389788"/>
                    <a:pt x="2731993" y="1389788"/>
                  </a:cubicBezTo>
                  <a:lnTo>
                    <a:pt x="37548" y="1389788"/>
                  </a:lnTo>
                  <a:cubicBezTo>
                    <a:pt x="16811" y="1389788"/>
                    <a:pt x="0" y="1372977"/>
                    <a:pt x="0" y="1352240"/>
                  </a:cubicBezTo>
                  <a:lnTo>
                    <a:pt x="0" y="37548"/>
                  </a:lnTo>
                  <a:cubicBezTo>
                    <a:pt x="0" y="16811"/>
                    <a:pt x="16811" y="0"/>
                    <a:pt x="37548" y="0"/>
                  </a:cubicBezTo>
                  <a:close/>
                </a:path>
              </a:pathLst>
            </a:custGeom>
            <a:solidFill>
              <a:srgbClr val="E7E6E6">
                <a:alpha val="61961"/>
              </a:srgbClr>
            </a:solidFill>
          </p:spPr>
          <p:txBody>
            <a:bodyPr/>
            <a:lstStyle/>
            <a:p>
              <a:endParaRPr lang="en-US"/>
            </a:p>
          </p:txBody>
        </p:sp>
        <p:sp>
          <p:nvSpPr>
            <p:cNvPr id="7" name="TextBox 7"/>
            <p:cNvSpPr txBox="1"/>
            <p:nvPr/>
          </p:nvSpPr>
          <p:spPr>
            <a:xfrm>
              <a:off x="0" y="-152400"/>
              <a:ext cx="2769541" cy="1542188"/>
            </a:xfrm>
            <a:prstGeom prst="rect">
              <a:avLst/>
            </a:prstGeom>
          </p:spPr>
          <p:txBody>
            <a:bodyPr lIns="50800" tIns="50800" rIns="50800" bIns="50800" rtlCol="0" anchor="ctr"/>
            <a:lstStyle/>
            <a:p>
              <a:pPr algn="ctr">
                <a:lnSpc>
                  <a:spcPts val="4320"/>
                </a:lnSpc>
              </a:pPr>
              <a:endParaRPr/>
            </a:p>
          </p:txBody>
        </p:sp>
      </p:grpSp>
      <p:sp>
        <p:nvSpPr>
          <p:cNvPr id="8" name="TextBox 8"/>
          <p:cNvSpPr txBox="1"/>
          <p:nvPr/>
        </p:nvSpPr>
        <p:spPr>
          <a:xfrm>
            <a:off x="2327166" y="3339298"/>
            <a:ext cx="9994106" cy="4352925"/>
          </a:xfrm>
          <a:prstGeom prst="rect">
            <a:avLst/>
          </a:prstGeom>
        </p:spPr>
        <p:txBody>
          <a:bodyPr lIns="0" tIns="0" rIns="0" bIns="0" rtlCol="0" anchor="t">
            <a:spAutoFit/>
          </a:bodyPr>
          <a:lstStyle/>
          <a:p>
            <a:pPr algn="just">
              <a:lnSpc>
                <a:spcPts val="5759"/>
              </a:lnSpc>
              <a:spcBef>
                <a:spcPct val="0"/>
              </a:spcBef>
            </a:pPr>
            <a:r>
              <a:rPr lang="en-US" sz="4800" b="1">
                <a:solidFill>
                  <a:srgbClr val="404040"/>
                </a:solidFill>
                <a:latin typeface="Roboto Condensed Bold"/>
                <a:ea typeface="Roboto Condensed Bold"/>
                <a:cs typeface="Roboto Condensed Bold"/>
                <a:sym typeface="Roboto Condensed Bold"/>
              </a:rPr>
              <a:t>Câu 3.</a:t>
            </a:r>
            <a:r>
              <a:rPr lang="en-US" sz="4800">
                <a:solidFill>
                  <a:srgbClr val="404040"/>
                </a:solidFill>
                <a:latin typeface="Roboto Condensed"/>
                <a:ea typeface="Roboto Condensed"/>
                <a:cs typeface="Roboto Condensed"/>
                <a:sym typeface="Roboto Condensed"/>
              </a:rPr>
              <a:t> Ai là nhân vật bày tỏ cảm xúc trong bài thơ?</a:t>
            </a:r>
          </a:p>
          <a:p>
            <a:pPr algn="just">
              <a:lnSpc>
                <a:spcPts val="5759"/>
              </a:lnSpc>
              <a:spcBef>
                <a:spcPct val="0"/>
              </a:spcBef>
            </a:pPr>
            <a:r>
              <a:rPr lang="en-US" sz="4800">
                <a:solidFill>
                  <a:srgbClr val="404040"/>
                </a:solidFill>
                <a:latin typeface="Roboto Condensed"/>
                <a:ea typeface="Roboto Condensed"/>
                <a:cs typeface="Roboto Condensed"/>
                <a:sym typeface="Roboto Condensed"/>
              </a:rPr>
              <a:t>A. Tôi</a:t>
            </a:r>
          </a:p>
          <a:p>
            <a:pPr algn="just">
              <a:lnSpc>
                <a:spcPts val="5759"/>
              </a:lnSpc>
              <a:spcBef>
                <a:spcPct val="0"/>
              </a:spcBef>
            </a:pPr>
            <a:r>
              <a:rPr lang="en-US" sz="4800">
                <a:solidFill>
                  <a:srgbClr val="404040"/>
                </a:solidFill>
                <a:latin typeface="Roboto Condensed"/>
                <a:ea typeface="Roboto Condensed"/>
                <a:cs typeface="Roboto Condensed"/>
                <a:sym typeface="Roboto Condensed"/>
              </a:rPr>
              <a:t>B. Mẹ</a:t>
            </a:r>
          </a:p>
          <a:p>
            <a:pPr algn="just">
              <a:lnSpc>
                <a:spcPts val="5759"/>
              </a:lnSpc>
              <a:spcBef>
                <a:spcPct val="0"/>
              </a:spcBef>
            </a:pPr>
            <a:r>
              <a:rPr lang="en-US" sz="4800">
                <a:solidFill>
                  <a:srgbClr val="404040"/>
                </a:solidFill>
                <a:latin typeface="Roboto Condensed"/>
                <a:ea typeface="Roboto Condensed"/>
                <a:cs typeface="Roboto Condensed"/>
                <a:sym typeface="Roboto Condensed"/>
              </a:rPr>
              <a:t>C. Cháu</a:t>
            </a:r>
          </a:p>
          <a:p>
            <a:pPr algn="just">
              <a:lnSpc>
                <a:spcPts val="5759"/>
              </a:lnSpc>
              <a:spcBef>
                <a:spcPct val="0"/>
              </a:spcBef>
            </a:pPr>
            <a:r>
              <a:rPr lang="en-US" sz="4800">
                <a:solidFill>
                  <a:srgbClr val="404040"/>
                </a:solidFill>
                <a:latin typeface="Roboto Condensed"/>
                <a:ea typeface="Roboto Condensed"/>
                <a:cs typeface="Roboto Condensed"/>
                <a:sym typeface="Roboto Condensed"/>
              </a:rPr>
              <a:t>D. Ẩn mình</a:t>
            </a:r>
          </a:p>
        </p:txBody>
      </p:sp>
      <p:sp>
        <p:nvSpPr>
          <p:cNvPr id="9" name="TextBox 9"/>
          <p:cNvSpPr txBox="1"/>
          <p:nvPr/>
        </p:nvSpPr>
        <p:spPr>
          <a:xfrm>
            <a:off x="1028700" y="1189743"/>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10" name="Freeform 10"/>
          <p:cNvSpPr/>
          <p:nvPr/>
        </p:nvSpPr>
        <p:spPr>
          <a:xfrm>
            <a:off x="1215805" y="4714566"/>
            <a:ext cx="850615" cy="805957"/>
          </a:xfrm>
          <a:custGeom>
            <a:avLst/>
            <a:gdLst/>
            <a:ahLst/>
            <a:cxnLst/>
            <a:rect l="l" t="t" r="r" b="b"/>
            <a:pathLst>
              <a:path w="850615" h="805957">
                <a:moveTo>
                  <a:pt x="0" y="0"/>
                </a:moveTo>
                <a:lnTo>
                  <a:pt x="850614" y="0"/>
                </a:lnTo>
                <a:lnTo>
                  <a:pt x="850614" y="805957"/>
                </a:lnTo>
                <a:lnTo>
                  <a:pt x="0" y="80595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10323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grpSp>
        <p:nvGrpSpPr>
          <p:cNvPr id="4" name="Group 4"/>
          <p:cNvGrpSpPr/>
          <p:nvPr/>
        </p:nvGrpSpPr>
        <p:grpSpPr>
          <a:xfrm>
            <a:off x="1302610" y="2640371"/>
            <a:ext cx="14489354" cy="6019800"/>
            <a:chOff x="0" y="0"/>
            <a:chExt cx="3816126" cy="1585462"/>
          </a:xfrm>
        </p:grpSpPr>
        <p:sp>
          <p:nvSpPr>
            <p:cNvPr id="5" name="Freeform 5"/>
            <p:cNvSpPr/>
            <p:nvPr/>
          </p:nvSpPr>
          <p:spPr>
            <a:xfrm>
              <a:off x="0" y="0"/>
              <a:ext cx="3816126" cy="1585462"/>
            </a:xfrm>
            <a:custGeom>
              <a:avLst/>
              <a:gdLst/>
              <a:ahLst/>
              <a:cxnLst/>
              <a:rect l="l" t="t" r="r" b="b"/>
              <a:pathLst>
                <a:path w="3816126" h="1585462">
                  <a:moveTo>
                    <a:pt x="27250" y="0"/>
                  </a:moveTo>
                  <a:lnTo>
                    <a:pt x="3788876" y="0"/>
                  </a:lnTo>
                  <a:cubicBezTo>
                    <a:pt x="3796103" y="0"/>
                    <a:pt x="3803034" y="2871"/>
                    <a:pt x="3808145" y="7981"/>
                  </a:cubicBezTo>
                  <a:cubicBezTo>
                    <a:pt x="3813255" y="13092"/>
                    <a:pt x="3816126" y="20023"/>
                    <a:pt x="3816126" y="27250"/>
                  </a:cubicBezTo>
                  <a:lnTo>
                    <a:pt x="3816126" y="1558212"/>
                  </a:lnTo>
                  <a:cubicBezTo>
                    <a:pt x="3816126" y="1565439"/>
                    <a:pt x="3813255" y="1572370"/>
                    <a:pt x="3808145" y="1577480"/>
                  </a:cubicBezTo>
                  <a:cubicBezTo>
                    <a:pt x="3803034" y="1582591"/>
                    <a:pt x="3796103" y="1585462"/>
                    <a:pt x="3788876" y="1585462"/>
                  </a:cubicBezTo>
                  <a:lnTo>
                    <a:pt x="27250" y="1585462"/>
                  </a:lnTo>
                  <a:cubicBezTo>
                    <a:pt x="12200" y="1585462"/>
                    <a:pt x="0" y="1573261"/>
                    <a:pt x="0" y="1558212"/>
                  </a:cubicBezTo>
                  <a:lnTo>
                    <a:pt x="0" y="27250"/>
                  </a:lnTo>
                  <a:cubicBezTo>
                    <a:pt x="0" y="20023"/>
                    <a:pt x="2871" y="13092"/>
                    <a:pt x="7981" y="7981"/>
                  </a:cubicBezTo>
                  <a:cubicBezTo>
                    <a:pt x="13092" y="2871"/>
                    <a:pt x="20023" y="0"/>
                    <a:pt x="27250" y="0"/>
                  </a:cubicBezTo>
                  <a:close/>
                </a:path>
              </a:pathLst>
            </a:custGeom>
            <a:solidFill>
              <a:srgbClr val="E7E6E6"/>
            </a:solidFill>
          </p:spPr>
          <p:txBody>
            <a:bodyPr/>
            <a:lstStyle/>
            <a:p>
              <a:endParaRPr lang="en-US"/>
            </a:p>
          </p:txBody>
        </p:sp>
        <p:sp>
          <p:nvSpPr>
            <p:cNvPr id="6" name="TextBox 6"/>
            <p:cNvSpPr txBox="1"/>
            <p:nvPr/>
          </p:nvSpPr>
          <p:spPr>
            <a:xfrm>
              <a:off x="0" y="-152400"/>
              <a:ext cx="3816126" cy="1737862"/>
            </a:xfrm>
            <a:prstGeom prst="rect">
              <a:avLst/>
            </a:prstGeom>
          </p:spPr>
          <p:txBody>
            <a:bodyPr lIns="50800" tIns="50800" rIns="50800" bIns="50800" rtlCol="0" anchor="ctr"/>
            <a:lstStyle/>
            <a:p>
              <a:pPr algn="ctr">
                <a:lnSpc>
                  <a:spcPts val="4320"/>
                </a:lnSpc>
              </a:pPr>
              <a:endParaRPr/>
            </a:p>
          </p:txBody>
        </p:sp>
      </p:grpSp>
      <p:sp>
        <p:nvSpPr>
          <p:cNvPr id="7" name="Freeform 7"/>
          <p:cNvSpPr/>
          <p:nvPr/>
        </p:nvSpPr>
        <p:spPr>
          <a:xfrm>
            <a:off x="1310908" y="5650271"/>
            <a:ext cx="850615" cy="805957"/>
          </a:xfrm>
          <a:custGeom>
            <a:avLst/>
            <a:gdLst/>
            <a:ahLst/>
            <a:cxnLst/>
            <a:rect l="l" t="t" r="r" b="b"/>
            <a:pathLst>
              <a:path w="850615" h="805957">
                <a:moveTo>
                  <a:pt x="0" y="0"/>
                </a:moveTo>
                <a:lnTo>
                  <a:pt x="850614" y="0"/>
                </a:lnTo>
                <a:lnTo>
                  <a:pt x="850614" y="805957"/>
                </a:lnTo>
                <a:lnTo>
                  <a:pt x="0" y="80595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TextBox 8"/>
          <p:cNvSpPr txBox="1"/>
          <p:nvPr/>
        </p:nvSpPr>
        <p:spPr>
          <a:xfrm>
            <a:off x="2482707" y="2921359"/>
            <a:ext cx="12129159" cy="5283200"/>
          </a:xfrm>
          <a:prstGeom prst="rect">
            <a:avLst/>
          </a:prstGeom>
        </p:spPr>
        <p:txBody>
          <a:bodyPr lIns="0" tIns="0" rIns="0" bIns="0" rtlCol="0" anchor="t">
            <a:spAutoFit/>
          </a:bodyPr>
          <a:lstStyle/>
          <a:p>
            <a:pPr algn="just">
              <a:lnSpc>
                <a:spcPts val="6999"/>
              </a:lnSpc>
            </a:pPr>
            <a:r>
              <a:rPr lang="en-US" sz="4999" b="1">
                <a:solidFill>
                  <a:srgbClr val="595959"/>
                </a:solidFill>
                <a:latin typeface="Roboto Condensed Bold"/>
                <a:ea typeface="Roboto Condensed Bold"/>
                <a:cs typeface="Roboto Condensed Bold"/>
                <a:sym typeface="Roboto Condensed Bold"/>
              </a:rPr>
              <a:t>Câu 4.</a:t>
            </a:r>
            <a:r>
              <a:rPr lang="en-US" sz="4999">
                <a:solidFill>
                  <a:srgbClr val="595959"/>
                </a:solidFill>
                <a:latin typeface="Roboto Condensed"/>
                <a:ea typeface="Roboto Condensed"/>
                <a:cs typeface="Roboto Condensed"/>
                <a:sym typeface="Roboto Condensed"/>
              </a:rPr>
              <a:t> Trong bài thơ, bà ru cháu bằng ….?</a:t>
            </a:r>
          </a:p>
          <a:p>
            <a:pPr algn="just">
              <a:lnSpc>
                <a:spcPts val="6999"/>
              </a:lnSpc>
            </a:pPr>
            <a:r>
              <a:rPr lang="en-US" sz="4999">
                <a:solidFill>
                  <a:srgbClr val="595959"/>
                </a:solidFill>
                <a:latin typeface="Roboto Condensed"/>
                <a:ea typeface="Roboto Condensed"/>
                <a:cs typeface="Roboto Condensed"/>
                <a:sym typeface="Roboto Condensed"/>
              </a:rPr>
              <a:t>A.  Ca dao</a:t>
            </a:r>
          </a:p>
          <a:p>
            <a:pPr algn="just">
              <a:lnSpc>
                <a:spcPts val="6999"/>
              </a:lnSpc>
            </a:pPr>
            <a:r>
              <a:rPr lang="en-US" sz="4999">
                <a:solidFill>
                  <a:srgbClr val="595959"/>
                </a:solidFill>
                <a:latin typeface="Roboto Condensed"/>
                <a:ea typeface="Roboto Condensed"/>
                <a:cs typeface="Roboto Condensed"/>
                <a:sym typeface="Roboto Condensed"/>
              </a:rPr>
              <a:t>B.  Dân ca</a:t>
            </a:r>
          </a:p>
          <a:p>
            <a:pPr algn="just">
              <a:lnSpc>
                <a:spcPts val="6999"/>
              </a:lnSpc>
            </a:pPr>
            <a:r>
              <a:rPr lang="en-US" sz="4999">
                <a:solidFill>
                  <a:srgbClr val="595959"/>
                </a:solidFill>
                <a:latin typeface="Roboto Condensed"/>
                <a:ea typeface="Roboto Condensed"/>
                <a:cs typeface="Roboto Condensed"/>
                <a:sym typeface="Roboto Condensed"/>
              </a:rPr>
              <a:t>C.  Mấy câu Kiều</a:t>
            </a:r>
          </a:p>
          <a:p>
            <a:pPr algn="just">
              <a:lnSpc>
                <a:spcPts val="6999"/>
              </a:lnSpc>
            </a:pPr>
            <a:r>
              <a:rPr lang="en-US" sz="4999">
                <a:solidFill>
                  <a:srgbClr val="595959"/>
                </a:solidFill>
                <a:latin typeface="Roboto Condensed"/>
                <a:ea typeface="Roboto Condensed"/>
                <a:cs typeface="Roboto Condensed"/>
                <a:sym typeface="Roboto Condensed"/>
              </a:rPr>
              <a:t>D.  Khúc hát đồng quê</a:t>
            </a:r>
          </a:p>
          <a:p>
            <a:pPr algn="just">
              <a:lnSpc>
                <a:spcPts val="6999"/>
              </a:lnSpc>
            </a:pPr>
            <a:endParaRPr lang="en-US" sz="4999">
              <a:solidFill>
                <a:srgbClr val="595959"/>
              </a:solidFill>
              <a:latin typeface="Roboto Condensed"/>
              <a:ea typeface="Roboto Condensed"/>
              <a:cs typeface="Roboto Condensed"/>
              <a:sym typeface="Roboto Condensed"/>
            </a:endParaRPr>
          </a:p>
        </p:txBody>
      </p:sp>
      <p:sp>
        <p:nvSpPr>
          <p:cNvPr id="9" name="Freeform 9"/>
          <p:cNvSpPr/>
          <p:nvPr/>
        </p:nvSpPr>
        <p:spPr>
          <a:xfrm rot="-170037">
            <a:off x="12883984" y="6314161"/>
            <a:ext cx="6862200" cy="4638538"/>
          </a:xfrm>
          <a:custGeom>
            <a:avLst/>
            <a:gdLst/>
            <a:ahLst/>
            <a:cxnLst/>
            <a:rect l="l" t="t" r="r" b="b"/>
            <a:pathLst>
              <a:path w="6862200" h="4638538">
                <a:moveTo>
                  <a:pt x="0" y="0"/>
                </a:moveTo>
                <a:lnTo>
                  <a:pt x="6862200" y="0"/>
                </a:lnTo>
                <a:lnTo>
                  <a:pt x="6862200" y="4638538"/>
                </a:lnTo>
                <a:lnTo>
                  <a:pt x="0" y="4638538"/>
                </a:lnTo>
                <a:lnTo>
                  <a:pt x="0" y="0"/>
                </a:lnTo>
                <a:close/>
              </a:path>
            </a:pathLst>
          </a:custGeom>
          <a:blipFill>
            <a:blip r:embed="rId7"/>
            <a:stretch>
              <a:fillRect l="-120609" b="-18988"/>
            </a:stretch>
          </a:blipFill>
        </p:spPr>
        <p:txBody>
          <a:bodyPr/>
          <a:lstStyle/>
          <a:p>
            <a:endParaRPr lang="en-US"/>
          </a:p>
        </p:txBody>
      </p:sp>
      <p:sp>
        <p:nvSpPr>
          <p:cNvPr id="10" name="TextBox 10"/>
          <p:cNvSpPr txBox="1"/>
          <p:nvPr/>
        </p:nvSpPr>
        <p:spPr>
          <a:xfrm>
            <a:off x="1028700" y="1189743"/>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7142" r="-27142"/>
            </a:stretch>
          </a:blipFill>
        </p:spPr>
        <p:txBody>
          <a:bodyPr/>
          <a:lstStyle/>
          <a:p>
            <a:endParaRPr lang="en-US"/>
          </a:p>
        </p:txBody>
      </p:sp>
      <p:sp>
        <p:nvSpPr>
          <p:cNvPr id="3" name="Freeform 3"/>
          <p:cNvSpPr/>
          <p:nvPr/>
        </p:nvSpPr>
        <p:spPr>
          <a:xfrm flipH="1">
            <a:off x="51619" y="-230444"/>
            <a:ext cx="18184761" cy="10747887"/>
          </a:xfrm>
          <a:custGeom>
            <a:avLst/>
            <a:gdLst/>
            <a:ahLst/>
            <a:cxnLst/>
            <a:rect l="l" t="t" r="r" b="b"/>
            <a:pathLst>
              <a:path w="18184761" h="10747887">
                <a:moveTo>
                  <a:pt x="18184761" y="0"/>
                </a:moveTo>
                <a:lnTo>
                  <a:pt x="0" y="0"/>
                </a:lnTo>
                <a:lnTo>
                  <a:pt x="0" y="10747888"/>
                </a:lnTo>
                <a:lnTo>
                  <a:pt x="18184761" y="10747888"/>
                </a:lnTo>
                <a:lnTo>
                  <a:pt x="18184761" y="0"/>
                </a:lnTo>
                <a:close/>
              </a:path>
            </a:pathLst>
          </a:custGeom>
          <a:blipFill>
            <a:blip r:embed="rId4"/>
            <a:stretch>
              <a:fillRect l="-8996" r="-8996"/>
            </a:stretch>
          </a:blipFill>
        </p:spPr>
        <p:txBody>
          <a:bodyPr/>
          <a:lstStyle/>
          <a:p>
            <a:endParaRPr lang="en-US"/>
          </a:p>
        </p:txBody>
      </p:sp>
      <p:sp>
        <p:nvSpPr>
          <p:cNvPr id="4" name="Freeform 4" descr="88303bd94b425f5906ef5595c1eb2b9c"/>
          <p:cNvSpPr/>
          <p:nvPr/>
        </p:nvSpPr>
        <p:spPr>
          <a:xfrm>
            <a:off x="15140290" y="2925278"/>
            <a:ext cx="4238020" cy="7592166"/>
          </a:xfrm>
          <a:custGeom>
            <a:avLst/>
            <a:gdLst/>
            <a:ahLst/>
            <a:cxnLst/>
            <a:rect l="l" t="t" r="r" b="b"/>
            <a:pathLst>
              <a:path w="4238020" h="7592166">
                <a:moveTo>
                  <a:pt x="0" y="0"/>
                </a:moveTo>
                <a:lnTo>
                  <a:pt x="4238020" y="0"/>
                </a:lnTo>
                <a:lnTo>
                  <a:pt x="4238020" y="7592166"/>
                </a:lnTo>
                <a:lnTo>
                  <a:pt x="0" y="7592166"/>
                </a:lnTo>
                <a:lnTo>
                  <a:pt x="0" y="0"/>
                </a:lnTo>
                <a:close/>
              </a:path>
            </a:pathLst>
          </a:custGeom>
          <a:blipFill>
            <a:blip r:embed="rId5"/>
            <a:stretch>
              <a:fillRect t="-1414" b="-1414"/>
            </a:stretch>
          </a:blipFill>
        </p:spPr>
        <p:txBody>
          <a:bodyPr/>
          <a:lstStyle/>
          <a:p>
            <a:endParaRPr lang="en-US"/>
          </a:p>
        </p:txBody>
      </p:sp>
      <p:grpSp>
        <p:nvGrpSpPr>
          <p:cNvPr id="5" name="Group 5"/>
          <p:cNvGrpSpPr/>
          <p:nvPr/>
        </p:nvGrpSpPr>
        <p:grpSpPr>
          <a:xfrm>
            <a:off x="2066419" y="2882099"/>
            <a:ext cx="12607899" cy="5966096"/>
            <a:chOff x="0" y="0"/>
            <a:chExt cx="3320599" cy="1571317"/>
          </a:xfrm>
        </p:grpSpPr>
        <p:sp>
          <p:nvSpPr>
            <p:cNvPr id="6" name="Freeform 6"/>
            <p:cNvSpPr/>
            <p:nvPr/>
          </p:nvSpPr>
          <p:spPr>
            <a:xfrm>
              <a:off x="0" y="0"/>
              <a:ext cx="3320599" cy="1571317"/>
            </a:xfrm>
            <a:custGeom>
              <a:avLst/>
              <a:gdLst/>
              <a:ahLst/>
              <a:cxnLst/>
              <a:rect l="l" t="t" r="r" b="b"/>
              <a:pathLst>
                <a:path w="3320599" h="1571317">
                  <a:moveTo>
                    <a:pt x="31317" y="0"/>
                  </a:moveTo>
                  <a:lnTo>
                    <a:pt x="3289282" y="0"/>
                  </a:lnTo>
                  <a:cubicBezTo>
                    <a:pt x="3306578" y="0"/>
                    <a:pt x="3320599" y="14021"/>
                    <a:pt x="3320599" y="31317"/>
                  </a:cubicBezTo>
                  <a:lnTo>
                    <a:pt x="3320599" y="1540001"/>
                  </a:lnTo>
                  <a:cubicBezTo>
                    <a:pt x="3320599" y="1557297"/>
                    <a:pt x="3306578" y="1571317"/>
                    <a:pt x="3289282" y="1571317"/>
                  </a:cubicBezTo>
                  <a:lnTo>
                    <a:pt x="31317" y="1571317"/>
                  </a:lnTo>
                  <a:cubicBezTo>
                    <a:pt x="23011" y="1571317"/>
                    <a:pt x="15045" y="1568018"/>
                    <a:pt x="9172" y="1562145"/>
                  </a:cubicBezTo>
                  <a:cubicBezTo>
                    <a:pt x="3299" y="1556272"/>
                    <a:pt x="0" y="1548306"/>
                    <a:pt x="0" y="1540001"/>
                  </a:cubicBezTo>
                  <a:lnTo>
                    <a:pt x="0" y="31317"/>
                  </a:lnTo>
                  <a:cubicBezTo>
                    <a:pt x="0" y="14021"/>
                    <a:pt x="14021" y="0"/>
                    <a:pt x="31317" y="0"/>
                  </a:cubicBezTo>
                  <a:close/>
                </a:path>
              </a:pathLst>
            </a:custGeom>
            <a:solidFill>
              <a:srgbClr val="E7E6E6">
                <a:alpha val="61961"/>
              </a:srgbClr>
            </a:solidFill>
          </p:spPr>
          <p:txBody>
            <a:bodyPr/>
            <a:lstStyle/>
            <a:p>
              <a:endParaRPr lang="en-US"/>
            </a:p>
          </p:txBody>
        </p:sp>
        <p:sp>
          <p:nvSpPr>
            <p:cNvPr id="7" name="TextBox 7"/>
            <p:cNvSpPr txBox="1"/>
            <p:nvPr/>
          </p:nvSpPr>
          <p:spPr>
            <a:xfrm>
              <a:off x="0" y="-152400"/>
              <a:ext cx="3320599" cy="1723717"/>
            </a:xfrm>
            <a:prstGeom prst="rect">
              <a:avLst/>
            </a:prstGeom>
          </p:spPr>
          <p:txBody>
            <a:bodyPr lIns="50800" tIns="50800" rIns="50800" bIns="50800" rtlCol="0" anchor="ctr"/>
            <a:lstStyle/>
            <a:p>
              <a:pPr algn="ctr">
                <a:lnSpc>
                  <a:spcPts val="4320"/>
                </a:lnSpc>
              </a:pPr>
              <a:endParaRPr/>
            </a:p>
          </p:txBody>
        </p:sp>
      </p:grpSp>
      <p:sp>
        <p:nvSpPr>
          <p:cNvPr id="8" name="TextBox 8"/>
          <p:cNvSpPr txBox="1"/>
          <p:nvPr/>
        </p:nvSpPr>
        <p:spPr>
          <a:xfrm>
            <a:off x="2786202" y="3019116"/>
            <a:ext cx="11168333" cy="4882870"/>
          </a:xfrm>
          <a:prstGeom prst="rect">
            <a:avLst/>
          </a:prstGeom>
        </p:spPr>
        <p:txBody>
          <a:bodyPr lIns="0" tIns="0" rIns="0" bIns="0" rtlCol="0" anchor="t">
            <a:spAutoFit/>
          </a:bodyPr>
          <a:lstStyle/>
          <a:p>
            <a:pPr algn="just">
              <a:lnSpc>
                <a:spcPts val="6490"/>
              </a:lnSpc>
            </a:pPr>
            <a:r>
              <a:rPr lang="en-US" sz="4636" b="1">
                <a:solidFill>
                  <a:srgbClr val="404040"/>
                </a:solidFill>
                <a:latin typeface="Roboto Condensed Bold"/>
                <a:ea typeface="Roboto Condensed Bold"/>
                <a:cs typeface="Roboto Condensed Bold"/>
                <a:sym typeface="Roboto Condensed Bold"/>
              </a:rPr>
              <a:t>Câu 5.</a:t>
            </a:r>
            <a:r>
              <a:rPr lang="en-US" sz="4636">
                <a:solidFill>
                  <a:srgbClr val="404040"/>
                </a:solidFill>
                <a:latin typeface="Roboto Condensed"/>
                <a:ea typeface="Roboto Condensed"/>
                <a:cs typeface="Roboto Condensed"/>
                <a:sym typeface="Roboto Condensed"/>
              </a:rPr>
              <a:t> Em bé trong văn bản tiếp cận </a:t>
            </a:r>
            <a:r>
              <a:rPr lang="en-US" sz="4636" i="1">
                <a:solidFill>
                  <a:srgbClr val="404040"/>
                </a:solidFill>
                <a:latin typeface="Roboto Condensed Italics"/>
                <a:ea typeface="Roboto Condensed Italics"/>
                <a:cs typeface="Roboto Condensed Italics"/>
                <a:sym typeface="Roboto Condensed Italics"/>
              </a:rPr>
              <a:t>Truyện Kiều</a:t>
            </a:r>
            <a:r>
              <a:rPr lang="en-US" sz="4636">
                <a:solidFill>
                  <a:srgbClr val="404040"/>
                </a:solidFill>
                <a:latin typeface="Roboto Condensed"/>
                <a:ea typeface="Roboto Condensed"/>
                <a:cs typeface="Roboto Condensed"/>
                <a:sym typeface="Roboto Condensed"/>
              </a:rPr>
              <a:t> từ đâu?</a:t>
            </a:r>
          </a:p>
          <a:p>
            <a:pPr algn="just">
              <a:lnSpc>
                <a:spcPts val="6490"/>
              </a:lnSpc>
            </a:pPr>
            <a:r>
              <a:rPr lang="en-US" sz="4636">
                <a:solidFill>
                  <a:srgbClr val="404040"/>
                </a:solidFill>
                <a:latin typeface="Roboto Condensed"/>
                <a:ea typeface="Roboto Condensed"/>
                <a:cs typeface="Roboto Condensed"/>
                <a:sym typeface="Roboto Condensed"/>
              </a:rPr>
              <a:t>A.   Từ lời ru của bà</a:t>
            </a:r>
          </a:p>
          <a:p>
            <a:pPr algn="just">
              <a:lnSpc>
                <a:spcPts val="6490"/>
              </a:lnSpc>
            </a:pPr>
            <a:r>
              <a:rPr lang="en-US" sz="4636">
                <a:solidFill>
                  <a:srgbClr val="404040"/>
                </a:solidFill>
                <a:latin typeface="Roboto Condensed"/>
                <a:ea typeface="Roboto Condensed"/>
                <a:cs typeface="Roboto Condensed"/>
                <a:sym typeface="Roboto Condensed"/>
              </a:rPr>
              <a:t>B.   Từ việc đọc tác phẩm</a:t>
            </a:r>
          </a:p>
          <a:p>
            <a:pPr algn="just">
              <a:lnSpc>
                <a:spcPts val="6490"/>
              </a:lnSpc>
            </a:pPr>
            <a:r>
              <a:rPr lang="en-US" sz="4636">
                <a:solidFill>
                  <a:srgbClr val="404040"/>
                </a:solidFill>
                <a:latin typeface="Roboto Condensed"/>
                <a:ea typeface="Roboto Condensed"/>
                <a:cs typeface="Roboto Condensed"/>
                <a:sym typeface="Roboto Condensed"/>
              </a:rPr>
              <a:t>C.   Từ câu chuyện của bà</a:t>
            </a:r>
          </a:p>
          <a:p>
            <a:pPr algn="just">
              <a:lnSpc>
                <a:spcPts val="6490"/>
              </a:lnSpc>
            </a:pPr>
            <a:r>
              <a:rPr lang="en-US" sz="4636">
                <a:solidFill>
                  <a:srgbClr val="404040"/>
                </a:solidFill>
                <a:latin typeface="Roboto Condensed"/>
                <a:ea typeface="Roboto Condensed"/>
                <a:cs typeface="Roboto Condensed"/>
                <a:sym typeface="Roboto Condensed"/>
              </a:rPr>
              <a:t>D.   Từ lời ru của mẹ</a:t>
            </a:r>
          </a:p>
        </p:txBody>
      </p:sp>
      <p:sp>
        <p:nvSpPr>
          <p:cNvPr id="9" name="TextBox 9"/>
          <p:cNvSpPr txBox="1"/>
          <p:nvPr/>
        </p:nvSpPr>
        <p:spPr>
          <a:xfrm>
            <a:off x="681744" y="1038225"/>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404040"/>
                </a:solidFill>
                <a:latin typeface="Fraunces Bold"/>
                <a:ea typeface="Fraunces Bold"/>
                <a:cs typeface="Fraunces Bold"/>
                <a:sym typeface="Fraunces Bold"/>
              </a:rPr>
              <a:t>2. ĐỌC VĂN BẢN</a:t>
            </a:r>
          </a:p>
        </p:txBody>
      </p:sp>
      <p:sp>
        <p:nvSpPr>
          <p:cNvPr id="10" name="Freeform 10"/>
          <p:cNvSpPr/>
          <p:nvPr/>
        </p:nvSpPr>
        <p:spPr>
          <a:xfrm>
            <a:off x="1641112" y="4697456"/>
            <a:ext cx="850615" cy="805957"/>
          </a:xfrm>
          <a:custGeom>
            <a:avLst/>
            <a:gdLst/>
            <a:ahLst/>
            <a:cxnLst/>
            <a:rect l="l" t="t" r="r" b="b"/>
            <a:pathLst>
              <a:path w="850615" h="805957">
                <a:moveTo>
                  <a:pt x="0" y="0"/>
                </a:moveTo>
                <a:lnTo>
                  <a:pt x="850615" y="0"/>
                </a:lnTo>
                <a:lnTo>
                  <a:pt x="850615" y="805957"/>
                </a:lnTo>
                <a:lnTo>
                  <a:pt x="0" y="80595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1996</Words>
  <Application>Microsoft Office PowerPoint</Application>
  <PresentationFormat>Custom</PresentationFormat>
  <Paragraphs>242</Paragraphs>
  <Slides>28</Slides>
  <Notes>28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28</vt:i4>
      </vt:variant>
    </vt:vector>
  </HeadingPairs>
  <TitlesOfParts>
    <vt:vector size="40" baseType="lpstr">
      <vt:lpstr>Arial</vt:lpstr>
      <vt:lpstr>Fraunces Bold</vt:lpstr>
      <vt:lpstr>#9Slide06 ThuPhap Thien An</vt:lpstr>
      <vt:lpstr>Roboto Condensed Bold</vt:lpstr>
      <vt:lpstr>Roboto Condensed</vt:lpstr>
      <vt:lpstr>#9Slide05 Braxton Regular</vt:lpstr>
      <vt:lpstr>Roboto Condensed Italics</vt:lpstr>
      <vt:lpstr>Calibri</vt:lpstr>
      <vt:lpstr>#9Slide05 VL Fadilla</vt:lpstr>
      <vt:lpstr>#9Slide05 Dear Saturday</vt:lpstr>
      <vt:lpstr>#9Slide05 Aphrodite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9KN_B4_Doc 4</dc:title>
  <cp:lastModifiedBy>LAPTOP</cp:lastModifiedBy>
  <cp:revision>3</cp:revision>
  <dcterms:created xsi:type="dcterms:W3CDTF">2006-08-16T00:00:00Z</dcterms:created>
  <dcterms:modified xsi:type="dcterms:W3CDTF">2025-05-11T04:29:30Z</dcterms:modified>
  <dc:identifier>DAGSYICZ95A</dc:identifier>
</cp:coreProperties>
</file>