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8288000" cy="10287000"/>
  <p:notesSz cx="6858000" cy="9144000"/>
  <p:embeddedFontLst>
    <p:embeddedFont>
      <p:font typeface="Roboto Condensed Bold" panose="020B0604020202020204" charset="0"/>
      <p:regular r:id="rId32"/>
    </p:embeddedFont>
    <p:embeddedFont>
      <p:font typeface="Roboto Condensed Bold Italics" panose="020B0604020202020204" charset="0"/>
      <p:regular r:id="rId33"/>
    </p:embeddedFont>
    <p:embeddedFont>
      <p:font typeface="#9Slide05 Lobster" panose="020B0604020202020204" charset="0"/>
      <p:regular r:id="rId34"/>
    </p:embeddedFont>
    <p:embeddedFont>
      <p:font typeface="#9Slide05 IcielSanelma" panose="020B0604020202020204" charset="0"/>
      <p:regular r:id="rId35"/>
    </p:embeddedFont>
    <p:embeddedFont>
      <p:font typeface="Calibri" panose="020F0502020204030204" pitchFamily="34" charset="0"/>
      <p:regular r:id="rId36"/>
      <p:bold r:id="rId37"/>
      <p:italic r:id="rId38"/>
      <p:boldItalic r:id="rId39"/>
    </p:embeddedFont>
    <p:embeddedFont>
      <p:font typeface="Roboto Condensed Italics" panose="020B0604020202020204" charset="0"/>
      <p:regular r:id="rId40"/>
    </p:embeddedFont>
    <p:embeddedFont>
      <p:font typeface="Roboto Condensed" panose="020B0604020202020204" charset="0"/>
      <p:regular r:id="rId41"/>
      <p:bold r:id="rId42"/>
      <p:italic r:id="rId43"/>
      <p:boldItalic r:id="rId44"/>
    </p:embeddedFont>
    <p:embeddedFont>
      <p:font typeface="Chewy" panose="020B0604020202020204" charset="0"/>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5" d="100"/>
          <a:sy n="45" d="100"/>
        </p:scale>
        <p:origin x="-81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6.png"/><Relationship Id="rId18" Type="http://schemas.openxmlformats.org/officeDocument/2006/relationships/image" Target="../media/image16.svg"/><Relationship Id="rId3" Type="http://schemas.openxmlformats.org/officeDocument/2006/relationships/image" Target="../media/image1.png"/><Relationship Id="rId21" Type="http://schemas.openxmlformats.org/officeDocument/2006/relationships/image" Target="../media/image10.png"/><Relationship Id="rId7" Type="http://schemas.openxmlformats.org/officeDocument/2006/relationships/image" Target="../media/image3.png"/><Relationship Id="rId12" Type="http://schemas.openxmlformats.org/officeDocument/2006/relationships/image" Target="../media/image10.svg"/><Relationship Id="rId17" Type="http://schemas.openxmlformats.org/officeDocument/2006/relationships/image" Target="../media/image8.png"/><Relationship Id="rId25" Type="http://schemas.openxmlformats.org/officeDocument/2006/relationships/image" Target="../media/image12.gif"/><Relationship Id="rId2" Type="http://schemas.openxmlformats.org/officeDocument/2006/relationships/notesSlide" Target="../notesSlides/notesSlide1.xml"/><Relationship Id="rId16" Type="http://schemas.openxmlformats.org/officeDocument/2006/relationships/image" Target="../media/image14.svg"/><Relationship Id="rId20" Type="http://schemas.openxmlformats.org/officeDocument/2006/relationships/image" Target="../media/image18.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5.png"/><Relationship Id="rId24" Type="http://schemas.openxmlformats.org/officeDocument/2006/relationships/image" Target="../media/image22.svg"/><Relationship Id="rId5" Type="http://schemas.openxmlformats.org/officeDocument/2006/relationships/image" Target="../media/image2.png"/><Relationship Id="rId15" Type="http://schemas.openxmlformats.org/officeDocument/2006/relationships/image" Target="../media/image7.png"/><Relationship Id="rId23" Type="http://schemas.openxmlformats.org/officeDocument/2006/relationships/image" Target="../media/image11.png"/><Relationship Id="rId10" Type="http://schemas.openxmlformats.org/officeDocument/2006/relationships/image" Target="../media/image8.svg"/><Relationship Id="rId19" Type="http://schemas.openxmlformats.org/officeDocument/2006/relationships/image" Target="../media/image9.png"/><Relationship Id="rId4" Type="http://schemas.openxmlformats.org/officeDocument/2006/relationships/image" Target="../media/image2.svg"/><Relationship Id="rId9" Type="http://schemas.openxmlformats.org/officeDocument/2006/relationships/image" Target="../media/image4.png"/><Relationship Id="rId14" Type="http://schemas.openxmlformats.org/officeDocument/2006/relationships/image" Target="../media/image12.svg"/><Relationship Id="rId22" Type="http://schemas.openxmlformats.org/officeDocument/2006/relationships/image" Target="../media/image20.svg"/></Relationships>
</file>

<file path=ppt/slides/_rels/slide1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3.sv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59.png"/><Relationship Id="rId4" Type="http://schemas.openxmlformats.org/officeDocument/2006/relationships/image" Target="../media/image113.sv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59.png"/><Relationship Id="rId4" Type="http://schemas.openxmlformats.org/officeDocument/2006/relationships/image" Target="../media/image113.svg"/></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59.png"/><Relationship Id="rId4" Type="http://schemas.openxmlformats.org/officeDocument/2006/relationships/image" Target="../media/image113.sv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59.png"/><Relationship Id="rId4" Type="http://schemas.openxmlformats.org/officeDocument/2006/relationships/image" Target="../media/image113.svg"/></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59.png"/><Relationship Id="rId4" Type="http://schemas.openxmlformats.org/officeDocument/2006/relationships/image" Target="../media/image113.svg"/></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59.png"/><Relationship Id="rId4" Type="http://schemas.openxmlformats.org/officeDocument/2006/relationships/image" Target="../media/image113.svg"/></Relationships>
</file>

<file path=ppt/slides/_rels/slide17.xml.rels><?xml version="1.0" encoding="UTF-8" standalone="yes"?>
<Relationships xmlns="http://schemas.openxmlformats.org/package/2006/relationships"><Relationship Id="rId8" Type="http://schemas.openxmlformats.org/officeDocument/2006/relationships/image" Target="../media/image119.svg"/><Relationship Id="rId3" Type="http://schemas.openxmlformats.org/officeDocument/2006/relationships/image" Target="../media/image58.png"/><Relationship Id="rId7"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17.svg"/><Relationship Id="rId5" Type="http://schemas.openxmlformats.org/officeDocument/2006/relationships/image" Target="../media/image60.png"/><Relationship Id="rId4" Type="http://schemas.openxmlformats.org/officeDocument/2006/relationships/image" Target="../media/image113.svg"/><Relationship Id="rId9" Type="http://schemas.openxmlformats.org/officeDocument/2006/relationships/image" Target="../media/image62.png"/></Relationships>
</file>

<file path=ppt/slides/_rels/slide18.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58.png"/><Relationship Id="rId7"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4.svg"/><Relationship Id="rId5" Type="http://schemas.openxmlformats.org/officeDocument/2006/relationships/image" Target="../media/image43.png"/><Relationship Id="rId4" Type="http://schemas.openxmlformats.org/officeDocument/2006/relationships/image" Target="../media/image113.svg"/></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123.svg"/><Relationship Id="rId12" Type="http://schemas.openxmlformats.org/officeDocument/2006/relationships/image" Target="../media/image25.png"/><Relationship Id="rId17" Type="http://schemas.openxmlformats.org/officeDocument/2006/relationships/image" Target="../media/image131.svg"/><Relationship Id="rId2" Type="http://schemas.openxmlformats.org/officeDocument/2006/relationships/notesSlide" Target="../notesSlides/notesSlide18.xml"/><Relationship Id="rId16"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64.png"/><Relationship Id="rId11" Type="http://schemas.openxmlformats.org/officeDocument/2006/relationships/image" Target="../media/image127.svg"/><Relationship Id="rId5" Type="http://schemas.openxmlformats.org/officeDocument/2006/relationships/image" Target="../media/image63.png"/><Relationship Id="rId15" Type="http://schemas.openxmlformats.org/officeDocument/2006/relationships/image" Target="../media/image129.svg"/><Relationship Id="rId10" Type="http://schemas.openxmlformats.org/officeDocument/2006/relationships/image" Target="../media/image66.png"/><Relationship Id="rId4" Type="http://schemas.openxmlformats.org/officeDocument/2006/relationships/image" Target="../media/image84.svg"/><Relationship Id="rId9" Type="http://schemas.openxmlformats.org/officeDocument/2006/relationships/image" Target="../media/image125.svg"/><Relationship Id="rId14" Type="http://schemas.openxmlformats.org/officeDocument/2006/relationships/image" Target="../media/image67.png"/></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6.png"/><Relationship Id="rId18" Type="http://schemas.openxmlformats.org/officeDocument/2006/relationships/image" Target="../media/image16.svg"/><Relationship Id="rId26" Type="http://schemas.openxmlformats.org/officeDocument/2006/relationships/image" Target="../media/image22.svg"/><Relationship Id="rId3" Type="http://schemas.openxmlformats.org/officeDocument/2006/relationships/slideLayout" Target="../slideLayouts/slideLayout7.xml"/><Relationship Id="rId21" Type="http://schemas.openxmlformats.org/officeDocument/2006/relationships/image" Target="../media/image10.png"/><Relationship Id="rId7" Type="http://schemas.openxmlformats.org/officeDocument/2006/relationships/image" Target="../media/image2.png"/><Relationship Id="rId12" Type="http://schemas.openxmlformats.org/officeDocument/2006/relationships/image" Target="../media/image10.svg"/><Relationship Id="rId17" Type="http://schemas.openxmlformats.org/officeDocument/2006/relationships/image" Target="../media/image8.png"/><Relationship Id="rId25" Type="http://schemas.openxmlformats.org/officeDocument/2006/relationships/image" Target="../media/image11.png"/><Relationship Id="rId2" Type="http://schemas.openxmlformats.org/officeDocument/2006/relationships/video" Target="../media/media1.mp4"/><Relationship Id="rId16" Type="http://schemas.openxmlformats.org/officeDocument/2006/relationships/image" Target="../media/image14.svg"/><Relationship Id="rId20" Type="http://schemas.openxmlformats.org/officeDocument/2006/relationships/image" Target="../media/image18.svg"/><Relationship Id="rId1" Type="http://schemas.microsoft.com/office/2007/relationships/media" Target="../media/media1.mp4"/><Relationship Id="rId6" Type="http://schemas.openxmlformats.org/officeDocument/2006/relationships/image" Target="../media/image2.svg"/><Relationship Id="rId11" Type="http://schemas.openxmlformats.org/officeDocument/2006/relationships/image" Target="../media/image5.png"/><Relationship Id="rId24" Type="http://schemas.openxmlformats.org/officeDocument/2006/relationships/image" Target="../media/image6.svg"/><Relationship Id="rId5" Type="http://schemas.openxmlformats.org/officeDocument/2006/relationships/image" Target="../media/image1.png"/><Relationship Id="rId15" Type="http://schemas.openxmlformats.org/officeDocument/2006/relationships/image" Target="../media/image7.png"/><Relationship Id="rId23" Type="http://schemas.openxmlformats.org/officeDocument/2006/relationships/image" Target="../media/image3.png"/><Relationship Id="rId28" Type="http://schemas.openxmlformats.org/officeDocument/2006/relationships/image" Target="../media/image13.jpeg"/><Relationship Id="rId10" Type="http://schemas.openxmlformats.org/officeDocument/2006/relationships/image" Target="../media/image8.svg"/><Relationship Id="rId19" Type="http://schemas.openxmlformats.org/officeDocument/2006/relationships/image" Target="../media/image9.png"/><Relationship Id="rId4" Type="http://schemas.openxmlformats.org/officeDocument/2006/relationships/notesSlide" Target="../notesSlides/notesSlide2.xml"/><Relationship Id="rId9" Type="http://schemas.openxmlformats.org/officeDocument/2006/relationships/image" Target="../media/image4.png"/><Relationship Id="rId14" Type="http://schemas.openxmlformats.org/officeDocument/2006/relationships/image" Target="../media/image12.svg"/><Relationship Id="rId22" Type="http://schemas.openxmlformats.org/officeDocument/2006/relationships/image" Target="../media/image20.svg"/><Relationship Id="rId27" Type="http://schemas.openxmlformats.org/officeDocument/2006/relationships/image" Target="../media/image12.gif"/></Relationships>
</file>

<file path=ppt/slides/_rels/slide20.xml.rels><?xml version="1.0" encoding="UTF-8" standalone="yes"?>
<Relationships xmlns="http://schemas.openxmlformats.org/package/2006/relationships"><Relationship Id="rId8" Type="http://schemas.openxmlformats.org/officeDocument/2006/relationships/image" Target="../media/image137.svg"/><Relationship Id="rId13" Type="http://schemas.openxmlformats.org/officeDocument/2006/relationships/image" Target="../media/image21.png"/><Relationship Id="rId18" Type="http://schemas.openxmlformats.org/officeDocument/2006/relationships/image" Target="../media/image44.svg"/><Relationship Id="rId3" Type="http://schemas.openxmlformats.org/officeDocument/2006/relationships/image" Target="../media/image69.png"/><Relationship Id="rId21" Type="http://schemas.openxmlformats.org/officeDocument/2006/relationships/image" Target="../media/image74.png"/><Relationship Id="rId7" Type="http://schemas.openxmlformats.org/officeDocument/2006/relationships/image" Target="../media/image71.png"/><Relationship Id="rId12" Type="http://schemas.openxmlformats.org/officeDocument/2006/relationships/image" Target="../media/image141.svg"/><Relationship Id="rId17" Type="http://schemas.openxmlformats.org/officeDocument/2006/relationships/image" Target="../media/image23.png"/><Relationship Id="rId2" Type="http://schemas.openxmlformats.org/officeDocument/2006/relationships/notesSlide" Target="../notesSlides/notesSlide19.xml"/><Relationship Id="rId16" Type="http://schemas.openxmlformats.org/officeDocument/2006/relationships/image" Target="../media/image42.svg"/><Relationship Id="rId20" Type="http://schemas.openxmlformats.org/officeDocument/2006/relationships/image" Target="../media/image84.svg"/><Relationship Id="rId1" Type="http://schemas.openxmlformats.org/officeDocument/2006/relationships/slideLayout" Target="../slideLayouts/slideLayout7.xml"/><Relationship Id="rId6" Type="http://schemas.openxmlformats.org/officeDocument/2006/relationships/image" Target="../media/image135.svg"/><Relationship Id="rId11" Type="http://schemas.openxmlformats.org/officeDocument/2006/relationships/image" Target="../media/image73.png"/><Relationship Id="rId5" Type="http://schemas.openxmlformats.org/officeDocument/2006/relationships/image" Target="../media/image70.png"/><Relationship Id="rId15" Type="http://schemas.openxmlformats.org/officeDocument/2006/relationships/image" Target="../media/image22.png"/><Relationship Id="rId10" Type="http://schemas.openxmlformats.org/officeDocument/2006/relationships/image" Target="../media/image139.svg"/><Relationship Id="rId19" Type="http://schemas.openxmlformats.org/officeDocument/2006/relationships/image" Target="../media/image43.png"/><Relationship Id="rId4" Type="http://schemas.openxmlformats.org/officeDocument/2006/relationships/image" Target="../media/image133.svg"/><Relationship Id="rId9" Type="http://schemas.openxmlformats.org/officeDocument/2006/relationships/image" Target="../media/image72.png"/><Relationship Id="rId14" Type="http://schemas.openxmlformats.org/officeDocument/2006/relationships/image" Target="../media/image40.svg"/><Relationship Id="rId22" Type="http://schemas.openxmlformats.org/officeDocument/2006/relationships/image" Target="../media/image143.svg"/></Relationships>
</file>

<file path=ppt/slides/_rels/slide21.xml.rels><?xml version="1.0" encoding="UTF-8" standalone="yes"?>
<Relationships xmlns="http://schemas.openxmlformats.org/package/2006/relationships"><Relationship Id="rId8" Type="http://schemas.openxmlformats.org/officeDocument/2006/relationships/image" Target="../media/image145.svg"/><Relationship Id="rId3" Type="http://schemas.openxmlformats.org/officeDocument/2006/relationships/image" Target="../media/image58.png"/><Relationship Id="rId7" Type="http://schemas.openxmlformats.org/officeDocument/2006/relationships/image" Target="../media/image7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17.svg"/><Relationship Id="rId11" Type="http://schemas.openxmlformats.org/officeDocument/2006/relationships/image" Target="../media/image77.png"/><Relationship Id="rId5" Type="http://schemas.openxmlformats.org/officeDocument/2006/relationships/image" Target="../media/image60.png"/><Relationship Id="rId10" Type="http://schemas.openxmlformats.org/officeDocument/2006/relationships/image" Target="../media/image147.svg"/><Relationship Id="rId4" Type="http://schemas.openxmlformats.org/officeDocument/2006/relationships/image" Target="../media/image113.svg"/><Relationship Id="rId9" Type="http://schemas.openxmlformats.org/officeDocument/2006/relationships/image" Target="../media/image76.png"/></Relationships>
</file>

<file path=ppt/slides/_rels/slide22.xml.rels><?xml version="1.0" encoding="UTF-8" standalone="yes"?>
<Relationships xmlns="http://schemas.openxmlformats.org/package/2006/relationships"><Relationship Id="rId8" Type="http://schemas.openxmlformats.org/officeDocument/2006/relationships/image" Target="../media/image145.svg"/><Relationship Id="rId3" Type="http://schemas.openxmlformats.org/officeDocument/2006/relationships/image" Target="../media/image58.png"/><Relationship Id="rId7" Type="http://schemas.openxmlformats.org/officeDocument/2006/relationships/image" Target="../media/image75.png"/><Relationship Id="rId12" Type="http://schemas.openxmlformats.org/officeDocument/2006/relationships/image" Target="../media/image150.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17.svg"/><Relationship Id="rId11" Type="http://schemas.openxmlformats.org/officeDocument/2006/relationships/image" Target="../media/image78.png"/><Relationship Id="rId5" Type="http://schemas.openxmlformats.org/officeDocument/2006/relationships/image" Target="../media/image60.png"/><Relationship Id="rId10" Type="http://schemas.openxmlformats.org/officeDocument/2006/relationships/image" Target="../media/image147.svg"/><Relationship Id="rId4" Type="http://schemas.openxmlformats.org/officeDocument/2006/relationships/image" Target="../media/image113.svg"/><Relationship Id="rId9" Type="http://schemas.openxmlformats.org/officeDocument/2006/relationships/image" Target="../media/image7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145.svg"/><Relationship Id="rId3" Type="http://schemas.openxmlformats.org/officeDocument/2006/relationships/image" Target="../media/image58.png"/><Relationship Id="rId7" Type="http://schemas.openxmlformats.org/officeDocument/2006/relationships/image" Target="../media/image7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7.svg"/><Relationship Id="rId5" Type="http://schemas.openxmlformats.org/officeDocument/2006/relationships/image" Target="../media/image60.png"/><Relationship Id="rId4" Type="http://schemas.openxmlformats.org/officeDocument/2006/relationships/image" Target="../media/image113.svg"/></Relationships>
</file>

<file path=ppt/slides/_rels/slide25.xml.rels><?xml version="1.0" encoding="UTF-8" standalone="yes"?>
<Relationships xmlns="http://schemas.openxmlformats.org/package/2006/relationships"><Relationship Id="rId8" Type="http://schemas.openxmlformats.org/officeDocument/2006/relationships/image" Target="../media/image145.svg"/><Relationship Id="rId3" Type="http://schemas.openxmlformats.org/officeDocument/2006/relationships/image" Target="../media/image58.png"/><Relationship Id="rId7" Type="http://schemas.openxmlformats.org/officeDocument/2006/relationships/image" Target="../media/image75.png"/><Relationship Id="rId12" Type="http://schemas.openxmlformats.org/officeDocument/2006/relationships/image" Target="../media/image152.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17.svg"/><Relationship Id="rId11" Type="http://schemas.openxmlformats.org/officeDocument/2006/relationships/image" Target="../media/image79.png"/><Relationship Id="rId5" Type="http://schemas.openxmlformats.org/officeDocument/2006/relationships/image" Target="../media/image60.png"/><Relationship Id="rId10" Type="http://schemas.openxmlformats.org/officeDocument/2006/relationships/image" Target="../media/image147.svg"/><Relationship Id="rId4" Type="http://schemas.openxmlformats.org/officeDocument/2006/relationships/image" Target="../media/image113.svg"/><Relationship Id="rId9" Type="http://schemas.openxmlformats.org/officeDocument/2006/relationships/image" Target="../media/image76.png"/></Relationships>
</file>

<file path=ppt/slides/_rels/slide26.xml.rels><?xml version="1.0" encoding="UTF-8" standalone="yes"?>
<Relationships xmlns="http://schemas.openxmlformats.org/package/2006/relationships"><Relationship Id="rId8" Type="http://schemas.openxmlformats.org/officeDocument/2006/relationships/image" Target="../media/image145.svg"/><Relationship Id="rId3" Type="http://schemas.openxmlformats.org/officeDocument/2006/relationships/image" Target="../media/image58.png"/><Relationship Id="rId7" Type="http://schemas.openxmlformats.org/officeDocument/2006/relationships/image" Target="../media/image75.png"/><Relationship Id="rId12" Type="http://schemas.openxmlformats.org/officeDocument/2006/relationships/image" Target="../media/image154.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17.svg"/><Relationship Id="rId11" Type="http://schemas.openxmlformats.org/officeDocument/2006/relationships/image" Target="../media/image80.png"/><Relationship Id="rId5" Type="http://schemas.openxmlformats.org/officeDocument/2006/relationships/image" Target="../media/image60.png"/><Relationship Id="rId10" Type="http://schemas.openxmlformats.org/officeDocument/2006/relationships/image" Target="../media/image147.svg"/><Relationship Id="rId4" Type="http://schemas.openxmlformats.org/officeDocument/2006/relationships/image" Target="../media/image113.svg"/><Relationship Id="rId9" Type="http://schemas.openxmlformats.org/officeDocument/2006/relationships/image" Target="../media/image76.png"/></Relationships>
</file>

<file path=ppt/slides/_rels/slide27.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82.png"/><Relationship Id="rId3" Type="http://schemas.openxmlformats.org/officeDocument/2006/relationships/image" Target="../media/image64.png"/><Relationship Id="rId7" Type="http://schemas.openxmlformats.org/officeDocument/2006/relationships/image" Target="../media/image25.png"/><Relationship Id="rId12" Type="http://schemas.openxmlformats.org/officeDocument/2006/relationships/image" Target="../media/image156.svg"/><Relationship Id="rId2" Type="http://schemas.openxmlformats.org/officeDocument/2006/relationships/notesSlide" Target="../notesSlides/notesSlide25.xml"/><Relationship Id="rId16" Type="http://schemas.openxmlformats.org/officeDocument/2006/relationships/image" Target="../media/image160.svg"/><Relationship Id="rId1" Type="http://schemas.openxmlformats.org/officeDocument/2006/relationships/slideLayout" Target="../slideLayouts/slideLayout7.xml"/><Relationship Id="rId6" Type="http://schemas.openxmlformats.org/officeDocument/2006/relationships/image" Target="../media/image127.svg"/><Relationship Id="rId11" Type="http://schemas.openxmlformats.org/officeDocument/2006/relationships/image" Target="../media/image81.png"/><Relationship Id="rId5" Type="http://schemas.openxmlformats.org/officeDocument/2006/relationships/image" Target="../media/image66.png"/><Relationship Id="rId15" Type="http://schemas.openxmlformats.org/officeDocument/2006/relationships/image" Target="../media/image83.png"/><Relationship Id="rId10" Type="http://schemas.openxmlformats.org/officeDocument/2006/relationships/image" Target="../media/image147.svg"/><Relationship Id="rId4" Type="http://schemas.openxmlformats.org/officeDocument/2006/relationships/image" Target="../media/image123.svg"/><Relationship Id="rId9" Type="http://schemas.openxmlformats.org/officeDocument/2006/relationships/image" Target="../media/image76.png"/><Relationship Id="rId14" Type="http://schemas.openxmlformats.org/officeDocument/2006/relationships/image" Target="../media/image158.svg"/></Relationships>
</file>

<file path=ppt/slides/_rels/slide28.xml.rels><?xml version="1.0" encoding="UTF-8" standalone="yes"?>
<Relationships xmlns="http://schemas.openxmlformats.org/package/2006/relationships"><Relationship Id="rId8" Type="http://schemas.openxmlformats.org/officeDocument/2006/relationships/image" Target="../media/image166.svg"/><Relationship Id="rId13" Type="http://schemas.openxmlformats.org/officeDocument/2006/relationships/image" Target="../media/image88.png"/><Relationship Id="rId18" Type="http://schemas.openxmlformats.org/officeDocument/2006/relationships/image" Target="../media/image174.svg"/><Relationship Id="rId3" Type="http://schemas.openxmlformats.org/officeDocument/2006/relationships/image" Target="../media/image84.png"/><Relationship Id="rId21" Type="http://schemas.openxmlformats.org/officeDocument/2006/relationships/image" Target="../media/image91.png"/><Relationship Id="rId7" Type="http://schemas.openxmlformats.org/officeDocument/2006/relationships/image" Target="../media/image86.png"/><Relationship Id="rId12" Type="http://schemas.openxmlformats.org/officeDocument/2006/relationships/image" Target="../media/image147.svg"/><Relationship Id="rId17" Type="http://schemas.openxmlformats.org/officeDocument/2006/relationships/image" Target="../media/image90.png"/><Relationship Id="rId2" Type="http://schemas.openxmlformats.org/officeDocument/2006/relationships/notesSlide" Target="../notesSlides/notesSlide26.xml"/><Relationship Id="rId16" Type="http://schemas.openxmlformats.org/officeDocument/2006/relationships/image" Target="../media/image172.svg"/><Relationship Id="rId20"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164.svg"/><Relationship Id="rId11" Type="http://schemas.openxmlformats.org/officeDocument/2006/relationships/image" Target="../media/image76.png"/><Relationship Id="rId5" Type="http://schemas.openxmlformats.org/officeDocument/2006/relationships/image" Target="../media/image85.png"/><Relationship Id="rId15" Type="http://schemas.openxmlformats.org/officeDocument/2006/relationships/image" Target="../media/image89.png"/><Relationship Id="rId10" Type="http://schemas.openxmlformats.org/officeDocument/2006/relationships/image" Target="../media/image168.svg"/><Relationship Id="rId19" Type="http://schemas.openxmlformats.org/officeDocument/2006/relationships/image" Target="../media/image15.png"/><Relationship Id="rId4" Type="http://schemas.openxmlformats.org/officeDocument/2006/relationships/image" Target="../media/image162.svg"/><Relationship Id="rId9" Type="http://schemas.openxmlformats.org/officeDocument/2006/relationships/image" Target="../media/image87.png"/><Relationship Id="rId14" Type="http://schemas.openxmlformats.org/officeDocument/2006/relationships/image" Target="../media/image170.svg"/><Relationship Id="rId22" Type="http://schemas.openxmlformats.org/officeDocument/2006/relationships/image" Target="../media/image176.svg"/></Relationships>
</file>

<file path=ppt/slides/_rels/slide29.xml.rels><?xml version="1.0" encoding="UTF-8" standalone="yes"?>
<Relationships xmlns="http://schemas.openxmlformats.org/package/2006/relationships"><Relationship Id="rId8" Type="http://schemas.openxmlformats.org/officeDocument/2006/relationships/image" Target="../media/image182.svg"/><Relationship Id="rId13" Type="http://schemas.openxmlformats.org/officeDocument/2006/relationships/image" Target="../media/image97.png"/><Relationship Id="rId18" Type="http://schemas.openxmlformats.org/officeDocument/2006/relationships/image" Target="../media/image117.svg"/><Relationship Id="rId3" Type="http://schemas.openxmlformats.org/officeDocument/2006/relationships/image" Target="../media/image92.png"/><Relationship Id="rId7" Type="http://schemas.openxmlformats.org/officeDocument/2006/relationships/image" Target="../media/image94.png"/><Relationship Id="rId12" Type="http://schemas.openxmlformats.org/officeDocument/2006/relationships/image" Target="../media/image186.svg"/><Relationship Id="rId17" Type="http://schemas.openxmlformats.org/officeDocument/2006/relationships/image" Target="../media/image60.png"/><Relationship Id="rId2" Type="http://schemas.openxmlformats.org/officeDocument/2006/relationships/notesSlide" Target="../notesSlides/notesSlide27.xml"/><Relationship Id="rId16" Type="http://schemas.openxmlformats.org/officeDocument/2006/relationships/image" Target="../media/image113.svg"/><Relationship Id="rId1" Type="http://schemas.openxmlformats.org/officeDocument/2006/relationships/slideLayout" Target="../slideLayouts/slideLayout7.xml"/><Relationship Id="rId6" Type="http://schemas.openxmlformats.org/officeDocument/2006/relationships/image" Target="../media/image180.svg"/><Relationship Id="rId11" Type="http://schemas.openxmlformats.org/officeDocument/2006/relationships/image" Target="../media/image96.png"/><Relationship Id="rId5" Type="http://schemas.openxmlformats.org/officeDocument/2006/relationships/image" Target="../media/image93.png"/><Relationship Id="rId15" Type="http://schemas.openxmlformats.org/officeDocument/2006/relationships/image" Target="../media/image58.png"/><Relationship Id="rId10" Type="http://schemas.openxmlformats.org/officeDocument/2006/relationships/image" Target="../media/image184.svg"/><Relationship Id="rId19" Type="http://schemas.openxmlformats.org/officeDocument/2006/relationships/image" Target="../media/image12.gif"/><Relationship Id="rId4" Type="http://schemas.openxmlformats.org/officeDocument/2006/relationships/image" Target="../media/image178.svg"/><Relationship Id="rId9" Type="http://schemas.openxmlformats.org/officeDocument/2006/relationships/image" Target="../media/image95.png"/><Relationship Id="rId14" Type="http://schemas.openxmlformats.org/officeDocument/2006/relationships/image" Target="../media/image188.svg"/></Relationships>
</file>

<file path=ppt/slides/_rels/slide3.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19.png"/><Relationship Id="rId18" Type="http://schemas.openxmlformats.org/officeDocument/2006/relationships/image" Target="../media/image40.svg"/><Relationship Id="rId26" Type="http://schemas.openxmlformats.org/officeDocument/2006/relationships/image" Target="../media/image48.svg"/><Relationship Id="rId3" Type="http://schemas.openxmlformats.org/officeDocument/2006/relationships/image" Target="../media/image14.png"/><Relationship Id="rId21"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image" Target="../media/image34.svg"/><Relationship Id="rId17" Type="http://schemas.openxmlformats.org/officeDocument/2006/relationships/image" Target="../media/image21.png"/><Relationship Id="rId25" Type="http://schemas.openxmlformats.org/officeDocument/2006/relationships/image" Target="../media/image25.png"/><Relationship Id="rId2" Type="http://schemas.openxmlformats.org/officeDocument/2006/relationships/notesSlide" Target="../notesSlides/notesSlide3.xml"/><Relationship Id="rId16" Type="http://schemas.openxmlformats.org/officeDocument/2006/relationships/image" Target="../media/image38.svg"/><Relationship Id="rId20" Type="http://schemas.openxmlformats.org/officeDocument/2006/relationships/image" Target="../media/image42.svg"/><Relationship Id="rId29"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8.png"/><Relationship Id="rId24" Type="http://schemas.openxmlformats.org/officeDocument/2006/relationships/image" Target="../media/image46.svg"/><Relationship Id="rId5" Type="http://schemas.openxmlformats.org/officeDocument/2006/relationships/image" Target="../media/image15.png"/><Relationship Id="rId15" Type="http://schemas.openxmlformats.org/officeDocument/2006/relationships/image" Target="../media/image20.png"/><Relationship Id="rId23" Type="http://schemas.openxmlformats.org/officeDocument/2006/relationships/image" Target="../media/image24.png"/><Relationship Id="rId28" Type="http://schemas.openxmlformats.org/officeDocument/2006/relationships/image" Target="../media/image50.svg"/><Relationship Id="rId10" Type="http://schemas.openxmlformats.org/officeDocument/2006/relationships/image" Target="../media/image32.svg"/><Relationship Id="rId19" Type="http://schemas.openxmlformats.org/officeDocument/2006/relationships/image" Target="../media/image22.png"/><Relationship Id="rId4" Type="http://schemas.openxmlformats.org/officeDocument/2006/relationships/image" Target="../media/image26.svg"/><Relationship Id="rId9" Type="http://schemas.openxmlformats.org/officeDocument/2006/relationships/image" Target="../media/image17.png"/><Relationship Id="rId14" Type="http://schemas.openxmlformats.org/officeDocument/2006/relationships/image" Target="../media/image36.svg"/><Relationship Id="rId22" Type="http://schemas.openxmlformats.org/officeDocument/2006/relationships/image" Target="../media/image44.svg"/><Relationship Id="rId27" Type="http://schemas.openxmlformats.org/officeDocument/2006/relationships/image" Target="../media/image26.png"/><Relationship Id="rId30" Type="http://schemas.openxmlformats.org/officeDocument/2006/relationships/image" Target="../media/image52.svg"/></Relationships>
</file>

<file path=ppt/slides/_rels/slide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28.png"/><Relationship Id="rId7" Type="http://schemas.openxmlformats.org/officeDocument/2006/relationships/image" Target="../media/image30.png"/><Relationship Id="rId12" Type="http://schemas.openxmlformats.org/officeDocument/2006/relationships/image" Target="../media/image62.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6.svg"/><Relationship Id="rId11" Type="http://schemas.openxmlformats.org/officeDocument/2006/relationships/image" Target="../media/image32.png"/><Relationship Id="rId5" Type="http://schemas.openxmlformats.org/officeDocument/2006/relationships/image" Target="../media/image29.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31.png"/></Relationships>
</file>

<file path=ppt/slides/_rels/slide5.xml.rels><?xml version="1.0" encoding="UTF-8" standalone="yes"?>
<Relationships xmlns="http://schemas.openxmlformats.org/package/2006/relationships"><Relationship Id="rId8" Type="http://schemas.openxmlformats.org/officeDocument/2006/relationships/image" Target="../media/image68.svg"/><Relationship Id="rId13" Type="http://schemas.openxmlformats.org/officeDocument/2006/relationships/image" Target="../media/image38.png"/><Relationship Id="rId18" Type="http://schemas.openxmlformats.org/officeDocument/2006/relationships/image" Target="../media/image78.svg"/><Relationship Id="rId3" Type="http://schemas.openxmlformats.org/officeDocument/2006/relationships/image" Target="../media/image33.png"/><Relationship Id="rId21" Type="http://schemas.openxmlformats.org/officeDocument/2006/relationships/image" Target="../media/image42.png"/><Relationship Id="rId7" Type="http://schemas.openxmlformats.org/officeDocument/2006/relationships/image" Target="../media/image35.png"/><Relationship Id="rId12" Type="http://schemas.openxmlformats.org/officeDocument/2006/relationships/image" Target="../media/image72.svg"/><Relationship Id="rId17" Type="http://schemas.openxmlformats.org/officeDocument/2006/relationships/image" Target="../media/image40.png"/><Relationship Id="rId2" Type="http://schemas.openxmlformats.org/officeDocument/2006/relationships/notesSlide" Target="../notesSlides/notesSlide5.xml"/><Relationship Id="rId16" Type="http://schemas.openxmlformats.org/officeDocument/2006/relationships/image" Target="../media/image76.svg"/><Relationship Id="rId20" Type="http://schemas.openxmlformats.org/officeDocument/2006/relationships/image" Target="../media/image80.svg"/><Relationship Id="rId1" Type="http://schemas.openxmlformats.org/officeDocument/2006/relationships/slideLayout" Target="../slideLayouts/slideLayout7.xml"/><Relationship Id="rId6" Type="http://schemas.openxmlformats.org/officeDocument/2006/relationships/image" Target="../media/image66.svg"/><Relationship Id="rId11" Type="http://schemas.openxmlformats.org/officeDocument/2006/relationships/image" Target="../media/image37.png"/><Relationship Id="rId5" Type="http://schemas.openxmlformats.org/officeDocument/2006/relationships/image" Target="../media/image34.png"/><Relationship Id="rId15" Type="http://schemas.openxmlformats.org/officeDocument/2006/relationships/image" Target="../media/image39.png"/><Relationship Id="rId10" Type="http://schemas.openxmlformats.org/officeDocument/2006/relationships/image" Target="../media/image70.svg"/><Relationship Id="rId19" Type="http://schemas.openxmlformats.org/officeDocument/2006/relationships/image" Target="../media/image41.png"/><Relationship Id="rId4" Type="http://schemas.openxmlformats.org/officeDocument/2006/relationships/image" Target="../media/image64.svg"/><Relationship Id="rId9" Type="http://schemas.openxmlformats.org/officeDocument/2006/relationships/image" Target="../media/image36.png"/><Relationship Id="rId14" Type="http://schemas.openxmlformats.org/officeDocument/2006/relationships/image" Target="../media/image74.svg"/><Relationship Id="rId22" Type="http://schemas.openxmlformats.org/officeDocument/2006/relationships/image" Target="../media/image82.svg"/></Relationships>
</file>

<file path=ppt/slides/_rels/slide6.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86.svg"/><Relationship Id="rId4" Type="http://schemas.openxmlformats.org/officeDocument/2006/relationships/image" Target="../media/image44.png"/></Relationships>
</file>

<file path=ppt/slides/_rels/slide7.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46.png"/><Relationship Id="rId12" Type="http://schemas.openxmlformats.org/officeDocument/2006/relationships/image" Target="../media/image94.svg"/><Relationship Id="rId17" Type="http://schemas.openxmlformats.org/officeDocument/2006/relationships/image" Target="../media/image51.png"/><Relationship Id="rId2" Type="http://schemas.openxmlformats.org/officeDocument/2006/relationships/notesSlide" Target="../notesSlides/notesSlide6.xml"/><Relationship Id="rId16" Type="http://schemas.openxmlformats.org/officeDocument/2006/relationships/image" Target="../media/image98.svg"/><Relationship Id="rId1" Type="http://schemas.openxmlformats.org/officeDocument/2006/relationships/slideLayout" Target="../slideLayouts/slideLayout7.xml"/><Relationship Id="rId6" Type="http://schemas.openxmlformats.org/officeDocument/2006/relationships/image" Target="../media/image84.svg"/><Relationship Id="rId11" Type="http://schemas.openxmlformats.org/officeDocument/2006/relationships/image" Target="../media/image48.png"/><Relationship Id="rId5" Type="http://schemas.openxmlformats.org/officeDocument/2006/relationships/image" Target="../media/image43.png"/><Relationship Id="rId15" Type="http://schemas.openxmlformats.org/officeDocument/2006/relationships/image" Target="../media/image50.png"/><Relationship Id="rId10" Type="http://schemas.openxmlformats.org/officeDocument/2006/relationships/image" Target="../media/image92.svg"/><Relationship Id="rId4" Type="http://schemas.openxmlformats.org/officeDocument/2006/relationships/image" Target="../media/image88.svg"/><Relationship Id="rId9" Type="http://schemas.openxmlformats.org/officeDocument/2006/relationships/image" Target="../media/image47.png"/><Relationship Id="rId14" Type="http://schemas.openxmlformats.org/officeDocument/2006/relationships/image" Target="../media/image96.svg"/></Relationships>
</file>

<file path=ppt/slides/_rels/slide8.xml.rels><?xml version="1.0" encoding="UTF-8" standalone="yes"?>
<Relationships xmlns="http://schemas.openxmlformats.org/package/2006/relationships"><Relationship Id="rId8" Type="http://schemas.openxmlformats.org/officeDocument/2006/relationships/image" Target="../media/image68.svg"/><Relationship Id="rId13" Type="http://schemas.openxmlformats.org/officeDocument/2006/relationships/image" Target="../media/image38.png"/><Relationship Id="rId18" Type="http://schemas.openxmlformats.org/officeDocument/2006/relationships/image" Target="../media/image78.svg"/><Relationship Id="rId3" Type="http://schemas.openxmlformats.org/officeDocument/2006/relationships/image" Target="../media/image33.png"/><Relationship Id="rId21" Type="http://schemas.openxmlformats.org/officeDocument/2006/relationships/image" Target="../media/image42.png"/><Relationship Id="rId7" Type="http://schemas.openxmlformats.org/officeDocument/2006/relationships/image" Target="../media/image35.png"/><Relationship Id="rId12" Type="http://schemas.openxmlformats.org/officeDocument/2006/relationships/image" Target="../media/image72.svg"/><Relationship Id="rId17" Type="http://schemas.openxmlformats.org/officeDocument/2006/relationships/image" Target="../media/image40.png"/><Relationship Id="rId2" Type="http://schemas.openxmlformats.org/officeDocument/2006/relationships/notesSlide" Target="../notesSlides/notesSlide7.xml"/><Relationship Id="rId16" Type="http://schemas.openxmlformats.org/officeDocument/2006/relationships/image" Target="../media/image76.svg"/><Relationship Id="rId20" Type="http://schemas.openxmlformats.org/officeDocument/2006/relationships/image" Target="../media/image80.svg"/><Relationship Id="rId1" Type="http://schemas.openxmlformats.org/officeDocument/2006/relationships/slideLayout" Target="../slideLayouts/slideLayout7.xml"/><Relationship Id="rId6" Type="http://schemas.openxmlformats.org/officeDocument/2006/relationships/image" Target="../media/image66.svg"/><Relationship Id="rId11" Type="http://schemas.openxmlformats.org/officeDocument/2006/relationships/image" Target="../media/image37.png"/><Relationship Id="rId5" Type="http://schemas.openxmlformats.org/officeDocument/2006/relationships/image" Target="../media/image34.png"/><Relationship Id="rId15" Type="http://schemas.openxmlformats.org/officeDocument/2006/relationships/image" Target="../media/image39.png"/><Relationship Id="rId10" Type="http://schemas.openxmlformats.org/officeDocument/2006/relationships/image" Target="../media/image70.svg"/><Relationship Id="rId19" Type="http://schemas.openxmlformats.org/officeDocument/2006/relationships/image" Target="../media/image41.png"/><Relationship Id="rId4" Type="http://schemas.openxmlformats.org/officeDocument/2006/relationships/image" Target="../media/image64.svg"/><Relationship Id="rId9" Type="http://schemas.openxmlformats.org/officeDocument/2006/relationships/image" Target="../media/image36.png"/><Relationship Id="rId14" Type="http://schemas.openxmlformats.org/officeDocument/2006/relationships/image" Target="../media/image74.svg"/><Relationship Id="rId22" Type="http://schemas.openxmlformats.org/officeDocument/2006/relationships/image" Target="../media/image82.svg"/></Relationships>
</file>

<file path=ppt/slides/_rels/slide9.xml.rels><?xml version="1.0" encoding="UTF-8" standalone="yes"?>
<Relationships xmlns="http://schemas.openxmlformats.org/package/2006/relationships"><Relationship Id="rId8" Type="http://schemas.openxmlformats.org/officeDocument/2006/relationships/image" Target="../media/image103.svg"/><Relationship Id="rId13" Type="http://schemas.openxmlformats.org/officeDocument/2006/relationships/image" Target="../media/image56.png"/><Relationship Id="rId3" Type="http://schemas.openxmlformats.org/officeDocument/2006/relationships/image" Target="../media/image52.png"/><Relationship Id="rId7" Type="http://schemas.openxmlformats.org/officeDocument/2006/relationships/image" Target="../media/image53.png"/><Relationship Id="rId12" Type="http://schemas.openxmlformats.org/officeDocument/2006/relationships/image" Target="../media/image107.svg"/><Relationship Id="rId2" Type="http://schemas.openxmlformats.org/officeDocument/2006/relationships/notesSlide" Target="../notesSlides/notesSlide8.xml"/><Relationship Id="rId16" Type="http://schemas.openxmlformats.org/officeDocument/2006/relationships/image" Target="../media/image111.svg"/><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55.png"/><Relationship Id="rId5" Type="http://schemas.openxmlformats.org/officeDocument/2006/relationships/image" Target="../media/image16.png"/><Relationship Id="rId15" Type="http://schemas.openxmlformats.org/officeDocument/2006/relationships/image" Target="../media/image57.png"/><Relationship Id="rId10" Type="http://schemas.openxmlformats.org/officeDocument/2006/relationships/image" Target="../media/image105.svg"/><Relationship Id="rId4" Type="http://schemas.openxmlformats.org/officeDocument/2006/relationships/image" Target="../media/image101.svg"/><Relationship Id="rId9" Type="http://schemas.openxmlformats.org/officeDocument/2006/relationships/image" Target="../media/image54.png"/><Relationship Id="rId14" Type="http://schemas.openxmlformats.org/officeDocument/2006/relationships/image" Target="../media/image10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grpSp>
        <p:nvGrpSpPr>
          <p:cNvPr id="2" name="Group 2"/>
          <p:cNvGrpSpPr/>
          <p:nvPr/>
        </p:nvGrpSpPr>
        <p:grpSpPr>
          <a:xfrm rot="1147042">
            <a:off x="15900988" y="8405743"/>
            <a:ext cx="1154163" cy="1184066"/>
            <a:chOff x="0" y="0"/>
            <a:chExt cx="1538884" cy="1578754"/>
          </a:xfrm>
        </p:grpSpPr>
        <p:sp>
          <p:nvSpPr>
            <p:cNvPr id="3" name="Freeform 3"/>
            <p:cNvSpPr/>
            <p:nvPr/>
          </p:nvSpPr>
          <p:spPr>
            <a:xfrm>
              <a:off x="0" y="0"/>
              <a:ext cx="1538986" cy="1578737"/>
            </a:xfrm>
            <a:custGeom>
              <a:avLst/>
              <a:gdLst/>
              <a:ahLst/>
              <a:cxnLst/>
              <a:rect l="l" t="t" r="r" b="b"/>
              <a:pathLst>
                <a:path w="1538986" h="1578737">
                  <a:moveTo>
                    <a:pt x="392176" y="652018"/>
                  </a:moveTo>
                  <a:lnTo>
                    <a:pt x="282575" y="66421"/>
                  </a:lnTo>
                  <a:lnTo>
                    <a:pt x="720979" y="425704"/>
                  </a:lnTo>
                  <a:lnTo>
                    <a:pt x="1075309" y="0"/>
                  </a:lnTo>
                  <a:lnTo>
                    <a:pt x="1045718" y="611886"/>
                  </a:lnTo>
                  <a:lnTo>
                    <a:pt x="1538986" y="922274"/>
                  </a:lnTo>
                  <a:lnTo>
                    <a:pt x="889762" y="975614"/>
                  </a:lnTo>
                  <a:lnTo>
                    <a:pt x="763397" y="1578737"/>
                  </a:lnTo>
                  <a:lnTo>
                    <a:pt x="560705" y="980059"/>
                  </a:lnTo>
                  <a:lnTo>
                    <a:pt x="0" y="1015365"/>
                  </a:lnTo>
                  <a:lnTo>
                    <a:pt x="392176" y="652018"/>
                  </a:lnTo>
                  <a:close/>
                </a:path>
              </a:pathLst>
            </a:custGeom>
            <a:solidFill>
              <a:srgbClr val="DD7853"/>
            </a:solidFill>
          </p:spPr>
        </p:sp>
      </p:grpSp>
      <p:sp>
        <p:nvSpPr>
          <p:cNvPr id="4" name="Freeform 4"/>
          <p:cNvSpPr/>
          <p:nvPr/>
        </p:nvSpPr>
        <p:spPr>
          <a:xfrm>
            <a:off x="17040010" y="397462"/>
            <a:ext cx="987616" cy="943442"/>
          </a:xfrm>
          <a:custGeom>
            <a:avLst/>
            <a:gdLst/>
            <a:ahLst/>
            <a:cxnLst/>
            <a:rect l="l" t="t" r="r" b="b"/>
            <a:pathLst>
              <a:path w="987616" h="943442">
                <a:moveTo>
                  <a:pt x="0" y="0"/>
                </a:moveTo>
                <a:lnTo>
                  <a:pt x="987616" y="0"/>
                </a:lnTo>
                <a:lnTo>
                  <a:pt x="987616" y="943441"/>
                </a:lnTo>
                <a:lnTo>
                  <a:pt x="0" y="94344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5" name="Freeform 5"/>
          <p:cNvSpPr/>
          <p:nvPr/>
        </p:nvSpPr>
        <p:spPr>
          <a:xfrm>
            <a:off x="18099747" y="6671132"/>
            <a:ext cx="1662873" cy="1828284"/>
          </a:xfrm>
          <a:custGeom>
            <a:avLst/>
            <a:gdLst/>
            <a:ahLst/>
            <a:cxnLst/>
            <a:rect l="l" t="t" r="r" b="b"/>
            <a:pathLst>
              <a:path w="1662873" h="1828284">
                <a:moveTo>
                  <a:pt x="0" y="0"/>
                </a:moveTo>
                <a:lnTo>
                  <a:pt x="1662873" y="0"/>
                </a:lnTo>
                <a:lnTo>
                  <a:pt x="1662873" y="1828283"/>
                </a:lnTo>
                <a:lnTo>
                  <a:pt x="0" y="1828283"/>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6" name="Freeform 6"/>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5812204" y="8231218"/>
            <a:ext cx="1514655" cy="1533115"/>
          </a:xfrm>
          <a:custGeom>
            <a:avLst/>
            <a:gdLst/>
            <a:ahLst/>
            <a:cxnLst/>
            <a:rect l="l" t="t" r="r" b="b"/>
            <a:pathLst>
              <a:path w="1514655" h="1533115">
                <a:moveTo>
                  <a:pt x="0" y="0"/>
                </a:moveTo>
                <a:lnTo>
                  <a:pt x="1514655" y="0"/>
                </a:lnTo>
                <a:lnTo>
                  <a:pt x="1514655" y="1533115"/>
                </a:lnTo>
                <a:lnTo>
                  <a:pt x="0" y="153311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283157" y="8516622"/>
            <a:ext cx="1414059" cy="1594001"/>
          </a:xfrm>
          <a:custGeom>
            <a:avLst/>
            <a:gdLst/>
            <a:ahLst/>
            <a:cxnLst/>
            <a:rect l="l" t="t" r="r" b="b"/>
            <a:pathLst>
              <a:path w="1414059" h="1594001">
                <a:moveTo>
                  <a:pt x="0" y="0"/>
                </a:moveTo>
                <a:lnTo>
                  <a:pt x="1414059" y="0"/>
                </a:lnTo>
                <a:lnTo>
                  <a:pt x="1414059" y="1594001"/>
                </a:lnTo>
                <a:lnTo>
                  <a:pt x="0" y="1594001"/>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7096879" y="390318"/>
            <a:ext cx="1001904" cy="957729"/>
          </a:xfrm>
          <a:custGeom>
            <a:avLst/>
            <a:gdLst/>
            <a:ahLst/>
            <a:cxnLst/>
            <a:rect l="l" t="t" r="r" b="b"/>
            <a:pathLst>
              <a:path w="1001904" h="957729">
                <a:moveTo>
                  <a:pt x="0" y="0"/>
                </a:moveTo>
                <a:lnTo>
                  <a:pt x="1001903" y="0"/>
                </a:lnTo>
                <a:lnTo>
                  <a:pt x="1001903" y="957729"/>
                </a:lnTo>
                <a:lnTo>
                  <a:pt x="0" y="95772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0" name="Freeform 10"/>
          <p:cNvSpPr/>
          <p:nvPr/>
        </p:nvSpPr>
        <p:spPr>
          <a:xfrm>
            <a:off x="16051063" y="906083"/>
            <a:ext cx="1023008" cy="992819"/>
          </a:xfrm>
          <a:custGeom>
            <a:avLst/>
            <a:gdLst/>
            <a:ahLst/>
            <a:cxnLst/>
            <a:rect l="l" t="t" r="r" b="b"/>
            <a:pathLst>
              <a:path w="1023008" h="992819">
                <a:moveTo>
                  <a:pt x="0" y="0"/>
                </a:moveTo>
                <a:lnTo>
                  <a:pt x="1023007" y="0"/>
                </a:lnTo>
                <a:lnTo>
                  <a:pt x="1023007" y="992819"/>
                </a:lnTo>
                <a:lnTo>
                  <a:pt x="0" y="99281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1" name="Freeform 11"/>
          <p:cNvSpPr/>
          <p:nvPr/>
        </p:nvSpPr>
        <p:spPr>
          <a:xfrm>
            <a:off x="16097791" y="886159"/>
            <a:ext cx="1039903" cy="1009714"/>
          </a:xfrm>
          <a:custGeom>
            <a:avLst/>
            <a:gdLst/>
            <a:ahLst/>
            <a:cxnLst/>
            <a:rect l="l" t="t" r="r" b="b"/>
            <a:pathLst>
              <a:path w="1039903" h="1009714">
                <a:moveTo>
                  <a:pt x="0" y="0"/>
                </a:moveTo>
                <a:lnTo>
                  <a:pt x="1039903" y="0"/>
                </a:lnTo>
                <a:lnTo>
                  <a:pt x="1039903" y="1009714"/>
                </a:lnTo>
                <a:lnTo>
                  <a:pt x="0" y="1009714"/>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grpSp>
        <p:nvGrpSpPr>
          <p:cNvPr id="12" name="Group 12"/>
          <p:cNvGrpSpPr/>
          <p:nvPr/>
        </p:nvGrpSpPr>
        <p:grpSpPr>
          <a:xfrm rot="2831391">
            <a:off x="17149663" y="7899602"/>
            <a:ext cx="1154163" cy="1184439"/>
            <a:chOff x="0" y="0"/>
            <a:chExt cx="1538884" cy="1579252"/>
          </a:xfrm>
        </p:grpSpPr>
        <p:sp>
          <p:nvSpPr>
            <p:cNvPr id="13" name="Freeform 13"/>
            <p:cNvSpPr/>
            <p:nvPr/>
          </p:nvSpPr>
          <p:spPr>
            <a:xfrm>
              <a:off x="0" y="0"/>
              <a:ext cx="1538986" cy="1579245"/>
            </a:xfrm>
            <a:custGeom>
              <a:avLst/>
              <a:gdLst/>
              <a:ahLst/>
              <a:cxnLst/>
              <a:rect l="l" t="t" r="r" b="b"/>
              <a:pathLst>
                <a:path w="1538986" h="1579245">
                  <a:moveTo>
                    <a:pt x="392176" y="652145"/>
                  </a:moveTo>
                  <a:lnTo>
                    <a:pt x="282575" y="66421"/>
                  </a:lnTo>
                  <a:lnTo>
                    <a:pt x="720979" y="425831"/>
                  </a:lnTo>
                  <a:lnTo>
                    <a:pt x="1075309" y="0"/>
                  </a:lnTo>
                  <a:lnTo>
                    <a:pt x="1045718" y="612013"/>
                  </a:lnTo>
                  <a:lnTo>
                    <a:pt x="1538986" y="922528"/>
                  </a:lnTo>
                  <a:lnTo>
                    <a:pt x="889762" y="975868"/>
                  </a:lnTo>
                  <a:lnTo>
                    <a:pt x="763397" y="1579245"/>
                  </a:lnTo>
                  <a:lnTo>
                    <a:pt x="560705" y="980313"/>
                  </a:lnTo>
                  <a:lnTo>
                    <a:pt x="0" y="1015746"/>
                  </a:lnTo>
                  <a:lnTo>
                    <a:pt x="392176" y="652145"/>
                  </a:lnTo>
                  <a:close/>
                </a:path>
              </a:pathLst>
            </a:custGeom>
            <a:solidFill>
              <a:srgbClr val="DD7853"/>
            </a:solidFill>
          </p:spPr>
        </p:sp>
      </p:grpSp>
      <p:sp>
        <p:nvSpPr>
          <p:cNvPr id="14" name="Freeform 14"/>
          <p:cNvSpPr/>
          <p:nvPr/>
        </p:nvSpPr>
        <p:spPr>
          <a:xfrm>
            <a:off x="16960641" y="7688843"/>
            <a:ext cx="1693633" cy="1691997"/>
          </a:xfrm>
          <a:custGeom>
            <a:avLst/>
            <a:gdLst/>
            <a:ahLst/>
            <a:cxnLst/>
            <a:rect l="l" t="t" r="r" b="b"/>
            <a:pathLst>
              <a:path w="1693633" h="1691997">
                <a:moveTo>
                  <a:pt x="0" y="0"/>
                </a:moveTo>
                <a:lnTo>
                  <a:pt x="1693633" y="0"/>
                </a:lnTo>
                <a:lnTo>
                  <a:pt x="1693633" y="1691997"/>
                </a:lnTo>
                <a:lnTo>
                  <a:pt x="0" y="1691997"/>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grpSp>
        <p:nvGrpSpPr>
          <p:cNvPr id="15" name="Group 15"/>
          <p:cNvGrpSpPr/>
          <p:nvPr/>
        </p:nvGrpSpPr>
        <p:grpSpPr>
          <a:xfrm rot="-1146381">
            <a:off x="17182592" y="9236801"/>
            <a:ext cx="918069" cy="942120"/>
            <a:chOff x="0" y="0"/>
            <a:chExt cx="1224092" cy="1256160"/>
          </a:xfrm>
        </p:grpSpPr>
        <p:sp>
          <p:nvSpPr>
            <p:cNvPr id="16" name="Freeform 16"/>
            <p:cNvSpPr/>
            <p:nvPr/>
          </p:nvSpPr>
          <p:spPr>
            <a:xfrm>
              <a:off x="0" y="0"/>
              <a:ext cx="1224153" cy="1256157"/>
            </a:xfrm>
            <a:custGeom>
              <a:avLst/>
              <a:gdLst/>
              <a:ahLst/>
              <a:cxnLst/>
              <a:rect l="l" t="t" r="r" b="b"/>
              <a:pathLst>
                <a:path w="1224153" h="1256157">
                  <a:moveTo>
                    <a:pt x="912114" y="518795"/>
                  </a:moveTo>
                  <a:lnTo>
                    <a:pt x="999236" y="52832"/>
                  </a:lnTo>
                  <a:lnTo>
                    <a:pt x="650621" y="338709"/>
                  </a:lnTo>
                  <a:lnTo>
                    <a:pt x="368808" y="0"/>
                  </a:lnTo>
                  <a:lnTo>
                    <a:pt x="392303" y="486791"/>
                  </a:lnTo>
                  <a:lnTo>
                    <a:pt x="0" y="733806"/>
                  </a:lnTo>
                  <a:lnTo>
                    <a:pt x="516382" y="776224"/>
                  </a:lnTo>
                  <a:lnTo>
                    <a:pt x="616839" y="1256157"/>
                  </a:lnTo>
                  <a:lnTo>
                    <a:pt x="778129" y="779780"/>
                  </a:lnTo>
                  <a:lnTo>
                    <a:pt x="1224153" y="807847"/>
                  </a:lnTo>
                  <a:lnTo>
                    <a:pt x="912114" y="518795"/>
                  </a:lnTo>
                  <a:close/>
                </a:path>
              </a:pathLst>
            </a:custGeom>
            <a:solidFill>
              <a:srgbClr val="DD7853"/>
            </a:solidFill>
          </p:spPr>
        </p:sp>
      </p:grpSp>
      <p:sp>
        <p:nvSpPr>
          <p:cNvPr id="17" name="Freeform 17"/>
          <p:cNvSpPr/>
          <p:nvPr/>
        </p:nvSpPr>
        <p:spPr>
          <a:xfrm>
            <a:off x="16962708" y="9094321"/>
            <a:ext cx="1212226" cy="1227080"/>
          </a:xfrm>
          <a:custGeom>
            <a:avLst/>
            <a:gdLst/>
            <a:ahLst/>
            <a:cxnLst/>
            <a:rect l="l" t="t" r="r" b="b"/>
            <a:pathLst>
              <a:path w="1212226" h="1227080">
                <a:moveTo>
                  <a:pt x="0" y="0"/>
                </a:moveTo>
                <a:lnTo>
                  <a:pt x="1212226" y="0"/>
                </a:lnTo>
                <a:lnTo>
                  <a:pt x="1212226" y="1227080"/>
                </a:lnTo>
                <a:lnTo>
                  <a:pt x="0" y="1227080"/>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18" name="Freeform 18"/>
          <p:cNvSpPr/>
          <p:nvPr/>
        </p:nvSpPr>
        <p:spPr>
          <a:xfrm>
            <a:off x="811717" y="1272721"/>
            <a:ext cx="5565019" cy="626181"/>
          </a:xfrm>
          <a:custGeom>
            <a:avLst/>
            <a:gdLst/>
            <a:ahLst/>
            <a:cxnLst/>
            <a:rect l="l" t="t" r="r" b="b"/>
            <a:pathLst>
              <a:path w="5565019" h="626181">
                <a:moveTo>
                  <a:pt x="0" y="0"/>
                </a:moveTo>
                <a:lnTo>
                  <a:pt x="5565020" y="0"/>
                </a:lnTo>
                <a:lnTo>
                  <a:pt x="5565020" y="626181"/>
                </a:lnTo>
                <a:lnTo>
                  <a:pt x="0" y="626181"/>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19" name="TextBox 19"/>
          <p:cNvSpPr txBox="1"/>
          <p:nvPr/>
        </p:nvSpPr>
        <p:spPr>
          <a:xfrm>
            <a:off x="1104574" y="276018"/>
            <a:ext cx="4979306" cy="1876407"/>
          </a:xfrm>
          <a:prstGeom prst="rect">
            <a:avLst/>
          </a:prstGeom>
        </p:spPr>
        <p:txBody>
          <a:bodyPr lIns="0" tIns="0" rIns="0" bIns="0" rtlCol="0" anchor="t">
            <a:spAutoFit/>
          </a:bodyPr>
          <a:lstStyle/>
          <a:p>
            <a:pPr algn="l">
              <a:lnSpc>
                <a:spcPts val="13958"/>
              </a:lnSpc>
            </a:pPr>
            <a:r>
              <a:rPr lang="en-US" sz="11632">
                <a:solidFill>
                  <a:srgbClr val="000000"/>
                </a:solidFill>
                <a:latin typeface="#9Slide05 IcielSanelma"/>
              </a:rPr>
              <a:t>Khởi động</a:t>
            </a:r>
          </a:p>
        </p:txBody>
      </p:sp>
      <p:pic>
        <p:nvPicPr>
          <p:cNvPr id="20" name="Picture 20"/>
          <p:cNvPicPr>
            <a:picLocks noChangeAspect="1"/>
          </p:cNvPicPr>
          <p:nvPr/>
        </p:nvPicPr>
        <p:blipFill>
          <a:blip r:embed="rId25"/>
          <a:srcRect l="12670"/>
          <a:stretch>
            <a:fillRect/>
          </a:stretch>
        </p:blipFill>
        <p:spPr>
          <a:xfrm rot="5159023">
            <a:off x="5589237" y="684050"/>
            <a:ext cx="1575000" cy="1803524"/>
          </a:xfrm>
          <a:prstGeom prst="rect">
            <a:avLst/>
          </a:prstGeom>
        </p:spPr>
      </p:pic>
      <p:grpSp>
        <p:nvGrpSpPr>
          <p:cNvPr id="21" name="Group 21"/>
          <p:cNvGrpSpPr/>
          <p:nvPr/>
        </p:nvGrpSpPr>
        <p:grpSpPr>
          <a:xfrm>
            <a:off x="1058706" y="3729937"/>
            <a:ext cx="2535521" cy="1112395"/>
            <a:chOff x="0" y="0"/>
            <a:chExt cx="667792" cy="292976"/>
          </a:xfrm>
        </p:grpSpPr>
        <p:sp>
          <p:nvSpPr>
            <p:cNvPr id="22" name="Freeform 22"/>
            <p:cNvSpPr/>
            <p:nvPr/>
          </p:nvSpPr>
          <p:spPr>
            <a:xfrm>
              <a:off x="0" y="0"/>
              <a:ext cx="667792" cy="292976"/>
            </a:xfrm>
            <a:custGeom>
              <a:avLst/>
              <a:gdLst/>
              <a:ahLst/>
              <a:cxnLst/>
              <a:rect l="l" t="t" r="r" b="b"/>
              <a:pathLst>
                <a:path w="667792" h="292976">
                  <a:moveTo>
                    <a:pt x="106868" y="0"/>
                  </a:moveTo>
                  <a:lnTo>
                    <a:pt x="560923" y="0"/>
                  </a:lnTo>
                  <a:cubicBezTo>
                    <a:pt x="589266" y="0"/>
                    <a:pt x="616449" y="11259"/>
                    <a:pt x="636491" y="31301"/>
                  </a:cubicBezTo>
                  <a:cubicBezTo>
                    <a:pt x="656532" y="51343"/>
                    <a:pt x="667792" y="78525"/>
                    <a:pt x="667792" y="106868"/>
                  </a:cubicBezTo>
                  <a:lnTo>
                    <a:pt x="667792" y="186108"/>
                  </a:lnTo>
                  <a:cubicBezTo>
                    <a:pt x="667792" y="214451"/>
                    <a:pt x="656532" y="241634"/>
                    <a:pt x="636491" y="261675"/>
                  </a:cubicBezTo>
                  <a:cubicBezTo>
                    <a:pt x="616449" y="281717"/>
                    <a:pt x="589266" y="292976"/>
                    <a:pt x="560923" y="292976"/>
                  </a:cubicBezTo>
                  <a:lnTo>
                    <a:pt x="106868" y="292976"/>
                  </a:lnTo>
                  <a:cubicBezTo>
                    <a:pt x="78525" y="292976"/>
                    <a:pt x="51343" y="281717"/>
                    <a:pt x="31301" y="261675"/>
                  </a:cubicBezTo>
                  <a:cubicBezTo>
                    <a:pt x="11259" y="241634"/>
                    <a:pt x="0" y="214451"/>
                    <a:pt x="0" y="186108"/>
                  </a:cubicBezTo>
                  <a:lnTo>
                    <a:pt x="0" y="106868"/>
                  </a:lnTo>
                  <a:cubicBezTo>
                    <a:pt x="0" y="78525"/>
                    <a:pt x="11259" y="51343"/>
                    <a:pt x="31301" y="31301"/>
                  </a:cubicBezTo>
                  <a:cubicBezTo>
                    <a:pt x="51343" y="11259"/>
                    <a:pt x="78525" y="0"/>
                    <a:pt x="106868" y="0"/>
                  </a:cubicBezTo>
                  <a:close/>
                </a:path>
              </a:pathLst>
            </a:custGeom>
            <a:solidFill>
              <a:srgbClr val="FEB880"/>
            </a:solidFill>
          </p:spPr>
        </p:sp>
        <p:sp>
          <p:nvSpPr>
            <p:cNvPr id="23" name="TextBox 23"/>
            <p:cNvSpPr txBox="1"/>
            <p:nvPr/>
          </p:nvSpPr>
          <p:spPr>
            <a:xfrm>
              <a:off x="0" y="-57150"/>
              <a:ext cx="667792" cy="350126"/>
            </a:xfrm>
            <a:prstGeom prst="rect">
              <a:avLst/>
            </a:prstGeom>
          </p:spPr>
          <p:txBody>
            <a:bodyPr lIns="50800" tIns="50800" rIns="50800" bIns="50800" rtlCol="0" anchor="ctr"/>
            <a:lstStyle/>
            <a:p>
              <a:pPr algn="ctr">
                <a:lnSpc>
                  <a:spcPts val="3311"/>
                </a:lnSpc>
              </a:pPr>
              <a:endParaRPr/>
            </a:p>
          </p:txBody>
        </p:sp>
      </p:grpSp>
      <p:sp>
        <p:nvSpPr>
          <p:cNvPr id="24" name="TextBox 24"/>
          <p:cNvSpPr txBox="1"/>
          <p:nvPr/>
        </p:nvSpPr>
        <p:spPr>
          <a:xfrm>
            <a:off x="871702" y="1853512"/>
            <a:ext cx="15746041" cy="1343025"/>
          </a:xfrm>
          <a:prstGeom prst="rect">
            <a:avLst/>
          </a:prstGeom>
        </p:spPr>
        <p:txBody>
          <a:bodyPr lIns="0" tIns="0" rIns="0" bIns="0" rtlCol="0" anchor="t">
            <a:spAutoFit/>
          </a:bodyPr>
          <a:lstStyle/>
          <a:p>
            <a:pPr algn="l">
              <a:lnSpc>
                <a:spcPts val="12000"/>
              </a:lnSpc>
            </a:pPr>
            <a:r>
              <a:rPr lang="en-US" sz="5000">
                <a:solidFill>
                  <a:srgbClr val="000000"/>
                </a:solidFill>
                <a:latin typeface="Roboto Condensed Bold"/>
              </a:rPr>
              <a:t>Nhiệm vụ: </a:t>
            </a:r>
            <a:r>
              <a:rPr lang="en-US" sz="5000">
                <a:solidFill>
                  <a:srgbClr val="000000"/>
                </a:solidFill>
                <a:latin typeface="Roboto Condensed"/>
              </a:rPr>
              <a:t>Hãy quan sát video sau và trả lời các câu hỏi sau:</a:t>
            </a:r>
          </a:p>
        </p:txBody>
      </p:sp>
      <p:sp>
        <p:nvSpPr>
          <p:cNvPr id="25" name="TextBox 25"/>
          <p:cNvSpPr txBox="1"/>
          <p:nvPr/>
        </p:nvSpPr>
        <p:spPr>
          <a:xfrm>
            <a:off x="1236495" y="3324109"/>
            <a:ext cx="2179942" cy="1343025"/>
          </a:xfrm>
          <a:prstGeom prst="rect">
            <a:avLst/>
          </a:prstGeom>
        </p:spPr>
        <p:txBody>
          <a:bodyPr lIns="0" tIns="0" rIns="0" bIns="0" rtlCol="0" anchor="t">
            <a:spAutoFit/>
          </a:bodyPr>
          <a:lstStyle/>
          <a:p>
            <a:pPr algn="ctr">
              <a:lnSpc>
                <a:spcPts val="12000"/>
              </a:lnSpc>
            </a:pPr>
            <a:r>
              <a:rPr lang="en-US" sz="5000">
                <a:solidFill>
                  <a:srgbClr val="000000"/>
                </a:solidFill>
                <a:latin typeface="Roboto Condensed Bold"/>
              </a:rPr>
              <a:t>Câu 1</a:t>
            </a:r>
          </a:p>
        </p:txBody>
      </p:sp>
      <p:grpSp>
        <p:nvGrpSpPr>
          <p:cNvPr id="26" name="Group 26"/>
          <p:cNvGrpSpPr/>
          <p:nvPr/>
        </p:nvGrpSpPr>
        <p:grpSpPr>
          <a:xfrm>
            <a:off x="3873681" y="3729937"/>
            <a:ext cx="13877089" cy="1112395"/>
            <a:chOff x="0" y="0"/>
            <a:chExt cx="3654871" cy="292976"/>
          </a:xfrm>
        </p:grpSpPr>
        <p:sp>
          <p:nvSpPr>
            <p:cNvPr id="27" name="Freeform 27"/>
            <p:cNvSpPr/>
            <p:nvPr/>
          </p:nvSpPr>
          <p:spPr>
            <a:xfrm>
              <a:off x="0" y="0"/>
              <a:ext cx="3654871" cy="292976"/>
            </a:xfrm>
            <a:custGeom>
              <a:avLst/>
              <a:gdLst/>
              <a:ahLst/>
              <a:cxnLst/>
              <a:rect l="l" t="t" r="r" b="b"/>
              <a:pathLst>
                <a:path w="3654871" h="292976">
                  <a:moveTo>
                    <a:pt x="19526" y="0"/>
                  </a:moveTo>
                  <a:lnTo>
                    <a:pt x="3635345" y="0"/>
                  </a:lnTo>
                  <a:cubicBezTo>
                    <a:pt x="3646129" y="0"/>
                    <a:pt x="3654871" y="8742"/>
                    <a:pt x="3654871" y="19526"/>
                  </a:cubicBezTo>
                  <a:lnTo>
                    <a:pt x="3654871" y="273450"/>
                  </a:lnTo>
                  <a:cubicBezTo>
                    <a:pt x="3654871" y="278629"/>
                    <a:pt x="3652814" y="283596"/>
                    <a:pt x="3649152" y="287257"/>
                  </a:cubicBezTo>
                  <a:cubicBezTo>
                    <a:pt x="3645490" y="290919"/>
                    <a:pt x="3640524" y="292976"/>
                    <a:pt x="3635345" y="292976"/>
                  </a:cubicBezTo>
                  <a:lnTo>
                    <a:pt x="19526" y="292976"/>
                  </a:lnTo>
                  <a:cubicBezTo>
                    <a:pt x="14348" y="292976"/>
                    <a:pt x="9381" y="290919"/>
                    <a:pt x="5719" y="287257"/>
                  </a:cubicBezTo>
                  <a:cubicBezTo>
                    <a:pt x="2057" y="283596"/>
                    <a:pt x="0" y="278629"/>
                    <a:pt x="0" y="273450"/>
                  </a:cubicBezTo>
                  <a:lnTo>
                    <a:pt x="0" y="19526"/>
                  </a:lnTo>
                  <a:cubicBezTo>
                    <a:pt x="0" y="14348"/>
                    <a:pt x="2057" y="9381"/>
                    <a:pt x="5719" y="5719"/>
                  </a:cubicBezTo>
                  <a:cubicBezTo>
                    <a:pt x="9381" y="2057"/>
                    <a:pt x="14348" y="0"/>
                    <a:pt x="19526" y="0"/>
                  </a:cubicBezTo>
                  <a:close/>
                </a:path>
              </a:pathLst>
            </a:custGeom>
            <a:solidFill>
              <a:srgbClr val="FFFFFF"/>
            </a:solidFill>
            <a:ln w="38100" cap="rnd">
              <a:solidFill>
                <a:srgbClr val="DD7853"/>
              </a:solidFill>
              <a:prstDash val="solid"/>
              <a:round/>
            </a:ln>
          </p:spPr>
        </p:sp>
        <p:sp>
          <p:nvSpPr>
            <p:cNvPr id="28" name="TextBox 28"/>
            <p:cNvSpPr txBox="1"/>
            <p:nvPr/>
          </p:nvSpPr>
          <p:spPr>
            <a:xfrm>
              <a:off x="0" y="-57150"/>
              <a:ext cx="3654871" cy="350126"/>
            </a:xfrm>
            <a:prstGeom prst="rect">
              <a:avLst/>
            </a:prstGeom>
          </p:spPr>
          <p:txBody>
            <a:bodyPr lIns="50800" tIns="50800" rIns="50800" bIns="50800" rtlCol="0" anchor="ctr"/>
            <a:lstStyle/>
            <a:p>
              <a:pPr algn="ctr">
                <a:lnSpc>
                  <a:spcPts val="3311"/>
                </a:lnSpc>
              </a:pPr>
              <a:endParaRPr/>
            </a:p>
          </p:txBody>
        </p:sp>
      </p:grpSp>
      <p:sp>
        <p:nvSpPr>
          <p:cNvPr id="29" name="TextBox 29"/>
          <p:cNvSpPr txBox="1"/>
          <p:nvPr/>
        </p:nvSpPr>
        <p:spPr>
          <a:xfrm>
            <a:off x="4099400" y="3419359"/>
            <a:ext cx="13498430" cy="1122042"/>
          </a:xfrm>
          <a:prstGeom prst="rect">
            <a:avLst/>
          </a:prstGeom>
        </p:spPr>
        <p:txBody>
          <a:bodyPr lIns="0" tIns="0" rIns="0" bIns="0" rtlCol="0" anchor="t">
            <a:spAutoFit/>
          </a:bodyPr>
          <a:lstStyle/>
          <a:p>
            <a:pPr algn="ctr">
              <a:lnSpc>
                <a:spcPts val="10080"/>
              </a:lnSpc>
            </a:pPr>
            <a:r>
              <a:rPr lang="en-US" sz="4200">
                <a:solidFill>
                  <a:srgbClr val="000000"/>
                </a:solidFill>
                <a:latin typeface="Roboto Condensed"/>
              </a:rPr>
              <a:t>Vấn đề được nói đến trong video các em vừa xem là gì?</a:t>
            </a:r>
          </a:p>
        </p:txBody>
      </p:sp>
      <p:grpSp>
        <p:nvGrpSpPr>
          <p:cNvPr id="30" name="Group 30"/>
          <p:cNvGrpSpPr/>
          <p:nvPr/>
        </p:nvGrpSpPr>
        <p:grpSpPr>
          <a:xfrm>
            <a:off x="1115393" y="5128082"/>
            <a:ext cx="2535521" cy="1112395"/>
            <a:chOff x="0" y="0"/>
            <a:chExt cx="667792" cy="292976"/>
          </a:xfrm>
        </p:grpSpPr>
        <p:sp>
          <p:nvSpPr>
            <p:cNvPr id="31" name="Freeform 31"/>
            <p:cNvSpPr/>
            <p:nvPr/>
          </p:nvSpPr>
          <p:spPr>
            <a:xfrm>
              <a:off x="0" y="0"/>
              <a:ext cx="667792" cy="292976"/>
            </a:xfrm>
            <a:custGeom>
              <a:avLst/>
              <a:gdLst/>
              <a:ahLst/>
              <a:cxnLst/>
              <a:rect l="l" t="t" r="r" b="b"/>
              <a:pathLst>
                <a:path w="667792" h="292976">
                  <a:moveTo>
                    <a:pt x="106868" y="0"/>
                  </a:moveTo>
                  <a:lnTo>
                    <a:pt x="560923" y="0"/>
                  </a:lnTo>
                  <a:cubicBezTo>
                    <a:pt x="589266" y="0"/>
                    <a:pt x="616449" y="11259"/>
                    <a:pt x="636491" y="31301"/>
                  </a:cubicBezTo>
                  <a:cubicBezTo>
                    <a:pt x="656532" y="51343"/>
                    <a:pt x="667792" y="78525"/>
                    <a:pt x="667792" y="106868"/>
                  </a:cubicBezTo>
                  <a:lnTo>
                    <a:pt x="667792" y="186108"/>
                  </a:lnTo>
                  <a:cubicBezTo>
                    <a:pt x="667792" y="214451"/>
                    <a:pt x="656532" y="241634"/>
                    <a:pt x="636491" y="261675"/>
                  </a:cubicBezTo>
                  <a:cubicBezTo>
                    <a:pt x="616449" y="281717"/>
                    <a:pt x="589266" y="292976"/>
                    <a:pt x="560923" y="292976"/>
                  </a:cubicBezTo>
                  <a:lnTo>
                    <a:pt x="106868" y="292976"/>
                  </a:lnTo>
                  <a:cubicBezTo>
                    <a:pt x="78525" y="292976"/>
                    <a:pt x="51343" y="281717"/>
                    <a:pt x="31301" y="261675"/>
                  </a:cubicBezTo>
                  <a:cubicBezTo>
                    <a:pt x="11259" y="241634"/>
                    <a:pt x="0" y="214451"/>
                    <a:pt x="0" y="186108"/>
                  </a:cubicBezTo>
                  <a:lnTo>
                    <a:pt x="0" y="106868"/>
                  </a:lnTo>
                  <a:cubicBezTo>
                    <a:pt x="0" y="78525"/>
                    <a:pt x="11259" y="51343"/>
                    <a:pt x="31301" y="31301"/>
                  </a:cubicBezTo>
                  <a:cubicBezTo>
                    <a:pt x="51343" y="11259"/>
                    <a:pt x="78525" y="0"/>
                    <a:pt x="106868" y="0"/>
                  </a:cubicBezTo>
                  <a:close/>
                </a:path>
              </a:pathLst>
            </a:custGeom>
            <a:solidFill>
              <a:srgbClr val="FEB880"/>
            </a:solidFill>
          </p:spPr>
        </p:sp>
        <p:sp>
          <p:nvSpPr>
            <p:cNvPr id="32" name="TextBox 32"/>
            <p:cNvSpPr txBox="1"/>
            <p:nvPr/>
          </p:nvSpPr>
          <p:spPr>
            <a:xfrm>
              <a:off x="0" y="-57150"/>
              <a:ext cx="667792" cy="350126"/>
            </a:xfrm>
            <a:prstGeom prst="rect">
              <a:avLst/>
            </a:prstGeom>
          </p:spPr>
          <p:txBody>
            <a:bodyPr lIns="50800" tIns="50800" rIns="50800" bIns="50800" rtlCol="0" anchor="ctr"/>
            <a:lstStyle/>
            <a:p>
              <a:pPr algn="ctr">
                <a:lnSpc>
                  <a:spcPts val="3311"/>
                </a:lnSpc>
              </a:pPr>
              <a:endParaRPr/>
            </a:p>
          </p:txBody>
        </p:sp>
      </p:grpSp>
      <p:sp>
        <p:nvSpPr>
          <p:cNvPr id="33" name="TextBox 33"/>
          <p:cNvSpPr txBox="1"/>
          <p:nvPr/>
        </p:nvSpPr>
        <p:spPr>
          <a:xfrm>
            <a:off x="1293183" y="4722254"/>
            <a:ext cx="2179942" cy="1343025"/>
          </a:xfrm>
          <a:prstGeom prst="rect">
            <a:avLst/>
          </a:prstGeom>
        </p:spPr>
        <p:txBody>
          <a:bodyPr lIns="0" tIns="0" rIns="0" bIns="0" rtlCol="0" anchor="t">
            <a:spAutoFit/>
          </a:bodyPr>
          <a:lstStyle/>
          <a:p>
            <a:pPr algn="ctr">
              <a:lnSpc>
                <a:spcPts val="12000"/>
              </a:lnSpc>
            </a:pPr>
            <a:r>
              <a:rPr lang="en-US" sz="5000">
                <a:solidFill>
                  <a:srgbClr val="000000"/>
                </a:solidFill>
                <a:latin typeface="Roboto Condensed Bold"/>
              </a:rPr>
              <a:t>Câu 2</a:t>
            </a:r>
          </a:p>
        </p:txBody>
      </p:sp>
      <p:grpSp>
        <p:nvGrpSpPr>
          <p:cNvPr id="34" name="Group 34"/>
          <p:cNvGrpSpPr/>
          <p:nvPr/>
        </p:nvGrpSpPr>
        <p:grpSpPr>
          <a:xfrm>
            <a:off x="3930369" y="5128082"/>
            <a:ext cx="13877089" cy="1112395"/>
            <a:chOff x="0" y="0"/>
            <a:chExt cx="3654871" cy="292976"/>
          </a:xfrm>
        </p:grpSpPr>
        <p:sp>
          <p:nvSpPr>
            <p:cNvPr id="35" name="Freeform 35"/>
            <p:cNvSpPr/>
            <p:nvPr/>
          </p:nvSpPr>
          <p:spPr>
            <a:xfrm>
              <a:off x="0" y="0"/>
              <a:ext cx="3654871" cy="292976"/>
            </a:xfrm>
            <a:custGeom>
              <a:avLst/>
              <a:gdLst/>
              <a:ahLst/>
              <a:cxnLst/>
              <a:rect l="l" t="t" r="r" b="b"/>
              <a:pathLst>
                <a:path w="3654871" h="292976">
                  <a:moveTo>
                    <a:pt x="19526" y="0"/>
                  </a:moveTo>
                  <a:lnTo>
                    <a:pt x="3635345" y="0"/>
                  </a:lnTo>
                  <a:cubicBezTo>
                    <a:pt x="3646129" y="0"/>
                    <a:pt x="3654871" y="8742"/>
                    <a:pt x="3654871" y="19526"/>
                  </a:cubicBezTo>
                  <a:lnTo>
                    <a:pt x="3654871" y="273450"/>
                  </a:lnTo>
                  <a:cubicBezTo>
                    <a:pt x="3654871" y="278629"/>
                    <a:pt x="3652814" y="283596"/>
                    <a:pt x="3649152" y="287257"/>
                  </a:cubicBezTo>
                  <a:cubicBezTo>
                    <a:pt x="3645490" y="290919"/>
                    <a:pt x="3640524" y="292976"/>
                    <a:pt x="3635345" y="292976"/>
                  </a:cubicBezTo>
                  <a:lnTo>
                    <a:pt x="19526" y="292976"/>
                  </a:lnTo>
                  <a:cubicBezTo>
                    <a:pt x="14348" y="292976"/>
                    <a:pt x="9381" y="290919"/>
                    <a:pt x="5719" y="287257"/>
                  </a:cubicBezTo>
                  <a:cubicBezTo>
                    <a:pt x="2057" y="283596"/>
                    <a:pt x="0" y="278629"/>
                    <a:pt x="0" y="273450"/>
                  </a:cubicBezTo>
                  <a:lnTo>
                    <a:pt x="0" y="19526"/>
                  </a:lnTo>
                  <a:cubicBezTo>
                    <a:pt x="0" y="14348"/>
                    <a:pt x="2057" y="9381"/>
                    <a:pt x="5719" y="5719"/>
                  </a:cubicBezTo>
                  <a:cubicBezTo>
                    <a:pt x="9381" y="2057"/>
                    <a:pt x="14348" y="0"/>
                    <a:pt x="19526" y="0"/>
                  </a:cubicBezTo>
                  <a:close/>
                </a:path>
              </a:pathLst>
            </a:custGeom>
            <a:solidFill>
              <a:srgbClr val="FFFFFF"/>
            </a:solidFill>
            <a:ln w="38100" cap="rnd">
              <a:solidFill>
                <a:srgbClr val="DD7853"/>
              </a:solidFill>
              <a:prstDash val="solid"/>
              <a:round/>
            </a:ln>
          </p:spPr>
        </p:sp>
        <p:sp>
          <p:nvSpPr>
            <p:cNvPr id="36" name="TextBox 36"/>
            <p:cNvSpPr txBox="1"/>
            <p:nvPr/>
          </p:nvSpPr>
          <p:spPr>
            <a:xfrm>
              <a:off x="0" y="-57150"/>
              <a:ext cx="3654871" cy="350126"/>
            </a:xfrm>
            <a:prstGeom prst="rect">
              <a:avLst/>
            </a:prstGeom>
          </p:spPr>
          <p:txBody>
            <a:bodyPr lIns="50800" tIns="50800" rIns="50800" bIns="50800" rtlCol="0" anchor="ctr"/>
            <a:lstStyle/>
            <a:p>
              <a:pPr algn="ctr">
                <a:lnSpc>
                  <a:spcPts val="3311"/>
                </a:lnSpc>
              </a:pPr>
              <a:endParaRPr/>
            </a:p>
          </p:txBody>
        </p:sp>
      </p:grpSp>
      <p:sp>
        <p:nvSpPr>
          <p:cNvPr id="37" name="TextBox 37"/>
          <p:cNvSpPr txBox="1"/>
          <p:nvPr/>
        </p:nvSpPr>
        <p:spPr>
          <a:xfrm>
            <a:off x="4156088" y="4817504"/>
            <a:ext cx="13377730" cy="1122042"/>
          </a:xfrm>
          <a:prstGeom prst="rect">
            <a:avLst/>
          </a:prstGeom>
        </p:spPr>
        <p:txBody>
          <a:bodyPr lIns="0" tIns="0" rIns="0" bIns="0" rtlCol="0" anchor="t">
            <a:spAutoFit/>
          </a:bodyPr>
          <a:lstStyle/>
          <a:p>
            <a:pPr algn="ctr">
              <a:lnSpc>
                <a:spcPts val="10080"/>
              </a:lnSpc>
            </a:pPr>
            <a:r>
              <a:rPr lang="en-US" sz="4200">
                <a:solidFill>
                  <a:srgbClr val="000000"/>
                </a:solidFill>
                <a:latin typeface="Roboto Condensed"/>
              </a:rPr>
              <a:t>Quan điểm của người nói trong video về vấn đề đó như thế nào? </a:t>
            </a:r>
          </a:p>
        </p:txBody>
      </p:sp>
      <p:grpSp>
        <p:nvGrpSpPr>
          <p:cNvPr id="38" name="Group 38"/>
          <p:cNvGrpSpPr/>
          <p:nvPr/>
        </p:nvGrpSpPr>
        <p:grpSpPr>
          <a:xfrm>
            <a:off x="1115393" y="6553619"/>
            <a:ext cx="2535521" cy="1112395"/>
            <a:chOff x="0" y="0"/>
            <a:chExt cx="667792" cy="292976"/>
          </a:xfrm>
        </p:grpSpPr>
        <p:sp>
          <p:nvSpPr>
            <p:cNvPr id="39" name="Freeform 39"/>
            <p:cNvSpPr/>
            <p:nvPr/>
          </p:nvSpPr>
          <p:spPr>
            <a:xfrm>
              <a:off x="0" y="0"/>
              <a:ext cx="667792" cy="292976"/>
            </a:xfrm>
            <a:custGeom>
              <a:avLst/>
              <a:gdLst/>
              <a:ahLst/>
              <a:cxnLst/>
              <a:rect l="l" t="t" r="r" b="b"/>
              <a:pathLst>
                <a:path w="667792" h="292976">
                  <a:moveTo>
                    <a:pt x="106868" y="0"/>
                  </a:moveTo>
                  <a:lnTo>
                    <a:pt x="560923" y="0"/>
                  </a:lnTo>
                  <a:cubicBezTo>
                    <a:pt x="589266" y="0"/>
                    <a:pt x="616449" y="11259"/>
                    <a:pt x="636491" y="31301"/>
                  </a:cubicBezTo>
                  <a:cubicBezTo>
                    <a:pt x="656532" y="51343"/>
                    <a:pt x="667792" y="78525"/>
                    <a:pt x="667792" y="106868"/>
                  </a:cubicBezTo>
                  <a:lnTo>
                    <a:pt x="667792" y="186108"/>
                  </a:lnTo>
                  <a:cubicBezTo>
                    <a:pt x="667792" y="214451"/>
                    <a:pt x="656532" y="241634"/>
                    <a:pt x="636491" y="261675"/>
                  </a:cubicBezTo>
                  <a:cubicBezTo>
                    <a:pt x="616449" y="281717"/>
                    <a:pt x="589266" y="292976"/>
                    <a:pt x="560923" y="292976"/>
                  </a:cubicBezTo>
                  <a:lnTo>
                    <a:pt x="106868" y="292976"/>
                  </a:lnTo>
                  <a:cubicBezTo>
                    <a:pt x="78525" y="292976"/>
                    <a:pt x="51343" y="281717"/>
                    <a:pt x="31301" y="261675"/>
                  </a:cubicBezTo>
                  <a:cubicBezTo>
                    <a:pt x="11259" y="241634"/>
                    <a:pt x="0" y="214451"/>
                    <a:pt x="0" y="186108"/>
                  </a:cubicBezTo>
                  <a:lnTo>
                    <a:pt x="0" y="106868"/>
                  </a:lnTo>
                  <a:cubicBezTo>
                    <a:pt x="0" y="78525"/>
                    <a:pt x="11259" y="51343"/>
                    <a:pt x="31301" y="31301"/>
                  </a:cubicBezTo>
                  <a:cubicBezTo>
                    <a:pt x="51343" y="11259"/>
                    <a:pt x="78525" y="0"/>
                    <a:pt x="106868" y="0"/>
                  </a:cubicBezTo>
                  <a:close/>
                </a:path>
              </a:pathLst>
            </a:custGeom>
            <a:solidFill>
              <a:srgbClr val="FEB880"/>
            </a:solidFill>
          </p:spPr>
        </p:sp>
        <p:sp>
          <p:nvSpPr>
            <p:cNvPr id="40" name="TextBox 40"/>
            <p:cNvSpPr txBox="1"/>
            <p:nvPr/>
          </p:nvSpPr>
          <p:spPr>
            <a:xfrm>
              <a:off x="0" y="-57150"/>
              <a:ext cx="667792" cy="350126"/>
            </a:xfrm>
            <a:prstGeom prst="rect">
              <a:avLst/>
            </a:prstGeom>
          </p:spPr>
          <p:txBody>
            <a:bodyPr lIns="50800" tIns="50800" rIns="50800" bIns="50800" rtlCol="0" anchor="ctr"/>
            <a:lstStyle/>
            <a:p>
              <a:pPr algn="ctr">
                <a:lnSpc>
                  <a:spcPts val="3311"/>
                </a:lnSpc>
              </a:pPr>
              <a:endParaRPr/>
            </a:p>
          </p:txBody>
        </p:sp>
      </p:grpSp>
      <p:sp>
        <p:nvSpPr>
          <p:cNvPr id="41" name="TextBox 41"/>
          <p:cNvSpPr txBox="1"/>
          <p:nvPr/>
        </p:nvSpPr>
        <p:spPr>
          <a:xfrm>
            <a:off x="1293183" y="6147792"/>
            <a:ext cx="2179942" cy="1343025"/>
          </a:xfrm>
          <a:prstGeom prst="rect">
            <a:avLst/>
          </a:prstGeom>
        </p:spPr>
        <p:txBody>
          <a:bodyPr lIns="0" tIns="0" rIns="0" bIns="0" rtlCol="0" anchor="t">
            <a:spAutoFit/>
          </a:bodyPr>
          <a:lstStyle/>
          <a:p>
            <a:pPr algn="ctr">
              <a:lnSpc>
                <a:spcPts val="12000"/>
              </a:lnSpc>
            </a:pPr>
            <a:r>
              <a:rPr lang="en-US" sz="5000">
                <a:solidFill>
                  <a:srgbClr val="000000"/>
                </a:solidFill>
                <a:latin typeface="Roboto Condensed Bold"/>
              </a:rPr>
              <a:t>Câu 3</a:t>
            </a:r>
          </a:p>
        </p:txBody>
      </p:sp>
      <p:grpSp>
        <p:nvGrpSpPr>
          <p:cNvPr id="42" name="Group 42"/>
          <p:cNvGrpSpPr/>
          <p:nvPr/>
        </p:nvGrpSpPr>
        <p:grpSpPr>
          <a:xfrm>
            <a:off x="3930369" y="6553619"/>
            <a:ext cx="13877089" cy="1490410"/>
            <a:chOff x="0" y="0"/>
            <a:chExt cx="3654871" cy="392536"/>
          </a:xfrm>
        </p:grpSpPr>
        <p:sp>
          <p:nvSpPr>
            <p:cNvPr id="43" name="Freeform 43"/>
            <p:cNvSpPr/>
            <p:nvPr/>
          </p:nvSpPr>
          <p:spPr>
            <a:xfrm>
              <a:off x="0" y="0"/>
              <a:ext cx="3654871" cy="392536"/>
            </a:xfrm>
            <a:custGeom>
              <a:avLst/>
              <a:gdLst/>
              <a:ahLst/>
              <a:cxnLst/>
              <a:rect l="l" t="t" r="r" b="b"/>
              <a:pathLst>
                <a:path w="3654871" h="392536">
                  <a:moveTo>
                    <a:pt x="19526" y="0"/>
                  </a:moveTo>
                  <a:lnTo>
                    <a:pt x="3635345" y="0"/>
                  </a:lnTo>
                  <a:cubicBezTo>
                    <a:pt x="3646129" y="0"/>
                    <a:pt x="3654871" y="8742"/>
                    <a:pt x="3654871" y="19526"/>
                  </a:cubicBezTo>
                  <a:lnTo>
                    <a:pt x="3654871" y="373010"/>
                  </a:lnTo>
                  <a:cubicBezTo>
                    <a:pt x="3654871" y="378188"/>
                    <a:pt x="3652814" y="383155"/>
                    <a:pt x="3649152" y="386817"/>
                  </a:cubicBezTo>
                  <a:cubicBezTo>
                    <a:pt x="3645490" y="390479"/>
                    <a:pt x="3640524" y="392536"/>
                    <a:pt x="3635345" y="392536"/>
                  </a:cubicBezTo>
                  <a:lnTo>
                    <a:pt x="19526" y="392536"/>
                  </a:lnTo>
                  <a:cubicBezTo>
                    <a:pt x="14348" y="392536"/>
                    <a:pt x="9381" y="390479"/>
                    <a:pt x="5719" y="386817"/>
                  </a:cubicBezTo>
                  <a:cubicBezTo>
                    <a:pt x="2057" y="383155"/>
                    <a:pt x="0" y="378188"/>
                    <a:pt x="0" y="373010"/>
                  </a:cubicBezTo>
                  <a:lnTo>
                    <a:pt x="0" y="19526"/>
                  </a:lnTo>
                  <a:cubicBezTo>
                    <a:pt x="0" y="14348"/>
                    <a:pt x="2057" y="9381"/>
                    <a:pt x="5719" y="5719"/>
                  </a:cubicBezTo>
                  <a:cubicBezTo>
                    <a:pt x="9381" y="2057"/>
                    <a:pt x="14348" y="0"/>
                    <a:pt x="19526" y="0"/>
                  </a:cubicBezTo>
                  <a:close/>
                </a:path>
              </a:pathLst>
            </a:custGeom>
            <a:solidFill>
              <a:srgbClr val="FFFFFF"/>
            </a:solidFill>
            <a:ln w="38100" cap="rnd">
              <a:solidFill>
                <a:srgbClr val="DD7853"/>
              </a:solidFill>
              <a:prstDash val="solid"/>
              <a:round/>
            </a:ln>
          </p:spPr>
        </p:sp>
        <p:sp>
          <p:nvSpPr>
            <p:cNvPr id="44" name="TextBox 44"/>
            <p:cNvSpPr txBox="1"/>
            <p:nvPr/>
          </p:nvSpPr>
          <p:spPr>
            <a:xfrm>
              <a:off x="0" y="-57150"/>
              <a:ext cx="3654871" cy="449686"/>
            </a:xfrm>
            <a:prstGeom prst="rect">
              <a:avLst/>
            </a:prstGeom>
          </p:spPr>
          <p:txBody>
            <a:bodyPr lIns="50800" tIns="50800" rIns="50800" bIns="50800" rtlCol="0" anchor="ctr"/>
            <a:lstStyle/>
            <a:p>
              <a:pPr algn="ctr">
                <a:lnSpc>
                  <a:spcPts val="3311"/>
                </a:lnSpc>
              </a:pPr>
              <a:endParaRPr/>
            </a:p>
          </p:txBody>
        </p:sp>
      </p:grpSp>
      <p:sp>
        <p:nvSpPr>
          <p:cNvPr id="45" name="TextBox 45"/>
          <p:cNvSpPr txBox="1"/>
          <p:nvPr/>
        </p:nvSpPr>
        <p:spPr>
          <a:xfrm>
            <a:off x="4558464" y="6540141"/>
            <a:ext cx="12538414" cy="1353312"/>
          </a:xfrm>
          <a:prstGeom prst="rect">
            <a:avLst/>
          </a:prstGeom>
        </p:spPr>
        <p:txBody>
          <a:bodyPr lIns="0" tIns="0" rIns="0" bIns="0" rtlCol="0" anchor="t">
            <a:spAutoFit/>
          </a:bodyPr>
          <a:lstStyle/>
          <a:p>
            <a:pPr algn="ctr">
              <a:lnSpc>
                <a:spcPts val="5334"/>
              </a:lnSpc>
            </a:pPr>
            <a:r>
              <a:rPr lang="en-US" sz="4200">
                <a:solidFill>
                  <a:srgbClr val="000000"/>
                </a:solidFill>
                <a:latin typeface="Roboto Condensed"/>
              </a:rPr>
              <a:t>Theo em có những giải pháp nào để ngăn chặn, giải quyết hiệu quả vấn đề trong video đề cập?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193688" y="336244"/>
          <a:ext cx="17821726" cy="9614510"/>
        </p:xfrm>
        <a:graphic>
          <a:graphicData uri="http://schemas.openxmlformats.org/drawingml/2006/table">
            <a:tbl>
              <a:tblPr/>
              <a:tblGrid>
                <a:gridCol w="15056275">
                  <a:extLst>
                    <a:ext uri="{9D8B030D-6E8A-4147-A177-3AD203B41FA5}">
                      <a16:colId xmlns:a16="http://schemas.microsoft.com/office/drawing/2014/main" xmlns="" val="20000"/>
                    </a:ext>
                  </a:extLst>
                </a:gridCol>
                <a:gridCol w="2765451">
                  <a:extLst>
                    <a:ext uri="{9D8B030D-6E8A-4147-A177-3AD203B41FA5}">
                      <a16:colId xmlns:a16="http://schemas.microsoft.com/office/drawing/2014/main" xmlns="" val="20001"/>
                    </a:ext>
                  </a:extLst>
                </a:gridCol>
              </a:tblGrid>
              <a:tr h="928790">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1551386">
                <a:tc>
                  <a:txBody>
                    <a:bodyPr/>
                    <a:lstStyle/>
                    <a:p>
                      <a:pPr algn="just">
                        <a:lnSpc>
                          <a:spcPts val="4620"/>
                        </a:lnSpc>
                        <a:defRPr/>
                      </a:pPr>
                      <a:r>
                        <a:rPr lang="en-US" sz="3300">
                          <a:solidFill>
                            <a:srgbClr val="927037"/>
                          </a:solidFill>
                          <a:latin typeface="Roboto Condensed Bold"/>
                        </a:rPr>
                        <a:t>Câu 1.</a:t>
                      </a:r>
                      <a:r>
                        <a:rPr lang="en-US" sz="3300">
                          <a:solidFill>
                            <a:srgbClr val="927037"/>
                          </a:solidFill>
                          <a:latin typeface="Roboto Condensed"/>
                        </a:rPr>
                        <a:t> Ở phần Mở bài, người viết giới thiệu vấn đề gì? Vấn đề đó được khái quát trong câu văn nào?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ctr">
                        <a:lnSpc>
                          <a:spcPts val="4620"/>
                        </a:lnSpc>
                        <a:defRPr/>
                      </a:pP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r h="1551386">
                <a:tc>
                  <a:txBody>
                    <a:bodyPr/>
                    <a:lstStyle/>
                    <a:p>
                      <a:pPr algn="just">
                        <a:lnSpc>
                          <a:spcPts val="4620"/>
                        </a:lnSpc>
                        <a:defRPr/>
                      </a:pPr>
                      <a:r>
                        <a:rPr lang="en-US" sz="3300">
                          <a:solidFill>
                            <a:srgbClr val="927037"/>
                          </a:solidFill>
                          <a:latin typeface="Roboto Condensed Bold"/>
                        </a:rPr>
                        <a:t>Câu 2.</a:t>
                      </a:r>
                      <a:r>
                        <a:rPr lang="en-US" sz="3300">
                          <a:solidFill>
                            <a:srgbClr val="927037"/>
                          </a:solidFill>
                          <a:latin typeface="Roboto Condensed"/>
                        </a:rPr>
                        <a:t> Trong phần Thân bài, người viết đưa ra ý kiến gì về vấn đề nghị luận? Để trưởng thành qua nỗi buồn, người viết đề xuất những giải pháp nào?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ctr">
                        <a:lnSpc>
                          <a:spcPts val="4620"/>
                        </a:lnSpc>
                        <a:defRPr/>
                      </a:pP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2"/>
                  </a:ext>
                </a:extLst>
              </a:tr>
              <a:tr h="928790">
                <a:tc>
                  <a:txBody>
                    <a:bodyPr/>
                    <a:lstStyle/>
                    <a:p>
                      <a:pPr algn="just">
                        <a:lnSpc>
                          <a:spcPts val="4620"/>
                        </a:lnSpc>
                        <a:defRPr/>
                      </a:pPr>
                      <a:r>
                        <a:rPr lang="en-US" sz="3300">
                          <a:solidFill>
                            <a:srgbClr val="927037"/>
                          </a:solidFill>
                          <a:latin typeface="Roboto Condensed Bold"/>
                        </a:rPr>
                        <a:t>Câu 3.</a:t>
                      </a:r>
                      <a:r>
                        <a:rPr lang="en-US" sz="3300">
                          <a:solidFill>
                            <a:srgbClr val="927037"/>
                          </a:solidFill>
                          <a:latin typeface="Roboto Condensed"/>
                        </a:rPr>
                        <a:t> Người viết nêu ý kiến trái chiều và phản bác như thế nào?</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ctr">
                        <a:lnSpc>
                          <a:spcPts val="4620"/>
                        </a:lnSpc>
                        <a:defRPr/>
                      </a:pP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3"/>
                  </a:ext>
                </a:extLst>
              </a:tr>
              <a:tr h="1551386">
                <a:tc>
                  <a:txBody>
                    <a:bodyPr/>
                    <a:lstStyle/>
                    <a:p>
                      <a:pPr algn="just">
                        <a:lnSpc>
                          <a:spcPts val="4620"/>
                        </a:lnSpc>
                        <a:defRPr/>
                      </a:pPr>
                      <a:r>
                        <a:rPr lang="en-US" sz="3300">
                          <a:solidFill>
                            <a:srgbClr val="927037"/>
                          </a:solidFill>
                          <a:latin typeface="Roboto Condensed Bold"/>
                        </a:rPr>
                        <a:t>Câu 4</a:t>
                      </a:r>
                      <a:r>
                        <a:rPr lang="en-US" sz="3300">
                          <a:solidFill>
                            <a:srgbClr val="927037"/>
                          </a:solidFill>
                          <a:latin typeface="Roboto Condensed"/>
                        </a:rPr>
                        <a:t>. Người viết nêu bằng chứng để làm sáng tỏ ý kiến của mình như thế nào? Em học được gì từ việc lựa chọn và nêu bằng chứng trong bài viết tham khảo?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ctr">
                        <a:lnSpc>
                          <a:spcPts val="4620"/>
                        </a:lnSpc>
                        <a:defRPr/>
                      </a:pP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4"/>
                  </a:ext>
                </a:extLst>
              </a:tr>
              <a:tr h="1551386">
                <a:tc>
                  <a:txBody>
                    <a:bodyPr/>
                    <a:lstStyle/>
                    <a:p>
                      <a:pPr algn="just">
                        <a:lnSpc>
                          <a:spcPts val="4620"/>
                        </a:lnSpc>
                        <a:defRPr/>
                      </a:pPr>
                      <a:r>
                        <a:rPr lang="en-US" sz="3300">
                          <a:solidFill>
                            <a:srgbClr val="927037"/>
                          </a:solidFill>
                          <a:latin typeface="Roboto Condensed Bold"/>
                        </a:rPr>
                        <a:t>Câu 5.</a:t>
                      </a:r>
                      <a:r>
                        <a:rPr lang="en-US" sz="3300">
                          <a:solidFill>
                            <a:srgbClr val="927037"/>
                          </a:solidFill>
                          <a:latin typeface="Roboto Condensed"/>
                        </a:rPr>
                        <a:t> Nội dung phần Kết bài của bài viết tham khảo là gì? Em học được gì từ cách viết kết bài này?</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ctr">
                        <a:lnSpc>
                          <a:spcPts val="4620"/>
                        </a:lnSpc>
                        <a:defRPr/>
                      </a:pP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5"/>
                  </a:ext>
                </a:extLst>
              </a:tr>
              <a:tr h="1551386">
                <a:tc>
                  <a:txBody>
                    <a:bodyPr/>
                    <a:lstStyle/>
                    <a:p>
                      <a:pPr algn="just">
                        <a:lnSpc>
                          <a:spcPts val="4620"/>
                        </a:lnSpc>
                        <a:defRPr/>
                      </a:pPr>
                      <a:r>
                        <a:rPr lang="en-US" sz="3300">
                          <a:solidFill>
                            <a:srgbClr val="927037"/>
                          </a:solidFill>
                          <a:latin typeface="Roboto Condensed Bold"/>
                        </a:rPr>
                        <a:t>Câu 6.</a:t>
                      </a:r>
                      <a:r>
                        <a:rPr lang="en-US" sz="3300">
                          <a:solidFill>
                            <a:srgbClr val="927037"/>
                          </a:solidFill>
                          <a:latin typeface="Roboto Condensed"/>
                        </a:rPr>
                        <a:t> Bài viết tham khảo có đáp ứng được yêu cầu đối với bài văn nghị luận về một vấn đề cần giải quyết không? Dấu hiệu nào để em khẳng định như vậy?</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ctr">
                        <a:lnSpc>
                          <a:spcPts val="4620"/>
                        </a:lnSpc>
                        <a:defRPr/>
                      </a:pP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6"/>
                  </a:ext>
                </a:extLst>
              </a:tr>
            </a:tbl>
          </a:graphicData>
        </a:graphic>
      </p:graphicFrame>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466274" y="2916072"/>
          <a:ext cx="17821726" cy="4745669"/>
        </p:xfrm>
        <a:graphic>
          <a:graphicData uri="http://schemas.openxmlformats.org/drawingml/2006/table">
            <a:tbl>
              <a:tblPr/>
              <a:tblGrid>
                <a:gridCol w="9359506">
                  <a:extLst>
                    <a:ext uri="{9D8B030D-6E8A-4147-A177-3AD203B41FA5}">
                      <a16:colId xmlns:a16="http://schemas.microsoft.com/office/drawing/2014/main" xmlns="" val="20000"/>
                    </a:ext>
                  </a:extLst>
                </a:gridCol>
                <a:gridCol w="8462220">
                  <a:extLst>
                    <a:ext uri="{9D8B030D-6E8A-4147-A177-3AD203B41FA5}">
                      <a16:colId xmlns:a16="http://schemas.microsoft.com/office/drawing/2014/main" xmlns="" val="20001"/>
                    </a:ext>
                  </a:extLst>
                </a:gridCol>
              </a:tblGrid>
              <a:tr h="886768">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3858901">
                <a:tc>
                  <a:txBody>
                    <a:bodyPr/>
                    <a:lstStyle/>
                    <a:p>
                      <a:pPr algn="l">
                        <a:lnSpc>
                          <a:spcPts val="4620"/>
                        </a:lnSpc>
                        <a:defRPr/>
                      </a:pPr>
                      <a:r>
                        <a:rPr lang="en-US" sz="3300">
                          <a:solidFill>
                            <a:srgbClr val="927037"/>
                          </a:solidFill>
                          <a:latin typeface="Roboto Condensed Bold"/>
                        </a:rPr>
                        <a:t>Câu 1.</a:t>
                      </a:r>
                      <a:r>
                        <a:rPr lang="en-US" sz="3300">
                          <a:solidFill>
                            <a:srgbClr val="927037"/>
                          </a:solidFill>
                          <a:latin typeface="Roboto Condensed"/>
                        </a:rPr>
                        <a:t> Ở phần Mở bài, người viết giới thiệu vấn đề gì? Vấn đề đó được khái quát trong câu văn nào?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l">
                        <a:lnSpc>
                          <a:spcPts val="4620"/>
                        </a:lnSpc>
                        <a:defRPr/>
                      </a:pPr>
                      <a:r>
                        <a:rPr lang="en-US" sz="3300">
                          <a:solidFill>
                            <a:srgbClr val="434343"/>
                          </a:solidFill>
                          <a:latin typeface="Roboto Condensed"/>
                        </a:rPr>
                        <a:t>- Vấn đề nghị luận: đối diện và vượt qua nỗi buồn để trưởng thành. </a:t>
                      </a:r>
                      <a:endParaRPr lang="en-US" sz="1100"/>
                    </a:p>
                    <a:p>
                      <a:pPr algn="l">
                        <a:lnSpc>
                          <a:spcPts val="4620"/>
                        </a:lnSpc>
                      </a:pPr>
                      <a:r>
                        <a:rPr lang="en-US" sz="3300">
                          <a:solidFill>
                            <a:srgbClr val="434343"/>
                          </a:solidFill>
                          <a:latin typeface="Roboto Condensed"/>
                        </a:rPr>
                        <a:t>- Câu văn khái quát vấn đề: </a:t>
                      </a:r>
                      <a:r>
                        <a:rPr lang="en-US" sz="3300">
                          <a:solidFill>
                            <a:srgbClr val="434343"/>
                          </a:solidFill>
                          <a:latin typeface="Roboto Condensed Italics"/>
                        </a:rPr>
                        <a:t>Chúng ta không thể từ chối kẻ “không mời mà đến” kia nhưng hoàn toàn có thể chủ động lựa chọn cách “đón tiếp” nó</a:t>
                      </a:r>
                    </a:p>
                    <a:p>
                      <a:pPr algn="l">
                        <a:lnSpc>
                          <a:spcPts val="4620"/>
                        </a:lnSpc>
                      </a:pPr>
                      <a:endParaRPr lang="en-US" sz="3300">
                        <a:solidFill>
                          <a:srgbClr val="434343"/>
                        </a:solidFill>
                        <a:latin typeface="Roboto Condensed Italics"/>
                      </a:endParaRPr>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bl>
          </a:graphicData>
        </a:graphic>
      </p:graphicFrame>
      <p:sp>
        <p:nvSpPr>
          <p:cNvPr id="4" name="Freeform 4"/>
          <p:cNvSpPr/>
          <p:nvPr/>
        </p:nvSpPr>
        <p:spPr>
          <a:xfrm>
            <a:off x="3746730" y="279340"/>
            <a:ext cx="2653315" cy="2636732"/>
          </a:xfrm>
          <a:custGeom>
            <a:avLst/>
            <a:gdLst/>
            <a:ahLst/>
            <a:cxnLst/>
            <a:rect l="l" t="t" r="r" b="b"/>
            <a:pathLst>
              <a:path w="2653315" h="2636732">
                <a:moveTo>
                  <a:pt x="0" y="0"/>
                </a:moveTo>
                <a:lnTo>
                  <a:pt x="2653315" y="0"/>
                </a:lnTo>
                <a:lnTo>
                  <a:pt x="2653315" y="2636732"/>
                </a:lnTo>
                <a:lnTo>
                  <a:pt x="0" y="263673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TextBox 5"/>
          <p:cNvSpPr txBox="1"/>
          <p:nvPr/>
        </p:nvSpPr>
        <p:spPr>
          <a:xfrm>
            <a:off x="6400045" y="445360"/>
            <a:ext cx="5954184" cy="1661794"/>
          </a:xfrm>
          <a:prstGeom prst="rect">
            <a:avLst/>
          </a:prstGeom>
        </p:spPr>
        <p:txBody>
          <a:bodyPr lIns="0" tIns="0" rIns="0" bIns="0" rtlCol="0" anchor="t">
            <a:spAutoFit/>
          </a:bodyPr>
          <a:lstStyle/>
          <a:p>
            <a:pPr algn="ctr">
              <a:lnSpc>
                <a:spcPts val="12880"/>
              </a:lnSpc>
            </a:pPr>
            <a:r>
              <a:rPr lang="en-US" sz="9200">
                <a:solidFill>
                  <a:srgbClr val="AB5333"/>
                </a:solidFill>
                <a:latin typeface="#9Slide05 IcielSanelma"/>
              </a:rPr>
              <a:t>Gợi ý câu trả lời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233137" y="1947316"/>
          <a:ext cx="17821726" cy="7650793"/>
        </p:xfrm>
        <a:graphic>
          <a:graphicData uri="http://schemas.openxmlformats.org/drawingml/2006/table">
            <a:tbl>
              <a:tblPr/>
              <a:tblGrid>
                <a:gridCol w="7389373">
                  <a:extLst>
                    <a:ext uri="{9D8B030D-6E8A-4147-A177-3AD203B41FA5}">
                      <a16:colId xmlns:a16="http://schemas.microsoft.com/office/drawing/2014/main" xmlns="" val="20000"/>
                    </a:ext>
                  </a:extLst>
                </a:gridCol>
                <a:gridCol w="10432353">
                  <a:extLst>
                    <a:ext uri="{9D8B030D-6E8A-4147-A177-3AD203B41FA5}">
                      <a16:colId xmlns:a16="http://schemas.microsoft.com/office/drawing/2014/main" xmlns="" val="20001"/>
                    </a:ext>
                  </a:extLst>
                </a:gridCol>
              </a:tblGrid>
              <a:tr h="879068">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6771725">
                <a:tc>
                  <a:txBody>
                    <a:bodyPr/>
                    <a:lstStyle/>
                    <a:p>
                      <a:pPr algn="just">
                        <a:lnSpc>
                          <a:spcPts val="4620"/>
                        </a:lnSpc>
                        <a:defRPr/>
                      </a:pPr>
                      <a:r>
                        <a:rPr lang="en-US" sz="3300">
                          <a:solidFill>
                            <a:srgbClr val="927037"/>
                          </a:solidFill>
                          <a:latin typeface="Roboto Condensed Bold"/>
                        </a:rPr>
                        <a:t>Câu 2. </a:t>
                      </a:r>
                      <a:r>
                        <a:rPr lang="en-US" sz="3300">
                          <a:solidFill>
                            <a:srgbClr val="927037"/>
                          </a:solidFill>
                          <a:latin typeface="Roboto Condensed"/>
                        </a:rPr>
                        <a:t>Trong phần Thân bài, người viết đưa ra ý kiến gì về vấn đề nghị luận? Để trưởng thành qua nỗi buồn, người viết đề xuất những giải pháp nào?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just">
                        <a:lnSpc>
                          <a:spcPts val="4620"/>
                        </a:lnSpc>
                        <a:defRPr/>
                      </a:pPr>
                      <a:r>
                        <a:rPr lang="en-US" sz="3300">
                          <a:solidFill>
                            <a:srgbClr val="434343"/>
                          </a:solidFill>
                          <a:latin typeface="Roboto Condensed"/>
                        </a:rPr>
                        <a:t>- Ý kiến của người viết: nỗi buồn nảy sinh từ sai lầm, thất bại thường khiến chúng ta thất vọng, đau khổ, tuy nhiên, vượt qua thử thách đó, chúng ta sẽ trưởng thành hơn. </a:t>
                      </a:r>
                      <a:endParaRPr lang="en-US" sz="1100"/>
                    </a:p>
                    <a:p>
                      <a:pPr algn="just">
                        <a:lnSpc>
                          <a:spcPts val="4620"/>
                        </a:lnSpc>
                      </a:pPr>
                      <a:r>
                        <a:rPr lang="en-US" sz="3300">
                          <a:solidFill>
                            <a:srgbClr val="434343"/>
                          </a:solidFill>
                          <a:latin typeface="Roboto Condensed"/>
                        </a:rPr>
                        <a:t>- Để trưởng thành qua nỗi buồn, chúng ta cần:</a:t>
                      </a:r>
                    </a:p>
                    <a:p>
                      <a:pPr algn="just">
                        <a:lnSpc>
                          <a:spcPts val="4620"/>
                        </a:lnSpc>
                      </a:pPr>
                      <a:r>
                        <a:rPr lang="en-US" sz="3300">
                          <a:solidFill>
                            <a:srgbClr val="434343"/>
                          </a:solidFill>
                          <a:latin typeface="Roboto Condensed Italics"/>
                        </a:rPr>
                        <a:t>+ Biến nỗi buồn thành cơ hội trưởng thành bằng cách chấp nhận, can đảm đối diện với nó. </a:t>
                      </a:r>
                    </a:p>
                    <a:p>
                      <a:pPr algn="just">
                        <a:lnSpc>
                          <a:spcPts val="4620"/>
                        </a:lnSpc>
                      </a:pPr>
                      <a:r>
                        <a:rPr lang="en-US" sz="3300">
                          <a:solidFill>
                            <a:srgbClr val="434343"/>
                          </a:solidFill>
                          <a:latin typeface="Roboto Condensed Italics"/>
                        </a:rPr>
                        <a:t>+ Xếp nỗi buồn vào một góc trong tâm trí, tập trung nuôi dưỡng những niềm vui. </a:t>
                      </a:r>
                    </a:p>
                    <a:p>
                      <a:pPr algn="just">
                        <a:lnSpc>
                          <a:spcPts val="4620"/>
                        </a:lnSpc>
                      </a:pPr>
                      <a:r>
                        <a:rPr lang="en-US" sz="3300">
                          <a:solidFill>
                            <a:srgbClr val="434343"/>
                          </a:solidFill>
                          <a:latin typeface="Roboto Condensed Italics"/>
                        </a:rPr>
                        <a:t>+ Chia sẻ, tìm kiếm sự trợ giúp từ những người mình yêu quý, tin tưởng. </a:t>
                      </a:r>
                    </a:p>
                    <a:p>
                      <a:pPr algn="just">
                        <a:lnSpc>
                          <a:spcPts val="4620"/>
                        </a:lnSpc>
                      </a:pPr>
                      <a:r>
                        <a:rPr lang="en-US" sz="3300">
                          <a:solidFill>
                            <a:srgbClr val="434343"/>
                          </a:solidFill>
                          <a:latin typeface="Roboto Condensed Italics"/>
                        </a:rPr>
                        <a:t>+ Yêu thương bản thân, tin tưởng và tự hào về chính mình.</a:t>
                      </a:r>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bl>
          </a:graphicData>
        </a:graphic>
      </p:graphicFrame>
      <p:sp>
        <p:nvSpPr>
          <p:cNvPr id="4" name="Freeform 4"/>
          <p:cNvSpPr/>
          <p:nvPr/>
        </p:nvSpPr>
        <p:spPr>
          <a:xfrm>
            <a:off x="4721579" y="279340"/>
            <a:ext cx="1678466" cy="1667976"/>
          </a:xfrm>
          <a:custGeom>
            <a:avLst/>
            <a:gdLst/>
            <a:ahLst/>
            <a:cxnLst/>
            <a:rect l="l" t="t" r="r" b="b"/>
            <a:pathLst>
              <a:path w="1678466" h="1667976">
                <a:moveTo>
                  <a:pt x="0" y="0"/>
                </a:moveTo>
                <a:lnTo>
                  <a:pt x="1678466" y="0"/>
                </a:lnTo>
                <a:lnTo>
                  <a:pt x="1678466" y="1667976"/>
                </a:lnTo>
                <a:lnTo>
                  <a:pt x="0" y="166797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TextBox 5"/>
          <p:cNvSpPr txBox="1"/>
          <p:nvPr/>
        </p:nvSpPr>
        <p:spPr>
          <a:xfrm>
            <a:off x="6529171" y="12640"/>
            <a:ext cx="5954184" cy="1661794"/>
          </a:xfrm>
          <a:prstGeom prst="rect">
            <a:avLst/>
          </a:prstGeom>
        </p:spPr>
        <p:txBody>
          <a:bodyPr lIns="0" tIns="0" rIns="0" bIns="0" rtlCol="0" anchor="t">
            <a:spAutoFit/>
          </a:bodyPr>
          <a:lstStyle/>
          <a:p>
            <a:pPr algn="ctr">
              <a:lnSpc>
                <a:spcPts val="12880"/>
              </a:lnSpc>
            </a:pPr>
            <a:r>
              <a:rPr lang="en-US" sz="9200">
                <a:solidFill>
                  <a:srgbClr val="AB5333"/>
                </a:solidFill>
                <a:latin typeface="#9Slide05 IcielSanelma"/>
              </a:rPr>
              <a:t>Gợi ý câu trả lời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233137" y="3540179"/>
          <a:ext cx="17821725" cy="4745669"/>
        </p:xfrm>
        <a:graphic>
          <a:graphicData uri="http://schemas.openxmlformats.org/drawingml/2006/table">
            <a:tbl>
              <a:tblPr/>
              <a:tblGrid>
                <a:gridCol w="6439911">
                  <a:extLst>
                    <a:ext uri="{9D8B030D-6E8A-4147-A177-3AD203B41FA5}">
                      <a16:colId xmlns:a16="http://schemas.microsoft.com/office/drawing/2014/main" xmlns="" val="20000"/>
                    </a:ext>
                  </a:extLst>
                </a:gridCol>
                <a:gridCol w="11381814">
                  <a:extLst>
                    <a:ext uri="{9D8B030D-6E8A-4147-A177-3AD203B41FA5}">
                      <a16:colId xmlns:a16="http://schemas.microsoft.com/office/drawing/2014/main" xmlns="" val="20001"/>
                    </a:ext>
                  </a:extLst>
                </a:gridCol>
              </a:tblGrid>
              <a:tr h="886768">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3858901">
                <a:tc>
                  <a:txBody>
                    <a:bodyPr/>
                    <a:lstStyle/>
                    <a:p>
                      <a:pPr algn="l">
                        <a:lnSpc>
                          <a:spcPts val="4620"/>
                        </a:lnSpc>
                        <a:defRPr/>
                      </a:pPr>
                      <a:r>
                        <a:rPr lang="en-US" sz="3300">
                          <a:solidFill>
                            <a:srgbClr val="927037"/>
                          </a:solidFill>
                          <a:latin typeface="Roboto Condensed Bold"/>
                        </a:rPr>
                        <a:t>Câu 3. </a:t>
                      </a:r>
                      <a:r>
                        <a:rPr lang="en-US" sz="3300">
                          <a:solidFill>
                            <a:srgbClr val="927037"/>
                          </a:solidFill>
                          <a:latin typeface="Roboto Condensed"/>
                        </a:rPr>
                        <a:t>Người viết nêu ý kiến trái chiều và phản bác như thế nào?</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just">
                        <a:lnSpc>
                          <a:spcPts val="4620"/>
                        </a:lnSpc>
                        <a:defRPr/>
                      </a:pPr>
                      <a:r>
                        <a:rPr lang="en-US" sz="3300">
                          <a:solidFill>
                            <a:srgbClr val="434343"/>
                          </a:solidFill>
                          <a:latin typeface="Roboto Condensed"/>
                        </a:rPr>
                        <a:t>– Người viết nêu kiến trái chiều: nhiều người cho rằng chia sẻ chẳng có ích gì, có khi lại càng buồn thêm; giấu kín nỗi buồn sẽ đỡ bị tổn thương và đỡ mất thời gian; đưa ra ý kiến phản bác: những người gần gũi, yêu thương và có trách nhiệm với mình chắc chắn sẽ sẵn sàng giúp đỡ khi mình cần; mục đích: nhấn mạnh sự cần thiết của việc chia sẻ nỗi buồn, tìm kiếm sự giúp đỡ khi cần thiết</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bl>
          </a:graphicData>
        </a:graphic>
      </p:graphicFrame>
      <p:sp>
        <p:nvSpPr>
          <p:cNvPr id="4" name="Freeform 4"/>
          <p:cNvSpPr/>
          <p:nvPr/>
        </p:nvSpPr>
        <p:spPr>
          <a:xfrm>
            <a:off x="3897376" y="645196"/>
            <a:ext cx="2653315" cy="2636732"/>
          </a:xfrm>
          <a:custGeom>
            <a:avLst/>
            <a:gdLst/>
            <a:ahLst/>
            <a:cxnLst/>
            <a:rect l="l" t="t" r="r" b="b"/>
            <a:pathLst>
              <a:path w="2653315" h="2636732">
                <a:moveTo>
                  <a:pt x="0" y="0"/>
                </a:moveTo>
                <a:lnTo>
                  <a:pt x="2653316" y="0"/>
                </a:lnTo>
                <a:lnTo>
                  <a:pt x="2653316" y="2636732"/>
                </a:lnTo>
                <a:lnTo>
                  <a:pt x="0" y="263673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TextBox 5"/>
          <p:cNvSpPr txBox="1"/>
          <p:nvPr/>
        </p:nvSpPr>
        <p:spPr>
          <a:xfrm>
            <a:off x="6550692" y="811216"/>
            <a:ext cx="5954184" cy="1661794"/>
          </a:xfrm>
          <a:prstGeom prst="rect">
            <a:avLst/>
          </a:prstGeom>
        </p:spPr>
        <p:txBody>
          <a:bodyPr lIns="0" tIns="0" rIns="0" bIns="0" rtlCol="0" anchor="t">
            <a:spAutoFit/>
          </a:bodyPr>
          <a:lstStyle/>
          <a:p>
            <a:pPr algn="ctr">
              <a:lnSpc>
                <a:spcPts val="12880"/>
              </a:lnSpc>
            </a:pPr>
            <a:r>
              <a:rPr lang="en-US" sz="9200">
                <a:solidFill>
                  <a:srgbClr val="AB5333"/>
                </a:solidFill>
                <a:latin typeface="#9Slide05 IcielSanelma"/>
              </a:rPr>
              <a:t>Gợi ý câu trả lời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233137" y="1409608"/>
          <a:ext cx="17821725" cy="8231818"/>
        </p:xfrm>
        <a:graphic>
          <a:graphicData uri="http://schemas.openxmlformats.org/drawingml/2006/table">
            <a:tbl>
              <a:tblPr/>
              <a:tblGrid>
                <a:gridCol w="6439911">
                  <a:extLst>
                    <a:ext uri="{9D8B030D-6E8A-4147-A177-3AD203B41FA5}">
                      <a16:colId xmlns:a16="http://schemas.microsoft.com/office/drawing/2014/main" xmlns="" val="20000"/>
                    </a:ext>
                  </a:extLst>
                </a:gridCol>
                <a:gridCol w="11381814">
                  <a:extLst>
                    <a:ext uri="{9D8B030D-6E8A-4147-A177-3AD203B41FA5}">
                      <a16:colId xmlns:a16="http://schemas.microsoft.com/office/drawing/2014/main" xmlns="" val="20001"/>
                    </a:ext>
                  </a:extLst>
                </a:gridCol>
              </a:tblGrid>
              <a:tr h="878189">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7353629">
                <a:tc>
                  <a:txBody>
                    <a:bodyPr/>
                    <a:lstStyle/>
                    <a:p>
                      <a:pPr algn="just">
                        <a:lnSpc>
                          <a:spcPts val="4620"/>
                        </a:lnSpc>
                        <a:defRPr/>
                      </a:pPr>
                      <a:r>
                        <a:rPr lang="en-US" sz="3300">
                          <a:solidFill>
                            <a:srgbClr val="927037"/>
                          </a:solidFill>
                          <a:latin typeface="Roboto Condensed Bold"/>
                        </a:rPr>
                        <a:t>Câu 4. </a:t>
                      </a:r>
                      <a:r>
                        <a:rPr lang="en-US" sz="3300">
                          <a:solidFill>
                            <a:srgbClr val="927037"/>
                          </a:solidFill>
                          <a:latin typeface="Roboto Condensed"/>
                        </a:rPr>
                        <a:t>Người viết nêu bằng chứng để làm sáng tỏ ý kiến của mình như thế nào? Em học được gì từ việc lựa chọn và nêu bằng chứng trong bài viết tham khảo?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just">
                        <a:lnSpc>
                          <a:spcPts val="4620"/>
                        </a:lnSpc>
                        <a:defRPr/>
                      </a:pPr>
                      <a:r>
                        <a:rPr lang="en-US" sz="3300">
                          <a:solidFill>
                            <a:srgbClr val="434343"/>
                          </a:solidFill>
                          <a:latin typeface="Roboto Condensed"/>
                        </a:rPr>
                        <a:t> Với mỗi luận điểm, người viết thường đưa ra những bằng chứng từ trải nghiệm của bản thân; làm sáng tỏ vấn đề bàn luận qua bằng chứng. </a:t>
                      </a:r>
                      <a:endParaRPr lang="en-US" sz="1100"/>
                    </a:p>
                    <a:p>
                      <a:pPr algn="just">
                        <a:lnSpc>
                          <a:spcPts val="4620"/>
                        </a:lnSpc>
                      </a:pPr>
                      <a:r>
                        <a:rPr lang="en-US" sz="3300">
                          <a:solidFill>
                            <a:srgbClr val="434343"/>
                          </a:solidFill>
                          <a:latin typeface="Roboto Condensed"/>
                        </a:rPr>
                        <a:t>Ví dụ: </a:t>
                      </a:r>
                      <a:r>
                        <a:rPr lang="en-US" sz="3300">
                          <a:solidFill>
                            <a:srgbClr val="434343"/>
                          </a:solidFill>
                          <a:latin typeface="Roboto Condensed Italics"/>
                        </a:rPr>
                        <a:t>Để làm sáng tỏ ý kiến “bỏ đói” nỗi buồn, nuôi dưỡng niềm vui, người viết nêu những việc mình làm để quên nỗi buồn: chạy bộ, nghe nhạc, xem phim, đọc sách, nói chuyện với bạn bè, chăm sóc bản thân, sắp xếp lại góc học tập, dọn dẹp căn phòng,...; khẳng định việc tập trung thời gian và tâm trí vào việc nuôi dưỡng niềm vui, hoàn thành công việc sẽ khiến nỗi buồn tự bỏ đi. </a:t>
                      </a:r>
                    </a:p>
                    <a:p>
                      <a:pPr algn="just">
                        <a:lnSpc>
                          <a:spcPts val="4620"/>
                        </a:lnSpc>
                      </a:pPr>
                      <a:r>
                        <a:rPr lang="en-US" sz="3300">
                          <a:solidFill>
                            <a:srgbClr val="434343"/>
                          </a:solidFill>
                          <a:latin typeface="Roboto Condensed"/>
                        </a:rPr>
                        <a:t>Bài học: lựa chọn bằng chứng xác đáng; bằng chứng từ trải nghiệm của người viết; kết hợp nêu và phân tích, đánh giá ý nghĩa của bằng chứng.</a:t>
                      </a:r>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bl>
          </a:graphicData>
        </a:graphic>
      </p:graphicFrame>
      <p:sp>
        <p:nvSpPr>
          <p:cNvPr id="4" name="Freeform 4"/>
          <p:cNvSpPr/>
          <p:nvPr/>
        </p:nvSpPr>
        <p:spPr>
          <a:xfrm>
            <a:off x="5450406" y="-71593"/>
            <a:ext cx="1490517" cy="1481201"/>
          </a:xfrm>
          <a:custGeom>
            <a:avLst/>
            <a:gdLst/>
            <a:ahLst/>
            <a:cxnLst/>
            <a:rect l="l" t="t" r="r" b="b"/>
            <a:pathLst>
              <a:path w="1490517" h="1481201">
                <a:moveTo>
                  <a:pt x="0" y="0"/>
                </a:moveTo>
                <a:lnTo>
                  <a:pt x="1490517" y="0"/>
                </a:lnTo>
                <a:lnTo>
                  <a:pt x="1490517" y="1481201"/>
                </a:lnTo>
                <a:lnTo>
                  <a:pt x="0" y="1481201"/>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TextBox 5"/>
          <p:cNvSpPr txBox="1"/>
          <p:nvPr/>
        </p:nvSpPr>
        <p:spPr>
          <a:xfrm>
            <a:off x="7113090" y="-21245"/>
            <a:ext cx="5536110" cy="1347164"/>
          </a:xfrm>
          <a:prstGeom prst="rect">
            <a:avLst/>
          </a:prstGeom>
        </p:spPr>
        <p:txBody>
          <a:bodyPr wrap="square" lIns="0" tIns="0" rIns="0" bIns="0" rtlCol="0" anchor="t">
            <a:spAutoFit/>
          </a:bodyPr>
          <a:lstStyle/>
          <a:p>
            <a:pPr algn="ctr">
              <a:lnSpc>
                <a:spcPts val="11011"/>
              </a:lnSpc>
            </a:pPr>
            <a:r>
              <a:rPr lang="en-US" sz="7865" dirty="0" err="1">
                <a:solidFill>
                  <a:srgbClr val="AB5333"/>
                </a:solidFill>
                <a:latin typeface="#9Slide05 IcielSanelma"/>
              </a:rPr>
              <a:t>Gợi</a:t>
            </a:r>
            <a:r>
              <a:rPr lang="en-US" sz="7865" dirty="0">
                <a:solidFill>
                  <a:srgbClr val="AB5333"/>
                </a:solidFill>
                <a:latin typeface="#9Slide05 IcielSanelma"/>
              </a:rPr>
              <a:t> ý </a:t>
            </a:r>
            <a:r>
              <a:rPr lang="en-US" sz="7865" dirty="0" err="1">
                <a:solidFill>
                  <a:srgbClr val="AB5333"/>
                </a:solidFill>
                <a:latin typeface="#9Slide05 IcielSanelma"/>
              </a:rPr>
              <a:t>câu</a:t>
            </a:r>
            <a:r>
              <a:rPr lang="en-US" sz="7865" dirty="0">
                <a:solidFill>
                  <a:srgbClr val="AB5333"/>
                </a:solidFill>
                <a:latin typeface="#9Slide05 IcielSanelma"/>
              </a:rPr>
              <a:t> </a:t>
            </a:r>
            <a:r>
              <a:rPr lang="en-US" sz="7865" dirty="0" err="1">
                <a:solidFill>
                  <a:srgbClr val="AB5333"/>
                </a:solidFill>
                <a:latin typeface="#9Slide05 IcielSanelma"/>
              </a:rPr>
              <a:t>trả</a:t>
            </a:r>
            <a:r>
              <a:rPr lang="en-US" sz="7865" dirty="0">
                <a:solidFill>
                  <a:srgbClr val="AB5333"/>
                </a:solidFill>
                <a:latin typeface="#9Slide05 IcielSanelma"/>
              </a:rPr>
              <a:t> </a:t>
            </a:r>
            <a:r>
              <a:rPr lang="en-US" sz="7865" dirty="0" err="1">
                <a:solidFill>
                  <a:srgbClr val="AB5333"/>
                </a:solidFill>
                <a:latin typeface="#9Slide05 IcielSanelma"/>
              </a:rPr>
              <a:t>lời</a:t>
            </a:r>
            <a:endParaRPr lang="en-US" sz="7865" dirty="0">
              <a:solidFill>
                <a:srgbClr val="AB5333"/>
              </a:solidFill>
              <a:latin typeface="#9Slide05 IcielSanelma"/>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339310" y="3023677"/>
          <a:ext cx="17609380" cy="4745669"/>
        </p:xfrm>
        <a:graphic>
          <a:graphicData uri="http://schemas.openxmlformats.org/drawingml/2006/table">
            <a:tbl>
              <a:tblPr/>
              <a:tblGrid>
                <a:gridCol w="6392904">
                  <a:extLst>
                    <a:ext uri="{9D8B030D-6E8A-4147-A177-3AD203B41FA5}">
                      <a16:colId xmlns:a16="http://schemas.microsoft.com/office/drawing/2014/main" xmlns="" val="20000"/>
                    </a:ext>
                  </a:extLst>
                </a:gridCol>
                <a:gridCol w="11216476">
                  <a:extLst>
                    <a:ext uri="{9D8B030D-6E8A-4147-A177-3AD203B41FA5}">
                      <a16:colId xmlns:a16="http://schemas.microsoft.com/office/drawing/2014/main" xmlns="" val="20001"/>
                    </a:ext>
                  </a:extLst>
                </a:gridCol>
              </a:tblGrid>
              <a:tr h="886768">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3858901">
                <a:tc>
                  <a:txBody>
                    <a:bodyPr/>
                    <a:lstStyle/>
                    <a:p>
                      <a:pPr algn="l">
                        <a:lnSpc>
                          <a:spcPts val="4620"/>
                        </a:lnSpc>
                        <a:defRPr/>
                      </a:pPr>
                      <a:r>
                        <a:rPr lang="en-US" sz="3300">
                          <a:solidFill>
                            <a:srgbClr val="927037"/>
                          </a:solidFill>
                          <a:latin typeface="Roboto Condensed Bold"/>
                        </a:rPr>
                        <a:t>Câu 5. </a:t>
                      </a:r>
                      <a:r>
                        <a:rPr lang="en-US" sz="3300">
                          <a:solidFill>
                            <a:srgbClr val="927037"/>
                          </a:solidFill>
                          <a:latin typeface="Roboto Condensed"/>
                        </a:rPr>
                        <a:t>Nội dung phần Kết bài của bài viết tham khảo là gì? Em học được gì từ cách viết kết bài này?</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just">
                        <a:lnSpc>
                          <a:spcPts val="4620"/>
                        </a:lnSpc>
                        <a:defRPr/>
                      </a:pPr>
                      <a:r>
                        <a:rPr lang="en-US" sz="3300">
                          <a:solidFill>
                            <a:srgbClr val="434343"/>
                          </a:solidFill>
                          <a:latin typeface="Roboto Condensed"/>
                        </a:rPr>
                        <a:t>- Trong phần Kết bài, người viết khẳng định ý nghĩa của việc trưởng thành qua nỗi buồn. </a:t>
                      </a:r>
                      <a:endParaRPr lang="en-US" sz="1100"/>
                    </a:p>
                    <a:p>
                      <a:pPr algn="just">
                        <a:lnSpc>
                          <a:spcPts val="4620"/>
                        </a:lnSpc>
                      </a:pPr>
                      <a:r>
                        <a:rPr lang="en-US" sz="3300">
                          <a:solidFill>
                            <a:srgbClr val="434343"/>
                          </a:solidFill>
                          <a:latin typeface="Roboto Condensed"/>
                        </a:rPr>
                        <a:t>- Bài học rút ra: phần Kết bài của bài văn nghị luận về một vấn đề cần giải quyết cần nhấn mạnh ý nghĩa của vấn đề bàn luận và ý nghĩa của việc giải quyết vấn đề đó.</a:t>
                      </a:r>
                    </a:p>
                    <a:p>
                      <a:pPr algn="just">
                        <a:lnSpc>
                          <a:spcPts val="4620"/>
                        </a:lnSpc>
                      </a:pPr>
                      <a:endParaRPr lang="en-US" sz="3300">
                        <a:solidFill>
                          <a:srgbClr val="434343"/>
                        </a:solidFill>
                        <a:latin typeface="Roboto Condensed"/>
                      </a:endParaRPr>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bl>
          </a:graphicData>
        </a:graphic>
      </p:graphicFrame>
      <p:sp>
        <p:nvSpPr>
          <p:cNvPr id="4" name="Freeform 4"/>
          <p:cNvSpPr/>
          <p:nvPr/>
        </p:nvSpPr>
        <p:spPr>
          <a:xfrm>
            <a:off x="4603777" y="1098286"/>
            <a:ext cx="1839310" cy="1827815"/>
          </a:xfrm>
          <a:custGeom>
            <a:avLst/>
            <a:gdLst/>
            <a:ahLst/>
            <a:cxnLst/>
            <a:rect l="l" t="t" r="r" b="b"/>
            <a:pathLst>
              <a:path w="1839310" h="1827815">
                <a:moveTo>
                  <a:pt x="0" y="0"/>
                </a:moveTo>
                <a:lnTo>
                  <a:pt x="1839310" y="0"/>
                </a:lnTo>
                <a:lnTo>
                  <a:pt x="1839310" y="1827815"/>
                </a:lnTo>
                <a:lnTo>
                  <a:pt x="0" y="182781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TextBox 5"/>
          <p:cNvSpPr txBox="1"/>
          <p:nvPr/>
        </p:nvSpPr>
        <p:spPr>
          <a:xfrm>
            <a:off x="6679817" y="831586"/>
            <a:ext cx="5954184" cy="1661794"/>
          </a:xfrm>
          <a:prstGeom prst="rect">
            <a:avLst/>
          </a:prstGeom>
        </p:spPr>
        <p:txBody>
          <a:bodyPr lIns="0" tIns="0" rIns="0" bIns="0" rtlCol="0" anchor="t">
            <a:spAutoFit/>
          </a:bodyPr>
          <a:lstStyle/>
          <a:p>
            <a:pPr algn="ctr">
              <a:lnSpc>
                <a:spcPts val="12880"/>
              </a:lnSpc>
            </a:pPr>
            <a:r>
              <a:rPr lang="en-US" sz="9200">
                <a:solidFill>
                  <a:srgbClr val="AB5333"/>
                </a:solidFill>
                <a:latin typeface="#9Slide05 IcielSanelma"/>
              </a:rPr>
              <a:t>Gợi ý câu trả lời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aphicFrame>
        <p:nvGraphicFramePr>
          <p:cNvPr id="3" name="Table 3"/>
          <p:cNvGraphicFramePr>
            <a:graphicFrameLocks noGrp="1"/>
          </p:cNvGraphicFramePr>
          <p:nvPr/>
        </p:nvGraphicFramePr>
        <p:xfrm>
          <a:off x="433686" y="2480153"/>
          <a:ext cx="17420627" cy="5326693"/>
        </p:xfrm>
        <a:graphic>
          <a:graphicData uri="http://schemas.openxmlformats.org/drawingml/2006/table">
            <a:tbl>
              <a:tblPr/>
              <a:tblGrid>
                <a:gridCol w="6393327">
                  <a:extLst>
                    <a:ext uri="{9D8B030D-6E8A-4147-A177-3AD203B41FA5}">
                      <a16:colId xmlns:a16="http://schemas.microsoft.com/office/drawing/2014/main" xmlns="" val="20000"/>
                    </a:ext>
                  </a:extLst>
                </a:gridCol>
                <a:gridCol w="11027300">
                  <a:extLst>
                    <a:ext uri="{9D8B030D-6E8A-4147-A177-3AD203B41FA5}">
                      <a16:colId xmlns:a16="http://schemas.microsoft.com/office/drawing/2014/main" xmlns="" val="20001"/>
                    </a:ext>
                  </a:extLst>
                </a:gridCol>
              </a:tblGrid>
              <a:tr h="884542">
                <a:tc>
                  <a:txBody>
                    <a:bodyPr/>
                    <a:lstStyle/>
                    <a:p>
                      <a:pPr algn="ctr">
                        <a:lnSpc>
                          <a:spcPts val="4620"/>
                        </a:lnSpc>
                        <a:defRPr/>
                      </a:pPr>
                      <a:r>
                        <a:rPr lang="en-US" sz="3300">
                          <a:solidFill>
                            <a:srgbClr val="705426"/>
                          </a:solidFill>
                          <a:latin typeface="Roboto Condensed Bold"/>
                        </a:rPr>
                        <a:t>Câu hỏi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tc>
                  <a:txBody>
                    <a:bodyPr/>
                    <a:lstStyle/>
                    <a:p>
                      <a:pPr algn="ctr">
                        <a:lnSpc>
                          <a:spcPts val="4620"/>
                        </a:lnSpc>
                        <a:defRPr/>
                      </a:pPr>
                      <a:r>
                        <a:rPr lang="en-US" sz="3300">
                          <a:solidFill>
                            <a:srgbClr val="705426"/>
                          </a:solidFill>
                          <a:latin typeface="Roboto Condensed Bold"/>
                        </a:rPr>
                        <a:t>Phần trả lời </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E1CAA3"/>
                    </a:solidFill>
                  </a:tcPr>
                </a:tc>
                <a:extLst>
                  <a:ext uri="{0D108BD9-81ED-4DB2-BD59-A6C34878D82A}">
                    <a16:rowId xmlns:a16="http://schemas.microsoft.com/office/drawing/2014/main" xmlns="" val="10000"/>
                  </a:ext>
                </a:extLst>
              </a:tr>
              <a:tr h="4442151">
                <a:tc>
                  <a:txBody>
                    <a:bodyPr/>
                    <a:lstStyle/>
                    <a:p>
                      <a:pPr algn="just">
                        <a:lnSpc>
                          <a:spcPts val="4620"/>
                        </a:lnSpc>
                        <a:defRPr/>
                      </a:pPr>
                      <a:r>
                        <a:rPr lang="en-US" sz="3300">
                          <a:solidFill>
                            <a:srgbClr val="927037"/>
                          </a:solidFill>
                          <a:latin typeface="Roboto Condensed Bold"/>
                        </a:rPr>
                        <a:t>Câu 6. </a:t>
                      </a:r>
                      <a:r>
                        <a:rPr lang="en-US" sz="3300">
                          <a:solidFill>
                            <a:srgbClr val="927037"/>
                          </a:solidFill>
                          <a:latin typeface="Roboto Condensed"/>
                        </a:rPr>
                        <a:t>Bài viết tham khảo có đáp ứng được yêu cầu đối với bài văn nghị luận về một vấn đề cần giải quyết không? Dấu hiệu nào để em khẳng định như vậy?</a:t>
                      </a:r>
                      <a:endParaRPr lang="en-US" sz="1100"/>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4F1D9"/>
                    </a:solidFill>
                  </a:tcPr>
                </a:tc>
                <a:tc>
                  <a:txBody>
                    <a:bodyPr/>
                    <a:lstStyle/>
                    <a:p>
                      <a:pPr algn="just">
                        <a:lnSpc>
                          <a:spcPts val="4620"/>
                        </a:lnSpc>
                        <a:defRPr/>
                      </a:pPr>
                      <a:r>
                        <a:rPr lang="en-US" sz="3300">
                          <a:solidFill>
                            <a:srgbClr val="434343"/>
                          </a:solidFill>
                          <a:latin typeface="Roboto Condensed"/>
                        </a:rPr>
                        <a:t>Bài viết tham khảo đã đáp ứng được yêu cầu của bài văn nghị luận về một vấn đề cần giải quyết.</a:t>
                      </a:r>
                      <a:endParaRPr lang="en-US" sz="1100"/>
                    </a:p>
                    <a:p>
                      <a:pPr algn="just">
                        <a:lnSpc>
                          <a:spcPts val="4620"/>
                        </a:lnSpc>
                      </a:pPr>
                      <a:r>
                        <a:rPr lang="en-US" sz="3300">
                          <a:solidFill>
                            <a:srgbClr val="434343"/>
                          </a:solidFill>
                          <a:latin typeface="Roboto Condensed"/>
                        </a:rPr>
                        <a:t>→ Vì: Bài viết: Bàn luận về vấn đề nỗi buồn giúp chúng ta trưởng thành hơn, giúp người đọc thấy được ý nghĩa và phương hướng vượt qua nỗi. Bằng cách đưa ra được những lí lẽ thuyết phục, bằng chứng đa dạng; có ý kiến trái chiều và phản bác bằng lí lẽ sắc bén.</a:t>
                      </a:r>
                    </a:p>
                  </a:txBody>
                  <a:tcPr marL="106994" marR="106994" marT="106994" marB="106994" anchor="ctr">
                    <a:lnL w="5350" cap="flat" cmpd="sng" algn="ctr">
                      <a:solidFill>
                        <a:srgbClr val="927037"/>
                      </a:solidFill>
                      <a:prstDash val="solid"/>
                      <a:round/>
                      <a:headEnd type="none" w="med" len="med"/>
                      <a:tailEnd type="none" w="med" len="med"/>
                    </a:lnL>
                    <a:lnR w="5350" cap="flat" cmpd="sng" algn="ctr">
                      <a:solidFill>
                        <a:srgbClr val="927037"/>
                      </a:solidFill>
                      <a:prstDash val="solid"/>
                      <a:round/>
                      <a:headEnd type="none" w="med" len="med"/>
                      <a:tailEnd type="none" w="med" len="med"/>
                    </a:lnR>
                    <a:lnT w="5350" cap="flat" cmpd="sng" algn="ctr">
                      <a:solidFill>
                        <a:srgbClr val="927037"/>
                      </a:solidFill>
                      <a:prstDash val="solid"/>
                      <a:round/>
                      <a:headEnd type="none" w="med" len="med"/>
                      <a:tailEnd type="none" w="med" len="med"/>
                    </a:lnT>
                    <a:lnB w="5350" cap="flat" cmpd="sng" algn="ctr">
                      <a:solidFill>
                        <a:srgbClr val="927037"/>
                      </a:solidFill>
                      <a:prstDash val="solid"/>
                      <a:round/>
                      <a:headEnd type="none" w="med" len="med"/>
                      <a:tailEnd type="none" w="med" len="med"/>
                    </a:lnB>
                    <a:solidFill>
                      <a:srgbClr val="FFFEF4"/>
                    </a:solidFill>
                  </a:tcPr>
                </a:tc>
                <a:extLst>
                  <a:ext uri="{0D108BD9-81ED-4DB2-BD59-A6C34878D82A}">
                    <a16:rowId xmlns:a16="http://schemas.microsoft.com/office/drawing/2014/main" xmlns="" val="10001"/>
                  </a:ext>
                </a:extLst>
              </a:tr>
            </a:tbl>
          </a:graphicData>
        </a:graphic>
      </p:graphicFrame>
      <p:sp>
        <p:nvSpPr>
          <p:cNvPr id="4" name="Freeform 4"/>
          <p:cNvSpPr/>
          <p:nvPr/>
        </p:nvSpPr>
        <p:spPr>
          <a:xfrm>
            <a:off x="4194879" y="483893"/>
            <a:ext cx="1839310" cy="1827815"/>
          </a:xfrm>
          <a:custGeom>
            <a:avLst/>
            <a:gdLst/>
            <a:ahLst/>
            <a:cxnLst/>
            <a:rect l="l" t="t" r="r" b="b"/>
            <a:pathLst>
              <a:path w="1839310" h="1827815">
                <a:moveTo>
                  <a:pt x="0" y="0"/>
                </a:moveTo>
                <a:lnTo>
                  <a:pt x="1839311" y="0"/>
                </a:lnTo>
                <a:lnTo>
                  <a:pt x="1839311" y="1827815"/>
                </a:lnTo>
                <a:lnTo>
                  <a:pt x="0" y="182781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TextBox 5"/>
          <p:cNvSpPr txBox="1"/>
          <p:nvPr/>
        </p:nvSpPr>
        <p:spPr>
          <a:xfrm>
            <a:off x="6400045" y="445360"/>
            <a:ext cx="5954184" cy="1661794"/>
          </a:xfrm>
          <a:prstGeom prst="rect">
            <a:avLst/>
          </a:prstGeom>
        </p:spPr>
        <p:txBody>
          <a:bodyPr lIns="0" tIns="0" rIns="0" bIns="0" rtlCol="0" anchor="t">
            <a:spAutoFit/>
          </a:bodyPr>
          <a:lstStyle/>
          <a:p>
            <a:pPr algn="ctr">
              <a:lnSpc>
                <a:spcPts val="12880"/>
              </a:lnSpc>
            </a:pPr>
            <a:r>
              <a:rPr lang="en-US" sz="9200">
                <a:solidFill>
                  <a:srgbClr val="AB5333"/>
                </a:solidFill>
                <a:latin typeface="#9Slide05 IcielSanelma"/>
              </a:rPr>
              <a:t>Gợi ý câu trả lời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rot="105299">
            <a:off x="-1711635" y="578012"/>
            <a:ext cx="19819872" cy="5747763"/>
          </a:xfrm>
          <a:custGeom>
            <a:avLst/>
            <a:gdLst/>
            <a:ahLst/>
            <a:cxnLst/>
            <a:rect l="l" t="t" r="r" b="b"/>
            <a:pathLst>
              <a:path w="19819872" h="5747763">
                <a:moveTo>
                  <a:pt x="0" y="0"/>
                </a:moveTo>
                <a:lnTo>
                  <a:pt x="19819872" y="0"/>
                </a:lnTo>
                <a:lnTo>
                  <a:pt x="19819872" y="5747763"/>
                </a:lnTo>
                <a:lnTo>
                  <a:pt x="0" y="574776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8497490" y="4552583"/>
            <a:ext cx="9694112" cy="5440821"/>
          </a:xfrm>
          <a:custGeom>
            <a:avLst/>
            <a:gdLst/>
            <a:ahLst/>
            <a:cxnLst/>
            <a:rect l="l" t="t" r="r" b="b"/>
            <a:pathLst>
              <a:path w="9694112" h="5440821">
                <a:moveTo>
                  <a:pt x="0" y="0"/>
                </a:moveTo>
                <a:lnTo>
                  <a:pt x="9694113" y="0"/>
                </a:lnTo>
                <a:lnTo>
                  <a:pt x="9694113" y="5440820"/>
                </a:lnTo>
                <a:lnTo>
                  <a:pt x="0" y="5440820"/>
                </a:lnTo>
                <a:lnTo>
                  <a:pt x="0" y="0"/>
                </a:lnTo>
                <a:close/>
              </a:path>
            </a:pathLst>
          </a:custGeom>
          <a:blipFill>
            <a:blip r:embed="rId9"/>
            <a:stretch>
              <a:fillRect/>
            </a:stretch>
          </a:blipFill>
        </p:spPr>
      </p:sp>
      <p:sp>
        <p:nvSpPr>
          <p:cNvPr id="6" name="TextBox 6"/>
          <p:cNvSpPr txBox="1"/>
          <p:nvPr/>
        </p:nvSpPr>
        <p:spPr>
          <a:xfrm>
            <a:off x="520035" y="199662"/>
            <a:ext cx="13163735" cy="1171575"/>
          </a:xfrm>
          <a:prstGeom prst="rect">
            <a:avLst/>
          </a:prstGeom>
        </p:spPr>
        <p:txBody>
          <a:bodyPr lIns="0" tIns="0" rIns="0" bIns="0" rtlCol="0" anchor="t">
            <a:spAutoFit/>
          </a:bodyPr>
          <a:lstStyle/>
          <a:p>
            <a:pPr algn="ctr">
              <a:lnSpc>
                <a:spcPts val="8688"/>
              </a:lnSpc>
            </a:pPr>
            <a:r>
              <a:rPr lang="en-US" sz="7240">
                <a:solidFill>
                  <a:srgbClr val="5A3114"/>
                </a:solidFill>
                <a:latin typeface="#9Slide05 IcielSanelma"/>
              </a:rPr>
              <a:t>II. PHÂN TÍCH BÀI VIẾT THAM KHẢO</a:t>
            </a:r>
          </a:p>
        </p:txBody>
      </p:sp>
      <p:sp>
        <p:nvSpPr>
          <p:cNvPr id="7" name="TextBox 7"/>
          <p:cNvSpPr txBox="1"/>
          <p:nvPr/>
        </p:nvSpPr>
        <p:spPr>
          <a:xfrm>
            <a:off x="1186648" y="1314358"/>
            <a:ext cx="3050249" cy="773431"/>
          </a:xfrm>
          <a:prstGeom prst="rect">
            <a:avLst/>
          </a:prstGeom>
        </p:spPr>
        <p:txBody>
          <a:bodyPr lIns="0" tIns="0" rIns="0" bIns="0" rtlCol="0" anchor="t">
            <a:spAutoFit/>
          </a:bodyPr>
          <a:lstStyle/>
          <a:p>
            <a:pPr algn="ctr">
              <a:lnSpc>
                <a:spcPts val="6209"/>
              </a:lnSpc>
              <a:spcBef>
                <a:spcPct val="0"/>
              </a:spcBef>
            </a:pPr>
            <a:r>
              <a:rPr lang="en-US" sz="4499">
                <a:solidFill>
                  <a:srgbClr val="AB5333"/>
                </a:solidFill>
                <a:latin typeface="Roboto Condensed Bold"/>
              </a:rPr>
              <a:t>1. Nội dung:  </a:t>
            </a:r>
          </a:p>
        </p:txBody>
      </p:sp>
      <p:sp>
        <p:nvSpPr>
          <p:cNvPr id="8" name="TextBox 8"/>
          <p:cNvSpPr txBox="1"/>
          <p:nvPr/>
        </p:nvSpPr>
        <p:spPr>
          <a:xfrm>
            <a:off x="283591" y="2321942"/>
            <a:ext cx="18024224" cy="773430"/>
          </a:xfrm>
          <a:prstGeom prst="rect">
            <a:avLst/>
          </a:prstGeom>
        </p:spPr>
        <p:txBody>
          <a:bodyPr lIns="0" tIns="0" rIns="0" bIns="0" rtlCol="0" anchor="t">
            <a:spAutoFit/>
          </a:bodyPr>
          <a:lstStyle/>
          <a:p>
            <a:pPr marL="971550" lvl="1" indent="-485775" algn="l">
              <a:lnSpc>
                <a:spcPts val="6209"/>
              </a:lnSpc>
              <a:buFont typeface="Arial"/>
              <a:buChar char="•"/>
            </a:pPr>
            <a:r>
              <a:rPr lang="en-US" sz="4500" dirty="0" err="1">
                <a:solidFill>
                  <a:srgbClr val="AB5333"/>
                </a:solidFill>
                <a:latin typeface="Roboto Condensed Bold"/>
              </a:rPr>
              <a:t>Bài</a:t>
            </a:r>
            <a:r>
              <a:rPr lang="en-US" sz="4500" dirty="0">
                <a:solidFill>
                  <a:srgbClr val="AB5333"/>
                </a:solidFill>
                <a:latin typeface="Roboto Condensed Bold"/>
              </a:rPr>
              <a:t> </a:t>
            </a:r>
            <a:r>
              <a:rPr lang="en-US" sz="4500" dirty="0" err="1">
                <a:solidFill>
                  <a:srgbClr val="AB5333"/>
                </a:solidFill>
                <a:latin typeface="Roboto Condensed Bold"/>
              </a:rPr>
              <a:t>văn</a:t>
            </a:r>
            <a:r>
              <a:rPr lang="en-US" sz="4500" dirty="0">
                <a:solidFill>
                  <a:srgbClr val="AB5333"/>
                </a:solidFill>
                <a:latin typeface="Roboto Condensed Bold"/>
              </a:rPr>
              <a:t> </a:t>
            </a:r>
            <a:r>
              <a:rPr lang="en-US" sz="4500" dirty="0" err="1">
                <a:solidFill>
                  <a:srgbClr val="AB5333"/>
                </a:solidFill>
                <a:latin typeface="Roboto Condensed Bold"/>
              </a:rPr>
              <a:t>viết</a:t>
            </a:r>
            <a:r>
              <a:rPr lang="en-US" sz="4500" dirty="0">
                <a:solidFill>
                  <a:srgbClr val="AB5333"/>
                </a:solidFill>
                <a:latin typeface="Roboto Condensed Bold"/>
              </a:rPr>
              <a:t> </a:t>
            </a:r>
            <a:r>
              <a:rPr lang="en-US" sz="4500" dirty="0" err="1">
                <a:solidFill>
                  <a:srgbClr val="AB5333"/>
                </a:solidFill>
                <a:latin typeface="Roboto Condensed Bold"/>
              </a:rPr>
              <a:t>về</a:t>
            </a:r>
            <a:r>
              <a:rPr lang="en-US" sz="4500" dirty="0">
                <a:solidFill>
                  <a:srgbClr val="AB5333"/>
                </a:solidFill>
                <a:latin typeface="Roboto Condensed Bold"/>
              </a:rPr>
              <a:t> </a:t>
            </a:r>
            <a:r>
              <a:rPr lang="en-US" sz="4500" dirty="0" err="1">
                <a:solidFill>
                  <a:srgbClr val="AB5333"/>
                </a:solidFill>
                <a:latin typeface="Roboto Condensed Bold"/>
              </a:rPr>
              <a:t>vấn</a:t>
            </a:r>
            <a:r>
              <a:rPr lang="en-US" sz="4500" dirty="0">
                <a:solidFill>
                  <a:srgbClr val="AB5333"/>
                </a:solidFill>
                <a:latin typeface="Roboto Condensed Bold"/>
              </a:rPr>
              <a:t> </a:t>
            </a:r>
            <a:r>
              <a:rPr lang="en-US" sz="4500" dirty="0" err="1">
                <a:solidFill>
                  <a:srgbClr val="AB5333"/>
                </a:solidFill>
                <a:latin typeface="Roboto Condensed Bold"/>
              </a:rPr>
              <a:t>đề</a:t>
            </a:r>
            <a:r>
              <a:rPr lang="en-US" sz="4500" dirty="0">
                <a:solidFill>
                  <a:srgbClr val="AB5333"/>
                </a:solidFill>
                <a:latin typeface="Roboto Condensed Bold"/>
              </a:rPr>
              <a:t>:</a:t>
            </a:r>
            <a:r>
              <a:rPr lang="en-US" sz="4500" dirty="0">
                <a:solidFill>
                  <a:srgbClr val="AB5333"/>
                </a:solidFill>
                <a:latin typeface="Roboto Condensed"/>
              </a:rPr>
              <a:t> </a:t>
            </a:r>
            <a:r>
              <a:rPr lang="en-US" sz="4500" dirty="0" err="1">
                <a:solidFill>
                  <a:srgbClr val="5A3114"/>
                </a:solidFill>
                <a:latin typeface="Roboto Condensed"/>
              </a:rPr>
              <a:t>Vượt</a:t>
            </a:r>
            <a:r>
              <a:rPr lang="en-US" sz="4500" dirty="0">
                <a:solidFill>
                  <a:srgbClr val="5A3114"/>
                </a:solidFill>
                <a:latin typeface="Roboto Condensed"/>
              </a:rPr>
              <a:t> qua </a:t>
            </a:r>
            <a:r>
              <a:rPr lang="en-US" sz="4500" dirty="0" err="1">
                <a:solidFill>
                  <a:srgbClr val="5A3114"/>
                </a:solidFill>
                <a:latin typeface="Roboto Condensed"/>
              </a:rPr>
              <a:t>nỗi</a:t>
            </a:r>
            <a:r>
              <a:rPr lang="en-US" sz="4500" dirty="0">
                <a:solidFill>
                  <a:srgbClr val="5A3114"/>
                </a:solidFill>
                <a:latin typeface="Roboto Condensed"/>
              </a:rPr>
              <a:t> </a:t>
            </a:r>
            <a:r>
              <a:rPr lang="en-US" sz="4500" dirty="0" err="1">
                <a:solidFill>
                  <a:srgbClr val="5A3114"/>
                </a:solidFill>
                <a:latin typeface="Roboto Condensed"/>
              </a:rPr>
              <a:t>buồn</a:t>
            </a:r>
            <a:r>
              <a:rPr lang="en-US" sz="4500" dirty="0">
                <a:solidFill>
                  <a:srgbClr val="5A3114"/>
                </a:solidFill>
                <a:latin typeface="Roboto Condensed"/>
              </a:rPr>
              <a:t> </a:t>
            </a:r>
            <a:r>
              <a:rPr lang="en-US" sz="4500" dirty="0" err="1">
                <a:solidFill>
                  <a:srgbClr val="5A3114"/>
                </a:solidFill>
                <a:latin typeface="Roboto Condensed"/>
              </a:rPr>
              <a:t>giúp</a:t>
            </a:r>
            <a:r>
              <a:rPr lang="en-US" sz="4500" dirty="0">
                <a:solidFill>
                  <a:srgbClr val="5A3114"/>
                </a:solidFill>
                <a:latin typeface="Roboto Condensed"/>
              </a:rPr>
              <a:t> </a:t>
            </a:r>
            <a:r>
              <a:rPr lang="en-US" sz="4500" dirty="0" err="1">
                <a:solidFill>
                  <a:srgbClr val="5A3114"/>
                </a:solidFill>
                <a:latin typeface="Roboto Condensed"/>
              </a:rPr>
              <a:t>chúng</a:t>
            </a:r>
            <a:r>
              <a:rPr lang="en-US" sz="4500" dirty="0">
                <a:solidFill>
                  <a:srgbClr val="5A3114"/>
                </a:solidFill>
                <a:latin typeface="Roboto Condensed"/>
              </a:rPr>
              <a:t> ta </a:t>
            </a:r>
            <a:r>
              <a:rPr lang="en-US" sz="4500" dirty="0" err="1">
                <a:solidFill>
                  <a:srgbClr val="5A3114"/>
                </a:solidFill>
                <a:latin typeface="Roboto Condensed"/>
              </a:rPr>
              <a:t>trưởng</a:t>
            </a:r>
            <a:r>
              <a:rPr lang="en-US" sz="4500" dirty="0">
                <a:solidFill>
                  <a:srgbClr val="5A3114"/>
                </a:solidFill>
                <a:latin typeface="Roboto Condensed"/>
              </a:rPr>
              <a:t> </a:t>
            </a:r>
            <a:r>
              <a:rPr lang="en-US" sz="4500" dirty="0" err="1">
                <a:solidFill>
                  <a:srgbClr val="5A3114"/>
                </a:solidFill>
                <a:latin typeface="Roboto Condensed"/>
              </a:rPr>
              <a:t>thành</a:t>
            </a:r>
            <a:r>
              <a:rPr lang="en-US" sz="4500" dirty="0">
                <a:solidFill>
                  <a:srgbClr val="5A3114"/>
                </a:solidFill>
                <a:latin typeface="Roboto Condensed"/>
              </a:rPr>
              <a:t> </a:t>
            </a:r>
            <a:r>
              <a:rPr lang="en-US" sz="4500" dirty="0" err="1">
                <a:solidFill>
                  <a:srgbClr val="5A3114"/>
                </a:solidFill>
                <a:latin typeface="Roboto Condensed"/>
              </a:rPr>
              <a:t>hơn</a:t>
            </a:r>
            <a:r>
              <a:rPr lang="en-US" sz="4500" dirty="0">
                <a:solidFill>
                  <a:srgbClr val="5A3114"/>
                </a:solidFill>
                <a:latin typeface="Roboto Condensed"/>
              </a:rPr>
              <a:t>.</a:t>
            </a:r>
          </a:p>
        </p:txBody>
      </p:sp>
      <p:sp>
        <p:nvSpPr>
          <p:cNvPr id="9" name="TextBox 9"/>
          <p:cNvSpPr txBox="1"/>
          <p:nvPr/>
        </p:nvSpPr>
        <p:spPr>
          <a:xfrm>
            <a:off x="283591" y="3333497"/>
            <a:ext cx="17787494" cy="1554480"/>
          </a:xfrm>
          <a:prstGeom prst="rect">
            <a:avLst/>
          </a:prstGeom>
        </p:spPr>
        <p:txBody>
          <a:bodyPr lIns="0" tIns="0" rIns="0" bIns="0" rtlCol="0" anchor="t">
            <a:spAutoFit/>
          </a:bodyPr>
          <a:lstStyle/>
          <a:p>
            <a:pPr marL="971550" lvl="1" indent="-485775" algn="l">
              <a:lnSpc>
                <a:spcPts val="6209"/>
              </a:lnSpc>
              <a:buFont typeface="Arial"/>
              <a:buChar char="•"/>
            </a:pPr>
            <a:r>
              <a:rPr lang="en-US" sz="4500" dirty="0" err="1">
                <a:solidFill>
                  <a:srgbClr val="AB5333"/>
                </a:solidFill>
                <a:latin typeface="Roboto Condensed Bold"/>
              </a:rPr>
              <a:t>Mục</a:t>
            </a:r>
            <a:r>
              <a:rPr lang="en-US" sz="4500" dirty="0">
                <a:solidFill>
                  <a:srgbClr val="AB5333"/>
                </a:solidFill>
                <a:latin typeface="Roboto Condensed Bold"/>
              </a:rPr>
              <a:t> </a:t>
            </a:r>
            <a:r>
              <a:rPr lang="en-US" sz="4500" dirty="0" err="1">
                <a:solidFill>
                  <a:srgbClr val="AB5333"/>
                </a:solidFill>
                <a:latin typeface="Roboto Condensed Bold"/>
              </a:rPr>
              <a:t>đích</a:t>
            </a:r>
            <a:r>
              <a:rPr lang="en-US" sz="4500" dirty="0">
                <a:solidFill>
                  <a:srgbClr val="AB5333"/>
                </a:solidFill>
                <a:latin typeface="Roboto Condensed Bold"/>
              </a:rPr>
              <a:t> </a:t>
            </a:r>
            <a:r>
              <a:rPr lang="en-US" sz="4500" dirty="0" err="1">
                <a:solidFill>
                  <a:srgbClr val="AB5333"/>
                </a:solidFill>
                <a:latin typeface="Roboto Condensed Bold"/>
              </a:rPr>
              <a:t>viết</a:t>
            </a:r>
            <a:r>
              <a:rPr lang="en-US" sz="4500" dirty="0">
                <a:solidFill>
                  <a:srgbClr val="AB5333"/>
                </a:solidFill>
                <a:latin typeface="Roboto Condensed Bold"/>
              </a:rPr>
              <a:t>: </a:t>
            </a:r>
            <a:r>
              <a:rPr lang="en-US" sz="4500" dirty="0" err="1">
                <a:solidFill>
                  <a:srgbClr val="5A3114"/>
                </a:solidFill>
                <a:latin typeface="Roboto Condensed"/>
              </a:rPr>
              <a:t>Thuyết</a:t>
            </a:r>
            <a:r>
              <a:rPr lang="en-US" sz="4500" dirty="0">
                <a:solidFill>
                  <a:srgbClr val="5A3114"/>
                </a:solidFill>
                <a:latin typeface="Roboto Condensed"/>
              </a:rPr>
              <a:t> </a:t>
            </a:r>
            <a:r>
              <a:rPr lang="en-US" sz="4500" dirty="0" err="1">
                <a:solidFill>
                  <a:srgbClr val="5A3114"/>
                </a:solidFill>
                <a:latin typeface="Roboto Condensed"/>
              </a:rPr>
              <a:t>phục</a:t>
            </a:r>
            <a:r>
              <a:rPr lang="en-US" sz="4500" dirty="0">
                <a:solidFill>
                  <a:srgbClr val="5A3114"/>
                </a:solidFill>
                <a:latin typeface="Roboto Condensed"/>
              </a:rPr>
              <a:t> </a:t>
            </a:r>
            <a:r>
              <a:rPr lang="en-US" sz="4500" dirty="0" err="1">
                <a:solidFill>
                  <a:srgbClr val="5A3114"/>
                </a:solidFill>
                <a:latin typeface="Roboto Condensed"/>
              </a:rPr>
              <a:t>người</a:t>
            </a:r>
            <a:r>
              <a:rPr lang="en-US" sz="4500" dirty="0">
                <a:solidFill>
                  <a:srgbClr val="5A3114"/>
                </a:solidFill>
                <a:latin typeface="Roboto Condensed"/>
              </a:rPr>
              <a:t> </a:t>
            </a:r>
            <a:r>
              <a:rPr lang="en-US" sz="4500" dirty="0" err="1">
                <a:solidFill>
                  <a:srgbClr val="5A3114"/>
                </a:solidFill>
                <a:latin typeface="Roboto Condensed"/>
              </a:rPr>
              <a:t>đọc</a:t>
            </a:r>
            <a:r>
              <a:rPr lang="en-US" sz="4500" dirty="0">
                <a:solidFill>
                  <a:srgbClr val="5A3114"/>
                </a:solidFill>
                <a:latin typeface="Roboto Condensed"/>
              </a:rPr>
              <a:t> </a:t>
            </a:r>
            <a:r>
              <a:rPr lang="en-US" sz="4500" dirty="0" err="1">
                <a:solidFill>
                  <a:srgbClr val="5A3114"/>
                </a:solidFill>
                <a:latin typeface="Roboto Condensed"/>
              </a:rPr>
              <a:t>đồng</a:t>
            </a:r>
            <a:r>
              <a:rPr lang="en-US" sz="4500" dirty="0">
                <a:solidFill>
                  <a:srgbClr val="5A3114"/>
                </a:solidFill>
                <a:latin typeface="Roboto Condensed"/>
              </a:rPr>
              <a:t> </a:t>
            </a:r>
            <a:r>
              <a:rPr lang="en-US" sz="4500" dirty="0" err="1">
                <a:solidFill>
                  <a:srgbClr val="5A3114"/>
                </a:solidFill>
                <a:latin typeface="Roboto Condensed"/>
              </a:rPr>
              <a:t>tình</a:t>
            </a:r>
            <a:r>
              <a:rPr lang="en-US" sz="4500" dirty="0">
                <a:solidFill>
                  <a:srgbClr val="5A3114"/>
                </a:solidFill>
                <a:latin typeface="Roboto Condensed"/>
              </a:rPr>
              <a:t> </a:t>
            </a:r>
            <a:r>
              <a:rPr lang="en-US" sz="4500" dirty="0" err="1">
                <a:solidFill>
                  <a:srgbClr val="5A3114"/>
                </a:solidFill>
                <a:latin typeface="Roboto Condensed"/>
              </a:rPr>
              <a:t>với</a:t>
            </a:r>
            <a:r>
              <a:rPr lang="en-US" sz="4500" dirty="0">
                <a:solidFill>
                  <a:srgbClr val="5A3114"/>
                </a:solidFill>
                <a:latin typeface="Roboto Condensed"/>
              </a:rPr>
              <a:t> </a:t>
            </a:r>
            <a:r>
              <a:rPr lang="en-US" sz="4500" dirty="0" err="1">
                <a:solidFill>
                  <a:srgbClr val="5A3114"/>
                </a:solidFill>
                <a:latin typeface="Roboto Condensed"/>
              </a:rPr>
              <a:t>người</a:t>
            </a:r>
            <a:r>
              <a:rPr lang="en-US" sz="4500" dirty="0">
                <a:solidFill>
                  <a:srgbClr val="5A3114"/>
                </a:solidFill>
                <a:latin typeface="Roboto Condensed"/>
              </a:rPr>
              <a:t> </a:t>
            </a:r>
            <a:r>
              <a:rPr lang="en-US" sz="4500" dirty="0" err="1">
                <a:solidFill>
                  <a:srgbClr val="5A3114"/>
                </a:solidFill>
                <a:latin typeface="Roboto Condensed"/>
              </a:rPr>
              <a:t>viết</a:t>
            </a:r>
            <a:r>
              <a:rPr lang="en-US" sz="4500" dirty="0">
                <a:solidFill>
                  <a:srgbClr val="5A3114"/>
                </a:solidFill>
                <a:latin typeface="Roboto Condensed"/>
              </a:rPr>
              <a:t> </a:t>
            </a:r>
            <a:r>
              <a:rPr lang="en-US" sz="4500" dirty="0" err="1">
                <a:solidFill>
                  <a:srgbClr val="5A3114"/>
                </a:solidFill>
                <a:latin typeface="Roboto Condensed"/>
              </a:rPr>
              <a:t>về</a:t>
            </a:r>
            <a:r>
              <a:rPr lang="en-US" sz="4500" dirty="0">
                <a:solidFill>
                  <a:srgbClr val="5A3114"/>
                </a:solidFill>
                <a:latin typeface="Roboto Condensed"/>
              </a:rPr>
              <a:t> </a:t>
            </a:r>
            <a:r>
              <a:rPr lang="en-US" sz="4500" dirty="0" err="1">
                <a:solidFill>
                  <a:srgbClr val="5A3114"/>
                </a:solidFill>
                <a:latin typeface="Roboto Condensed"/>
              </a:rPr>
              <a:t>giải</a:t>
            </a:r>
            <a:r>
              <a:rPr lang="en-US" sz="4500" dirty="0">
                <a:solidFill>
                  <a:srgbClr val="5A3114"/>
                </a:solidFill>
                <a:latin typeface="Roboto Condensed"/>
              </a:rPr>
              <a:t> </a:t>
            </a:r>
            <a:r>
              <a:rPr lang="en-US" sz="4500" dirty="0" err="1">
                <a:solidFill>
                  <a:srgbClr val="5A3114"/>
                </a:solidFill>
                <a:latin typeface="Roboto Condensed"/>
              </a:rPr>
              <a:t>pháp</a:t>
            </a:r>
            <a:r>
              <a:rPr lang="en-US" sz="4500" dirty="0">
                <a:solidFill>
                  <a:srgbClr val="5A3114"/>
                </a:solidFill>
                <a:latin typeface="Roboto Condensed"/>
              </a:rPr>
              <a:t> </a:t>
            </a:r>
            <a:r>
              <a:rPr lang="en-US" sz="4500" dirty="0" err="1">
                <a:solidFill>
                  <a:srgbClr val="5A3114"/>
                </a:solidFill>
                <a:latin typeface="Roboto Condensed"/>
              </a:rPr>
              <a:t>vượt</a:t>
            </a:r>
            <a:r>
              <a:rPr lang="en-US" sz="4500" dirty="0">
                <a:solidFill>
                  <a:srgbClr val="5A3114"/>
                </a:solidFill>
                <a:latin typeface="Roboto Condensed"/>
              </a:rPr>
              <a:t> qua </a:t>
            </a:r>
            <a:r>
              <a:rPr lang="en-US" sz="4500" dirty="0" err="1">
                <a:solidFill>
                  <a:srgbClr val="5A3114"/>
                </a:solidFill>
                <a:latin typeface="Roboto Condensed"/>
              </a:rPr>
              <a:t>nỗi</a:t>
            </a:r>
            <a:r>
              <a:rPr lang="en-US" sz="4500" dirty="0">
                <a:solidFill>
                  <a:srgbClr val="5A3114"/>
                </a:solidFill>
                <a:latin typeface="Roboto Condensed"/>
              </a:rPr>
              <a:t> </a:t>
            </a:r>
            <a:r>
              <a:rPr lang="en-US" sz="4500" dirty="0" err="1">
                <a:solidFill>
                  <a:srgbClr val="5A3114"/>
                </a:solidFill>
                <a:latin typeface="Roboto Condensed"/>
              </a:rPr>
              <a:t>buồn</a:t>
            </a:r>
            <a:r>
              <a:rPr lang="en-US" sz="4500" dirty="0">
                <a:solidFill>
                  <a:srgbClr val="5A3114"/>
                </a:solidFill>
                <a:latin typeface="Roboto Condensed"/>
              </a:rPr>
              <a:t> </a:t>
            </a:r>
            <a:r>
              <a:rPr lang="en-US" sz="4500" dirty="0" err="1">
                <a:solidFill>
                  <a:srgbClr val="5A3114"/>
                </a:solidFill>
                <a:latin typeface="Roboto Condensed"/>
              </a:rPr>
              <a:t>để</a:t>
            </a:r>
            <a:r>
              <a:rPr lang="en-US" sz="4500" dirty="0">
                <a:solidFill>
                  <a:srgbClr val="5A3114"/>
                </a:solidFill>
                <a:latin typeface="Roboto Condensed"/>
              </a:rPr>
              <a:t> </a:t>
            </a:r>
            <a:r>
              <a:rPr lang="en-US" sz="4500" dirty="0" err="1">
                <a:solidFill>
                  <a:srgbClr val="5A3114"/>
                </a:solidFill>
                <a:latin typeface="Roboto Condensed"/>
              </a:rPr>
              <a:t>trưởng</a:t>
            </a:r>
            <a:r>
              <a:rPr lang="en-US" sz="4500" dirty="0">
                <a:solidFill>
                  <a:srgbClr val="5A3114"/>
                </a:solidFill>
                <a:latin typeface="Roboto Condensed"/>
              </a:rPr>
              <a:t> </a:t>
            </a:r>
            <a:r>
              <a:rPr lang="en-US" sz="4500" dirty="0" err="1">
                <a:solidFill>
                  <a:srgbClr val="5A3114"/>
                </a:solidFill>
                <a:latin typeface="Roboto Condensed"/>
              </a:rPr>
              <a:t>thành</a:t>
            </a:r>
            <a:r>
              <a:rPr lang="en-US" sz="4500" dirty="0">
                <a:solidFill>
                  <a:srgbClr val="5A3114"/>
                </a:solidFill>
                <a:latin typeface="Roboto Condensed"/>
              </a:rPr>
              <a:t> </a:t>
            </a:r>
            <a:r>
              <a:rPr lang="en-US" sz="4500" dirty="0" err="1">
                <a:solidFill>
                  <a:srgbClr val="5A3114"/>
                </a:solidFill>
                <a:latin typeface="Roboto Condensed"/>
              </a:rPr>
              <a:t>hơn</a:t>
            </a:r>
            <a:r>
              <a:rPr lang="en-US" sz="4500" dirty="0">
                <a:solidFill>
                  <a:srgbClr val="5A3114"/>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520035" y="726955"/>
            <a:ext cx="17222519" cy="10548793"/>
          </a:xfrm>
          <a:custGeom>
            <a:avLst/>
            <a:gdLst/>
            <a:ahLst/>
            <a:cxnLst/>
            <a:rect l="l" t="t" r="r" b="b"/>
            <a:pathLst>
              <a:path w="17222519" h="10548793">
                <a:moveTo>
                  <a:pt x="0" y="0"/>
                </a:moveTo>
                <a:lnTo>
                  <a:pt x="17222519" y="0"/>
                </a:lnTo>
                <a:lnTo>
                  <a:pt x="17222519" y="10548793"/>
                </a:lnTo>
                <a:lnTo>
                  <a:pt x="0" y="10548793"/>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graphicFrame>
        <p:nvGraphicFramePr>
          <p:cNvPr id="5" name="Table 5"/>
          <p:cNvGraphicFramePr>
            <a:graphicFrameLocks noGrp="1"/>
          </p:cNvGraphicFramePr>
          <p:nvPr/>
        </p:nvGraphicFramePr>
        <p:xfrm>
          <a:off x="2023119" y="2567589"/>
          <a:ext cx="13742891" cy="6543672"/>
        </p:xfrm>
        <a:graphic>
          <a:graphicData uri="http://schemas.openxmlformats.org/drawingml/2006/table">
            <a:tbl>
              <a:tblPr/>
              <a:tblGrid>
                <a:gridCol w="2229877">
                  <a:extLst>
                    <a:ext uri="{9D8B030D-6E8A-4147-A177-3AD203B41FA5}">
                      <a16:colId xmlns:a16="http://schemas.microsoft.com/office/drawing/2014/main" xmlns="" val="20000"/>
                    </a:ext>
                  </a:extLst>
                </a:gridCol>
                <a:gridCol w="1964736">
                  <a:extLst>
                    <a:ext uri="{9D8B030D-6E8A-4147-A177-3AD203B41FA5}">
                      <a16:colId xmlns:a16="http://schemas.microsoft.com/office/drawing/2014/main" xmlns="" val="20001"/>
                    </a:ext>
                  </a:extLst>
                </a:gridCol>
                <a:gridCol w="9548278">
                  <a:extLst>
                    <a:ext uri="{9D8B030D-6E8A-4147-A177-3AD203B41FA5}">
                      <a16:colId xmlns:a16="http://schemas.microsoft.com/office/drawing/2014/main" xmlns="" val="20002"/>
                    </a:ext>
                  </a:extLst>
                </a:gridCol>
              </a:tblGrid>
              <a:tr h="1090612">
                <a:tc>
                  <a:txBody>
                    <a:bodyPr/>
                    <a:lstStyle/>
                    <a:p>
                      <a:pPr algn="ctr">
                        <a:lnSpc>
                          <a:spcPts val="4900"/>
                        </a:lnSpc>
                        <a:defRPr/>
                      </a:pPr>
                      <a:r>
                        <a:rPr lang="en-US" sz="3500" dirty="0" err="1">
                          <a:solidFill>
                            <a:srgbClr val="000000"/>
                          </a:solidFill>
                          <a:latin typeface="Roboto Condensed Bold"/>
                        </a:rPr>
                        <a:t>Mở</a:t>
                      </a:r>
                      <a:r>
                        <a:rPr lang="en-US" sz="3500" dirty="0">
                          <a:solidFill>
                            <a:srgbClr val="000000"/>
                          </a:solidFill>
                          <a:latin typeface="Roboto Condensed Bold"/>
                        </a:rPr>
                        <a:t> </a:t>
                      </a:r>
                      <a:r>
                        <a:rPr lang="en-US" sz="3500" dirty="0" err="1">
                          <a:solidFill>
                            <a:srgbClr val="000000"/>
                          </a:solidFill>
                          <a:latin typeface="Roboto Condensed Bold"/>
                        </a:rPr>
                        <a:t>bài</a:t>
                      </a:r>
                      <a:endParaRPr lang="en-US" sz="1100" dirty="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8CAA3"/>
                    </a:solidFill>
                  </a:tcPr>
                </a:tc>
                <a:tc>
                  <a:txBody>
                    <a:bodyPr/>
                    <a:lstStyle/>
                    <a:p>
                      <a:pPr algn="l">
                        <a:lnSpc>
                          <a:spcPts val="4900"/>
                        </a:lnSpc>
                        <a:defRPr/>
                      </a:pPr>
                      <a:r>
                        <a:rPr lang="en-US" sz="3500">
                          <a:solidFill>
                            <a:srgbClr val="000000"/>
                          </a:solidFill>
                          <a:latin typeface="Roboto Condensed"/>
                        </a:rPr>
                        <a:t>Đoạn 1</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lnSpc>
                          <a:spcPts val="4900"/>
                        </a:lnSpc>
                        <a:defRPr/>
                      </a:pPr>
                      <a:r>
                        <a:rPr lang="en-US" sz="3500">
                          <a:solidFill>
                            <a:srgbClr val="000000"/>
                          </a:solidFill>
                          <a:latin typeface="Roboto Condensed"/>
                        </a:rPr>
                        <a:t> Giới thiệu vấn đề nghị luận</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090612">
                <a:tc rowSpan="4">
                  <a:txBody>
                    <a:bodyPr/>
                    <a:lstStyle/>
                    <a:p>
                      <a:pPr algn="ctr">
                        <a:lnSpc>
                          <a:spcPts val="4900"/>
                        </a:lnSpc>
                        <a:defRPr/>
                      </a:pPr>
                      <a:r>
                        <a:rPr lang="en-US" sz="3500">
                          <a:solidFill>
                            <a:srgbClr val="000000"/>
                          </a:solidFill>
                          <a:latin typeface="Roboto Condensed Bold"/>
                        </a:rPr>
                        <a:t>Thân bài</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797"/>
                    </a:solidFill>
                  </a:tcPr>
                </a:tc>
                <a:tc>
                  <a:txBody>
                    <a:bodyPr/>
                    <a:lstStyle/>
                    <a:p>
                      <a:pPr algn="l">
                        <a:lnSpc>
                          <a:spcPts val="4900"/>
                        </a:lnSpc>
                        <a:defRPr/>
                      </a:pPr>
                      <a:r>
                        <a:rPr lang="en-US" sz="3500">
                          <a:solidFill>
                            <a:srgbClr val="000000"/>
                          </a:solidFill>
                          <a:latin typeface="Roboto Condensed"/>
                        </a:rPr>
                        <a:t>Đoạn 2</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lnSpc>
                          <a:spcPts val="4900"/>
                        </a:lnSpc>
                        <a:defRPr/>
                      </a:pPr>
                      <a:r>
                        <a:rPr lang="en-US" sz="3500">
                          <a:solidFill>
                            <a:srgbClr val="000000"/>
                          </a:solidFill>
                          <a:latin typeface="Roboto Condensed"/>
                        </a:rPr>
                        <a:t>Trình bày ý kiến cá nhân về cách giải quyết vấn đề.</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090612">
                <a:tc vMerge="1">
                  <a:txBody>
                    <a:bodyPr/>
                    <a:lstStyle/>
                    <a:p>
                      <a:pPr algn="ctr">
                        <a:lnSpc>
                          <a:spcPts val="4900"/>
                        </a:lnSpc>
                        <a:defRPr/>
                      </a:pPr>
                      <a:r>
                        <a:rPr lang="en-US" sz="3500">
                          <a:solidFill>
                            <a:srgbClr val="000000"/>
                          </a:solidFill>
                          <a:latin typeface="Roboto Condensed Bold"/>
                        </a:rPr>
                        <a:t>Thân bài</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797"/>
                    </a:solidFill>
                  </a:tcPr>
                </a:tc>
                <a:tc>
                  <a:txBody>
                    <a:bodyPr/>
                    <a:lstStyle/>
                    <a:p>
                      <a:pPr algn="l">
                        <a:lnSpc>
                          <a:spcPts val="4900"/>
                        </a:lnSpc>
                        <a:defRPr/>
                      </a:pPr>
                      <a:r>
                        <a:rPr lang="en-US" sz="3500">
                          <a:solidFill>
                            <a:srgbClr val="000000"/>
                          </a:solidFill>
                          <a:latin typeface="Roboto Condensed"/>
                        </a:rPr>
                        <a:t>Đoạn 3</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lnSpc>
                          <a:spcPts val="4900"/>
                        </a:lnSpc>
                        <a:defRPr/>
                      </a:pPr>
                      <a:r>
                        <a:rPr lang="en-US" sz="3500">
                          <a:solidFill>
                            <a:srgbClr val="000000"/>
                          </a:solidFill>
                          <a:latin typeface="Roboto Condensed"/>
                        </a:rPr>
                        <a:t>Đề xuất giải pháp để giải quyết vấn đề.</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090612">
                <a:tc vMerge="1">
                  <a:txBody>
                    <a:bodyPr/>
                    <a:lstStyle/>
                    <a:p>
                      <a:pPr algn="ctr">
                        <a:lnSpc>
                          <a:spcPts val="4900"/>
                        </a:lnSpc>
                        <a:defRPr/>
                      </a:pPr>
                      <a:r>
                        <a:rPr lang="en-US" sz="3500">
                          <a:solidFill>
                            <a:srgbClr val="000000"/>
                          </a:solidFill>
                          <a:latin typeface="Roboto Condensed Bold"/>
                        </a:rPr>
                        <a:t>Thân bài</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797"/>
                    </a:solidFill>
                  </a:tcPr>
                </a:tc>
                <a:tc>
                  <a:txBody>
                    <a:bodyPr/>
                    <a:lstStyle/>
                    <a:p>
                      <a:pPr algn="l">
                        <a:lnSpc>
                          <a:spcPts val="4900"/>
                        </a:lnSpc>
                        <a:defRPr/>
                      </a:pPr>
                      <a:r>
                        <a:rPr lang="en-US" sz="3500">
                          <a:solidFill>
                            <a:srgbClr val="000000"/>
                          </a:solidFill>
                          <a:latin typeface="Roboto Condensed"/>
                        </a:rPr>
                        <a:t>Đoạn 4</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lnSpc>
                          <a:spcPts val="4900"/>
                        </a:lnSpc>
                        <a:defRPr/>
                      </a:pPr>
                      <a:r>
                        <a:rPr lang="en-US" sz="3500">
                          <a:solidFill>
                            <a:srgbClr val="000000"/>
                          </a:solidFill>
                          <a:latin typeface="Roboto Condensed"/>
                        </a:rPr>
                        <a:t>Nêu và phản bác ý kiến trái chiều.</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090612">
                <a:tc vMerge="1">
                  <a:txBody>
                    <a:bodyPr/>
                    <a:lstStyle/>
                    <a:p>
                      <a:pPr algn="ctr">
                        <a:lnSpc>
                          <a:spcPts val="4900"/>
                        </a:lnSpc>
                        <a:defRPr/>
                      </a:pPr>
                      <a:r>
                        <a:rPr lang="en-US" sz="3500">
                          <a:solidFill>
                            <a:srgbClr val="000000"/>
                          </a:solidFill>
                          <a:latin typeface="Roboto Condensed Bold"/>
                        </a:rPr>
                        <a:t>Thân bài</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C797"/>
                    </a:solidFill>
                  </a:tcPr>
                </a:tc>
                <a:tc>
                  <a:txBody>
                    <a:bodyPr/>
                    <a:lstStyle/>
                    <a:p>
                      <a:pPr algn="l">
                        <a:lnSpc>
                          <a:spcPts val="4900"/>
                        </a:lnSpc>
                        <a:defRPr/>
                      </a:pPr>
                      <a:r>
                        <a:rPr lang="en-US" sz="3500">
                          <a:solidFill>
                            <a:srgbClr val="000000"/>
                          </a:solidFill>
                          <a:latin typeface="Roboto Condensed"/>
                        </a:rPr>
                        <a:t>Đoạn 5</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lnSpc>
                          <a:spcPts val="4900"/>
                        </a:lnSpc>
                        <a:defRPr/>
                      </a:pPr>
                      <a:r>
                        <a:rPr lang="en-US" sz="3500">
                          <a:solidFill>
                            <a:srgbClr val="000000"/>
                          </a:solidFill>
                          <a:latin typeface="Roboto Condensed"/>
                        </a:rPr>
                        <a:t>Nhấn mạnh cách giải quyết vấn đề.</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090612">
                <a:tc>
                  <a:txBody>
                    <a:bodyPr/>
                    <a:lstStyle/>
                    <a:p>
                      <a:pPr algn="ctr">
                        <a:lnSpc>
                          <a:spcPts val="4900"/>
                        </a:lnSpc>
                        <a:defRPr/>
                      </a:pPr>
                      <a:r>
                        <a:rPr lang="en-US" sz="3500">
                          <a:solidFill>
                            <a:srgbClr val="000000"/>
                          </a:solidFill>
                          <a:latin typeface="Roboto Condensed Bold"/>
                        </a:rPr>
                        <a:t>Kết bài</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B688"/>
                    </a:solidFill>
                  </a:tcPr>
                </a:tc>
                <a:tc>
                  <a:txBody>
                    <a:bodyPr/>
                    <a:lstStyle/>
                    <a:p>
                      <a:pPr algn="l">
                        <a:lnSpc>
                          <a:spcPts val="4900"/>
                        </a:lnSpc>
                        <a:defRPr/>
                      </a:pPr>
                      <a:r>
                        <a:rPr lang="en-US" sz="3500">
                          <a:solidFill>
                            <a:srgbClr val="000000"/>
                          </a:solidFill>
                          <a:latin typeface="Roboto Condensed"/>
                        </a:rPr>
                        <a:t>Đoạn 6</a:t>
                      </a:r>
                      <a:endParaRPr lang="en-US" sz="110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lnSpc>
                          <a:spcPts val="4900"/>
                        </a:lnSpc>
                        <a:defRPr/>
                      </a:pPr>
                      <a:r>
                        <a:rPr lang="en-US" sz="3500" dirty="0" err="1">
                          <a:solidFill>
                            <a:srgbClr val="000000"/>
                          </a:solidFill>
                          <a:latin typeface="Roboto Condensed"/>
                        </a:rPr>
                        <a:t>Rút</a:t>
                      </a:r>
                      <a:r>
                        <a:rPr lang="en-US" sz="3500" dirty="0">
                          <a:solidFill>
                            <a:srgbClr val="000000"/>
                          </a:solidFill>
                          <a:latin typeface="Roboto Condensed"/>
                        </a:rPr>
                        <a:t> ra ý </a:t>
                      </a:r>
                      <a:r>
                        <a:rPr lang="en-US" sz="3500" dirty="0" err="1">
                          <a:solidFill>
                            <a:srgbClr val="000000"/>
                          </a:solidFill>
                          <a:latin typeface="Roboto Condensed"/>
                        </a:rPr>
                        <a:t>nghĩa</a:t>
                      </a:r>
                      <a:r>
                        <a:rPr lang="en-US" sz="3500" dirty="0">
                          <a:solidFill>
                            <a:srgbClr val="000000"/>
                          </a:solidFill>
                          <a:latin typeface="Roboto Condensed"/>
                        </a:rPr>
                        <a:t> </a:t>
                      </a:r>
                      <a:r>
                        <a:rPr lang="en-US" sz="3500" dirty="0" err="1">
                          <a:solidFill>
                            <a:srgbClr val="000000"/>
                          </a:solidFill>
                          <a:latin typeface="Roboto Condensed"/>
                        </a:rPr>
                        <a:t>của</a:t>
                      </a:r>
                      <a:r>
                        <a:rPr lang="en-US" sz="3500" dirty="0">
                          <a:solidFill>
                            <a:srgbClr val="000000"/>
                          </a:solidFill>
                          <a:latin typeface="Roboto Condensed"/>
                        </a:rPr>
                        <a:t> </a:t>
                      </a:r>
                      <a:r>
                        <a:rPr lang="en-US" sz="3500" dirty="0" err="1">
                          <a:solidFill>
                            <a:srgbClr val="000000"/>
                          </a:solidFill>
                          <a:latin typeface="Roboto Condensed"/>
                        </a:rPr>
                        <a:t>việc</a:t>
                      </a:r>
                      <a:r>
                        <a:rPr lang="en-US" sz="3500" dirty="0">
                          <a:solidFill>
                            <a:srgbClr val="000000"/>
                          </a:solidFill>
                          <a:latin typeface="Roboto Condensed"/>
                        </a:rPr>
                        <a:t> </a:t>
                      </a:r>
                      <a:r>
                        <a:rPr lang="en-US" sz="3500" dirty="0" err="1">
                          <a:solidFill>
                            <a:srgbClr val="000000"/>
                          </a:solidFill>
                          <a:latin typeface="Roboto Condensed"/>
                        </a:rPr>
                        <a:t>bàn</a:t>
                      </a:r>
                      <a:r>
                        <a:rPr lang="en-US" sz="3500" dirty="0">
                          <a:solidFill>
                            <a:srgbClr val="000000"/>
                          </a:solidFill>
                          <a:latin typeface="Roboto Condensed"/>
                        </a:rPr>
                        <a:t> </a:t>
                      </a:r>
                      <a:r>
                        <a:rPr lang="en-US" sz="3500" dirty="0" err="1">
                          <a:solidFill>
                            <a:srgbClr val="000000"/>
                          </a:solidFill>
                          <a:latin typeface="Roboto Condensed"/>
                        </a:rPr>
                        <a:t>luận</a:t>
                      </a:r>
                      <a:r>
                        <a:rPr lang="en-US" sz="3500" dirty="0">
                          <a:solidFill>
                            <a:srgbClr val="000000"/>
                          </a:solidFill>
                          <a:latin typeface="Roboto Condensed"/>
                        </a:rPr>
                        <a:t> </a:t>
                      </a:r>
                      <a:r>
                        <a:rPr lang="en-US" sz="3500" dirty="0" err="1">
                          <a:solidFill>
                            <a:srgbClr val="000000"/>
                          </a:solidFill>
                          <a:latin typeface="Roboto Condensed"/>
                        </a:rPr>
                        <a:t>vấn</a:t>
                      </a:r>
                      <a:r>
                        <a:rPr lang="en-US" sz="3500" dirty="0">
                          <a:solidFill>
                            <a:srgbClr val="000000"/>
                          </a:solidFill>
                          <a:latin typeface="Roboto Condensed"/>
                        </a:rPr>
                        <a:t> </a:t>
                      </a:r>
                      <a:r>
                        <a:rPr lang="en-US" sz="3500" dirty="0" err="1">
                          <a:solidFill>
                            <a:srgbClr val="000000"/>
                          </a:solidFill>
                          <a:latin typeface="Roboto Condensed"/>
                        </a:rPr>
                        <a:t>đề</a:t>
                      </a:r>
                      <a:r>
                        <a:rPr lang="en-US" sz="3500" dirty="0">
                          <a:solidFill>
                            <a:srgbClr val="000000"/>
                          </a:solidFill>
                          <a:latin typeface="Roboto Condensed"/>
                        </a:rPr>
                        <a:t>.</a:t>
                      </a:r>
                      <a:endParaRPr lang="en-US" sz="1100" dirty="0"/>
                    </a:p>
                  </a:txBody>
                  <a:tcPr marL="190500" marR="190500" marT="190500" marB="19050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6" name="TextBox 6"/>
          <p:cNvSpPr txBox="1"/>
          <p:nvPr/>
        </p:nvSpPr>
        <p:spPr>
          <a:xfrm>
            <a:off x="520035" y="61841"/>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 PHÂN TÍCH BÀI VIẾT THAM KHẢO</a:t>
            </a:r>
          </a:p>
        </p:txBody>
      </p:sp>
      <p:sp>
        <p:nvSpPr>
          <p:cNvPr id="7" name="TextBox 7"/>
          <p:cNvSpPr txBox="1"/>
          <p:nvPr/>
        </p:nvSpPr>
        <p:spPr>
          <a:xfrm>
            <a:off x="2447084" y="1119529"/>
            <a:ext cx="3476625" cy="680085"/>
          </a:xfrm>
          <a:prstGeom prst="rect">
            <a:avLst/>
          </a:prstGeom>
        </p:spPr>
        <p:txBody>
          <a:bodyPr lIns="0" tIns="0" rIns="0" bIns="0" rtlCol="0" anchor="t">
            <a:spAutoFit/>
          </a:bodyPr>
          <a:lstStyle/>
          <a:p>
            <a:pPr algn="ctr">
              <a:lnSpc>
                <a:spcPts val="5519"/>
              </a:lnSpc>
              <a:spcBef>
                <a:spcPct val="0"/>
              </a:spcBef>
            </a:pPr>
            <a:r>
              <a:rPr lang="en-US" sz="3999">
                <a:solidFill>
                  <a:srgbClr val="AB5333"/>
                </a:solidFill>
                <a:latin typeface="Roboto Condensed Bold"/>
              </a:rPr>
              <a:t>2. Bố cục: </a:t>
            </a:r>
            <a:r>
              <a:rPr lang="en-US" sz="3999">
                <a:solidFill>
                  <a:srgbClr val="5A3114"/>
                </a:solidFill>
                <a:latin typeface="Roboto Condensed Italics"/>
              </a:rPr>
              <a:t>3 phần</a:t>
            </a:r>
          </a:p>
        </p:txBody>
      </p:sp>
      <p:sp>
        <p:nvSpPr>
          <p:cNvPr id="8" name="TextBox 8"/>
          <p:cNvSpPr txBox="1"/>
          <p:nvPr/>
        </p:nvSpPr>
        <p:spPr>
          <a:xfrm>
            <a:off x="2838604" y="1887504"/>
            <a:ext cx="4247996" cy="680085"/>
          </a:xfrm>
          <a:prstGeom prst="rect">
            <a:avLst/>
          </a:prstGeom>
        </p:spPr>
        <p:txBody>
          <a:bodyPr wrap="square" lIns="0" tIns="0" rIns="0" bIns="0" rtlCol="0" anchor="t">
            <a:spAutoFit/>
          </a:bodyPr>
          <a:lstStyle/>
          <a:p>
            <a:pPr algn="ctr">
              <a:lnSpc>
                <a:spcPts val="5519"/>
              </a:lnSpc>
              <a:spcBef>
                <a:spcPct val="0"/>
              </a:spcBef>
            </a:pPr>
            <a:r>
              <a:rPr lang="en-US" sz="3999" dirty="0" err="1">
                <a:solidFill>
                  <a:srgbClr val="AB5333"/>
                </a:solidFill>
                <a:latin typeface="Roboto Condensed"/>
              </a:rPr>
              <a:t>Nội</a:t>
            </a:r>
            <a:r>
              <a:rPr lang="en-US" sz="3999" dirty="0">
                <a:solidFill>
                  <a:srgbClr val="AB5333"/>
                </a:solidFill>
                <a:latin typeface="Roboto Condensed"/>
              </a:rPr>
              <a:t> dung </a:t>
            </a:r>
            <a:r>
              <a:rPr lang="en-US" sz="3999" dirty="0" err="1">
                <a:solidFill>
                  <a:srgbClr val="AB5333"/>
                </a:solidFill>
                <a:latin typeface="Roboto Condensed"/>
              </a:rPr>
              <a:t>các</a:t>
            </a:r>
            <a:r>
              <a:rPr lang="en-US" sz="3999" dirty="0">
                <a:solidFill>
                  <a:srgbClr val="AB5333"/>
                </a:solidFill>
                <a:latin typeface="Roboto Condensed"/>
              </a:rPr>
              <a:t> </a:t>
            </a:r>
            <a:r>
              <a:rPr lang="en-US" sz="3999" dirty="0" err="1">
                <a:solidFill>
                  <a:srgbClr val="AB5333"/>
                </a:solidFill>
                <a:latin typeface="Roboto Condensed"/>
              </a:rPr>
              <a:t>đoạn</a:t>
            </a:r>
            <a:r>
              <a:rPr lang="en-US" sz="3999" dirty="0">
                <a:solidFill>
                  <a:srgbClr val="AB5333"/>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4F1D9"/>
        </a:solidFill>
        <a:effectLst/>
      </p:bgPr>
    </p:bg>
    <p:spTree>
      <p:nvGrpSpPr>
        <p:cNvPr id="1" name=""/>
        <p:cNvGrpSpPr/>
        <p:nvPr/>
      </p:nvGrpSpPr>
      <p:grpSpPr>
        <a:xfrm>
          <a:off x="0" y="0"/>
          <a:ext cx="0" cy="0"/>
          <a:chOff x="0" y="0"/>
          <a:chExt cx="0" cy="0"/>
        </a:xfrm>
      </p:grpSpPr>
      <p:sp>
        <p:nvSpPr>
          <p:cNvPr id="2" name="Freeform 2"/>
          <p:cNvSpPr/>
          <p:nvPr/>
        </p:nvSpPr>
        <p:spPr>
          <a:xfrm>
            <a:off x="6810634" y="-259839"/>
            <a:ext cx="11952449" cy="7320875"/>
          </a:xfrm>
          <a:custGeom>
            <a:avLst/>
            <a:gdLst/>
            <a:ahLst/>
            <a:cxnLst/>
            <a:rect l="l" t="t" r="r" b="b"/>
            <a:pathLst>
              <a:path w="11952449" h="7320875">
                <a:moveTo>
                  <a:pt x="0" y="0"/>
                </a:moveTo>
                <a:lnTo>
                  <a:pt x="11952449" y="0"/>
                </a:lnTo>
                <a:lnTo>
                  <a:pt x="11952449" y="7320875"/>
                </a:lnTo>
                <a:lnTo>
                  <a:pt x="0" y="732087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7390861" y="-14295"/>
            <a:ext cx="3626143" cy="3608582"/>
          </a:xfrm>
          <a:custGeom>
            <a:avLst/>
            <a:gdLst/>
            <a:ahLst/>
            <a:cxnLst/>
            <a:rect l="l" t="t" r="r" b="b"/>
            <a:pathLst>
              <a:path w="3626143" h="3608582">
                <a:moveTo>
                  <a:pt x="0" y="0"/>
                </a:moveTo>
                <a:lnTo>
                  <a:pt x="3626144" y="0"/>
                </a:lnTo>
                <a:lnTo>
                  <a:pt x="3626144" y="3608581"/>
                </a:lnTo>
                <a:lnTo>
                  <a:pt x="0" y="3608581"/>
                </a:lnTo>
                <a:lnTo>
                  <a:pt x="0" y="0"/>
                </a:lnTo>
                <a:close/>
              </a:path>
            </a:pathLst>
          </a:custGeom>
          <a:blipFill>
            <a:blip r:embed="rId5"/>
            <a:stretch>
              <a:fillRect/>
            </a:stretch>
          </a:blipFill>
        </p:spPr>
      </p:sp>
      <p:sp>
        <p:nvSpPr>
          <p:cNvPr id="4" name="Freeform 4"/>
          <p:cNvSpPr/>
          <p:nvPr/>
        </p:nvSpPr>
        <p:spPr>
          <a:xfrm>
            <a:off x="8383884" y="1977709"/>
            <a:ext cx="1255290" cy="1006778"/>
          </a:xfrm>
          <a:custGeom>
            <a:avLst/>
            <a:gdLst/>
            <a:ahLst/>
            <a:cxnLst/>
            <a:rect l="l" t="t" r="r" b="b"/>
            <a:pathLst>
              <a:path w="1255290" h="1006778">
                <a:moveTo>
                  <a:pt x="0" y="0"/>
                </a:moveTo>
                <a:lnTo>
                  <a:pt x="1255290" y="0"/>
                </a:lnTo>
                <a:lnTo>
                  <a:pt x="1255290" y="1006778"/>
                </a:lnTo>
                <a:lnTo>
                  <a:pt x="0" y="100677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0" y="8972257"/>
            <a:ext cx="1273719" cy="1110289"/>
          </a:xfrm>
          <a:custGeom>
            <a:avLst/>
            <a:gdLst/>
            <a:ahLst/>
            <a:cxnLst/>
            <a:rect l="l" t="t" r="r" b="b"/>
            <a:pathLst>
              <a:path w="1273719" h="1110289">
                <a:moveTo>
                  <a:pt x="0" y="0"/>
                </a:moveTo>
                <a:lnTo>
                  <a:pt x="1273719" y="0"/>
                </a:lnTo>
                <a:lnTo>
                  <a:pt x="1273719" y="1110289"/>
                </a:lnTo>
                <a:lnTo>
                  <a:pt x="0" y="111028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a:off x="-17743" y="-407147"/>
            <a:ext cx="2456078" cy="2888245"/>
          </a:xfrm>
          <a:custGeom>
            <a:avLst/>
            <a:gdLst/>
            <a:ahLst/>
            <a:cxnLst/>
            <a:rect l="l" t="t" r="r" b="b"/>
            <a:pathLst>
              <a:path w="2456078" h="2888245">
                <a:moveTo>
                  <a:pt x="0" y="0"/>
                </a:moveTo>
                <a:lnTo>
                  <a:pt x="2456078" y="0"/>
                </a:lnTo>
                <a:lnTo>
                  <a:pt x="2456078" y="2888245"/>
                </a:lnTo>
                <a:lnTo>
                  <a:pt x="0" y="2888245"/>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7" name="Freeform 7"/>
          <p:cNvSpPr/>
          <p:nvPr/>
        </p:nvSpPr>
        <p:spPr>
          <a:xfrm>
            <a:off x="16335225" y="-14295"/>
            <a:ext cx="1967046" cy="1592814"/>
          </a:xfrm>
          <a:custGeom>
            <a:avLst/>
            <a:gdLst/>
            <a:ahLst/>
            <a:cxnLst/>
            <a:rect l="l" t="t" r="r" b="b"/>
            <a:pathLst>
              <a:path w="1967046" h="1592814">
                <a:moveTo>
                  <a:pt x="0" y="0"/>
                </a:moveTo>
                <a:lnTo>
                  <a:pt x="1967046" y="0"/>
                </a:lnTo>
                <a:lnTo>
                  <a:pt x="1967046" y="1592814"/>
                </a:lnTo>
                <a:lnTo>
                  <a:pt x="0" y="1592814"/>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8" name="Freeform 8"/>
          <p:cNvSpPr/>
          <p:nvPr/>
        </p:nvSpPr>
        <p:spPr>
          <a:xfrm>
            <a:off x="1210296" y="1028700"/>
            <a:ext cx="8428878" cy="8102259"/>
          </a:xfrm>
          <a:custGeom>
            <a:avLst/>
            <a:gdLst/>
            <a:ahLst/>
            <a:cxnLst/>
            <a:rect l="l" t="t" r="r" b="b"/>
            <a:pathLst>
              <a:path w="8428878" h="8102259">
                <a:moveTo>
                  <a:pt x="0" y="0"/>
                </a:moveTo>
                <a:lnTo>
                  <a:pt x="8428878" y="0"/>
                </a:lnTo>
                <a:lnTo>
                  <a:pt x="8428878" y="8102259"/>
                </a:lnTo>
                <a:lnTo>
                  <a:pt x="0" y="8102259"/>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9" name="Freeform 9"/>
          <p:cNvSpPr/>
          <p:nvPr/>
        </p:nvSpPr>
        <p:spPr>
          <a:xfrm>
            <a:off x="9144000" y="3779127"/>
            <a:ext cx="9055046" cy="7030009"/>
          </a:xfrm>
          <a:custGeom>
            <a:avLst/>
            <a:gdLst/>
            <a:ahLst/>
            <a:cxnLst/>
            <a:rect l="l" t="t" r="r" b="b"/>
            <a:pathLst>
              <a:path w="9055046" h="7030009">
                <a:moveTo>
                  <a:pt x="0" y="0"/>
                </a:moveTo>
                <a:lnTo>
                  <a:pt x="9055046" y="0"/>
                </a:lnTo>
                <a:lnTo>
                  <a:pt x="9055046" y="7030009"/>
                </a:lnTo>
                <a:lnTo>
                  <a:pt x="0" y="7030009"/>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0" name="TextBox 10"/>
          <p:cNvSpPr txBox="1"/>
          <p:nvPr/>
        </p:nvSpPr>
        <p:spPr>
          <a:xfrm>
            <a:off x="1657111" y="4403830"/>
            <a:ext cx="7753144" cy="4128542"/>
          </a:xfrm>
          <a:prstGeom prst="rect">
            <a:avLst/>
          </a:prstGeom>
        </p:spPr>
        <p:txBody>
          <a:bodyPr lIns="0" tIns="0" rIns="0" bIns="0" rtlCol="0" anchor="t">
            <a:spAutoFit/>
          </a:bodyPr>
          <a:lstStyle/>
          <a:p>
            <a:pPr algn="ctr">
              <a:lnSpc>
                <a:spcPts val="5509"/>
              </a:lnSpc>
            </a:pPr>
            <a:r>
              <a:rPr lang="en-US" sz="3935">
                <a:solidFill>
                  <a:srgbClr val="C66B49"/>
                </a:solidFill>
                <a:latin typeface="Roboto Condensed"/>
              </a:rPr>
              <a:t>Dựa vào phán đoán ban đầu của mình và phần phân tích mẫu cũng như kinh nghiệm của bản thân, hãy nêu quy trình viết bài văn nghị luận về một vấn đề cần giải quyết (phiếu học tập số 2: sơ đồ quy trình viết).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grpSp>
        <p:nvGrpSpPr>
          <p:cNvPr id="2" name="Group 2"/>
          <p:cNvGrpSpPr/>
          <p:nvPr/>
        </p:nvGrpSpPr>
        <p:grpSpPr>
          <a:xfrm rot="1147042">
            <a:off x="15900988" y="8405743"/>
            <a:ext cx="1154163" cy="1184066"/>
            <a:chOff x="0" y="0"/>
            <a:chExt cx="1538884" cy="1578754"/>
          </a:xfrm>
        </p:grpSpPr>
        <p:sp>
          <p:nvSpPr>
            <p:cNvPr id="3" name="Freeform 3"/>
            <p:cNvSpPr/>
            <p:nvPr/>
          </p:nvSpPr>
          <p:spPr>
            <a:xfrm>
              <a:off x="0" y="0"/>
              <a:ext cx="1538986" cy="1578737"/>
            </a:xfrm>
            <a:custGeom>
              <a:avLst/>
              <a:gdLst/>
              <a:ahLst/>
              <a:cxnLst/>
              <a:rect l="l" t="t" r="r" b="b"/>
              <a:pathLst>
                <a:path w="1538986" h="1578737">
                  <a:moveTo>
                    <a:pt x="392176" y="652018"/>
                  </a:moveTo>
                  <a:lnTo>
                    <a:pt x="282575" y="66421"/>
                  </a:lnTo>
                  <a:lnTo>
                    <a:pt x="720979" y="425704"/>
                  </a:lnTo>
                  <a:lnTo>
                    <a:pt x="1075309" y="0"/>
                  </a:lnTo>
                  <a:lnTo>
                    <a:pt x="1045718" y="611886"/>
                  </a:lnTo>
                  <a:lnTo>
                    <a:pt x="1538986" y="922274"/>
                  </a:lnTo>
                  <a:lnTo>
                    <a:pt x="889762" y="975614"/>
                  </a:lnTo>
                  <a:lnTo>
                    <a:pt x="763397" y="1578737"/>
                  </a:lnTo>
                  <a:lnTo>
                    <a:pt x="560705" y="980059"/>
                  </a:lnTo>
                  <a:lnTo>
                    <a:pt x="0" y="1015365"/>
                  </a:lnTo>
                  <a:lnTo>
                    <a:pt x="392176" y="652018"/>
                  </a:lnTo>
                  <a:close/>
                </a:path>
              </a:pathLst>
            </a:custGeom>
            <a:solidFill>
              <a:srgbClr val="DD7853"/>
            </a:solidFill>
          </p:spPr>
        </p:sp>
      </p:grpSp>
      <p:sp>
        <p:nvSpPr>
          <p:cNvPr id="4" name="Freeform 4"/>
          <p:cNvSpPr/>
          <p:nvPr/>
        </p:nvSpPr>
        <p:spPr>
          <a:xfrm>
            <a:off x="17040010" y="397462"/>
            <a:ext cx="987616" cy="943442"/>
          </a:xfrm>
          <a:custGeom>
            <a:avLst/>
            <a:gdLst/>
            <a:ahLst/>
            <a:cxnLst/>
            <a:rect l="l" t="t" r="r" b="b"/>
            <a:pathLst>
              <a:path w="987616" h="943442">
                <a:moveTo>
                  <a:pt x="0" y="0"/>
                </a:moveTo>
                <a:lnTo>
                  <a:pt x="987616" y="0"/>
                </a:lnTo>
                <a:lnTo>
                  <a:pt x="987616" y="943441"/>
                </a:lnTo>
                <a:lnTo>
                  <a:pt x="0" y="943441"/>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8099747" y="6671132"/>
            <a:ext cx="1662873" cy="1828284"/>
          </a:xfrm>
          <a:custGeom>
            <a:avLst/>
            <a:gdLst/>
            <a:ahLst/>
            <a:cxnLst/>
            <a:rect l="l" t="t" r="r" b="b"/>
            <a:pathLst>
              <a:path w="1662873" h="1828284">
                <a:moveTo>
                  <a:pt x="0" y="0"/>
                </a:moveTo>
                <a:lnTo>
                  <a:pt x="1662873" y="0"/>
                </a:lnTo>
                <a:lnTo>
                  <a:pt x="1662873" y="1828283"/>
                </a:lnTo>
                <a:lnTo>
                  <a:pt x="0" y="182828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5812204" y="8231218"/>
            <a:ext cx="1514655" cy="1533115"/>
          </a:xfrm>
          <a:custGeom>
            <a:avLst/>
            <a:gdLst/>
            <a:ahLst/>
            <a:cxnLst/>
            <a:rect l="l" t="t" r="r" b="b"/>
            <a:pathLst>
              <a:path w="1514655" h="1533115">
                <a:moveTo>
                  <a:pt x="0" y="0"/>
                </a:moveTo>
                <a:lnTo>
                  <a:pt x="1514655" y="0"/>
                </a:lnTo>
                <a:lnTo>
                  <a:pt x="1514655" y="1533115"/>
                </a:lnTo>
                <a:lnTo>
                  <a:pt x="0" y="153311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283157" y="8516622"/>
            <a:ext cx="1414059" cy="1594001"/>
          </a:xfrm>
          <a:custGeom>
            <a:avLst/>
            <a:gdLst/>
            <a:ahLst/>
            <a:cxnLst/>
            <a:rect l="l" t="t" r="r" b="b"/>
            <a:pathLst>
              <a:path w="1414059" h="1594001">
                <a:moveTo>
                  <a:pt x="0" y="0"/>
                </a:moveTo>
                <a:lnTo>
                  <a:pt x="1414059" y="0"/>
                </a:lnTo>
                <a:lnTo>
                  <a:pt x="1414059" y="1594001"/>
                </a:lnTo>
                <a:lnTo>
                  <a:pt x="0" y="1594001"/>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17096879" y="390318"/>
            <a:ext cx="1001904" cy="957729"/>
          </a:xfrm>
          <a:custGeom>
            <a:avLst/>
            <a:gdLst/>
            <a:ahLst/>
            <a:cxnLst/>
            <a:rect l="l" t="t" r="r" b="b"/>
            <a:pathLst>
              <a:path w="1001904" h="957729">
                <a:moveTo>
                  <a:pt x="0" y="0"/>
                </a:moveTo>
                <a:lnTo>
                  <a:pt x="1001903" y="0"/>
                </a:lnTo>
                <a:lnTo>
                  <a:pt x="1001903" y="957729"/>
                </a:lnTo>
                <a:lnTo>
                  <a:pt x="0" y="95772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9" name="Freeform 9"/>
          <p:cNvSpPr/>
          <p:nvPr/>
        </p:nvSpPr>
        <p:spPr>
          <a:xfrm>
            <a:off x="16051063" y="906083"/>
            <a:ext cx="1023008" cy="992819"/>
          </a:xfrm>
          <a:custGeom>
            <a:avLst/>
            <a:gdLst/>
            <a:ahLst/>
            <a:cxnLst/>
            <a:rect l="l" t="t" r="r" b="b"/>
            <a:pathLst>
              <a:path w="1023008" h="992819">
                <a:moveTo>
                  <a:pt x="0" y="0"/>
                </a:moveTo>
                <a:lnTo>
                  <a:pt x="1023007" y="0"/>
                </a:lnTo>
                <a:lnTo>
                  <a:pt x="1023007" y="992819"/>
                </a:lnTo>
                <a:lnTo>
                  <a:pt x="0" y="99281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0" name="Freeform 10"/>
          <p:cNvSpPr/>
          <p:nvPr/>
        </p:nvSpPr>
        <p:spPr>
          <a:xfrm>
            <a:off x="16097791" y="886159"/>
            <a:ext cx="1039903" cy="1009714"/>
          </a:xfrm>
          <a:custGeom>
            <a:avLst/>
            <a:gdLst/>
            <a:ahLst/>
            <a:cxnLst/>
            <a:rect l="l" t="t" r="r" b="b"/>
            <a:pathLst>
              <a:path w="1039903" h="1009714">
                <a:moveTo>
                  <a:pt x="0" y="0"/>
                </a:moveTo>
                <a:lnTo>
                  <a:pt x="1039903" y="0"/>
                </a:lnTo>
                <a:lnTo>
                  <a:pt x="1039903" y="1009714"/>
                </a:lnTo>
                <a:lnTo>
                  <a:pt x="0" y="1009714"/>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grpSp>
        <p:nvGrpSpPr>
          <p:cNvPr id="11" name="Group 11"/>
          <p:cNvGrpSpPr/>
          <p:nvPr/>
        </p:nvGrpSpPr>
        <p:grpSpPr>
          <a:xfrm rot="2831391">
            <a:off x="17149663" y="7899602"/>
            <a:ext cx="1154163" cy="1184439"/>
            <a:chOff x="0" y="0"/>
            <a:chExt cx="1538884" cy="1579252"/>
          </a:xfrm>
        </p:grpSpPr>
        <p:sp>
          <p:nvSpPr>
            <p:cNvPr id="12" name="Freeform 12"/>
            <p:cNvSpPr/>
            <p:nvPr/>
          </p:nvSpPr>
          <p:spPr>
            <a:xfrm>
              <a:off x="0" y="0"/>
              <a:ext cx="1538986" cy="1579245"/>
            </a:xfrm>
            <a:custGeom>
              <a:avLst/>
              <a:gdLst/>
              <a:ahLst/>
              <a:cxnLst/>
              <a:rect l="l" t="t" r="r" b="b"/>
              <a:pathLst>
                <a:path w="1538986" h="1579245">
                  <a:moveTo>
                    <a:pt x="392176" y="652145"/>
                  </a:moveTo>
                  <a:lnTo>
                    <a:pt x="282575" y="66421"/>
                  </a:lnTo>
                  <a:lnTo>
                    <a:pt x="720979" y="425831"/>
                  </a:lnTo>
                  <a:lnTo>
                    <a:pt x="1075309" y="0"/>
                  </a:lnTo>
                  <a:lnTo>
                    <a:pt x="1045718" y="612013"/>
                  </a:lnTo>
                  <a:lnTo>
                    <a:pt x="1538986" y="922528"/>
                  </a:lnTo>
                  <a:lnTo>
                    <a:pt x="889762" y="975868"/>
                  </a:lnTo>
                  <a:lnTo>
                    <a:pt x="763397" y="1579245"/>
                  </a:lnTo>
                  <a:lnTo>
                    <a:pt x="560705" y="980313"/>
                  </a:lnTo>
                  <a:lnTo>
                    <a:pt x="0" y="1015746"/>
                  </a:lnTo>
                  <a:lnTo>
                    <a:pt x="392176" y="652145"/>
                  </a:lnTo>
                  <a:close/>
                </a:path>
              </a:pathLst>
            </a:custGeom>
            <a:solidFill>
              <a:srgbClr val="DD7853"/>
            </a:solidFill>
          </p:spPr>
        </p:sp>
      </p:grpSp>
      <p:sp>
        <p:nvSpPr>
          <p:cNvPr id="13" name="Freeform 13"/>
          <p:cNvSpPr/>
          <p:nvPr/>
        </p:nvSpPr>
        <p:spPr>
          <a:xfrm>
            <a:off x="16960641" y="7688843"/>
            <a:ext cx="1693633" cy="1691997"/>
          </a:xfrm>
          <a:custGeom>
            <a:avLst/>
            <a:gdLst/>
            <a:ahLst/>
            <a:cxnLst/>
            <a:rect l="l" t="t" r="r" b="b"/>
            <a:pathLst>
              <a:path w="1693633" h="1691997">
                <a:moveTo>
                  <a:pt x="0" y="0"/>
                </a:moveTo>
                <a:lnTo>
                  <a:pt x="1693633" y="0"/>
                </a:lnTo>
                <a:lnTo>
                  <a:pt x="1693633" y="1691997"/>
                </a:lnTo>
                <a:lnTo>
                  <a:pt x="0" y="1691997"/>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grpSp>
        <p:nvGrpSpPr>
          <p:cNvPr id="14" name="Group 14"/>
          <p:cNvGrpSpPr/>
          <p:nvPr/>
        </p:nvGrpSpPr>
        <p:grpSpPr>
          <a:xfrm rot="-1146381">
            <a:off x="17182592" y="9236801"/>
            <a:ext cx="918069" cy="942120"/>
            <a:chOff x="0" y="0"/>
            <a:chExt cx="1224092" cy="1256160"/>
          </a:xfrm>
        </p:grpSpPr>
        <p:sp>
          <p:nvSpPr>
            <p:cNvPr id="15" name="Freeform 15"/>
            <p:cNvSpPr/>
            <p:nvPr/>
          </p:nvSpPr>
          <p:spPr>
            <a:xfrm>
              <a:off x="0" y="0"/>
              <a:ext cx="1224153" cy="1256157"/>
            </a:xfrm>
            <a:custGeom>
              <a:avLst/>
              <a:gdLst/>
              <a:ahLst/>
              <a:cxnLst/>
              <a:rect l="l" t="t" r="r" b="b"/>
              <a:pathLst>
                <a:path w="1224153" h="1256157">
                  <a:moveTo>
                    <a:pt x="912114" y="518795"/>
                  </a:moveTo>
                  <a:lnTo>
                    <a:pt x="999236" y="52832"/>
                  </a:lnTo>
                  <a:lnTo>
                    <a:pt x="650621" y="338709"/>
                  </a:lnTo>
                  <a:lnTo>
                    <a:pt x="368808" y="0"/>
                  </a:lnTo>
                  <a:lnTo>
                    <a:pt x="392303" y="486791"/>
                  </a:lnTo>
                  <a:lnTo>
                    <a:pt x="0" y="733806"/>
                  </a:lnTo>
                  <a:lnTo>
                    <a:pt x="516382" y="776224"/>
                  </a:lnTo>
                  <a:lnTo>
                    <a:pt x="616839" y="1256157"/>
                  </a:lnTo>
                  <a:lnTo>
                    <a:pt x="778129" y="779780"/>
                  </a:lnTo>
                  <a:lnTo>
                    <a:pt x="1224153" y="807847"/>
                  </a:lnTo>
                  <a:lnTo>
                    <a:pt x="912114" y="518795"/>
                  </a:lnTo>
                  <a:close/>
                </a:path>
              </a:pathLst>
            </a:custGeom>
            <a:solidFill>
              <a:srgbClr val="DD7853"/>
            </a:solidFill>
          </p:spPr>
        </p:sp>
      </p:grpSp>
      <p:sp>
        <p:nvSpPr>
          <p:cNvPr id="16" name="Freeform 16"/>
          <p:cNvSpPr/>
          <p:nvPr/>
        </p:nvSpPr>
        <p:spPr>
          <a:xfrm>
            <a:off x="16962708" y="9094321"/>
            <a:ext cx="1212226" cy="1227080"/>
          </a:xfrm>
          <a:custGeom>
            <a:avLst/>
            <a:gdLst/>
            <a:ahLst/>
            <a:cxnLst/>
            <a:rect l="l" t="t" r="r" b="b"/>
            <a:pathLst>
              <a:path w="1212226" h="1227080">
                <a:moveTo>
                  <a:pt x="0" y="0"/>
                </a:moveTo>
                <a:lnTo>
                  <a:pt x="1212226" y="0"/>
                </a:lnTo>
                <a:lnTo>
                  <a:pt x="1212226" y="1227080"/>
                </a:lnTo>
                <a:lnTo>
                  <a:pt x="0" y="1227080"/>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17" name="Freeform 17"/>
          <p:cNvSpPr/>
          <p:nvPr/>
        </p:nvSpPr>
        <p:spPr>
          <a:xfrm>
            <a:off x="-158309" y="-701497"/>
            <a:ext cx="1077342" cy="1371018"/>
          </a:xfrm>
          <a:custGeom>
            <a:avLst/>
            <a:gdLst/>
            <a:ahLst/>
            <a:cxnLst/>
            <a:rect l="l" t="t" r="r" b="b"/>
            <a:pathLst>
              <a:path w="1077342" h="1371018">
                <a:moveTo>
                  <a:pt x="0" y="0"/>
                </a:moveTo>
                <a:lnTo>
                  <a:pt x="1077342" y="0"/>
                </a:lnTo>
                <a:lnTo>
                  <a:pt x="1077342" y="1371017"/>
                </a:lnTo>
                <a:lnTo>
                  <a:pt x="0" y="1371017"/>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18" name="Freeform 18"/>
          <p:cNvSpPr/>
          <p:nvPr/>
        </p:nvSpPr>
        <p:spPr>
          <a:xfrm>
            <a:off x="672044" y="589847"/>
            <a:ext cx="5565019" cy="626181"/>
          </a:xfrm>
          <a:custGeom>
            <a:avLst/>
            <a:gdLst/>
            <a:ahLst/>
            <a:cxnLst/>
            <a:rect l="l" t="t" r="r" b="b"/>
            <a:pathLst>
              <a:path w="5565019" h="626181">
                <a:moveTo>
                  <a:pt x="0" y="0"/>
                </a:moveTo>
                <a:lnTo>
                  <a:pt x="5565019" y="0"/>
                </a:lnTo>
                <a:lnTo>
                  <a:pt x="5565019" y="626182"/>
                </a:lnTo>
                <a:lnTo>
                  <a:pt x="0" y="626182"/>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19" name="TextBox 19"/>
          <p:cNvSpPr txBox="1"/>
          <p:nvPr/>
        </p:nvSpPr>
        <p:spPr>
          <a:xfrm>
            <a:off x="990186" y="-165679"/>
            <a:ext cx="4979306" cy="1876407"/>
          </a:xfrm>
          <a:prstGeom prst="rect">
            <a:avLst/>
          </a:prstGeom>
        </p:spPr>
        <p:txBody>
          <a:bodyPr lIns="0" tIns="0" rIns="0" bIns="0" rtlCol="0" anchor="t">
            <a:spAutoFit/>
          </a:bodyPr>
          <a:lstStyle/>
          <a:p>
            <a:pPr algn="l">
              <a:lnSpc>
                <a:spcPts val="13958"/>
              </a:lnSpc>
            </a:pPr>
            <a:r>
              <a:rPr lang="en-US" sz="11632" dirty="0" err="1">
                <a:solidFill>
                  <a:srgbClr val="000000"/>
                </a:solidFill>
                <a:latin typeface="#9Slide05 IcielSanelma"/>
              </a:rPr>
              <a:t>Khởi</a:t>
            </a:r>
            <a:r>
              <a:rPr lang="en-US" sz="11632" dirty="0">
                <a:solidFill>
                  <a:srgbClr val="000000"/>
                </a:solidFill>
                <a:latin typeface="#9Slide05 IcielSanelma"/>
              </a:rPr>
              <a:t> </a:t>
            </a:r>
            <a:r>
              <a:rPr lang="en-US" sz="11632" dirty="0" err="1">
                <a:solidFill>
                  <a:srgbClr val="000000"/>
                </a:solidFill>
                <a:latin typeface="#9Slide05 IcielSanelma"/>
              </a:rPr>
              <a:t>động</a:t>
            </a:r>
            <a:endParaRPr lang="en-US" sz="11632" dirty="0">
              <a:solidFill>
                <a:srgbClr val="000000"/>
              </a:solidFill>
              <a:latin typeface="#9Slide05 IcielSanelma"/>
            </a:endParaRPr>
          </a:p>
        </p:txBody>
      </p:sp>
      <p:pic>
        <p:nvPicPr>
          <p:cNvPr id="20" name="Picture 20"/>
          <p:cNvPicPr>
            <a:picLocks noChangeAspect="1"/>
          </p:cNvPicPr>
          <p:nvPr/>
        </p:nvPicPr>
        <p:blipFill>
          <a:blip r:embed="rId27"/>
          <a:srcRect l="12670"/>
          <a:stretch>
            <a:fillRect/>
          </a:stretch>
        </p:blipFill>
        <p:spPr>
          <a:xfrm rot="5159023">
            <a:off x="5449563" y="1176"/>
            <a:ext cx="1575000" cy="1803524"/>
          </a:xfrm>
          <a:prstGeom prst="rect">
            <a:avLst/>
          </a:prstGeom>
        </p:spPr>
      </p:pic>
      <p:sp>
        <p:nvSpPr>
          <p:cNvPr id="21" name="TextBox 21"/>
          <p:cNvSpPr txBox="1"/>
          <p:nvPr/>
        </p:nvSpPr>
        <p:spPr>
          <a:xfrm>
            <a:off x="732028" y="955202"/>
            <a:ext cx="15746041" cy="1177287"/>
          </a:xfrm>
          <a:prstGeom prst="rect">
            <a:avLst/>
          </a:prstGeom>
        </p:spPr>
        <p:txBody>
          <a:bodyPr lIns="0" tIns="0" rIns="0" bIns="0" rtlCol="0" anchor="t">
            <a:spAutoFit/>
          </a:bodyPr>
          <a:lstStyle/>
          <a:p>
            <a:pPr algn="l">
              <a:lnSpc>
                <a:spcPts val="10560"/>
              </a:lnSpc>
            </a:pPr>
            <a:r>
              <a:rPr lang="en-US" sz="4400">
                <a:solidFill>
                  <a:srgbClr val="000000"/>
                </a:solidFill>
                <a:latin typeface="Roboto Condensed Bold"/>
              </a:rPr>
              <a:t>Nhiệm vụ: </a:t>
            </a:r>
            <a:r>
              <a:rPr lang="en-US" sz="4400">
                <a:solidFill>
                  <a:srgbClr val="000000"/>
                </a:solidFill>
                <a:latin typeface="Roboto Condensed"/>
              </a:rPr>
              <a:t>Hãy quan sát video sau và trả lời các câu hỏi sau:</a:t>
            </a:r>
          </a:p>
        </p:txBody>
      </p:sp>
      <p:pic>
        <p:nvPicPr>
          <p:cNvPr id="22" name="Picture 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28"/>
          <a:srcRect/>
          <a:stretch>
            <a:fillRect/>
          </a:stretch>
        </p:blipFill>
        <p:spPr>
          <a:xfrm>
            <a:off x="1711795" y="2132489"/>
            <a:ext cx="14085831" cy="792328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video>
              <p:cMediaNode vol="100000">
                <p:cTn id="2" fill="hold" display="0">
                  <p:stCondLst>
                    <p:cond delay="indefinite"/>
                  </p:stCondLst>
                </p:cTn>
                <p:tgtEl>
                  <p:spTgt spid="2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7183437" y="8643548"/>
            <a:ext cx="774997" cy="786931"/>
          </a:xfrm>
          <a:custGeom>
            <a:avLst/>
            <a:gdLst/>
            <a:ahLst/>
            <a:cxnLst/>
            <a:rect l="l" t="t" r="r" b="b"/>
            <a:pathLst>
              <a:path w="774997" h="786931">
                <a:moveTo>
                  <a:pt x="0" y="0"/>
                </a:moveTo>
                <a:lnTo>
                  <a:pt x="774997" y="0"/>
                </a:lnTo>
                <a:lnTo>
                  <a:pt x="774997" y="786931"/>
                </a:lnTo>
                <a:lnTo>
                  <a:pt x="0" y="78693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6391602" y="9091184"/>
            <a:ext cx="802533" cy="807900"/>
          </a:xfrm>
          <a:custGeom>
            <a:avLst/>
            <a:gdLst/>
            <a:ahLst/>
            <a:cxnLst/>
            <a:rect l="l" t="t" r="r" b="b"/>
            <a:pathLst>
              <a:path w="802533" h="807900">
                <a:moveTo>
                  <a:pt x="0" y="0"/>
                </a:moveTo>
                <a:lnTo>
                  <a:pt x="802532" y="0"/>
                </a:lnTo>
                <a:lnTo>
                  <a:pt x="802532" y="807900"/>
                </a:lnTo>
                <a:lnTo>
                  <a:pt x="0" y="8079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1983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17229275" y="-18624"/>
            <a:ext cx="1077342" cy="1371018"/>
          </a:xfrm>
          <a:custGeom>
            <a:avLst/>
            <a:gdLst/>
            <a:ahLst/>
            <a:cxnLst/>
            <a:rect l="l" t="t" r="r" b="b"/>
            <a:pathLst>
              <a:path w="1077342" h="1371018">
                <a:moveTo>
                  <a:pt x="0" y="0"/>
                </a:moveTo>
                <a:lnTo>
                  <a:pt x="1077341" y="0"/>
                </a:lnTo>
                <a:lnTo>
                  <a:pt x="1077341" y="1371018"/>
                </a:lnTo>
                <a:lnTo>
                  <a:pt x="0" y="13710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6" name="Freeform 6"/>
          <p:cNvSpPr/>
          <p:nvPr/>
        </p:nvSpPr>
        <p:spPr>
          <a:xfrm>
            <a:off x="408686" y="8528863"/>
            <a:ext cx="1709285" cy="1842663"/>
          </a:xfrm>
          <a:custGeom>
            <a:avLst/>
            <a:gdLst/>
            <a:ahLst/>
            <a:cxnLst/>
            <a:rect l="l" t="t" r="r" b="b"/>
            <a:pathLst>
              <a:path w="1709285" h="1842663">
                <a:moveTo>
                  <a:pt x="0" y="0"/>
                </a:moveTo>
                <a:lnTo>
                  <a:pt x="1709285" y="0"/>
                </a:lnTo>
                <a:lnTo>
                  <a:pt x="1709285" y="1842663"/>
                </a:lnTo>
                <a:lnTo>
                  <a:pt x="0" y="184266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7" name="Freeform 7"/>
          <p:cNvSpPr/>
          <p:nvPr/>
        </p:nvSpPr>
        <p:spPr>
          <a:xfrm>
            <a:off x="15050866" y="8709144"/>
            <a:ext cx="2262286" cy="1741494"/>
          </a:xfrm>
          <a:custGeom>
            <a:avLst/>
            <a:gdLst/>
            <a:ahLst/>
            <a:cxnLst/>
            <a:rect l="l" t="t" r="r" b="b"/>
            <a:pathLst>
              <a:path w="2262286" h="1741494">
                <a:moveTo>
                  <a:pt x="0" y="0"/>
                </a:moveTo>
                <a:lnTo>
                  <a:pt x="2262286" y="0"/>
                </a:lnTo>
                <a:lnTo>
                  <a:pt x="2262286" y="1741494"/>
                </a:lnTo>
                <a:lnTo>
                  <a:pt x="0" y="174149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8" name="Freeform 8"/>
          <p:cNvSpPr/>
          <p:nvPr/>
        </p:nvSpPr>
        <p:spPr>
          <a:xfrm>
            <a:off x="14516237" y="8169550"/>
            <a:ext cx="3276586" cy="2281591"/>
          </a:xfrm>
          <a:custGeom>
            <a:avLst/>
            <a:gdLst/>
            <a:ahLst/>
            <a:cxnLst/>
            <a:rect l="l" t="t" r="r" b="b"/>
            <a:pathLst>
              <a:path w="3276586" h="2281591">
                <a:moveTo>
                  <a:pt x="0" y="0"/>
                </a:moveTo>
                <a:lnTo>
                  <a:pt x="3276587" y="0"/>
                </a:lnTo>
                <a:lnTo>
                  <a:pt x="3276587" y="2281592"/>
                </a:lnTo>
                <a:lnTo>
                  <a:pt x="0" y="2281592"/>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9" name="Freeform 9"/>
          <p:cNvSpPr/>
          <p:nvPr/>
        </p:nvSpPr>
        <p:spPr>
          <a:xfrm>
            <a:off x="14021052" y="7622886"/>
            <a:ext cx="4266948" cy="2827752"/>
          </a:xfrm>
          <a:custGeom>
            <a:avLst/>
            <a:gdLst/>
            <a:ahLst/>
            <a:cxnLst/>
            <a:rect l="l" t="t" r="r" b="b"/>
            <a:pathLst>
              <a:path w="4266948" h="2827752">
                <a:moveTo>
                  <a:pt x="0" y="0"/>
                </a:moveTo>
                <a:lnTo>
                  <a:pt x="4266948" y="0"/>
                </a:lnTo>
                <a:lnTo>
                  <a:pt x="4266948" y="2827752"/>
                </a:lnTo>
                <a:lnTo>
                  <a:pt x="0" y="2827752"/>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grpSp>
        <p:nvGrpSpPr>
          <p:cNvPr id="10" name="Group 10"/>
          <p:cNvGrpSpPr/>
          <p:nvPr/>
        </p:nvGrpSpPr>
        <p:grpSpPr>
          <a:xfrm>
            <a:off x="1028700" y="2184089"/>
            <a:ext cx="4678648" cy="1106175"/>
            <a:chOff x="0" y="0"/>
            <a:chExt cx="1232237" cy="291338"/>
          </a:xfrm>
        </p:grpSpPr>
        <p:sp>
          <p:nvSpPr>
            <p:cNvPr id="11" name="Freeform 11"/>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12" name="TextBox 12"/>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6763998" y="2184089"/>
            <a:ext cx="4678648" cy="1106175"/>
            <a:chOff x="0" y="0"/>
            <a:chExt cx="1232237" cy="291338"/>
          </a:xfrm>
        </p:grpSpPr>
        <p:sp>
          <p:nvSpPr>
            <p:cNvPr id="14" name="Freeform 14"/>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15" name="TextBox 15"/>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2447275" y="2184089"/>
            <a:ext cx="5123661" cy="1106175"/>
            <a:chOff x="0" y="0"/>
            <a:chExt cx="1349442" cy="291338"/>
          </a:xfrm>
        </p:grpSpPr>
        <p:sp>
          <p:nvSpPr>
            <p:cNvPr id="17" name="Freeform 17"/>
            <p:cNvSpPr/>
            <p:nvPr/>
          </p:nvSpPr>
          <p:spPr>
            <a:xfrm>
              <a:off x="0" y="0"/>
              <a:ext cx="1349442" cy="291338"/>
            </a:xfrm>
            <a:custGeom>
              <a:avLst/>
              <a:gdLst/>
              <a:ahLst/>
              <a:cxnLst/>
              <a:rect l="l" t="t" r="r" b="b"/>
              <a:pathLst>
                <a:path w="1349442" h="291338">
                  <a:moveTo>
                    <a:pt x="46841" y="0"/>
                  </a:moveTo>
                  <a:lnTo>
                    <a:pt x="1302600" y="0"/>
                  </a:lnTo>
                  <a:cubicBezTo>
                    <a:pt x="1328470" y="0"/>
                    <a:pt x="1349442" y="20972"/>
                    <a:pt x="1349442" y="46841"/>
                  </a:cubicBezTo>
                  <a:lnTo>
                    <a:pt x="1349442" y="244497"/>
                  </a:lnTo>
                  <a:cubicBezTo>
                    <a:pt x="1349442" y="270367"/>
                    <a:pt x="1328470" y="291338"/>
                    <a:pt x="1302600" y="291338"/>
                  </a:cubicBezTo>
                  <a:lnTo>
                    <a:pt x="46841" y="291338"/>
                  </a:lnTo>
                  <a:cubicBezTo>
                    <a:pt x="20972" y="291338"/>
                    <a:pt x="0" y="270367"/>
                    <a:pt x="0" y="244497"/>
                  </a:cubicBezTo>
                  <a:lnTo>
                    <a:pt x="0" y="46841"/>
                  </a:lnTo>
                  <a:cubicBezTo>
                    <a:pt x="0" y="20972"/>
                    <a:pt x="20972" y="0"/>
                    <a:pt x="46841" y="0"/>
                  </a:cubicBezTo>
                  <a:close/>
                </a:path>
              </a:pathLst>
            </a:custGeom>
            <a:solidFill>
              <a:srgbClr val="DD7853"/>
            </a:solidFill>
          </p:spPr>
        </p:sp>
        <p:sp>
          <p:nvSpPr>
            <p:cNvPr id="18" name="TextBox 18"/>
            <p:cNvSpPr txBox="1"/>
            <p:nvPr/>
          </p:nvSpPr>
          <p:spPr>
            <a:xfrm>
              <a:off x="0" y="-57150"/>
              <a:ext cx="1349442" cy="348488"/>
            </a:xfrm>
            <a:prstGeom prst="rect">
              <a:avLst/>
            </a:prstGeom>
          </p:spPr>
          <p:txBody>
            <a:bodyPr lIns="50800" tIns="50800" rIns="50800" bIns="50800" rtlCol="0" anchor="ctr"/>
            <a:lstStyle/>
            <a:p>
              <a:pPr algn="ctr">
                <a:lnSpc>
                  <a:spcPts val="3311"/>
                </a:lnSpc>
              </a:pPr>
              <a:endParaRPr/>
            </a:p>
          </p:txBody>
        </p:sp>
      </p:grpSp>
      <p:grpSp>
        <p:nvGrpSpPr>
          <p:cNvPr id="19" name="Group 19"/>
          <p:cNvGrpSpPr/>
          <p:nvPr/>
        </p:nvGrpSpPr>
        <p:grpSpPr>
          <a:xfrm>
            <a:off x="5881654" y="2415439"/>
            <a:ext cx="708038" cy="643476"/>
            <a:chOff x="0" y="0"/>
            <a:chExt cx="812800" cy="738684"/>
          </a:xfrm>
        </p:grpSpPr>
        <p:sp>
          <p:nvSpPr>
            <p:cNvPr id="20" name="Freeform 20"/>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21" name="TextBox 21"/>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22" name="Group 22"/>
          <p:cNvGrpSpPr/>
          <p:nvPr/>
        </p:nvGrpSpPr>
        <p:grpSpPr>
          <a:xfrm>
            <a:off x="11614096" y="2415439"/>
            <a:ext cx="708038" cy="643476"/>
            <a:chOff x="0" y="0"/>
            <a:chExt cx="812800" cy="738684"/>
          </a:xfrm>
        </p:grpSpPr>
        <p:sp>
          <p:nvSpPr>
            <p:cNvPr id="23" name="Freeform 23"/>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24" name="TextBox 24"/>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sp>
        <p:nvSpPr>
          <p:cNvPr id="25" name="Freeform 25"/>
          <p:cNvSpPr/>
          <p:nvPr/>
        </p:nvSpPr>
        <p:spPr>
          <a:xfrm>
            <a:off x="10158601" y="4787017"/>
            <a:ext cx="8346231" cy="5112067"/>
          </a:xfrm>
          <a:custGeom>
            <a:avLst/>
            <a:gdLst/>
            <a:ahLst/>
            <a:cxnLst/>
            <a:rect l="l" t="t" r="r" b="b"/>
            <a:pathLst>
              <a:path w="8346231" h="5112067">
                <a:moveTo>
                  <a:pt x="0" y="0"/>
                </a:moveTo>
                <a:lnTo>
                  <a:pt x="8346231" y="0"/>
                </a:lnTo>
                <a:lnTo>
                  <a:pt x="8346231" y="5112067"/>
                </a:lnTo>
                <a:lnTo>
                  <a:pt x="0" y="5112067"/>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26" name="Freeform 26"/>
          <p:cNvSpPr/>
          <p:nvPr/>
        </p:nvSpPr>
        <p:spPr>
          <a:xfrm>
            <a:off x="11509469" y="4539423"/>
            <a:ext cx="6013537" cy="6791469"/>
          </a:xfrm>
          <a:custGeom>
            <a:avLst/>
            <a:gdLst/>
            <a:ahLst/>
            <a:cxnLst/>
            <a:rect l="l" t="t" r="r" b="b"/>
            <a:pathLst>
              <a:path w="6013537" h="6791469">
                <a:moveTo>
                  <a:pt x="0" y="0"/>
                </a:moveTo>
                <a:lnTo>
                  <a:pt x="6013537" y="0"/>
                </a:lnTo>
                <a:lnTo>
                  <a:pt x="6013537" y="6791469"/>
                </a:lnTo>
                <a:lnTo>
                  <a:pt x="0" y="679146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7" name="TextBox 27"/>
          <p:cNvSpPr txBox="1"/>
          <p:nvPr/>
        </p:nvSpPr>
        <p:spPr>
          <a:xfrm>
            <a:off x="-685137" y="218505"/>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III. HƯỚNG DẪN QUY TRÌNH VIẾT</a:t>
            </a:r>
          </a:p>
        </p:txBody>
      </p:sp>
      <p:sp>
        <p:nvSpPr>
          <p:cNvPr id="28" name="TextBox 28"/>
          <p:cNvSpPr txBox="1"/>
          <p:nvPr/>
        </p:nvSpPr>
        <p:spPr>
          <a:xfrm>
            <a:off x="1524000" y="2072172"/>
            <a:ext cx="3393259"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Trước</a:t>
            </a:r>
            <a:r>
              <a:rPr lang="en-US" sz="6232" dirty="0">
                <a:solidFill>
                  <a:srgbClr val="FFFFFF"/>
                </a:solidFill>
                <a:latin typeface="#9Slide05 IcielSanelma"/>
              </a:rPr>
              <a:t> </a:t>
            </a:r>
            <a:r>
              <a:rPr lang="en-US" sz="6232" dirty="0" err="1">
                <a:solidFill>
                  <a:srgbClr val="FFFFFF"/>
                </a:solidFill>
                <a:latin typeface="#9Slide05 IcielSanelma"/>
              </a:rPr>
              <a:t>khi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9" name="TextBox 29"/>
          <p:cNvSpPr txBox="1"/>
          <p:nvPr/>
        </p:nvSpPr>
        <p:spPr>
          <a:xfrm>
            <a:off x="7557838" y="2072172"/>
            <a:ext cx="2372134"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Viết</a:t>
            </a:r>
            <a:r>
              <a:rPr lang="en-US" sz="6232" dirty="0">
                <a:solidFill>
                  <a:srgbClr val="FFFFFF"/>
                </a:solidFill>
                <a:latin typeface="#9Slide05 IcielSanelma"/>
              </a:rPr>
              <a:t> </a:t>
            </a:r>
            <a:r>
              <a:rPr lang="en-US" sz="6232" dirty="0" err="1">
                <a:solidFill>
                  <a:srgbClr val="FFFFFF"/>
                </a:solidFill>
                <a:latin typeface="#9Slide05 IcielSanelma"/>
              </a:rPr>
              <a:t>bài</a:t>
            </a:r>
            <a:endParaRPr lang="en-US" sz="6232" dirty="0">
              <a:solidFill>
                <a:srgbClr val="FFFFFF"/>
              </a:solidFill>
              <a:latin typeface="#9Slide05 IcielSanelma"/>
            </a:endParaRPr>
          </a:p>
        </p:txBody>
      </p:sp>
      <p:sp>
        <p:nvSpPr>
          <p:cNvPr id="30" name="TextBox 30"/>
          <p:cNvSpPr txBox="1"/>
          <p:nvPr/>
        </p:nvSpPr>
        <p:spPr>
          <a:xfrm>
            <a:off x="12649200" y="2072172"/>
            <a:ext cx="4499839"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Chỉnh</a:t>
            </a:r>
            <a:r>
              <a:rPr lang="en-US" sz="6232" dirty="0">
                <a:solidFill>
                  <a:srgbClr val="FFFFFF"/>
                </a:solidFill>
                <a:latin typeface="#9Slide05 IcielSanelma"/>
              </a:rPr>
              <a:t> </a:t>
            </a:r>
            <a:r>
              <a:rPr lang="en-US" sz="6232" dirty="0" err="1">
                <a:solidFill>
                  <a:srgbClr val="FFFFFF"/>
                </a:solidFill>
                <a:latin typeface="#9Slide05 IcielSanelma"/>
              </a:rPr>
              <a:t>sửa</a:t>
            </a:r>
            <a:r>
              <a:rPr lang="en-US" sz="6232" dirty="0">
                <a:solidFill>
                  <a:srgbClr val="FFFFFF"/>
                </a:solidFill>
                <a:latin typeface="#9Slide05 IcielSanelma"/>
              </a:rPr>
              <a:t> </a:t>
            </a:r>
            <a:r>
              <a:rPr lang="en-US" sz="6232" dirty="0" err="1">
                <a:solidFill>
                  <a:srgbClr val="FFFFFF"/>
                </a:solidFill>
                <a:latin typeface="#9Slide05 IcielSanelma"/>
              </a:rPr>
              <a:t>bài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31" name="TextBox 31"/>
          <p:cNvSpPr txBox="1"/>
          <p:nvPr/>
        </p:nvSpPr>
        <p:spPr>
          <a:xfrm>
            <a:off x="626951" y="3529145"/>
            <a:ext cx="5254703" cy="2877134"/>
          </a:xfrm>
          <a:prstGeom prst="rect">
            <a:avLst/>
          </a:prstGeom>
        </p:spPr>
        <p:txBody>
          <a:bodyPr wrap="square" lIns="0" tIns="0" rIns="0" bIns="0" rtlCol="0" anchor="t">
            <a:spAutoFit/>
          </a:bodyPr>
          <a:lstStyle/>
          <a:p>
            <a:pPr marL="1345508" lvl="1" indent="-672754" algn="ctr">
              <a:buFont typeface="Arial"/>
              <a:buChar char="•"/>
            </a:pPr>
            <a:r>
              <a:rPr lang="en-US" sz="6232" dirty="0" err="1">
                <a:solidFill>
                  <a:srgbClr val="AB5333"/>
                </a:solidFill>
                <a:latin typeface="#9Slide05 IcielSanelma"/>
              </a:rPr>
              <a:t>Lựa</a:t>
            </a:r>
            <a:r>
              <a:rPr lang="en-US" sz="6232" dirty="0">
                <a:solidFill>
                  <a:srgbClr val="AB5333"/>
                </a:solidFill>
                <a:latin typeface="#9Slide05 IcielSanelma"/>
              </a:rPr>
              <a:t> </a:t>
            </a:r>
            <a:r>
              <a:rPr lang="en-US" sz="6232" dirty="0" err="1">
                <a:solidFill>
                  <a:srgbClr val="AB5333"/>
                </a:solidFill>
                <a:latin typeface="#9Slide05 IcielSanelma"/>
              </a:rPr>
              <a:t>chọn</a:t>
            </a:r>
            <a:r>
              <a:rPr lang="en-US" sz="6232" dirty="0">
                <a:solidFill>
                  <a:srgbClr val="AB5333"/>
                </a:solidFill>
                <a:latin typeface="#9Slide05 IcielSanelma"/>
              </a:rPr>
              <a:t> </a:t>
            </a:r>
            <a:r>
              <a:rPr lang="en-US" sz="6232" dirty="0" err="1">
                <a:solidFill>
                  <a:srgbClr val="AB5333"/>
                </a:solidFill>
                <a:latin typeface="#9Slide05 IcielSanelma"/>
              </a:rPr>
              <a:t>đề</a:t>
            </a:r>
            <a:r>
              <a:rPr lang="en-US" sz="6232" dirty="0">
                <a:solidFill>
                  <a:srgbClr val="AB5333"/>
                </a:solidFill>
                <a:latin typeface="#9Slide05 IcielSanelma"/>
              </a:rPr>
              <a:t> </a:t>
            </a:r>
            <a:r>
              <a:rPr lang="en-US" sz="6232" dirty="0" err="1">
                <a:solidFill>
                  <a:srgbClr val="AB5333"/>
                </a:solidFill>
                <a:latin typeface="#9Slide05 IcielSanelma"/>
              </a:rPr>
              <a:t>tài</a:t>
            </a:r>
            <a:endParaRPr lang="en-US" sz="6232" dirty="0">
              <a:solidFill>
                <a:srgbClr val="AB5333"/>
              </a:solidFill>
              <a:latin typeface="#9Slide05 IcielSanelma"/>
            </a:endParaRPr>
          </a:p>
          <a:p>
            <a:pPr marL="1345508" lvl="1" indent="-672754" algn="l">
              <a:buFont typeface="Arial"/>
              <a:buChar char="•"/>
            </a:pPr>
            <a:r>
              <a:rPr lang="en-US" sz="6232" dirty="0" err="1">
                <a:solidFill>
                  <a:srgbClr val="AB5333"/>
                </a:solidFill>
                <a:latin typeface="#9Slide05 IcielSanelma"/>
              </a:rPr>
              <a:t>Tìm</a:t>
            </a:r>
            <a:r>
              <a:rPr lang="en-US" sz="6232" dirty="0">
                <a:solidFill>
                  <a:srgbClr val="AB5333"/>
                </a:solidFill>
                <a:latin typeface="#9Slide05 IcielSanelma"/>
              </a:rPr>
              <a:t> ý</a:t>
            </a:r>
          </a:p>
          <a:p>
            <a:pPr marL="1345508" lvl="1" indent="-672754" algn="l">
              <a:buFont typeface="Arial"/>
              <a:buChar char="•"/>
            </a:pPr>
            <a:r>
              <a:rPr lang="en-US" sz="6232" dirty="0" err="1">
                <a:solidFill>
                  <a:srgbClr val="AB5333"/>
                </a:solidFill>
                <a:latin typeface="#9Slide05 IcielSanelma"/>
              </a:rPr>
              <a:t>Lập</a:t>
            </a:r>
            <a:r>
              <a:rPr lang="en-US" sz="6232" dirty="0">
                <a:solidFill>
                  <a:srgbClr val="AB5333"/>
                </a:solidFill>
                <a:latin typeface="#9Slide05 IcielSanelma"/>
              </a:rPr>
              <a:t> </a:t>
            </a:r>
            <a:r>
              <a:rPr lang="en-US" sz="6232" dirty="0" err="1">
                <a:solidFill>
                  <a:srgbClr val="AB5333"/>
                </a:solidFill>
                <a:latin typeface="#9Slide05 IcielSanelma"/>
              </a:rPr>
              <a:t>dàn</a:t>
            </a:r>
            <a:r>
              <a:rPr lang="en-US" sz="6232" dirty="0">
                <a:solidFill>
                  <a:srgbClr val="AB5333"/>
                </a:solidFill>
                <a:latin typeface="#9Slide05 IcielSanelma"/>
              </a:rPr>
              <a:t> ý</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par>
                                <p:cTn id="17" presetID="16" presetClass="entr" presetSubtype="2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barn(inVertical)">
                                      <p:cBhvr>
                                        <p:cTn id="24" dur="500"/>
                                        <p:tgtEl>
                                          <p:spTgt spid="31">
                                            <p:txEl>
                                              <p:pRg st="0" end="0"/>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1">
                                            <p:txEl>
                                              <p:pRg st="1" end="1"/>
                                            </p:txEl>
                                          </p:spTgt>
                                        </p:tgtEl>
                                        <p:attrNameLst>
                                          <p:attrName>style.visibility</p:attrName>
                                        </p:attrNameLst>
                                      </p:cBhvr>
                                      <p:to>
                                        <p:strVal val="visible"/>
                                      </p:to>
                                    </p:set>
                                    <p:animEffect transition="in" filter="barn(inVertical)">
                                      <p:cBhvr>
                                        <p:cTn id="27" dur="500"/>
                                        <p:tgtEl>
                                          <p:spTgt spid="31">
                                            <p:txEl>
                                              <p:pRg st="1" end="1"/>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31">
                                            <p:txEl>
                                              <p:pRg st="2" end="2"/>
                                            </p:txEl>
                                          </p:spTgt>
                                        </p:tgtEl>
                                        <p:attrNameLst>
                                          <p:attrName>style.visibility</p:attrName>
                                        </p:attrNameLst>
                                      </p:cBhvr>
                                      <p:to>
                                        <p:strVal val="visible"/>
                                      </p:to>
                                    </p:set>
                                    <p:animEffect transition="in" filter="barn(inVertical)">
                                      <p:cBhvr>
                                        <p:cTn id="30" dur="500"/>
                                        <p:tgtEl>
                                          <p:spTgt spid="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4" name="Group 4"/>
          <p:cNvGrpSpPr/>
          <p:nvPr/>
        </p:nvGrpSpPr>
        <p:grpSpPr>
          <a:xfrm>
            <a:off x="1028700" y="1409608"/>
            <a:ext cx="4678648" cy="1106175"/>
            <a:chOff x="0" y="0"/>
            <a:chExt cx="1232237" cy="291338"/>
          </a:xfrm>
        </p:grpSpPr>
        <p:sp>
          <p:nvSpPr>
            <p:cNvPr id="5" name="Freeform 5"/>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6" name="TextBox 6"/>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7" name="Group 7"/>
          <p:cNvGrpSpPr/>
          <p:nvPr/>
        </p:nvGrpSpPr>
        <p:grpSpPr>
          <a:xfrm>
            <a:off x="6763998" y="1409608"/>
            <a:ext cx="4678648" cy="1106175"/>
            <a:chOff x="0" y="0"/>
            <a:chExt cx="1232237" cy="291338"/>
          </a:xfrm>
        </p:grpSpPr>
        <p:sp>
          <p:nvSpPr>
            <p:cNvPr id="8" name="Freeform 8"/>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9" name="TextBox 9"/>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0" name="Group 10"/>
          <p:cNvGrpSpPr/>
          <p:nvPr/>
        </p:nvGrpSpPr>
        <p:grpSpPr>
          <a:xfrm>
            <a:off x="12447275" y="1409608"/>
            <a:ext cx="5123661" cy="1106175"/>
            <a:chOff x="0" y="0"/>
            <a:chExt cx="1349442" cy="291338"/>
          </a:xfrm>
        </p:grpSpPr>
        <p:sp>
          <p:nvSpPr>
            <p:cNvPr id="11" name="Freeform 11"/>
            <p:cNvSpPr/>
            <p:nvPr/>
          </p:nvSpPr>
          <p:spPr>
            <a:xfrm>
              <a:off x="0" y="0"/>
              <a:ext cx="1349442" cy="291338"/>
            </a:xfrm>
            <a:custGeom>
              <a:avLst/>
              <a:gdLst/>
              <a:ahLst/>
              <a:cxnLst/>
              <a:rect l="l" t="t" r="r" b="b"/>
              <a:pathLst>
                <a:path w="1349442" h="291338">
                  <a:moveTo>
                    <a:pt x="46841" y="0"/>
                  </a:moveTo>
                  <a:lnTo>
                    <a:pt x="1302600" y="0"/>
                  </a:lnTo>
                  <a:cubicBezTo>
                    <a:pt x="1328470" y="0"/>
                    <a:pt x="1349442" y="20972"/>
                    <a:pt x="1349442" y="46841"/>
                  </a:cubicBezTo>
                  <a:lnTo>
                    <a:pt x="1349442" y="244497"/>
                  </a:lnTo>
                  <a:cubicBezTo>
                    <a:pt x="1349442" y="270367"/>
                    <a:pt x="1328470" y="291338"/>
                    <a:pt x="1302600" y="291338"/>
                  </a:cubicBezTo>
                  <a:lnTo>
                    <a:pt x="46841" y="291338"/>
                  </a:lnTo>
                  <a:cubicBezTo>
                    <a:pt x="20972" y="291338"/>
                    <a:pt x="0" y="270367"/>
                    <a:pt x="0" y="244497"/>
                  </a:cubicBezTo>
                  <a:lnTo>
                    <a:pt x="0" y="46841"/>
                  </a:lnTo>
                  <a:cubicBezTo>
                    <a:pt x="0" y="20972"/>
                    <a:pt x="20972" y="0"/>
                    <a:pt x="46841" y="0"/>
                  </a:cubicBezTo>
                  <a:close/>
                </a:path>
              </a:pathLst>
            </a:custGeom>
            <a:solidFill>
              <a:srgbClr val="DD7853"/>
            </a:solidFill>
          </p:spPr>
        </p:sp>
        <p:sp>
          <p:nvSpPr>
            <p:cNvPr id="12" name="TextBox 12"/>
            <p:cNvSpPr txBox="1"/>
            <p:nvPr/>
          </p:nvSpPr>
          <p:spPr>
            <a:xfrm>
              <a:off x="0" y="-57150"/>
              <a:ext cx="1349442" cy="348488"/>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5881654" y="1640958"/>
            <a:ext cx="708038" cy="643476"/>
            <a:chOff x="0" y="0"/>
            <a:chExt cx="812800" cy="738684"/>
          </a:xfrm>
        </p:grpSpPr>
        <p:sp>
          <p:nvSpPr>
            <p:cNvPr id="14" name="Freeform 14"/>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5" name="TextBox 15"/>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1614096" y="1640958"/>
            <a:ext cx="708038" cy="643476"/>
            <a:chOff x="0" y="0"/>
            <a:chExt cx="812800" cy="738684"/>
          </a:xfrm>
        </p:grpSpPr>
        <p:sp>
          <p:nvSpPr>
            <p:cNvPr id="17" name="Freeform 17"/>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8" name="TextBox 18"/>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9" name="Group 19"/>
          <p:cNvGrpSpPr/>
          <p:nvPr/>
        </p:nvGrpSpPr>
        <p:grpSpPr>
          <a:xfrm>
            <a:off x="2523287" y="4597737"/>
            <a:ext cx="14421362" cy="1800885"/>
            <a:chOff x="0" y="0"/>
            <a:chExt cx="3798219" cy="474307"/>
          </a:xfrm>
        </p:grpSpPr>
        <p:sp>
          <p:nvSpPr>
            <p:cNvPr id="20" name="Freeform 20"/>
            <p:cNvSpPr/>
            <p:nvPr/>
          </p:nvSpPr>
          <p:spPr>
            <a:xfrm>
              <a:off x="0" y="0"/>
              <a:ext cx="3798219" cy="474307"/>
            </a:xfrm>
            <a:custGeom>
              <a:avLst/>
              <a:gdLst/>
              <a:ahLst/>
              <a:cxnLst/>
              <a:rect l="l" t="t" r="r" b="b"/>
              <a:pathLst>
                <a:path w="3798219" h="474307">
                  <a:moveTo>
                    <a:pt x="27379" y="0"/>
                  </a:moveTo>
                  <a:lnTo>
                    <a:pt x="3770840" y="0"/>
                  </a:lnTo>
                  <a:cubicBezTo>
                    <a:pt x="3778102" y="0"/>
                    <a:pt x="3785065" y="2885"/>
                    <a:pt x="3790200" y="8019"/>
                  </a:cubicBezTo>
                  <a:cubicBezTo>
                    <a:pt x="3795334" y="13154"/>
                    <a:pt x="3798219" y="20117"/>
                    <a:pt x="3798219" y="27379"/>
                  </a:cubicBezTo>
                  <a:lnTo>
                    <a:pt x="3798219" y="446928"/>
                  </a:lnTo>
                  <a:cubicBezTo>
                    <a:pt x="3798219" y="462049"/>
                    <a:pt x="3785961" y="474307"/>
                    <a:pt x="3770840" y="474307"/>
                  </a:cubicBezTo>
                  <a:lnTo>
                    <a:pt x="27379" y="474307"/>
                  </a:lnTo>
                  <a:cubicBezTo>
                    <a:pt x="12258" y="474307"/>
                    <a:pt x="0" y="462049"/>
                    <a:pt x="0" y="446928"/>
                  </a:cubicBezTo>
                  <a:lnTo>
                    <a:pt x="0" y="27379"/>
                  </a:lnTo>
                  <a:cubicBezTo>
                    <a:pt x="0" y="12258"/>
                    <a:pt x="12258" y="0"/>
                    <a:pt x="27379" y="0"/>
                  </a:cubicBezTo>
                  <a:close/>
                </a:path>
              </a:pathLst>
            </a:custGeom>
            <a:solidFill>
              <a:srgbClr val="FFFEF4"/>
            </a:solidFill>
            <a:ln w="38100" cap="rnd">
              <a:solidFill>
                <a:srgbClr val="DD7853"/>
              </a:solidFill>
              <a:prstDash val="solid"/>
              <a:round/>
            </a:ln>
          </p:spPr>
        </p:sp>
        <p:sp>
          <p:nvSpPr>
            <p:cNvPr id="21" name="TextBox 21"/>
            <p:cNvSpPr txBox="1"/>
            <p:nvPr/>
          </p:nvSpPr>
          <p:spPr>
            <a:xfrm>
              <a:off x="0" y="-57150"/>
              <a:ext cx="3798219" cy="531457"/>
            </a:xfrm>
            <a:prstGeom prst="rect">
              <a:avLst/>
            </a:prstGeom>
          </p:spPr>
          <p:txBody>
            <a:bodyPr lIns="50800" tIns="50800" rIns="50800" bIns="50800" rtlCol="0" anchor="ctr"/>
            <a:lstStyle/>
            <a:p>
              <a:pPr algn="ctr">
                <a:lnSpc>
                  <a:spcPts val="3311"/>
                </a:lnSpc>
              </a:pPr>
              <a:endParaRPr/>
            </a:p>
          </p:txBody>
        </p:sp>
      </p:grpSp>
      <p:sp>
        <p:nvSpPr>
          <p:cNvPr id="22" name="Freeform 22"/>
          <p:cNvSpPr/>
          <p:nvPr/>
        </p:nvSpPr>
        <p:spPr>
          <a:xfrm rot="1514389">
            <a:off x="0" y="2437200"/>
            <a:ext cx="2221187" cy="1914259"/>
          </a:xfrm>
          <a:custGeom>
            <a:avLst/>
            <a:gdLst/>
            <a:ahLst/>
            <a:cxnLst/>
            <a:rect l="l" t="t" r="r" b="b"/>
            <a:pathLst>
              <a:path w="2221187" h="1914259">
                <a:moveTo>
                  <a:pt x="0" y="0"/>
                </a:moveTo>
                <a:lnTo>
                  <a:pt x="2221187" y="0"/>
                </a:lnTo>
                <a:lnTo>
                  <a:pt x="2221187" y="1914260"/>
                </a:lnTo>
                <a:lnTo>
                  <a:pt x="0" y="19142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23" name="Freeform 23"/>
          <p:cNvSpPr/>
          <p:nvPr/>
        </p:nvSpPr>
        <p:spPr>
          <a:xfrm>
            <a:off x="-1124344" y="6531972"/>
            <a:ext cx="6041603" cy="3700482"/>
          </a:xfrm>
          <a:custGeom>
            <a:avLst/>
            <a:gdLst/>
            <a:ahLst/>
            <a:cxnLst/>
            <a:rect l="l" t="t" r="r" b="b"/>
            <a:pathLst>
              <a:path w="6041603" h="3700482">
                <a:moveTo>
                  <a:pt x="0" y="0"/>
                </a:moveTo>
                <a:lnTo>
                  <a:pt x="6041603" y="0"/>
                </a:lnTo>
                <a:lnTo>
                  <a:pt x="6041603" y="3700481"/>
                </a:lnTo>
                <a:lnTo>
                  <a:pt x="0" y="3700481"/>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309229" y="5592884"/>
            <a:ext cx="4428116" cy="4694116"/>
          </a:xfrm>
          <a:custGeom>
            <a:avLst/>
            <a:gdLst/>
            <a:ahLst/>
            <a:cxnLst/>
            <a:rect l="l" t="t" r="r" b="b"/>
            <a:pathLst>
              <a:path w="4428116" h="4694116">
                <a:moveTo>
                  <a:pt x="0" y="0"/>
                </a:moveTo>
                <a:lnTo>
                  <a:pt x="4428116" y="0"/>
                </a:lnTo>
                <a:lnTo>
                  <a:pt x="4428116" y="4694116"/>
                </a:lnTo>
                <a:lnTo>
                  <a:pt x="0" y="4694116"/>
                </a:lnTo>
                <a:lnTo>
                  <a:pt x="0" y="0"/>
                </a:lnTo>
                <a:close/>
              </a:path>
            </a:pathLst>
          </a:custGeom>
          <a:blipFill>
            <a:blip r:embed="rId11"/>
            <a:stretch>
              <a:fillRect/>
            </a:stretch>
          </a:blipFill>
        </p:spPr>
      </p:sp>
      <p:sp>
        <p:nvSpPr>
          <p:cNvPr id="25" name="TextBox 25"/>
          <p:cNvSpPr txBox="1"/>
          <p:nvPr/>
        </p:nvSpPr>
        <p:spPr>
          <a:xfrm>
            <a:off x="-426886" y="61841"/>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III. HƯỚNG DẪN QUY TRÌNH VIẾT</a:t>
            </a:r>
          </a:p>
        </p:txBody>
      </p:sp>
      <p:sp>
        <p:nvSpPr>
          <p:cNvPr id="26" name="TextBox 26"/>
          <p:cNvSpPr txBox="1"/>
          <p:nvPr/>
        </p:nvSpPr>
        <p:spPr>
          <a:xfrm>
            <a:off x="1480602" y="1297690"/>
            <a:ext cx="3436657"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Trước</a:t>
            </a:r>
            <a:r>
              <a:rPr lang="en-US" sz="6232" dirty="0">
                <a:solidFill>
                  <a:srgbClr val="FFFFFF"/>
                </a:solidFill>
                <a:latin typeface="#9Slide05 IcielSanelma"/>
              </a:rPr>
              <a:t> </a:t>
            </a:r>
            <a:r>
              <a:rPr lang="en-US" sz="6232" dirty="0" err="1">
                <a:solidFill>
                  <a:srgbClr val="FFFFFF"/>
                </a:solidFill>
                <a:latin typeface="#9Slide05 IcielSanelma"/>
              </a:rPr>
              <a:t>khi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7" name="TextBox 27"/>
          <p:cNvSpPr txBox="1"/>
          <p:nvPr/>
        </p:nvSpPr>
        <p:spPr>
          <a:xfrm>
            <a:off x="7646342" y="1297690"/>
            <a:ext cx="2283629"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Viết</a:t>
            </a:r>
            <a:r>
              <a:rPr lang="en-US" sz="6232" dirty="0">
                <a:solidFill>
                  <a:srgbClr val="FFFFFF"/>
                </a:solidFill>
                <a:latin typeface="#9Slide05 IcielSanelma"/>
              </a:rPr>
              <a:t> </a:t>
            </a:r>
            <a:r>
              <a:rPr lang="en-US" sz="6232" dirty="0" err="1">
                <a:solidFill>
                  <a:srgbClr val="FFFFFF"/>
                </a:solidFill>
                <a:latin typeface="#9Slide05 IcielSanelma"/>
              </a:rPr>
              <a:t>bài</a:t>
            </a:r>
            <a:endParaRPr lang="en-US" sz="6232" dirty="0">
              <a:solidFill>
                <a:srgbClr val="FFFFFF"/>
              </a:solidFill>
              <a:latin typeface="#9Slide05 IcielSanelma"/>
            </a:endParaRPr>
          </a:p>
        </p:txBody>
      </p:sp>
      <p:sp>
        <p:nvSpPr>
          <p:cNvPr id="28" name="TextBox 28"/>
          <p:cNvSpPr txBox="1"/>
          <p:nvPr/>
        </p:nvSpPr>
        <p:spPr>
          <a:xfrm>
            <a:off x="12736849" y="1297690"/>
            <a:ext cx="4412190"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Chỉnh</a:t>
            </a:r>
            <a:r>
              <a:rPr lang="en-US" sz="6232" dirty="0">
                <a:solidFill>
                  <a:srgbClr val="FFFFFF"/>
                </a:solidFill>
                <a:latin typeface="#9Slide05 IcielSanelma"/>
              </a:rPr>
              <a:t> </a:t>
            </a:r>
            <a:r>
              <a:rPr lang="en-US" sz="6232" dirty="0" err="1">
                <a:solidFill>
                  <a:srgbClr val="FFFFFF"/>
                </a:solidFill>
                <a:latin typeface="#9Slide05 IcielSanelma"/>
              </a:rPr>
              <a:t>sửa</a:t>
            </a:r>
            <a:r>
              <a:rPr lang="en-US" sz="6232" dirty="0">
                <a:solidFill>
                  <a:srgbClr val="FFFFFF"/>
                </a:solidFill>
                <a:latin typeface="#9Slide05 IcielSanelma"/>
              </a:rPr>
              <a:t> </a:t>
            </a:r>
            <a:r>
              <a:rPr lang="en-US" sz="6232" dirty="0" err="1">
                <a:solidFill>
                  <a:srgbClr val="FFFFFF"/>
                </a:solidFill>
                <a:latin typeface="#9Slide05 IcielSanelma"/>
              </a:rPr>
              <a:t>bài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9" name="TextBox 29"/>
          <p:cNvSpPr txBox="1"/>
          <p:nvPr/>
        </p:nvSpPr>
        <p:spPr>
          <a:xfrm>
            <a:off x="1870197" y="3458227"/>
            <a:ext cx="4499994" cy="1139510"/>
          </a:xfrm>
          <a:prstGeom prst="rect">
            <a:avLst/>
          </a:prstGeom>
        </p:spPr>
        <p:txBody>
          <a:bodyPr lIns="0" tIns="0" rIns="0" bIns="0" rtlCol="0" anchor="t">
            <a:spAutoFit/>
          </a:bodyPr>
          <a:lstStyle/>
          <a:p>
            <a:pPr algn="ctr">
              <a:lnSpc>
                <a:spcPts val="8724"/>
              </a:lnSpc>
            </a:pPr>
            <a:r>
              <a:rPr lang="en-US" sz="6232">
                <a:solidFill>
                  <a:srgbClr val="927037"/>
                </a:solidFill>
                <a:latin typeface="#9Slide05 IcielSanelma"/>
              </a:rPr>
              <a:t>Lựa chọn đề tài</a:t>
            </a:r>
          </a:p>
        </p:txBody>
      </p:sp>
      <p:sp>
        <p:nvSpPr>
          <p:cNvPr id="30" name="TextBox 30"/>
          <p:cNvSpPr txBox="1"/>
          <p:nvPr/>
        </p:nvSpPr>
        <p:spPr>
          <a:xfrm>
            <a:off x="2996240" y="4698376"/>
            <a:ext cx="13475457" cy="1464129"/>
          </a:xfrm>
          <a:prstGeom prst="rect">
            <a:avLst/>
          </a:prstGeom>
        </p:spPr>
        <p:txBody>
          <a:bodyPr lIns="0" tIns="0" rIns="0" bIns="0" rtlCol="0" anchor="t">
            <a:spAutoFit/>
          </a:bodyPr>
          <a:lstStyle/>
          <a:p>
            <a:pPr algn="ctr">
              <a:lnSpc>
                <a:spcPts val="5924"/>
              </a:lnSpc>
            </a:pPr>
            <a:r>
              <a:rPr lang="en-US" sz="4232">
                <a:solidFill>
                  <a:srgbClr val="927037"/>
                </a:solidFill>
                <a:latin typeface="Roboto Condensed"/>
              </a:rPr>
              <a:t>Lựa chọn các vấn đề thực sự quan tâm và có ý nghĩa với nhiều người, đồng thời phù hợp với lứa tuổi học sinh.</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arn(inVertical)">
                                      <p:cBhvr>
                                        <p:cTn id="13" dur="500"/>
                                        <p:tgtEl>
                                          <p:spTgt spid="30"/>
                                        </p:tgtEl>
                                      </p:cBhvr>
                                    </p:animEffect>
                                  </p:childTnLst>
                                </p:cTn>
                              </p:par>
                              <p:par>
                                <p:cTn id="14" presetID="16" presetClass="entr" presetSubtype="2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par>
                                <p:cTn id="17" presetID="16" presetClass="entr" presetSubtype="2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par>
                                <p:cTn id="20" presetID="16" presetClass="entr" presetSubtype="2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4" name="Group 4"/>
          <p:cNvGrpSpPr/>
          <p:nvPr/>
        </p:nvGrpSpPr>
        <p:grpSpPr>
          <a:xfrm>
            <a:off x="1028700" y="1409608"/>
            <a:ext cx="4678648" cy="1106175"/>
            <a:chOff x="0" y="0"/>
            <a:chExt cx="1232237" cy="291338"/>
          </a:xfrm>
        </p:grpSpPr>
        <p:sp>
          <p:nvSpPr>
            <p:cNvPr id="5" name="Freeform 5"/>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6" name="TextBox 6"/>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7" name="Group 7"/>
          <p:cNvGrpSpPr/>
          <p:nvPr/>
        </p:nvGrpSpPr>
        <p:grpSpPr>
          <a:xfrm>
            <a:off x="6763998" y="1409608"/>
            <a:ext cx="4678648" cy="1106175"/>
            <a:chOff x="0" y="0"/>
            <a:chExt cx="1232237" cy="291338"/>
          </a:xfrm>
        </p:grpSpPr>
        <p:sp>
          <p:nvSpPr>
            <p:cNvPr id="8" name="Freeform 8"/>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9" name="TextBox 9"/>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0" name="Group 10"/>
          <p:cNvGrpSpPr/>
          <p:nvPr/>
        </p:nvGrpSpPr>
        <p:grpSpPr>
          <a:xfrm>
            <a:off x="12447275" y="1409608"/>
            <a:ext cx="5123661" cy="1106175"/>
            <a:chOff x="0" y="0"/>
            <a:chExt cx="1349442" cy="291338"/>
          </a:xfrm>
        </p:grpSpPr>
        <p:sp>
          <p:nvSpPr>
            <p:cNvPr id="11" name="Freeform 11"/>
            <p:cNvSpPr/>
            <p:nvPr/>
          </p:nvSpPr>
          <p:spPr>
            <a:xfrm>
              <a:off x="0" y="0"/>
              <a:ext cx="1349442" cy="291338"/>
            </a:xfrm>
            <a:custGeom>
              <a:avLst/>
              <a:gdLst/>
              <a:ahLst/>
              <a:cxnLst/>
              <a:rect l="l" t="t" r="r" b="b"/>
              <a:pathLst>
                <a:path w="1349442" h="291338">
                  <a:moveTo>
                    <a:pt x="46841" y="0"/>
                  </a:moveTo>
                  <a:lnTo>
                    <a:pt x="1302600" y="0"/>
                  </a:lnTo>
                  <a:cubicBezTo>
                    <a:pt x="1328470" y="0"/>
                    <a:pt x="1349442" y="20972"/>
                    <a:pt x="1349442" y="46841"/>
                  </a:cubicBezTo>
                  <a:lnTo>
                    <a:pt x="1349442" y="244497"/>
                  </a:lnTo>
                  <a:cubicBezTo>
                    <a:pt x="1349442" y="270367"/>
                    <a:pt x="1328470" y="291338"/>
                    <a:pt x="1302600" y="291338"/>
                  </a:cubicBezTo>
                  <a:lnTo>
                    <a:pt x="46841" y="291338"/>
                  </a:lnTo>
                  <a:cubicBezTo>
                    <a:pt x="20972" y="291338"/>
                    <a:pt x="0" y="270367"/>
                    <a:pt x="0" y="244497"/>
                  </a:cubicBezTo>
                  <a:lnTo>
                    <a:pt x="0" y="46841"/>
                  </a:lnTo>
                  <a:cubicBezTo>
                    <a:pt x="0" y="20972"/>
                    <a:pt x="20972" y="0"/>
                    <a:pt x="46841" y="0"/>
                  </a:cubicBezTo>
                  <a:close/>
                </a:path>
              </a:pathLst>
            </a:custGeom>
            <a:solidFill>
              <a:srgbClr val="DD7853"/>
            </a:solidFill>
          </p:spPr>
        </p:sp>
        <p:sp>
          <p:nvSpPr>
            <p:cNvPr id="12" name="TextBox 12"/>
            <p:cNvSpPr txBox="1"/>
            <p:nvPr/>
          </p:nvSpPr>
          <p:spPr>
            <a:xfrm>
              <a:off x="0" y="-57150"/>
              <a:ext cx="1349442" cy="348488"/>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5881654" y="1640958"/>
            <a:ext cx="708038" cy="643476"/>
            <a:chOff x="0" y="0"/>
            <a:chExt cx="812800" cy="738684"/>
          </a:xfrm>
        </p:grpSpPr>
        <p:sp>
          <p:nvSpPr>
            <p:cNvPr id="14" name="Freeform 14"/>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5" name="TextBox 15"/>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1614096" y="1640958"/>
            <a:ext cx="708038" cy="643476"/>
            <a:chOff x="0" y="0"/>
            <a:chExt cx="812800" cy="738684"/>
          </a:xfrm>
        </p:grpSpPr>
        <p:sp>
          <p:nvSpPr>
            <p:cNvPr id="17" name="Freeform 17"/>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8" name="TextBox 18"/>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9" name="Group 19"/>
          <p:cNvGrpSpPr/>
          <p:nvPr/>
        </p:nvGrpSpPr>
        <p:grpSpPr>
          <a:xfrm>
            <a:off x="2829995" y="3394330"/>
            <a:ext cx="14740940" cy="1091527"/>
            <a:chOff x="0" y="0"/>
            <a:chExt cx="3882388" cy="287480"/>
          </a:xfrm>
        </p:grpSpPr>
        <p:sp>
          <p:nvSpPr>
            <p:cNvPr id="20" name="Freeform 20"/>
            <p:cNvSpPr/>
            <p:nvPr/>
          </p:nvSpPr>
          <p:spPr>
            <a:xfrm>
              <a:off x="0" y="0"/>
              <a:ext cx="3882387" cy="287480"/>
            </a:xfrm>
            <a:custGeom>
              <a:avLst/>
              <a:gdLst/>
              <a:ahLst/>
              <a:cxnLst/>
              <a:rect l="l" t="t" r="r" b="b"/>
              <a:pathLst>
                <a:path w="3882387" h="287480">
                  <a:moveTo>
                    <a:pt x="26785" y="0"/>
                  </a:moveTo>
                  <a:lnTo>
                    <a:pt x="3855602" y="0"/>
                  </a:lnTo>
                  <a:cubicBezTo>
                    <a:pt x="3870396" y="0"/>
                    <a:pt x="3882387" y="11992"/>
                    <a:pt x="3882387" y="26785"/>
                  </a:cubicBezTo>
                  <a:lnTo>
                    <a:pt x="3882387" y="260695"/>
                  </a:lnTo>
                  <a:cubicBezTo>
                    <a:pt x="3882387" y="275488"/>
                    <a:pt x="3870396" y="287480"/>
                    <a:pt x="3855602" y="287480"/>
                  </a:cubicBezTo>
                  <a:lnTo>
                    <a:pt x="26785" y="287480"/>
                  </a:lnTo>
                  <a:cubicBezTo>
                    <a:pt x="11992" y="287480"/>
                    <a:pt x="0" y="275488"/>
                    <a:pt x="0" y="260695"/>
                  </a:cubicBezTo>
                  <a:lnTo>
                    <a:pt x="0" y="26785"/>
                  </a:lnTo>
                  <a:cubicBezTo>
                    <a:pt x="0" y="11992"/>
                    <a:pt x="11992" y="0"/>
                    <a:pt x="26785" y="0"/>
                  </a:cubicBezTo>
                  <a:close/>
                </a:path>
              </a:pathLst>
            </a:custGeom>
            <a:solidFill>
              <a:srgbClr val="FFFEF4"/>
            </a:solidFill>
            <a:ln w="38100" cap="rnd">
              <a:solidFill>
                <a:srgbClr val="DD7853"/>
              </a:solidFill>
              <a:prstDash val="solid"/>
              <a:round/>
            </a:ln>
          </p:spPr>
        </p:sp>
        <p:sp>
          <p:nvSpPr>
            <p:cNvPr id="21" name="TextBox 21"/>
            <p:cNvSpPr txBox="1"/>
            <p:nvPr/>
          </p:nvSpPr>
          <p:spPr>
            <a:xfrm>
              <a:off x="0" y="-57150"/>
              <a:ext cx="3882388" cy="344630"/>
            </a:xfrm>
            <a:prstGeom prst="rect">
              <a:avLst/>
            </a:prstGeom>
          </p:spPr>
          <p:txBody>
            <a:bodyPr lIns="50800" tIns="50800" rIns="50800" bIns="50800" rtlCol="0" anchor="ctr"/>
            <a:lstStyle/>
            <a:p>
              <a:pPr algn="ctr">
                <a:lnSpc>
                  <a:spcPts val="3311"/>
                </a:lnSpc>
              </a:pPr>
              <a:endParaRPr/>
            </a:p>
          </p:txBody>
        </p:sp>
      </p:grpSp>
      <p:sp>
        <p:nvSpPr>
          <p:cNvPr id="22" name="Freeform 22"/>
          <p:cNvSpPr/>
          <p:nvPr/>
        </p:nvSpPr>
        <p:spPr>
          <a:xfrm rot="1514389">
            <a:off x="176824" y="2050186"/>
            <a:ext cx="1300092" cy="1120443"/>
          </a:xfrm>
          <a:custGeom>
            <a:avLst/>
            <a:gdLst/>
            <a:ahLst/>
            <a:cxnLst/>
            <a:rect l="l" t="t" r="r" b="b"/>
            <a:pathLst>
              <a:path w="1300092" h="1120443">
                <a:moveTo>
                  <a:pt x="0" y="0"/>
                </a:moveTo>
                <a:lnTo>
                  <a:pt x="1300092" y="0"/>
                </a:lnTo>
                <a:lnTo>
                  <a:pt x="1300092" y="1120443"/>
                </a:lnTo>
                <a:lnTo>
                  <a:pt x="0" y="112044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grpSp>
        <p:nvGrpSpPr>
          <p:cNvPr id="23" name="Group 23"/>
          <p:cNvGrpSpPr/>
          <p:nvPr/>
        </p:nvGrpSpPr>
        <p:grpSpPr>
          <a:xfrm>
            <a:off x="2884105" y="4695407"/>
            <a:ext cx="14783609" cy="1091527"/>
            <a:chOff x="0" y="0"/>
            <a:chExt cx="3893626" cy="287480"/>
          </a:xfrm>
        </p:grpSpPr>
        <p:sp>
          <p:nvSpPr>
            <p:cNvPr id="24" name="Freeform 24"/>
            <p:cNvSpPr/>
            <p:nvPr/>
          </p:nvSpPr>
          <p:spPr>
            <a:xfrm>
              <a:off x="0" y="0"/>
              <a:ext cx="3893626" cy="287480"/>
            </a:xfrm>
            <a:custGeom>
              <a:avLst/>
              <a:gdLst/>
              <a:ahLst/>
              <a:cxnLst/>
              <a:rect l="l" t="t" r="r" b="b"/>
              <a:pathLst>
                <a:path w="3893626" h="287480">
                  <a:moveTo>
                    <a:pt x="26708" y="0"/>
                  </a:moveTo>
                  <a:lnTo>
                    <a:pt x="3866918" y="0"/>
                  </a:lnTo>
                  <a:cubicBezTo>
                    <a:pt x="3874001" y="0"/>
                    <a:pt x="3880794" y="2814"/>
                    <a:pt x="3885803" y="7823"/>
                  </a:cubicBezTo>
                  <a:cubicBezTo>
                    <a:pt x="3890812" y="12831"/>
                    <a:pt x="3893626" y="19624"/>
                    <a:pt x="3893626" y="26708"/>
                  </a:cubicBezTo>
                  <a:lnTo>
                    <a:pt x="3893626" y="260772"/>
                  </a:lnTo>
                  <a:cubicBezTo>
                    <a:pt x="3893626" y="267856"/>
                    <a:pt x="3890812" y="274649"/>
                    <a:pt x="3885803" y="279658"/>
                  </a:cubicBezTo>
                  <a:cubicBezTo>
                    <a:pt x="3880794" y="284666"/>
                    <a:pt x="3874001" y="287480"/>
                    <a:pt x="3866918" y="287480"/>
                  </a:cubicBezTo>
                  <a:lnTo>
                    <a:pt x="26708" y="287480"/>
                  </a:lnTo>
                  <a:cubicBezTo>
                    <a:pt x="19624" y="287480"/>
                    <a:pt x="12831" y="284666"/>
                    <a:pt x="7823" y="279658"/>
                  </a:cubicBezTo>
                  <a:cubicBezTo>
                    <a:pt x="2814" y="274649"/>
                    <a:pt x="0" y="267856"/>
                    <a:pt x="0" y="260772"/>
                  </a:cubicBezTo>
                  <a:lnTo>
                    <a:pt x="0" y="26708"/>
                  </a:lnTo>
                  <a:cubicBezTo>
                    <a:pt x="0" y="19624"/>
                    <a:pt x="2814" y="12831"/>
                    <a:pt x="7823" y="7823"/>
                  </a:cubicBezTo>
                  <a:cubicBezTo>
                    <a:pt x="12831" y="2814"/>
                    <a:pt x="19624" y="0"/>
                    <a:pt x="26708" y="0"/>
                  </a:cubicBezTo>
                  <a:close/>
                </a:path>
              </a:pathLst>
            </a:custGeom>
            <a:solidFill>
              <a:srgbClr val="FFFEF4"/>
            </a:solidFill>
            <a:ln w="38100" cap="rnd">
              <a:solidFill>
                <a:srgbClr val="DD7853"/>
              </a:solidFill>
              <a:prstDash val="solid"/>
              <a:round/>
            </a:ln>
          </p:spPr>
        </p:sp>
        <p:sp>
          <p:nvSpPr>
            <p:cNvPr id="25" name="TextBox 25"/>
            <p:cNvSpPr txBox="1"/>
            <p:nvPr/>
          </p:nvSpPr>
          <p:spPr>
            <a:xfrm>
              <a:off x="0" y="-57150"/>
              <a:ext cx="3893626" cy="344630"/>
            </a:xfrm>
            <a:prstGeom prst="rect">
              <a:avLst/>
            </a:prstGeom>
          </p:spPr>
          <p:txBody>
            <a:bodyPr lIns="50800" tIns="50800" rIns="50800" bIns="50800" rtlCol="0" anchor="ctr"/>
            <a:lstStyle/>
            <a:p>
              <a:pPr algn="ctr">
                <a:lnSpc>
                  <a:spcPts val="3311"/>
                </a:lnSpc>
              </a:pPr>
              <a:endParaRPr/>
            </a:p>
          </p:txBody>
        </p:sp>
      </p:grpSp>
      <p:sp>
        <p:nvSpPr>
          <p:cNvPr id="26" name="Freeform 26"/>
          <p:cNvSpPr/>
          <p:nvPr/>
        </p:nvSpPr>
        <p:spPr>
          <a:xfrm>
            <a:off x="-1527778" y="6833555"/>
            <a:ext cx="6041603" cy="3700482"/>
          </a:xfrm>
          <a:custGeom>
            <a:avLst/>
            <a:gdLst/>
            <a:ahLst/>
            <a:cxnLst/>
            <a:rect l="l" t="t" r="r" b="b"/>
            <a:pathLst>
              <a:path w="6041603" h="3700482">
                <a:moveTo>
                  <a:pt x="0" y="0"/>
                </a:moveTo>
                <a:lnTo>
                  <a:pt x="6041602" y="0"/>
                </a:lnTo>
                <a:lnTo>
                  <a:pt x="6041602" y="3700482"/>
                </a:lnTo>
                <a:lnTo>
                  <a:pt x="0" y="3700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27" name="Group 27"/>
          <p:cNvGrpSpPr/>
          <p:nvPr/>
        </p:nvGrpSpPr>
        <p:grpSpPr>
          <a:xfrm>
            <a:off x="2905626" y="5996483"/>
            <a:ext cx="14797536" cy="931375"/>
            <a:chOff x="0" y="0"/>
            <a:chExt cx="3897294" cy="245300"/>
          </a:xfrm>
        </p:grpSpPr>
        <p:sp>
          <p:nvSpPr>
            <p:cNvPr id="28" name="Freeform 28"/>
            <p:cNvSpPr/>
            <p:nvPr/>
          </p:nvSpPr>
          <p:spPr>
            <a:xfrm>
              <a:off x="0" y="0"/>
              <a:ext cx="3897294" cy="245300"/>
            </a:xfrm>
            <a:custGeom>
              <a:avLst/>
              <a:gdLst/>
              <a:ahLst/>
              <a:cxnLst/>
              <a:rect l="l" t="t" r="r" b="b"/>
              <a:pathLst>
                <a:path w="3897294" h="245300">
                  <a:moveTo>
                    <a:pt x="26683" y="0"/>
                  </a:moveTo>
                  <a:lnTo>
                    <a:pt x="3870611" y="0"/>
                  </a:lnTo>
                  <a:cubicBezTo>
                    <a:pt x="3885347" y="0"/>
                    <a:pt x="3897294" y="11946"/>
                    <a:pt x="3897294" y="26683"/>
                  </a:cubicBezTo>
                  <a:lnTo>
                    <a:pt x="3897294" y="218618"/>
                  </a:lnTo>
                  <a:cubicBezTo>
                    <a:pt x="3897294" y="233354"/>
                    <a:pt x="3885347" y="245300"/>
                    <a:pt x="3870611" y="245300"/>
                  </a:cubicBezTo>
                  <a:lnTo>
                    <a:pt x="26683" y="245300"/>
                  </a:lnTo>
                  <a:cubicBezTo>
                    <a:pt x="11946" y="245300"/>
                    <a:pt x="0" y="233354"/>
                    <a:pt x="0" y="218618"/>
                  </a:cubicBezTo>
                  <a:lnTo>
                    <a:pt x="0" y="26683"/>
                  </a:lnTo>
                  <a:cubicBezTo>
                    <a:pt x="0" y="11946"/>
                    <a:pt x="11946" y="0"/>
                    <a:pt x="26683" y="0"/>
                  </a:cubicBezTo>
                  <a:close/>
                </a:path>
              </a:pathLst>
            </a:custGeom>
            <a:solidFill>
              <a:srgbClr val="FFFEF4"/>
            </a:solidFill>
            <a:ln w="38100" cap="rnd">
              <a:solidFill>
                <a:srgbClr val="DD7853"/>
              </a:solidFill>
              <a:prstDash val="solid"/>
              <a:round/>
            </a:ln>
          </p:spPr>
        </p:sp>
        <p:sp>
          <p:nvSpPr>
            <p:cNvPr id="29" name="TextBox 29"/>
            <p:cNvSpPr txBox="1"/>
            <p:nvPr/>
          </p:nvSpPr>
          <p:spPr>
            <a:xfrm>
              <a:off x="0" y="-57150"/>
              <a:ext cx="3897294" cy="302450"/>
            </a:xfrm>
            <a:prstGeom prst="rect">
              <a:avLst/>
            </a:prstGeom>
          </p:spPr>
          <p:txBody>
            <a:bodyPr lIns="50800" tIns="50800" rIns="50800" bIns="50800" rtlCol="0" anchor="ctr"/>
            <a:lstStyle/>
            <a:p>
              <a:pPr algn="ctr">
                <a:lnSpc>
                  <a:spcPts val="3311"/>
                </a:lnSpc>
              </a:pPr>
              <a:endParaRPr/>
            </a:p>
          </p:txBody>
        </p:sp>
      </p:grpSp>
      <p:grpSp>
        <p:nvGrpSpPr>
          <p:cNvPr id="30" name="Group 30"/>
          <p:cNvGrpSpPr/>
          <p:nvPr/>
        </p:nvGrpSpPr>
        <p:grpSpPr>
          <a:xfrm>
            <a:off x="2934926" y="7223133"/>
            <a:ext cx="14797536" cy="931375"/>
            <a:chOff x="0" y="0"/>
            <a:chExt cx="3897294" cy="245300"/>
          </a:xfrm>
        </p:grpSpPr>
        <p:sp>
          <p:nvSpPr>
            <p:cNvPr id="31" name="Freeform 31"/>
            <p:cNvSpPr/>
            <p:nvPr/>
          </p:nvSpPr>
          <p:spPr>
            <a:xfrm>
              <a:off x="0" y="0"/>
              <a:ext cx="3897294" cy="245300"/>
            </a:xfrm>
            <a:custGeom>
              <a:avLst/>
              <a:gdLst/>
              <a:ahLst/>
              <a:cxnLst/>
              <a:rect l="l" t="t" r="r" b="b"/>
              <a:pathLst>
                <a:path w="3897294" h="245300">
                  <a:moveTo>
                    <a:pt x="26683" y="0"/>
                  </a:moveTo>
                  <a:lnTo>
                    <a:pt x="3870611" y="0"/>
                  </a:lnTo>
                  <a:cubicBezTo>
                    <a:pt x="3885347" y="0"/>
                    <a:pt x="3897294" y="11946"/>
                    <a:pt x="3897294" y="26683"/>
                  </a:cubicBezTo>
                  <a:lnTo>
                    <a:pt x="3897294" y="218618"/>
                  </a:lnTo>
                  <a:cubicBezTo>
                    <a:pt x="3897294" y="233354"/>
                    <a:pt x="3885347" y="245300"/>
                    <a:pt x="3870611" y="245300"/>
                  </a:cubicBezTo>
                  <a:lnTo>
                    <a:pt x="26683" y="245300"/>
                  </a:lnTo>
                  <a:cubicBezTo>
                    <a:pt x="11946" y="245300"/>
                    <a:pt x="0" y="233354"/>
                    <a:pt x="0" y="218618"/>
                  </a:cubicBezTo>
                  <a:lnTo>
                    <a:pt x="0" y="26683"/>
                  </a:lnTo>
                  <a:cubicBezTo>
                    <a:pt x="0" y="11946"/>
                    <a:pt x="11946" y="0"/>
                    <a:pt x="26683" y="0"/>
                  </a:cubicBezTo>
                  <a:close/>
                </a:path>
              </a:pathLst>
            </a:custGeom>
            <a:solidFill>
              <a:srgbClr val="FFFEF4"/>
            </a:solidFill>
            <a:ln w="38100" cap="rnd">
              <a:solidFill>
                <a:srgbClr val="DD7853"/>
              </a:solidFill>
              <a:prstDash val="solid"/>
              <a:round/>
            </a:ln>
          </p:spPr>
        </p:sp>
        <p:sp>
          <p:nvSpPr>
            <p:cNvPr id="32" name="TextBox 32"/>
            <p:cNvSpPr txBox="1"/>
            <p:nvPr/>
          </p:nvSpPr>
          <p:spPr>
            <a:xfrm>
              <a:off x="0" y="-57150"/>
              <a:ext cx="3897294" cy="302450"/>
            </a:xfrm>
            <a:prstGeom prst="rect">
              <a:avLst/>
            </a:prstGeom>
          </p:spPr>
          <p:txBody>
            <a:bodyPr lIns="50800" tIns="50800" rIns="50800" bIns="50800" rtlCol="0" anchor="ctr"/>
            <a:lstStyle/>
            <a:p>
              <a:pPr algn="ctr">
                <a:lnSpc>
                  <a:spcPts val="3311"/>
                </a:lnSpc>
              </a:pPr>
              <a:endParaRPr/>
            </a:p>
          </p:txBody>
        </p:sp>
      </p:grpSp>
      <p:grpSp>
        <p:nvGrpSpPr>
          <p:cNvPr id="33" name="Group 33"/>
          <p:cNvGrpSpPr/>
          <p:nvPr/>
        </p:nvGrpSpPr>
        <p:grpSpPr>
          <a:xfrm>
            <a:off x="2964225" y="8373160"/>
            <a:ext cx="14797536" cy="931375"/>
            <a:chOff x="0" y="0"/>
            <a:chExt cx="3897294" cy="245300"/>
          </a:xfrm>
        </p:grpSpPr>
        <p:sp>
          <p:nvSpPr>
            <p:cNvPr id="34" name="Freeform 34"/>
            <p:cNvSpPr/>
            <p:nvPr/>
          </p:nvSpPr>
          <p:spPr>
            <a:xfrm>
              <a:off x="0" y="0"/>
              <a:ext cx="3897294" cy="245300"/>
            </a:xfrm>
            <a:custGeom>
              <a:avLst/>
              <a:gdLst/>
              <a:ahLst/>
              <a:cxnLst/>
              <a:rect l="l" t="t" r="r" b="b"/>
              <a:pathLst>
                <a:path w="3897294" h="245300">
                  <a:moveTo>
                    <a:pt x="26683" y="0"/>
                  </a:moveTo>
                  <a:lnTo>
                    <a:pt x="3870611" y="0"/>
                  </a:lnTo>
                  <a:cubicBezTo>
                    <a:pt x="3885347" y="0"/>
                    <a:pt x="3897294" y="11946"/>
                    <a:pt x="3897294" y="26683"/>
                  </a:cubicBezTo>
                  <a:lnTo>
                    <a:pt x="3897294" y="218618"/>
                  </a:lnTo>
                  <a:cubicBezTo>
                    <a:pt x="3897294" y="233354"/>
                    <a:pt x="3885347" y="245300"/>
                    <a:pt x="3870611" y="245300"/>
                  </a:cubicBezTo>
                  <a:lnTo>
                    <a:pt x="26683" y="245300"/>
                  </a:lnTo>
                  <a:cubicBezTo>
                    <a:pt x="11946" y="245300"/>
                    <a:pt x="0" y="233354"/>
                    <a:pt x="0" y="218618"/>
                  </a:cubicBezTo>
                  <a:lnTo>
                    <a:pt x="0" y="26683"/>
                  </a:lnTo>
                  <a:cubicBezTo>
                    <a:pt x="0" y="11946"/>
                    <a:pt x="11946" y="0"/>
                    <a:pt x="26683" y="0"/>
                  </a:cubicBezTo>
                  <a:close/>
                </a:path>
              </a:pathLst>
            </a:custGeom>
            <a:solidFill>
              <a:srgbClr val="FFFEF4"/>
            </a:solidFill>
            <a:ln w="38100" cap="rnd">
              <a:solidFill>
                <a:srgbClr val="DD7853"/>
              </a:solidFill>
              <a:prstDash val="solid"/>
              <a:round/>
            </a:ln>
          </p:spPr>
        </p:sp>
        <p:sp>
          <p:nvSpPr>
            <p:cNvPr id="35" name="TextBox 35"/>
            <p:cNvSpPr txBox="1"/>
            <p:nvPr/>
          </p:nvSpPr>
          <p:spPr>
            <a:xfrm>
              <a:off x="0" y="-57150"/>
              <a:ext cx="3897294" cy="302450"/>
            </a:xfrm>
            <a:prstGeom prst="rect">
              <a:avLst/>
            </a:prstGeom>
          </p:spPr>
          <p:txBody>
            <a:bodyPr lIns="50800" tIns="50800" rIns="50800" bIns="50800" rtlCol="0" anchor="ctr"/>
            <a:lstStyle/>
            <a:p>
              <a:pPr algn="ctr">
                <a:lnSpc>
                  <a:spcPts val="3311"/>
                </a:lnSpc>
              </a:pPr>
              <a:endParaRPr/>
            </a:p>
          </p:txBody>
        </p:sp>
      </p:grpSp>
      <p:sp>
        <p:nvSpPr>
          <p:cNvPr id="36" name="Freeform 36"/>
          <p:cNvSpPr/>
          <p:nvPr/>
        </p:nvSpPr>
        <p:spPr>
          <a:xfrm>
            <a:off x="-260306" y="6263183"/>
            <a:ext cx="3506658" cy="4625088"/>
          </a:xfrm>
          <a:custGeom>
            <a:avLst/>
            <a:gdLst/>
            <a:ahLst/>
            <a:cxnLst/>
            <a:rect l="l" t="t" r="r" b="b"/>
            <a:pathLst>
              <a:path w="3506658" h="4625088">
                <a:moveTo>
                  <a:pt x="0" y="0"/>
                </a:moveTo>
                <a:lnTo>
                  <a:pt x="3506658" y="0"/>
                </a:lnTo>
                <a:lnTo>
                  <a:pt x="3506658" y="4625088"/>
                </a:lnTo>
                <a:lnTo>
                  <a:pt x="0" y="462508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37" name="TextBox 37"/>
          <p:cNvSpPr txBox="1"/>
          <p:nvPr/>
        </p:nvSpPr>
        <p:spPr>
          <a:xfrm>
            <a:off x="-426886" y="61841"/>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III. HƯỚNG DẪN QUY TRÌNH VIẾT</a:t>
            </a:r>
          </a:p>
        </p:txBody>
      </p:sp>
      <p:sp>
        <p:nvSpPr>
          <p:cNvPr id="38" name="TextBox 38"/>
          <p:cNvSpPr txBox="1"/>
          <p:nvPr/>
        </p:nvSpPr>
        <p:spPr>
          <a:xfrm>
            <a:off x="1727097" y="1297690"/>
            <a:ext cx="3524226"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Trước</a:t>
            </a:r>
            <a:r>
              <a:rPr lang="en-US" sz="6232" dirty="0">
                <a:solidFill>
                  <a:srgbClr val="FFFFFF"/>
                </a:solidFill>
                <a:latin typeface="#9Slide05 IcielSanelma"/>
              </a:rPr>
              <a:t> </a:t>
            </a:r>
            <a:r>
              <a:rPr lang="en-US" sz="6232" dirty="0" err="1">
                <a:solidFill>
                  <a:srgbClr val="FFFFFF"/>
                </a:solidFill>
                <a:latin typeface="#9Slide05 IcielSanelma"/>
              </a:rPr>
              <a:t>khi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39" name="TextBox 39"/>
          <p:cNvSpPr txBox="1"/>
          <p:nvPr/>
        </p:nvSpPr>
        <p:spPr>
          <a:xfrm>
            <a:off x="7848600" y="1297690"/>
            <a:ext cx="2081371"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Viết</a:t>
            </a:r>
            <a:r>
              <a:rPr lang="en-US" sz="6232" dirty="0">
                <a:solidFill>
                  <a:srgbClr val="FFFFFF"/>
                </a:solidFill>
                <a:latin typeface="#9Slide05 IcielSanelma"/>
              </a:rPr>
              <a:t> </a:t>
            </a:r>
            <a:r>
              <a:rPr lang="en-US" sz="6232" dirty="0" err="1">
                <a:solidFill>
                  <a:srgbClr val="FFFFFF"/>
                </a:solidFill>
                <a:latin typeface="#9Slide05 IcielSanelma"/>
              </a:rPr>
              <a:t>bài</a:t>
            </a:r>
            <a:endParaRPr lang="en-US" sz="6232" dirty="0">
              <a:solidFill>
                <a:srgbClr val="FFFFFF"/>
              </a:solidFill>
              <a:latin typeface="#9Slide05 IcielSanelma"/>
            </a:endParaRPr>
          </a:p>
        </p:txBody>
      </p:sp>
      <p:sp>
        <p:nvSpPr>
          <p:cNvPr id="40" name="TextBox 40"/>
          <p:cNvSpPr txBox="1"/>
          <p:nvPr/>
        </p:nvSpPr>
        <p:spPr>
          <a:xfrm>
            <a:off x="12736849" y="1297690"/>
            <a:ext cx="4412190"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Chỉnh</a:t>
            </a:r>
            <a:r>
              <a:rPr lang="en-US" sz="6232" dirty="0">
                <a:solidFill>
                  <a:srgbClr val="FFFFFF"/>
                </a:solidFill>
                <a:latin typeface="#9Slide05 IcielSanelma"/>
              </a:rPr>
              <a:t> </a:t>
            </a:r>
            <a:r>
              <a:rPr lang="en-US" sz="6232" dirty="0" err="1">
                <a:solidFill>
                  <a:srgbClr val="FFFFFF"/>
                </a:solidFill>
                <a:latin typeface="#9Slide05 IcielSanelma"/>
              </a:rPr>
              <a:t>sửa</a:t>
            </a:r>
            <a:r>
              <a:rPr lang="en-US" sz="6232" dirty="0">
                <a:solidFill>
                  <a:srgbClr val="FFFFFF"/>
                </a:solidFill>
                <a:latin typeface="#9Slide05 IcielSanelma"/>
              </a:rPr>
              <a:t> </a:t>
            </a:r>
            <a:r>
              <a:rPr lang="en-US" sz="6232" dirty="0" err="1">
                <a:solidFill>
                  <a:srgbClr val="FFFFFF"/>
                </a:solidFill>
                <a:latin typeface="#9Slide05 IcielSanelma"/>
              </a:rPr>
              <a:t>bài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41" name="TextBox 41"/>
          <p:cNvSpPr txBox="1"/>
          <p:nvPr/>
        </p:nvSpPr>
        <p:spPr>
          <a:xfrm rot="-67417">
            <a:off x="-161625" y="2493149"/>
            <a:ext cx="4499994" cy="1203145"/>
          </a:xfrm>
          <a:prstGeom prst="rect">
            <a:avLst/>
          </a:prstGeom>
        </p:spPr>
        <p:txBody>
          <a:bodyPr lIns="0" tIns="0" rIns="0" bIns="0" rtlCol="0" anchor="t">
            <a:spAutoFit/>
          </a:bodyPr>
          <a:lstStyle/>
          <a:p>
            <a:pPr algn="ctr">
              <a:lnSpc>
                <a:spcPts val="9284"/>
              </a:lnSpc>
            </a:pPr>
            <a:r>
              <a:rPr lang="en-US" sz="6632">
                <a:solidFill>
                  <a:srgbClr val="927037"/>
                </a:solidFill>
                <a:latin typeface="#9Slide05 IcielSanelma"/>
              </a:rPr>
              <a:t>Tìm ý</a:t>
            </a:r>
          </a:p>
        </p:txBody>
      </p:sp>
      <p:sp>
        <p:nvSpPr>
          <p:cNvPr id="42" name="TextBox 42"/>
          <p:cNvSpPr txBox="1"/>
          <p:nvPr/>
        </p:nvSpPr>
        <p:spPr>
          <a:xfrm>
            <a:off x="3192242" y="3546656"/>
            <a:ext cx="13475457" cy="704669"/>
          </a:xfrm>
          <a:prstGeom prst="rect">
            <a:avLst/>
          </a:prstGeom>
        </p:spPr>
        <p:txBody>
          <a:bodyPr lIns="0" tIns="0" rIns="0" bIns="0" rtlCol="0" anchor="t">
            <a:spAutoFit/>
          </a:bodyPr>
          <a:lstStyle/>
          <a:p>
            <a:pPr algn="ctr">
              <a:lnSpc>
                <a:spcPts val="5784"/>
              </a:lnSpc>
            </a:pPr>
            <a:r>
              <a:rPr lang="en-US" sz="4132">
                <a:solidFill>
                  <a:srgbClr val="927037"/>
                </a:solidFill>
                <a:latin typeface="Roboto Condensed"/>
              </a:rPr>
              <a:t>Vấn đề cần giải quyết là gì?</a:t>
            </a:r>
          </a:p>
        </p:txBody>
      </p:sp>
      <p:sp>
        <p:nvSpPr>
          <p:cNvPr id="43" name="TextBox 43"/>
          <p:cNvSpPr txBox="1"/>
          <p:nvPr/>
        </p:nvSpPr>
        <p:spPr>
          <a:xfrm>
            <a:off x="3246352" y="4847733"/>
            <a:ext cx="13475457" cy="704669"/>
          </a:xfrm>
          <a:prstGeom prst="rect">
            <a:avLst/>
          </a:prstGeom>
        </p:spPr>
        <p:txBody>
          <a:bodyPr lIns="0" tIns="0" rIns="0" bIns="0" rtlCol="0" anchor="t">
            <a:spAutoFit/>
          </a:bodyPr>
          <a:lstStyle/>
          <a:p>
            <a:pPr algn="ctr">
              <a:lnSpc>
                <a:spcPts val="5784"/>
              </a:lnSpc>
            </a:pPr>
            <a:r>
              <a:rPr lang="en-US" sz="4132">
                <a:solidFill>
                  <a:srgbClr val="927037"/>
                </a:solidFill>
                <a:latin typeface="Roboto Condensed"/>
              </a:rPr>
              <a:t>Ý kiến của em về vấn đề như thế nào?</a:t>
            </a:r>
          </a:p>
        </p:txBody>
      </p:sp>
      <p:sp>
        <p:nvSpPr>
          <p:cNvPr id="44" name="TextBox 44"/>
          <p:cNvSpPr txBox="1"/>
          <p:nvPr/>
        </p:nvSpPr>
        <p:spPr>
          <a:xfrm>
            <a:off x="2676529" y="6071736"/>
            <a:ext cx="15197130" cy="704669"/>
          </a:xfrm>
          <a:prstGeom prst="rect">
            <a:avLst/>
          </a:prstGeom>
        </p:spPr>
        <p:txBody>
          <a:bodyPr lIns="0" tIns="0" rIns="0" bIns="0" rtlCol="0" anchor="t">
            <a:spAutoFit/>
          </a:bodyPr>
          <a:lstStyle/>
          <a:p>
            <a:pPr algn="ctr">
              <a:lnSpc>
                <a:spcPts val="5784"/>
              </a:lnSpc>
            </a:pPr>
            <a:r>
              <a:rPr lang="en-US" sz="4132" dirty="0" err="1">
                <a:solidFill>
                  <a:srgbClr val="927037"/>
                </a:solidFill>
                <a:latin typeface="Roboto Condensed"/>
              </a:rPr>
              <a:t>Có</a:t>
            </a:r>
            <a:r>
              <a:rPr lang="en-US" sz="4132" dirty="0">
                <a:solidFill>
                  <a:srgbClr val="927037"/>
                </a:solidFill>
                <a:latin typeface="Roboto Condensed"/>
              </a:rPr>
              <a:t> </a:t>
            </a:r>
            <a:r>
              <a:rPr lang="en-US" sz="4132" dirty="0" err="1">
                <a:solidFill>
                  <a:srgbClr val="927037"/>
                </a:solidFill>
                <a:latin typeface="Roboto Condensed"/>
              </a:rPr>
              <a:t>thể</a:t>
            </a:r>
            <a:r>
              <a:rPr lang="en-US" sz="4132" dirty="0">
                <a:solidFill>
                  <a:srgbClr val="927037"/>
                </a:solidFill>
                <a:latin typeface="Roboto Condensed"/>
              </a:rPr>
              <a:t> </a:t>
            </a:r>
            <a:r>
              <a:rPr lang="en-US" sz="4132" dirty="0" err="1">
                <a:solidFill>
                  <a:srgbClr val="927037"/>
                </a:solidFill>
                <a:latin typeface="Roboto Condensed"/>
              </a:rPr>
              <a:t>xuất</a:t>
            </a:r>
            <a:r>
              <a:rPr lang="en-US" sz="4132" dirty="0">
                <a:solidFill>
                  <a:srgbClr val="927037"/>
                </a:solidFill>
                <a:latin typeface="Roboto Condensed"/>
              </a:rPr>
              <a:t> </a:t>
            </a:r>
            <a:r>
              <a:rPr lang="en-US" sz="4132" dirty="0" err="1">
                <a:solidFill>
                  <a:srgbClr val="927037"/>
                </a:solidFill>
                <a:latin typeface="Roboto Condensed"/>
              </a:rPr>
              <a:t>hiện</a:t>
            </a:r>
            <a:r>
              <a:rPr lang="en-US" sz="4132" dirty="0">
                <a:solidFill>
                  <a:srgbClr val="927037"/>
                </a:solidFill>
                <a:latin typeface="Roboto Condensed"/>
              </a:rPr>
              <a:t> ý </a:t>
            </a:r>
            <a:r>
              <a:rPr lang="en-US" sz="4132" dirty="0" err="1">
                <a:solidFill>
                  <a:srgbClr val="927037"/>
                </a:solidFill>
                <a:latin typeface="Roboto Condensed"/>
              </a:rPr>
              <a:t>kiến</a:t>
            </a:r>
            <a:r>
              <a:rPr lang="en-US" sz="4132" dirty="0">
                <a:solidFill>
                  <a:srgbClr val="927037"/>
                </a:solidFill>
                <a:latin typeface="Roboto Condensed"/>
              </a:rPr>
              <a:t> </a:t>
            </a:r>
            <a:r>
              <a:rPr lang="en-US" sz="4132" dirty="0" err="1">
                <a:solidFill>
                  <a:srgbClr val="927037"/>
                </a:solidFill>
                <a:latin typeface="Roboto Condensed"/>
              </a:rPr>
              <a:t>nào</a:t>
            </a:r>
            <a:r>
              <a:rPr lang="en-US" sz="4132" dirty="0">
                <a:solidFill>
                  <a:srgbClr val="927037"/>
                </a:solidFill>
                <a:latin typeface="Roboto Condensed"/>
              </a:rPr>
              <a:t> </a:t>
            </a:r>
            <a:r>
              <a:rPr lang="en-US" sz="4132" dirty="0" err="1">
                <a:solidFill>
                  <a:srgbClr val="927037"/>
                </a:solidFill>
                <a:latin typeface="Roboto Condensed"/>
              </a:rPr>
              <a:t>trái</a:t>
            </a:r>
            <a:r>
              <a:rPr lang="en-US" sz="4132" dirty="0">
                <a:solidFill>
                  <a:srgbClr val="927037"/>
                </a:solidFill>
                <a:latin typeface="Roboto Condensed"/>
              </a:rPr>
              <a:t> </a:t>
            </a:r>
            <a:r>
              <a:rPr lang="en-US" sz="4132" dirty="0" err="1">
                <a:solidFill>
                  <a:srgbClr val="927037"/>
                </a:solidFill>
                <a:latin typeface="Roboto Condensed"/>
              </a:rPr>
              <a:t>ngược</a:t>
            </a:r>
            <a:r>
              <a:rPr lang="en-US" sz="4132" dirty="0">
                <a:solidFill>
                  <a:srgbClr val="927037"/>
                </a:solidFill>
                <a:latin typeface="Roboto Condensed"/>
              </a:rPr>
              <a:t> </a:t>
            </a:r>
            <a:r>
              <a:rPr lang="en-US" sz="4132" dirty="0" err="1">
                <a:solidFill>
                  <a:srgbClr val="927037"/>
                </a:solidFill>
                <a:latin typeface="Roboto Condensed"/>
              </a:rPr>
              <a:t>với</a:t>
            </a:r>
            <a:r>
              <a:rPr lang="en-US" sz="4132" dirty="0">
                <a:solidFill>
                  <a:srgbClr val="927037"/>
                </a:solidFill>
                <a:latin typeface="Roboto Condensed"/>
              </a:rPr>
              <a:t> </a:t>
            </a:r>
            <a:r>
              <a:rPr lang="en-US" sz="4132" dirty="0" err="1">
                <a:solidFill>
                  <a:srgbClr val="927037"/>
                </a:solidFill>
                <a:latin typeface="Roboto Condensed"/>
              </a:rPr>
              <a:t>quan</a:t>
            </a:r>
            <a:r>
              <a:rPr lang="en-US" sz="4132" dirty="0">
                <a:solidFill>
                  <a:srgbClr val="927037"/>
                </a:solidFill>
                <a:latin typeface="Roboto Condensed"/>
              </a:rPr>
              <a:t> </a:t>
            </a:r>
            <a:r>
              <a:rPr lang="en-US" sz="4132" dirty="0" err="1">
                <a:solidFill>
                  <a:srgbClr val="927037"/>
                </a:solidFill>
                <a:latin typeface="Roboto Condensed"/>
              </a:rPr>
              <a:t>điểm</a:t>
            </a:r>
            <a:r>
              <a:rPr lang="en-US" sz="4132" dirty="0">
                <a:solidFill>
                  <a:srgbClr val="927037"/>
                </a:solidFill>
                <a:latin typeface="Roboto Condensed"/>
              </a:rPr>
              <a:t> </a:t>
            </a:r>
            <a:r>
              <a:rPr lang="en-US" sz="4132" dirty="0" err="1">
                <a:solidFill>
                  <a:srgbClr val="927037"/>
                </a:solidFill>
                <a:latin typeface="Roboto Condensed"/>
              </a:rPr>
              <a:t>của</a:t>
            </a:r>
            <a:r>
              <a:rPr lang="en-US" sz="4132" dirty="0">
                <a:solidFill>
                  <a:srgbClr val="927037"/>
                </a:solidFill>
                <a:latin typeface="Roboto Condensed"/>
              </a:rPr>
              <a:t> </a:t>
            </a:r>
            <a:r>
              <a:rPr lang="en-US" sz="4132" dirty="0" err="1">
                <a:solidFill>
                  <a:srgbClr val="927037"/>
                </a:solidFill>
                <a:latin typeface="Roboto Condensed"/>
              </a:rPr>
              <a:t>người</a:t>
            </a:r>
            <a:r>
              <a:rPr lang="en-US" sz="4132" dirty="0">
                <a:solidFill>
                  <a:srgbClr val="927037"/>
                </a:solidFill>
                <a:latin typeface="Roboto Condensed"/>
              </a:rPr>
              <a:t> </a:t>
            </a:r>
            <a:r>
              <a:rPr lang="en-US" sz="4132" dirty="0" err="1">
                <a:solidFill>
                  <a:srgbClr val="927037"/>
                </a:solidFill>
                <a:latin typeface="Roboto Condensed"/>
              </a:rPr>
              <a:t>viết</a:t>
            </a:r>
            <a:r>
              <a:rPr lang="en-US" sz="4132" dirty="0">
                <a:solidFill>
                  <a:srgbClr val="927037"/>
                </a:solidFill>
                <a:latin typeface="Roboto Condensed"/>
              </a:rPr>
              <a:t>?</a:t>
            </a:r>
          </a:p>
        </p:txBody>
      </p:sp>
      <p:sp>
        <p:nvSpPr>
          <p:cNvPr id="45" name="TextBox 45"/>
          <p:cNvSpPr txBox="1"/>
          <p:nvPr/>
        </p:nvSpPr>
        <p:spPr>
          <a:xfrm>
            <a:off x="2705829" y="7298386"/>
            <a:ext cx="15197130" cy="704669"/>
          </a:xfrm>
          <a:prstGeom prst="rect">
            <a:avLst/>
          </a:prstGeom>
        </p:spPr>
        <p:txBody>
          <a:bodyPr lIns="0" tIns="0" rIns="0" bIns="0" rtlCol="0" anchor="t">
            <a:spAutoFit/>
          </a:bodyPr>
          <a:lstStyle/>
          <a:p>
            <a:pPr algn="ctr">
              <a:lnSpc>
                <a:spcPts val="5784"/>
              </a:lnSpc>
            </a:pPr>
            <a:r>
              <a:rPr lang="en-US" sz="4132">
                <a:solidFill>
                  <a:srgbClr val="927037"/>
                </a:solidFill>
                <a:latin typeface="Roboto Condensed"/>
              </a:rPr>
              <a:t>Cần dùng những lí lẽ bằng chứng nào để phản bác?</a:t>
            </a:r>
          </a:p>
        </p:txBody>
      </p:sp>
      <p:sp>
        <p:nvSpPr>
          <p:cNvPr id="46" name="TextBox 46"/>
          <p:cNvSpPr txBox="1"/>
          <p:nvPr/>
        </p:nvSpPr>
        <p:spPr>
          <a:xfrm>
            <a:off x="2735128" y="8448413"/>
            <a:ext cx="15197130" cy="704669"/>
          </a:xfrm>
          <a:prstGeom prst="rect">
            <a:avLst/>
          </a:prstGeom>
        </p:spPr>
        <p:txBody>
          <a:bodyPr lIns="0" tIns="0" rIns="0" bIns="0" rtlCol="0" anchor="t">
            <a:spAutoFit/>
          </a:bodyPr>
          <a:lstStyle/>
          <a:p>
            <a:pPr algn="ctr">
              <a:lnSpc>
                <a:spcPts val="5784"/>
              </a:lnSpc>
            </a:pPr>
            <a:r>
              <a:rPr lang="en-US" sz="4132">
                <a:solidFill>
                  <a:srgbClr val="927037"/>
                </a:solidFill>
                <a:latin typeface="Roboto Condensed"/>
              </a:rPr>
              <a:t>Cần có giải pháp gì để giải quyết vấn đề?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barn(inVertical)">
                                      <p:cBhvr>
                                        <p:cTn id="13" dur="500"/>
                                        <p:tgtEl>
                                          <p:spTgt spid="36"/>
                                        </p:tgtEl>
                                      </p:cBhvr>
                                    </p:animEffect>
                                  </p:childTnLst>
                                </p:cTn>
                              </p:par>
                              <p:par>
                                <p:cTn id="14" presetID="16" presetClass="entr" presetSubtype="21"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inVertic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barn(inVertical)">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arn(inVertical)">
                                      <p:cBhvr>
                                        <p:cTn id="37" dur="500"/>
                                        <p:tgtEl>
                                          <p:spTgt spid="27"/>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barn(inVertical)">
                                      <p:cBhvr>
                                        <p:cTn id="40" dur="500"/>
                                        <p:tgtEl>
                                          <p:spTgt spid="44"/>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barn(inVertical)">
                                      <p:cBhvr>
                                        <p:cTn id="45" dur="500"/>
                                        <p:tgtEl>
                                          <p:spTgt spid="3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barn(inVertical)">
                                      <p:cBhvr>
                                        <p:cTn id="48" dur="500"/>
                                        <p:tgtEl>
                                          <p:spTgt spid="45"/>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barn(inVertical)">
                                      <p:cBhvr>
                                        <p:cTn id="53" dur="500"/>
                                        <p:tgtEl>
                                          <p:spTgt spid="33"/>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barn(inVertical)">
                                      <p:cBhvr>
                                        <p:cTn id="5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grpSp>
        <p:nvGrpSpPr>
          <p:cNvPr id="2" name="Group 2"/>
          <p:cNvGrpSpPr/>
          <p:nvPr/>
        </p:nvGrpSpPr>
        <p:grpSpPr>
          <a:xfrm>
            <a:off x="1099614" y="746858"/>
            <a:ext cx="10842894" cy="2630530"/>
            <a:chOff x="0" y="0"/>
            <a:chExt cx="3092361" cy="750219"/>
          </a:xfrm>
        </p:grpSpPr>
        <p:sp>
          <p:nvSpPr>
            <p:cNvPr id="3" name="Freeform 3"/>
            <p:cNvSpPr/>
            <p:nvPr/>
          </p:nvSpPr>
          <p:spPr>
            <a:xfrm>
              <a:off x="0" y="0"/>
              <a:ext cx="3092361" cy="750219"/>
            </a:xfrm>
            <a:custGeom>
              <a:avLst/>
              <a:gdLst/>
              <a:ahLst/>
              <a:cxnLst/>
              <a:rect l="l" t="t" r="r" b="b"/>
              <a:pathLst>
                <a:path w="3092361" h="750219">
                  <a:moveTo>
                    <a:pt x="10710" y="0"/>
                  </a:moveTo>
                  <a:lnTo>
                    <a:pt x="3081650" y="0"/>
                  </a:lnTo>
                  <a:cubicBezTo>
                    <a:pt x="3087566" y="0"/>
                    <a:pt x="3092361" y="4795"/>
                    <a:pt x="3092361" y="10710"/>
                  </a:cubicBezTo>
                  <a:lnTo>
                    <a:pt x="3092361" y="739509"/>
                  </a:lnTo>
                  <a:cubicBezTo>
                    <a:pt x="3092361" y="745424"/>
                    <a:pt x="3087566" y="750219"/>
                    <a:pt x="3081650" y="750219"/>
                  </a:cubicBezTo>
                  <a:lnTo>
                    <a:pt x="10710" y="750219"/>
                  </a:lnTo>
                  <a:cubicBezTo>
                    <a:pt x="4795" y="750219"/>
                    <a:pt x="0" y="745424"/>
                    <a:pt x="0" y="739509"/>
                  </a:cubicBezTo>
                  <a:lnTo>
                    <a:pt x="0" y="10710"/>
                  </a:lnTo>
                  <a:cubicBezTo>
                    <a:pt x="0" y="4795"/>
                    <a:pt x="4795" y="0"/>
                    <a:pt x="10710" y="0"/>
                  </a:cubicBezTo>
                  <a:close/>
                </a:path>
              </a:pathLst>
            </a:custGeom>
            <a:solidFill>
              <a:srgbClr val="B3D8CE"/>
            </a:solidFill>
          </p:spPr>
        </p:sp>
        <p:sp>
          <p:nvSpPr>
            <p:cNvPr id="4" name="TextBox 4"/>
            <p:cNvSpPr txBox="1"/>
            <p:nvPr/>
          </p:nvSpPr>
          <p:spPr>
            <a:xfrm>
              <a:off x="0" y="-57150"/>
              <a:ext cx="3092361" cy="807369"/>
            </a:xfrm>
            <a:prstGeom prst="rect">
              <a:avLst/>
            </a:prstGeom>
          </p:spPr>
          <p:txBody>
            <a:bodyPr lIns="31151" tIns="31151" rIns="31151" bIns="31151" rtlCol="0" anchor="ctr"/>
            <a:lstStyle/>
            <a:p>
              <a:pPr algn="ctr">
                <a:lnSpc>
                  <a:spcPts val="1950"/>
                </a:lnSpc>
              </a:pPr>
              <a:endParaRPr/>
            </a:p>
          </p:txBody>
        </p:sp>
      </p:grpSp>
      <p:grpSp>
        <p:nvGrpSpPr>
          <p:cNvPr id="5" name="Group 5"/>
          <p:cNvGrpSpPr/>
          <p:nvPr/>
        </p:nvGrpSpPr>
        <p:grpSpPr>
          <a:xfrm>
            <a:off x="12152057" y="746858"/>
            <a:ext cx="5625256" cy="2607346"/>
            <a:chOff x="0" y="0"/>
            <a:chExt cx="1604306" cy="743607"/>
          </a:xfrm>
        </p:grpSpPr>
        <p:sp>
          <p:nvSpPr>
            <p:cNvPr id="6" name="Freeform 6"/>
            <p:cNvSpPr/>
            <p:nvPr/>
          </p:nvSpPr>
          <p:spPr>
            <a:xfrm>
              <a:off x="0" y="0"/>
              <a:ext cx="1604306" cy="743607"/>
            </a:xfrm>
            <a:custGeom>
              <a:avLst/>
              <a:gdLst/>
              <a:ahLst/>
              <a:cxnLst/>
              <a:rect l="l" t="t" r="r" b="b"/>
              <a:pathLst>
                <a:path w="1604306" h="743607">
                  <a:moveTo>
                    <a:pt x="20644" y="0"/>
                  </a:moveTo>
                  <a:lnTo>
                    <a:pt x="1583662" y="0"/>
                  </a:lnTo>
                  <a:cubicBezTo>
                    <a:pt x="1589137" y="0"/>
                    <a:pt x="1594388" y="2175"/>
                    <a:pt x="1598260" y="6047"/>
                  </a:cubicBezTo>
                  <a:cubicBezTo>
                    <a:pt x="1602131" y="9918"/>
                    <a:pt x="1604306" y="15169"/>
                    <a:pt x="1604306" y="20644"/>
                  </a:cubicBezTo>
                  <a:lnTo>
                    <a:pt x="1604306" y="722963"/>
                  </a:lnTo>
                  <a:cubicBezTo>
                    <a:pt x="1604306" y="728438"/>
                    <a:pt x="1602131" y="733689"/>
                    <a:pt x="1598260" y="737561"/>
                  </a:cubicBezTo>
                  <a:cubicBezTo>
                    <a:pt x="1594388" y="741432"/>
                    <a:pt x="1589137" y="743607"/>
                    <a:pt x="1583662" y="743607"/>
                  </a:cubicBezTo>
                  <a:lnTo>
                    <a:pt x="20644" y="743607"/>
                  </a:lnTo>
                  <a:cubicBezTo>
                    <a:pt x="15169" y="743607"/>
                    <a:pt x="9918" y="741432"/>
                    <a:pt x="6047" y="737561"/>
                  </a:cubicBezTo>
                  <a:cubicBezTo>
                    <a:pt x="2175" y="733689"/>
                    <a:pt x="0" y="728438"/>
                    <a:pt x="0" y="722963"/>
                  </a:cubicBezTo>
                  <a:lnTo>
                    <a:pt x="0" y="20644"/>
                  </a:lnTo>
                  <a:cubicBezTo>
                    <a:pt x="0" y="15169"/>
                    <a:pt x="2175" y="9918"/>
                    <a:pt x="6047" y="6047"/>
                  </a:cubicBezTo>
                  <a:cubicBezTo>
                    <a:pt x="9918" y="2175"/>
                    <a:pt x="15169" y="0"/>
                    <a:pt x="20644" y="0"/>
                  </a:cubicBezTo>
                  <a:close/>
                </a:path>
              </a:pathLst>
            </a:custGeom>
            <a:solidFill>
              <a:srgbClr val="FFFEFA">
                <a:alpha val="80784"/>
              </a:srgbClr>
            </a:solidFill>
            <a:ln w="19050" cap="sq">
              <a:solidFill>
                <a:srgbClr val="7EA499">
                  <a:alpha val="80784"/>
                </a:srgbClr>
              </a:solidFill>
              <a:prstDash val="lgDash"/>
              <a:miter/>
            </a:ln>
          </p:spPr>
        </p:sp>
        <p:sp>
          <p:nvSpPr>
            <p:cNvPr id="7" name="TextBox 7"/>
            <p:cNvSpPr txBox="1"/>
            <p:nvPr/>
          </p:nvSpPr>
          <p:spPr>
            <a:xfrm>
              <a:off x="0" y="-57150"/>
              <a:ext cx="1604306" cy="800757"/>
            </a:xfrm>
            <a:prstGeom prst="rect">
              <a:avLst/>
            </a:prstGeom>
          </p:spPr>
          <p:txBody>
            <a:bodyPr lIns="31151" tIns="31151" rIns="31151" bIns="31151" rtlCol="0" anchor="ctr"/>
            <a:lstStyle/>
            <a:p>
              <a:pPr algn="ctr">
                <a:lnSpc>
                  <a:spcPts val="1950"/>
                </a:lnSpc>
              </a:pPr>
              <a:endParaRPr/>
            </a:p>
          </p:txBody>
        </p:sp>
      </p:grpSp>
      <p:grpSp>
        <p:nvGrpSpPr>
          <p:cNvPr id="8" name="Group 8"/>
          <p:cNvGrpSpPr/>
          <p:nvPr/>
        </p:nvGrpSpPr>
        <p:grpSpPr>
          <a:xfrm>
            <a:off x="510686" y="746858"/>
            <a:ext cx="523098" cy="2630530"/>
            <a:chOff x="0" y="0"/>
            <a:chExt cx="149186" cy="750219"/>
          </a:xfrm>
        </p:grpSpPr>
        <p:sp>
          <p:nvSpPr>
            <p:cNvPr id="9" name="Freeform 9"/>
            <p:cNvSpPr/>
            <p:nvPr/>
          </p:nvSpPr>
          <p:spPr>
            <a:xfrm>
              <a:off x="0" y="0"/>
              <a:ext cx="149186" cy="750219"/>
            </a:xfrm>
            <a:custGeom>
              <a:avLst/>
              <a:gdLst/>
              <a:ahLst/>
              <a:cxnLst/>
              <a:rect l="l" t="t" r="r" b="b"/>
              <a:pathLst>
                <a:path w="149186" h="750219">
                  <a:moveTo>
                    <a:pt x="74593" y="0"/>
                  </a:moveTo>
                  <a:lnTo>
                    <a:pt x="74593" y="0"/>
                  </a:lnTo>
                  <a:cubicBezTo>
                    <a:pt x="94376" y="0"/>
                    <a:pt x="113349" y="7859"/>
                    <a:pt x="127338" y="21848"/>
                  </a:cubicBezTo>
                  <a:cubicBezTo>
                    <a:pt x="141327" y="35837"/>
                    <a:pt x="149186" y="54810"/>
                    <a:pt x="149186" y="74593"/>
                  </a:cubicBezTo>
                  <a:lnTo>
                    <a:pt x="149186" y="675626"/>
                  </a:lnTo>
                  <a:cubicBezTo>
                    <a:pt x="149186" y="695410"/>
                    <a:pt x="141327" y="714383"/>
                    <a:pt x="127338" y="728372"/>
                  </a:cubicBezTo>
                  <a:cubicBezTo>
                    <a:pt x="113349" y="742360"/>
                    <a:pt x="94376" y="750219"/>
                    <a:pt x="74593" y="750219"/>
                  </a:cubicBezTo>
                  <a:lnTo>
                    <a:pt x="74593" y="750219"/>
                  </a:lnTo>
                  <a:cubicBezTo>
                    <a:pt x="54810" y="750219"/>
                    <a:pt x="35837" y="742360"/>
                    <a:pt x="21848" y="728372"/>
                  </a:cubicBezTo>
                  <a:cubicBezTo>
                    <a:pt x="7859" y="714383"/>
                    <a:pt x="0" y="695410"/>
                    <a:pt x="0" y="675626"/>
                  </a:cubicBezTo>
                  <a:lnTo>
                    <a:pt x="0" y="74593"/>
                  </a:lnTo>
                  <a:cubicBezTo>
                    <a:pt x="0" y="54810"/>
                    <a:pt x="7859" y="35837"/>
                    <a:pt x="21848" y="21848"/>
                  </a:cubicBezTo>
                  <a:cubicBezTo>
                    <a:pt x="35837" y="7859"/>
                    <a:pt x="54810" y="0"/>
                    <a:pt x="74593" y="0"/>
                  </a:cubicBezTo>
                  <a:close/>
                </a:path>
              </a:pathLst>
            </a:custGeom>
            <a:solidFill>
              <a:srgbClr val="7EA499"/>
            </a:solidFill>
          </p:spPr>
        </p:sp>
        <p:sp>
          <p:nvSpPr>
            <p:cNvPr id="10" name="TextBox 10"/>
            <p:cNvSpPr txBox="1"/>
            <p:nvPr/>
          </p:nvSpPr>
          <p:spPr>
            <a:xfrm>
              <a:off x="0" y="-57150"/>
              <a:ext cx="149186" cy="807369"/>
            </a:xfrm>
            <a:prstGeom prst="rect">
              <a:avLst/>
            </a:prstGeom>
          </p:spPr>
          <p:txBody>
            <a:bodyPr lIns="31151" tIns="31151" rIns="31151" bIns="31151" rtlCol="0" anchor="ctr"/>
            <a:lstStyle/>
            <a:p>
              <a:pPr algn="ctr">
                <a:lnSpc>
                  <a:spcPts val="1950"/>
                </a:lnSpc>
              </a:pPr>
              <a:endParaRPr/>
            </a:p>
          </p:txBody>
        </p:sp>
      </p:grpSp>
      <p:grpSp>
        <p:nvGrpSpPr>
          <p:cNvPr id="11" name="Group 11"/>
          <p:cNvGrpSpPr/>
          <p:nvPr/>
        </p:nvGrpSpPr>
        <p:grpSpPr>
          <a:xfrm>
            <a:off x="1099614" y="3497079"/>
            <a:ext cx="10842894" cy="1054798"/>
            <a:chOff x="0" y="0"/>
            <a:chExt cx="3092361" cy="300825"/>
          </a:xfrm>
        </p:grpSpPr>
        <p:sp>
          <p:nvSpPr>
            <p:cNvPr id="12" name="Freeform 12"/>
            <p:cNvSpPr/>
            <p:nvPr/>
          </p:nvSpPr>
          <p:spPr>
            <a:xfrm>
              <a:off x="0" y="0"/>
              <a:ext cx="3092361" cy="300825"/>
            </a:xfrm>
            <a:custGeom>
              <a:avLst/>
              <a:gdLst/>
              <a:ahLst/>
              <a:cxnLst/>
              <a:rect l="l" t="t" r="r" b="b"/>
              <a:pathLst>
                <a:path w="3092361" h="300825">
                  <a:moveTo>
                    <a:pt x="10710" y="0"/>
                  </a:moveTo>
                  <a:lnTo>
                    <a:pt x="3081650" y="0"/>
                  </a:lnTo>
                  <a:cubicBezTo>
                    <a:pt x="3087566" y="0"/>
                    <a:pt x="3092361" y="4795"/>
                    <a:pt x="3092361" y="10710"/>
                  </a:cubicBezTo>
                  <a:lnTo>
                    <a:pt x="3092361" y="290115"/>
                  </a:lnTo>
                  <a:cubicBezTo>
                    <a:pt x="3092361" y="296030"/>
                    <a:pt x="3087566" y="300825"/>
                    <a:pt x="3081650" y="300825"/>
                  </a:cubicBezTo>
                  <a:lnTo>
                    <a:pt x="10710" y="300825"/>
                  </a:lnTo>
                  <a:cubicBezTo>
                    <a:pt x="4795" y="300825"/>
                    <a:pt x="0" y="296030"/>
                    <a:pt x="0" y="290115"/>
                  </a:cubicBezTo>
                  <a:lnTo>
                    <a:pt x="0" y="10710"/>
                  </a:lnTo>
                  <a:cubicBezTo>
                    <a:pt x="0" y="4795"/>
                    <a:pt x="4795" y="0"/>
                    <a:pt x="10710" y="0"/>
                  </a:cubicBezTo>
                  <a:close/>
                </a:path>
              </a:pathLst>
            </a:custGeom>
            <a:solidFill>
              <a:srgbClr val="B3D8CE"/>
            </a:solidFill>
          </p:spPr>
        </p:sp>
        <p:sp>
          <p:nvSpPr>
            <p:cNvPr id="13" name="TextBox 13"/>
            <p:cNvSpPr txBox="1"/>
            <p:nvPr/>
          </p:nvSpPr>
          <p:spPr>
            <a:xfrm>
              <a:off x="0" y="-57150"/>
              <a:ext cx="3092361" cy="357975"/>
            </a:xfrm>
            <a:prstGeom prst="rect">
              <a:avLst/>
            </a:prstGeom>
          </p:spPr>
          <p:txBody>
            <a:bodyPr lIns="31151" tIns="31151" rIns="31151" bIns="31151" rtlCol="0" anchor="ctr"/>
            <a:lstStyle/>
            <a:p>
              <a:pPr algn="ctr">
                <a:lnSpc>
                  <a:spcPts val="1950"/>
                </a:lnSpc>
              </a:pPr>
              <a:endParaRPr/>
            </a:p>
          </p:txBody>
        </p:sp>
      </p:grpSp>
      <p:grpSp>
        <p:nvGrpSpPr>
          <p:cNvPr id="14" name="Group 14"/>
          <p:cNvGrpSpPr/>
          <p:nvPr/>
        </p:nvGrpSpPr>
        <p:grpSpPr>
          <a:xfrm>
            <a:off x="12152057" y="3497079"/>
            <a:ext cx="5625256" cy="1054798"/>
            <a:chOff x="0" y="0"/>
            <a:chExt cx="1604306" cy="300825"/>
          </a:xfrm>
        </p:grpSpPr>
        <p:sp>
          <p:nvSpPr>
            <p:cNvPr id="15" name="Freeform 15"/>
            <p:cNvSpPr/>
            <p:nvPr/>
          </p:nvSpPr>
          <p:spPr>
            <a:xfrm>
              <a:off x="0" y="0"/>
              <a:ext cx="1604306" cy="300825"/>
            </a:xfrm>
            <a:custGeom>
              <a:avLst/>
              <a:gdLst/>
              <a:ahLst/>
              <a:cxnLst/>
              <a:rect l="l" t="t" r="r" b="b"/>
              <a:pathLst>
                <a:path w="1604306" h="300825">
                  <a:moveTo>
                    <a:pt x="20644" y="0"/>
                  </a:moveTo>
                  <a:lnTo>
                    <a:pt x="1583662" y="0"/>
                  </a:lnTo>
                  <a:cubicBezTo>
                    <a:pt x="1589137" y="0"/>
                    <a:pt x="1594388" y="2175"/>
                    <a:pt x="1598260" y="6047"/>
                  </a:cubicBezTo>
                  <a:cubicBezTo>
                    <a:pt x="1602131" y="9918"/>
                    <a:pt x="1604306" y="15169"/>
                    <a:pt x="1604306" y="20644"/>
                  </a:cubicBezTo>
                  <a:lnTo>
                    <a:pt x="1604306" y="280181"/>
                  </a:lnTo>
                  <a:cubicBezTo>
                    <a:pt x="1604306" y="285656"/>
                    <a:pt x="1602131" y="290907"/>
                    <a:pt x="1598260" y="294779"/>
                  </a:cubicBezTo>
                  <a:cubicBezTo>
                    <a:pt x="1594388" y="298650"/>
                    <a:pt x="1589137" y="300825"/>
                    <a:pt x="1583662" y="300825"/>
                  </a:cubicBezTo>
                  <a:lnTo>
                    <a:pt x="20644" y="300825"/>
                  </a:lnTo>
                  <a:cubicBezTo>
                    <a:pt x="15169" y="300825"/>
                    <a:pt x="9918" y="298650"/>
                    <a:pt x="6047" y="294779"/>
                  </a:cubicBezTo>
                  <a:cubicBezTo>
                    <a:pt x="2175" y="290907"/>
                    <a:pt x="0" y="285656"/>
                    <a:pt x="0" y="280181"/>
                  </a:cubicBezTo>
                  <a:lnTo>
                    <a:pt x="0" y="20644"/>
                  </a:lnTo>
                  <a:cubicBezTo>
                    <a:pt x="0" y="15169"/>
                    <a:pt x="2175" y="9918"/>
                    <a:pt x="6047" y="6047"/>
                  </a:cubicBezTo>
                  <a:cubicBezTo>
                    <a:pt x="9918" y="2175"/>
                    <a:pt x="15169" y="0"/>
                    <a:pt x="20644" y="0"/>
                  </a:cubicBezTo>
                  <a:close/>
                </a:path>
              </a:pathLst>
            </a:custGeom>
            <a:solidFill>
              <a:srgbClr val="FFFEFA">
                <a:alpha val="80784"/>
              </a:srgbClr>
            </a:solidFill>
            <a:ln w="19050" cap="sq">
              <a:solidFill>
                <a:srgbClr val="5F9686">
                  <a:alpha val="80784"/>
                </a:srgbClr>
              </a:solidFill>
              <a:prstDash val="lgDash"/>
              <a:miter/>
            </a:ln>
          </p:spPr>
        </p:sp>
        <p:sp>
          <p:nvSpPr>
            <p:cNvPr id="16" name="TextBox 16"/>
            <p:cNvSpPr txBox="1"/>
            <p:nvPr/>
          </p:nvSpPr>
          <p:spPr>
            <a:xfrm>
              <a:off x="0" y="-57150"/>
              <a:ext cx="1604306" cy="357975"/>
            </a:xfrm>
            <a:prstGeom prst="rect">
              <a:avLst/>
            </a:prstGeom>
          </p:spPr>
          <p:txBody>
            <a:bodyPr lIns="31151" tIns="31151" rIns="31151" bIns="31151" rtlCol="0" anchor="ctr"/>
            <a:lstStyle/>
            <a:p>
              <a:pPr algn="ctr">
                <a:lnSpc>
                  <a:spcPts val="1950"/>
                </a:lnSpc>
              </a:pPr>
              <a:endParaRPr/>
            </a:p>
          </p:txBody>
        </p:sp>
      </p:grpSp>
      <p:grpSp>
        <p:nvGrpSpPr>
          <p:cNvPr id="17" name="Group 17"/>
          <p:cNvGrpSpPr/>
          <p:nvPr/>
        </p:nvGrpSpPr>
        <p:grpSpPr>
          <a:xfrm>
            <a:off x="510686" y="3532735"/>
            <a:ext cx="523098" cy="1005198"/>
            <a:chOff x="0" y="0"/>
            <a:chExt cx="149186" cy="286679"/>
          </a:xfrm>
        </p:grpSpPr>
        <p:sp>
          <p:nvSpPr>
            <p:cNvPr id="18" name="Freeform 18"/>
            <p:cNvSpPr/>
            <p:nvPr/>
          </p:nvSpPr>
          <p:spPr>
            <a:xfrm>
              <a:off x="0" y="0"/>
              <a:ext cx="149186" cy="286679"/>
            </a:xfrm>
            <a:custGeom>
              <a:avLst/>
              <a:gdLst/>
              <a:ahLst/>
              <a:cxnLst/>
              <a:rect l="l" t="t" r="r" b="b"/>
              <a:pathLst>
                <a:path w="149186" h="286679">
                  <a:moveTo>
                    <a:pt x="74593" y="0"/>
                  </a:moveTo>
                  <a:lnTo>
                    <a:pt x="74593" y="0"/>
                  </a:lnTo>
                  <a:cubicBezTo>
                    <a:pt x="94376" y="0"/>
                    <a:pt x="113349" y="7859"/>
                    <a:pt x="127338" y="21848"/>
                  </a:cubicBezTo>
                  <a:cubicBezTo>
                    <a:pt x="141327" y="35837"/>
                    <a:pt x="149186" y="54810"/>
                    <a:pt x="149186" y="74593"/>
                  </a:cubicBezTo>
                  <a:lnTo>
                    <a:pt x="149186" y="212086"/>
                  </a:lnTo>
                  <a:cubicBezTo>
                    <a:pt x="149186" y="231870"/>
                    <a:pt x="141327" y="250843"/>
                    <a:pt x="127338" y="264832"/>
                  </a:cubicBezTo>
                  <a:cubicBezTo>
                    <a:pt x="113349" y="278821"/>
                    <a:pt x="94376" y="286679"/>
                    <a:pt x="74593" y="286679"/>
                  </a:cubicBezTo>
                  <a:lnTo>
                    <a:pt x="74593" y="286679"/>
                  </a:lnTo>
                  <a:cubicBezTo>
                    <a:pt x="54810" y="286679"/>
                    <a:pt x="35837" y="278821"/>
                    <a:pt x="21848" y="264832"/>
                  </a:cubicBezTo>
                  <a:cubicBezTo>
                    <a:pt x="7859" y="250843"/>
                    <a:pt x="0" y="231870"/>
                    <a:pt x="0" y="212086"/>
                  </a:cubicBezTo>
                  <a:lnTo>
                    <a:pt x="0" y="74593"/>
                  </a:lnTo>
                  <a:cubicBezTo>
                    <a:pt x="0" y="54810"/>
                    <a:pt x="7859" y="35837"/>
                    <a:pt x="21848" y="21848"/>
                  </a:cubicBezTo>
                  <a:cubicBezTo>
                    <a:pt x="35837" y="7859"/>
                    <a:pt x="54810" y="0"/>
                    <a:pt x="74593" y="0"/>
                  </a:cubicBezTo>
                  <a:close/>
                </a:path>
              </a:pathLst>
            </a:custGeom>
            <a:solidFill>
              <a:srgbClr val="7EA499"/>
            </a:solidFill>
          </p:spPr>
        </p:sp>
        <p:sp>
          <p:nvSpPr>
            <p:cNvPr id="19" name="TextBox 19"/>
            <p:cNvSpPr txBox="1"/>
            <p:nvPr/>
          </p:nvSpPr>
          <p:spPr>
            <a:xfrm>
              <a:off x="0" y="-57150"/>
              <a:ext cx="149186" cy="343829"/>
            </a:xfrm>
            <a:prstGeom prst="rect">
              <a:avLst/>
            </a:prstGeom>
          </p:spPr>
          <p:txBody>
            <a:bodyPr lIns="31151" tIns="31151" rIns="31151" bIns="31151" rtlCol="0" anchor="ctr"/>
            <a:lstStyle/>
            <a:p>
              <a:pPr algn="ctr">
                <a:lnSpc>
                  <a:spcPts val="1950"/>
                </a:lnSpc>
              </a:pPr>
              <a:endParaRPr/>
            </a:p>
          </p:txBody>
        </p:sp>
      </p:grpSp>
      <p:grpSp>
        <p:nvGrpSpPr>
          <p:cNvPr id="20" name="Group 20"/>
          <p:cNvGrpSpPr/>
          <p:nvPr/>
        </p:nvGrpSpPr>
        <p:grpSpPr>
          <a:xfrm>
            <a:off x="1171474" y="4737245"/>
            <a:ext cx="10842894" cy="1156844"/>
            <a:chOff x="0" y="0"/>
            <a:chExt cx="3092361" cy="329928"/>
          </a:xfrm>
        </p:grpSpPr>
        <p:sp>
          <p:nvSpPr>
            <p:cNvPr id="21" name="Freeform 21"/>
            <p:cNvSpPr/>
            <p:nvPr/>
          </p:nvSpPr>
          <p:spPr>
            <a:xfrm>
              <a:off x="0" y="0"/>
              <a:ext cx="3092361" cy="329928"/>
            </a:xfrm>
            <a:custGeom>
              <a:avLst/>
              <a:gdLst/>
              <a:ahLst/>
              <a:cxnLst/>
              <a:rect l="l" t="t" r="r" b="b"/>
              <a:pathLst>
                <a:path w="3092361" h="329928">
                  <a:moveTo>
                    <a:pt x="10710" y="0"/>
                  </a:moveTo>
                  <a:lnTo>
                    <a:pt x="3081650" y="0"/>
                  </a:lnTo>
                  <a:cubicBezTo>
                    <a:pt x="3087566" y="0"/>
                    <a:pt x="3092361" y="4795"/>
                    <a:pt x="3092361" y="10710"/>
                  </a:cubicBezTo>
                  <a:lnTo>
                    <a:pt x="3092361" y="319218"/>
                  </a:lnTo>
                  <a:cubicBezTo>
                    <a:pt x="3092361" y="325133"/>
                    <a:pt x="3087566" y="329928"/>
                    <a:pt x="3081650" y="329928"/>
                  </a:cubicBezTo>
                  <a:lnTo>
                    <a:pt x="10710" y="329928"/>
                  </a:lnTo>
                  <a:cubicBezTo>
                    <a:pt x="4795" y="329928"/>
                    <a:pt x="0" y="325133"/>
                    <a:pt x="0" y="319218"/>
                  </a:cubicBezTo>
                  <a:lnTo>
                    <a:pt x="0" y="10710"/>
                  </a:lnTo>
                  <a:cubicBezTo>
                    <a:pt x="0" y="4795"/>
                    <a:pt x="4795" y="0"/>
                    <a:pt x="10710" y="0"/>
                  </a:cubicBezTo>
                  <a:close/>
                </a:path>
              </a:pathLst>
            </a:custGeom>
            <a:solidFill>
              <a:srgbClr val="B3D8CE"/>
            </a:solidFill>
          </p:spPr>
        </p:sp>
        <p:sp>
          <p:nvSpPr>
            <p:cNvPr id="22" name="TextBox 22"/>
            <p:cNvSpPr txBox="1"/>
            <p:nvPr/>
          </p:nvSpPr>
          <p:spPr>
            <a:xfrm>
              <a:off x="0" y="-57150"/>
              <a:ext cx="3092361" cy="387078"/>
            </a:xfrm>
            <a:prstGeom prst="rect">
              <a:avLst/>
            </a:prstGeom>
          </p:spPr>
          <p:txBody>
            <a:bodyPr lIns="31151" tIns="31151" rIns="31151" bIns="31151" rtlCol="0" anchor="ctr"/>
            <a:lstStyle/>
            <a:p>
              <a:pPr algn="ctr">
                <a:lnSpc>
                  <a:spcPts val="1950"/>
                </a:lnSpc>
              </a:pPr>
              <a:endParaRPr/>
            </a:p>
          </p:txBody>
        </p:sp>
      </p:grpSp>
      <p:grpSp>
        <p:nvGrpSpPr>
          <p:cNvPr id="23" name="Group 23"/>
          <p:cNvGrpSpPr/>
          <p:nvPr/>
        </p:nvGrpSpPr>
        <p:grpSpPr>
          <a:xfrm>
            <a:off x="12152057" y="4694752"/>
            <a:ext cx="5625256" cy="1180782"/>
            <a:chOff x="0" y="0"/>
            <a:chExt cx="1604306" cy="336755"/>
          </a:xfrm>
        </p:grpSpPr>
        <p:sp>
          <p:nvSpPr>
            <p:cNvPr id="24" name="Freeform 24"/>
            <p:cNvSpPr/>
            <p:nvPr/>
          </p:nvSpPr>
          <p:spPr>
            <a:xfrm>
              <a:off x="0" y="0"/>
              <a:ext cx="1604306" cy="336755"/>
            </a:xfrm>
            <a:custGeom>
              <a:avLst/>
              <a:gdLst/>
              <a:ahLst/>
              <a:cxnLst/>
              <a:rect l="l" t="t" r="r" b="b"/>
              <a:pathLst>
                <a:path w="1604306" h="336755">
                  <a:moveTo>
                    <a:pt x="20644" y="0"/>
                  </a:moveTo>
                  <a:lnTo>
                    <a:pt x="1583662" y="0"/>
                  </a:lnTo>
                  <a:cubicBezTo>
                    <a:pt x="1589137" y="0"/>
                    <a:pt x="1594388" y="2175"/>
                    <a:pt x="1598260" y="6047"/>
                  </a:cubicBezTo>
                  <a:cubicBezTo>
                    <a:pt x="1602131" y="9918"/>
                    <a:pt x="1604306" y="15169"/>
                    <a:pt x="1604306" y="20644"/>
                  </a:cubicBezTo>
                  <a:lnTo>
                    <a:pt x="1604306" y="316111"/>
                  </a:lnTo>
                  <a:cubicBezTo>
                    <a:pt x="1604306" y="321586"/>
                    <a:pt x="1602131" y="326837"/>
                    <a:pt x="1598260" y="330709"/>
                  </a:cubicBezTo>
                  <a:cubicBezTo>
                    <a:pt x="1594388" y="334580"/>
                    <a:pt x="1589137" y="336755"/>
                    <a:pt x="1583662" y="336755"/>
                  </a:cubicBezTo>
                  <a:lnTo>
                    <a:pt x="20644" y="336755"/>
                  </a:lnTo>
                  <a:cubicBezTo>
                    <a:pt x="15169" y="336755"/>
                    <a:pt x="9918" y="334580"/>
                    <a:pt x="6047" y="330709"/>
                  </a:cubicBezTo>
                  <a:cubicBezTo>
                    <a:pt x="2175" y="326837"/>
                    <a:pt x="0" y="321586"/>
                    <a:pt x="0" y="316111"/>
                  </a:cubicBezTo>
                  <a:lnTo>
                    <a:pt x="0" y="20644"/>
                  </a:lnTo>
                  <a:cubicBezTo>
                    <a:pt x="0" y="15169"/>
                    <a:pt x="2175" y="9918"/>
                    <a:pt x="6047" y="6047"/>
                  </a:cubicBezTo>
                  <a:cubicBezTo>
                    <a:pt x="9918" y="2175"/>
                    <a:pt x="15169" y="0"/>
                    <a:pt x="20644" y="0"/>
                  </a:cubicBezTo>
                  <a:close/>
                </a:path>
              </a:pathLst>
            </a:custGeom>
            <a:solidFill>
              <a:srgbClr val="FFFEFA">
                <a:alpha val="80784"/>
              </a:srgbClr>
            </a:solidFill>
            <a:ln w="19050" cap="sq">
              <a:solidFill>
                <a:srgbClr val="5F9686">
                  <a:alpha val="80784"/>
                </a:srgbClr>
              </a:solidFill>
              <a:prstDash val="lgDash"/>
              <a:miter/>
            </a:ln>
          </p:spPr>
        </p:sp>
        <p:sp>
          <p:nvSpPr>
            <p:cNvPr id="25" name="TextBox 25"/>
            <p:cNvSpPr txBox="1"/>
            <p:nvPr/>
          </p:nvSpPr>
          <p:spPr>
            <a:xfrm>
              <a:off x="0" y="-57150"/>
              <a:ext cx="1604306" cy="393905"/>
            </a:xfrm>
            <a:prstGeom prst="rect">
              <a:avLst/>
            </a:prstGeom>
          </p:spPr>
          <p:txBody>
            <a:bodyPr lIns="31151" tIns="31151" rIns="31151" bIns="31151" rtlCol="0" anchor="ctr"/>
            <a:lstStyle/>
            <a:p>
              <a:pPr algn="ctr">
                <a:lnSpc>
                  <a:spcPts val="1950"/>
                </a:lnSpc>
              </a:pPr>
              <a:endParaRPr/>
            </a:p>
          </p:txBody>
        </p:sp>
      </p:grpSp>
      <p:grpSp>
        <p:nvGrpSpPr>
          <p:cNvPr id="26" name="Group 26"/>
          <p:cNvGrpSpPr/>
          <p:nvPr/>
        </p:nvGrpSpPr>
        <p:grpSpPr>
          <a:xfrm>
            <a:off x="528378" y="4684006"/>
            <a:ext cx="523098" cy="1168813"/>
            <a:chOff x="0" y="0"/>
            <a:chExt cx="149186" cy="333342"/>
          </a:xfrm>
        </p:grpSpPr>
        <p:sp>
          <p:nvSpPr>
            <p:cNvPr id="27" name="Freeform 27"/>
            <p:cNvSpPr/>
            <p:nvPr/>
          </p:nvSpPr>
          <p:spPr>
            <a:xfrm>
              <a:off x="0" y="0"/>
              <a:ext cx="149186" cy="333342"/>
            </a:xfrm>
            <a:custGeom>
              <a:avLst/>
              <a:gdLst/>
              <a:ahLst/>
              <a:cxnLst/>
              <a:rect l="l" t="t" r="r" b="b"/>
              <a:pathLst>
                <a:path w="149186" h="333342">
                  <a:moveTo>
                    <a:pt x="74593" y="0"/>
                  </a:moveTo>
                  <a:lnTo>
                    <a:pt x="74593" y="0"/>
                  </a:lnTo>
                  <a:cubicBezTo>
                    <a:pt x="94376" y="0"/>
                    <a:pt x="113349" y="7859"/>
                    <a:pt x="127338" y="21848"/>
                  </a:cubicBezTo>
                  <a:cubicBezTo>
                    <a:pt x="141327" y="35837"/>
                    <a:pt x="149186" y="54810"/>
                    <a:pt x="149186" y="74593"/>
                  </a:cubicBezTo>
                  <a:lnTo>
                    <a:pt x="149186" y="258749"/>
                  </a:lnTo>
                  <a:cubicBezTo>
                    <a:pt x="149186" y="278532"/>
                    <a:pt x="141327" y="297505"/>
                    <a:pt x="127338" y="311494"/>
                  </a:cubicBezTo>
                  <a:cubicBezTo>
                    <a:pt x="113349" y="325483"/>
                    <a:pt x="94376" y="333342"/>
                    <a:pt x="74593" y="333342"/>
                  </a:cubicBezTo>
                  <a:lnTo>
                    <a:pt x="74593" y="333342"/>
                  </a:lnTo>
                  <a:cubicBezTo>
                    <a:pt x="54810" y="333342"/>
                    <a:pt x="35837" y="325483"/>
                    <a:pt x="21848" y="311494"/>
                  </a:cubicBezTo>
                  <a:cubicBezTo>
                    <a:pt x="7859" y="297505"/>
                    <a:pt x="0" y="278532"/>
                    <a:pt x="0" y="258749"/>
                  </a:cubicBezTo>
                  <a:lnTo>
                    <a:pt x="0" y="74593"/>
                  </a:lnTo>
                  <a:cubicBezTo>
                    <a:pt x="0" y="54810"/>
                    <a:pt x="7859" y="35837"/>
                    <a:pt x="21848" y="21848"/>
                  </a:cubicBezTo>
                  <a:cubicBezTo>
                    <a:pt x="35837" y="7859"/>
                    <a:pt x="54810" y="0"/>
                    <a:pt x="74593" y="0"/>
                  </a:cubicBezTo>
                  <a:close/>
                </a:path>
              </a:pathLst>
            </a:custGeom>
            <a:solidFill>
              <a:srgbClr val="7EA499"/>
            </a:solidFill>
          </p:spPr>
        </p:sp>
        <p:sp>
          <p:nvSpPr>
            <p:cNvPr id="28" name="TextBox 28"/>
            <p:cNvSpPr txBox="1"/>
            <p:nvPr/>
          </p:nvSpPr>
          <p:spPr>
            <a:xfrm>
              <a:off x="0" y="-57150"/>
              <a:ext cx="149186" cy="390492"/>
            </a:xfrm>
            <a:prstGeom prst="rect">
              <a:avLst/>
            </a:prstGeom>
          </p:spPr>
          <p:txBody>
            <a:bodyPr lIns="31151" tIns="31151" rIns="31151" bIns="31151" rtlCol="0" anchor="ctr"/>
            <a:lstStyle/>
            <a:p>
              <a:pPr algn="ctr">
                <a:lnSpc>
                  <a:spcPts val="1950"/>
                </a:lnSpc>
              </a:pPr>
              <a:endParaRPr/>
            </a:p>
          </p:txBody>
        </p:sp>
      </p:grpSp>
      <p:grpSp>
        <p:nvGrpSpPr>
          <p:cNvPr id="29" name="Group 29"/>
          <p:cNvGrpSpPr/>
          <p:nvPr/>
        </p:nvGrpSpPr>
        <p:grpSpPr>
          <a:xfrm>
            <a:off x="1222128" y="6109994"/>
            <a:ext cx="10842894" cy="1134134"/>
            <a:chOff x="0" y="0"/>
            <a:chExt cx="3092361" cy="323452"/>
          </a:xfrm>
        </p:grpSpPr>
        <p:sp>
          <p:nvSpPr>
            <p:cNvPr id="30" name="Freeform 30"/>
            <p:cNvSpPr/>
            <p:nvPr/>
          </p:nvSpPr>
          <p:spPr>
            <a:xfrm>
              <a:off x="0" y="0"/>
              <a:ext cx="3092361" cy="323452"/>
            </a:xfrm>
            <a:custGeom>
              <a:avLst/>
              <a:gdLst/>
              <a:ahLst/>
              <a:cxnLst/>
              <a:rect l="l" t="t" r="r" b="b"/>
              <a:pathLst>
                <a:path w="3092361" h="323452">
                  <a:moveTo>
                    <a:pt x="10710" y="0"/>
                  </a:moveTo>
                  <a:lnTo>
                    <a:pt x="3081650" y="0"/>
                  </a:lnTo>
                  <a:cubicBezTo>
                    <a:pt x="3087566" y="0"/>
                    <a:pt x="3092361" y="4795"/>
                    <a:pt x="3092361" y="10710"/>
                  </a:cubicBezTo>
                  <a:lnTo>
                    <a:pt x="3092361" y="312742"/>
                  </a:lnTo>
                  <a:cubicBezTo>
                    <a:pt x="3092361" y="318657"/>
                    <a:pt x="3087566" y="323452"/>
                    <a:pt x="3081650" y="323452"/>
                  </a:cubicBezTo>
                  <a:lnTo>
                    <a:pt x="10710" y="323452"/>
                  </a:lnTo>
                  <a:cubicBezTo>
                    <a:pt x="4795" y="323452"/>
                    <a:pt x="0" y="318657"/>
                    <a:pt x="0" y="312742"/>
                  </a:cubicBezTo>
                  <a:lnTo>
                    <a:pt x="0" y="10710"/>
                  </a:lnTo>
                  <a:cubicBezTo>
                    <a:pt x="0" y="4795"/>
                    <a:pt x="4795" y="0"/>
                    <a:pt x="10710" y="0"/>
                  </a:cubicBezTo>
                  <a:close/>
                </a:path>
              </a:pathLst>
            </a:custGeom>
            <a:solidFill>
              <a:srgbClr val="B3D8CE"/>
            </a:solidFill>
          </p:spPr>
        </p:sp>
        <p:sp>
          <p:nvSpPr>
            <p:cNvPr id="31" name="TextBox 31"/>
            <p:cNvSpPr txBox="1"/>
            <p:nvPr/>
          </p:nvSpPr>
          <p:spPr>
            <a:xfrm>
              <a:off x="0" y="-57150"/>
              <a:ext cx="3092361" cy="380602"/>
            </a:xfrm>
            <a:prstGeom prst="rect">
              <a:avLst/>
            </a:prstGeom>
          </p:spPr>
          <p:txBody>
            <a:bodyPr lIns="31151" tIns="31151" rIns="31151" bIns="31151" rtlCol="0" anchor="ctr"/>
            <a:lstStyle/>
            <a:p>
              <a:pPr algn="ctr">
                <a:lnSpc>
                  <a:spcPts val="1950"/>
                </a:lnSpc>
              </a:pPr>
              <a:endParaRPr/>
            </a:p>
          </p:txBody>
        </p:sp>
      </p:grpSp>
      <p:grpSp>
        <p:nvGrpSpPr>
          <p:cNvPr id="32" name="Group 32"/>
          <p:cNvGrpSpPr/>
          <p:nvPr/>
        </p:nvGrpSpPr>
        <p:grpSpPr>
          <a:xfrm>
            <a:off x="12152057" y="6021603"/>
            <a:ext cx="5625256" cy="1256234"/>
            <a:chOff x="0" y="0"/>
            <a:chExt cx="1604306" cy="358274"/>
          </a:xfrm>
        </p:grpSpPr>
        <p:sp>
          <p:nvSpPr>
            <p:cNvPr id="33" name="Freeform 33"/>
            <p:cNvSpPr/>
            <p:nvPr/>
          </p:nvSpPr>
          <p:spPr>
            <a:xfrm>
              <a:off x="0" y="0"/>
              <a:ext cx="1604306" cy="358274"/>
            </a:xfrm>
            <a:custGeom>
              <a:avLst/>
              <a:gdLst/>
              <a:ahLst/>
              <a:cxnLst/>
              <a:rect l="l" t="t" r="r" b="b"/>
              <a:pathLst>
                <a:path w="1604306" h="358274">
                  <a:moveTo>
                    <a:pt x="20644" y="0"/>
                  </a:moveTo>
                  <a:lnTo>
                    <a:pt x="1583662" y="0"/>
                  </a:lnTo>
                  <a:cubicBezTo>
                    <a:pt x="1589137" y="0"/>
                    <a:pt x="1594388" y="2175"/>
                    <a:pt x="1598260" y="6047"/>
                  </a:cubicBezTo>
                  <a:cubicBezTo>
                    <a:pt x="1602131" y="9918"/>
                    <a:pt x="1604306" y="15169"/>
                    <a:pt x="1604306" y="20644"/>
                  </a:cubicBezTo>
                  <a:lnTo>
                    <a:pt x="1604306" y="337630"/>
                  </a:lnTo>
                  <a:cubicBezTo>
                    <a:pt x="1604306" y="343105"/>
                    <a:pt x="1602131" y="348356"/>
                    <a:pt x="1598260" y="352228"/>
                  </a:cubicBezTo>
                  <a:cubicBezTo>
                    <a:pt x="1594388" y="356099"/>
                    <a:pt x="1589137" y="358274"/>
                    <a:pt x="1583662" y="358274"/>
                  </a:cubicBezTo>
                  <a:lnTo>
                    <a:pt x="20644" y="358274"/>
                  </a:lnTo>
                  <a:cubicBezTo>
                    <a:pt x="15169" y="358274"/>
                    <a:pt x="9918" y="356099"/>
                    <a:pt x="6047" y="352228"/>
                  </a:cubicBezTo>
                  <a:cubicBezTo>
                    <a:pt x="2175" y="348356"/>
                    <a:pt x="0" y="343105"/>
                    <a:pt x="0" y="337630"/>
                  </a:cubicBezTo>
                  <a:lnTo>
                    <a:pt x="0" y="20644"/>
                  </a:lnTo>
                  <a:cubicBezTo>
                    <a:pt x="0" y="15169"/>
                    <a:pt x="2175" y="9918"/>
                    <a:pt x="6047" y="6047"/>
                  </a:cubicBezTo>
                  <a:cubicBezTo>
                    <a:pt x="9918" y="2175"/>
                    <a:pt x="15169" y="0"/>
                    <a:pt x="20644" y="0"/>
                  </a:cubicBezTo>
                  <a:close/>
                </a:path>
              </a:pathLst>
            </a:custGeom>
            <a:solidFill>
              <a:srgbClr val="FFFEFA">
                <a:alpha val="80784"/>
              </a:srgbClr>
            </a:solidFill>
            <a:ln w="19050" cap="sq">
              <a:solidFill>
                <a:srgbClr val="5F9686">
                  <a:alpha val="80784"/>
                </a:srgbClr>
              </a:solidFill>
              <a:prstDash val="lgDash"/>
              <a:miter/>
            </a:ln>
          </p:spPr>
        </p:sp>
        <p:sp>
          <p:nvSpPr>
            <p:cNvPr id="34" name="TextBox 34"/>
            <p:cNvSpPr txBox="1"/>
            <p:nvPr/>
          </p:nvSpPr>
          <p:spPr>
            <a:xfrm>
              <a:off x="0" y="-57150"/>
              <a:ext cx="1604306" cy="415424"/>
            </a:xfrm>
            <a:prstGeom prst="rect">
              <a:avLst/>
            </a:prstGeom>
          </p:spPr>
          <p:txBody>
            <a:bodyPr lIns="31151" tIns="31151" rIns="31151" bIns="31151" rtlCol="0" anchor="ctr"/>
            <a:lstStyle/>
            <a:p>
              <a:pPr algn="ctr">
                <a:lnSpc>
                  <a:spcPts val="1950"/>
                </a:lnSpc>
              </a:pPr>
              <a:endParaRPr/>
            </a:p>
          </p:txBody>
        </p:sp>
      </p:grpSp>
      <p:grpSp>
        <p:nvGrpSpPr>
          <p:cNvPr id="35" name="Group 35"/>
          <p:cNvGrpSpPr/>
          <p:nvPr/>
        </p:nvGrpSpPr>
        <p:grpSpPr>
          <a:xfrm>
            <a:off x="510686" y="6109994"/>
            <a:ext cx="523098" cy="1116462"/>
            <a:chOff x="0" y="0"/>
            <a:chExt cx="149186" cy="318412"/>
          </a:xfrm>
        </p:grpSpPr>
        <p:sp>
          <p:nvSpPr>
            <p:cNvPr id="36" name="Freeform 36"/>
            <p:cNvSpPr/>
            <p:nvPr/>
          </p:nvSpPr>
          <p:spPr>
            <a:xfrm>
              <a:off x="0" y="0"/>
              <a:ext cx="149186" cy="318412"/>
            </a:xfrm>
            <a:custGeom>
              <a:avLst/>
              <a:gdLst/>
              <a:ahLst/>
              <a:cxnLst/>
              <a:rect l="l" t="t" r="r" b="b"/>
              <a:pathLst>
                <a:path w="149186" h="318412">
                  <a:moveTo>
                    <a:pt x="74593" y="0"/>
                  </a:moveTo>
                  <a:lnTo>
                    <a:pt x="74593" y="0"/>
                  </a:lnTo>
                  <a:cubicBezTo>
                    <a:pt x="94376" y="0"/>
                    <a:pt x="113349" y="7859"/>
                    <a:pt x="127338" y="21848"/>
                  </a:cubicBezTo>
                  <a:cubicBezTo>
                    <a:pt x="141327" y="35837"/>
                    <a:pt x="149186" y="54810"/>
                    <a:pt x="149186" y="74593"/>
                  </a:cubicBezTo>
                  <a:lnTo>
                    <a:pt x="149186" y="243819"/>
                  </a:lnTo>
                  <a:cubicBezTo>
                    <a:pt x="149186" y="263602"/>
                    <a:pt x="141327" y="282575"/>
                    <a:pt x="127338" y="296564"/>
                  </a:cubicBezTo>
                  <a:cubicBezTo>
                    <a:pt x="113349" y="310553"/>
                    <a:pt x="94376" y="318412"/>
                    <a:pt x="74593" y="318412"/>
                  </a:cubicBezTo>
                  <a:lnTo>
                    <a:pt x="74593" y="318412"/>
                  </a:lnTo>
                  <a:cubicBezTo>
                    <a:pt x="54810" y="318412"/>
                    <a:pt x="35837" y="310553"/>
                    <a:pt x="21848" y="296564"/>
                  </a:cubicBezTo>
                  <a:cubicBezTo>
                    <a:pt x="7859" y="282575"/>
                    <a:pt x="0" y="263602"/>
                    <a:pt x="0" y="243819"/>
                  </a:cubicBezTo>
                  <a:lnTo>
                    <a:pt x="0" y="74593"/>
                  </a:lnTo>
                  <a:cubicBezTo>
                    <a:pt x="0" y="54810"/>
                    <a:pt x="7859" y="35837"/>
                    <a:pt x="21848" y="21848"/>
                  </a:cubicBezTo>
                  <a:cubicBezTo>
                    <a:pt x="35837" y="7859"/>
                    <a:pt x="54810" y="0"/>
                    <a:pt x="74593" y="0"/>
                  </a:cubicBezTo>
                  <a:close/>
                </a:path>
              </a:pathLst>
            </a:custGeom>
            <a:solidFill>
              <a:srgbClr val="7EA499"/>
            </a:solidFill>
          </p:spPr>
        </p:sp>
        <p:sp>
          <p:nvSpPr>
            <p:cNvPr id="37" name="TextBox 37"/>
            <p:cNvSpPr txBox="1"/>
            <p:nvPr/>
          </p:nvSpPr>
          <p:spPr>
            <a:xfrm>
              <a:off x="0" y="-57150"/>
              <a:ext cx="149186" cy="375562"/>
            </a:xfrm>
            <a:prstGeom prst="rect">
              <a:avLst/>
            </a:prstGeom>
          </p:spPr>
          <p:txBody>
            <a:bodyPr lIns="31151" tIns="31151" rIns="31151" bIns="31151" rtlCol="0" anchor="ctr"/>
            <a:lstStyle/>
            <a:p>
              <a:pPr algn="ctr">
                <a:lnSpc>
                  <a:spcPts val="1950"/>
                </a:lnSpc>
              </a:pPr>
              <a:endParaRPr/>
            </a:p>
          </p:txBody>
        </p:sp>
      </p:grpSp>
      <p:grpSp>
        <p:nvGrpSpPr>
          <p:cNvPr id="38" name="Group 38"/>
          <p:cNvGrpSpPr/>
          <p:nvPr/>
        </p:nvGrpSpPr>
        <p:grpSpPr>
          <a:xfrm>
            <a:off x="1171474" y="7425103"/>
            <a:ext cx="10842894" cy="1232296"/>
            <a:chOff x="0" y="0"/>
            <a:chExt cx="3092361" cy="351447"/>
          </a:xfrm>
        </p:grpSpPr>
        <p:sp>
          <p:nvSpPr>
            <p:cNvPr id="39" name="Freeform 39"/>
            <p:cNvSpPr/>
            <p:nvPr/>
          </p:nvSpPr>
          <p:spPr>
            <a:xfrm>
              <a:off x="0" y="0"/>
              <a:ext cx="3092361" cy="351447"/>
            </a:xfrm>
            <a:custGeom>
              <a:avLst/>
              <a:gdLst/>
              <a:ahLst/>
              <a:cxnLst/>
              <a:rect l="l" t="t" r="r" b="b"/>
              <a:pathLst>
                <a:path w="3092361" h="351447">
                  <a:moveTo>
                    <a:pt x="10710" y="0"/>
                  </a:moveTo>
                  <a:lnTo>
                    <a:pt x="3081650" y="0"/>
                  </a:lnTo>
                  <a:cubicBezTo>
                    <a:pt x="3087566" y="0"/>
                    <a:pt x="3092361" y="4795"/>
                    <a:pt x="3092361" y="10710"/>
                  </a:cubicBezTo>
                  <a:lnTo>
                    <a:pt x="3092361" y="340737"/>
                  </a:lnTo>
                  <a:cubicBezTo>
                    <a:pt x="3092361" y="346652"/>
                    <a:pt x="3087566" y="351447"/>
                    <a:pt x="3081650" y="351447"/>
                  </a:cubicBezTo>
                  <a:lnTo>
                    <a:pt x="10710" y="351447"/>
                  </a:lnTo>
                  <a:cubicBezTo>
                    <a:pt x="4795" y="351447"/>
                    <a:pt x="0" y="346652"/>
                    <a:pt x="0" y="340737"/>
                  </a:cubicBezTo>
                  <a:lnTo>
                    <a:pt x="0" y="10710"/>
                  </a:lnTo>
                  <a:cubicBezTo>
                    <a:pt x="0" y="4795"/>
                    <a:pt x="4795" y="0"/>
                    <a:pt x="10710" y="0"/>
                  </a:cubicBezTo>
                  <a:close/>
                </a:path>
              </a:pathLst>
            </a:custGeom>
            <a:solidFill>
              <a:srgbClr val="B3D8CE"/>
            </a:solidFill>
          </p:spPr>
        </p:sp>
        <p:sp>
          <p:nvSpPr>
            <p:cNvPr id="40" name="TextBox 40"/>
            <p:cNvSpPr txBox="1"/>
            <p:nvPr/>
          </p:nvSpPr>
          <p:spPr>
            <a:xfrm>
              <a:off x="0" y="-57150"/>
              <a:ext cx="3092361" cy="408597"/>
            </a:xfrm>
            <a:prstGeom prst="rect">
              <a:avLst/>
            </a:prstGeom>
          </p:spPr>
          <p:txBody>
            <a:bodyPr lIns="31151" tIns="31151" rIns="31151" bIns="31151" rtlCol="0" anchor="ctr"/>
            <a:lstStyle/>
            <a:p>
              <a:pPr algn="ctr">
                <a:lnSpc>
                  <a:spcPts val="1950"/>
                </a:lnSpc>
              </a:pPr>
              <a:endParaRPr/>
            </a:p>
          </p:txBody>
        </p:sp>
      </p:grpSp>
      <p:grpSp>
        <p:nvGrpSpPr>
          <p:cNvPr id="41" name="Group 41"/>
          <p:cNvGrpSpPr/>
          <p:nvPr/>
        </p:nvGrpSpPr>
        <p:grpSpPr>
          <a:xfrm>
            <a:off x="12152057" y="7425636"/>
            <a:ext cx="5625256" cy="1256234"/>
            <a:chOff x="0" y="0"/>
            <a:chExt cx="1604306" cy="358274"/>
          </a:xfrm>
        </p:grpSpPr>
        <p:sp>
          <p:nvSpPr>
            <p:cNvPr id="42" name="Freeform 42"/>
            <p:cNvSpPr/>
            <p:nvPr/>
          </p:nvSpPr>
          <p:spPr>
            <a:xfrm>
              <a:off x="0" y="0"/>
              <a:ext cx="1604306" cy="358274"/>
            </a:xfrm>
            <a:custGeom>
              <a:avLst/>
              <a:gdLst/>
              <a:ahLst/>
              <a:cxnLst/>
              <a:rect l="l" t="t" r="r" b="b"/>
              <a:pathLst>
                <a:path w="1604306" h="358274">
                  <a:moveTo>
                    <a:pt x="20644" y="0"/>
                  </a:moveTo>
                  <a:lnTo>
                    <a:pt x="1583662" y="0"/>
                  </a:lnTo>
                  <a:cubicBezTo>
                    <a:pt x="1589137" y="0"/>
                    <a:pt x="1594388" y="2175"/>
                    <a:pt x="1598260" y="6047"/>
                  </a:cubicBezTo>
                  <a:cubicBezTo>
                    <a:pt x="1602131" y="9918"/>
                    <a:pt x="1604306" y="15169"/>
                    <a:pt x="1604306" y="20644"/>
                  </a:cubicBezTo>
                  <a:lnTo>
                    <a:pt x="1604306" y="337630"/>
                  </a:lnTo>
                  <a:cubicBezTo>
                    <a:pt x="1604306" y="343105"/>
                    <a:pt x="1602131" y="348356"/>
                    <a:pt x="1598260" y="352228"/>
                  </a:cubicBezTo>
                  <a:cubicBezTo>
                    <a:pt x="1594388" y="356099"/>
                    <a:pt x="1589137" y="358274"/>
                    <a:pt x="1583662" y="358274"/>
                  </a:cubicBezTo>
                  <a:lnTo>
                    <a:pt x="20644" y="358274"/>
                  </a:lnTo>
                  <a:cubicBezTo>
                    <a:pt x="15169" y="358274"/>
                    <a:pt x="9918" y="356099"/>
                    <a:pt x="6047" y="352228"/>
                  </a:cubicBezTo>
                  <a:cubicBezTo>
                    <a:pt x="2175" y="348356"/>
                    <a:pt x="0" y="343105"/>
                    <a:pt x="0" y="337630"/>
                  </a:cubicBezTo>
                  <a:lnTo>
                    <a:pt x="0" y="20644"/>
                  </a:lnTo>
                  <a:cubicBezTo>
                    <a:pt x="0" y="15169"/>
                    <a:pt x="2175" y="9918"/>
                    <a:pt x="6047" y="6047"/>
                  </a:cubicBezTo>
                  <a:cubicBezTo>
                    <a:pt x="9918" y="2175"/>
                    <a:pt x="15169" y="0"/>
                    <a:pt x="20644" y="0"/>
                  </a:cubicBezTo>
                  <a:close/>
                </a:path>
              </a:pathLst>
            </a:custGeom>
            <a:solidFill>
              <a:srgbClr val="FFFEFA">
                <a:alpha val="80784"/>
              </a:srgbClr>
            </a:solidFill>
            <a:ln w="19050" cap="sq">
              <a:solidFill>
                <a:srgbClr val="5F9686">
                  <a:alpha val="80784"/>
                </a:srgbClr>
              </a:solidFill>
              <a:prstDash val="lgDash"/>
              <a:miter/>
            </a:ln>
          </p:spPr>
        </p:sp>
        <p:sp>
          <p:nvSpPr>
            <p:cNvPr id="43" name="TextBox 43"/>
            <p:cNvSpPr txBox="1"/>
            <p:nvPr/>
          </p:nvSpPr>
          <p:spPr>
            <a:xfrm>
              <a:off x="0" y="-57150"/>
              <a:ext cx="1604306" cy="415424"/>
            </a:xfrm>
            <a:prstGeom prst="rect">
              <a:avLst/>
            </a:prstGeom>
          </p:spPr>
          <p:txBody>
            <a:bodyPr lIns="31151" tIns="31151" rIns="31151" bIns="31151" rtlCol="0" anchor="ctr"/>
            <a:lstStyle/>
            <a:p>
              <a:pPr algn="ctr">
                <a:lnSpc>
                  <a:spcPts val="1950"/>
                </a:lnSpc>
              </a:pPr>
              <a:endParaRPr/>
            </a:p>
          </p:txBody>
        </p:sp>
      </p:grpSp>
      <p:grpSp>
        <p:nvGrpSpPr>
          <p:cNvPr id="44" name="Group 44"/>
          <p:cNvGrpSpPr/>
          <p:nvPr/>
        </p:nvGrpSpPr>
        <p:grpSpPr>
          <a:xfrm>
            <a:off x="510686" y="7378856"/>
            <a:ext cx="523098" cy="1244265"/>
            <a:chOff x="0" y="0"/>
            <a:chExt cx="149186" cy="354861"/>
          </a:xfrm>
        </p:grpSpPr>
        <p:sp>
          <p:nvSpPr>
            <p:cNvPr id="45" name="Freeform 45"/>
            <p:cNvSpPr/>
            <p:nvPr/>
          </p:nvSpPr>
          <p:spPr>
            <a:xfrm>
              <a:off x="0" y="0"/>
              <a:ext cx="149186" cy="354861"/>
            </a:xfrm>
            <a:custGeom>
              <a:avLst/>
              <a:gdLst/>
              <a:ahLst/>
              <a:cxnLst/>
              <a:rect l="l" t="t" r="r" b="b"/>
              <a:pathLst>
                <a:path w="149186" h="354861">
                  <a:moveTo>
                    <a:pt x="74593" y="0"/>
                  </a:moveTo>
                  <a:lnTo>
                    <a:pt x="74593" y="0"/>
                  </a:lnTo>
                  <a:cubicBezTo>
                    <a:pt x="94376" y="0"/>
                    <a:pt x="113349" y="7859"/>
                    <a:pt x="127338" y="21848"/>
                  </a:cubicBezTo>
                  <a:cubicBezTo>
                    <a:pt x="141327" y="35837"/>
                    <a:pt x="149186" y="54810"/>
                    <a:pt x="149186" y="74593"/>
                  </a:cubicBezTo>
                  <a:lnTo>
                    <a:pt x="149186" y="280268"/>
                  </a:lnTo>
                  <a:cubicBezTo>
                    <a:pt x="149186" y="300051"/>
                    <a:pt x="141327" y="319024"/>
                    <a:pt x="127338" y="333013"/>
                  </a:cubicBezTo>
                  <a:cubicBezTo>
                    <a:pt x="113349" y="347002"/>
                    <a:pt x="94376" y="354861"/>
                    <a:pt x="74593" y="354861"/>
                  </a:cubicBezTo>
                  <a:lnTo>
                    <a:pt x="74593" y="354861"/>
                  </a:lnTo>
                  <a:cubicBezTo>
                    <a:pt x="54810" y="354861"/>
                    <a:pt x="35837" y="347002"/>
                    <a:pt x="21848" y="333013"/>
                  </a:cubicBezTo>
                  <a:cubicBezTo>
                    <a:pt x="7859" y="319024"/>
                    <a:pt x="0" y="300051"/>
                    <a:pt x="0" y="280268"/>
                  </a:cubicBezTo>
                  <a:lnTo>
                    <a:pt x="0" y="74593"/>
                  </a:lnTo>
                  <a:cubicBezTo>
                    <a:pt x="0" y="54810"/>
                    <a:pt x="7859" y="35837"/>
                    <a:pt x="21848" y="21848"/>
                  </a:cubicBezTo>
                  <a:cubicBezTo>
                    <a:pt x="35837" y="7859"/>
                    <a:pt x="54810" y="0"/>
                    <a:pt x="74593" y="0"/>
                  </a:cubicBezTo>
                  <a:close/>
                </a:path>
              </a:pathLst>
            </a:custGeom>
            <a:solidFill>
              <a:srgbClr val="7EA499"/>
            </a:solidFill>
          </p:spPr>
        </p:sp>
        <p:sp>
          <p:nvSpPr>
            <p:cNvPr id="46" name="TextBox 46"/>
            <p:cNvSpPr txBox="1"/>
            <p:nvPr/>
          </p:nvSpPr>
          <p:spPr>
            <a:xfrm>
              <a:off x="0" y="-57150"/>
              <a:ext cx="149186" cy="412011"/>
            </a:xfrm>
            <a:prstGeom prst="rect">
              <a:avLst/>
            </a:prstGeom>
          </p:spPr>
          <p:txBody>
            <a:bodyPr lIns="31151" tIns="31151" rIns="31151" bIns="31151" rtlCol="0" anchor="ctr"/>
            <a:lstStyle/>
            <a:p>
              <a:pPr algn="ctr">
                <a:lnSpc>
                  <a:spcPts val="1950"/>
                </a:lnSpc>
              </a:pPr>
              <a:endParaRPr/>
            </a:p>
          </p:txBody>
        </p:sp>
      </p:grpSp>
      <p:grpSp>
        <p:nvGrpSpPr>
          <p:cNvPr id="47" name="Group 47"/>
          <p:cNvGrpSpPr/>
          <p:nvPr/>
        </p:nvGrpSpPr>
        <p:grpSpPr>
          <a:xfrm>
            <a:off x="1171474" y="8876474"/>
            <a:ext cx="10842894" cy="1042339"/>
            <a:chOff x="0" y="0"/>
            <a:chExt cx="3092361" cy="297272"/>
          </a:xfrm>
        </p:grpSpPr>
        <p:sp>
          <p:nvSpPr>
            <p:cNvPr id="48" name="Freeform 48"/>
            <p:cNvSpPr/>
            <p:nvPr/>
          </p:nvSpPr>
          <p:spPr>
            <a:xfrm>
              <a:off x="0" y="0"/>
              <a:ext cx="3092361" cy="297272"/>
            </a:xfrm>
            <a:custGeom>
              <a:avLst/>
              <a:gdLst/>
              <a:ahLst/>
              <a:cxnLst/>
              <a:rect l="l" t="t" r="r" b="b"/>
              <a:pathLst>
                <a:path w="3092361" h="297272">
                  <a:moveTo>
                    <a:pt x="10710" y="0"/>
                  </a:moveTo>
                  <a:lnTo>
                    <a:pt x="3081650" y="0"/>
                  </a:lnTo>
                  <a:cubicBezTo>
                    <a:pt x="3087566" y="0"/>
                    <a:pt x="3092361" y="4795"/>
                    <a:pt x="3092361" y="10710"/>
                  </a:cubicBezTo>
                  <a:lnTo>
                    <a:pt x="3092361" y="286562"/>
                  </a:lnTo>
                  <a:cubicBezTo>
                    <a:pt x="3092361" y="292477"/>
                    <a:pt x="3087566" y="297272"/>
                    <a:pt x="3081650" y="297272"/>
                  </a:cubicBezTo>
                  <a:lnTo>
                    <a:pt x="10710" y="297272"/>
                  </a:lnTo>
                  <a:cubicBezTo>
                    <a:pt x="4795" y="297272"/>
                    <a:pt x="0" y="292477"/>
                    <a:pt x="0" y="286562"/>
                  </a:cubicBezTo>
                  <a:lnTo>
                    <a:pt x="0" y="10710"/>
                  </a:lnTo>
                  <a:cubicBezTo>
                    <a:pt x="0" y="4795"/>
                    <a:pt x="4795" y="0"/>
                    <a:pt x="10710" y="0"/>
                  </a:cubicBezTo>
                  <a:close/>
                </a:path>
              </a:pathLst>
            </a:custGeom>
            <a:solidFill>
              <a:srgbClr val="F1DDBA"/>
            </a:solidFill>
          </p:spPr>
        </p:sp>
        <p:sp>
          <p:nvSpPr>
            <p:cNvPr id="49" name="TextBox 49"/>
            <p:cNvSpPr txBox="1"/>
            <p:nvPr/>
          </p:nvSpPr>
          <p:spPr>
            <a:xfrm>
              <a:off x="0" y="-57150"/>
              <a:ext cx="3092361" cy="354422"/>
            </a:xfrm>
            <a:prstGeom prst="rect">
              <a:avLst/>
            </a:prstGeom>
          </p:spPr>
          <p:txBody>
            <a:bodyPr lIns="31151" tIns="31151" rIns="31151" bIns="31151" rtlCol="0" anchor="ctr"/>
            <a:lstStyle/>
            <a:p>
              <a:pPr algn="ctr">
                <a:lnSpc>
                  <a:spcPts val="1950"/>
                </a:lnSpc>
              </a:pPr>
              <a:endParaRPr/>
            </a:p>
          </p:txBody>
        </p:sp>
      </p:grpSp>
      <p:grpSp>
        <p:nvGrpSpPr>
          <p:cNvPr id="50" name="Group 50"/>
          <p:cNvGrpSpPr/>
          <p:nvPr/>
        </p:nvGrpSpPr>
        <p:grpSpPr>
          <a:xfrm>
            <a:off x="12152057" y="8837905"/>
            <a:ext cx="5625256" cy="1080907"/>
            <a:chOff x="0" y="0"/>
            <a:chExt cx="1604306" cy="308272"/>
          </a:xfrm>
        </p:grpSpPr>
        <p:sp>
          <p:nvSpPr>
            <p:cNvPr id="51" name="Freeform 51"/>
            <p:cNvSpPr/>
            <p:nvPr/>
          </p:nvSpPr>
          <p:spPr>
            <a:xfrm>
              <a:off x="0" y="0"/>
              <a:ext cx="1604306" cy="308272"/>
            </a:xfrm>
            <a:custGeom>
              <a:avLst/>
              <a:gdLst/>
              <a:ahLst/>
              <a:cxnLst/>
              <a:rect l="l" t="t" r="r" b="b"/>
              <a:pathLst>
                <a:path w="1604306" h="308272">
                  <a:moveTo>
                    <a:pt x="20644" y="0"/>
                  </a:moveTo>
                  <a:lnTo>
                    <a:pt x="1583662" y="0"/>
                  </a:lnTo>
                  <a:cubicBezTo>
                    <a:pt x="1589137" y="0"/>
                    <a:pt x="1594388" y="2175"/>
                    <a:pt x="1598260" y="6047"/>
                  </a:cubicBezTo>
                  <a:cubicBezTo>
                    <a:pt x="1602131" y="9918"/>
                    <a:pt x="1604306" y="15169"/>
                    <a:pt x="1604306" y="20644"/>
                  </a:cubicBezTo>
                  <a:lnTo>
                    <a:pt x="1604306" y="287627"/>
                  </a:lnTo>
                  <a:cubicBezTo>
                    <a:pt x="1604306" y="293103"/>
                    <a:pt x="1602131" y="298353"/>
                    <a:pt x="1598260" y="302225"/>
                  </a:cubicBezTo>
                  <a:cubicBezTo>
                    <a:pt x="1594388" y="306097"/>
                    <a:pt x="1589137" y="308272"/>
                    <a:pt x="1583662" y="308272"/>
                  </a:cubicBezTo>
                  <a:lnTo>
                    <a:pt x="20644" y="308272"/>
                  </a:lnTo>
                  <a:cubicBezTo>
                    <a:pt x="15169" y="308272"/>
                    <a:pt x="9918" y="306097"/>
                    <a:pt x="6047" y="302225"/>
                  </a:cubicBezTo>
                  <a:cubicBezTo>
                    <a:pt x="2175" y="298353"/>
                    <a:pt x="0" y="293103"/>
                    <a:pt x="0" y="287627"/>
                  </a:cubicBezTo>
                  <a:lnTo>
                    <a:pt x="0" y="20644"/>
                  </a:lnTo>
                  <a:cubicBezTo>
                    <a:pt x="0" y="15169"/>
                    <a:pt x="2175" y="9918"/>
                    <a:pt x="6047" y="6047"/>
                  </a:cubicBezTo>
                  <a:cubicBezTo>
                    <a:pt x="9918" y="2175"/>
                    <a:pt x="15169" y="0"/>
                    <a:pt x="20644" y="0"/>
                  </a:cubicBezTo>
                  <a:close/>
                </a:path>
              </a:pathLst>
            </a:custGeom>
            <a:solidFill>
              <a:srgbClr val="FFFEFA">
                <a:alpha val="80000"/>
              </a:srgbClr>
            </a:solidFill>
            <a:ln w="19050" cap="sq">
              <a:solidFill>
                <a:srgbClr val="AF872D">
                  <a:alpha val="80000"/>
                </a:srgbClr>
              </a:solidFill>
              <a:prstDash val="lgDash"/>
              <a:miter/>
            </a:ln>
          </p:spPr>
        </p:sp>
        <p:sp>
          <p:nvSpPr>
            <p:cNvPr id="52" name="TextBox 52"/>
            <p:cNvSpPr txBox="1"/>
            <p:nvPr/>
          </p:nvSpPr>
          <p:spPr>
            <a:xfrm>
              <a:off x="0" y="-57150"/>
              <a:ext cx="1604306" cy="365422"/>
            </a:xfrm>
            <a:prstGeom prst="rect">
              <a:avLst/>
            </a:prstGeom>
          </p:spPr>
          <p:txBody>
            <a:bodyPr lIns="31151" tIns="31151" rIns="31151" bIns="31151" rtlCol="0" anchor="ctr"/>
            <a:lstStyle/>
            <a:p>
              <a:pPr algn="ctr">
                <a:lnSpc>
                  <a:spcPts val="1950"/>
                </a:lnSpc>
              </a:pPr>
              <a:endParaRPr/>
            </a:p>
          </p:txBody>
        </p:sp>
      </p:grpSp>
      <p:grpSp>
        <p:nvGrpSpPr>
          <p:cNvPr id="53" name="Group 53"/>
          <p:cNvGrpSpPr/>
          <p:nvPr/>
        </p:nvGrpSpPr>
        <p:grpSpPr>
          <a:xfrm>
            <a:off x="510686" y="8825936"/>
            <a:ext cx="523098" cy="1092877"/>
            <a:chOff x="0" y="0"/>
            <a:chExt cx="149186" cy="311685"/>
          </a:xfrm>
        </p:grpSpPr>
        <p:sp>
          <p:nvSpPr>
            <p:cNvPr id="54" name="Freeform 54"/>
            <p:cNvSpPr/>
            <p:nvPr/>
          </p:nvSpPr>
          <p:spPr>
            <a:xfrm>
              <a:off x="0" y="0"/>
              <a:ext cx="149186" cy="311685"/>
            </a:xfrm>
            <a:custGeom>
              <a:avLst/>
              <a:gdLst/>
              <a:ahLst/>
              <a:cxnLst/>
              <a:rect l="l" t="t" r="r" b="b"/>
              <a:pathLst>
                <a:path w="149186" h="311685">
                  <a:moveTo>
                    <a:pt x="74593" y="0"/>
                  </a:moveTo>
                  <a:lnTo>
                    <a:pt x="74593" y="0"/>
                  </a:lnTo>
                  <a:cubicBezTo>
                    <a:pt x="94376" y="0"/>
                    <a:pt x="113349" y="7859"/>
                    <a:pt x="127338" y="21848"/>
                  </a:cubicBezTo>
                  <a:cubicBezTo>
                    <a:pt x="141327" y="35837"/>
                    <a:pt x="149186" y="54810"/>
                    <a:pt x="149186" y="74593"/>
                  </a:cubicBezTo>
                  <a:lnTo>
                    <a:pt x="149186" y="237092"/>
                  </a:lnTo>
                  <a:cubicBezTo>
                    <a:pt x="149186" y="256875"/>
                    <a:pt x="141327" y="275848"/>
                    <a:pt x="127338" y="289837"/>
                  </a:cubicBezTo>
                  <a:cubicBezTo>
                    <a:pt x="113349" y="303826"/>
                    <a:pt x="94376" y="311685"/>
                    <a:pt x="74593" y="311685"/>
                  </a:cubicBezTo>
                  <a:lnTo>
                    <a:pt x="74593" y="311685"/>
                  </a:lnTo>
                  <a:cubicBezTo>
                    <a:pt x="54810" y="311685"/>
                    <a:pt x="35837" y="303826"/>
                    <a:pt x="21848" y="289837"/>
                  </a:cubicBezTo>
                  <a:cubicBezTo>
                    <a:pt x="7859" y="275848"/>
                    <a:pt x="0" y="256875"/>
                    <a:pt x="0" y="237092"/>
                  </a:cubicBezTo>
                  <a:lnTo>
                    <a:pt x="0" y="74593"/>
                  </a:lnTo>
                  <a:cubicBezTo>
                    <a:pt x="0" y="54810"/>
                    <a:pt x="7859" y="35837"/>
                    <a:pt x="21848" y="21848"/>
                  </a:cubicBezTo>
                  <a:cubicBezTo>
                    <a:pt x="35837" y="7859"/>
                    <a:pt x="54810" y="0"/>
                    <a:pt x="74593" y="0"/>
                  </a:cubicBezTo>
                  <a:close/>
                </a:path>
              </a:pathLst>
            </a:custGeom>
            <a:solidFill>
              <a:srgbClr val="C3913F"/>
            </a:solidFill>
          </p:spPr>
        </p:sp>
        <p:sp>
          <p:nvSpPr>
            <p:cNvPr id="55" name="TextBox 55"/>
            <p:cNvSpPr txBox="1"/>
            <p:nvPr/>
          </p:nvSpPr>
          <p:spPr>
            <a:xfrm>
              <a:off x="0" y="-57150"/>
              <a:ext cx="149186" cy="368835"/>
            </a:xfrm>
            <a:prstGeom prst="rect">
              <a:avLst/>
            </a:prstGeom>
          </p:spPr>
          <p:txBody>
            <a:bodyPr lIns="31151" tIns="31151" rIns="31151" bIns="31151" rtlCol="0" anchor="ctr"/>
            <a:lstStyle/>
            <a:p>
              <a:pPr algn="ctr">
                <a:lnSpc>
                  <a:spcPts val="1950"/>
                </a:lnSpc>
              </a:pPr>
              <a:endParaRPr/>
            </a:p>
          </p:txBody>
        </p:sp>
      </p:grpSp>
      <p:sp>
        <p:nvSpPr>
          <p:cNvPr id="56" name="TextBox 56"/>
          <p:cNvSpPr txBox="1"/>
          <p:nvPr/>
        </p:nvSpPr>
        <p:spPr>
          <a:xfrm>
            <a:off x="4541687" y="154371"/>
            <a:ext cx="6416558" cy="592487"/>
          </a:xfrm>
          <a:prstGeom prst="rect">
            <a:avLst/>
          </a:prstGeom>
        </p:spPr>
        <p:txBody>
          <a:bodyPr lIns="0" tIns="0" rIns="0" bIns="0" rtlCol="0" anchor="t">
            <a:spAutoFit/>
          </a:bodyPr>
          <a:lstStyle/>
          <a:p>
            <a:pPr algn="ctr">
              <a:lnSpc>
                <a:spcPts val="4864"/>
              </a:lnSpc>
            </a:pPr>
            <a:r>
              <a:rPr lang="en-US" sz="3474">
                <a:solidFill>
                  <a:srgbClr val="927037"/>
                </a:solidFill>
                <a:latin typeface="Roboto Condensed Bold"/>
              </a:rPr>
              <a:t>Mô hình 5W1H</a:t>
            </a:r>
          </a:p>
        </p:txBody>
      </p:sp>
      <p:sp>
        <p:nvSpPr>
          <p:cNvPr id="57" name="TextBox 57"/>
          <p:cNvSpPr txBox="1"/>
          <p:nvPr/>
        </p:nvSpPr>
        <p:spPr>
          <a:xfrm rot="-5400000">
            <a:off x="244750" y="1863950"/>
            <a:ext cx="976691" cy="373162"/>
          </a:xfrm>
          <a:prstGeom prst="rect">
            <a:avLst/>
          </a:prstGeom>
        </p:spPr>
        <p:txBody>
          <a:bodyPr lIns="0" tIns="0" rIns="0" bIns="0" rtlCol="0" anchor="t">
            <a:spAutoFit/>
          </a:bodyPr>
          <a:lstStyle/>
          <a:p>
            <a:pPr algn="ctr">
              <a:lnSpc>
                <a:spcPts val="3057"/>
              </a:lnSpc>
            </a:pPr>
            <a:r>
              <a:rPr lang="en-US" sz="2183">
                <a:solidFill>
                  <a:srgbClr val="FFFEFA"/>
                </a:solidFill>
                <a:latin typeface="Roboto Condensed"/>
              </a:rPr>
              <a:t>WHAT?</a:t>
            </a:r>
          </a:p>
        </p:txBody>
      </p:sp>
      <p:sp>
        <p:nvSpPr>
          <p:cNvPr id="58" name="TextBox 58"/>
          <p:cNvSpPr txBox="1"/>
          <p:nvPr/>
        </p:nvSpPr>
        <p:spPr>
          <a:xfrm>
            <a:off x="1051476" y="796192"/>
            <a:ext cx="10891031" cy="2446020"/>
          </a:xfrm>
          <a:prstGeom prst="rect">
            <a:avLst/>
          </a:prstGeom>
        </p:spPr>
        <p:txBody>
          <a:bodyPr lIns="0" tIns="0" rIns="0" bIns="0" rtlCol="0" anchor="t">
            <a:spAutoFit/>
          </a:bodyPr>
          <a:lstStyle/>
          <a:p>
            <a:pPr marL="647700" lvl="1" indent="-323850" algn="just">
              <a:lnSpc>
                <a:spcPts val="4890"/>
              </a:lnSpc>
              <a:buFont typeface="Arial"/>
              <a:buChar char="•"/>
            </a:pPr>
            <a:r>
              <a:rPr lang="en-US" sz="3000">
                <a:solidFill>
                  <a:srgbClr val="705426"/>
                </a:solidFill>
                <a:latin typeface="Roboto Condensed"/>
              </a:rPr>
              <a:t>Vấn đề cần được giải quyết là gì?</a:t>
            </a:r>
          </a:p>
          <a:p>
            <a:pPr marL="647700" lvl="1" indent="-323850" algn="just">
              <a:lnSpc>
                <a:spcPts val="4890"/>
              </a:lnSpc>
              <a:buFont typeface="Arial"/>
              <a:buChar char="•"/>
            </a:pPr>
            <a:r>
              <a:rPr lang="en-US" sz="3000">
                <a:solidFill>
                  <a:srgbClr val="705426"/>
                </a:solidFill>
                <a:latin typeface="Roboto Condensed"/>
              </a:rPr>
              <a:t>Có thể xuất hiện ý kiến nào trái ngược với quan điểm của người viết</a:t>
            </a:r>
          </a:p>
          <a:p>
            <a:pPr marL="647700" lvl="1" indent="-323850" algn="just">
              <a:lnSpc>
                <a:spcPts val="4890"/>
              </a:lnSpc>
              <a:buFont typeface="Arial"/>
              <a:buChar char="•"/>
            </a:pPr>
            <a:r>
              <a:rPr lang="en-US" sz="3000">
                <a:solidFill>
                  <a:srgbClr val="705426"/>
                </a:solidFill>
                <a:latin typeface="Roboto Condensed"/>
              </a:rPr>
              <a:t>Cần dùng những lí lẽ, bằng chứng nào để phản bác?</a:t>
            </a:r>
          </a:p>
          <a:p>
            <a:pPr marL="647700" lvl="1" indent="-323850" algn="just">
              <a:lnSpc>
                <a:spcPts val="4890"/>
              </a:lnSpc>
              <a:buFont typeface="Arial"/>
              <a:buChar char="•"/>
            </a:pPr>
            <a:r>
              <a:rPr lang="en-US" sz="3000">
                <a:solidFill>
                  <a:srgbClr val="705426"/>
                </a:solidFill>
                <a:latin typeface="Roboto Condensed"/>
              </a:rPr>
              <a:t>Cấn có giải pháp gì để giải quyết vấn đề đó?</a:t>
            </a:r>
          </a:p>
        </p:txBody>
      </p:sp>
      <p:sp>
        <p:nvSpPr>
          <p:cNvPr id="59" name="TextBox 59"/>
          <p:cNvSpPr txBox="1"/>
          <p:nvPr/>
        </p:nvSpPr>
        <p:spPr>
          <a:xfrm rot="-5400000">
            <a:off x="268332" y="3800800"/>
            <a:ext cx="976691" cy="389672"/>
          </a:xfrm>
          <a:prstGeom prst="rect">
            <a:avLst/>
          </a:prstGeom>
        </p:spPr>
        <p:txBody>
          <a:bodyPr lIns="0" tIns="0" rIns="0" bIns="0" rtlCol="0" anchor="t">
            <a:spAutoFit/>
          </a:bodyPr>
          <a:lstStyle/>
          <a:p>
            <a:pPr algn="ctr">
              <a:lnSpc>
                <a:spcPts val="3197"/>
              </a:lnSpc>
            </a:pPr>
            <a:r>
              <a:rPr lang="en-US" sz="2283">
                <a:solidFill>
                  <a:srgbClr val="FFFEFA"/>
                </a:solidFill>
                <a:latin typeface="Roboto Condensed"/>
              </a:rPr>
              <a:t>WHEN?</a:t>
            </a:r>
          </a:p>
        </p:txBody>
      </p:sp>
      <p:sp>
        <p:nvSpPr>
          <p:cNvPr id="60" name="TextBox 60"/>
          <p:cNvSpPr txBox="1"/>
          <p:nvPr/>
        </p:nvSpPr>
        <p:spPr>
          <a:xfrm>
            <a:off x="1086102" y="3793832"/>
            <a:ext cx="10553803" cy="533400"/>
          </a:xfrm>
          <a:prstGeom prst="rect">
            <a:avLst/>
          </a:prstGeom>
        </p:spPr>
        <p:txBody>
          <a:bodyPr lIns="0" tIns="0" rIns="0" bIns="0" rtlCol="0" anchor="t">
            <a:spAutoFit/>
          </a:bodyPr>
          <a:lstStyle/>
          <a:p>
            <a:pPr marL="647700" lvl="1" indent="-323850" algn="just">
              <a:lnSpc>
                <a:spcPts val="4200"/>
              </a:lnSpc>
              <a:buFont typeface="Arial"/>
              <a:buChar char="•"/>
            </a:pPr>
            <a:r>
              <a:rPr lang="en-US" sz="3000">
                <a:solidFill>
                  <a:srgbClr val="705426"/>
                </a:solidFill>
                <a:latin typeface="Roboto Condensed"/>
              </a:rPr>
              <a:t>Vấn đề đó diễn ra khi nào? (thời gian, thời điểm,....)</a:t>
            </a:r>
          </a:p>
        </p:txBody>
      </p:sp>
      <p:sp>
        <p:nvSpPr>
          <p:cNvPr id="61" name="TextBox 61"/>
          <p:cNvSpPr txBox="1"/>
          <p:nvPr/>
        </p:nvSpPr>
        <p:spPr>
          <a:xfrm rot="-5400000">
            <a:off x="276588" y="5025492"/>
            <a:ext cx="976691" cy="373162"/>
          </a:xfrm>
          <a:prstGeom prst="rect">
            <a:avLst/>
          </a:prstGeom>
        </p:spPr>
        <p:txBody>
          <a:bodyPr lIns="0" tIns="0" rIns="0" bIns="0" rtlCol="0" anchor="t">
            <a:spAutoFit/>
          </a:bodyPr>
          <a:lstStyle/>
          <a:p>
            <a:pPr algn="ctr">
              <a:lnSpc>
                <a:spcPts val="3057"/>
              </a:lnSpc>
            </a:pPr>
            <a:r>
              <a:rPr lang="en-US" sz="2183">
                <a:solidFill>
                  <a:srgbClr val="FFFEFA"/>
                </a:solidFill>
                <a:latin typeface="Roboto Condensed"/>
              </a:rPr>
              <a:t>WHERE?</a:t>
            </a:r>
          </a:p>
        </p:txBody>
      </p:sp>
      <p:sp>
        <p:nvSpPr>
          <p:cNvPr id="62" name="TextBox 62"/>
          <p:cNvSpPr txBox="1"/>
          <p:nvPr/>
        </p:nvSpPr>
        <p:spPr>
          <a:xfrm>
            <a:off x="1099614" y="4995560"/>
            <a:ext cx="10540292" cy="533400"/>
          </a:xfrm>
          <a:prstGeom prst="rect">
            <a:avLst/>
          </a:prstGeom>
        </p:spPr>
        <p:txBody>
          <a:bodyPr lIns="0" tIns="0" rIns="0" bIns="0" rtlCol="0" anchor="t">
            <a:spAutoFit/>
          </a:bodyPr>
          <a:lstStyle/>
          <a:p>
            <a:pPr marL="647700" lvl="1" indent="-323850" algn="just">
              <a:lnSpc>
                <a:spcPts val="4200"/>
              </a:lnSpc>
              <a:buFont typeface="Arial"/>
              <a:buChar char="•"/>
            </a:pPr>
            <a:r>
              <a:rPr lang="en-US" sz="3000">
                <a:solidFill>
                  <a:srgbClr val="705426"/>
                </a:solidFill>
                <a:latin typeface="Roboto Condensed"/>
              </a:rPr>
              <a:t>Vấn đề đó đang diễn ra ở những đâu, trong phạm vi nào?</a:t>
            </a:r>
          </a:p>
        </p:txBody>
      </p:sp>
      <p:sp>
        <p:nvSpPr>
          <p:cNvPr id="63" name="TextBox 63"/>
          <p:cNvSpPr txBox="1"/>
          <p:nvPr/>
        </p:nvSpPr>
        <p:spPr>
          <a:xfrm rot="-5400000">
            <a:off x="302320" y="6431408"/>
            <a:ext cx="976691" cy="373162"/>
          </a:xfrm>
          <a:prstGeom prst="rect">
            <a:avLst/>
          </a:prstGeom>
        </p:spPr>
        <p:txBody>
          <a:bodyPr lIns="0" tIns="0" rIns="0" bIns="0" rtlCol="0" anchor="t">
            <a:spAutoFit/>
          </a:bodyPr>
          <a:lstStyle/>
          <a:p>
            <a:pPr algn="ctr">
              <a:lnSpc>
                <a:spcPts val="3057"/>
              </a:lnSpc>
            </a:pPr>
            <a:r>
              <a:rPr lang="en-US" sz="2183">
                <a:solidFill>
                  <a:srgbClr val="FFFEFA"/>
                </a:solidFill>
                <a:latin typeface="Roboto Condensed"/>
              </a:rPr>
              <a:t>WHY?</a:t>
            </a:r>
          </a:p>
        </p:txBody>
      </p:sp>
      <p:sp>
        <p:nvSpPr>
          <p:cNvPr id="64" name="TextBox 64"/>
          <p:cNvSpPr txBox="1"/>
          <p:nvPr/>
        </p:nvSpPr>
        <p:spPr>
          <a:xfrm>
            <a:off x="1171474" y="6313189"/>
            <a:ext cx="9786771" cy="533400"/>
          </a:xfrm>
          <a:prstGeom prst="rect">
            <a:avLst/>
          </a:prstGeom>
        </p:spPr>
        <p:txBody>
          <a:bodyPr lIns="0" tIns="0" rIns="0" bIns="0" rtlCol="0" anchor="t">
            <a:spAutoFit/>
          </a:bodyPr>
          <a:lstStyle/>
          <a:p>
            <a:pPr marL="647700" lvl="1" indent="-323850" algn="just">
              <a:lnSpc>
                <a:spcPts val="4200"/>
              </a:lnSpc>
              <a:buFont typeface="Arial"/>
              <a:buChar char="•"/>
            </a:pPr>
            <a:r>
              <a:rPr lang="en-US" sz="3000">
                <a:solidFill>
                  <a:srgbClr val="705426"/>
                </a:solidFill>
                <a:latin typeface="Roboto Condensed"/>
              </a:rPr>
              <a:t>Tại sao có vấn đề đó?</a:t>
            </a:r>
          </a:p>
        </p:txBody>
      </p:sp>
      <p:sp>
        <p:nvSpPr>
          <p:cNvPr id="65" name="TextBox 65"/>
          <p:cNvSpPr txBox="1"/>
          <p:nvPr/>
        </p:nvSpPr>
        <p:spPr>
          <a:xfrm rot="-5400000">
            <a:off x="302320" y="7820392"/>
            <a:ext cx="976691" cy="373162"/>
          </a:xfrm>
          <a:prstGeom prst="rect">
            <a:avLst/>
          </a:prstGeom>
        </p:spPr>
        <p:txBody>
          <a:bodyPr lIns="0" tIns="0" rIns="0" bIns="0" rtlCol="0" anchor="t">
            <a:spAutoFit/>
          </a:bodyPr>
          <a:lstStyle/>
          <a:p>
            <a:pPr algn="ctr">
              <a:lnSpc>
                <a:spcPts val="3057"/>
              </a:lnSpc>
            </a:pPr>
            <a:r>
              <a:rPr lang="en-US" sz="2183">
                <a:solidFill>
                  <a:srgbClr val="FFFEFA"/>
                </a:solidFill>
                <a:latin typeface="Roboto Condensed"/>
              </a:rPr>
              <a:t>WHO?</a:t>
            </a:r>
          </a:p>
        </p:txBody>
      </p:sp>
      <p:sp>
        <p:nvSpPr>
          <p:cNvPr id="66" name="TextBox 66"/>
          <p:cNvSpPr txBox="1"/>
          <p:nvPr/>
        </p:nvSpPr>
        <p:spPr>
          <a:xfrm>
            <a:off x="1222128" y="7748953"/>
            <a:ext cx="8947455" cy="533400"/>
          </a:xfrm>
          <a:prstGeom prst="rect">
            <a:avLst/>
          </a:prstGeom>
        </p:spPr>
        <p:txBody>
          <a:bodyPr lIns="0" tIns="0" rIns="0" bIns="0" rtlCol="0" anchor="t">
            <a:spAutoFit/>
          </a:bodyPr>
          <a:lstStyle/>
          <a:p>
            <a:pPr marL="647700" lvl="1" indent="-323850" algn="just">
              <a:lnSpc>
                <a:spcPts val="4200"/>
              </a:lnSpc>
              <a:buFont typeface="Arial"/>
              <a:buChar char="•"/>
            </a:pPr>
            <a:r>
              <a:rPr lang="en-US" sz="3000">
                <a:solidFill>
                  <a:srgbClr val="705426"/>
                </a:solidFill>
                <a:latin typeface="Roboto Condensed"/>
              </a:rPr>
              <a:t>Vấn đề này tác động đến những ai?</a:t>
            </a:r>
          </a:p>
        </p:txBody>
      </p:sp>
      <p:sp>
        <p:nvSpPr>
          <p:cNvPr id="67" name="TextBox 67"/>
          <p:cNvSpPr txBox="1"/>
          <p:nvPr/>
        </p:nvSpPr>
        <p:spPr>
          <a:xfrm rot="-5400000">
            <a:off x="244750" y="9115386"/>
            <a:ext cx="976691" cy="373162"/>
          </a:xfrm>
          <a:prstGeom prst="rect">
            <a:avLst/>
          </a:prstGeom>
        </p:spPr>
        <p:txBody>
          <a:bodyPr lIns="0" tIns="0" rIns="0" bIns="0" rtlCol="0" anchor="t">
            <a:spAutoFit/>
          </a:bodyPr>
          <a:lstStyle/>
          <a:p>
            <a:pPr algn="ctr">
              <a:lnSpc>
                <a:spcPts val="3057"/>
              </a:lnSpc>
            </a:pPr>
            <a:r>
              <a:rPr lang="en-US" sz="2183">
                <a:solidFill>
                  <a:srgbClr val="FFFEFA"/>
                </a:solidFill>
                <a:latin typeface="Roboto Condensed"/>
              </a:rPr>
              <a:t>HOW?</a:t>
            </a:r>
          </a:p>
        </p:txBody>
      </p:sp>
      <p:sp>
        <p:nvSpPr>
          <p:cNvPr id="68" name="TextBox 68"/>
          <p:cNvSpPr txBox="1"/>
          <p:nvPr/>
        </p:nvSpPr>
        <p:spPr>
          <a:xfrm>
            <a:off x="1228884" y="9162224"/>
            <a:ext cx="10281752" cy="533400"/>
          </a:xfrm>
          <a:prstGeom prst="rect">
            <a:avLst/>
          </a:prstGeom>
        </p:spPr>
        <p:txBody>
          <a:bodyPr lIns="0" tIns="0" rIns="0" bIns="0" rtlCol="0" anchor="t">
            <a:spAutoFit/>
          </a:bodyPr>
          <a:lstStyle/>
          <a:p>
            <a:pPr marL="647700" lvl="1" indent="-323850" algn="just">
              <a:lnSpc>
                <a:spcPts val="4200"/>
              </a:lnSpc>
              <a:buFont typeface="Arial"/>
              <a:buChar char="•"/>
            </a:pPr>
            <a:r>
              <a:rPr lang="en-US" sz="3000">
                <a:solidFill>
                  <a:srgbClr val="705426"/>
                </a:solidFill>
                <a:latin typeface="Roboto Condensed"/>
              </a:rPr>
              <a:t>Ý kiến của em về vấn đề này như thế nào?</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4" name="Group 4"/>
          <p:cNvGrpSpPr/>
          <p:nvPr/>
        </p:nvGrpSpPr>
        <p:grpSpPr>
          <a:xfrm>
            <a:off x="1028700" y="1409608"/>
            <a:ext cx="4678648" cy="1106175"/>
            <a:chOff x="0" y="0"/>
            <a:chExt cx="1232237" cy="291338"/>
          </a:xfrm>
        </p:grpSpPr>
        <p:sp>
          <p:nvSpPr>
            <p:cNvPr id="5" name="Freeform 5"/>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6" name="TextBox 6"/>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7" name="Group 7"/>
          <p:cNvGrpSpPr/>
          <p:nvPr/>
        </p:nvGrpSpPr>
        <p:grpSpPr>
          <a:xfrm>
            <a:off x="6763998" y="1409608"/>
            <a:ext cx="4678648" cy="1106175"/>
            <a:chOff x="0" y="0"/>
            <a:chExt cx="1232237" cy="291338"/>
          </a:xfrm>
        </p:grpSpPr>
        <p:sp>
          <p:nvSpPr>
            <p:cNvPr id="8" name="Freeform 8"/>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9" name="TextBox 9"/>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0" name="Group 10"/>
          <p:cNvGrpSpPr/>
          <p:nvPr/>
        </p:nvGrpSpPr>
        <p:grpSpPr>
          <a:xfrm>
            <a:off x="12498346" y="1384005"/>
            <a:ext cx="5123661" cy="1106175"/>
            <a:chOff x="0" y="0"/>
            <a:chExt cx="1349442" cy="291338"/>
          </a:xfrm>
        </p:grpSpPr>
        <p:sp>
          <p:nvSpPr>
            <p:cNvPr id="11" name="Freeform 11"/>
            <p:cNvSpPr/>
            <p:nvPr/>
          </p:nvSpPr>
          <p:spPr>
            <a:xfrm>
              <a:off x="0" y="0"/>
              <a:ext cx="1349442" cy="291338"/>
            </a:xfrm>
            <a:custGeom>
              <a:avLst/>
              <a:gdLst/>
              <a:ahLst/>
              <a:cxnLst/>
              <a:rect l="l" t="t" r="r" b="b"/>
              <a:pathLst>
                <a:path w="1349442" h="291338">
                  <a:moveTo>
                    <a:pt x="46841" y="0"/>
                  </a:moveTo>
                  <a:lnTo>
                    <a:pt x="1302600" y="0"/>
                  </a:lnTo>
                  <a:cubicBezTo>
                    <a:pt x="1328470" y="0"/>
                    <a:pt x="1349442" y="20972"/>
                    <a:pt x="1349442" y="46841"/>
                  </a:cubicBezTo>
                  <a:lnTo>
                    <a:pt x="1349442" y="244497"/>
                  </a:lnTo>
                  <a:cubicBezTo>
                    <a:pt x="1349442" y="270367"/>
                    <a:pt x="1328470" y="291338"/>
                    <a:pt x="1302600" y="291338"/>
                  </a:cubicBezTo>
                  <a:lnTo>
                    <a:pt x="46841" y="291338"/>
                  </a:lnTo>
                  <a:cubicBezTo>
                    <a:pt x="20972" y="291338"/>
                    <a:pt x="0" y="270367"/>
                    <a:pt x="0" y="244497"/>
                  </a:cubicBezTo>
                  <a:lnTo>
                    <a:pt x="0" y="46841"/>
                  </a:lnTo>
                  <a:cubicBezTo>
                    <a:pt x="0" y="20972"/>
                    <a:pt x="20972" y="0"/>
                    <a:pt x="46841" y="0"/>
                  </a:cubicBezTo>
                  <a:close/>
                </a:path>
              </a:pathLst>
            </a:custGeom>
            <a:solidFill>
              <a:srgbClr val="DD7853"/>
            </a:solidFill>
          </p:spPr>
        </p:sp>
        <p:sp>
          <p:nvSpPr>
            <p:cNvPr id="12" name="TextBox 12"/>
            <p:cNvSpPr txBox="1"/>
            <p:nvPr/>
          </p:nvSpPr>
          <p:spPr>
            <a:xfrm>
              <a:off x="0" y="-57150"/>
              <a:ext cx="1349442" cy="348488"/>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5881654" y="1640958"/>
            <a:ext cx="708038" cy="643476"/>
            <a:chOff x="0" y="0"/>
            <a:chExt cx="812800" cy="738684"/>
          </a:xfrm>
        </p:grpSpPr>
        <p:sp>
          <p:nvSpPr>
            <p:cNvPr id="14" name="Freeform 14"/>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5" name="TextBox 15"/>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1614096" y="1640958"/>
            <a:ext cx="708038" cy="643476"/>
            <a:chOff x="0" y="0"/>
            <a:chExt cx="812800" cy="738684"/>
          </a:xfrm>
        </p:grpSpPr>
        <p:sp>
          <p:nvSpPr>
            <p:cNvPr id="17" name="Freeform 17"/>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8" name="TextBox 18"/>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sp>
        <p:nvSpPr>
          <p:cNvPr id="19" name="Freeform 19"/>
          <p:cNvSpPr/>
          <p:nvPr/>
        </p:nvSpPr>
        <p:spPr>
          <a:xfrm rot="1514389">
            <a:off x="330132" y="2174287"/>
            <a:ext cx="1229714" cy="1059790"/>
          </a:xfrm>
          <a:custGeom>
            <a:avLst/>
            <a:gdLst/>
            <a:ahLst/>
            <a:cxnLst/>
            <a:rect l="l" t="t" r="r" b="b"/>
            <a:pathLst>
              <a:path w="1229714" h="1059790">
                <a:moveTo>
                  <a:pt x="0" y="0"/>
                </a:moveTo>
                <a:lnTo>
                  <a:pt x="1229713" y="0"/>
                </a:lnTo>
                <a:lnTo>
                  <a:pt x="1229713" y="1059789"/>
                </a:lnTo>
                <a:lnTo>
                  <a:pt x="0" y="105978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20" name="TextBox 20"/>
          <p:cNvSpPr txBox="1"/>
          <p:nvPr/>
        </p:nvSpPr>
        <p:spPr>
          <a:xfrm>
            <a:off x="-426886" y="61841"/>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III. HƯỚNG DẪN QUY TRÌNH VIẾT</a:t>
            </a:r>
          </a:p>
        </p:txBody>
      </p:sp>
      <p:sp>
        <p:nvSpPr>
          <p:cNvPr id="21" name="TextBox 21"/>
          <p:cNvSpPr txBox="1"/>
          <p:nvPr/>
        </p:nvSpPr>
        <p:spPr>
          <a:xfrm>
            <a:off x="1183847" y="1297690"/>
            <a:ext cx="3733412"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Trước</a:t>
            </a:r>
            <a:r>
              <a:rPr lang="en-US" sz="6232" dirty="0">
                <a:solidFill>
                  <a:srgbClr val="FFFFFF"/>
                </a:solidFill>
                <a:latin typeface="#9Slide05 IcielSanelma"/>
              </a:rPr>
              <a:t> </a:t>
            </a:r>
            <a:r>
              <a:rPr lang="en-US" sz="6232" dirty="0" err="1">
                <a:solidFill>
                  <a:srgbClr val="FFFFFF"/>
                </a:solidFill>
                <a:latin typeface="#9Slide05 IcielSanelma"/>
              </a:rPr>
              <a:t>khi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2" name="TextBox 22"/>
          <p:cNvSpPr txBox="1"/>
          <p:nvPr/>
        </p:nvSpPr>
        <p:spPr>
          <a:xfrm>
            <a:off x="7391400" y="1297690"/>
            <a:ext cx="2538571"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Viết</a:t>
            </a:r>
            <a:r>
              <a:rPr lang="en-US" sz="6232" dirty="0">
                <a:solidFill>
                  <a:srgbClr val="FFFFFF"/>
                </a:solidFill>
                <a:latin typeface="#9Slide05 IcielSanelma"/>
              </a:rPr>
              <a:t> </a:t>
            </a:r>
            <a:r>
              <a:rPr lang="en-US" sz="6232" dirty="0" err="1">
                <a:solidFill>
                  <a:srgbClr val="FFFFFF"/>
                </a:solidFill>
                <a:latin typeface="#9Slide05 IcielSanelma"/>
              </a:rPr>
              <a:t>bài</a:t>
            </a:r>
            <a:endParaRPr lang="en-US" sz="6232" dirty="0">
              <a:solidFill>
                <a:srgbClr val="FFFFFF"/>
              </a:solidFill>
              <a:latin typeface="#9Slide05 IcielSanelma"/>
            </a:endParaRPr>
          </a:p>
        </p:txBody>
      </p:sp>
      <p:sp>
        <p:nvSpPr>
          <p:cNvPr id="23" name="TextBox 23"/>
          <p:cNvSpPr txBox="1"/>
          <p:nvPr/>
        </p:nvSpPr>
        <p:spPr>
          <a:xfrm>
            <a:off x="12649046" y="1297690"/>
            <a:ext cx="4499993"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Chỉnh</a:t>
            </a:r>
            <a:r>
              <a:rPr lang="en-US" sz="6232" dirty="0">
                <a:solidFill>
                  <a:srgbClr val="FFFFFF"/>
                </a:solidFill>
                <a:latin typeface="#9Slide05 IcielSanelma"/>
              </a:rPr>
              <a:t> </a:t>
            </a:r>
            <a:r>
              <a:rPr lang="en-US" sz="6232" dirty="0" err="1">
                <a:solidFill>
                  <a:srgbClr val="FFFFFF"/>
                </a:solidFill>
                <a:latin typeface="#9Slide05 IcielSanelma"/>
              </a:rPr>
              <a:t>sửa</a:t>
            </a:r>
            <a:r>
              <a:rPr lang="en-US" sz="6232" dirty="0">
                <a:solidFill>
                  <a:srgbClr val="FFFFFF"/>
                </a:solidFill>
                <a:latin typeface="#9Slide05 IcielSanelma"/>
              </a:rPr>
              <a:t> </a:t>
            </a:r>
            <a:r>
              <a:rPr lang="en-US" sz="6232" dirty="0" err="1">
                <a:solidFill>
                  <a:srgbClr val="FFFFFF"/>
                </a:solidFill>
                <a:latin typeface="#9Slide05 IcielSanelma"/>
              </a:rPr>
              <a:t>bài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4" name="TextBox 24"/>
          <p:cNvSpPr txBox="1"/>
          <p:nvPr/>
        </p:nvSpPr>
        <p:spPr>
          <a:xfrm>
            <a:off x="770449" y="2267073"/>
            <a:ext cx="4499994" cy="1203145"/>
          </a:xfrm>
          <a:prstGeom prst="rect">
            <a:avLst/>
          </a:prstGeom>
        </p:spPr>
        <p:txBody>
          <a:bodyPr lIns="0" tIns="0" rIns="0" bIns="0" rtlCol="0" anchor="t">
            <a:spAutoFit/>
          </a:bodyPr>
          <a:lstStyle/>
          <a:p>
            <a:pPr algn="ctr">
              <a:lnSpc>
                <a:spcPts val="9284"/>
              </a:lnSpc>
            </a:pPr>
            <a:r>
              <a:rPr lang="en-US" sz="6632" dirty="0" err="1">
                <a:solidFill>
                  <a:srgbClr val="927037"/>
                </a:solidFill>
                <a:latin typeface="#9Slide05 IcielSanelma"/>
              </a:rPr>
              <a:t>Lập</a:t>
            </a:r>
            <a:r>
              <a:rPr lang="en-US" sz="6632" dirty="0">
                <a:solidFill>
                  <a:srgbClr val="927037"/>
                </a:solidFill>
                <a:latin typeface="#9Slide05 IcielSanelma"/>
              </a:rPr>
              <a:t> </a:t>
            </a:r>
            <a:r>
              <a:rPr lang="en-US" sz="6632" dirty="0" err="1">
                <a:solidFill>
                  <a:srgbClr val="927037"/>
                </a:solidFill>
                <a:latin typeface="#9Slide05 IcielSanelma"/>
              </a:rPr>
              <a:t>dàn</a:t>
            </a:r>
            <a:r>
              <a:rPr lang="en-US" sz="6632" dirty="0">
                <a:solidFill>
                  <a:srgbClr val="927037"/>
                </a:solidFill>
                <a:latin typeface="#9Slide05 IcielSanelma"/>
              </a:rPr>
              <a:t> ý</a:t>
            </a:r>
          </a:p>
        </p:txBody>
      </p:sp>
      <p:grpSp>
        <p:nvGrpSpPr>
          <p:cNvPr id="25" name="Group 25"/>
          <p:cNvGrpSpPr/>
          <p:nvPr/>
        </p:nvGrpSpPr>
        <p:grpSpPr>
          <a:xfrm>
            <a:off x="3368024" y="3500116"/>
            <a:ext cx="14421362" cy="930729"/>
            <a:chOff x="0" y="0"/>
            <a:chExt cx="3798219" cy="245130"/>
          </a:xfrm>
        </p:grpSpPr>
        <p:sp>
          <p:nvSpPr>
            <p:cNvPr id="26" name="Freeform 26"/>
            <p:cNvSpPr/>
            <p:nvPr/>
          </p:nvSpPr>
          <p:spPr>
            <a:xfrm>
              <a:off x="0" y="0"/>
              <a:ext cx="3798219" cy="245130"/>
            </a:xfrm>
            <a:custGeom>
              <a:avLst/>
              <a:gdLst/>
              <a:ahLst/>
              <a:cxnLst/>
              <a:rect l="l" t="t" r="r" b="b"/>
              <a:pathLst>
                <a:path w="3798219" h="245130">
                  <a:moveTo>
                    <a:pt x="27379" y="0"/>
                  </a:moveTo>
                  <a:lnTo>
                    <a:pt x="3770840" y="0"/>
                  </a:lnTo>
                  <a:cubicBezTo>
                    <a:pt x="3778102" y="0"/>
                    <a:pt x="3785065" y="2885"/>
                    <a:pt x="3790200" y="8019"/>
                  </a:cubicBezTo>
                  <a:cubicBezTo>
                    <a:pt x="3795334" y="13154"/>
                    <a:pt x="3798219" y="20117"/>
                    <a:pt x="3798219" y="27379"/>
                  </a:cubicBezTo>
                  <a:lnTo>
                    <a:pt x="3798219" y="217752"/>
                  </a:lnTo>
                  <a:cubicBezTo>
                    <a:pt x="3798219" y="225013"/>
                    <a:pt x="3795334" y="231977"/>
                    <a:pt x="3790200" y="237111"/>
                  </a:cubicBezTo>
                  <a:cubicBezTo>
                    <a:pt x="3785065" y="242246"/>
                    <a:pt x="3778102" y="245130"/>
                    <a:pt x="3770840" y="245130"/>
                  </a:cubicBezTo>
                  <a:lnTo>
                    <a:pt x="27379" y="245130"/>
                  </a:lnTo>
                  <a:cubicBezTo>
                    <a:pt x="12258" y="245130"/>
                    <a:pt x="0" y="232872"/>
                    <a:pt x="0" y="217752"/>
                  </a:cubicBezTo>
                  <a:lnTo>
                    <a:pt x="0" y="27379"/>
                  </a:lnTo>
                  <a:cubicBezTo>
                    <a:pt x="0" y="12258"/>
                    <a:pt x="12258" y="0"/>
                    <a:pt x="27379" y="0"/>
                  </a:cubicBezTo>
                  <a:close/>
                </a:path>
              </a:pathLst>
            </a:custGeom>
            <a:solidFill>
              <a:srgbClr val="FFFEF4"/>
            </a:solidFill>
            <a:ln w="38100" cap="rnd">
              <a:solidFill>
                <a:srgbClr val="DD7853"/>
              </a:solidFill>
              <a:prstDash val="solid"/>
              <a:round/>
            </a:ln>
          </p:spPr>
        </p:sp>
        <p:sp>
          <p:nvSpPr>
            <p:cNvPr id="27" name="TextBox 27"/>
            <p:cNvSpPr txBox="1"/>
            <p:nvPr/>
          </p:nvSpPr>
          <p:spPr>
            <a:xfrm>
              <a:off x="0" y="-57150"/>
              <a:ext cx="3798219" cy="302280"/>
            </a:xfrm>
            <a:prstGeom prst="rect">
              <a:avLst/>
            </a:prstGeom>
          </p:spPr>
          <p:txBody>
            <a:bodyPr lIns="50800" tIns="50800" rIns="50800" bIns="50800" rtlCol="0" anchor="ctr"/>
            <a:lstStyle/>
            <a:p>
              <a:pPr algn="ctr">
                <a:lnSpc>
                  <a:spcPts val="3311"/>
                </a:lnSpc>
              </a:pPr>
              <a:endParaRPr/>
            </a:p>
          </p:txBody>
        </p:sp>
      </p:grpSp>
      <p:grpSp>
        <p:nvGrpSpPr>
          <p:cNvPr id="28" name="Group 28"/>
          <p:cNvGrpSpPr/>
          <p:nvPr/>
        </p:nvGrpSpPr>
        <p:grpSpPr>
          <a:xfrm>
            <a:off x="3457351" y="4583244"/>
            <a:ext cx="14421362" cy="4141160"/>
            <a:chOff x="0" y="0"/>
            <a:chExt cx="3798219" cy="1090676"/>
          </a:xfrm>
        </p:grpSpPr>
        <p:sp>
          <p:nvSpPr>
            <p:cNvPr id="29" name="Freeform 29"/>
            <p:cNvSpPr/>
            <p:nvPr/>
          </p:nvSpPr>
          <p:spPr>
            <a:xfrm>
              <a:off x="0" y="0"/>
              <a:ext cx="3798219" cy="1090676"/>
            </a:xfrm>
            <a:custGeom>
              <a:avLst/>
              <a:gdLst/>
              <a:ahLst/>
              <a:cxnLst/>
              <a:rect l="l" t="t" r="r" b="b"/>
              <a:pathLst>
                <a:path w="3798219" h="1090676">
                  <a:moveTo>
                    <a:pt x="27379" y="0"/>
                  </a:moveTo>
                  <a:lnTo>
                    <a:pt x="3770840" y="0"/>
                  </a:lnTo>
                  <a:cubicBezTo>
                    <a:pt x="3778102" y="0"/>
                    <a:pt x="3785065" y="2885"/>
                    <a:pt x="3790200" y="8019"/>
                  </a:cubicBezTo>
                  <a:cubicBezTo>
                    <a:pt x="3795334" y="13154"/>
                    <a:pt x="3798219" y="20117"/>
                    <a:pt x="3798219" y="27379"/>
                  </a:cubicBezTo>
                  <a:lnTo>
                    <a:pt x="3798219" y="1063297"/>
                  </a:lnTo>
                  <a:cubicBezTo>
                    <a:pt x="3798219" y="1078418"/>
                    <a:pt x="3785961" y="1090676"/>
                    <a:pt x="3770840" y="1090676"/>
                  </a:cubicBezTo>
                  <a:lnTo>
                    <a:pt x="27379" y="1090676"/>
                  </a:lnTo>
                  <a:cubicBezTo>
                    <a:pt x="12258" y="1090676"/>
                    <a:pt x="0" y="1078418"/>
                    <a:pt x="0" y="1063297"/>
                  </a:cubicBezTo>
                  <a:lnTo>
                    <a:pt x="0" y="27379"/>
                  </a:lnTo>
                  <a:cubicBezTo>
                    <a:pt x="0" y="12258"/>
                    <a:pt x="12258" y="0"/>
                    <a:pt x="27379" y="0"/>
                  </a:cubicBezTo>
                  <a:close/>
                </a:path>
              </a:pathLst>
            </a:custGeom>
            <a:solidFill>
              <a:srgbClr val="FFFEF4"/>
            </a:solidFill>
            <a:ln w="38100" cap="rnd">
              <a:solidFill>
                <a:srgbClr val="DD7853"/>
              </a:solidFill>
              <a:prstDash val="solid"/>
              <a:round/>
            </a:ln>
          </p:spPr>
        </p:sp>
        <p:sp>
          <p:nvSpPr>
            <p:cNvPr id="30" name="TextBox 30"/>
            <p:cNvSpPr txBox="1"/>
            <p:nvPr/>
          </p:nvSpPr>
          <p:spPr>
            <a:xfrm>
              <a:off x="0" y="-57150"/>
              <a:ext cx="3798219" cy="1147826"/>
            </a:xfrm>
            <a:prstGeom prst="rect">
              <a:avLst/>
            </a:prstGeom>
          </p:spPr>
          <p:txBody>
            <a:bodyPr lIns="50800" tIns="50800" rIns="50800" bIns="50800" rtlCol="0" anchor="ctr"/>
            <a:lstStyle/>
            <a:p>
              <a:pPr algn="ctr">
                <a:lnSpc>
                  <a:spcPts val="3311"/>
                </a:lnSpc>
              </a:pPr>
              <a:endParaRPr/>
            </a:p>
          </p:txBody>
        </p:sp>
      </p:grpSp>
      <p:grpSp>
        <p:nvGrpSpPr>
          <p:cNvPr id="31" name="Group 31"/>
          <p:cNvGrpSpPr/>
          <p:nvPr/>
        </p:nvGrpSpPr>
        <p:grpSpPr>
          <a:xfrm>
            <a:off x="3457351" y="8876804"/>
            <a:ext cx="14421362" cy="1155258"/>
            <a:chOff x="0" y="0"/>
            <a:chExt cx="3798219" cy="304265"/>
          </a:xfrm>
        </p:grpSpPr>
        <p:sp>
          <p:nvSpPr>
            <p:cNvPr id="32" name="Freeform 32"/>
            <p:cNvSpPr/>
            <p:nvPr/>
          </p:nvSpPr>
          <p:spPr>
            <a:xfrm>
              <a:off x="0" y="0"/>
              <a:ext cx="3798219" cy="304265"/>
            </a:xfrm>
            <a:custGeom>
              <a:avLst/>
              <a:gdLst/>
              <a:ahLst/>
              <a:cxnLst/>
              <a:rect l="l" t="t" r="r" b="b"/>
              <a:pathLst>
                <a:path w="3798219" h="304265">
                  <a:moveTo>
                    <a:pt x="27379" y="0"/>
                  </a:moveTo>
                  <a:lnTo>
                    <a:pt x="3770840" y="0"/>
                  </a:lnTo>
                  <a:cubicBezTo>
                    <a:pt x="3778102" y="0"/>
                    <a:pt x="3785065" y="2885"/>
                    <a:pt x="3790200" y="8019"/>
                  </a:cubicBezTo>
                  <a:cubicBezTo>
                    <a:pt x="3795334" y="13154"/>
                    <a:pt x="3798219" y="20117"/>
                    <a:pt x="3798219" y="27379"/>
                  </a:cubicBezTo>
                  <a:lnTo>
                    <a:pt x="3798219" y="276887"/>
                  </a:lnTo>
                  <a:cubicBezTo>
                    <a:pt x="3798219" y="292008"/>
                    <a:pt x="3785961" y="304265"/>
                    <a:pt x="3770840" y="304265"/>
                  </a:cubicBezTo>
                  <a:lnTo>
                    <a:pt x="27379" y="304265"/>
                  </a:lnTo>
                  <a:cubicBezTo>
                    <a:pt x="12258" y="304265"/>
                    <a:pt x="0" y="292008"/>
                    <a:pt x="0" y="276887"/>
                  </a:cubicBezTo>
                  <a:lnTo>
                    <a:pt x="0" y="27379"/>
                  </a:lnTo>
                  <a:cubicBezTo>
                    <a:pt x="0" y="12258"/>
                    <a:pt x="12258" y="0"/>
                    <a:pt x="27379" y="0"/>
                  </a:cubicBezTo>
                  <a:close/>
                </a:path>
              </a:pathLst>
            </a:custGeom>
            <a:solidFill>
              <a:srgbClr val="FFFEF4"/>
            </a:solidFill>
            <a:ln w="38100" cap="rnd">
              <a:solidFill>
                <a:srgbClr val="DD7853"/>
              </a:solidFill>
              <a:prstDash val="solid"/>
              <a:round/>
            </a:ln>
          </p:spPr>
        </p:sp>
        <p:sp>
          <p:nvSpPr>
            <p:cNvPr id="33" name="TextBox 33"/>
            <p:cNvSpPr txBox="1"/>
            <p:nvPr/>
          </p:nvSpPr>
          <p:spPr>
            <a:xfrm>
              <a:off x="0" y="-57150"/>
              <a:ext cx="3798219" cy="361415"/>
            </a:xfrm>
            <a:prstGeom prst="rect">
              <a:avLst/>
            </a:prstGeom>
          </p:spPr>
          <p:txBody>
            <a:bodyPr lIns="50800" tIns="50800" rIns="50800" bIns="50800" rtlCol="0" anchor="ctr"/>
            <a:lstStyle/>
            <a:p>
              <a:pPr algn="ctr">
                <a:lnSpc>
                  <a:spcPts val="3311"/>
                </a:lnSpc>
              </a:pPr>
              <a:endParaRPr/>
            </a:p>
          </p:txBody>
        </p:sp>
      </p:grpSp>
      <p:sp>
        <p:nvSpPr>
          <p:cNvPr id="34" name="TextBox 34"/>
          <p:cNvSpPr txBox="1"/>
          <p:nvPr/>
        </p:nvSpPr>
        <p:spPr>
          <a:xfrm>
            <a:off x="0" y="3279718"/>
            <a:ext cx="4499994" cy="1104900"/>
          </a:xfrm>
          <a:prstGeom prst="rect">
            <a:avLst/>
          </a:prstGeom>
        </p:spPr>
        <p:txBody>
          <a:bodyPr lIns="0" tIns="0" rIns="0" bIns="0" rtlCol="0" anchor="t">
            <a:spAutoFit/>
          </a:bodyPr>
          <a:lstStyle/>
          <a:p>
            <a:pPr algn="ctr">
              <a:lnSpc>
                <a:spcPts val="8400"/>
              </a:lnSpc>
            </a:pPr>
            <a:r>
              <a:rPr lang="en-US" sz="6000" dirty="0" err="1">
                <a:solidFill>
                  <a:srgbClr val="C66B49"/>
                </a:solidFill>
                <a:latin typeface="#9Slide05 IcielSanelma"/>
              </a:rPr>
              <a:t>Mở</a:t>
            </a:r>
            <a:r>
              <a:rPr lang="en-US" sz="6000" dirty="0">
                <a:solidFill>
                  <a:srgbClr val="C66B49"/>
                </a:solidFill>
                <a:latin typeface="#9Slide05 IcielSanelma"/>
              </a:rPr>
              <a:t> </a:t>
            </a:r>
            <a:r>
              <a:rPr lang="en-US" sz="6000" dirty="0" err="1">
                <a:solidFill>
                  <a:srgbClr val="C66B49"/>
                </a:solidFill>
                <a:latin typeface="#9Slide05 IcielSanelma"/>
              </a:rPr>
              <a:t>bài</a:t>
            </a:r>
            <a:endParaRPr lang="en-US" sz="6000" dirty="0">
              <a:solidFill>
                <a:srgbClr val="C66B49"/>
              </a:solidFill>
              <a:latin typeface="#9Slide05 IcielSanelma"/>
            </a:endParaRPr>
          </a:p>
        </p:txBody>
      </p:sp>
      <p:sp>
        <p:nvSpPr>
          <p:cNvPr id="35" name="TextBox 35"/>
          <p:cNvSpPr txBox="1"/>
          <p:nvPr/>
        </p:nvSpPr>
        <p:spPr>
          <a:xfrm>
            <a:off x="-18636" y="6034699"/>
            <a:ext cx="4499994" cy="1104900"/>
          </a:xfrm>
          <a:prstGeom prst="rect">
            <a:avLst/>
          </a:prstGeom>
        </p:spPr>
        <p:txBody>
          <a:bodyPr lIns="0" tIns="0" rIns="0" bIns="0" rtlCol="0" anchor="t">
            <a:spAutoFit/>
          </a:bodyPr>
          <a:lstStyle/>
          <a:p>
            <a:pPr algn="ctr">
              <a:lnSpc>
                <a:spcPts val="8400"/>
              </a:lnSpc>
            </a:pPr>
            <a:r>
              <a:rPr lang="en-US" sz="6000" dirty="0" err="1">
                <a:solidFill>
                  <a:srgbClr val="C66B49"/>
                </a:solidFill>
                <a:latin typeface="#9Slide05 IcielSanelma"/>
              </a:rPr>
              <a:t>Thân</a:t>
            </a:r>
            <a:r>
              <a:rPr lang="en-US" sz="6000" dirty="0">
                <a:solidFill>
                  <a:srgbClr val="C66B49"/>
                </a:solidFill>
                <a:latin typeface="#9Slide05 IcielSanelma"/>
              </a:rPr>
              <a:t> </a:t>
            </a:r>
            <a:r>
              <a:rPr lang="en-US" sz="6000" dirty="0" err="1">
                <a:solidFill>
                  <a:srgbClr val="C66B49"/>
                </a:solidFill>
                <a:latin typeface="#9Slide05 IcielSanelma"/>
              </a:rPr>
              <a:t>bài</a:t>
            </a:r>
            <a:endParaRPr lang="en-US" sz="6000" dirty="0">
              <a:solidFill>
                <a:srgbClr val="C66B49"/>
              </a:solidFill>
              <a:latin typeface="#9Slide05 IcielSanelma"/>
            </a:endParaRPr>
          </a:p>
        </p:txBody>
      </p:sp>
      <p:sp>
        <p:nvSpPr>
          <p:cNvPr id="36" name="TextBox 36"/>
          <p:cNvSpPr txBox="1"/>
          <p:nvPr/>
        </p:nvSpPr>
        <p:spPr>
          <a:xfrm>
            <a:off x="-18636" y="8743454"/>
            <a:ext cx="4499994" cy="1104900"/>
          </a:xfrm>
          <a:prstGeom prst="rect">
            <a:avLst/>
          </a:prstGeom>
        </p:spPr>
        <p:txBody>
          <a:bodyPr lIns="0" tIns="0" rIns="0" bIns="0" rtlCol="0" anchor="t">
            <a:spAutoFit/>
          </a:bodyPr>
          <a:lstStyle/>
          <a:p>
            <a:pPr algn="ctr">
              <a:lnSpc>
                <a:spcPts val="8400"/>
              </a:lnSpc>
            </a:pPr>
            <a:r>
              <a:rPr lang="en-US" sz="6000" dirty="0" err="1">
                <a:solidFill>
                  <a:srgbClr val="C66B49"/>
                </a:solidFill>
                <a:latin typeface="#9Slide05 IcielSanelma"/>
              </a:rPr>
              <a:t>Kết</a:t>
            </a:r>
            <a:r>
              <a:rPr lang="en-US" sz="6000" dirty="0">
                <a:solidFill>
                  <a:srgbClr val="C66B49"/>
                </a:solidFill>
                <a:latin typeface="#9Slide05 IcielSanelma"/>
              </a:rPr>
              <a:t> </a:t>
            </a:r>
            <a:r>
              <a:rPr lang="en-US" sz="6000" dirty="0" err="1">
                <a:solidFill>
                  <a:srgbClr val="C66B49"/>
                </a:solidFill>
                <a:latin typeface="#9Slide05 IcielSanelma"/>
              </a:rPr>
              <a:t>bài</a:t>
            </a:r>
            <a:endParaRPr lang="en-US" sz="6000" dirty="0">
              <a:solidFill>
                <a:srgbClr val="C66B49"/>
              </a:solidFill>
              <a:latin typeface="#9Slide05 IcielSanelma"/>
            </a:endParaRPr>
          </a:p>
        </p:txBody>
      </p:sp>
      <p:sp>
        <p:nvSpPr>
          <p:cNvPr id="37" name="TextBox 37"/>
          <p:cNvSpPr txBox="1"/>
          <p:nvPr/>
        </p:nvSpPr>
        <p:spPr>
          <a:xfrm>
            <a:off x="3840977" y="3562028"/>
            <a:ext cx="13475457" cy="615950"/>
          </a:xfrm>
          <a:prstGeom prst="rect">
            <a:avLst/>
          </a:prstGeom>
        </p:spPr>
        <p:txBody>
          <a:bodyPr lIns="0" tIns="0" rIns="0" bIns="0" rtlCol="0" anchor="t">
            <a:spAutoFit/>
          </a:bodyPr>
          <a:lstStyle/>
          <a:p>
            <a:pPr algn="l">
              <a:lnSpc>
                <a:spcPts val="4900"/>
              </a:lnSpc>
            </a:pPr>
            <a:r>
              <a:rPr lang="en-US" sz="3500">
                <a:solidFill>
                  <a:srgbClr val="927037"/>
                </a:solidFill>
                <a:latin typeface="Roboto Condensed"/>
              </a:rPr>
              <a:t>Giới thiệu vấn đề, nêu sự cần thiết phải bàn luận vấn đề</a:t>
            </a:r>
          </a:p>
        </p:txBody>
      </p:sp>
      <p:sp>
        <p:nvSpPr>
          <p:cNvPr id="38" name="TextBox 38"/>
          <p:cNvSpPr txBox="1"/>
          <p:nvPr/>
        </p:nvSpPr>
        <p:spPr>
          <a:xfrm>
            <a:off x="3783843" y="4645061"/>
            <a:ext cx="14005543" cy="3873500"/>
          </a:xfrm>
          <a:prstGeom prst="rect">
            <a:avLst/>
          </a:prstGeom>
        </p:spPr>
        <p:txBody>
          <a:bodyPr lIns="0" tIns="0" rIns="0" bIns="0" rtlCol="0" anchor="t">
            <a:spAutoFit/>
          </a:bodyPr>
          <a:lstStyle/>
          <a:p>
            <a:pPr algn="l">
              <a:lnSpc>
                <a:spcPts val="4375"/>
              </a:lnSpc>
            </a:pPr>
            <a:r>
              <a:rPr lang="en-US" sz="3500">
                <a:solidFill>
                  <a:srgbClr val="927037"/>
                </a:solidFill>
                <a:latin typeface="Roboto Condensed"/>
              </a:rPr>
              <a:t>+ Triển khai các luận điểm thể hiện quan điểm của người viết xét trên từng khía cạnh của vấn đề.</a:t>
            </a:r>
          </a:p>
          <a:p>
            <a:pPr marL="755651" lvl="1" indent="-377825" algn="l">
              <a:lnSpc>
                <a:spcPts val="4375"/>
              </a:lnSpc>
              <a:buFont typeface="Arial"/>
              <a:buChar char="•"/>
            </a:pPr>
            <a:r>
              <a:rPr lang="en-US" sz="3500">
                <a:solidFill>
                  <a:srgbClr val="927037"/>
                </a:solidFill>
                <a:latin typeface="Roboto Condensed"/>
              </a:rPr>
              <a:t>Luận điểm 1 (lí lẽ và bằng chứng làm sáng tỏ)</a:t>
            </a:r>
          </a:p>
          <a:p>
            <a:pPr marL="755651" lvl="1" indent="-377825" algn="l">
              <a:lnSpc>
                <a:spcPts val="4375"/>
              </a:lnSpc>
              <a:buFont typeface="Arial"/>
              <a:buChar char="•"/>
            </a:pPr>
            <a:r>
              <a:rPr lang="en-US" sz="3500">
                <a:solidFill>
                  <a:srgbClr val="927037"/>
                </a:solidFill>
                <a:latin typeface="Roboto Condensed"/>
              </a:rPr>
              <a:t>Luận điểm 2 (lí lẽ và bằng chứng làm sáng tỏ)</a:t>
            </a:r>
          </a:p>
          <a:p>
            <a:pPr marL="755651" lvl="1" indent="-377825" algn="l">
              <a:lnSpc>
                <a:spcPts val="4375"/>
              </a:lnSpc>
              <a:buFont typeface="Arial"/>
              <a:buChar char="•"/>
            </a:pPr>
            <a:r>
              <a:rPr lang="en-US" sz="3500">
                <a:solidFill>
                  <a:srgbClr val="927037"/>
                </a:solidFill>
                <a:latin typeface="Roboto Condensed"/>
              </a:rPr>
              <a:t>…..</a:t>
            </a:r>
          </a:p>
          <a:p>
            <a:pPr algn="l">
              <a:lnSpc>
                <a:spcPts val="4375"/>
              </a:lnSpc>
            </a:pPr>
            <a:r>
              <a:rPr lang="en-US" sz="3500">
                <a:solidFill>
                  <a:srgbClr val="927037"/>
                </a:solidFill>
                <a:latin typeface="Roboto Condensed"/>
              </a:rPr>
              <a:t>+ Nêu ý kiến trái chiều và phản bác ý kiến đó.</a:t>
            </a:r>
          </a:p>
          <a:p>
            <a:pPr algn="l">
              <a:lnSpc>
                <a:spcPts val="4375"/>
              </a:lnSpc>
            </a:pPr>
            <a:r>
              <a:rPr lang="en-US" sz="3500">
                <a:solidFill>
                  <a:srgbClr val="927037"/>
                </a:solidFill>
                <a:latin typeface="Roboto Condensed"/>
              </a:rPr>
              <a:t>+ Đề xuất giải pháp khả thi để giải quyết vấn đề.</a:t>
            </a:r>
          </a:p>
        </p:txBody>
      </p:sp>
      <p:sp>
        <p:nvSpPr>
          <p:cNvPr id="39" name="TextBox 39"/>
          <p:cNvSpPr txBox="1"/>
          <p:nvPr/>
        </p:nvSpPr>
        <p:spPr>
          <a:xfrm>
            <a:off x="3783843" y="8953004"/>
            <a:ext cx="13475457" cy="1061720"/>
          </a:xfrm>
          <a:prstGeom prst="rect">
            <a:avLst/>
          </a:prstGeom>
        </p:spPr>
        <p:txBody>
          <a:bodyPr lIns="0" tIns="0" rIns="0" bIns="0" rtlCol="0" anchor="t">
            <a:spAutoFit/>
          </a:bodyPr>
          <a:lstStyle/>
          <a:p>
            <a:pPr algn="l">
              <a:lnSpc>
                <a:spcPts val="4165"/>
              </a:lnSpc>
            </a:pPr>
            <a:r>
              <a:rPr lang="en-US" sz="3500">
                <a:solidFill>
                  <a:srgbClr val="927037"/>
                </a:solidFill>
                <a:latin typeface="Roboto Condensed"/>
              </a:rPr>
              <a:t>Khẳng định tầm quan trọng của việc nhận thức đúng và giải quyết hiệu quả vấn đề nêu ra.</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arn(inVertical)">
                                      <p:cBhvr>
                                        <p:cTn id="18" dur="500"/>
                                        <p:tgtEl>
                                          <p:spTgt spid="37"/>
                                        </p:tgtEl>
                                      </p:cBhvr>
                                    </p:animEffect>
                                  </p:childTnLst>
                                </p:cTn>
                              </p:par>
                              <p:par>
                                <p:cTn id="19" presetID="16" presetClass="entr" presetSubtype="21"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barn(inVertical)">
                                      <p:cBhvr>
                                        <p:cTn id="26" dur="500"/>
                                        <p:tgtEl>
                                          <p:spTgt spid="35"/>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arn(inVertical)">
                                      <p:cBhvr>
                                        <p:cTn id="29" dur="500"/>
                                        <p:tgtEl>
                                          <p:spTgt spid="38"/>
                                        </p:tgtEl>
                                      </p:cBhvr>
                                    </p:animEffect>
                                  </p:childTnLst>
                                </p:cTn>
                              </p:par>
                              <p:par>
                                <p:cTn id="30" presetID="16" presetClass="entr" presetSubtype="21"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arn(inVertical)">
                                      <p:cBhvr>
                                        <p:cTn id="37" dur="500"/>
                                        <p:tgtEl>
                                          <p:spTgt spid="36"/>
                                        </p:tgtEl>
                                      </p:cBhvr>
                                    </p:animEffect>
                                  </p:childTnLst>
                                </p:cTn>
                              </p:par>
                              <p:par>
                                <p:cTn id="38" presetID="16" presetClass="entr" presetSubtype="21"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arn(inVertical)">
                                      <p:cBhvr>
                                        <p:cTn id="40" dur="500"/>
                                        <p:tgtEl>
                                          <p:spTgt spid="31"/>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arn(inVertical)">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4" name="Group 4"/>
          <p:cNvGrpSpPr/>
          <p:nvPr/>
        </p:nvGrpSpPr>
        <p:grpSpPr>
          <a:xfrm>
            <a:off x="1028700" y="1409608"/>
            <a:ext cx="4678648" cy="1106175"/>
            <a:chOff x="0" y="0"/>
            <a:chExt cx="1232237" cy="291338"/>
          </a:xfrm>
        </p:grpSpPr>
        <p:sp>
          <p:nvSpPr>
            <p:cNvPr id="5" name="Freeform 5"/>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6" name="TextBox 6"/>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7" name="Group 7"/>
          <p:cNvGrpSpPr/>
          <p:nvPr/>
        </p:nvGrpSpPr>
        <p:grpSpPr>
          <a:xfrm>
            <a:off x="6763998" y="1409608"/>
            <a:ext cx="4678648" cy="1106175"/>
            <a:chOff x="0" y="0"/>
            <a:chExt cx="1232237" cy="291338"/>
          </a:xfrm>
        </p:grpSpPr>
        <p:sp>
          <p:nvSpPr>
            <p:cNvPr id="8" name="Freeform 8"/>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9" name="TextBox 9"/>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0" name="Group 10"/>
          <p:cNvGrpSpPr/>
          <p:nvPr/>
        </p:nvGrpSpPr>
        <p:grpSpPr>
          <a:xfrm>
            <a:off x="12447275" y="1409608"/>
            <a:ext cx="5123661" cy="1106175"/>
            <a:chOff x="0" y="0"/>
            <a:chExt cx="1349442" cy="291338"/>
          </a:xfrm>
        </p:grpSpPr>
        <p:sp>
          <p:nvSpPr>
            <p:cNvPr id="11" name="Freeform 11"/>
            <p:cNvSpPr/>
            <p:nvPr/>
          </p:nvSpPr>
          <p:spPr>
            <a:xfrm>
              <a:off x="0" y="0"/>
              <a:ext cx="1349442" cy="291338"/>
            </a:xfrm>
            <a:custGeom>
              <a:avLst/>
              <a:gdLst/>
              <a:ahLst/>
              <a:cxnLst/>
              <a:rect l="l" t="t" r="r" b="b"/>
              <a:pathLst>
                <a:path w="1349442" h="291338">
                  <a:moveTo>
                    <a:pt x="46841" y="0"/>
                  </a:moveTo>
                  <a:lnTo>
                    <a:pt x="1302600" y="0"/>
                  </a:lnTo>
                  <a:cubicBezTo>
                    <a:pt x="1328470" y="0"/>
                    <a:pt x="1349442" y="20972"/>
                    <a:pt x="1349442" y="46841"/>
                  </a:cubicBezTo>
                  <a:lnTo>
                    <a:pt x="1349442" y="244497"/>
                  </a:lnTo>
                  <a:cubicBezTo>
                    <a:pt x="1349442" y="270367"/>
                    <a:pt x="1328470" y="291338"/>
                    <a:pt x="1302600" y="291338"/>
                  </a:cubicBezTo>
                  <a:lnTo>
                    <a:pt x="46841" y="291338"/>
                  </a:lnTo>
                  <a:cubicBezTo>
                    <a:pt x="20972" y="291338"/>
                    <a:pt x="0" y="270367"/>
                    <a:pt x="0" y="244497"/>
                  </a:cubicBezTo>
                  <a:lnTo>
                    <a:pt x="0" y="46841"/>
                  </a:lnTo>
                  <a:cubicBezTo>
                    <a:pt x="0" y="20972"/>
                    <a:pt x="20972" y="0"/>
                    <a:pt x="46841" y="0"/>
                  </a:cubicBezTo>
                  <a:close/>
                </a:path>
              </a:pathLst>
            </a:custGeom>
            <a:solidFill>
              <a:srgbClr val="DD7853"/>
            </a:solidFill>
          </p:spPr>
        </p:sp>
        <p:sp>
          <p:nvSpPr>
            <p:cNvPr id="12" name="TextBox 12"/>
            <p:cNvSpPr txBox="1"/>
            <p:nvPr/>
          </p:nvSpPr>
          <p:spPr>
            <a:xfrm>
              <a:off x="0" y="-57150"/>
              <a:ext cx="1349442" cy="348488"/>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5881654" y="1640958"/>
            <a:ext cx="708038" cy="643476"/>
            <a:chOff x="0" y="0"/>
            <a:chExt cx="812800" cy="738684"/>
          </a:xfrm>
        </p:grpSpPr>
        <p:sp>
          <p:nvSpPr>
            <p:cNvPr id="14" name="Freeform 14"/>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5" name="TextBox 15"/>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1614096" y="1640958"/>
            <a:ext cx="708038" cy="643476"/>
            <a:chOff x="0" y="0"/>
            <a:chExt cx="812800" cy="738684"/>
          </a:xfrm>
        </p:grpSpPr>
        <p:sp>
          <p:nvSpPr>
            <p:cNvPr id="17" name="Freeform 17"/>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8" name="TextBox 18"/>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sp>
        <p:nvSpPr>
          <p:cNvPr id="19" name="Freeform 19"/>
          <p:cNvSpPr/>
          <p:nvPr/>
        </p:nvSpPr>
        <p:spPr>
          <a:xfrm rot="-522974" flipH="1">
            <a:off x="10441502" y="2496024"/>
            <a:ext cx="1229714" cy="1059790"/>
          </a:xfrm>
          <a:custGeom>
            <a:avLst/>
            <a:gdLst/>
            <a:ahLst/>
            <a:cxnLst/>
            <a:rect l="l" t="t" r="r" b="b"/>
            <a:pathLst>
              <a:path w="1229714" h="1059790">
                <a:moveTo>
                  <a:pt x="1229714" y="0"/>
                </a:moveTo>
                <a:lnTo>
                  <a:pt x="0" y="0"/>
                </a:lnTo>
                <a:lnTo>
                  <a:pt x="0" y="1059790"/>
                </a:lnTo>
                <a:lnTo>
                  <a:pt x="1229714" y="1059790"/>
                </a:lnTo>
                <a:lnTo>
                  <a:pt x="1229714"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20" name="Freeform 20"/>
          <p:cNvSpPr/>
          <p:nvPr/>
        </p:nvSpPr>
        <p:spPr>
          <a:xfrm>
            <a:off x="13714391" y="5918292"/>
            <a:ext cx="6041603" cy="3700482"/>
          </a:xfrm>
          <a:custGeom>
            <a:avLst/>
            <a:gdLst/>
            <a:ahLst/>
            <a:cxnLst/>
            <a:rect l="l" t="t" r="r" b="b"/>
            <a:pathLst>
              <a:path w="6041603" h="3700482">
                <a:moveTo>
                  <a:pt x="0" y="0"/>
                </a:moveTo>
                <a:lnTo>
                  <a:pt x="6041602" y="0"/>
                </a:lnTo>
                <a:lnTo>
                  <a:pt x="6041602" y="3700481"/>
                </a:lnTo>
                <a:lnTo>
                  <a:pt x="0" y="3700481"/>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21" name="Group 21"/>
          <p:cNvGrpSpPr/>
          <p:nvPr/>
        </p:nvGrpSpPr>
        <p:grpSpPr>
          <a:xfrm>
            <a:off x="1361158" y="3767406"/>
            <a:ext cx="14421362" cy="5868339"/>
            <a:chOff x="0" y="0"/>
            <a:chExt cx="3798219" cy="1545571"/>
          </a:xfrm>
        </p:grpSpPr>
        <p:sp>
          <p:nvSpPr>
            <p:cNvPr id="22" name="Freeform 22"/>
            <p:cNvSpPr/>
            <p:nvPr/>
          </p:nvSpPr>
          <p:spPr>
            <a:xfrm>
              <a:off x="0" y="0"/>
              <a:ext cx="3798219" cy="1545571"/>
            </a:xfrm>
            <a:custGeom>
              <a:avLst/>
              <a:gdLst/>
              <a:ahLst/>
              <a:cxnLst/>
              <a:rect l="l" t="t" r="r" b="b"/>
              <a:pathLst>
                <a:path w="3798219" h="1545571">
                  <a:moveTo>
                    <a:pt x="27379" y="0"/>
                  </a:moveTo>
                  <a:lnTo>
                    <a:pt x="3770840" y="0"/>
                  </a:lnTo>
                  <a:cubicBezTo>
                    <a:pt x="3778102" y="0"/>
                    <a:pt x="3785065" y="2885"/>
                    <a:pt x="3790200" y="8019"/>
                  </a:cubicBezTo>
                  <a:cubicBezTo>
                    <a:pt x="3795334" y="13154"/>
                    <a:pt x="3798219" y="20117"/>
                    <a:pt x="3798219" y="27379"/>
                  </a:cubicBezTo>
                  <a:lnTo>
                    <a:pt x="3798219" y="1518192"/>
                  </a:lnTo>
                  <a:cubicBezTo>
                    <a:pt x="3798219" y="1533313"/>
                    <a:pt x="3785961" y="1545571"/>
                    <a:pt x="3770840" y="1545571"/>
                  </a:cubicBezTo>
                  <a:lnTo>
                    <a:pt x="27379" y="1545571"/>
                  </a:lnTo>
                  <a:cubicBezTo>
                    <a:pt x="12258" y="1545571"/>
                    <a:pt x="0" y="1533313"/>
                    <a:pt x="0" y="1518192"/>
                  </a:cubicBezTo>
                  <a:lnTo>
                    <a:pt x="0" y="27379"/>
                  </a:lnTo>
                  <a:cubicBezTo>
                    <a:pt x="0" y="12258"/>
                    <a:pt x="12258" y="0"/>
                    <a:pt x="27379" y="0"/>
                  </a:cubicBezTo>
                  <a:close/>
                </a:path>
              </a:pathLst>
            </a:custGeom>
            <a:solidFill>
              <a:srgbClr val="FFFEF4"/>
            </a:solidFill>
            <a:ln w="38100" cap="rnd">
              <a:solidFill>
                <a:srgbClr val="DD7853"/>
              </a:solidFill>
              <a:prstDash val="solid"/>
              <a:round/>
            </a:ln>
          </p:spPr>
        </p:sp>
        <p:sp>
          <p:nvSpPr>
            <p:cNvPr id="23" name="TextBox 23"/>
            <p:cNvSpPr txBox="1"/>
            <p:nvPr/>
          </p:nvSpPr>
          <p:spPr>
            <a:xfrm>
              <a:off x="0" y="-57150"/>
              <a:ext cx="3798219" cy="1602721"/>
            </a:xfrm>
            <a:prstGeom prst="rect">
              <a:avLst/>
            </a:prstGeom>
          </p:spPr>
          <p:txBody>
            <a:bodyPr lIns="50800" tIns="50800" rIns="50800" bIns="50800" rtlCol="0" anchor="ctr"/>
            <a:lstStyle/>
            <a:p>
              <a:pPr algn="ctr">
                <a:lnSpc>
                  <a:spcPts val="3311"/>
                </a:lnSpc>
              </a:pPr>
              <a:endParaRPr/>
            </a:p>
          </p:txBody>
        </p:sp>
      </p:grpSp>
      <p:sp>
        <p:nvSpPr>
          <p:cNvPr id="24" name="Freeform 24"/>
          <p:cNvSpPr/>
          <p:nvPr/>
        </p:nvSpPr>
        <p:spPr>
          <a:xfrm>
            <a:off x="14605088" y="5918292"/>
            <a:ext cx="4260208" cy="4811323"/>
          </a:xfrm>
          <a:custGeom>
            <a:avLst/>
            <a:gdLst/>
            <a:ahLst/>
            <a:cxnLst/>
            <a:rect l="l" t="t" r="r" b="b"/>
            <a:pathLst>
              <a:path w="4260208" h="4811323">
                <a:moveTo>
                  <a:pt x="0" y="0"/>
                </a:moveTo>
                <a:lnTo>
                  <a:pt x="4260208" y="0"/>
                </a:lnTo>
                <a:lnTo>
                  <a:pt x="4260208" y="4811323"/>
                </a:lnTo>
                <a:lnTo>
                  <a:pt x="0" y="481132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25" name="TextBox 25"/>
          <p:cNvSpPr txBox="1"/>
          <p:nvPr/>
        </p:nvSpPr>
        <p:spPr>
          <a:xfrm>
            <a:off x="-426886" y="61841"/>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III. HƯỚNG DẪN QUY TRÌNH VIẾT</a:t>
            </a:r>
          </a:p>
        </p:txBody>
      </p:sp>
      <p:sp>
        <p:nvSpPr>
          <p:cNvPr id="26" name="TextBox 26"/>
          <p:cNvSpPr txBox="1"/>
          <p:nvPr/>
        </p:nvSpPr>
        <p:spPr>
          <a:xfrm>
            <a:off x="1480602" y="1297690"/>
            <a:ext cx="3436657"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Trước</a:t>
            </a:r>
            <a:r>
              <a:rPr lang="en-US" sz="6232" dirty="0">
                <a:solidFill>
                  <a:srgbClr val="FFFFFF"/>
                </a:solidFill>
                <a:latin typeface="#9Slide05 IcielSanelma"/>
              </a:rPr>
              <a:t> </a:t>
            </a:r>
            <a:r>
              <a:rPr lang="en-US" sz="6232" dirty="0" err="1">
                <a:solidFill>
                  <a:srgbClr val="FFFFFF"/>
                </a:solidFill>
                <a:latin typeface="#9Slide05 IcielSanelma"/>
              </a:rPr>
              <a:t>khi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7" name="TextBox 27"/>
          <p:cNvSpPr txBox="1"/>
          <p:nvPr/>
        </p:nvSpPr>
        <p:spPr>
          <a:xfrm>
            <a:off x="7646342" y="1297690"/>
            <a:ext cx="2283629"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Viết</a:t>
            </a:r>
            <a:r>
              <a:rPr lang="en-US" sz="6232" dirty="0">
                <a:solidFill>
                  <a:srgbClr val="FFFFFF"/>
                </a:solidFill>
                <a:latin typeface="#9Slide05 IcielSanelma"/>
              </a:rPr>
              <a:t> </a:t>
            </a:r>
            <a:r>
              <a:rPr lang="en-US" sz="6232" dirty="0" err="1">
                <a:solidFill>
                  <a:srgbClr val="FFFFFF"/>
                </a:solidFill>
                <a:latin typeface="#9Slide05 IcielSanelma"/>
              </a:rPr>
              <a:t>bài</a:t>
            </a:r>
            <a:endParaRPr lang="en-US" sz="6232" dirty="0">
              <a:solidFill>
                <a:srgbClr val="FFFFFF"/>
              </a:solidFill>
              <a:latin typeface="#9Slide05 IcielSanelma"/>
            </a:endParaRPr>
          </a:p>
        </p:txBody>
      </p:sp>
      <p:sp>
        <p:nvSpPr>
          <p:cNvPr id="28" name="TextBox 28"/>
          <p:cNvSpPr txBox="1"/>
          <p:nvPr/>
        </p:nvSpPr>
        <p:spPr>
          <a:xfrm>
            <a:off x="12749045" y="1297690"/>
            <a:ext cx="4399994"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Chỉnh</a:t>
            </a:r>
            <a:r>
              <a:rPr lang="en-US" sz="6232" dirty="0">
                <a:solidFill>
                  <a:srgbClr val="FFFFFF"/>
                </a:solidFill>
                <a:latin typeface="#9Slide05 IcielSanelma"/>
              </a:rPr>
              <a:t> </a:t>
            </a:r>
            <a:r>
              <a:rPr lang="en-US" sz="6232" dirty="0" err="1">
                <a:solidFill>
                  <a:srgbClr val="FFFFFF"/>
                </a:solidFill>
                <a:latin typeface="#9Slide05 IcielSanelma"/>
              </a:rPr>
              <a:t>sửa</a:t>
            </a:r>
            <a:r>
              <a:rPr lang="en-US" sz="6232" dirty="0">
                <a:solidFill>
                  <a:srgbClr val="FFFFFF"/>
                </a:solidFill>
                <a:latin typeface="#9Slide05 IcielSanelma"/>
              </a:rPr>
              <a:t> </a:t>
            </a:r>
            <a:r>
              <a:rPr lang="en-US" sz="6232" dirty="0" err="1">
                <a:solidFill>
                  <a:srgbClr val="FFFFFF"/>
                </a:solidFill>
                <a:latin typeface="#9Slide05 IcielSanelma"/>
              </a:rPr>
              <a:t>bài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9" name="TextBox 29"/>
          <p:cNvSpPr txBox="1"/>
          <p:nvPr/>
        </p:nvSpPr>
        <p:spPr>
          <a:xfrm>
            <a:off x="1533648" y="3861945"/>
            <a:ext cx="13475457" cy="6065338"/>
          </a:xfrm>
          <a:prstGeom prst="rect">
            <a:avLst/>
          </a:prstGeom>
        </p:spPr>
        <p:txBody>
          <a:bodyPr lIns="0" tIns="0" rIns="0" bIns="0" rtlCol="0" anchor="t">
            <a:spAutoFit/>
          </a:bodyPr>
          <a:lstStyle/>
          <a:p>
            <a:pPr algn="just">
              <a:lnSpc>
                <a:spcPts val="5365"/>
              </a:lnSpc>
            </a:pPr>
            <a:r>
              <a:rPr lang="en-US" sz="3832" dirty="0">
                <a:solidFill>
                  <a:srgbClr val="927037"/>
                </a:solidFill>
                <a:latin typeface="Roboto Condensed"/>
              </a:rPr>
              <a:t>Khi </a:t>
            </a:r>
            <a:r>
              <a:rPr lang="en-US" sz="3832" dirty="0" err="1">
                <a:solidFill>
                  <a:srgbClr val="927037"/>
                </a:solidFill>
                <a:latin typeface="Roboto Condensed"/>
              </a:rPr>
              <a:t>viết</a:t>
            </a:r>
            <a:r>
              <a:rPr lang="en-US" sz="3832" dirty="0">
                <a:solidFill>
                  <a:srgbClr val="927037"/>
                </a:solidFill>
                <a:latin typeface="Roboto Condensed"/>
              </a:rPr>
              <a:t> </a:t>
            </a:r>
            <a:r>
              <a:rPr lang="en-US" sz="3832" dirty="0" err="1">
                <a:solidFill>
                  <a:srgbClr val="927037"/>
                </a:solidFill>
                <a:latin typeface="Roboto Condensed"/>
              </a:rPr>
              <a:t>bài</a:t>
            </a:r>
            <a:r>
              <a:rPr lang="en-US" sz="3832" dirty="0">
                <a:solidFill>
                  <a:srgbClr val="927037"/>
                </a:solidFill>
                <a:latin typeface="Roboto Condensed"/>
              </a:rPr>
              <a:t> </a:t>
            </a:r>
            <a:r>
              <a:rPr lang="en-US" sz="3832" dirty="0" err="1">
                <a:solidFill>
                  <a:srgbClr val="927037"/>
                </a:solidFill>
                <a:latin typeface="Roboto Condensed"/>
              </a:rPr>
              <a:t>em</a:t>
            </a:r>
            <a:r>
              <a:rPr lang="en-US" sz="3832" dirty="0">
                <a:solidFill>
                  <a:srgbClr val="927037"/>
                </a:solidFill>
                <a:latin typeface="Roboto Condensed"/>
              </a:rPr>
              <a:t> </a:t>
            </a:r>
            <a:r>
              <a:rPr lang="en-US" sz="3832" dirty="0" err="1">
                <a:solidFill>
                  <a:srgbClr val="927037"/>
                </a:solidFill>
                <a:latin typeface="Roboto Condensed"/>
              </a:rPr>
              <a:t>cần</a:t>
            </a:r>
            <a:r>
              <a:rPr lang="en-US" sz="3832" dirty="0">
                <a:solidFill>
                  <a:srgbClr val="927037"/>
                </a:solidFill>
                <a:latin typeface="Roboto Condensed"/>
              </a:rPr>
              <a:t> </a:t>
            </a:r>
            <a:r>
              <a:rPr lang="en-US" sz="3832" dirty="0" err="1">
                <a:solidFill>
                  <a:srgbClr val="927037"/>
                </a:solidFill>
                <a:latin typeface="Roboto Condensed"/>
              </a:rPr>
              <a:t>chú</a:t>
            </a:r>
            <a:r>
              <a:rPr lang="en-US" sz="3832" dirty="0">
                <a:solidFill>
                  <a:srgbClr val="927037"/>
                </a:solidFill>
                <a:latin typeface="Roboto Condensed"/>
              </a:rPr>
              <a:t> ý:</a:t>
            </a:r>
          </a:p>
          <a:p>
            <a:pPr algn="just">
              <a:lnSpc>
                <a:spcPts val="5365"/>
              </a:lnSpc>
            </a:pPr>
            <a:r>
              <a:rPr lang="en-US" sz="3832" dirty="0">
                <a:solidFill>
                  <a:srgbClr val="927037"/>
                </a:solidFill>
                <a:latin typeface="Roboto Condensed"/>
              </a:rPr>
              <a:t>- </a:t>
            </a:r>
            <a:r>
              <a:rPr lang="en-US" sz="3832" dirty="0" err="1">
                <a:solidFill>
                  <a:srgbClr val="927037"/>
                </a:solidFill>
                <a:latin typeface="Roboto Condensed"/>
              </a:rPr>
              <a:t>Tạo</a:t>
            </a:r>
            <a:r>
              <a:rPr lang="en-US" sz="3832" dirty="0">
                <a:solidFill>
                  <a:srgbClr val="927037"/>
                </a:solidFill>
                <a:latin typeface="Roboto Condensed"/>
              </a:rPr>
              <a:t> </a:t>
            </a:r>
            <a:r>
              <a:rPr lang="en-US" sz="3832" dirty="0" err="1">
                <a:solidFill>
                  <a:srgbClr val="927037"/>
                </a:solidFill>
                <a:latin typeface="Roboto Condensed"/>
              </a:rPr>
              <a:t>sự</a:t>
            </a:r>
            <a:r>
              <a:rPr lang="en-US" sz="3832" dirty="0">
                <a:solidFill>
                  <a:srgbClr val="927037"/>
                </a:solidFill>
                <a:latin typeface="Roboto Condensed"/>
              </a:rPr>
              <a:t> </a:t>
            </a:r>
            <a:r>
              <a:rPr lang="en-US" sz="3832" dirty="0" err="1">
                <a:solidFill>
                  <a:srgbClr val="927037"/>
                </a:solidFill>
                <a:latin typeface="Roboto Condensed"/>
              </a:rPr>
              <a:t>gần</a:t>
            </a:r>
            <a:r>
              <a:rPr lang="en-US" sz="3832" dirty="0">
                <a:solidFill>
                  <a:srgbClr val="927037"/>
                </a:solidFill>
                <a:latin typeface="Roboto Condensed"/>
              </a:rPr>
              <a:t> </a:t>
            </a:r>
            <a:r>
              <a:rPr lang="en-US" sz="3832" dirty="0" err="1">
                <a:solidFill>
                  <a:srgbClr val="927037"/>
                </a:solidFill>
                <a:latin typeface="Roboto Condensed"/>
              </a:rPr>
              <a:t>gũi</a:t>
            </a:r>
            <a:r>
              <a:rPr lang="en-US" sz="3832" dirty="0">
                <a:solidFill>
                  <a:srgbClr val="927037"/>
                </a:solidFill>
                <a:latin typeface="Roboto Condensed"/>
              </a:rPr>
              <a:t> </a:t>
            </a:r>
            <a:r>
              <a:rPr lang="en-US" sz="3832" dirty="0" err="1">
                <a:solidFill>
                  <a:srgbClr val="927037"/>
                </a:solidFill>
                <a:latin typeface="Roboto Condensed"/>
              </a:rPr>
              <a:t>giữa</a:t>
            </a:r>
            <a:r>
              <a:rPr lang="en-US" sz="3832" dirty="0">
                <a:solidFill>
                  <a:srgbClr val="927037"/>
                </a:solidFill>
                <a:latin typeface="Roboto Condensed"/>
              </a:rPr>
              <a:t> </a:t>
            </a:r>
            <a:r>
              <a:rPr lang="en-US" sz="3832" dirty="0" err="1">
                <a:solidFill>
                  <a:srgbClr val="927037"/>
                </a:solidFill>
                <a:latin typeface="Roboto Condensed"/>
              </a:rPr>
              <a:t>người</a:t>
            </a:r>
            <a:r>
              <a:rPr lang="en-US" sz="3832" dirty="0">
                <a:solidFill>
                  <a:srgbClr val="927037"/>
                </a:solidFill>
                <a:latin typeface="Roboto Condensed"/>
              </a:rPr>
              <a:t> </a:t>
            </a:r>
            <a:r>
              <a:rPr lang="en-US" sz="3832" dirty="0" err="1">
                <a:solidFill>
                  <a:srgbClr val="927037"/>
                </a:solidFill>
                <a:latin typeface="Roboto Condensed"/>
              </a:rPr>
              <a:t>viết</a:t>
            </a:r>
            <a:r>
              <a:rPr lang="en-US" sz="3832" dirty="0">
                <a:solidFill>
                  <a:srgbClr val="927037"/>
                </a:solidFill>
                <a:latin typeface="Roboto Condensed"/>
              </a:rPr>
              <a:t> </a:t>
            </a:r>
            <a:r>
              <a:rPr lang="en-US" sz="3832" dirty="0" err="1">
                <a:solidFill>
                  <a:srgbClr val="927037"/>
                </a:solidFill>
                <a:latin typeface="Roboto Condensed"/>
              </a:rPr>
              <a:t>và</a:t>
            </a:r>
            <a:r>
              <a:rPr lang="en-US" sz="3832" dirty="0">
                <a:solidFill>
                  <a:srgbClr val="927037"/>
                </a:solidFill>
                <a:latin typeface="Roboto Condensed"/>
              </a:rPr>
              <a:t> </a:t>
            </a:r>
            <a:r>
              <a:rPr lang="en-US" sz="3832" dirty="0" err="1">
                <a:solidFill>
                  <a:srgbClr val="927037"/>
                </a:solidFill>
                <a:latin typeface="Roboto Condensed"/>
              </a:rPr>
              <a:t>người</a:t>
            </a:r>
            <a:r>
              <a:rPr lang="en-US" sz="3832" dirty="0">
                <a:solidFill>
                  <a:srgbClr val="927037"/>
                </a:solidFill>
                <a:latin typeface="Roboto Condensed"/>
              </a:rPr>
              <a:t> </a:t>
            </a:r>
            <a:r>
              <a:rPr lang="en-US" sz="3832" dirty="0" err="1">
                <a:solidFill>
                  <a:srgbClr val="927037"/>
                </a:solidFill>
                <a:latin typeface="Roboto Condensed"/>
              </a:rPr>
              <a:t>đọc</a:t>
            </a:r>
            <a:r>
              <a:rPr lang="en-US" sz="3832" dirty="0">
                <a:solidFill>
                  <a:srgbClr val="927037"/>
                </a:solidFill>
                <a:latin typeface="Roboto Condensed"/>
              </a:rPr>
              <a:t> </a:t>
            </a:r>
            <a:r>
              <a:rPr lang="en-US" sz="3832" dirty="0" err="1">
                <a:solidFill>
                  <a:srgbClr val="927037"/>
                </a:solidFill>
                <a:latin typeface="Roboto Condensed"/>
              </a:rPr>
              <a:t>coi</a:t>
            </a:r>
            <a:r>
              <a:rPr lang="en-US" sz="3832" dirty="0">
                <a:solidFill>
                  <a:srgbClr val="927037"/>
                </a:solidFill>
                <a:latin typeface="Roboto Condensed"/>
              </a:rPr>
              <a:t> </a:t>
            </a:r>
            <a:r>
              <a:rPr lang="en-US" sz="3832" dirty="0" err="1">
                <a:solidFill>
                  <a:srgbClr val="927037"/>
                </a:solidFill>
                <a:latin typeface="Roboto Condensed"/>
              </a:rPr>
              <a:t>vấn</a:t>
            </a:r>
            <a:r>
              <a:rPr lang="en-US" sz="3832" dirty="0">
                <a:solidFill>
                  <a:srgbClr val="927037"/>
                </a:solidFill>
                <a:latin typeface="Roboto Condensed"/>
              </a:rPr>
              <a:t> </a:t>
            </a:r>
            <a:r>
              <a:rPr lang="en-US" sz="3832" dirty="0" err="1">
                <a:solidFill>
                  <a:srgbClr val="927037"/>
                </a:solidFill>
                <a:latin typeface="Roboto Condensed"/>
              </a:rPr>
              <a:t>đề</a:t>
            </a:r>
            <a:r>
              <a:rPr lang="en-US" sz="3832" dirty="0">
                <a:solidFill>
                  <a:srgbClr val="927037"/>
                </a:solidFill>
                <a:latin typeface="Roboto Condensed"/>
              </a:rPr>
              <a:t> </a:t>
            </a:r>
            <a:r>
              <a:rPr lang="en-US" sz="3832" dirty="0" err="1">
                <a:solidFill>
                  <a:srgbClr val="927037"/>
                </a:solidFill>
                <a:latin typeface="Roboto Condensed"/>
              </a:rPr>
              <a:t>đặt</a:t>
            </a:r>
            <a:r>
              <a:rPr lang="en-US" sz="3832" dirty="0">
                <a:solidFill>
                  <a:srgbClr val="927037"/>
                </a:solidFill>
                <a:latin typeface="Roboto Condensed"/>
              </a:rPr>
              <a:t> ra </a:t>
            </a:r>
            <a:r>
              <a:rPr lang="en-US" sz="3832" dirty="0" err="1">
                <a:solidFill>
                  <a:srgbClr val="927037"/>
                </a:solidFill>
                <a:latin typeface="Roboto Condensed"/>
              </a:rPr>
              <a:t>trong</a:t>
            </a:r>
            <a:r>
              <a:rPr lang="en-US" sz="3832" dirty="0">
                <a:solidFill>
                  <a:srgbClr val="927037"/>
                </a:solidFill>
                <a:latin typeface="Roboto Condensed"/>
              </a:rPr>
              <a:t> </a:t>
            </a:r>
            <a:r>
              <a:rPr lang="en-US" sz="3832" dirty="0" err="1">
                <a:solidFill>
                  <a:srgbClr val="927037"/>
                </a:solidFill>
                <a:latin typeface="Roboto Condensed"/>
              </a:rPr>
              <a:t>bài</a:t>
            </a:r>
            <a:r>
              <a:rPr lang="en-US" sz="3832" dirty="0">
                <a:solidFill>
                  <a:srgbClr val="927037"/>
                </a:solidFill>
                <a:latin typeface="Roboto Condensed"/>
              </a:rPr>
              <a:t> </a:t>
            </a:r>
            <a:r>
              <a:rPr lang="en-US" sz="3832" dirty="0" err="1">
                <a:solidFill>
                  <a:srgbClr val="927037"/>
                </a:solidFill>
                <a:latin typeface="Roboto Condensed"/>
              </a:rPr>
              <a:t>là</a:t>
            </a:r>
            <a:r>
              <a:rPr lang="en-US" sz="3832" dirty="0">
                <a:solidFill>
                  <a:srgbClr val="927037"/>
                </a:solidFill>
                <a:latin typeface="Roboto Condensed"/>
              </a:rPr>
              <a:t> </a:t>
            </a:r>
            <a:r>
              <a:rPr lang="en-US" sz="3832" dirty="0" err="1">
                <a:solidFill>
                  <a:srgbClr val="927037"/>
                </a:solidFill>
                <a:latin typeface="Roboto Condensed"/>
              </a:rPr>
              <a:t>vấn</a:t>
            </a:r>
            <a:r>
              <a:rPr lang="en-US" sz="3832" dirty="0">
                <a:solidFill>
                  <a:srgbClr val="927037"/>
                </a:solidFill>
                <a:latin typeface="Roboto Condensed"/>
              </a:rPr>
              <a:t> </a:t>
            </a:r>
            <a:r>
              <a:rPr lang="en-US" sz="3832" dirty="0" err="1">
                <a:solidFill>
                  <a:srgbClr val="927037"/>
                </a:solidFill>
                <a:latin typeface="Roboto Condensed"/>
              </a:rPr>
              <a:t>đề</a:t>
            </a:r>
            <a:r>
              <a:rPr lang="en-US" sz="3832" dirty="0">
                <a:solidFill>
                  <a:srgbClr val="927037"/>
                </a:solidFill>
                <a:latin typeface="Roboto Condensed"/>
              </a:rPr>
              <a:t> </a:t>
            </a:r>
            <a:r>
              <a:rPr lang="en-US" sz="3832" dirty="0" err="1">
                <a:solidFill>
                  <a:srgbClr val="927037"/>
                </a:solidFill>
                <a:latin typeface="Roboto Condensed"/>
              </a:rPr>
              <a:t>chung</a:t>
            </a:r>
            <a:r>
              <a:rPr lang="en-US" sz="3832" dirty="0">
                <a:solidFill>
                  <a:srgbClr val="927037"/>
                </a:solidFill>
                <a:latin typeface="Roboto Condensed"/>
              </a:rPr>
              <a:t> </a:t>
            </a:r>
            <a:r>
              <a:rPr lang="en-US" sz="3832" dirty="0" err="1">
                <a:solidFill>
                  <a:srgbClr val="927037"/>
                </a:solidFill>
                <a:latin typeface="Roboto Condensed"/>
              </a:rPr>
              <a:t>mà</a:t>
            </a:r>
            <a:r>
              <a:rPr lang="en-US" sz="3832" dirty="0">
                <a:solidFill>
                  <a:srgbClr val="927037"/>
                </a:solidFill>
                <a:latin typeface="Roboto Condensed"/>
              </a:rPr>
              <a:t> </a:t>
            </a:r>
            <a:r>
              <a:rPr lang="en-US" sz="3832" dirty="0" err="1">
                <a:solidFill>
                  <a:srgbClr val="927037"/>
                </a:solidFill>
                <a:latin typeface="Roboto Condensed"/>
              </a:rPr>
              <a:t>cả</a:t>
            </a:r>
            <a:r>
              <a:rPr lang="en-US" sz="3832" dirty="0">
                <a:solidFill>
                  <a:srgbClr val="927037"/>
                </a:solidFill>
                <a:latin typeface="Roboto Condensed"/>
              </a:rPr>
              <a:t> </a:t>
            </a:r>
            <a:r>
              <a:rPr lang="en-US" sz="3832" dirty="0" err="1">
                <a:solidFill>
                  <a:srgbClr val="927037"/>
                </a:solidFill>
                <a:latin typeface="Roboto Condensed"/>
              </a:rPr>
              <a:t>người</a:t>
            </a:r>
            <a:r>
              <a:rPr lang="en-US" sz="3832" dirty="0">
                <a:solidFill>
                  <a:srgbClr val="927037"/>
                </a:solidFill>
                <a:latin typeface="Roboto Condensed"/>
              </a:rPr>
              <a:t> </a:t>
            </a:r>
            <a:r>
              <a:rPr lang="en-US" sz="3832" dirty="0" err="1">
                <a:solidFill>
                  <a:srgbClr val="927037"/>
                </a:solidFill>
                <a:latin typeface="Roboto Condensed"/>
              </a:rPr>
              <a:t>đọc</a:t>
            </a:r>
            <a:r>
              <a:rPr lang="en-US" sz="3832" dirty="0">
                <a:solidFill>
                  <a:srgbClr val="927037"/>
                </a:solidFill>
                <a:latin typeface="Roboto Condensed"/>
              </a:rPr>
              <a:t> </a:t>
            </a:r>
            <a:r>
              <a:rPr lang="en-US" sz="3832" dirty="0" err="1">
                <a:solidFill>
                  <a:srgbClr val="927037"/>
                </a:solidFill>
                <a:latin typeface="Roboto Condensed"/>
              </a:rPr>
              <a:t>người</a:t>
            </a:r>
            <a:r>
              <a:rPr lang="en-US" sz="3832" dirty="0">
                <a:solidFill>
                  <a:srgbClr val="927037"/>
                </a:solidFill>
                <a:latin typeface="Roboto Condensed"/>
              </a:rPr>
              <a:t> </a:t>
            </a:r>
            <a:r>
              <a:rPr lang="en-US" sz="3832" dirty="0" err="1">
                <a:solidFill>
                  <a:srgbClr val="927037"/>
                </a:solidFill>
                <a:latin typeface="Roboto Condensed"/>
              </a:rPr>
              <a:t>viết</a:t>
            </a:r>
            <a:r>
              <a:rPr lang="en-US" sz="3832" dirty="0">
                <a:solidFill>
                  <a:srgbClr val="927037"/>
                </a:solidFill>
                <a:latin typeface="Roboto Condensed"/>
              </a:rPr>
              <a:t> </a:t>
            </a:r>
            <a:r>
              <a:rPr lang="en-US" sz="3832" dirty="0" err="1">
                <a:solidFill>
                  <a:srgbClr val="927037"/>
                </a:solidFill>
                <a:latin typeface="Roboto Condensed"/>
              </a:rPr>
              <a:t>cần</a:t>
            </a:r>
            <a:r>
              <a:rPr lang="en-US" sz="3832" dirty="0">
                <a:solidFill>
                  <a:srgbClr val="927037"/>
                </a:solidFill>
                <a:latin typeface="Roboto Condensed"/>
              </a:rPr>
              <a:t> </a:t>
            </a:r>
            <a:r>
              <a:rPr lang="en-US" sz="3832" dirty="0" err="1">
                <a:solidFill>
                  <a:srgbClr val="927037"/>
                </a:solidFill>
                <a:latin typeface="Roboto Condensed"/>
              </a:rPr>
              <a:t>quan</a:t>
            </a:r>
            <a:r>
              <a:rPr lang="en-US" sz="3832" dirty="0">
                <a:solidFill>
                  <a:srgbClr val="927037"/>
                </a:solidFill>
                <a:latin typeface="Roboto Condensed"/>
              </a:rPr>
              <a:t> </a:t>
            </a:r>
            <a:r>
              <a:rPr lang="en-US" sz="3832" dirty="0" err="1">
                <a:solidFill>
                  <a:srgbClr val="927037"/>
                </a:solidFill>
                <a:latin typeface="Roboto Condensed"/>
              </a:rPr>
              <a:t>tâm</a:t>
            </a:r>
            <a:r>
              <a:rPr lang="en-US" sz="3832" dirty="0">
                <a:solidFill>
                  <a:srgbClr val="927037"/>
                </a:solidFill>
                <a:latin typeface="Roboto Condensed"/>
              </a:rPr>
              <a:t> </a:t>
            </a:r>
            <a:r>
              <a:rPr lang="en-US" sz="3832" dirty="0" err="1">
                <a:solidFill>
                  <a:srgbClr val="927037"/>
                </a:solidFill>
                <a:latin typeface="Roboto Condensed"/>
              </a:rPr>
              <a:t>giải</a:t>
            </a:r>
            <a:r>
              <a:rPr lang="en-US" sz="3832" dirty="0">
                <a:solidFill>
                  <a:srgbClr val="927037"/>
                </a:solidFill>
                <a:latin typeface="Roboto Condensed"/>
              </a:rPr>
              <a:t> </a:t>
            </a:r>
            <a:r>
              <a:rPr lang="en-US" sz="3832" dirty="0" err="1">
                <a:solidFill>
                  <a:srgbClr val="927037"/>
                </a:solidFill>
                <a:latin typeface="Roboto Condensed"/>
              </a:rPr>
              <a:t>quyết</a:t>
            </a:r>
            <a:r>
              <a:rPr lang="en-US" sz="3832" dirty="0">
                <a:solidFill>
                  <a:srgbClr val="927037"/>
                </a:solidFill>
                <a:latin typeface="Roboto Condensed"/>
              </a:rPr>
              <a:t>.</a:t>
            </a:r>
          </a:p>
          <a:p>
            <a:pPr algn="just">
              <a:lnSpc>
                <a:spcPts val="5365"/>
              </a:lnSpc>
            </a:pPr>
            <a:r>
              <a:rPr lang="en-US" sz="3832" dirty="0">
                <a:solidFill>
                  <a:srgbClr val="927037"/>
                </a:solidFill>
                <a:latin typeface="Roboto Condensed"/>
              </a:rPr>
              <a:t>- </a:t>
            </a:r>
            <a:r>
              <a:rPr lang="en-US" sz="3832" dirty="0" err="1">
                <a:solidFill>
                  <a:srgbClr val="927037"/>
                </a:solidFill>
                <a:latin typeface="Roboto Condensed"/>
              </a:rPr>
              <a:t>Hệ</a:t>
            </a:r>
            <a:r>
              <a:rPr lang="en-US" sz="3832" dirty="0">
                <a:solidFill>
                  <a:srgbClr val="927037"/>
                </a:solidFill>
                <a:latin typeface="Roboto Condensed"/>
              </a:rPr>
              <a:t> </a:t>
            </a:r>
            <a:r>
              <a:rPr lang="en-US" sz="3832" dirty="0" err="1">
                <a:solidFill>
                  <a:srgbClr val="927037"/>
                </a:solidFill>
                <a:latin typeface="Roboto Condensed"/>
              </a:rPr>
              <a:t>thống</a:t>
            </a:r>
            <a:r>
              <a:rPr lang="en-US" sz="3832" dirty="0">
                <a:solidFill>
                  <a:srgbClr val="927037"/>
                </a:solidFill>
                <a:latin typeface="Roboto Condensed"/>
              </a:rPr>
              <a:t> </a:t>
            </a:r>
            <a:r>
              <a:rPr lang="en-US" sz="3832" dirty="0" err="1">
                <a:solidFill>
                  <a:srgbClr val="927037"/>
                </a:solidFill>
                <a:latin typeface="Roboto Condensed"/>
              </a:rPr>
              <a:t>luận</a:t>
            </a:r>
            <a:r>
              <a:rPr lang="en-US" sz="3832" dirty="0">
                <a:solidFill>
                  <a:srgbClr val="927037"/>
                </a:solidFill>
                <a:latin typeface="Roboto Condensed"/>
              </a:rPr>
              <a:t> </a:t>
            </a:r>
            <a:r>
              <a:rPr lang="en-US" sz="3832" dirty="0" err="1">
                <a:solidFill>
                  <a:srgbClr val="927037"/>
                </a:solidFill>
                <a:latin typeface="Roboto Condensed"/>
              </a:rPr>
              <a:t>điểm</a:t>
            </a:r>
            <a:r>
              <a:rPr lang="en-US" sz="3832" dirty="0">
                <a:solidFill>
                  <a:srgbClr val="927037"/>
                </a:solidFill>
                <a:latin typeface="Roboto Condensed"/>
              </a:rPr>
              <a:t> </a:t>
            </a:r>
            <a:r>
              <a:rPr lang="en-US" sz="3832" dirty="0" err="1">
                <a:solidFill>
                  <a:srgbClr val="927037"/>
                </a:solidFill>
                <a:latin typeface="Roboto Condensed"/>
              </a:rPr>
              <a:t>cần</a:t>
            </a:r>
            <a:r>
              <a:rPr lang="en-US" sz="3832" dirty="0">
                <a:solidFill>
                  <a:srgbClr val="927037"/>
                </a:solidFill>
                <a:latin typeface="Roboto Condensed"/>
              </a:rPr>
              <a:t> </a:t>
            </a:r>
            <a:r>
              <a:rPr lang="en-US" sz="3832" dirty="0" err="1">
                <a:solidFill>
                  <a:srgbClr val="927037"/>
                </a:solidFill>
                <a:latin typeface="Roboto Condensed"/>
              </a:rPr>
              <a:t>chặt</a:t>
            </a:r>
            <a:r>
              <a:rPr lang="en-US" sz="3832" dirty="0">
                <a:solidFill>
                  <a:srgbClr val="927037"/>
                </a:solidFill>
                <a:latin typeface="Roboto Condensed"/>
              </a:rPr>
              <a:t> </a:t>
            </a:r>
            <a:r>
              <a:rPr lang="en-US" sz="3832" dirty="0" err="1">
                <a:solidFill>
                  <a:srgbClr val="927037"/>
                </a:solidFill>
                <a:latin typeface="Roboto Condensed"/>
              </a:rPr>
              <a:t>chẽ</a:t>
            </a:r>
            <a:r>
              <a:rPr lang="en-US" sz="3832" dirty="0">
                <a:solidFill>
                  <a:srgbClr val="927037"/>
                </a:solidFill>
                <a:latin typeface="Roboto Condensed"/>
              </a:rPr>
              <a:t>; </a:t>
            </a:r>
            <a:r>
              <a:rPr lang="en-US" sz="3832" dirty="0" err="1">
                <a:solidFill>
                  <a:srgbClr val="927037"/>
                </a:solidFill>
                <a:latin typeface="Roboto Condensed"/>
              </a:rPr>
              <a:t>lí</a:t>
            </a:r>
            <a:r>
              <a:rPr lang="en-US" sz="3832" dirty="0">
                <a:solidFill>
                  <a:srgbClr val="927037"/>
                </a:solidFill>
                <a:latin typeface="Roboto Condensed"/>
              </a:rPr>
              <a:t> </a:t>
            </a:r>
            <a:r>
              <a:rPr lang="en-US" sz="3832" dirty="0" err="1">
                <a:solidFill>
                  <a:srgbClr val="927037"/>
                </a:solidFill>
                <a:latin typeface="Roboto Condensed"/>
              </a:rPr>
              <a:t>lẽ</a:t>
            </a:r>
            <a:r>
              <a:rPr lang="en-US" sz="3832" dirty="0">
                <a:solidFill>
                  <a:srgbClr val="927037"/>
                </a:solidFill>
                <a:latin typeface="Roboto Condensed"/>
              </a:rPr>
              <a:t> </a:t>
            </a:r>
            <a:r>
              <a:rPr lang="en-US" sz="3832" dirty="0" err="1">
                <a:solidFill>
                  <a:srgbClr val="927037"/>
                </a:solidFill>
                <a:latin typeface="Roboto Condensed"/>
              </a:rPr>
              <a:t>cần</a:t>
            </a:r>
            <a:r>
              <a:rPr lang="en-US" sz="3832" dirty="0">
                <a:solidFill>
                  <a:srgbClr val="927037"/>
                </a:solidFill>
                <a:latin typeface="Roboto Condensed"/>
              </a:rPr>
              <a:t> </a:t>
            </a:r>
            <a:r>
              <a:rPr lang="en-US" sz="3832" dirty="0" err="1">
                <a:solidFill>
                  <a:srgbClr val="927037"/>
                </a:solidFill>
                <a:latin typeface="Roboto Condensed"/>
              </a:rPr>
              <a:t>sáng</a:t>
            </a:r>
            <a:r>
              <a:rPr lang="en-US" sz="3832" dirty="0">
                <a:solidFill>
                  <a:srgbClr val="927037"/>
                </a:solidFill>
                <a:latin typeface="Roboto Condensed"/>
              </a:rPr>
              <a:t> </a:t>
            </a:r>
            <a:r>
              <a:rPr lang="en-US" sz="3832" dirty="0" err="1">
                <a:solidFill>
                  <a:srgbClr val="927037"/>
                </a:solidFill>
                <a:latin typeface="Roboto Condensed"/>
              </a:rPr>
              <a:t>rõ</a:t>
            </a:r>
            <a:r>
              <a:rPr lang="en-US" sz="3832" dirty="0">
                <a:solidFill>
                  <a:srgbClr val="927037"/>
                </a:solidFill>
                <a:latin typeface="Roboto Condensed"/>
              </a:rPr>
              <a:t> </a:t>
            </a:r>
            <a:r>
              <a:rPr lang="en-US" sz="3832" dirty="0" err="1">
                <a:solidFill>
                  <a:srgbClr val="927037"/>
                </a:solidFill>
                <a:latin typeface="Roboto Condensed"/>
              </a:rPr>
              <a:t>hợp</a:t>
            </a:r>
            <a:r>
              <a:rPr lang="en-US" sz="3832" dirty="0">
                <a:solidFill>
                  <a:srgbClr val="927037"/>
                </a:solidFill>
                <a:latin typeface="Roboto Condensed"/>
              </a:rPr>
              <a:t> </a:t>
            </a:r>
            <a:r>
              <a:rPr lang="en-US" sz="3832" dirty="0" err="1">
                <a:solidFill>
                  <a:srgbClr val="927037"/>
                </a:solidFill>
                <a:latin typeface="Roboto Condensed"/>
              </a:rPr>
              <a:t>lí</a:t>
            </a:r>
            <a:r>
              <a:rPr lang="en-US" sz="3832" dirty="0">
                <a:solidFill>
                  <a:srgbClr val="927037"/>
                </a:solidFill>
                <a:latin typeface="Roboto Condensed"/>
              </a:rPr>
              <a:t>; </a:t>
            </a:r>
            <a:r>
              <a:rPr lang="en-US" sz="3832" dirty="0" err="1">
                <a:solidFill>
                  <a:srgbClr val="927037"/>
                </a:solidFill>
                <a:latin typeface="Roboto Condensed"/>
              </a:rPr>
              <a:t>bằng</a:t>
            </a:r>
            <a:r>
              <a:rPr lang="en-US" sz="3832" dirty="0">
                <a:solidFill>
                  <a:srgbClr val="927037"/>
                </a:solidFill>
                <a:latin typeface="Roboto Condensed"/>
              </a:rPr>
              <a:t> </a:t>
            </a:r>
            <a:r>
              <a:rPr lang="en-US" sz="3832" dirty="0" err="1">
                <a:solidFill>
                  <a:srgbClr val="927037"/>
                </a:solidFill>
                <a:latin typeface="Roboto Condensed"/>
              </a:rPr>
              <a:t>chứng</a:t>
            </a:r>
            <a:r>
              <a:rPr lang="en-US" sz="3832" dirty="0">
                <a:solidFill>
                  <a:srgbClr val="927037"/>
                </a:solidFill>
                <a:latin typeface="Roboto Condensed"/>
              </a:rPr>
              <a:t> </a:t>
            </a:r>
            <a:r>
              <a:rPr lang="en-US" sz="3832" dirty="0" err="1">
                <a:solidFill>
                  <a:srgbClr val="927037"/>
                </a:solidFill>
                <a:latin typeface="Roboto Condensed"/>
              </a:rPr>
              <a:t>cần</a:t>
            </a:r>
            <a:r>
              <a:rPr lang="en-US" sz="3832" dirty="0">
                <a:solidFill>
                  <a:srgbClr val="927037"/>
                </a:solidFill>
                <a:latin typeface="Roboto Condensed"/>
              </a:rPr>
              <a:t> </a:t>
            </a:r>
            <a:r>
              <a:rPr lang="en-US" sz="3832" dirty="0" err="1">
                <a:solidFill>
                  <a:srgbClr val="927037"/>
                </a:solidFill>
                <a:latin typeface="Roboto Condensed"/>
              </a:rPr>
              <a:t>đầy</a:t>
            </a:r>
            <a:r>
              <a:rPr lang="en-US" sz="3832" dirty="0">
                <a:solidFill>
                  <a:srgbClr val="927037"/>
                </a:solidFill>
                <a:latin typeface="Roboto Condensed"/>
              </a:rPr>
              <a:t> </a:t>
            </a:r>
            <a:r>
              <a:rPr lang="en-US" sz="3832" dirty="0" err="1">
                <a:solidFill>
                  <a:srgbClr val="927037"/>
                </a:solidFill>
                <a:latin typeface="Roboto Condensed"/>
              </a:rPr>
              <a:t>đủ</a:t>
            </a:r>
            <a:r>
              <a:rPr lang="en-US" sz="3832" dirty="0">
                <a:solidFill>
                  <a:srgbClr val="927037"/>
                </a:solidFill>
                <a:latin typeface="Roboto Condensed"/>
              </a:rPr>
              <a:t>, </a:t>
            </a:r>
            <a:r>
              <a:rPr lang="en-US" sz="3832" dirty="0" err="1">
                <a:solidFill>
                  <a:srgbClr val="927037"/>
                </a:solidFill>
                <a:latin typeface="Roboto Condensed"/>
              </a:rPr>
              <a:t>đa</a:t>
            </a:r>
            <a:r>
              <a:rPr lang="en-US" sz="3832" dirty="0">
                <a:solidFill>
                  <a:srgbClr val="927037"/>
                </a:solidFill>
                <a:latin typeface="Roboto Condensed"/>
              </a:rPr>
              <a:t> </a:t>
            </a:r>
            <a:r>
              <a:rPr lang="en-US" sz="3832" dirty="0" err="1">
                <a:solidFill>
                  <a:srgbClr val="927037"/>
                </a:solidFill>
                <a:latin typeface="Roboto Condensed"/>
              </a:rPr>
              <a:t>dạng</a:t>
            </a:r>
            <a:r>
              <a:rPr lang="en-US" sz="3832" dirty="0">
                <a:solidFill>
                  <a:srgbClr val="927037"/>
                </a:solidFill>
                <a:latin typeface="Roboto Condensed"/>
              </a:rPr>
              <a:t> (</a:t>
            </a:r>
            <a:r>
              <a:rPr lang="en-US" sz="3832" dirty="0" err="1">
                <a:solidFill>
                  <a:srgbClr val="927037"/>
                </a:solidFill>
                <a:latin typeface="Roboto Condensed"/>
              </a:rPr>
              <a:t>số</a:t>
            </a:r>
            <a:r>
              <a:rPr lang="en-US" sz="3832" dirty="0">
                <a:solidFill>
                  <a:srgbClr val="927037"/>
                </a:solidFill>
                <a:latin typeface="Roboto Condensed"/>
              </a:rPr>
              <a:t> </a:t>
            </a:r>
            <a:r>
              <a:rPr lang="en-US" sz="3832" dirty="0" err="1">
                <a:solidFill>
                  <a:srgbClr val="927037"/>
                </a:solidFill>
                <a:latin typeface="Roboto Condensed"/>
              </a:rPr>
              <a:t>liệu</a:t>
            </a:r>
            <a:r>
              <a:rPr lang="en-US" sz="3832" dirty="0">
                <a:solidFill>
                  <a:srgbClr val="927037"/>
                </a:solidFill>
                <a:latin typeface="Roboto Condensed"/>
              </a:rPr>
              <a:t> </a:t>
            </a:r>
            <a:r>
              <a:rPr lang="en-US" sz="3832" dirty="0" err="1">
                <a:solidFill>
                  <a:srgbClr val="927037"/>
                </a:solidFill>
                <a:latin typeface="Roboto Condensed"/>
              </a:rPr>
              <a:t>thống</a:t>
            </a:r>
            <a:r>
              <a:rPr lang="en-US" sz="3832" dirty="0">
                <a:solidFill>
                  <a:srgbClr val="927037"/>
                </a:solidFill>
                <a:latin typeface="Roboto Condensed"/>
              </a:rPr>
              <a:t> </a:t>
            </a:r>
            <a:r>
              <a:rPr lang="en-US" sz="3832" dirty="0" err="1">
                <a:solidFill>
                  <a:srgbClr val="927037"/>
                </a:solidFill>
                <a:latin typeface="Roboto Condensed"/>
              </a:rPr>
              <a:t>kê</a:t>
            </a:r>
            <a:r>
              <a:rPr lang="en-US" sz="3832" dirty="0">
                <a:solidFill>
                  <a:srgbClr val="927037"/>
                </a:solidFill>
                <a:latin typeface="Roboto Condensed"/>
              </a:rPr>
              <a:t>, ý </a:t>
            </a:r>
            <a:r>
              <a:rPr lang="en-US" sz="3832" dirty="0" err="1">
                <a:solidFill>
                  <a:srgbClr val="927037"/>
                </a:solidFill>
                <a:latin typeface="Roboto Condensed"/>
              </a:rPr>
              <a:t>kiến</a:t>
            </a:r>
            <a:r>
              <a:rPr lang="en-US" sz="3832" dirty="0">
                <a:solidFill>
                  <a:srgbClr val="927037"/>
                </a:solidFill>
                <a:latin typeface="Roboto Condensed"/>
              </a:rPr>
              <a:t> </a:t>
            </a:r>
            <a:r>
              <a:rPr lang="en-US" sz="3832" dirty="0" err="1">
                <a:solidFill>
                  <a:srgbClr val="927037"/>
                </a:solidFill>
                <a:latin typeface="Roboto Condensed"/>
              </a:rPr>
              <a:t>chuyên</a:t>
            </a:r>
            <a:r>
              <a:rPr lang="en-US" sz="3832" dirty="0">
                <a:solidFill>
                  <a:srgbClr val="927037"/>
                </a:solidFill>
                <a:latin typeface="Roboto Condensed"/>
              </a:rPr>
              <a:t> </a:t>
            </a:r>
            <a:r>
              <a:rPr lang="en-US" sz="3832" dirty="0" err="1">
                <a:solidFill>
                  <a:srgbClr val="927037"/>
                </a:solidFill>
                <a:latin typeface="Roboto Condensed"/>
              </a:rPr>
              <a:t>gia</a:t>
            </a:r>
            <a:r>
              <a:rPr lang="en-US" sz="3832" dirty="0">
                <a:solidFill>
                  <a:srgbClr val="927037"/>
                </a:solidFill>
                <a:latin typeface="Roboto Condensed"/>
              </a:rPr>
              <a:t>,…)</a:t>
            </a:r>
          </a:p>
          <a:p>
            <a:pPr algn="just">
              <a:lnSpc>
                <a:spcPts val="5365"/>
              </a:lnSpc>
            </a:pPr>
            <a:r>
              <a:rPr lang="en-US" sz="3832" dirty="0">
                <a:solidFill>
                  <a:srgbClr val="927037"/>
                </a:solidFill>
                <a:latin typeface="Roboto Condensed"/>
              </a:rPr>
              <a:t>- Khi </a:t>
            </a:r>
            <a:r>
              <a:rPr lang="en-US" sz="3832" dirty="0" err="1">
                <a:solidFill>
                  <a:srgbClr val="927037"/>
                </a:solidFill>
                <a:latin typeface="Roboto Condensed"/>
              </a:rPr>
              <a:t>phản</a:t>
            </a:r>
            <a:r>
              <a:rPr lang="en-US" sz="3832" dirty="0">
                <a:solidFill>
                  <a:srgbClr val="927037"/>
                </a:solidFill>
                <a:latin typeface="Roboto Condensed"/>
              </a:rPr>
              <a:t> </a:t>
            </a:r>
            <a:r>
              <a:rPr lang="en-US" sz="3832" dirty="0" err="1">
                <a:solidFill>
                  <a:srgbClr val="927037"/>
                </a:solidFill>
                <a:latin typeface="Roboto Condensed"/>
              </a:rPr>
              <a:t>bác</a:t>
            </a:r>
            <a:r>
              <a:rPr lang="en-US" sz="3832" dirty="0">
                <a:solidFill>
                  <a:srgbClr val="927037"/>
                </a:solidFill>
                <a:latin typeface="Roboto Condensed"/>
              </a:rPr>
              <a:t> </a:t>
            </a:r>
            <a:r>
              <a:rPr lang="en-US" sz="3832" dirty="0" err="1">
                <a:solidFill>
                  <a:srgbClr val="927037"/>
                </a:solidFill>
                <a:latin typeface="Roboto Condensed"/>
              </a:rPr>
              <a:t>những</a:t>
            </a:r>
            <a:r>
              <a:rPr lang="en-US" sz="3832" dirty="0">
                <a:solidFill>
                  <a:srgbClr val="927037"/>
                </a:solidFill>
                <a:latin typeface="Roboto Condensed"/>
              </a:rPr>
              <a:t> ý </a:t>
            </a:r>
            <a:r>
              <a:rPr lang="en-US" sz="3832" dirty="0" err="1">
                <a:solidFill>
                  <a:srgbClr val="927037"/>
                </a:solidFill>
                <a:latin typeface="Roboto Condensed"/>
              </a:rPr>
              <a:t>kiến</a:t>
            </a:r>
            <a:r>
              <a:rPr lang="en-US" sz="3832" dirty="0">
                <a:solidFill>
                  <a:srgbClr val="927037"/>
                </a:solidFill>
                <a:latin typeface="Roboto Condensed"/>
              </a:rPr>
              <a:t> </a:t>
            </a:r>
            <a:r>
              <a:rPr lang="en-US" sz="3832" dirty="0" err="1">
                <a:solidFill>
                  <a:srgbClr val="927037"/>
                </a:solidFill>
                <a:latin typeface="Roboto Condensed"/>
              </a:rPr>
              <a:t>trái</a:t>
            </a:r>
            <a:r>
              <a:rPr lang="en-US" sz="3832" dirty="0">
                <a:solidFill>
                  <a:srgbClr val="927037"/>
                </a:solidFill>
                <a:latin typeface="Roboto Condensed"/>
              </a:rPr>
              <a:t> </a:t>
            </a:r>
            <a:r>
              <a:rPr lang="en-US" sz="3832" dirty="0" err="1">
                <a:solidFill>
                  <a:srgbClr val="927037"/>
                </a:solidFill>
                <a:latin typeface="Roboto Condensed"/>
              </a:rPr>
              <a:t>chiều</a:t>
            </a:r>
            <a:r>
              <a:rPr lang="en-US" sz="3832" dirty="0">
                <a:solidFill>
                  <a:srgbClr val="927037"/>
                </a:solidFill>
                <a:latin typeface="Roboto Condensed"/>
              </a:rPr>
              <a:t>, </a:t>
            </a:r>
            <a:r>
              <a:rPr lang="en-US" sz="3832" dirty="0" err="1">
                <a:solidFill>
                  <a:srgbClr val="927037"/>
                </a:solidFill>
                <a:latin typeface="Roboto Condensed"/>
              </a:rPr>
              <a:t>cần</a:t>
            </a:r>
            <a:r>
              <a:rPr lang="en-US" sz="3832" dirty="0">
                <a:solidFill>
                  <a:srgbClr val="927037"/>
                </a:solidFill>
                <a:latin typeface="Roboto Condensed"/>
              </a:rPr>
              <a:t> </a:t>
            </a:r>
            <a:r>
              <a:rPr lang="en-US" sz="3832" dirty="0" err="1">
                <a:solidFill>
                  <a:srgbClr val="927037"/>
                </a:solidFill>
                <a:latin typeface="Roboto Condensed"/>
              </a:rPr>
              <a:t>sử</a:t>
            </a:r>
            <a:r>
              <a:rPr lang="en-US" sz="3832" dirty="0">
                <a:solidFill>
                  <a:srgbClr val="927037"/>
                </a:solidFill>
                <a:latin typeface="Roboto Condensed"/>
              </a:rPr>
              <a:t> </a:t>
            </a:r>
            <a:r>
              <a:rPr lang="en-US" sz="3832" dirty="0" err="1">
                <a:solidFill>
                  <a:srgbClr val="927037"/>
                </a:solidFill>
                <a:latin typeface="Roboto Condensed"/>
              </a:rPr>
              <a:t>dụng</a:t>
            </a:r>
            <a:r>
              <a:rPr lang="en-US" sz="3832" dirty="0">
                <a:solidFill>
                  <a:srgbClr val="927037"/>
                </a:solidFill>
                <a:latin typeface="Roboto Condensed"/>
              </a:rPr>
              <a:t> </a:t>
            </a:r>
            <a:r>
              <a:rPr lang="en-US" sz="3832" dirty="0" err="1">
                <a:solidFill>
                  <a:srgbClr val="927037"/>
                </a:solidFill>
                <a:latin typeface="Roboto Condensed"/>
              </a:rPr>
              <a:t>lời</a:t>
            </a:r>
            <a:r>
              <a:rPr lang="en-US" sz="3832" dirty="0">
                <a:solidFill>
                  <a:srgbClr val="927037"/>
                </a:solidFill>
                <a:latin typeface="Roboto Condensed"/>
              </a:rPr>
              <a:t> </a:t>
            </a:r>
            <a:r>
              <a:rPr lang="en-US" sz="3832" dirty="0" err="1">
                <a:solidFill>
                  <a:srgbClr val="927037"/>
                </a:solidFill>
                <a:latin typeface="Roboto Condensed"/>
              </a:rPr>
              <a:t>lẽ</a:t>
            </a:r>
            <a:r>
              <a:rPr lang="en-US" sz="3832" dirty="0">
                <a:solidFill>
                  <a:srgbClr val="927037"/>
                </a:solidFill>
                <a:latin typeface="Roboto Condensed"/>
              </a:rPr>
              <a:t>, </a:t>
            </a:r>
            <a:r>
              <a:rPr lang="en-US" sz="3832" dirty="0" err="1">
                <a:solidFill>
                  <a:srgbClr val="927037"/>
                </a:solidFill>
                <a:latin typeface="Roboto Condensed"/>
              </a:rPr>
              <a:t>giọng</a:t>
            </a:r>
            <a:r>
              <a:rPr lang="en-US" sz="3832" dirty="0">
                <a:solidFill>
                  <a:srgbClr val="927037"/>
                </a:solidFill>
                <a:latin typeface="Roboto Condensed"/>
              </a:rPr>
              <a:t> </a:t>
            </a:r>
            <a:r>
              <a:rPr lang="en-US" sz="3832" dirty="0" err="1">
                <a:solidFill>
                  <a:srgbClr val="927037"/>
                </a:solidFill>
                <a:latin typeface="Roboto Condensed"/>
              </a:rPr>
              <a:t>điệu</a:t>
            </a:r>
            <a:r>
              <a:rPr lang="en-US" sz="3832" dirty="0">
                <a:solidFill>
                  <a:srgbClr val="927037"/>
                </a:solidFill>
                <a:latin typeface="Roboto Condensed"/>
              </a:rPr>
              <a:t> </a:t>
            </a:r>
            <a:r>
              <a:rPr lang="en-US" sz="3832" dirty="0" err="1">
                <a:solidFill>
                  <a:srgbClr val="927037"/>
                </a:solidFill>
                <a:latin typeface="Roboto Condensed"/>
              </a:rPr>
              <a:t>đúng</a:t>
            </a:r>
            <a:r>
              <a:rPr lang="en-US" sz="3832" dirty="0">
                <a:solidFill>
                  <a:srgbClr val="927037"/>
                </a:solidFill>
                <a:latin typeface="Roboto Condensed"/>
              </a:rPr>
              <a:t> </a:t>
            </a:r>
            <a:r>
              <a:rPr lang="en-US" sz="3832" dirty="0" err="1">
                <a:solidFill>
                  <a:srgbClr val="927037"/>
                </a:solidFill>
                <a:latin typeface="Roboto Condensed"/>
              </a:rPr>
              <a:t>mực</a:t>
            </a:r>
            <a:r>
              <a:rPr lang="en-US" sz="3832" dirty="0">
                <a:solidFill>
                  <a:srgbClr val="927037"/>
                </a:solidFill>
                <a:latin typeface="Roboto Condensed"/>
              </a:rPr>
              <a:t>.</a:t>
            </a:r>
          </a:p>
          <a:p>
            <a:pPr algn="just">
              <a:lnSpc>
                <a:spcPts val="5365"/>
              </a:lnSpc>
            </a:pPr>
            <a:endParaRPr lang="en-US" sz="3832" dirty="0">
              <a:solidFill>
                <a:srgbClr val="927037"/>
              </a:solidFill>
              <a:latin typeface="Roboto Condensed"/>
            </a:endParaRPr>
          </a:p>
        </p:txBody>
      </p:sp>
      <p:sp>
        <p:nvSpPr>
          <p:cNvPr id="30" name="TextBox 30"/>
          <p:cNvSpPr txBox="1"/>
          <p:nvPr/>
        </p:nvSpPr>
        <p:spPr>
          <a:xfrm>
            <a:off x="3788760" y="2610773"/>
            <a:ext cx="6579543" cy="1080297"/>
          </a:xfrm>
          <a:prstGeom prst="rect">
            <a:avLst/>
          </a:prstGeom>
        </p:spPr>
        <p:txBody>
          <a:bodyPr lIns="0" tIns="0" rIns="0" bIns="0" rtlCol="0" anchor="t">
            <a:spAutoFit/>
          </a:bodyPr>
          <a:lstStyle/>
          <a:p>
            <a:pPr algn="ctr">
              <a:lnSpc>
                <a:spcPts val="8324"/>
              </a:lnSpc>
            </a:pPr>
            <a:r>
              <a:rPr lang="en-US" sz="5945">
                <a:solidFill>
                  <a:srgbClr val="927037"/>
                </a:solidFill>
                <a:latin typeface="#9Slide05 IcielSanelma"/>
              </a:rPr>
              <a:t>Những chú ý khi viết bài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arn(inVertical)">
                                      <p:cBhvr>
                                        <p:cTn id="18" dur="500"/>
                                        <p:tgtEl>
                                          <p:spTgt spid="29"/>
                                        </p:tgtEl>
                                      </p:cBhvr>
                                    </p:animEffect>
                                  </p:childTnLst>
                                </p:cTn>
                              </p:par>
                              <p:par>
                                <p:cTn id="19" presetID="16" presetClass="entr" presetSubtype="21"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500"/>
                                        <p:tgtEl>
                                          <p:spTgt spid="24"/>
                                        </p:tgtEl>
                                      </p:cBhvr>
                                    </p:animEffect>
                                  </p:childTnLst>
                                </p:cTn>
                              </p:par>
                              <p:par>
                                <p:cTn id="22" presetID="16" presetClass="entr" presetSubtype="21"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inVertic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4" name="Group 4"/>
          <p:cNvGrpSpPr/>
          <p:nvPr/>
        </p:nvGrpSpPr>
        <p:grpSpPr>
          <a:xfrm>
            <a:off x="1028700" y="1409608"/>
            <a:ext cx="4678648" cy="1106175"/>
            <a:chOff x="0" y="0"/>
            <a:chExt cx="1232237" cy="291338"/>
          </a:xfrm>
        </p:grpSpPr>
        <p:sp>
          <p:nvSpPr>
            <p:cNvPr id="5" name="Freeform 5"/>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6" name="TextBox 6"/>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7" name="Group 7"/>
          <p:cNvGrpSpPr/>
          <p:nvPr/>
        </p:nvGrpSpPr>
        <p:grpSpPr>
          <a:xfrm>
            <a:off x="6763998" y="1409608"/>
            <a:ext cx="4678648" cy="1106175"/>
            <a:chOff x="0" y="0"/>
            <a:chExt cx="1232237" cy="291338"/>
          </a:xfrm>
        </p:grpSpPr>
        <p:sp>
          <p:nvSpPr>
            <p:cNvPr id="8" name="Freeform 8"/>
            <p:cNvSpPr/>
            <p:nvPr/>
          </p:nvSpPr>
          <p:spPr>
            <a:xfrm>
              <a:off x="0" y="0"/>
              <a:ext cx="1232237" cy="291338"/>
            </a:xfrm>
            <a:custGeom>
              <a:avLst/>
              <a:gdLst/>
              <a:ahLst/>
              <a:cxnLst/>
              <a:rect l="l" t="t" r="r" b="b"/>
              <a:pathLst>
                <a:path w="1232237" h="291338">
                  <a:moveTo>
                    <a:pt x="51297" y="0"/>
                  </a:moveTo>
                  <a:lnTo>
                    <a:pt x="1180940" y="0"/>
                  </a:lnTo>
                  <a:cubicBezTo>
                    <a:pt x="1194545" y="0"/>
                    <a:pt x="1207592" y="5404"/>
                    <a:pt x="1217212" y="15024"/>
                  </a:cubicBezTo>
                  <a:cubicBezTo>
                    <a:pt x="1226832" y="24644"/>
                    <a:pt x="1232237" y="37692"/>
                    <a:pt x="1232237" y="51297"/>
                  </a:cubicBezTo>
                  <a:lnTo>
                    <a:pt x="1232237" y="240042"/>
                  </a:lnTo>
                  <a:cubicBezTo>
                    <a:pt x="1232237" y="253646"/>
                    <a:pt x="1226832" y="266694"/>
                    <a:pt x="1217212" y="276314"/>
                  </a:cubicBezTo>
                  <a:cubicBezTo>
                    <a:pt x="1207592" y="285934"/>
                    <a:pt x="1194545" y="291338"/>
                    <a:pt x="1180940" y="291338"/>
                  </a:cubicBezTo>
                  <a:lnTo>
                    <a:pt x="51297" y="291338"/>
                  </a:lnTo>
                  <a:cubicBezTo>
                    <a:pt x="22966" y="291338"/>
                    <a:pt x="0" y="268372"/>
                    <a:pt x="0" y="240042"/>
                  </a:cubicBezTo>
                  <a:lnTo>
                    <a:pt x="0" y="51297"/>
                  </a:lnTo>
                  <a:cubicBezTo>
                    <a:pt x="0" y="37692"/>
                    <a:pt x="5404" y="24644"/>
                    <a:pt x="15024" y="15024"/>
                  </a:cubicBezTo>
                  <a:cubicBezTo>
                    <a:pt x="24644" y="5404"/>
                    <a:pt x="37692" y="0"/>
                    <a:pt x="51297" y="0"/>
                  </a:cubicBezTo>
                  <a:close/>
                </a:path>
              </a:pathLst>
            </a:custGeom>
            <a:solidFill>
              <a:srgbClr val="DD7853"/>
            </a:solidFill>
          </p:spPr>
        </p:sp>
        <p:sp>
          <p:nvSpPr>
            <p:cNvPr id="9" name="TextBox 9"/>
            <p:cNvSpPr txBox="1"/>
            <p:nvPr/>
          </p:nvSpPr>
          <p:spPr>
            <a:xfrm>
              <a:off x="0" y="-57150"/>
              <a:ext cx="1232237" cy="348488"/>
            </a:xfrm>
            <a:prstGeom prst="rect">
              <a:avLst/>
            </a:prstGeom>
          </p:spPr>
          <p:txBody>
            <a:bodyPr lIns="50800" tIns="50800" rIns="50800" bIns="50800" rtlCol="0" anchor="ctr"/>
            <a:lstStyle/>
            <a:p>
              <a:pPr algn="ctr">
                <a:lnSpc>
                  <a:spcPts val="3311"/>
                </a:lnSpc>
              </a:pPr>
              <a:endParaRPr/>
            </a:p>
          </p:txBody>
        </p:sp>
      </p:grpSp>
      <p:grpSp>
        <p:nvGrpSpPr>
          <p:cNvPr id="10" name="Group 10"/>
          <p:cNvGrpSpPr/>
          <p:nvPr/>
        </p:nvGrpSpPr>
        <p:grpSpPr>
          <a:xfrm>
            <a:off x="12447275" y="1409608"/>
            <a:ext cx="5123661" cy="1106175"/>
            <a:chOff x="0" y="0"/>
            <a:chExt cx="1349442" cy="291338"/>
          </a:xfrm>
        </p:grpSpPr>
        <p:sp>
          <p:nvSpPr>
            <p:cNvPr id="11" name="Freeform 11"/>
            <p:cNvSpPr/>
            <p:nvPr/>
          </p:nvSpPr>
          <p:spPr>
            <a:xfrm>
              <a:off x="0" y="0"/>
              <a:ext cx="1349442" cy="291338"/>
            </a:xfrm>
            <a:custGeom>
              <a:avLst/>
              <a:gdLst/>
              <a:ahLst/>
              <a:cxnLst/>
              <a:rect l="l" t="t" r="r" b="b"/>
              <a:pathLst>
                <a:path w="1349442" h="291338">
                  <a:moveTo>
                    <a:pt x="46841" y="0"/>
                  </a:moveTo>
                  <a:lnTo>
                    <a:pt x="1302600" y="0"/>
                  </a:lnTo>
                  <a:cubicBezTo>
                    <a:pt x="1328470" y="0"/>
                    <a:pt x="1349442" y="20972"/>
                    <a:pt x="1349442" y="46841"/>
                  </a:cubicBezTo>
                  <a:lnTo>
                    <a:pt x="1349442" y="244497"/>
                  </a:lnTo>
                  <a:cubicBezTo>
                    <a:pt x="1349442" y="270367"/>
                    <a:pt x="1328470" y="291338"/>
                    <a:pt x="1302600" y="291338"/>
                  </a:cubicBezTo>
                  <a:lnTo>
                    <a:pt x="46841" y="291338"/>
                  </a:lnTo>
                  <a:cubicBezTo>
                    <a:pt x="20972" y="291338"/>
                    <a:pt x="0" y="270367"/>
                    <a:pt x="0" y="244497"/>
                  </a:cubicBezTo>
                  <a:lnTo>
                    <a:pt x="0" y="46841"/>
                  </a:lnTo>
                  <a:cubicBezTo>
                    <a:pt x="0" y="20972"/>
                    <a:pt x="20972" y="0"/>
                    <a:pt x="46841" y="0"/>
                  </a:cubicBezTo>
                  <a:close/>
                </a:path>
              </a:pathLst>
            </a:custGeom>
            <a:solidFill>
              <a:srgbClr val="DD7853"/>
            </a:solidFill>
          </p:spPr>
        </p:sp>
        <p:sp>
          <p:nvSpPr>
            <p:cNvPr id="12" name="TextBox 12"/>
            <p:cNvSpPr txBox="1"/>
            <p:nvPr/>
          </p:nvSpPr>
          <p:spPr>
            <a:xfrm>
              <a:off x="0" y="-57150"/>
              <a:ext cx="1349442" cy="348488"/>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5881654" y="1640958"/>
            <a:ext cx="708038" cy="643476"/>
            <a:chOff x="0" y="0"/>
            <a:chExt cx="812800" cy="738684"/>
          </a:xfrm>
        </p:grpSpPr>
        <p:sp>
          <p:nvSpPr>
            <p:cNvPr id="14" name="Freeform 14"/>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5" name="TextBox 15"/>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1614096" y="1640958"/>
            <a:ext cx="708038" cy="643476"/>
            <a:chOff x="0" y="0"/>
            <a:chExt cx="812800" cy="738684"/>
          </a:xfrm>
        </p:grpSpPr>
        <p:sp>
          <p:nvSpPr>
            <p:cNvPr id="17" name="Freeform 17"/>
            <p:cNvSpPr/>
            <p:nvPr/>
          </p:nvSpPr>
          <p:spPr>
            <a:xfrm>
              <a:off x="0" y="0"/>
              <a:ext cx="812800" cy="738685"/>
            </a:xfrm>
            <a:custGeom>
              <a:avLst/>
              <a:gdLst/>
              <a:ahLst/>
              <a:cxnLst/>
              <a:rect l="l" t="t" r="r" b="b"/>
              <a:pathLst>
                <a:path w="812800" h="738685">
                  <a:moveTo>
                    <a:pt x="812800" y="369342"/>
                  </a:moveTo>
                  <a:lnTo>
                    <a:pt x="406400" y="0"/>
                  </a:lnTo>
                  <a:lnTo>
                    <a:pt x="406400" y="203200"/>
                  </a:lnTo>
                  <a:lnTo>
                    <a:pt x="0" y="203200"/>
                  </a:lnTo>
                  <a:lnTo>
                    <a:pt x="0" y="535485"/>
                  </a:lnTo>
                  <a:lnTo>
                    <a:pt x="406400" y="535485"/>
                  </a:lnTo>
                  <a:lnTo>
                    <a:pt x="406400" y="738685"/>
                  </a:lnTo>
                  <a:lnTo>
                    <a:pt x="812800" y="369342"/>
                  </a:lnTo>
                  <a:close/>
                </a:path>
              </a:pathLst>
            </a:custGeom>
            <a:solidFill>
              <a:srgbClr val="DD7853"/>
            </a:solidFill>
          </p:spPr>
        </p:sp>
        <p:sp>
          <p:nvSpPr>
            <p:cNvPr id="18" name="TextBox 18"/>
            <p:cNvSpPr txBox="1"/>
            <p:nvPr/>
          </p:nvSpPr>
          <p:spPr>
            <a:xfrm>
              <a:off x="0" y="146050"/>
              <a:ext cx="711200" cy="389434"/>
            </a:xfrm>
            <a:prstGeom prst="rect">
              <a:avLst/>
            </a:prstGeom>
          </p:spPr>
          <p:txBody>
            <a:bodyPr lIns="50800" tIns="50800" rIns="50800" bIns="50800" rtlCol="0" anchor="ctr"/>
            <a:lstStyle/>
            <a:p>
              <a:pPr algn="ctr">
                <a:lnSpc>
                  <a:spcPts val="3311"/>
                </a:lnSpc>
              </a:pPr>
              <a:endParaRPr/>
            </a:p>
          </p:txBody>
        </p:sp>
      </p:grpSp>
      <p:sp>
        <p:nvSpPr>
          <p:cNvPr id="19" name="Freeform 19"/>
          <p:cNvSpPr/>
          <p:nvPr/>
        </p:nvSpPr>
        <p:spPr>
          <a:xfrm rot="-522974" flipH="1">
            <a:off x="15748175" y="2367192"/>
            <a:ext cx="2237561" cy="1928370"/>
          </a:xfrm>
          <a:custGeom>
            <a:avLst/>
            <a:gdLst/>
            <a:ahLst/>
            <a:cxnLst/>
            <a:rect l="l" t="t" r="r" b="b"/>
            <a:pathLst>
              <a:path w="2237561" h="1928370">
                <a:moveTo>
                  <a:pt x="2237561" y="0"/>
                </a:moveTo>
                <a:lnTo>
                  <a:pt x="0" y="0"/>
                </a:lnTo>
                <a:lnTo>
                  <a:pt x="0" y="1928371"/>
                </a:lnTo>
                <a:lnTo>
                  <a:pt x="2237561" y="1928371"/>
                </a:lnTo>
                <a:lnTo>
                  <a:pt x="2237561"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20" name="Freeform 20"/>
          <p:cNvSpPr/>
          <p:nvPr/>
        </p:nvSpPr>
        <p:spPr>
          <a:xfrm>
            <a:off x="13107983" y="6794000"/>
            <a:ext cx="6041603" cy="3700482"/>
          </a:xfrm>
          <a:custGeom>
            <a:avLst/>
            <a:gdLst/>
            <a:ahLst/>
            <a:cxnLst/>
            <a:rect l="l" t="t" r="r" b="b"/>
            <a:pathLst>
              <a:path w="6041603" h="3700482">
                <a:moveTo>
                  <a:pt x="0" y="0"/>
                </a:moveTo>
                <a:lnTo>
                  <a:pt x="6041603" y="0"/>
                </a:lnTo>
                <a:lnTo>
                  <a:pt x="6041603" y="3700482"/>
                </a:lnTo>
                <a:lnTo>
                  <a:pt x="0" y="3700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21" name="Group 21"/>
          <p:cNvGrpSpPr/>
          <p:nvPr/>
        </p:nvGrpSpPr>
        <p:grpSpPr>
          <a:xfrm>
            <a:off x="855386" y="3054151"/>
            <a:ext cx="14659191" cy="5337990"/>
            <a:chOff x="0" y="0"/>
            <a:chExt cx="3860857" cy="1405890"/>
          </a:xfrm>
        </p:grpSpPr>
        <p:sp>
          <p:nvSpPr>
            <p:cNvPr id="22" name="Freeform 22"/>
            <p:cNvSpPr/>
            <p:nvPr/>
          </p:nvSpPr>
          <p:spPr>
            <a:xfrm>
              <a:off x="0" y="0"/>
              <a:ext cx="3860857" cy="1405890"/>
            </a:xfrm>
            <a:custGeom>
              <a:avLst/>
              <a:gdLst/>
              <a:ahLst/>
              <a:cxnLst/>
              <a:rect l="l" t="t" r="r" b="b"/>
              <a:pathLst>
                <a:path w="3860857" h="1405890">
                  <a:moveTo>
                    <a:pt x="26934" y="0"/>
                  </a:moveTo>
                  <a:lnTo>
                    <a:pt x="3833923" y="0"/>
                  </a:lnTo>
                  <a:cubicBezTo>
                    <a:pt x="3841066" y="0"/>
                    <a:pt x="3847917" y="2838"/>
                    <a:pt x="3852968" y="7889"/>
                  </a:cubicBezTo>
                  <a:cubicBezTo>
                    <a:pt x="3858019" y="12940"/>
                    <a:pt x="3860857" y="19791"/>
                    <a:pt x="3860857" y="26934"/>
                  </a:cubicBezTo>
                  <a:lnTo>
                    <a:pt x="3860857" y="1378956"/>
                  </a:lnTo>
                  <a:cubicBezTo>
                    <a:pt x="3860857" y="1386099"/>
                    <a:pt x="3858019" y="1392950"/>
                    <a:pt x="3852968" y="1398001"/>
                  </a:cubicBezTo>
                  <a:cubicBezTo>
                    <a:pt x="3847917" y="1403053"/>
                    <a:pt x="3841066" y="1405890"/>
                    <a:pt x="3833923" y="1405890"/>
                  </a:cubicBezTo>
                  <a:lnTo>
                    <a:pt x="26934" y="1405890"/>
                  </a:lnTo>
                  <a:cubicBezTo>
                    <a:pt x="19791" y="1405890"/>
                    <a:pt x="12940" y="1403053"/>
                    <a:pt x="7889" y="1398001"/>
                  </a:cubicBezTo>
                  <a:cubicBezTo>
                    <a:pt x="2838" y="1392950"/>
                    <a:pt x="0" y="1386099"/>
                    <a:pt x="0" y="1378956"/>
                  </a:cubicBezTo>
                  <a:lnTo>
                    <a:pt x="0" y="26934"/>
                  </a:lnTo>
                  <a:cubicBezTo>
                    <a:pt x="0" y="19791"/>
                    <a:pt x="2838" y="12940"/>
                    <a:pt x="7889" y="7889"/>
                  </a:cubicBezTo>
                  <a:cubicBezTo>
                    <a:pt x="12940" y="2838"/>
                    <a:pt x="19791" y="0"/>
                    <a:pt x="26934" y="0"/>
                  </a:cubicBezTo>
                  <a:close/>
                </a:path>
              </a:pathLst>
            </a:custGeom>
            <a:solidFill>
              <a:srgbClr val="FFFEF4"/>
            </a:solidFill>
            <a:ln w="38100" cap="rnd">
              <a:solidFill>
                <a:srgbClr val="DD7853"/>
              </a:solidFill>
              <a:prstDash val="solid"/>
              <a:round/>
            </a:ln>
          </p:spPr>
        </p:sp>
        <p:sp>
          <p:nvSpPr>
            <p:cNvPr id="23" name="TextBox 23"/>
            <p:cNvSpPr txBox="1"/>
            <p:nvPr/>
          </p:nvSpPr>
          <p:spPr>
            <a:xfrm>
              <a:off x="0" y="-57150"/>
              <a:ext cx="3860857" cy="1463040"/>
            </a:xfrm>
            <a:prstGeom prst="rect">
              <a:avLst/>
            </a:prstGeom>
          </p:spPr>
          <p:txBody>
            <a:bodyPr lIns="50800" tIns="50800" rIns="50800" bIns="50800" rtlCol="0" anchor="ctr"/>
            <a:lstStyle/>
            <a:p>
              <a:pPr algn="ctr">
                <a:lnSpc>
                  <a:spcPts val="3311"/>
                </a:lnSpc>
              </a:pPr>
              <a:endParaRPr/>
            </a:p>
          </p:txBody>
        </p:sp>
      </p:grpSp>
      <p:sp>
        <p:nvSpPr>
          <p:cNvPr id="24" name="TextBox 24"/>
          <p:cNvSpPr txBox="1"/>
          <p:nvPr/>
        </p:nvSpPr>
        <p:spPr>
          <a:xfrm>
            <a:off x="1121424" y="3255178"/>
            <a:ext cx="14293252" cy="5389063"/>
          </a:xfrm>
          <a:prstGeom prst="rect">
            <a:avLst/>
          </a:prstGeom>
        </p:spPr>
        <p:txBody>
          <a:bodyPr lIns="0" tIns="0" rIns="0" bIns="0" rtlCol="0" anchor="t">
            <a:spAutoFit/>
          </a:bodyPr>
          <a:lstStyle/>
          <a:p>
            <a:pPr algn="just">
              <a:lnSpc>
                <a:spcPts val="5365"/>
              </a:lnSpc>
            </a:pPr>
            <a:r>
              <a:rPr lang="en-US" sz="3832">
                <a:solidFill>
                  <a:srgbClr val="927037"/>
                </a:solidFill>
                <a:latin typeface="Roboto Condensed"/>
              </a:rPr>
              <a:t>- Đọc kĩ bài viết, căn cứ vào yêu cầu kiểu bài và dàn ý đã lập, rà soát các phần, các ý đã triển khai để chỉnh sửa, bổ sung. </a:t>
            </a:r>
          </a:p>
          <a:p>
            <a:pPr algn="just">
              <a:lnSpc>
                <a:spcPts val="5365"/>
              </a:lnSpc>
            </a:pPr>
            <a:r>
              <a:rPr lang="en-US" sz="3832">
                <a:solidFill>
                  <a:srgbClr val="927037"/>
                </a:solidFill>
                <a:latin typeface="Roboto Condensed"/>
              </a:rPr>
              <a:t>– Tiêu chí cơ bản:</a:t>
            </a:r>
          </a:p>
          <a:p>
            <a:pPr algn="just">
              <a:lnSpc>
                <a:spcPts val="5365"/>
              </a:lnSpc>
            </a:pPr>
            <a:r>
              <a:rPr lang="en-US" sz="3832">
                <a:solidFill>
                  <a:srgbClr val="927037"/>
                </a:solidFill>
                <a:latin typeface="Roboto Condensed"/>
              </a:rPr>
              <a:t>+ Vấn đề cần giải quyết được nêu rõ ràng, đầy đủ</a:t>
            </a:r>
          </a:p>
          <a:p>
            <a:pPr algn="just">
              <a:lnSpc>
                <a:spcPts val="5365"/>
              </a:lnSpc>
            </a:pPr>
            <a:r>
              <a:rPr lang="en-US" sz="3832">
                <a:solidFill>
                  <a:srgbClr val="927037"/>
                </a:solidFill>
                <a:latin typeface="Roboto Condensed"/>
              </a:rPr>
              <a:t>+ Hệ thống luận điểm chặt chẽ, lí lẽ xác đáng, bằng chứng đầy đủ.</a:t>
            </a:r>
          </a:p>
          <a:p>
            <a:pPr algn="just">
              <a:lnSpc>
                <a:spcPts val="5365"/>
              </a:lnSpc>
            </a:pPr>
            <a:r>
              <a:rPr lang="en-US" sz="3832">
                <a:solidFill>
                  <a:srgbClr val="927037"/>
                </a:solidFill>
                <a:latin typeface="Roboto Condensed"/>
              </a:rPr>
              <a:t>+ Giải pháp để giải quyết vấn đề hợp lí, khả thi, có sức thuyết phục.</a:t>
            </a:r>
          </a:p>
          <a:p>
            <a:pPr algn="just">
              <a:lnSpc>
                <a:spcPts val="5365"/>
              </a:lnSpc>
            </a:pPr>
            <a:r>
              <a:rPr lang="en-US" sz="3832">
                <a:solidFill>
                  <a:srgbClr val="927037"/>
                </a:solidFill>
                <a:latin typeface="Roboto Condensed"/>
              </a:rPr>
              <a:t>+ Bài viết không mắc lỗi chính tả, diễn đạt, ngữ pháp, liên kết và mạch lạc.</a:t>
            </a:r>
          </a:p>
          <a:p>
            <a:pPr algn="just">
              <a:lnSpc>
                <a:spcPts val="5365"/>
              </a:lnSpc>
            </a:pPr>
            <a:endParaRPr lang="en-US" sz="3832">
              <a:solidFill>
                <a:srgbClr val="927037"/>
              </a:solidFill>
              <a:latin typeface="Roboto Condensed"/>
            </a:endParaRPr>
          </a:p>
        </p:txBody>
      </p:sp>
      <p:sp>
        <p:nvSpPr>
          <p:cNvPr id="25" name="Freeform 25"/>
          <p:cNvSpPr/>
          <p:nvPr/>
        </p:nvSpPr>
        <p:spPr>
          <a:xfrm>
            <a:off x="14140325" y="5436064"/>
            <a:ext cx="4449717" cy="5475043"/>
          </a:xfrm>
          <a:custGeom>
            <a:avLst/>
            <a:gdLst/>
            <a:ahLst/>
            <a:cxnLst/>
            <a:rect l="l" t="t" r="r" b="b"/>
            <a:pathLst>
              <a:path w="4449717" h="5475043">
                <a:moveTo>
                  <a:pt x="0" y="0"/>
                </a:moveTo>
                <a:lnTo>
                  <a:pt x="4449717" y="0"/>
                </a:lnTo>
                <a:lnTo>
                  <a:pt x="4449717" y="5475043"/>
                </a:lnTo>
                <a:lnTo>
                  <a:pt x="0" y="547504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26" name="TextBox 26"/>
          <p:cNvSpPr txBox="1"/>
          <p:nvPr/>
        </p:nvSpPr>
        <p:spPr>
          <a:xfrm>
            <a:off x="-426886" y="61841"/>
            <a:ext cx="13163735" cy="1133889"/>
          </a:xfrm>
          <a:prstGeom prst="rect">
            <a:avLst/>
          </a:prstGeom>
        </p:spPr>
        <p:txBody>
          <a:bodyPr lIns="0" tIns="0" rIns="0" bIns="0" rtlCol="0" anchor="t">
            <a:spAutoFit/>
          </a:bodyPr>
          <a:lstStyle/>
          <a:p>
            <a:pPr algn="ctr">
              <a:lnSpc>
                <a:spcPts val="8328"/>
              </a:lnSpc>
            </a:pPr>
            <a:r>
              <a:rPr lang="en-US" sz="6940">
                <a:solidFill>
                  <a:srgbClr val="5A3114"/>
                </a:solidFill>
                <a:latin typeface="#9Slide05 IcielSanelma"/>
              </a:rPr>
              <a:t>III. HƯỚNG DẪN QUY TRÌNH VIẾT</a:t>
            </a:r>
          </a:p>
        </p:txBody>
      </p:sp>
      <p:sp>
        <p:nvSpPr>
          <p:cNvPr id="27" name="TextBox 27"/>
          <p:cNvSpPr txBox="1"/>
          <p:nvPr/>
        </p:nvSpPr>
        <p:spPr>
          <a:xfrm>
            <a:off x="1230156" y="1297690"/>
            <a:ext cx="3687103"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Trước</a:t>
            </a:r>
            <a:r>
              <a:rPr lang="en-US" sz="6232" dirty="0">
                <a:solidFill>
                  <a:srgbClr val="FFFFFF"/>
                </a:solidFill>
                <a:latin typeface="#9Slide05 IcielSanelma"/>
              </a:rPr>
              <a:t> </a:t>
            </a:r>
            <a:r>
              <a:rPr lang="en-US" sz="6232" dirty="0" err="1">
                <a:solidFill>
                  <a:srgbClr val="FFFFFF"/>
                </a:solidFill>
                <a:latin typeface="#9Slide05 IcielSanelma"/>
              </a:rPr>
              <a:t>khi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
        <p:nvSpPr>
          <p:cNvPr id="28" name="TextBox 28"/>
          <p:cNvSpPr txBox="1"/>
          <p:nvPr/>
        </p:nvSpPr>
        <p:spPr>
          <a:xfrm>
            <a:off x="7848600" y="1297690"/>
            <a:ext cx="2081371"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Viết</a:t>
            </a:r>
            <a:r>
              <a:rPr lang="en-US" sz="6232" dirty="0">
                <a:solidFill>
                  <a:srgbClr val="FFFFFF"/>
                </a:solidFill>
                <a:latin typeface="#9Slide05 IcielSanelma"/>
              </a:rPr>
              <a:t> </a:t>
            </a:r>
            <a:r>
              <a:rPr lang="en-US" sz="6232" dirty="0" err="1">
                <a:solidFill>
                  <a:srgbClr val="FFFFFF"/>
                </a:solidFill>
                <a:latin typeface="#9Slide05 IcielSanelma"/>
              </a:rPr>
              <a:t>bài</a:t>
            </a:r>
            <a:endParaRPr lang="en-US" sz="6232" dirty="0">
              <a:solidFill>
                <a:srgbClr val="FFFFFF"/>
              </a:solidFill>
              <a:latin typeface="#9Slide05 IcielSanelma"/>
            </a:endParaRPr>
          </a:p>
        </p:txBody>
      </p:sp>
      <p:sp>
        <p:nvSpPr>
          <p:cNvPr id="29" name="TextBox 29"/>
          <p:cNvSpPr txBox="1"/>
          <p:nvPr/>
        </p:nvSpPr>
        <p:spPr>
          <a:xfrm>
            <a:off x="12736849" y="1297690"/>
            <a:ext cx="4412190" cy="1065869"/>
          </a:xfrm>
          <a:prstGeom prst="rect">
            <a:avLst/>
          </a:prstGeom>
        </p:spPr>
        <p:txBody>
          <a:bodyPr wrap="square" lIns="0" tIns="0" rIns="0" bIns="0" rtlCol="0" anchor="t">
            <a:spAutoFit/>
          </a:bodyPr>
          <a:lstStyle/>
          <a:p>
            <a:pPr algn="ctr">
              <a:lnSpc>
                <a:spcPts val="8724"/>
              </a:lnSpc>
            </a:pPr>
            <a:r>
              <a:rPr lang="en-US" sz="6232" dirty="0" err="1">
                <a:solidFill>
                  <a:srgbClr val="FFFFFF"/>
                </a:solidFill>
                <a:latin typeface="#9Slide05 IcielSanelma"/>
              </a:rPr>
              <a:t>Chỉnh</a:t>
            </a:r>
            <a:r>
              <a:rPr lang="en-US" sz="6232" dirty="0">
                <a:solidFill>
                  <a:srgbClr val="FFFFFF"/>
                </a:solidFill>
                <a:latin typeface="#9Slide05 IcielSanelma"/>
              </a:rPr>
              <a:t> </a:t>
            </a:r>
            <a:r>
              <a:rPr lang="en-US" sz="6232" dirty="0" err="1">
                <a:solidFill>
                  <a:srgbClr val="FFFFFF"/>
                </a:solidFill>
                <a:latin typeface="#9Slide05 IcielSanelma"/>
              </a:rPr>
              <a:t>sửa</a:t>
            </a:r>
            <a:r>
              <a:rPr lang="en-US" sz="6232" dirty="0">
                <a:solidFill>
                  <a:srgbClr val="FFFFFF"/>
                </a:solidFill>
                <a:latin typeface="#9Slide05 IcielSanelma"/>
              </a:rPr>
              <a:t> </a:t>
            </a:r>
            <a:r>
              <a:rPr lang="en-US" sz="6232" dirty="0" err="1">
                <a:solidFill>
                  <a:srgbClr val="FFFFFF"/>
                </a:solidFill>
                <a:latin typeface="#9Slide05 IcielSanelma"/>
              </a:rPr>
              <a:t>bài</a:t>
            </a:r>
            <a:r>
              <a:rPr lang="en-US" sz="6232" dirty="0">
                <a:solidFill>
                  <a:srgbClr val="FFFFFF"/>
                </a:solidFill>
                <a:latin typeface="#9Slide05 IcielSanelma"/>
              </a:rPr>
              <a:t> </a:t>
            </a:r>
            <a:r>
              <a:rPr lang="en-US" sz="6232" dirty="0" err="1">
                <a:solidFill>
                  <a:srgbClr val="FFFFFF"/>
                </a:solidFill>
                <a:latin typeface="#9Slide05 IcielSanelma"/>
              </a:rPr>
              <a:t>viết</a:t>
            </a:r>
            <a:endParaRPr lang="en-US" sz="6232" dirty="0">
              <a:solidFill>
                <a:srgbClr val="FFFFFF"/>
              </a:solidFill>
              <a:latin typeface="#9Slide05 IcielSanel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inVertical)">
                                      <p:cBhvr>
                                        <p:cTn id="13" dur="500"/>
                                        <p:tgtEl>
                                          <p:spTgt spid="21"/>
                                        </p:tgtEl>
                                      </p:cBhvr>
                                    </p:animEffect>
                                  </p:childTnLst>
                                </p:cTn>
                              </p:par>
                              <p:par>
                                <p:cTn id="14" presetID="16" presetClass="entr" presetSubtype="21"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par>
                                <p:cTn id="17" presetID="16" presetClass="entr" presetSubtype="21"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4F1D9"/>
        </a:solidFill>
        <a:effectLst/>
      </p:bgPr>
    </p:bg>
    <p:spTree>
      <p:nvGrpSpPr>
        <p:cNvPr id="1" name=""/>
        <p:cNvGrpSpPr/>
        <p:nvPr/>
      </p:nvGrpSpPr>
      <p:grpSpPr>
        <a:xfrm>
          <a:off x="0" y="0"/>
          <a:ext cx="0" cy="0"/>
          <a:chOff x="0" y="0"/>
          <a:chExt cx="0" cy="0"/>
        </a:xfrm>
      </p:grpSpPr>
      <p:sp>
        <p:nvSpPr>
          <p:cNvPr id="2" name="Freeform 2"/>
          <p:cNvSpPr/>
          <p:nvPr/>
        </p:nvSpPr>
        <p:spPr>
          <a:xfrm>
            <a:off x="-301771" y="1187454"/>
            <a:ext cx="1255290" cy="1006778"/>
          </a:xfrm>
          <a:custGeom>
            <a:avLst/>
            <a:gdLst/>
            <a:ahLst/>
            <a:cxnLst/>
            <a:rect l="l" t="t" r="r" b="b"/>
            <a:pathLst>
              <a:path w="1255290" h="1006778">
                <a:moveTo>
                  <a:pt x="0" y="0"/>
                </a:moveTo>
                <a:lnTo>
                  <a:pt x="1255290" y="0"/>
                </a:lnTo>
                <a:lnTo>
                  <a:pt x="1255290" y="1006777"/>
                </a:lnTo>
                <a:lnTo>
                  <a:pt x="0" y="100677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154425" y="-415423"/>
            <a:ext cx="2456078" cy="2888245"/>
          </a:xfrm>
          <a:custGeom>
            <a:avLst/>
            <a:gdLst/>
            <a:ahLst/>
            <a:cxnLst/>
            <a:rect l="l" t="t" r="r" b="b"/>
            <a:pathLst>
              <a:path w="2456078" h="2888245">
                <a:moveTo>
                  <a:pt x="0" y="0"/>
                </a:moveTo>
                <a:lnTo>
                  <a:pt x="2456077" y="0"/>
                </a:lnTo>
                <a:lnTo>
                  <a:pt x="2456077" y="2888246"/>
                </a:lnTo>
                <a:lnTo>
                  <a:pt x="0" y="288824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16335225" y="-14295"/>
            <a:ext cx="1967046" cy="1592814"/>
          </a:xfrm>
          <a:custGeom>
            <a:avLst/>
            <a:gdLst/>
            <a:ahLst/>
            <a:cxnLst/>
            <a:rect l="l" t="t" r="r" b="b"/>
            <a:pathLst>
              <a:path w="1967046" h="1592814">
                <a:moveTo>
                  <a:pt x="0" y="0"/>
                </a:moveTo>
                <a:lnTo>
                  <a:pt x="1967046" y="0"/>
                </a:lnTo>
                <a:lnTo>
                  <a:pt x="1967046" y="1592814"/>
                </a:lnTo>
                <a:lnTo>
                  <a:pt x="0" y="15928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12104728" y="7019187"/>
            <a:ext cx="6041603" cy="3700482"/>
          </a:xfrm>
          <a:custGeom>
            <a:avLst/>
            <a:gdLst/>
            <a:ahLst/>
            <a:cxnLst/>
            <a:rect l="l" t="t" r="r" b="b"/>
            <a:pathLst>
              <a:path w="6041603" h="3700482">
                <a:moveTo>
                  <a:pt x="0" y="0"/>
                </a:moveTo>
                <a:lnTo>
                  <a:pt x="6041603" y="0"/>
                </a:lnTo>
                <a:lnTo>
                  <a:pt x="6041603" y="3700481"/>
                </a:lnTo>
                <a:lnTo>
                  <a:pt x="0" y="3700481"/>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6" name="Freeform 6"/>
          <p:cNvSpPr/>
          <p:nvPr/>
        </p:nvSpPr>
        <p:spPr>
          <a:xfrm>
            <a:off x="16887417" y="9798550"/>
            <a:ext cx="1557699" cy="685001"/>
          </a:xfrm>
          <a:custGeom>
            <a:avLst/>
            <a:gdLst/>
            <a:ahLst/>
            <a:cxnLst/>
            <a:rect l="l" t="t" r="r" b="b"/>
            <a:pathLst>
              <a:path w="1557699" h="685001">
                <a:moveTo>
                  <a:pt x="0" y="0"/>
                </a:moveTo>
                <a:lnTo>
                  <a:pt x="1557699" y="0"/>
                </a:lnTo>
                <a:lnTo>
                  <a:pt x="1557699" y="685001"/>
                </a:lnTo>
                <a:lnTo>
                  <a:pt x="0" y="685001"/>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7" name="Group 7"/>
          <p:cNvGrpSpPr/>
          <p:nvPr/>
        </p:nvGrpSpPr>
        <p:grpSpPr>
          <a:xfrm>
            <a:off x="17364015" y="10169806"/>
            <a:ext cx="1080664" cy="313748"/>
            <a:chOff x="0" y="0"/>
            <a:chExt cx="1440886" cy="418330"/>
          </a:xfrm>
        </p:grpSpPr>
        <p:sp>
          <p:nvSpPr>
            <p:cNvPr id="8" name="Freeform 8"/>
            <p:cNvSpPr/>
            <p:nvPr/>
          </p:nvSpPr>
          <p:spPr>
            <a:xfrm>
              <a:off x="-127" y="2032"/>
              <a:ext cx="1440815" cy="418338"/>
            </a:xfrm>
            <a:custGeom>
              <a:avLst/>
              <a:gdLst/>
              <a:ahLst/>
              <a:cxnLst/>
              <a:rect l="l" t="t" r="r" b="b"/>
              <a:pathLst>
                <a:path w="1440815" h="418338">
                  <a:moveTo>
                    <a:pt x="1231646" y="418338"/>
                  </a:moveTo>
                  <a:lnTo>
                    <a:pt x="209169" y="418338"/>
                  </a:lnTo>
                  <a:cubicBezTo>
                    <a:pt x="93599" y="418338"/>
                    <a:pt x="0" y="324612"/>
                    <a:pt x="0" y="209169"/>
                  </a:cubicBezTo>
                  <a:cubicBezTo>
                    <a:pt x="0" y="93726"/>
                    <a:pt x="93599" y="0"/>
                    <a:pt x="209169" y="0"/>
                  </a:cubicBezTo>
                  <a:lnTo>
                    <a:pt x="1231646" y="0"/>
                  </a:lnTo>
                  <a:cubicBezTo>
                    <a:pt x="1347216" y="0"/>
                    <a:pt x="1440815" y="93599"/>
                    <a:pt x="1440815" y="209169"/>
                  </a:cubicBezTo>
                  <a:cubicBezTo>
                    <a:pt x="1440815" y="324739"/>
                    <a:pt x="1347216" y="418338"/>
                    <a:pt x="1231646" y="418338"/>
                  </a:cubicBezTo>
                  <a:close/>
                </a:path>
              </a:pathLst>
            </a:custGeom>
            <a:solidFill>
              <a:srgbClr val="F9B87F"/>
            </a:solidFill>
          </p:spPr>
        </p:sp>
      </p:grpSp>
      <p:sp>
        <p:nvSpPr>
          <p:cNvPr id="9" name="Freeform 9"/>
          <p:cNvSpPr/>
          <p:nvPr/>
        </p:nvSpPr>
        <p:spPr>
          <a:xfrm>
            <a:off x="540053" y="880275"/>
            <a:ext cx="5002190" cy="614357"/>
          </a:xfrm>
          <a:custGeom>
            <a:avLst/>
            <a:gdLst/>
            <a:ahLst/>
            <a:cxnLst/>
            <a:rect l="l" t="t" r="r" b="b"/>
            <a:pathLst>
              <a:path w="5002190" h="614357">
                <a:moveTo>
                  <a:pt x="0" y="0"/>
                </a:moveTo>
                <a:lnTo>
                  <a:pt x="5002190" y="0"/>
                </a:lnTo>
                <a:lnTo>
                  <a:pt x="5002190" y="614357"/>
                </a:lnTo>
                <a:lnTo>
                  <a:pt x="0" y="61435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grpSp>
        <p:nvGrpSpPr>
          <p:cNvPr id="10" name="Group 10"/>
          <p:cNvGrpSpPr/>
          <p:nvPr/>
        </p:nvGrpSpPr>
        <p:grpSpPr>
          <a:xfrm>
            <a:off x="354763" y="4894576"/>
            <a:ext cx="5173629" cy="2160700"/>
            <a:chOff x="0" y="0"/>
            <a:chExt cx="1362602" cy="569073"/>
          </a:xfrm>
        </p:grpSpPr>
        <p:sp>
          <p:nvSpPr>
            <p:cNvPr id="11" name="Freeform 11"/>
            <p:cNvSpPr/>
            <p:nvPr/>
          </p:nvSpPr>
          <p:spPr>
            <a:xfrm>
              <a:off x="0" y="0"/>
              <a:ext cx="1362602" cy="569073"/>
            </a:xfrm>
            <a:custGeom>
              <a:avLst/>
              <a:gdLst/>
              <a:ahLst/>
              <a:cxnLst/>
              <a:rect l="l" t="t" r="r" b="b"/>
              <a:pathLst>
                <a:path w="1362602" h="569073">
                  <a:moveTo>
                    <a:pt x="76317" y="0"/>
                  </a:moveTo>
                  <a:lnTo>
                    <a:pt x="1286285" y="0"/>
                  </a:lnTo>
                  <a:cubicBezTo>
                    <a:pt x="1306525" y="0"/>
                    <a:pt x="1325937" y="8041"/>
                    <a:pt x="1340249" y="22353"/>
                  </a:cubicBezTo>
                  <a:cubicBezTo>
                    <a:pt x="1354561" y="36665"/>
                    <a:pt x="1362602" y="56077"/>
                    <a:pt x="1362602" y="76317"/>
                  </a:cubicBezTo>
                  <a:lnTo>
                    <a:pt x="1362602" y="492756"/>
                  </a:lnTo>
                  <a:cubicBezTo>
                    <a:pt x="1362602" y="512997"/>
                    <a:pt x="1354561" y="532408"/>
                    <a:pt x="1340249" y="546721"/>
                  </a:cubicBezTo>
                  <a:cubicBezTo>
                    <a:pt x="1325937" y="561033"/>
                    <a:pt x="1306525" y="569073"/>
                    <a:pt x="1286285" y="569073"/>
                  </a:cubicBezTo>
                  <a:lnTo>
                    <a:pt x="76317" y="569073"/>
                  </a:lnTo>
                  <a:cubicBezTo>
                    <a:pt x="56077" y="569073"/>
                    <a:pt x="36665" y="561033"/>
                    <a:pt x="22353" y="546721"/>
                  </a:cubicBezTo>
                  <a:cubicBezTo>
                    <a:pt x="8041" y="532408"/>
                    <a:pt x="0" y="512997"/>
                    <a:pt x="0" y="492756"/>
                  </a:cubicBezTo>
                  <a:lnTo>
                    <a:pt x="0" y="76317"/>
                  </a:lnTo>
                  <a:cubicBezTo>
                    <a:pt x="0" y="56077"/>
                    <a:pt x="8041" y="36665"/>
                    <a:pt x="22353" y="22353"/>
                  </a:cubicBezTo>
                  <a:cubicBezTo>
                    <a:pt x="36665" y="8041"/>
                    <a:pt x="56077" y="0"/>
                    <a:pt x="76317" y="0"/>
                  </a:cubicBezTo>
                  <a:close/>
                </a:path>
              </a:pathLst>
            </a:custGeom>
            <a:solidFill>
              <a:srgbClr val="FFFEF4"/>
            </a:solidFill>
            <a:ln w="38100" cap="rnd">
              <a:solidFill>
                <a:srgbClr val="AB5333"/>
              </a:solidFill>
              <a:prstDash val="solid"/>
              <a:round/>
            </a:ln>
          </p:spPr>
        </p:sp>
        <p:sp>
          <p:nvSpPr>
            <p:cNvPr id="12" name="TextBox 12"/>
            <p:cNvSpPr txBox="1"/>
            <p:nvPr/>
          </p:nvSpPr>
          <p:spPr>
            <a:xfrm>
              <a:off x="0" y="-57150"/>
              <a:ext cx="1362602" cy="626223"/>
            </a:xfrm>
            <a:prstGeom prst="rect">
              <a:avLst/>
            </a:prstGeom>
          </p:spPr>
          <p:txBody>
            <a:bodyPr lIns="50800" tIns="50800" rIns="50800" bIns="50800" rtlCol="0" anchor="ctr"/>
            <a:lstStyle/>
            <a:p>
              <a:pPr algn="ctr">
                <a:lnSpc>
                  <a:spcPts val="3311"/>
                </a:lnSpc>
              </a:pPr>
              <a:endParaRPr/>
            </a:p>
          </p:txBody>
        </p:sp>
      </p:grpSp>
      <p:grpSp>
        <p:nvGrpSpPr>
          <p:cNvPr id="13" name="Group 13"/>
          <p:cNvGrpSpPr/>
          <p:nvPr/>
        </p:nvGrpSpPr>
        <p:grpSpPr>
          <a:xfrm>
            <a:off x="5571132" y="4894576"/>
            <a:ext cx="6594010" cy="2160700"/>
            <a:chOff x="0" y="0"/>
            <a:chExt cx="1736694" cy="569073"/>
          </a:xfrm>
        </p:grpSpPr>
        <p:sp>
          <p:nvSpPr>
            <p:cNvPr id="14" name="Freeform 14"/>
            <p:cNvSpPr/>
            <p:nvPr/>
          </p:nvSpPr>
          <p:spPr>
            <a:xfrm>
              <a:off x="0" y="0"/>
              <a:ext cx="1736694" cy="569073"/>
            </a:xfrm>
            <a:custGeom>
              <a:avLst/>
              <a:gdLst/>
              <a:ahLst/>
              <a:cxnLst/>
              <a:rect l="l" t="t" r="r" b="b"/>
              <a:pathLst>
                <a:path w="1736694" h="569073">
                  <a:moveTo>
                    <a:pt x="59878" y="0"/>
                  </a:moveTo>
                  <a:lnTo>
                    <a:pt x="1676816" y="0"/>
                  </a:lnTo>
                  <a:cubicBezTo>
                    <a:pt x="1709886" y="0"/>
                    <a:pt x="1736694" y="26808"/>
                    <a:pt x="1736694" y="59878"/>
                  </a:cubicBezTo>
                  <a:lnTo>
                    <a:pt x="1736694" y="509195"/>
                  </a:lnTo>
                  <a:cubicBezTo>
                    <a:pt x="1736694" y="542265"/>
                    <a:pt x="1709886" y="569073"/>
                    <a:pt x="1676816" y="569073"/>
                  </a:cubicBezTo>
                  <a:lnTo>
                    <a:pt x="59878" y="569073"/>
                  </a:lnTo>
                  <a:cubicBezTo>
                    <a:pt x="26808" y="569073"/>
                    <a:pt x="0" y="542265"/>
                    <a:pt x="0" y="509195"/>
                  </a:cubicBezTo>
                  <a:lnTo>
                    <a:pt x="0" y="59878"/>
                  </a:lnTo>
                  <a:cubicBezTo>
                    <a:pt x="0" y="26808"/>
                    <a:pt x="26808" y="0"/>
                    <a:pt x="59878" y="0"/>
                  </a:cubicBezTo>
                  <a:close/>
                </a:path>
              </a:pathLst>
            </a:custGeom>
            <a:solidFill>
              <a:srgbClr val="FFFEF4"/>
            </a:solidFill>
            <a:ln w="38100" cap="rnd">
              <a:solidFill>
                <a:srgbClr val="AB5333"/>
              </a:solidFill>
              <a:prstDash val="solid"/>
              <a:round/>
            </a:ln>
          </p:spPr>
        </p:sp>
        <p:sp>
          <p:nvSpPr>
            <p:cNvPr id="15" name="TextBox 15"/>
            <p:cNvSpPr txBox="1"/>
            <p:nvPr/>
          </p:nvSpPr>
          <p:spPr>
            <a:xfrm>
              <a:off x="0" y="-57150"/>
              <a:ext cx="1736694" cy="626223"/>
            </a:xfrm>
            <a:prstGeom prst="rect">
              <a:avLst/>
            </a:prstGeom>
          </p:spPr>
          <p:txBody>
            <a:bodyPr lIns="50800" tIns="50800" rIns="50800" bIns="50800" rtlCol="0" anchor="ctr"/>
            <a:lstStyle/>
            <a:p>
              <a:pPr algn="ctr">
                <a:lnSpc>
                  <a:spcPts val="3311"/>
                </a:lnSpc>
              </a:pPr>
              <a:endParaRPr/>
            </a:p>
          </p:txBody>
        </p:sp>
      </p:grpSp>
      <p:grpSp>
        <p:nvGrpSpPr>
          <p:cNvPr id="16" name="Group 16"/>
          <p:cNvGrpSpPr/>
          <p:nvPr/>
        </p:nvGrpSpPr>
        <p:grpSpPr>
          <a:xfrm>
            <a:off x="12317822" y="4811493"/>
            <a:ext cx="5615415" cy="2160700"/>
            <a:chOff x="0" y="0"/>
            <a:chExt cx="1478957" cy="569073"/>
          </a:xfrm>
        </p:grpSpPr>
        <p:sp>
          <p:nvSpPr>
            <p:cNvPr id="17" name="Freeform 17"/>
            <p:cNvSpPr/>
            <p:nvPr/>
          </p:nvSpPr>
          <p:spPr>
            <a:xfrm>
              <a:off x="0" y="0"/>
              <a:ext cx="1478957" cy="569073"/>
            </a:xfrm>
            <a:custGeom>
              <a:avLst/>
              <a:gdLst/>
              <a:ahLst/>
              <a:cxnLst/>
              <a:rect l="l" t="t" r="r" b="b"/>
              <a:pathLst>
                <a:path w="1478957" h="569073">
                  <a:moveTo>
                    <a:pt x="70313" y="0"/>
                  </a:moveTo>
                  <a:lnTo>
                    <a:pt x="1408644" y="0"/>
                  </a:lnTo>
                  <a:cubicBezTo>
                    <a:pt x="1427292" y="0"/>
                    <a:pt x="1445176" y="7408"/>
                    <a:pt x="1458363" y="20594"/>
                  </a:cubicBezTo>
                  <a:cubicBezTo>
                    <a:pt x="1471549" y="33781"/>
                    <a:pt x="1478957" y="51665"/>
                    <a:pt x="1478957" y="70313"/>
                  </a:cubicBezTo>
                  <a:lnTo>
                    <a:pt x="1478957" y="498760"/>
                  </a:lnTo>
                  <a:cubicBezTo>
                    <a:pt x="1478957" y="517408"/>
                    <a:pt x="1471549" y="535293"/>
                    <a:pt x="1458363" y="548479"/>
                  </a:cubicBezTo>
                  <a:cubicBezTo>
                    <a:pt x="1445176" y="561665"/>
                    <a:pt x="1427292" y="569073"/>
                    <a:pt x="1408644" y="569073"/>
                  </a:cubicBezTo>
                  <a:lnTo>
                    <a:pt x="70313" y="569073"/>
                  </a:lnTo>
                  <a:cubicBezTo>
                    <a:pt x="51665" y="569073"/>
                    <a:pt x="33781" y="561665"/>
                    <a:pt x="20594" y="548479"/>
                  </a:cubicBezTo>
                  <a:cubicBezTo>
                    <a:pt x="7408" y="535293"/>
                    <a:pt x="0" y="517408"/>
                    <a:pt x="0" y="498760"/>
                  </a:cubicBezTo>
                  <a:lnTo>
                    <a:pt x="0" y="70313"/>
                  </a:lnTo>
                  <a:cubicBezTo>
                    <a:pt x="0" y="51665"/>
                    <a:pt x="7408" y="33781"/>
                    <a:pt x="20594" y="20594"/>
                  </a:cubicBezTo>
                  <a:cubicBezTo>
                    <a:pt x="33781" y="7408"/>
                    <a:pt x="51665" y="0"/>
                    <a:pt x="70313" y="0"/>
                  </a:cubicBezTo>
                  <a:close/>
                </a:path>
              </a:pathLst>
            </a:custGeom>
            <a:solidFill>
              <a:srgbClr val="FFFEF4"/>
            </a:solidFill>
            <a:ln w="38100" cap="rnd">
              <a:solidFill>
                <a:srgbClr val="AB5333"/>
              </a:solidFill>
              <a:prstDash val="solid"/>
              <a:round/>
            </a:ln>
          </p:spPr>
        </p:sp>
        <p:sp>
          <p:nvSpPr>
            <p:cNvPr id="18" name="TextBox 18"/>
            <p:cNvSpPr txBox="1"/>
            <p:nvPr/>
          </p:nvSpPr>
          <p:spPr>
            <a:xfrm>
              <a:off x="0" y="-57150"/>
              <a:ext cx="1478957" cy="626223"/>
            </a:xfrm>
            <a:prstGeom prst="rect">
              <a:avLst/>
            </a:prstGeom>
          </p:spPr>
          <p:txBody>
            <a:bodyPr lIns="50800" tIns="50800" rIns="50800" bIns="50800" rtlCol="0" anchor="ctr"/>
            <a:lstStyle/>
            <a:p>
              <a:pPr algn="ctr">
                <a:lnSpc>
                  <a:spcPts val="3311"/>
                </a:lnSpc>
              </a:pPr>
              <a:endParaRPr/>
            </a:p>
          </p:txBody>
        </p:sp>
      </p:grpSp>
      <p:sp>
        <p:nvSpPr>
          <p:cNvPr id="19" name="Freeform 19"/>
          <p:cNvSpPr/>
          <p:nvPr/>
        </p:nvSpPr>
        <p:spPr>
          <a:xfrm>
            <a:off x="12582750" y="7264826"/>
            <a:ext cx="5705250" cy="3209203"/>
          </a:xfrm>
          <a:custGeom>
            <a:avLst/>
            <a:gdLst/>
            <a:ahLst/>
            <a:cxnLst/>
            <a:rect l="l" t="t" r="r" b="b"/>
            <a:pathLst>
              <a:path w="5705250" h="3209203">
                <a:moveTo>
                  <a:pt x="0" y="0"/>
                </a:moveTo>
                <a:lnTo>
                  <a:pt x="5705250" y="0"/>
                </a:lnTo>
                <a:lnTo>
                  <a:pt x="5705250" y="3209203"/>
                </a:lnTo>
                <a:lnTo>
                  <a:pt x="0" y="3209203"/>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20" name="TextBox 20"/>
          <p:cNvSpPr txBox="1"/>
          <p:nvPr/>
        </p:nvSpPr>
        <p:spPr>
          <a:xfrm>
            <a:off x="-3540720" y="218288"/>
            <a:ext cx="13163735" cy="1247775"/>
          </a:xfrm>
          <a:prstGeom prst="rect">
            <a:avLst/>
          </a:prstGeom>
        </p:spPr>
        <p:txBody>
          <a:bodyPr lIns="0" tIns="0" rIns="0" bIns="0" rtlCol="0" anchor="t">
            <a:spAutoFit/>
          </a:bodyPr>
          <a:lstStyle/>
          <a:p>
            <a:pPr algn="ctr">
              <a:lnSpc>
                <a:spcPts val="9288"/>
              </a:lnSpc>
            </a:pPr>
            <a:r>
              <a:rPr lang="en-US" sz="7740">
                <a:solidFill>
                  <a:srgbClr val="5A3114"/>
                </a:solidFill>
                <a:latin typeface="#9Slide05 IcielSanelma"/>
              </a:rPr>
              <a:t>IV. LUYỆN TẬP</a:t>
            </a:r>
          </a:p>
        </p:txBody>
      </p:sp>
      <p:sp>
        <p:nvSpPr>
          <p:cNvPr id="21" name="TextBox 21"/>
          <p:cNvSpPr txBox="1"/>
          <p:nvPr/>
        </p:nvSpPr>
        <p:spPr>
          <a:xfrm>
            <a:off x="1526688" y="1187525"/>
            <a:ext cx="13478311" cy="1285297"/>
          </a:xfrm>
          <a:prstGeom prst="rect">
            <a:avLst/>
          </a:prstGeom>
        </p:spPr>
        <p:txBody>
          <a:bodyPr lIns="0" tIns="0" rIns="0" bIns="0" rtlCol="0" anchor="t">
            <a:spAutoFit/>
          </a:bodyPr>
          <a:lstStyle/>
          <a:p>
            <a:pPr algn="ctr">
              <a:lnSpc>
                <a:spcPts val="9510"/>
              </a:lnSpc>
            </a:pPr>
            <a:r>
              <a:rPr lang="en-US" sz="7925">
                <a:solidFill>
                  <a:srgbClr val="AB5333"/>
                </a:solidFill>
                <a:latin typeface="#9Slide05 IcielSanelma"/>
              </a:rPr>
              <a:t>Hoạt động nhóm</a:t>
            </a:r>
          </a:p>
        </p:txBody>
      </p:sp>
      <p:sp>
        <p:nvSpPr>
          <p:cNvPr id="22" name="TextBox 22"/>
          <p:cNvSpPr txBox="1"/>
          <p:nvPr/>
        </p:nvSpPr>
        <p:spPr>
          <a:xfrm>
            <a:off x="568942" y="2606350"/>
            <a:ext cx="17364295" cy="2070735"/>
          </a:xfrm>
          <a:prstGeom prst="rect">
            <a:avLst/>
          </a:prstGeom>
        </p:spPr>
        <p:txBody>
          <a:bodyPr lIns="0" tIns="0" rIns="0" bIns="0" rtlCol="0" anchor="t">
            <a:spAutoFit/>
          </a:bodyPr>
          <a:lstStyle/>
          <a:p>
            <a:pPr marL="863599" lvl="1" indent="-431800" algn="just">
              <a:lnSpc>
                <a:spcPts val="5519"/>
              </a:lnSpc>
              <a:buFont typeface="Arial"/>
              <a:buChar char="•"/>
            </a:pPr>
            <a:r>
              <a:rPr lang="en-US" sz="3999">
                <a:solidFill>
                  <a:srgbClr val="707887"/>
                </a:solidFill>
                <a:latin typeface="Roboto Condensed Bold"/>
              </a:rPr>
              <a:t>Nhiệm vụ:</a:t>
            </a:r>
            <a:r>
              <a:rPr lang="en-US" sz="3999">
                <a:solidFill>
                  <a:srgbClr val="707887"/>
                </a:solidFill>
                <a:latin typeface="Roboto Condensed"/>
              </a:rPr>
              <a:t> Mỗi nhóm lập dàn ý cho bài văn nghị luận về một vấn đề cần giải quyết (trong đời sống của học sinh); thực hiện phiếu học tập số 3. </a:t>
            </a:r>
          </a:p>
          <a:p>
            <a:pPr marL="863599" lvl="1" indent="-431800" algn="just">
              <a:lnSpc>
                <a:spcPts val="5519"/>
              </a:lnSpc>
              <a:buFont typeface="Arial"/>
              <a:buChar char="•"/>
            </a:pPr>
            <a:r>
              <a:rPr lang="en-US" sz="3999">
                <a:solidFill>
                  <a:srgbClr val="707887"/>
                </a:solidFill>
                <a:latin typeface="Roboto Condensed Bold"/>
              </a:rPr>
              <a:t>Lưu ý: </a:t>
            </a:r>
            <a:r>
              <a:rPr lang="en-US" sz="3999">
                <a:solidFill>
                  <a:srgbClr val="707887"/>
                </a:solidFill>
                <a:latin typeface="Roboto Condensed"/>
              </a:rPr>
              <a:t>Nhiệm vụ các nhóm không trùng nhau </a:t>
            </a:r>
          </a:p>
        </p:txBody>
      </p:sp>
      <p:sp>
        <p:nvSpPr>
          <p:cNvPr id="23" name="TextBox 23"/>
          <p:cNvSpPr txBox="1"/>
          <p:nvPr/>
        </p:nvSpPr>
        <p:spPr>
          <a:xfrm>
            <a:off x="694186" y="4901458"/>
            <a:ext cx="4494784" cy="2070735"/>
          </a:xfrm>
          <a:prstGeom prst="rect">
            <a:avLst/>
          </a:prstGeom>
        </p:spPr>
        <p:txBody>
          <a:bodyPr lIns="0" tIns="0" rIns="0" bIns="0" rtlCol="0" anchor="t">
            <a:spAutoFit/>
          </a:bodyPr>
          <a:lstStyle/>
          <a:p>
            <a:pPr algn="ctr">
              <a:lnSpc>
                <a:spcPts val="5519"/>
              </a:lnSpc>
            </a:pPr>
            <a:r>
              <a:rPr lang="en-US" sz="3999">
                <a:solidFill>
                  <a:srgbClr val="C66B49"/>
                </a:solidFill>
                <a:latin typeface="Roboto Condensed"/>
              </a:rPr>
              <a:t>Thiếu trung thực trong thi cử và cuộc sống là thất bại. </a:t>
            </a:r>
          </a:p>
        </p:txBody>
      </p:sp>
      <p:sp>
        <p:nvSpPr>
          <p:cNvPr id="24" name="TextBox 24"/>
          <p:cNvSpPr txBox="1"/>
          <p:nvPr/>
        </p:nvSpPr>
        <p:spPr>
          <a:xfrm>
            <a:off x="5878273" y="4901458"/>
            <a:ext cx="5979727" cy="2070735"/>
          </a:xfrm>
          <a:prstGeom prst="rect">
            <a:avLst/>
          </a:prstGeom>
        </p:spPr>
        <p:txBody>
          <a:bodyPr lIns="0" tIns="0" rIns="0" bIns="0" rtlCol="0" anchor="t">
            <a:spAutoFit/>
          </a:bodyPr>
          <a:lstStyle/>
          <a:p>
            <a:pPr algn="ctr">
              <a:lnSpc>
                <a:spcPts val="5519"/>
              </a:lnSpc>
            </a:pPr>
            <a:r>
              <a:rPr lang="en-US" sz="3999">
                <a:solidFill>
                  <a:srgbClr val="C66B49"/>
                </a:solidFill>
                <a:latin typeface="Roboto Condensed"/>
              </a:rPr>
              <a:t>Chia sẻ, cập nhật mọi thông tin, cảm xúc cá nhân lên mạng xã hội là một hiểm họa.</a:t>
            </a:r>
          </a:p>
        </p:txBody>
      </p:sp>
      <p:sp>
        <p:nvSpPr>
          <p:cNvPr id="25" name="TextBox 25"/>
          <p:cNvSpPr txBox="1"/>
          <p:nvPr/>
        </p:nvSpPr>
        <p:spPr>
          <a:xfrm>
            <a:off x="12396501" y="4818376"/>
            <a:ext cx="5440208" cy="2070735"/>
          </a:xfrm>
          <a:prstGeom prst="rect">
            <a:avLst/>
          </a:prstGeom>
        </p:spPr>
        <p:txBody>
          <a:bodyPr lIns="0" tIns="0" rIns="0" bIns="0" rtlCol="0" anchor="t">
            <a:spAutoFit/>
          </a:bodyPr>
          <a:lstStyle/>
          <a:p>
            <a:pPr algn="ctr">
              <a:lnSpc>
                <a:spcPts val="5519"/>
              </a:lnSpc>
            </a:pPr>
            <a:r>
              <a:rPr lang="en-US" sz="3999">
                <a:solidFill>
                  <a:srgbClr val="C66B49"/>
                </a:solidFill>
                <a:latin typeface="Roboto Condensed"/>
              </a:rPr>
              <a:t>Sự thiếu kiến thức không đáng xấu hổ bằng việc từ chối học hỏi</a:t>
            </a:r>
          </a:p>
        </p:txBody>
      </p:sp>
      <p:sp>
        <p:nvSpPr>
          <p:cNvPr id="26" name="TextBox 26"/>
          <p:cNvSpPr txBox="1"/>
          <p:nvPr/>
        </p:nvSpPr>
        <p:spPr>
          <a:xfrm>
            <a:off x="568942" y="7464851"/>
            <a:ext cx="12844901" cy="680085"/>
          </a:xfrm>
          <a:prstGeom prst="rect">
            <a:avLst/>
          </a:prstGeom>
        </p:spPr>
        <p:txBody>
          <a:bodyPr lIns="0" tIns="0" rIns="0" bIns="0" rtlCol="0" anchor="t">
            <a:spAutoFit/>
          </a:bodyPr>
          <a:lstStyle/>
          <a:p>
            <a:pPr marL="863599" lvl="1" indent="-431800" algn="l">
              <a:lnSpc>
                <a:spcPts val="5519"/>
              </a:lnSpc>
              <a:buFont typeface="Arial"/>
              <a:buChar char="•"/>
            </a:pPr>
            <a:r>
              <a:rPr lang="en-US" sz="3999">
                <a:solidFill>
                  <a:srgbClr val="707887"/>
                </a:solidFill>
                <a:latin typeface="Roboto Condensed Bold"/>
              </a:rPr>
              <a:t>Thời gian: </a:t>
            </a:r>
            <a:r>
              <a:rPr lang="en-US" sz="3999">
                <a:solidFill>
                  <a:srgbClr val="707887"/>
                </a:solidFill>
                <a:latin typeface="Roboto Condensed"/>
              </a:rPr>
              <a:t>Lập dàn ý </a:t>
            </a:r>
            <a:r>
              <a:rPr lang="en-US" sz="3999">
                <a:solidFill>
                  <a:srgbClr val="707887"/>
                </a:solidFill>
                <a:latin typeface="Roboto Condensed Italics"/>
              </a:rPr>
              <a:t>(15 phút); </a:t>
            </a:r>
            <a:r>
              <a:rPr lang="en-US" sz="3999">
                <a:solidFill>
                  <a:srgbClr val="707887"/>
                </a:solidFill>
                <a:latin typeface="Roboto Condensed"/>
              </a:rPr>
              <a:t>Trình bày</a:t>
            </a:r>
            <a:r>
              <a:rPr lang="en-US" sz="3999">
                <a:solidFill>
                  <a:srgbClr val="707887"/>
                </a:solidFill>
                <a:latin typeface="Roboto Condensed Italics"/>
              </a:rPr>
              <a:t> (2 phút/ nhóm)</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grpSp>
        <p:nvGrpSpPr>
          <p:cNvPr id="2" name="Group 2"/>
          <p:cNvGrpSpPr/>
          <p:nvPr/>
        </p:nvGrpSpPr>
        <p:grpSpPr>
          <a:xfrm>
            <a:off x="18074672" y="-86812"/>
            <a:ext cx="375825" cy="1183148"/>
            <a:chOff x="0" y="0"/>
            <a:chExt cx="501100" cy="1577530"/>
          </a:xfrm>
        </p:grpSpPr>
        <p:sp>
          <p:nvSpPr>
            <p:cNvPr id="3" name="Freeform 3"/>
            <p:cNvSpPr/>
            <p:nvPr/>
          </p:nvSpPr>
          <p:spPr>
            <a:xfrm>
              <a:off x="127" y="2413"/>
              <a:ext cx="501142" cy="1577594"/>
            </a:xfrm>
            <a:custGeom>
              <a:avLst/>
              <a:gdLst/>
              <a:ahLst/>
              <a:cxnLst/>
              <a:rect l="l" t="t" r="r" b="b"/>
              <a:pathLst>
                <a:path w="501142" h="1577594">
                  <a:moveTo>
                    <a:pt x="250571" y="1577467"/>
                  </a:moveTo>
                  <a:cubicBezTo>
                    <a:pt x="389001" y="1577467"/>
                    <a:pt x="501142" y="1465326"/>
                    <a:pt x="501142" y="1326896"/>
                  </a:cubicBezTo>
                  <a:lnTo>
                    <a:pt x="501142" y="250571"/>
                  </a:lnTo>
                  <a:cubicBezTo>
                    <a:pt x="501142" y="112141"/>
                    <a:pt x="389001" y="0"/>
                    <a:pt x="250571" y="0"/>
                  </a:cubicBezTo>
                  <a:cubicBezTo>
                    <a:pt x="112141" y="0"/>
                    <a:pt x="0" y="112141"/>
                    <a:pt x="0" y="250571"/>
                  </a:cubicBezTo>
                  <a:lnTo>
                    <a:pt x="0" y="1327023"/>
                  </a:lnTo>
                  <a:cubicBezTo>
                    <a:pt x="0" y="1465453"/>
                    <a:pt x="112141" y="1577594"/>
                    <a:pt x="250571" y="1577594"/>
                  </a:cubicBezTo>
                  <a:close/>
                </a:path>
              </a:pathLst>
            </a:custGeom>
            <a:solidFill>
              <a:srgbClr val="F9B87F"/>
            </a:solidFill>
          </p:spPr>
        </p:sp>
      </p:grpSp>
      <p:sp>
        <p:nvSpPr>
          <p:cNvPr id="4" name="Freeform 4"/>
          <p:cNvSpPr/>
          <p:nvPr/>
        </p:nvSpPr>
        <p:spPr>
          <a:xfrm>
            <a:off x="17575104" y="-211988"/>
            <a:ext cx="972982" cy="2000046"/>
          </a:xfrm>
          <a:custGeom>
            <a:avLst/>
            <a:gdLst/>
            <a:ahLst/>
            <a:cxnLst/>
            <a:rect l="l" t="t" r="r" b="b"/>
            <a:pathLst>
              <a:path w="972982" h="2000046">
                <a:moveTo>
                  <a:pt x="0" y="0"/>
                </a:moveTo>
                <a:lnTo>
                  <a:pt x="972982" y="0"/>
                </a:lnTo>
                <a:lnTo>
                  <a:pt x="972982" y="2000046"/>
                </a:lnTo>
                <a:lnTo>
                  <a:pt x="0" y="200004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5" name="Freeform 5"/>
          <p:cNvSpPr/>
          <p:nvPr/>
        </p:nvSpPr>
        <p:spPr>
          <a:xfrm>
            <a:off x="16861390" y="-156378"/>
            <a:ext cx="1686906" cy="2477654"/>
          </a:xfrm>
          <a:custGeom>
            <a:avLst/>
            <a:gdLst/>
            <a:ahLst/>
            <a:cxnLst/>
            <a:rect l="l" t="t" r="r" b="b"/>
            <a:pathLst>
              <a:path w="1686906" h="2477654">
                <a:moveTo>
                  <a:pt x="0" y="0"/>
                </a:moveTo>
                <a:lnTo>
                  <a:pt x="1686906" y="0"/>
                </a:lnTo>
                <a:lnTo>
                  <a:pt x="1686906" y="2477654"/>
                </a:lnTo>
                <a:lnTo>
                  <a:pt x="0" y="247765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6" name="Freeform 6"/>
          <p:cNvSpPr/>
          <p:nvPr/>
        </p:nvSpPr>
        <p:spPr>
          <a:xfrm>
            <a:off x="16184402" y="-198048"/>
            <a:ext cx="2322051" cy="2978759"/>
          </a:xfrm>
          <a:custGeom>
            <a:avLst/>
            <a:gdLst/>
            <a:ahLst/>
            <a:cxnLst/>
            <a:rect l="l" t="t" r="r" b="b"/>
            <a:pathLst>
              <a:path w="2322051" h="2978759">
                <a:moveTo>
                  <a:pt x="0" y="0"/>
                </a:moveTo>
                <a:lnTo>
                  <a:pt x="2322050" y="0"/>
                </a:lnTo>
                <a:lnTo>
                  <a:pt x="2322050" y="2978759"/>
                </a:lnTo>
                <a:lnTo>
                  <a:pt x="0" y="297875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5557100" y="-128523"/>
            <a:ext cx="3033651" cy="3438236"/>
          </a:xfrm>
          <a:custGeom>
            <a:avLst/>
            <a:gdLst/>
            <a:ahLst/>
            <a:cxnLst/>
            <a:rect l="l" t="t" r="r" b="b"/>
            <a:pathLst>
              <a:path w="3033651" h="3438236">
                <a:moveTo>
                  <a:pt x="0" y="0"/>
                </a:moveTo>
                <a:lnTo>
                  <a:pt x="3033651" y="0"/>
                </a:lnTo>
                <a:lnTo>
                  <a:pt x="3033651" y="3438236"/>
                </a:lnTo>
                <a:lnTo>
                  <a:pt x="0" y="343823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2763093" y="6919348"/>
            <a:ext cx="6041603" cy="3700482"/>
          </a:xfrm>
          <a:custGeom>
            <a:avLst/>
            <a:gdLst/>
            <a:ahLst/>
            <a:cxnLst/>
            <a:rect l="l" t="t" r="r" b="b"/>
            <a:pathLst>
              <a:path w="6041603" h="3700482">
                <a:moveTo>
                  <a:pt x="0" y="0"/>
                </a:moveTo>
                <a:lnTo>
                  <a:pt x="6041603" y="0"/>
                </a:lnTo>
                <a:lnTo>
                  <a:pt x="6041603" y="3700482"/>
                </a:lnTo>
                <a:lnTo>
                  <a:pt x="0" y="370048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717453" y="8460668"/>
            <a:ext cx="1967046" cy="1592814"/>
          </a:xfrm>
          <a:custGeom>
            <a:avLst/>
            <a:gdLst/>
            <a:ahLst/>
            <a:cxnLst/>
            <a:rect l="l" t="t" r="r" b="b"/>
            <a:pathLst>
              <a:path w="1967046" h="1592814">
                <a:moveTo>
                  <a:pt x="0" y="0"/>
                </a:moveTo>
                <a:lnTo>
                  <a:pt x="1967046" y="0"/>
                </a:lnTo>
                <a:lnTo>
                  <a:pt x="1967046" y="1592814"/>
                </a:lnTo>
                <a:lnTo>
                  <a:pt x="0" y="159281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0" name="Freeform 10"/>
          <p:cNvSpPr/>
          <p:nvPr/>
        </p:nvSpPr>
        <p:spPr>
          <a:xfrm>
            <a:off x="387502" y="664239"/>
            <a:ext cx="4193676" cy="850403"/>
          </a:xfrm>
          <a:custGeom>
            <a:avLst/>
            <a:gdLst/>
            <a:ahLst/>
            <a:cxnLst/>
            <a:rect l="l" t="t" r="r" b="b"/>
            <a:pathLst>
              <a:path w="4193676" h="850403">
                <a:moveTo>
                  <a:pt x="0" y="0"/>
                </a:moveTo>
                <a:lnTo>
                  <a:pt x="4193677" y="0"/>
                </a:lnTo>
                <a:lnTo>
                  <a:pt x="4193677" y="850403"/>
                </a:lnTo>
                <a:lnTo>
                  <a:pt x="0" y="850403"/>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1" name="Freeform 11"/>
          <p:cNvSpPr/>
          <p:nvPr/>
        </p:nvSpPr>
        <p:spPr>
          <a:xfrm>
            <a:off x="6866694" y="1865181"/>
            <a:ext cx="636967" cy="634837"/>
          </a:xfrm>
          <a:custGeom>
            <a:avLst/>
            <a:gdLst/>
            <a:ahLst/>
            <a:cxnLst/>
            <a:rect l="l" t="t" r="r" b="b"/>
            <a:pathLst>
              <a:path w="636967" h="634837">
                <a:moveTo>
                  <a:pt x="0" y="0"/>
                </a:moveTo>
                <a:lnTo>
                  <a:pt x="636966" y="0"/>
                </a:lnTo>
                <a:lnTo>
                  <a:pt x="636966" y="634838"/>
                </a:lnTo>
                <a:lnTo>
                  <a:pt x="0" y="634838"/>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2" name="Freeform 12"/>
          <p:cNvSpPr/>
          <p:nvPr/>
        </p:nvSpPr>
        <p:spPr>
          <a:xfrm>
            <a:off x="6403342" y="2437241"/>
            <a:ext cx="630389" cy="634873"/>
          </a:xfrm>
          <a:custGeom>
            <a:avLst/>
            <a:gdLst/>
            <a:ahLst/>
            <a:cxnLst/>
            <a:rect l="l" t="t" r="r" b="b"/>
            <a:pathLst>
              <a:path w="630389" h="634873">
                <a:moveTo>
                  <a:pt x="0" y="0"/>
                </a:moveTo>
                <a:lnTo>
                  <a:pt x="630389" y="0"/>
                </a:lnTo>
                <a:lnTo>
                  <a:pt x="630389" y="634872"/>
                </a:lnTo>
                <a:lnTo>
                  <a:pt x="0" y="634872"/>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3" name="Freeform 13"/>
          <p:cNvSpPr/>
          <p:nvPr/>
        </p:nvSpPr>
        <p:spPr>
          <a:xfrm>
            <a:off x="7037730" y="2623391"/>
            <a:ext cx="630389" cy="634873"/>
          </a:xfrm>
          <a:custGeom>
            <a:avLst/>
            <a:gdLst/>
            <a:ahLst/>
            <a:cxnLst/>
            <a:rect l="l" t="t" r="r" b="b"/>
            <a:pathLst>
              <a:path w="630389" h="634873">
                <a:moveTo>
                  <a:pt x="0" y="0"/>
                </a:moveTo>
                <a:lnTo>
                  <a:pt x="630389" y="0"/>
                </a:lnTo>
                <a:lnTo>
                  <a:pt x="630389" y="634872"/>
                </a:lnTo>
                <a:lnTo>
                  <a:pt x="0" y="634872"/>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4" name="TextBox 14"/>
          <p:cNvSpPr txBox="1"/>
          <p:nvPr/>
        </p:nvSpPr>
        <p:spPr>
          <a:xfrm>
            <a:off x="1028700" y="2704510"/>
            <a:ext cx="13487006" cy="6242685"/>
          </a:xfrm>
          <a:prstGeom prst="rect">
            <a:avLst/>
          </a:prstGeom>
        </p:spPr>
        <p:txBody>
          <a:bodyPr lIns="0" tIns="0" rIns="0" bIns="0" rtlCol="0" anchor="t">
            <a:spAutoFit/>
          </a:bodyPr>
          <a:lstStyle/>
          <a:p>
            <a:pPr algn="just">
              <a:lnSpc>
                <a:spcPts val="5519"/>
              </a:lnSpc>
            </a:pPr>
            <a:r>
              <a:rPr lang="en-US" sz="3999">
                <a:solidFill>
                  <a:srgbClr val="707887"/>
                </a:solidFill>
                <a:latin typeface="Roboto Condensed Bold"/>
              </a:rPr>
              <a:t>Nhiệm vụ:</a:t>
            </a:r>
            <a:r>
              <a:rPr lang="en-US" sz="3999">
                <a:solidFill>
                  <a:srgbClr val="707887"/>
                </a:solidFill>
                <a:latin typeface="Roboto Condensed"/>
              </a:rPr>
              <a:t> Sử dụng dàn bài đã lập ở phần </a:t>
            </a:r>
            <a:r>
              <a:rPr lang="en-US" sz="3999">
                <a:solidFill>
                  <a:srgbClr val="707887"/>
                </a:solidFill>
                <a:latin typeface="Roboto Condensed Italics"/>
              </a:rPr>
              <a:t>Luyện tập</a:t>
            </a:r>
            <a:r>
              <a:rPr lang="en-US" sz="3999">
                <a:solidFill>
                  <a:srgbClr val="707887"/>
                </a:solidFill>
                <a:latin typeface="Roboto Condensed"/>
              </a:rPr>
              <a:t>, để thực hiện yêu cầu</a:t>
            </a:r>
          </a:p>
          <a:p>
            <a:pPr marL="863599" lvl="1" indent="-431800" algn="just">
              <a:lnSpc>
                <a:spcPts val="5519"/>
              </a:lnSpc>
              <a:buFont typeface="Arial"/>
              <a:buChar char="•"/>
            </a:pPr>
            <a:r>
              <a:rPr lang="en-US" sz="3999">
                <a:solidFill>
                  <a:srgbClr val="707887"/>
                </a:solidFill>
                <a:latin typeface="Roboto Condensed Bold Italics"/>
              </a:rPr>
              <a:t>Yêu cầu 1</a:t>
            </a:r>
            <a:r>
              <a:rPr lang="en-US" sz="3999">
                <a:solidFill>
                  <a:srgbClr val="707887"/>
                </a:solidFill>
                <a:latin typeface="Roboto Condensed"/>
              </a:rPr>
              <a:t>: Viết hoàn chỉnh phần mở bài/ kết bài của bài văn nghị luận về một vấn đề cần giải quyết.</a:t>
            </a:r>
          </a:p>
          <a:p>
            <a:pPr marL="863599" lvl="1" indent="-431800" algn="just">
              <a:lnSpc>
                <a:spcPts val="5519"/>
              </a:lnSpc>
              <a:buFont typeface="Arial"/>
              <a:buChar char="•"/>
            </a:pPr>
            <a:r>
              <a:rPr lang="en-US" sz="3999">
                <a:solidFill>
                  <a:srgbClr val="707887"/>
                </a:solidFill>
                <a:latin typeface="Roboto Condensed Bold Italics"/>
              </a:rPr>
              <a:t>Yêu cầu 2</a:t>
            </a:r>
            <a:r>
              <a:rPr lang="en-US" sz="3999">
                <a:solidFill>
                  <a:srgbClr val="707887"/>
                </a:solidFill>
                <a:latin typeface="Roboto Condensed"/>
              </a:rPr>
              <a:t>: Chọn 1 luận điểm trong thân bài triển khai thành một đoạn văn diễn dịch/ quy nạp/ phối hợp hoàn chỉnh.</a:t>
            </a:r>
          </a:p>
          <a:p>
            <a:pPr algn="just">
              <a:lnSpc>
                <a:spcPts val="5519"/>
              </a:lnSpc>
            </a:pPr>
            <a:r>
              <a:rPr lang="en-US" sz="3999">
                <a:solidFill>
                  <a:srgbClr val="707887"/>
                </a:solidFill>
                <a:latin typeface="Roboto Condensed Bold"/>
              </a:rPr>
              <a:t>Thời gian:</a:t>
            </a:r>
            <a:r>
              <a:rPr lang="en-US" sz="3999">
                <a:solidFill>
                  <a:srgbClr val="707887"/>
                </a:solidFill>
                <a:latin typeface="Roboto Condensed"/>
              </a:rPr>
              <a:t> </a:t>
            </a:r>
            <a:r>
              <a:rPr lang="en-US" sz="3999">
                <a:solidFill>
                  <a:srgbClr val="707887"/>
                </a:solidFill>
                <a:latin typeface="Roboto Condensed Italics"/>
              </a:rPr>
              <a:t>15 phút</a:t>
            </a:r>
          </a:p>
          <a:p>
            <a:pPr algn="just">
              <a:lnSpc>
                <a:spcPts val="5519"/>
              </a:lnSpc>
            </a:pPr>
            <a:r>
              <a:rPr lang="en-US" sz="3999">
                <a:solidFill>
                  <a:srgbClr val="707887"/>
                </a:solidFill>
                <a:latin typeface="Roboto Condensed Bold"/>
              </a:rPr>
              <a:t>Bài tập về nhà: </a:t>
            </a:r>
            <a:r>
              <a:rPr lang="en-US" sz="3999">
                <a:solidFill>
                  <a:srgbClr val="707887"/>
                </a:solidFill>
                <a:latin typeface="Roboto Condensed"/>
              </a:rPr>
              <a:t>Viết hoàn thiện bài văn nghị luận về một vấn đề cần giải quyết.</a:t>
            </a:r>
          </a:p>
        </p:txBody>
      </p:sp>
      <p:sp>
        <p:nvSpPr>
          <p:cNvPr id="15" name="Freeform 15"/>
          <p:cNvSpPr/>
          <p:nvPr/>
        </p:nvSpPr>
        <p:spPr>
          <a:xfrm>
            <a:off x="12985719" y="6763874"/>
            <a:ext cx="5818977" cy="3523126"/>
          </a:xfrm>
          <a:custGeom>
            <a:avLst/>
            <a:gdLst/>
            <a:ahLst/>
            <a:cxnLst/>
            <a:rect l="l" t="t" r="r" b="b"/>
            <a:pathLst>
              <a:path w="5818977" h="3523126">
                <a:moveTo>
                  <a:pt x="0" y="0"/>
                </a:moveTo>
                <a:lnTo>
                  <a:pt x="5818977" y="0"/>
                </a:lnTo>
                <a:lnTo>
                  <a:pt x="5818977" y="3523126"/>
                </a:lnTo>
                <a:lnTo>
                  <a:pt x="0" y="3523126"/>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16" name="TextBox 16"/>
          <p:cNvSpPr txBox="1"/>
          <p:nvPr/>
        </p:nvSpPr>
        <p:spPr>
          <a:xfrm>
            <a:off x="-4097527" y="49848"/>
            <a:ext cx="13163735" cy="1381125"/>
          </a:xfrm>
          <a:prstGeom prst="rect">
            <a:avLst/>
          </a:prstGeom>
        </p:spPr>
        <p:txBody>
          <a:bodyPr lIns="0" tIns="0" rIns="0" bIns="0" rtlCol="0" anchor="t">
            <a:spAutoFit/>
          </a:bodyPr>
          <a:lstStyle/>
          <a:p>
            <a:pPr algn="ctr">
              <a:lnSpc>
                <a:spcPts val="10127"/>
              </a:lnSpc>
            </a:pPr>
            <a:r>
              <a:rPr lang="en-US" sz="8439">
                <a:solidFill>
                  <a:srgbClr val="5A3114"/>
                </a:solidFill>
                <a:latin typeface="#9Slide05 IcielSanelma"/>
              </a:rPr>
              <a:t>V. VẬN DỤNG</a:t>
            </a:r>
          </a:p>
        </p:txBody>
      </p:sp>
      <p:sp>
        <p:nvSpPr>
          <p:cNvPr id="17" name="TextBox 17"/>
          <p:cNvSpPr txBox="1"/>
          <p:nvPr/>
        </p:nvSpPr>
        <p:spPr>
          <a:xfrm>
            <a:off x="1569730" y="1338094"/>
            <a:ext cx="13478311" cy="1285297"/>
          </a:xfrm>
          <a:prstGeom prst="rect">
            <a:avLst/>
          </a:prstGeom>
        </p:spPr>
        <p:txBody>
          <a:bodyPr lIns="0" tIns="0" rIns="0" bIns="0" rtlCol="0" anchor="t">
            <a:spAutoFit/>
          </a:bodyPr>
          <a:lstStyle/>
          <a:p>
            <a:pPr algn="ctr">
              <a:lnSpc>
                <a:spcPts val="9510"/>
              </a:lnSpc>
            </a:pPr>
            <a:r>
              <a:rPr lang="en-US" sz="7925">
                <a:solidFill>
                  <a:srgbClr val="AB5333"/>
                </a:solidFill>
                <a:latin typeface="#9Slide05 IcielSanelma"/>
              </a:rPr>
              <a:t>Hoạt động cá nhân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0D2C6"/>
        </a:solidFill>
        <a:effectLst/>
      </p:bgPr>
    </p:bg>
    <p:spTree>
      <p:nvGrpSpPr>
        <p:cNvPr id="1" name=""/>
        <p:cNvGrpSpPr/>
        <p:nvPr/>
      </p:nvGrpSpPr>
      <p:grpSpPr>
        <a:xfrm>
          <a:off x="0" y="0"/>
          <a:ext cx="0" cy="0"/>
          <a:chOff x="0" y="0"/>
          <a:chExt cx="0" cy="0"/>
        </a:xfrm>
      </p:grpSpPr>
      <p:sp>
        <p:nvSpPr>
          <p:cNvPr id="2" name="Freeform 2"/>
          <p:cNvSpPr/>
          <p:nvPr/>
        </p:nvSpPr>
        <p:spPr>
          <a:xfrm>
            <a:off x="3360675" y="1630050"/>
            <a:ext cx="11577606" cy="5566221"/>
          </a:xfrm>
          <a:custGeom>
            <a:avLst/>
            <a:gdLst/>
            <a:ahLst/>
            <a:cxnLst/>
            <a:rect l="l" t="t" r="r" b="b"/>
            <a:pathLst>
              <a:path w="11577606" h="5566221">
                <a:moveTo>
                  <a:pt x="0" y="0"/>
                </a:moveTo>
                <a:lnTo>
                  <a:pt x="11577606" y="0"/>
                </a:lnTo>
                <a:lnTo>
                  <a:pt x="11577606" y="5566221"/>
                </a:lnTo>
                <a:lnTo>
                  <a:pt x="0" y="556622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7800956" y="8910938"/>
            <a:ext cx="2686194" cy="2087794"/>
          </a:xfrm>
          <a:custGeom>
            <a:avLst/>
            <a:gdLst/>
            <a:ahLst/>
            <a:cxnLst/>
            <a:rect l="l" t="t" r="r" b="b"/>
            <a:pathLst>
              <a:path w="2686194" h="2087794">
                <a:moveTo>
                  <a:pt x="0" y="0"/>
                </a:moveTo>
                <a:lnTo>
                  <a:pt x="2686194" y="0"/>
                </a:lnTo>
                <a:lnTo>
                  <a:pt x="2686194" y="2087794"/>
                </a:lnTo>
                <a:lnTo>
                  <a:pt x="0" y="208779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7342857" y="8339738"/>
            <a:ext cx="3602366" cy="2573878"/>
          </a:xfrm>
          <a:custGeom>
            <a:avLst/>
            <a:gdLst/>
            <a:ahLst/>
            <a:cxnLst/>
            <a:rect l="l" t="t" r="r" b="b"/>
            <a:pathLst>
              <a:path w="3602366" h="2573878">
                <a:moveTo>
                  <a:pt x="0" y="0"/>
                </a:moveTo>
                <a:lnTo>
                  <a:pt x="3602365" y="0"/>
                </a:lnTo>
                <a:lnTo>
                  <a:pt x="3602365" y="2573878"/>
                </a:lnTo>
                <a:lnTo>
                  <a:pt x="0" y="257387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7010570" y="7830357"/>
            <a:ext cx="4266948" cy="2935887"/>
          </a:xfrm>
          <a:custGeom>
            <a:avLst/>
            <a:gdLst/>
            <a:ahLst/>
            <a:cxnLst/>
            <a:rect l="l" t="t" r="r" b="b"/>
            <a:pathLst>
              <a:path w="4266948" h="2935887">
                <a:moveTo>
                  <a:pt x="0" y="0"/>
                </a:moveTo>
                <a:lnTo>
                  <a:pt x="4266948" y="0"/>
                </a:lnTo>
                <a:lnTo>
                  <a:pt x="4266948" y="2935887"/>
                </a:lnTo>
                <a:lnTo>
                  <a:pt x="0" y="2935887"/>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6" name="Freeform 6"/>
          <p:cNvSpPr/>
          <p:nvPr/>
        </p:nvSpPr>
        <p:spPr>
          <a:xfrm>
            <a:off x="3160478" y="2304551"/>
            <a:ext cx="650443" cy="654927"/>
          </a:xfrm>
          <a:custGeom>
            <a:avLst/>
            <a:gdLst/>
            <a:ahLst/>
            <a:cxnLst/>
            <a:rect l="l" t="t" r="r" b="b"/>
            <a:pathLst>
              <a:path w="650443" h="654927">
                <a:moveTo>
                  <a:pt x="0" y="0"/>
                </a:moveTo>
                <a:lnTo>
                  <a:pt x="650443" y="0"/>
                </a:lnTo>
                <a:lnTo>
                  <a:pt x="650443" y="654927"/>
                </a:lnTo>
                <a:lnTo>
                  <a:pt x="0" y="65492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7" name="Freeform 7"/>
          <p:cNvSpPr/>
          <p:nvPr/>
        </p:nvSpPr>
        <p:spPr>
          <a:xfrm>
            <a:off x="3794866" y="2490701"/>
            <a:ext cx="650443" cy="654927"/>
          </a:xfrm>
          <a:custGeom>
            <a:avLst/>
            <a:gdLst/>
            <a:ahLst/>
            <a:cxnLst/>
            <a:rect l="l" t="t" r="r" b="b"/>
            <a:pathLst>
              <a:path w="650443" h="654927">
                <a:moveTo>
                  <a:pt x="0" y="0"/>
                </a:moveTo>
                <a:lnTo>
                  <a:pt x="650442" y="0"/>
                </a:lnTo>
                <a:lnTo>
                  <a:pt x="650442" y="654927"/>
                </a:lnTo>
                <a:lnTo>
                  <a:pt x="0" y="65492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3623783" y="1732445"/>
            <a:ext cx="657114" cy="654984"/>
          </a:xfrm>
          <a:custGeom>
            <a:avLst/>
            <a:gdLst/>
            <a:ahLst/>
            <a:cxnLst/>
            <a:rect l="l" t="t" r="r" b="b"/>
            <a:pathLst>
              <a:path w="657114" h="654984">
                <a:moveTo>
                  <a:pt x="0" y="0"/>
                </a:moveTo>
                <a:lnTo>
                  <a:pt x="657113" y="0"/>
                </a:lnTo>
                <a:lnTo>
                  <a:pt x="657113" y="654985"/>
                </a:lnTo>
                <a:lnTo>
                  <a:pt x="0" y="654985"/>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9" name="Freeform 9"/>
          <p:cNvSpPr/>
          <p:nvPr/>
        </p:nvSpPr>
        <p:spPr>
          <a:xfrm>
            <a:off x="13723441" y="6198851"/>
            <a:ext cx="650443" cy="654927"/>
          </a:xfrm>
          <a:custGeom>
            <a:avLst/>
            <a:gdLst/>
            <a:ahLst/>
            <a:cxnLst/>
            <a:rect l="l" t="t" r="r" b="b"/>
            <a:pathLst>
              <a:path w="650443" h="654927">
                <a:moveTo>
                  <a:pt x="0" y="0"/>
                </a:moveTo>
                <a:lnTo>
                  <a:pt x="650442" y="0"/>
                </a:lnTo>
                <a:lnTo>
                  <a:pt x="650442" y="654927"/>
                </a:lnTo>
                <a:lnTo>
                  <a:pt x="0" y="65492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357828" y="6385001"/>
            <a:ext cx="650443" cy="654927"/>
          </a:xfrm>
          <a:custGeom>
            <a:avLst/>
            <a:gdLst/>
            <a:ahLst/>
            <a:cxnLst/>
            <a:rect l="l" t="t" r="r" b="b"/>
            <a:pathLst>
              <a:path w="650443" h="654927">
                <a:moveTo>
                  <a:pt x="0" y="0"/>
                </a:moveTo>
                <a:lnTo>
                  <a:pt x="650443" y="0"/>
                </a:lnTo>
                <a:lnTo>
                  <a:pt x="650443" y="654927"/>
                </a:lnTo>
                <a:lnTo>
                  <a:pt x="0" y="65492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1" name="Freeform 11"/>
          <p:cNvSpPr/>
          <p:nvPr/>
        </p:nvSpPr>
        <p:spPr>
          <a:xfrm>
            <a:off x="14186745" y="5626745"/>
            <a:ext cx="657114" cy="654984"/>
          </a:xfrm>
          <a:custGeom>
            <a:avLst/>
            <a:gdLst/>
            <a:ahLst/>
            <a:cxnLst/>
            <a:rect l="l" t="t" r="r" b="b"/>
            <a:pathLst>
              <a:path w="657114" h="654984">
                <a:moveTo>
                  <a:pt x="0" y="0"/>
                </a:moveTo>
                <a:lnTo>
                  <a:pt x="657114" y="0"/>
                </a:lnTo>
                <a:lnTo>
                  <a:pt x="657114" y="654985"/>
                </a:lnTo>
                <a:lnTo>
                  <a:pt x="0" y="654985"/>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2" name="Freeform 1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3" name="Freeform 13"/>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pic>
        <p:nvPicPr>
          <p:cNvPr id="14" name="Picture 14"/>
          <p:cNvPicPr>
            <a:picLocks noChangeAspect="1"/>
          </p:cNvPicPr>
          <p:nvPr/>
        </p:nvPicPr>
        <p:blipFill>
          <a:blip r:embed="rId19"/>
          <a:srcRect l="12670"/>
          <a:stretch>
            <a:fillRect/>
          </a:stretch>
        </p:blipFill>
        <p:spPr>
          <a:xfrm rot="4983019" flipH="1">
            <a:off x="12270738" y="1025575"/>
            <a:ext cx="1575001" cy="1803527"/>
          </a:xfrm>
          <a:prstGeom prst="rect">
            <a:avLst/>
          </a:prstGeom>
        </p:spPr>
      </p:pic>
      <p:sp>
        <p:nvSpPr>
          <p:cNvPr id="15" name="TextBox 15"/>
          <p:cNvSpPr txBox="1"/>
          <p:nvPr/>
        </p:nvSpPr>
        <p:spPr>
          <a:xfrm>
            <a:off x="3520908" y="2066812"/>
            <a:ext cx="11257140" cy="4562475"/>
          </a:xfrm>
          <a:prstGeom prst="rect">
            <a:avLst/>
          </a:prstGeom>
        </p:spPr>
        <p:txBody>
          <a:bodyPr lIns="0" tIns="0" rIns="0" bIns="0" rtlCol="0" anchor="t">
            <a:spAutoFit/>
          </a:bodyPr>
          <a:lstStyle/>
          <a:p>
            <a:pPr algn="ctr">
              <a:lnSpc>
                <a:spcPts val="17449"/>
              </a:lnSpc>
            </a:pPr>
            <a:r>
              <a:rPr lang="en-US" sz="14541">
                <a:solidFill>
                  <a:srgbClr val="AB5333"/>
                </a:solidFill>
                <a:latin typeface="#9Slide05 IcielSanelma"/>
              </a:rPr>
              <a:t>Xin chào </a:t>
            </a:r>
          </a:p>
          <a:p>
            <a:pPr algn="ctr">
              <a:lnSpc>
                <a:spcPts val="17449"/>
              </a:lnSpc>
            </a:pPr>
            <a:r>
              <a:rPr lang="en-US" sz="14541">
                <a:solidFill>
                  <a:srgbClr val="DD7853"/>
                </a:solidFill>
                <a:latin typeface="#9Slide05 IcielSanelma"/>
              </a:rPr>
              <a:t>và hẹn gặp lại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EF4"/>
        </a:solidFill>
        <a:effectLst/>
      </p:bgPr>
    </p:bg>
    <p:spTree>
      <p:nvGrpSpPr>
        <p:cNvPr id="1" name=""/>
        <p:cNvGrpSpPr/>
        <p:nvPr/>
      </p:nvGrpSpPr>
      <p:grpSpPr>
        <a:xfrm>
          <a:off x="0" y="0"/>
          <a:ext cx="0" cy="0"/>
          <a:chOff x="0" y="0"/>
          <a:chExt cx="0" cy="0"/>
        </a:xfrm>
      </p:grpSpPr>
      <p:sp>
        <p:nvSpPr>
          <p:cNvPr id="2" name="Freeform 2"/>
          <p:cNvSpPr/>
          <p:nvPr/>
        </p:nvSpPr>
        <p:spPr>
          <a:xfrm>
            <a:off x="5389647" y="1596980"/>
            <a:ext cx="537042" cy="503881"/>
          </a:xfrm>
          <a:custGeom>
            <a:avLst/>
            <a:gdLst/>
            <a:ahLst/>
            <a:cxnLst/>
            <a:rect l="l" t="t" r="r" b="b"/>
            <a:pathLst>
              <a:path w="537042" h="503881">
                <a:moveTo>
                  <a:pt x="0" y="0"/>
                </a:moveTo>
                <a:lnTo>
                  <a:pt x="537042" y="0"/>
                </a:lnTo>
                <a:lnTo>
                  <a:pt x="537042" y="503882"/>
                </a:lnTo>
                <a:lnTo>
                  <a:pt x="0" y="50388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4759258" y="1091702"/>
            <a:ext cx="630389" cy="634873"/>
          </a:xfrm>
          <a:custGeom>
            <a:avLst/>
            <a:gdLst/>
            <a:ahLst/>
            <a:cxnLst/>
            <a:rect l="l" t="t" r="r" b="b"/>
            <a:pathLst>
              <a:path w="630389" h="634873">
                <a:moveTo>
                  <a:pt x="0" y="0"/>
                </a:moveTo>
                <a:lnTo>
                  <a:pt x="630389" y="0"/>
                </a:lnTo>
                <a:lnTo>
                  <a:pt x="630389" y="634873"/>
                </a:lnTo>
                <a:lnTo>
                  <a:pt x="0" y="634873"/>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5926689" y="6423902"/>
            <a:ext cx="5882368" cy="363724"/>
          </a:xfrm>
          <a:custGeom>
            <a:avLst/>
            <a:gdLst/>
            <a:ahLst/>
            <a:cxnLst/>
            <a:rect l="l" t="t" r="r" b="b"/>
            <a:pathLst>
              <a:path w="5882368" h="363724">
                <a:moveTo>
                  <a:pt x="0" y="0"/>
                </a:moveTo>
                <a:lnTo>
                  <a:pt x="5882368" y="0"/>
                </a:lnTo>
                <a:lnTo>
                  <a:pt x="5882368" y="363724"/>
                </a:lnTo>
                <a:lnTo>
                  <a:pt x="0" y="36372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grpSp>
        <p:nvGrpSpPr>
          <p:cNvPr id="5" name="Group 5"/>
          <p:cNvGrpSpPr/>
          <p:nvPr/>
        </p:nvGrpSpPr>
        <p:grpSpPr>
          <a:xfrm>
            <a:off x="6955666" y="6602616"/>
            <a:ext cx="4115733" cy="341195"/>
            <a:chOff x="0" y="0"/>
            <a:chExt cx="5487644" cy="454926"/>
          </a:xfrm>
        </p:grpSpPr>
        <p:sp>
          <p:nvSpPr>
            <p:cNvPr id="6" name="Freeform 6"/>
            <p:cNvSpPr/>
            <p:nvPr/>
          </p:nvSpPr>
          <p:spPr>
            <a:xfrm>
              <a:off x="-2159" y="-84582"/>
              <a:ext cx="5490337" cy="544703"/>
            </a:xfrm>
            <a:custGeom>
              <a:avLst/>
              <a:gdLst/>
              <a:ahLst/>
              <a:cxnLst/>
              <a:rect l="l" t="t" r="r" b="b"/>
              <a:pathLst>
                <a:path w="5490337" h="544703">
                  <a:moveTo>
                    <a:pt x="16891" y="505333"/>
                  </a:moveTo>
                  <a:cubicBezTo>
                    <a:pt x="1807845" y="118999"/>
                    <a:pt x="3646297" y="0"/>
                    <a:pt x="5472049" y="152273"/>
                  </a:cubicBezTo>
                  <a:cubicBezTo>
                    <a:pt x="5482590" y="153162"/>
                    <a:pt x="5490337" y="162306"/>
                    <a:pt x="5489448" y="172847"/>
                  </a:cubicBezTo>
                  <a:cubicBezTo>
                    <a:pt x="5488559" y="183388"/>
                    <a:pt x="5479415" y="191135"/>
                    <a:pt x="5468874" y="190246"/>
                  </a:cubicBezTo>
                  <a:cubicBezTo>
                    <a:pt x="3646805" y="38227"/>
                    <a:pt x="1812290" y="156972"/>
                    <a:pt x="24892" y="542544"/>
                  </a:cubicBezTo>
                  <a:cubicBezTo>
                    <a:pt x="14732" y="544703"/>
                    <a:pt x="4572" y="538226"/>
                    <a:pt x="2286" y="527939"/>
                  </a:cubicBezTo>
                  <a:cubicBezTo>
                    <a:pt x="0" y="517652"/>
                    <a:pt x="6604" y="507492"/>
                    <a:pt x="16891" y="505333"/>
                  </a:cubicBezTo>
                  <a:close/>
                </a:path>
              </a:pathLst>
            </a:custGeom>
            <a:solidFill>
              <a:srgbClr val="171717"/>
            </a:solidFill>
          </p:spPr>
        </p:sp>
      </p:grpSp>
      <p:grpSp>
        <p:nvGrpSpPr>
          <p:cNvPr id="7" name="Group 7"/>
          <p:cNvGrpSpPr/>
          <p:nvPr/>
        </p:nvGrpSpPr>
        <p:grpSpPr>
          <a:xfrm>
            <a:off x="-125883" y="-25950"/>
            <a:ext cx="375825" cy="1183148"/>
            <a:chOff x="0" y="0"/>
            <a:chExt cx="501100" cy="1577530"/>
          </a:xfrm>
        </p:grpSpPr>
        <p:sp>
          <p:nvSpPr>
            <p:cNvPr id="8" name="Freeform 8"/>
            <p:cNvSpPr/>
            <p:nvPr/>
          </p:nvSpPr>
          <p:spPr>
            <a:xfrm>
              <a:off x="-254" y="2413"/>
              <a:ext cx="501142" cy="1577594"/>
            </a:xfrm>
            <a:custGeom>
              <a:avLst/>
              <a:gdLst/>
              <a:ahLst/>
              <a:cxnLst/>
              <a:rect l="l" t="t" r="r" b="b"/>
              <a:pathLst>
                <a:path w="501142" h="1577594">
                  <a:moveTo>
                    <a:pt x="250571" y="1577467"/>
                  </a:moveTo>
                  <a:cubicBezTo>
                    <a:pt x="112141" y="1577467"/>
                    <a:pt x="0" y="1465326"/>
                    <a:pt x="0" y="1326896"/>
                  </a:cubicBezTo>
                  <a:lnTo>
                    <a:pt x="0" y="250571"/>
                  </a:lnTo>
                  <a:cubicBezTo>
                    <a:pt x="127" y="112141"/>
                    <a:pt x="112268" y="0"/>
                    <a:pt x="250571" y="0"/>
                  </a:cubicBezTo>
                  <a:cubicBezTo>
                    <a:pt x="388874" y="0"/>
                    <a:pt x="501142" y="112141"/>
                    <a:pt x="501142" y="250571"/>
                  </a:cubicBezTo>
                  <a:lnTo>
                    <a:pt x="501142" y="1327023"/>
                  </a:lnTo>
                  <a:cubicBezTo>
                    <a:pt x="501142" y="1465453"/>
                    <a:pt x="389001" y="1577594"/>
                    <a:pt x="250571" y="1577594"/>
                  </a:cubicBezTo>
                  <a:close/>
                </a:path>
              </a:pathLst>
            </a:custGeom>
            <a:solidFill>
              <a:srgbClr val="F9B87F"/>
            </a:solidFill>
          </p:spPr>
        </p:sp>
      </p:grpSp>
      <p:sp>
        <p:nvSpPr>
          <p:cNvPr id="9" name="Freeform 9"/>
          <p:cNvSpPr/>
          <p:nvPr/>
        </p:nvSpPr>
        <p:spPr>
          <a:xfrm>
            <a:off x="-223472" y="-151125"/>
            <a:ext cx="972983" cy="2000046"/>
          </a:xfrm>
          <a:custGeom>
            <a:avLst/>
            <a:gdLst/>
            <a:ahLst/>
            <a:cxnLst/>
            <a:rect l="l" t="t" r="r" b="b"/>
            <a:pathLst>
              <a:path w="972983" h="2000046">
                <a:moveTo>
                  <a:pt x="0" y="0"/>
                </a:moveTo>
                <a:lnTo>
                  <a:pt x="972983" y="0"/>
                </a:lnTo>
                <a:lnTo>
                  <a:pt x="972983" y="2000046"/>
                </a:lnTo>
                <a:lnTo>
                  <a:pt x="0" y="200004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0" name="Freeform 10"/>
          <p:cNvSpPr/>
          <p:nvPr/>
        </p:nvSpPr>
        <p:spPr>
          <a:xfrm>
            <a:off x="-223680" y="-95515"/>
            <a:ext cx="1686906" cy="2477654"/>
          </a:xfrm>
          <a:custGeom>
            <a:avLst/>
            <a:gdLst/>
            <a:ahLst/>
            <a:cxnLst/>
            <a:rect l="l" t="t" r="r" b="b"/>
            <a:pathLst>
              <a:path w="1686906" h="2477654">
                <a:moveTo>
                  <a:pt x="0" y="0"/>
                </a:moveTo>
                <a:lnTo>
                  <a:pt x="1686906" y="0"/>
                </a:lnTo>
                <a:lnTo>
                  <a:pt x="1686906" y="2477653"/>
                </a:lnTo>
                <a:lnTo>
                  <a:pt x="0" y="247765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1" name="Freeform 11"/>
          <p:cNvSpPr/>
          <p:nvPr/>
        </p:nvSpPr>
        <p:spPr>
          <a:xfrm>
            <a:off x="-181839" y="-137185"/>
            <a:ext cx="2322051" cy="2978759"/>
          </a:xfrm>
          <a:custGeom>
            <a:avLst/>
            <a:gdLst/>
            <a:ahLst/>
            <a:cxnLst/>
            <a:rect l="l" t="t" r="r" b="b"/>
            <a:pathLst>
              <a:path w="2322051" h="2978759">
                <a:moveTo>
                  <a:pt x="0" y="0"/>
                </a:moveTo>
                <a:lnTo>
                  <a:pt x="2322051" y="0"/>
                </a:lnTo>
                <a:lnTo>
                  <a:pt x="2322051" y="2978758"/>
                </a:lnTo>
                <a:lnTo>
                  <a:pt x="0" y="297875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2" name="Freeform 12"/>
          <p:cNvSpPr/>
          <p:nvPr/>
        </p:nvSpPr>
        <p:spPr>
          <a:xfrm>
            <a:off x="-223680" y="-58039"/>
            <a:ext cx="3033651" cy="3438236"/>
          </a:xfrm>
          <a:custGeom>
            <a:avLst/>
            <a:gdLst/>
            <a:ahLst/>
            <a:cxnLst/>
            <a:rect l="l" t="t" r="r" b="b"/>
            <a:pathLst>
              <a:path w="3033651" h="3438236">
                <a:moveTo>
                  <a:pt x="0" y="0"/>
                </a:moveTo>
                <a:lnTo>
                  <a:pt x="3033651" y="0"/>
                </a:lnTo>
                <a:lnTo>
                  <a:pt x="3033651" y="3438236"/>
                </a:lnTo>
                <a:lnTo>
                  <a:pt x="0" y="3438236"/>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3" name="Freeform 13"/>
          <p:cNvSpPr/>
          <p:nvPr/>
        </p:nvSpPr>
        <p:spPr>
          <a:xfrm>
            <a:off x="14939806" y="8772720"/>
            <a:ext cx="2262286" cy="1741494"/>
          </a:xfrm>
          <a:custGeom>
            <a:avLst/>
            <a:gdLst/>
            <a:ahLst/>
            <a:cxnLst/>
            <a:rect l="l" t="t" r="r" b="b"/>
            <a:pathLst>
              <a:path w="2262286" h="1741494">
                <a:moveTo>
                  <a:pt x="0" y="0"/>
                </a:moveTo>
                <a:lnTo>
                  <a:pt x="2262287" y="0"/>
                </a:lnTo>
                <a:lnTo>
                  <a:pt x="2262287" y="1741494"/>
                </a:lnTo>
                <a:lnTo>
                  <a:pt x="0" y="1741494"/>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4" name="Freeform 14"/>
          <p:cNvSpPr/>
          <p:nvPr/>
        </p:nvSpPr>
        <p:spPr>
          <a:xfrm>
            <a:off x="14405176" y="8233126"/>
            <a:ext cx="3276586" cy="2281591"/>
          </a:xfrm>
          <a:custGeom>
            <a:avLst/>
            <a:gdLst/>
            <a:ahLst/>
            <a:cxnLst/>
            <a:rect l="l" t="t" r="r" b="b"/>
            <a:pathLst>
              <a:path w="3276586" h="2281591">
                <a:moveTo>
                  <a:pt x="0" y="0"/>
                </a:moveTo>
                <a:lnTo>
                  <a:pt x="3276587" y="0"/>
                </a:lnTo>
                <a:lnTo>
                  <a:pt x="3276587" y="2281592"/>
                </a:lnTo>
                <a:lnTo>
                  <a:pt x="0" y="2281592"/>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5" name="Freeform 15"/>
          <p:cNvSpPr/>
          <p:nvPr/>
        </p:nvSpPr>
        <p:spPr>
          <a:xfrm>
            <a:off x="13950675" y="7688515"/>
            <a:ext cx="4266948" cy="2827752"/>
          </a:xfrm>
          <a:custGeom>
            <a:avLst/>
            <a:gdLst/>
            <a:ahLst/>
            <a:cxnLst/>
            <a:rect l="l" t="t" r="r" b="b"/>
            <a:pathLst>
              <a:path w="4266948" h="2827752">
                <a:moveTo>
                  <a:pt x="0" y="0"/>
                </a:moveTo>
                <a:lnTo>
                  <a:pt x="4266948" y="0"/>
                </a:lnTo>
                <a:lnTo>
                  <a:pt x="4266948" y="2827752"/>
                </a:lnTo>
                <a:lnTo>
                  <a:pt x="0" y="2827752"/>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16" name="Freeform 16"/>
          <p:cNvSpPr/>
          <p:nvPr/>
        </p:nvSpPr>
        <p:spPr>
          <a:xfrm>
            <a:off x="15902293" y="432594"/>
            <a:ext cx="1907049" cy="988564"/>
          </a:xfrm>
          <a:custGeom>
            <a:avLst/>
            <a:gdLst/>
            <a:ahLst/>
            <a:cxnLst/>
            <a:rect l="l" t="t" r="r" b="b"/>
            <a:pathLst>
              <a:path w="1907049" h="988564">
                <a:moveTo>
                  <a:pt x="0" y="0"/>
                </a:moveTo>
                <a:lnTo>
                  <a:pt x="1907049" y="0"/>
                </a:lnTo>
                <a:lnTo>
                  <a:pt x="1907049" y="988564"/>
                </a:lnTo>
                <a:lnTo>
                  <a:pt x="0" y="988564"/>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grpSp>
        <p:nvGrpSpPr>
          <p:cNvPr id="17" name="Group 17"/>
          <p:cNvGrpSpPr/>
          <p:nvPr/>
        </p:nvGrpSpPr>
        <p:grpSpPr>
          <a:xfrm rot="1147042">
            <a:off x="16901726" y="1644506"/>
            <a:ext cx="1154163" cy="1184066"/>
            <a:chOff x="0" y="0"/>
            <a:chExt cx="1538884" cy="1578754"/>
          </a:xfrm>
        </p:grpSpPr>
        <p:sp>
          <p:nvSpPr>
            <p:cNvPr id="18" name="Freeform 18"/>
            <p:cNvSpPr/>
            <p:nvPr/>
          </p:nvSpPr>
          <p:spPr>
            <a:xfrm>
              <a:off x="0" y="0"/>
              <a:ext cx="1538986" cy="1578737"/>
            </a:xfrm>
            <a:custGeom>
              <a:avLst/>
              <a:gdLst/>
              <a:ahLst/>
              <a:cxnLst/>
              <a:rect l="l" t="t" r="r" b="b"/>
              <a:pathLst>
                <a:path w="1538986" h="1578737">
                  <a:moveTo>
                    <a:pt x="392176" y="652018"/>
                  </a:moveTo>
                  <a:lnTo>
                    <a:pt x="282575" y="66421"/>
                  </a:lnTo>
                  <a:lnTo>
                    <a:pt x="720979" y="425704"/>
                  </a:lnTo>
                  <a:lnTo>
                    <a:pt x="1075309" y="0"/>
                  </a:lnTo>
                  <a:lnTo>
                    <a:pt x="1045718" y="611886"/>
                  </a:lnTo>
                  <a:lnTo>
                    <a:pt x="1538986" y="922274"/>
                  </a:lnTo>
                  <a:lnTo>
                    <a:pt x="889762" y="975614"/>
                  </a:lnTo>
                  <a:lnTo>
                    <a:pt x="763397" y="1578737"/>
                  </a:lnTo>
                  <a:lnTo>
                    <a:pt x="560705" y="980059"/>
                  </a:lnTo>
                  <a:lnTo>
                    <a:pt x="0" y="1015365"/>
                  </a:lnTo>
                  <a:lnTo>
                    <a:pt x="392176" y="652018"/>
                  </a:lnTo>
                  <a:close/>
                </a:path>
              </a:pathLst>
            </a:custGeom>
            <a:solidFill>
              <a:srgbClr val="DD7853"/>
            </a:solidFill>
          </p:spPr>
        </p:sp>
      </p:grpSp>
      <p:sp>
        <p:nvSpPr>
          <p:cNvPr id="19" name="Freeform 19"/>
          <p:cNvSpPr/>
          <p:nvPr/>
        </p:nvSpPr>
        <p:spPr>
          <a:xfrm>
            <a:off x="888150" y="8091780"/>
            <a:ext cx="1967046" cy="1592814"/>
          </a:xfrm>
          <a:custGeom>
            <a:avLst/>
            <a:gdLst/>
            <a:ahLst/>
            <a:cxnLst/>
            <a:rect l="l" t="t" r="r" b="b"/>
            <a:pathLst>
              <a:path w="1967046" h="1592814">
                <a:moveTo>
                  <a:pt x="0" y="0"/>
                </a:moveTo>
                <a:lnTo>
                  <a:pt x="1967046" y="0"/>
                </a:lnTo>
                <a:lnTo>
                  <a:pt x="1967046" y="1592814"/>
                </a:lnTo>
                <a:lnTo>
                  <a:pt x="0" y="1592814"/>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0" name="Freeform 20"/>
          <p:cNvSpPr/>
          <p:nvPr/>
        </p:nvSpPr>
        <p:spPr>
          <a:xfrm>
            <a:off x="15384636" y="9272402"/>
            <a:ext cx="1399002" cy="1189830"/>
          </a:xfrm>
          <a:custGeom>
            <a:avLst/>
            <a:gdLst/>
            <a:ahLst/>
            <a:cxnLst/>
            <a:rect l="l" t="t" r="r" b="b"/>
            <a:pathLst>
              <a:path w="1399002" h="1189830">
                <a:moveTo>
                  <a:pt x="0" y="0"/>
                </a:moveTo>
                <a:lnTo>
                  <a:pt x="1399002" y="0"/>
                </a:lnTo>
                <a:lnTo>
                  <a:pt x="1399002" y="1189830"/>
                </a:lnTo>
                <a:lnTo>
                  <a:pt x="0" y="1189830"/>
                </a:lnTo>
                <a:lnTo>
                  <a:pt x="0" y="0"/>
                </a:lnTo>
                <a:close/>
              </a:path>
            </a:pathLst>
          </a:custGeom>
          <a:blipFill>
            <a:blip r:embed="rId27">
              <a:extLst>
                <a:ext uri="{96DAC541-7B7A-43D3-8B79-37D633B846F1}">
                  <asvg:svgBlip xmlns:asvg="http://schemas.microsoft.com/office/drawing/2016/SVG/main" xmlns="" r:embed="rId28"/>
                </a:ext>
              </a:extLst>
            </a:blip>
            <a:stretch>
              <a:fillRect/>
            </a:stretch>
          </a:blipFill>
        </p:spPr>
      </p:sp>
      <p:sp>
        <p:nvSpPr>
          <p:cNvPr id="21" name="Freeform 21"/>
          <p:cNvSpPr/>
          <p:nvPr/>
        </p:nvSpPr>
        <p:spPr>
          <a:xfrm>
            <a:off x="2928475" y="7171557"/>
            <a:ext cx="11022200" cy="1337201"/>
          </a:xfrm>
          <a:custGeom>
            <a:avLst/>
            <a:gdLst/>
            <a:ahLst/>
            <a:cxnLst/>
            <a:rect l="l" t="t" r="r" b="b"/>
            <a:pathLst>
              <a:path w="11022200" h="1337201">
                <a:moveTo>
                  <a:pt x="0" y="0"/>
                </a:moveTo>
                <a:lnTo>
                  <a:pt x="11022200" y="0"/>
                </a:lnTo>
                <a:lnTo>
                  <a:pt x="11022200" y="1337201"/>
                </a:lnTo>
                <a:lnTo>
                  <a:pt x="0" y="1337201"/>
                </a:lnTo>
                <a:lnTo>
                  <a:pt x="0" y="0"/>
                </a:lnTo>
                <a:close/>
              </a:path>
            </a:pathLst>
          </a:custGeom>
          <a:blipFill>
            <a:blip r:embed="rId29">
              <a:extLst>
                <a:ext uri="{96DAC541-7B7A-43D3-8B79-37D633B846F1}">
                  <asvg:svgBlip xmlns:asvg="http://schemas.microsoft.com/office/drawing/2016/SVG/main" xmlns="" r:embed="rId30"/>
                </a:ext>
              </a:extLst>
            </a:blip>
            <a:stretch>
              <a:fillRect/>
            </a:stretch>
          </a:blipFill>
        </p:spPr>
      </p:sp>
      <p:sp>
        <p:nvSpPr>
          <p:cNvPr id="22" name="TextBox 22"/>
          <p:cNvSpPr txBox="1"/>
          <p:nvPr/>
        </p:nvSpPr>
        <p:spPr>
          <a:xfrm>
            <a:off x="565779" y="2762194"/>
            <a:ext cx="17368851" cy="3536172"/>
          </a:xfrm>
          <a:prstGeom prst="rect">
            <a:avLst/>
          </a:prstGeom>
        </p:spPr>
        <p:txBody>
          <a:bodyPr lIns="0" tIns="0" rIns="0" bIns="0" rtlCol="0" anchor="t">
            <a:spAutoFit/>
          </a:bodyPr>
          <a:lstStyle/>
          <a:p>
            <a:pPr algn="ctr">
              <a:lnSpc>
                <a:spcPts val="13434"/>
              </a:lnSpc>
            </a:pPr>
            <a:r>
              <a:rPr lang="en-US" sz="11195">
                <a:solidFill>
                  <a:srgbClr val="DD7853"/>
                </a:solidFill>
                <a:latin typeface="#9Slide05 IcielSanelma"/>
              </a:rPr>
              <a:t>VIẾT BÀI VĂN NGHỊ LUẬN </a:t>
            </a:r>
          </a:p>
          <a:p>
            <a:pPr algn="ctr">
              <a:lnSpc>
                <a:spcPts val="13434"/>
              </a:lnSpc>
            </a:pPr>
            <a:r>
              <a:rPr lang="en-US" sz="11195">
                <a:solidFill>
                  <a:srgbClr val="DD7853"/>
                </a:solidFill>
                <a:latin typeface="#9Slide05 IcielSanelma"/>
              </a:rPr>
              <a:t>VỀ MỘT VẤN ĐỀ CẦN GIẢI QUYẾT</a:t>
            </a:r>
          </a:p>
        </p:txBody>
      </p:sp>
      <p:sp>
        <p:nvSpPr>
          <p:cNvPr id="23" name="TextBox 23"/>
          <p:cNvSpPr txBox="1"/>
          <p:nvPr/>
        </p:nvSpPr>
        <p:spPr>
          <a:xfrm>
            <a:off x="3276600" y="7365328"/>
            <a:ext cx="9910893" cy="854408"/>
          </a:xfrm>
          <a:prstGeom prst="rect">
            <a:avLst/>
          </a:prstGeom>
        </p:spPr>
        <p:txBody>
          <a:bodyPr wrap="square" lIns="0" tIns="0" rIns="0" bIns="0" rtlCol="0" anchor="t">
            <a:spAutoFit/>
          </a:bodyPr>
          <a:lstStyle/>
          <a:p>
            <a:pPr algn="ctr">
              <a:lnSpc>
                <a:spcPts val="6981"/>
              </a:lnSpc>
            </a:pPr>
            <a:r>
              <a:rPr lang="en-US" sz="4986" dirty="0">
                <a:solidFill>
                  <a:srgbClr val="707887"/>
                </a:solidFill>
                <a:latin typeface="Roboto Condensed"/>
              </a:rPr>
              <a:t>(</a:t>
            </a:r>
            <a:r>
              <a:rPr lang="en-US" sz="4986" dirty="0" err="1">
                <a:solidFill>
                  <a:srgbClr val="707887"/>
                </a:solidFill>
                <a:latin typeface="Roboto Condensed"/>
              </a:rPr>
              <a:t>trong</a:t>
            </a:r>
            <a:r>
              <a:rPr lang="en-US" sz="4986" dirty="0">
                <a:solidFill>
                  <a:srgbClr val="707887"/>
                </a:solidFill>
                <a:latin typeface="Roboto Condensed"/>
              </a:rPr>
              <a:t> </a:t>
            </a:r>
            <a:r>
              <a:rPr lang="en-US" sz="4986" dirty="0" err="1">
                <a:solidFill>
                  <a:srgbClr val="707887"/>
                </a:solidFill>
                <a:latin typeface="Roboto Condensed"/>
              </a:rPr>
              <a:t>đời</a:t>
            </a:r>
            <a:r>
              <a:rPr lang="en-US" sz="4986" dirty="0">
                <a:solidFill>
                  <a:srgbClr val="707887"/>
                </a:solidFill>
                <a:latin typeface="Roboto Condensed"/>
              </a:rPr>
              <a:t> </a:t>
            </a:r>
            <a:r>
              <a:rPr lang="en-US" sz="4986" dirty="0" err="1">
                <a:solidFill>
                  <a:srgbClr val="707887"/>
                </a:solidFill>
                <a:latin typeface="Roboto Condensed"/>
              </a:rPr>
              <a:t>sống</a:t>
            </a:r>
            <a:r>
              <a:rPr lang="en-US" sz="4986" dirty="0">
                <a:solidFill>
                  <a:srgbClr val="707887"/>
                </a:solidFill>
                <a:latin typeface="Roboto Condensed"/>
              </a:rPr>
              <a:t> </a:t>
            </a:r>
            <a:r>
              <a:rPr lang="en-US" sz="4986" dirty="0" err="1">
                <a:solidFill>
                  <a:srgbClr val="707887"/>
                </a:solidFill>
                <a:latin typeface="Roboto Condensed"/>
              </a:rPr>
              <a:t>của</a:t>
            </a:r>
            <a:r>
              <a:rPr lang="en-US" sz="4986" dirty="0">
                <a:solidFill>
                  <a:srgbClr val="707887"/>
                </a:solidFill>
                <a:latin typeface="Roboto Condensed"/>
              </a:rPr>
              <a:t> </a:t>
            </a:r>
            <a:r>
              <a:rPr lang="en-US" sz="4986" dirty="0" err="1">
                <a:solidFill>
                  <a:srgbClr val="707887"/>
                </a:solidFill>
                <a:latin typeface="Roboto Condensed"/>
              </a:rPr>
              <a:t>học</a:t>
            </a:r>
            <a:r>
              <a:rPr lang="en-US" sz="4986" dirty="0">
                <a:solidFill>
                  <a:srgbClr val="707887"/>
                </a:solidFill>
                <a:latin typeface="Roboto Condensed"/>
              </a:rPr>
              <a:t> </a:t>
            </a:r>
            <a:r>
              <a:rPr lang="en-US" sz="4986" dirty="0" err="1">
                <a:solidFill>
                  <a:srgbClr val="707887"/>
                </a:solidFill>
                <a:latin typeface="Roboto Condensed"/>
              </a:rPr>
              <a:t>sinh</a:t>
            </a:r>
            <a:r>
              <a:rPr lang="en-US" sz="4986" dirty="0">
                <a:solidFill>
                  <a:srgbClr val="707887"/>
                </a:solidFill>
                <a:latin typeface="Roboto Condensed"/>
              </a:rPr>
              <a:t> </a:t>
            </a:r>
            <a:r>
              <a:rPr lang="en-US" sz="4986" dirty="0" err="1">
                <a:solidFill>
                  <a:srgbClr val="707887"/>
                </a:solidFill>
                <a:latin typeface="Roboto Condensed"/>
              </a:rPr>
              <a:t>ngày</a:t>
            </a:r>
            <a:r>
              <a:rPr lang="en-US" sz="4986" dirty="0">
                <a:solidFill>
                  <a:srgbClr val="707887"/>
                </a:solidFill>
                <a:latin typeface="Roboto Condensed"/>
              </a:rPr>
              <a:t> nay)</a:t>
            </a:r>
          </a:p>
        </p:txBody>
      </p:sp>
      <p:sp>
        <p:nvSpPr>
          <p:cNvPr id="24" name="TextBox 24"/>
          <p:cNvSpPr txBox="1"/>
          <p:nvPr/>
        </p:nvSpPr>
        <p:spPr>
          <a:xfrm>
            <a:off x="2569828" y="1617985"/>
            <a:ext cx="3983371" cy="1113282"/>
          </a:xfrm>
          <a:prstGeom prst="rect">
            <a:avLst/>
          </a:prstGeom>
        </p:spPr>
        <p:txBody>
          <a:bodyPr wrap="square" lIns="0" tIns="0" rIns="0" bIns="0" rtlCol="0" anchor="t">
            <a:spAutoFit/>
          </a:bodyPr>
          <a:lstStyle/>
          <a:p>
            <a:pPr algn="ctr">
              <a:lnSpc>
                <a:spcPts val="9099"/>
              </a:lnSpc>
            </a:pPr>
            <a:r>
              <a:rPr lang="en-US" sz="6499" dirty="0" err="1">
                <a:solidFill>
                  <a:srgbClr val="707887"/>
                </a:solidFill>
                <a:latin typeface="#9Slide05 Lobster"/>
              </a:rPr>
              <a:t>Tiết</a:t>
            </a:r>
            <a:r>
              <a:rPr lang="en-US" sz="6499" dirty="0">
                <a:solidFill>
                  <a:srgbClr val="707887"/>
                </a:solidFill>
                <a:latin typeface="#9Slide05 Lobster"/>
              </a:rPr>
              <a:t> </a:t>
            </a:r>
            <a:r>
              <a:rPr lang="en-US" sz="6499" dirty="0" err="1">
                <a:solidFill>
                  <a:srgbClr val="707887"/>
                </a:solidFill>
                <a:latin typeface="#9Slide05 Lobster"/>
              </a:rPr>
              <a:t>Viết</a:t>
            </a:r>
            <a:r>
              <a:rPr lang="en-US" sz="6499" dirty="0">
                <a:solidFill>
                  <a:srgbClr val="707887"/>
                </a:solidFill>
                <a:latin typeface="#9Slide05 Lobster"/>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D7853"/>
        </a:solidFill>
        <a:effectLst/>
      </p:bgPr>
    </p:bg>
    <p:spTree>
      <p:nvGrpSpPr>
        <p:cNvPr id="1" name=""/>
        <p:cNvGrpSpPr/>
        <p:nvPr/>
      </p:nvGrpSpPr>
      <p:grpSpPr>
        <a:xfrm>
          <a:off x="0" y="0"/>
          <a:ext cx="0" cy="0"/>
          <a:chOff x="0" y="0"/>
          <a:chExt cx="0" cy="0"/>
        </a:xfrm>
      </p:grpSpPr>
      <p:sp>
        <p:nvSpPr>
          <p:cNvPr id="2" name="Freeform 2"/>
          <p:cNvSpPr/>
          <p:nvPr/>
        </p:nvSpPr>
        <p:spPr>
          <a:xfrm>
            <a:off x="773291" y="2453458"/>
            <a:ext cx="15833159" cy="7270845"/>
          </a:xfrm>
          <a:custGeom>
            <a:avLst/>
            <a:gdLst/>
            <a:ahLst/>
            <a:cxnLst/>
            <a:rect l="l" t="t" r="r" b="b"/>
            <a:pathLst>
              <a:path w="15833159" h="7270845">
                <a:moveTo>
                  <a:pt x="0" y="0"/>
                </a:moveTo>
                <a:lnTo>
                  <a:pt x="15833159" y="0"/>
                </a:lnTo>
                <a:lnTo>
                  <a:pt x="15833159" y="7270845"/>
                </a:lnTo>
                <a:lnTo>
                  <a:pt x="0" y="727084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nvGrpSpPr>
          <p:cNvPr id="3" name="Group 3"/>
          <p:cNvGrpSpPr/>
          <p:nvPr/>
        </p:nvGrpSpPr>
        <p:grpSpPr>
          <a:xfrm>
            <a:off x="16208566" y="1263332"/>
            <a:ext cx="795766" cy="701115"/>
            <a:chOff x="0" y="0"/>
            <a:chExt cx="1061022" cy="934820"/>
          </a:xfrm>
        </p:grpSpPr>
        <p:sp>
          <p:nvSpPr>
            <p:cNvPr id="4" name="Freeform 4"/>
            <p:cNvSpPr/>
            <p:nvPr/>
          </p:nvSpPr>
          <p:spPr>
            <a:xfrm>
              <a:off x="-2921" y="-7366"/>
              <a:ext cx="1108583" cy="963295"/>
            </a:xfrm>
            <a:custGeom>
              <a:avLst/>
              <a:gdLst/>
              <a:ahLst/>
              <a:cxnLst/>
              <a:rect l="l" t="t" r="r" b="b"/>
              <a:pathLst>
                <a:path w="1108583" h="963295">
                  <a:moveTo>
                    <a:pt x="581660" y="16510"/>
                  </a:moveTo>
                  <a:cubicBezTo>
                    <a:pt x="433070" y="0"/>
                    <a:pt x="283972" y="43688"/>
                    <a:pt x="167894" y="137795"/>
                  </a:cubicBezTo>
                  <a:cubicBezTo>
                    <a:pt x="60706" y="227965"/>
                    <a:pt x="0" y="361696"/>
                    <a:pt x="2540" y="501777"/>
                  </a:cubicBezTo>
                  <a:cubicBezTo>
                    <a:pt x="20447" y="654685"/>
                    <a:pt x="110744" y="789940"/>
                    <a:pt x="245237" y="864997"/>
                  </a:cubicBezTo>
                  <a:cubicBezTo>
                    <a:pt x="355219" y="936625"/>
                    <a:pt x="488442" y="963295"/>
                    <a:pt x="617347" y="939419"/>
                  </a:cubicBezTo>
                  <a:cubicBezTo>
                    <a:pt x="776732" y="894588"/>
                    <a:pt x="908050" y="781431"/>
                    <a:pt x="976122" y="630555"/>
                  </a:cubicBezTo>
                  <a:cubicBezTo>
                    <a:pt x="1018540" y="549402"/>
                    <a:pt x="1108583" y="379730"/>
                    <a:pt x="1036447" y="227838"/>
                  </a:cubicBezTo>
                  <a:cubicBezTo>
                    <a:pt x="946277" y="30607"/>
                    <a:pt x="660527" y="19431"/>
                    <a:pt x="581660" y="16510"/>
                  </a:cubicBezTo>
                  <a:close/>
                </a:path>
              </a:pathLst>
            </a:custGeom>
            <a:solidFill>
              <a:srgbClr val="FFF8E8"/>
            </a:solidFill>
          </p:spPr>
        </p:sp>
      </p:grpSp>
      <p:grpSp>
        <p:nvGrpSpPr>
          <p:cNvPr id="5" name="Group 5"/>
          <p:cNvGrpSpPr/>
          <p:nvPr/>
        </p:nvGrpSpPr>
        <p:grpSpPr>
          <a:xfrm>
            <a:off x="15708036" y="697752"/>
            <a:ext cx="650223" cy="489012"/>
            <a:chOff x="0" y="0"/>
            <a:chExt cx="866964" cy="652016"/>
          </a:xfrm>
        </p:grpSpPr>
        <p:sp>
          <p:nvSpPr>
            <p:cNvPr id="6" name="Freeform 6"/>
            <p:cNvSpPr/>
            <p:nvPr/>
          </p:nvSpPr>
          <p:spPr>
            <a:xfrm>
              <a:off x="-44323" y="-13970"/>
              <a:ext cx="916940" cy="691896"/>
            </a:xfrm>
            <a:custGeom>
              <a:avLst/>
              <a:gdLst/>
              <a:ahLst/>
              <a:cxnLst/>
              <a:rect l="l" t="t" r="r" b="b"/>
              <a:pathLst>
                <a:path w="916940" h="691896">
                  <a:moveTo>
                    <a:pt x="454787" y="665861"/>
                  </a:moveTo>
                  <a:cubicBezTo>
                    <a:pt x="369951" y="673989"/>
                    <a:pt x="181610" y="691896"/>
                    <a:pt x="90805" y="566928"/>
                  </a:cubicBezTo>
                  <a:cubicBezTo>
                    <a:pt x="0" y="441960"/>
                    <a:pt x="67691" y="292227"/>
                    <a:pt x="74422" y="274320"/>
                  </a:cubicBezTo>
                  <a:cubicBezTo>
                    <a:pt x="148844" y="93472"/>
                    <a:pt x="351282" y="51054"/>
                    <a:pt x="399669" y="37592"/>
                  </a:cubicBezTo>
                  <a:cubicBezTo>
                    <a:pt x="526415" y="0"/>
                    <a:pt x="663448" y="22225"/>
                    <a:pt x="771779" y="97917"/>
                  </a:cubicBezTo>
                  <a:cubicBezTo>
                    <a:pt x="864743" y="165481"/>
                    <a:pt x="916940" y="275717"/>
                    <a:pt x="910209" y="390398"/>
                  </a:cubicBezTo>
                  <a:cubicBezTo>
                    <a:pt x="868553" y="622681"/>
                    <a:pt x="474091" y="664337"/>
                    <a:pt x="454787" y="665861"/>
                  </a:cubicBezTo>
                  <a:close/>
                </a:path>
              </a:pathLst>
            </a:custGeom>
            <a:solidFill>
              <a:srgbClr val="FFF8E8"/>
            </a:solidFill>
          </p:spPr>
        </p:sp>
      </p:grpSp>
      <p:grpSp>
        <p:nvGrpSpPr>
          <p:cNvPr id="7" name="Group 7"/>
          <p:cNvGrpSpPr/>
          <p:nvPr/>
        </p:nvGrpSpPr>
        <p:grpSpPr>
          <a:xfrm>
            <a:off x="16851412" y="562242"/>
            <a:ext cx="816177" cy="582202"/>
            <a:chOff x="0" y="0"/>
            <a:chExt cx="1088236" cy="776270"/>
          </a:xfrm>
        </p:grpSpPr>
        <p:sp>
          <p:nvSpPr>
            <p:cNvPr id="8" name="Freeform 8"/>
            <p:cNvSpPr/>
            <p:nvPr/>
          </p:nvSpPr>
          <p:spPr>
            <a:xfrm>
              <a:off x="-508" y="-11811"/>
              <a:ext cx="1109853" cy="802386"/>
            </a:xfrm>
            <a:custGeom>
              <a:avLst/>
              <a:gdLst/>
              <a:ahLst/>
              <a:cxnLst/>
              <a:rect l="l" t="t" r="r" b="b"/>
              <a:pathLst>
                <a:path w="1109853" h="802386">
                  <a:moveTo>
                    <a:pt x="496443" y="792226"/>
                  </a:moveTo>
                  <a:cubicBezTo>
                    <a:pt x="369062" y="802386"/>
                    <a:pt x="242697" y="762889"/>
                    <a:pt x="143637" y="682117"/>
                  </a:cubicBezTo>
                  <a:cubicBezTo>
                    <a:pt x="57404" y="613537"/>
                    <a:pt x="4953" y="510921"/>
                    <a:pt x="0" y="400685"/>
                  </a:cubicBezTo>
                  <a:cubicBezTo>
                    <a:pt x="10541" y="186436"/>
                    <a:pt x="282829" y="76200"/>
                    <a:pt x="325374" y="59055"/>
                  </a:cubicBezTo>
                  <a:cubicBezTo>
                    <a:pt x="480695" y="0"/>
                    <a:pt x="653034" y="3937"/>
                    <a:pt x="805434" y="70231"/>
                  </a:cubicBezTo>
                  <a:cubicBezTo>
                    <a:pt x="879856" y="102997"/>
                    <a:pt x="1067308" y="181864"/>
                    <a:pt x="1086739" y="329311"/>
                  </a:cubicBezTo>
                  <a:cubicBezTo>
                    <a:pt x="1109853" y="508635"/>
                    <a:pt x="872363" y="655320"/>
                    <a:pt x="810641" y="693293"/>
                  </a:cubicBezTo>
                  <a:cubicBezTo>
                    <a:pt x="716915" y="754380"/>
                    <a:pt x="608330" y="788543"/>
                    <a:pt x="496570" y="792226"/>
                  </a:cubicBezTo>
                  <a:close/>
                </a:path>
              </a:pathLst>
            </a:custGeom>
            <a:solidFill>
              <a:srgbClr val="FFF8E8"/>
            </a:solidFill>
          </p:spPr>
        </p:sp>
      </p:grpSp>
      <p:sp>
        <p:nvSpPr>
          <p:cNvPr id="9" name="Freeform 9"/>
          <p:cNvSpPr/>
          <p:nvPr/>
        </p:nvSpPr>
        <p:spPr>
          <a:xfrm>
            <a:off x="2398468" y="2665544"/>
            <a:ext cx="677044" cy="637350"/>
          </a:xfrm>
          <a:custGeom>
            <a:avLst/>
            <a:gdLst/>
            <a:ahLst/>
            <a:cxnLst/>
            <a:rect l="l" t="t" r="r" b="b"/>
            <a:pathLst>
              <a:path w="677044" h="637350">
                <a:moveTo>
                  <a:pt x="0" y="0"/>
                </a:moveTo>
                <a:lnTo>
                  <a:pt x="677044" y="0"/>
                </a:lnTo>
                <a:lnTo>
                  <a:pt x="677044" y="637350"/>
                </a:lnTo>
                <a:lnTo>
                  <a:pt x="0" y="63735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0" name="Freeform 10"/>
          <p:cNvSpPr/>
          <p:nvPr/>
        </p:nvSpPr>
        <p:spPr>
          <a:xfrm>
            <a:off x="1475714" y="3076034"/>
            <a:ext cx="802533" cy="807900"/>
          </a:xfrm>
          <a:custGeom>
            <a:avLst/>
            <a:gdLst/>
            <a:ahLst/>
            <a:cxnLst/>
            <a:rect l="l" t="t" r="r" b="b"/>
            <a:pathLst>
              <a:path w="802533" h="807900">
                <a:moveTo>
                  <a:pt x="0" y="0"/>
                </a:moveTo>
                <a:lnTo>
                  <a:pt x="802533" y="0"/>
                </a:lnTo>
                <a:lnTo>
                  <a:pt x="802533" y="807900"/>
                </a:lnTo>
                <a:lnTo>
                  <a:pt x="0" y="8079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1" name="Freeform 11"/>
          <p:cNvSpPr/>
          <p:nvPr/>
        </p:nvSpPr>
        <p:spPr>
          <a:xfrm>
            <a:off x="16191455" y="8106457"/>
            <a:ext cx="677044" cy="637350"/>
          </a:xfrm>
          <a:custGeom>
            <a:avLst/>
            <a:gdLst/>
            <a:ahLst/>
            <a:cxnLst/>
            <a:rect l="l" t="t" r="r" b="b"/>
            <a:pathLst>
              <a:path w="677044" h="637350">
                <a:moveTo>
                  <a:pt x="0" y="0"/>
                </a:moveTo>
                <a:lnTo>
                  <a:pt x="677045" y="0"/>
                </a:lnTo>
                <a:lnTo>
                  <a:pt x="677045" y="637350"/>
                </a:lnTo>
                <a:lnTo>
                  <a:pt x="0" y="63735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2" name="Freeform 12"/>
          <p:cNvSpPr/>
          <p:nvPr/>
        </p:nvSpPr>
        <p:spPr>
          <a:xfrm>
            <a:off x="15523086" y="2672084"/>
            <a:ext cx="802533" cy="807900"/>
          </a:xfrm>
          <a:custGeom>
            <a:avLst/>
            <a:gdLst/>
            <a:ahLst/>
            <a:cxnLst/>
            <a:rect l="l" t="t" r="r" b="b"/>
            <a:pathLst>
              <a:path w="802533" h="807900">
                <a:moveTo>
                  <a:pt x="0" y="0"/>
                </a:moveTo>
                <a:lnTo>
                  <a:pt x="802533" y="0"/>
                </a:lnTo>
                <a:lnTo>
                  <a:pt x="802533" y="807900"/>
                </a:lnTo>
                <a:lnTo>
                  <a:pt x="0" y="8079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3" name="Freeform 13"/>
          <p:cNvSpPr/>
          <p:nvPr/>
        </p:nvSpPr>
        <p:spPr>
          <a:xfrm>
            <a:off x="1338825" y="8115972"/>
            <a:ext cx="2119285" cy="2284657"/>
          </a:xfrm>
          <a:custGeom>
            <a:avLst/>
            <a:gdLst/>
            <a:ahLst/>
            <a:cxnLst/>
            <a:rect l="l" t="t" r="r" b="b"/>
            <a:pathLst>
              <a:path w="2119285" h="2284657">
                <a:moveTo>
                  <a:pt x="0" y="0"/>
                </a:moveTo>
                <a:lnTo>
                  <a:pt x="2119286" y="0"/>
                </a:lnTo>
                <a:lnTo>
                  <a:pt x="2119286" y="2284656"/>
                </a:lnTo>
                <a:lnTo>
                  <a:pt x="0" y="228465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4" name="Freeform 14"/>
          <p:cNvSpPr/>
          <p:nvPr/>
        </p:nvSpPr>
        <p:spPr>
          <a:xfrm>
            <a:off x="17304148" y="1247396"/>
            <a:ext cx="671051" cy="1206063"/>
          </a:xfrm>
          <a:custGeom>
            <a:avLst/>
            <a:gdLst/>
            <a:ahLst/>
            <a:cxnLst/>
            <a:rect l="l" t="t" r="r" b="b"/>
            <a:pathLst>
              <a:path w="671051" h="1206063">
                <a:moveTo>
                  <a:pt x="0" y="0"/>
                </a:moveTo>
                <a:lnTo>
                  <a:pt x="671051" y="0"/>
                </a:lnTo>
                <a:lnTo>
                  <a:pt x="671051" y="1206062"/>
                </a:lnTo>
                <a:lnTo>
                  <a:pt x="0" y="120606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TextBox 15"/>
          <p:cNvSpPr txBox="1"/>
          <p:nvPr/>
        </p:nvSpPr>
        <p:spPr>
          <a:xfrm>
            <a:off x="1646397" y="564402"/>
            <a:ext cx="13402000" cy="1962150"/>
          </a:xfrm>
          <a:prstGeom prst="rect">
            <a:avLst/>
          </a:prstGeom>
        </p:spPr>
        <p:txBody>
          <a:bodyPr lIns="0" tIns="0" rIns="0" bIns="0" rtlCol="0" anchor="t">
            <a:spAutoFit/>
          </a:bodyPr>
          <a:lstStyle/>
          <a:p>
            <a:pPr algn="ctr">
              <a:lnSpc>
                <a:spcPts val="14400"/>
              </a:lnSpc>
            </a:pPr>
            <a:r>
              <a:rPr lang="en-US" sz="12000">
                <a:solidFill>
                  <a:srgbClr val="FFFFFF"/>
                </a:solidFill>
                <a:latin typeface="#9Slide05 IcielSanelma"/>
              </a:rPr>
              <a:t>Mục tiêu bài học</a:t>
            </a:r>
          </a:p>
        </p:txBody>
      </p:sp>
      <p:sp>
        <p:nvSpPr>
          <p:cNvPr id="16" name="TextBox 16"/>
          <p:cNvSpPr txBox="1"/>
          <p:nvPr/>
        </p:nvSpPr>
        <p:spPr>
          <a:xfrm>
            <a:off x="1028700" y="3676650"/>
            <a:ext cx="14308458" cy="5581650"/>
          </a:xfrm>
          <a:prstGeom prst="rect">
            <a:avLst/>
          </a:prstGeom>
        </p:spPr>
        <p:txBody>
          <a:bodyPr lIns="0" tIns="0" rIns="0" bIns="0" rtlCol="0" anchor="t">
            <a:spAutoFit/>
          </a:bodyPr>
          <a:lstStyle/>
          <a:p>
            <a:pPr marL="971550" lvl="1" indent="-485775" algn="just">
              <a:lnSpc>
                <a:spcPts val="6299"/>
              </a:lnSpc>
              <a:buFont typeface="Arial"/>
              <a:buChar char="•"/>
            </a:pPr>
            <a:r>
              <a:rPr lang="en-US" sz="4500">
                <a:solidFill>
                  <a:srgbClr val="434343"/>
                </a:solidFill>
                <a:latin typeface="Roboto Condensed"/>
              </a:rPr>
              <a:t>Xác định được yêu cầu đối với kiểu bài văn nghị luận về một vấn đề cần giải quyết (trong đời sống của học sinh).</a:t>
            </a:r>
          </a:p>
          <a:p>
            <a:pPr marL="971550" lvl="1" indent="-485775" algn="just">
              <a:lnSpc>
                <a:spcPts val="6299"/>
              </a:lnSpc>
              <a:buFont typeface="Arial"/>
              <a:buChar char="•"/>
            </a:pPr>
            <a:r>
              <a:rPr lang="en-US" sz="4500">
                <a:solidFill>
                  <a:srgbClr val="434343"/>
                </a:solidFill>
                <a:latin typeface="Roboto Condensed"/>
              </a:rPr>
              <a:t>Viết được bài văn nghị luận về một vấn đề cần giải quyết đảm bảo đặc trưng kiểu bài.</a:t>
            </a:r>
          </a:p>
          <a:p>
            <a:pPr marL="971550" lvl="1" indent="-485775" algn="just">
              <a:lnSpc>
                <a:spcPts val="6299"/>
              </a:lnSpc>
              <a:buFont typeface="Arial"/>
              <a:buChar char="•"/>
            </a:pPr>
            <a:r>
              <a:rPr lang="en-US" sz="4500">
                <a:solidFill>
                  <a:srgbClr val="434343"/>
                </a:solidFill>
                <a:latin typeface="Roboto Condensed"/>
              </a:rPr>
              <a:t>Viết được bài văn nghị luận về một vấn đề cần giải quyết sinh động, hấp dẫn</a:t>
            </a:r>
          </a:p>
          <a:p>
            <a:pPr algn="just">
              <a:lnSpc>
                <a:spcPts val="6299"/>
              </a:lnSpc>
            </a:pPr>
            <a:endParaRPr lang="en-US" sz="4500">
              <a:solidFill>
                <a:srgbClr val="434343"/>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753675" y="1615762"/>
            <a:ext cx="16743308" cy="7435898"/>
          </a:xfrm>
          <a:custGeom>
            <a:avLst/>
            <a:gdLst/>
            <a:ahLst/>
            <a:cxnLst/>
            <a:rect l="l" t="t" r="r" b="b"/>
            <a:pathLst>
              <a:path w="16743308" h="7435898">
                <a:moveTo>
                  <a:pt x="0" y="0"/>
                </a:moveTo>
                <a:lnTo>
                  <a:pt x="16743307" y="0"/>
                </a:lnTo>
                <a:lnTo>
                  <a:pt x="16743307" y="7435898"/>
                </a:lnTo>
                <a:lnTo>
                  <a:pt x="0" y="743589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2285676" y="1630044"/>
            <a:ext cx="1453570" cy="1165803"/>
          </a:xfrm>
          <a:custGeom>
            <a:avLst/>
            <a:gdLst/>
            <a:ahLst/>
            <a:cxnLst/>
            <a:rect l="l" t="t" r="r" b="b"/>
            <a:pathLst>
              <a:path w="1453570" h="1165803">
                <a:moveTo>
                  <a:pt x="0" y="0"/>
                </a:moveTo>
                <a:lnTo>
                  <a:pt x="1453570" y="0"/>
                </a:lnTo>
                <a:lnTo>
                  <a:pt x="1453570" y="1165803"/>
                </a:lnTo>
                <a:lnTo>
                  <a:pt x="0" y="1165803"/>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1064350" y="1796776"/>
            <a:ext cx="1652094" cy="1440115"/>
          </a:xfrm>
          <a:custGeom>
            <a:avLst/>
            <a:gdLst/>
            <a:ahLst/>
            <a:cxnLst/>
            <a:rect l="l" t="t" r="r" b="b"/>
            <a:pathLst>
              <a:path w="1652094" h="1440115">
                <a:moveTo>
                  <a:pt x="0" y="0"/>
                </a:moveTo>
                <a:lnTo>
                  <a:pt x="1652095" y="0"/>
                </a:lnTo>
                <a:lnTo>
                  <a:pt x="1652095" y="1440116"/>
                </a:lnTo>
                <a:lnTo>
                  <a:pt x="0" y="144011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8215620" y="1007026"/>
            <a:ext cx="1856769" cy="1308006"/>
          </a:xfrm>
          <a:custGeom>
            <a:avLst/>
            <a:gdLst/>
            <a:ahLst/>
            <a:cxnLst/>
            <a:rect l="l" t="t" r="r" b="b"/>
            <a:pathLst>
              <a:path w="1856769" h="1308006">
                <a:moveTo>
                  <a:pt x="0" y="0"/>
                </a:moveTo>
                <a:lnTo>
                  <a:pt x="1856769" y="0"/>
                </a:lnTo>
                <a:lnTo>
                  <a:pt x="1856769" y="1308006"/>
                </a:lnTo>
                <a:lnTo>
                  <a:pt x="0" y="130800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6" name="Freeform 6"/>
          <p:cNvSpPr/>
          <p:nvPr/>
        </p:nvSpPr>
        <p:spPr>
          <a:xfrm>
            <a:off x="15475300" y="7336052"/>
            <a:ext cx="1652094" cy="1440115"/>
          </a:xfrm>
          <a:custGeom>
            <a:avLst/>
            <a:gdLst/>
            <a:ahLst/>
            <a:cxnLst/>
            <a:rect l="l" t="t" r="r" b="b"/>
            <a:pathLst>
              <a:path w="1652094" h="1440115">
                <a:moveTo>
                  <a:pt x="0" y="0"/>
                </a:moveTo>
                <a:lnTo>
                  <a:pt x="1652094" y="0"/>
                </a:lnTo>
                <a:lnTo>
                  <a:pt x="1652094" y="1440115"/>
                </a:lnTo>
                <a:lnTo>
                  <a:pt x="0" y="144011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7" name="Freeform 7"/>
          <p:cNvSpPr/>
          <p:nvPr/>
        </p:nvSpPr>
        <p:spPr>
          <a:xfrm>
            <a:off x="14458738" y="7962257"/>
            <a:ext cx="1453570" cy="1165803"/>
          </a:xfrm>
          <a:custGeom>
            <a:avLst/>
            <a:gdLst/>
            <a:ahLst/>
            <a:cxnLst/>
            <a:rect l="l" t="t" r="r" b="b"/>
            <a:pathLst>
              <a:path w="1453570" h="1165803">
                <a:moveTo>
                  <a:pt x="0" y="0"/>
                </a:moveTo>
                <a:lnTo>
                  <a:pt x="1453571" y="0"/>
                </a:lnTo>
                <a:lnTo>
                  <a:pt x="1453571" y="1165803"/>
                </a:lnTo>
                <a:lnTo>
                  <a:pt x="0" y="116580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8" name="Freeform 8"/>
          <p:cNvSpPr/>
          <p:nvPr/>
        </p:nvSpPr>
        <p:spPr>
          <a:xfrm>
            <a:off x="8327354" y="995891"/>
            <a:ext cx="1879040" cy="1330277"/>
          </a:xfrm>
          <a:custGeom>
            <a:avLst/>
            <a:gdLst/>
            <a:ahLst/>
            <a:cxnLst/>
            <a:rect l="l" t="t" r="r" b="b"/>
            <a:pathLst>
              <a:path w="1879040" h="1330277">
                <a:moveTo>
                  <a:pt x="0" y="0"/>
                </a:moveTo>
                <a:lnTo>
                  <a:pt x="1879040" y="0"/>
                </a:lnTo>
                <a:lnTo>
                  <a:pt x="1879040" y="1330277"/>
                </a:lnTo>
                <a:lnTo>
                  <a:pt x="0" y="1330277"/>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9" name="Freeform 9"/>
          <p:cNvSpPr/>
          <p:nvPr/>
        </p:nvSpPr>
        <p:spPr>
          <a:xfrm>
            <a:off x="-1983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0" name="Freeform 10"/>
          <p:cNvSpPr/>
          <p:nvPr/>
        </p:nvSpPr>
        <p:spPr>
          <a:xfrm>
            <a:off x="17229275" y="-18624"/>
            <a:ext cx="1077342" cy="1371018"/>
          </a:xfrm>
          <a:custGeom>
            <a:avLst/>
            <a:gdLst/>
            <a:ahLst/>
            <a:cxnLst/>
            <a:rect l="l" t="t" r="r" b="b"/>
            <a:pathLst>
              <a:path w="1077342" h="1371018">
                <a:moveTo>
                  <a:pt x="0" y="0"/>
                </a:moveTo>
                <a:lnTo>
                  <a:pt x="1077341" y="0"/>
                </a:lnTo>
                <a:lnTo>
                  <a:pt x="1077341" y="1371018"/>
                </a:lnTo>
                <a:lnTo>
                  <a:pt x="0" y="1371018"/>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1" name="Freeform 11"/>
          <p:cNvSpPr/>
          <p:nvPr/>
        </p:nvSpPr>
        <p:spPr>
          <a:xfrm>
            <a:off x="5358582" y="6581432"/>
            <a:ext cx="7533494" cy="754620"/>
          </a:xfrm>
          <a:custGeom>
            <a:avLst/>
            <a:gdLst/>
            <a:ahLst/>
            <a:cxnLst/>
            <a:rect l="l" t="t" r="r" b="b"/>
            <a:pathLst>
              <a:path w="7533494" h="754620">
                <a:moveTo>
                  <a:pt x="0" y="0"/>
                </a:moveTo>
                <a:lnTo>
                  <a:pt x="7533494" y="0"/>
                </a:lnTo>
                <a:lnTo>
                  <a:pt x="7533494" y="754620"/>
                </a:lnTo>
                <a:lnTo>
                  <a:pt x="0" y="754620"/>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12" name="TextBox 12"/>
          <p:cNvSpPr txBox="1"/>
          <p:nvPr/>
        </p:nvSpPr>
        <p:spPr>
          <a:xfrm>
            <a:off x="753675" y="4398688"/>
            <a:ext cx="16405669" cy="1403899"/>
          </a:xfrm>
          <a:prstGeom prst="rect">
            <a:avLst/>
          </a:prstGeom>
        </p:spPr>
        <p:txBody>
          <a:bodyPr lIns="0" tIns="0" rIns="0" bIns="0" rtlCol="0" anchor="t">
            <a:spAutoFit/>
          </a:bodyPr>
          <a:lstStyle/>
          <a:p>
            <a:pPr algn="ctr">
              <a:lnSpc>
                <a:spcPts val="10379"/>
              </a:lnSpc>
            </a:pPr>
            <a:r>
              <a:rPr lang="en-US" sz="8649">
                <a:solidFill>
                  <a:srgbClr val="5A3114"/>
                </a:solidFill>
                <a:latin typeface="#9Slide05 IcielSanelma"/>
              </a:rPr>
              <a:t>I. TÌM HIỂU YÊU CẦU CỦA KIỂU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E6D9"/>
        </a:solidFill>
        <a:effectLst/>
      </p:bgPr>
    </p:bg>
    <p:spTree>
      <p:nvGrpSpPr>
        <p:cNvPr id="1" name=""/>
        <p:cNvGrpSpPr/>
        <p:nvPr/>
      </p:nvGrpSpPr>
      <p:grpSpPr>
        <a:xfrm>
          <a:off x="0" y="0"/>
          <a:ext cx="0" cy="0"/>
          <a:chOff x="0" y="0"/>
          <a:chExt cx="0" cy="0"/>
        </a:xfrm>
      </p:grpSpPr>
      <p:sp>
        <p:nvSpPr>
          <p:cNvPr id="2" name="Freeform 2"/>
          <p:cNvSpPr/>
          <p:nvPr/>
        </p:nvSpPr>
        <p:spPr>
          <a:xfrm rot="-5192124" flipH="1">
            <a:off x="5893801" y="1032012"/>
            <a:ext cx="15415799" cy="9442177"/>
          </a:xfrm>
          <a:custGeom>
            <a:avLst/>
            <a:gdLst/>
            <a:ahLst/>
            <a:cxnLst/>
            <a:rect l="l" t="t" r="r" b="b"/>
            <a:pathLst>
              <a:path w="15415799" h="9442177">
                <a:moveTo>
                  <a:pt x="15415798" y="0"/>
                </a:moveTo>
                <a:lnTo>
                  <a:pt x="0" y="0"/>
                </a:lnTo>
                <a:lnTo>
                  <a:pt x="0" y="9442176"/>
                </a:lnTo>
                <a:lnTo>
                  <a:pt x="15415798" y="9442176"/>
                </a:lnTo>
                <a:lnTo>
                  <a:pt x="15415798"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8849318" y="6769076"/>
            <a:ext cx="8409982" cy="3595267"/>
          </a:xfrm>
          <a:custGeom>
            <a:avLst/>
            <a:gdLst/>
            <a:ahLst/>
            <a:cxnLst/>
            <a:rect l="l" t="t" r="r" b="b"/>
            <a:pathLst>
              <a:path w="8409982" h="3595267">
                <a:moveTo>
                  <a:pt x="0" y="0"/>
                </a:moveTo>
                <a:lnTo>
                  <a:pt x="8409982" y="0"/>
                </a:lnTo>
                <a:lnTo>
                  <a:pt x="8409982" y="3595267"/>
                </a:lnTo>
                <a:lnTo>
                  <a:pt x="0" y="359526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5192124" flipH="1">
            <a:off x="-1028886" y="191790"/>
            <a:ext cx="2438486" cy="1493573"/>
          </a:xfrm>
          <a:custGeom>
            <a:avLst/>
            <a:gdLst/>
            <a:ahLst/>
            <a:cxnLst/>
            <a:rect l="l" t="t" r="r" b="b"/>
            <a:pathLst>
              <a:path w="2438486" h="1493573">
                <a:moveTo>
                  <a:pt x="2438486" y="0"/>
                </a:moveTo>
                <a:lnTo>
                  <a:pt x="0" y="0"/>
                </a:lnTo>
                <a:lnTo>
                  <a:pt x="0" y="1493573"/>
                </a:lnTo>
                <a:lnTo>
                  <a:pt x="2438486" y="1493573"/>
                </a:lnTo>
                <a:lnTo>
                  <a:pt x="2438486"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TextBox 5"/>
          <p:cNvSpPr txBox="1"/>
          <p:nvPr/>
        </p:nvSpPr>
        <p:spPr>
          <a:xfrm>
            <a:off x="298003" y="676784"/>
            <a:ext cx="11059532" cy="808607"/>
          </a:xfrm>
          <a:prstGeom prst="rect">
            <a:avLst/>
          </a:prstGeom>
        </p:spPr>
        <p:txBody>
          <a:bodyPr lIns="0" tIns="0" rIns="0" bIns="0" rtlCol="0" anchor="t">
            <a:spAutoFit/>
          </a:bodyPr>
          <a:lstStyle/>
          <a:p>
            <a:pPr algn="l">
              <a:lnSpc>
                <a:spcPts val="5424"/>
              </a:lnSpc>
            </a:pPr>
            <a:r>
              <a:rPr lang="en-US" sz="6027">
                <a:solidFill>
                  <a:srgbClr val="5A3114"/>
                </a:solidFill>
                <a:latin typeface="#9Slide05 IcielSanelma"/>
              </a:rPr>
              <a:t>I. TÌM HIỂU YÊU CẦU CỦA KIỂU VĂN BẢN</a:t>
            </a:r>
          </a:p>
        </p:txBody>
      </p:sp>
      <p:sp>
        <p:nvSpPr>
          <p:cNvPr id="6" name="TextBox 6"/>
          <p:cNvSpPr txBox="1"/>
          <p:nvPr/>
        </p:nvSpPr>
        <p:spPr>
          <a:xfrm>
            <a:off x="862098" y="1936178"/>
            <a:ext cx="15974441" cy="1815466"/>
          </a:xfrm>
          <a:prstGeom prst="rect">
            <a:avLst/>
          </a:prstGeom>
        </p:spPr>
        <p:txBody>
          <a:bodyPr lIns="0" tIns="0" rIns="0" bIns="0" rtlCol="0" anchor="t">
            <a:spAutoFit/>
          </a:bodyPr>
          <a:lstStyle/>
          <a:p>
            <a:pPr algn="just">
              <a:lnSpc>
                <a:spcPts val="4829"/>
              </a:lnSpc>
              <a:spcBef>
                <a:spcPct val="0"/>
              </a:spcBef>
            </a:pPr>
            <a:r>
              <a:rPr lang="en-US" sz="3499" dirty="0" err="1">
                <a:solidFill>
                  <a:srgbClr val="5A3114"/>
                </a:solidFill>
                <a:latin typeface="Roboto Condensed"/>
              </a:rPr>
              <a:t>Đọc</a:t>
            </a:r>
            <a:r>
              <a:rPr lang="en-US" sz="3499" dirty="0">
                <a:solidFill>
                  <a:srgbClr val="5A3114"/>
                </a:solidFill>
                <a:latin typeface="Roboto Condensed"/>
              </a:rPr>
              <a:t> </a:t>
            </a:r>
            <a:r>
              <a:rPr lang="en-US" sz="3499" dirty="0" err="1">
                <a:solidFill>
                  <a:srgbClr val="5A3114"/>
                </a:solidFill>
                <a:latin typeface="Roboto Condensed"/>
              </a:rPr>
              <a:t>nội</a:t>
            </a:r>
            <a:r>
              <a:rPr lang="en-US" sz="3499" dirty="0">
                <a:solidFill>
                  <a:srgbClr val="5A3114"/>
                </a:solidFill>
                <a:latin typeface="Roboto Condensed"/>
              </a:rPr>
              <a:t> dung SGK Tr.78 </a:t>
            </a:r>
            <a:r>
              <a:rPr lang="en-US" sz="3499" dirty="0" err="1">
                <a:solidFill>
                  <a:srgbClr val="5A3114"/>
                </a:solidFill>
                <a:latin typeface="Roboto Condensed"/>
              </a:rPr>
              <a:t>trong</a:t>
            </a:r>
            <a:r>
              <a:rPr lang="en-US" sz="3499" dirty="0">
                <a:solidFill>
                  <a:srgbClr val="5A3114"/>
                </a:solidFill>
                <a:latin typeface="Roboto Condensed"/>
              </a:rPr>
              <a:t> </a:t>
            </a:r>
            <a:r>
              <a:rPr lang="en-US" sz="3499" dirty="0" err="1">
                <a:solidFill>
                  <a:srgbClr val="5A3114"/>
                </a:solidFill>
                <a:latin typeface="Roboto Condensed"/>
              </a:rPr>
              <a:t>vòng</a:t>
            </a:r>
            <a:r>
              <a:rPr lang="en-US" sz="3499" dirty="0">
                <a:solidFill>
                  <a:srgbClr val="5A3114"/>
                </a:solidFill>
                <a:latin typeface="Roboto Condensed"/>
              </a:rPr>
              <a:t> 2 </a:t>
            </a:r>
            <a:r>
              <a:rPr lang="en-US" sz="3499" dirty="0" err="1">
                <a:solidFill>
                  <a:srgbClr val="5A3114"/>
                </a:solidFill>
                <a:latin typeface="Roboto Condensed"/>
              </a:rPr>
              <a:t>phút</a:t>
            </a:r>
            <a:r>
              <a:rPr lang="en-US" sz="3499" dirty="0">
                <a:solidFill>
                  <a:srgbClr val="5A3114"/>
                </a:solidFill>
                <a:latin typeface="Roboto Condensed"/>
              </a:rPr>
              <a:t> </a:t>
            </a:r>
            <a:r>
              <a:rPr lang="en-US" sz="3499" dirty="0" err="1">
                <a:solidFill>
                  <a:srgbClr val="5A3114"/>
                </a:solidFill>
                <a:latin typeface="Roboto Condensed"/>
              </a:rPr>
              <a:t>sau</a:t>
            </a:r>
            <a:r>
              <a:rPr lang="en-US" sz="3499" dirty="0">
                <a:solidFill>
                  <a:srgbClr val="5A3114"/>
                </a:solidFill>
                <a:latin typeface="Roboto Condensed"/>
              </a:rPr>
              <a:t> </a:t>
            </a:r>
            <a:r>
              <a:rPr lang="en-US" sz="3499" dirty="0" err="1">
                <a:solidFill>
                  <a:srgbClr val="5A3114"/>
                </a:solidFill>
                <a:latin typeface="Roboto Condensed"/>
              </a:rPr>
              <a:t>đó</a:t>
            </a:r>
            <a:r>
              <a:rPr lang="en-US" sz="3499" dirty="0">
                <a:solidFill>
                  <a:srgbClr val="5A3114"/>
                </a:solidFill>
                <a:latin typeface="Roboto Condensed"/>
              </a:rPr>
              <a:t> HS </a:t>
            </a:r>
            <a:r>
              <a:rPr lang="en-US" sz="3499" dirty="0" err="1">
                <a:solidFill>
                  <a:srgbClr val="5A3114"/>
                </a:solidFill>
                <a:latin typeface="Roboto Condensed"/>
              </a:rPr>
              <a:t>gấp</a:t>
            </a:r>
            <a:r>
              <a:rPr lang="en-US" sz="3499" dirty="0">
                <a:solidFill>
                  <a:srgbClr val="5A3114"/>
                </a:solidFill>
                <a:latin typeface="Roboto Condensed"/>
              </a:rPr>
              <a:t> </a:t>
            </a:r>
            <a:r>
              <a:rPr lang="en-US" sz="3499" dirty="0" err="1">
                <a:solidFill>
                  <a:srgbClr val="5A3114"/>
                </a:solidFill>
                <a:latin typeface="Roboto Condensed"/>
              </a:rPr>
              <a:t>sách</a:t>
            </a:r>
            <a:r>
              <a:rPr lang="en-US" sz="3499" dirty="0">
                <a:solidFill>
                  <a:srgbClr val="5A3114"/>
                </a:solidFill>
                <a:latin typeface="Roboto Condensed"/>
              </a:rPr>
              <a:t> </a:t>
            </a:r>
            <a:r>
              <a:rPr lang="en-US" sz="3499" dirty="0" err="1">
                <a:solidFill>
                  <a:srgbClr val="5A3114"/>
                </a:solidFill>
                <a:latin typeface="Roboto Condensed"/>
              </a:rPr>
              <a:t>lại</a:t>
            </a:r>
            <a:r>
              <a:rPr lang="en-US" sz="3499" dirty="0">
                <a:solidFill>
                  <a:srgbClr val="5A3114"/>
                </a:solidFill>
                <a:latin typeface="Roboto Condensed"/>
              </a:rPr>
              <a:t> </a:t>
            </a:r>
            <a:r>
              <a:rPr lang="en-US" sz="3499" dirty="0" err="1">
                <a:solidFill>
                  <a:srgbClr val="5A3114"/>
                </a:solidFill>
                <a:latin typeface="Roboto Condensed"/>
              </a:rPr>
              <a:t>và</a:t>
            </a:r>
            <a:r>
              <a:rPr lang="en-US" sz="3499" dirty="0">
                <a:solidFill>
                  <a:srgbClr val="5A3114"/>
                </a:solidFill>
                <a:latin typeface="Roboto Condensed"/>
              </a:rPr>
              <a:t> </a:t>
            </a:r>
            <a:r>
              <a:rPr lang="en-US" sz="3499" dirty="0" err="1">
                <a:solidFill>
                  <a:srgbClr val="5A3114"/>
                </a:solidFill>
                <a:latin typeface="Roboto Condensed"/>
              </a:rPr>
              <a:t>tham</a:t>
            </a:r>
            <a:r>
              <a:rPr lang="en-US" sz="3499" dirty="0">
                <a:solidFill>
                  <a:srgbClr val="5A3114"/>
                </a:solidFill>
                <a:latin typeface="Roboto Condensed"/>
              </a:rPr>
              <a:t> </a:t>
            </a:r>
            <a:r>
              <a:rPr lang="en-US" sz="3499" dirty="0" err="1">
                <a:solidFill>
                  <a:srgbClr val="5A3114"/>
                </a:solidFill>
                <a:latin typeface="Roboto Condensed"/>
              </a:rPr>
              <a:t>gia</a:t>
            </a:r>
            <a:r>
              <a:rPr lang="en-US" sz="3499" dirty="0">
                <a:solidFill>
                  <a:srgbClr val="5A3114"/>
                </a:solidFill>
                <a:latin typeface="Roboto Condensed"/>
              </a:rPr>
              <a:t> </a:t>
            </a:r>
            <a:r>
              <a:rPr lang="en-US" sz="3499" dirty="0" err="1">
                <a:solidFill>
                  <a:srgbClr val="5A3114"/>
                </a:solidFill>
                <a:latin typeface="Roboto Condensed"/>
              </a:rPr>
              <a:t>thử</a:t>
            </a:r>
            <a:r>
              <a:rPr lang="en-US" sz="3499" dirty="0">
                <a:solidFill>
                  <a:srgbClr val="5A3114"/>
                </a:solidFill>
                <a:latin typeface="Roboto Condensed"/>
              </a:rPr>
              <a:t> </a:t>
            </a:r>
            <a:r>
              <a:rPr lang="en-US" sz="3499" dirty="0" err="1">
                <a:solidFill>
                  <a:srgbClr val="5A3114"/>
                </a:solidFill>
                <a:latin typeface="Roboto Condensed"/>
              </a:rPr>
              <a:t>thách</a:t>
            </a:r>
            <a:r>
              <a:rPr lang="en-US" sz="3499" dirty="0">
                <a:solidFill>
                  <a:srgbClr val="5A3114"/>
                </a:solidFill>
                <a:latin typeface="Roboto Condensed"/>
              </a:rPr>
              <a:t> </a:t>
            </a:r>
            <a:r>
              <a:rPr lang="en-US" sz="3499" dirty="0" err="1">
                <a:solidFill>
                  <a:srgbClr val="5A3114"/>
                </a:solidFill>
                <a:latin typeface="Roboto Condensed"/>
              </a:rPr>
              <a:t>trí</a:t>
            </a:r>
            <a:r>
              <a:rPr lang="en-US" sz="3499" dirty="0">
                <a:solidFill>
                  <a:srgbClr val="5A3114"/>
                </a:solidFill>
                <a:latin typeface="Roboto Condensed"/>
              </a:rPr>
              <a:t> </a:t>
            </a:r>
            <a:r>
              <a:rPr lang="en-US" sz="3499" dirty="0" err="1">
                <a:solidFill>
                  <a:srgbClr val="5A3114"/>
                </a:solidFill>
                <a:latin typeface="Roboto Condensed"/>
              </a:rPr>
              <a:t>nhớ</a:t>
            </a:r>
            <a:r>
              <a:rPr lang="en-US" sz="3499" dirty="0">
                <a:solidFill>
                  <a:srgbClr val="5A3114"/>
                </a:solidFill>
                <a:latin typeface="Roboto Condensed"/>
              </a:rPr>
              <a:t>: </a:t>
            </a:r>
            <a:r>
              <a:rPr lang="en-US" sz="3499" dirty="0" err="1">
                <a:solidFill>
                  <a:srgbClr val="5A3114"/>
                </a:solidFill>
                <a:latin typeface="Roboto Condensed"/>
              </a:rPr>
              <a:t>Nhạc</a:t>
            </a:r>
            <a:r>
              <a:rPr lang="en-US" sz="3499" dirty="0">
                <a:solidFill>
                  <a:srgbClr val="5A3114"/>
                </a:solidFill>
                <a:latin typeface="Roboto Condensed"/>
              </a:rPr>
              <a:t> </a:t>
            </a:r>
            <a:r>
              <a:rPr lang="en-US" sz="3499" dirty="0" err="1">
                <a:solidFill>
                  <a:srgbClr val="5A3114"/>
                </a:solidFill>
                <a:latin typeface="Roboto Condensed"/>
              </a:rPr>
              <a:t>gọi</a:t>
            </a:r>
            <a:r>
              <a:rPr lang="en-US" sz="3499" dirty="0">
                <a:solidFill>
                  <a:srgbClr val="5A3114"/>
                </a:solidFill>
                <a:latin typeface="Roboto Condensed"/>
              </a:rPr>
              <a:t> </a:t>
            </a:r>
            <a:r>
              <a:rPr lang="en-US" sz="3499" dirty="0" err="1">
                <a:solidFill>
                  <a:srgbClr val="5A3114"/>
                </a:solidFill>
                <a:latin typeface="Roboto Condensed"/>
              </a:rPr>
              <a:t>tên</a:t>
            </a:r>
            <a:r>
              <a:rPr lang="en-US" sz="3499" dirty="0">
                <a:solidFill>
                  <a:srgbClr val="5A3114"/>
                </a:solidFill>
                <a:latin typeface="Roboto Condensed"/>
              </a:rPr>
              <a:t> ai </a:t>
            </a:r>
            <a:r>
              <a:rPr lang="en-US" sz="3499" dirty="0" err="1">
                <a:solidFill>
                  <a:srgbClr val="5A3114"/>
                </a:solidFill>
                <a:latin typeface="Roboto Condensed"/>
              </a:rPr>
              <a:t>để</a:t>
            </a:r>
            <a:r>
              <a:rPr lang="en-US" sz="3499" dirty="0">
                <a:solidFill>
                  <a:srgbClr val="5A3114"/>
                </a:solidFill>
                <a:latin typeface="Roboto Condensed"/>
              </a:rPr>
              <a:t> </a:t>
            </a:r>
            <a:r>
              <a:rPr lang="en-US" sz="3499" dirty="0" err="1">
                <a:solidFill>
                  <a:srgbClr val="5A3114"/>
                </a:solidFill>
                <a:latin typeface="Roboto Condensed"/>
              </a:rPr>
              <a:t>trả</a:t>
            </a:r>
            <a:r>
              <a:rPr lang="en-US" sz="3499" dirty="0">
                <a:solidFill>
                  <a:srgbClr val="5A3114"/>
                </a:solidFill>
                <a:latin typeface="Roboto Condensed"/>
              </a:rPr>
              <a:t> </a:t>
            </a:r>
            <a:r>
              <a:rPr lang="en-US" sz="3499" dirty="0" err="1">
                <a:solidFill>
                  <a:srgbClr val="5A3114"/>
                </a:solidFill>
                <a:latin typeface="Roboto Condensed"/>
              </a:rPr>
              <a:t>lời</a:t>
            </a:r>
            <a:r>
              <a:rPr lang="en-US" sz="3499" dirty="0">
                <a:solidFill>
                  <a:srgbClr val="5A3114"/>
                </a:solidFill>
                <a:latin typeface="Roboto Condensed"/>
              </a:rPr>
              <a:t> </a:t>
            </a:r>
            <a:r>
              <a:rPr lang="en-US" sz="3499" dirty="0" err="1">
                <a:solidFill>
                  <a:srgbClr val="5A3114"/>
                </a:solidFill>
                <a:latin typeface="Roboto Condensed"/>
              </a:rPr>
              <a:t>câu</a:t>
            </a:r>
            <a:r>
              <a:rPr lang="en-US" sz="3499" dirty="0">
                <a:solidFill>
                  <a:srgbClr val="5A3114"/>
                </a:solidFill>
                <a:latin typeface="Roboto Condensed"/>
              </a:rPr>
              <a:t> </a:t>
            </a:r>
            <a:r>
              <a:rPr lang="en-US" sz="3499" dirty="0" err="1">
                <a:solidFill>
                  <a:srgbClr val="5A3114"/>
                </a:solidFill>
                <a:latin typeface="Roboto Condensed"/>
              </a:rPr>
              <a:t>hỏi</a:t>
            </a:r>
            <a:r>
              <a:rPr lang="en-US" sz="3499" dirty="0">
                <a:solidFill>
                  <a:srgbClr val="5A3114"/>
                </a:solidFill>
                <a:latin typeface="Roboto Condensed"/>
              </a:rPr>
              <a:t>: </a:t>
            </a:r>
            <a:r>
              <a:rPr lang="en-US" sz="3499" dirty="0" err="1">
                <a:solidFill>
                  <a:srgbClr val="5A3114"/>
                </a:solidFill>
                <a:latin typeface="Roboto Condensed Bold Italics"/>
              </a:rPr>
              <a:t>Bài</a:t>
            </a:r>
            <a:r>
              <a:rPr lang="en-US" sz="3499" dirty="0">
                <a:solidFill>
                  <a:srgbClr val="5A3114"/>
                </a:solidFill>
                <a:latin typeface="Roboto Condensed Bold Italics"/>
              </a:rPr>
              <a:t> </a:t>
            </a:r>
            <a:r>
              <a:rPr lang="en-US" sz="3499" dirty="0" err="1">
                <a:solidFill>
                  <a:srgbClr val="5A3114"/>
                </a:solidFill>
                <a:latin typeface="Roboto Condensed Bold Italics"/>
              </a:rPr>
              <a:t>văn</a:t>
            </a:r>
            <a:r>
              <a:rPr lang="en-US" sz="3499" dirty="0">
                <a:solidFill>
                  <a:srgbClr val="5A3114"/>
                </a:solidFill>
                <a:latin typeface="Roboto Condensed Bold Italics"/>
              </a:rPr>
              <a:t> </a:t>
            </a:r>
            <a:r>
              <a:rPr lang="en-US" sz="3499" dirty="0" err="1">
                <a:solidFill>
                  <a:srgbClr val="5A3114"/>
                </a:solidFill>
                <a:latin typeface="Roboto Condensed Bold Italics"/>
              </a:rPr>
              <a:t>nghị</a:t>
            </a:r>
            <a:r>
              <a:rPr lang="en-US" sz="3499" dirty="0">
                <a:solidFill>
                  <a:srgbClr val="5A3114"/>
                </a:solidFill>
                <a:latin typeface="Roboto Condensed Bold Italics"/>
              </a:rPr>
              <a:t> </a:t>
            </a:r>
            <a:r>
              <a:rPr lang="en-US" sz="3499" dirty="0" err="1">
                <a:solidFill>
                  <a:srgbClr val="5A3114"/>
                </a:solidFill>
                <a:latin typeface="Roboto Condensed Bold Italics"/>
              </a:rPr>
              <a:t>luận</a:t>
            </a:r>
            <a:r>
              <a:rPr lang="en-US" sz="3499" dirty="0">
                <a:solidFill>
                  <a:srgbClr val="5A3114"/>
                </a:solidFill>
                <a:latin typeface="Roboto Condensed Bold Italics"/>
              </a:rPr>
              <a:t> </a:t>
            </a:r>
            <a:r>
              <a:rPr lang="en-US" sz="3499" dirty="0" err="1">
                <a:solidFill>
                  <a:srgbClr val="5A3114"/>
                </a:solidFill>
                <a:latin typeface="Roboto Condensed Bold Italics"/>
              </a:rPr>
              <a:t>trình</a:t>
            </a:r>
            <a:r>
              <a:rPr lang="en-US" sz="3499" dirty="0">
                <a:solidFill>
                  <a:srgbClr val="5A3114"/>
                </a:solidFill>
                <a:latin typeface="Roboto Condensed Bold Italics"/>
              </a:rPr>
              <a:t> </a:t>
            </a:r>
            <a:r>
              <a:rPr lang="en-US" sz="3499" dirty="0" err="1">
                <a:solidFill>
                  <a:srgbClr val="5A3114"/>
                </a:solidFill>
                <a:latin typeface="Roboto Condensed Bold Italics"/>
              </a:rPr>
              <a:t>bày</a:t>
            </a:r>
            <a:r>
              <a:rPr lang="en-US" sz="3499" dirty="0">
                <a:solidFill>
                  <a:srgbClr val="5A3114"/>
                </a:solidFill>
                <a:latin typeface="Roboto Condensed Bold Italics"/>
              </a:rPr>
              <a:t> ý </a:t>
            </a:r>
            <a:r>
              <a:rPr lang="en-US" sz="3499" dirty="0" err="1">
                <a:solidFill>
                  <a:srgbClr val="5A3114"/>
                </a:solidFill>
                <a:latin typeface="Roboto Condensed Bold Italics"/>
              </a:rPr>
              <a:t>kiến</a:t>
            </a:r>
            <a:r>
              <a:rPr lang="en-US" sz="3499" dirty="0">
                <a:solidFill>
                  <a:srgbClr val="5A3114"/>
                </a:solidFill>
                <a:latin typeface="Roboto Condensed Bold Italics"/>
              </a:rPr>
              <a:t> </a:t>
            </a:r>
            <a:r>
              <a:rPr lang="en-US" sz="3499" dirty="0" err="1">
                <a:solidFill>
                  <a:srgbClr val="5A3114"/>
                </a:solidFill>
                <a:latin typeface="Roboto Condensed Bold Italics"/>
              </a:rPr>
              <a:t>về</a:t>
            </a:r>
            <a:r>
              <a:rPr lang="en-US" sz="3499" dirty="0">
                <a:solidFill>
                  <a:srgbClr val="5A3114"/>
                </a:solidFill>
                <a:latin typeface="Roboto Condensed Bold Italics"/>
              </a:rPr>
              <a:t> </a:t>
            </a:r>
            <a:r>
              <a:rPr lang="en-US" sz="3499" dirty="0" err="1">
                <a:solidFill>
                  <a:srgbClr val="5A3114"/>
                </a:solidFill>
                <a:latin typeface="Roboto Condensed Bold Italics"/>
              </a:rPr>
              <a:t>một</a:t>
            </a:r>
            <a:r>
              <a:rPr lang="en-US" sz="3499" dirty="0">
                <a:solidFill>
                  <a:srgbClr val="5A3114"/>
                </a:solidFill>
                <a:latin typeface="Roboto Condensed Bold Italics"/>
              </a:rPr>
              <a:t> </a:t>
            </a:r>
            <a:r>
              <a:rPr lang="en-US" sz="3499" dirty="0" err="1">
                <a:solidFill>
                  <a:srgbClr val="5A3114"/>
                </a:solidFill>
                <a:latin typeface="Roboto Condensed Bold Italics"/>
              </a:rPr>
              <a:t>vấn</a:t>
            </a:r>
            <a:r>
              <a:rPr lang="en-US" sz="3499" dirty="0">
                <a:solidFill>
                  <a:srgbClr val="5A3114"/>
                </a:solidFill>
                <a:latin typeface="Roboto Condensed Bold Italics"/>
              </a:rPr>
              <a:t> </a:t>
            </a:r>
            <a:r>
              <a:rPr lang="en-US" sz="3499" dirty="0" err="1">
                <a:solidFill>
                  <a:srgbClr val="5A3114"/>
                </a:solidFill>
                <a:latin typeface="Roboto Condensed Bold Italics"/>
              </a:rPr>
              <a:t>đề</a:t>
            </a:r>
            <a:r>
              <a:rPr lang="en-US" sz="3499" dirty="0">
                <a:solidFill>
                  <a:srgbClr val="5A3114"/>
                </a:solidFill>
                <a:latin typeface="Roboto Condensed Bold Italics"/>
              </a:rPr>
              <a:t> </a:t>
            </a:r>
            <a:r>
              <a:rPr lang="en-US" sz="3499" dirty="0" err="1">
                <a:solidFill>
                  <a:srgbClr val="5A3114"/>
                </a:solidFill>
                <a:latin typeface="Roboto Condensed Bold Italics"/>
              </a:rPr>
              <a:t>cần</a:t>
            </a:r>
            <a:r>
              <a:rPr lang="en-US" sz="3499" dirty="0">
                <a:solidFill>
                  <a:srgbClr val="5A3114"/>
                </a:solidFill>
                <a:latin typeface="Roboto Condensed Bold Italics"/>
              </a:rPr>
              <a:t> </a:t>
            </a:r>
            <a:r>
              <a:rPr lang="en-US" sz="3499" dirty="0" err="1">
                <a:solidFill>
                  <a:srgbClr val="5A3114"/>
                </a:solidFill>
                <a:latin typeface="Roboto Condensed Bold Italics"/>
              </a:rPr>
              <a:t>giải</a:t>
            </a:r>
            <a:r>
              <a:rPr lang="en-US" sz="3499" dirty="0">
                <a:solidFill>
                  <a:srgbClr val="5A3114"/>
                </a:solidFill>
                <a:latin typeface="Roboto Condensed Bold Italics"/>
              </a:rPr>
              <a:t> </a:t>
            </a:r>
            <a:r>
              <a:rPr lang="en-US" sz="3499" dirty="0" err="1">
                <a:solidFill>
                  <a:srgbClr val="5A3114"/>
                </a:solidFill>
                <a:latin typeface="Roboto Condensed Bold Italics"/>
              </a:rPr>
              <a:t>quyết</a:t>
            </a:r>
            <a:r>
              <a:rPr lang="en-US" sz="3499" dirty="0">
                <a:solidFill>
                  <a:srgbClr val="5A3114"/>
                </a:solidFill>
                <a:latin typeface="Roboto Condensed Bold Italics"/>
              </a:rPr>
              <a:t> (</a:t>
            </a:r>
            <a:r>
              <a:rPr lang="en-US" sz="3499" dirty="0" err="1">
                <a:solidFill>
                  <a:srgbClr val="5A3114"/>
                </a:solidFill>
                <a:latin typeface="Roboto Condensed Bold Italics"/>
              </a:rPr>
              <a:t>trong</a:t>
            </a:r>
            <a:r>
              <a:rPr lang="en-US" sz="3499" dirty="0">
                <a:solidFill>
                  <a:srgbClr val="5A3114"/>
                </a:solidFill>
                <a:latin typeface="Roboto Condensed Bold Italics"/>
              </a:rPr>
              <a:t> </a:t>
            </a:r>
            <a:r>
              <a:rPr lang="en-US" sz="3499" dirty="0" err="1">
                <a:solidFill>
                  <a:srgbClr val="5A3114"/>
                </a:solidFill>
                <a:latin typeface="Roboto Condensed Bold Italics"/>
              </a:rPr>
              <a:t>đời</a:t>
            </a:r>
            <a:r>
              <a:rPr lang="en-US" sz="3499" dirty="0">
                <a:solidFill>
                  <a:srgbClr val="5A3114"/>
                </a:solidFill>
                <a:latin typeface="Roboto Condensed Bold Italics"/>
              </a:rPr>
              <a:t> </a:t>
            </a:r>
            <a:r>
              <a:rPr lang="en-US" sz="3499" dirty="0" err="1">
                <a:solidFill>
                  <a:srgbClr val="5A3114"/>
                </a:solidFill>
                <a:latin typeface="Roboto Condensed Bold Italics"/>
              </a:rPr>
              <a:t>sống</a:t>
            </a:r>
            <a:r>
              <a:rPr lang="en-US" sz="3499" dirty="0">
                <a:solidFill>
                  <a:srgbClr val="5A3114"/>
                </a:solidFill>
                <a:latin typeface="Roboto Condensed Bold Italics"/>
              </a:rPr>
              <a:t> </a:t>
            </a:r>
            <a:r>
              <a:rPr lang="en-US" sz="3499" dirty="0" err="1">
                <a:solidFill>
                  <a:srgbClr val="5A3114"/>
                </a:solidFill>
                <a:latin typeface="Roboto Condensed Bold Italics"/>
              </a:rPr>
              <a:t>của</a:t>
            </a:r>
            <a:r>
              <a:rPr lang="en-US" sz="3499" dirty="0">
                <a:solidFill>
                  <a:srgbClr val="5A3114"/>
                </a:solidFill>
                <a:latin typeface="Roboto Condensed Bold Italics"/>
              </a:rPr>
              <a:t> </a:t>
            </a:r>
            <a:r>
              <a:rPr lang="en-US" sz="3499" dirty="0" err="1">
                <a:solidFill>
                  <a:srgbClr val="5A3114"/>
                </a:solidFill>
                <a:latin typeface="Roboto Condensed Bold Italics"/>
              </a:rPr>
              <a:t>học</a:t>
            </a:r>
            <a:r>
              <a:rPr lang="en-US" sz="3499" dirty="0">
                <a:solidFill>
                  <a:srgbClr val="5A3114"/>
                </a:solidFill>
                <a:latin typeface="Roboto Condensed Bold Italics"/>
              </a:rPr>
              <a:t> </a:t>
            </a:r>
            <a:r>
              <a:rPr lang="en-US" sz="3499" dirty="0" err="1">
                <a:solidFill>
                  <a:srgbClr val="5A3114"/>
                </a:solidFill>
                <a:latin typeface="Roboto Condensed Bold Italics"/>
              </a:rPr>
              <a:t>sinh</a:t>
            </a:r>
            <a:r>
              <a:rPr lang="en-US" sz="3499" dirty="0">
                <a:solidFill>
                  <a:srgbClr val="5A3114"/>
                </a:solidFill>
                <a:latin typeface="Roboto Condensed Bold Italics"/>
              </a:rPr>
              <a:t>) </a:t>
            </a:r>
            <a:r>
              <a:rPr lang="en-US" sz="3499" dirty="0" err="1">
                <a:solidFill>
                  <a:srgbClr val="5A3114"/>
                </a:solidFill>
                <a:latin typeface="Roboto Condensed Bold Italics"/>
              </a:rPr>
              <a:t>cần</a:t>
            </a:r>
            <a:r>
              <a:rPr lang="en-US" sz="3499" dirty="0">
                <a:solidFill>
                  <a:srgbClr val="5A3114"/>
                </a:solidFill>
                <a:latin typeface="Roboto Condensed Bold Italics"/>
              </a:rPr>
              <a:t> </a:t>
            </a:r>
            <a:r>
              <a:rPr lang="en-US" sz="3499" dirty="0" err="1">
                <a:solidFill>
                  <a:srgbClr val="5A3114"/>
                </a:solidFill>
                <a:latin typeface="Roboto Condensed Bold Italics"/>
              </a:rPr>
              <a:t>đáp</a:t>
            </a:r>
            <a:r>
              <a:rPr lang="en-US" sz="3499" dirty="0">
                <a:solidFill>
                  <a:srgbClr val="5A3114"/>
                </a:solidFill>
                <a:latin typeface="Roboto Condensed Bold Italics"/>
              </a:rPr>
              <a:t> </a:t>
            </a:r>
            <a:r>
              <a:rPr lang="en-US" sz="3499" dirty="0" err="1">
                <a:solidFill>
                  <a:srgbClr val="5A3114"/>
                </a:solidFill>
                <a:latin typeface="Roboto Condensed Bold Italics"/>
              </a:rPr>
              <a:t>ứng</a:t>
            </a:r>
            <a:r>
              <a:rPr lang="en-US" sz="3499" dirty="0">
                <a:solidFill>
                  <a:srgbClr val="5A3114"/>
                </a:solidFill>
                <a:latin typeface="Roboto Condensed Bold Italics"/>
              </a:rPr>
              <a:t> </a:t>
            </a:r>
            <a:r>
              <a:rPr lang="en-US" sz="3499" dirty="0" err="1">
                <a:solidFill>
                  <a:srgbClr val="5A3114"/>
                </a:solidFill>
                <a:latin typeface="Roboto Condensed Bold Italics"/>
              </a:rPr>
              <a:t>những</a:t>
            </a:r>
            <a:r>
              <a:rPr lang="en-US" sz="3499" dirty="0">
                <a:solidFill>
                  <a:srgbClr val="5A3114"/>
                </a:solidFill>
                <a:latin typeface="Roboto Condensed Bold Italics"/>
              </a:rPr>
              <a:t> </a:t>
            </a:r>
            <a:r>
              <a:rPr lang="en-US" sz="3499" dirty="0" err="1">
                <a:solidFill>
                  <a:srgbClr val="5A3114"/>
                </a:solidFill>
                <a:latin typeface="Roboto Condensed Bold Italics"/>
              </a:rPr>
              <a:t>yêu</a:t>
            </a:r>
            <a:r>
              <a:rPr lang="en-US" sz="3499" dirty="0">
                <a:solidFill>
                  <a:srgbClr val="5A3114"/>
                </a:solidFill>
                <a:latin typeface="Roboto Condensed Bold Italics"/>
              </a:rPr>
              <a:t> </a:t>
            </a:r>
            <a:r>
              <a:rPr lang="en-US" sz="3499" dirty="0" err="1">
                <a:solidFill>
                  <a:srgbClr val="5A3114"/>
                </a:solidFill>
                <a:latin typeface="Roboto Condensed Bold Italics"/>
              </a:rPr>
              <a:t>cầu</a:t>
            </a:r>
            <a:r>
              <a:rPr lang="en-US" sz="3499" dirty="0">
                <a:solidFill>
                  <a:srgbClr val="5A3114"/>
                </a:solidFill>
                <a:latin typeface="Roboto Condensed Bold Italics"/>
              </a:rPr>
              <a:t> </a:t>
            </a:r>
            <a:r>
              <a:rPr lang="en-US" sz="3499" dirty="0" err="1">
                <a:solidFill>
                  <a:srgbClr val="5A3114"/>
                </a:solidFill>
                <a:latin typeface="Roboto Condensed Bold Italics"/>
              </a:rPr>
              <a:t>gì</a:t>
            </a:r>
            <a:r>
              <a:rPr lang="en-US" sz="3499" dirty="0">
                <a:solidFill>
                  <a:srgbClr val="5A3114"/>
                </a:solidFill>
                <a:latin typeface="Roboto Condensed Bold Italics"/>
              </a:rPr>
              <a:t>?</a:t>
            </a:r>
          </a:p>
        </p:txBody>
      </p:sp>
      <p:sp>
        <p:nvSpPr>
          <p:cNvPr id="7" name="TextBox 7"/>
          <p:cNvSpPr txBox="1"/>
          <p:nvPr/>
        </p:nvSpPr>
        <p:spPr>
          <a:xfrm>
            <a:off x="862098" y="4192905"/>
            <a:ext cx="16742992" cy="3044190"/>
          </a:xfrm>
          <a:prstGeom prst="rect">
            <a:avLst/>
          </a:prstGeom>
        </p:spPr>
        <p:txBody>
          <a:bodyPr lIns="0" tIns="0" rIns="0" bIns="0" rtlCol="0" anchor="t">
            <a:spAutoFit/>
          </a:bodyPr>
          <a:lstStyle/>
          <a:p>
            <a:pPr algn="just">
              <a:lnSpc>
                <a:spcPts val="4830"/>
              </a:lnSpc>
              <a:spcBef>
                <a:spcPct val="0"/>
              </a:spcBef>
            </a:pPr>
            <a:r>
              <a:rPr lang="en-US" sz="3500" dirty="0" err="1">
                <a:solidFill>
                  <a:srgbClr val="5A3114"/>
                </a:solidFill>
                <a:latin typeface="Roboto Condensed Bold"/>
              </a:rPr>
              <a:t>Luật</a:t>
            </a:r>
            <a:r>
              <a:rPr lang="en-US" sz="3500" dirty="0">
                <a:solidFill>
                  <a:srgbClr val="5A3114"/>
                </a:solidFill>
                <a:latin typeface="Roboto Condensed Bold"/>
              </a:rPr>
              <a:t> </a:t>
            </a:r>
            <a:r>
              <a:rPr lang="en-US" sz="3500" dirty="0" err="1">
                <a:solidFill>
                  <a:srgbClr val="5A3114"/>
                </a:solidFill>
                <a:latin typeface="Roboto Condensed Bold"/>
              </a:rPr>
              <a:t>chơi</a:t>
            </a:r>
            <a:r>
              <a:rPr lang="en-US" sz="3500" dirty="0">
                <a:solidFill>
                  <a:srgbClr val="5A3114"/>
                </a:solidFill>
                <a:latin typeface="Roboto Condensed Bold"/>
              </a:rPr>
              <a:t>:</a:t>
            </a:r>
            <a:r>
              <a:rPr lang="en-US" sz="3500" dirty="0">
                <a:solidFill>
                  <a:srgbClr val="5A3114"/>
                </a:solidFill>
                <a:latin typeface="Roboto Condensed"/>
              </a:rPr>
              <a:t> </a:t>
            </a:r>
            <a:r>
              <a:rPr lang="en-US" sz="3500" dirty="0" err="1">
                <a:solidFill>
                  <a:srgbClr val="5A3114"/>
                </a:solidFill>
                <a:latin typeface="Roboto Condensed"/>
              </a:rPr>
              <a:t>Cả</a:t>
            </a:r>
            <a:r>
              <a:rPr lang="en-US" sz="3500" dirty="0">
                <a:solidFill>
                  <a:srgbClr val="5A3114"/>
                </a:solidFill>
                <a:latin typeface="Roboto Condensed"/>
              </a:rPr>
              <a:t> </a:t>
            </a:r>
            <a:r>
              <a:rPr lang="en-US" sz="3500" dirty="0" err="1">
                <a:solidFill>
                  <a:srgbClr val="5A3114"/>
                </a:solidFill>
                <a:latin typeface="Roboto Condensed"/>
              </a:rPr>
              <a:t>lớp</a:t>
            </a:r>
            <a:r>
              <a:rPr lang="en-US" sz="3500" dirty="0">
                <a:solidFill>
                  <a:srgbClr val="5A3114"/>
                </a:solidFill>
                <a:latin typeface="Roboto Condensed"/>
              </a:rPr>
              <a:t> </a:t>
            </a:r>
            <a:r>
              <a:rPr lang="en-US" sz="3500" dirty="0" err="1">
                <a:solidFill>
                  <a:srgbClr val="5A3114"/>
                </a:solidFill>
                <a:latin typeface="Roboto Condensed"/>
              </a:rPr>
              <a:t>vỗ</a:t>
            </a:r>
            <a:r>
              <a:rPr lang="en-US" sz="3500" dirty="0">
                <a:solidFill>
                  <a:srgbClr val="5A3114"/>
                </a:solidFill>
                <a:latin typeface="Roboto Condensed"/>
              </a:rPr>
              <a:t> </a:t>
            </a:r>
            <a:r>
              <a:rPr lang="en-US" sz="3500" dirty="0" err="1">
                <a:solidFill>
                  <a:srgbClr val="5A3114"/>
                </a:solidFill>
                <a:latin typeface="Roboto Condensed"/>
              </a:rPr>
              <a:t>tay</a:t>
            </a:r>
            <a:r>
              <a:rPr lang="en-US" sz="3500" dirty="0">
                <a:solidFill>
                  <a:srgbClr val="5A3114"/>
                </a:solidFill>
                <a:latin typeface="Roboto Condensed"/>
              </a:rPr>
              <a:t> </a:t>
            </a:r>
            <a:r>
              <a:rPr lang="en-US" sz="3500" dirty="0" err="1">
                <a:solidFill>
                  <a:srgbClr val="5A3114"/>
                </a:solidFill>
                <a:latin typeface="Roboto Condensed"/>
              </a:rPr>
              <a:t>cùng</a:t>
            </a:r>
            <a:r>
              <a:rPr lang="en-US" sz="3500" dirty="0">
                <a:solidFill>
                  <a:srgbClr val="5A3114"/>
                </a:solidFill>
                <a:latin typeface="Roboto Condensed"/>
              </a:rPr>
              <a:t> </a:t>
            </a:r>
            <a:r>
              <a:rPr lang="en-US" sz="3500" dirty="0" err="1">
                <a:solidFill>
                  <a:srgbClr val="5A3114"/>
                </a:solidFill>
                <a:latin typeface="Roboto Condensed"/>
              </a:rPr>
              <a:t>hát</a:t>
            </a:r>
            <a:r>
              <a:rPr lang="en-US" sz="3500" dirty="0">
                <a:solidFill>
                  <a:srgbClr val="5A3114"/>
                </a:solidFill>
                <a:latin typeface="Roboto Condensed"/>
              </a:rPr>
              <a:t> 1 </a:t>
            </a:r>
            <a:r>
              <a:rPr lang="en-US" sz="3500" dirty="0" err="1">
                <a:solidFill>
                  <a:srgbClr val="5A3114"/>
                </a:solidFill>
                <a:latin typeface="Roboto Condensed"/>
              </a:rPr>
              <a:t>bài</a:t>
            </a:r>
            <a:r>
              <a:rPr lang="en-US" sz="3500" dirty="0">
                <a:solidFill>
                  <a:srgbClr val="5A3114"/>
                </a:solidFill>
                <a:latin typeface="Roboto Condensed"/>
              </a:rPr>
              <a:t> </a:t>
            </a:r>
            <a:r>
              <a:rPr lang="en-US" sz="3500" dirty="0" err="1">
                <a:solidFill>
                  <a:srgbClr val="5A3114"/>
                </a:solidFill>
                <a:latin typeface="Roboto Condensed"/>
              </a:rPr>
              <a:t>hát</a:t>
            </a:r>
            <a:r>
              <a:rPr lang="en-US" sz="3500" dirty="0">
                <a:solidFill>
                  <a:srgbClr val="5A3114"/>
                </a:solidFill>
                <a:latin typeface="Roboto Condensed"/>
              </a:rPr>
              <a:t> </a:t>
            </a:r>
            <a:r>
              <a:rPr lang="en-US" sz="3500" dirty="0" err="1">
                <a:solidFill>
                  <a:srgbClr val="5A3114"/>
                </a:solidFill>
                <a:latin typeface="Roboto Condensed"/>
              </a:rPr>
              <a:t>bất</a:t>
            </a:r>
            <a:r>
              <a:rPr lang="en-US" sz="3500" dirty="0">
                <a:solidFill>
                  <a:srgbClr val="5A3114"/>
                </a:solidFill>
                <a:latin typeface="Roboto Condensed"/>
              </a:rPr>
              <a:t> </a:t>
            </a:r>
            <a:r>
              <a:rPr lang="en-US" sz="3500" dirty="0" err="1">
                <a:solidFill>
                  <a:srgbClr val="5A3114"/>
                </a:solidFill>
                <a:latin typeface="Roboto Condensed"/>
              </a:rPr>
              <a:t>kì</a:t>
            </a:r>
            <a:r>
              <a:rPr lang="en-US" sz="3500" dirty="0">
                <a:solidFill>
                  <a:srgbClr val="5A3114"/>
                </a:solidFill>
                <a:latin typeface="Roboto Condensed"/>
              </a:rPr>
              <a:t> </a:t>
            </a:r>
            <a:r>
              <a:rPr lang="en-US" sz="3500" dirty="0" err="1">
                <a:solidFill>
                  <a:srgbClr val="5A3114"/>
                </a:solidFill>
                <a:latin typeface="Roboto Condensed"/>
              </a:rPr>
              <a:t>đồng</a:t>
            </a:r>
            <a:r>
              <a:rPr lang="en-US" sz="3500" dirty="0">
                <a:solidFill>
                  <a:srgbClr val="5A3114"/>
                </a:solidFill>
                <a:latin typeface="Roboto Condensed"/>
              </a:rPr>
              <a:t> </a:t>
            </a:r>
            <a:r>
              <a:rPr lang="en-US" sz="3500" dirty="0" err="1">
                <a:solidFill>
                  <a:srgbClr val="5A3114"/>
                </a:solidFill>
                <a:latin typeface="Roboto Condensed"/>
              </a:rPr>
              <a:t>thời</a:t>
            </a:r>
            <a:r>
              <a:rPr lang="en-US" sz="3500" dirty="0">
                <a:solidFill>
                  <a:srgbClr val="5A3114"/>
                </a:solidFill>
                <a:latin typeface="Roboto Condensed"/>
              </a:rPr>
              <a:t> </a:t>
            </a:r>
            <a:r>
              <a:rPr lang="en-US" sz="3500" dirty="0" err="1">
                <a:solidFill>
                  <a:srgbClr val="5A3114"/>
                </a:solidFill>
                <a:latin typeface="Roboto Condensed"/>
              </a:rPr>
              <a:t>truyền</a:t>
            </a:r>
            <a:r>
              <a:rPr lang="en-US" sz="3500" dirty="0">
                <a:solidFill>
                  <a:srgbClr val="5A3114"/>
                </a:solidFill>
                <a:latin typeface="Roboto Condensed"/>
              </a:rPr>
              <a:t> 1 </a:t>
            </a:r>
            <a:r>
              <a:rPr lang="en-US" sz="3500" dirty="0" err="1">
                <a:solidFill>
                  <a:srgbClr val="5A3114"/>
                </a:solidFill>
                <a:latin typeface="Roboto Condensed"/>
              </a:rPr>
              <a:t>cây</a:t>
            </a:r>
            <a:r>
              <a:rPr lang="en-US" sz="3500" dirty="0">
                <a:solidFill>
                  <a:srgbClr val="5A3114"/>
                </a:solidFill>
                <a:latin typeface="Roboto Condensed"/>
              </a:rPr>
              <a:t> </a:t>
            </a:r>
            <a:r>
              <a:rPr lang="en-US" sz="3500" dirty="0" err="1">
                <a:solidFill>
                  <a:srgbClr val="5A3114"/>
                </a:solidFill>
                <a:latin typeface="Roboto Condensed"/>
              </a:rPr>
              <a:t>bút</a:t>
            </a:r>
            <a:r>
              <a:rPr lang="en-US" sz="3500" dirty="0">
                <a:solidFill>
                  <a:srgbClr val="5A3114"/>
                </a:solidFill>
                <a:latin typeface="Roboto Condensed"/>
              </a:rPr>
              <a:t> </a:t>
            </a:r>
            <a:r>
              <a:rPr lang="en-US" sz="3500" dirty="0" err="1">
                <a:solidFill>
                  <a:srgbClr val="5A3114"/>
                </a:solidFill>
                <a:latin typeface="Roboto Condensed"/>
              </a:rPr>
              <a:t>cho</a:t>
            </a:r>
            <a:r>
              <a:rPr lang="en-US" sz="3500" dirty="0">
                <a:solidFill>
                  <a:srgbClr val="5A3114"/>
                </a:solidFill>
                <a:latin typeface="Roboto Condensed"/>
              </a:rPr>
              <a:t> nhau, </a:t>
            </a:r>
            <a:r>
              <a:rPr lang="en-US" sz="3500" dirty="0" err="1">
                <a:solidFill>
                  <a:srgbClr val="5A3114"/>
                </a:solidFill>
                <a:latin typeface="Roboto Condensed"/>
              </a:rPr>
              <a:t>khi</a:t>
            </a:r>
            <a:r>
              <a:rPr lang="en-US" sz="3500" dirty="0">
                <a:solidFill>
                  <a:srgbClr val="5A3114"/>
                </a:solidFill>
                <a:latin typeface="Roboto Condensed"/>
              </a:rPr>
              <a:t> </a:t>
            </a:r>
            <a:r>
              <a:rPr lang="en-US" sz="3500" dirty="0" err="1">
                <a:solidFill>
                  <a:srgbClr val="5A3114"/>
                </a:solidFill>
                <a:latin typeface="Roboto Condensed"/>
              </a:rPr>
              <a:t>có</a:t>
            </a:r>
            <a:r>
              <a:rPr lang="en-US" sz="3500" dirty="0">
                <a:solidFill>
                  <a:srgbClr val="5A3114"/>
                </a:solidFill>
                <a:latin typeface="Roboto Condensed"/>
              </a:rPr>
              <a:t> </a:t>
            </a:r>
            <a:r>
              <a:rPr lang="en-US" sz="3500" dirty="0" err="1">
                <a:solidFill>
                  <a:srgbClr val="5A3114"/>
                </a:solidFill>
                <a:latin typeface="Roboto Condensed"/>
              </a:rPr>
              <a:t>hiệu</a:t>
            </a:r>
            <a:r>
              <a:rPr lang="en-US" sz="3500" dirty="0">
                <a:solidFill>
                  <a:srgbClr val="5A3114"/>
                </a:solidFill>
                <a:latin typeface="Roboto Condensed"/>
              </a:rPr>
              <a:t> </a:t>
            </a:r>
            <a:r>
              <a:rPr lang="en-US" sz="3500" dirty="0" err="1">
                <a:solidFill>
                  <a:srgbClr val="5A3114"/>
                </a:solidFill>
                <a:latin typeface="Roboto Condensed"/>
              </a:rPr>
              <a:t>lệnh</a:t>
            </a:r>
            <a:r>
              <a:rPr lang="en-US" sz="3500" dirty="0">
                <a:solidFill>
                  <a:srgbClr val="5A3114"/>
                </a:solidFill>
                <a:latin typeface="Roboto Condensed"/>
              </a:rPr>
              <a:t> </a:t>
            </a:r>
            <a:r>
              <a:rPr lang="en-US" sz="3500" dirty="0" err="1">
                <a:solidFill>
                  <a:srgbClr val="5A3114"/>
                </a:solidFill>
                <a:latin typeface="Roboto Condensed"/>
              </a:rPr>
              <a:t>của</a:t>
            </a:r>
            <a:r>
              <a:rPr lang="en-US" sz="3500" dirty="0">
                <a:solidFill>
                  <a:srgbClr val="5A3114"/>
                </a:solidFill>
                <a:latin typeface="Roboto Condensed"/>
              </a:rPr>
              <a:t> GV </a:t>
            </a:r>
            <a:r>
              <a:rPr lang="en-US" sz="3500" dirty="0" err="1">
                <a:solidFill>
                  <a:srgbClr val="5A3114"/>
                </a:solidFill>
                <a:latin typeface="Roboto Condensed"/>
              </a:rPr>
              <a:t>thì</a:t>
            </a:r>
            <a:r>
              <a:rPr lang="en-US" sz="3500" dirty="0">
                <a:solidFill>
                  <a:srgbClr val="5A3114"/>
                </a:solidFill>
                <a:latin typeface="Roboto Condensed"/>
              </a:rPr>
              <a:t> </a:t>
            </a:r>
            <a:r>
              <a:rPr lang="en-US" sz="3500" dirty="0" err="1">
                <a:solidFill>
                  <a:srgbClr val="5A3114"/>
                </a:solidFill>
                <a:latin typeface="Roboto Condensed"/>
              </a:rPr>
              <a:t>dừng</a:t>
            </a:r>
            <a:r>
              <a:rPr lang="en-US" sz="3500" dirty="0">
                <a:solidFill>
                  <a:srgbClr val="5A3114"/>
                </a:solidFill>
                <a:latin typeface="Roboto Condensed"/>
              </a:rPr>
              <a:t> </a:t>
            </a:r>
            <a:r>
              <a:rPr lang="en-US" sz="3500" dirty="0" err="1">
                <a:solidFill>
                  <a:srgbClr val="5A3114"/>
                </a:solidFill>
                <a:latin typeface="Roboto Condensed"/>
              </a:rPr>
              <a:t>lại</a:t>
            </a:r>
            <a:r>
              <a:rPr lang="en-US" sz="3500" dirty="0">
                <a:solidFill>
                  <a:srgbClr val="5A3114"/>
                </a:solidFill>
                <a:latin typeface="Roboto Condensed"/>
              </a:rPr>
              <a:t>. </a:t>
            </a:r>
            <a:r>
              <a:rPr lang="en-US" sz="3500" dirty="0" err="1">
                <a:solidFill>
                  <a:srgbClr val="5A3114"/>
                </a:solidFill>
                <a:latin typeface="Roboto Condensed"/>
              </a:rPr>
              <a:t>Cây</a:t>
            </a:r>
            <a:r>
              <a:rPr lang="en-US" sz="3500" dirty="0">
                <a:solidFill>
                  <a:srgbClr val="5A3114"/>
                </a:solidFill>
                <a:latin typeface="Roboto Condensed"/>
              </a:rPr>
              <a:t> </a:t>
            </a:r>
            <a:r>
              <a:rPr lang="en-US" sz="3500" dirty="0" err="1">
                <a:solidFill>
                  <a:srgbClr val="5A3114"/>
                </a:solidFill>
                <a:latin typeface="Roboto Condensed"/>
              </a:rPr>
              <a:t>bút</a:t>
            </a:r>
            <a:r>
              <a:rPr lang="en-US" sz="3500" dirty="0">
                <a:solidFill>
                  <a:srgbClr val="5A3114"/>
                </a:solidFill>
                <a:latin typeface="Roboto Condensed"/>
              </a:rPr>
              <a:t> </a:t>
            </a:r>
            <a:r>
              <a:rPr lang="en-US" sz="3500" dirty="0" err="1">
                <a:solidFill>
                  <a:srgbClr val="5A3114"/>
                </a:solidFill>
                <a:latin typeface="Roboto Condensed"/>
              </a:rPr>
              <a:t>trên</a:t>
            </a:r>
            <a:r>
              <a:rPr lang="en-US" sz="3500" dirty="0">
                <a:solidFill>
                  <a:srgbClr val="5A3114"/>
                </a:solidFill>
                <a:latin typeface="Roboto Condensed"/>
              </a:rPr>
              <a:t> </a:t>
            </a:r>
            <a:r>
              <a:rPr lang="en-US" sz="3500" dirty="0" err="1">
                <a:solidFill>
                  <a:srgbClr val="5A3114"/>
                </a:solidFill>
                <a:latin typeface="Roboto Condensed"/>
              </a:rPr>
              <a:t>tay</a:t>
            </a:r>
            <a:r>
              <a:rPr lang="en-US" sz="3500" dirty="0">
                <a:solidFill>
                  <a:srgbClr val="5A3114"/>
                </a:solidFill>
                <a:latin typeface="Roboto Condensed"/>
              </a:rPr>
              <a:t> HS </a:t>
            </a:r>
            <a:r>
              <a:rPr lang="en-US" sz="3500" dirty="0" err="1">
                <a:solidFill>
                  <a:srgbClr val="5A3114"/>
                </a:solidFill>
                <a:latin typeface="Roboto Condensed"/>
              </a:rPr>
              <a:t>nào</a:t>
            </a:r>
            <a:r>
              <a:rPr lang="en-US" sz="3500" dirty="0">
                <a:solidFill>
                  <a:srgbClr val="5A3114"/>
                </a:solidFill>
                <a:latin typeface="Roboto Condensed"/>
              </a:rPr>
              <a:t> </a:t>
            </a:r>
            <a:r>
              <a:rPr lang="en-US" sz="3500" dirty="0" err="1">
                <a:solidFill>
                  <a:srgbClr val="5A3114"/>
                </a:solidFill>
                <a:latin typeface="Roboto Condensed"/>
              </a:rPr>
              <a:t>thì</a:t>
            </a:r>
            <a:r>
              <a:rPr lang="en-US" sz="3500" dirty="0">
                <a:solidFill>
                  <a:srgbClr val="5A3114"/>
                </a:solidFill>
                <a:latin typeface="Roboto Condensed"/>
              </a:rPr>
              <a:t> HS </a:t>
            </a:r>
            <a:r>
              <a:rPr lang="en-US" sz="3500" dirty="0" err="1">
                <a:solidFill>
                  <a:srgbClr val="5A3114"/>
                </a:solidFill>
                <a:latin typeface="Roboto Condensed"/>
              </a:rPr>
              <a:t>đó</a:t>
            </a:r>
            <a:r>
              <a:rPr lang="en-US" sz="3500" dirty="0">
                <a:solidFill>
                  <a:srgbClr val="5A3114"/>
                </a:solidFill>
                <a:latin typeface="Roboto Condensed"/>
              </a:rPr>
              <a:t> </a:t>
            </a:r>
            <a:r>
              <a:rPr lang="en-US" sz="3500" dirty="0" err="1">
                <a:solidFill>
                  <a:srgbClr val="5A3114"/>
                </a:solidFill>
                <a:latin typeface="Roboto Condensed"/>
              </a:rPr>
              <a:t>nêu</a:t>
            </a:r>
            <a:r>
              <a:rPr lang="en-US" sz="3500" dirty="0">
                <a:solidFill>
                  <a:srgbClr val="5A3114"/>
                </a:solidFill>
                <a:latin typeface="Roboto Condensed"/>
              </a:rPr>
              <a:t> 1 </a:t>
            </a:r>
            <a:r>
              <a:rPr lang="en-US" sz="3500" dirty="0" err="1">
                <a:solidFill>
                  <a:srgbClr val="5A3114"/>
                </a:solidFill>
                <a:latin typeface="Roboto Condensed"/>
              </a:rPr>
              <a:t>yêu</a:t>
            </a:r>
            <a:r>
              <a:rPr lang="en-US" sz="3500" dirty="0">
                <a:solidFill>
                  <a:srgbClr val="5A3114"/>
                </a:solidFill>
                <a:latin typeface="Roboto Condensed"/>
              </a:rPr>
              <a:t> </a:t>
            </a:r>
            <a:r>
              <a:rPr lang="en-US" sz="3500" dirty="0" err="1">
                <a:solidFill>
                  <a:srgbClr val="5A3114"/>
                </a:solidFill>
                <a:latin typeface="Roboto Condensed"/>
              </a:rPr>
              <a:t>cầu</a:t>
            </a:r>
            <a:r>
              <a:rPr lang="en-US" sz="3500" dirty="0">
                <a:solidFill>
                  <a:srgbClr val="5A3114"/>
                </a:solidFill>
                <a:latin typeface="Roboto Condensed"/>
              </a:rPr>
              <a:t> </a:t>
            </a:r>
            <a:r>
              <a:rPr lang="en-US" sz="3500" dirty="0" err="1">
                <a:solidFill>
                  <a:srgbClr val="5A3114"/>
                </a:solidFill>
                <a:latin typeface="Roboto Condensed"/>
              </a:rPr>
              <a:t>kiểu</a:t>
            </a:r>
            <a:r>
              <a:rPr lang="en-US" sz="3500" dirty="0">
                <a:solidFill>
                  <a:srgbClr val="5A3114"/>
                </a:solidFill>
                <a:latin typeface="Roboto Condensed"/>
              </a:rPr>
              <a:t> </a:t>
            </a:r>
            <a:r>
              <a:rPr lang="en-US" sz="3500" dirty="0" err="1">
                <a:solidFill>
                  <a:srgbClr val="5A3114"/>
                </a:solidFill>
                <a:latin typeface="Roboto Condensed"/>
              </a:rPr>
              <a:t>bài</a:t>
            </a:r>
            <a:r>
              <a:rPr lang="en-US" sz="3500" dirty="0">
                <a:solidFill>
                  <a:srgbClr val="5A3114"/>
                </a:solidFill>
                <a:latin typeface="Roboto Condensed"/>
              </a:rPr>
              <a:t> </a:t>
            </a:r>
            <a:r>
              <a:rPr lang="en-US" sz="3500" dirty="0" err="1">
                <a:solidFill>
                  <a:srgbClr val="5A3114"/>
                </a:solidFill>
                <a:latin typeface="Roboto Condensed"/>
              </a:rPr>
              <a:t>nghị</a:t>
            </a:r>
            <a:r>
              <a:rPr lang="en-US" sz="3500" dirty="0">
                <a:solidFill>
                  <a:srgbClr val="5A3114"/>
                </a:solidFill>
                <a:latin typeface="Roboto Condensed"/>
              </a:rPr>
              <a:t> </a:t>
            </a:r>
            <a:r>
              <a:rPr lang="en-US" sz="3500" dirty="0" err="1">
                <a:solidFill>
                  <a:srgbClr val="5A3114"/>
                </a:solidFill>
                <a:latin typeface="Roboto Condensed"/>
              </a:rPr>
              <a:t>luận</a:t>
            </a:r>
            <a:r>
              <a:rPr lang="en-US" sz="3500" dirty="0">
                <a:solidFill>
                  <a:srgbClr val="5A3114"/>
                </a:solidFill>
                <a:latin typeface="Roboto Condensed"/>
              </a:rPr>
              <a:t> </a:t>
            </a:r>
            <a:r>
              <a:rPr lang="en-US" sz="3500" dirty="0" err="1">
                <a:solidFill>
                  <a:srgbClr val="5A3114"/>
                </a:solidFill>
                <a:latin typeface="Roboto Condensed"/>
              </a:rPr>
              <a:t>về</a:t>
            </a:r>
            <a:r>
              <a:rPr lang="en-US" sz="3500" dirty="0">
                <a:solidFill>
                  <a:srgbClr val="5A3114"/>
                </a:solidFill>
                <a:latin typeface="Roboto Condensed"/>
              </a:rPr>
              <a:t> </a:t>
            </a:r>
            <a:r>
              <a:rPr lang="en-US" sz="3500" dirty="0" err="1">
                <a:solidFill>
                  <a:srgbClr val="5A3114"/>
                </a:solidFill>
                <a:latin typeface="Roboto Condensed"/>
              </a:rPr>
              <a:t>một</a:t>
            </a:r>
            <a:r>
              <a:rPr lang="en-US" sz="3500" dirty="0">
                <a:solidFill>
                  <a:srgbClr val="5A3114"/>
                </a:solidFill>
                <a:latin typeface="Roboto Condensed"/>
              </a:rPr>
              <a:t> </a:t>
            </a:r>
            <a:r>
              <a:rPr lang="en-US" sz="3500" dirty="0" err="1">
                <a:solidFill>
                  <a:srgbClr val="5A3114"/>
                </a:solidFill>
                <a:latin typeface="Roboto Condensed"/>
              </a:rPr>
              <a:t>vấn</a:t>
            </a:r>
            <a:r>
              <a:rPr lang="en-US" sz="3500" dirty="0">
                <a:solidFill>
                  <a:srgbClr val="5A3114"/>
                </a:solidFill>
                <a:latin typeface="Roboto Condensed"/>
              </a:rPr>
              <a:t> </a:t>
            </a:r>
            <a:r>
              <a:rPr lang="en-US" sz="3500" dirty="0" err="1">
                <a:solidFill>
                  <a:srgbClr val="5A3114"/>
                </a:solidFill>
                <a:latin typeface="Roboto Condensed"/>
              </a:rPr>
              <a:t>đề</a:t>
            </a:r>
            <a:r>
              <a:rPr lang="en-US" sz="3500" dirty="0">
                <a:solidFill>
                  <a:srgbClr val="5A3114"/>
                </a:solidFill>
                <a:latin typeface="Roboto Condensed"/>
              </a:rPr>
              <a:t> </a:t>
            </a:r>
            <a:r>
              <a:rPr lang="en-US" sz="3500" dirty="0" err="1">
                <a:solidFill>
                  <a:srgbClr val="5A3114"/>
                </a:solidFill>
                <a:latin typeface="Roboto Condensed"/>
              </a:rPr>
              <a:t>đời</a:t>
            </a:r>
            <a:r>
              <a:rPr lang="en-US" sz="3500" dirty="0">
                <a:solidFill>
                  <a:srgbClr val="5A3114"/>
                </a:solidFill>
                <a:latin typeface="Roboto Condensed"/>
              </a:rPr>
              <a:t> </a:t>
            </a:r>
            <a:r>
              <a:rPr lang="en-US" sz="3500" dirty="0" err="1">
                <a:solidFill>
                  <a:srgbClr val="5A3114"/>
                </a:solidFill>
                <a:latin typeface="Roboto Condensed"/>
              </a:rPr>
              <a:t>sống</a:t>
            </a:r>
            <a:r>
              <a:rPr lang="en-US" sz="3500" dirty="0">
                <a:solidFill>
                  <a:srgbClr val="5A3114"/>
                </a:solidFill>
                <a:latin typeface="Roboto Condensed"/>
              </a:rPr>
              <a:t> </a:t>
            </a:r>
            <a:r>
              <a:rPr lang="en-US" sz="3500" dirty="0" err="1">
                <a:solidFill>
                  <a:srgbClr val="5A3114"/>
                </a:solidFill>
                <a:latin typeface="Roboto Condensed"/>
              </a:rPr>
              <a:t>cần</a:t>
            </a:r>
            <a:r>
              <a:rPr lang="en-US" sz="3500" dirty="0">
                <a:solidFill>
                  <a:srgbClr val="5A3114"/>
                </a:solidFill>
                <a:latin typeface="Roboto Condensed"/>
              </a:rPr>
              <a:t> </a:t>
            </a:r>
            <a:r>
              <a:rPr lang="en-US" sz="3500" dirty="0" err="1">
                <a:solidFill>
                  <a:srgbClr val="5A3114"/>
                </a:solidFill>
                <a:latin typeface="Roboto Condensed"/>
              </a:rPr>
              <a:t>giải</a:t>
            </a:r>
            <a:r>
              <a:rPr lang="en-US" sz="3500" dirty="0">
                <a:solidFill>
                  <a:srgbClr val="5A3114"/>
                </a:solidFill>
                <a:latin typeface="Roboto Condensed"/>
              </a:rPr>
              <a:t> </a:t>
            </a:r>
            <a:r>
              <a:rPr lang="en-US" sz="3500" dirty="0" err="1">
                <a:solidFill>
                  <a:srgbClr val="5A3114"/>
                </a:solidFill>
                <a:latin typeface="Roboto Condensed"/>
              </a:rPr>
              <a:t>quyết</a:t>
            </a:r>
            <a:r>
              <a:rPr lang="en-US" sz="3500" dirty="0">
                <a:solidFill>
                  <a:srgbClr val="5A3114"/>
                </a:solidFill>
                <a:latin typeface="Roboto Condensed"/>
              </a:rPr>
              <a:t>. HS </a:t>
            </a:r>
            <a:r>
              <a:rPr lang="en-US" sz="3500" dirty="0" err="1">
                <a:solidFill>
                  <a:srgbClr val="5A3114"/>
                </a:solidFill>
                <a:latin typeface="Roboto Condensed"/>
              </a:rPr>
              <a:t>vừa</a:t>
            </a:r>
            <a:r>
              <a:rPr lang="en-US" sz="3500" dirty="0">
                <a:solidFill>
                  <a:srgbClr val="5A3114"/>
                </a:solidFill>
                <a:latin typeface="Roboto Condensed"/>
              </a:rPr>
              <a:t> </a:t>
            </a:r>
            <a:r>
              <a:rPr lang="en-US" sz="3500" dirty="0" err="1">
                <a:solidFill>
                  <a:srgbClr val="5A3114"/>
                </a:solidFill>
                <a:latin typeface="Roboto Condensed"/>
              </a:rPr>
              <a:t>trả</a:t>
            </a:r>
            <a:r>
              <a:rPr lang="en-US" sz="3500" dirty="0">
                <a:solidFill>
                  <a:srgbClr val="5A3114"/>
                </a:solidFill>
                <a:latin typeface="Roboto Condensed"/>
              </a:rPr>
              <a:t> </a:t>
            </a:r>
            <a:r>
              <a:rPr lang="en-US" sz="3500" dirty="0" err="1">
                <a:solidFill>
                  <a:srgbClr val="5A3114"/>
                </a:solidFill>
                <a:latin typeface="Roboto Condensed"/>
              </a:rPr>
              <a:t>lời</a:t>
            </a:r>
            <a:r>
              <a:rPr lang="en-US" sz="3500" dirty="0">
                <a:solidFill>
                  <a:srgbClr val="5A3114"/>
                </a:solidFill>
                <a:latin typeface="Roboto Condensed"/>
              </a:rPr>
              <a:t> </a:t>
            </a:r>
            <a:r>
              <a:rPr lang="en-US" sz="3500" dirty="0" err="1">
                <a:solidFill>
                  <a:srgbClr val="5A3114"/>
                </a:solidFill>
                <a:latin typeface="Roboto Condensed"/>
              </a:rPr>
              <a:t>có</a:t>
            </a:r>
            <a:r>
              <a:rPr lang="en-US" sz="3500" dirty="0">
                <a:solidFill>
                  <a:srgbClr val="5A3114"/>
                </a:solidFill>
                <a:latin typeface="Roboto Condensed"/>
              </a:rPr>
              <a:t> </a:t>
            </a:r>
            <a:r>
              <a:rPr lang="en-US" sz="3500" dirty="0" err="1">
                <a:solidFill>
                  <a:srgbClr val="5A3114"/>
                </a:solidFill>
                <a:latin typeface="Roboto Condensed"/>
              </a:rPr>
              <a:t>thể</a:t>
            </a:r>
            <a:r>
              <a:rPr lang="en-US" sz="3500" dirty="0">
                <a:solidFill>
                  <a:srgbClr val="5A3114"/>
                </a:solidFill>
                <a:latin typeface="Roboto Condensed"/>
              </a:rPr>
              <a:t> </a:t>
            </a:r>
            <a:r>
              <a:rPr lang="en-US" sz="3500" dirty="0" err="1">
                <a:solidFill>
                  <a:srgbClr val="5A3114"/>
                </a:solidFill>
                <a:latin typeface="Roboto Condensed"/>
              </a:rPr>
              <a:t>gọi</a:t>
            </a:r>
            <a:r>
              <a:rPr lang="en-US" sz="3500" dirty="0">
                <a:solidFill>
                  <a:srgbClr val="5A3114"/>
                </a:solidFill>
                <a:latin typeface="Roboto Condensed"/>
              </a:rPr>
              <a:t> 1 HS </a:t>
            </a:r>
            <a:r>
              <a:rPr lang="en-US" sz="3500" dirty="0" err="1">
                <a:solidFill>
                  <a:srgbClr val="5A3114"/>
                </a:solidFill>
                <a:latin typeface="Roboto Condensed"/>
              </a:rPr>
              <a:t>bất</a:t>
            </a:r>
            <a:r>
              <a:rPr lang="en-US" sz="3500" dirty="0">
                <a:solidFill>
                  <a:srgbClr val="5A3114"/>
                </a:solidFill>
                <a:latin typeface="Roboto Condensed"/>
              </a:rPr>
              <a:t> </a:t>
            </a:r>
            <a:r>
              <a:rPr lang="en-US" sz="3500" dirty="0" err="1">
                <a:solidFill>
                  <a:srgbClr val="5A3114"/>
                </a:solidFill>
                <a:latin typeface="Roboto Condensed"/>
              </a:rPr>
              <a:t>kì</a:t>
            </a:r>
            <a:r>
              <a:rPr lang="en-US" sz="3500" dirty="0">
                <a:solidFill>
                  <a:srgbClr val="5A3114"/>
                </a:solidFill>
                <a:latin typeface="Roboto Condensed"/>
              </a:rPr>
              <a:t> </a:t>
            </a:r>
            <a:r>
              <a:rPr lang="en-US" sz="3500" dirty="0" err="1">
                <a:solidFill>
                  <a:srgbClr val="5A3114"/>
                </a:solidFill>
                <a:latin typeface="Roboto Condensed"/>
              </a:rPr>
              <a:t>để</a:t>
            </a:r>
            <a:r>
              <a:rPr lang="en-US" sz="3500" dirty="0">
                <a:solidFill>
                  <a:srgbClr val="5A3114"/>
                </a:solidFill>
                <a:latin typeface="Roboto Condensed"/>
              </a:rPr>
              <a:t> </a:t>
            </a:r>
            <a:r>
              <a:rPr lang="en-US" sz="3500" dirty="0" err="1">
                <a:solidFill>
                  <a:srgbClr val="5A3114"/>
                </a:solidFill>
                <a:latin typeface="Roboto Condensed"/>
              </a:rPr>
              <a:t>tiếp</a:t>
            </a:r>
            <a:r>
              <a:rPr lang="en-US" sz="3500" dirty="0">
                <a:solidFill>
                  <a:srgbClr val="5A3114"/>
                </a:solidFill>
                <a:latin typeface="Roboto Condensed"/>
              </a:rPr>
              <a:t> </a:t>
            </a:r>
            <a:r>
              <a:rPr lang="en-US" sz="3500" dirty="0" err="1">
                <a:solidFill>
                  <a:srgbClr val="5A3114"/>
                </a:solidFill>
                <a:latin typeface="Roboto Condensed"/>
              </a:rPr>
              <a:t>tục</a:t>
            </a:r>
            <a:r>
              <a:rPr lang="en-US" sz="3500" dirty="0">
                <a:solidFill>
                  <a:srgbClr val="5A3114"/>
                </a:solidFill>
                <a:latin typeface="Roboto Condensed"/>
              </a:rPr>
              <a:t> </a:t>
            </a:r>
            <a:r>
              <a:rPr lang="en-US" sz="3500" dirty="0" err="1">
                <a:solidFill>
                  <a:srgbClr val="5A3114"/>
                </a:solidFill>
                <a:latin typeface="Roboto Condensed"/>
              </a:rPr>
              <a:t>nêu</a:t>
            </a:r>
            <a:r>
              <a:rPr lang="en-US" sz="3500" dirty="0">
                <a:solidFill>
                  <a:srgbClr val="5A3114"/>
                </a:solidFill>
                <a:latin typeface="Roboto Condensed"/>
              </a:rPr>
              <a:t> 1 </a:t>
            </a:r>
            <a:r>
              <a:rPr lang="en-US" sz="3500" dirty="0" err="1">
                <a:solidFill>
                  <a:srgbClr val="5A3114"/>
                </a:solidFill>
                <a:latin typeface="Roboto Condensed"/>
              </a:rPr>
              <a:t>yêu</a:t>
            </a:r>
            <a:r>
              <a:rPr lang="en-US" sz="3500" dirty="0">
                <a:solidFill>
                  <a:srgbClr val="5A3114"/>
                </a:solidFill>
                <a:latin typeface="Roboto Condensed"/>
              </a:rPr>
              <a:t> </a:t>
            </a:r>
            <a:r>
              <a:rPr lang="en-US" sz="3500" dirty="0" err="1">
                <a:solidFill>
                  <a:srgbClr val="5A3114"/>
                </a:solidFill>
                <a:latin typeface="Roboto Condensed"/>
              </a:rPr>
              <a:t>cầu</a:t>
            </a:r>
            <a:r>
              <a:rPr lang="en-US" sz="3500" dirty="0">
                <a:solidFill>
                  <a:srgbClr val="5A3114"/>
                </a:solidFill>
                <a:latin typeface="Roboto Condensed"/>
              </a:rPr>
              <a:t> </a:t>
            </a:r>
            <a:r>
              <a:rPr lang="en-US" sz="3500" dirty="0" err="1">
                <a:solidFill>
                  <a:srgbClr val="5A3114"/>
                </a:solidFill>
                <a:latin typeface="Roboto Condensed"/>
              </a:rPr>
              <a:t>kiểu</a:t>
            </a:r>
            <a:r>
              <a:rPr lang="en-US" sz="3500" dirty="0">
                <a:solidFill>
                  <a:srgbClr val="5A3114"/>
                </a:solidFill>
                <a:latin typeface="Roboto Condensed"/>
              </a:rPr>
              <a:t> </a:t>
            </a:r>
            <a:r>
              <a:rPr lang="en-US" sz="3500" dirty="0" err="1">
                <a:solidFill>
                  <a:srgbClr val="5A3114"/>
                </a:solidFill>
                <a:latin typeface="Roboto Condensed"/>
              </a:rPr>
              <a:t>bài</a:t>
            </a:r>
            <a:r>
              <a:rPr lang="en-US" sz="3500" dirty="0">
                <a:solidFill>
                  <a:srgbClr val="5A3114"/>
                </a:solidFill>
                <a:latin typeface="Roboto Condensed"/>
              </a:rPr>
              <a:t> </a:t>
            </a:r>
            <a:r>
              <a:rPr lang="en-US" sz="3500" dirty="0" err="1">
                <a:solidFill>
                  <a:srgbClr val="5A3114"/>
                </a:solidFill>
                <a:latin typeface="Roboto Condensed"/>
              </a:rPr>
              <a:t>và</a:t>
            </a:r>
            <a:r>
              <a:rPr lang="en-US" sz="3500" dirty="0">
                <a:solidFill>
                  <a:srgbClr val="5A3114"/>
                </a:solidFill>
                <a:latin typeface="Roboto Condensed"/>
              </a:rPr>
              <a:t> </a:t>
            </a:r>
            <a:r>
              <a:rPr lang="en-US" sz="3500" dirty="0" err="1">
                <a:solidFill>
                  <a:srgbClr val="5A3114"/>
                </a:solidFill>
                <a:latin typeface="Roboto Condensed"/>
              </a:rPr>
              <a:t>tiếp</a:t>
            </a:r>
            <a:r>
              <a:rPr lang="en-US" sz="3500" dirty="0">
                <a:solidFill>
                  <a:srgbClr val="5A3114"/>
                </a:solidFill>
                <a:latin typeface="Roboto Condensed"/>
              </a:rPr>
              <a:t> </a:t>
            </a:r>
            <a:r>
              <a:rPr lang="en-US" sz="3500" dirty="0" err="1">
                <a:solidFill>
                  <a:srgbClr val="5A3114"/>
                </a:solidFill>
                <a:latin typeface="Roboto Condensed"/>
              </a:rPr>
              <a:t>tục</a:t>
            </a:r>
            <a:r>
              <a:rPr lang="en-US" sz="3500" dirty="0">
                <a:solidFill>
                  <a:srgbClr val="5A3114"/>
                </a:solidFill>
                <a:latin typeface="Roboto Condensed"/>
              </a:rPr>
              <a:t> </a:t>
            </a:r>
            <a:r>
              <a:rPr lang="en-US" sz="3500" dirty="0" err="1">
                <a:solidFill>
                  <a:srgbClr val="5A3114"/>
                </a:solidFill>
                <a:latin typeface="Roboto Condensed"/>
              </a:rPr>
              <a:t>như</a:t>
            </a:r>
            <a:r>
              <a:rPr lang="en-US" sz="3500" dirty="0">
                <a:solidFill>
                  <a:srgbClr val="5A3114"/>
                </a:solidFill>
                <a:latin typeface="Roboto Condensed"/>
              </a:rPr>
              <a:t> </a:t>
            </a:r>
            <a:r>
              <a:rPr lang="en-US" sz="3500" dirty="0" err="1">
                <a:solidFill>
                  <a:srgbClr val="5A3114"/>
                </a:solidFill>
                <a:latin typeface="Roboto Condensed"/>
              </a:rPr>
              <a:t>vậy</a:t>
            </a:r>
            <a:r>
              <a:rPr lang="en-US" sz="3500" dirty="0">
                <a:solidFill>
                  <a:srgbClr val="5A3114"/>
                </a:solidFill>
                <a:latin typeface="Roboto Condensed"/>
              </a:rPr>
              <a:t> </a:t>
            </a:r>
            <a:r>
              <a:rPr lang="en-US" sz="3500" dirty="0" err="1">
                <a:solidFill>
                  <a:srgbClr val="5A3114"/>
                </a:solidFill>
                <a:latin typeface="Roboto Condensed"/>
              </a:rPr>
              <a:t>cho</a:t>
            </a:r>
            <a:r>
              <a:rPr lang="en-US" sz="3500" dirty="0">
                <a:solidFill>
                  <a:srgbClr val="5A3114"/>
                </a:solidFill>
                <a:latin typeface="Roboto Condensed"/>
              </a:rPr>
              <a:t> </a:t>
            </a:r>
            <a:r>
              <a:rPr lang="en-US" sz="3500" dirty="0" err="1">
                <a:solidFill>
                  <a:srgbClr val="5A3114"/>
                </a:solidFill>
                <a:latin typeface="Roboto Condensed"/>
              </a:rPr>
              <a:t>đến</a:t>
            </a:r>
            <a:r>
              <a:rPr lang="en-US" sz="3500" dirty="0">
                <a:solidFill>
                  <a:srgbClr val="5A3114"/>
                </a:solidFill>
                <a:latin typeface="Roboto Condensed"/>
              </a:rPr>
              <a:t> </a:t>
            </a:r>
            <a:r>
              <a:rPr lang="en-US" sz="3500" dirty="0" err="1">
                <a:solidFill>
                  <a:srgbClr val="5A3114"/>
                </a:solidFill>
                <a:latin typeface="Roboto Condensed"/>
              </a:rPr>
              <a:t>khi</a:t>
            </a:r>
            <a:r>
              <a:rPr lang="en-US" sz="3500" dirty="0">
                <a:solidFill>
                  <a:srgbClr val="5A3114"/>
                </a:solidFill>
                <a:latin typeface="Roboto Condensed"/>
              </a:rPr>
              <a:t> </a:t>
            </a:r>
            <a:r>
              <a:rPr lang="en-US" sz="3500" dirty="0" err="1">
                <a:solidFill>
                  <a:srgbClr val="5A3114"/>
                </a:solidFill>
                <a:latin typeface="Roboto Condensed"/>
              </a:rPr>
              <a:t>nêu</a:t>
            </a:r>
            <a:r>
              <a:rPr lang="en-US" sz="3500" dirty="0">
                <a:solidFill>
                  <a:srgbClr val="5A3114"/>
                </a:solidFill>
                <a:latin typeface="Roboto Condensed"/>
              </a:rPr>
              <a:t> </a:t>
            </a:r>
            <a:r>
              <a:rPr lang="en-US" sz="3500" dirty="0" err="1">
                <a:solidFill>
                  <a:srgbClr val="5A3114"/>
                </a:solidFill>
                <a:latin typeface="Roboto Condensed"/>
              </a:rPr>
              <a:t>hết</a:t>
            </a:r>
            <a:r>
              <a:rPr lang="en-US" sz="3500" dirty="0">
                <a:solidFill>
                  <a:srgbClr val="5A3114"/>
                </a:solidFill>
                <a:latin typeface="Roboto Condensed"/>
              </a:rPr>
              <a:t> </a:t>
            </a:r>
            <a:r>
              <a:rPr lang="en-US" sz="3500" dirty="0" err="1">
                <a:solidFill>
                  <a:srgbClr val="5A3114"/>
                </a:solidFill>
                <a:latin typeface="Roboto Condensed"/>
              </a:rPr>
              <a:t>các</a:t>
            </a:r>
            <a:r>
              <a:rPr lang="en-US" sz="3500" dirty="0">
                <a:solidFill>
                  <a:srgbClr val="5A3114"/>
                </a:solidFill>
                <a:latin typeface="Roboto Condensed"/>
              </a:rPr>
              <a:t> </a:t>
            </a:r>
            <a:r>
              <a:rPr lang="en-US" sz="3500" dirty="0" err="1">
                <a:solidFill>
                  <a:srgbClr val="5A3114"/>
                </a:solidFill>
                <a:latin typeface="Roboto Condensed"/>
              </a:rPr>
              <a:t>yêu</a:t>
            </a:r>
            <a:r>
              <a:rPr lang="en-US" sz="3500" dirty="0">
                <a:solidFill>
                  <a:srgbClr val="5A3114"/>
                </a:solidFill>
                <a:latin typeface="Roboto Condensed"/>
              </a:rPr>
              <a:t> </a:t>
            </a:r>
            <a:r>
              <a:rPr lang="en-US" sz="3500" dirty="0" err="1">
                <a:solidFill>
                  <a:srgbClr val="5A3114"/>
                </a:solidFill>
                <a:latin typeface="Roboto Condensed"/>
              </a:rPr>
              <a:t>cầu</a:t>
            </a:r>
            <a:r>
              <a:rPr lang="en-US" sz="3500" dirty="0">
                <a:solidFill>
                  <a:srgbClr val="5A3114"/>
                </a:solidFill>
                <a:latin typeface="Roboto Condensed"/>
              </a:rPr>
              <a:t>.</a:t>
            </a:r>
          </a:p>
          <a:p>
            <a:pPr algn="just">
              <a:lnSpc>
                <a:spcPts val="4830"/>
              </a:lnSpc>
              <a:spcBef>
                <a:spcPct val="0"/>
              </a:spcBef>
            </a:pPr>
            <a:r>
              <a:rPr lang="en-US" sz="3500" dirty="0" err="1">
                <a:solidFill>
                  <a:srgbClr val="5A3114"/>
                </a:solidFill>
                <a:latin typeface="Roboto Condensed Bold"/>
              </a:rPr>
              <a:t>Điểm</a:t>
            </a:r>
            <a:r>
              <a:rPr lang="en-US" sz="3500" dirty="0">
                <a:solidFill>
                  <a:srgbClr val="5A3114"/>
                </a:solidFill>
                <a:latin typeface="Roboto Condensed Bold"/>
              </a:rPr>
              <a:t> </a:t>
            </a:r>
            <a:r>
              <a:rPr lang="en-US" sz="3500" dirty="0" err="1">
                <a:solidFill>
                  <a:srgbClr val="5A3114"/>
                </a:solidFill>
                <a:latin typeface="Roboto Condensed Bold"/>
              </a:rPr>
              <a:t>thưởng</a:t>
            </a:r>
            <a:r>
              <a:rPr lang="en-US" sz="3500" dirty="0">
                <a:solidFill>
                  <a:srgbClr val="5A3114"/>
                </a:solidFill>
                <a:latin typeface="Roboto Condensed Bold"/>
              </a:rPr>
              <a:t>:</a:t>
            </a:r>
            <a:r>
              <a:rPr lang="en-US" sz="3500" dirty="0">
                <a:solidFill>
                  <a:srgbClr val="5A3114"/>
                </a:solidFill>
                <a:latin typeface="Roboto Condensed"/>
              </a:rPr>
              <a:t> </a:t>
            </a:r>
            <a:r>
              <a:rPr lang="en-US" sz="3500" dirty="0" err="1">
                <a:solidFill>
                  <a:srgbClr val="5A3114"/>
                </a:solidFill>
                <a:latin typeface="Roboto Condensed"/>
              </a:rPr>
              <a:t>Mỗi</a:t>
            </a:r>
            <a:r>
              <a:rPr lang="en-US" sz="3500" dirty="0">
                <a:solidFill>
                  <a:srgbClr val="5A3114"/>
                </a:solidFill>
                <a:latin typeface="Roboto Condensed"/>
              </a:rPr>
              <a:t> </a:t>
            </a:r>
            <a:r>
              <a:rPr lang="en-US" sz="3500" dirty="0" err="1">
                <a:solidFill>
                  <a:srgbClr val="5A3114"/>
                </a:solidFill>
                <a:latin typeface="Roboto Condensed"/>
              </a:rPr>
              <a:t>câu</a:t>
            </a:r>
            <a:r>
              <a:rPr lang="en-US" sz="3500" dirty="0">
                <a:solidFill>
                  <a:srgbClr val="5A3114"/>
                </a:solidFill>
                <a:latin typeface="Roboto Condensed"/>
              </a:rPr>
              <a:t> </a:t>
            </a:r>
            <a:r>
              <a:rPr lang="en-US" sz="3500" dirty="0" err="1">
                <a:solidFill>
                  <a:srgbClr val="5A3114"/>
                </a:solidFill>
                <a:latin typeface="Roboto Condensed"/>
              </a:rPr>
              <a:t>trả</a:t>
            </a:r>
            <a:r>
              <a:rPr lang="en-US" sz="3500" dirty="0">
                <a:solidFill>
                  <a:srgbClr val="5A3114"/>
                </a:solidFill>
                <a:latin typeface="Roboto Condensed"/>
              </a:rPr>
              <a:t> </a:t>
            </a:r>
            <a:r>
              <a:rPr lang="en-US" sz="3500" dirty="0" err="1">
                <a:solidFill>
                  <a:srgbClr val="5A3114"/>
                </a:solidFill>
                <a:latin typeface="Roboto Condensed"/>
              </a:rPr>
              <a:t>lời</a:t>
            </a:r>
            <a:r>
              <a:rPr lang="en-US" sz="3500" dirty="0">
                <a:solidFill>
                  <a:srgbClr val="5A3114"/>
                </a:solidFill>
                <a:latin typeface="Roboto Condensed"/>
              </a:rPr>
              <a:t> </a:t>
            </a:r>
            <a:r>
              <a:rPr lang="en-US" sz="3500" dirty="0" err="1">
                <a:solidFill>
                  <a:srgbClr val="5A3114"/>
                </a:solidFill>
                <a:latin typeface="Roboto Condensed"/>
              </a:rPr>
              <a:t>đúng</a:t>
            </a:r>
            <a:r>
              <a:rPr lang="en-US" sz="3500" dirty="0">
                <a:solidFill>
                  <a:srgbClr val="5A3114"/>
                </a:solidFill>
                <a:latin typeface="Roboto Condensed"/>
              </a:rPr>
              <a:t> </a:t>
            </a:r>
            <a:r>
              <a:rPr lang="en-US" sz="3500" dirty="0" err="1">
                <a:solidFill>
                  <a:srgbClr val="5A3114"/>
                </a:solidFill>
                <a:latin typeface="Roboto Condensed"/>
              </a:rPr>
              <a:t>cộng</a:t>
            </a:r>
            <a:r>
              <a:rPr lang="en-US" sz="3500" dirty="0">
                <a:solidFill>
                  <a:srgbClr val="5A3114"/>
                </a:solidFill>
                <a:latin typeface="Roboto Condensed"/>
              </a:rPr>
              <a:t> +1 </a:t>
            </a:r>
            <a:r>
              <a:rPr lang="en-US" sz="3500" dirty="0" err="1">
                <a:solidFill>
                  <a:srgbClr val="5A3114"/>
                </a:solidFill>
                <a:latin typeface="Roboto Condensed"/>
              </a:rPr>
              <a:t>điểm</a:t>
            </a:r>
            <a:r>
              <a:rPr lang="en-US" sz="3500" dirty="0">
                <a:solidFill>
                  <a:srgbClr val="5A3114"/>
                </a:solidFill>
                <a:latin typeface="Roboto Condensed"/>
              </a:rPr>
              <a:t> </a:t>
            </a:r>
            <a:r>
              <a:rPr lang="en-US" sz="3500" dirty="0" err="1">
                <a:solidFill>
                  <a:srgbClr val="5A3114"/>
                </a:solidFill>
                <a:latin typeface="Roboto Condensed"/>
              </a:rPr>
              <a:t>tích</a:t>
            </a:r>
            <a:r>
              <a:rPr lang="en-US" sz="3500" dirty="0">
                <a:solidFill>
                  <a:srgbClr val="5A3114"/>
                </a:solidFill>
                <a:latin typeface="Roboto Condensed"/>
              </a:rPr>
              <a:t> </a:t>
            </a:r>
            <a:r>
              <a:rPr lang="en-US" sz="3500" dirty="0" err="1">
                <a:solidFill>
                  <a:srgbClr val="5A3114"/>
                </a:solidFill>
                <a:latin typeface="Roboto Condensed"/>
              </a:rPr>
              <a:t>cực</a:t>
            </a:r>
            <a:endParaRPr lang="en-US" sz="3500" dirty="0">
              <a:solidFill>
                <a:srgbClr val="5A3114"/>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EFE2"/>
        </a:solidFill>
        <a:effectLst/>
      </p:bgPr>
    </p:bg>
    <p:spTree>
      <p:nvGrpSpPr>
        <p:cNvPr id="1" name=""/>
        <p:cNvGrpSpPr/>
        <p:nvPr/>
      </p:nvGrpSpPr>
      <p:grpSpPr>
        <a:xfrm>
          <a:off x="0" y="0"/>
          <a:ext cx="0" cy="0"/>
          <a:chOff x="0" y="0"/>
          <a:chExt cx="0" cy="0"/>
        </a:xfrm>
      </p:grpSpPr>
      <p:sp>
        <p:nvSpPr>
          <p:cNvPr id="2" name="Freeform 2"/>
          <p:cNvSpPr/>
          <p:nvPr/>
        </p:nvSpPr>
        <p:spPr>
          <a:xfrm>
            <a:off x="820045" y="412857"/>
            <a:ext cx="937569" cy="879677"/>
          </a:xfrm>
          <a:custGeom>
            <a:avLst/>
            <a:gdLst/>
            <a:ahLst/>
            <a:cxnLst/>
            <a:rect l="l" t="t" r="r" b="b"/>
            <a:pathLst>
              <a:path w="937569" h="879677">
                <a:moveTo>
                  <a:pt x="0" y="0"/>
                </a:moveTo>
                <a:lnTo>
                  <a:pt x="937569" y="0"/>
                </a:lnTo>
                <a:lnTo>
                  <a:pt x="937569" y="879676"/>
                </a:lnTo>
                <a:lnTo>
                  <a:pt x="0" y="87967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flipH="1">
            <a:off x="-1069471" y="-177655"/>
            <a:ext cx="18671023" cy="11436002"/>
          </a:xfrm>
          <a:custGeom>
            <a:avLst/>
            <a:gdLst/>
            <a:ahLst/>
            <a:cxnLst/>
            <a:rect l="l" t="t" r="r" b="b"/>
            <a:pathLst>
              <a:path w="18671023" h="11436002">
                <a:moveTo>
                  <a:pt x="18671023" y="0"/>
                </a:moveTo>
                <a:lnTo>
                  <a:pt x="0" y="0"/>
                </a:lnTo>
                <a:lnTo>
                  <a:pt x="0" y="11436002"/>
                </a:lnTo>
                <a:lnTo>
                  <a:pt x="18671023" y="11436002"/>
                </a:lnTo>
                <a:lnTo>
                  <a:pt x="18671023"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618541" y="1421158"/>
            <a:ext cx="1100576" cy="1108403"/>
          </a:xfrm>
          <a:custGeom>
            <a:avLst/>
            <a:gdLst/>
            <a:ahLst/>
            <a:cxnLst/>
            <a:rect l="l" t="t" r="r" b="b"/>
            <a:pathLst>
              <a:path w="1100576" h="1108403">
                <a:moveTo>
                  <a:pt x="0" y="0"/>
                </a:moveTo>
                <a:lnTo>
                  <a:pt x="1100576" y="0"/>
                </a:lnTo>
                <a:lnTo>
                  <a:pt x="1100576" y="1108404"/>
                </a:lnTo>
                <a:lnTo>
                  <a:pt x="0" y="110840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2367214" y="234644"/>
            <a:ext cx="12930053" cy="1588112"/>
          </a:xfrm>
          <a:custGeom>
            <a:avLst/>
            <a:gdLst/>
            <a:ahLst/>
            <a:cxnLst/>
            <a:rect l="l" t="t" r="r" b="b"/>
            <a:pathLst>
              <a:path w="12930053" h="1588112">
                <a:moveTo>
                  <a:pt x="0" y="0"/>
                </a:moveTo>
                <a:lnTo>
                  <a:pt x="12930052" y="0"/>
                </a:lnTo>
                <a:lnTo>
                  <a:pt x="12930052" y="1588112"/>
                </a:lnTo>
                <a:lnTo>
                  <a:pt x="0" y="158811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6" name="TextBox 6"/>
          <p:cNvSpPr txBox="1"/>
          <p:nvPr/>
        </p:nvSpPr>
        <p:spPr>
          <a:xfrm>
            <a:off x="1948972" y="8013037"/>
            <a:ext cx="15310328" cy="645795"/>
          </a:xfrm>
          <a:prstGeom prst="rect">
            <a:avLst/>
          </a:prstGeom>
        </p:spPr>
        <p:txBody>
          <a:bodyPr lIns="0" tIns="0" rIns="0" bIns="0" rtlCol="0" anchor="t">
            <a:spAutoFit/>
          </a:bodyPr>
          <a:lstStyle/>
          <a:p>
            <a:pPr algn="just">
              <a:lnSpc>
                <a:spcPts val="4815"/>
              </a:lnSpc>
            </a:pPr>
            <a:r>
              <a:rPr lang="en-US" sz="4500" dirty="0">
                <a:solidFill>
                  <a:srgbClr val="AB5333"/>
                </a:solidFill>
                <a:latin typeface="Roboto Condensed"/>
              </a:rPr>
              <a:t>- </a:t>
            </a:r>
            <a:r>
              <a:rPr lang="en-US" sz="4500" dirty="0" err="1">
                <a:solidFill>
                  <a:srgbClr val="AB5333"/>
                </a:solidFill>
                <a:latin typeface="Roboto Condensed"/>
              </a:rPr>
              <a:t>Đề</a:t>
            </a:r>
            <a:r>
              <a:rPr lang="en-US" sz="4500" dirty="0">
                <a:solidFill>
                  <a:srgbClr val="AB5333"/>
                </a:solidFill>
                <a:latin typeface="Roboto Condensed"/>
              </a:rPr>
              <a:t> </a:t>
            </a:r>
            <a:r>
              <a:rPr lang="en-US" sz="4500" dirty="0" err="1">
                <a:solidFill>
                  <a:srgbClr val="AB5333"/>
                </a:solidFill>
                <a:latin typeface="Roboto Condensed"/>
              </a:rPr>
              <a:t>xuất</a:t>
            </a:r>
            <a:r>
              <a:rPr lang="en-US" sz="4500" dirty="0">
                <a:solidFill>
                  <a:srgbClr val="AB5333"/>
                </a:solidFill>
                <a:latin typeface="Roboto Condensed"/>
              </a:rPr>
              <a:t> </a:t>
            </a:r>
            <a:r>
              <a:rPr lang="en-US" sz="4500" dirty="0" err="1">
                <a:solidFill>
                  <a:srgbClr val="AB5333"/>
                </a:solidFill>
                <a:latin typeface="Roboto Condensed"/>
              </a:rPr>
              <a:t>được</a:t>
            </a:r>
            <a:r>
              <a:rPr lang="en-US" sz="4500" dirty="0">
                <a:solidFill>
                  <a:srgbClr val="AB5333"/>
                </a:solidFill>
                <a:latin typeface="Roboto Condensed"/>
              </a:rPr>
              <a:t> </a:t>
            </a:r>
            <a:r>
              <a:rPr lang="en-US" sz="4500" dirty="0" err="1">
                <a:solidFill>
                  <a:srgbClr val="AB5333"/>
                </a:solidFill>
                <a:latin typeface="Roboto Condensed"/>
              </a:rPr>
              <a:t>giải</a:t>
            </a:r>
            <a:r>
              <a:rPr lang="en-US" sz="4500" dirty="0">
                <a:solidFill>
                  <a:srgbClr val="AB5333"/>
                </a:solidFill>
                <a:latin typeface="Roboto Condensed"/>
              </a:rPr>
              <a:t> </a:t>
            </a:r>
            <a:r>
              <a:rPr lang="en-US" sz="4500" dirty="0" err="1">
                <a:solidFill>
                  <a:srgbClr val="AB5333"/>
                </a:solidFill>
                <a:latin typeface="Roboto Condensed"/>
              </a:rPr>
              <a:t>pháp</a:t>
            </a:r>
            <a:r>
              <a:rPr lang="en-US" sz="4500" dirty="0">
                <a:solidFill>
                  <a:srgbClr val="AB5333"/>
                </a:solidFill>
                <a:latin typeface="Roboto Condensed"/>
              </a:rPr>
              <a:t> </a:t>
            </a:r>
            <a:r>
              <a:rPr lang="en-US" sz="4500" dirty="0" err="1">
                <a:solidFill>
                  <a:srgbClr val="AB5333"/>
                </a:solidFill>
                <a:latin typeface="Roboto Condensed"/>
              </a:rPr>
              <a:t>khả</a:t>
            </a:r>
            <a:r>
              <a:rPr lang="en-US" sz="4500" dirty="0">
                <a:solidFill>
                  <a:srgbClr val="AB5333"/>
                </a:solidFill>
                <a:latin typeface="Roboto Condensed"/>
              </a:rPr>
              <a:t> </a:t>
            </a:r>
            <a:r>
              <a:rPr lang="en-US" sz="4500" dirty="0" err="1">
                <a:solidFill>
                  <a:srgbClr val="AB5333"/>
                </a:solidFill>
                <a:latin typeface="Roboto Condensed"/>
              </a:rPr>
              <a:t>thi</a:t>
            </a:r>
            <a:r>
              <a:rPr lang="en-US" sz="4500" dirty="0">
                <a:solidFill>
                  <a:srgbClr val="AB5333"/>
                </a:solidFill>
                <a:latin typeface="Roboto Condensed"/>
              </a:rPr>
              <a:t> </a:t>
            </a:r>
            <a:r>
              <a:rPr lang="en-US" sz="4500" dirty="0" err="1">
                <a:solidFill>
                  <a:srgbClr val="AB5333"/>
                </a:solidFill>
                <a:latin typeface="Roboto Condensed"/>
              </a:rPr>
              <a:t>để</a:t>
            </a:r>
            <a:r>
              <a:rPr lang="en-US" sz="4500" dirty="0">
                <a:solidFill>
                  <a:srgbClr val="AB5333"/>
                </a:solidFill>
                <a:latin typeface="Roboto Condensed"/>
              </a:rPr>
              <a:t> </a:t>
            </a:r>
            <a:r>
              <a:rPr lang="en-US" sz="4500" dirty="0" err="1">
                <a:solidFill>
                  <a:srgbClr val="AB5333"/>
                </a:solidFill>
                <a:latin typeface="Roboto Condensed"/>
              </a:rPr>
              <a:t>giải</a:t>
            </a:r>
            <a:r>
              <a:rPr lang="en-US" sz="4500" dirty="0">
                <a:solidFill>
                  <a:srgbClr val="AB5333"/>
                </a:solidFill>
                <a:latin typeface="Roboto Condensed"/>
              </a:rPr>
              <a:t> </a:t>
            </a:r>
            <a:r>
              <a:rPr lang="en-US" sz="4500" dirty="0" err="1">
                <a:solidFill>
                  <a:srgbClr val="AB5333"/>
                </a:solidFill>
                <a:latin typeface="Roboto Condensed"/>
              </a:rPr>
              <a:t>quyết</a:t>
            </a:r>
            <a:r>
              <a:rPr lang="en-US" sz="4500" dirty="0">
                <a:solidFill>
                  <a:srgbClr val="AB5333"/>
                </a:solidFill>
                <a:latin typeface="Roboto Condensed"/>
              </a:rPr>
              <a:t> </a:t>
            </a:r>
            <a:r>
              <a:rPr lang="en-US" sz="4500" dirty="0" err="1">
                <a:solidFill>
                  <a:srgbClr val="AB5333"/>
                </a:solidFill>
                <a:latin typeface="Roboto Condensed"/>
              </a:rPr>
              <a:t>vấn</a:t>
            </a:r>
            <a:r>
              <a:rPr lang="en-US" sz="4500" dirty="0">
                <a:solidFill>
                  <a:srgbClr val="AB5333"/>
                </a:solidFill>
                <a:latin typeface="Roboto Condensed"/>
              </a:rPr>
              <a:t> </a:t>
            </a:r>
            <a:r>
              <a:rPr lang="en-US" sz="4500" dirty="0" err="1">
                <a:solidFill>
                  <a:srgbClr val="AB5333"/>
                </a:solidFill>
                <a:latin typeface="Roboto Condensed"/>
              </a:rPr>
              <a:t>đề</a:t>
            </a:r>
            <a:r>
              <a:rPr lang="en-US" sz="4500" dirty="0">
                <a:solidFill>
                  <a:srgbClr val="AB5333"/>
                </a:solidFill>
                <a:latin typeface="Roboto Condensed"/>
              </a:rPr>
              <a:t>.</a:t>
            </a:r>
          </a:p>
        </p:txBody>
      </p:sp>
      <p:sp>
        <p:nvSpPr>
          <p:cNvPr id="7" name="Freeform 7"/>
          <p:cNvSpPr/>
          <p:nvPr/>
        </p:nvSpPr>
        <p:spPr>
          <a:xfrm>
            <a:off x="15706354" y="7819514"/>
            <a:ext cx="2479495" cy="2467486"/>
          </a:xfrm>
          <a:custGeom>
            <a:avLst/>
            <a:gdLst/>
            <a:ahLst/>
            <a:cxnLst/>
            <a:rect l="l" t="t" r="r" b="b"/>
            <a:pathLst>
              <a:path w="2479495" h="2467486">
                <a:moveTo>
                  <a:pt x="0" y="0"/>
                </a:moveTo>
                <a:lnTo>
                  <a:pt x="2479494" y="0"/>
                </a:lnTo>
                <a:lnTo>
                  <a:pt x="2479494" y="2467486"/>
                </a:lnTo>
                <a:lnTo>
                  <a:pt x="0" y="246748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17601552" y="9589097"/>
            <a:ext cx="858169" cy="688122"/>
          </a:xfrm>
          <a:custGeom>
            <a:avLst/>
            <a:gdLst/>
            <a:ahLst/>
            <a:cxnLst/>
            <a:rect l="l" t="t" r="r" b="b"/>
            <a:pathLst>
              <a:path w="858169" h="688122">
                <a:moveTo>
                  <a:pt x="0" y="0"/>
                </a:moveTo>
                <a:lnTo>
                  <a:pt x="858170" y="0"/>
                </a:lnTo>
                <a:lnTo>
                  <a:pt x="858170" y="688122"/>
                </a:lnTo>
                <a:lnTo>
                  <a:pt x="0" y="688122"/>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9" name="Freeform 9"/>
          <p:cNvSpPr/>
          <p:nvPr/>
        </p:nvSpPr>
        <p:spPr>
          <a:xfrm>
            <a:off x="15297266" y="8205967"/>
            <a:ext cx="870639" cy="758871"/>
          </a:xfrm>
          <a:custGeom>
            <a:avLst/>
            <a:gdLst/>
            <a:ahLst/>
            <a:cxnLst/>
            <a:rect l="l" t="t" r="r" b="b"/>
            <a:pathLst>
              <a:path w="870639" h="758871">
                <a:moveTo>
                  <a:pt x="0" y="0"/>
                </a:moveTo>
                <a:lnTo>
                  <a:pt x="870639" y="0"/>
                </a:lnTo>
                <a:lnTo>
                  <a:pt x="870639" y="758871"/>
                </a:lnTo>
                <a:lnTo>
                  <a:pt x="0" y="75887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0" name="Freeform 10"/>
          <p:cNvSpPr/>
          <p:nvPr/>
        </p:nvSpPr>
        <p:spPr>
          <a:xfrm>
            <a:off x="14627800" y="6833841"/>
            <a:ext cx="3164990" cy="4150807"/>
          </a:xfrm>
          <a:custGeom>
            <a:avLst/>
            <a:gdLst/>
            <a:ahLst/>
            <a:cxnLst/>
            <a:rect l="l" t="t" r="r" b="b"/>
            <a:pathLst>
              <a:path w="3164990" h="4150807">
                <a:moveTo>
                  <a:pt x="0" y="0"/>
                </a:moveTo>
                <a:lnTo>
                  <a:pt x="3164990" y="0"/>
                </a:lnTo>
                <a:lnTo>
                  <a:pt x="3164990" y="4150807"/>
                </a:lnTo>
                <a:lnTo>
                  <a:pt x="0" y="4150807"/>
                </a:lnTo>
                <a:lnTo>
                  <a:pt x="0" y="0"/>
                </a:lnTo>
                <a:close/>
              </a:path>
            </a:pathLst>
          </a:custGeom>
          <a:blipFill>
            <a:blip r:embed="rId17"/>
            <a:stretch>
              <a:fillRect/>
            </a:stretch>
          </a:blipFill>
        </p:spPr>
      </p:sp>
      <p:sp>
        <p:nvSpPr>
          <p:cNvPr id="11" name="TextBox 11"/>
          <p:cNvSpPr txBox="1"/>
          <p:nvPr/>
        </p:nvSpPr>
        <p:spPr>
          <a:xfrm>
            <a:off x="3088075" y="676784"/>
            <a:ext cx="11059532" cy="808607"/>
          </a:xfrm>
          <a:prstGeom prst="rect">
            <a:avLst/>
          </a:prstGeom>
        </p:spPr>
        <p:txBody>
          <a:bodyPr lIns="0" tIns="0" rIns="0" bIns="0" rtlCol="0" anchor="t">
            <a:spAutoFit/>
          </a:bodyPr>
          <a:lstStyle/>
          <a:p>
            <a:pPr algn="l">
              <a:lnSpc>
                <a:spcPts val="5424"/>
              </a:lnSpc>
            </a:pPr>
            <a:r>
              <a:rPr lang="en-US" sz="6027">
                <a:solidFill>
                  <a:srgbClr val="5A3114"/>
                </a:solidFill>
                <a:latin typeface="#9Slide05 IcielSanelma"/>
              </a:rPr>
              <a:t>I. TÌM HIỂU YÊU CẦU CỦA KIỂU VĂN BẢN</a:t>
            </a:r>
          </a:p>
        </p:txBody>
      </p:sp>
      <p:sp>
        <p:nvSpPr>
          <p:cNvPr id="12" name="TextBox 12"/>
          <p:cNvSpPr txBox="1"/>
          <p:nvPr/>
        </p:nvSpPr>
        <p:spPr>
          <a:xfrm>
            <a:off x="1948972" y="2081887"/>
            <a:ext cx="14053028" cy="750205"/>
          </a:xfrm>
          <a:prstGeom prst="rect">
            <a:avLst/>
          </a:prstGeom>
        </p:spPr>
        <p:txBody>
          <a:bodyPr wrap="square" lIns="0" tIns="0" rIns="0" bIns="0" rtlCol="0" anchor="t">
            <a:spAutoFit/>
          </a:bodyPr>
          <a:lstStyle/>
          <a:p>
            <a:pPr marL="971553" lvl="1" indent="-485777" algn="ctr">
              <a:lnSpc>
                <a:spcPts val="6300"/>
              </a:lnSpc>
              <a:buFont typeface="Arial"/>
              <a:buChar char="•"/>
            </a:pPr>
            <a:r>
              <a:rPr lang="en-US" sz="4500" dirty="0" err="1">
                <a:solidFill>
                  <a:srgbClr val="AB5333"/>
                </a:solidFill>
                <a:latin typeface="Roboto Condensed Bold"/>
              </a:rPr>
              <a:t>Kiểu</a:t>
            </a:r>
            <a:r>
              <a:rPr lang="en-US" sz="4500" dirty="0">
                <a:solidFill>
                  <a:srgbClr val="AB5333"/>
                </a:solidFill>
                <a:latin typeface="Roboto Condensed Bold"/>
              </a:rPr>
              <a:t> </a:t>
            </a:r>
            <a:r>
              <a:rPr lang="en-US" sz="4500" dirty="0" err="1">
                <a:solidFill>
                  <a:srgbClr val="AB5333"/>
                </a:solidFill>
                <a:latin typeface="Roboto Condensed Bold"/>
              </a:rPr>
              <a:t>bài</a:t>
            </a:r>
            <a:r>
              <a:rPr lang="en-US" sz="4500" dirty="0">
                <a:solidFill>
                  <a:srgbClr val="AB5333"/>
                </a:solidFill>
                <a:latin typeface="Roboto Condensed"/>
              </a:rPr>
              <a:t>: </a:t>
            </a:r>
            <a:r>
              <a:rPr lang="en-US" sz="4500" dirty="0" err="1">
                <a:solidFill>
                  <a:srgbClr val="AB5333"/>
                </a:solidFill>
                <a:latin typeface="Roboto Condensed"/>
              </a:rPr>
              <a:t>nghị</a:t>
            </a:r>
            <a:r>
              <a:rPr lang="en-US" sz="4500" dirty="0">
                <a:solidFill>
                  <a:srgbClr val="AB5333"/>
                </a:solidFill>
                <a:latin typeface="Roboto Condensed"/>
              </a:rPr>
              <a:t> </a:t>
            </a:r>
            <a:r>
              <a:rPr lang="en-US" sz="4500" dirty="0" err="1">
                <a:solidFill>
                  <a:srgbClr val="AB5333"/>
                </a:solidFill>
                <a:latin typeface="Roboto Condensed"/>
              </a:rPr>
              <a:t>luận</a:t>
            </a:r>
            <a:r>
              <a:rPr lang="en-US" sz="4500" dirty="0">
                <a:solidFill>
                  <a:srgbClr val="AB5333"/>
                </a:solidFill>
                <a:latin typeface="Roboto Condensed"/>
              </a:rPr>
              <a:t> </a:t>
            </a:r>
            <a:r>
              <a:rPr lang="en-US" sz="4500" dirty="0" err="1">
                <a:solidFill>
                  <a:srgbClr val="AB5333"/>
                </a:solidFill>
                <a:latin typeface="Roboto Condensed"/>
              </a:rPr>
              <a:t>về</a:t>
            </a:r>
            <a:r>
              <a:rPr lang="en-US" sz="4500" dirty="0">
                <a:solidFill>
                  <a:srgbClr val="AB5333"/>
                </a:solidFill>
                <a:latin typeface="Roboto Condensed"/>
              </a:rPr>
              <a:t> </a:t>
            </a:r>
            <a:r>
              <a:rPr lang="en-US" sz="4500" dirty="0" err="1">
                <a:solidFill>
                  <a:srgbClr val="AB5333"/>
                </a:solidFill>
                <a:latin typeface="Roboto Condensed"/>
              </a:rPr>
              <a:t>một</a:t>
            </a:r>
            <a:r>
              <a:rPr lang="en-US" sz="4500" dirty="0">
                <a:solidFill>
                  <a:srgbClr val="AB5333"/>
                </a:solidFill>
                <a:latin typeface="Roboto Condensed"/>
              </a:rPr>
              <a:t> </a:t>
            </a:r>
            <a:r>
              <a:rPr lang="en-US" sz="4500" dirty="0" err="1">
                <a:solidFill>
                  <a:srgbClr val="AB5333"/>
                </a:solidFill>
                <a:latin typeface="Roboto Condensed"/>
              </a:rPr>
              <a:t>vấn</a:t>
            </a:r>
            <a:r>
              <a:rPr lang="en-US" sz="4500" dirty="0">
                <a:solidFill>
                  <a:srgbClr val="AB5333"/>
                </a:solidFill>
                <a:latin typeface="Roboto Condensed"/>
              </a:rPr>
              <a:t> </a:t>
            </a:r>
            <a:r>
              <a:rPr lang="en-US" sz="4500" dirty="0" err="1">
                <a:solidFill>
                  <a:srgbClr val="AB5333"/>
                </a:solidFill>
                <a:latin typeface="Roboto Condensed"/>
              </a:rPr>
              <a:t>đề</a:t>
            </a:r>
            <a:r>
              <a:rPr lang="en-US" sz="4500" dirty="0">
                <a:solidFill>
                  <a:srgbClr val="AB5333"/>
                </a:solidFill>
                <a:latin typeface="Roboto Condensed"/>
              </a:rPr>
              <a:t> </a:t>
            </a:r>
            <a:r>
              <a:rPr lang="en-US" sz="4500" dirty="0" err="1">
                <a:solidFill>
                  <a:srgbClr val="AB5333"/>
                </a:solidFill>
                <a:latin typeface="Roboto Condensed"/>
              </a:rPr>
              <a:t>đời</a:t>
            </a:r>
            <a:r>
              <a:rPr lang="en-US" sz="4500" dirty="0">
                <a:solidFill>
                  <a:srgbClr val="AB5333"/>
                </a:solidFill>
                <a:latin typeface="Roboto Condensed"/>
              </a:rPr>
              <a:t> </a:t>
            </a:r>
            <a:r>
              <a:rPr lang="en-US" sz="4500" dirty="0" err="1">
                <a:solidFill>
                  <a:srgbClr val="AB5333"/>
                </a:solidFill>
                <a:latin typeface="Roboto Condensed"/>
              </a:rPr>
              <a:t>sống</a:t>
            </a:r>
            <a:r>
              <a:rPr lang="en-US" sz="4500" dirty="0">
                <a:solidFill>
                  <a:srgbClr val="AB5333"/>
                </a:solidFill>
                <a:latin typeface="Roboto Condensed"/>
              </a:rPr>
              <a:t> </a:t>
            </a:r>
            <a:r>
              <a:rPr lang="en-US" sz="4500" dirty="0" err="1">
                <a:solidFill>
                  <a:srgbClr val="AB5333"/>
                </a:solidFill>
                <a:latin typeface="Roboto Condensed"/>
              </a:rPr>
              <a:t>cần</a:t>
            </a:r>
            <a:r>
              <a:rPr lang="en-US" sz="4500" dirty="0">
                <a:solidFill>
                  <a:srgbClr val="AB5333"/>
                </a:solidFill>
                <a:latin typeface="Roboto Condensed"/>
              </a:rPr>
              <a:t> </a:t>
            </a:r>
            <a:r>
              <a:rPr lang="en-US" sz="4500" dirty="0" err="1">
                <a:solidFill>
                  <a:srgbClr val="AB5333"/>
                </a:solidFill>
                <a:latin typeface="Roboto Condensed"/>
              </a:rPr>
              <a:t>giải</a:t>
            </a:r>
            <a:r>
              <a:rPr lang="en-US" sz="4500" dirty="0">
                <a:solidFill>
                  <a:srgbClr val="AB5333"/>
                </a:solidFill>
                <a:latin typeface="Roboto Condensed"/>
              </a:rPr>
              <a:t> </a:t>
            </a:r>
            <a:r>
              <a:rPr lang="en-US" sz="4500" dirty="0" err="1">
                <a:solidFill>
                  <a:srgbClr val="AB5333"/>
                </a:solidFill>
                <a:latin typeface="Roboto Condensed"/>
              </a:rPr>
              <a:t>quyết</a:t>
            </a:r>
            <a:endParaRPr lang="en-US" sz="4500" dirty="0">
              <a:solidFill>
                <a:srgbClr val="AB5333"/>
              </a:solidFill>
              <a:latin typeface="Roboto Condensed"/>
            </a:endParaRPr>
          </a:p>
        </p:txBody>
      </p:sp>
      <p:sp>
        <p:nvSpPr>
          <p:cNvPr id="13" name="TextBox 13"/>
          <p:cNvSpPr txBox="1"/>
          <p:nvPr/>
        </p:nvSpPr>
        <p:spPr>
          <a:xfrm>
            <a:off x="1948972" y="2999076"/>
            <a:ext cx="2938066" cy="790575"/>
          </a:xfrm>
          <a:prstGeom prst="rect">
            <a:avLst/>
          </a:prstGeom>
        </p:spPr>
        <p:txBody>
          <a:bodyPr lIns="0" tIns="0" rIns="0" bIns="0" rtlCol="0" anchor="t">
            <a:spAutoFit/>
          </a:bodyPr>
          <a:lstStyle/>
          <a:p>
            <a:pPr marL="971553" lvl="1" indent="-485777" algn="ctr">
              <a:lnSpc>
                <a:spcPts val="6300"/>
              </a:lnSpc>
              <a:buFont typeface="Arial"/>
              <a:buChar char="•"/>
            </a:pPr>
            <a:r>
              <a:rPr lang="en-US" sz="4500" dirty="0" err="1">
                <a:solidFill>
                  <a:srgbClr val="AB5333"/>
                </a:solidFill>
                <a:latin typeface="Roboto Condensed Bold"/>
              </a:rPr>
              <a:t>Yêu</a:t>
            </a:r>
            <a:r>
              <a:rPr lang="en-US" sz="4500" dirty="0">
                <a:solidFill>
                  <a:srgbClr val="AB5333"/>
                </a:solidFill>
                <a:latin typeface="Roboto Condensed Bold"/>
              </a:rPr>
              <a:t> </a:t>
            </a:r>
            <a:r>
              <a:rPr lang="en-US" sz="4500" dirty="0" err="1">
                <a:solidFill>
                  <a:srgbClr val="AB5333"/>
                </a:solidFill>
                <a:latin typeface="Roboto Condensed Bold"/>
              </a:rPr>
              <a:t>cầu</a:t>
            </a:r>
            <a:r>
              <a:rPr lang="en-US" sz="4500" dirty="0">
                <a:solidFill>
                  <a:srgbClr val="AB5333"/>
                </a:solidFill>
                <a:latin typeface="Roboto Condensed Bold"/>
              </a:rPr>
              <a:t>:</a:t>
            </a:r>
          </a:p>
        </p:txBody>
      </p:sp>
      <p:sp>
        <p:nvSpPr>
          <p:cNvPr id="14" name="TextBox 14"/>
          <p:cNvSpPr txBox="1"/>
          <p:nvPr/>
        </p:nvSpPr>
        <p:spPr>
          <a:xfrm>
            <a:off x="1948972" y="4056351"/>
            <a:ext cx="15310328" cy="1255395"/>
          </a:xfrm>
          <a:prstGeom prst="rect">
            <a:avLst/>
          </a:prstGeom>
        </p:spPr>
        <p:txBody>
          <a:bodyPr lIns="0" tIns="0" rIns="0" bIns="0" rtlCol="0" anchor="t">
            <a:spAutoFit/>
          </a:bodyPr>
          <a:lstStyle/>
          <a:p>
            <a:pPr algn="just">
              <a:lnSpc>
                <a:spcPts val="4815"/>
              </a:lnSpc>
            </a:pPr>
            <a:r>
              <a:rPr lang="en-US" sz="4500" dirty="0">
                <a:solidFill>
                  <a:srgbClr val="AB5333"/>
                </a:solidFill>
                <a:latin typeface="Roboto Condensed"/>
              </a:rPr>
              <a:t>-  </a:t>
            </a:r>
            <a:r>
              <a:rPr lang="en-US" sz="4500" dirty="0" err="1">
                <a:solidFill>
                  <a:srgbClr val="AB5333"/>
                </a:solidFill>
                <a:latin typeface="Roboto Condensed"/>
              </a:rPr>
              <a:t>Giới</a:t>
            </a:r>
            <a:r>
              <a:rPr lang="en-US" sz="4500" dirty="0">
                <a:solidFill>
                  <a:srgbClr val="AB5333"/>
                </a:solidFill>
                <a:latin typeface="Roboto Condensed"/>
              </a:rPr>
              <a:t> </a:t>
            </a:r>
            <a:r>
              <a:rPr lang="en-US" sz="4500" dirty="0" err="1">
                <a:solidFill>
                  <a:srgbClr val="AB5333"/>
                </a:solidFill>
                <a:latin typeface="Roboto Condensed"/>
              </a:rPr>
              <a:t>thiệu</a:t>
            </a:r>
            <a:r>
              <a:rPr lang="en-US" sz="4500" dirty="0">
                <a:solidFill>
                  <a:srgbClr val="AB5333"/>
                </a:solidFill>
                <a:latin typeface="Roboto Condensed"/>
              </a:rPr>
              <a:t> </a:t>
            </a:r>
            <a:r>
              <a:rPr lang="en-US" sz="4500" dirty="0" err="1">
                <a:solidFill>
                  <a:srgbClr val="AB5333"/>
                </a:solidFill>
                <a:latin typeface="Roboto Condensed"/>
              </a:rPr>
              <a:t>được</a:t>
            </a:r>
            <a:r>
              <a:rPr lang="en-US" sz="4500" dirty="0">
                <a:solidFill>
                  <a:srgbClr val="AB5333"/>
                </a:solidFill>
                <a:latin typeface="Roboto Condensed"/>
              </a:rPr>
              <a:t> </a:t>
            </a:r>
            <a:r>
              <a:rPr lang="en-US" sz="4500" dirty="0" err="1">
                <a:solidFill>
                  <a:srgbClr val="AB5333"/>
                </a:solidFill>
                <a:latin typeface="Roboto Condensed"/>
              </a:rPr>
              <a:t>vấn</a:t>
            </a:r>
            <a:r>
              <a:rPr lang="en-US" sz="4500" dirty="0">
                <a:solidFill>
                  <a:srgbClr val="AB5333"/>
                </a:solidFill>
                <a:latin typeface="Roboto Condensed"/>
              </a:rPr>
              <a:t> </a:t>
            </a:r>
            <a:r>
              <a:rPr lang="en-US" sz="4500" dirty="0" err="1">
                <a:solidFill>
                  <a:srgbClr val="AB5333"/>
                </a:solidFill>
                <a:latin typeface="Roboto Condensed"/>
              </a:rPr>
              <a:t>đề</a:t>
            </a:r>
            <a:r>
              <a:rPr lang="en-US" sz="4500" dirty="0">
                <a:solidFill>
                  <a:srgbClr val="AB5333"/>
                </a:solidFill>
                <a:latin typeface="Roboto Condensed"/>
              </a:rPr>
              <a:t> </a:t>
            </a:r>
            <a:r>
              <a:rPr lang="en-US" sz="4500" dirty="0" err="1">
                <a:solidFill>
                  <a:srgbClr val="AB5333"/>
                </a:solidFill>
                <a:latin typeface="Roboto Condensed"/>
              </a:rPr>
              <a:t>nghị</a:t>
            </a:r>
            <a:r>
              <a:rPr lang="en-US" sz="4500" dirty="0">
                <a:solidFill>
                  <a:srgbClr val="AB5333"/>
                </a:solidFill>
                <a:latin typeface="Roboto Condensed"/>
              </a:rPr>
              <a:t> </a:t>
            </a:r>
            <a:r>
              <a:rPr lang="en-US" sz="4500" dirty="0" err="1">
                <a:solidFill>
                  <a:srgbClr val="AB5333"/>
                </a:solidFill>
                <a:latin typeface="Roboto Condensed"/>
              </a:rPr>
              <a:t>luận</a:t>
            </a:r>
            <a:r>
              <a:rPr lang="en-US" sz="4500" dirty="0">
                <a:solidFill>
                  <a:srgbClr val="AB5333"/>
                </a:solidFill>
                <a:latin typeface="Roboto Condensed"/>
              </a:rPr>
              <a:t> (</a:t>
            </a:r>
            <a:r>
              <a:rPr lang="en-US" sz="4500" dirty="0" err="1">
                <a:solidFill>
                  <a:srgbClr val="AB5333"/>
                </a:solidFill>
                <a:latin typeface="Roboto Condensed"/>
              </a:rPr>
              <a:t>một</a:t>
            </a:r>
            <a:r>
              <a:rPr lang="en-US" sz="4500" dirty="0">
                <a:solidFill>
                  <a:srgbClr val="AB5333"/>
                </a:solidFill>
                <a:latin typeface="Roboto Condensed"/>
              </a:rPr>
              <a:t> </a:t>
            </a:r>
            <a:r>
              <a:rPr lang="en-US" sz="4500" dirty="0" err="1">
                <a:solidFill>
                  <a:srgbClr val="AB5333"/>
                </a:solidFill>
                <a:latin typeface="Roboto Condensed"/>
              </a:rPr>
              <a:t>vấn</a:t>
            </a:r>
            <a:r>
              <a:rPr lang="en-US" sz="4500" dirty="0">
                <a:solidFill>
                  <a:srgbClr val="AB5333"/>
                </a:solidFill>
                <a:latin typeface="Roboto Condensed"/>
              </a:rPr>
              <a:t> </a:t>
            </a:r>
            <a:r>
              <a:rPr lang="en-US" sz="4500" dirty="0" err="1">
                <a:solidFill>
                  <a:srgbClr val="AB5333"/>
                </a:solidFill>
                <a:latin typeface="Roboto Condensed"/>
              </a:rPr>
              <a:t>đề</a:t>
            </a:r>
            <a:r>
              <a:rPr lang="en-US" sz="4500" dirty="0">
                <a:solidFill>
                  <a:srgbClr val="AB5333"/>
                </a:solidFill>
                <a:latin typeface="Roboto Condensed"/>
              </a:rPr>
              <a:t> </a:t>
            </a:r>
            <a:r>
              <a:rPr lang="en-US" sz="4500" dirty="0" err="1">
                <a:solidFill>
                  <a:srgbClr val="AB5333"/>
                </a:solidFill>
                <a:latin typeface="Roboto Condensed"/>
              </a:rPr>
              <a:t>cần</a:t>
            </a:r>
            <a:r>
              <a:rPr lang="en-US" sz="4500" dirty="0">
                <a:solidFill>
                  <a:srgbClr val="AB5333"/>
                </a:solidFill>
                <a:latin typeface="Roboto Condensed"/>
              </a:rPr>
              <a:t> </a:t>
            </a:r>
            <a:r>
              <a:rPr lang="en-US" sz="4500" dirty="0" err="1">
                <a:solidFill>
                  <a:srgbClr val="AB5333"/>
                </a:solidFill>
                <a:latin typeface="Roboto Condensed"/>
              </a:rPr>
              <a:t>giải</a:t>
            </a:r>
            <a:r>
              <a:rPr lang="en-US" sz="4500" dirty="0">
                <a:solidFill>
                  <a:srgbClr val="AB5333"/>
                </a:solidFill>
                <a:latin typeface="Roboto Condensed"/>
              </a:rPr>
              <a:t> </a:t>
            </a:r>
            <a:r>
              <a:rPr lang="en-US" sz="4500" dirty="0" err="1">
                <a:solidFill>
                  <a:srgbClr val="AB5333"/>
                </a:solidFill>
                <a:latin typeface="Roboto Condensed"/>
              </a:rPr>
              <a:t>quyết</a:t>
            </a:r>
            <a:r>
              <a:rPr lang="en-US" sz="4500" dirty="0">
                <a:solidFill>
                  <a:srgbClr val="AB5333"/>
                </a:solidFill>
                <a:latin typeface="Roboto Condensed"/>
              </a:rPr>
              <a:t> </a:t>
            </a:r>
            <a:r>
              <a:rPr lang="en-US" sz="4500" dirty="0" err="1">
                <a:solidFill>
                  <a:srgbClr val="AB5333"/>
                </a:solidFill>
                <a:latin typeface="Roboto Condensed"/>
              </a:rPr>
              <a:t>trong</a:t>
            </a:r>
            <a:r>
              <a:rPr lang="en-US" sz="4500" dirty="0">
                <a:solidFill>
                  <a:srgbClr val="AB5333"/>
                </a:solidFill>
                <a:latin typeface="Roboto Condensed"/>
              </a:rPr>
              <a:t> </a:t>
            </a:r>
            <a:r>
              <a:rPr lang="en-US" sz="4500" dirty="0" err="1">
                <a:solidFill>
                  <a:srgbClr val="AB5333"/>
                </a:solidFill>
                <a:latin typeface="Roboto Condensed"/>
              </a:rPr>
              <a:t>đời</a:t>
            </a:r>
            <a:r>
              <a:rPr lang="en-US" sz="4500" dirty="0">
                <a:solidFill>
                  <a:srgbClr val="AB5333"/>
                </a:solidFill>
                <a:latin typeface="Roboto Condensed"/>
              </a:rPr>
              <a:t> </a:t>
            </a:r>
            <a:r>
              <a:rPr lang="en-US" sz="4500" dirty="0" err="1">
                <a:solidFill>
                  <a:srgbClr val="AB5333"/>
                </a:solidFill>
                <a:latin typeface="Roboto Condensed"/>
              </a:rPr>
              <a:t>sống</a:t>
            </a:r>
            <a:r>
              <a:rPr lang="en-US" sz="4500" dirty="0">
                <a:solidFill>
                  <a:srgbClr val="AB5333"/>
                </a:solidFill>
                <a:latin typeface="Roboto Condensed"/>
              </a:rPr>
              <a:t> </a:t>
            </a:r>
            <a:r>
              <a:rPr lang="en-US" sz="4500" dirty="0" err="1">
                <a:solidFill>
                  <a:srgbClr val="AB5333"/>
                </a:solidFill>
                <a:latin typeface="Roboto Condensed"/>
              </a:rPr>
              <a:t>của</a:t>
            </a:r>
            <a:r>
              <a:rPr lang="en-US" sz="4500" dirty="0">
                <a:solidFill>
                  <a:srgbClr val="AB5333"/>
                </a:solidFill>
                <a:latin typeface="Roboto Condensed"/>
              </a:rPr>
              <a:t> </a:t>
            </a:r>
            <a:r>
              <a:rPr lang="en-US" sz="4500" dirty="0" err="1">
                <a:solidFill>
                  <a:srgbClr val="AB5333"/>
                </a:solidFill>
                <a:latin typeface="Roboto Condensed"/>
              </a:rPr>
              <a:t>học</a:t>
            </a:r>
            <a:r>
              <a:rPr lang="en-US" sz="4500" dirty="0">
                <a:solidFill>
                  <a:srgbClr val="AB5333"/>
                </a:solidFill>
                <a:latin typeface="Roboto Condensed"/>
              </a:rPr>
              <a:t> </a:t>
            </a:r>
            <a:r>
              <a:rPr lang="en-US" sz="4500" dirty="0" err="1">
                <a:solidFill>
                  <a:srgbClr val="AB5333"/>
                </a:solidFill>
                <a:latin typeface="Roboto Condensed"/>
              </a:rPr>
              <a:t>sinh</a:t>
            </a:r>
            <a:r>
              <a:rPr lang="en-US" sz="4500" dirty="0">
                <a:solidFill>
                  <a:srgbClr val="AB5333"/>
                </a:solidFill>
                <a:latin typeface="Roboto Condensed"/>
              </a:rPr>
              <a:t> </a:t>
            </a:r>
            <a:r>
              <a:rPr lang="en-US" sz="4500" dirty="0" err="1">
                <a:solidFill>
                  <a:srgbClr val="AB5333"/>
                </a:solidFill>
                <a:latin typeface="Roboto Condensed"/>
              </a:rPr>
              <a:t>ngày</a:t>
            </a:r>
            <a:r>
              <a:rPr lang="en-US" sz="4500" dirty="0">
                <a:solidFill>
                  <a:srgbClr val="AB5333"/>
                </a:solidFill>
                <a:latin typeface="Roboto Condensed"/>
              </a:rPr>
              <a:t> nay).</a:t>
            </a:r>
          </a:p>
        </p:txBody>
      </p:sp>
      <p:sp>
        <p:nvSpPr>
          <p:cNvPr id="15" name="TextBox 15"/>
          <p:cNvSpPr txBox="1"/>
          <p:nvPr/>
        </p:nvSpPr>
        <p:spPr>
          <a:xfrm>
            <a:off x="1948972" y="5578446"/>
            <a:ext cx="15310328" cy="1255395"/>
          </a:xfrm>
          <a:prstGeom prst="rect">
            <a:avLst/>
          </a:prstGeom>
        </p:spPr>
        <p:txBody>
          <a:bodyPr lIns="0" tIns="0" rIns="0" bIns="0" rtlCol="0" anchor="t">
            <a:spAutoFit/>
          </a:bodyPr>
          <a:lstStyle/>
          <a:p>
            <a:pPr algn="just">
              <a:lnSpc>
                <a:spcPts val="4815"/>
              </a:lnSpc>
            </a:pPr>
            <a:r>
              <a:rPr lang="en-US" sz="4500" dirty="0">
                <a:solidFill>
                  <a:srgbClr val="AB5333"/>
                </a:solidFill>
                <a:latin typeface="Roboto Condensed"/>
              </a:rPr>
              <a:t>-  </a:t>
            </a:r>
            <a:r>
              <a:rPr lang="en-US" sz="4500" dirty="0" err="1">
                <a:solidFill>
                  <a:srgbClr val="AB5333"/>
                </a:solidFill>
                <a:latin typeface="Roboto Condensed"/>
              </a:rPr>
              <a:t>Trình</a:t>
            </a:r>
            <a:r>
              <a:rPr lang="en-US" sz="4500" dirty="0">
                <a:solidFill>
                  <a:srgbClr val="AB5333"/>
                </a:solidFill>
                <a:latin typeface="Roboto Condensed"/>
              </a:rPr>
              <a:t> </a:t>
            </a:r>
            <a:r>
              <a:rPr lang="en-US" sz="4500" dirty="0" err="1">
                <a:solidFill>
                  <a:srgbClr val="AB5333"/>
                </a:solidFill>
                <a:latin typeface="Roboto Condensed"/>
              </a:rPr>
              <a:t>bày</a:t>
            </a:r>
            <a:r>
              <a:rPr lang="en-US" sz="4500" dirty="0">
                <a:solidFill>
                  <a:srgbClr val="AB5333"/>
                </a:solidFill>
                <a:latin typeface="Roboto Condensed"/>
              </a:rPr>
              <a:t> </a:t>
            </a:r>
            <a:r>
              <a:rPr lang="en-US" sz="4500" dirty="0" err="1">
                <a:solidFill>
                  <a:srgbClr val="AB5333"/>
                </a:solidFill>
                <a:latin typeface="Roboto Condensed"/>
              </a:rPr>
              <a:t>được</a:t>
            </a:r>
            <a:r>
              <a:rPr lang="en-US" sz="4500" dirty="0">
                <a:solidFill>
                  <a:srgbClr val="AB5333"/>
                </a:solidFill>
                <a:latin typeface="Roboto Condensed"/>
              </a:rPr>
              <a:t> ý </a:t>
            </a:r>
            <a:r>
              <a:rPr lang="en-US" sz="4500" dirty="0" err="1">
                <a:solidFill>
                  <a:srgbClr val="AB5333"/>
                </a:solidFill>
                <a:latin typeface="Roboto Condensed"/>
              </a:rPr>
              <a:t>kiến</a:t>
            </a:r>
            <a:r>
              <a:rPr lang="en-US" sz="4500" dirty="0">
                <a:solidFill>
                  <a:srgbClr val="AB5333"/>
                </a:solidFill>
                <a:latin typeface="Roboto Condensed"/>
              </a:rPr>
              <a:t> </a:t>
            </a:r>
            <a:r>
              <a:rPr lang="en-US" sz="4500" dirty="0" err="1">
                <a:solidFill>
                  <a:srgbClr val="AB5333"/>
                </a:solidFill>
                <a:latin typeface="Roboto Condensed"/>
              </a:rPr>
              <a:t>bàn</a:t>
            </a:r>
            <a:r>
              <a:rPr lang="en-US" sz="4500" dirty="0">
                <a:solidFill>
                  <a:srgbClr val="AB5333"/>
                </a:solidFill>
                <a:latin typeface="Roboto Condensed"/>
              </a:rPr>
              <a:t> </a:t>
            </a:r>
            <a:r>
              <a:rPr lang="en-US" sz="4500" dirty="0" err="1">
                <a:solidFill>
                  <a:srgbClr val="AB5333"/>
                </a:solidFill>
                <a:latin typeface="Roboto Condensed"/>
              </a:rPr>
              <a:t>luận</a:t>
            </a:r>
            <a:r>
              <a:rPr lang="en-US" sz="4500" dirty="0">
                <a:solidFill>
                  <a:srgbClr val="AB5333"/>
                </a:solidFill>
                <a:latin typeface="Roboto Condensed"/>
              </a:rPr>
              <a:t> </a:t>
            </a:r>
            <a:r>
              <a:rPr lang="en-US" sz="4500" dirty="0" err="1">
                <a:solidFill>
                  <a:srgbClr val="AB5333"/>
                </a:solidFill>
                <a:latin typeface="Roboto Condensed"/>
              </a:rPr>
              <a:t>về</a:t>
            </a:r>
            <a:r>
              <a:rPr lang="en-US" sz="4500" dirty="0">
                <a:solidFill>
                  <a:srgbClr val="AB5333"/>
                </a:solidFill>
                <a:latin typeface="Roboto Condensed"/>
              </a:rPr>
              <a:t> </a:t>
            </a:r>
            <a:r>
              <a:rPr lang="en-US" sz="4500" dirty="0" err="1">
                <a:solidFill>
                  <a:srgbClr val="AB5333"/>
                </a:solidFill>
                <a:latin typeface="Roboto Condensed"/>
              </a:rPr>
              <a:t>vấn</a:t>
            </a:r>
            <a:r>
              <a:rPr lang="en-US" sz="4500" dirty="0">
                <a:solidFill>
                  <a:srgbClr val="AB5333"/>
                </a:solidFill>
                <a:latin typeface="Roboto Condensed"/>
              </a:rPr>
              <a:t> </a:t>
            </a:r>
            <a:r>
              <a:rPr lang="en-US" sz="4500" dirty="0" err="1">
                <a:solidFill>
                  <a:srgbClr val="AB5333"/>
                </a:solidFill>
                <a:latin typeface="Roboto Condensed"/>
              </a:rPr>
              <a:t>đề</a:t>
            </a:r>
            <a:r>
              <a:rPr lang="en-US" sz="4500" dirty="0">
                <a:solidFill>
                  <a:srgbClr val="AB5333"/>
                </a:solidFill>
                <a:latin typeface="Roboto Condensed"/>
              </a:rPr>
              <a:t> </a:t>
            </a:r>
            <a:r>
              <a:rPr lang="en-US" sz="4500" dirty="0" err="1">
                <a:solidFill>
                  <a:srgbClr val="AB5333"/>
                </a:solidFill>
                <a:latin typeface="Roboto Condensed"/>
              </a:rPr>
              <a:t>với</a:t>
            </a:r>
            <a:r>
              <a:rPr lang="en-US" sz="4500" dirty="0">
                <a:solidFill>
                  <a:srgbClr val="AB5333"/>
                </a:solidFill>
                <a:latin typeface="Roboto Condensed"/>
              </a:rPr>
              <a:t> </a:t>
            </a:r>
            <a:r>
              <a:rPr lang="en-US" sz="4500" dirty="0" err="1">
                <a:solidFill>
                  <a:srgbClr val="AB5333"/>
                </a:solidFill>
                <a:latin typeface="Roboto Condensed"/>
              </a:rPr>
              <a:t>hệ</a:t>
            </a:r>
            <a:r>
              <a:rPr lang="en-US" sz="4500" dirty="0">
                <a:solidFill>
                  <a:srgbClr val="AB5333"/>
                </a:solidFill>
                <a:latin typeface="Roboto Condensed"/>
              </a:rPr>
              <a:t> </a:t>
            </a:r>
            <a:r>
              <a:rPr lang="en-US" sz="4500" dirty="0" err="1">
                <a:solidFill>
                  <a:srgbClr val="AB5333"/>
                </a:solidFill>
                <a:latin typeface="Roboto Condensed"/>
              </a:rPr>
              <a:t>thống</a:t>
            </a:r>
            <a:r>
              <a:rPr lang="en-US" sz="4500" dirty="0">
                <a:solidFill>
                  <a:srgbClr val="AB5333"/>
                </a:solidFill>
                <a:latin typeface="Roboto Condensed"/>
              </a:rPr>
              <a:t> </a:t>
            </a:r>
            <a:r>
              <a:rPr lang="en-US" sz="4500" dirty="0" err="1">
                <a:solidFill>
                  <a:srgbClr val="AB5333"/>
                </a:solidFill>
                <a:latin typeface="Roboto Condensed"/>
              </a:rPr>
              <a:t>luận</a:t>
            </a:r>
            <a:r>
              <a:rPr lang="en-US" sz="4500" dirty="0">
                <a:solidFill>
                  <a:srgbClr val="AB5333"/>
                </a:solidFill>
                <a:latin typeface="Roboto Condensed"/>
              </a:rPr>
              <a:t> </a:t>
            </a:r>
            <a:r>
              <a:rPr lang="en-US" sz="4500" dirty="0" err="1">
                <a:solidFill>
                  <a:srgbClr val="AB5333"/>
                </a:solidFill>
                <a:latin typeface="Roboto Condensed"/>
              </a:rPr>
              <a:t>điểm</a:t>
            </a:r>
            <a:r>
              <a:rPr lang="en-US" sz="4500" dirty="0">
                <a:solidFill>
                  <a:srgbClr val="AB5333"/>
                </a:solidFill>
                <a:latin typeface="Roboto Condensed"/>
              </a:rPr>
              <a:t> </a:t>
            </a:r>
            <a:r>
              <a:rPr lang="en-US" sz="4500" dirty="0" err="1">
                <a:solidFill>
                  <a:srgbClr val="AB5333"/>
                </a:solidFill>
                <a:latin typeface="Roboto Condensed"/>
              </a:rPr>
              <a:t>chặt</a:t>
            </a:r>
            <a:r>
              <a:rPr lang="en-US" sz="4500" dirty="0">
                <a:solidFill>
                  <a:srgbClr val="AB5333"/>
                </a:solidFill>
                <a:latin typeface="Roboto Condensed"/>
              </a:rPr>
              <a:t> </a:t>
            </a:r>
            <a:r>
              <a:rPr lang="en-US" sz="4500" dirty="0" err="1">
                <a:solidFill>
                  <a:srgbClr val="AB5333"/>
                </a:solidFill>
                <a:latin typeface="Roboto Condensed"/>
              </a:rPr>
              <a:t>chẽ</a:t>
            </a:r>
            <a:r>
              <a:rPr lang="en-US" sz="4500" dirty="0">
                <a:solidFill>
                  <a:srgbClr val="AB5333"/>
                </a:solidFill>
                <a:latin typeface="Roboto Condensed"/>
              </a:rPr>
              <a:t>, </a:t>
            </a:r>
            <a:r>
              <a:rPr lang="en-US" sz="4500" dirty="0" err="1">
                <a:solidFill>
                  <a:srgbClr val="AB5333"/>
                </a:solidFill>
                <a:latin typeface="Roboto Condensed"/>
              </a:rPr>
              <a:t>lí</a:t>
            </a:r>
            <a:r>
              <a:rPr lang="en-US" sz="4500" dirty="0">
                <a:solidFill>
                  <a:srgbClr val="AB5333"/>
                </a:solidFill>
                <a:latin typeface="Roboto Condensed"/>
              </a:rPr>
              <a:t> </a:t>
            </a:r>
            <a:r>
              <a:rPr lang="en-US" sz="4500" dirty="0" err="1">
                <a:solidFill>
                  <a:srgbClr val="AB5333"/>
                </a:solidFill>
                <a:latin typeface="Roboto Condensed"/>
              </a:rPr>
              <a:t>lẽ</a:t>
            </a:r>
            <a:r>
              <a:rPr lang="en-US" sz="4500" dirty="0">
                <a:solidFill>
                  <a:srgbClr val="AB5333"/>
                </a:solidFill>
                <a:latin typeface="Roboto Condensed"/>
              </a:rPr>
              <a:t> </a:t>
            </a:r>
            <a:r>
              <a:rPr lang="en-US" sz="4500" dirty="0" err="1">
                <a:solidFill>
                  <a:srgbClr val="AB5333"/>
                </a:solidFill>
                <a:latin typeface="Roboto Condensed"/>
              </a:rPr>
              <a:t>thuyết</a:t>
            </a:r>
            <a:r>
              <a:rPr lang="en-US" sz="4500" dirty="0">
                <a:solidFill>
                  <a:srgbClr val="AB5333"/>
                </a:solidFill>
                <a:latin typeface="Roboto Condensed"/>
              </a:rPr>
              <a:t> </a:t>
            </a:r>
            <a:r>
              <a:rPr lang="en-US" sz="4500" dirty="0" err="1">
                <a:solidFill>
                  <a:srgbClr val="AB5333"/>
                </a:solidFill>
                <a:latin typeface="Roboto Condensed"/>
              </a:rPr>
              <a:t>phục</a:t>
            </a:r>
            <a:r>
              <a:rPr lang="en-US" sz="4500" dirty="0">
                <a:solidFill>
                  <a:srgbClr val="AB5333"/>
                </a:solidFill>
                <a:latin typeface="Roboto Condensed"/>
              </a:rPr>
              <a:t>, </a:t>
            </a:r>
            <a:r>
              <a:rPr lang="en-US" sz="4500" dirty="0" err="1">
                <a:solidFill>
                  <a:srgbClr val="AB5333"/>
                </a:solidFill>
                <a:latin typeface="Roboto Condensed"/>
              </a:rPr>
              <a:t>bằng</a:t>
            </a:r>
            <a:r>
              <a:rPr lang="en-US" sz="4500" dirty="0">
                <a:solidFill>
                  <a:srgbClr val="AB5333"/>
                </a:solidFill>
                <a:latin typeface="Roboto Condensed"/>
              </a:rPr>
              <a:t> </a:t>
            </a:r>
            <a:r>
              <a:rPr lang="en-US" sz="4500" dirty="0" err="1">
                <a:solidFill>
                  <a:srgbClr val="AB5333"/>
                </a:solidFill>
                <a:latin typeface="Roboto Condensed"/>
              </a:rPr>
              <a:t>chứng</a:t>
            </a:r>
            <a:r>
              <a:rPr lang="en-US" sz="4500" dirty="0">
                <a:solidFill>
                  <a:srgbClr val="AB5333"/>
                </a:solidFill>
                <a:latin typeface="Roboto Condensed"/>
              </a:rPr>
              <a:t> </a:t>
            </a:r>
            <a:r>
              <a:rPr lang="en-US" sz="4500" dirty="0" err="1">
                <a:solidFill>
                  <a:srgbClr val="AB5333"/>
                </a:solidFill>
                <a:latin typeface="Roboto Condensed"/>
              </a:rPr>
              <a:t>tiêu</a:t>
            </a:r>
            <a:r>
              <a:rPr lang="en-US" sz="4500" dirty="0">
                <a:solidFill>
                  <a:srgbClr val="AB5333"/>
                </a:solidFill>
                <a:latin typeface="Roboto Condensed"/>
              </a:rPr>
              <a:t> </a:t>
            </a:r>
            <a:r>
              <a:rPr lang="en-US" sz="4500" dirty="0" err="1">
                <a:solidFill>
                  <a:srgbClr val="AB5333"/>
                </a:solidFill>
                <a:latin typeface="Roboto Condensed"/>
              </a:rPr>
              <a:t>biểu</a:t>
            </a:r>
            <a:r>
              <a:rPr lang="en-US" sz="4500" dirty="0">
                <a:solidFill>
                  <a:srgbClr val="AB5333"/>
                </a:solidFill>
                <a:latin typeface="Roboto Condensed"/>
              </a:rPr>
              <a:t> </a:t>
            </a:r>
            <a:r>
              <a:rPr lang="en-US" sz="4500" dirty="0" err="1">
                <a:solidFill>
                  <a:srgbClr val="AB5333"/>
                </a:solidFill>
                <a:latin typeface="Roboto Condensed"/>
              </a:rPr>
              <a:t>và</a:t>
            </a:r>
            <a:r>
              <a:rPr lang="en-US" sz="4500" dirty="0">
                <a:solidFill>
                  <a:srgbClr val="AB5333"/>
                </a:solidFill>
                <a:latin typeface="Roboto Condensed"/>
              </a:rPr>
              <a:t> </a:t>
            </a:r>
            <a:r>
              <a:rPr lang="en-US" sz="4500" dirty="0" err="1">
                <a:solidFill>
                  <a:srgbClr val="AB5333"/>
                </a:solidFill>
                <a:latin typeface="Roboto Condensed"/>
              </a:rPr>
              <a:t>xác</a:t>
            </a:r>
            <a:r>
              <a:rPr lang="en-US" sz="4500" dirty="0">
                <a:solidFill>
                  <a:srgbClr val="AB5333"/>
                </a:solidFill>
                <a:latin typeface="Roboto Condensed"/>
              </a:rPr>
              <a:t> </a:t>
            </a:r>
            <a:r>
              <a:rPr lang="en-US" sz="4500" dirty="0" err="1">
                <a:solidFill>
                  <a:srgbClr val="AB5333"/>
                </a:solidFill>
                <a:latin typeface="Roboto Condensed"/>
              </a:rPr>
              <a:t>thực</a:t>
            </a:r>
            <a:r>
              <a:rPr lang="en-US" sz="4500" dirty="0">
                <a:solidFill>
                  <a:srgbClr val="AB5333"/>
                </a:solidFill>
                <a:latin typeface="Roboto Condensed"/>
              </a:rPr>
              <a:t>.</a:t>
            </a:r>
          </a:p>
        </p:txBody>
      </p:sp>
      <p:sp>
        <p:nvSpPr>
          <p:cNvPr id="16" name="TextBox 16"/>
          <p:cNvSpPr txBox="1"/>
          <p:nvPr/>
        </p:nvSpPr>
        <p:spPr>
          <a:xfrm>
            <a:off x="1948972" y="7100541"/>
            <a:ext cx="15310328" cy="645795"/>
          </a:xfrm>
          <a:prstGeom prst="rect">
            <a:avLst/>
          </a:prstGeom>
        </p:spPr>
        <p:txBody>
          <a:bodyPr lIns="0" tIns="0" rIns="0" bIns="0" rtlCol="0" anchor="t">
            <a:spAutoFit/>
          </a:bodyPr>
          <a:lstStyle/>
          <a:p>
            <a:pPr algn="just">
              <a:lnSpc>
                <a:spcPts val="4815"/>
              </a:lnSpc>
            </a:pPr>
            <a:r>
              <a:rPr lang="en-US" sz="4500" dirty="0">
                <a:solidFill>
                  <a:srgbClr val="AB5333"/>
                </a:solidFill>
                <a:latin typeface="Roboto Condensed"/>
              </a:rPr>
              <a:t>- </a:t>
            </a:r>
            <a:r>
              <a:rPr lang="en-US" sz="4500" dirty="0" err="1">
                <a:solidFill>
                  <a:srgbClr val="AB5333"/>
                </a:solidFill>
                <a:latin typeface="Roboto Condensed"/>
              </a:rPr>
              <a:t>Nêu</a:t>
            </a:r>
            <a:r>
              <a:rPr lang="en-US" sz="4500" dirty="0">
                <a:solidFill>
                  <a:srgbClr val="AB5333"/>
                </a:solidFill>
                <a:latin typeface="Roboto Condensed"/>
              </a:rPr>
              <a:t> </a:t>
            </a:r>
            <a:r>
              <a:rPr lang="en-US" sz="4500" dirty="0" err="1">
                <a:solidFill>
                  <a:srgbClr val="AB5333"/>
                </a:solidFill>
                <a:latin typeface="Roboto Condensed"/>
              </a:rPr>
              <a:t>được</a:t>
            </a:r>
            <a:r>
              <a:rPr lang="en-US" sz="4500" dirty="0">
                <a:solidFill>
                  <a:srgbClr val="AB5333"/>
                </a:solidFill>
                <a:latin typeface="Roboto Condensed"/>
              </a:rPr>
              <a:t> ý </a:t>
            </a:r>
            <a:r>
              <a:rPr lang="en-US" sz="4500" dirty="0" err="1">
                <a:solidFill>
                  <a:srgbClr val="AB5333"/>
                </a:solidFill>
                <a:latin typeface="Roboto Condensed"/>
              </a:rPr>
              <a:t>kiến</a:t>
            </a:r>
            <a:r>
              <a:rPr lang="en-US" sz="4500" dirty="0">
                <a:solidFill>
                  <a:srgbClr val="AB5333"/>
                </a:solidFill>
                <a:latin typeface="Roboto Condensed"/>
              </a:rPr>
              <a:t> </a:t>
            </a:r>
            <a:r>
              <a:rPr lang="en-US" sz="4500" dirty="0" err="1">
                <a:solidFill>
                  <a:srgbClr val="AB5333"/>
                </a:solidFill>
                <a:latin typeface="Roboto Condensed"/>
              </a:rPr>
              <a:t>trái</a:t>
            </a:r>
            <a:r>
              <a:rPr lang="en-US" sz="4500" dirty="0">
                <a:solidFill>
                  <a:srgbClr val="AB5333"/>
                </a:solidFill>
                <a:latin typeface="Roboto Condensed"/>
              </a:rPr>
              <a:t> </a:t>
            </a:r>
            <a:r>
              <a:rPr lang="en-US" sz="4500" dirty="0" err="1">
                <a:solidFill>
                  <a:srgbClr val="AB5333"/>
                </a:solidFill>
                <a:latin typeface="Roboto Condensed"/>
              </a:rPr>
              <a:t>chiều</a:t>
            </a:r>
            <a:r>
              <a:rPr lang="en-US" sz="4500" dirty="0">
                <a:solidFill>
                  <a:srgbClr val="AB5333"/>
                </a:solidFill>
                <a:latin typeface="Roboto Condensed"/>
              </a:rPr>
              <a:t> </a:t>
            </a:r>
            <a:r>
              <a:rPr lang="en-US" sz="4500" dirty="0" err="1">
                <a:solidFill>
                  <a:srgbClr val="AB5333"/>
                </a:solidFill>
                <a:latin typeface="Roboto Condensed"/>
              </a:rPr>
              <a:t>và</a:t>
            </a:r>
            <a:r>
              <a:rPr lang="en-US" sz="4500" dirty="0">
                <a:solidFill>
                  <a:srgbClr val="AB5333"/>
                </a:solidFill>
                <a:latin typeface="Roboto Condensed"/>
              </a:rPr>
              <a:t> </a:t>
            </a:r>
            <a:r>
              <a:rPr lang="en-US" sz="4500" dirty="0" err="1">
                <a:solidFill>
                  <a:srgbClr val="AB5333"/>
                </a:solidFill>
                <a:latin typeface="Roboto Condensed"/>
              </a:rPr>
              <a:t>phản</a:t>
            </a:r>
            <a:r>
              <a:rPr lang="en-US" sz="4500" dirty="0">
                <a:solidFill>
                  <a:srgbClr val="AB5333"/>
                </a:solidFill>
                <a:latin typeface="Roboto Condensed"/>
              </a:rPr>
              <a:t> </a:t>
            </a:r>
            <a:r>
              <a:rPr lang="en-US" sz="4500" dirty="0" err="1">
                <a:solidFill>
                  <a:srgbClr val="AB5333"/>
                </a:solidFill>
                <a:latin typeface="Roboto Condensed"/>
              </a:rPr>
              <a:t>bác</a:t>
            </a:r>
            <a:r>
              <a:rPr lang="en-US" sz="4500" dirty="0">
                <a:solidFill>
                  <a:srgbClr val="AB5333"/>
                </a:solidFill>
                <a:latin typeface="Roboto Condensed"/>
              </a:rPr>
              <a:t> </a:t>
            </a:r>
            <a:r>
              <a:rPr lang="en-US" sz="4500" dirty="0" err="1">
                <a:solidFill>
                  <a:srgbClr val="AB5333"/>
                </a:solidFill>
                <a:latin typeface="Roboto Condensed"/>
              </a:rPr>
              <a:t>bằng</a:t>
            </a:r>
            <a:r>
              <a:rPr lang="en-US" sz="4500" dirty="0">
                <a:solidFill>
                  <a:srgbClr val="AB5333"/>
                </a:solidFill>
                <a:latin typeface="Roboto Condensed"/>
              </a:rPr>
              <a:t> </a:t>
            </a:r>
            <a:r>
              <a:rPr lang="en-US" sz="4500" dirty="0" err="1">
                <a:solidFill>
                  <a:srgbClr val="AB5333"/>
                </a:solidFill>
                <a:latin typeface="Roboto Condensed"/>
              </a:rPr>
              <a:t>lí</a:t>
            </a:r>
            <a:r>
              <a:rPr lang="en-US" sz="4500" dirty="0">
                <a:solidFill>
                  <a:srgbClr val="AB5333"/>
                </a:solidFill>
                <a:latin typeface="Roboto Condensed"/>
              </a:rPr>
              <a:t> </a:t>
            </a:r>
            <a:r>
              <a:rPr lang="en-US" sz="4500" dirty="0" err="1">
                <a:solidFill>
                  <a:srgbClr val="AB5333"/>
                </a:solidFill>
                <a:latin typeface="Roboto Condensed"/>
              </a:rPr>
              <a:t>lẽ</a:t>
            </a:r>
            <a:r>
              <a:rPr lang="en-US" sz="4500" dirty="0">
                <a:solidFill>
                  <a:srgbClr val="AB5333"/>
                </a:solidFill>
                <a:latin typeface="Roboto Condensed"/>
              </a:rPr>
              <a:t> </a:t>
            </a:r>
            <a:r>
              <a:rPr lang="en-US" sz="4500" dirty="0" err="1">
                <a:solidFill>
                  <a:srgbClr val="AB5333"/>
                </a:solidFill>
                <a:latin typeface="Roboto Condensed"/>
              </a:rPr>
              <a:t>sắc</a:t>
            </a:r>
            <a:r>
              <a:rPr lang="en-US" sz="4500" dirty="0">
                <a:solidFill>
                  <a:srgbClr val="AB5333"/>
                </a:solidFill>
                <a:latin typeface="Roboto Condensed"/>
              </a:rPr>
              <a:t> </a:t>
            </a:r>
            <a:r>
              <a:rPr lang="en-US" sz="4500" dirty="0" err="1">
                <a:solidFill>
                  <a:srgbClr val="AB5333"/>
                </a:solidFill>
                <a:latin typeface="Roboto Condensed"/>
              </a:rPr>
              <a:t>bén</a:t>
            </a:r>
            <a:r>
              <a:rPr lang="en-US" sz="4500" dirty="0">
                <a:solidFill>
                  <a:srgbClr val="AB5333"/>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5">
                                            <p:txEl>
                                              <p:pRg st="0" end="0"/>
                                            </p:txEl>
                                          </p:spTgt>
                                        </p:tgtEl>
                                        <p:attrNameLst>
                                          <p:attrName>style.visibility</p:attrName>
                                        </p:attrNameLst>
                                      </p:cBhvr>
                                      <p:to>
                                        <p:strVal val="visible"/>
                                      </p:to>
                                    </p:set>
                                    <p:animEffect transition="in" filter="barn(inVertical)">
                                      <p:cBhvr>
                                        <p:cTn id="26" dur="500"/>
                                        <p:tgtEl>
                                          <p:spTgt spid="1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arn(inVertical)">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753675" y="1615762"/>
            <a:ext cx="16743308" cy="7435898"/>
          </a:xfrm>
          <a:custGeom>
            <a:avLst/>
            <a:gdLst/>
            <a:ahLst/>
            <a:cxnLst/>
            <a:rect l="l" t="t" r="r" b="b"/>
            <a:pathLst>
              <a:path w="16743308" h="7435898">
                <a:moveTo>
                  <a:pt x="0" y="0"/>
                </a:moveTo>
                <a:lnTo>
                  <a:pt x="16743307" y="0"/>
                </a:lnTo>
                <a:lnTo>
                  <a:pt x="16743307" y="7435898"/>
                </a:lnTo>
                <a:lnTo>
                  <a:pt x="0" y="743589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2285676" y="1630044"/>
            <a:ext cx="1453570" cy="1165803"/>
          </a:xfrm>
          <a:custGeom>
            <a:avLst/>
            <a:gdLst/>
            <a:ahLst/>
            <a:cxnLst/>
            <a:rect l="l" t="t" r="r" b="b"/>
            <a:pathLst>
              <a:path w="1453570" h="1165803">
                <a:moveTo>
                  <a:pt x="0" y="0"/>
                </a:moveTo>
                <a:lnTo>
                  <a:pt x="1453570" y="0"/>
                </a:lnTo>
                <a:lnTo>
                  <a:pt x="1453570" y="1165803"/>
                </a:lnTo>
                <a:lnTo>
                  <a:pt x="0" y="1165803"/>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a:off x="1064350" y="1796776"/>
            <a:ext cx="1652094" cy="1440115"/>
          </a:xfrm>
          <a:custGeom>
            <a:avLst/>
            <a:gdLst/>
            <a:ahLst/>
            <a:cxnLst/>
            <a:rect l="l" t="t" r="r" b="b"/>
            <a:pathLst>
              <a:path w="1652094" h="1440115">
                <a:moveTo>
                  <a:pt x="0" y="0"/>
                </a:moveTo>
                <a:lnTo>
                  <a:pt x="1652095" y="0"/>
                </a:lnTo>
                <a:lnTo>
                  <a:pt x="1652095" y="1440116"/>
                </a:lnTo>
                <a:lnTo>
                  <a:pt x="0" y="144011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5" name="Freeform 5"/>
          <p:cNvSpPr/>
          <p:nvPr/>
        </p:nvSpPr>
        <p:spPr>
          <a:xfrm>
            <a:off x="8215620" y="1007026"/>
            <a:ext cx="1856769" cy="1308006"/>
          </a:xfrm>
          <a:custGeom>
            <a:avLst/>
            <a:gdLst/>
            <a:ahLst/>
            <a:cxnLst/>
            <a:rect l="l" t="t" r="r" b="b"/>
            <a:pathLst>
              <a:path w="1856769" h="1308006">
                <a:moveTo>
                  <a:pt x="0" y="0"/>
                </a:moveTo>
                <a:lnTo>
                  <a:pt x="1856769" y="0"/>
                </a:lnTo>
                <a:lnTo>
                  <a:pt x="1856769" y="1308006"/>
                </a:lnTo>
                <a:lnTo>
                  <a:pt x="0" y="130800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6" name="Freeform 6"/>
          <p:cNvSpPr/>
          <p:nvPr/>
        </p:nvSpPr>
        <p:spPr>
          <a:xfrm>
            <a:off x="15475300" y="7336052"/>
            <a:ext cx="1652094" cy="1440115"/>
          </a:xfrm>
          <a:custGeom>
            <a:avLst/>
            <a:gdLst/>
            <a:ahLst/>
            <a:cxnLst/>
            <a:rect l="l" t="t" r="r" b="b"/>
            <a:pathLst>
              <a:path w="1652094" h="1440115">
                <a:moveTo>
                  <a:pt x="0" y="0"/>
                </a:moveTo>
                <a:lnTo>
                  <a:pt x="1652094" y="0"/>
                </a:lnTo>
                <a:lnTo>
                  <a:pt x="1652094" y="1440115"/>
                </a:lnTo>
                <a:lnTo>
                  <a:pt x="0" y="144011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7" name="Freeform 7"/>
          <p:cNvSpPr/>
          <p:nvPr/>
        </p:nvSpPr>
        <p:spPr>
          <a:xfrm>
            <a:off x="14458738" y="7962257"/>
            <a:ext cx="1453570" cy="1165803"/>
          </a:xfrm>
          <a:custGeom>
            <a:avLst/>
            <a:gdLst/>
            <a:ahLst/>
            <a:cxnLst/>
            <a:rect l="l" t="t" r="r" b="b"/>
            <a:pathLst>
              <a:path w="1453570" h="1165803">
                <a:moveTo>
                  <a:pt x="0" y="0"/>
                </a:moveTo>
                <a:lnTo>
                  <a:pt x="1453571" y="0"/>
                </a:lnTo>
                <a:lnTo>
                  <a:pt x="1453571" y="1165803"/>
                </a:lnTo>
                <a:lnTo>
                  <a:pt x="0" y="116580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8" name="Freeform 8"/>
          <p:cNvSpPr/>
          <p:nvPr/>
        </p:nvSpPr>
        <p:spPr>
          <a:xfrm>
            <a:off x="8327354" y="995891"/>
            <a:ext cx="1879040" cy="1330277"/>
          </a:xfrm>
          <a:custGeom>
            <a:avLst/>
            <a:gdLst/>
            <a:ahLst/>
            <a:cxnLst/>
            <a:rect l="l" t="t" r="r" b="b"/>
            <a:pathLst>
              <a:path w="1879040" h="1330277">
                <a:moveTo>
                  <a:pt x="0" y="0"/>
                </a:moveTo>
                <a:lnTo>
                  <a:pt x="1879040" y="0"/>
                </a:lnTo>
                <a:lnTo>
                  <a:pt x="1879040" y="1330277"/>
                </a:lnTo>
                <a:lnTo>
                  <a:pt x="0" y="1330277"/>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9" name="Freeform 9"/>
          <p:cNvSpPr/>
          <p:nvPr/>
        </p:nvSpPr>
        <p:spPr>
          <a:xfrm>
            <a:off x="-1983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0" name="Freeform 10"/>
          <p:cNvSpPr/>
          <p:nvPr/>
        </p:nvSpPr>
        <p:spPr>
          <a:xfrm>
            <a:off x="17229275" y="-18624"/>
            <a:ext cx="1077342" cy="1371018"/>
          </a:xfrm>
          <a:custGeom>
            <a:avLst/>
            <a:gdLst/>
            <a:ahLst/>
            <a:cxnLst/>
            <a:rect l="l" t="t" r="r" b="b"/>
            <a:pathLst>
              <a:path w="1077342" h="1371018">
                <a:moveTo>
                  <a:pt x="0" y="0"/>
                </a:moveTo>
                <a:lnTo>
                  <a:pt x="1077341" y="0"/>
                </a:lnTo>
                <a:lnTo>
                  <a:pt x="1077341" y="1371018"/>
                </a:lnTo>
                <a:lnTo>
                  <a:pt x="0" y="1371018"/>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1" name="Freeform 11"/>
          <p:cNvSpPr/>
          <p:nvPr/>
        </p:nvSpPr>
        <p:spPr>
          <a:xfrm>
            <a:off x="5358582" y="6581432"/>
            <a:ext cx="7533494" cy="754620"/>
          </a:xfrm>
          <a:custGeom>
            <a:avLst/>
            <a:gdLst/>
            <a:ahLst/>
            <a:cxnLst/>
            <a:rect l="l" t="t" r="r" b="b"/>
            <a:pathLst>
              <a:path w="7533494" h="754620">
                <a:moveTo>
                  <a:pt x="0" y="0"/>
                </a:moveTo>
                <a:lnTo>
                  <a:pt x="7533494" y="0"/>
                </a:lnTo>
                <a:lnTo>
                  <a:pt x="7533494" y="754620"/>
                </a:lnTo>
                <a:lnTo>
                  <a:pt x="0" y="754620"/>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12" name="TextBox 12"/>
          <p:cNvSpPr txBox="1"/>
          <p:nvPr/>
        </p:nvSpPr>
        <p:spPr>
          <a:xfrm>
            <a:off x="-655967" y="4408900"/>
            <a:ext cx="19236079" cy="1650368"/>
          </a:xfrm>
          <a:prstGeom prst="rect">
            <a:avLst/>
          </a:prstGeom>
        </p:spPr>
        <p:txBody>
          <a:bodyPr lIns="0" tIns="0" rIns="0" bIns="0" rtlCol="0" anchor="t">
            <a:spAutoFit/>
          </a:bodyPr>
          <a:lstStyle/>
          <a:p>
            <a:pPr algn="ctr">
              <a:lnSpc>
                <a:spcPts val="12170"/>
              </a:lnSpc>
            </a:pPr>
            <a:r>
              <a:rPr lang="en-US" sz="10141">
                <a:solidFill>
                  <a:srgbClr val="5A3114"/>
                </a:solidFill>
                <a:latin typeface="#9Slide05 IcielSanelma"/>
              </a:rPr>
              <a:t>II. PHÂN TÍCH BÀI VIẾT THAM KHẢO</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8E8"/>
        </a:solidFill>
        <a:effectLst/>
      </p:bgPr>
    </p:bg>
    <p:spTree>
      <p:nvGrpSpPr>
        <p:cNvPr id="1" name=""/>
        <p:cNvGrpSpPr/>
        <p:nvPr/>
      </p:nvGrpSpPr>
      <p:grpSpPr>
        <a:xfrm>
          <a:off x="0" y="0"/>
          <a:ext cx="0" cy="0"/>
          <a:chOff x="0" y="0"/>
          <a:chExt cx="0" cy="0"/>
        </a:xfrm>
      </p:grpSpPr>
      <p:sp>
        <p:nvSpPr>
          <p:cNvPr id="2" name="Freeform 2"/>
          <p:cNvSpPr/>
          <p:nvPr/>
        </p:nvSpPr>
        <p:spPr>
          <a:xfrm>
            <a:off x="16560884" y="-441821"/>
            <a:ext cx="1746931" cy="1851429"/>
          </a:xfrm>
          <a:custGeom>
            <a:avLst/>
            <a:gdLst/>
            <a:ahLst/>
            <a:cxnLst/>
            <a:rect l="l" t="t" r="r" b="b"/>
            <a:pathLst>
              <a:path w="1746931" h="1851429">
                <a:moveTo>
                  <a:pt x="0" y="0"/>
                </a:moveTo>
                <a:lnTo>
                  <a:pt x="1746931" y="0"/>
                </a:lnTo>
                <a:lnTo>
                  <a:pt x="1746931" y="1851429"/>
                </a:lnTo>
                <a:lnTo>
                  <a:pt x="0" y="18514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 name="Freeform 3"/>
          <p:cNvSpPr/>
          <p:nvPr/>
        </p:nvSpPr>
        <p:spPr>
          <a:xfrm>
            <a:off x="6310726" y="9301880"/>
            <a:ext cx="6084288" cy="376209"/>
          </a:xfrm>
          <a:custGeom>
            <a:avLst/>
            <a:gdLst/>
            <a:ahLst/>
            <a:cxnLst/>
            <a:rect l="l" t="t" r="r" b="b"/>
            <a:pathLst>
              <a:path w="6084288" h="376209">
                <a:moveTo>
                  <a:pt x="0" y="0"/>
                </a:moveTo>
                <a:lnTo>
                  <a:pt x="6084288" y="0"/>
                </a:lnTo>
                <a:lnTo>
                  <a:pt x="6084288" y="376208"/>
                </a:lnTo>
                <a:lnTo>
                  <a:pt x="0" y="37620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pSp>
        <p:nvGrpSpPr>
          <p:cNvPr id="4" name="Group 4"/>
          <p:cNvGrpSpPr/>
          <p:nvPr/>
        </p:nvGrpSpPr>
        <p:grpSpPr>
          <a:xfrm>
            <a:off x="7339704" y="9493078"/>
            <a:ext cx="4115733" cy="341194"/>
            <a:chOff x="0" y="0"/>
            <a:chExt cx="5487644" cy="454926"/>
          </a:xfrm>
        </p:grpSpPr>
        <p:sp>
          <p:nvSpPr>
            <p:cNvPr id="5" name="Freeform 5"/>
            <p:cNvSpPr/>
            <p:nvPr/>
          </p:nvSpPr>
          <p:spPr>
            <a:xfrm>
              <a:off x="-2159" y="-84582"/>
              <a:ext cx="5490337" cy="544703"/>
            </a:xfrm>
            <a:custGeom>
              <a:avLst/>
              <a:gdLst/>
              <a:ahLst/>
              <a:cxnLst/>
              <a:rect l="l" t="t" r="r" b="b"/>
              <a:pathLst>
                <a:path w="5490337" h="544703">
                  <a:moveTo>
                    <a:pt x="16891" y="505333"/>
                  </a:moveTo>
                  <a:cubicBezTo>
                    <a:pt x="1807845" y="118999"/>
                    <a:pt x="3646297" y="0"/>
                    <a:pt x="5472049" y="152273"/>
                  </a:cubicBezTo>
                  <a:cubicBezTo>
                    <a:pt x="5482590" y="153162"/>
                    <a:pt x="5490337" y="162306"/>
                    <a:pt x="5489448" y="172847"/>
                  </a:cubicBezTo>
                  <a:cubicBezTo>
                    <a:pt x="5488559" y="183388"/>
                    <a:pt x="5479415" y="191135"/>
                    <a:pt x="5468874" y="190246"/>
                  </a:cubicBezTo>
                  <a:cubicBezTo>
                    <a:pt x="3646805" y="38227"/>
                    <a:pt x="1812290" y="156972"/>
                    <a:pt x="24892" y="542544"/>
                  </a:cubicBezTo>
                  <a:cubicBezTo>
                    <a:pt x="14732" y="544703"/>
                    <a:pt x="4572" y="538226"/>
                    <a:pt x="2286" y="527939"/>
                  </a:cubicBezTo>
                  <a:cubicBezTo>
                    <a:pt x="0" y="517652"/>
                    <a:pt x="6604" y="507492"/>
                    <a:pt x="16891" y="505333"/>
                  </a:cubicBezTo>
                  <a:close/>
                </a:path>
              </a:pathLst>
            </a:custGeom>
            <a:solidFill>
              <a:srgbClr val="171717"/>
            </a:solidFill>
          </p:spPr>
        </p:sp>
      </p:grpSp>
      <p:sp>
        <p:nvSpPr>
          <p:cNvPr id="6" name="Freeform 6"/>
          <p:cNvSpPr/>
          <p:nvPr/>
        </p:nvSpPr>
        <p:spPr>
          <a:xfrm>
            <a:off x="-18636" y="-18624"/>
            <a:ext cx="1077342" cy="1371018"/>
          </a:xfrm>
          <a:custGeom>
            <a:avLst/>
            <a:gdLst/>
            <a:ahLst/>
            <a:cxnLst/>
            <a:rect l="l" t="t" r="r" b="b"/>
            <a:pathLst>
              <a:path w="1077342" h="1371018">
                <a:moveTo>
                  <a:pt x="0" y="0"/>
                </a:moveTo>
                <a:lnTo>
                  <a:pt x="1077342" y="0"/>
                </a:lnTo>
                <a:lnTo>
                  <a:pt x="1077342" y="1371018"/>
                </a:lnTo>
                <a:lnTo>
                  <a:pt x="0" y="137101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7246455" y="3061988"/>
            <a:ext cx="3299672" cy="3283518"/>
          </a:xfrm>
          <a:custGeom>
            <a:avLst/>
            <a:gdLst/>
            <a:ahLst/>
            <a:cxnLst/>
            <a:rect l="l" t="t" r="r" b="b"/>
            <a:pathLst>
              <a:path w="3299672" h="3283518">
                <a:moveTo>
                  <a:pt x="0" y="0"/>
                </a:moveTo>
                <a:lnTo>
                  <a:pt x="3299671" y="0"/>
                </a:lnTo>
                <a:lnTo>
                  <a:pt x="3299671" y="3283518"/>
                </a:lnTo>
                <a:lnTo>
                  <a:pt x="0" y="32835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9767956" y="5416293"/>
            <a:ext cx="1141344" cy="915390"/>
          </a:xfrm>
          <a:custGeom>
            <a:avLst/>
            <a:gdLst/>
            <a:ahLst/>
            <a:cxnLst/>
            <a:rect l="l" t="t" r="r" b="b"/>
            <a:pathLst>
              <a:path w="1141344" h="915390">
                <a:moveTo>
                  <a:pt x="0" y="0"/>
                </a:moveTo>
                <a:lnTo>
                  <a:pt x="1141345" y="0"/>
                </a:lnTo>
                <a:lnTo>
                  <a:pt x="1141345" y="915390"/>
                </a:lnTo>
                <a:lnTo>
                  <a:pt x="0" y="915390"/>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6703974" y="3577161"/>
            <a:ext cx="1158101" cy="1009506"/>
          </a:xfrm>
          <a:custGeom>
            <a:avLst/>
            <a:gdLst/>
            <a:ahLst/>
            <a:cxnLst/>
            <a:rect l="l" t="t" r="r" b="b"/>
            <a:pathLst>
              <a:path w="1158101" h="1009506">
                <a:moveTo>
                  <a:pt x="0" y="0"/>
                </a:moveTo>
                <a:lnTo>
                  <a:pt x="1158101" y="0"/>
                </a:lnTo>
                <a:lnTo>
                  <a:pt x="1158101" y="1009506"/>
                </a:lnTo>
                <a:lnTo>
                  <a:pt x="0" y="1009506"/>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0" name="Freeform 10"/>
          <p:cNvSpPr/>
          <p:nvPr/>
        </p:nvSpPr>
        <p:spPr>
          <a:xfrm>
            <a:off x="13373280" y="3049443"/>
            <a:ext cx="3299671" cy="3283518"/>
          </a:xfrm>
          <a:custGeom>
            <a:avLst/>
            <a:gdLst/>
            <a:ahLst/>
            <a:cxnLst/>
            <a:rect l="l" t="t" r="r" b="b"/>
            <a:pathLst>
              <a:path w="3299671" h="3283518">
                <a:moveTo>
                  <a:pt x="0" y="0"/>
                </a:moveTo>
                <a:lnTo>
                  <a:pt x="3299671" y="0"/>
                </a:lnTo>
                <a:lnTo>
                  <a:pt x="3299671" y="3283518"/>
                </a:lnTo>
                <a:lnTo>
                  <a:pt x="0" y="32835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1" name="Freeform 11"/>
          <p:cNvSpPr/>
          <p:nvPr/>
        </p:nvSpPr>
        <p:spPr>
          <a:xfrm>
            <a:off x="15894782" y="5403750"/>
            <a:ext cx="1141344" cy="915390"/>
          </a:xfrm>
          <a:custGeom>
            <a:avLst/>
            <a:gdLst/>
            <a:ahLst/>
            <a:cxnLst/>
            <a:rect l="l" t="t" r="r" b="b"/>
            <a:pathLst>
              <a:path w="1141344" h="915390">
                <a:moveTo>
                  <a:pt x="0" y="0"/>
                </a:moveTo>
                <a:lnTo>
                  <a:pt x="1141344" y="0"/>
                </a:lnTo>
                <a:lnTo>
                  <a:pt x="1141344" y="915390"/>
                </a:lnTo>
                <a:lnTo>
                  <a:pt x="0" y="915390"/>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2" name="Freeform 12"/>
          <p:cNvSpPr/>
          <p:nvPr/>
        </p:nvSpPr>
        <p:spPr>
          <a:xfrm>
            <a:off x="12830799" y="3564618"/>
            <a:ext cx="1158101" cy="1009506"/>
          </a:xfrm>
          <a:custGeom>
            <a:avLst/>
            <a:gdLst/>
            <a:ahLst/>
            <a:cxnLst/>
            <a:rect l="l" t="t" r="r" b="b"/>
            <a:pathLst>
              <a:path w="1158101" h="1009506">
                <a:moveTo>
                  <a:pt x="0" y="0"/>
                </a:moveTo>
                <a:lnTo>
                  <a:pt x="1158101" y="0"/>
                </a:lnTo>
                <a:lnTo>
                  <a:pt x="1158101" y="1009506"/>
                </a:lnTo>
                <a:lnTo>
                  <a:pt x="0" y="1009506"/>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3" name="Freeform 13"/>
          <p:cNvSpPr/>
          <p:nvPr/>
        </p:nvSpPr>
        <p:spPr>
          <a:xfrm>
            <a:off x="1609362" y="3049688"/>
            <a:ext cx="3299672" cy="3283518"/>
          </a:xfrm>
          <a:custGeom>
            <a:avLst/>
            <a:gdLst/>
            <a:ahLst/>
            <a:cxnLst/>
            <a:rect l="l" t="t" r="r" b="b"/>
            <a:pathLst>
              <a:path w="3299672" h="3283518">
                <a:moveTo>
                  <a:pt x="0" y="0"/>
                </a:moveTo>
                <a:lnTo>
                  <a:pt x="3299672" y="0"/>
                </a:lnTo>
                <a:lnTo>
                  <a:pt x="3299672" y="3283518"/>
                </a:lnTo>
                <a:lnTo>
                  <a:pt x="0" y="32835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4" name="Freeform 14"/>
          <p:cNvSpPr/>
          <p:nvPr/>
        </p:nvSpPr>
        <p:spPr>
          <a:xfrm>
            <a:off x="4130864" y="5403993"/>
            <a:ext cx="1141344" cy="915390"/>
          </a:xfrm>
          <a:custGeom>
            <a:avLst/>
            <a:gdLst/>
            <a:ahLst/>
            <a:cxnLst/>
            <a:rect l="l" t="t" r="r" b="b"/>
            <a:pathLst>
              <a:path w="1141344" h="915390">
                <a:moveTo>
                  <a:pt x="0" y="0"/>
                </a:moveTo>
                <a:lnTo>
                  <a:pt x="1141344" y="0"/>
                </a:lnTo>
                <a:lnTo>
                  <a:pt x="1141344" y="915390"/>
                </a:lnTo>
                <a:lnTo>
                  <a:pt x="0" y="915390"/>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Freeform 15"/>
          <p:cNvSpPr/>
          <p:nvPr/>
        </p:nvSpPr>
        <p:spPr>
          <a:xfrm>
            <a:off x="1066881" y="3564861"/>
            <a:ext cx="1158101" cy="1009506"/>
          </a:xfrm>
          <a:custGeom>
            <a:avLst/>
            <a:gdLst/>
            <a:ahLst/>
            <a:cxnLst/>
            <a:rect l="l" t="t" r="r" b="b"/>
            <a:pathLst>
              <a:path w="1158101" h="1009506">
                <a:moveTo>
                  <a:pt x="0" y="0"/>
                </a:moveTo>
                <a:lnTo>
                  <a:pt x="1158101" y="0"/>
                </a:lnTo>
                <a:lnTo>
                  <a:pt x="1158101" y="1009506"/>
                </a:lnTo>
                <a:lnTo>
                  <a:pt x="0" y="1009506"/>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6" name="Freeform 16"/>
          <p:cNvSpPr/>
          <p:nvPr/>
        </p:nvSpPr>
        <p:spPr>
          <a:xfrm>
            <a:off x="4497997" y="402516"/>
            <a:ext cx="8623594" cy="949878"/>
          </a:xfrm>
          <a:custGeom>
            <a:avLst/>
            <a:gdLst/>
            <a:ahLst/>
            <a:cxnLst/>
            <a:rect l="l" t="t" r="r" b="b"/>
            <a:pathLst>
              <a:path w="8623594" h="949878">
                <a:moveTo>
                  <a:pt x="0" y="0"/>
                </a:moveTo>
                <a:lnTo>
                  <a:pt x="8623595" y="0"/>
                </a:lnTo>
                <a:lnTo>
                  <a:pt x="8623595" y="949878"/>
                </a:lnTo>
                <a:lnTo>
                  <a:pt x="0" y="949878"/>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TextBox 17"/>
          <p:cNvSpPr txBox="1"/>
          <p:nvPr/>
        </p:nvSpPr>
        <p:spPr>
          <a:xfrm>
            <a:off x="5058685" y="310028"/>
            <a:ext cx="7812550" cy="933450"/>
          </a:xfrm>
          <a:prstGeom prst="rect">
            <a:avLst/>
          </a:prstGeom>
        </p:spPr>
        <p:txBody>
          <a:bodyPr lIns="0" tIns="0" rIns="0" bIns="0" rtlCol="0" anchor="t">
            <a:spAutoFit/>
          </a:bodyPr>
          <a:lstStyle/>
          <a:p>
            <a:pPr algn="ctr">
              <a:lnSpc>
                <a:spcPts val="7200"/>
              </a:lnSpc>
            </a:pPr>
            <a:r>
              <a:rPr lang="en-US" sz="6000">
                <a:solidFill>
                  <a:srgbClr val="000000"/>
                </a:solidFill>
                <a:latin typeface="Chewy"/>
              </a:rPr>
              <a:t>THINK-PAIR-SHARE</a:t>
            </a:r>
          </a:p>
        </p:txBody>
      </p:sp>
      <p:sp>
        <p:nvSpPr>
          <p:cNvPr id="18" name="TextBox 18"/>
          <p:cNvSpPr txBox="1"/>
          <p:nvPr/>
        </p:nvSpPr>
        <p:spPr>
          <a:xfrm>
            <a:off x="1373069" y="6570158"/>
            <a:ext cx="3414688" cy="1200150"/>
          </a:xfrm>
          <a:prstGeom prst="rect">
            <a:avLst/>
          </a:prstGeom>
        </p:spPr>
        <p:txBody>
          <a:bodyPr lIns="0" tIns="0" rIns="0" bIns="0" rtlCol="0" anchor="t">
            <a:spAutoFit/>
          </a:bodyPr>
          <a:lstStyle/>
          <a:p>
            <a:pPr algn="ctr">
              <a:lnSpc>
                <a:spcPts val="4799"/>
              </a:lnSpc>
            </a:pPr>
            <a:r>
              <a:rPr lang="en-US" sz="3999">
                <a:solidFill>
                  <a:srgbClr val="252525"/>
                </a:solidFill>
                <a:latin typeface="Roboto Condensed"/>
              </a:rPr>
              <a:t>Trả lời cá nhân trong 2 phút</a:t>
            </a:r>
          </a:p>
        </p:txBody>
      </p:sp>
      <p:sp>
        <p:nvSpPr>
          <p:cNvPr id="19" name="TextBox 19"/>
          <p:cNvSpPr txBox="1"/>
          <p:nvPr/>
        </p:nvSpPr>
        <p:spPr>
          <a:xfrm>
            <a:off x="991013" y="4031271"/>
            <a:ext cx="4178800" cy="1638300"/>
          </a:xfrm>
          <a:prstGeom prst="rect">
            <a:avLst/>
          </a:prstGeom>
        </p:spPr>
        <p:txBody>
          <a:bodyPr lIns="0" tIns="0" rIns="0" bIns="0" rtlCol="0" anchor="t">
            <a:spAutoFit/>
          </a:bodyPr>
          <a:lstStyle/>
          <a:p>
            <a:pPr algn="ctr">
              <a:lnSpc>
                <a:spcPts val="12600"/>
              </a:lnSpc>
            </a:pPr>
            <a:r>
              <a:rPr lang="en-US" sz="10500">
                <a:solidFill>
                  <a:srgbClr val="000000"/>
                </a:solidFill>
                <a:latin typeface="Chewy"/>
              </a:rPr>
              <a:t>THINK</a:t>
            </a:r>
          </a:p>
        </p:txBody>
      </p:sp>
      <p:sp>
        <p:nvSpPr>
          <p:cNvPr id="20" name="TextBox 20"/>
          <p:cNvSpPr txBox="1"/>
          <p:nvPr/>
        </p:nvSpPr>
        <p:spPr>
          <a:xfrm>
            <a:off x="6896404" y="4047125"/>
            <a:ext cx="4178800" cy="1638300"/>
          </a:xfrm>
          <a:prstGeom prst="rect">
            <a:avLst/>
          </a:prstGeom>
        </p:spPr>
        <p:txBody>
          <a:bodyPr lIns="0" tIns="0" rIns="0" bIns="0" rtlCol="0" anchor="t">
            <a:spAutoFit/>
          </a:bodyPr>
          <a:lstStyle/>
          <a:p>
            <a:pPr algn="ctr">
              <a:lnSpc>
                <a:spcPts val="12600"/>
              </a:lnSpc>
            </a:pPr>
            <a:r>
              <a:rPr lang="en-US" sz="10500">
                <a:solidFill>
                  <a:srgbClr val="000000"/>
                </a:solidFill>
                <a:latin typeface="Chewy"/>
              </a:rPr>
              <a:t>PAIR</a:t>
            </a:r>
          </a:p>
        </p:txBody>
      </p:sp>
      <p:sp>
        <p:nvSpPr>
          <p:cNvPr id="21" name="TextBox 21"/>
          <p:cNvSpPr txBox="1"/>
          <p:nvPr/>
        </p:nvSpPr>
        <p:spPr>
          <a:xfrm>
            <a:off x="12980204" y="4047125"/>
            <a:ext cx="4178800" cy="1638300"/>
          </a:xfrm>
          <a:prstGeom prst="rect">
            <a:avLst/>
          </a:prstGeom>
        </p:spPr>
        <p:txBody>
          <a:bodyPr lIns="0" tIns="0" rIns="0" bIns="0" rtlCol="0" anchor="t">
            <a:spAutoFit/>
          </a:bodyPr>
          <a:lstStyle/>
          <a:p>
            <a:pPr algn="ctr">
              <a:lnSpc>
                <a:spcPts val="12600"/>
              </a:lnSpc>
            </a:pPr>
            <a:r>
              <a:rPr lang="en-US" sz="10500">
                <a:solidFill>
                  <a:srgbClr val="000000"/>
                </a:solidFill>
                <a:latin typeface="Chewy"/>
              </a:rPr>
              <a:t>SHARE</a:t>
            </a:r>
          </a:p>
        </p:txBody>
      </p:sp>
      <p:sp>
        <p:nvSpPr>
          <p:cNvPr id="22" name="TextBox 22"/>
          <p:cNvSpPr txBox="1"/>
          <p:nvPr/>
        </p:nvSpPr>
        <p:spPr>
          <a:xfrm>
            <a:off x="6737855" y="6570158"/>
            <a:ext cx="4316871" cy="1200150"/>
          </a:xfrm>
          <a:prstGeom prst="rect">
            <a:avLst/>
          </a:prstGeom>
        </p:spPr>
        <p:txBody>
          <a:bodyPr lIns="0" tIns="0" rIns="0" bIns="0" rtlCol="0" anchor="t">
            <a:spAutoFit/>
          </a:bodyPr>
          <a:lstStyle/>
          <a:p>
            <a:pPr algn="ctr">
              <a:lnSpc>
                <a:spcPts val="4799"/>
              </a:lnSpc>
            </a:pPr>
            <a:r>
              <a:rPr lang="en-US" sz="3999">
                <a:solidFill>
                  <a:srgbClr val="252525"/>
                </a:solidFill>
                <a:latin typeface="Roboto Condensed"/>
              </a:rPr>
              <a:t>Trao đổi với bạn bên cạnh trong 1 phút</a:t>
            </a:r>
          </a:p>
        </p:txBody>
      </p:sp>
      <p:sp>
        <p:nvSpPr>
          <p:cNvPr id="23" name="TextBox 23"/>
          <p:cNvSpPr txBox="1"/>
          <p:nvPr/>
        </p:nvSpPr>
        <p:spPr>
          <a:xfrm>
            <a:off x="12942429" y="6570158"/>
            <a:ext cx="4316871" cy="1200150"/>
          </a:xfrm>
          <a:prstGeom prst="rect">
            <a:avLst/>
          </a:prstGeom>
        </p:spPr>
        <p:txBody>
          <a:bodyPr lIns="0" tIns="0" rIns="0" bIns="0" rtlCol="0" anchor="t">
            <a:spAutoFit/>
          </a:bodyPr>
          <a:lstStyle/>
          <a:p>
            <a:pPr algn="ctr">
              <a:lnSpc>
                <a:spcPts val="4799"/>
              </a:lnSpc>
            </a:pPr>
            <a:r>
              <a:rPr lang="en-US" sz="3999">
                <a:solidFill>
                  <a:srgbClr val="252525"/>
                </a:solidFill>
                <a:latin typeface="Roboto Condensed"/>
              </a:rPr>
              <a:t>Chia sẻ trước lớp khi được giáo viên mời</a:t>
            </a:r>
          </a:p>
        </p:txBody>
      </p:sp>
      <p:sp>
        <p:nvSpPr>
          <p:cNvPr id="24" name="TextBox 24"/>
          <p:cNvSpPr txBox="1"/>
          <p:nvPr/>
        </p:nvSpPr>
        <p:spPr>
          <a:xfrm>
            <a:off x="1167592" y="1409608"/>
            <a:ext cx="15952816" cy="1200150"/>
          </a:xfrm>
          <a:prstGeom prst="rect">
            <a:avLst/>
          </a:prstGeom>
        </p:spPr>
        <p:txBody>
          <a:bodyPr lIns="0" tIns="0" rIns="0" bIns="0" rtlCol="0" anchor="t">
            <a:spAutoFit/>
          </a:bodyPr>
          <a:lstStyle/>
          <a:p>
            <a:pPr algn="ctr">
              <a:lnSpc>
                <a:spcPts val="4799"/>
              </a:lnSpc>
            </a:pPr>
            <a:r>
              <a:rPr lang="en-US" sz="3999">
                <a:solidFill>
                  <a:srgbClr val="252525"/>
                </a:solidFill>
                <a:latin typeface="Roboto Condensed Bold"/>
              </a:rPr>
              <a:t>Nhiệm vụ:</a:t>
            </a:r>
            <a:r>
              <a:rPr lang="en-US" sz="3999">
                <a:solidFill>
                  <a:srgbClr val="252525"/>
                </a:solidFill>
                <a:latin typeface="Roboto Condensed"/>
              </a:rPr>
              <a:t> Đọc văn bản mẫu SGK Tr.78, 79 và quan sát các thẻ câu hỏi theo dõi và hoàn thành phiếu học tập số 1</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2637</Words>
  <Application>Microsoft Office PowerPoint</Application>
  <PresentationFormat>Custom</PresentationFormat>
  <Paragraphs>255</Paragraphs>
  <Slides>29</Slides>
  <Notes>27</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Arial</vt:lpstr>
      <vt:lpstr>Roboto Condensed Bold</vt:lpstr>
      <vt:lpstr>Roboto Condensed Bold Italics</vt:lpstr>
      <vt:lpstr>#9Slide05 Lobster</vt:lpstr>
      <vt:lpstr>#9Slide05 IcielSanelma</vt:lpstr>
      <vt:lpstr>Calibri</vt:lpstr>
      <vt:lpstr>Roboto Condensed Italics</vt:lpstr>
      <vt:lpstr>Roboto Condensed</vt:lpstr>
      <vt:lpstr>Chewy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9KN_Viet_Viet bai van nghi luan ve mot van de can giai quyet</dc:title>
  <dc:creator>DELL</dc:creator>
  <cp:lastModifiedBy>LAPTOP</cp:lastModifiedBy>
  <cp:revision>4</cp:revision>
  <dcterms:created xsi:type="dcterms:W3CDTF">2006-08-16T00:00:00Z</dcterms:created>
  <dcterms:modified xsi:type="dcterms:W3CDTF">2025-05-11T04:19:39Z</dcterms:modified>
  <dc:identifier>DAGJepHjf7k</dc:identifier>
</cp:coreProperties>
</file>