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70" r:id="rId15"/>
    <p:sldId id="271" r:id="rId16"/>
    <p:sldId id="272" r:id="rId17"/>
    <p:sldId id="273" r:id="rId18"/>
    <p:sldId id="274" r:id="rId19"/>
    <p:sldId id="275" r:id="rId20"/>
    <p:sldId id="276" r:id="rId21"/>
    <p:sldId id="277" r:id="rId22"/>
    <p:sldId id="278" r:id="rId23"/>
    <p:sldId id="292" r:id="rId24"/>
    <p:sldId id="293" r:id="rId25"/>
    <p:sldId id="294" r:id="rId26"/>
  </p:sldIdLst>
  <p:sldSz cx="18288000" cy="10287000"/>
  <p:notesSz cx="6858000" cy="9144000"/>
  <p:embeddedFontLst>
    <p:embeddedFont>
      <p:font typeface="#9Slide05 SVNLifehack Script" panose="00000500000000000000" charset="0"/>
      <p:regular r:id="rId27"/>
    </p:embeddedFont>
    <p:embeddedFont>
      <p:font typeface="Roboto Condensed" panose="020B0604020202020204" charset="0"/>
      <p:regular r:id="rId28"/>
      <p:bold r:id="rId29"/>
      <p:italic r:id="rId30"/>
      <p:boldItalic r:id="rId31"/>
    </p:embeddedFont>
    <p:embeddedFont>
      <p:font typeface="#9Slide06 FS Playlist Script" panose="020B0604020202020204" charset="0"/>
      <p:regular r:id="rId32"/>
    </p:embeddedFont>
    <p:embeddedFont>
      <p:font typeface="#9Slide05 IcielSanelma" panose="020B0604020202020204" charset="0"/>
      <p:regular r:id="rId33"/>
    </p:embeddedFont>
    <p:embeddedFont>
      <p:font typeface="Roboto Condensed Bold" panose="020B0604020202020204" charset="0"/>
      <p:regular r:id="rId34"/>
    </p:embeddedFont>
    <p:embeddedFont>
      <p:font typeface="Calibri" panose="020F0502020204030204" pitchFamily="34" charset="0"/>
      <p:regular r:id="rId35"/>
      <p:bold r:id="rId36"/>
      <p:italic r:id="rId37"/>
      <p:boldItalic r:id="rId38"/>
    </p:embeddedFont>
    <p:embeddedFont>
      <p:font typeface="Roboto Condensed Italics" panose="020B0604020202020204" charset="0"/>
      <p:regular r:id="rId3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61" autoAdjust="0"/>
    <p:restoredTop sz="94622" autoAdjust="0"/>
  </p:normalViewPr>
  <p:slideViewPr>
    <p:cSldViewPr>
      <p:cViewPr varScale="1">
        <p:scale>
          <a:sx n="45" d="100"/>
          <a:sy n="45" d="100"/>
        </p:scale>
        <p:origin x="-822"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3.fntdata"/><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15.svg"/><Relationship Id="rId2" Type="http://schemas.openxmlformats.org/officeDocument/2006/relationships/image" Target="../media/image1.jpeg"/><Relationship Id="rId16"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8.png"/><Relationship Id="rId5" Type="http://schemas.openxmlformats.org/officeDocument/2006/relationships/image" Target="../media/image3.png"/><Relationship Id="rId15" Type="http://schemas.openxmlformats.org/officeDocument/2006/relationships/image" Target="../media/image10.gif"/><Relationship Id="rId10" Type="http://schemas.openxmlformats.org/officeDocument/2006/relationships/image" Target="../media/image11.svg"/><Relationship Id="rId4" Type="http://schemas.openxmlformats.org/officeDocument/2006/relationships/image" Target="../media/image3.svg"/><Relationship Id="rId9" Type="http://schemas.openxmlformats.org/officeDocument/2006/relationships/image" Target="../media/image6.png"/><Relationship Id="rId14" Type="http://schemas.openxmlformats.org/officeDocument/2006/relationships/image" Target="../media/image17.svg"/></Relationships>
</file>

<file path=ppt/slides/_rels/slide1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s>
</file>

<file path=ppt/slides/_rels/slide12.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2.png"/><Relationship Id="rId7"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s>
</file>

<file path=ppt/slides/_rels/slide14.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2.png"/><Relationship Id="rId7"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5.png"/></Relationships>
</file>

<file path=ppt/slides/_rels/slide15.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2.png"/><Relationship Id="rId7"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5.png"/></Relationships>
</file>

<file path=ppt/slides/_rels/slide16.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2.png"/><Relationship Id="rId7"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2.png"/><Relationship Id="rId7"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s>
</file>

<file path=ppt/slides/_rels/slide18.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2.png"/><Relationship Id="rId7"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s>
</file>

<file path=ppt/slides/_rels/slide19.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2.png"/><Relationship Id="rId7"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13.svg"/><Relationship Id="rId17" Type="http://schemas.openxmlformats.org/officeDocument/2006/relationships/image" Target="../media/image10.gif"/><Relationship Id="rId2" Type="http://schemas.openxmlformats.org/officeDocument/2006/relationships/image" Target="../media/image1.jpeg"/><Relationship Id="rId16" Type="http://schemas.openxmlformats.org/officeDocument/2006/relationships/image" Target="../media/image17.sv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7.png"/><Relationship Id="rId5" Type="http://schemas.openxmlformats.org/officeDocument/2006/relationships/image" Target="../media/image3.png"/><Relationship Id="rId15" Type="http://schemas.openxmlformats.org/officeDocument/2006/relationships/image" Target="../media/image9.png"/><Relationship Id="rId10" Type="http://schemas.openxmlformats.org/officeDocument/2006/relationships/image" Target="../media/image11.svg"/><Relationship Id="rId4" Type="http://schemas.openxmlformats.org/officeDocument/2006/relationships/image" Target="../media/image3.svg"/><Relationship Id="rId9" Type="http://schemas.openxmlformats.org/officeDocument/2006/relationships/image" Target="../media/image6.png"/><Relationship Id="rId14" Type="http://schemas.openxmlformats.org/officeDocument/2006/relationships/image" Target="../media/image15.svg"/></Relationships>
</file>

<file path=ppt/slides/_rels/slide20.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2.png"/><Relationship Id="rId7" Type="http://schemas.openxmlformats.org/officeDocument/2006/relationships/image" Target="../media/image23.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s>
</file>

<file path=ppt/slides/_rels/slide23.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png"/><Relationship Id="rId10" Type="http://schemas.openxmlformats.org/officeDocument/2006/relationships/image" Target="../media/image25.png"/><Relationship Id="rId4" Type="http://schemas.openxmlformats.org/officeDocument/2006/relationships/image" Target="../media/image3.svg"/><Relationship Id="rId9"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s>
</file>

<file path=ppt/slides/_rels/slide25.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s>
</file>

<file path=ppt/slides/_rels/slide3.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15.svg"/><Relationship Id="rId17" Type="http://schemas.openxmlformats.org/officeDocument/2006/relationships/image" Target="../media/image20.svg"/><Relationship Id="rId2" Type="http://schemas.openxmlformats.org/officeDocument/2006/relationships/image" Target="../media/image1.jpeg"/><Relationship Id="rId16"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8.png"/><Relationship Id="rId5" Type="http://schemas.openxmlformats.org/officeDocument/2006/relationships/image" Target="../media/image3.png"/><Relationship Id="rId15" Type="http://schemas.openxmlformats.org/officeDocument/2006/relationships/image" Target="../media/image10.gif"/><Relationship Id="rId10" Type="http://schemas.openxmlformats.org/officeDocument/2006/relationships/image" Target="../media/image11.svg"/><Relationship Id="rId4" Type="http://schemas.openxmlformats.org/officeDocument/2006/relationships/image" Target="../media/image3.svg"/><Relationship Id="rId9" Type="http://schemas.openxmlformats.org/officeDocument/2006/relationships/image" Target="../media/image6.png"/><Relationship Id="rId14" Type="http://schemas.openxmlformats.org/officeDocument/2006/relationships/image" Target="../media/image17.svg"/></Relationships>
</file>

<file path=ppt/slides/_rels/slide4.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15.svg"/><Relationship Id="rId17" Type="http://schemas.openxmlformats.org/officeDocument/2006/relationships/image" Target="../media/image22.svg"/><Relationship Id="rId2" Type="http://schemas.openxmlformats.org/officeDocument/2006/relationships/image" Target="../media/image1.jpeg"/><Relationship Id="rId16"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8.png"/><Relationship Id="rId5" Type="http://schemas.openxmlformats.org/officeDocument/2006/relationships/image" Target="../media/image3.png"/><Relationship Id="rId15" Type="http://schemas.openxmlformats.org/officeDocument/2006/relationships/image" Target="../media/image10.gif"/><Relationship Id="rId10" Type="http://schemas.openxmlformats.org/officeDocument/2006/relationships/image" Target="../media/image11.svg"/><Relationship Id="rId4" Type="http://schemas.openxmlformats.org/officeDocument/2006/relationships/image" Target="../media/image3.svg"/><Relationship Id="rId9" Type="http://schemas.openxmlformats.org/officeDocument/2006/relationships/image" Target="../media/image6.png"/><Relationship Id="rId14" Type="http://schemas.openxmlformats.org/officeDocument/2006/relationships/image" Target="../media/image17.svg"/></Relationships>
</file>

<file path=ppt/slides/_rels/slide5.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15.svg"/><Relationship Id="rId17" Type="http://schemas.openxmlformats.org/officeDocument/2006/relationships/image" Target="../media/image24.svg"/><Relationship Id="rId2" Type="http://schemas.openxmlformats.org/officeDocument/2006/relationships/image" Target="../media/image1.jpeg"/><Relationship Id="rId16"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8.png"/><Relationship Id="rId5" Type="http://schemas.openxmlformats.org/officeDocument/2006/relationships/image" Target="../media/image3.png"/><Relationship Id="rId15" Type="http://schemas.openxmlformats.org/officeDocument/2006/relationships/image" Target="../media/image10.gif"/><Relationship Id="rId10" Type="http://schemas.openxmlformats.org/officeDocument/2006/relationships/image" Target="../media/image11.svg"/><Relationship Id="rId4" Type="http://schemas.openxmlformats.org/officeDocument/2006/relationships/image" Target="../media/image3.svg"/><Relationship Id="rId9" Type="http://schemas.openxmlformats.org/officeDocument/2006/relationships/image" Target="../media/image6.png"/><Relationship Id="rId14" Type="http://schemas.openxmlformats.org/officeDocument/2006/relationships/image" Target="../media/image17.svg"/></Relationships>
</file>

<file path=ppt/slides/_rels/slide6.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15.svg"/><Relationship Id="rId2" Type="http://schemas.openxmlformats.org/officeDocument/2006/relationships/image" Target="../media/image1.jpeg"/><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8.png"/><Relationship Id="rId5" Type="http://schemas.openxmlformats.org/officeDocument/2006/relationships/image" Target="../media/image3.png"/><Relationship Id="rId15" Type="http://schemas.openxmlformats.org/officeDocument/2006/relationships/image" Target="../media/image10.gif"/><Relationship Id="rId10" Type="http://schemas.openxmlformats.org/officeDocument/2006/relationships/image" Target="../media/image11.svg"/><Relationship Id="rId4" Type="http://schemas.openxmlformats.org/officeDocument/2006/relationships/image" Target="../media/image3.svg"/><Relationship Id="rId9" Type="http://schemas.openxmlformats.org/officeDocument/2006/relationships/image" Target="../media/image6.png"/><Relationship Id="rId14" Type="http://schemas.openxmlformats.org/officeDocument/2006/relationships/image" Target="../media/image17.svg"/></Relationships>
</file>

<file path=ppt/slides/_rels/slide7.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9.png"/><Relationship Id="rId18" Type="http://schemas.openxmlformats.org/officeDocument/2006/relationships/image" Target="../media/image28.sv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15.svg"/><Relationship Id="rId17" Type="http://schemas.openxmlformats.org/officeDocument/2006/relationships/image" Target="../media/image16.png"/><Relationship Id="rId2" Type="http://schemas.openxmlformats.org/officeDocument/2006/relationships/image" Target="../media/image1.jpeg"/><Relationship Id="rId16"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8.png"/><Relationship Id="rId5" Type="http://schemas.openxmlformats.org/officeDocument/2006/relationships/image" Target="../media/image3.png"/><Relationship Id="rId15" Type="http://schemas.openxmlformats.org/officeDocument/2006/relationships/image" Target="../media/image10.gif"/><Relationship Id="rId10" Type="http://schemas.openxmlformats.org/officeDocument/2006/relationships/image" Target="../media/image11.svg"/><Relationship Id="rId4" Type="http://schemas.openxmlformats.org/officeDocument/2006/relationships/image" Target="../media/image3.svg"/><Relationship Id="rId9" Type="http://schemas.openxmlformats.org/officeDocument/2006/relationships/image" Target="../media/image6.png"/><Relationship Id="rId14" Type="http://schemas.openxmlformats.org/officeDocument/2006/relationships/image" Target="../media/image17.svg"/></Relationships>
</file>

<file path=ppt/slides/_rels/slide8.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15.svg"/><Relationship Id="rId17" Type="http://schemas.openxmlformats.org/officeDocument/2006/relationships/image" Target="../media/image30.svg"/><Relationship Id="rId2" Type="http://schemas.openxmlformats.org/officeDocument/2006/relationships/image" Target="../media/image1.jpeg"/><Relationship Id="rId16"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8.png"/><Relationship Id="rId5" Type="http://schemas.openxmlformats.org/officeDocument/2006/relationships/image" Target="../media/image3.png"/><Relationship Id="rId15" Type="http://schemas.openxmlformats.org/officeDocument/2006/relationships/image" Target="../media/image10.gif"/><Relationship Id="rId10" Type="http://schemas.openxmlformats.org/officeDocument/2006/relationships/image" Target="../media/image11.svg"/><Relationship Id="rId4" Type="http://schemas.openxmlformats.org/officeDocument/2006/relationships/image" Target="../media/image3.svg"/><Relationship Id="rId9" Type="http://schemas.openxmlformats.org/officeDocument/2006/relationships/image" Target="../media/image6.png"/><Relationship Id="rId14" Type="http://schemas.openxmlformats.org/officeDocument/2006/relationships/image" Target="../media/image17.svg"/></Relationships>
</file>

<file path=ppt/slides/_rels/slide9.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9.png"/><Relationship Id="rId18" Type="http://schemas.openxmlformats.org/officeDocument/2006/relationships/image" Target="../media/image33.sv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15.svg"/><Relationship Id="rId17" Type="http://schemas.openxmlformats.org/officeDocument/2006/relationships/image" Target="../media/image19.png"/><Relationship Id="rId2" Type="http://schemas.openxmlformats.org/officeDocument/2006/relationships/image" Target="../media/image1.jpeg"/><Relationship Id="rId16"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8.png"/><Relationship Id="rId5" Type="http://schemas.openxmlformats.org/officeDocument/2006/relationships/image" Target="../media/image3.png"/><Relationship Id="rId15" Type="http://schemas.openxmlformats.org/officeDocument/2006/relationships/image" Target="../media/image10.gif"/><Relationship Id="rId10" Type="http://schemas.openxmlformats.org/officeDocument/2006/relationships/image" Target="../media/image11.svg"/><Relationship Id="rId4" Type="http://schemas.openxmlformats.org/officeDocument/2006/relationships/image" Target="../media/image3.svg"/><Relationship Id="rId9" Type="http://schemas.openxmlformats.org/officeDocument/2006/relationships/image" Target="../media/image6.png"/><Relationship Id="rId14" Type="http://schemas.openxmlformats.org/officeDocument/2006/relationships/image" Target="../media/image1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46042" y="372492"/>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sp>
        <p:nvSpPr>
          <p:cNvPr id="6" name="Freeform 6"/>
          <p:cNvSpPr/>
          <p:nvPr/>
        </p:nvSpPr>
        <p:spPr>
          <a:xfrm>
            <a:off x="16045685" y="803156"/>
            <a:ext cx="971160" cy="827914"/>
          </a:xfrm>
          <a:custGeom>
            <a:avLst/>
            <a:gdLst/>
            <a:ahLst/>
            <a:cxnLst/>
            <a:rect l="l" t="t" r="r" b="b"/>
            <a:pathLst>
              <a:path w="971160" h="827914">
                <a:moveTo>
                  <a:pt x="0" y="0"/>
                </a:moveTo>
                <a:lnTo>
                  <a:pt x="971160" y="0"/>
                </a:lnTo>
                <a:lnTo>
                  <a:pt x="971160" y="827914"/>
                </a:lnTo>
                <a:lnTo>
                  <a:pt x="0" y="827914"/>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7" name="TextBox 7"/>
          <p:cNvSpPr txBox="1"/>
          <p:nvPr/>
        </p:nvSpPr>
        <p:spPr>
          <a:xfrm>
            <a:off x="1028700" y="2611533"/>
            <a:ext cx="16230600" cy="5375990"/>
          </a:xfrm>
          <a:prstGeom prst="rect">
            <a:avLst/>
          </a:prstGeom>
        </p:spPr>
        <p:txBody>
          <a:bodyPr lIns="0" tIns="0" rIns="0" bIns="0" rtlCol="0" anchor="t">
            <a:spAutoFit/>
          </a:bodyPr>
          <a:lstStyle/>
          <a:p>
            <a:pPr marL="938483" lvl="1" indent="-469242" algn="just">
              <a:lnSpc>
                <a:spcPts val="6085"/>
              </a:lnSpc>
              <a:buFont typeface="Arial"/>
              <a:buChar char="•"/>
            </a:pPr>
            <a:r>
              <a:rPr lang="en-US" sz="4346">
                <a:solidFill>
                  <a:srgbClr val="701D18"/>
                </a:solidFill>
                <a:latin typeface="Roboto Condensed Bold"/>
              </a:rPr>
              <a:t>Nhiệm vụ</a:t>
            </a:r>
            <a:r>
              <a:rPr lang="en-US" sz="4346">
                <a:solidFill>
                  <a:srgbClr val="701D18"/>
                </a:solidFill>
                <a:latin typeface="Roboto Condensed"/>
              </a:rPr>
              <a:t>: Dựa vào kiến thức đã học và trải nghiệm của bản thân em hãy suy nghĩ và giải thích nghĩa của các yếu tố Hán Việt sau.</a:t>
            </a:r>
          </a:p>
          <a:p>
            <a:pPr marL="938483" lvl="1" indent="-469242" algn="just">
              <a:lnSpc>
                <a:spcPts val="6085"/>
              </a:lnSpc>
              <a:buFont typeface="Arial"/>
              <a:buChar char="•"/>
            </a:pPr>
            <a:r>
              <a:rPr lang="en-US" sz="4346">
                <a:solidFill>
                  <a:srgbClr val="701D18"/>
                </a:solidFill>
                <a:latin typeface="Roboto Condensed Bold"/>
              </a:rPr>
              <a:t>Luật chơi:</a:t>
            </a:r>
            <a:r>
              <a:rPr lang="en-US" sz="4346">
                <a:solidFill>
                  <a:srgbClr val="701D18"/>
                </a:solidFill>
                <a:latin typeface="Roboto Condensed"/>
              </a:rPr>
              <a:t> HS truyền tay nhau một vật bất kì (bút bi, bút chì,...), cả lớp sẽ hát 1 bài hát bất kì hết bài hát cây bút trên tay HS nào thì HS đó trả lời câu hỏi 1. Sau đó, HS vừa trả lời sẽ chỉ định 1 HS bất kì trả lời câu hỏi tiếp theo. HS tiếp nối nhau cho đến khi trả lời hết các từ.</a:t>
            </a:r>
          </a:p>
          <a:p>
            <a:pPr marL="938483" lvl="1" indent="-469242" algn="just">
              <a:lnSpc>
                <a:spcPts val="6085"/>
              </a:lnSpc>
              <a:buFont typeface="Arial"/>
              <a:buChar char="•"/>
            </a:pPr>
            <a:r>
              <a:rPr lang="en-US" sz="4346">
                <a:solidFill>
                  <a:srgbClr val="701D18"/>
                </a:solidFill>
                <a:latin typeface="Roboto Condensed Bold"/>
              </a:rPr>
              <a:t>Thời gian suy nghĩ và trả lời: </a:t>
            </a:r>
            <a:r>
              <a:rPr lang="en-US" sz="4346">
                <a:solidFill>
                  <a:srgbClr val="701D18"/>
                </a:solidFill>
                <a:latin typeface="Roboto Condensed"/>
              </a:rPr>
              <a:t>5 giây/ 1 lượt</a:t>
            </a:r>
          </a:p>
        </p:txBody>
      </p:sp>
      <p:sp>
        <p:nvSpPr>
          <p:cNvPr id="8" name="TextBox 8"/>
          <p:cNvSpPr txBox="1"/>
          <p:nvPr/>
        </p:nvSpPr>
        <p:spPr>
          <a:xfrm>
            <a:off x="3392157" y="565031"/>
            <a:ext cx="11008807" cy="1731402"/>
          </a:xfrm>
          <a:prstGeom prst="rect">
            <a:avLst/>
          </a:prstGeom>
        </p:spPr>
        <p:txBody>
          <a:bodyPr lIns="0" tIns="0" rIns="0" bIns="0" rtlCol="0" anchor="t">
            <a:spAutoFit/>
          </a:bodyPr>
          <a:lstStyle/>
          <a:p>
            <a:pPr algn="ctr">
              <a:lnSpc>
                <a:spcPts val="13265"/>
              </a:lnSpc>
            </a:pPr>
            <a:r>
              <a:rPr lang="en-US" sz="9826">
                <a:solidFill>
                  <a:srgbClr val="A34023"/>
                </a:solidFill>
                <a:latin typeface="#9Slide05 IcielSanelma"/>
              </a:rPr>
              <a:t>Trò chơi: Gọi kí ức</a:t>
            </a:r>
          </a:p>
        </p:txBody>
      </p:sp>
      <p:sp>
        <p:nvSpPr>
          <p:cNvPr id="9" name="Freeform 9"/>
          <p:cNvSpPr/>
          <p:nvPr/>
        </p:nvSpPr>
        <p:spPr>
          <a:xfrm>
            <a:off x="4672505" y="5342390"/>
            <a:ext cx="8942989" cy="8931811"/>
          </a:xfrm>
          <a:custGeom>
            <a:avLst/>
            <a:gdLst/>
            <a:ahLst/>
            <a:cxnLst/>
            <a:rect l="l" t="t" r="r" b="b"/>
            <a:pathLst>
              <a:path w="8942989" h="8931811">
                <a:moveTo>
                  <a:pt x="0" y="0"/>
                </a:moveTo>
                <a:lnTo>
                  <a:pt x="8942990" y="0"/>
                </a:lnTo>
                <a:lnTo>
                  <a:pt x="8942990" y="8931811"/>
                </a:lnTo>
                <a:lnTo>
                  <a:pt x="0" y="8931811"/>
                </a:lnTo>
                <a:lnTo>
                  <a:pt x="0" y="0"/>
                </a:lnTo>
                <a:close/>
              </a:path>
            </a:pathLst>
          </a:custGeom>
          <a:blipFill>
            <a:blip r:embed="rId9">
              <a:alphaModFix amt="14000"/>
              <a:extLst>
                <a:ext uri="{96DAC541-7B7A-43D3-8B79-37D633B846F1}">
                  <asvg:svgBlip xmlns:asvg="http://schemas.microsoft.com/office/drawing/2016/SVG/main" xmlns="" r:embed="rId10"/>
                </a:ext>
              </a:extLst>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46042" y="372492"/>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sp>
        <p:nvSpPr>
          <p:cNvPr id="6" name="Freeform 6"/>
          <p:cNvSpPr/>
          <p:nvPr/>
        </p:nvSpPr>
        <p:spPr>
          <a:xfrm>
            <a:off x="16045685" y="803156"/>
            <a:ext cx="971160" cy="827914"/>
          </a:xfrm>
          <a:custGeom>
            <a:avLst/>
            <a:gdLst/>
            <a:ahLst/>
            <a:cxnLst/>
            <a:rect l="l" t="t" r="r" b="b"/>
            <a:pathLst>
              <a:path w="971160" h="827914">
                <a:moveTo>
                  <a:pt x="0" y="0"/>
                </a:moveTo>
                <a:lnTo>
                  <a:pt x="971160" y="0"/>
                </a:lnTo>
                <a:lnTo>
                  <a:pt x="971160" y="827914"/>
                </a:lnTo>
                <a:lnTo>
                  <a:pt x="0" y="827914"/>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7" name="Freeform 7"/>
          <p:cNvSpPr/>
          <p:nvPr/>
        </p:nvSpPr>
        <p:spPr>
          <a:xfrm>
            <a:off x="1028700" y="1676850"/>
            <a:ext cx="962694" cy="962694"/>
          </a:xfrm>
          <a:custGeom>
            <a:avLst/>
            <a:gdLst/>
            <a:ahLst/>
            <a:cxnLst/>
            <a:rect l="l" t="t" r="r" b="b"/>
            <a:pathLst>
              <a:path w="962694" h="962694">
                <a:moveTo>
                  <a:pt x="0" y="0"/>
                </a:moveTo>
                <a:lnTo>
                  <a:pt x="962694" y="0"/>
                </a:lnTo>
                <a:lnTo>
                  <a:pt x="962694" y="962694"/>
                </a:lnTo>
                <a:lnTo>
                  <a:pt x="0" y="962694"/>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8" name="Freeform 8"/>
          <p:cNvSpPr/>
          <p:nvPr/>
        </p:nvSpPr>
        <p:spPr>
          <a:xfrm>
            <a:off x="1521526" y="2158197"/>
            <a:ext cx="7749102" cy="2867168"/>
          </a:xfrm>
          <a:custGeom>
            <a:avLst/>
            <a:gdLst/>
            <a:ahLst/>
            <a:cxnLst/>
            <a:rect l="l" t="t" r="r" b="b"/>
            <a:pathLst>
              <a:path w="7749102" h="2867168">
                <a:moveTo>
                  <a:pt x="0" y="0"/>
                </a:moveTo>
                <a:lnTo>
                  <a:pt x="7749103" y="0"/>
                </a:lnTo>
                <a:lnTo>
                  <a:pt x="7749103" y="2867168"/>
                </a:lnTo>
                <a:lnTo>
                  <a:pt x="0" y="2867168"/>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9" name="Freeform 9"/>
          <p:cNvSpPr/>
          <p:nvPr/>
        </p:nvSpPr>
        <p:spPr>
          <a:xfrm>
            <a:off x="1521526" y="6645165"/>
            <a:ext cx="7315200" cy="2752344"/>
          </a:xfrm>
          <a:custGeom>
            <a:avLst/>
            <a:gdLst/>
            <a:ahLst/>
            <a:cxnLst/>
            <a:rect l="l" t="t" r="r" b="b"/>
            <a:pathLst>
              <a:path w="7315200" h="2752344">
                <a:moveTo>
                  <a:pt x="0" y="0"/>
                </a:moveTo>
                <a:lnTo>
                  <a:pt x="7315200" y="0"/>
                </a:lnTo>
                <a:lnTo>
                  <a:pt x="7315200" y="2752344"/>
                </a:lnTo>
                <a:lnTo>
                  <a:pt x="0" y="2752344"/>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pic>
        <p:nvPicPr>
          <p:cNvPr id="10" name="Picture 10"/>
          <p:cNvPicPr>
            <a:picLocks noChangeAspect="1"/>
          </p:cNvPicPr>
          <p:nvPr/>
        </p:nvPicPr>
        <p:blipFill>
          <a:blip r:embed="rId15"/>
          <a:srcRect/>
          <a:stretch>
            <a:fillRect/>
          </a:stretch>
        </p:blipFill>
        <p:spPr>
          <a:xfrm>
            <a:off x="7133046" y="7772108"/>
            <a:ext cx="5822325" cy="1135353"/>
          </a:xfrm>
          <a:prstGeom prst="rect">
            <a:avLst/>
          </a:prstGeom>
        </p:spPr>
      </p:pic>
      <p:sp>
        <p:nvSpPr>
          <p:cNvPr id="11" name="Freeform 11"/>
          <p:cNvSpPr/>
          <p:nvPr/>
        </p:nvSpPr>
        <p:spPr>
          <a:xfrm>
            <a:off x="11549148" y="2158197"/>
            <a:ext cx="5342116" cy="5135109"/>
          </a:xfrm>
          <a:custGeom>
            <a:avLst/>
            <a:gdLst/>
            <a:ahLst/>
            <a:cxnLst/>
            <a:rect l="l" t="t" r="r" b="b"/>
            <a:pathLst>
              <a:path w="5342116" h="5135109">
                <a:moveTo>
                  <a:pt x="0" y="0"/>
                </a:moveTo>
                <a:lnTo>
                  <a:pt x="5342116" y="0"/>
                </a:lnTo>
                <a:lnTo>
                  <a:pt x="5342116" y="5135110"/>
                </a:lnTo>
                <a:lnTo>
                  <a:pt x="0" y="5135110"/>
                </a:lnTo>
                <a:lnTo>
                  <a:pt x="0" y="0"/>
                </a:lnTo>
                <a:close/>
              </a:path>
            </a:pathLst>
          </a:custGeom>
          <a:blipFill>
            <a:blip r:embed="rId16"/>
            <a:stretch>
              <a:fillRect/>
            </a:stretch>
          </a:blipFill>
        </p:spPr>
      </p:sp>
      <p:sp>
        <p:nvSpPr>
          <p:cNvPr id="12" name="TextBox 12"/>
          <p:cNvSpPr txBox="1"/>
          <p:nvPr/>
        </p:nvSpPr>
        <p:spPr>
          <a:xfrm>
            <a:off x="3620546" y="426795"/>
            <a:ext cx="11008807" cy="1731402"/>
          </a:xfrm>
          <a:prstGeom prst="rect">
            <a:avLst/>
          </a:prstGeom>
        </p:spPr>
        <p:txBody>
          <a:bodyPr lIns="0" tIns="0" rIns="0" bIns="0" rtlCol="0" anchor="t">
            <a:spAutoFit/>
          </a:bodyPr>
          <a:lstStyle/>
          <a:p>
            <a:pPr algn="ctr">
              <a:lnSpc>
                <a:spcPts val="13265"/>
              </a:lnSpc>
            </a:pPr>
            <a:r>
              <a:rPr lang="en-US" sz="9826">
                <a:solidFill>
                  <a:srgbClr val="A34023"/>
                </a:solidFill>
                <a:latin typeface="#9Slide05 IcielSanelma"/>
              </a:rPr>
              <a:t>Trò chơi: Gọi kí ức</a:t>
            </a:r>
          </a:p>
        </p:txBody>
      </p:sp>
      <p:sp>
        <p:nvSpPr>
          <p:cNvPr id="13" name="TextBox 13"/>
          <p:cNvSpPr txBox="1"/>
          <p:nvPr/>
        </p:nvSpPr>
        <p:spPr>
          <a:xfrm>
            <a:off x="2640156" y="6527641"/>
            <a:ext cx="5012928" cy="2146036"/>
          </a:xfrm>
          <a:prstGeom prst="rect">
            <a:avLst/>
          </a:prstGeom>
        </p:spPr>
        <p:txBody>
          <a:bodyPr lIns="0" tIns="0" rIns="0" bIns="0" rtlCol="0" anchor="t">
            <a:spAutoFit/>
          </a:bodyPr>
          <a:lstStyle/>
          <a:p>
            <a:pPr algn="ctr">
              <a:lnSpc>
                <a:spcPts val="16639"/>
              </a:lnSpc>
              <a:spcBef>
                <a:spcPct val="0"/>
              </a:spcBef>
            </a:pPr>
            <a:r>
              <a:rPr lang="en-US" sz="11885" dirty="0" err="1">
                <a:solidFill>
                  <a:srgbClr val="8F441C"/>
                </a:solidFill>
                <a:latin typeface="#9Slide05 SVNLifehack Script"/>
              </a:rPr>
              <a:t>Nguyệt</a:t>
            </a:r>
            <a:endParaRPr lang="en-US" sz="11885" dirty="0">
              <a:solidFill>
                <a:srgbClr val="8F441C"/>
              </a:solidFill>
              <a:latin typeface="#9Slide05 SVNLifehack Script"/>
            </a:endParaRPr>
          </a:p>
        </p:txBody>
      </p:sp>
      <p:sp>
        <p:nvSpPr>
          <p:cNvPr id="14" name="TextBox 14"/>
          <p:cNvSpPr txBox="1"/>
          <p:nvPr/>
        </p:nvSpPr>
        <p:spPr>
          <a:xfrm>
            <a:off x="1028700" y="2810296"/>
            <a:ext cx="8734755" cy="1475864"/>
          </a:xfrm>
          <a:prstGeom prst="rect">
            <a:avLst/>
          </a:prstGeom>
        </p:spPr>
        <p:txBody>
          <a:bodyPr lIns="0" tIns="0" rIns="0" bIns="0" rtlCol="0" anchor="t">
            <a:spAutoFit/>
          </a:bodyPr>
          <a:lstStyle/>
          <a:p>
            <a:pPr algn="ctr">
              <a:lnSpc>
                <a:spcPts val="11326"/>
              </a:lnSpc>
            </a:pPr>
            <a:r>
              <a:rPr lang="en-US" sz="8090">
                <a:solidFill>
                  <a:srgbClr val="8F441C"/>
                </a:solidFill>
                <a:latin typeface="#9Slide05 IcielSanelma"/>
              </a:rPr>
              <a:t>Ý nghĩa của ..... ?</a:t>
            </a:r>
          </a:p>
        </p:txBody>
      </p:sp>
      <p:sp>
        <p:nvSpPr>
          <p:cNvPr id="15" name="TextBox 15"/>
          <p:cNvSpPr txBox="1"/>
          <p:nvPr/>
        </p:nvSpPr>
        <p:spPr>
          <a:xfrm>
            <a:off x="11549149" y="6527641"/>
            <a:ext cx="4822054" cy="1990545"/>
          </a:xfrm>
          <a:prstGeom prst="rect">
            <a:avLst/>
          </a:prstGeom>
        </p:spPr>
        <p:txBody>
          <a:bodyPr wrap="square" lIns="0" tIns="0" rIns="0" bIns="0" rtlCol="0" anchor="t">
            <a:spAutoFit/>
          </a:bodyPr>
          <a:lstStyle/>
          <a:p>
            <a:pPr algn="ctr">
              <a:lnSpc>
                <a:spcPts val="16639"/>
              </a:lnSpc>
              <a:spcBef>
                <a:spcPct val="0"/>
              </a:spcBef>
            </a:pPr>
            <a:r>
              <a:rPr lang="en-US" sz="11885" dirty="0" err="1">
                <a:solidFill>
                  <a:srgbClr val="8F441C"/>
                </a:solidFill>
                <a:latin typeface="#9Slide05 SVNLifehack Script"/>
              </a:rPr>
              <a:t>Trăng</a:t>
            </a:r>
            <a:endParaRPr lang="en-US" sz="11885" dirty="0">
              <a:solidFill>
                <a:srgbClr val="8F441C"/>
              </a:solidFill>
              <a:latin typeface="#9Slide05 SVNLifehack Scrip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inVertical)">
                                      <p:cBhvr>
                                        <p:cTn id="18" dur="500"/>
                                        <p:tgtEl>
                                          <p:spTgt spid="15"/>
                                        </p:tgtEl>
                                      </p:cBhvr>
                                    </p:animEffect>
                                  </p:childTnLst>
                                </p:cTn>
                              </p:par>
                              <p:par>
                                <p:cTn id="19" presetID="16" presetClass="entr" presetSubtype="21"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249252" y="372492"/>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sp>
        <p:nvSpPr>
          <p:cNvPr id="6" name="TextBox 6"/>
          <p:cNvSpPr txBox="1"/>
          <p:nvPr/>
        </p:nvSpPr>
        <p:spPr>
          <a:xfrm>
            <a:off x="0" y="3940796"/>
            <a:ext cx="18027838" cy="2103140"/>
          </a:xfrm>
          <a:prstGeom prst="rect">
            <a:avLst/>
          </a:prstGeom>
        </p:spPr>
        <p:txBody>
          <a:bodyPr lIns="0" tIns="0" rIns="0" bIns="0" rtlCol="0" anchor="t">
            <a:spAutoFit/>
          </a:bodyPr>
          <a:lstStyle/>
          <a:p>
            <a:pPr algn="ctr">
              <a:lnSpc>
                <a:spcPts val="16376"/>
              </a:lnSpc>
              <a:spcBef>
                <a:spcPct val="0"/>
              </a:spcBef>
            </a:pPr>
            <a:r>
              <a:rPr lang="en-US" sz="11697" dirty="0" err="1">
                <a:solidFill>
                  <a:srgbClr val="6F131E"/>
                </a:solidFill>
                <a:latin typeface="#9Slide06 FS Playlist Script"/>
              </a:rPr>
              <a:t>CHỮ</a:t>
            </a:r>
            <a:r>
              <a:rPr lang="en-US" sz="11697" dirty="0">
                <a:solidFill>
                  <a:srgbClr val="6F131E"/>
                </a:solidFill>
                <a:latin typeface="#9Slide06 FS Playlist Script"/>
              </a:rPr>
              <a:t> </a:t>
            </a:r>
            <a:r>
              <a:rPr lang="en-US" sz="11697" dirty="0" err="1" smtClean="0">
                <a:solidFill>
                  <a:srgbClr val="6F131E"/>
                </a:solidFill>
                <a:latin typeface="#9Slide06 FS Playlist Script"/>
              </a:rPr>
              <a:t>NÔM</a:t>
            </a:r>
            <a:endParaRPr lang="en-US" sz="11697" dirty="0">
              <a:solidFill>
                <a:srgbClr val="6F131E"/>
              </a:solidFill>
              <a:latin typeface="#9Slide06 FS Playlist Script"/>
            </a:endParaRPr>
          </a:p>
        </p:txBody>
      </p:sp>
      <p:sp>
        <p:nvSpPr>
          <p:cNvPr id="7" name="Freeform 7"/>
          <p:cNvSpPr/>
          <p:nvPr/>
        </p:nvSpPr>
        <p:spPr>
          <a:xfrm>
            <a:off x="4305743" y="632032"/>
            <a:ext cx="8942989" cy="8931811"/>
          </a:xfrm>
          <a:custGeom>
            <a:avLst/>
            <a:gdLst/>
            <a:ahLst/>
            <a:cxnLst/>
            <a:rect l="l" t="t" r="r" b="b"/>
            <a:pathLst>
              <a:path w="8942989" h="8931811">
                <a:moveTo>
                  <a:pt x="0" y="0"/>
                </a:moveTo>
                <a:lnTo>
                  <a:pt x="8942990" y="0"/>
                </a:lnTo>
                <a:lnTo>
                  <a:pt x="8942990" y="8931811"/>
                </a:lnTo>
                <a:lnTo>
                  <a:pt x="0" y="8931811"/>
                </a:lnTo>
                <a:lnTo>
                  <a:pt x="0" y="0"/>
                </a:lnTo>
                <a:close/>
              </a:path>
            </a:pathLst>
          </a:custGeom>
          <a:blipFill>
            <a:blip r:embed="rId7">
              <a:alphaModFix amt="28000"/>
              <a:extLst>
                <a:ext uri="{96DAC541-7B7A-43D3-8B79-37D633B846F1}">
                  <asvg:svgBlip xmlns:asvg="http://schemas.microsoft.com/office/drawing/2016/SVG/main" xmlns="" r:embed="rId8"/>
                </a:ext>
              </a:extLst>
            </a:blip>
            <a:stretch>
              <a:fillRect/>
            </a:stretch>
          </a:blipFill>
        </p:spPr>
      </p:sp>
      <p:sp>
        <p:nvSpPr>
          <p:cNvPr id="8" name="TextBox 8"/>
          <p:cNvSpPr txBox="1"/>
          <p:nvPr/>
        </p:nvSpPr>
        <p:spPr>
          <a:xfrm>
            <a:off x="3509515" y="2209394"/>
            <a:ext cx="11008807" cy="1731402"/>
          </a:xfrm>
          <a:prstGeom prst="rect">
            <a:avLst/>
          </a:prstGeom>
        </p:spPr>
        <p:txBody>
          <a:bodyPr lIns="0" tIns="0" rIns="0" bIns="0" rtlCol="0" anchor="t">
            <a:spAutoFit/>
          </a:bodyPr>
          <a:lstStyle/>
          <a:p>
            <a:pPr algn="ctr">
              <a:lnSpc>
                <a:spcPts val="13265"/>
              </a:lnSpc>
            </a:pPr>
            <a:r>
              <a:rPr lang="en-US" sz="9826" dirty="0" err="1">
                <a:solidFill>
                  <a:srgbClr val="8A531C"/>
                </a:solidFill>
                <a:latin typeface="#9Slide05 IcielSanelma"/>
              </a:rPr>
              <a:t>Thực</a:t>
            </a:r>
            <a:r>
              <a:rPr lang="en-US" sz="9826" dirty="0">
                <a:solidFill>
                  <a:srgbClr val="8A531C"/>
                </a:solidFill>
                <a:latin typeface="#9Slide05 IcielSanelma"/>
              </a:rPr>
              <a:t> </a:t>
            </a:r>
            <a:r>
              <a:rPr lang="en-US" sz="9826" dirty="0" err="1">
                <a:solidFill>
                  <a:srgbClr val="8A531C"/>
                </a:solidFill>
                <a:latin typeface="#9Slide05 IcielSanelma"/>
              </a:rPr>
              <a:t>hành</a:t>
            </a:r>
            <a:r>
              <a:rPr lang="en-US" sz="9826" dirty="0">
                <a:solidFill>
                  <a:srgbClr val="8A531C"/>
                </a:solidFill>
                <a:latin typeface="#9Slide05 IcielSanelma"/>
              </a:rPr>
              <a:t> </a:t>
            </a:r>
            <a:r>
              <a:rPr lang="en-US" sz="9826" dirty="0" err="1">
                <a:solidFill>
                  <a:srgbClr val="8A531C"/>
                </a:solidFill>
                <a:latin typeface="#9Slide05 IcielSanelma"/>
              </a:rPr>
              <a:t>tiếng</a:t>
            </a:r>
            <a:r>
              <a:rPr lang="en-US" sz="9826" dirty="0">
                <a:solidFill>
                  <a:srgbClr val="8A531C"/>
                </a:solidFill>
                <a:latin typeface="#9Slide05 IcielSanelma"/>
              </a:rPr>
              <a:t> </a:t>
            </a:r>
            <a:r>
              <a:rPr lang="en-US" sz="9826" dirty="0" err="1">
                <a:solidFill>
                  <a:srgbClr val="8A531C"/>
                </a:solidFill>
                <a:latin typeface="#9Slide05 IcielSanelma"/>
              </a:rPr>
              <a:t>Việt</a:t>
            </a:r>
            <a:endParaRPr lang="en-US" sz="9826" dirty="0">
              <a:solidFill>
                <a:srgbClr val="8A531C"/>
              </a:solidFill>
              <a:latin typeface="#9Slide05 IcielSanelma"/>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46042" y="372492"/>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sp>
        <p:nvSpPr>
          <p:cNvPr id="6" name="TextBox 6"/>
          <p:cNvSpPr txBox="1"/>
          <p:nvPr/>
        </p:nvSpPr>
        <p:spPr>
          <a:xfrm>
            <a:off x="3797058" y="365042"/>
            <a:ext cx="11008807" cy="1731402"/>
          </a:xfrm>
          <a:prstGeom prst="rect">
            <a:avLst/>
          </a:prstGeom>
        </p:spPr>
        <p:txBody>
          <a:bodyPr lIns="0" tIns="0" rIns="0" bIns="0" rtlCol="0" anchor="t">
            <a:spAutoFit/>
          </a:bodyPr>
          <a:lstStyle/>
          <a:p>
            <a:pPr algn="ctr">
              <a:lnSpc>
                <a:spcPts val="13265"/>
              </a:lnSpc>
            </a:pPr>
            <a:r>
              <a:rPr lang="en-US" sz="9826">
                <a:solidFill>
                  <a:srgbClr val="8A531C"/>
                </a:solidFill>
                <a:latin typeface="#9Slide05 IcielSanelma"/>
              </a:rPr>
              <a:t>Mục tiêu bài học</a:t>
            </a:r>
          </a:p>
        </p:txBody>
      </p:sp>
      <p:sp>
        <p:nvSpPr>
          <p:cNvPr id="7" name="TextBox 7"/>
          <p:cNvSpPr txBox="1"/>
          <p:nvPr/>
        </p:nvSpPr>
        <p:spPr>
          <a:xfrm>
            <a:off x="1100154" y="2933700"/>
            <a:ext cx="17949846" cy="1718419"/>
          </a:xfrm>
          <a:prstGeom prst="rect">
            <a:avLst/>
          </a:prstGeom>
        </p:spPr>
        <p:txBody>
          <a:bodyPr lIns="0" tIns="0" rIns="0" bIns="0" rtlCol="0" anchor="t">
            <a:spAutoFit/>
          </a:bodyPr>
          <a:lstStyle/>
          <a:p>
            <a:pPr marL="1037892" lvl="1" indent="-518946" algn="l">
              <a:lnSpc>
                <a:spcPts val="6730"/>
              </a:lnSpc>
              <a:buFont typeface="Arial"/>
              <a:buChar char="•"/>
            </a:pPr>
            <a:r>
              <a:rPr lang="en-US" sz="5400" dirty="0" err="1">
                <a:solidFill>
                  <a:srgbClr val="8A531C"/>
                </a:solidFill>
                <a:latin typeface="Roboto Condensed"/>
              </a:rPr>
              <a:t>Nhận</a:t>
            </a:r>
            <a:r>
              <a:rPr lang="en-US" sz="5400" dirty="0">
                <a:solidFill>
                  <a:srgbClr val="8A531C"/>
                </a:solidFill>
                <a:latin typeface="Roboto Condensed"/>
              </a:rPr>
              <a:t> </a:t>
            </a:r>
            <a:r>
              <a:rPr lang="en-US" sz="5400" dirty="0" err="1">
                <a:solidFill>
                  <a:srgbClr val="8A531C"/>
                </a:solidFill>
                <a:latin typeface="Roboto Condensed"/>
              </a:rPr>
              <a:t>biết</a:t>
            </a:r>
            <a:r>
              <a:rPr lang="en-US" sz="5400" dirty="0">
                <a:solidFill>
                  <a:srgbClr val="8A531C"/>
                </a:solidFill>
                <a:latin typeface="Roboto Condensed"/>
              </a:rPr>
              <a:t>, </a:t>
            </a:r>
            <a:r>
              <a:rPr lang="en-US" sz="5400" dirty="0" err="1">
                <a:solidFill>
                  <a:srgbClr val="8A531C"/>
                </a:solidFill>
                <a:latin typeface="Roboto Condensed"/>
              </a:rPr>
              <a:t>phân</a:t>
            </a:r>
            <a:r>
              <a:rPr lang="en-US" sz="5400" dirty="0">
                <a:solidFill>
                  <a:srgbClr val="8A531C"/>
                </a:solidFill>
                <a:latin typeface="Roboto Condensed"/>
              </a:rPr>
              <a:t> </a:t>
            </a:r>
            <a:r>
              <a:rPr lang="en-US" sz="5400" dirty="0" err="1">
                <a:solidFill>
                  <a:srgbClr val="8A531C"/>
                </a:solidFill>
                <a:latin typeface="Roboto Condensed"/>
              </a:rPr>
              <a:t>tích</a:t>
            </a:r>
            <a:r>
              <a:rPr lang="en-US" sz="5400" dirty="0">
                <a:solidFill>
                  <a:srgbClr val="8A531C"/>
                </a:solidFill>
                <a:latin typeface="Roboto Condensed"/>
              </a:rPr>
              <a:t> </a:t>
            </a:r>
            <a:r>
              <a:rPr lang="en-US" sz="5400" dirty="0" err="1">
                <a:solidFill>
                  <a:srgbClr val="8A531C"/>
                </a:solidFill>
                <a:latin typeface="Roboto Condensed"/>
              </a:rPr>
              <a:t>được</a:t>
            </a:r>
            <a:r>
              <a:rPr lang="en-US" sz="5400" dirty="0">
                <a:solidFill>
                  <a:srgbClr val="8A531C"/>
                </a:solidFill>
                <a:latin typeface="Roboto Condensed"/>
              </a:rPr>
              <a:t> </a:t>
            </a:r>
            <a:r>
              <a:rPr lang="en-US" sz="5400" dirty="0" err="1">
                <a:solidFill>
                  <a:srgbClr val="8A531C"/>
                </a:solidFill>
                <a:latin typeface="Roboto Condensed"/>
              </a:rPr>
              <a:t>chức</a:t>
            </a:r>
            <a:r>
              <a:rPr lang="en-US" sz="5400" dirty="0">
                <a:solidFill>
                  <a:srgbClr val="8A531C"/>
                </a:solidFill>
                <a:latin typeface="Roboto Condensed"/>
              </a:rPr>
              <a:t> </a:t>
            </a:r>
            <a:r>
              <a:rPr lang="en-US" sz="5400" dirty="0" err="1">
                <a:solidFill>
                  <a:srgbClr val="8A531C"/>
                </a:solidFill>
                <a:latin typeface="Roboto Condensed"/>
              </a:rPr>
              <a:t>năng</a:t>
            </a:r>
            <a:r>
              <a:rPr lang="en-US" sz="5400" dirty="0">
                <a:solidFill>
                  <a:srgbClr val="8A531C"/>
                </a:solidFill>
                <a:latin typeface="Roboto Condensed"/>
              </a:rPr>
              <a:t> </a:t>
            </a:r>
            <a:r>
              <a:rPr lang="en-US" sz="5400" dirty="0" err="1">
                <a:solidFill>
                  <a:srgbClr val="8A531C"/>
                </a:solidFill>
                <a:latin typeface="Roboto Condensed"/>
              </a:rPr>
              <a:t>của</a:t>
            </a:r>
            <a:r>
              <a:rPr lang="en-US" sz="5400" dirty="0">
                <a:solidFill>
                  <a:srgbClr val="8A531C"/>
                </a:solidFill>
                <a:latin typeface="Roboto Condensed"/>
              </a:rPr>
              <a:t> </a:t>
            </a:r>
            <a:r>
              <a:rPr lang="en-US" sz="5400" dirty="0" err="1">
                <a:solidFill>
                  <a:srgbClr val="8A531C"/>
                </a:solidFill>
                <a:latin typeface="Roboto Condensed"/>
              </a:rPr>
              <a:t>chữ</a:t>
            </a:r>
            <a:r>
              <a:rPr lang="en-US" sz="5400" dirty="0">
                <a:solidFill>
                  <a:srgbClr val="8A531C"/>
                </a:solidFill>
                <a:latin typeface="Roboto Condensed"/>
              </a:rPr>
              <a:t> </a:t>
            </a:r>
            <a:r>
              <a:rPr lang="en-US" sz="5400" dirty="0" err="1" smtClean="0">
                <a:solidFill>
                  <a:srgbClr val="8A531C"/>
                </a:solidFill>
                <a:latin typeface="Roboto Condensed"/>
              </a:rPr>
              <a:t>Nôm</a:t>
            </a:r>
            <a:endParaRPr lang="en-US" sz="5400" dirty="0">
              <a:solidFill>
                <a:srgbClr val="8A531C"/>
              </a:solidFill>
              <a:latin typeface="Roboto Condensed"/>
            </a:endParaRPr>
          </a:p>
          <a:p>
            <a:pPr marL="1037892" lvl="1" indent="-518946" algn="l">
              <a:lnSpc>
                <a:spcPts val="6730"/>
              </a:lnSpc>
              <a:buFont typeface="Arial"/>
              <a:buChar char="•"/>
            </a:pPr>
            <a:r>
              <a:rPr lang="en-US" sz="5400" dirty="0" err="1">
                <a:solidFill>
                  <a:srgbClr val="8A531C"/>
                </a:solidFill>
                <a:latin typeface="Roboto Condensed"/>
              </a:rPr>
              <a:t>Biết</a:t>
            </a:r>
            <a:r>
              <a:rPr lang="en-US" sz="5400" dirty="0">
                <a:solidFill>
                  <a:srgbClr val="8A531C"/>
                </a:solidFill>
                <a:latin typeface="Roboto Condensed"/>
              </a:rPr>
              <a:t> </a:t>
            </a:r>
            <a:r>
              <a:rPr lang="en-US" sz="5400" dirty="0" err="1">
                <a:solidFill>
                  <a:srgbClr val="8A531C"/>
                </a:solidFill>
                <a:latin typeface="Roboto Condensed"/>
              </a:rPr>
              <a:t>tạo</a:t>
            </a:r>
            <a:r>
              <a:rPr lang="en-US" sz="5400" dirty="0">
                <a:solidFill>
                  <a:srgbClr val="8A531C"/>
                </a:solidFill>
                <a:latin typeface="Roboto Condensed"/>
              </a:rPr>
              <a:t> </a:t>
            </a:r>
            <a:r>
              <a:rPr lang="en-US" sz="5400" dirty="0" err="1">
                <a:solidFill>
                  <a:srgbClr val="8A531C"/>
                </a:solidFill>
                <a:latin typeface="Roboto Condensed"/>
              </a:rPr>
              <a:t>lập</a:t>
            </a:r>
            <a:r>
              <a:rPr lang="en-US" sz="5400" dirty="0">
                <a:solidFill>
                  <a:srgbClr val="8A531C"/>
                </a:solidFill>
                <a:latin typeface="Roboto Condensed"/>
              </a:rPr>
              <a:t> </a:t>
            </a:r>
            <a:r>
              <a:rPr lang="en-US" sz="5400" dirty="0" err="1" smtClean="0">
                <a:solidFill>
                  <a:srgbClr val="8A531C"/>
                </a:solidFill>
                <a:latin typeface="Roboto Condensed"/>
              </a:rPr>
              <a:t>đoạn</a:t>
            </a:r>
            <a:r>
              <a:rPr lang="en-US" sz="5400" dirty="0" smtClean="0">
                <a:solidFill>
                  <a:srgbClr val="8A531C"/>
                </a:solidFill>
                <a:latin typeface="Roboto Condensed"/>
              </a:rPr>
              <a:t> </a:t>
            </a:r>
            <a:r>
              <a:rPr lang="en-US" sz="5400" dirty="0" err="1" smtClean="0">
                <a:solidFill>
                  <a:srgbClr val="8A531C"/>
                </a:solidFill>
                <a:latin typeface="Roboto Condensed"/>
              </a:rPr>
              <a:t>văn</a:t>
            </a:r>
            <a:r>
              <a:rPr lang="en-US" sz="5400" dirty="0" smtClean="0">
                <a:solidFill>
                  <a:srgbClr val="8A531C"/>
                </a:solidFill>
                <a:latin typeface="Roboto Condensed"/>
              </a:rPr>
              <a:t> </a:t>
            </a:r>
            <a:r>
              <a:rPr lang="en-US" sz="5400" dirty="0" err="1" smtClean="0">
                <a:solidFill>
                  <a:srgbClr val="8A531C"/>
                </a:solidFill>
                <a:latin typeface="Roboto Condensed"/>
              </a:rPr>
              <a:t>nêu</a:t>
            </a:r>
            <a:r>
              <a:rPr lang="en-US" sz="5400" dirty="0" smtClean="0">
                <a:solidFill>
                  <a:srgbClr val="8A531C"/>
                </a:solidFill>
                <a:latin typeface="Roboto Condensed"/>
              </a:rPr>
              <a:t> </a:t>
            </a:r>
            <a:r>
              <a:rPr lang="en-US" sz="5400" dirty="0" err="1" smtClean="0">
                <a:solidFill>
                  <a:srgbClr val="8A531C"/>
                </a:solidFill>
                <a:latin typeface="Roboto Condensed"/>
              </a:rPr>
              <a:t>cảm</a:t>
            </a:r>
            <a:r>
              <a:rPr lang="en-US" sz="5400" dirty="0" smtClean="0">
                <a:solidFill>
                  <a:srgbClr val="8A531C"/>
                </a:solidFill>
                <a:latin typeface="Roboto Condensed"/>
              </a:rPr>
              <a:t> </a:t>
            </a:r>
            <a:r>
              <a:rPr lang="en-US" sz="5400" dirty="0" err="1" smtClean="0">
                <a:solidFill>
                  <a:srgbClr val="8A531C"/>
                </a:solidFill>
                <a:latin typeface="Roboto Condensed"/>
              </a:rPr>
              <a:t>nghĩ</a:t>
            </a:r>
            <a:r>
              <a:rPr lang="en-US" sz="5400" dirty="0" smtClean="0">
                <a:solidFill>
                  <a:srgbClr val="8A531C"/>
                </a:solidFill>
                <a:latin typeface="Roboto Condensed"/>
              </a:rPr>
              <a:t> </a:t>
            </a:r>
            <a:r>
              <a:rPr lang="en-US" sz="5400" dirty="0" err="1" smtClean="0">
                <a:solidFill>
                  <a:srgbClr val="8A531C"/>
                </a:solidFill>
                <a:latin typeface="Roboto Condensed"/>
              </a:rPr>
              <a:t>về</a:t>
            </a:r>
            <a:r>
              <a:rPr lang="en-US" sz="5400" dirty="0" smtClean="0">
                <a:solidFill>
                  <a:srgbClr val="8A531C"/>
                </a:solidFill>
                <a:latin typeface="Roboto Condensed"/>
              </a:rPr>
              <a:t> </a:t>
            </a:r>
            <a:r>
              <a:rPr lang="en-US" sz="5400" dirty="0" err="1" smtClean="0">
                <a:solidFill>
                  <a:srgbClr val="8A531C"/>
                </a:solidFill>
                <a:latin typeface="Roboto Condensed"/>
              </a:rPr>
              <a:t>văn</a:t>
            </a:r>
            <a:r>
              <a:rPr lang="en-US" sz="5400" dirty="0" smtClean="0">
                <a:solidFill>
                  <a:srgbClr val="8A531C"/>
                </a:solidFill>
                <a:latin typeface="Roboto Condensed"/>
              </a:rPr>
              <a:t> </a:t>
            </a:r>
            <a:r>
              <a:rPr lang="en-US" sz="5400" dirty="0" err="1" smtClean="0">
                <a:solidFill>
                  <a:srgbClr val="8A531C"/>
                </a:solidFill>
                <a:latin typeface="Roboto Condensed"/>
              </a:rPr>
              <a:t>bản</a:t>
            </a:r>
            <a:r>
              <a:rPr lang="en-US" sz="5400" dirty="0">
                <a:solidFill>
                  <a:srgbClr val="8A531C"/>
                </a:solidFill>
                <a:latin typeface="Roboto Condensed"/>
              </a:rPr>
              <a:t> </a:t>
            </a:r>
            <a:r>
              <a:rPr lang="en-US" sz="5400" dirty="0" err="1" smtClean="0">
                <a:solidFill>
                  <a:srgbClr val="8A531C"/>
                </a:solidFill>
                <a:latin typeface="Roboto Condensed"/>
              </a:rPr>
              <a:t>chữ</a:t>
            </a:r>
            <a:r>
              <a:rPr lang="en-US" sz="5400" dirty="0" smtClean="0">
                <a:solidFill>
                  <a:srgbClr val="8A531C"/>
                </a:solidFill>
                <a:latin typeface="Roboto Condensed"/>
              </a:rPr>
              <a:t> </a:t>
            </a:r>
            <a:r>
              <a:rPr lang="en-US" sz="5400" dirty="0" err="1" smtClean="0">
                <a:solidFill>
                  <a:srgbClr val="8A531C"/>
                </a:solidFill>
                <a:latin typeface="Roboto Condensed"/>
              </a:rPr>
              <a:t>Nôm</a:t>
            </a:r>
            <a:endParaRPr lang="en-US" sz="5400" dirty="0">
              <a:solidFill>
                <a:srgbClr val="8A531C"/>
              </a:solidFill>
              <a:latin typeface="Roboto Condensed"/>
            </a:endParaRPr>
          </a:p>
        </p:txBody>
      </p:sp>
      <p:sp>
        <p:nvSpPr>
          <p:cNvPr id="8" name="Freeform 8"/>
          <p:cNvSpPr/>
          <p:nvPr/>
        </p:nvSpPr>
        <p:spPr>
          <a:xfrm>
            <a:off x="0" y="6289961"/>
            <a:ext cx="18699597" cy="3997039"/>
          </a:xfrm>
          <a:custGeom>
            <a:avLst/>
            <a:gdLst/>
            <a:ahLst/>
            <a:cxnLst/>
            <a:rect l="l" t="t" r="r" b="b"/>
            <a:pathLst>
              <a:path w="18699597" h="3997039">
                <a:moveTo>
                  <a:pt x="0" y="0"/>
                </a:moveTo>
                <a:lnTo>
                  <a:pt x="18699597" y="0"/>
                </a:lnTo>
                <a:lnTo>
                  <a:pt x="18699597" y="3997039"/>
                </a:lnTo>
                <a:lnTo>
                  <a:pt x="0" y="3997039"/>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9" name="Freeform 9"/>
          <p:cNvSpPr/>
          <p:nvPr/>
        </p:nvSpPr>
        <p:spPr>
          <a:xfrm>
            <a:off x="4499431" y="372492"/>
            <a:ext cx="8942989" cy="8931811"/>
          </a:xfrm>
          <a:custGeom>
            <a:avLst/>
            <a:gdLst/>
            <a:ahLst/>
            <a:cxnLst/>
            <a:rect l="l" t="t" r="r" b="b"/>
            <a:pathLst>
              <a:path w="8942989" h="8931811">
                <a:moveTo>
                  <a:pt x="0" y="0"/>
                </a:moveTo>
                <a:lnTo>
                  <a:pt x="8942990" y="0"/>
                </a:lnTo>
                <a:lnTo>
                  <a:pt x="8942990" y="8931811"/>
                </a:lnTo>
                <a:lnTo>
                  <a:pt x="0" y="8931811"/>
                </a:lnTo>
                <a:lnTo>
                  <a:pt x="0" y="0"/>
                </a:lnTo>
                <a:close/>
              </a:path>
            </a:pathLst>
          </a:custGeom>
          <a:blipFill>
            <a:blip r:embed="rId9">
              <a:alphaModFix amt="17000"/>
              <a:extLst>
                <a:ext uri="{96DAC541-7B7A-43D3-8B79-37D633B846F1}">
                  <asvg:svgBlip xmlns:asvg="http://schemas.microsoft.com/office/drawing/2016/SVG/main" xmlns="" r:embed="rId10"/>
                </a:ext>
              </a:extLst>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65092" y="372492"/>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graphicFrame>
        <p:nvGraphicFramePr>
          <p:cNvPr id="6" name="Table 6"/>
          <p:cNvGraphicFramePr>
            <a:graphicFrameLocks noGrp="1"/>
          </p:cNvGraphicFramePr>
          <p:nvPr/>
        </p:nvGraphicFramePr>
        <p:xfrm>
          <a:off x="1581263" y="3259267"/>
          <a:ext cx="14716051" cy="6275711"/>
        </p:xfrm>
        <a:graphic>
          <a:graphicData uri="http://schemas.openxmlformats.org/drawingml/2006/table">
            <a:tbl>
              <a:tblPr/>
              <a:tblGrid>
                <a:gridCol w="5158674">
                  <a:extLst>
                    <a:ext uri="{9D8B030D-6E8A-4147-A177-3AD203B41FA5}">
                      <a16:colId xmlns:a16="http://schemas.microsoft.com/office/drawing/2014/main" xmlns="" val="20000"/>
                    </a:ext>
                  </a:extLst>
                </a:gridCol>
                <a:gridCol w="9557377">
                  <a:extLst>
                    <a:ext uri="{9D8B030D-6E8A-4147-A177-3AD203B41FA5}">
                      <a16:colId xmlns:a16="http://schemas.microsoft.com/office/drawing/2014/main" xmlns="" val="20001"/>
                    </a:ext>
                  </a:extLst>
                </a:gridCol>
              </a:tblGrid>
              <a:tr h="1102066">
                <a:tc>
                  <a:txBody>
                    <a:bodyPr/>
                    <a:lstStyle/>
                    <a:p>
                      <a:pPr algn="ctr">
                        <a:lnSpc>
                          <a:spcPts val="4900"/>
                        </a:lnSpc>
                        <a:defRPr/>
                      </a:pPr>
                      <a:r>
                        <a:rPr lang="en-US" sz="3500">
                          <a:solidFill>
                            <a:srgbClr val="97401D"/>
                          </a:solidFill>
                          <a:latin typeface="Roboto Condensed Bold"/>
                        </a:rPr>
                        <a:t>Khái niệm chữ Nôm</a:t>
                      </a:r>
                      <a:endParaRPr lang="en-US" sz="1100"/>
                    </a:p>
                  </a:txBody>
                  <a:tcPr marL="190500" marR="190500" marT="190500" marB="190500" anchor="ctr">
                    <a:lnL w="38100" cap="flat" cmpd="sng" algn="ctr">
                      <a:solidFill>
                        <a:srgbClr val="8E3A2C"/>
                      </a:solidFill>
                      <a:prstDash val="solid"/>
                      <a:round/>
                      <a:headEnd type="none" w="med" len="med"/>
                      <a:tailEnd type="none" w="med" len="med"/>
                    </a:lnL>
                    <a:lnR w="38100" cap="flat" cmpd="sng" algn="ctr">
                      <a:solidFill>
                        <a:srgbClr val="8E3A2C"/>
                      </a:solidFill>
                      <a:prstDash val="solid"/>
                      <a:round/>
                      <a:headEnd type="none" w="med" len="med"/>
                      <a:tailEnd type="none" w="med" len="med"/>
                    </a:lnR>
                    <a:lnT w="38100" cap="flat" cmpd="sng" algn="ctr">
                      <a:solidFill>
                        <a:srgbClr val="8E3A2C"/>
                      </a:solidFill>
                      <a:prstDash val="solid"/>
                      <a:round/>
                      <a:headEnd type="none" w="med" len="med"/>
                      <a:tailEnd type="none" w="med" len="med"/>
                    </a:lnT>
                    <a:lnB w="38100" cap="flat" cmpd="sng" algn="ctr">
                      <a:solidFill>
                        <a:srgbClr val="8E3A2C"/>
                      </a:solidFill>
                      <a:prstDash val="solid"/>
                      <a:round/>
                      <a:headEnd type="none" w="med" len="med"/>
                      <a:tailEnd type="none" w="med" len="med"/>
                    </a:lnB>
                    <a:solidFill>
                      <a:srgbClr val="DBBB9C"/>
                    </a:solidFill>
                  </a:tcPr>
                </a:tc>
                <a:tc>
                  <a:txBody>
                    <a:bodyPr/>
                    <a:lstStyle/>
                    <a:p>
                      <a:pPr algn="l">
                        <a:lnSpc>
                          <a:spcPts val="4900"/>
                        </a:lnSpc>
                        <a:defRPr/>
                      </a:pPr>
                      <a:endParaRPr lang="en-US" sz="1100"/>
                    </a:p>
                  </a:txBody>
                  <a:tcPr marL="190500" marR="190500" marT="190500" marB="190500" anchor="ctr">
                    <a:lnL w="38100" cap="flat" cmpd="sng" algn="ctr">
                      <a:solidFill>
                        <a:srgbClr val="8E3A2C"/>
                      </a:solidFill>
                      <a:prstDash val="solid"/>
                      <a:round/>
                      <a:headEnd type="none" w="med" len="med"/>
                      <a:tailEnd type="none" w="med" len="med"/>
                    </a:lnL>
                    <a:lnR w="38100" cap="flat" cmpd="sng" algn="ctr">
                      <a:solidFill>
                        <a:srgbClr val="8E3A2C"/>
                      </a:solidFill>
                      <a:prstDash val="solid"/>
                      <a:round/>
                      <a:headEnd type="none" w="med" len="med"/>
                      <a:tailEnd type="none" w="med" len="med"/>
                    </a:lnR>
                    <a:lnT w="38100" cap="flat" cmpd="sng" algn="ctr">
                      <a:solidFill>
                        <a:srgbClr val="8E3A2C"/>
                      </a:solidFill>
                      <a:prstDash val="solid"/>
                      <a:round/>
                      <a:headEnd type="none" w="med" len="med"/>
                      <a:tailEnd type="none" w="med" len="med"/>
                    </a:lnT>
                    <a:lnB w="38100" cap="flat" cmpd="sng" algn="ctr">
                      <a:solidFill>
                        <a:srgbClr val="8E3A2C"/>
                      </a:solidFill>
                      <a:prstDash val="solid"/>
                      <a:round/>
                      <a:headEnd type="none" w="med" len="med"/>
                      <a:tailEnd type="none" w="med" len="med"/>
                    </a:lnB>
                  </a:tcPr>
                </a:tc>
                <a:extLst>
                  <a:ext uri="{0D108BD9-81ED-4DB2-BD59-A6C34878D82A}">
                    <a16:rowId xmlns:a16="http://schemas.microsoft.com/office/drawing/2014/main" xmlns="" val="10000"/>
                  </a:ext>
                </a:extLst>
              </a:tr>
              <a:tr h="1955645">
                <a:tc>
                  <a:txBody>
                    <a:bodyPr/>
                    <a:lstStyle/>
                    <a:p>
                      <a:pPr algn="ctr">
                        <a:lnSpc>
                          <a:spcPts val="4900"/>
                        </a:lnSpc>
                        <a:defRPr/>
                      </a:pPr>
                      <a:r>
                        <a:rPr lang="en-US" sz="3500">
                          <a:solidFill>
                            <a:srgbClr val="97401D"/>
                          </a:solidFill>
                          <a:latin typeface="Roboto Condensed Bold"/>
                        </a:rPr>
                        <a:t>Thời gian hình thành</a:t>
                      </a:r>
                      <a:endParaRPr lang="en-US" sz="1100"/>
                    </a:p>
                  </a:txBody>
                  <a:tcPr marL="190500" marR="190500" marT="190500" marB="190500" anchor="ctr">
                    <a:lnL w="38100" cap="flat" cmpd="sng" algn="ctr">
                      <a:solidFill>
                        <a:srgbClr val="8E3A2C"/>
                      </a:solidFill>
                      <a:prstDash val="solid"/>
                      <a:round/>
                      <a:headEnd type="none" w="med" len="med"/>
                      <a:tailEnd type="none" w="med" len="med"/>
                    </a:lnL>
                    <a:lnR w="38100" cap="flat" cmpd="sng" algn="ctr">
                      <a:solidFill>
                        <a:srgbClr val="8E3A2C"/>
                      </a:solidFill>
                      <a:prstDash val="solid"/>
                      <a:round/>
                      <a:headEnd type="none" w="med" len="med"/>
                      <a:tailEnd type="none" w="med" len="med"/>
                    </a:lnR>
                    <a:lnT w="38100" cap="flat" cmpd="sng" algn="ctr">
                      <a:solidFill>
                        <a:srgbClr val="8E3A2C"/>
                      </a:solidFill>
                      <a:prstDash val="solid"/>
                      <a:round/>
                      <a:headEnd type="none" w="med" len="med"/>
                      <a:tailEnd type="none" w="med" len="med"/>
                    </a:lnT>
                    <a:lnB w="38100" cap="flat" cmpd="sng" algn="ctr">
                      <a:solidFill>
                        <a:srgbClr val="8E3A2C"/>
                      </a:solidFill>
                      <a:prstDash val="solid"/>
                      <a:round/>
                      <a:headEnd type="none" w="med" len="med"/>
                      <a:tailEnd type="none" w="med" len="med"/>
                    </a:lnB>
                    <a:solidFill>
                      <a:srgbClr val="DBBB9C"/>
                    </a:solidFill>
                  </a:tcPr>
                </a:tc>
                <a:tc>
                  <a:txBody>
                    <a:bodyPr/>
                    <a:lstStyle/>
                    <a:p>
                      <a:pPr algn="l">
                        <a:lnSpc>
                          <a:spcPts val="4900"/>
                        </a:lnSpc>
                        <a:defRPr/>
                      </a:pPr>
                      <a:endParaRPr lang="en-US" sz="1100"/>
                    </a:p>
                  </a:txBody>
                  <a:tcPr marL="190500" marR="190500" marT="190500" marB="190500" anchor="ctr">
                    <a:lnL w="38100" cap="flat" cmpd="sng" algn="ctr">
                      <a:solidFill>
                        <a:srgbClr val="8E3A2C"/>
                      </a:solidFill>
                      <a:prstDash val="solid"/>
                      <a:round/>
                      <a:headEnd type="none" w="med" len="med"/>
                      <a:tailEnd type="none" w="med" len="med"/>
                    </a:lnL>
                    <a:lnR w="38100" cap="flat" cmpd="sng" algn="ctr">
                      <a:solidFill>
                        <a:srgbClr val="8E3A2C"/>
                      </a:solidFill>
                      <a:prstDash val="solid"/>
                      <a:round/>
                      <a:headEnd type="none" w="med" len="med"/>
                      <a:tailEnd type="none" w="med" len="med"/>
                    </a:lnR>
                    <a:lnT w="38100" cap="flat" cmpd="sng" algn="ctr">
                      <a:solidFill>
                        <a:srgbClr val="8E3A2C"/>
                      </a:solidFill>
                      <a:prstDash val="solid"/>
                      <a:round/>
                      <a:headEnd type="none" w="med" len="med"/>
                      <a:tailEnd type="none" w="med" len="med"/>
                    </a:lnT>
                    <a:lnB w="38100" cap="flat" cmpd="sng" algn="ctr">
                      <a:solidFill>
                        <a:srgbClr val="8E3A2C"/>
                      </a:solidFill>
                      <a:prstDash val="solid"/>
                      <a:round/>
                      <a:headEnd type="none" w="med" len="med"/>
                      <a:tailEnd type="none" w="med" len="med"/>
                    </a:lnB>
                  </a:tcPr>
                </a:tc>
                <a:extLst>
                  <a:ext uri="{0D108BD9-81ED-4DB2-BD59-A6C34878D82A}">
                    <a16:rowId xmlns:a16="http://schemas.microsoft.com/office/drawing/2014/main" xmlns="" val="10001"/>
                  </a:ext>
                </a:extLst>
              </a:tr>
              <a:tr h="2115934">
                <a:tc>
                  <a:txBody>
                    <a:bodyPr/>
                    <a:lstStyle/>
                    <a:p>
                      <a:pPr algn="ctr">
                        <a:lnSpc>
                          <a:spcPts val="4900"/>
                        </a:lnSpc>
                        <a:defRPr/>
                      </a:pPr>
                      <a:r>
                        <a:rPr lang="en-US" sz="3500">
                          <a:solidFill>
                            <a:srgbClr val="97401D"/>
                          </a:solidFill>
                          <a:latin typeface="Roboto Condensed Bold"/>
                        </a:rPr>
                        <a:t>Phương thức cấu tạo</a:t>
                      </a:r>
                      <a:endParaRPr lang="en-US" sz="1100"/>
                    </a:p>
                  </a:txBody>
                  <a:tcPr marL="190500" marR="190500" marT="190500" marB="190500" anchor="ctr">
                    <a:lnL w="38100" cap="flat" cmpd="sng" algn="ctr">
                      <a:solidFill>
                        <a:srgbClr val="8E3A2C"/>
                      </a:solidFill>
                      <a:prstDash val="solid"/>
                      <a:round/>
                      <a:headEnd type="none" w="med" len="med"/>
                      <a:tailEnd type="none" w="med" len="med"/>
                    </a:lnL>
                    <a:lnR w="38100" cap="flat" cmpd="sng" algn="ctr">
                      <a:solidFill>
                        <a:srgbClr val="8E3A2C"/>
                      </a:solidFill>
                      <a:prstDash val="solid"/>
                      <a:round/>
                      <a:headEnd type="none" w="med" len="med"/>
                      <a:tailEnd type="none" w="med" len="med"/>
                    </a:lnR>
                    <a:lnT w="38100" cap="flat" cmpd="sng" algn="ctr">
                      <a:solidFill>
                        <a:srgbClr val="8E3A2C"/>
                      </a:solidFill>
                      <a:prstDash val="solid"/>
                      <a:round/>
                      <a:headEnd type="none" w="med" len="med"/>
                      <a:tailEnd type="none" w="med" len="med"/>
                    </a:lnT>
                    <a:lnB w="38100" cap="flat" cmpd="sng" algn="ctr">
                      <a:solidFill>
                        <a:srgbClr val="8E3A2C"/>
                      </a:solidFill>
                      <a:prstDash val="solid"/>
                      <a:round/>
                      <a:headEnd type="none" w="med" len="med"/>
                      <a:tailEnd type="none" w="med" len="med"/>
                    </a:lnB>
                    <a:solidFill>
                      <a:srgbClr val="DBBB9C"/>
                    </a:solidFill>
                  </a:tcPr>
                </a:tc>
                <a:tc>
                  <a:txBody>
                    <a:bodyPr/>
                    <a:lstStyle/>
                    <a:p>
                      <a:pPr algn="l">
                        <a:lnSpc>
                          <a:spcPts val="4900"/>
                        </a:lnSpc>
                        <a:defRPr/>
                      </a:pPr>
                      <a:endParaRPr lang="en-US" sz="1100"/>
                    </a:p>
                  </a:txBody>
                  <a:tcPr marL="190500" marR="190500" marT="190500" marB="190500" anchor="ctr">
                    <a:lnL w="38100" cap="flat" cmpd="sng" algn="ctr">
                      <a:solidFill>
                        <a:srgbClr val="8E3A2C"/>
                      </a:solidFill>
                      <a:prstDash val="solid"/>
                      <a:round/>
                      <a:headEnd type="none" w="med" len="med"/>
                      <a:tailEnd type="none" w="med" len="med"/>
                    </a:lnL>
                    <a:lnR w="38100" cap="flat" cmpd="sng" algn="ctr">
                      <a:solidFill>
                        <a:srgbClr val="8E3A2C"/>
                      </a:solidFill>
                      <a:prstDash val="solid"/>
                      <a:round/>
                      <a:headEnd type="none" w="med" len="med"/>
                      <a:tailEnd type="none" w="med" len="med"/>
                    </a:lnR>
                    <a:lnT w="38100" cap="flat" cmpd="sng" algn="ctr">
                      <a:solidFill>
                        <a:srgbClr val="8E3A2C"/>
                      </a:solidFill>
                      <a:prstDash val="solid"/>
                      <a:round/>
                      <a:headEnd type="none" w="med" len="med"/>
                      <a:tailEnd type="none" w="med" len="med"/>
                    </a:lnT>
                    <a:lnB w="38100" cap="flat" cmpd="sng" algn="ctr">
                      <a:solidFill>
                        <a:srgbClr val="8E3A2C"/>
                      </a:solidFill>
                      <a:prstDash val="solid"/>
                      <a:round/>
                      <a:headEnd type="none" w="med" len="med"/>
                      <a:tailEnd type="none" w="med" len="med"/>
                    </a:lnB>
                  </a:tcPr>
                </a:tc>
                <a:extLst>
                  <a:ext uri="{0D108BD9-81ED-4DB2-BD59-A6C34878D82A}">
                    <a16:rowId xmlns:a16="http://schemas.microsoft.com/office/drawing/2014/main" xmlns="" val="10002"/>
                  </a:ext>
                </a:extLst>
              </a:tr>
              <a:tr h="1102066">
                <a:tc>
                  <a:txBody>
                    <a:bodyPr/>
                    <a:lstStyle/>
                    <a:p>
                      <a:pPr algn="ctr">
                        <a:lnSpc>
                          <a:spcPts val="4900"/>
                        </a:lnSpc>
                        <a:defRPr/>
                      </a:pPr>
                      <a:r>
                        <a:rPr lang="en-US" sz="3500">
                          <a:solidFill>
                            <a:srgbClr val="97401D"/>
                          </a:solidFill>
                          <a:latin typeface="Roboto Condensed Bold"/>
                        </a:rPr>
                        <a:t>Ý nghĩa</a:t>
                      </a:r>
                      <a:endParaRPr lang="en-US" sz="1100"/>
                    </a:p>
                  </a:txBody>
                  <a:tcPr marL="190500" marR="190500" marT="190500" marB="190500" anchor="ctr">
                    <a:lnL w="38100" cap="flat" cmpd="sng" algn="ctr">
                      <a:solidFill>
                        <a:srgbClr val="8E3A2C"/>
                      </a:solidFill>
                      <a:prstDash val="solid"/>
                      <a:round/>
                      <a:headEnd type="none" w="med" len="med"/>
                      <a:tailEnd type="none" w="med" len="med"/>
                    </a:lnL>
                    <a:lnR w="38100" cap="flat" cmpd="sng" algn="ctr">
                      <a:solidFill>
                        <a:srgbClr val="8E3A2C"/>
                      </a:solidFill>
                      <a:prstDash val="solid"/>
                      <a:round/>
                      <a:headEnd type="none" w="med" len="med"/>
                      <a:tailEnd type="none" w="med" len="med"/>
                    </a:lnR>
                    <a:lnT w="38100" cap="flat" cmpd="sng" algn="ctr">
                      <a:solidFill>
                        <a:srgbClr val="8E3A2C"/>
                      </a:solidFill>
                      <a:prstDash val="solid"/>
                      <a:round/>
                      <a:headEnd type="none" w="med" len="med"/>
                      <a:tailEnd type="none" w="med" len="med"/>
                    </a:lnT>
                    <a:lnB w="38100" cap="flat" cmpd="sng" algn="ctr">
                      <a:solidFill>
                        <a:srgbClr val="8E3A2C"/>
                      </a:solidFill>
                      <a:prstDash val="solid"/>
                      <a:round/>
                      <a:headEnd type="none" w="med" len="med"/>
                      <a:tailEnd type="none" w="med" len="med"/>
                    </a:lnB>
                    <a:solidFill>
                      <a:srgbClr val="DBBB9C"/>
                    </a:solidFill>
                  </a:tcPr>
                </a:tc>
                <a:tc>
                  <a:txBody>
                    <a:bodyPr/>
                    <a:lstStyle/>
                    <a:p>
                      <a:pPr algn="l">
                        <a:lnSpc>
                          <a:spcPts val="4900"/>
                        </a:lnSpc>
                        <a:defRPr/>
                      </a:pPr>
                      <a:endParaRPr lang="en-US" sz="1100"/>
                    </a:p>
                  </a:txBody>
                  <a:tcPr marL="190500" marR="190500" marT="190500" marB="190500" anchor="ctr">
                    <a:lnL w="38100" cap="flat" cmpd="sng" algn="ctr">
                      <a:solidFill>
                        <a:srgbClr val="8E3A2C"/>
                      </a:solidFill>
                      <a:prstDash val="solid"/>
                      <a:round/>
                      <a:headEnd type="none" w="med" len="med"/>
                      <a:tailEnd type="none" w="med" len="med"/>
                    </a:lnL>
                    <a:lnR w="38100" cap="flat" cmpd="sng" algn="ctr">
                      <a:solidFill>
                        <a:srgbClr val="8E3A2C"/>
                      </a:solidFill>
                      <a:prstDash val="solid"/>
                      <a:round/>
                      <a:headEnd type="none" w="med" len="med"/>
                      <a:tailEnd type="none" w="med" len="med"/>
                    </a:lnR>
                    <a:lnT w="38100" cap="flat" cmpd="sng" algn="ctr">
                      <a:solidFill>
                        <a:srgbClr val="8E3A2C"/>
                      </a:solidFill>
                      <a:prstDash val="solid"/>
                      <a:round/>
                      <a:headEnd type="none" w="med" len="med"/>
                      <a:tailEnd type="none" w="med" len="med"/>
                    </a:lnT>
                    <a:lnB w="38100" cap="flat" cmpd="sng" algn="ctr">
                      <a:solidFill>
                        <a:srgbClr val="8E3A2C"/>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sp>
        <p:nvSpPr>
          <p:cNvPr id="7" name="Freeform 7"/>
          <p:cNvSpPr/>
          <p:nvPr/>
        </p:nvSpPr>
        <p:spPr>
          <a:xfrm>
            <a:off x="-5314108" y="603167"/>
            <a:ext cx="8942989" cy="8931811"/>
          </a:xfrm>
          <a:custGeom>
            <a:avLst/>
            <a:gdLst/>
            <a:ahLst/>
            <a:cxnLst/>
            <a:rect l="l" t="t" r="r" b="b"/>
            <a:pathLst>
              <a:path w="8942989" h="8931811">
                <a:moveTo>
                  <a:pt x="0" y="0"/>
                </a:moveTo>
                <a:lnTo>
                  <a:pt x="8942989" y="0"/>
                </a:lnTo>
                <a:lnTo>
                  <a:pt x="8942989" y="8931810"/>
                </a:lnTo>
                <a:lnTo>
                  <a:pt x="0" y="8931810"/>
                </a:lnTo>
                <a:lnTo>
                  <a:pt x="0" y="0"/>
                </a:lnTo>
                <a:close/>
              </a:path>
            </a:pathLst>
          </a:custGeom>
          <a:blipFill>
            <a:blip r:embed="rId7">
              <a:alphaModFix amt="17000"/>
              <a:extLst>
                <a:ext uri="{96DAC541-7B7A-43D3-8B79-37D633B846F1}">
                  <asvg:svgBlip xmlns:asvg="http://schemas.microsoft.com/office/drawing/2016/SVG/main" xmlns="" r:embed="rId8"/>
                </a:ext>
              </a:extLst>
            </a:blip>
            <a:stretch>
              <a:fillRect/>
            </a:stretch>
          </a:blipFill>
        </p:spPr>
      </p:sp>
      <p:sp>
        <p:nvSpPr>
          <p:cNvPr id="8" name="TextBox 8"/>
          <p:cNvSpPr txBox="1"/>
          <p:nvPr/>
        </p:nvSpPr>
        <p:spPr>
          <a:xfrm>
            <a:off x="1028700" y="1543016"/>
            <a:ext cx="16375791" cy="1543084"/>
          </a:xfrm>
          <a:prstGeom prst="rect">
            <a:avLst/>
          </a:prstGeom>
        </p:spPr>
        <p:txBody>
          <a:bodyPr lIns="0" tIns="0" rIns="0" bIns="0" rtlCol="0" anchor="t">
            <a:spAutoFit/>
          </a:bodyPr>
          <a:lstStyle/>
          <a:p>
            <a:pPr algn="ctr">
              <a:lnSpc>
                <a:spcPts val="6140"/>
              </a:lnSpc>
            </a:pPr>
            <a:r>
              <a:rPr lang="en-US" sz="4385">
                <a:solidFill>
                  <a:srgbClr val="8A531C"/>
                </a:solidFill>
                <a:latin typeface="Roboto Condensed Bold"/>
              </a:rPr>
              <a:t>Nhiệm vụ.</a:t>
            </a:r>
            <a:r>
              <a:rPr lang="en-US" sz="4385">
                <a:solidFill>
                  <a:srgbClr val="8A531C"/>
                </a:solidFill>
                <a:latin typeface="Roboto Condensed"/>
              </a:rPr>
              <a:t> Đọc nội dung SGK Tr.66,71 và hoàn thành nội dung bảng sau:</a:t>
            </a:r>
          </a:p>
          <a:p>
            <a:pPr algn="l">
              <a:lnSpc>
                <a:spcPts val="6140"/>
              </a:lnSpc>
            </a:pPr>
            <a:r>
              <a:rPr lang="en-US" sz="4385">
                <a:solidFill>
                  <a:srgbClr val="8A531C"/>
                </a:solidFill>
                <a:latin typeface="Roboto Condensed"/>
              </a:rPr>
              <a:t>  </a:t>
            </a:r>
            <a:r>
              <a:rPr lang="en-US" sz="4385">
                <a:solidFill>
                  <a:srgbClr val="8A531C"/>
                </a:solidFill>
                <a:latin typeface="Roboto Condensed Bold"/>
              </a:rPr>
              <a:t>Thời gian</a:t>
            </a:r>
            <a:r>
              <a:rPr lang="en-US" sz="4385">
                <a:solidFill>
                  <a:srgbClr val="8A531C"/>
                </a:solidFill>
                <a:latin typeface="Roboto Condensed"/>
              </a:rPr>
              <a:t>: 5 phút</a:t>
            </a:r>
          </a:p>
        </p:txBody>
      </p:sp>
      <p:sp>
        <p:nvSpPr>
          <p:cNvPr id="9" name="TextBox 9"/>
          <p:cNvSpPr txBox="1"/>
          <p:nvPr/>
        </p:nvSpPr>
        <p:spPr>
          <a:xfrm>
            <a:off x="3639596" y="43936"/>
            <a:ext cx="11008807" cy="1731402"/>
          </a:xfrm>
          <a:prstGeom prst="rect">
            <a:avLst/>
          </a:prstGeom>
        </p:spPr>
        <p:txBody>
          <a:bodyPr lIns="0" tIns="0" rIns="0" bIns="0" rtlCol="0" anchor="t">
            <a:spAutoFit/>
          </a:bodyPr>
          <a:lstStyle/>
          <a:p>
            <a:pPr algn="ctr">
              <a:lnSpc>
                <a:spcPts val="13265"/>
              </a:lnSpc>
            </a:pPr>
            <a:r>
              <a:rPr lang="en-US" sz="9826">
                <a:solidFill>
                  <a:srgbClr val="8A531C"/>
                </a:solidFill>
                <a:latin typeface="#9Slide05 IcielSanelma"/>
              </a:rPr>
              <a:t>Thảo luận theo cặp</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65092" y="372492"/>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sp>
        <p:nvSpPr>
          <p:cNvPr id="7" name="TextBox 7"/>
          <p:cNvSpPr txBox="1"/>
          <p:nvPr/>
        </p:nvSpPr>
        <p:spPr>
          <a:xfrm>
            <a:off x="-931940" y="2465940"/>
            <a:ext cx="8436218" cy="1332927"/>
          </a:xfrm>
          <a:prstGeom prst="rect">
            <a:avLst/>
          </a:prstGeom>
        </p:spPr>
        <p:txBody>
          <a:bodyPr lIns="0" tIns="0" rIns="0" bIns="0" rtlCol="0" anchor="t">
            <a:spAutoFit/>
          </a:bodyPr>
          <a:lstStyle/>
          <a:p>
            <a:pPr algn="ctr">
              <a:lnSpc>
                <a:spcPts val="10165"/>
              </a:lnSpc>
            </a:pPr>
            <a:r>
              <a:rPr lang="en-US" sz="7530" spc="-37" dirty="0">
                <a:solidFill>
                  <a:srgbClr val="804E1C"/>
                </a:solidFill>
                <a:latin typeface="#9Slide05 IcielSanelma"/>
              </a:rPr>
              <a:t>a. </a:t>
            </a:r>
            <a:r>
              <a:rPr lang="en-US" sz="7530" spc="-37" dirty="0" err="1">
                <a:solidFill>
                  <a:srgbClr val="804E1C"/>
                </a:solidFill>
                <a:latin typeface="#9Slide05 IcielSanelma"/>
              </a:rPr>
              <a:t>Khái</a:t>
            </a:r>
            <a:r>
              <a:rPr lang="en-US" sz="7530" spc="-37" dirty="0">
                <a:solidFill>
                  <a:srgbClr val="804E1C"/>
                </a:solidFill>
                <a:latin typeface="#9Slide05 IcielSanelma"/>
              </a:rPr>
              <a:t> </a:t>
            </a:r>
            <a:r>
              <a:rPr lang="en-US" sz="7530" spc="-37" dirty="0" err="1">
                <a:solidFill>
                  <a:srgbClr val="804E1C"/>
                </a:solidFill>
                <a:latin typeface="#9Slide05 IcielSanelma"/>
              </a:rPr>
              <a:t>niệm</a:t>
            </a:r>
            <a:endParaRPr lang="en-US" sz="7530" spc="-37" dirty="0">
              <a:solidFill>
                <a:srgbClr val="804E1C"/>
              </a:solidFill>
              <a:latin typeface="#9Slide05 IcielSanelma"/>
            </a:endParaRPr>
          </a:p>
        </p:txBody>
      </p:sp>
      <p:sp>
        <p:nvSpPr>
          <p:cNvPr id="8" name="TextBox 8"/>
          <p:cNvSpPr txBox="1"/>
          <p:nvPr/>
        </p:nvSpPr>
        <p:spPr>
          <a:xfrm>
            <a:off x="1096183" y="3925117"/>
            <a:ext cx="16624203" cy="786765"/>
          </a:xfrm>
          <a:prstGeom prst="rect">
            <a:avLst/>
          </a:prstGeom>
        </p:spPr>
        <p:txBody>
          <a:bodyPr lIns="0" tIns="0" rIns="0" bIns="0" rtlCol="0" anchor="t">
            <a:spAutoFit/>
          </a:bodyPr>
          <a:lstStyle/>
          <a:p>
            <a:pPr marL="1014731" lvl="1" indent="-507365" algn="ctr">
              <a:lnSpc>
                <a:spcPts val="6345"/>
              </a:lnSpc>
              <a:buFont typeface="Arial"/>
              <a:buChar char="•"/>
            </a:pPr>
            <a:r>
              <a:rPr lang="en-US" sz="4700" spc="-23" dirty="0" err="1">
                <a:solidFill>
                  <a:srgbClr val="804E1C"/>
                </a:solidFill>
                <a:latin typeface="Roboto Condensed"/>
              </a:rPr>
              <a:t>Là</a:t>
            </a:r>
            <a:r>
              <a:rPr lang="en-US" sz="4700" spc="-23" dirty="0">
                <a:solidFill>
                  <a:srgbClr val="804E1C"/>
                </a:solidFill>
                <a:latin typeface="Roboto Condensed"/>
              </a:rPr>
              <a:t> </a:t>
            </a:r>
            <a:r>
              <a:rPr lang="en-US" sz="4700" spc="-23" dirty="0" err="1">
                <a:solidFill>
                  <a:srgbClr val="804E1C"/>
                </a:solidFill>
                <a:latin typeface="Roboto Condensed"/>
              </a:rPr>
              <a:t>hệ</a:t>
            </a:r>
            <a:r>
              <a:rPr lang="en-US" sz="4700" spc="-23" dirty="0">
                <a:solidFill>
                  <a:srgbClr val="804E1C"/>
                </a:solidFill>
                <a:latin typeface="Roboto Condensed"/>
              </a:rPr>
              <a:t> </a:t>
            </a:r>
            <a:r>
              <a:rPr lang="en-US" sz="4700" spc="-23" dirty="0" err="1">
                <a:solidFill>
                  <a:srgbClr val="804E1C"/>
                </a:solidFill>
                <a:latin typeface="Roboto Condensed"/>
              </a:rPr>
              <a:t>thống</a:t>
            </a:r>
            <a:r>
              <a:rPr lang="en-US" sz="4700" spc="-23" dirty="0">
                <a:solidFill>
                  <a:srgbClr val="804E1C"/>
                </a:solidFill>
                <a:latin typeface="Roboto Condensed"/>
              </a:rPr>
              <a:t> </a:t>
            </a:r>
            <a:r>
              <a:rPr lang="en-US" sz="4700" spc="-23" dirty="0" err="1">
                <a:solidFill>
                  <a:srgbClr val="804E1C"/>
                </a:solidFill>
                <a:latin typeface="Roboto Condensed"/>
              </a:rPr>
              <a:t>chữ</a:t>
            </a:r>
            <a:r>
              <a:rPr lang="en-US" sz="4700" spc="-23" dirty="0">
                <a:solidFill>
                  <a:srgbClr val="804E1C"/>
                </a:solidFill>
                <a:latin typeface="Roboto Condensed"/>
              </a:rPr>
              <a:t> </a:t>
            </a:r>
            <a:r>
              <a:rPr lang="en-US" sz="4700" spc="-23" dirty="0" err="1">
                <a:solidFill>
                  <a:srgbClr val="804E1C"/>
                </a:solidFill>
                <a:latin typeface="Roboto Condensed"/>
              </a:rPr>
              <a:t>viết</a:t>
            </a:r>
            <a:r>
              <a:rPr lang="en-US" sz="4700" spc="-23" dirty="0">
                <a:solidFill>
                  <a:srgbClr val="804E1C"/>
                </a:solidFill>
                <a:latin typeface="Roboto Condensed"/>
              </a:rPr>
              <a:t> </a:t>
            </a:r>
            <a:r>
              <a:rPr lang="en-US" sz="4700" spc="-23" dirty="0" err="1">
                <a:solidFill>
                  <a:srgbClr val="804E1C"/>
                </a:solidFill>
                <a:latin typeface="Roboto Condensed"/>
              </a:rPr>
              <a:t>căn</a:t>
            </a:r>
            <a:r>
              <a:rPr lang="en-US" sz="4700" spc="-23" dirty="0">
                <a:solidFill>
                  <a:srgbClr val="804E1C"/>
                </a:solidFill>
                <a:latin typeface="Roboto Condensed"/>
              </a:rPr>
              <a:t> </a:t>
            </a:r>
            <a:r>
              <a:rPr lang="en-US" sz="4700" spc="-23" dirty="0" err="1">
                <a:solidFill>
                  <a:srgbClr val="804E1C"/>
                </a:solidFill>
                <a:latin typeface="Roboto Condensed"/>
              </a:rPr>
              <a:t>bản</a:t>
            </a:r>
            <a:r>
              <a:rPr lang="en-US" sz="4700" spc="-23" dirty="0">
                <a:solidFill>
                  <a:srgbClr val="804E1C"/>
                </a:solidFill>
                <a:latin typeface="Roboto Condensed"/>
              </a:rPr>
              <a:t> </a:t>
            </a:r>
            <a:r>
              <a:rPr lang="en-US" sz="4700" spc="-23" dirty="0" err="1">
                <a:solidFill>
                  <a:srgbClr val="804E1C"/>
                </a:solidFill>
                <a:latin typeface="Roboto Condensed"/>
              </a:rPr>
              <a:t>theo</a:t>
            </a:r>
            <a:r>
              <a:rPr lang="en-US" sz="4700" spc="-23" dirty="0">
                <a:solidFill>
                  <a:srgbClr val="804E1C"/>
                </a:solidFill>
                <a:latin typeface="Roboto Condensed"/>
              </a:rPr>
              <a:t> </a:t>
            </a:r>
            <a:r>
              <a:rPr lang="en-US" sz="4700" spc="-23" dirty="0" err="1">
                <a:solidFill>
                  <a:srgbClr val="804E1C"/>
                </a:solidFill>
                <a:latin typeface="Roboto Condensed"/>
              </a:rPr>
              <a:t>nguyên</a:t>
            </a:r>
            <a:r>
              <a:rPr lang="en-US" sz="4700" spc="-23" dirty="0">
                <a:solidFill>
                  <a:srgbClr val="804E1C"/>
                </a:solidFill>
                <a:latin typeface="Roboto Condensed"/>
              </a:rPr>
              <a:t> </a:t>
            </a:r>
            <a:r>
              <a:rPr lang="en-US" sz="4700" spc="-23" dirty="0" err="1">
                <a:solidFill>
                  <a:srgbClr val="804E1C"/>
                </a:solidFill>
                <a:latin typeface="Roboto Condensed"/>
              </a:rPr>
              <a:t>tắc</a:t>
            </a:r>
            <a:r>
              <a:rPr lang="en-US" sz="4700" spc="-23" dirty="0">
                <a:solidFill>
                  <a:srgbClr val="804E1C"/>
                </a:solidFill>
                <a:latin typeface="Roboto Condensed"/>
              </a:rPr>
              <a:t> </a:t>
            </a:r>
            <a:r>
              <a:rPr lang="en-US" sz="4700" spc="-23" dirty="0" err="1">
                <a:solidFill>
                  <a:srgbClr val="804E1C"/>
                </a:solidFill>
                <a:latin typeface="Roboto Condensed"/>
              </a:rPr>
              <a:t>ghi</a:t>
            </a:r>
            <a:r>
              <a:rPr lang="en-US" sz="4700" spc="-23" dirty="0">
                <a:solidFill>
                  <a:srgbClr val="804E1C"/>
                </a:solidFill>
                <a:latin typeface="Roboto Condensed"/>
              </a:rPr>
              <a:t> </a:t>
            </a:r>
            <a:r>
              <a:rPr lang="en-US" sz="4700" spc="-23" dirty="0" err="1">
                <a:solidFill>
                  <a:srgbClr val="804E1C"/>
                </a:solidFill>
                <a:latin typeface="Roboto Condensed"/>
              </a:rPr>
              <a:t>âm</a:t>
            </a:r>
            <a:r>
              <a:rPr lang="en-US" sz="4700" spc="-23" dirty="0">
                <a:solidFill>
                  <a:srgbClr val="804E1C"/>
                </a:solidFill>
                <a:latin typeface="Roboto Condensed"/>
              </a:rPr>
              <a:t> (</a:t>
            </a:r>
            <a:r>
              <a:rPr lang="en-US" sz="4700" spc="-23" dirty="0" err="1">
                <a:solidFill>
                  <a:srgbClr val="804E1C"/>
                </a:solidFill>
                <a:latin typeface="Roboto Condensed"/>
              </a:rPr>
              <a:t>ghi</a:t>
            </a:r>
            <a:r>
              <a:rPr lang="en-US" sz="4700" spc="-23" dirty="0">
                <a:solidFill>
                  <a:srgbClr val="804E1C"/>
                </a:solidFill>
                <a:latin typeface="Roboto Condensed"/>
              </a:rPr>
              <a:t> </a:t>
            </a:r>
            <a:r>
              <a:rPr lang="en-US" sz="4700" spc="-23" dirty="0" err="1">
                <a:solidFill>
                  <a:srgbClr val="804E1C"/>
                </a:solidFill>
                <a:latin typeface="Roboto Condensed"/>
              </a:rPr>
              <a:t>âm</a:t>
            </a:r>
            <a:r>
              <a:rPr lang="en-US" sz="4700" spc="-23" dirty="0">
                <a:solidFill>
                  <a:srgbClr val="804E1C"/>
                </a:solidFill>
                <a:latin typeface="Roboto Condensed"/>
              </a:rPr>
              <a:t> </a:t>
            </a:r>
            <a:r>
              <a:rPr lang="en-US" sz="4700" spc="-23" dirty="0" err="1">
                <a:solidFill>
                  <a:srgbClr val="804E1C"/>
                </a:solidFill>
                <a:latin typeface="Roboto Condensed"/>
              </a:rPr>
              <a:t>tiết</a:t>
            </a:r>
            <a:r>
              <a:rPr lang="en-US" sz="4700" spc="-23" dirty="0">
                <a:solidFill>
                  <a:srgbClr val="804E1C"/>
                </a:solidFill>
                <a:latin typeface="Roboto Condensed"/>
              </a:rPr>
              <a:t>).</a:t>
            </a:r>
          </a:p>
        </p:txBody>
      </p:sp>
      <p:sp>
        <p:nvSpPr>
          <p:cNvPr id="9" name="TextBox 9"/>
          <p:cNvSpPr txBox="1"/>
          <p:nvPr/>
        </p:nvSpPr>
        <p:spPr>
          <a:xfrm>
            <a:off x="532576" y="4721407"/>
            <a:ext cx="8436218" cy="1332927"/>
          </a:xfrm>
          <a:prstGeom prst="rect">
            <a:avLst/>
          </a:prstGeom>
        </p:spPr>
        <p:txBody>
          <a:bodyPr lIns="0" tIns="0" rIns="0" bIns="0" rtlCol="0" anchor="t">
            <a:spAutoFit/>
          </a:bodyPr>
          <a:lstStyle/>
          <a:p>
            <a:pPr algn="ctr">
              <a:lnSpc>
                <a:spcPts val="10165"/>
              </a:lnSpc>
            </a:pPr>
            <a:r>
              <a:rPr lang="en-US" sz="7530" spc="-37" dirty="0">
                <a:solidFill>
                  <a:srgbClr val="804E1C"/>
                </a:solidFill>
                <a:latin typeface="#9Slide05 IcielSanelma"/>
              </a:rPr>
              <a:t>b. </a:t>
            </a:r>
            <a:r>
              <a:rPr lang="en-US" sz="7530" spc="-37" dirty="0" err="1">
                <a:solidFill>
                  <a:srgbClr val="804E1C"/>
                </a:solidFill>
                <a:latin typeface="#9Slide05 IcielSanelma"/>
              </a:rPr>
              <a:t>Thời</a:t>
            </a:r>
            <a:r>
              <a:rPr lang="en-US" sz="7530" spc="-37" dirty="0">
                <a:solidFill>
                  <a:srgbClr val="804E1C"/>
                </a:solidFill>
                <a:latin typeface="#9Slide05 IcielSanelma"/>
              </a:rPr>
              <a:t> </a:t>
            </a:r>
            <a:r>
              <a:rPr lang="en-US" sz="7530" spc="-37" dirty="0" err="1">
                <a:solidFill>
                  <a:srgbClr val="804E1C"/>
                </a:solidFill>
                <a:latin typeface="#9Slide05 IcielSanelma"/>
              </a:rPr>
              <a:t>gian</a:t>
            </a:r>
            <a:r>
              <a:rPr lang="en-US" sz="7530" spc="-37" dirty="0">
                <a:solidFill>
                  <a:srgbClr val="804E1C"/>
                </a:solidFill>
                <a:latin typeface="#9Slide05 IcielSanelma"/>
              </a:rPr>
              <a:t> </a:t>
            </a:r>
            <a:r>
              <a:rPr lang="en-US" sz="7530" spc="-37" dirty="0" err="1">
                <a:solidFill>
                  <a:srgbClr val="804E1C"/>
                </a:solidFill>
                <a:latin typeface="#9Slide05 IcielSanelma"/>
              </a:rPr>
              <a:t>hình</a:t>
            </a:r>
            <a:r>
              <a:rPr lang="en-US" sz="7530" spc="-37" dirty="0">
                <a:solidFill>
                  <a:srgbClr val="804E1C"/>
                </a:solidFill>
                <a:latin typeface="#9Slide05 IcielSanelma"/>
              </a:rPr>
              <a:t> </a:t>
            </a:r>
            <a:r>
              <a:rPr lang="en-US" sz="7530" spc="-37" dirty="0" err="1">
                <a:solidFill>
                  <a:srgbClr val="804E1C"/>
                </a:solidFill>
                <a:latin typeface="#9Slide05 IcielSanelma"/>
              </a:rPr>
              <a:t>thành</a:t>
            </a:r>
            <a:endParaRPr lang="en-US" sz="7530" spc="-37" dirty="0">
              <a:solidFill>
                <a:srgbClr val="804E1C"/>
              </a:solidFill>
              <a:latin typeface="#9Slide05 IcielSanelma"/>
            </a:endParaRPr>
          </a:p>
        </p:txBody>
      </p:sp>
      <p:sp>
        <p:nvSpPr>
          <p:cNvPr id="10" name="TextBox 10"/>
          <p:cNvSpPr txBox="1"/>
          <p:nvPr/>
        </p:nvSpPr>
        <p:spPr>
          <a:xfrm>
            <a:off x="1198705" y="5978134"/>
            <a:ext cx="16624203" cy="786765"/>
          </a:xfrm>
          <a:prstGeom prst="rect">
            <a:avLst/>
          </a:prstGeom>
        </p:spPr>
        <p:txBody>
          <a:bodyPr lIns="0" tIns="0" rIns="0" bIns="0" rtlCol="0" anchor="t">
            <a:spAutoFit/>
          </a:bodyPr>
          <a:lstStyle/>
          <a:p>
            <a:pPr marL="1014731" lvl="1" indent="-507365" algn="l">
              <a:lnSpc>
                <a:spcPts val="6345"/>
              </a:lnSpc>
              <a:buFont typeface="Arial"/>
              <a:buChar char="•"/>
            </a:pPr>
            <a:r>
              <a:rPr lang="en-US" sz="4700" spc="-23" dirty="0" err="1">
                <a:solidFill>
                  <a:srgbClr val="804E1C"/>
                </a:solidFill>
                <a:latin typeface="Roboto Condensed"/>
              </a:rPr>
              <a:t>Khoảng</a:t>
            </a:r>
            <a:r>
              <a:rPr lang="en-US" sz="4700" spc="-23" dirty="0">
                <a:solidFill>
                  <a:srgbClr val="804E1C"/>
                </a:solidFill>
                <a:latin typeface="Roboto Condensed"/>
              </a:rPr>
              <a:t> </a:t>
            </a:r>
            <a:r>
              <a:rPr lang="en-US" sz="4700" spc="-23" dirty="0" err="1">
                <a:solidFill>
                  <a:srgbClr val="804E1C"/>
                </a:solidFill>
                <a:latin typeface="Roboto Condensed"/>
              </a:rPr>
              <a:t>thế</a:t>
            </a:r>
            <a:r>
              <a:rPr lang="en-US" sz="4700" spc="-23" dirty="0">
                <a:solidFill>
                  <a:srgbClr val="804E1C"/>
                </a:solidFill>
                <a:latin typeface="Roboto Condensed"/>
              </a:rPr>
              <a:t> </a:t>
            </a:r>
            <a:r>
              <a:rPr lang="en-US" sz="4700" spc="-23" dirty="0" err="1">
                <a:solidFill>
                  <a:srgbClr val="804E1C"/>
                </a:solidFill>
                <a:latin typeface="Roboto Condensed"/>
              </a:rPr>
              <a:t>kỉ</a:t>
            </a:r>
            <a:r>
              <a:rPr lang="en-US" sz="4700" spc="-23" dirty="0">
                <a:solidFill>
                  <a:srgbClr val="804E1C"/>
                </a:solidFill>
                <a:latin typeface="Roboto Condensed"/>
              </a:rPr>
              <a:t> X</a:t>
            </a:r>
          </a:p>
        </p:txBody>
      </p:sp>
      <p:sp>
        <p:nvSpPr>
          <p:cNvPr id="11" name="TextBox 11"/>
          <p:cNvSpPr txBox="1"/>
          <p:nvPr/>
        </p:nvSpPr>
        <p:spPr>
          <a:xfrm>
            <a:off x="217653" y="1323513"/>
            <a:ext cx="8436218" cy="1332927"/>
          </a:xfrm>
          <a:prstGeom prst="rect">
            <a:avLst/>
          </a:prstGeom>
        </p:spPr>
        <p:txBody>
          <a:bodyPr lIns="0" tIns="0" rIns="0" bIns="0" rtlCol="0" anchor="t">
            <a:spAutoFit/>
          </a:bodyPr>
          <a:lstStyle/>
          <a:p>
            <a:pPr marL="1625743" lvl="1" indent="-812872" algn="l">
              <a:lnSpc>
                <a:spcPts val="10165"/>
              </a:lnSpc>
              <a:buAutoNum type="arabicPeriod"/>
            </a:pPr>
            <a:r>
              <a:rPr lang="en-US" sz="7530" spc="-37" dirty="0">
                <a:solidFill>
                  <a:srgbClr val="C35637"/>
                </a:solidFill>
                <a:latin typeface="#9Slide05 IcielSanelma"/>
              </a:rPr>
              <a:t>Tri </a:t>
            </a:r>
            <a:r>
              <a:rPr lang="en-US" sz="7530" spc="-37" dirty="0" err="1">
                <a:solidFill>
                  <a:srgbClr val="C35637"/>
                </a:solidFill>
                <a:latin typeface="#9Slide05 IcielSanelma"/>
              </a:rPr>
              <a:t>thức</a:t>
            </a:r>
            <a:r>
              <a:rPr lang="en-US" sz="7530" spc="-37" dirty="0">
                <a:solidFill>
                  <a:srgbClr val="C35637"/>
                </a:solidFill>
                <a:latin typeface="#9Slide05 IcielSanelma"/>
              </a:rPr>
              <a:t> </a:t>
            </a:r>
            <a:r>
              <a:rPr lang="en-US" sz="7530" spc="-37" dirty="0" err="1">
                <a:solidFill>
                  <a:srgbClr val="C35637"/>
                </a:solidFill>
                <a:latin typeface="#9Slide05 IcielSanelma"/>
              </a:rPr>
              <a:t>tiếng</a:t>
            </a:r>
            <a:r>
              <a:rPr lang="en-US" sz="7530" spc="-37" dirty="0">
                <a:solidFill>
                  <a:srgbClr val="C35637"/>
                </a:solidFill>
                <a:latin typeface="#9Slide05 IcielSanelma"/>
              </a:rPr>
              <a:t> </a:t>
            </a:r>
            <a:r>
              <a:rPr lang="en-US" sz="7530" spc="-37" dirty="0" err="1">
                <a:solidFill>
                  <a:srgbClr val="C35637"/>
                </a:solidFill>
                <a:latin typeface="#9Slide05 IcielSanelma"/>
              </a:rPr>
              <a:t>Việt</a:t>
            </a:r>
            <a:endParaRPr lang="en-US" sz="7530" spc="-37" dirty="0">
              <a:solidFill>
                <a:srgbClr val="C35637"/>
              </a:solidFill>
              <a:latin typeface="#9Slide05 IcielSanelma"/>
            </a:endParaRPr>
          </a:p>
        </p:txBody>
      </p:sp>
      <p:sp>
        <p:nvSpPr>
          <p:cNvPr id="12" name="Freeform 12"/>
          <p:cNvSpPr/>
          <p:nvPr/>
        </p:nvSpPr>
        <p:spPr>
          <a:xfrm>
            <a:off x="354444" y="6609642"/>
            <a:ext cx="17579111" cy="3757535"/>
          </a:xfrm>
          <a:custGeom>
            <a:avLst/>
            <a:gdLst/>
            <a:ahLst/>
            <a:cxnLst/>
            <a:rect l="l" t="t" r="r" b="b"/>
            <a:pathLst>
              <a:path w="17579111" h="3757535">
                <a:moveTo>
                  <a:pt x="0" y="0"/>
                </a:moveTo>
                <a:lnTo>
                  <a:pt x="17579112" y="0"/>
                </a:lnTo>
                <a:lnTo>
                  <a:pt x="17579112" y="3757535"/>
                </a:lnTo>
                <a:lnTo>
                  <a:pt x="0" y="3757535"/>
                </a:lnTo>
                <a:lnTo>
                  <a:pt x="0" y="0"/>
                </a:lnTo>
                <a:close/>
              </a:path>
            </a:pathLst>
          </a:custGeom>
          <a:blipFill>
            <a:blip r:embed="rId7">
              <a:alphaModFix amt="84000"/>
              <a:extLst>
                <a:ext uri="{96DAC541-7B7A-43D3-8B79-37D633B846F1}">
                  <asvg:svgBlip xmlns:asvg="http://schemas.microsoft.com/office/drawing/2016/SVG/main" xmlns="" r:embed="rId8"/>
                </a:ext>
              </a:extLst>
            </a:blip>
            <a:stretch>
              <a:fillRect/>
            </a:stretch>
          </a:blipFill>
        </p:spPr>
      </p:sp>
      <p:sp>
        <p:nvSpPr>
          <p:cNvPr id="13" name="Freeform 13"/>
          <p:cNvSpPr/>
          <p:nvPr/>
        </p:nvSpPr>
        <p:spPr>
          <a:xfrm>
            <a:off x="4936790" y="245977"/>
            <a:ext cx="8942989" cy="8931811"/>
          </a:xfrm>
          <a:custGeom>
            <a:avLst/>
            <a:gdLst/>
            <a:ahLst/>
            <a:cxnLst/>
            <a:rect l="l" t="t" r="r" b="b"/>
            <a:pathLst>
              <a:path w="8942989" h="8931811">
                <a:moveTo>
                  <a:pt x="0" y="0"/>
                </a:moveTo>
                <a:lnTo>
                  <a:pt x="8942989" y="0"/>
                </a:lnTo>
                <a:lnTo>
                  <a:pt x="8942989" y="8931810"/>
                </a:lnTo>
                <a:lnTo>
                  <a:pt x="0" y="8931810"/>
                </a:lnTo>
                <a:lnTo>
                  <a:pt x="0" y="0"/>
                </a:lnTo>
                <a:close/>
              </a:path>
            </a:pathLst>
          </a:custGeom>
          <a:blipFill>
            <a:blip r:embed="rId9">
              <a:alphaModFix amt="14000"/>
              <a:extLst>
                <a:ext uri="{96DAC541-7B7A-43D3-8B79-37D633B846F1}">
                  <asvg:svgBlip xmlns:asvg="http://schemas.microsoft.com/office/drawing/2016/SVG/main" xmlns="" r:embed="rId10"/>
                </a:ext>
              </a:extLst>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65092" y="372492"/>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sp>
        <p:nvSpPr>
          <p:cNvPr id="7" name="TextBox 7"/>
          <p:cNvSpPr txBox="1"/>
          <p:nvPr/>
        </p:nvSpPr>
        <p:spPr>
          <a:xfrm>
            <a:off x="465092" y="1443884"/>
            <a:ext cx="8436218" cy="1332927"/>
          </a:xfrm>
          <a:prstGeom prst="rect">
            <a:avLst/>
          </a:prstGeom>
        </p:spPr>
        <p:txBody>
          <a:bodyPr lIns="0" tIns="0" rIns="0" bIns="0" rtlCol="0" anchor="t">
            <a:spAutoFit/>
          </a:bodyPr>
          <a:lstStyle/>
          <a:p>
            <a:pPr algn="ctr">
              <a:lnSpc>
                <a:spcPts val="10165"/>
              </a:lnSpc>
            </a:pPr>
            <a:r>
              <a:rPr lang="en-US" sz="7530" spc="-37" dirty="0">
                <a:solidFill>
                  <a:srgbClr val="804E1C"/>
                </a:solidFill>
                <a:latin typeface="#9Slide05 IcielSanelma"/>
              </a:rPr>
              <a:t>c. </a:t>
            </a:r>
            <a:r>
              <a:rPr lang="en-US" sz="7530" spc="-37" dirty="0" err="1">
                <a:solidFill>
                  <a:srgbClr val="804E1C"/>
                </a:solidFill>
                <a:latin typeface="#9Slide05 IcielSanelma"/>
              </a:rPr>
              <a:t>Phương</a:t>
            </a:r>
            <a:r>
              <a:rPr lang="en-US" sz="7530" spc="-37" dirty="0">
                <a:solidFill>
                  <a:srgbClr val="804E1C"/>
                </a:solidFill>
                <a:latin typeface="#9Slide05 IcielSanelma"/>
              </a:rPr>
              <a:t> </a:t>
            </a:r>
            <a:r>
              <a:rPr lang="en-US" sz="7530" spc="-37" dirty="0" err="1">
                <a:solidFill>
                  <a:srgbClr val="804E1C"/>
                </a:solidFill>
                <a:latin typeface="#9Slide05 IcielSanelma"/>
              </a:rPr>
              <a:t>thức</a:t>
            </a:r>
            <a:r>
              <a:rPr lang="en-US" sz="7530" spc="-37" dirty="0">
                <a:solidFill>
                  <a:srgbClr val="804E1C"/>
                </a:solidFill>
                <a:latin typeface="#9Slide05 IcielSanelma"/>
              </a:rPr>
              <a:t> </a:t>
            </a:r>
            <a:r>
              <a:rPr lang="en-US" sz="7530" spc="-37" dirty="0" err="1">
                <a:solidFill>
                  <a:srgbClr val="804E1C"/>
                </a:solidFill>
                <a:latin typeface="#9Slide05 IcielSanelma"/>
              </a:rPr>
              <a:t>cấu</a:t>
            </a:r>
            <a:r>
              <a:rPr lang="en-US" sz="7530" spc="-37" dirty="0">
                <a:solidFill>
                  <a:srgbClr val="804E1C"/>
                </a:solidFill>
                <a:latin typeface="#9Slide05 IcielSanelma"/>
              </a:rPr>
              <a:t> </a:t>
            </a:r>
            <a:r>
              <a:rPr lang="en-US" sz="7530" spc="-37" dirty="0" err="1">
                <a:solidFill>
                  <a:srgbClr val="804E1C"/>
                </a:solidFill>
                <a:latin typeface="#9Slide05 IcielSanelma"/>
              </a:rPr>
              <a:t>tạo</a:t>
            </a:r>
            <a:endParaRPr lang="en-US" sz="7530" spc="-37" dirty="0">
              <a:solidFill>
                <a:srgbClr val="804E1C"/>
              </a:solidFill>
              <a:latin typeface="#9Slide05 IcielSanelma"/>
            </a:endParaRPr>
          </a:p>
        </p:txBody>
      </p:sp>
      <p:sp>
        <p:nvSpPr>
          <p:cNvPr id="8" name="TextBox 8"/>
          <p:cNvSpPr txBox="1"/>
          <p:nvPr/>
        </p:nvSpPr>
        <p:spPr>
          <a:xfrm>
            <a:off x="1028700" y="2700611"/>
            <a:ext cx="16624203" cy="1497330"/>
          </a:xfrm>
          <a:prstGeom prst="rect">
            <a:avLst/>
          </a:prstGeom>
        </p:spPr>
        <p:txBody>
          <a:bodyPr lIns="0" tIns="0" rIns="0" bIns="0" rtlCol="0" anchor="t">
            <a:spAutoFit/>
          </a:bodyPr>
          <a:lstStyle/>
          <a:p>
            <a:pPr marL="949962" lvl="1" indent="-474981" algn="l">
              <a:lnSpc>
                <a:spcPts val="5940"/>
              </a:lnSpc>
              <a:buFont typeface="Arial"/>
              <a:buChar char="•"/>
            </a:pPr>
            <a:r>
              <a:rPr lang="en-US" sz="4400" spc="-22" dirty="0" err="1">
                <a:solidFill>
                  <a:srgbClr val="804E1C"/>
                </a:solidFill>
                <a:latin typeface="Roboto Condensed"/>
              </a:rPr>
              <a:t>Phương</a:t>
            </a:r>
            <a:r>
              <a:rPr lang="en-US" sz="4400" spc="-22" dirty="0">
                <a:solidFill>
                  <a:srgbClr val="804E1C"/>
                </a:solidFill>
                <a:latin typeface="Roboto Condensed"/>
              </a:rPr>
              <a:t> </a:t>
            </a:r>
            <a:r>
              <a:rPr lang="en-US" sz="4400" spc="-22" dirty="0" err="1">
                <a:solidFill>
                  <a:srgbClr val="804E1C"/>
                </a:solidFill>
                <a:latin typeface="Roboto Condensed"/>
              </a:rPr>
              <a:t>thức</a:t>
            </a:r>
            <a:r>
              <a:rPr lang="en-US" sz="4400" spc="-22" dirty="0">
                <a:solidFill>
                  <a:srgbClr val="804E1C"/>
                </a:solidFill>
                <a:latin typeface="Roboto Condensed"/>
              </a:rPr>
              <a:t> </a:t>
            </a:r>
            <a:r>
              <a:rPr lang="en-US" sz="4400" spc="-22" dirty="0" err="1">
                <a:solidFill>
                  <a:srgbClr val="804E1C"/>
                </a:solidFill>
                <a:latin typeface="Roboto Condensed"/>
              </a:rPr>
              <a:t>vay</a:t>
            </a:r>
            <a:r>
              <a:rPr lang="en-US" sz="4400" spc="-22" dirty="0">
                <a:solidFill>
                  <a:srgbClr val="804E1C"/>
                </a:solidFill>
                <a:latin typeface="Roboto Condensed"/>
              </a:rPr>
              <a:t> </a:t>
            </a:r>
            <a:r>
              <a:rPr lang="en-US" sz="4400" spc="-22" dirty="0" err="1">
                <a:solidFill>
                  <a:srgbClr val="804E1C"/>
                </a:solidFill>
                <a:latin typeface="Roboto Condensed"/>
              </a:rPr>
              <a:t>mượn</a:t>
            </a:r>
            <a:r>
              <a:rPr lang="en-US" sz="4400" spc="-22" dirty="0">
                <a:solidFill>
                  <a:srgbClr val="804E1C"/>
                </a:solidFill>
                <a:latin typeface="Roboto Condensed"/>
              </a:rPr>
              <a:t>: </a:t>
            </a:r>
            <a:r>
              <a:rPr lang="en-US" sz="4400" spc="-22" dirty="0" err="1">
                <a:solidFill>
                  <a:srgbClr val="804E1C"/>
                </a:solidFill>
                <a:latin typeface="Roboto Condensed"/>
              </a:rPr>
              <a:t>Dùng</a:t>
            </a:r>
            <a:r>
              <a:rPr lang="en-US" sz="4400" spc="-22" dirty="0">
                <a:solidFill>
                  <a:srgbClr val="804E1C"/>
                </a:solidFill>
                <a:latin typeface="Roboto Condensed"/>
              </a:rPr>
              <a:t> </a:t>
            </a:r>
            <a:r>
              <a:rPr lang="en-US" sz="4400" spc="-22" dirty="0" err="1">
                <a:solidFill>
                  <a:srgbClr val="804E1C"/>
                </a:solidFill>
                <a:latin typeface="Roboto Condensed"/>
              </a:rPr>
              <a:t>một</a:t>
            </a:r>
            <a:r>
              <a:rPr lang="en-US" sz="4400" spc="-22" dirty="0">
                <a:solidFill>
                  <a:srgbClr val="804E1C"/>
                </a:solidFill>
                <a:latin typeface="Roboto Condensed"/>
              </a:rPr>
              <a:t> </a:t>
            </a:r>
            <a:r>
              <a:rPr lang="en-US" sz="4400" spc="-22" dirty="0" err="1">
                <a:solidFill>
                  <a:srgbClr val="804E1C"/>
                </a:solidFill>
                <a:latin typeface="Roboto Condensed"/>
              </a:rPr>
              <a:t>chữ</a:t>
            </a:r>
            <a:r>
              <a:rPr lang="en-US" sz="4400" spc="-22" dirty="0">
                <a:solidFill>
                  <a:srgbClr val="804E1C"/>
                </a:solidFill>
                <a:latin typeface="Roboto Condensed"/>
              </a:rPr>
              <a:t> </a:t>
            </a:r>
            <a:r>
              <a:rPr lang="en-US" sz="4400" spc="-22" dirty="0" err="1">
                <a:solidFill>
                  <a:srgbClr val="804E1C"/>
                </a:solidFill>
                <a:latin typeface="Roboto Condensed"/>
              </a:rPr>
              <a:t>Hán</a:t>
            </a:r>
            <a:r>
              <a:rPr lang="en-US" sz="4400" spc="-22" dirty="0">
                <a:solidFill>
                  <a:srgbClr val="804E1C"/>
                </a:solidFill>
                <a:latin typeface="Roboto Condensed"/>
              </a:rPr>
              <a:t> </a:t>
            </a:r>
            <a:r>
              <a:rPr lang="en-US" sz="4400" spc="-22" dirty="0" err="1">
                <a:solidFill>
                  <a:srgbClr val="804E1C"/>
                </a:solidFill>
                <a:latin typeface="Roboto Condensed"/>
              </a:rPr>
              <a:t>có</a:t>
            </a:r>
            <a:r>
              <a:rPr lang="en-US" sz="4400" spc="-22" dirty="0">
                <a:solidFill>
                  <a:srgbClr val="804E1C"/>
                </a:solidFill>
                <a:latin typeface="Roboto Condensed"/>
              </a:rPr>
              <a:t> </a:t>
            </a:r>
            <a:r>
              <a:rPr lang="en-US" sz="4400" spc="-22" dirty="0" err="1">
                <a:solidFill>
                  <a:srgbClr val="804E1C"/>
                </a:solidFill>
                <a:latin typeface="Roboto Condensed"/>
              </a:rPr>
              <a:t>sẵn</a:t>
            </a:r>
            <a:r>
              <a:rPr lang="en-US" sz="4400" spc="-22" dirty="0">
                <a:solidFill>
                  <a:srgbClr val="804E1C"/>
                </a:solidFill>
                <a:latin typeface="Roboto Condensed"/>
              </a:rPr>
              <a:t> </a:t>
            </a:r>
            <a:r>
              <a:rPr lang="en-US" sz="4400" spc="-22" dirty="0" err="1">
                <a:solidFill>
                  <a:srgbClr val="804E1C"/>
                </a:solidFill>
                <a:latin typeface="Roboto Condensed"/>
              </a:rPr>
              <a:t>để</a:t>
            </a:r>
            <a:r>
              <a:rPr lang="en-US" sz="4400" spc="-22" dirty="0">
                <a:solidFill>
                  <a:srgbClr val="804E1C"/>
                </a:solidFill>
                <a:latin typeface="Roboto Condensed"/>
              </a:rPr>
              <a:t> </a:t>
            </a:r>
            <a:r>
              <a:rPr lang="en-US" sz="4400" spc="-22" dirty="0" err="1">
                <a:solidFill>
                  <a:srgbClr val="804E1C"/>
                </a:solidFill>
                <a:latin typeface="Roboto Condensed"/>
              </a:rPr>
              <a:t>ghi</a:t>
            </a:r>
            <a:r>
              <a:rPr lang="en-US" sz="4400" spc="-22" dirty="0">
                <a:solidFill>
                  <a:srgbClr val="804E1C"/>
                </a:solidFill>
                <a:latin typeface="Roboto Condensed"/>
              </a:rPr>
              <a:t> </a:t>
            </a:r>
            <a:r>
              <a:rPr lang="en-US" sz="4400" spc="-22" dirty="0" err="1">
                <a:solidFill>
                  <a:srgbClr val="804E1C"/>
                </a:solidFill>
                <a:latin typeface="Roboto Condensed"/>
              </a:rPr>
              <a:t>một</a:t>
            </a:r>
            <a:r>
              <a:rPr lang="en-US" sz="4400" spc="-22" dirty="0">
                <a:solidFill>
                  <a:srgbClr val="804E1C"/>
                </a:solidFill>
                <a:latin typeface="Roboto Condensed"/>
              </a:rPr>
              <a:t> </a:t>
            </a:r>
            <a:r>
              <a:rPr lang="en-US" sz="4400" spc="-22" dirty="0" err="1">
                <a:solidFill>
                  <a:srgbClr val="804E1C"/>
                </a:solidFill>
                <a:latin typeface="Roboto Condensed"/>
              </a:rPr>
              <a:t>âm</a:t>
            </a:r>
            <a:r>
              <a:rPr lang="en-US" sz="4400" spc="-22" dirty="0">
                <a:solidFill>
                  <a:srgbClr val="804E1C"/>
                </a:solidFill>
                <a:latin typeface="Roboto Condensed"/>
              </a:rPr>
              <a:t> </a:t>
            </a:r>
            <a:r>
              <a:rPr lang="en-US" sz="4400" spc="-22" dirty="0" err="1">
                <a:solidFill>
                  <a:srgbClr val="804E1C"/>
                </a:solidFill>
                <a:latin typeface="Roboto Condensed"/>
              </a:rPr>
              <a:t>tiết</a:t>
            </a:r>
            <a:r>
              <a:rPr lang="en-US" sz="4400" spc="-22" dirty="0">
                <a:solidFill>
                  <a:srgbClr val="804E1C"/>
                </a:solidFill>
                <a:latin typeface="Roboto Condensed"/>
              </a:rPr>
              <a:t> </a:t>
            </a:r>
            <a:r>
              <a:rPr lang="en-US" sz="4400" spc="-22" dirty="0" err="1">
                <a:solidFill>
                  <a:srgbClr val="804E1C"/>
                </a:solidFill>
                <a:latin typeface="Roboto Condensed"/>
              </a:rPr>
              <a:t>tiếng</a:t>
            </a:r>
            <a:r>
              <a:rPr lang="en-US" sz="4400" spc="-22" dirty="0">
                <a:solidFill>
                  <a:srgbClr val="804E1C"/>
                </a:solidFill>
                <a:latin typeface="Roboto Condensed"/>
              </a:rPr>
              <a:t> </a:t>
            </a:r>
            <a:r>
              <a:rPr lang="en-US" sz="4400" spc="-22" dirty="0" err="1">
                <a:solidFill>
                  <a:srgbClr val="804E1C"/>
                </a:solidFill>
                <a:latin typeface="Roboto Condensed"/>
              </a:rPr>
              <a:t>Việt</a:t>
            </a:r>
            <a:r>
              <a:rPr lang="en-US" sz="4400" spc="-22" dirty="0">
                <a:solidFill>
                  <a:srgbClr val="804E1C"/>
                </a:solidFill>
                <a:latin typeface="Roboto Condensed"/>
              </a:rPr>
              <a:t> </a:t>
            </a:r>
            <a:r>
              <a:rPr lang="en-US" sz="4400" spc="-22" dirty="0" err="1">
                <a:solidFill>
                  <a:srgbClr val="804E1C"/>
                </a:solidFill>
                <a:latin typeface="Roboto Condensed"/>
              </a:rPr>
              <a:t>giống</a:t>
            </a:r>
            <a:r>
              <a:rPr lang="en-US" sz="4400" spc="-22" dirty="0">
                <a:solidFill>
                  <a:srgbClr val="804E1C"/>
                </a:solidFill>
                <a:latin typeface="Roboto Condensed"/>
              </a:rPr>
              <a:t> </a:t>
            </a:r>
            <a:r>
              <a:rPr lang="en-US" sz="4400" spc="-22" dirty="0" err="1">
                <a:solidFill>
                  <a:srgbClr val="804E1C"/>
                </a:solidFill>
                <a:latin typeface="Roboto Condensed"/>
              </a:rPr>
              <a:t>hoặc</a:t>
            </a:r>
            <a:r>
              <a:rPr lang="en-US" sz="4400" spc="-22" dirty="0">
                <a:solidFill>
                  <a:srgbClr val="804E1C"/>
                </a:solidFill>
                <a:latin typeface="Roboto Condensed"/>
              </a:rPr>
              <a:t> </a:t>
            </a:r>
            <a:r>
              <a:rPr lang="en-US" sz="4400" spc="-22" dirty="0" err="1">
                <a:solidFill>
                  <a:srgbClr val="804E1C"/>
                </a:solidFill>
                <a:latin typeface="Roboto Condensed"/>
              </a:rPr>
              <a:t>gần</a:t>
            </a:r>
            <a:r>
              <a:rPr lang="en-US" sz="4400" spc="-22" dirty="0">
                <a:solidFill>
                  <a:srgbClr val="804E1C"/>
                </a:solidFill>
                <a:latin typeface="Roboto Condensed"/>
              </a:rPr>
              <a:t> </a:t>
            </a:r>
            <a:r>
              <a:rPr lang="en-US" sz="4400" spc="-22" dirty="0" err="1">
                <a:solidFill>
                  <a:srgbClr val="804E1C"/>
                </a:solidFill>
                <a:latin typeface="Roboto Condensed"/>
              </a:rPr>
              <a:t>giống</a:t>
            </a:r>
            <a:r>
              <a:rPr lang="en-US" sz="4400" spc="-22" dirty="0">
                <a:solidFill>
                  <a:srgbClr val="804E1C"/>
                </a:solidFill>
                <a:latin typeface="Roboto Condensed"/>
              </a:rPr>
              <a:t> </a:t>
            </a:r>
            <a:r>
              <a:rPr lang="en-US" sz="4400" spc="-22" dirty="0" err="1">
                <a:solidFill>
                  <a:srgbClr val="804E1C"/>
                </a:solidFill>
                <a:latin typeface="Roboto Condensed"/>
              </a:rPr>
              <a:t>âm</a:t>
            </a:r>
            <a:r>
              <a:rPr lang="en-US" sz="4400" spc="-22" dirty="0">
                <a:solidFill>
                  <a:srgbClr val="804E1C"/>
                </a:solidFill>
                <a:latin typeface="Roboto Condensed"/>
              </a:rPr>
              <a:t> </a:t>
            </a:r>
            <a:r>
              <a:rPr lang="en-US" sz="4400" spc="-22" dirty="0" err="1">
                <a:solidFill>
                  <a:srgbClr val="804E1C"/>
                </a:solidFill>
                <a:latin typeface="Roboto Condensed"/>
              </a:rPr>
              <a:t>Hán</a:t>
            </a:r>
            <a:r>
              <a:rPr lang="en-US" sz="4400" spc="-22" dirty="0">
                <a:solidFill>
                  <a:srgbClr val="804E1C"/>
                </a:solidFill>
                <a:latin typeface="Roboto Condensed"/>
              </a:rPr>
              <a:t> </a:t>
            </a:r>
            <a:r>
              <a:rPr lang="en-US" sz="4400" spc="-22" dirty="0" err="1">
                <a:solidFill>
                  <a:srgbClr val="804E1C"/>
                </a:solidFill>
                <a:latin typeface="Roboto Condensed"/>
              </a:rPr>
              <a:t>Việt</a:t>
            </a:r>
            <a:r>
              <a:rPr lang="en-US" sz="4400" spc="-22" dirty="0">
                <a:solidFill>
                  <a:srgbClr val="804E1C"/>
                </a:solidFill>
                <a:latin typeface="Roboto Condensed"/>
              </a:rPr>
              <a:t> </a:t>
            </a:r>
            <a:r>
              <a:rPr lang="en-US" sz="4400" spc="-22" dirty="0" err="1">
                <a:solidFill>
                  <a:srgbClr val="804E1C"/>
                </a:solidFill>
                <a:latin typeface="Roboto Condensed"/>
              </a:rPr>
              <a:t>của</a:t>
            </a:r>
            <a:r>
              <a:rPr lang="en-US" sz="4400" spc="-22" dirty="0">
                <a:solidFill>
                  <a:srgbClr val="804E1C"/>
                </a:solidFill>
                <a:latin typeface="Roboto Condensed"/>
              </a:rPr>
              <a:t> </a:t>
            </a:r>
            <a:r>
              <a:rPr lang="en-US" sz="4400" spc="-22" dirty="0" err="1">
                <a:solidFill>
                  <a:srgbClr val="804E1C"/>
                </a:solidFill>
                <a:latin typeface="Roboto Condensed"/>
              </a:rPr>
              <a:t>chữ</a:t>
            </a:r>
            <a:r>
              <a:rPr lang="en-US" sz="4400" spc="-22" dirty="0">
                <a:solidFill>
                  <a:srgbClr val="804E1C"/>
                </a:solidFill>
                <a:latin typeface="Roboto Condensed"/>
              </a:rPr>
              <a:t> </a:t>
            </a:r>
            <a:r>
              <a:rPr lang="en-US" sz="4400" spc="-22" dirty="0" err="1">
                <a:solidFill>
                  <a:srgbClr val="804E1C"/>
                </a:solidFill>
                <a:latin typeface="Roboto Condensed"/>
              </a:rPr>
              <a:t>Hán</a:t>
            </a:r>
            <a:r>
              <a:rPr lang="en-US" sz="4400" spc="-22" dirty="0">
                <a:solidFill>
                  <a:srgbClr val="804E1C"/>
                </a:solidFill>
                <a:latin typeface="Roboto Condensed"/>
              </a:rPr>
              <a:t> </a:t>
            </a:r>
            <a:r>
              <a:rPr lang="en-US" sz="4400" spc="-22" dirty="0" err="1">
                <a:solidFill>
                  <a:srgbClr val="804E1C"/>
                </a:solidFill>
                <a:latin typeface="Roboto Condensed"/>
              </a:rPr>
              <a:t>đó</a:t>
            </a:r>
            <a:r>
              <a:rPr lang="en-US" sz="4400" spc="-22" dirty="0">
                <a:solidFill>
                  <a:srgbClr val="804E1C"/>
                </a:solidFill>
                <a:latin typeface="Roboto Condensed"/>
              </a:rPr>
              <a:t>.</a:t>
            </a:r>
          </a:p>
        </p:txBody>
      </p:sp>
      <p:sp>
        <p:nvSpPr>
          <p:cNvPr id="9" name="TextBox 9"/>
          <p:cNvSpPr txBox="1"/>
          <p:nvPr/>
        </p:nvSpPr>
        <p:spPr>
          <a:xfrm>
            <a:off x="1096182" y="4555535"/>
            <a:ext cx="16624203" cy="1533525"/>
          </a:xfrm>
          <a:prstGeom prst="rect">
            <a:avLst/>
          </a:prstGeom>
        </p:spPr>
        <p:txBody>
          <a:bodyPr lIns="0" tIns="0" rIns="0" bIns="0" rtlCol="0" anchor="t">
            <a:spAutoFit/>
          </a:bodyPr>
          <a:lstStyle/>
          <a:p>
            <a:pPr marL="971552" lvl="1" indent="-485776" algn="l">
              <a:lnSpc>
                <a:spcPts val="6075"/>
              </a:lnSpc>
              <a:buFont typeface="Arial"/>
              <a:buChar char="•"/>
            </a:pPr>
            <a:r>
              <a:rPr lang="en-US" sz="4500" spc="-22" dirty="0" err="1">
                <a:solidFill>
                  <a:srgbClr val="804E1C"/>
                </a:solidFill>
                <a:latin typeface="Roboto Condensed"/>
              </a:rPr>
              <a:t>Phương</a:t>
            </a:r>
            <a:r>
              <a:rPr lang="en-US" sz="4500" spc="-22" dirty="0">
                <a:solidFill>
                  <a:srgbClr val="804E1C"/>
                </a:solidFill>
                <a:latin typeface="Roboto Condensed"/>
              </a:rPr>
              <a:t> </a:t>
            </a:r>
            <a:r>
              <a:rPr lang="en-US" sz="4500" spc="-22" dirty="0" err="1">
                <a:solidFill>
                  <a:srgbClr val="804E1C"/>
                </a:solidFill>
                <a:latin typeface="Roboto Condensed"/>
              </a:rPr>
              <a:t>thức</a:t>
            </a:r>
            <a:r>
              <a:rPr lang="en-US" sz="4500" spc="-22" dirty="0">
                <a:solidFill>
                  <a:srgbClr val="804E1C"/>
                </a:solidFill>
                <a:latin typeface="Roboto Condensed"/>
              </a:rPr>
              <a:t> </a:t>
            </a:r>
            <a:r>
              <a:rPr lang="en-US" sz="4500" spc="-22" dirty="0" err="1">
                <a:solidFill>
                  <a:srgbClr val="804E1C"/>
                </a:solidFill>
                <a:latin typeface="Roboto Condensed"/>
              </a:rPr>
              <a:t>tự</a:t>
            </a:r>
            <a:r>
              <a:rPr lang="en-US" sz="4500" spc="-22" dirty="0">
                <a:solidFill>
                  <a:srgbClr val="804E1C"/>
                </a:solidFill>
                <a:latin typeface="Roboto Condensed"/>
              </a:rPr>
              <a:t> </a:t>
            </a:r>
            <a:r>
              <a:rPr lang="en-US" sz="4500" spc="-22" dirty="0" err="1">
                <a:solidFill>
                  <a:srgbClr val="804E1C"/>
                </a:solidFill>
                <a:latin typeface="Roboto Condensed"/>
              </a:rPr>
              <a:t>tạo</a:t>
            </a:r>
            <a:r>
              <a:rPr lang="en-US" sz="4500" spc="-22" dirty="0">
                <a:solidFill>
                  <a:srgbClr val="804E1C"/>
                </a:solidFill>
                <a:latin typeface="Roboto Condensed"/>
              </a:rPr>
              <a:t>: </a:t>
            </a:r>
            <a:r>
              <a:rPr lang="en-US" sz="4500" spc="-22" dirty="0" err="1">
                <a:solidFill>
                  <a:srgbClr val="804E1C"/>
                </a:solidFill>
                <a:latin typeface="Roboto Condensed"/>
              </a:rPr>
              <a:t>Kết</a:t>
            </a:r>
            <a:r>
              <a:rPr lang="en-US" sz="4500" spc="-22" dirty="0">
                <a:solidFill>
                  <a:srgbClr val="804E1C"/>
                </a:solidFill>
                <a:latin typeface="Roboto Condensed"/>
              </a:rPr>
              <a:t> </a:t>
            </a:r>
            <a:r>
              <a:rPr lang="en-US" sz="4500" spc="-22" dirty="0" err="1">
                <a:solidFill>
                  <a:srgbClr val="804E1C"/>
                </a:solidFill>
                <a:latin typeface="Roboto Condensed"/>
              </a:rPr>
              <a:t>hợp</a:t>
            </a:r>
            <a:r>
              <a:rPr lang="en-US" sz="4500" spc="-22" dirty="0">
                <a:solidFill>
                  <a:srgbClr val="804E1C"/>
                </a:solidFill>
                <a:latin typeface="Roboto Condensed"/>
              </a:rPr>
              <a:t> </a:t>
            </a:r>
            <a:r>
              <a:rPr lang="en-US" sz="4500" spc="-22" dirty="0" err="1">
                <a:solidFill>
                  <a:srgbClr val="804E1C"/>
                </a:solidFill>
                <a:latin typeface="Roboto Condensed"/>
              </a:rPr>
              <a:t>kí</a:t>
            </a:r>
            <a:r>
              <a:rPr lang="en-US" sz="4500" spc="-22" dirty="0">
                <a:solidFill>
                  <a:srgbClr val="804E1C"/>
                </a:solidFill>
                <a:latin typeface="Roboto Condensed"/>
              </a:rPr>
              <a:t> </a:t>
            </a:r>
            <a:r>
              <a:rPr lang="en-US" sz="4500" spc="-22" dirty="0" err="1">
                <a:solidFill>
                  <a:srgbClr val="804E1C"/>
                </a:solidFill>
                <a:latin typeface="Roboto Condensed"/>
              </a:rPr>
              <a:t>hiệu</a:t>
            </a:r>
            <a:r>
              <a:rPr lang="en-US" sz="4500" spc="-22" dirty="0">
                <a:solidFill>
                  <a:srgbClr val="804E1C"/>
                </a:solidFill>
                <a:latin typeface="Roboto Condensed"/>
              </a:rPr>
              <a:t> </a:t>
            </a:r>
            <a:r>
              <a:rPr lang="en-US" sz="4500" spc="-22" dirty="0" err="1">
                <a:solidFill>
                  <a:srgbClr val="804E1C"/>
                </a:solidFill>
                <a:latin typeface="Roboto Condensed"/>
              </a:rPr>
              <a:t>văn</a:t>
            </a:r>
            <a:r>
              <a:rPr lang="en-US" sz="4500" spc="-22" dirty="0">
                <a:solidFill>
                  <a:srgbClr val="804E1C"/>
                </a:solidFill>
                <a:latin typeface="Roboto Condensed"/>
              </a:rPr>
              <a:t> </a:t>
            </a:r>
            <a:r>
              <a:rPr lang="en-US" sz="4500" spc="-22" dirty="0" err="1">
                <a:solidFill>
                  <a:srgbClr val="804E1C"/>
                </a:solidFill>
                <a:latin typeface="Roboto Condensed"/>
              </a:rPr>
              <a:t>tự</a:t>
            </a:r>
            <a:r>
              <a:rPr lang="en-US" sz="4500" spc="-22" dirty="0">
                <a:solidFill>
                  <a:srgbClr val="804E1C"/>
                </a:solidFill>
                <a:latin typeface="Roboto Condensed"/>
              </a:rPr>
              <a:t> </a:t>
            </a:r>
            <a:r>
              <a:rPr lang="en-US" sz="4500" spc="-22" dirty="0" err="1">
                <a:solidFill>
                  <a:srgbClr val="804E1C"/>
                </a:solidFill>
                <a:latin typeface="Roboto Condensed"/>
              </a:rPr>
              <a:t>Hán</a:t>
            </a:r>
            <a:r>
              <a:rPr lang="en-US" sz="4500" spc="-22" dirty="0">
                <a:solidFill>
                  <a:srgbClr val="804E1C"/>
                </a:solidFill>
                <a:latin typeface="Roboto Condensed"/>
              </a:rPr>
              <a:t> </a:t>
            </a:r>
            <a:r>
              <a:rPr lang="en-US" sz="4500" spc="-22" dirty="0" err="1">
                <a:solidFill>
                  <a:srgbClr val="804E1C"/>
                </a:solidFill>
                <a:latin typeface="Roboto Condensed"/>
              </a:rPr>
              <a:t>với</a:t>
            </a:r>
            <a:r>
              <a:rPr lang="en-US" sz="4500" spc="-22" dirty="0">
                <a:solidFill>
                  <a:srgbClr val="804E1C"/>
                </a:solidFill>
                <a:latin typeface="Roboto Condensed"/>
              </a:rPr>
              <a:t> </a:t>
            </a:r>
            <a:r>
              <a:rPr lang="en-US" sz="4500" spc="-22" dirty="0" err="1">
                <a:solidFill>
                  <a:srgbClr val="804E1C"/>
                </a:solidFill>
                <a:latin typeface="Roboto Condensed"/>
              </a:rPr>
              <a:t>kí</a:t>
            </a:r>
            <a:r>
              <a:rPr lang="en-US" sz="4500" spc="-22" dirty="0">
                <a:solidFill>
                  <a:srgbClr val="804E1C"/>
                </a:solidFill>
                <a:latin typeface="Roboto Condensed"/>
              </a:rPr>
              <a:t> </a:t>
            </a:r>
            <a:r>
              <a:rPr lang="en-US" sz="4500" spc="-22" dirty="0" err="1">
                <a:solidFill>
                  <a:srgbClr val="804E1C"/>
                </a:solidFill>
                <a:latin typeface="Roboto Condensed"/>
              </a:rPr>
              <a:t>hiệu</a:t>
            </a:r>
            <a:r>
              <a:rPr lang="en-US" sz="4500" spc="-22" dirty="0">
                <a:solidFill>
                  <a:srgbClr val="804E1C"/>
                </a:solidFill>
                <a:latin typeface="Roboto Condensed"/>
              </a:rPr>
              <a:t> </a:t>
            </a:r>
            <a:r>
              <a:rPr lang="en-US" sz="4500" spc="-22" dirty="0" err="1">
                <a:solidFill>
                  <a:srgbClr val="804E1C"/>
                </a:solidFill>
                <a:latin typeface="Roboto Condensed"/>
              </a:rPr>
              <a:t>chỉnh</a:t>
            </a:r>
            <a:r>
              <a:rPr lang="en-US" sz="4500" spc="-22" dirty="0">
                <a:solidFill>
                  <a:srgbClr val="804E1C"/>
                </a:solidFill>
                <a:latin typeface="Roboto Condensed"/>
              </a:rPr>
              <a:t> </a:t>
            </a:r>
            <a:r>
              <a:rPr lang="en-US" sz="4500" spc="-22" dirty="0" err="1">
                <a:solidFill>
                  <a:srgbClr val="804E1C"/>
                </a:solidFill>
                <a:latin typeface="Roboto Condensed"/>
              </a:rPr>
              <a:t>âm</a:t>
            </a:r>
            <a:r>
              <a:rPr lang="en-US" sz="4500" spc="-22" dirty="0">
                <a:solidFill>
                  <a:srgbClr val="804E1C"/>
                </a:solidFill>
                <a:latin typeface="Roboto Condensed"/>
              </a:rPr>
              <a:t> </a:t>
            </a:r>
            <a:r>
              <a:rPr lang="en-US" sz="4500" spc="-22" dirty="0" err="1">
                <a:solidFill>
                  <a:srgbClr val="804E1C"/>
                </a:solidFill>
                <a:latin typeface="Roboto Condensed"/>
              </a:rPr>
              <a:t>để</a:t>
            </a:r>
            <a:r>
              <a:rPr lang="en-US" sz="4500" spc="-22" dirty="0">
                <a:solidFill>
                  <a:srgbClr val="804E1C"/>
                </a:solidFill>
                <a:latin typeface="Roboto Condensed"/>
              </a:rPr>
              <a:t> </a:t>
            </a:r>
            <a:r>
              <a:rPr lang="en-US" sz="4500" spc="-22" dirty="0" err="1">
                <a:solidFill>
                  <a:srgbClr val="804E1C"/>
                </a:solidFill>
                <a:latin typeface="Roboto Condensed"/>
              </a:rPr>
              <a:t>tạo</a:t>
            </a:r>
            <a:r>
              <a:rPr lang="en-US" sz="4500" spc="-22" dirty="0">
                <a:solidFill>
                  <a:srgbClr val="804E1C"/>
                </a:solidFill>
                <a:latin typeface="Roboto Condensed"/>
              </a:rPr>
              <a:t> ra </a:t>
            </a:r>
            <a:r>
              <a:rPr lang="en-US" sz="4500" spc="-22" dirty="0" err="1">
                <a:solidFill>
                  <a:srgbClr val="804E1C"/>
                </a:solidFill>
                <a:latin typeface="Roboto Condensed"/>
              </a:rPr>
              <a:t>một</a:t>
            </a:r>
            <a:r>
              <a:rPr lang="en-US" sz="4500" spc="-22" dirty="0">
                <a:solidFill>
                  <a:srgbClr val="804E1C"/>
                </a:solidFill>
                <a:latin typeface="Roboto Condensed"/>
              </a:rPr>
              <a:t> </a:t>
            </a:r>
            <a:r>
              <a:rPr lang="en-US" sz="4500" spc="-22" dirty="0" err="1">
                <a:solidFill>
                  <a:srgbClr val="804E1C"/>
                </a:solidFill>
                <a:latin typeface="Roboto Condensed"/>
              </a:rPr>
              <a:t>chữ</a:t>
            </a:r>
            <a:r>
              <a:rPr lang="en-US" sz="4500" spc="-22" dirty="0">
                <a:solidFill>
                  <a:srgbClr val="804E1C"/>
                </a:solidFill>
                <a:latin typeface="Roboto Condensed"/>
              </a:rPr>
              <a:t> </a:t>
            </a:r>
            <a:r>
              <a:rPr lang="en-US" sz="4500" spc="-22" dirty="0" err="1">
                <a:solidFill>
                  <a:srgbClr val="804E1C"/>
                </a:solidFill>
                <a:latin typeface="Roboto Condensed"/>
              </a:rPr>
              <a:t>Nôm</a:t>
            </a:r>
            <a:r>
              <a:rPr lang="en-US" sz="4500" spc="-22" dirty="0">
                <a:solidFill>
                  <a:srgbClr val="804E1C"/>
                </a:solidFill>
                <a:latin typeface="Roboto Condensed"/>
              </a:rPr>
              <a:t>.</a:t>
            </a:r>
          </a:p>
        </p:txBody>
      </p:sp>
      <p:sp>
        <p:nvSpPr>
          <p:cNvPr id="10" name="Freeform 10"/>
          <p:cNvSpPr/>
          <p:nvPr/>
        </p:nvSpPr>
        <p:spPr>
          <a:xfrm>
            <a:off x="0" y="6289961"/>
            <a:ext cx="18699597" cy="3997039"/>
          </a:xfrm>
          <a:custGeom>
            <a:avLst/>
            <a:gdLst/>
            <a:ahLst/>
            <a:cxnLst/>
            <a:rect l="l" t="t" r="r" b="b"/>
            <a:pathLst>
              <a:path w="18699597" h="3997039">
                <a:moveTo>
                  <a:pt x="0" y="0"/>
                </a:moveTo>
                <a:lnTo>
                  <a:pt x="18699597" y="0"/>
                </a:lnTo>
                <a:lnTo>
                  <a:pt x="18699597" y="3997039"/>
                </a:lnTo>
                <a:lnTo>
                  <a:pt x="0" y="3997039"/>
                </a:lnTo>
                <a:lnTo>
                  <a:pt x="0" y="0"/>
                </a:lnTo>
                <a:close/>
              </a:path>
            </a:pathLst>
          </a:custGeom>
          <a:blipFill>
            <a:blip r:embed="rId7">
              <a:alphaModFix amt="84000"/>
              <a:extLst>
                <a:ext uri="{96DAC541-7B7A-43D3-8B79-37D633B846F1}">
                  <asvg:svgBlip xmlns:asvg="http://schemas.microsoft.com/office/drawing/2016/SVG/main" xmlns="" r:embed="rId8"/>
                </a:ext>
              </a:extLst>
            </a:blip>
            <a:stretch>
              <a:fillRect/>
            </a:stretch>
          </a:blipFill>
        </p:spPr>
      </p:sp>
      <p:sp>
        <p:nvSpPr>
          <p:cNvPr id="11" name="Freeform 11"/>
          <p:cNvSpPr/>
          <p:nvPr/>
        </p:nvSpPr>
        <p:spPr>
          <a:xfrm>
            <a:off x="4936790" y="245977"/>
            <a:ext cx="8942989" cy="8931811"/>
          </a:xfrm>
          <a:custGeom>
            <a:avLst/>
            <a:gdLst/>
            <a:ahLst/>
            <a:cxnLst/>
            <a:rect l="l" t="t" r="r" b="b"/>
            <a:pathLst>
              <a:path w="8942989" h="8931811">
                <a:moveTo>
                  <a:pt x="0" y="0"/>
                </a:moveTo>
                <a:lnTo>
                  <a:pt x="8942989" y="0"/>
                </a:lnTo>
                <a:lnTo>
                  <a:pt x="8942989" y="8931810"/>
                </a:lnTo>
                <a:lnTo>
                  <a:pt x="0" y="8931810"/>
                </a:lnTo>
                <a:lnTo>
                  <a:pt x="0" y="0"/>
                </a:lnTo>
                <a:close/>
              </a:path>
            </a:pathLst>
          </a:custGeom>
          <a:blipFill>
            <a:blip r:embed="rId9">
              <a:alphaModFix amt="14000"/>
              <a:extLst>
                <a:ext uri="{96DAC541-7B7A-43D3-8B79-37D633B846F1}">
                  <asvg:svgBlip xmlns:asvg="http://schemas.microsoft.com/office/drawing/2016/SVG/main" xmlns="" r:embed="rId10"/>
                </a:ext>
              </a:extLst>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65092" y="372492"/>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sp>
        <p:nvSpPr>
          <p:cNvPr id="7" name="TextBox 7"/>
          <p:cNvSpPr txBox="1"/>
          <p:nvPr/>
        </p:nvSpPr>
        <p:spPr>
          <a:xfrm>
            <a:off x="1432354" y="1637572"/>
            <a:ext cx="8436218" cy="1332927"/>
          </a:xfrm>
          <a:prstGeom prst="rect">
            <a:avLst/>
          </a:prstGeom>
        </p:spPr>
        <p:txBody>
          <a:bodyPr lIns="0" tIns="0" rIns="0" bIns="0" rtlCol="0" anchor="t">
            <a:spAutoFit/>
          </a:bodyPr>
          <a:lstStyle/>
          <a:p>
            <a:pPr algn="l">
              <a:lnSpc>
                <a:spcPts val="10165"/>
              </a:lnSpc>
            </a:pPr>
            <a:r>
              <a:rPr lang="en-US" sz="7530" spc="-37" dirty="0">
                <a:solidFill>
                  <a:srgbClr val="804E1C"/>
                </a:solidFill>
                <a:latin typeface="#9Slide05 IcielSanelma"/>
              </a:rPr>
              <a:t>d. Ý </a:t>
            </a:r>
            <a:r>
              <a:rPr lang="en-US" sz="7530" spc="-37" dirty="0" err="1">
                <a:solidFill>
                  <a:srgbClr val="804E1C"/>
                </a:solidFill>
                <a:latin typeface="#9Slide05 IcielSanelma"/>
              </a:rPr>
              <a:t>nghĩa</a:t>
            </a:r>
            <a:endParaRPr lang="en-US" sz="7530" spc="-37" dirty="0">
              <a:solidFill>
                <a:srgbClr val="804E1C"/>
              </a:solidFill>
              <a:latin typeface="#9Slide05 IcielSanelma"/>
            </a:endParaRPr>
          </a:p>
        </p:txBody>
      </p:sp>
      <p:sp>
        <p:nvSpPr>
          <p:cNvPr id="8" name="TextBox 8"/>
          <p:cNvSpPr txBox="1"/>
          <p:nvPr/>
        </p:nvSpPr>
        <p:spPr>
          <a:xfrm>
            <a:off x="1028700" y="3153781"/>
            <a:ext cx="16624203" cy="786765"/>
          </a:xfrm>
          <a:prstGeom prst="rect">
            <a:avLst/>
          </a:prstGeom>
        </p:spPr>
        <p:txBody>
          <a:bodyPr lIns="0" tIns="0" rIns="0" bIns="0" rtlCol="0" anchor="t">
            <a:spAutoFit/>
          </a:bodyPr>
          <a:lstStyle/>
          <a:p>
            <a:pPr marL="1014731" lvl="1" indent="-507365" algn="l">
              <a:lnSpc>
                <a:spcPts val="6345"/>
              </a:lnSpc>
              <a:buFont typeface="Arial"/>
              <a:buChar char="•"/>
            </a:pPr>
            <a:r>
              <a:rPr lang="en-US" sz="4700" spc="-23" dirty="0" err="1">
                <a:solidFill>
                  <a:srgbClr val="804E1C"/>
                </a:solidFill>
                <a:latin typeface="Roboto Condensed"/>
              </a:rPr>
              <a:t>Thể</a:t>
            </a:r>
            <a:r>
              <a:rPr lang="en-US" sz="4700" spc="-23" dirty="0">
                <a:solidFill>
                  <a:srgbClr val="804E1C"/>
                </a:solidFill>
                <a:latin typeface="Roboto Condensed"/>
              </a:rPr>
              <a:t> </a:t>
            </a:r>
            <a:r>
              <a:rPr lang="en-US" sz="4700" spc="-23" dirty="0" err="1">
                <a:solidFill>
                  <a:srgbClr val="804E1C"/>
                </a:solidFill>
                <a:latin typeface="Roboto Condensed"/>
              </a:rPr>
              <a:t>hiện</a:t>
            </a:r>
            <a:r>
              <a:rPr lang="en-US" sz="4700" spc="-23" dirty="0">
                <a:solidFill>
                  <a:srgbClr val="804E1C"/>
                </a:solidFill>
                <a:latin typeface="Roboto Condensed"/>
              </a:rPr>
              <a:t> </a:t>
            </a:r>
            <a:r>
              <a:rPr lang="en-US" sz="4700" spc="-23" dirty="0" err="1">
                <a:solidFill>
                  <a:srgbClr val="804E1C"/>
                </a:solidFill>
                <a:latin typeface="Roboto Condensed"/>
              </a:rPr>
              <a:t>tinh</a:t>
            </a:r>
            <a:r>
              <a:rPr lang="en-US" sz="4700" spc="-23" dirty="0">
                <a:solidFill>
                  <a:srgbClr val="804E1C"/>
                </a:solidFill>
                <a:latin typeface="Roboto Condensed"/>
              </a:rPr>
              <a:t> </a:t>
            </a:r>
            <a:r>
              <a:rPr lang="en-US" sz="4700" spc="-23" dirty="0" err="1">
                <a:solidFill>
                  <a:srgbClr val="804E1C"/>
                </a:solidFill>
                <a:latin typeface="Roboto Condensed"/>
              </a:rPr>
              <a:t>thần</a:t>
            </a:r>
            <a:r>
              <a:rPr lang="en-US" sz="4700" spc="-23" dirty="0">
                <a:solidFill>
                  <a:srgbClr val="804E1C"/>
                </a:solidFill>
                <a:latin typeface="Roboto Condensed"/>
              </a:rPr>
              <a:t> </a:t>
            </a:r>
            <a:r>
              <a:rPr lang="en-US" sz="4700" spc="-23" dirty="0" err="1">
                <a:solidFill>
                  <a:srgbClr val="804E1C"/>
                </a:solidFill>
                <a:latin typeface="Roboto Condensed"/>
              </a:rPr>
              <a:t>tự</a:t>
            </a:r>
            <a:r>
              <a:rPr lang="en-US" sz="4700" spc="-23" dirty="0">
                <a:solidFill>
                  <a:srgbClr val="804E1C"/>
                </a:solidFill>
                <a:latin typeface="Roboto Condensed"/>
              </a:rPr>
              <a:t> </a:t>
            </a:r>
            <a:r>
              <a:rPr lang="en-US" sz="4700" spc="-23" dirty="0" err="1">
                <a:solidFill>
                  <a:srgbClr val="804E1C"/>
                </a:solidFill>
                <a:latin typeface="Roboto Condensed"/>
              </a:rPr>
              <a:t>cường</a:t>
            </a:r>
            <a:r>
              <a:rPr lang="en-US" sz="4700" spc="-23" dirty="0">
                <a:solidFill>
                  <a:srgbClr val="804E1C"/>
                </a:solidFill>
                <a:latin typeface="Roboto Condensed"/>
              </a:rPr>
              <a:t>, </a:t>
            </a:r>
            <a:r>
              <a:rPr lang="en-US" sz="4700" spc="-23" dirty="0" err="1">
                <a:solidFill>
                  <a:srgbClr val="804E1C"/>
                </a:solidFill>
                <a:latin typeface="Roboto Condensed"/>
              </a:rPr>
              <a:t>tự</a:t>
            </a:r>
            <a:r>
              <a:rPr lang="en-US" sz="4700" spc="-23" dirty="0">
                <a:solidFill>
                  <a:srgbClr val="804E1C"/>
                </a:solidFill>
                <a:latin typeface="Roboto Condensed"/>
              </a:rPr>
              <a:t> </a:t>
            </a:r>
            <a:r>
              <a:rPr lang="en-US" sz="4700" spc="-23" dirty="0" err="1">
                <a:solidFill>
                  <a:srgbClr val="804E1C"/>
                </a:solidFill>
                <a:latin typeface="Roboto Condensed"/>
              </a:rPr>
              <a:t>tôn</a:t>
            </a:r>
            <a:r>
              <a:rPr lang="en-US" sz="4700" spc="-23" dirty="0">
                <a:solidFill>
                  <a:srgbClr val="804E1C"/>
                </a:solidFill>
                <a:latin typeface="Roboto Condensed"/>
              </a:rPr>
              <a:t> </a:t>
            </a:r>
            <a:r>
              <a:rPr lang="en-US" sz="4700" spc="-23" dirty="0" err="1">
                <a:solidFill>
                  <a:srgbClr val="804E1C"/>
                </a:solidFill>
                <a:latin typeface="Roboto Condensed"/>
              </a:rPr>
              <a:t>dân</a:t>
            </a:r>
            <a:r>
              <a:rPr lang="en-US" sz="4700" spc="-23" dirty="0">
                <a:solidFill>
                  <a:srgbClr val="804E1C"/>
                </a:solidFill>
                <a:latin typeface="Roboto Condensed"/>
              </a:rPr>
              <a:t> </a:t>
            </a:r>
            <a:r>
              <a:rPr lang="en-US" sz="4700" spc="-23" dirty="0" err="1">
                <a:solidFill>
                  <a:srgbClr val="804E1C"/>
                </a:solidFill>
                <a:latin typeface="Roboto Condensed"/>
              </a:rPr>
              <a:t>tộc</a:t>
            </a:r>
            <a:r>
              <a:rPr lang="en-US" sz="4700" spc="-23" dirty="0">
                <a:solidFill>
                  <a:srgbClr val="804E1C"/>
                </a:solidFill>
                <a:latin typeface="Roboto Condensed"/>
              </a:rPr>
              <a:t>.</a:t>
            </a:r>
          </a:p>
        </p:txBody>
      </p:sp>
      <p:sp>
        <p:nvSpPr>
          <p:cNvPr id="9" name="TextBox 9"/>
          <p:cNvSpPr txBox="1"/>
          <p:nvPr/>
        </p:nvSpPr>
        <p:spPr>
          <a:xfrm>
            <a:off x="1028700" y="4121521"/>
            <a:ext cx="12687671" cy="1586865"/>
          </a:xfrm>
          <a:prstGeom prst="rect">
            <a:avLst/>
          </a:prstGeom>
        </p:spPr>
        <p:txBody>
          <a:bodyPr lIns="0" tIns="0" rIns="0" bIns="0" rtlCol="0" anchor="t">
            <a:spAutoFit/>
          </a:bodyPr>
          <a:lstStyle/>
          <a:p>
            <a:pPr marL="1014731" lvl="1" indent="-507365" algn="l">
              <a:lnSpc>
                <a:spcPts val="6345"/>
              </a:lnSpc>
              <a:buFont typeface="Arial"/>
              <a:buChar char="•"/>
            </a:pPr>
            <a:r>
              <a:rPr lang="en-US" sz="4700" spc="-23" dirty="0" err="1">
                <a:solidFill>
                  <a:srgbClr val="804E1C"/>
                </a:solidFill>
                <a:latin typeface="Roboto Condensed"/>
              </a:rPr>
              <a:t>Đánh</a:t>
            </a:r>
            <a:r>
              <a:rPr lang="en-US" sz="4700" spc="-23" dirty="0">
                <a:solidFill>
                  <a:srgbClr val="804E1C"/>
                </a:solidFill>
                <a:latin typeface="Roboto Condensed"/>
              </a:rPr>
              <a:t> </a:t>
            </a:r>
            <a:r>
              <a:rPr lang="en-US" sz="4700" spc="-23" dirty="0" err="1">
                <a:solidFill>
                  <a:srgbClr val="804E1C"/>
                </a:solidFill>
                <a:latin typeface="Roboto Condensed"/>
              </a:rPr>
              <a:t>dấu</a:t>
            </a:r>
            <a:r>
              <a:rPr lang="en-US" sz="4700" spc="-23" dirty="0">
                <a:solidFill>
                  <a:srgbClr val="804E1C"/>
                </a:solidFill>
                <a:latin typeface="Roboto Condensed"/>
              </a:rPr>
              <a:t> </a:t>
            </a:r>
            <a:r>
              <a:rPr lang="en-US" sz="4700" spc="-23" dirty="0" err="1">
                <a:solidFill>
                  <a:srgbClr val="804E1C"/>
                </a:solidFill>
                <a:latin typeface="Roboto Condensed"/>
              </a:rPr>
              <a:t>bước</a:t>
            </a:r>
            <a:r>
              <a:rPr lang="en-US" sz="4700" spc="-23" dirty="0">
                <a:solidFill>
                  <a:srgbClr val="804E1C"/>
                </a:solidFill>
                <a:latin typeface="Roboto Condensed"/>
              </a:rPr>
              <a:t> </a:t>
            </a:r>
            <a:r>
              <a:rPr lang="en-US" sz="4700" spc="-23" dirty="0" err="1">
                <a:solidFill>
                  <a:srgbClr val="804E1C"/>
                </a:solidFill>
                <a:latin typeface="Roboto Condensed"/>
              </a:rPr>
              <a:t>phát</a:t>
            </a:r>
            <a:r>
              <a:rPr lang="en-US" sz="4700" spc="-23" dirty="0">
                <a:solidFill>
                  <a:srgbClr val="804E1C"/>
                </a:solidFill>
                <a:latin typeface="Roboto Condensed"/>
              </a:rPr>
              <a:t> </a:t>
            </a:r>
            <a:r>
              <a:rPr lang="en-US" sz="4700" spc="-23" dirty="0" err="1">
                <a:solidFill>
                  <a:srgbClr val="804E1C"/>
                </a:solidFill>
                <a:latin typeface="Roboto Condensed"/>
              </a:rPr>
              <a:t>triển</a:t>
            </a:r>
            <a:r>
              <a:rPr lang="en-US" sz="4700" spc="-23" dirty="0">
                <a:solidFill>
                  <a:srgbClr val="804E1C"/>
                </a:solidFill>
                <a:latin typeface="Roboto Condensed"/>
              </a:rPr>
              <a:t> </a:t>
            </a:r>
            <a:r>
              <a:rPr lang="en-US" sz="4700" spc="-23" dirty="0" err="1">
                <a:solidFill>
                  <a:srgbClr val="804E1C"/>
                </a:solidFill>
                <a:latin typeface="Roboto Condensed"/>
              </a:rPr>
              <a:t>vượt</a:t>
            </a:r>
            <a:r>
              <a:rPr lang="en-US" sz="4700" spc="-23" dirty="0">
                <a:solidFill>
                  <a:srgbClr val="804E1C"/>
                </a:solidFill>
                <a:latin typeface="Roboto Condensed"/>
              </a:rPr>
              <a:t> </a:t>
            </a:r>
            <a:r>
              <a:rPr lang="en-US" sz="4700" spc="-23" dirty="0" err="1">
                <a:solidFill>
                  <a:srgbClr val="804E1C"/>
                </a:solidFill>
                <a:latin typeface="Roboto Condensed"/>
              </a:rPr>
              <a:t>bậc</a:t>
            </a:r>
            <a:r>
              <a:rPr lang="en-US" sz="4700" spc="-23" dirty="0">
                <a:solidFill>
                  <a:srgbClr val="804E1C"/>
                </a:solidFill>
                <a:latin typeface="Roboto Condensed"/>
              </a:rPr>
              <a:t> </a:t>
            </a:r>
            <a:r>
              <a:rPr lang="en-US" sz="4700" spc="-23" dirty="0" err="1">
                <a:solidFill>
                  <a:srgbClr val="804E1C"/>
                </a:solidFill>
                <a:latin typeface="Roboto Condensed"/>
              </a:rPr>
              <a:t>về</a:t>
            </a:r>
            <a:r>
              <a:rPr lang="en-US" sz="4700" spc="-23" dirty="0">
                <a:solidFill>
                  <a:srgbClr val="804E1C"/>
                </a:solidFill>
                <a:latin typeface="Roboto Condensed"/>
              </a:rPr>
              <a:t> </a:t>
            </a:r>
            <a:r>
              <a:rPr lang="en-US" sz="4700" spc="-23" dirty="0" err="1">
                <a:solidFill>
                  <a:srgbClr val="804E1C"/>
                </a:solidFill>
                <a:latin typeface="Roboto Condensed"/>
              </a:rPr>
              <a:t>văn</a:t>
            </a:r>
            <a:r>
              <a:rPr lang="en-US" sz="4700" spc="-23" dirty="0">
                <a:solidFill>
                  <a:srgbClr val="804E1C"/>
                </a:solidFill>
                <a:latin typeface="Roboto Condensed"/>
              </a:rPr>
              <a:t> </a:t>
            </a:r>
            <a:r>
              <a:rPr lang="en-US" sz="4700" spc="-23" dirty="0" err="1">
                <a:solidFill>
                  <a:srgbClr val="804E1C"/>
                </a:solidFill>
                <a:latin typeface="Roboto Condensed"/>
              </a:rPr>
              <a:t>hóa</a:t>
            </a:r>
            <a:r>
              <a:rPr lang="en-US" sz="4700" spc="-23" dirty="0">
                <a:solidFill>
                  <a:srgbClr val="804E1C"/>
                </a:solidFill>
                <a:latin typeface="Roboto Condensed"/>
              </a:rPr>
              <a:t> </a:t>
            </a:r>
            <a:r>
              <a:rPr lang="en-US" sz="4700" spc="-23" dirty="0" err="1">
                <a:solidFill>
                  <a:srgbClr val="804E1C"/>
                </a:solidFill>
                <a:latin typeface="Roboto Condensed"/>
              </a:rPr>
              <a:t>và</a:t>
            </a:r>
            <a:r>
              <a:rPr lang="en-US" sz="4700" spc="-23" dirty="0">
                <a:solidFill>
                  <a:srgbClr val="804E1C"/>
                </a:solidFill>
                <a:latin typeface="Roboto Condensed"/>
              </a:rPr>
              <a:t> </a:t>
            </a:r>
            <a:r>
              <a:rPr lang="en-US" sz="4700" spc="-23" dirty="0" err="1">
                <a:solidFill>
                  <a:srgbClr val="804E1C"/>
                </a:solidFill>
                <a:latin typeface="Roboto Condensed"/>
              </a:rPr>
              <a:t>khẳng</a:t>
            </a:r>
            <a:r>
              <a:rPr lang="en-US" sz="4700" spc="-23" dirty="0">
                <a:solidFill>
                  <a:srgbClr val="804E1C"/>
                </a:solidFill>
                <a:latin typeface="Roboto Condensed"/>
              </a:rPr>
              <a:t> </a:t>
            </a:r>
            <a:r>
              <a:rPr lang="en-US" sz="4700" spc="-23" dirty="0" err="1">
                <a:solidFill>
                  <a:srgbClr val="804E1C"/>
                </a:solidFill>
                <a:latin typeface="Roboto Condensed"/>
              </a:rPr>
              <a:t>định</a:t>
            </a:r>
            <a:r>
              <a:rPr lang="en-US" sz="4700" spc="-23" dirty="0">
                <a:solidFill>
                  <a:srgbClr val="804E1C"/>
                </a:solidFill>
                <a:latin typeface="Roboto Condensed"/>
              </a:rPr>
              <a:t> </a:t>
            </a:r>
            <a:r>
              <a:rPr lang="en-US" sz="4700" spc="-23" dirty="0" err="1">
                <a:solidFill>
                  <a:srgbClr val="804E1C"/>
                </a:solidFill>
                <a:latin typeface="Roboto Condensed"/>
              </a:rPr>
              <a:t>vị</a:t>
            </a:r>
            <a:r>
              <a:rPr lang="en-US" sz="4700" spc="-23" dirty="0">
                <a:solidFill>
                  <a:srgbClr val="804E1C"/>
                </a:solidFill>
                <a:latin typeface="Roboto Condensed"/>
              </a:rPr>
              <a:t> </a:t>
            </a:r>
            <a:r>
              <a:rPr lang="en-US" sz="4700" spc="-23" dirty="0" err="1">
                <a:solidFill>
                  <a:srgbClr val="804E1C"/>
                </a:solidFill>
                <a:latin typeface="Roboto Condensed"/>
              </a:rPr>
              <a:t>trí</a:t>
            </a:r>
            <a:r>
              <a:rPr lang="en-US" sz="4700" spc="-23" dirty="0">
                <a:solidFill>
                  <a:srgbClr val="804E1C"/>
                </a:solidFill>
                <a:latin typeface="Roboto Condensed"/>
              </a:rPr>
              <a:t>, </a:t>
            </a:r>
            <a:r>
              <a:rPr lang="en-US" sz="4700" spc="-23" dirty="0" err="1">
                <a:solidFill>
                  <a:srgbClr val="804E1C"/>
                </a:solidFill>
                <a:latin typeface="Roboto Condensed"/>
              </a:rPr>
              <a:t>vai</a:t>
            </a:r>
            <a:r>
              <a:rPr lang="en-US" sz="4700" spc="-23" dirty="0">
                <a:solidFill>
                  <a:srgbClr val="804E1C"/>
                </a:solidFill>
                <a:latin typeface="Roboto Condensed"/>
              </a:rPr>
              <a:t> </a:t>
            </a:r>
            <a:r>
              <a:rPr lang="en-US" sz="4700" spc="-23" dirty="0" err="1">
                <a:solidFill>
                  <a:srgbClr val="804E1C"/>
                </a:solidFill>
                <a:latin typeface="Roboto Condensed"/>
              </a:rPr>
              <a:t>trò</a:t>
            </a:r>
            <a:r>
              <a:rPr lang="en-US" sz="4700" spc="-23" dirty="0">
                <a:solidFill>
                  <a:srgbClr val="804E1C"/>
                </a:solidFill>
                <a:latin typeface="Roboto Condensed"/>
              </a:rPr>
              <a:t> </a:t>
            </a:r>
            <a:r>
              <a:rPr lang="en-US" sz="4700" spc="-23" dirty="0" err="1">
                <a:solidFill>
                  <a:srgbClr val="804E1C"/>
                </a:solidFill>
                <a:latin typeface="Roboto Condensed"/>
              </a:rPr>
              <a:t>của</a:t>
            </a:r>
            <a:r>
              <a:rPr lang="en-US" sz="4700" spc="-23" dirty="0">
                <a:solidFill>
                  <a:srgbClr val="804E1C"/>
                </a:solidFill>
                <a:latin typeface="Roboto Condensed"/>
              </a:rPr>
              <a:t> </a:t>
            </a:r>
            <a:r>
              <a:rPr lang="en-US" sz="4700" spc="-23" dirty="0" err="1">
                <a:solidFill>
                  <a:srgbClr val="804E1C"/>
                </a:solidFill>
                <a:latin typeface="Roboto Condensed"/>
              </a:rPr>
              <a:t>tiếng</a:t>
            </a:r>
            <a:r>
              <a:rPr lang="en-US" sz="4700" spc="-23" dirty="0">
                <a:solidFill>
                  <a:srgbClr val="804E1C"/>
                </a:solidFill>
                <a:latin typeface="Roboto Condensed"/>
              </a:rPr>
              <a:t> </a:t>
            </a:r>
            <a:r>
              <a:rPr lang="en-US" sz="4700" spc="-23" dirty="0" err="1">
                <a:solidFill>
                  <a:srgbClr val="804E1C"/>
                </a:solidFill>
                <a:latin typeface="Roboto Condensed"/>
              </a:rPr>
              <a:t>Việt</a:t>
            </a:r>
            <a:r>
              <a:rPr lang="en-US" sz="4700" spc="-23" dirty="0">
                <a:solidFill>
                  <a:srgbClr val="804E1C"/>
                </a:solidFill>
                <a:latin typeface="Roboto Condensed"/>
              </a:rPr>
              <a:t>.</a:t>
            </a:r>
          </a:p>
        </p:txBody>
      </p:sp>
      <p:sp>
        <p:nvSpPr>
          <p:cNvPr id="10" name="Freeform 10"/>
          <p:cNvSpPr/>
          <p:nvPr/>
        </p:nvSpPr>
        <p:spPr>
          <a:xfrm>
            <a:off x="0" y="6289961"/>
            <a:ext cx="18699597" cy="3997039"/>
          </a:xfrm>
          <a:custGeom>
            <a:avLst/>
            <a:gdLst/>
            <a:ahLst/>
            <a:cxnLst/>
            <a:rect l="l" t="t" r="r" b="b"/>
            <a:pathLst>
              <a:path w="18699597" h="3997039">
                <a:moveTo>
                  <a:pt x="0" y="0"/>
                </a:moveTo>
                <a:lnTo>
                  <a:pt x="18699597" y="0"/>
                </a:lnTo>
                <a:lnTo>
                  <a:pt x="18699597" y="3997039"/>
                </a:lnTo>
                <a:lnTo>
                  <a:pt x="0" y="3997039"/>
                </a:lnTo>
                <a:lnTo>
                  <a:pt x="0" y="0"/>
                </a:lnTo>
                <a:close/>
              </a:path>
            </a:pathLst>
          </a:custGeom>
          <a:blipFill>
            <a:blip r:embed="rId7">
              <a:alphaModFix amt="84000"/>
              <a:extLst>
                <a:ext uri="{96DAC541-7B7A-43D3-8B79-37D633B846F1}">
                  <asvg:svgBlip xmlns:asvg="http://schemas.microsoft.com/office/drawing/2016/SVG/main" xmlns="" r:embed="rId8"/>
                </a:ext>
              </a:extLst>
            </a:blip>
            <a:stretch>
              <a:fillRect/>
            </a:stretch>
          </a:blipFill>
        </p:spPr>
      </p:sp>
      <p:sp>
        <p:nvSpPr>
          <p:cNvPr id="11" name="Freeform 11"/>
          <p:cNvSpPr/>
          <p:nvPr/>
        </p:nvSpPr>
        <p:spPr>
          <a:xfrm>
            <a:off x="4936790" y="245977"/>
            <a:ext cx="8942989" cy="8931811"/>
          </a:xfrm>
          <a:custGeom>
            <a:avLst/>
            <a:gdLst/>
            <a:ahLst/>
            <a:cxnLst/>
            <a:rect l="l" t="t" r="r" b="b"/>
            <a:pathLst>
              <a:path w="8942989" h="8931811">
                <a:moveTo>
                  <a:pt x="0" y="0"/>
                </a:moveTo>
                <a:lnTo>
                  <a:pt x="8942989" y="0"/>
                </a:lnTo>
                <a:lnTo>
                  <a:pt x="8942989" y="8931810"/>
                </a:lnTo>
                <a:lnTo>
                  <a:pt x="0" y="8931810"/>
                </a:lnTo>
                <a:lnTo>
                  <a:pt x="0" y="0"/>
                </a:lnTo>
                <a:close/>
              </a:path>
            </a:pathLst>
          </a:custGeom>
          <a:blipFill>
            <a:blip r:embed="rId9">
              <a:alphaModFix amt="14000"/>
              <a:extLst>
                <a:ext uri="{96DAC541-7B7A-43D3-8B79-37D633B846F1}">
                  <asvg:svgBlip xmlns:asvg="http://schemas.microsoft.com/office/drawing/2016/SVG/main" xmlns="" r:embed="rId10"/>
                </a:ext>
              </a:extLst>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65092" y="330300"/>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sp>
        <p:nvSpPr>
          <p:cNvPr id="6" name="Freeform 6"/>
          <p:cNvSpPr/>
          <p:nvPr/>
        </p:nvSpPr>
        <p:spPr>
          <a:xfrm>
            <a:off x="9545027" y="3749638"/>
            <a:ext cx="8277881" cy="5508662"/>
          </a:xfrm>
          <a:custGeom>
            <a:avLst/>
            <a:gdLst/>
            <a:ahLst/>
            <a:cxnLst/>
            <a:rect l="l" t="t" r="r" b="b"/>
            <a:pathLst>
              <a:path w="8277881" h="5508662">
                <a:moveTo>
                  <a:pt x="0" y="0"/>
                </a:moveTo>
                <a:lnTo>
                  <a:pt x="8277881" y="0"/>
                </a:lnTo>
                <a:lnTo>
                  <a:pt x="8277881" y="5508662"/>
                </a:lnTo>
                <a:lnTo>
                  <a:pt x="0" y="5508662"/>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8" name="TextBox 8"/>
          <p:cNvSpPr txBox="1"/>
          <p:nvPr/>
        </p:nvSpPr>
        <p:spPr>
          <a:xfrm>
            <a:off x="1477343" y="1300155"/>
            <a:ext cx="8436218" cy="1332927"/>
          </a:xfrm>
          <a:prstGeom prst="rect">
            <a:avLst/>
          </a:prstGeom>
        </p:spPr>
        <p:txBody>
          <a:bodyPr lIns="0" tIns="0" rIns="0" bIns="0" rtlCol="0" anchor="t">
            <a:spAutoFit/>
          </a:bodyPr>
          <a:lstStyle/>
          <a:p>
            <a:pPr algn="l">
              <a:lnSpc>
                <a:spcPts val="10165"/>
              </a:lnSpc>
            </a:pPr>
            <a:r>
              <a:rPr lang="en-US" sz="7530" spc="-37">
                <a:solidFill>
                  <a:srgbClr val="B75E1E"/>
                </a:solidFill>
                <a:latin typeface="#9Slide05 IcielSanelma"/>
              </a:rPr>
              <a:t>2. Thực hành tiếng Việt</a:t>
            </a:r>
          </a:p>
        </p:txBody>
      </p:sp>
      <p:sp>
        <p:nvSpPr>
          <p:cNvPr id="9" name="TextBox 9"/>
          <p:cNvSpPr txBox="1"/>
          <p:nvPr/>
        </p:nvSpPr>
        <p:spPr>
          <a:xfrm>
            <a:off x="1321128" y="2566407"/>
            <a:ext cx="15938172" cy="2129790"/>
          </a:xfrm>
          <a:prstGeom prst="rect">
            <a:avLst/>
          </a:prstGeom>
        </p:spPr>
        <p:txBody>
          <a:bodyPr lIns="0" tIns="0" rIns="0" bIns="0" rtlCol="0" anchor="t">
            <a:spAutoFit/>
          </a:bodyPr>
          <a:lstStyle/>
          <a:p>
            <a:pPr algn="just">
              <a:lnSpc>
                <a:spcPts val="5670"/>
              </a:lnSpc>
            </a:pPr>
            <a:r>
              <a:rPr lang="en-US" sz="4200" spc="-21">
                <a:solidFill>
                  <a:srgbClr val="804E1C"/>
                </a:solidFill>
                <a:latin typeface="Roboto Condensed Bold"/>
              </a:rPr>
              <a:t>Nhiệm vụ</a:t>
            </a:r>
            <a:r>
              <a:rPr lang="en-US" sz="4200" spc="-21">
                <a:solidFill>
                  <a:srgbClr val="804E1C"/>
                </a:solidFill>
                <a:latin typeface="Roboto Condensed"/>
              </a:rPr>
              <a:t>: Hãy thực hiện cá nhân bằng cách giơ tay trả lời; mỗi câu trả lời đúng được +1 điểm tích cực</a:t>
            </a:r>
          </a:p>
          <a:p>
            <a:pPr algn="just">
              <a:lnSpc>
                <a:spcPts val="5670"/>
              </a:lnSpc>
            </a:pPr>
            <a:endParaRPr lang="en-US" sz="4200" spc="-21">
              <a:solidFill>
                <a:srgbClr val="804E1C"/>
              </a:solidFill>
              <a:latin typeface="Roboto Condensed"/>
            </a:endParaRPr>
          </a:p>
        </p:txBody>
      </p:sp>
      <p:sp>
        <p:nvSpPr>
          <p:cNvPr id="10" name="TextBox 10"/>
          <p:cNvSpPr txBox="1"/>
          <p:nvPr/>
        </p:nvSpPr>
        <p:spPr>
          <a:xfrm>
            <a:off x="10686199" y="5202267"/>
            <a:ext cx="6296891" cy="2079265"/>
          </a:xfrm>
          <a:prstGeom prst="rect">
            <a:avLst/>
          </a:prstGeom>
        </p:spPr>
        <p:txBody>
          <a:bodyPr lIns="0" tIns="0" rIns="0" bIns="0" rtlCol="0" anchor="t">
            <a:spAutoFit/>
          </a:bodyPr>
          <a:lstStyle/>
          <a:p>
            <a:pPr algn="ctr">
              <a:lnSpc>
                <a:spcPts val="5500"/>
              </a:lnSpc>
            </a:pPr>
            <a:r>
              <a:rPr lang="en-US" sz="4074" spc="-20">
                <a:solidFill>
                  <a:srgbClr val="503538"/>
                </a:solidFill>
                <a:latin typeface="Roboto Condensed"/>
              </a:rPr>
              <a:t>Theo em, với việc sáng tạo chữ Nôm, ông cha ta đã thể hiện những tư tưởng, khát vọng gì?</a:t>
            </a:r>
          </a:p>
        </p:txBody>
      </p:sp>
      <p:sp>
        <p:nvSpPr>
          <p:cNvPr id="11" name="TextBox 11"/>
          <p:cNvSpPr txBox="1"/>
          <p:nvPr/>
        </p:nvSpPr>
        <p:spPr>
          <a:xfrm>
            <a:off x="939809" y="7982985"/>
            <a:ext cx="9511285" cy="1415415"/>
          </a:xfrm>
          <a:prstGeom prst="rect">
            <a:avLst/>
          </a:prstGeom>
        </p:spPr>
        <p:txBody>
          <a:bodyPr lIns="0" tIns="0" rIns="0" bIns="0" rtlCol="0" anchor="t">
            <a:spAutoFit/>
          </a:bodyPr>
          <a:lstStyle/>
          <a:p>
            <a:pPr algn="l">
              <a:lnSpc>
                <a:spcPts val="5670"/>
              </a:lnSpc>
            </a:pPr>
            <a:r>
              <a:rPr lang="en-US" sz="4200" spc="-21" dirty="0" err="1">
                <a:solidFill>
                  <a:srgbClr val="804E1C"/>
                </a:solidFill>
                <a:latin typeface="Roboto Condensed"/>
              </a:rPr>
              <a:t>Việc</a:t>
            </a:r>
            <a:r>
              <a:rPr lang="en-US" sz="4200" spc="-21" dirty="0">
                <a:solidFill>
                  <a:srgbClr val="804E1C"/>
                </a:solidFill>
                <a:latin typeface="Roboto Condensed"/>
              </a:rPr>
              <a:t> </a:t>
            </a:r>
            <a:r>
              <a:rPr lang="en-US" sz="4200" spc="-21" dirty="0" err="1">
                <a:solidFill>
                  <a:srgbClr val="804E1C"/>
                </a:solidFill>
                <a:latin typeface="Roboto Condensed"/>
              </a:rPr>
              <a:t>sáng</a:t>
            </a:r>
            <a:r>
              <a:rPr lang="en-US" sz="4200" spc="-21" dirty="0">
                <a:solidFill>
                  <a:srgbClr val="804E1C"/>
                </a:solidFill>
                <a:latin typeface="Roboto Condensed"/>
              </a:rPr>
              <a:t> </a:t>
            </a:r>
            <a:r>
              <a:rPr lang="en-US" sz="4200" spc="-21" dirty="0" err="1">
                <a:solidFill>
                  <a:srgbClr val="804E1C"/>
                </a:solidFill>
                <a:latin typeface="Roboto Condensed"/>
              </a:rPr>
              <a:t>tạo</a:t>
            </a:r>
            <a:r>
              <a:rPr lang="en-US" sz="4200" spc="-21" dirty="0">
                <a:solidFill>
                  <a:srgbClr val="804E1C"/>
                </a:solidFill>
                <a:latin typeface="Roboto Condensed"/>
              </a:rPr>
              <a:t> </a:t>
            </a:r>
            <a:r>
              <a:rPr lang="en-US" sz="4200" spc="-21" dirty="0" err="1">
                <a:solidFill>
                  <a:srgbClr val="804E1C"/>
                </a:solidFill>
                <a:latin typeface="Roboto Condensed"/>
              </a:rPr>
              <a:t>chữ</a:t>
            </a:r>
            <a:r>
              <a:rPr lang="en-US" sz="4200" spc="-21" dirty="0">
                <a:solidFill>
                  <a:srgbClr val="804E1C"/>
                </a:solidFill>
                <a:latin typeface="Roboto Condensed"/>
              </a:rPr>
              <a:t> </a:t>
            </a:r>
            <a:r>
              <a:rPr lang="en-US" sz="4200" spc="-21" dirty="0" err="1">
                <a:solidFill>
                  <a:srgbClr val="804E1C"/>
                </a:solidFill>
                <a:latin typeface="Roboto Condensed"/>
              </a:rPr>
              <a:t>Nôm</a:t>
            </a:r>
            <a:r>
              <a:rPr lang="en-US" sz="4200" spc="-21" dirty="0">
                <a:solidFill>
                  <a:srgbClr val="804E1C"/>
                </a:solidFill>
                <a:latin typeface="Roboto Condensed"/>
              </a:rPr>
              <a:t>, </a:t>
            </a:r>
            <a:r>
              <a:rPr lang="en-US" sz="4200" spc="-21" dirty="0" err="1">
                <a:solidFill>
                  <a:srgbClr val="804E1C"/>
                </a:solidFill>
                <a:latin typeface="Roboto Condensed"/>
              </a:rPr>
              <a:t>ông</a:t>
            </a:r>
            <a:r>
              <a:rPr lang="en-US" sz="4200" spc="-21" dirty="0">
                <a:solidFill>
                  <a:srgbClr val="804E1C"/>
                </a:solidFill>
                <a:latin typeface="Roboto Condensed"/>
              </a:rPr>
              <a:t> cha ta </a:t>
            </a:r>
            <a:r>
              <a:rPr lang="en-US" sz="4200" spc="-21" dirty="0" err="1">
                <a:solidFill>
                  <a:srgbClr val="804E1C"/>
                </a:solidFill>
                <a:latin typeface="Roboto Condensed"/>
              </a:rPr>
              <a:t>đã</a:t>
            </a:r>
            <a:r>
              <a:rPr lang="en-US" sz="4200" spc="-21" dirty="0">
                <a:solidFill>
                  <a:srgbClr val="804E1C"/>
                </a:solidFill>
                <a:latin typeface="Roboto Condensed"/>
              </a:rPr>
              <a:t> </a:t>
            </a:r>
            <a:r>
              <a:rPr lang="en-US" sz="4200" spc="-21" dirty="0" err="1">
                <a:solidFill>
                  <a:srgbClr val="804E1C"/>
                </a:solidFill>
                <a:latin typeface="Roboto Condensed"/>
              </a:rPr>
              <a:t>thể</a:t>
            </a:r>
            <a:r>
              <a:rPr lang="en-US" sz="4200" spc="-21" dirty="0">
                <a:solidFill>
                  <a:srgbClr val="804E1C"/>
                </a:solidFill>
                <a:latin typeface="Roboto Condensed"/>
              </a:rPr>
              <a:t> </a:t>
            </a:r>
            <a:r>
              <a:rPr lang="en-US" sz="4200" spc="-21" dirty="0" err="1">
                <a:solidFill>
                  <a:srgbClr val="804E1C"/>
                </a:solidFill>
                <a:latin typeface="Roboto Condensed"/>
              </a:rPr>
              <a:t>hiện</a:t>
            </a:r>
            <a:r>
              <a:rPr lang="en-US" sz="4200" spc="-21" dirty="0">
                <a:solidFill>
                  <a:srgbClr val="804E1C"/>
                </a:solidFill>
                <a:latin typeface="Roboto Condensed"/>
              </a:rPr>
              <a:t> </a:t>
            </a:r>
            <a:r>
              <a:rPr lang="en-US" sz="4200" spc="-21" dirty="0" err="1">
                <a:solidFill>
                  <a:srgbClr val="804E1C"/>
                </a:solidFill>
                <a:latin typeface="Roboto Condensed"/>
              </a:rPr>
              <a:t>tư</a:t>
            </a:r>
            <a:r>
              <a:rPr lang="en-US" sz="4200" spc="-21" dirty="0">
                <a:solidFill>
                  <a:srgbClr val="804E1C"/>
                </a:solidFill>
                <a:latin typeface="Roboto Condensed"/>
              </a:rPr>
              <a:t> </a:t>
            </a:r>
            <a:r>
              <a:rPr lang="en-US" sz="4200" spc="-21" dirty="0" err="1">
                <a:solidFill>
                  <a:srgbClr val="804E1C"/>
                </a:solidFill>
                <a:latin typeface="Roboto Condensed"/>
              </a:rPr>
              <a:t>tưởng</a:t>
            </a:r>
            <a:r>
              <a:rPr lang="en-US" sz="4200" spc="-21" dirty="0">
                <a:solidFill>
                  <a:srgbClr val="804E1C"/>
                </a:solidFill>
                <a:latin typeface="Roboto Condensed"/>
              </a:rPr>
              <a:t> </a:t>
            </a:r>
            <a:r>
              <a:rPr lang="en-US" sz="4200" spc="-21" dirty="0" err="1">
                <a:solidFill>
                  <a:srgbClr val="804E1C"/>
                </a:solidFill>
                <a:latin typeface="Roboto Condensed"/>
              </a:rPr>
              <a:t>muốn</a:t>
            </a:r>
            <a:r>
              <a:rPr lang="en-US" sz="4200" spc="-21" dirty="0">
                <a:solidFill>
                  <a:srgbClr val="804E1C"/>
                </a:solidFill>
                <a:latin typeface="Roboto Condensed"/>
              </a:rPr>
              <a:t> </a:t>
            </a:r>
            <a:r>
              <a:rPr lang="en-US" sz="4200" spc="-21" dirty="0" err="1">
                <a:solidFill>
                  <a:srgbClr val="804E1C"/>
                </a:solidFill>
                <a:latin typeface="Roboto Condensed"/>
              </a:rPr>
              <a:t>xây</a:t>
            </a:r>
            <a:r>
              <a:rPr lang="en-US" sz="4200" spc="-21" dirty="0">
                <a:solidFill>
                  <a:srgbClr val="804E1C"/>
                </a:solidFill>
                <a:latin typeface="Roboto Condensed"/>
              </a:rPr>
              <a:t> </a:t>
            </a:r>
            <a:r>
              <a:rPr lang="en-US" sz="4200" spc="-21" dirty="0" err="1">
                <a:solidFill>
                  <a:srgbClr val="804E1C"/>
                </a:solidFill>
                <a:latin typeface="Roboto Condensed"/>
              </a:rPr>
              <a:t>dựng</a:t>
            </a:r>
            <a:r>
              <a:rPr lang="en-US" sz="4200" spc="-21" dirty="0">
                <a:solidFill>
                  <a:srgbClr val="804E1C"/>
                </a:solidFill>
                <a:latin typeface="Roboto Condensed"/>
              </a:rPr>
              <a:t> </a:t>
            </a:r>
            <a:r>
              <a:rPr lang="en-US" sz="4200" spc="-21" dirty="0" err="1">
                <a:solidFill>
                  <a:srgbClr val="804E1C"/>
                </a:solidFill>
                <a:latin typeface="Roboto Condensed"/>
              </a:rPr>
              <a:t>hệ</a:t>
            </a:r>
            <a:r>
              <a:rPr lang="en-US" sz="4200" spc="-21" dirty="0">
                <a:solidFill>
                  <a:srgbClr val="804E1C"/>
                </a:solidFill>
                <a:latin typeface="Roboto Condensed"/>
              </a:rPr>
              <a:t> </a:t>
            </a:r>
            <a:r>
              <a:rPr lang="en-US" sz="4200" spc="-21" dirty="0" err="1">
                <a:solidFill>
                  <a:srgbClr val="804E1C"/>
                </a:solidFill>
                <a:latin typeface="Roboto Condensed"/>
              </a:rPr>
              <a:t>thống</a:t>
            </a:r>
            <a:r>
              <a:rPr lang="en-US" sz="4200" spc="-21" dirty="0">
                <a:solidFill>
                  <a:srgbClr val="804E1C"/>
                </a:solidFill>
                <a:latin typeface="Roboto Condensed"/>
              </a:rPr>
              <a:t> </a:t>
            </a:r>
            <a:r>
              <a:rPr lang="en-US" sz="4200" spc="-21" dirty="0" err="1">
                <a:solidFill>
                  <a:srgbClr val="804E1C"/>
                </a:solidFill>
                <a:latin typeface="Roboto Condensed"/>
              </a:rPr>
              <a:t>chữ</a:t>
            </a:r>
            <a:r>
              <a:rPr lang="en-US" sz="4200" spc="-21" dirty="0">
                <a:solidFill>
                  <a:srgbClr val="804E1C"/>
                </a:solidFill>
                <a:latin typeface="Roboto Condensed"/>
              </a:rPr>
              <a:t> .</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65092" y="330300"/>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sp>
        <p:nvSpPr>
          <p:cNvPr id="6" name="Freeform 6"/>
          <p:cNvSpPr/>
          <p:nvPr/>
        </p:nvSpPr>
        <p:spPr>
          <a:xfrm>
            <a:off x="9545027" y="3749638"/>
            <a:ext cx="8277881" cy="5508662"/>
          </a:xfrm>
          <a:custGeom>
            <a:avLst/>
            <a:gdLst/>
            <a:ahLst/>
            <a:cxnLst/>
            <a:rect l="l" t="t" r="r" b="b"/>
            <a:pathLst>
              <a:path w="8277881" h="5508662">
                <a:moveTo>
                  <a:pt x="0" y="0"/>
                </a:moveTo>
                <a:lnTo>
                  <a:pt x="8277881" y="0"/>
                </a:lnTo>
                <a:lnTo>
                  <a:pt x="8277881" y="5508662"/>
                </a:lnTo>
                <a:lnTo>
                  <a:pt x="0" y="5508662"/>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7" name="TextBox 7"/>
          <p:cNvSpPr txBox="1"/>
          <p:nvPr/>
        </p:nvSpPr>
        <p:spPr>
          <a:xfrm>
            <a:off x="1028700" y="266986"/>
            <a:ext cx="8436218" cy="1332927"/>
          </a:xfrm>
          <a:prstGeom prst="rect">
            <a:avLst/>
          </a:prstGeom>
        </p:spPr>
        <p:txBody>
          <a:bodyPr lIns="0" tIns="0" rIns="0" bIns="0" rtlCol="0" anchor="t">
            <a:spAutoFit/>
          </a:bodyPr>
          <a:lstStyle/>
          <a:p>
            <a:pPr algn="l">
              <a:lnSpc>
                <a:spcPts val="10165"/>
              </a:lnSpc>
            </a:pPr>
            <a:r>
              <a:rPr lang="en-US" sz="7530" spc="-37" dirty="0">
                <a:solidFill>
                  <a:srgbClr val="B75E1E"/>
                </a:solidFill>
                <a:latin typeface="#9Slide05 IcielSanelma"/>
              </a:rPr>
              <a:t>2. </a:t>
            </a:r>
            <a:r>
              <a:rPr lang="en-US" sz="7530" spc="-37" dirty="0" err="1">
                <a:solidFill>
                  <a:srgbClr val="B75E1E"/>
                </a:solidFill>
                <a:latin typeface="#9Slide05 IcielSanelma"/>
              </a:rPr>
              <a:t>Thực</a:t>
            </a:r>
            <a:r>
              <a:rPr lang="en-US" sz="7530" spc="-37" dirty="0">
                <a:solidFill>
                  <a:srgbClr val="B75E1E"/>
                </a:solidFill>
                <a:latin typeface="#9Slide05 IcielSanelma"/>
              </a:rPr>
              <a:t> </a:t>
            </a:r>
            <a:r>
              <a:rPr lang="en-US" sz="7530" spc="-37" dirty="0" err="1">
                <a:solidFill>
                  <a:srgbClr val="B75E1E"/>
                </a:solidFill>
                <a:latin typeface="#9Slide05 IcielSanelma"/>
              </a:rPr>
              <a:t>hành</a:t>
            </a:r>
            <a:r>
              <a:rPr lang="en-US" sz="7530" spc="-37" dirty="0">
                <a:solidFill>
                  <a:srgbClr val="B75E1E"/>
                </a:solidFill>
                <a:latin typeface="#9Slide05 IcielSanelma"/>
              </a:rPr>
              <a:t> </a:t>
            </a:r>
            <a:r>
              <a:rPr lang="en-US" sz="7530" spc="-37" dirty="0" err="1">
                <a:solidFill>
                  <a:srgbClr val="B75E1E"/>
                </a:solidFill>
                <a:latin typeface="#9Slide05 IcielSanelma"/>
              </a:rPr>
              <a:t>tiếng</a:t>
            </a:r>
            <a:r>
              <a:rPr lang="en-US" sz="7530" spc="-37" dirty="0">
                <a:solidFill>
                  <a:srgbClr val="B75E1E"/>
                </a:solidFill>
                <a:latin typeface="#9Slide05 IcielSanelma"/>
              </a:rPr>
              <a:t> </a:t>
            </a:r>
            <a:r>
              <a:rPr lang="en-US" sz="7530" spc="-37" dirty="0" err="1">
                <a:solidFill>
                  <a:srgbClr val="B75E1E"/>
                </a:solidFill>
                <a:latin typeface="#9Slide05 IcielSanelma"/>
              </a:rPr>
              <a:t>Việt</a:t>
            </a:r>
            <a:endParaRPr lang="en-US" sz="7530" spc="-37" dirty="0">
              <a:solidFill>
                <a:srgbClr val="B75E1E"/>
              </a:solidFill>
              <a:latin typeface="#9Slide05 IcielSanelma"/>
            </a:endParaRPr>
          </a:p>
        </p:txBody>
      </p:sp>
      <p:sp>
        <p:nvSpPr>
          <p:cNvPr id="8" name="TextBox 8"/>
          <p:cNvSpPr txBox="1"/>
          <p:nvPr/>
        </p:nvSpPr>
        <p:spPr>
          <a:xfrm>
            <a:off x="1024237" y="1823585"/>
            <a:ext cx="15938172" cy="2129790"/>
          </a:xfrm>
          <a:prstGeom prst="rect">
            <a:avLst/>
          </a:prstGeom>
        </p:spPr>
        <p:txBody>
          <a:bodyPr lIns="0" tIns="0" rIns="0" bIns="0" rtlCol="0" anchor="t">
            <a:spAutoFit/>
          </a:bodyPr>
          <a:lstStyle/>
          <a:p>
            <a:pPr algn="just">
              <a:lnSpc>
                <a:spcPts val="5670"/>
              </a:lnSpc>
            </a:pPr>
            <a:r>
              <a:rPr lang="en-US" sz="4200" spc="-21">
                <a:solidFill>
                  <a:srgbClr val="804E1C"/>
                </a:solidFill>
                <a:latin typeface="Roboto Condensed Bold"/>
              </a:rPr>
              <a:t>Nhiệm vụ</a:t>
            </a:r>
            <a:r>
              <a:rPr lang="en-US" sz="4200" spc="-21">
                <a:solidFill>
                  <a:srgbClr val="804E1C"/>
                </a:solidFill>
                <a:latin typeface="Roboto Condensed"/>
              </a:rPr>
              <a:t>: Hãy thực hiện cá nhân bằng cách giơ tay trả lời; mỗi câu trả lời đúng được +1 điểm tích cực</a:t>
            </a:r>
          </a:p>
          <a:p>
            <a:pPr algn="just">
              <a:lnSpc>
                <a:spcPts val="5670"/>
              </a:lnSpc>
            </a:pPr>
            <a:endParaRPr lang="en-US" sz="4200" spc="-21">
              <a:solidFill>
                <a:srgbClr val="804E1C"/>
              </a:solidFill>
              <a:latin typeface="Roboto Condensed"/>
            </a:endParaRPr>
          </a:p>
        </p:txBody>
      </p:sp>
      <p:sp>
        <p:nvSpPr>
          <p:cNvPr id="9" name="TextBox 9"/>
          <p:cNvSpPr txBox="1"/>
          <p:nvPr/>
        </p:nvSpPr>
        <p:spPr>
          <a:xfrm>
            <a:off x="10535522" y="4167521"/>
            <a:ext cx="6296891" cy="4159943"/>
          </a:xfrm>
          <a:prstGeom prst="rect">
            <a:avLst/>
          </a:prstGeom>
        </p:spPr>
        <p:txBody>
          <a:bodyPr lIns="0" tIns="0" rIns="0" bIns="0" rtlCol="0" anchor="t">
            <a:spAutoFit/>
          </a:bodyPr>
          <a:lstStyle/>
          <a:p>
            <a:pPr algn="ctr">
              <a:lnSpc>
                <a:spcPts val="5500"/>
              </a:lnSpc>
            </a:pPr>
            <a:r>
              <a:rPr lang="en-US" sz="4074" spc="-20">
                <a:solidFill>
                  <a:srgbClr val="503538"/>
                </a:solidFill>
                <a:latin typeface="Roboto Condensed"/>
              </a:rPr>
              <a:t>Các tác giả văn học trung đại Việt Nam đã sử dụng chữ Nôm để sáng tạo nhiều tác phẩm đặc sắc cho nền văn học dân tộc. Hãy kể tên một số tác phẩm mà em biết.</a:t>
            </a:r>
          </a:p>
        </p:txBody>
      </p:sp>
      <p:sp>
        <p:nvSpPr>
          <p:cNvPr id="10" name="TextBox 10"/>
          <p:cNvSpPr txBox="1"/>
          <p:nvPr/>
        </p:nvSpPr>
        <p:spPr>
          <a:xfrm>
            <a:off x="1024237" y="3844003"/>
            <a:ext cx="9511285" cy="5701665"/>
          </a:xfrm>
          <a:prstGeom prst="rect">
            <a:avLst/>
          </a:prstGeom>
        </p:spPr>
        <p:txBody>
          <a:bodyPr lIns="0" tIns="0" rIns="0" bIns="0" rtlCol="0" anchor="t">
            <a:spAutoFit/>
          </a:bodyPr>
          <a:lstStyle/>
          <a:p>
            <a:pPr algn="l">
              <a:lnSpc>
                <a:spcPts val="5670"/>
              </a:lnSpc>
            </a:pPr>
            <a:r>
              <a:rPr lang="en-US" sz="4200" spc="-21" dirty="0" err="1">
                <a:solidFill>
                  <a:srgbClr val="804E1C"/>
                </a:solidFill>
                <a:latin typeface="Roboto Condensed Bold"/>
              </a:rPr>
              <a:t>Tên</a:t>
            </a:r>
            <a:r>
              <a:rPr lang="en-US" sz="4200" spc="-21" dirty="0">
                <a:solidFill>
                  <a:srgbClr val="804E1C"/>
                </a:solidFill>
                <a:latin typeface="Roboto Condensed Bold"/>
              </a:rPr>
              <a:t> </a:t>
            </a:r>
            <a:r>
              <a:rPr lang="en-US" sz="4200" spc="-21" dirty="0" err="1">
                <a:solidFill>
                  <a:srgbClr val="804E1C"/>
                </a:solidFill>
                <a:latin typeface="Roboto Condensed Bold"/>
              </a:rPr>
              <a:t>một</a:t>
            </a:r>
            <a:r>
              <a:rPr lang="en-US" sz="4200" spc="-21" dirty="0">
                <a:solidFill>
                  <a:srgbClr val="804E1C"/>
                </a:solidFill>
                <a:latin typeface="Roboto Condensed Bold"/>
              </a:rPr>
              <a:t> </a:t>
            </a:r>
            <a:r>
              <a:rPr lang="en-US" sz="4200" spc="-21" dirty="0" err="1">
                <a:solidFill>
                  <a:srgbClr val="804E1C"/>
                </a:solidFill>
                <a:latin typeface="Roboto Condensed Bold"/>
              </a:rPr>
              <a:t>số</a:t>
            </a:r>
            <a:r>
              <a:rPr lang="en-US" sz="4200" spc="-21" dirty="0">
                <a:solidFill>
                  <a:srgbClr val="804E1C"/>
                </a:solidFill>
                <a:latin typeface="Roboto Condensed Bold"/>
              </a:rPr>
              <a:t> </a:t>
            </a:r>
            <a:r>
              <a:rPr lang="en-US" sz="4200" spc="-21" dirty="0" err="1">
                <a:solidFill>
                  <a:srgbClr val="804E1C"/>
                </a:solidFill>
                <a:latin typeface="Roboto Condensed Bold"/>
              </a:rPr>
              <a:t>tác</a:t>
            </a:r>
            <a:r>
              <a:rPr lang="en-US" sz="4200" spc="-21" dirty="0">
                <a:solidFill>
                  <a:srgbClr val="804E1C"/>
                </a:solidFill>
                <a:latin typeface="Roboto Condensed Bold"/>
              </a:rPr>
              <a:t> </a:t>
            </a:r>
            <a:r>
              <a:rPr lang="en-US" sz="4200" spc="-21" dirty="0" err="1">
                <a:solidFill>
                  <a:srgbClr val="804E1C"/>
                </a:solidFill>
                <a:latin typeface="Roboto Condensed Bold"/>
              </a:rPr>
              <a:t>phẩm</a:t>
            </a:r>
            <a:r>
              <a:rPr lang="en-US" sz="4200" spc="-21" dirty="0">
                <a:solidFill>
                  <a:srgbClr val="804E1C"/>
                </a:solidFill>
                <a:latin typeface="Roboto Condensed Bold"/>
              </a:rPr>
              <a:t> </a:t>
            </a:r>
            <a:r>
              <a:rPr lang="en-US" sz="4200" spc="-21" dirty="0" err="1">
                <a:solidFill>
                  <a:srgbClr val="804E1C"/>
                </a:solidFill>
                <a:latin typeface="Roboto Condensed Bold"/>
              </a:rPr>
              <a:t>chữ</a:t>
            </a:r>
            <a:r>
              <a:rPr lang="en-US" sz="4200" spc="-21" dirty="0">
                <a:solidFill>
                  <a:srgbClr val="804E1C"/>
                </a:solidFill>
                <a:latin typeface="Roboto Condensed Bold"/>
              </a:rPr>
              <a:t> </a:t>
            </a:r>
            <a:r>
              <a:rPr lang="en-US" sz="4200" spc="-21" dirty="0" err="1">
                <a:solidFill>
                  <a:srgbClr val="804E1C"/>
                </a:solidFill>
                <a:latin typeface="Roboto Condensed Bold"/>
              </a:rPr>
              <a:t>Nôm</a:t>
            </a:r>
            <a:endParaRPr lang="en-US" sz="4200" spc="-21" dirty="0">
              <a:solidFill>
                <a:srgbClr val="804E1C"/>
              </a:solidFill>
              <a:latin typeface="Roboto Condensed Bold"/>
            </a:endParaRPr>
          </a:p>
          <a:p>
            <a:pPr algn="l">
              <a:lnSpc>
                <a:spcPts val="5670"/>
              </a:lnSpc>
            </a:pPr>
            <a:r>
              <a:rPr lang="en-US" sz="4200" spc="-21" dirty="0">
                <a:solidFill>
                  <a:srgbClr val="804E1C"/>
                </a:solidFill>
                <a:latin typeface="Roboto Condensed"/>
              </a:rPr>
              <a:t>+ </a:t>
            </a:r>
            <a:r>
              <a:rPr lang="en-US" sz="4200" spc="-21" dirty="0" err="1">
                <a:solidFill>
                  <a:srgbClr val="804E1C"/>
                </a:solidFill>
                <a:latin typeface="Roboto Condensed Italics"/>
              </a:rPr>
              <a:t>Quốc</a:t>
            </a:r>
            <a:r>
              <a:rPr lang="en-US" sz="4200" spc="-21" dirty="0">
                <a:solidFill>
                  <a:srgbClr val="804E1C"/>
                </a:solidFill>
                <a:latin typeface="Roboto Condensed Italics"/>
              </a:rPr>
              <a:t> </a:t>
            </a:r>
            <a:r>
              <a:rPr lang="en-US" sz="4200" spc="-21" dirty="0" err="1">
                <a:solidFill>
                  <a:srgbClr val="804E1C"/>
                </a:solidFill>
                <a:latin typeface="Roboto Condensed Italics"/>
              </a:rPr>
              <a:t>âm</a:t>
            </a:r>
            <a:r>
              <a:rPr lang="en-US" sz="4200" spc="-21" dirty="0">
                <a:solidFill>
                  <a:srgbClr val="804E1C"/>
                </a:solidFill>
                <a:latin typeface="Roboto Condensed Italics"/>
              </a:rPr>
              <a:t> </a:t>
            </a:r>
            <a:r>
              <a:rPr lang="en-US" sz="4200" spc="-21" dirty="0" err="1">
                <a:solidFill>
                  <a:srgbClr val="804E1C"/>
                </a:solidFill>
                <a:latin typeface="Roboto Condensed Italics"/>
              </a:rPr>
              <a:t>thi</a:t>
            </a:r>
            <a:r>
              <a:rPr lang="en-US" sz="4200" spc="-21" dirty="0">
                <a:solidFill>
                  <a:srgbClr val="804E1C"/>
                </a:solidFill>
                <a:latin typeface="Roboto Condensed Italics"/>
              </a:rPr>
              <a:t> </a:t>
            </a:r>
            <a:r>
              <a:rPr lang="en-US" sz="4200" spc="-21" dirty="0" err="1">
                <a:solidFill>
                  <a:srgbClr val="804E1C"/>
                </a:solidFill>
                <a:latin typeface="Roboto Condensed Italics"/>
              </a:rPr>
              <a:t>tập</a:t>
            </a:r>
            <a:r>
              <a:rPr lang="en-US" sz="4200" spc="-21" dirty="0">
                <a:solidFill>
                  <a:srgbClr val="804E1C"/>
                </a:solidFill>
                <a:latin typeface="Roboto Condensed"/>
              </a:rPr>
              <a:t> </a:t>
            </a:r>
            <a:r>
              <a:rPr lang="en-US" sz="4200" spc="-21" dirty="0" err="1">
                <a:solidFill>
                  <a:srgbClr val="804E1C"/>
                </a:solidFill>
                <a:latin typeface="Roboto Condensed"/>
              </a:rPr>
              <a:t>của</a:t>
            </a:r>
            <a:r>
              <a:rPr lang="en-US" sz="4200" spc="-21" dirty="0">
                <a:solidFill>
                  <a:srgbClr val="804E1C"/>
                </a:solidFill>
                <a:latin typeface="Roboto Condensed"/>
              </a:rPr>
              <a:t> </a:t>
            </a:r>
            <a:r>
              <a:rPr lang="en-US" sz="4200" spc="-21" dirty="0" err="1">
                <a:solidFill>
                  <a:srgbClr val="804E1C"/>
                </a:solidFill>
                <a:latin typeface="Roboto Condensed"/>
              </a:rPr>
              <a:t>Nguyễn</a:t>
            </a:r>
            <a:r>
              <a:rPr lang="en-US" sz="4200" spc="-21" dirty="0">
                <a:solidFill>
                  <a:srgbClr val="804E1C"/>
                </a:solidFill>
                <a:latin typeface="Roboto Condensed"/>
              </a:rPr>
              <a:t> </a:t>
            </a:r>
            <a:r>
              <a:rPr lang="en-US" sz="4200" spc="-21" dirty="0" err="1">
                <a:solidFill>
                  <a:srgbClr val="804E1C"/>
                </a:solidFill>
                <a:latin typeface="Roboto Condensed"/>
              </a:rPr>
              <a:t>Trãi</a:t>
            </a:r>
            <a:r>
              <a:rPr lang="en-US" sz="4200" spc="-21" dirty="0">
                <a:solidFill>
                  <a:srgbClr val="804E1C"/>
                </a:solidFill>
                <a:latin typeface="Roboto Condensed"/>
              </a:rPr>
              <a:t>.</a:t>
            </a:r>
          </a:p>
          <a:p>
            <a:pPr algn="l">
              <a:lnSpc>
                <a:spcPts val="5670"/>
              </a:lnSpc>
            </a:pPr>
            <a:r>
              <a:rPr lang="en-US" sz="4200" spc="-21" dirty="0">
                <a:solidFill>
                  <a:srgbClr val="804E1C"/>
                </a:solidFill>
                <a:latin typeface="Roboto Condensed"/>
              </a:rPr>
              <a:t>+ </a:t>
            </a:r>
            <a:r>
              <a:rPr lang="en-US" sz="4200" spc="-21" dirty="0" err="1">
                <a:solidFill>
                  <a:srgbClr val="804E1C"/>
                </a:solidFill>
                <a:latin typeface="Roboto Condensed Italics"/>
              </a:rPr>
              <a:t>Bạch</a:t>
            </a:r>
            <a:r>
              <a:rPr lang="en-US" sz="4200" spc="-21" dirty="0">
                <a:solidFill>
                  <a:srgbClr val="804E1C"/>
                </a:solidFill>
                <a:latin typeface="Roboto Condensed Italics"/>
              </a:rPr>
              <a:t> </a:t>
            </a:r>
            <a:r>
              <a:rPr lang="en-US" sz="4200" spc="-21" dirty="0" err="1">
                <a:solidFill>
                  <a:srgbClr val="804E1C"/>
                </a:solidFill>
                <a:latin typeface="Roboto Condensed Italics"/>
              </a:rPr>
              <a:t>Vân</a:t>
            </a:r>
            <a:r>
              <a:rPr lang="en-US" sz="4200" spc="-21" dirty="0">
                <a:solidFill>
                  <a:srgbClr val="804E1C"/>
                </a:solidFill>
                <a:latin typeface="Roboto Condensed Italics"/>
              </a:rPr>
              <a:t> </a:t>
            </a:r>
            <a:r>
              <a:rPr lang="en-US" sz="4200" spc="-21" dirty="0" err="1">
                <a:solidFill>
                  <a:srgbClr val="804E1C"/>
                </a:solidFill>
                <a:latin typeface="Roboto Condensed Italics"/>
              </a:rPr>
              <a:t>quốc</a:t>
            </a:r>
            <a:r>
              <a:rPr lang="en-US" sz="4200" spc="-21" dirty="0">
                <a:solidFill>
                  <a:srgbClr val="804E1C"/>
                </a:solidFill>
                <a:latin typeface="Roboto Condensed Italics"/>
              </a:rPr>
              <a:t> </a:t>
            </a:r>
            <a:r>
              <a:rPr lang="en-US" sz="4200" spc="-21" dirty="0" err="1">
                <a:solidFill>
                  <a:srgbClr val="804E1C"/>
                </a:solidFill>
                <a:latin typeface="Roboto Condensed Italics"/>
              </a:rPr>
              <a:t>ngữ</a:t>
            </a:r>
            <a:r>
              <a:rPr lang="en-US" sz="4200" spc="-21" dirty="0">
                <a:solidFill>
                  <a:srgbClr val="804E1C"/>
                </a:solidFill>
                <a:latin typeface="Roboto Condensed Italics"/>
              </a:rPr>
              <a:t> </a:t>
            </a:r>
            <a:r>
              <a:rPr lang="en-US" sz="4200" spc="-21" dirty="0" err="1">
                <a:solidFill>
                  <a:srgbClr val="804E1C"/>
                </a:solidFill>
                <a:latin typeface="Roboto Condensed Italics"/>
              </a:rPr>
              <a:t>thi</a:t>
            </a:r>
            <a:r>
              <a:rPr lang="en-US" sz="4200" spc="-21" dirty="0">
                <a:solidFill>
                  <a:srgbClr val="804E1C"/>
                </a:solidFill>
                <a:latin typeface="Roboto Condensed Italics"/>
              </a:rPr>
              <a:t> </a:t>
            </a:r>
            <a:r>
              <a:rPr lang="en-US" sz="4200" spc="-21" dirty="0" err="1">
                <a:solidFill>
                  <a:srgbClr val="804E1C"/>
                </a:solidFill>
                <a:latin typeface="Roboto Condensed"/>
              </a:rPr>
              <a:t>của</a:t>
            </a:r>
            <a:r>
              <a:rPr lang="en-US" sz="4200" spc="-21" dirty="0">
                <a:solidFill>
                  <a:srgbClr val="804E1C"/>
                </a:solidFill>
                <a:latin typeface="Roboto Condensed"/>
              </a:rPr>
              <a:t> </a:t>
            </a:r>
            <a:r>
              <a:rPr lang="en-US" sz="4200" spc="-21" dirty="0" err="1">
                <a:solidFill>
                  <a:srgbClr val="804E1C"/>
                </a:solidFill>
                <a:latin typeface="Roboto Condensed"/>
              </a:rPr>
              <a:t>Nguyễn</a:t>
            </a:r>
            <a:r>
              <a:rPr lang="en-US" sz="4200" spc="-21" dirty="0">
                <a:solidFill>
                  <a:srgbClr val="804E1C"/>
                </a:solidFill>
                <a:latin typeface="Roboto Condensed"/>
              </a:rPr>
              <a:t> </a:t>
            </a:r>
            <a:r>
              <a:rPr lang="en-US" sz="4200" spc="-21" dirty="0" err="1">
                <a:solidFill>
                  <a:srgbClr val="804E1C"/>
                </a:solidFill>
                <a:latin typeface="Roboto Condensed"/>
              </a:rPr>
              <a:t>Bỉnh</a:t>
            </a:r>
            <a:r>
              <a:rPr lang="en-US" sz="4200" spc="-21" dirty="0">
                <a:solidFill>
                  <a:srgbClr val="804E1C"/>
                </a:solidFill>
                <a:latin typeface="Roboto Condensed"/>
              </a:rPr>
              <a:t> </a:t>
            </a:r>
            <a:r>
              <a:rPr lang="en-US" sz="4200" spc="-21" dirty="0" err="1">
                <a:solidFill>
                  <a:srgbClr val="804E1C"/>
                </a:solidFill>
                <a:latin typeface="Roboto Condensed"/>
              </a:rPr>
              <a:t>Khiêm</a:t>
            </a:r>
            <a:r>
              <a:rPr lang="en-US" sz="4200" spc="-21" dirty="0">
                <a:solidFill>
                  <a:srgbClr val="804E1C"/>
                </a:solidFill>
                <a:latin typeface="Roboto Condensed"/>
              </a:rPr>
              <a:t>.</a:t>
            </a:r>
          </a:p>
          <a:p>
            <a:pPr algn="l">
              <a:lnSpc>
                <a:spcPts val="5670"/>
              </a:lnSpc>
            </a:pPr>
            <a:r>
              <a:rPr lang="en-US" sz="4200" spc="-21" dirty="0">
                <a:solidFill>
                  <a:srgbClr val="804E1C"/>
                </a:solidFill>
                <a:latin typeface="Roboto Condensed"/>
              </a:rPr>
              <a:t>+ </a:t>
            </a:r>
            <a:r>
              <a:rPr lang="en-US" sz="4200" spc="-21" dirty="0" err="1">
                <a:solidFill>
                  <a:srgbClr val="804E1C"/>
                </a:solidFill>
                <a:latin typeface="Roboto Condensed Italics"/>
              </a:rPr>
              <a:t>Đoạn</a:t>
            </a:r>
            <a:r>
              <a:rPr lang="en-US" sz="4200" spc="-21" dirty="0">
                <a:solidFill>
                  <a:srgbClr val="804E1C"/>
                </a:solidFill>
                <a:latin typeface="Roboto Condensed Italics"/>
              </a:rPr>
              <a:t> </a:t>
            </a:r>
            <a:r>
              <a:rPr lang="en-US" sz="4200" spc="-21" dirty="0" err="1">
                <a:solidFill>
                  <a:srgbClr val="804E1C"/>
                </a:solidFill>
                <a:latin typeface="Roboto Condensed Italics"/>
              </a:rPr>
              <a:t>trường</a:t>
            </a:r>
            <a:r>
              <a:rPr lang="en-US" sz="4200" spc="-21" dirty="0">
                <a:solidFill>
                  <a:srgbClr val="804E1C"/>
                </a:solidFill>
                <a:latin typeface="Roboto Condensed Italics"/>
              </a:rPr>
              <a:t> </a:t>
            </a:r>
            <a:r>
              <a:rPr lang="en-US" sz="4200" spc="-21" dirty="0" err="1">
                <a:solidFill>
                  <a:srgbClr val="804E1C"/>
                </a:solidFill>
                <a:latin typeface="Roboto Condensed Italics"/>
              </a:rPr>
              <a:t>Tân</a:t>
            </a:r>
            <a:r>
              <a:rPr lang="en-US" sz="4200" spc="-21" dirty="0">
                <a:solidFill>
                  <a:srgbClr val="804E1C"/>
                </a:solidFill>
                <a:latin typeface="Roboto Condensed Italics"/>
              </a:rPr>
              <a:t> Thanh</a:t>
            </a:r>
            <a:r>
              <a:rPr lang="en-US" sz="4200" spc="-21" dirty="0">
                <a:solidFill>
                  <a:srgbClr val="804E1C"/>
                </a:solidFill>
                <a:latin typeface="Roboto Condensed"/>
              </a:rPr>
              <a:t> </a:t>
            </a:r>
            <a:r>
              <a:rPr lang="en-US" sz="4200" spc="-21" dirty="0" err="1">
                <a:solidFill>
                  <a:srgbClr val="804E1C"/>
                </a:solidFill>
                <a:latin typeface="Roboto Condensed"/>
              </a:rPr>
              <a:t>của</a:t>
            </a:r>
            <a:r>
              <a:rPr lang="en-US" sz="4200" spc="-21" dirty="0">
                <a:solidFill>
                  <a:srgbClr val="804E1C"/>
                </a:solidFill>
                <a:latin typeface="Roboto Condensed"/>
              </a:rPr>
              <a:t> </a:t>
            </a:r>
            <a:r>
              <a:rPr lang="en-US" sz="4200" spc="-21" dirty="0" err="1">
                <a:solidFill>
                  <a:srgbClr val="804E1C"/>
                </a:solidFill>
                <a:latin typeface="Roboto Condensed"/>
              </a:rPr>
              <a:t>Nguyễn</a:t>
            </a:r>
            <a:r>
              <a:rPr lang="en-US" sz="4200" spc="-21" dirty="0">
                <a:solidFill>
                  <a:srgbClr val="804E1C"/>
                </a:solidFill>
                <a:latin typeface="Roboto Condensed"/>
              </a:rPr>
              <a:t> Du.</a:t>
            </a:r>
          </a:p>
          <a:p>
            <a:pPr algn="l">
              <a:lnSpc>
                <a:spcPts val="5670"/>
              </a:lnSpc>
            </a:pPr>
            <a:r>
              <a:rPr lang="en-US" sz="4200" spc="-21" dirty="0">
                <a:solidFill>
                  <a:srgbClr val="804E1C"/>
                </a:solidFill>
                <a:latin typeface="Roboto Condensed"/>
              </a:rPr>
              <a:t>+ </a:t>
            </a:r>
            <a:r>
              <a:rPr lang="en-US" sz="4200" spc="-21" dirty="0">
                <a:solidFill>
                  <a:srgbClr val="804E1C"/>
                </a:solidFill>
                <a:latin typeface="Roboto Condensed Italics"/>
              </a:rPr>
              <a:t>Qua </a:t>
            </a:r>
            <a:r>
              <a:rPr lang="en-US" sz="4200" spc="-21" dirty="0" err="1">
                <a:solidFill>
                  <a:srgbClr val="804E1C"/>
                </a:solidFill>
                <a:latin typeface="Roboto Condensed Italics"/>
              </a:rPr>
              <a:t>Đèo</a:t>
            </a:r>
            <a:r>
              <a:rPr lang="en-US" sz="4200" spc="-21" dirty="0">
                <a:solidFill>
                  <a:srgbClr val="804E1C"/>
                </a:solidFill>
                <a:latin typeface="Roboto Condensed Italics"/>
              </a:rPr>
              <a:t> </a:t>
            </a:r>
            <a:r>
              <a:rPr lang="en-US" sz="4200" spc="-21" dirty="0" err="1">
                <a:solidFill>
                  <a:srgbClr val="804E1C"/>
                </a:solidFill>
                <a:latin typeface="Roboto Condensed Italics"/>
              </a:rPr>
              <a:t>Ngang</a:t>
            </a:r>
            <a:r>
              <a:rPr lang="en-US" sz="4200" spc="-21" dirty="0">
                <a:solidFill>
                  <a:srgbClr val="804E1C"/>
                </a:solidFill>
                <a:latin typeface="Roboto Condensed"/>
              </a:rPr>
              <a:t> </a:t>
            </a:r>
            <a:r>
              <a:rPr lang="en-US" sz="4200" spc="-21" dirty="0" err="1">
                <a:solidFill>
                  <a:srgbClr val="804E1C"/>
                </a:solidFill>
                <a:latin typeface="Roboto Condensed"/>
              </a:rPr>
              <a:t>của</a:t>
            </a:r>
            <a:r>
              <a:rPr lang="en-US" sz="4200" spc="-21" dirty="0">
                <a:solidFill>
                  <a:srgbClr val="804E1C"/>
                </a:solidFill>
                <a:latin typeface="Roboto Condensed"/>
              </a:rPr>
              <a:t> </a:t>
            </a:r>
            <a:r>
              <a:rPr lang="en-US" sz="4200" spc="-21" dirty="0" err="1">
                <a:solidFill>
                  <a:srgbClr val="804E1C"/>
                </a:solidFill>
                <a:latin typeface="Roboto Condensed"/>
              </a:rPr>
              <a:t>Bà</a:t>
            </a:r>
            <a:r>
              <a:rPr lang="en-US" sz="4200" spc="-21" dirty="0">
                <a:solidFill>
                  <a:srgbClr val="804E1C"/>
                </a:solidFill>
                <a:latin typeface="Roboto Condensed"/>
              </a:rPr>
              <a:t> </a:t>
            </a:r>
            <a:r>
              <a:rPr lang="en-US" sz="4200" spc="-21" dirty="0" err="1">
                <a:solidFill>
                  <a:srgbClr val="804E1C"/>
                </a:solidFill>
                <a:latin typeface="Roboto Condensed"/>
              </a:rPr>
              <a:t>Huyện</a:t>
            </a:r>
            <a:r>
              <a:rPr lang="en-US" sz="4200" spc="-21" dirty="0">
                <a:solidFill>
                  <a:srgbClr val="804E1C"/>
                </a:solidFill>
                <a:latin typeface="Roboto Condensed"/>
              </a:rPr>
              <a:t> Thanh Quan.</a:t>
            </a:r>
          </a:p>
          <a:p>
            <a:pPr algn="l">
              <a:lnSpc>
                <a:spcPts val="5670"/>
              </a:lnSpc>
            </a:pPr>
            <a:r>
              <a:rPr lang="en-US" sz="4200" spc="-21" dirty="0">
                <a:solidFill>
                  <a:srgbClr val="804E1C"/>
                </a:solidFill>
                <a:latin typeface="Roboto Condensed"/>
              </a:rPr>
              <a:t>+ </a:t>
            </a:r>
            <a:r>
              <a:rPr lang="en-US" sz="4200" spc="-21" dirty="0">
                <a:solidFill>
                  <a:srgbClr val="804E1C"/>
                </a:solidFill>
                <a:latin typeface="Roboto Condensed Italics"/>
              </a:rPr>
              <a:t>Bánh </a:t>
            </a:r>
            <a:r>
              <a:rPr lang="en-US" sz="4200" spc="-21" dirty="0" err="1">
                <a:solidFill>
                  <a:srgbClr val="804E1C"/>
                </a:solidFill>
                <a:latin typeface="Roboto Condensed Italics"/>
              </a:rPr>
              <a:t>trôi</a:t>
            </a:r>
            <a:r>
              <a:rPr lang="en-US" sz="4200" spc="-21" dirty="0">
                <a:solidFill>
                  <a:srgbClr val="804E1C"/>
                </a:solidFill>
                <a:latin typeface="Roboto Condensed Italics"/>
              </a:rPr>
              <a:t> </a:t>
            </a:r>
            <a:r>
              <a:rPr lang="en-US" sz="4200" spc="-21" dirty="0" err="1">
                <a:solidFill>
                  <a:srgbClr val="804E1C"/>
                </a:solidFill>
                <a:latin typeface="Roboto Condensed Italics"/>
              </a:rPr>
              <a:t>nước</a:t>
            </a:r>
            <a:r>
              <a:rPr lang="en-US" sz="4200" spc="-21" dirty="0">
                <a:solidFill>
                  <a:srgbClr val="804E1C"/>
                </a:solidFill>
                <a:latin typeface="Roboto Condensed Italics"/>
              </a:rPr>
              <a:t> </a:t>
            </a:r>
            <a:r>
              <a:rPr lang="en-US" sz="4200" spc="-21" dirty="0" err="1">
                <a:solidFill>
                  <a:srgbClr val="804E1C"/>
                </a:solidFill>
                <a:latin typeface="Roboto Condensed"/>
              </a:rPr>
              <a:t>của</a:t>
            </a:r>
            <a:r>
              <a:rPr lang="en-US" sz="4200" spc="-21" dirty="0">
                <a:solidFill>
                  <a:srgbClr val="804E1C"/>
                </a:solidFill>
                <a:latin typeface="Roboto Condensed"/>
              </a:rPr>
              <a:t> </a:t>
            </a:r>
            <a:r>
              <a:rPr lang="en-US" sz="4200" spc="-21" dirty="0" err="1">
                <a:solidFill>
                  <a:srgbClr val="804E1C"/>
                </a:solidFill>
                <a:latin typeface="Roboto Condensed"/>
              </a:rPr>
              <a:t>Hồ</a:t>
            </a:r>
            <a:r>
              <a:rPr lang="en-US" sz="4200" spc="-21" dirty="0">
                <a:solidFill>
                  <a:srgbClr val="804E1C"/>
                </a:solidFill>
                <a:latin typeface="Roboto Condensed"/>
              </a:rPr>
              <a:t> </a:t>
            </a:r>
            <a:r>
              <a:rPr lang="en-US" sz="4200" spc="-21" dirty="0" err="1">
                <a:solidFill>
                  <a:srgbClr val="804E1C"/>
                </a:solidFill>
                <a:latin typeface="Roboto Condensed"/>
              </a:rPr>
              <a:t>Xuân</a:t>
            </a:r>
            <a:r>
              <a:rPr lang="en-US" sz="4200" spc="-21" dirty="0">
                <a:solidFill>
                  <a:srgbClr val="804E1C"/>
                </a:solidFill>
                <a:latin typeface="Roboto Condensed"/>
              </a:rPr>
              <a:t> </a:t>
            </a:r>
            <a:r>
              <a:rPr lang="en-US" sz="4200" spc="-21" dirty="0" err="1">
                <a:solidFill>
                  <a:srgbClr val="804E1C"/>
                </a:solidFill>
                <a:latin typeface="Roboto Condensed"/>
              </a:rPr>
              <a:t>Hương</a:t>
            </a:r>
            <a:r>
              <a:rPr lang="en-US" sz="4200" spc="-21" dirty="0">
                <a:solidFill>
                  <a:srgbClr val="804E1C"/>
                </a:solidFill>
                <a:latin typeface="Roboto Condensed"/>
              </a:rPr>
              <a:t>.</a:t>
            </a:r>
          </a:p>
          <a:p>
            <a:pPr algn="l">
              <a:lnSpc>
                <a:spcPts val="5670"/>
              </a:lnSpc>
            </a:pPr>
            <a:endParaRPr lang="en-US" sz="4200" spc="-21" dirty="0">
              <a:solidFill>
                <a:srgbClr val="804E1C"/>
              </a:solidFill>
              <a:latin typeface="Roboto Condensed"/>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65092" y="330300"/>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sp>
        <p:nvSpPr>
          <p:cNvPr id="6" name="Freeform 6"/>
          <p:cNvSpPr/>
          <p:nvPr/>
        </p:nvSpPr>
        <p:spPr>
          <a:xfrm>
            <a:off x="9545027" y="3749638"/>
            <a:ext cx="8277881" cy="5508662"/>
          </a:xfrm>
          <a:custGeom>
            <a:avLst/>
            <a:gdLst/>
            <a:ahLst/>
            <a:cxnLst/>
            <a:rect l="l" t="t" r="r" b="b"/>
            <a:pathLst>
              <a:path w="8277881" h="5508662">
                <a:moveTo>
                  <a:pt x="0" y="0"/>
                </a:moveTo>
                <a:lnTo>
                  <a:pt x="8277881" y="0"/>
                </a:lnTo>
                <a:lnTo>
                  <a:pt x="8277881" y="5508662"/>
                </a:lnTo>
                <a:lnTo>
                  <a:pt x="0" y="5508662"/>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7" name="TextBox 7"/>
          <p:cNvSpPr txBox="1"/>
          <p:nvPr/>
        </p:nvSpPr>
        <p:spPr>
          <a:xfrm>
            <a:off x="1028700" y="266986"/>
            <a:ext cx="8436218" cy="1332927"/>
          </a:xfrm>
          <a:prstGeom prst="rect">
            <a:avLst/>
          </a:prstGeom>
        </p:spPr>
        <p:txBody>
          <a:bodyPr lIns="0" tIns="0" rIns="0" bIns="0" rtlCol="0" anchor="t">
            <a:spAutoFit/>
          </a:bodyPr>
          <a:lstStyle/>
          <a:p>
            <a:pPr algn="l">
              <a:lnSpc>
                <a:spcPts val="10165"/>
              </a:lnSpc>
            </a:pPr>
            <a:r>
              <a:rPr lang="en-US" sz="7530" spc="-37">
                <a:solidFill>
                  <a:srgbClr val="B75E1E"/>
                </a:solidFill>
                <a:latin typeface="#9Slide05 IcielSanelma"/>
              </a:rPr>
              <a:t>2. Thực hành tiếng Việt</a:t>
            </a:r>
          </a:p>
        </p:txBody>
      </p:sp>
      <p:sp>
        <p:nvSpPr>
          <p:cNvPr id="8" name="TextBox 8"/>
          <p:cNvSpPr txBox="1"/>
          <p:nvPr/>
        </p:nvSpPr>
        <p:spPr>
          <a:xfrm>
            <a:off x="1028700" y="1533239"/>
            <a:ext cx="15938172" cy="2129790"/>
          </a:xfrm>
          <a:prstGeom prst="rect">
            <a:avLst/>
          </a:prstGeom>
        </p:spPr>
        <p:txBody>
          <a:bodyPr lIns="0" tIns="0" rIns="0" bIns="0" rtlCol="0" anchor="t">
            <a:spAutoFit/>
          </a:bodyPr>
          <a:lstStyle/>
          <a:p>
            <a:pPr algn="just">
              <a:lnSpc>
                <a:spcPts val="5670"/>
              </a:lnSpc>
            </a:pPr>
            <a:r>
              <a:rPr lang="en-US" sz="4200" spc="-21">
                <a:solidFill>
                  <a:srgbClr val="804E1C"/>
                </a:solidFill>
                <a:latin typeface="Roboto Condensed Bold"/>
              </a:rPr>
              <a:t>Nhiệm vụ</a:t>
            </a:r>
            <a:r>
              <a:rPr lang="en-US" sz="4200" spc="-21">
                <a:solidFill>
                  <a:srgbClr val="804E1C"/>
                </a:solidFill>
                <a:latin typeface="Roboto Condensed"/>
              </a:rPr>
              <a:t>: Hãy thực hiện cá nhân bằng cách giơ tay trả lời; mỗi câu trả lời đúng được +1 điểm tích cực</a:t>
            </a:r>
          </a:p>
          <a:p>
            <a:pPr algn="just">
              <a:lnSpc>
                <a:spcPts val="5670"/>
              </a:lnSpc>
            </a:pPr>
            <a:endParaRPr lang="en-US" sz="4200" spc="-21">
              <a:solidFill>
                <a:srgbClr val="804E1C"/>
              </a:solidFill>
              <a:latin typeface="Roboto Condensed"/>
            </a:endParaRPr>
          </a:p>
        </p:txBody>
      </p:sp>
      <p:sp>
        <p:nvSpPr>
          <p:cNvPr id="9" name="TextBox 9"/>
          <p:cNvSpPr txBox="1"/>
          <p:nvPr/>
        </p:nvSpPr>
        <p:spPr>
          <a:xfrm>
            <a:off x="10535522" y="4167521"/>
            <a:ext cx="6296891" cy="4170537"/>
          </a:xfrm>
          <a:prstGeom prst="rect">
            <a:avLst/>
          </a:prstGeom>
        </p:spPr>
        <p:txBody>
          <a:bodyPr lIns="0" tIns="0" rIns="0" bIns="0" rtlCol="0" anchor="t">
            <a:spAutoFit/>
          </a:bodyPr>
          <a:lstStyle/>
          <a:p>
            <a:pPr algn="ctr">
              <a:lnSpc>
                <a:spcPts val="5500"/>
              </a:lnSpc>
            </a:pPr>
            <a:r>
              <a:rPr lang="en-US" sz="4074" spc="-20" dirty="0" err="1">
                <a:solidFill>
                  <a:srgbClr val="503538"/>
                </a:solidFill>
                <a:latin typeface="Roboto Condensed"/>
              </a:rPr>
              <a:t>Em</a:t>
            </a:r>
            <a:r>
              <a:rPr lang="en-US" sz="4074" spc="-20" dirty="0">
                <a:solidFill>
                  <a:srgbClr val="503538"/>
                </a:solidFill>
                <a:latin typeface="Roboto Condensed"/>
              </a:rPr>
              <a:t> </a:t>
            </a:r>
            <a:r>
              <a:rPr lang="en-US" sz="4074" spc="-20" dirty="0" err="1">
                <a:solidFill>
                  <a:srgbClr val="503538"/>
                </a:solidFill>
                <a:latin typeface="Roboto Condensed"/>
              </a:rPr>
              <a:t>đọc</a:t>
            </a:r>
            <a:r>
              <a:rPr lang="en-US" sz="4074" spc="-20" dirty="0">
                <a:solidFill>
                  <a:srgbClr val="503538"/>
                </a:solidFill>
                <a:latin typeface="Roboto Condensed"/>
              </a:rPr>
              <a:t> </a:t>
            </a:r>
            <a:r>
              <a:rPr lang="en-US" sz="4074" spc="-20" dirty="0" err="1">
                <a:solidFill>
                  <a:srgbClr val="503538"/>
                </a:solidFill>
                <a:latin typeface="Roboto Condensed Italics"/>
              </a:rPr>
              <a:t>Truyện</a:t>
            </a:r>
            <a:r>
              <a:rPr lang="en-US" sz="4074" spc="-20" dirty="0">
                <a:solidFill>
                  <a:srgbClr val="503538"/>
                </a:solidFill>
                <a:latin typeface="Roboto Condensed Italics"/>
              </a:rPr>
              <a:t> </a:t>
            </a:r>
            <a:r>
              <a:rPr lang="en-US" sz="4074" spc="-20" dirty="0" err="1">
                <a:solidFill>
                  <a:srgbClr val="503538"/>
                </a:solidFill>
                <a:latin typeface="Roboto Condensed Italics"/>
              </a:rPr>
              <a:t>Kiều</a:t>
            </a:r>
            <a:r>
              <a:rPr lang="en-US" sz="4074" spc="-20" dirty="0">
                <a:solidFill>
                  <a:srgbClr val="503538"/>
                </a:solidFill>
                <a:latin typeface="Roboto Condensed Italics"/>
              </a:rPr>
              <a:t> </a:t>
            </a:r>
            <a:r>
              <a:rPr lang="en-US" sz="4074" spc="-20" dirty="0" err="1">
                <a:solidFill>
                  <a:srgbClr val="503538"/>
                </a:solidFill>
                <a:latin typeface="Roboto Condensed"/>
              </a:rPr>
              <a:t>thông</a:t>
            </a:r>
            <a:r>
              <a:rPr lang="en-US" sz="4074" spc="-20" dirty="0">
                <a:solidFill>
                  <a:srgbClr val="503538"/>
                </a:solidFill>
                <a:latin typeface="Roboto Condensed"/>
              </a:rPr>
              <a:t> qua </a:t>
            </a:r>
            <a:r>
              <a:rPr lang="en-US" sz="4074" spc="-20" dirty="0" err="1">
                <a:solidFill>
                  <a:srgbClr val="503538"/>
                </a:solidFill>
                <a:latin typeface="Roboto Condensed"/>
              </a:rPr>
              <a:t>văn</a:t>
            </a:r>
            <a:r>
              <a:rPr lang="en-US" sz="4074" spc="-20" dirty="0">
                <a:solidFill>
                  <a:srgbClr val="503538"/>
                </a:solidFill>
                <a:latin typeface="Roboto Condensed"/>
              </a:rPr>
              <a:t> </a:t>
            </a:r>
            <a:r>
              <a:rPr lang="en-US" sz="4074" spc="-20" dirty="0" err="1">
                <a:solidFill>
                  <a:srgbClr val="503538"/>
                </a:solidFill>
                <a:latin typeface="Roboto Condensed"/>
              </a:rPr>
              <a:t>tự</a:t>
            </a:r>
            <a:r>
              <a:rPr lang="en-US" sz="4074" spc="-20" dirty="0">
                <a:solidFill>
                  <a:srgbClr val="503538"/>
                </a:solidFill>
                <a:latin typeface="Roboto Condensed"/>
              </a:rPr>
              <a:t> </a:t>
            </a:r>
            <a:r>
              <a:rPr lang="en-US" sz="4074" spc="-20" dirty="0" err="1">
                <a:solidFill>
                  <a:srgbClr val="503538"/>
                </a:solidFill>
                <a:latin typeface="Roboto Condensed"/>
              </a:rPr>
              <a:t>gì</a:t>
            </a:r>
            <a:r>
              <a:rPr lang="en-US" sz="4074" spc="-20" dirty="0">
                <a:solidFill>
                  <a:srgbClr val="503538"/>
                </a:solidFill>
                <a:latin typeface="Roboto Condensed"/>
              </a:rPr>
              <a:t>? Theo </a:t>
            </a:r>
            <a:r>
              <a:rPr lang="en-US" sz="4074" spc="-20" dirty="0" err="1">
                <a:solidFill>
                  <a:srgbClr val="503538"/>
                </a:solidFill>
                <a:latin typeface="Roboto Condensed"/>
              </a:rPr>
              <a:t>em</a:t>
            </a:r>
            <a:r>
              <a:rPr lang="en-US" sz="4074" spc="-20" dirty="0">
                <a:solidFill>
                  <a:srgbClr val="503538"/>
                </a:solidFill>
                <a:latin typeface="Roboto Condensed"/>
              </a:rPr>
              <a:t>, </a:t>
            </a:r>
            <a:r>
              <a:rPr lang="en-US" sz="4074" spc="-20" dirty="0" err="1">
                <a:solidFill>
                  <a:srgbClr val="503538"/>
                </a:solidFill>
                <a:latin typeface="Roboto Condensed"/>
              </a:rPr>
              <a:t>hiện</a:t>
            </a:r>
            <a:r>
              <a:rPr lang="en-US" sz="4074" spc="-20" dirty="0">
                <a:solidFill>
                  <a:srgbClr val="503538"/>
                </a:solidFill>
                <a:latin typeface="Roboto Condensed"/>
              </a:rPr>
              <a:t> nay </a:t>
            </a:r>
            <a:r>
              <a:rPr lang="en-US" sz="4074" spc="-20" dirty="0" err="1">
                <a:solidFill>
                  <a:srgbClr val="503538"/>
                </a:solidFill>
                <a:latin typeface="Roboto Condensed"/>
              </a:rPr>
              <a:t>Truyện</a:t>
            </a:r>
            <a:r>
              <a:rPr lang="en-US" sz="4074" spc="-20" dirty="0">
                <a:solidFill>
                  <a:srgbClr val="503538"/>
                </a:solidFill>
                <a:latin typeface="Roboto Condensed"/>
              </a:rPr>
              <a:t> </a:t>
            </a:r>
            <a:r>
              <a:rPr lang="en-US" sz="4074" spc="-20" dirty="0" err="1">
                <a:solidFill>
                  <a:srgbClr val="503538"/>
                </a:solidFill>
                <a:latin typeface="Roboto Condensed"/>
              </a:rPr>
              <a:t>Kiều</a:t>
            </a:r>
            <a:r>
              <a:rPr lang="en-US" sz="4074" spc="-20" dirty="0">
                <a:solidFill>
                  <a:srgbClr val="503538"/>
                </a:solidFill>
                <a:latin typeface="Roboto Condensed"/>
              </a:rPr>
              <a:t> </a:t>
            </a:r>
            <a:r>
              <a:rPr lang="en-US" sz="4074" spc="-20" dirty="0" err="1">
                <a:solidFill>
                  <a:srgbClr val="503538"/>
                </a:solidFill>
                <a:latin typeface="Roboto Condensed"/>
              </a:rPr>
              <a:t>có</a:t>
            </a:r>
            <a:r>
              <a:rPr lang="en-US" sz="4074" spc="-20" dirty="0">
                <a:solidFill>
                  <a:srgbClr val="503538"/>
                </a:solidFill>
                <a:latin typeface="Roboto Condensed"/>
              </a:rPr>
              <a:t> </a:t>
            </a:r>
            <a:r>
              <a:rPr lang="en-US" sz="4074" spc="-20" dirty="0" err="1">
                <a:solidFill>
                  <a:srgbClr val="503538"/>
                </a:solidFill>
                <a:latin typeface="Roboto Condensed"/>
              </a:rPr>
              <a:t>cần</a:t>
            </a:r>
            <a:r>
              <a:rPr lang="en-US" sz="4074" spc="-20" dirty="0">
                <a:solidFill>
                  <a:srgbClr val="503538"/>
                </a:solidFill>
                <a:latin typeface="Roboto Condensed"/>
              </a:rPr>
              <a:t> </a:t>
            </a:r>
            <a:r>
              <a:rPr lang="en-US" sz="4074" spc="-20" dirty="0" err="1">
                <a:solidFill>
                  <a:srgbClr val="503538"/>
                </a:solidFill>
                <a:latin typeface="Roboto Condensed"/>
              </a:rPr>
              <a:t>được</a:t>
            </a:r>
            <a:r>
              <a:rPr lang="en-US" sz="4074" spc="-20" dirty="0">
                <a:solidFill>
                  <a:srgbClr val="503538"/>
                </a:solidFill>
                <a:latin typeface="Roboto Condensed"/>
              </a:rPr>
              <a:t> </a:t>
            </a:r>
            <a:r>
              <a:rPr lang="en-US" sz="4074" spc="-20" dirty="0" err="1">
                <a:solidFill>
                  <a:srgbClr val="503538"/>
                </a:solidFill>
                <a:latin typeface="Roboto Condensed"/>
              </a:rPr>
              <a:t>lưu</a:t>
            </a:r>
            <a:r>
              <a:rPr lang="en-US" sz="4074" spc="-20" dirty="0">
                <a:solidFill>
                  <a:srgbClr val="503538"/>
                </a:solidFill>
                <a:latin typeface="Roboto Condensed"/>
              </a:rPr>
              <a:t> </a:t>
            </a:r>
            <a:r>
              <a:rPr lang="en-US" sz="4074" spc="-20" dirty="0" err="1">
                <a:solidFill>
                  <a:srgbClr val="503538"/>
                </a:solidFill>
                <a:latin typeface="Roboto Condensed"/>
              </a:rPr>
              <a:t>truyền</a:t>
            </a:r>
            <a:r>
              <a:rPr lang="en-US" sz="4074" spc="-20" dirty="0">
                <a:solidFill>
                  <a:srgbClr val="503538"/>
                </a:solidFill>
                <a:latin typeface="Roboto Condensed"/>
              </a:rPr>
              <a:t> </a:t>
            </a:r>
            <a:r>
              <a:rPr lang="en-US" sz="4074" spc="-20" dirty="0" err="1">
                <a:solidFill>
                  <a:srgbClr val="503538"/>
                </a:solidFill>
                <a:latin typeface="Roboto Condensed"/>
              </a:rPr>
              <a:t>bằng</a:t>
            </a:r>
            <a:r>
              <a:rPr lang="en-US" sz="4074" spc="-20" dirty="0">
                <a:solidFill>
                  <a:srgbClr val="503538"/>
                </a:solidFill>
                <a:latin typeface="Roboto Condensed"/>
              </a:rPr>
              <a:t> </a:t>
            </a:r>
            <a:r>
              <a:rPr lang="en-US" sz="4074" spc="-20" dirty="0" err="1">
                <a:solidFill>
                  <a:srgbClr val="503538"/>
                </a:solidFill>
                <a:latin typeface="Roboto Condensed"/>
              </a:rPr>
              <a:t>hình</a:t>
            </a:r>
            <a:r>
              <a:rPr lang="en-US" sz="4074" spc="-20" dirty="0">
                <a:solidFill>
                  <a:srgbClr val="503538"/>
                </a:solidFill>
                <a:latin typeface="Roboto Condensed"/>
              </a:rPr>
              <a:t> </a:t>
            </a:r>
            <a:r>
              <a:rPr lang="en-US" sz="4074" spc="-20" dirty="0" err="1">
                <a:solidFill>
                  <a:srgbClr val="503538"/>
                </a:solidFill>
                <a:latin typeface="Roboto Condensed"/>
              </a:rPr>
              <a:t>thức</a:t>
            </a:r>
            <a:r>
              <a:rPr lang="en-US" sz="4074" spc="-20" dirty="0">
                <a:solidFill>
                  <a:srgbClr val="503538"/>
                </a:solidFill>
                <a:latin typeface="Roboto Condensed"/>
              </a:rPr>
              <a:t> </a:t>
            </a:r>
            <a:r>
              <a:rPr lang="en-US" sz="4074" spc="-20" dirty="0" err="1">
                <a:solidFill>
                  <a:srgbClr val="503538"/>
                </a:solidFill>
                <a:latin typeface="Roboto Condensed"/>
              </a:rPr>
              <a:t>văn</a:t>
            </a:r>
            <a:r>
              <a:rPr lang="en-US" sz="4074" spc="-20" dirty="0">
                <a:solidFill>
                  <a:srgbClr val="503538"/>
                </a:solidFill>
                <a:latin typeface="Roboto Condensed"/>
              </a:rPr>
              <a:t> </a:t>
            </a:r>
            <a:r>
              <a:rPr lang="en-US" sz="4074" spc="-20" dirty="0" err="1">
                <a:solidFill>
                  <a:srgbClr val="503538"/>
                </a:solidFill>
                <a:latin typeface="Roboto Condensed"/>
              </a:rPr>
              <a:t>tự</a:t>
            </a:r>
            <a:r>
              <a:rPr lang="en-US" sz="4074" spc="-20" dirty="0">
                <a:solidFill>
                  <a:srgbClr val="503538"/>
                </a:solidFill>
                <a:latin typeface="Roboto Condensed"/>
              </a:rPr>
              <a:t> </a:t>
            </a:r>
            <a:r>
              <a:rPr lang="en-US" sz="4074" spc="-20" dirty="0" err="1">
                <a:solidFill>
                  <a:srgbClr val="503538"/>
                </a:solidFill>
                <a:latin typeface="Roboto Condensed"/>
              </a:rPr>
              <a:t>mà</a:t>
            </a:r>
            <a:r>
              <a:rPr lang="en-US" sz="4074" spc="-20" dirty="0">
                <a:solidFill>
                  <a:srgbClr val="503538"/>
                </a:solidFill>
                <a:latin typeface="Roboto Condensed"/>
              </a:rPr>
              <a:t> </a:t>
            </a:r>
            <a:r>
              <a:rPr lang="en-US" sz="4074" spc="-20" dirty="0" err="1">
                <a:solidFill>
                  <a:srgbClr val="503538"/>
                </a:solidFill>
                <a:latin typeface="Roboto Condensed"/>
              </a:rPr>
              <a:t>Nguyễn</a:t>
            </a:r>
            <a:r>
              <a:rPr lang="en-US" sz="4074" spc="-20" dirty="0">
                <a:solidFill>
                  <a:srgbClr val="503538"/>
                </a:solidFill>
                <a:latin typeface="Roboto Condensed"/>
              </a:rPr>
              <a:t> Du </a:t>
            </a:r>
            <a:r>
              <a:rPr lang="en-US" sz="4074" spc="-20" dirty="0" err="1">
                <a:solidFill>
                  <a:srgbClr val="503538"/>
                </a:solidFill>
                <a:latin typeface="Roboto Condensed"/>
              </a:rPr>
              <a:t>đã</a:t>
            </a:r>
            <a:r>
              <a:rPr lang="en-US" sz="4074" spc="-20" dirty="0">
                <a:solidFill>
                  <a:srgbClr val="503538"/>
                </a:solidFill>
                <a:latin typeface="Roboto Condensed"/>
              </a:rPr>
              <a:t> </a:t>
            </a:r>
            <a:r>
              <a:rPr lang="en-US" sz="4074" spc="-20" dirty="0" err="1">
                <a:solidFill>
                  <a:srgbClr val="503538"/>
                </a:solidFill>
                <a:latin typeface="Roboto Condensed"/>
              </a:rPr>
              <a:t>dùng</a:t>
            </a:r>
            <a:r>
              <a:rPr lang="en-US" sz="4074" spc="-20" dirty="0">
                <a:solidFill>
                  <a:srgbClr val="503538"/>
                </a:solidFill>
                <a:latin typeface="Roboto Condensed"/>
              </a:rPr>
              <a:t> </a:t>
            </a:r>
            <a:r>
              <a:rPr lang="en-US" sz="4074" spc="-20" dirty="0" err="1">
                <a:solidFill>
                  <a:srgbClr val="503538"/>
                </a:solidFill>
                <a:latin typeface="Roboto Condensed"/>
              </a:rPr>
              <a:t>để</a:t>
            </a:r>
            <a:r>
              <a:rPr lang="en-US" sz="4074" spc="-20" dirty="0">
                <a:solidFill>
                  <a:srgbClr val="503538"/>
                </a:solidFill>
                <a:latin typeface="Roboto Condensed"/>
              </a:rPr>
              <a:t> </a:t>
            </a:r>
            <a:r>
              <a:rPr lang="en-US" sz="4074" spc="-20" dirty="0" err="1">
                <a:solidFill>
                  <a:srgbClr val="503538"/>
                </a:solidFill>
                <a:latin typeface="Roboto Condensed"/>
              </a:rPr>
              <a:t>sáng</a:t>
            </a:r>
            <a:r>
              <a:rPr lang="en-US" sz="4074" spc="-20" dirty="0">
                <a:solidFill>
                  <a:srgbClr val="503538"/>
                </a:solidFill>
                <a:latin typeface="Roboto Condensed"/>
              </a:rPr>
              <a:t> </a:t>
            </a:r>
            <a:r>
              <a:rPr lang="en-US" sz="4074" spc="-20" dirty="0" err="1">
                <a:solidFill>
                  <a:srgbClr val="503538"/>
                </a:solidFill>
                <a:latin typeface="Roboto Condensed"/>
              </a:rPr>
              <a:t>tác</a:t>
            </a:r>
            <a:r>
              <a:rPr lang="en-US" sz="4074" spc="-20" dirty="0">
                <a:solidFill>
                  <a:srgbClr val="503538"/>
                </a:solidFill>
                <a:latin typeface="Roboto Condensed"/>
              </a:rPr>
              <a:t> </a:t>
            </a:r>
            <a:r>
              <a:rPr lang="en-US" sz="4074" spc="-20" dirty="0" err="1">
                <a:solidFill>
                  <a:srgbClr val="503538"/>
                </a:solidFill>
                <a:latin typeface="Roboto Condensed"/>
              </a:rPr>
              <a:t>không</a:t>
            </a:r>
            <a:r>
              <a:rPr lang="en-US" sz="4074" spc="-20" dirty="0">
                <a:solidFill>
                  <a:srgbClr val="503538"/>
                </a:solidFill>
                <a:latin typeface="Roboto Condensed"/>
              </a:rPr>
              <a:t>? </a:t>
            </a:r>
            <a:r>
              <a:rPr lang="en-US" sz="4074" spc="-20" dirty="0" err="1">
                <a:solidFill>
                  <a:srgbClr val="503538"/>
                </a:solidFill>
                <a:latin typeface="Roboto Condensed"/>
              </a:rPr>
              <a:t>Vì</a:t>
            </a:r>
            <a:r>
              <a:rPr lang="en-US" sz="4074" spc="-20" dirty="0">
                <a:solidFill>
                  <a:srgbClr val="503538"/>
                </a:solidFill>
                <a:latin typeface="Roboto Condensed"/>
              </a:rPr>
              <a:t> </a:t>
            </a:r>
            <a:r>
              <a:rPr lang="en-US" sz="4074" spc="-20" dirty="0" err="1">
                <a:solidFill>
                  <a:srgbClr val="503538"/>
                </a:solidFill>
                <a:latin typeface="Roboto Condensed"/>
              </a:rPr>
              <a:t>sao</a:t>
            </a:r>
            <a:r>
              <a:rPr lang="en-US" sz="4074" spc="-20" dirty="0">
                <a:solidFill>
                  <a:srgbClr val="503538"/>
                </a:solidFill>
                <a:latin typeface="Roboto Condensed"/>
              </a:rPr>
              <a:t>?</a:t>
            </a:r>
          </a:p>
        </p:txBody>
      </p:sp>
      <p:sp>
        <p:nvSpPr>
          <p:cNvPr id="10" name="TextBox 10"/>
          <p:cNvSpPr txBox="1"/>
          <p:nvPr/>
        </p:nvSpPr>
        <p:spPr>
          <a:xfrm>
            <a:off x="1024237" y="3262612"/>
            <a:ext cx="8440681" cy="6416040"/>
          </a:xfrm>
          <a:prstGeom prst="rect">
            <a:avLst/>
          </a:prstGeom>
        </p:spPr>
        <p:txBody>
          <a:bodyPr lIns="0" tIns="0" rIns="0" bIns="0" rtlCol="0" anchor="t">
            <a:spAutoFit/>
          </a:bodyPr>
          <a:lstStyle/>
          <a:p>
            <a:pPr algn="just">
              <a:lnSpc>
                <a:spcPts val="5670"/>
              </a:lnSpc>
            </a:pPr>
            <a:r>
              <a:rPr lang="en-US" sz="4200" spc="-21" dirty="0">
                <a:solidFill>
                  <a:srgbClr val="804E1C"/>
                </a:solidFill>
                <a:latin typeface="Roboto Condensed"/>
              </a:rPr>
              <a:t>- </a:t>
            </a:r>
            <a:r>
              <a:rPr lang="en-US" sz="4200" spc="-21" dirty="0" err="1">
                <a:solidFill>
                  <a:srgbClr val="804E1C"/>
                </a:solidFill>
                <a:latin typeface="Roboto Condensed"/>
              </a:rPr>
              <a:t>Em</a:t>
            </a:r>
            <a:r>
              <a:rPr lang="en-US" sz="4200" spc="-21" dirty="0">
                <a:solidFill>
                  <a:srgbClr val="804E1C"/>
                </a:solidFill>
                <a:latin typeface="Roboto Condensed"/>
              </a:rPr>
              <a:t> </a:t>
            </a:r>
            <a:r>
              <a:rPr lang="en-US" sz="4200" spc="-21" dirty="0" err="1">
                <a:solidFill>
                  <a:srgbClr val="804E1C"/>
                </a:solidFill>
                <a:latin typeface="Roboto Condensed"/>
              </a:rPr>
              <a:t>đọc</a:t>
            </a:r>
            <a:r>
              <a:rPr lang="en-US" sz="4200" spc="-21" dirty="0">
                <a:solidFill>
                  <a:srgbClr val="804E1C"/>
                </a:solidFill>
                <a:latin typeface="Roboto Condensed"/>
              </a:rPr>
              <a:t> </a:t>
            </a:r>
            <a:r>
              <a:rPr lang="en-US" sz="4200" spc="-21" dirty="0" err="1">
                <a:solidFill>
                  <a:srgbClr val="804E1C"/>
                </a:solidFill>
                <a:latin typeface="Roboto Condensed Italics"/>
              </a:rPr>
              <a:t>Truyện</a:t>
            </a:r>
            <a:r>
              <a:rPr lang="en-US" sz="4200" spc="-21" dirty="0">
                <a:solidFill>
                  <a:srgbClr val="804E1C"/>
                </a:solidFill>
                <a:latin typeface="Roboto Condensed Italics"/>
              </a:rPr>
              <a:t> </a:t>
            </a:r>
            <a:r>
              <a:rPr lang="en-US" sz="4200" spc="-21" dirty="0" err="1">
                <a:solidFill>
                  <a:srgbClr val="804E1C"/>
                </a:solidFill>
                <a:latin typeface="Roboto Condensed Italics"/>
              </a:rPr>
              <a:t>Kiều</a:t>
            </a:r>
            <a:r>
              <a:rPr lang="en-US" sz="4200" spc="-21" dirty="0">
                <a:solidFill>
                  <a:srgbClr val="804E1C"/>
                </a:solidFill>
                <a:latin typeface="Roboto Condensed"/>
              </a:rPr>
              <a:t> qua </a:t>
            </a:r>
            <a:r>
              <a:rPr lang="en-US" sz="4200" spc="-21" dirty="0" err="1">
                <a:solidFill>
                  <a:srgbClr val="804E1C"/>
                </a:solidFill>
                <a:latin typeface="Roboto Condensed"/>
              </a:rPr>
              <a:t>văn</a:t>
            </a:r>
            <a:r>
              <a:rPr lang="en-US" sz="4200" spc="-21" dirty="0">
                <a:solidFill>
                  <a:srgbClr val="804E1C"/>
                </a:solidFill>
                <a:latin typeface="Roboto Condensed"/>
              </a:rPr>
              <a:t> </a:t>
            </a:r>
            <a:r>
              <a:rPr lang="en-US" sz="4200" spc="-21" dirty="0" err="1">
                <a:solidFill>
                  <a:srgbClr val="804E1C"/>
                </a:solidFill>
                <a:latin typeface="Roboto Condensed"/>
              </a:rPr>
              <a:t>tự</a:t>
            </a:r>
            <a:r>
              <a:rPr lang="en-US" sz="4200" spc="-21" dirty="0">
                <a:solidFill>
                  <a:srgbClr val="804E1C"/>
                </a:solidFill>
                <a:latin typeface="Roboto Condensed"/>
              </a:rPr>
              <a:t>: </a:t>
            </a:r>
            <a:r>
              <a:rPr lang="en-US" sz="4200" spc="-21" dirty="0" err="1">
                <a:solidFill>
                  <a:srgbClr val="804E1C"/>
                </a:solidFill>
                <a:latin typeface="Roboto Condensed"/>
              </a:rPr>
              <a:t>Chữ</a:t>
            </a:r>
            <a:r>
              <a:rPr lang="en-US" sz="4200" spc="-21" dirty="0">
                <a:solidFill>
                  <a:srgbClr val="804E1C"/>
                </a:solidFill>
                <a:latin typeface="Roboto Condensed"/>
              </a:rPr>
              <a:t> </a:t>
            </a:r>
            <a:r>
              <a:rPr lang="en-US" sz="4200" spc="-21" dirty="0" err="1">
                <a:solidFill>
                  <a:srgbClr val="804E1C"/>
                </a:solidFill>
                <a:latin typeface="Roboto Condensed"/>
              </a:rPr>
              <a:t>quốc</a:t>
            </a:r>
            <a:r>
              <a:rPr lang="en-US" sz="4200" spc="-21" dirty="0">
                <a:solidFill>
                  <a:srgbClr val="804E1C"/>
                </a:solidFill>
                <a:latin typeface="Roboto Condensed"/>
              </a:rPr>
              <a:t> </a:t>
            </a:r>
            <a:r>
              <a:rPr lang="en-US" sz="4200" spc="-21" dirty="0" err="1">
                <a:solidFill>
                  <a:srgbClr val="804E1C"/>
                </a:solidFill>
                <a:latin typeface="Roboto Condensed"/>
              </a:rPr>
              <a:t>ngữ</a:t>
            </a:r>
            <a:r>
              <a:rPr lang="en-US" sz="4200" spc="-21" dirty="0">
                <a:solidFill>
                  <a:srgbClr val="804E1C"/>
                </a:solidFill>
                <a:latin typeface="Roboto Condensed"/>
              </a:rPr>
              <a:t>.</a:t>
            </a:r>
          </a:p>
          <a:p>
            <a:pPr algn="just">
              <a:lnSpc>
                <a:spcPts val="5670"/>
              </a:lnSpc>
            </a:pPr>
            <a:r>
              <a:rPr lang="en-US" sz="4200" spc="-21" dirty="0">
                <a:solidFill>
                  <a:srgbClr val="804E1C"/>
                </a:solidFill>
                <a:latin typeface="Roboto Condensed"/>
              </a:rPr>
              <a:t>- Theo </a:t>
            </a:r>
            <a:r>
              <a:rPr lang="en-US" sz="4200" spc="-21" dirty="0" err="1">
                <a:solidFill>
                  <a:srgbClr val="804E1C"/>
                </a:solidFill>
                <a:latin typeface="Roboto Condensed"/>
              </a:rPr>
              <a:t>em</a:t>
            </a:r>
            <a:r>
              <a:rPr lang="en-US" sz="4200" spc="-21" dirty="0">
                <a:solidFill>
                  <a:srgbClr val="804E1C"/>
                </a:solidFill>
                <a:latin typeface="Roboto Condensed"/>
              </a:rPr>
              <a:t> </a:t>
            </a:r>
            <a:r>
              <a:rPr lang="en-US" sz="4200" spc="-21" dirty="0" err="1">
                <a:solidFill>
                  <a:srgbClr val="804E1C"/>
                </a:solidFill>
                <a:latin typeface="Roboto Condensed"/>
              </a:rPr>
              <a:t>hiện</a:t>
            </a:r>
            <a:r>
              <a:rPr lang="en-US" sz="4200" spc="-21" dirty="0">
                <a:solidFill>
                  <a:srgbClr val="804E1C"/>
                </a:solidFill>
                <a:latin typeface="Roboto Condensed"/>
              </a:rPr>
              <a:t> nay </a:t>
            </a:r>
            <a:r>
              <a:rPr lang="en-US" sz="4200" spc="-21" dirty="0" err="1">
                <a:solidFill>
                  <a:srgbClr val="804E1C"/>
                </a:solidFill>
                <a:latin typeface="Roboto Condensed"/>
              </a:rPr>
              <a:t>Truyện</a:t>
            </a:r>
            <a:r>
              <a:rPr lang="en-US" sz="4200" spc="-21" dirty="0">
                <a:solidFill>
                  <a:srgbClr val="804E1C"/>
                </a:solidFill>
                <a:latin typeface="Roboto Condensed"/>
              </a:rPr>
              <a:t> </a:t>
            </a:r>
            <a:r>
              <a:rPr lang="en-US" sz="4200" spc="-21" dirty="0" err="1">
                <a:solidFill>
                  <a:srgbClr val="804E1C"/>
                </a:solidFill>
                <a:latin typeface="Roboto Condensed"/>
              </a:rPr>
              <a:t>Kiều</a:t>
            </a:r>
            <a:r>
              <a:rPr lang="en-US" sz="4200" spc="-21" dirty="0">
                <a:solidFill>
                  <a:srgbClr val="804E1C"/>
                </a:solidFill>
                <a:latin typeface="Roboto Condensed"/>
              </a:rPr>
              <a:t> </a:t>
            </a:r>
            <a:r>
              <a:rPr lang="en-US" sz="4200" spc="-21" dirty="0" err="1">
                <a:solidFill>
                  <a:srgbClr val="804E1C"/>
                </a:solidFill>
                <a:latin typeface="Roboto Condensed"/>
              </a:rPr>
              <a:t>chỉ</a:t>
            </a:r>
            <a:r>
              <a:rPr lang="en-US" sz="4200" spc="-21" dirty="0">
                <a:solidFill>
                  <a:srgbClr val="804E1C"/>
                </a:solidFill>
                <a:latin typeface="Roboto Condensed"/>
              </a:rPr>
              <a:t> </a:t>
            </a:r>
            <a:r>
              <a:rPr lang="en-US" sz="4200" spc="-21" dirty="0" err="1">
                <a:solidFill>
                  <a:srgbClr val="804E1C"/>
                </a:solidFill>
                <a:latin typeface="Roboto Condensed"/>
              </a:rPr>
              <a:t>cần</a:t>
            </a:r>
            <a:r>
              <a:rPr lang="en-US" sz="4200" spc="-21" dirty="0">
                <a:solidFill>
                  <a:srgbClr val="804E1C"/>
                </a:solidFill>
                <a:latin typeface="Roboto Condensed"/>
              </a:rPr>
              <a:t> </a:t>
            </a:r>
            <a:r>
              <a:rPr lang="en-US" sz="4200" spc="-21" dirty="0" err="1">
                <a:solidFill>
                  <a:srgbClr val="804E1C"/>
                </a:solidFill>
                <a:latin typeface="Roboto Condensed"/>
              </a:rPr>
              <a:t>bảo</a:t>
            </a:r>
            <a:r>
              <a:rPr lang="en-US" sz="4200" spc="-21" dirty="0">
                <a:solidFill>
                  <a:srgbClr val="804E1C"/>
                </a:solidFill>
                <a:latin typeface="Roboto Condensed"/>
              </a:rPr>
              <a:t> </a:t>
            </a:r>
            <a:r>
              <a:rPr lang="en-US" sz="4200" spc="-21" dirty="0" err="1">
                <a:solidFill>
                  <a:srgbClr val="804E1C"/>
                </a:solidFill>
                <a:latin typeface="Roboto Condensed"/>
              </a:rPr>
              <a:t>tồn</a:t>
            </a:r>
            <a:r>
              <a:rPr lang="en-US" sz="4200" spc="-21" dirty="0">
                <a:solidFill>
                  <a:srgbClr val="804E1C"/>
                </a:solidFill>
                <a:latin typeface="Roboto Condensed"/>
              </a:rPr>
              <a:t> </a:t>
            </a:r>
            <a:r>
              <a:rPr lang="en-US" sz="4200" spc="-21" dirty="0" err="1">
                <a:solidFill>
                  <a:srgbClr val="804E1C"/>
                </a:solidFill>
                <a:latin typeface="Roboto Condensed"/>
              </a:rPr>
              <a:t>văn</a:t>
            </a:r>
            <a:r>
              <a:rPr lang="en-US" sz="4200" spc="-21" dirty="0">
                <a:solidFill>
                  <a:srgbClr val="804E1C"/>
                </a:solidFill>
                <a:latin typeface="Roboto Condensed"/>
              </a:rPr>
              <a:t> </a:t>
            </a:r>
            <a:r>
              <a:rPr lang="en-US" sz="4200" spc="-21" dirty="0" err="1">
                <a:solidFill>
                  <a:srgbClr val="804E1C"/>
                </a:solidFill>
                <a:latin typeface="Roboto Condensed"/>
              </a:rPr>
              <a:t>tự</a:t>
            </a:r>
            <a:r>
              <a:rPr lang="en-US" sz="4200" spc="-21" dirty="0">
                <a:solidFill>
                  <a:srgbClr val="804E1C"/>
                </a:solidFill>
                <a:latin typeface="Roboto Condensed"/>
              </a:rPr>
              <a:t> </a:t>
            </a:r>
            <a:r>
              <a:rPr lang="en-US" sz="4200" spc="-21" dirty="0" err="1">
                <a:solidFill>
                  <a:srgbClr val="804E1C"/>
                </a:solidFill>
                <a:latin typeface="Roboto Condensed"/>
              </a:rPr>
              <a:t>bản</a:t>
            </a:r>
            <a:r>
              <a:rPr lang="en-US" sz="4200" spc="-21" dirty="0">
                <a:solidFill>
                  <a:srgbClr val="804E1C"/>
                </a:solidFill>
                <a:latin typeface="Roboto Condensed"/>
              </a:rPr>
              <a:t> </a:t>
            </a:r>
            <a:r>
              <a:rPr lang="en-US" sz="4200" spc="-21" dirty="0" err="1">
                <a:solidFill>
                  <a:srgbClr val="804E1C"/>
                </a:solidFill>
                <a:latin typeface="Roboto Condensed"/>
              </a:rPr>
              <a:t>lúc</a:t>
            </a:r>
            <a:r>
              <a:rPr lang="en-US" sz="4200" spc="-21" dirty="0">
                <a:solidFill>
                  <a:srgbClr val="804E1C"/>
                </a:solidFill>
                <a:latin typeface="Roboto Condensed"/>
              </a:rPr>
              <a:t> </a:t>
            </a:r>
            <a:r>
              <a:rPr lang="en-US" sz="4200" spc="-21" dirty="0" err="1">
                <a:solidFill>
                  <a:srgbClr val="804E1C"/>
                </a:solidFill>
                <a:latin typeface="Roboto Condensed"/>
              </a:rPr>
              <a:t>Nguyễn</a:t>
            </a:r>
            <a:r>
              <a:rPr lang="en-US" sz="4200" spc="-21" dirty="0">
                <a:solidFill>
                  <a:srgbClr val="804E1C"/>
                </a:solidFill>
                <a:latin typeface="Roboto Condensed"/>
              </a:rPr>
              <a:t> Du </a:t>
            </a:r>
            <a:r>
              <a:rPr lang="en-US" sz="4200" spc="-21" dirty="0" err="1">
                <a:solidFill>
                  <a:srgbClr val="804E1C"/>
                </a:solidFill>
                <a:latin typeface="Roboto Condensed"/>
              </a:rPr>
              <a:t>sáng</a:t>
            </a:r>
            <a:r>
              <a:rPr lang="en-US" sz="4200" spc="-21" dirty="0">
                <a:solidFill>
                  <a:srgbClr val="804E1C"/>
                </a:solidFill>
                <a:latin typeface="Roboto Condensed"/>
              </a:rPr>
              <a:t> </a:t>
            </a:r>
            <a:r>
              <a:rPr lang="en-US" sz="4200" spc="-21" dirty="0" err="1">
                <a:solidFill>
                  <a:srgbClr val="804E1C"/>
                </a:solidFill>
                <a:latin typeface="Roboto Condensed"/>
              </a:rPr>
              <a:t>tác</a:t>
            </a:r>
            <a:r>
              <a:rPr lang="en-US" sz="4200" spc="-21" dirty="0">
                <a:solidFill>
                  <a:srgbClr val="804E1C"/>
                </a:solidFill>
                <a:latin typeface="Roboto Condensed"/>
              </a:rPr>
              <a:t>, </a:t>
            </a:r>
            <a:r>
              <a:rPr lang="en-US" sz="4200" spc="-21" dirty="0" err="1">
                <a:solidFill>
                  <a:srgbClr val="804E1C"/>
                </a:solidFill>
                <a:latin typeface="Roboto Condensed"/>
              </a:rPr>
              <a:t>không</a:t>
            </a:r>
            <a:r>
              <a:rPr lang="en-US" sz="4200" spc="-21" dirty="0">
                <a:solidFill>
                  <a:srgbClr val="804E1C"/>
                </a:solidFill>
                <a:latin typeface="Roboto Condensed"/>
              </a:rPr>
              <a:t> </a:t>
            </a:r>
            <a:r>
              <a:rPr lang="en-US" sz="4200" spc="-21" dirty="0" err="1">
                <a:solidFill>
                  <a:srgbClr val="804E1C"/>
                </a:solidFill>
                <a:latin typeface="Roboto Condensed"/>
              </a:rPr>
              <a:t>nên</a:t>
            </a:r>
            <a:r>
              <a:rPr lang="en-US" sz="4200" spc="-21" dirty="0">
                <a:solidFill>
                  <a:srgbClr val="804E1C"/>
                </a:solidFill>
                <a:latin typeface="Roboto Condensed"/>
              </a:rPr>
              <a:t> </a:t>
            </a:r>
            <a:r>
              <a:rPr lang="en-US" sz="4200" spc="-21" dirty="0" err="1">
                <a:solidFill>
                  <a:srgbClr val="804E1C"/>
                </a:solidFill>
                <a:latin typeface="Roboto Condensed"/>
              </a:rPr>
              <a:t>lưu</a:t>
            </a:r>
            <a:r>
              <a:rPr lang="en-US" sz="4200" spc="-21" dirty="0">
                <a:solidFill>
                  <a:srgbClr val="804E1C"/>
                </a:solidFill>
                <a:latin typeface="Roboto Condensed"/>
              </a:rPr>
              <a:t> </a:t>
            </a:r>
            <a:r>
              <a:rPr lang="en-US" sz="4200" spc="-21" dirty="0" err="1">
                <a:solidFill>
                  <a:srgbClr val="804E1C"/>
                </a:solidFill>
                <a:latin typeface="Roboto Condensed"/>
              </a:rPr>
              <a:t>truyền</a:t>
            </a:r>
            <a:r>
              <a:rPr lang="en-US" sz="4200" spc="-21" dirty="0">
                <a:solidFill>
                  <a:srgbClr val="804E1C"/>
                </a:solidFill>
                <a:latin typeface="Roboto Condensed"/>
              </a:rPr>
              <a:t> </a:t>
            </a:r>
            <a:r>
              <a:rPr lang="en-US" sz="4200" spc="-21" dirty="0" err="1">
                <a:solidFill>
                  <a:srgbClr val="804E1C"/>
                </a:solidFill>
                <a:latin typeface="Roboto Condensed"/>
              </a:rPr>
              <a:t>vì</a:t>
            </a:r>
            <a:r>
              <a:rPr lang="en-US" sz="4200" spc="-21" dirty="0">
                <a:solidFill>
                  <a:srgbClr val="804E1C"/>
                </a:solidFill>
                <a:latin typeface="Roboto Condensed"/>
              </a:rPr>
              <a:t> </a:t>
            </a:r>
            <a:r>
              <a:rPr lang="en-US" sz="4200" spc="-21" dirty="0" err="1">
                <a:solidFill>
                  <a:srgbClr val="804E1C"/>
                </a:solidFill>
                <a:latin typeface="Roboto Condensed"/>
              </a:rPr>
              <a:t>muốn</a:t>
            </a:r>
            <a:r>
              <a:rPr lang="en-US" sz="4200" spc="-21" dirty="0">
                <a:solidFill>
                  <a:srgbClr val="804E1C"/>
                </a:solidFill>
                <a:latin typeface="Roboto Condensed"/>
              </a:rPr>
              <a:t> </a:t>
            </a:r>
            <a:r>
              <a:rPr lang="en-US" sz="4200" spc="-21" dirty="0" err="1">
                <a:solidFill>
                  <a:srgbClr val="804E1C"/>
                </a:solidFill>
                <a:latin typeface="Roboto Condensed"/>
              </a:rPr>
              <a:t>đọc</a:t>
            </a:r>
            <a:r>
              <a:rPr lang="en-US" sz="4200" spc="-21" dirty="0">
                <a:solidFill>
                  <a:srgbClr val="804E1C"/>
                </a:solidFill>
                <a:latin typeface="Roboto Condensed"/>
              </a:rPr>
              <a:t> </a:t>
            </a:r>
            <a:r>
              <a:rPr lang="en-US" sz="4200" spc="-21" dirty="0" err="1">
                <a:solidFill>
                  <a:srgbClr val="804E1C"/>
                </a:solidFill>
                <a:latin typeface="Roboto Condensed"/>
              </a:rPr>
              <a:t>hiểu</a:t>
            </a:r>
            <a:r>
              <a:rPr lang="en-US" sz="4200" spc="-21" dirty="0">
                <a:solidFill>
                  <a:srgbClr val="804E1C"/>
                </a:solidFill>
                <a:latin typeface="Roboto Condensed"/>
              </a:rPr>
              <a:t> </a:t>
            </a:r>
            <a:r>
              <a:rPr lang="en-US" sz="4200" spc="-21" dirty="0" err="1">
                <a:solidFill>
                  <a:srgbClr val="804E1C"/>
                </a:solidFill>
                <a:latin typeface="Roboto Condensed"/>
              </a:rPr>
              <a:t>được</a:t>
            </a:r>
            <a:r>
              <a:rPr lang="en-US" sz="4200" spc="-21" dirty="0">
                <a:solidFill>
                  <a:srgbClr val="804E1C"/>
                </a:solidFill>
                <a:latin typeface="Roboto Condensed"/>
              </a:rPr>
              <a:t> </a:t>
            </a:r>
            <a:r>
              <a:rPr lang="en-US" sz="4200" spc="-21" dirty="0" err="1">
                <a:solidFill>
                  <a:srgbClr val="804E1C"/>
                </a:solidFill>
                <a:latin typeface="Roboto Condensed"/>
              </a:rPr>
              <a:t>cần</a:t>
            </a:r>
            <a:r>
              <a:rPr lang="en-US" sz="4200" spc="-21" dirty="0">
                <a:solidFill>
                  <a:srgbClr val="804E1C"/>
                </a:solidFill>
                <a:latin typeface="Roboto Condensed"/>
              </a:rPr>
              <a:t> </a:t>
            </a:r>
            <a:r>
              <a:rPr lang="en-US" sz="4200" spc="-21" dirty="0" err="1">
                <a:solidFill>
                  <a:srgbClr val="804E1C"/>
                </a:solidFill>
                <a:latin typeface="Roboto Condensed"/>
              </a:rPr>
              <a:t>hiểu</a:t>
            </a:r>
            <a:r>
              <a:rPr lang="en-US" sz="4200" spc="-21" dirty="0">
                <a:solidFill>
                  <a:srgbClr val="804E1C"/>
                </a:solidFill>
                <a:latin typeface="Roboto Condensed"/>
              </a:rPr>
              <a:t> </a:t>
            </a:r>
            <a:r>
              <a:rPr lang="en-US" sz="4200" spc="-21" dirty="0" err="1">
                <a:solidFill>
                  <a:srgbClr val="804E1C"/>
                </a:solidFill>
                <a:latin typeface="Roboto Condensed"/>
              </a:rPr>
              <a:t>biết</a:t>
            </a:r>
            <a:r>
              <a:rPr lang="en-US" sz="4200" spc="-21" dirty="0">
                <a:solidFill>
                  <a:srgbClr val="804E1C"/>
                </a:solidFill>
                <a:latin typeface="Roboto Condensed"/>
              </a:rPr>
              <a:t> </a:t>
            </a:r>
            <a:r>
              <a:rPr lang="en-US" sz="4200" spc="-21" dirty="0" err="1">
                <a:solidFill>
                  <a:srgbClr val="804E1C"/>
                </a:solidFill>
                <a:latin typeface="Roboto Condensed"/>
              </a:rPr>
              <a:t>về</a:t>
            </a:r>
            <a:r>
              <a:rPr lang="en-US" sz="4200" spc="-21" dirty="0">
                <a:solidFill>
                  <a:srgbClr val="804E1C"/>
                </a:solidFill>
                <a:latin typeface="Roboto Condensed"/>
              </a:rPr>
              <a:t> </a:t>
            </a:r>
            <a:r>
              <a:rPr lang="en-US" sz="4200" spc="-21" dirty="0" err="1">
                <a:solidFill>
                  <a:srgbClr val="804E1C"/>
                </a:solidFill>
                <a:latin typeface="Roboto Condensed"/>
              </a:rPr>
              <a:t>chữ</a:t>
            </a:r>
            <a:r>
              <a:rPr lang="en-US" sz="4200" spc="-21" dirty="0">
                <a:solidFill>
                  <a:srgbClr val="804E1C"/>
                </a:solidFill>
                <a:latin typeface="Roboto Condensed"/>
              </a:rPr>
              <a:t> </a:t>
            </a:r>
            <a:r>
              <a:rPr lang="en-US" sz="4200" spc="-21" dirty="0" err="1">
                <a:solidFill>
                  <a:srgbClr val="804E1C"/>
                </a:solidFill>
                <a:latin typeface="Roboto Condensed"/>
              </a:rPr>
              <a:t>Hán</a:t>
            </a:r>
            <a:r>
              <a:rPr lang="en-US" sz="4200" spc="-21" dirty="0">
                <a:solidFill>
                  <a:srgbClr val="804E1C"/>
                </a:solidFill>
                <a:latin typeface="Roboto Condensed"/>
              </a:rPr>
              <a:t>. </a:t>
            </a:r>
            <a:r>
              <a:rPr lang="en-US" sz="4200" spc="-21" dirty="0" err="1">
                <a:solidFill>
                  <a:srgbClr val="804E1C"/>
                </a:solidFill>
                <a:latin typeface="Roboto Condensed"/>
              </a:rPr>
              <a:t>Không</a:t>
            </a:r>
            <a:r>
              <a:rPr lang="en-US" sz="4200" spc="-21" dirty="0">
                <a:solidFill>
                  <a:srgbClr val="804E1C"/>
                </a:solidFill>
                <a:latin typeface="Roboto Condensed"/>
              </a:rPr>
              <a:t> </a:t>
            </a:r>
            <a:r>
              <a:rPr lang="en-US" sz="4200" spc="-21" dirty="0" err="1">
                <a:solidFill>
                  <a:srgbClr val="804E1C"/>
                </a:solidFill>
                <a:latin typeface="Roboto Condensed"/>
              </a:rPr>
              <a:t>thể</a:t>
            </a:r>
            <a:r>
              <a:rPr lang="en-US" sz="4200" spc="-21" dirty="0">
                <a:solidFill>
                  <a:srgbClr val="804E1C"/>
                </a:solidFill>
                <a:latin typeface="Roboto Condensed"/>
              </a:rPr>
              <a:t> </a:t>
            </a:r>
            <a:r>
              <a:rPr lang="en-US" sz="4200" spc="-21" dirty="0" err="1">
                <a:solidFill>
                  <a:srgbClr val="804E1C"/>
                </a:solidFill>
                <a:latin typeface="Roboto Condensed"/>
              </a:rPr>
              <a:t>lưu</a:t>
            </a:r>
            <a:r>
              <a:rPr lang="en-US" sz="4200" spc="-21" dirty="0">
                <a:solidFill>
                  <a:srgbClr val="804E1C"/>
                </a:solidFill>
                <a:latin typeface="Roboto Condensed"/>
              </a:rPr>
              <a:t> </a:t>
            </a:r>
            <a:r>
              <a:rPr lang="en-US" sz="4200" spc="-21" dirty="0" err="1">
                <a:solidFill>
                  <a:srgbClr val="804E1C"/>
                </a:solidFill>
                <a:latin typeface="Roboto Condensed"/>
              </a:rPr>
              <a:t>truyền</a:t>
            </a:r>
            <a:r>
              <a:rPr lang="en-US" sz="4200" spc="-21" dirty="0">
                <a:solidFill>
                  <a:srgbClr val="804E1C"/>
                </a:solidFill>
                <a:latin typeface="Roboto Condensed"/>
              </a:rPr>
              <a:t> </a:t>
            </a:r>
            <a:r>
              <a:rPr lang="en-US" sz="4200" spc="-21" dirty="0" err="1">
                <a:solidFill>
                  <a:srgbClr val="804E1C"/>
                </a:solidFill>
                <a:latin typeface="Roboto Condensed"/>
              </a:rPr>
              <a:t>được</a:t>
            </a:r>
            <a:r>
              <a:rPr lang="en-US" sz="4200" spc="-21" dirty="0">
                <a:solidFill>
                  <a:srgbClr val="804E1C"/>
                </a:solidFill>
                <a:latin typeface="Roboto Condensed"/>
              </a:rPr>
              <a:t> </a:t>
            </a:r>
            <a:r>
              <a:rPr lang="en-US" sz="4200" spc="-21" dirty="0" err="1">
                <a:solidFill>
                  <a:srgbClr val="804E1C"/>
                </a:solidFill>
                <a:latin typeface="Roboto Condensed"/>
              </a:rPr>
              <a:t>rộng</a:t>
            </a:r>
            <a:r>
              <a:rPr lang="en-US" sz="4200" spc="-21" dirty="0">
                <a:solidFill>
                  <a:srgbClr val="804E1C"/>
                </a:solidFill>
                <a:latin typeface="Roboto Condensed"/>
              </a:rPr>
              <a:t> </a:t>
            </a:r>
            <a:r>
              <a:rPr lang="en-US" sz="4200" spc="-21" dirty="0" err="1">
                <a:solidFill>
                  <a:srgbClr val="804E1C"/>
                </a:solidFill>
                <a:latin typeface="Roboto Condensed"/>
              </a:rPr>
              <a:t>rãi</a:t>
            </a:r>
            <a:r>
              <a:rPr lang="en-US" sz="4200" spc="-21" dirty="0">
                <a:solidFill>
                  <a:srgbClr val="804E1C"/>
                </a:solidFill>
                <a:latin typeface="Roboto Condensed"/>
              </a:rPr>
              <a:t> </a:t>
            </a:r>
            <a:r>
              <a:rPr lang="en-US" sz="4200" spc="-21" dirty="0" err="1">
                <a:solidFill>
                  <a:srgbClr val="804E1C"/>
                </a:solidFill>
                <a:latin typeface="Roboto Condensed"/>
              </a:rPr>
              <a:t>bằng</a:t>
            </a:r>
            <a:r>
              <a:rPr lang="en-US" sz="4200" spc="-21" dirty="0">
                <a:solidFill>
                  <a:srgbClr val="804E1C"/>
                </a:solidFill>
                <a:latin typeface="Roboto Condensed"/>
              </a:rPr>
              <a:t> </a:t>
            </a:r>
            <a:r>
              <a:rPr lang="en-US" sz="4200" spc="-21" dirty="0" err="1">
                <a:solidFill>
                  <a:srgbClr val="804E1C"/>
                </a:solidFill>
                <a:latin typeface="Roboto Condensed"/>
              </a:rPr>
              <a:t>chữ</a:t>
            </a:r>
            <a:r>
              <a:rPr lang="en-US" sz="4200" spc="-21" dirty="0">
                <a:solidFill>
                  <a:srgbClr val="804E1C"/>
                </a:solidFill>
                <a:latin typeface="Roboto Condensed"/>
              </a:rPr>
              <a:t> </a:t>
            </a:r>
            <a:r>
              <a:rPr lang="en-US" sz="4200" spc="-21" dirty="0" err="1">
                <a:solidFill>
                  <a:srgbClr val="804E1C"/>
                </a:solidFill>
                <a:latin typeface="Roboto Condensed"/>
              </a:rPr>
              <a:t>quốc</a:t>
            </a:r>
            <a:r>
              <a:rPr lang="en-US" sz="4200" spc="-21" dirty="0">
                <a:solidFill>
                  <a:srgbClr val="804E1C"/>
                </a:solidFill>
                <a:latin typeface="Roboto Condensed"/>
              </a:rPr>
              <a:t> </a:t>
            </a:r>
            <a:r>
              <a:rPr lang="en-US" sz="4200" spc="-21" dirty="0" err="1">
                <a:solidFill>
                  <a:srgbClr val="804E1C"/>
                </a:solidFill>
                <a:latin typeface="Roboto Condensed"/>
              </a:rPr>
              <a:t>ngữ</a:t>
            </a:r>
            <a:r>
              <a:rPr lang="en-US" sz="4200" spc="-21" dirty="0">
                <a:solidFill>
                  <a:srgbClr val="804E1C"/>
                </a:solidFill>
                <a:latin typeface="Roboto Condensed"/>
              </a:rPr>
              <a:t>.</a:t>
            </a:r>
          </a:p>
          <a:p>
            <a:pPr algn="l">
              <a:lnSpc>
                <a:spcPts val="5670"/>
              </a:lnSpc>
            </a:pPr>
            <a:endParaRPr lang="en-US" sz="4200" spc="-21" dirty="0">
              <a:solidFill>
                <a:srgbClr val="804E1C"/>
              </a:solidFill>
              <a:latin typeface="Roboto Condensed"/>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46042" y="372492"/>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sp>
        <p:nvSpPr>
          <p:cNvPr id="6" name="Freeform 6"/>
          <p:cNvSpPr/>
          <p:nvPr/>
        </p:nvSpPr>
        <p:spPr>
          <a:xfrm>
            <a:off x="16045685" y="803156"/>
            <a:ext cx="971160" cy="827914"/>
          </a:xfrm>
          <a:custGeom>
            <a:avLst/>
            <a:gdLst/>
            <a:ahLst/>
            <a:cxnLst/>
            <a:rect l="l" t="t" r="r" b="b"/>
            <a:pathLst>
              <a:path w="971160" h="827914">
                <a:moveTo>
                  <a:pt x="0" y="0"/>
                </a:moveTo>
                <a:lnTo>
                  <a:pt x="971160" y="0"/>
                </a:lnTo>
                <a:lnTo>
                  <a:pt x="971160" y="827914"/>
                </a:lnTo>
                <a:lnTo>
                  <a:pt x="0" y="827914"/>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7" name="TextBox 7"/>
          <p:cNvSpPr txBox="1"/>
          <p:nvPr/>
        </p:nvSpPr>
        <p:spPr>
          <a:xfrm>
            <a:off x="3620546" y="426795"/>
            <a:ext cx="11008807" cy="1731402"/>
          </a:xfrm>
          <a:prstGeom prst="rect">
            <a:avLst/>
          </a:prstGeom>
        </p:spPr>
        <p:txBody>
          <a:bodyPr lIns="0" tIns="0" rIns="0" bIns="0" rtlCol="0" anchor="t">
            <a:spAutoFit/>
          </a:bodyPr>
          <a:lstStyle/>
          <a:p>
            <a:pPr algn="ctr">
              <a:lnSpc>
                <a:spcPts val="13265"/>
              </a:lnSpc>
            </a:pPr>
            <a:r>
              <a:rPr lang="en-US" sz="9826">
                <a:solidFill>
                  <a:srgbClr val="A34023"/>
                </a:solidFill>
                <a:latin typeface="#9Slide05 IcielSanelma"/>
              </a:rPr>
              <a:t>Trò chơi: Gọi kí ức</a:t>
            </a:r>
          </a:p>
        </p:txBody>
      </p:sp>
      <p:sp>
        <p:nvSpPr>
          <p:cNvPr id="8" name="Freeform 8"/>
          <p:cNvSpPr/>
          <p:nvPr/>
        </p:nvSpPr>
        <p:spPr>
          <a:xfrm>
            <a:off x="15246980" y="2709359"/>
            <a:ext cx="962694" cy="962694"/>
          </a:xfrm>
          <a:custGeom>
            <a:avLst/>
            <a:gdLst/>
            <a:ahLst/>
            <a:cxnLst/>
            <a:rect l="l" t="t" r="r" b="b"/>
            <a:pathLst>
              <a:path w="962694" h="962694">
                <a:moveTo>
                  <a:pt x="0" y="0"/>
                </a:moveTo>
                <a:lnTo>
                  <a:pt x="962694" y="0"/>
                </a:lnTo>
                <a:lnTo>
                  <a:pt x="962694" y="962694"/>
                </a:lnTo>
                <a:lnTo>
                  <a:pt x="0" y="962694"/>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9" name="Freeform 9"/>
          <p:cNvSpPr/>
          <p:nvPr/>
        </p:nvSpPr>
        <p:spPr>
          <a:xfrm>
            <a:off x="11105712" y="3906537"/>
            <a:ext cx="5687136" cy="3213232"/>
          </a:xfrm>
          <a:custGeom>
            <a:avLst/>
            <a:gdLst/>
            <a:ahLst/>
            <a:cxnLst/>
            <a:rect l="l" t="t" r="r" b="b"/>
            <a:pathLst>
              <a:path w="5687136" h="3213232">
                <a:moveTo>
                  <a:pt x="0" y="0"/>
                </a:moveTo>
                <a:lnTo>
                  <a:pt x="5687136" y="0"/>
                </a:lnTo>
                <a:lnTo>
                  <a:pt x="5687136" y="3213232"/>
                </a:lnTo>
                <a:lnTo>
                  <a:pt x="0" y="3213232"/>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0" name="Freeform 10"/>
          <p:cNvSpPr/>
          <p:nvPr/>
        </p:nvSpPr>
        <p:spPr>
          <a:xfrm>
            <a:off x="1521526" y="2158197"/>
            <a:ext cx="7749102" cy="2867168"/>
          </a:xfrm>
          <a:custGeom>
            <a:avLst/>
            <a:gdLst/>
            <a:ahLst/>
            <a:cxnLst/>
            <a:rect l="l" t="t" r="r" b="b"/>
            <a:pathLst>
              <a:path w="7749102" h="2867168">
                <a:moveTo>
                  <a:pt x="0" y="0"/>
                </a:moveTo>
                <a:lnTo>
                  <a:pt x="7749103" y="0"/>
                </a:lnTo>
                <a:lnTo>
                  <a:pt x="7749103" y="2867168"/>
                </a:lnTo>
                <a:lnTo>
                  <a:pt x="0" y="2867168"/>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11" name="Freeform 11"/>
          <p:cNvSpPr/>
          <p:nvPr/>
        </p:nvSpPr>
        <p:spPr>
          <a:xfrm>
            <a:off x="1521526" y="6645165"/>
            <a:ext cx="7315200" cy="2752344"/>
          </a:xfrm>
          <a:custGeom>
            <a:avLst/>
            <a:gdLst/>
            <a:ahLst/>
            <a:cxnLst/>
            <a:rect l="l" t="t" r="r" b="b"/>
            <a:pathLst>
              <a:path w="7315200" h="2752344">
                <a:moveTo>
                  <a:pt x="0" y="0"/>
                </a:moveTo>
                <a:lnTo>
                  <a:pt x="7315200" y="0"/>
                </a:lnTo>
                <a:lnTo>
                  <a:pt x="7315200" y="2752344"/>
                </a:lnTo>
                <a:lnTo>
                  <a:pt x="0" y="2752344"/>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pic>
        <p:nvPicPr>
          <p:cNvPr id="12" name="Picture 12"/>
          <p:cNvPicPr>
            <a:picLocks noChangeAspect="1"/>
          </p:cNvPicPr>
          <p:nvPr/>
        </p:nvPicPr>
        <p:blipFill>
          <a:blip r:embed="rId17"/>
          <a:srcRect/>
          <a:stretch>
            <a:fillRect/>
          </a:stretch>
        </p:blipFill>
        <p:spPr>
          <a:xfrm>
            <a:off x="7133046" y="7772108"/>
            <a:ext cx="5822325" cy="1135353"/>
          </a:xfrm>
          <a:prstGeom prst="rect">
            <a:avLst/>
          </a:prstGeom>
        </p:spPr>
      </p:pic>
      <p:sp>
        <p:nvSpPr>
          <p:cNvPr id="13" name="TextBox 13"/>
          <p:cNvSpPr txBox="1"/>
          <p:nvPr/>
        </p:nvSpPr>
        <p:spPr>
          <a:xfrm>
            <a:off x="2743200" y="6785342"/>
            <a:ext cx="4389846" cy="1990545"/>
          </a:xfrm>
          <a:prstGeom prst="rect">
            <a:avLst/>
          </a:prstGeom>
        </p:spPr>
        <p:txBody>
          <a:bodyPr wrap="square" lIns="0" tIns="0" rIns="0" bIns="0" rtlCol="0" anchor="t">
            <a:spAutoFit/>
          </a:bodyPr>
          <a:lstStyle/>
          <a:p>
            <a:pPr algn="ctr">
              <a:lnSpc>
                <a:spcPts val="16639"/>
              </a:lnSpc>
              <a:spcBef>
                <a:spcPct val="0"/>
              </a:spcBef>
            </a:pPr>
            <a:r>
              <a:rPr lang="en-US" sz="11885" dirty="0" err="1">
                <a:solidFill>
                  <a:srgbClr val="8F441C"/>
                </a:solidFill>
                <a:latin typeface="#9Slide05 SVNLifehack Script"/>
              </a:rPr>
              <a:t>Thiên</a:t>
            </a:r>
            <a:endParaRPr lang="en-US" sz="11885" dirty="0">
              <a:solidFill>
                <a:srgbClr val="8F441C"/>
              </a:solidFill>
              <a:latin typeface="#9Slide05 SVNLifehack Script"/>
            </a:endParaRPr>
          </a:p>
        </p:txBody>
      </p:sp>
      <p:sp>
        <p:nvSpPr>
          <p:cNvPr id="14" name="TextBox 14"/>
          <p:cNvSpPr txBox="1"/>
          <p:nvPr/>
        </p:nvSpPr>
        <p:spPr>
          <a:xfrm>
            <a:off x="1028700" y="2810296"/>
            <a:ext cx="8734755" cy="1475864"/>
          </a:xfrm>
          <a:prstGeom prst="rect">
            <a:avLst/>
          </a:prstGeom>
        </p:spPr>
        <p:txBody>
          <a:bodyPr lIns="0" tIns="0" rIns="0" bIns="0" rtlCol="0" anchor="t">
            <a:spAutoFit/>
          </a:bodyPr>
          <a:lstStyle/>
          <a:p>
            <a:pPr algn="ctr">
              <a:lnSpc>
                <a:spcPts val="11326"/>
              </a:lnSpc>
            </a:pPr>
            <a:r>
              <a:rPr lang="en-US" sz="8090">
                <a:solidFill>
                  <a:srgbClr val="8F441C"/>
                </a:solidFill>
                <a:latin typeface="#9Slide05 IcielSanelma"/>
              </a:rPr>
              <a:t>Ý nghĩa của .... ?</a:t>
            </a:r>
          </a:p>
        </p:txBody>
      </p:sp>
      <p:sp>
        <p:nvSpPr>
          <p:cNvPr id="15" name="TextBox 15"/>
          <p:cNvSpPr txBox="1"/>
          <p:nvPr/>
        </p:nvSpPr>
        <p:spPr>
          <a:xfrm>
            <a:off x="12842252" y="7014994"/>
            <a:ext cx="2886075" cy="2146036"/>
          </a:xfrm>
          <a:prstGeom prst="rect">
            <a:avLst/>
          </a:prstGeom>
        </p:spPr>
        <p:txBody>
          <a:bodyPr lIns="0" tIns="0" rIns="0" bIns="0" rtlCol="0" anchor="t">
            <a:spAutoFit/>
          </a:bodyPr>
          <a:lstStyle/>
          <a:p>
            <a:pPr algn="ctr">
              <a:lnSpc>
                <a:spcPts val="16639"/>
              </a:lnSpc>
              <a:spcBef>
                <a:spcPct val="0"/>
              </a:spcBef>
            </a:pPr>
            <a:r>
              <a:rPr lang="en-US" sz="11885">
                <a:solidFill>
                  <a:srgbClr val="8F441C"/>
                </a:solidFill>
                <a:latin typeface="#9Slide05 SVNLifehack Script"/>
              </a:rPr>
              <a:t>Trời</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inVertical)">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65092" y="372492"/>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sp>
        <p:nvSpPr>
          <p:cNvPr id="6" name="TextBox 6"/>
          <p:cNvSpPr txBox="1"/>
          <p:nvPr/>
        </p:nvSpPr>
        <p:spPr>
          <a:xfrm>
            <a:off x="5190176" y="838200"/>
            <a:ext cx="8436218" cy="1332927"/>
          </a:xfrm>
          <a:prstGeom prst="rect">
            <a:avLst/>
          </a:prstGeom>
        </p:spPr>
        <p:txBody>
          <a:bodyPr lIns="0" tIns="0" rIns="0" bIns="0" rtlCol="0" anchor="t">
            <a:spAutoFit/>
          </a:bodyPr>
          <a:lstStyle/>
          <a:p>
            <a:pPr algn="ctr">
              <a:lnSpc>
                <a:spcPts val="10165"/>
              </a:lnSpc>
            </a:pPr>
            <a:r>
              <a:rPr lang="en-US" sz="7530" spc="-37">
                <a:solidFill>
                  <a:srgbClr val="B75E1E"/>
                </a:solidFill>
                <a:latin typeface="#9Slide05 IcielSanelma"/>
              </a:rPr>
              <a:t>Bài tập về nhà</a:t>
            </a:r>
          </a:p>
        </p:txBody>
      </p:sp>
      <p:sp>
        <p:nvSpPr>
          <p:cNvPr id="7" name="TextBox 7"/>
          <p:cNvSpPr txBox="1"/>
          <p:nvPr/>
        </p:nvSpPr>
        <p:spPr>
          <a:xfrm>
            <a:off x="1028700" y="2094927"/>
            <a:ext cx="15938172" cy="786765"/>
          </a:xfrm>
          <a:prstGeom prst="rect">
            <a:avLst/>
          </a:prstGeom>
        </p:spPr>
        <p:txBody>
          <a:bodyPr lIns="0" tIns="0" rIns="0" bIns="0" rtlCol="0" anchor="t">
            <a:spAutoFit/>
          </a:bodyPr>
          <a:lstStyle/>
          <a:p>
            <a:pPr algn="ctr">
              <a:lnSpc>
                <a:spcPts val="6345"/>
              </a:lnSpc>
            </a:pPr>
            <a:r>
              <a:rPr lang="en-US" sz="4700" spc="-23">
                <a:solidFill>
                  <a:srgbClr val="804E1C"/>
                </a:solidFill>
                <a:latin typeface="Roboto Condensed Bold"/>
              </a:rPr>
              <a:t>Nhiệm vụ</a:t>
            </a:r>
            <a:r>
              <a:rPr lang="en-US" sz="4700" spc="-23">
                <a:solidFill>
                  <a:srgbClr val="804E1C"/>
                </a:solidFill>
                <a:latin typeface="Roboto Condensed"/>
              </a:rPr>
              <a:t>: Hoàn thiện bài tập 1, 2, 3 (SGK, tr 70 - 71)</a:t>
            </a:r>
          </a:p>
        </p:txBody>
      </p:sp>
      <p:sp>
        <p:nvSpPr>
          <p:cNvPr id="8" name="Freeform 8"/>
          <p:cNvSpPr/>
          <p:nvPr/>
        </p:nvSpPr>
        <p:spPr>
          <a:xfrm>
            <a:off x="5821206" y="3588730"/>
            <a:ext cx="7805187" cy="6698270"/>
          </a:xfrm>
          <a:custGeom>
            <a:avLst/>
            <a:gdLst/>
            <a:ahLst/>
            <a:cxnLst/>
            <a:rect l="l" t="t" r="r" b="b"/>
            <a:pathLst>
              <a:path w="7805187" h="6698270">
                <a:moveTo>
                  <a:pt x="0" y="0"/>
                </a:moveTo>
                <a:lnTo>
                  <a:pt x="7805188" y="0"/>
                </a:lnTo>
                <a:lnTo>
                  <a:pt x="7805188" y="6698270"/>
                </a:lnTo>
                <a:lnTo>
                  <a:pt x="0" y="669827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65092" y="372492"/>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sp>
        <p:nvSpPr>
          <p:cNvPr id="6" name="TextBox 6"/>
          <p:cNvSpPr txBox="1"/>
          <p:nvPr/>
        </p:nvSpPr>
        <p:spPr>
          <a:xfrm>
            <a:off x="1354977" y="1139021"/>
            <a:ext cx="5571518" cy="940614"/>
          </a:xfrm>
          <a:prstGeom prst="rect">
            <a:avLst/>
          </a:prstGeom>
        </p:spPr>
        <p:txBody>
          <a:bodyPr lIns="0" tIns="0" rIns="0" bIns="0" rtlCol="0" anchor="t">
            <a:spAutoFit/>
          </a:bodyPr>
          <a:lstStyle/>
          <a:p>
            <a:pPr algn="l">
              <a:lnSpc>
                <a:spcPts val="7548"/>
              </a:lnSpc>
            </a:pPr>
            <a:r>
              <a:rPr lang="en-US" sz="5591" spc="-27">
                <a:solidFill>
                  <a:srgbClr val="804E1C"/>
                </a:solidFill>
                <a:latin typeface="Roboto Condensed Bold"/>
              </a:rPr>
              <a:t>Bài tập 1 SGK tr 70</a:t>
            </a:r>
          </a:p>
        </p:txBody>
      </p:sp>
      <p:sp>
        <p:nvSpPr>
          <p:cNvPr id="7" name="TextBox 7"/>
          <p:cNvSpPr txBox="1"/>
          <p:nvPr/>
        </p:nvSpPr>
        <p:spPr>
          <a:xfrm>
            <a:off x="1174914" y="2825882"/>
            <a:ext cx="16437684" cy="3668395"/>
          </a:xfrm>
          <a:prstGeom prst="rect">
            <a:avLst/>
          </a:prstGeom>
        </p:spPr>
        <p:txBody>
          <a:bodyPr lIns="0" tIns="0" rIns="0" bIns="0" rtlCol="0" anchor="t">
            <a:spAutoFit/>
          </a:bodyPr>
          <a:lstStyle/>
          <a:p>
            <a:pPr algn="l">
              <a:lnSpc>
                <a:spcPts val="7279"/>
              </a:lnSpc>
            </a:pPr>
            <a:r>
              <a:rPr lang="en-US" sz="5199">
                <a:solidFill>
                  <a:srgbClr val="804E1C"/>
                </a:solidFill>
                <a:latin typeface="Roboto Condensed"/>
              </a:rPr>
              <a:t>– Tư tưởng khẳng định sự tự chủ, tự cường của dân tộc.</a:t>
            </a:r>
          </a:p>
          <a:p>
            <a:pPr algn="l">
              <a:lnSpc>
                <a:spcPts val="7279"/>
              </a:lnSpc>
            </a:pPr>
            <a:r>
              <a:rPr lang="en-US" sz="5199">
                <a:solidFill>
                  <a:srgbClr val="804E1C"/>
                </a:solidFill>
                <a:latin typeface="Roboto Condensed"/>
              </a:rPr>
              <a:t>– Khát vọng xây dựng nền văn học tiếng Việt, góp phần phát triển văn học, văn hoá dân tộc</a:t>
            </a:r>
          </a:p>
          <a:p>
            <a:pPr algn="l">
              <a:lnSpc>
                <a:spcPts val="7279"/>
              </a:lnSpc>
            </a:pPr>
            <a:endParaRPr lang="en-US" sz="5199">
              <a:solidFill>
                <a:srgbClr val="804E1C"/>
              </a:solidFill>
              <a:latin typeface="Roboto Condensed"/>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65092" y="372492"/>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sp>
        <p:nvSpPr>
          <p:cNvPr id="6" name="TextBox 6"/>
          <p:cNvSpPr txBox="1"/>
          <p:nvPr/>
        </p:nvSpPr>
        <p:spPr>
          <a:xfrm>
            <a:off x="1354977" y="1139021"/>
            <a:ext cx="5571518" cy="940614"/>
          </a:xfrm>
          <a:prstGeom prst="rect">
            <a:avLst/>
          </a:prstGeom>
        </p:spPr>
        <p:txBody>
          <a:bodyPr lIns="0" tIns="0" rIns="0" bIns="0" rtlCol="0" anchor="t">
            <a:spAutoFit/>
          </a:bodyPr>
          <a:lstStyle/>
          <a:p>
            <a:pPr algn="l">
              <a:lnSpc>
                <a:spcPts val="7548"/>
              </a:lnSpc>
            </a:pPr>
            <a:r>
              <a:rPr lang="en-US" sz="5591" spc="-27">
                <a:solidFill>
                  <a:srgbClr val="804E1C"/>
                </a:solidFill>
                <a:latin typeface="Roboto Condensed Bold"/>
              </a:rPr>
              <a:t>Bài tập 2 SGK tr 71</a:t>
            </a:r>
          </a:p>
        </p:txBody>
      </p:sp>
      <p:sp>
        <p:nvSpPr>
          <p:cNvPr id="7" name="TextBox 7"/>
          <p:cNvSpPr txBox="1"/>
          <p:nvPr/>
        </p:nvSpPr>
        <p:spPr>
          <a:xfrm>
            <a:off x="1174914" y="2418062"/>
            <a:ext cx="16437684" cy="7032624"/>
          </a:xfrm>
          <a:prstGeom prst="rect">
            <a:avLst/>
          </a:prstGeom>
        </p:spPr>
        <p:txBody>
          <a:bodyPr lIns="0" tIns="0" rIns="0" bIns="0" rtlCol="0" anchor="t">
            <a:spAutoFit/>
          </a:bodyPr>
          <a:lstStyle/>
          <a:p>
            <a:pPr algn="just">
              <a:lnSpc>
                <a:spcPts val="5600"/>
              </a:lnSpc>
            </a:pPr>
            <a:r>
              <a:rPr lang="en-US" sz="4000">
                <a:solidFill>
                  <a:srgbClr val="804E1C"/>
                </a:solidFill>
                <a:latin typeface="Roboto Condensed"/>
              </a:rPr>
              <a:t>– Thơ Nôm Đường luật: Quốc âm thi tập (Nguyễn Trãi); Tự tình, Đề đền Sầm Nghi Đống,... (Hồ Xuân Hương); Thu điếu, Thu ẩm, Thu vịnh,... (Nguyễn Khuyến).</a:t>
            </a:r>
          </a:p>
          <a:p>
            <a:pPr algn="just">
              <a:lnSpc>
                <a:spcPts val="5600"/>
              </a:lnSpc>
            </a:pPr>
            <a:r>
              <a:rPr lang="en-US" sz="4000">
                <a:solidFill>
                  <a:srgbClr val="804E1C"/>
                </a:solidFill>
                <a:latin typeface="Roboto Condensed"/>
              </a:rPr>
              <a:t>– Ngâm khúc: Chinh phụ ngâm khúc (bản dịch của Đoàn Thị Điểm (?)), Cung oán ngâm khúc (Nguyễn Gia Thiều),...</a:t>
            </a:r>
          </a:p>
          <a:p>
            <a:pPr algn="just">
              <a:lnSpc>
                <a:spcPts val="5600"/>
              </a:lnSpc>
            </a:pPr>
            <a:r>
              <a:rPr lang="en-US" sz="4000">
                <a:solidFill>
                  <a:srgbClr val="804E1C"/>
                </a:solidFill>
                <a:latin typeface="Roboto Condensed"/>
              </a:rPr>
              <a:t>– Truyện thơ Nôm: Truyện Kiều (Nguyễn Du), Sơ kính tân trang (Phạm Thái), Truyện Lục Vân Tiên (Nguyễn Đình Chiểu),...</a:t>
            </a:r>
          </a:p>
          <a:p>
            <a:pPr algn="just">
              <a:lnSpc>
                <a:spcPts val="5600"/>
              </a:lnSpc>
            </a:pPr>
            <a:r>
              <a:rPr lang="en-US" sz="4000">
                <a:solidFill>
                  <a:srgbClr val="804E1C"/>
                </a:solidFill>
                <a:latin typeface="Roboto Condensed"/>
              </a:rPr>
              <a:t>– Văn tế: Văn tế thập loại chúng sinh (Nguyễn Du), Văn tế nghĩa sĩ Cần Giuộc (Nguyễn Đình Chiểu),...</a:t>
            </a:r>
          </a:p>
          <a:p>
            <a:pPr algn="just">
              <a:lnSpc>
                <a:spcPts val="5600"/>
              </a:lnSpc>
            </a:pPr>
            <a:endParaRPr lang="en-US" sz="4000">
              <a:solidFill>
                <a:srgbClr val="804E1C"/>
              </a:solidFill>
              <a:latin typeface="Roboto Condensed"/>
            </a:endParaRPr>
          </a:p>
          <a:p>
            <a:pPr algn="just">
              <a:lnSpc>
                <a:spcPts val="5600"/>
              </a:lnSpc>
            </a:pPr>
            <a:endParaRPr lang="en-US" sz="4000">
              <a:solidFill>
                <a:srgbClr val="804E1C"/>
              </a:solidFill>
              <a:latin typeface="Roboto Condensed"/>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65092" y="372492"/>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sp>
        <p:nvSpPr>
          <p:cNvPr id="6" name="Freeform 6"/>
          <p:cNvSpPr/>
          <p:nvPr/>
        </p:nvSpPr>
        <p:spPr>
          <a:xfrm>
            <a:off x="4936790" y="1352745"/>
            <a:ext cx="7834836" cy="7825043"/>
          </a:xfrm>
          <a:custGeom>
            <a:avLst/>
            <a:gdLst/>
            <a:ahLst/>
            <a:cxnLst/>
            <a:rect l="l" t="t" r="r" b="b"/>
            <a:pathLst>
              <a:path w="7834836" h="7825043">
                <a:moveTo>
                  <a:pt x="0" y="0"/>
                </a:moveTo>
                <a:lnTo>
                  <a:pt x="7834836" y="0"/>
                </a:lnTo>
                <a:lnTo>
                  <a:pt x="7834836" y="7825042"/>
                </a:lnTo>
                <a:lnTo>
                  <a:pt x="0" y="7825042"/>
                </a:lnTo>
                <a:lnTo>
                  <a:pt x="0" y="0"/>
                </a:lnTo>
                <a:close/>
              </a:path>
            </a:pathLst>
          </a:custGeom>
          <a:blipFill>
            <a:blip r:embed="rId7">
              <a:alphaModFix amt="14000"/>
              <a:extLst>
                <a:ext uri="{96DAC541-7B7A-43D3-8B79-37D633B846F1}">
                  <asvg:svgBlip xmlns:asvg="http://schemas.microsoft.com/office/drawing/2016/SVG/main" xmlns="" r:embed="rId8"/>
                </a:ext>
              </a:extLst>
            </a:blip>
            <a:stretch>
              <a:fillRect/>
            </a:stretch>
          </a:blipFill>
        </p:spPr>
      </p:sp>
      <p:sp>
        <p:nvSpPr>
          <p:cNvPr id="7" name="Freeform 7"/>
          <p:cNvSpPr/>
          <p:nvPr/>
        </p:nvSpPr>
        <p:spPr>
          <a:xfrm rot="-986973">
            <a:off x="4376467" y="5497853"/>
            <a:ext cx="5230039" cy="4661272"/>
          </a:xfrm>
          <a:custGeom>
            <a:avLst/>
            <a:gdLst/>
            <a:ahLst/>
            <a:cxnLst/>
            <a:rect l="l" t="t" r="r" b="b"/>
            <a:pathLst>
              <a:path w="5230039" h="4661272">
                <a:moveTo>
                  <a:pt x="0" y="0"/>
                </a:moveTo>
                <a:lnTo>
                  <a:pt x="5230039" y="0"/>
                </a:lnTo>
                <a:lnTo>
                  <a:pt x="5230039" y="4661272"/>
                </a:lnTo>
                <a:lnTo>
                  <a:pt x="0" y="4661272"/>
                </a:lnTo>
                <a:lnTo>
                  <a:pt x="0" y="0"/>
                </a:lnTo>
                <a:close/>
              </a:path>
            </a:pathLst>
          </a:custGeom>
          <a:blipFill>
            <a:blip r:embed="rId9"/>
            <a:stretch>
              <a:fillRect/>
            </a:stretch>
          </a:blipFill>
        </p:spPr>
      </p:sp>
      <p:sp>
        <p:nvSpPr>
          <p:cNvPr id="8" name="Freeform 8"/>
          <p:cNvSpPr/>
          <p:nvPr/>
        </p:nvSpPr>
        <p:spPr>
          <a:xfrm>
            <a:off x="7568841" y="5143500"/>
            <a:ext cx="3622717" cy="5488966"/>
          </a:xfrm>
          <a:custGeom>
            <a:avLst/>
            <a:gdLst/>
            <a:ahLst/>
            <a:cxnLst/>
            <a:rect l="l" t="t" r="r" b="b"/>
            <a:pathLst>
              <a:path w="3622717" h="5488966">
                <a:moveTo>
                  <a:pt x="0" y="0"/>
                </a:moveTo>
                <a:lnTo>
                  <a:pt x="3622717" y="0"/>
                </a:lnTo>
                <a:lnTo>
                  <a:pt x="3622717" y="5488966"/>
                </a:lnTo>
                <a:lnTo>
                  <a:pt x="0" y="5488966"/>
                </a:lnTo>
                <a:lnTo>
                  <a:pt x="0" y="0"/>
                </a:lnTo>
                <a:close/>
              </a:path>
            </a:pathLst>
          </a:custGeom>
          <a:blipFill>
            <a:blip r:embed="rId10"/>
            <a:stretch>
              <a:fillRect/>
            </a:stretch>
          </a:blipFill>
        </p:spPr>
      </p:sp>
      <p:sp>
        <p:nvSpPr>
          <p:cNvPr id="9" name="TextBox 9"/>
          <p:cNvSpPr txBox="1"/>
          <p:nvPr/>
        </p:nvSpPr>
        <p:spPr>
          <a:xfrm>
            <a:off x="1211678" y="329760"/>
            <a:ext cx="5829895" cy="1679370"/>
          </a:xfrm>
          <a:prstGeom prst="rect">
            <a:avLst/>
          </a:prstGeom>
        </p:spPr>
        <p:txBody>
          <a:bodyPr lIns="0" tIns="0" rIns="0" bIns="0" rtlCol="0" anchor="t">
            <a:spAutoFit/>
          </a:bodyPr>
          <a:lstStyle/>
          <a:p>
            <a:pPr algn="ctr">
              <a:lnSpc>
                <a:spcPts val="13635"/>
              </a:lnSpc>
              <a:spcBef>
                <a:spcPct val="0"/>
              </a:spcBef>
            </a:pPr>
            <a:r>
              <a:rPr lang="en-US" sz="10100" dirty="0" smtClean="0">
                <a:solidFill>
                  <a:srgbClr val="8F441C"/>
                </a:solidFill>
                <a:latin typeface="#9Slide05 IcielSanelma"/>
              </a:rPr>
              <a:t>3. </a:t>
            </a:r>
            <a:r>
              <a:rPr lang="en-US" sz="10100" dirty="0" err="1">
                <a:solidFill>
                  <a:srgbClr val="8F441C"/>
                </a:solidFill>
                <a:latin typeface="#9Slide05 IcielSanelma"/>
              </a:rPr>
              <a:t>Vận</a:t>
            </a:r>
            <a:r>
              <a:rPr lang="en-US" sz="10100" dirty="0">
                <a:solidFill>
                  <a:srgbClr val="8F441C"/>
                </a:solidFill>
                <a:latin typeface="#9Slide05 IcielSanelma"/>
              </a:rPr>
              <a:t> </a:t>
            </a:r>
            <a:r>
              <a:rPr lang="en-US" sz="10100" dirty="0" err="1">
                <a:solidFill>
                  <a:srgbClr val="8F441C"/>
                </a:solidFill>
                <a:latin typeface="#9Slide05 IcielSanelma"/>
              </a:rPr>
              <a:t>dụng</a:t>
            </a:r>
            <a:endParaRPr lang="en-US" sz="10100" dirty="0">
              <a:solidFill>
                <a:srgbClr val="8F441C"/>
              </a:solidFill>
              <a:latin typeface="#9Slide05 IcielSanelma"/>
            </a:endParaRPr>
          </a:p>
        </p:txBody>
      </p:sp>
      <p:sp>
        <p:nvSpPr>
          <p:cNvPr id="10" name="TextBox 10"/>
          <p:cNvSpPr txBox="1"/>
          <p:nvPr/>
        </p:nvSpPr>
        <p:spPr>
          <a:xfrm>
            <a:off x="1211678" y="2227023"/>
            <a:ext cx="15864643" cy="2625726"/>
          </a:xfrm>
          <a:prstGeom prst="rect">
            <a:avLst/>
          </a:prstGeom>
        </p:spPr>
        <p:txBody>
          <a:bodyPr lIns="0" tIns="0" rIns="0" bIns="0" rtlCol="0" anchor="t">
            <a:spAutoFit/>
          </a:bodyPr>
          <a:lstStyle/>
          <a:p>
            <a:pPr algn="ctr">
              <a:lnSpc>
                <a:spcPts val="6999"/>
              </a:lnSpc>
            </a:pPr>
            <a:r>
              <a:rPr lang="en-US" sz="4999">
                <a:solidFill>
                  <a:srgbClr val="8F441C"/>
                </a:solidFill>
                <a:latin typeface="Roboto Condensed Bold"/>
              </a:rPr>
              <a:t>Nhiệm vụ</a:t>
            </a:r>
            <a:r>
              <a:rPr lang="en-US" sz="4999">
                <a:solidFill>
                  <a:srgbClr val="8F441C"/>
                </a:solidFill>
                <a:latin typeface="Roboto Condensed"/>
              </a:rPr>
              <a:t>: Giới thiệu một bài thơ Nôm em ấn tượng nhất. Hãy viết đoạn văn khoảng 10 câu ghi lại cảm nhận/ ấn tượng của em về bài thơ đó.</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65092" y="372492"/>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graphicFrame>
        <p:nvGraphicFramePr>
          <p:cNvPr id="6" name="Table 6"/>
          <p:cNvGraphicFramePr>
            <a:graphicFrameLocks noGrp="1"/>
          </p:cNvGraphicFramePr>
          <p:nvPr/>
        </p:nvGraphicFramePr>
        <p:xfrm>
          <a:off x="1828800" y="2126159"/>
          <a:ext cx="15430500" cy="7132142"/>
        </p:xfrm>
        <a:graphic>
          <a:graphicData uri="http://schemas.openxmlformats.org/drawingml/2006/table">
            <a:tbl>
              <a:tblPr/>
              <a:tblGrid>
                <a:gridCol w="3647556">
                  <a:extLst>
                    <a:ext uri="{9D8B030D-6E8A-4147-A177-3AD203B41FA5}">
                      <a16:colId xmlns:a16="http://schemas.microsoft.com/office/drawing/2014/main" xmlns="" val="20000"/>
                    </a:ext>
                  </a:extLst>
                </a:gridCol>
                <a:gridCol w="11782944">
                  <a:extLst>
                    <a:ext uri="{9D8B030D-6E8A-4147-A177-3AD203B41FA5}">
                      <a16:colId xmlns:a16="http://schemas.microsoft.com/office/drawing/2014/main" xmlns="" val="20001"/>
                    </a:ext>
                  </a:extLst>
                </a:gridCol>
              </a:tblGrid>
              <a:tr h="1194925">
                <a:tc>
                  <a:txBody>
                    <a:bodyPr/>
                    <a:lstStyle/>
                    <a:p>
                      <a:pPr algn="ctr">
                        <a:lnSpc>
                          <a:spcPts val="4900"/>
                        </a:lnSpc>
                        <a:defRPr/>
                      </a:pPr>
                      <a:r>
                        <a:rPr lang="en-US" sz="3500">
                          <a:solidFill>
                            <a:srgbClr val="642D16"/>
                          </a:solidFill>
                          <a:latin typeface="Roboto Condensed Bold"/>
                        </a:rPr>
                        <a:t>Mở đoạn</a:t>
                      </a:r>
                      <a:endParaRPr lang="en-US" sz="1100"/>
                    </a:p>
                  </a:txBody>
                  <a:tcPr marL="190500" marR="190500" marT="190500" marB="190500" anchor="ctr">
                    <a:lnL w="38100" cap="flat" cmpd="sng" algn="ctr">
                      <a:solidFill>
                        <a:srgbClr val="701D18"/>
                      </a:solidFill>
                      <a:prstDash val="solid"/>
                      <a:round/>
                      <a:headEnd type="none" w="med" len="med"/>
                      <a:tailEnd type="none" w="med" len="med"/>
                    </a:lnL>
                    <a:lnR w="38100" cap="flat" cmpd="sng" algn="ctr">
                      <a:solidFill>
                        <a:srgbClr val="701D18"/>
                      </a:solidFill>
                      <a:prstDash val="solid"/>
                      <a:round/>
                      <a:headEnd type="none" w="med" len="med"/>
                      <a:tailEnd type="none" w="med" len="med"/>
                    </a:lnR>
                    <a:lnT w="38100" cap="flat" cmpd="sng" algn="ctr">
                      <a:solidFill>
                        <a:srgbClr val="701D18"/>
                      </a:solidFill>
                      <a:prstDash val="solid"/>
                      <a:round/>
                      <a:headEnd type="none" w="med" len="med"/>
                      <a:tailEnd type="none" w="med" len="med"/>
                    </a:lnT>
                    <a:lnB w="38100" cap="flat" cmpd="sng" algn="ctr">
                      <a:solidFill>
                        <a:srgbClr val="701D18"/>
                      </a:solidFill>
                      <a:prstDash val="solid"/>
                      <a:round/>
                      <a:headEnd type="none" w="med" len="med"/>
                      <a:tailEnd type="none" w="med" len="med"/>
                    </a:lnB>
                  </a:tcPr>
                </a:tc>
                <a:tc>
                  <a:txBody>
                    <a:bodyPr/>
                    <a:lstStyle/>
                    <a:p>
                      <a:pPr algn="just">
                        <a:lnSpc>
                          <a:spcPts val="4900"/>
                        </a:lnSpc>
                        <a:defRPr/>
                      </a:pPr>
                      <a:r>
                        <a:rPr lang="en-US" sz="3500">
                          <a:solidFill>
                            <a:srgbClr val="642D16"/>
                          </a:solidFill>
                          <a:latin typeface="Roboto Condensed"/>
                        </a:rPr>
                        <a:t>Dẫn dắt và nêu tên bài thơ Nôm mà em yêu thích/ ấn tượng</a:t>
                      </a:r>
                      <a:endParaRPr lang="en-US" sz="1100"/>
                    </a:p>
                  </a:txBody>
                  <a:tcPr marL="190500" marR="190500" marT="190500" marB="190500" anchor="ctr">
                    <a:lnL w="38100" cap="flat" cmpd="sng" algn="ctr">
                      <a:solidFill>
                        <a:srgbClr val="701D18"/>
                      </a:solidFill>
                      <a:prstDash val="solid"/>
                      <a:round/>
                      <a:headEnd type="none" w="med" len="med"/>
                      <a:tailEnd type="none" w="med" len="med"/>
                    </a:lnL>
                    <a:lnR w="38100" cap="flat" cmpd="sng" algn="ctr">
                      <a:solidFill>
                        <a:srgbClr val="701D18"/>
                      </a:solidFill>
                      <a:prstDash val="solid"/>
                      <a:round/>
                      <a:headEnd type="none" w="med" len="med"/>
                      <a:tailEnd type="none" w="med" len="med"/>
                    </a:lnR>
                    <a:lnT w="38100" cap="flat" cmpd="sng" algn="ctr">
                      <a:solidFill>
                        <a:srgbClr val="701D18"/>
                      </a:solidFill>
                      <a:prstDash val="solid"/>
                      <a:round/>
                      <a:headEnd type="none" w="med" len="med"/>
                      <a:tailEnd type="none" w="med" len="med"/>
                    </a:lnT>
                    <a:lnB w="38100" cap="flat" cmpd="sng" algn="ctr">
                      <a:solidFill>
                        <a:srgbClr val="701D18"/>
                      </a:solidFill>
                      <a:prstDash val="solid"/>
                      <a:round/>
                      <a:headEnd type="none" w="med" len="med"/>
                      <a:tailEnd type="none" w="med" len="med"/>
                    </a:lnB>
                  </a:tcPr>
                </a:tc>
                <a:extLst>
                  <a:ext uri="{0D108BD9-81ED-4DB2-BD59-A6C34878D82A}">
                    <a16:rowId xmlns:a16="http://schemas.microsoft.com/office/drawing/2014/main" xmlns="" val="10000"/>
                  </a:ext>
                </a:extLst>
              </a:tr>
              <a:tr h="4835323">
                <a:tc>
                  <a:txBody>
                    <a:bodyPr/>
                    <a:lstStyle/>
                    <a:p>
                      <a:pPr algn="ctr">
                        <a:lnSpc>
                          <a:spcPts val="4900"/>
                        </a:lnSpc>
                        <a:defRPr/>
                      </a:pPr>
                      <a:r>
                        <a:rPr lang="en-US" sz="3500">
                          <a:solidFill>
                            <a:srgbClr val="642D16"/>
                          </a:solidFill>
                          <a:latin typeface="Roboto Condensed Bold"/>
                        </a:rPr>
                        <a:t>Thân đoạn</a:t>
                      </a:r>
                      <a:endParaRPr lang="en-US" sz="1100"/>
                    </a:p>
                  </a:txBody>
                  <a:tcPr marL="190500" marR="190500" marT="190500" marB="190500" anchor="ctr">
                    <a:lnL w="38100" cap="flat" cmpd="sng" algn="ctr">
                      <a:solidFill>
                        <a:srgbClr val="701D18"/>
                      </a:solidFill>
                      <a:prstDash val="solid"/>
                      <a:round/>
                      <a:headEnd type="none" w="med" len="med"/>
                      <a:tailEnd type="none" w="med" len="med"/>
                    </a:lnL>
                    <a:lnR w="38100" cap="flat" cmpd="sng" algn="ctr">
                      <a:solidFill>
                        <a:srgbClr val="701D18"/>
                      </a:solidFill>
                      <a:prstDash val="solid"/>
                      <a:round/>
                      <a:headEnd type="none" w="med" len="med"/>
                      <a:tailEnd type="none" w="med" len="med"/>
                    </a:lnR>
                    <a:lnT w="38100" cap="flat" cmpd="sng" algn="ctr">
                      <a:solidFill>
                        <a:srgbClr val="701D18"/>
                      </a:solidFill>
                      <a:prstDash val="solid"/>
                      <a:round/>
                      <a:headEnd type="none" w="med" len="med"/>
                      <a:tailEnd type="none" w="med" len="med"/>
                    </a:lnT>
                    <a:lnB w="38100" cap="flat" cmpd="sng" algn="ctr">
                      <a:solidFill>
                        <a:srgbClr val="701D18"/>
                      </a:solidFill>
                      <a:prstDash val="solid"/>
                      <a:round/>
                      <a:headEnd type="none" w="med" len="med"/>
                      <a:tailEnd type="none" w="med" len="med"/>
                    </a:lnB>
                  </a:tcPr>
                </a:tc>
                <a:tc>
                  <a:txBody>
                    <a:bodyPr/>
                    <a:lstStyle/>
                    <a:p>
                      <a:pPr marL="755651" lvl="1" indent="-377825" algn="just">
                        <a:lnSpc>
                          <a:spcPts val="4900"/>
                        </a:lnSpc>
                        <a:buFont typeface="Arial"/>
                        <a:buChar char="•"/>
                        <a:defRPr/>
                      </a:pPr>
                      <a:r>
                        <a:rPr lang="en-US" sz="3500">
                          <a:solidFill>
                            <a:srgbClr val="503538"/>
                          </a:solidFill>
                          <a:latin typeface="Roboto Condensed"/>
                        </a:rPr>
                        <a:t>Giới thiệu các thông tin cơ bản về bài thơ Nôm (tác giả, xuất xứ, hoàn cảnh sáng tác,...)</a:t>
                      </a:r>
                      <a:endParaRPr lang="en-US" sz="1100"/>
                    </a:p>
                    <a:p>
                      <a:pPr marL="755651" lvl="1" indent="-377825" algn="just">
                        <a:lnSpc>
                          <a:spcPts val="4900"/>
                        </a:lnSpc>
                        <a:buFont typeface="Arial"/>
                        <a:buChar char="•"/>
                      </a:pPr>
                      <a:r>
                        <a:rPr lang="en-US" sz="3500">
                          <a:solidFill>
                            <a:srgbClr val="503538"/>
                          </a:solidFill>
                          <a:latin typeface="Roboto Condensed"/>
                        </a:rPr>
                        <a:t>Lí giải vì sao em yêu thích/ ấn tượng về bài thơ Nôm đó (có thể nêu những giá trị về chủ đề, tư tưởng; giá trị nghệ thuật tiêu biểu của bài thơ Nôm đó</a:t>
                      </a:r>
                    </a:p>
                    <a:p>
                      <a:pPr marL="755651" lvl="1" indent="-377825" algn="just">
                        <a:lnSpc>
                          <a:spcPts val="4900"/>
                        </a:lnSpc>
                        <a:buFont typeface="Arial"/>
                        <a:buChar char="•"/>
                      </a:pPr>
                      <a:r>
                        <a:rPr lang="en-US" sz="3500">
                          <a:solidFill>
                            <a:srgbClr val="503538"/>
                          </a:solidFill>
                          <a:latin typeface="Roboto Condensed"/>
                        </a:rPr>
                        <a:t>Kết hợp đưa lí lẽ, bằng chứng để lí giải được thuyết phục.</a:t>
                      </a:r>
                    </a:p>
                  </a:txBody>
                  <a:tcPr marL="190500" marR="190500" marT="190500" marB="190500" anchor="ctr">
                    <a:lnL w="38100" cap="flat" cmpd="sng" algn="ctr">
                      <a:solidFill>
                        <a:srgbClr val="701D18"/>
                      </a:solidFill>
                      <a:prstDash val="solid"/>
                      <a:round/>
                      <a:headEnd type="none" w="med" len="med"/>
                      <a:tailEnd type="none" w="med" len="med"/>
                    </a:lnL>
                    <a:lnR w="38100" cap="flat" cmpd="sng" algn="ctr">
                      <a:solidFill>
                        <a:srgbClr val="701D18"/>
                      </a:solidFill>
                      <a:prstDash val="solid"/>
                      <a:round/>
                      <a:headEnd type="none" w="med" len="med"/>
                      <a:tailEnd type="none" w="med" len="med"/>
                    </a:lnR>
                    <a:lnT w="38100" cap="flat" cmpd="sng" algn="ctr">
                      <a:solidFill>
                        <a:srgbClr val="701D18"/>
                      </a:solidFill>
                      <a:prstDash val="solid"/>
                      <a:round/>
                      <a:headEnd type="none" w="med" len="med"/>
                      <a:tailEnd type="none" w="med" len="med"/>
                    </a:lnT>
                    <a:lnB w="38100" cap="flat" cmpd="sng" algn="ctr">
                      <a:solidFill>
                        <a:srgbClr val="701D18"/>
                      </a:solidFill>
                      <a:prstDash val="solid"/>
                      <a:round/>
                      <a:headEnd type="none" w="med" len="med"/>
                      <a:tailEnd type="none" w="med" len="med"/>
                    </a:lnB>
                  </a:tcPr>
                </a:tc>
                <a:extLst>
                  <a:ext uri="{0D108BD9-81ED-4DB2-BD59-A6C34878D82A}">
                    <a16:rowId xmlns:a16="http://schemas.microsoft.com/office/drawing/2014/main" xmlns="" val="10001"/>
                  </a:ext>
                </a:extLst>
              </a:tr>
              <a:tr h="1101894">
                <a:tc>
                  <a:txBody>
                    <a:bodyPr/>
                    <a:lstStyle/>
                    <a:p>
                      <a:pPr algn="ctr">
                        <a:lnSpc>
                          <a:spcPts val="4900"/>
                        </a:lnSpc>
                        <a:defRPr/>
                      </a:pPr>
                      <a:r>
                        <a:rPr lang="en-US" sz="3500">
                          <a:solidFill>
                            <a:srgbClr val="642D16"/>
                          </a:solidFill>
                          <a:latin typeface="Roboto Condensed Bold"/>
                        </a:rPr>
                        <a:t>Kết đoạn</a:t>
                      </a:r>
                      <a:endParaRPr lang="en-US" sz="1100"/>
                    </a:p>
                  </a:txBody>
                  <a:tcPr marL="190500" marR="190500" marT="190500" marB="190500" anchor="ctr">
                    <a:lnL w="38100" cap="flat" cmpd="sng" algn="ctr">
                      <a:solidFill>
                        <a:srgbClr val="701D18"/>
                      </a:solidFill>
                      <a:prstDash val="solid"/>
                      <a:round/>
                      <a:headEnd type="none" w="med" len="med"/>
                      <a:tailEnd type="none" w="med" len="med"/>
                    </a:lnL>
                    <a:lnR w="38100" cap="flat" cmpd="sng" algn="ctr">
                      <a:solidFill>
                        <a:srgbClr val="701D18"/>
                      </a:solidFill>
                      <a:prstDash val="solid"/>
                      <a:round/>
                      <a:headEnd type="none" w="med" len="med"/>
                      <a:tailEnd type="none" w="med" len="med"/>
                    </a:lnR>
                    <a:lnT w="38100" cap="flat" cmpd="sng" algn="ctr">
                      <a:solidFill>
                        <a:srgbClr val="701D18"/>
                      </a:solidFill>
                      <a:prstDash val="solid"/>
                      <a:round/>
                      <a:headEnd type="none" w="med" len="med"/>
                      <a:tailEnd type="none" w="med" len="med"/>
                    </a:lnT>
                    <a:lnB w="38100" cap="flat" cmpd="sng" algn="ctr">
                      <a:solidFill>
                        <a:srgbClr val="701D18"/>
                      </a:solidFill>
                      <a:prstDash val="solid"/>
                      <a:round/>
                      <a:headEnd type="none" w="med" len="med"/>
                      <a:tailEnd type="none" w="med" len="med"/>
                    </a:lnB>
                  </a:tcPr>
                </a:tc>
                <a:tc>
                  <a:txBody>
                    <a:bodyPr/>
                    <a:lstStyle/>
                    <a:p>
                      <a:pPr algn="just">
                        <a:lnSpc>
                          <a:spcPts val="4900"/>
                        </a:lnSpc>
                        <a:defRPr/>
                      </a:pPr>
                      <a:r>
                        <a:rPr lang="en-US" sz="3500">
                          <a:solidFill>
                            <a:srgbClr val="503538"/>
                          </a:solidFill>
                          <a:latin typeface="Roboto Condensed"/>
                        </a:rPr>
                        <a:t>Nêu cảm nghĩ của bản thân về bài thơ Nôm đó.</a:t>
                      </a:r>
                      <a:endParaRPr lang="en-US" sz="1100"/>
                    </a:p>
                  </a:txBody>
                  <a:tcPr marL="190500" marR="190500" marT="190500" marB="190500" anchor="ctr">
                    <a:lnL w="38100" cap="flat" cmpd="sng" algn="ctr">
                      <a:solidFill>
                        <a:srgbClr val="701D18"/>
                      </a:solidFill>
                      <a:prstDash val="solid"/>
                      <a:round/>
                      <a:headEnd type="none" w="med" len="med"/>
                      <a:tailEnd type="none" w="med" len="med"/>
                    </a:lnL>
                    <a:lnR w="38100" cap="flat" cmpd="sng" algn="ctr">
                      <a:solidFill>
                        <a:srgbClr val="701D18"/>
                      </a:solidFill>
                      <a:prstDash val="solid"/>
                      <a:round/>
                      <a:headEnd type="none" w="med" len="med"/>
                      <a:tailEnd type="none" w="med" len="med"/>
                    </a:lnR>
                    <a:lnT w="38100" cap="flat" cmpd="sng" algn="ctr">
                      <a:solidFill>
                        <a:srgbClr val="701D18"/>
                      </a:solidFill>
                      <a:prstDash val="solid"/>
                      <a:round/>
                      <a:headEnd type="none" w="med" len="med"/>
                      <a:tailEnd type="none" w="med" len="med"/>
                    </a:lnT>
                    <a:lnB w="38100" cap="flat" cmpd="sng" algn="ctr">
                      <a:solidFill>
                        <a:srgbClr val="701D18"/>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7" name="TextBox 7"/>
          <p:cNvSpPr txBox="1"/>
          <p:nvPr/>
        </p:nvSpPr>
        <p:spPr>
          <a:xfrm>
            <a:off x="1321556" y="511042"/>
            <a:ext cx="4229477" cy="1473856"/>
          </a:xfrm>
          <a:prstGeom prst="rect">
            <a:avLst/>
          </a:prstGeom>
        </p:spPr>
        <p:txBody>
          <a:bodyPr lIns="0" tIns="0" rIns="0" bIns="0" rtlCol="0" anchor="t">
            <a:spAutoFit/>
          </a:bodyPr>
          <a:lstStyle/>
          <a:p>
            <a:pPr algn="ctr">
              <a:lnSpc>
                <a:spcPts val="11262"/>
              </a:lnSpc>
              <a:spcBef>
                <a:spcPct val="0"/>
              </a:spcBef>
            </a:pPr>
            <a:r>
              <a:rPr lang="en-US" sz="8342">
                <a:solidFill>
                  <a:srgbClr val="8F441C"/>
                </a:solidFill>
                <a:latin typeface="#9Slide05 IcielSanelma"/>
              </a:rPr>
              <a:t>Gợi ý dàn ý </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65092" y="372492"/>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sp>
        <p:nvSpPr>
          <p:cNvPr id="6" name="TextBox 6"/>
          <p:cNvSpPr txBox="1"/>
          <p:nvPr/>
        </p:nvSpPr>
        <p:spPr>
          <a:xfrm>
            <a:off x="609650" y="1714500"/>
            <a:ext cx="15496135" cy="5417186"/>
          </a:xfrm>
          <a:prstGeom prst="rect">
            <a:avLst/>
          </a:prstGeom>
        </p:spPr>
        <p:txBody>
          <a:bodyPr lIns="0" tIns="0" rIns="0" bIns="0" rtlCol="0" anchor="t">
            <a:spAutoFit/>
          </a:bodyPr>
          <a:lstStyle/>
          <a:p>
            <a:pPr algn="ctr">
              <a:lnSpc>
                <a:spcPts val="21139"/>
              </a:lnSpc>
            </a:pPr>
            <a:r>
              <a:rPr lang="en-US" sz="15099" dirty="0">
                <a:solidFill>
                  <a:srgbClr val="B75E1E"/>
                </a:solidFill>
                <a:latin typeface="#9Slide05 IcielSanelma"/>
              </a:rPr>
              <a:t>XIN CHÀO</a:t>
            </a:r>
          </a:p>
          <a:p>
            <a:pPr marL="0" lvl="0" indent="0" algn="r">
              <a:lnSpc>
                <a:spcPts val="21139"/>
              </a:lnSpc>
              <a:spcBef>
                <a:spcPct val="0"/>
              </a:spcBef>
            </a:pPr>
            <a:r>
              <a:rPr lang="en-US" sz="15099" dirty="0">
                <a:solidFill>
                  <a:srgbClr val="6F131E"/>
                </a:solidFill>
                <a:latin typeface="#9Slide05 IcielSanelma"/>
              </a:rPr>
              <a:t> VÀ HẸN GẶP LẠI !</a:t>
            </a:r>
          </a:p>
        </p:txBody>
      </p:sp>
      <p:sp>
        <p:nvSpPr>
          <p:cNvPr id="7" name="Freeform 7"/>
          <p:cNvSpPr/>
          <p:nvPr/>
        </p:nvSpPr>
        <p:spPr>
          <a:xfrm>
            <a:off x="5059606" y="849574"/>
            <a:ext cx="8598601" cy="8587853"/>
          </a:xfrm>
          <a:custGeom>
            <a:avLst/>
            <a:gdLst/>
            <a:ahLst/>
            <a:cxnLst/>
            <a:rect l="l" t="t" r="r" b="b"/>
            <a:pathLst>
              <a:path w="8598601" h="8587853">
                <a:moveTo>
                  <a:pt x="0" y="0"/>
                </a:moveTo>
                <a:lnTo>
                  <a:pt x="8598601" y="0"/>
                </a:lnTo>
                <a:lnTo>
                  <a:pt x="8598601" y="8587852"/>
                </a:lnTo>
                <a:lnTo>
                  <a:pt x="0" y="8587852"/>
                </a:lnTo>
                <a:lnTo>
                  <a:pt x="0" y="0"/>
                </a:lnTo>
                <a:close/>
              </a:path>
            </a:pathLst>
          </a:custGeom>
          <a:blipFill>
            <a:blip r:embed="rId7">
              <a:alphaModFix amt="28000"/>
              <a:extLst>
                <a:ext uri="{96DAC541-7B7A-43D3-8B79-37D633B846F1}">
                  <asvg:svgBlip xmlns:asvg="http://schemas.microsoft.com/office/drawing/2016/SVG/main" xmlns="" r:embed="rId8"/>
                </a:ext>
              </a:extLst>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46042" y="372492"/>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sp>
        <p:nvSpPr>
          <p:cNvPr id="6" name="Freeform 6"/>
          <p:cNvSpPr/>
          <p:nvPr/>
        </p:nvSpPr>
        <p:spPr>
          <a:xfrm>
            <a:off x="16045685" y="803156"/>
            <a:ext cx="971160" cy="827914"/>
          </a:xfrm>
          <a:custGeom>
            <a:avLst/>
            <a:gdLst/>
            <a:ahLst/>
            <a:cxnLst/>
            <a:rect l="l" t="t" r="r" b="b"/>
            <a:pathLst>
              <a:path w="971160" h="827914">
                <a:moveTo>
                  <a:pt x="0" y="0"/>
                </a:moveTo>
                <a:lnTo>
                  <a:pt x="971160" y="0"/>
                </a:lnTo>
                <a:lnTo>
                  <a:pt x="971160" y="827914"/>
                </a:lnTo>
                <a:lnTo>
                  <a:pt x="0" y="827914"/>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7" name="Freeform 7"/>
          <p:cNvSpPr/>
          <p:nvPr/>
        </p:nvSpPr>
        <p:spPr>
          <a:xfrm>
            <a:off x="15728327" y="2343504"/>
            <a:ext cx="962694" cy="962694"/>
          </a:xfrm>
          <a:custGeom>
            <a:avLst/>
            <a:gdLst/>
            <a:ahLst/>
            <a:cxnLst/>
            <a:rect l="l" t="t" r="r" b="b"/>
            <a:pathLst>
              <a:path w="962694" h="962694">
                <a:moveTo>
                  <a:pt x="0" y="0"/>
                </a:moveTo>
                <a:lnTo>
                  <a:pt x="962694" y="0"/>
                </a:lnTo>
                <a:lnTo>
                  <a:pt x="962694" y="962693"/>
                </a:lnTo>
                <a:lnTo>
                  <a:pt x="0" y="962693"/>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8" name="Freeform 8"/>
          <p:cNvSpPr/>
          <p:nvPr/>
        </p:nvSpPr>
        <p:spPr>
          <a:xfrm>
            <a:off x="1521526" y="2158197"/>
            <a:ext cx="7749102" cy="2867168"/>
          </a:xfrm>
          <a:custGeom>
            <a:avLst/>
            <a:gdLst/>
            <a:ahLst/>
            <a:cxnLst/>
            <a:rect l="l" t="t" r="r" b="b"/>
            <a:pathLst>
              <a:path w="7749102" h="2867168">
                <a:moveTo>
                  <a:pt x="0" y="0"/>
                </a:moveTo>
                <a:lnTo>
                  <a:pt x="7749103" y="0"/>
                </a:lnTo>
                <a:lnTo>
                  <a:pt x="7749103" y="2867168"/>
                </a:lnTo>
                <a:lnTo>
                  <a:pt x="0" y="2867168"/>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9" name="Freeform 9"/>
          <p:cNvSpPr/>
          <p:nvPr/>
        </p:nvSpPr>
        <p:spPr>
          <a:xfrm>
            <a:off x="1521526" y="6645165"/>
            <a:ext cx="7315200" cy="2752344"/>
          </a:xfrm>
          <a:custGeom>
            <a:avLst/>
            <a:gdLst/>
            <a:ahLst/>
            <a:cxnLst/>
            <a:rect l="l" t="t" r="r" b="b"/>
            <a:pathLst>
              <a:path w="7315200" h="2752344">
                <a:moveTo>
                  <a:pt x="0" y="0"/>
                </a:moveTo>
                <a:lnTo>
                  <a:pt x="7315200" y="0"/>
                </a:lnTo>
                <a:lnTo>
                  <a:pt x="7315200" y="2752344"/>
                </a:lnTo>
                <a:lnTo>
                  <a:pt x="0" y="2752344"/>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pic>
        <p:nvPicPr>
          <p:cNvPr id="10" name="Picture 10"/>
          <p:cNvPicPr>
            <a:picLocks noChangeAspect="1"/>
          </p:cNvPicPr>
          <p:nvPr/>
        </p:nvPicPr>
        <p:blipFill>
          <a:blip r:embed="rId15"/>
          <a:srcRect/>
          <a:stretch>
            <a:fillRect/>
          </a:stretch>
        </p:blipFill>
        <p:spPr>
          <a:xfrm>
            <a:off x="7133046" y="7772108"/>
            <a:ext cx="5822325" cy="1135353"/>
          </a:xfrm>
          <a:prstGeom prst="rect">
            <a:avLst/>
          </a:prstGeom>
        </p:spPr>
      </p:pic>
      <p:sp>
        <p:nvSpPr>
          <p:cNvPr id="11" name="Freeform 11"/>
          <p:cNvSpPr/>
          <p:nvPr/>
        </p:nvSpPr>
        <p:spPr>
          <a:xfrm>
            <a:off x="10441421" y="2688627"/>
            <a:ext cx="6230550" cy="3964187"/>
          </a:xfrm>
          <a:custGeom>
            <a:avLst/>
            <a:gdLst/>
            <a:ahLst/>
            <a:cxnLst/>
            <a:rect l="l" t="t" r="r" b="b"/>
            <a:pathLst>
              <a:path w="6230550" h="3964187">
                <a:moveTo>
                  <a:pt x="0" y="0"/>
                </a:moveTo>
                <a:lnTo>
                  <a:pt x="6230550" y="0"/>
                </a:lnTo>
                <a:lnTo>
                  <a:pt x="6230550" y="3964188"/>
                </a:lnTo>
                <a:lnTo>
                  <a:pt x="0" y="3964188"/>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12" name="TextBox 12"/>
          <p:cNvSpPr txBox="1"/>
          <p:nvPr/>
        </p:nvSpPr>
        <p:spPr>
          <a:xfrm>
            <a:off x="3620546" y="426795"/>
            <a:ext cx="11008807" cy="1731402"/>
          </a:xfrm>
          <a:prstGeom prst="rect">
            <a:avLst/>
          </a:prstGeom>
        </p:spPr>
        <p:txBody>
          <a:bodyPr lIns="0" tIns="0" rIns="0" bIns="0" rtlCol="0" anchor="t">
            <a:spAutoFit/>
          </a:bodyPr>
          <a:lstStyle/>
          <a:p>
            <a:pPr algn="ctr">
              <a:lnSpc>
                <a:spcPts val="13265"/>
              </a:lnSpc>
            </a:pPr>
            <a:r>
              <a:rPr lang="en-US" sz="9826">
                <a:solidFill>
                  <a:srgbClr val="A34023"/>
                </a:solidFill>
                <a:latin typeface="#9Slide05 IcielSanelma"/>
              </a:rPr>
              <a:t>Trò chơi: Gọi kí ức</a:t>
            </a:r>
          </a:p>
        </p:txBody>
      </p:sp>
      <p:sp>
        <p:nvSpPr>
          <p:cNvPr id="13" name="TextBox 13"/>
          <p:cNvSpPr txBox="1"/>
          <p:nvPr/>
        </p:nvSpPr>
        <p:spPr>
          <a:xfrm>
            <a:off x="3810108" y="6527641"/>
            <a:ext cx="2355424" cy="1990545"/>
          </a:xfrm>
          <a:prstGeom prst="rect">
            <a:avLst/>
          </a:prstGeom>
        </p:spPr>
        <p:txBody>
          <a:bodyPr wrap="square" lIns="0" tIns="0" rIns="0" bIns="0" rtlCol="0" anchor="t">
            <a:spAutoFit/>
          </a:bodyPr>
          <a:lstStyle/>
          <a:p>
            <a:pPr algn="ctr">
              <a:lnSpc>
                <a:spcPts val="16639"/>
              </a:lnSpc>
              <a:spcBef>
                <a:spcPct val="0"/>
              </a:spcBef>
            </a:pPr>
            <a:r>
              <a:rPr lang="en-US" sz="11885" dirty="0" err="1">
                <a:solidFill>
                  <a:srgbClr val="8F441C"/>
                </a:solidFill>
                <a:latin typeface="#9Slide05 SVNLifehack Script"/>
              </a:rPr>
              <a:t>Đa</a:t>
            </a:r>
            <a:endParaRPr lang="en-US" sz="11885" dirty="0">
              <a:solidFill>
                <a:srgbClr val="8F441C"/>
              </a:solidFill>
              <a:latin typeface="#9Slide05 SVNLifehack Script"/>
            </a:endParaRPr>
          </a:p>
        </p:txBody>
      </p:sp>
      <p:sp>
        <p:nvSpPr>
          <p:cNvPr id="14" name="TextBox 14"/>
          <p:cNvSpPr txBox="1"/>
          <p:nvPr/>
        </p:nvSpPr>
        <p:spPr>
          <a:xfrm>
            <a:off x="1028700" y="2810296"/>
            <a:ext cx="8734755" cy="1475864"/>
          </a:xfrm>
          <a:prstGeom prst="rect">
            <a:avLst/>
          </a:prstGeom>
        </p:spPr>
        <p:txBody>
          <a:bodyPr lIns="0" tIns="0" rIns="0" bIns="0" rtlCol="0" anchor="t">
            <a:spAutoFit/>
          </a:bodyPr>
          <a:lstStyle/>
          <a:p>
            <a:pPr algn="ctr">
              <a:lnSpc>
                <a:spcPts val="11326"/>
              </a:lnSpc>
            </a:pPr>
            <a:r>
              <a:rPr lang="en-US" sz="8090">
                <a:solidFill>
                  <a:srgbClr val="8F441C"/>
                </a:solidFill>
                <a:latin typeface="#9Slide05 IcielSanelma"/>
              </a:rPr>
              <a:t>Ý nghĩa của ..... ?</a:t>
            </a:r>
          </a:p>
        </p:txBody>
      </p:sp>
      <p:sp>
        <p:nvSpPr>
          <p:cNvPr id="15" name="TextBox 15"/>
          <p:cNvSpPr txBox="1"/>
          <p:nvPr/>
        </p:nvSpPr>
        <p:spPr>
          <a:xfrm>
            <a:off x="12230738" y="6527641"/>
            <a:ext cx="3978936" cy="2146036"/>
          </a:xfrm>
          <a:prstGeom prst="rect">
            <a:avLst/>
          </a:prstGeom>
        </p:spPr>
        <p:txBody>
          <a:bodyPr lIns="0" tIns="0" rIns="0" bIns="0" rtlCol="0" anchor="t">
            <a:spAutoFit/>
          </a:bodyPr>
          <a:lstStyle/>
          <a:p>
            <a:pPr algn="ctr">
              <a:lnSpc>
                <a:spcPts val="16639"/>
              </a:lnSpc>
              <a:spcBef>
                <a:spcPct val="0"/>
              </a:spcBef>
            </a:pPr>
            <a:r>
              <a:rPr lang="en-US" sz="11885">
                <a:solidFill>
                  <a:srgbClr val="8F441C"/>
                </a:solidFill>
                <a:latin typeface="#9Slide05 SVNLifehack Script"/>
              </a:rPr>
              <a:t>Nhiều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inVertical)">
                                      <p:cBhvr>
                                        <p:cTn id="18" dur="500"/>
                                        <p:tgtEl>
                                          <p:spTgt spid="15"/>
                                        </p:tgtEl>
                                      </p:cBhvr>
                                    </p:animEffect>
                                  </p:childTnLst>
                                </p:cTn>
                              </p:par>
                              <p:par>
                                <p:cTn id="19" presetID="16" presetClass="entr" presetSubtype="21"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46042" y="372492"/>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sp>
        <p:nvSpPr>
          <p:cNvPr id="6" name="Freeform 6"/>
          <p:cNvSpPr/>
          <p:nvPr/>
        </p:nvSpPr>
        <p:spPr>
          <a:xfrm>
            <a:off x="16045685" y="803156"/>
            <a:ext cx="971160" cy="827914"/>
          </a:xfrm>
          <a:custGeom>
            <a:avLst/>
            <a:gdLst/>
            <a:ahLst/>
            <a:cxnLst/>
            <a:rect l="l" t="t" r="r" b="b"/>
            <a:pathLst>
              <a:path w="971160" h="827914">
                <a:moveTo>
                  <a:pt x="0" y="0"/>
                </a:moveTo>
                <a:lnTo>
                  <a:pt x="971160" y="0"/>
                </a:lnTo>
                <a:lnTo>
                  <a:pt x="971160" y="827914"/>
                </a:lnTo>
                <a:lnTo>
                  <a:pt x="0" y="827914"/>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7" name="Freeform 7"/>
          <p:cNvSpPr/>
          <p:nvPr/>
        </p:nvSpPr>
        <p:spPr>
          <a:xfrm>
            <a:off x="1028700" y="1676850"/>
            <a:ext cx="962694" cy="962694"/>
          </a:xfrm>
          <a:custGeom>
            <a:avLst/>
            <a:gdLst/>
            <a:ahLst/>
            <a:cxnLst/>
            <a:rect l="l" t="t" r="r" b="b"/>
            <a:pathLst>
              <a:path w="962694" h="962694">
                <a:moveTo>
                  <a:pt x="0" y="0"/>
                </a:moveTo>
                <a:lnTo>
                  <a:pt x="962694" y="0"/>
                </a:lnTo>
                <a:lnTo>
                  <a:pt x="962694" y="962694"/>
                </a:lnTo>
                <a:lnTo>
                  <a:pt x="0" y="962694"/>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8" name="Freeform 8"/>
          <p:cNvSpPr/>
          <p:nvPr/>
        </p:nvSpPr>
        <p:spPr>
          <a:xfrm>
            <a:off x="1521526" y="2158197"/>
            <a:ext cx="7749102" cy="2867168"/>
          </a:xfrm>
          <a:custGeom>
            <a:avLst/>
            <a:gdLst/>
            <a:ahLst/>
            <a:cxnLst/>
            <a:rect l="l" t="t" r="r" b="b"/>
            <a:pathLst>
              <a:path w="7749102" h="2867168">
                <a:moveTo>
                  <a:pt x="0" y="0"/>
                </a:moveTo>
                <a:lnTo>
                  <a:pt x="7749103" y="0"/>
                </a:lnTo>
                <a:lnTo>
                  <a:pt x="7749103" y="2867168"/>
                </a:lnTo>
                <a:lnTo>
                  <a:pt x="0" y="2867168"/>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9" name="Freeform 9"/>
          <p:cNvSpPr/>
          <p:nvPr/>
        </p:nvSpPr>
        <p:spPr>
          <a:xfrm>
            <a:off x="1521526" y="6645165"/>
            <a:ext cx="7315200" cy="2752344"/>
          </a:xfrm>
          <a:custGeom>
            <a:avLst/>
            <a:gdLst/>
            <a:ahLst/>
            <a:cxnLst/>
            <a:rect l="l" t="t" r="r" b="b"/>
            <a:pathLst>
              <a:path w="7315200" h="2752344">
                <a:moveTo>
                  <a:pt x="0" y="0"/>
                </a:moveTo>
                <a:lnTo>
                  <a:pt x="7315200" y="0"/>
                </a:lnTo>
                <a:lnTo>
                  <a:pt x="7315200" y="2752344"/>
                </a:lnTo>
                <a:lnTo>
                  <a:pt x="0" y="2752344"/>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pic>
        <p:nvPicPr>
          <p:cNvPr id="10" name="Picture 10"/>
          <p:cNvPicPr>
            <a:picLocks noChangeAspect="1"/>
          </p:cNvPicPr>
          <p:nvPr/>
        </p:nvPicPr>
        <p:blipFill>
          <a:blip r:embed="rId15"/>
          <a:srcRect/>
          <a:stretch>
            <a:fillRect/>
          </a:stretch>
        </p:blipFill>
        <p:spPr>
          <a:xfrm>
            <a:off x="7133046" y="7772108"/>
            <a:ext cx="5822325" cy="1135353"/>
          </a:xfrm>
          <a:prstGeom prst="rect">
            <a:avLst/>
          </a:prstGeom>
        </p:spPr>
      </p:pic>
      <p:sp>
        <p:nvSpPr>
          <p:cNvPr id="11" name="Freeform 11"/>
          <p:cNvSpPr/>
          <p:nvPr/>
        </p:nvSpPr>
        <p:spPr>
          <a:xfrm>
            <a:off x="12572981" y="2379503"/>
            <a:ext cx="3471395" cy="4114800"/>
          </a:xfrm>
          <a:custGeom>
            <a:avLst/>
            <a:gdLst/>
            <a:ahLst/>
            <a:cxnLst/>
            <a:rect l="l" t="t" r="r" b="b"/>
            <a:pathLst>
              <a:path w="3471395" h="4114800">
                <a:moveTo>
                  <a:pt x="0" y="0"/>
                </a:moveTo>
                <a:lnTo>
                  <a:pt x="3471395" y="0"/>
                </a:lnTo>
                <a:lnTo>
                  <a:pt x="3471395" y="4114800"/>
                </a:lnTo>
                <a:lnTo>
                  <a:pt x="0" y="4114800"/>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12" name="TextBox 12"/>
          <p:cNvSpPr txBox="1"/>
          <p:nvPr/>
        </p:nvSpPr>
        <p:spPr>
          <a:xfrm>
            <a:off x="3620546" y="426795"/>
            <a:ext cx="11008807" cy="1731402"/>
          </a:xfrm>
          <a:prstGeom prst="rect">
            <a:avLst/>
          </a:prstGeom>
        </p:spPr>
        <p:txBody>
          <a:bodyPr lIns="0" tIns="0" rIns="0" bIns="0" rtlCol="0" anchor="t">
            <a:spAutoFit/>
          </a:bodyPr>
          <a:lstStyle/>
          <a:p>
            <a:pPr algn="ctr">
              <a:lnSpc>
                <a:spcPts val="13265"/>
              </a:lnSpc>
            </a:pPr>
            <a:r>
              <a:rPr lang="en-US" sz="9826">
                <a:solidFill>
                  <a:srgbClr val="A34023"/>
                </a:solidFill>
                <a:latin typeface="#9Slide05 IcielSanelma"/>
              </a:rPr>
              <a:t>Trò chơi: Gọi kí ức</a:t>
            </a:r>
          </a:p>
        </p:txBody>
      </p:sp>
      <p:sp>
        <p:nvSpPr>
          <p:cNvPr id="13" name="TextBox 13"/>
          <p:cNvSpPr txBox="1"/>
          <p:nvPr/>
        </p:nvSpPr>
        <p:spPr>
          <a:xfrm>
            <a:off x="2133600" y="6760675"/>
            <a:ext cx="6469712" cy="2146036"/>
          </a:xfrm>
          <a:prstGeom prst="rect">
            <a:avLst/>
          </a:prstGeom>
        </p:spPr>
        <p:txBody>
          <a:bodyPr wrap="square" lIns="0" tIns="0" rIns="0" bIns="0" rtlCol="0" anchor="t">
            <a:spAutoFit/>
          </a:bodyPr>
          <a:lstStyle/>
          <a:p>
            <a:pPr algn="ctr">
              <a:lnSpc>
                <a:spcPts val="16639"/>
              </a:lnSpc>
              <a:spcBef>
                <a:spcPct val="0"/>
              </a:spcBef>
            </a:pPr>
            <a:r>
              <a:rPr lang="en-US" sz="11885" dirty="0" err="1">
                <a:solidFill>
                  <a:srgbClr val="8F441C"/>
                </a:solidFill>
                <a:latin typeface="#9Slide05 SVNLifehack Script"/>
              </a:rPr>
              <a:t>Quốc</a:t>
            </a:r>
            <a:endParaRPr lang="en-US" sz="11885" dirty="0">
              <a:solidFill>
                <a:srgbClr val="8F441C"/>
              </a:solidFill>
              <a:latin typeface="#9Slide05 SVNLifehack Script"/>
            </a:endParaRPr>
          </a:p>
        </p:txBody>
      </p:sp>
      <p:sp>
        <p:nvSpPr>
          <p:cNvPr id="14" name="TextBox 14"/>
          <p:cNvSpPr txBox="1"/>
          <p:nvPr/>
        </p:nvSpPr>
        <p:spPr>
          <a:xfrm>
            <a:off x="1028700" y="2810296"/>
            <a:ext cx="8734755" cy="1475864"/>
          </a:xfrm>
          <a:prstGeom prst="rect">
            <a:avLst/>
          </a:prstGeom>
        </p:spPr>
        <p:txBody>
          <a:bodyPr lIns="0" tIns="0" rIns="0" bIns="0" rtlCol="0" anchor="t">
            <a:spAutoFit/>
          </a:bodyPr>
          <a:lstStyle/>
          <a:p>
            <a:pPr algn="ctr">
              <a:lnSpc>
                <a:spcPts val="11326"/>
              </a:lnSpc>
            </a:pPr>
            <a:r>
              <a:rPr lang="en-US" sz="8090">
                <a:solidFill>
                  <a:srgbClr val="8F441C"/>
                </a:solidFill>
                <a:latin typeface="#9Slide05 IcielSanelma"/>
              </a:rPr>
              <a:t>Ý nghĩa của .... ?</a:t>
            </a:r>
          </a:p>
        </p:txBody>
      </p:sp>
      <p:sp>
        <p:nvSpPr>
          <p:cNvPr id="15" name="TextBox 15"/>
          <p:cNvSpPr txBox="1"/>
          <p:nvPr/>
        </p:nvSpPr>
        <p:spPr>
          <a:xfrm>
            <a:off x="12396036" y="6527641"/>
            <a:ext cx="3648340" cy="2146036"/>
          </a:xfrm>
          <a:prstGeom prst="rect">
            <a:avLst/>
          </a:prstGeom>
        </p:spPr>
        <p:txBody>
          <a:bodyPr lIns="0" tIns="0" rIns="0" bIns="0" rtlCol="0" anchor="t">
            <a:spAutoFit/>
          </a:bodyPr>
          <a:lstStyle/>
          <a:p>
            <a:pPr algn="ctr">
              <a:lnSpc>
                <a:spcPts val="16639"/>
              </a:lnSpc>
              <a:spcBef>
                <a:spcPct val="0"/>
              </a:spcBef>
            </a:pPr>
            <a:r>
              <a:rPr lang="en-US" sz="11885">
                <a:solidFill>
                  <a:srgbClr val="8F441C"/>
                </a:solidFill>
                <a:latin typeface="#9Slide05 SVNLifehack Script"/>
              </a:rPr>
              <a:t>Nước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par>
                                <p:cTn id="16" presetID="16" presetClass="entr" presetSubtype="21"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inVertical)">
                                      <p:cBhvr>
                                        <p:cTn id="18" dur="500"/>
                                        <p:tgtEl>
                                          <p:spTgt spid="11"/>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inVertical)">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46042" y="372492"/>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sp>
        <p:nvSpPr>
          <p:cNvPr id="6" name="Freeform 6"/>
          <p:cNvSpPr/>
          <p:nvPr/>
        </p:nvSpPr>
        <p:spPr>
          <a:xfrm>
            <a:off x="16045685" y="803156"/>
            <a:ext cx="971160" cy="827914"/>
          </a:xfrm>
          <a:custGeom>
            <a:avLst/>
            <a:gdLst/>
            <a:ahLst/>
            <a:cxnLst/>
            <a:rect l="l" t="t" r="r" b="b"/>
            <a:pathLst>
              <a:path w="971160" h="827914">
                <a:moveTo>
                  <a:pt x="0" y="0"/>
                </a:moveTo>
                <a:lnTo>
                  <a:pt x="971160" y="0"/>
                </a:lnTo>
                <a:lnTo>
                  <a:pt x="971160" y="827914"/>
                </a:lnTo>
                <a:lnTo>
                  <a:pt x="0" y="827914"/>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7" name="Freeform 7"/>
          <p:cNvSpPr/>
          <p:nvPr/>
        </p:nvSpPr>
        <p:spPr>
          <a:xfrm>
            <a:off x="1028700" y="1676850"/>
            <a:ext cx="962694" cy="962694"/>
          </a:xfrm>
          <a:custGeom>
            <a:avLst/>
            <a:gdLst/>
            <a:ahLst/>
            <a:cxnLst/>
            <a:rect l="l" t="t" r="r" b="b"/>
            <a:pathLst>
              <a:path w="962694" h="962694">
                <a:moveTo>
                  <a:pt x="0" y="0"/>
                </a:moveTo>
                <a:lnTo>
                  <a:pt x="962694" y="0"/>
                </a:lnTo>
                <a:lnTo>
                  <a:pt x="962694" y="962694"/>
                </a:lnTo>
                <a:lnTo>
                  <a:pt x="0" y="962694"/>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8" name="Freeform 8"/>
          <p:cNvSpPr/>
          <p:nvPr/>
        </p:nvSpPr>
        <p:spPr>
          <a:xfrm>
            <a:off x="1521526" y="2158197"/>
            <a:ext cx="7749102" cy="2867168"/>
          </a:xfrm>
          <a:custGeom>
            <a:avLst/>
            <a:gdLst/>
            <a:ahLst/>
            <a:cxnLst/>
            <a:rect l="l" t="t" r="r" b="b"/>
            <a:pathLst>
              <a:path w="7749102" h="2867168">
                <a:moveTo>
                  <a:pt x="0" y="0"/>
                </a:moveTo>
                <a:lnTo>
                  <a:pt x="7749103" y="0"/>
                </a:lnTo>
                <a:lnTo>
                  <a:pt x="7749103" y="2867168"/>
                </a:lnTo>
                <a:lnTo>
                  <a:pt x="0" y="2867168"/>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9" name="Freeform 9"/>
          <p:cNvSpPr/>
          <p:nvPr/>
        </p:nvSpPr>
        <p:spPr>
          <a:xfrm>
            <a:off x="1521526" y="6645165"/>
            <a:ext cx="7315200" cy="2752344"/>
          </a:xfrm>
          <a:custGeom>
            <a:avLst/>
            <a:gdLst/>
            <a:ahLst/>
            <a:cxnLst/>
            <a:rect l="l" t="t" r="r" b="b"/>
            <a:pathLst>
              <a:path w="7315200" h="2752344">
                <a:moveTo>
                  <a:pt x="0" y="0"/>
                </a:moveTo>
                <a:lnTo>
                  <a:pt x="7315200" y="0"/>
                </a:lnTo>
                <a:lnTo>
                  <a:pt x="7315200" y="2752344"/>
                </a:lnTo>
                <a:lnTo>
                  <a:pt x="0" y="2752344"/>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pic>
        <p:nvPicPr>
          <p:cNvPr id="10" name="Picture 10"/>
          <p:cNvPicPr>
            <a:picLocks noChangeAspect="1"/>
          </p:cNvPicPr>
          <p:nvPr/>
        </p:nvPicPr>
        <p:blipFill>
          <a:blip r:embed="rId15"/>
          <a:srcRect/>
          <a:stretch>
            <a:fillRect/>
          </a:stretch>
        </p:blipFill>
        <p:spPr>
          <a:xfrm>
            <a:off x="7640015" y="7210743"/>
            <a:ext cx="5822325" cy="1135353"/>
          </a:xfrm>
          <a:prstGeom prst="rect">
            <a:avLst/>
          </a:prstGeom>
        </p:spPr>
      </p:pic>
      <p:sp>
        <p:nvSpPr>
          <p:cNvPr id="11" name="Freeform 11"/>
          <p:cNvSpPr/>
          <p:nvPr/>
        </p:nvSpPr>
        <p:spPr>
          <a:xfrm>
            <a:off x="11566197" y="2456969"/>
            <a:ext cx="4965068" cy="4114800"/>
          </a:xfrm>
          <a:custGeom>
            <a:avLst/>
            <a:gdLst/>
            <a:ahLst/>
            <a:cxnLst/>
            <a:rect l="l" t="t" r="r" b="b"/>
            <a:pathLst>
              <a:path w="4965068" h="4114800">
                <a:moveTo>
                  <a:pt x="0" y="0"/>
                </a:moveTo>
                <a:lnTo>
                  <a:pt x="4965068" y="0"/>
                </a:lnTo>
                <a:lnTo>
                  <a:pt x="4965068" y="4114800"/>
                </a:lnTo>
                <a:lnTo>
                  <a:pt x="0" y="4114800"/>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12" name="TextBox 12"/>
          <p:cNvSpPr txBox="1"/>
          <p:nvPr/>
        </p:nvSpPr>
        <p:spPr>
          <a:xfrm>
            <a:off x="3620546" y="426795"/>
            <a:ext cx="11008807" cy="1731402"/>
          </a:xfrm>
          <a:prstGeom prst="rect">
            <a:avLst/>
          </a:prstGeom>
        </p:spPr>
        <p:txBody>
          <a:bodyPr lIns="0" tIns="0" rIns="0" bIns="0" rtlCol="0" anchor="t">
            <a:spAutoFit/>
          </a:bodyPr>
          <a:lstStyle/>
          <a:p>
            <a:pPr algn="ctr">
              <a:lnSpc>
                <a:spcPts val="13265"/>
              </a:lnSpc>
            </a:pPr>
            <a:r>
              <a:rPr lang="en-US" sz="9826">
                <a:solidFill>
                  <a:srgbClr val="A34023"/>
                </a:solidFill>
                <a:latin typeface="#9Slide05 IcielSanelma"/>
              </a:rPr>
              <a:t>Trò chơi: Gọi kí ức</a:t>
            </a:r>
          </a:p>
        </p:txBody>
      </p:sp>
      <p:sp>
        <p:nvSpPr>
          <p:cNvPr id="13" name="TextBox 13"/>
          <p:cNvSpPr txBox="1"/>
          <p:nvPr/>
        </p:nvSpPr>
        <p:spPr>
          <a:xfrm>
            <a:off x="2556415" y="6527641"/>
            <a:ext cx="5180409" cy="2146036"/>
          </a:xfrm>
          <a:prstGeom prst="rect">
            <a:avLst/>
          </a:prstGeom>
        </p:spPr>
        <p:txBody>
          <a:bodyPr lIns="0" tIns="0" rIns="0" bIns="0" rtlCol="0" anchor="t">
            <a:spAutoFit/>
          </a:bodyPr>
          <a:lstStyle/>
          <a:p>
            <a:pPr algn="ctr">
              <a:lnSpc>
                <a:spcPts val="16639"/>
              </a:lnSpc>
              <a:spcBef>
                <a:spcPct val="0"/>
              </a:spcBef>
            </a:pPr>
            <a:r>
              <a:rPr lang="en-US" sz="11885" dirty="0" err="1">
                <a:solidFill>
                  <a:srgbClr val="8F441C"/>
                </a:solidFill>
                <a:latin typeface="#9Slide05 SVNLifehack Script"/>
              </a:rPr>
              <a:t>Trường</a:t>
            </a:r>
            <a:endParaRPr lang="en-US" sz="11885" dirty="0">
              <a:solidFill>
                <a:srgbClr val="8F441C"/>
              </a:solidFill>
              <a:latin typeface="#9Slide05 SVNLifehack Script"/>
            </a:endParaRPr>
          </a:p>
        </p:txBody>
      </p:sp>
      <p:sp>
        <p:nvSpPr>
          <p:cNvPr id="14" name="TextBox 14"/>
          <p:cNvSpPr txBox="1"/>
          <p:nvPr/>
        </p:nvSpPr>
        <p:spPr>
          <a:xfrm>
            <a:off x="1028700" y="2810296"/>
            <a:ext cx="8734755" cy="1475864"/>
          </a:xfrm>
          <a:prstGeom prst="rect">
            <a:avLst/>
          </a:prstGeom>
        </p:spPr>
        <p:txBody>
          <a:bodyPr lIns="0" tIns="0" rIns="0" bIns="0" rtlCol="0" anchor="t">
            <a:spAutoFit/>
          </a:bodyPr>
          <a:lstStyle/>
          <a:p>
            <a:pPr algn="ctr">
              <a:lnSpc>
                <a:spcPts val="11326"/>
              </a:lnSpc>
            </a:pPr>
            <a:r>
              <a:rPr lang="en-US" sz="8090">
                <a:solidFill>
                  <a:srgbClr val="8F441C"/>
                </a:solidFill>
                <a:latin typeface="#9Slide05 IcielSanelma"/>
              </a:rPr>
              <a:t>Ý nghĩa của ..... ?</a:t>
            </a:r>
          </a:p>
        </p:txBody>
      </p:sp>
      <p:sp>
        <p:nvSpPr>
          <p:cNvPr id="15" name="TextBox 15"/>
          <p:cNvSpPr txBox="1"/>
          <p:nvPr/>
        </p:nvSpPr>
        <p:spPr>
          <a:xfrm>
            <a:off x="12748331" y="6731102"/>
            <a:ext cx="2884768" cy="1990545"/>
          </a:xfrm>
          <a:prstGeom prst="rect">
            <a:avLst/>
          </a:prstGeom>
        </p:spPr>
        <p:txBody>
          <a:bodyPr wrap="square" lIns="0" tIns="0" rIns="0" bIns="0" rtlCol="0" anchor="t">
            <a:spAutoFit/>
          </a:bodyPr>
          <a:lstStyle/>
          <a:p>
            <a:pPr algn="ctr">
              <a:lnSpc>
                <a:spcPts val="16639"/>
              </a:lnSpc>
              <a:spcBef>
                <a:spcPct val="0"/>
              </a:spcBef>
            </a:pPr>
            <a:r>
              <a:rPr lang="en-US" sz="11885" dirty="0" err="1">
                <a:solidFill>
                  <a:srgbClr val="8F441C"/>
                </a:solidFill>
                <a:latin typeface="#9Slide05 SVNLifehack Script"/>
              </a:rPr>
              <a:t>Dài</a:t>
            </a:r>
            <a:endParaRPr lang="en-US" sz="11885" dirty="0">
              <a:solidFill>
                <a:srgbClr val="8F441C"/>
              </a:solidFill>
              <a:latin typeface="#9Slide05 SVNLifehack Scrip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inVertical)">
                                      <p:cBhvr>
                                        <p:cTn id="18" dur="500"/>
                                        <p:tgtEl>
                                          <p:spTgt spid="15"/>
                                        </p:tgtEl>
                                      </p:cBhvr>
                                    </p:animEffect>
                                  </p:childTnLst>
                                </p:cTn>
                              </p:par>
                              <p:par>
                                <p:cTn id="19" presetID="16" presetClass="entr" presetSubtype="21"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46041" y="372492"/>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sp>
        <p:nvSpPr>
          <p:cNvPr id="6" name="Freeform 6"/>
          <p:cNvSpPr/>
          <p:nvPr/>
        </p:nvSpPr>
        <p:spPr>
          <a:xfrm>
            <a:off x="16045685" y="803156"/>
            <a:ext cx="971160" cy="827914"/>
          </a:xfrm>
          <a:custGeom>
            <a:avLst/>
            <a:gdLst/>
            <a:ahLst/>
            <a:cxnLst/>
            <a:rect l="l" t="t" r="r" b="b"/>
            <a:pathLst>
              <a:path w="971160" h="827914">
                <a:moveTo>
                  <a:pt x="0" y="0"/>
                </a:moveTo>
                <a:lnTo>
                  <a:pt x="971160" y="0"/>
                </a:lnTo>
                <a:lnTo>
                  <a:pt x="971160" y="827914"/>
                </a:lnTo>
                <a:lnTo>
                  <a:pt x="0" y="827914"/>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7" name="Freeform 7"/>
          <p:cNvSpPr/>
          <p:nvPr/>
        </p:nvSpPr>
        <p:spPr>
          <a:xfrm>
            <a:off x="1028700" y="1676850"/>
            <a:ext cx="962694" cy="962694"/>
          </a:xfrm>
          <a:custGeom>
            <a:avLst/>
            <a:gdLst/>
            <a:ahLst/>
            <a:cxnLst/>
            <a:rect l="l" t="t" r="r" b="b"/>
            <a:pathLst>
              <a:path w="962694" h="962694">
                <a:moveTo>
                  <a:pt x="0" y="0"/>
                </a:moveTo>
                <a:lnTo>
                  <a:pt x="962694" y="0"/>
                </a:lnTo>
                <a:lnTo>
                  <a:pt x="962694" y="962694"/>
                </a:lnTo>
                <a:lnTo>
                  <a:pt x="0" y="962694"/>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8" name="Freeform 8"/>
          <p:cNvSpPr/>
          <p:nvPr/>
        </p:nvSpPr>
        <p:spPr>
          <a:xfrm>
            <a:off x="1521526" y="2158197"/>
            <a:ext cx="7749102" cy="2867168"/>
          </a:xfrm>
          <a:custGeom>
            <a:avLst/>
            <a:gdLst/>
            <a:ahLst/>
            <a:cxnLst/>
            <a:rect l="l" t="t" r="r" b="b"/>
            <a:pathLst>
              <a:path w="7749102" h="2867168">
                <a:moveTo>
                  <a:pt x="0" y="0"/>
                </a:moveTo>
                <a:lnTo>
                  <a:pt x="7749103" y="0"/>
                </a:lnTo>
                <a:lnTo>
                  <a:pt x="7749103" y="2867168"/>
                </a:lnTo>
                <a:lnTo>
                  <a:pt x="0" y="2867168"/>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9" name="Freeform 9"/>
          <p:cNvSpPr/>
          <p:nvPr/>
        </p:nvSpPr>
        <p:spPr>
          <a:xfrm>
            <a:off x="1521526" y="6645165"/>
            <a:ext cx="7315200" cy="2752344"/>
          </a:xfrm>
          <a:custGeom>
            <a:avLst/>
            <a:gdLst/>
            <a:ahLst/>
            <a:cxnLst/>
            <a:rect l="l" t="t" r="r" b="b"/>
            <a:pathLst>
              <a:path w="7315200" h="2752344">
                <a:moveTo>
                  <a:pt x="0" y="0"/>
                </a:moveTo>
                <a:lnTo>
                  <a:pt x="7315200" y="0"/>
                </a:lnTo>
                <a:lnTo>
                  <a:pt x="7315200" y="2752344"/>
                </a:lnTo>
                <a:lnTo>
                  <a:pt x="0" y="2752344"/>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pic>
        <p:nvPicPr>
          <p:cNvPr id="10" name="Picture 10"/>
          <p:cNvPicPr>
            <a:picLocks noChangeAspect="1"/>
          </p:cNvPicPr>
          <p:nvPr/>
        </p:nvPicPr>
        <p:blipFill>
          <a:blip r:embed="rId15"/>
          <a:srcRect/>
          <a:stretch>
            <a:fillRect/>
          </a:stretch>
        </p:blipFill>
        <p:spPr>
          <a:xfrm>
            <a:off x="7133046" y="7772108"/>
            <a:ext cx="5822325" cy="1135353"/>
          </a:xfrm>
          <a:prstGeom prst="rect">
            <a:avLst/>
          </a:prstGeom>
        </p:spPr>
      </p:pic>
      <p:sp>
        <p:nvSpPr>
          <p:cNvPr id="11" name="Freeform 11"/>
          <p:cNvSpPr/>
          <p:nvPr/>
        </p:nvSpPr>
        <p:spPr>
          <a:xfrm>
            <a:off x="12198103" y="3070526"/>
            <a:ext cx="3730055" cy="3608828"/>
          </a:xfrm>
          <a:custGeom>
            <a:avLst/>
            <a:gdLst/>
            <a:ahLst/>
            <a:cxnLst/>
            <a:rect l="l" t="t" r="r" b="b"/>
            <a:pathLst>
              <a:path w="3730055" h="3608828">
                <a:moveTo>
                  <a:pt x="0" y="0"/>
                </a:moveTo>
                <a:lnTo>
                  <a:pt x="3730054" y="0"/>
                </a:lnTo>
                <a:lnTo>
                  <a:pt x="3730054" y="3608828"/>
                </a:lnTo>
                <a:lnTo>
                  <a:pt x="0" y="3608828"/>
                </a:lnTo>
                <a:lnTo>
                  <a:pt x="0" y="0"/>
                </a:lnTo>
                <a:close/>
              </a:path>
            </a:pathLst>
          </a:custGeom>
          <a:blipFill>
            <a:blip r:embed="rId16"/>
            <a:stretch>
              <a:fillRect/>
            </a:stretch>
          </a:blipFill>
        </p:spPr>
      </p:sp>
      <p:sp>
        <p:nvSpPr>
          <p:cNvPr id="12" name="TextBox 12"/>
          <p:cNvSpPr txBox="1"/>
          <p:nvPr/>
        </p:nvSpPr>
        <p:spPr>
          <a:xfrm>
            <a:off x="3620546" y="426795"/>
            <a:ext cx="11008807" cy="1731402"/>
          </a:xfrm>
          <a:prstGeom prst="rect">
            <a:avLst/>
          </a:prstGeom>
        </p:spPr>
        <p:txBody>
          <a:bodyPr lIns="0" tIns="0" rIns="0" bIns="0" rtlCol="0" anchor="t">
            <a:spAutoFit/>
          </a:bodyPr>
          <a:lstStyle/>
          <a:p>
            <a:pPr algn="ctr">
              <a:lnSpc>
                <a:spcPts val="13265"/>
              </a:lnSpc>
            </a:pPr>
            <a:r>
              <a:rPr lang="en-US" sz="9826">
                <a:solidFill>
                  <a:srgbClr val="A34023"/>
                </a:solidFill>
                <a:latin typeface="#9Slide05 IcielSanelma"/>
              </a:rPr>
              <a:t>Trò chơi: Gọi kí ức</a:t>
            </a:r>
          </a:p>
        </p:txBody>
      </p:sp>
      <p:sp>
        <p:nvSpPr>
          <p:cNvPr id="13" name="TextBox 13"/>
          <p:cNvSpPr txBox="1"/>
          <p:nvPr/>
        </p:nvSpPr>
        <p:spPr>
          <a:xfrm>
            <a:off x="3601652" y="6527641"/>
            <a:ext cx="3089936" cy="2146036"/>
          </a:xfrm>
          <a:prstGeom prst="rect">
            <a:avLst/>
          </a:prstGeom>
        </p:spPr>
        <p:txBody>
          <a:bodyPr lIns="0" tIns="0" rIns="0" bIns="0" rtlCol="0" anchor="t">
            <a:spAutoFit/>
          </a:bodyPr>
          <a:lstStyle/>
          <a:p>
            <a:pPr algn="ctr">
              <a:lnSpc>
                <a:spcPts val="16639"/>
              </a:lnSpc>
              <a:spcBef>
                <a:spcPct val="0"/>
              </a:spcBef>
            </a:pPr>
            <a:r>
              <a:rPr lang="en-US" sz="11885" dirty="0" err="1">
                <a:solidFill>
                  <a:srgbClr val="8F441C"/>
                </a:solidFill>
                <a:latin typeface="#9Slide05 SVNLifehack Script"/>
              </a:rPr>
              <a:t>Phú</a:t>
            </a:r>
            <a:endParaRPr lang="en-US" sz="11885" dirty="0">
              <a:solidFill>
                <a:srgbClr val="8F441C"/>
              </a:solidFill>
              <a:latin typeface="#9Slide05 SVNLifehack Script"/>
            </a:endParaRPr>
          </a:p>
        </p:txBody>
      </p:sp>
      <p:sp>
        <p:nvSpPr>
          <p:cNvPr id="14" name="TextBox 14"/>
          <p:cNvSpPr txBox="1"/>
          <p:nvPr/>
        </p:nvSpPr>
        <p:spPr>
          <a:xfrm>
            <a:off x="1028700" y="2810296"/>
            <a:ext cx="8734755" cy="1475864"/>
          </a:xfrm>
          <a:prstGeom prst="rect">
            <a:avLst/>
          </a:prstGeom>
        </p:spPr>
        <p:txBody>
          <a:bodyPr lIns="0" tIns="0" rIns="0" bIns="0" rtlCol="0" anchor="t">
            <a:spAutoFit/>
          </a:bodyPr>
          <a:lstStyle/>
          <a:p>
            <a:pPr algn="ctr">
              <a:lnSpc>
                <a:spcPts val="11326"/>
              </a:lnSpc>
            </a:pPr>
            <a:r>
              <a:rPr lang="en-US" sz="8090">
                <a:solidFill>
                  <a:srgbClr val="8F441C"/>
                </a:solidFill>
                <a:latin typeface="#9Slide05 IcielSanelma"/>
              </a:rPr>
              <a:t>Ý nghĩa của ..... ?</a:t>
            </a:r>
          </a:p>
        </p:txBody>
      </p:sp>
      <p:sp>
        <p:nvSpPr>
          <p:cNvPr id="15" name="TextBox 15"/>
          <p:cNvSpPr txBox="1"/>
          <p:nvPr/>
        </p:nvSpPr>
        <p:spPr>
          <a:xfrm>
            <a:off x="11992338" y="6527641"/>
            <a:ext cx="3935820" cy="1990545"/>
          </a:xfrm>
          <a:prstGeom prst="rect">
            <a:avLst/>
          </a:prstGeom>
        </p:spPr>
        <p:txBody>
          <a:bodyPr wrap="square" lIns="0" tIns="0" rIns="0" bIns="0" rtlCol="0" anchor="t">
            <a:spAutoFit/>
          </a:bodyPr>
          <a:lstStyle/>
          <a:p>
            <a:pPr algn="ctr">
              <a:lnSpc>
                <a:spcPts val="16639"/>
              </a:lnSpc>
              <a:spcBef>
                <a:spcPct val="0"/>
              </a:spcBef>
            </a:pPr>
            <a:r>
              <a:rPr lang="en-US" sz="11885" dirty="0" err="1">
                <a:solidFill>
                  <a:srgbClr val="8F441C"/>
                </a:solidFill>
                <a:latin typeface="#9Slide05 SVNLifehack Script"/>
              </a:rPr>
              <a:t>Giàu</a:t>
            </a:r>
            <a:endParaRPr lang="en-US" sz="11885" dirty="0">
              <a:solidFill>
                <a:srgbClr val="8F441C"/>
              </a:solidFill>
              <a:latin typeface="#9Slide05 SVNLifehack Scrip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inVertical)">
                                      <p:cBhvr>
                                        <p:cTn id="18" dur="500"/>
                                        <p:tgtEl>
                                          <p:spTgt spid="15"/>
                                        </p:tgtEl>
                                      </p:cBhvr>
                                    </p:animEffect>
                                  </p:childTnLst>
                                </p:cTn>
                              </p:par>
                              <p:par>
                                <p:cTn id="19" presetID="16" presetClass="entr" presetSubtype="21"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46042" y="372492"/>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sp>
        <p:nvSpPr>
          <p:cNvPr id="6" name="Freeform 6"/>
          <p:cNvSpPr/>
          <p:nvPr/>
        </p:nvSpPr>
        <p:spPr>
          <a:xfrm>
            <a:off x="16045685" y="803156"/>
            <a:ext cx="971160" cy="827914"/>
          </a:xfrm>
          <a:custGeom>
            <a:avLst/>
            <a:gdLst/>
            <a:ahLst/>
            <a:cxnLst/>
            <a:rect l="l" t="t" r="r" b="b"/>
            <a:pathLst>
              <a:path w="971160" h="827914">
                <a:moveTo>
                  <a:pt x="0" y="0"/>
                </a:moveTo>
                <a:lnTo>
                  <a:pt x="971160" y="0"/>
                </a:lnTo>
                <a:lnTo>
                  <a:pt x="971160" y="827914"/>
                </a:lnTo>
                <a:lnTo>
                  <a:pt x="0" y="827914"/>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7" name="Freeform 7"/>
          <p:cNvSpPr/>
          <p:nvPr/>
        </p:nvSpPr>
        <p:spPr>
          <a:xfrm>
            <a:off x="1028700" y="1676850"/>
            <a:ext cx="962694" cy="962694"/>
          </a:xfrm>
          <a:custGeom>
            <a:avLst/>
            <a:gdLst/>
            <a:ahLst/>
            <a:cxnLst/>
            <a:rect l="l" t="t" r="r" b="b"/>
            <a:pathLst>
              <a:path w="962694" h="962694">
                <a:moveTo>
                  <a:pt x="0" y="0"/>
                </a:moveTo>
                <a:lnTo>
                  <a:pt x="962694" y="0"/>
                </a:lnTo>
                <a:lnTo>
                  <a:pt x="962694" y="962694"/>
                </a:lnTo>
                <a:lnTo>
                  <a:pt x="0" y="962694"/>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8" name="Freeform 8"/>
          <p:cNvSpPr/>
          <p:nvPr/>
        </p:nvSpPr>
        <p:spPr>
          <a:xfrm>
            <a:off x="1521526" y="2158197"/>
            <a:ext cx="7749102" cy="2867168"/>
          </a:xfrm>
          <a:custGeom>
            <a:avLst/>
            <a:gdLst/>
            <a:ahLst/>
            <a:cxnLst/>
            <a:rect l="l" t="t" r="r" b="b"/>
            <a:pathLst>
              <a:path w="7749102" h="2867168">
                <a:moveTo>
                  <a:pt x="0" y="0"/>
                </a:moveTo>
                <a:lnTo>
                  <a:pt x="7749103" y="0"/>
                </a:lnTo>
                <a:lnTo>
                  <a:pt x="7749103" y="2867168"/>
                </a:lnTo>
                <a:lnTo>
                  <a:pt x="0" y="2867168"/>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9" name="Freeform 9"/>
          <p:cNvSpPr/>
          <p:nvPr/>
        </p:nvSpPr>
        <p:spPr>
          <a:xfrm>
            <a:off x="1521526" y="6645165"/>
            <a:ext cx="7315200" cy="2752344"/>
          </a:xfrm>
          <a:custGeom>
            <a:avLst/>
            <a:gdLst/>
            <a:ahLst/>
            <a:cxnLst/>
            <a:rect l="l" t="t" r="r" b="b"/>
            <a:pathLst>
              <a:path w="7315200" h="2752344">
                <a:moveTo>
                  <a:pt x="0" y="0"/>
                </a:moveTo>
                <a:lnTo>
                  <a:pt x="7315200" y="0"/>
                </a:lnTo>
                <a:lnTo>
                  <a:pt x="7315200" y="2752344"/>
                </a:lnTo>
                <a:lnTo>
                  <a:pt x="0" y="2752344"/>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pic>
        <p:nvPicPr>
          <p:cNvPr id="10" name="Picture 10"/>
          <p:cNvPicPr>
            <a:picLocks noChangeAspect="1"/>
          </p:cNvPicPr>
          <p:nvPr/>
        </p:nvPicPr>
        <p:blipFill>
          <a:blip r:embed="rId15"/>
          <a:srcRect/>
          <a:stretch>
            <a:fillRect/>
          </a:stretch>
        </p:blipFill>
        <p:spPr>
          <a:xfrm>
            <a:off x="7133046" y="7772108"/>
            <a:ext cx="5822325" cy="1135353"/>
          </a:xfrm>
          <a:prstGeom prst="rect">
            <a:avLst/>
          </a:prstGeom>
        </p:spPr>
      </p:pic>
      <p:sp>
        <p:nvSpPr>
          <p:cNvPr id="11" name="Freeform 11"/>
          <p:cNvSpPr/>
          <p:nvPr/>
        </p:nvSpPr>
        <p:spPr>
          <a:xfrm>
            <a:off x="12898678" y="1411559"/>
            <a:ext cx="4874000" cy="5586247"/>
          </a:xfrm>
          <a:custGeom>
            <a:avLst/>
            <a:gdLst/>
            <a:ahLst/>
            <a:cxnLst/>
            <a:rect l="l" t="t" r="r" b="b"/>
            <a:pathLst>
              <a:path w="4874000" h="5586247">
                <a:moveTo>
                  <a:pt x="0" y="0"/>
                </a:moveTo>
                <a:lnTo>
                  <a:pt x="4874001" y="0"/>
                </a:lnTo>
                <a:lnTo>
                  <a:pt x="4874001" y="5586247"/>
                </a:lnTo>
                <a:lnTo>
                  <a:pt x="0" y="5586247"/>
                </a:lnTo>
                <a:lnTo>
                  <a:pt x="0" y="0"/>
                </a:lnTo>
                <a:close/>
              </a:path>
            </a:pathLst>
          </a:custGeom>
          <a:blipFill>
            <a:blip r:embed="rId16"/>
            <a:stretch>
              <a:fillRect/>
            </a:stretch>
          </a:blipFill>
        </p:spPr>
      </p:sp>
      <p:sp>
        <p:nvSpPr>
          <p:cNvPr id="12" name="Freeform 12"/>
          <p:cNvSpPr/>
          <p:nvPr/>
        </p:nvSpPr>
        <p:spPr>
          <a:xfrm>
            <a:off x="10676466" y="4813830"/>
            <a:ext cx="4557808" cy="2056711"/>
          </a:xfrm>
          <a:custGeom>
            <a:avLst/>
            <a:gdLst/>
            <a:ahLst/>
            <a:cxnLst/>
            <a:rect l="l" t="t" r="r" b="b"/>
            <a:pathLst>
              <a:path w="4557808" h="2056711">
                <a:moveTo>
                  <a:pt x="0" y="0"/>
                </a:moveTo>
                <a:lnTo>
                  <a:pt x="4557809" y="0"/>
                </a:lnTo>
                <a:lnTo>
                  <a:pt x="4557809" y="2056711"/>
                </a:lnTo>
                <a:lnTo>
                  <a:pt x="0" y="2056711"/>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13" name="TextBox 13"/>
          <p:cNvSpPr txBox="1"/>
          <p:nvPr/>
        </p:nvSpPr>
        <p:spPr>
          <a:xfrm>
            <a:off x="3620546" y="426795"/>
            <a:ext cx="11008807" cy="1731402"/>
          </a:xfrm>
          <a:prstGeom prst="rect">
            <a:avLst/>
          </a:prstGeom>
        </p:spPr>
        <p:txBody>
          <a:bodyPr lIns="0" tIns="0" rIns="0" bIns="0" rtlCol="0" anchor="t">
            <a:spAutoFit/>
          </a:bodyPr>
          <a:lstStyle/>
          <a:p>
            <a:pPr algn="ctr">
              <a:lnSpc>
                <a:spcPts val="13265"/>
              </a:lnSpc>
            </a:pPr>
            <a:r>
              <a:rPr lang="en-US" sz="9826">
                <a:solidFill>
                  <a:srgbClr val="A34023"/>
                </a:solidFill>
                <a:latin typeface="#9Slide05 IcielSanelma"/>
              </a:rPr>
              <a:t>Trò chơi: Gọi kí ức</a:t>
            </a:r>
          </a:p>
        </p:txBody>
      </p:sp>
      <p:sp>
        <p:nvSpPr>
          <p:cNvPr id="14" name="TextBox 14"/>
          <p:cNvSpPr txBox="1"/>
          <p:nvPr/>
        </p:nvSpPr>
        <p:spPr>
          <a:xfrm>
            <a:off x="2711858" y="6527641"/>
            <a:ext cx="4869524" cy="2146036"/>
          </a:xfrm>
          <a:prstGeom prst="rect">
            <a:avLst/>
          </a:prstGeom>
        </p:spPr>
        <p:txBody>
          <a:bodyPr lIns="0" tIns="0" rIns="0" bIns="0" rtlCol="0" anchor="t">
            <a:spAutoFit/>
          </a:bodyPr>
          <a:lstStyle/>
          <a:p>
            <a:pPr algn="ctr">
              <a:lnSpc>
                <a:spcPts val="16639"/>
              </a:lnSpc>
              <a:spcBef>
                <a:spcPct val="0"/>
              </a:spcBef>
            </a:pPr>
            <a:r>
              <a:rPr lang="en-US" sz="11885" dirty="0" err="1">
                <a:solidFill>
                  <a:srgbClr val="8F441C"/>
                </a:solidFill>
                <a:latin typeface="#9Slide05 SVNLifehack Script"/>
              </a:rPr>
              <a:t>Phong</a:t>
            </a:r>
            <a:endParaRPr lang="en-US" sz="11885" dirty="0">
              <a:solidFill>
                <a:srgbClr val="8F441C"/>
              </a:solidFill>
              <a:latin typeface="#9Slide05 SVNLifehack Script"/>
            </a:endParaRPr>
          </a:p>
        </p:txBody>
      </p:sp>
      <p:sp>
        <p:nvSpPr>
          <p:cNvPr id="15" name="TextBox 15"/>
          <p:cNvSpPr txBox="1"/>
          <p:nvPr/>
        </p:nvSpPr>
        <p:spPr>
          <a:xfrm>
            <a:off x="1028700" y="2810296"/>
            <a:ext cx="8734755" cy="1475864"/>
          </a:xfrm>
          <a:prstGeom prst="rect">
            <a:avLst/>
          </a:prstGeom>
        </p:spPr>
        <p:txBody>
          <a:bodyPr lIns="0" tIns="0" rIns="0" bIns="0" rtlCol="0" anchor="t">
            <a:spAutoFit/>
          </a:bodyPr>
          <a:lstStyle/>
          <a:p>
            <a:pPr algn="ctr">
              <a:lnSpc>
                <a:spcPts val="11326"/>
              </a:lnSpc>
            </a:pPr>
            <a:r>
              <a:rPr lang="en-US" sz="8090">
                <a:solidFill>
                  <a:srgbClr val="8F441C"/>
                </a:solidFill>
                <a:latin typeface="#9Slide05 IcielSanelma"/>
              </a:rPr>
              <a:t>Ý nghĩa của ..... ?</a:t>
            </a:r>
          </a:p>
        </p:txBody>
      </p:sp>
      <p:sp>
        <p:nvSpPr>
          <p:cNvPr id="16" name="TextBox 16"/>
          <p:cNvSpPr txBox="1"/>
          <p:nvPr/>
        </p:nvSpPr>
        <p:spPr>
          <a:xfrm>
            <a:off x="12898678" y="6527641"/>
            <a:ext cx="3147007" cy="1990545"/>
          </a:xfrm>
          <a:prstGeom prst="rect">
            <a:avLst/>
          </a:prstGeom>
        </p:spPr>
        <p:txBody>
          <a:bodyPr wrap="square" lIns="0" tIns="0" rIns="0" bIns="0" rtlCol="0" anchor="t">
            <a:spAutoFit/>
          </a:bodyPr>
          <a:lstStyle/>
          <a:p>
            <a:pPr algn="ctr">
              <a:lnSpc>
                <a:spcPts val="16639"/>
              </a:lnSpc>
              <a:spcBef>
                <a:spcPct val="0"/>
              </a:spcBef>
            </a:pPr>
            <a:r>
              <a:rPr lang="en-US" sz="11885" dirty="0" err="1">
                <a:solidFill>
                  <a:srgbClr val="8F441C"/>
                </a:solidFill>
                <a:latin typeface="#9Slide05 SVNLifehack Script"/>
              </a:rPr>
              <a:t>Gió</a:t>
            </a:r>
            <a:endParaRPr lang="en-US" sz="11885" dirty="0">
              <a:solidFill>
                <a:srgbClr val="8F441C"/>
              </a:solidFill>
              <a:latin typeface="#9Slide05 SVNLifehack Scrip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par>
                                <p:cTn id="16" presetID="16" presetClass="entr" presetSubtype="21"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inVertical)">
                                      <p:cBhvr>
                                        <p:cTn id="18" dur="500"/>
                                        <p:tgtEl>
                                          <p:spTgt spid="11"/>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500"/>
                                        <p:tgtEl>
                                          <p:spTgt spid="16"/>
                                        </p:tgtEl>
                                      </p:cBhvr>
                                    </p:animEffect>
                                  </p:childTnLst>
                                </p:cTn>
                              </p:par>
                              <p:par>
                                <p:cTn id="22" presetID="16" presetClass="entr" presetSubtype="21"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46042" y="372492"/>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sp>
        <p:nvSpPr>
          <p:cNvPr id="6" name="Freeform 6"/>
          <p:cNvSpPr/>
          <p:nvPr/>
        </p:nvSpPr>
        <p:spPr>
          <a:xfrm>
            <a:off x="16045685" y="803156"/>
            <a:ext cx="971160" cy="827914"/>
          </a:xfrm>
          <a:custGeom>
            <a:avLst/>
            <a:gdLst/>
            <a:ahLst/>
            <a:cxnLst/>
            <a:rect l="l" t="t" r="r" b="b"/>
            <a:pathLst>
              <a:path w="971160" h="827914">
                <a:moveTo>
                  <a:pt x="0" y="0"/>
                </a:moveTo>
                <a:lnTo>
                  <a:pt x="971160" y="0"/>
                </a:lnTo>
                <a:lnTo>
                  <a:pt x="971160" y="827914"/>
                </a:lnTo>
                <a:lnTo>
                  <a:pt x="0" y="827914"/>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7" name="Freeform 7"/>
          <p:cNvSpPr/>
          <p:nvPr/>
        </p:nvSpPr>
        <p:spPr>
          <a:xfrm>
            <a:off x="1028700" y="1676850"/>
            <a:ext cx="962694" cy="962694"/>
          </a:xfrm>
          <a:custGeom>
            <a:avLst/>
            <a:gdLst/>
            <a:ahLst/>
            <a:cxnLst/>
            <a:rect l="l" t="t" r="r" b="b"/>
            <a:pathLst>
              <a:path w="962694" h="962694">
                <a:moveTo>
                  <a:pt x="0" y="0"/>
                </a:moveTo>
                <a:lnTo>
                  <a:pt x="962694" y="0"/>
                </a:lnTo>
                <a:lnTo>
                  <a:pt x="962694" y="962694"/>
                </a:lnTo>
                <a:lnTo>
                  <a:pt x="0" y="962694"/>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8" name="Freeform 8"/>
          <p:cNvSpPr/>
          <p:nvPr/>
        </p:nvSpPr>
        <p:spPr>
          <a:xfrm>
            <a:off x="1521526" y="2158197"/>
            <a:ext cx="7749102" cy="2867168"/>
          </a:xfrm>
          <a:custGeom>
            <a:avLst/>
            <a:gdLst/>
            <a:ahLst/>
            <a:cxnLst/>
            <a:rect l="l" t="t" r="r" b="b"/>
            <a:pathLst>
              <a:path w="7749102" h="2867168">
                <a:moveTo>
                  <a:pt x="0" y="0"/>
                </a:moveTo>
                <a:lnTo>
                  <a:pt x="7749103" y="0"/>
                </a:lnTo>
                <a:lnTo>
                  <a:pt x="7749103" y="2867168"/>
                </a:lnTo>
                <a:lnTo>
                  <a:pt x="0" y="2867168"/>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9" name="Freeform 9"/>
          <p:cNvSpPr/>
          <p:nvPr/>
        </p:nvSpPr>
        <p:spPr>
          <a:xfrm>
            <a:off x="1521526" y="6645165"/>
            <a:ext cx="7315200" cy="2752344"/>
          </a:xfrm>
          <a:custGeom>
            <a:avLst/>
            <a:gdLst/>
            <a:ahLst/>
            <a:cxnLst/>
            <a:rect l="l" t="t" r="r" b="b"/>
            <a:pathLst>
              <a:path w="7315200" h="2752344">
                <a:moveTo>
                  <a:pt x="0" y="0"/>
                </a:moveTo>
                <a:lnTo>
                  <a:pt x="7315200" y="0"/>
                </a:lnTo>
                <a:lnTo>
                  <a:pt x="7315200" y="2752344"/>
                </a:lnTo>
                <a:lnTo>
                  <a:pt x="0" y="2752344"/>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pic>
        <p:nvPicPr>
          <p:cNvPr id="10" name="Picture 10"/>
          <p:cNvPicPr>
            <a:picLocks noChangeAspect="1"/>
          </p:cNvPicPr>
          <p:nvPr/>
        </p:nvPicPr>
        <p:blipFill>
          <a:blip r:embed="rId15"/>
          <a:srcRect/>
          <a:stretch>
            <a:fillRect/>
          </a:stretch>
        </p:blipFill>
        <p:spPr>
          <a:xfrm>
            <a:off x="7133046" y="7772108"/>
            <a:ext cx="5822325" cy="1135353"/>
          </a:xfrm>
          <a:prstGeom prst="rect">
            <a:avLst/>
          </a:prstGeom>
        </p:spPr>
      </p:pic>
      <p:sp>
        <p:nvSpPr>
          <p:cNvPr id="11" name="Freeform 11"/>
          <p:cNvSpPr/>
          <p:nvPr/>
        </p:nvSpPr>
        <p:spPr>
          <a:xfrm>
            <a:off x="10675493" y="2639544"/>
            <a:ext cx="5855773" cy="4114800"/>
          </a:xfrm>
          <a:custGeom>
            <a:avLst/>
            <a:gdLst/>
            <a:ahLst/>
            <a:cxnLst/>
            <a:rect l="l" t="t" r="r" b="b"/>
            <a:pathLst>
              <a:path w="5192177" h="4114800">
                <a:moveTo>
                  <a:pt x="0" y="0"/>
                </a:moveTo>
                <a:lnTo>
                  <a:pt x="5192176" y="0"/>
                </a:lnTo>
                <a:lnTo>
                  <a:pt x="5192176" y="4114800"/>
                </a:lnTo>
                <a:lnTo>
                  <a:pt x="0" y="4114800"/>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12" name="TextBox 12"/>
          <p:cNvSpPr txBox="1"/>
          <p:nvPr/>
        </p:nvSpPr>
        <p:spPr>
          <a:xfrm>
            <a:off x="3620546" y="426795"/>
            <a:ext cx="11008807" cy="1731402"/>
          </a:xfrm>
          <a:prstGeom prst="rect">
            <a:avLst/>
          </a:prstGeom>
        </p:spPr>
        <p:txBody>
          <a:bodyPr lIns="0" tIns="0" rIns="0" bIns="0" rtlCol="0" anchor="t">
            <a:spAutoFit/>
          </a:bodyPr>
          <a:lstStyle/>
          <a:p>
            <a:pPr algn="ctr">
              <a:lnSpc>
                <a:spcPts val="13265"/>
              </a:lnSpc>
            </a:pPr>
            <a:r>
              <a:rPr lang="en-US" sz="9826">
                <a:solidFill>
                  <a:srgbClr val="A34023"/>
                </a:solidFill>
                <a:latin typeface="#9Slide05 IcielSanelma"/>
              </a:rPr>
              <a:t>Trò chơi: Gọi kí ức</a:t>
            </a:r>
          </a:p>
        </p:txBody>
      </p:sp>
      <p:sp>
        <p:nvSpPr>
          <p:cNvPr id="13" name="TextBox 13"/>
          <p:cNvSpPr txBox="1"/>
          <p:nvPr/>
        </p:nvSpPr>
        <p:spPr>
          <a:xfrm>
            <a:off x="2819401" y="6527641"/>
            <a:ext cx="3622356" cy="1990545"/>
          </a:xfrm>
          <a:prstGeom prst="rect">
            <a:avLst/>
          </a:prstGeom>
        </p:spPr>
        <p:txBody>
          <a:bodyPr wrap="square" lIns="0" tIns="0" rIns="0" bIns="0" rtlCol="0" anchor="t">
            <a:spAutoFit/>
          </a:bodyPr>
          <a:lstStyle/>
          <a:p>
            <a:pPr algn="ctr">
              <a:lnSpc>
                <a:spcPts val="16639"/>
              </a:lnSpc>
              <a:spcBef>
                <a:spcPct val="0"/>
              </a:spcBef>
            </a:pPr>
            <a:r>
              <a:rPr lang="en-US" sz="11885" dirty="0">
                <a:solidFill>
                  <a:srgbClr val="8F441C"/>
                </a:solidFill>
                <a:latin typeface="#9Slide05 SVNLifehack Script"/>
              </a:rPr>
              <a:t>Gia</a:t>
            </a:r>
          </a:p>
        </p:txBody>
      </p:sp>
      <p:sp>
        <p:nvSpPr>
          <p:cNvPr id="14" name="TextBox 14"/>
          <p:cNvSpPr txBox="1"/>
          <p:nvPr/>
        </p:nvSpPr>
        <p:spPr>
          <a:xfrm>
            <a:off x="1028700" y="2810296"/>
            <a:ext cx="8734755" cy="1475864"/>
          </a:xfrm>
          <a:prstGeom prst="rect">
            <a:avLst/>
          </a:prstGeom>
        </p:spPr>
        <p:txBody>
          <a:bodyPr lIns="0" tIns="0" rIns="0" bIns="0" rtlCol="0" anchor="t">
            <a:spAutoFit/>
          </a:bodyPr>
          <a:lstStyle/>
          <a:p>
            <a:pPr algn="ctr">
              <a:lnSpc>
                <a:spcPts val="11326"/>
              </a:lnSpc>
            </a:pPr>
            <a:r>
              <a:rPr lang="en-US" sz="8090">
                <a:solidFill>
                  <a:srgbClr val="8F441C"/>
                </a:solidFill>
                <a:latin typeface="#9Slide05 IcielSanelma"/>
              </a:rPr>
              <a:t>Ý nghĩa của ..... ?</a:t>
            </a:r>
          </a:p>
        </p:txBody>
      </p:sp>
      <p:sp>
        <p:nvSpPr>
          <p:cNvPr id="15" name="TextBox 15"/>
          <p:cNvSpPr txBox="1"/>
          <p:nvPr/>
        </p:nvSpPr>
        <p:spPr>
          <a:xfrm>
            <a:off x="12420600" y="6527641"/>
            <a:ext cx="3232854" cy="1990545"/>
          </a:xfrm>
          <a:prstGeom prst="rect">
            <a:avLst/>
          </a:prstGeom>
        </p:spPr>
        <p:txBody>
          <a:bodyPr wrap="square" lIns="0" tIns="0" rIns="0" bIns="0" rtlCol="0" anchor="t">
            <a:spAutoFit/>
          </a:bodyPr>
          <a:lstStyle/>
          <a:p>
            <a:pPr algn="ctr">
              <a:lnSpc>
                <a:spcPts val="16639"/>
              </a:lnSpc>
              <a:spcBef>
                <a:spcPct val="0"/>
              </a:spcBef>
            </a:pPr>
            <a:r>
              <a:rPr lang="en-US" sz="11885" dirty="0" err="1">
                <a:solidFill>
                  <a:srgbClr val="8F441C"/>
                </a:solidFill>
                <a:latin typeface="#9Slide05 SVNLifehack Script"/>
              </a:rPr>
              <a:t>Nhà</a:t>
            </a:r>
            <a:endParaRPr lang="en-US" sz="11885" dirty="0">
              <a:solidFill>
                <a:srgbClr val="8F441C"/>
              </a:solidFill>
              <a:latin typeface="#9Slide05 SVNLifehack Scrip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inVertical)">
                                      <p:cBhvr>
                                        <p:cTn id="18" dur="500"/>
                                        <p:tgtEl>
                                          <p:spTgt spid="15"/>
                                        </p:tgtEl>
                                      </p:cBhvr>
                                    </p:animEffect>
                                  </p:childTnLst>
                                </p:cTn>
                              </p:par>
                              <p:par>
                                <p:cTn id="19" presetID="16" presetClass="entr" presetSubtype="21"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2"/>
            <a:stretch>
              <a:fillRect l="-94333" r="-92025" b="-7418"/>
            </a:stretch>
          </a:blipFill>
        </p:spPr>
      </p:sp>
      <p:grpSp>
        <p:nvGrpSpPr>
          <p:cNvPr id="3" name="Group 3"/>
          <p:cNvGrpSpPr/>
          <p:nvPr/>
        </p:nvGrpSpPr>
        <p:grpSpPr>
          <a:xfrm>
            <a:off x="446042" y="372492"/>
            <a:ext cx="17357816" cy="9542016"/>
            <a:chOff x="0" y="0"/>
            <a:chExt cx="23143754" cy="12722688"/>
          </a:xfrm>
        </p:grpSpPr>
        <p:sp>
          <p:nvSpPr>
            <p:cNvPr id="4" name="Freeform 4"/>
            <p:cNvSpPr/>
            <p:nvPr/>
          </p:nvSpPr>
          <p:spPr>
            <a:xfrm>
              <a:off x="0" y="0"/>
              <a:ext cx="16587590" cy="12722688"/>
            </a:xfrm>
            <a:custGeom>
              <a:avLst/>
              <a:gdLst/>
              <a:ahLst/>
              <a:cxnLst/>
              <a:rect l="l" t="t" r="r" b="b"/>
              <a:pathLst>
                <a:path w="16587590" h="12722688">
                  <a:moveTo>
                    <a:pt x="0" y="0"/>
                  </a:moveTo>
                  <a:lnTo>
                    <a:pt x="16587590" y="0"/>
                  </a:lnTo>
                  <a:lnTo>
                    <a:pt x="16587590" y="12722688"/>
                  </a:lnTo>
                  <a:lnTo>
                    <a:pt x="0" y="12722688"/>
                  </a:lnTo>
                  <a:lnTo>
                    <a:pt x="0" y="0"/>
                  </a:lnTo>
                  <a:close/>
                </a:path>
              </a:pathLst>
            </a:custGeom>
            <a:blipFill>
              <a:blip r:embed="rId3">
                <a:extLst>
                  <a:ext uri="{96DAC541-7B7A-43D3-8B79-37D633B846F1}">
                    <asvg:svgBlip xmlns:asvg="http://schemas.microsoft.com/office/drawing/2016/SVG/main" xmlns="" r:embed="rId4"/>
                  </a:ext>
                </a:extLst>
              </a:blip>
              <a:stretch>
                <a:fillRect r="-15575"/>
              </a:stretch>
            </a:blipFill>
          </p:spPr>
        </p:sp>
        <p:sp>
          <p:nvSpPr>
            <p:cNvPr id="5" name="Freeform 5"/>
            <p:cNvSpPr/>
            <p:nvPr/>
          </p:nvSpPr>
          <p:spPr>
            <a:xfrm>
              <a:off x="15712479" y="0"/>
              <a:ext cx="7431275" cy="12722688"/>
            </a:xfrm>
            <a:custGeom>
              <a:avLst/>
              <a:gdLst/>
              <a:ahLst/>
              <a:cxnLst/>
              <a:rect l="l" t="t" r="r" b="b"/>
              <a:pathLst>
                <a:path w="7431275" h="12722688">
                  <a:moveTo>
                    <a:pt x="0" y="0"/>
                  </a:moveTo>
                  <a:lnTo>
                    <a:pt x="7431275" y="0"/>
                  </a:lnTo>
                  <a:lnTo>
                    <a:pt x="7431275" y="12722688"/>
                  </a:lnTo>
                  <a:lnTo>
                    <a:pt x="0" y="12722688"/>
                  </a:lnTo>
                  <a:lnTo>
                    <a:pt x="0" y="0"/>
                  </a:lnTo>
                  <a:close/>
                </a:path>
              </a:pathLst>
            </a:custGeom>
            <a:blipFill>
              <a:blip r:embed="rId5">
                <a:extLst>
                  <a:ext uri="{96DAC541-7B7A-43D3-8B79-37D633B846F1}">
                    <asvg:svgBlip xmlns:asvg="http://schemas.microsoft.com/office/drawing/2016/SVG/main" xmlns="" r:embed="rId6"/>
                  </a:ext>
                </a:extLst>
              </a:blip>
              <a:stretch>
                <a:fillRect l="-157979"/>
              </a:stretch>
            </a:blipFill>
          </p:spPr>
        </p:sp>
      </p:grpSp>
      <p:sp>
        <p:nvSpPr>
          <p:cNvPr id="6" name="Freeform 6"/>
          <p:cNvSpPr/>
          <p:nvPr/>
        </p:nvSpPr>
        <p:spPr>
          <a:xfrm>
            <a:off x="16045685" y="803156"/>
            <a:ext cx="971160" cy="827914"/>
          </a:xfrm>
          <a:custGeom>
            <a:avLst/>
            <a:gdLst/>
            <a:ahLst/>
            <a:cxnLst/>
            <a:rect l="l" t="t" r="r" b="b"/>
            <a:pathLst>
              <a:path w="971160" h="827914">
                <a:moveTo>
                  <a:pt x="0" y="0"/>
                </a:moveTo>
                <a:lnTo>
                  <a:pt x="971160" y="0"/>
                </a:lnTo>
                <a:lnTo>
                  <a:pt x="971160" y="827914"/>
                </a:lnTo>
                <a:lnTo>
                  <a:pt x="0" y="827914"/>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7" name="Freeform 7"/>
          <p:cNvSpPr/>
          <p:nvPr/>
        </p:nvSpPr>
        <p:spPr>
          <a:xfrm>
            <a:off x="1028700" y="1676850"/>
            <a:ext cx="962694" cy="962694"/>
          </a:xfrm>
          <a:custGeom>
            <a:avLst/>
            <a:gdLst/>
            <a:ahLst/>
            <a:cxnLst/>
            <a:rect l="l" t="t" r="r" b="b"/>
            <a:pathLst>
              <a:path w="962694" h="962694">
                <a:moveTo>
                  <a:pt x="0" y="0"/>
                </a:moveTo>
                <a:lnTo>
                  <a:pt x="962694" y="0"/>
                </a:lnTo>
                <a:lnTo>
                  <a:pt x="962694" y="962694"/>
                </a:lnTo>
                <a:lnTo>
                  <a:pt x="0" y="962694"/>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8" name="Freeform 8"/>
          <p:cNvSpPr/>
          <p:nvPr/>
        </p:nvSpPr>
        <p:spPr>
          <a:xfrm>
            <a:off x="1521526" y="2158197"/>
            <a:ext cx="7749102" cy="2867168"/>
          </a:xfrm>
          <a:custGeom>
            <a:avLst/>
            <a:gdLst/>
            <a:ahLst/>
            <a:cxnLst/>
            <a:rect l="l" t="t" r="r" b="b"/>
            <a:pathLst>
              <a:path w="7749102" h="2867168">
                <a:moveTo>
                  <a:pt x="0" y="0"/>
                </a:moveTo>
                <a:lnTo>
                  <a:pt x="7749103" y="0"/>
                </a:lnTo>
                <a:lnTo>
                  <a:pt x="7749103" y="2867168"/>
                </a:lnTo>
                <a:lnTo>
                  <a:pt x="0" y="2867168"/>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9" name="Freeform 9"/>
          <p:cNvSpPr/>
          <p:nvPr/>
        </p:nvSpPr>
        <p:spPr>
          <a:xfrm>
            <a:off x="1521526" y="6645165"/>
            <a:ext cx="7315200" cy="2752344"/>
          </a:xfrm>
          <a:custGeom>
            <a:avLst/>
            <a:gdLst/>
            <a:ahLst/>
            <a:cxnLst/>
            <a:rect l="l" t="t" r="r" b="b"/>
            <a:pathLst>
              <a:path w="7315200" h="2752344">
                <a:moveTo>
                  <a:pt x="0" y="0"/>
                </a:moveTo>
                <a:lnTo>
                  <a:pt x="7315200" y="0"/>
                </a:lnTo>
                <a:lnTo>
                  <a:pt x="7315200" y="2752344"/>
                </a:lnTo>
                <a:lnTo>
                  <a:pt x="0" y="2752344"/>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pic>
        <p:nvPicPr>
          <p:cNvPr id="10" name="Picture 10"/>
          <p:cNvPicPr>
            <a:picLocks noChangeAspect="1"/>
          </p:cNvPicPr>
          <p:nvPr/>
        </p:nvPicPr>
        <p:blipFill>
          <a:blip r:embed="rId15"/>
          <a:srcRect/>
          <a:stretch>
            <a:fillRect/>
          </a:stretch>
        </p:blipFill>
        <p:spPr>
          <a:xfrm>
            <a:off x="7133046" y="7772108"/>
            <a:ext cx="5822325" cy="1135353"/>
          </a:xfrm>
          <a:prstGeom prst="rect">
            <a:avLst/>
          </a:prstGeom>
        </p:spPr>
      </p:pic>
      <p:sp>
        <p:nvSpPr>
          <p:cNvPr id="11" name="Freeform 11"/>
          <p:cNvSpPr/>
          <p:nvPr/>
        </p:nvSpPr>
        <p:spPr>
          <a:xfrm>
            <a:off x="11916218" y="3057946"/>
            <a:ext cx="4129467" cy="3504885"/>
          </a:xfrm>
          <a:custGeom>
            <a:avLst/>
            <a:gdLst/>
            <a:ahLst/>
            <a:cxnLst/>
            <a:rect l="l" t="t" r="r" b="b"/>
            <a:pathLst>
              <a:path w="4129467" h="3504885">
                <a:moveTo>
                  <a:pt x="0" y="0"/>
                </a:moveTo>
                <a:lnTo>
                  <a:pt x="4129467" y="0"/>
                </a:lnTo>
                <a:lnTo>
                  <a:pt x="4129467" y="3504886"/>
                </a:lnTo>
                <a:lnTo>
                  <a:pt x="0" y="3504886"/>
                </a:lnTo>
                <a:lnTo>
                  <a:pt x="0" y="0"/>
                </a:lnTo>
                <a:close/>
              </a:path>
            </a:pathLst>
          </a:custGeom>
          <a:blipFill>
            <a:blip r:embed="rId16"/>
            <a:stretch>
              <a:fillRect/>
            </a:stretch>
          </a:blipFill>
        </p:spPr>
      </p:sp>
      <p:sp>
        <p:nvSpPr>
          <p:cNvPr id="12" name="Freeform 12"/>
          <p:cNvSpPr/>
          <p:nvPr/>
        </p:nvSpPr>
        <p:spPr>
          <a:xfrm>
            <a:off x="12345725" y="3220916"/>
            <a:ext cx="1219290" cy="902275"/>
          </a:xfrm>
          <a:custGeom>
            <a:avLst/>
            <a:gdLst/>
            <a:ahLst/>
            <a:cxnLst/>
            <a:rect l="l" t="t" r="r" b="b"/>
            <a:pathLst>
              <a:path w="1219290" h="902275">
                <a:moveTo>
                  <a:pt x="0" y="0"/>
                </a:moveTo>
                <a:lnTo>
                  <a:pt x="1219291" y="0"/>
                </a:lnTo>
                <a:lnTo>
                  <a:pt x="1219291" y="902275"/>
                </a:lnTo>
                <a:lnTo>
                  <a:pt x="0" y="902275"/>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13" name="TextBox 13"/>
          <p:cNvSpPr txBox="1"/>
          <p:nvPr/>
        </p:nvSpPr>
        <p:spPr>
          <a:xfrm>
            <a:off x="3620546" y="426795"/>
            <a:ext cx="11008807" cy="1731402"/>
          </a:xfrm>
          <a:prstGeom prst="rect">
            <a:avLst/>
          </a:prstGeom>
        </p:spPr>
        <p:txBody>
          <a:bodyPr lIns="0" tIns="0" rIns="0" bIns="0" rtlCol="0" anchor="t">
            <a:spAutoFit/>
          </a:bodyPr>
          <a:lstStyle/>
          <a:p>
            <a:pPr algn="ctr">
              <a:lnSpc>
                <a:spcPts val="13265"/>
              </a:lnSpc>
            </a:pPr>
            <a:r>
              <a:rPr lang="en-US" sz="9826">
                <a:solidFill>
                  <a:srgbClr val="A34023"/>
                </a:solidFill>
                <a:latin typeface="#9Slide05 IcielSanelma"/>
              </a:rPr>
              <a:t>Trò chơi: Gọi kí ức</a:t>
            </a:r>
          </a:p>
        </p:txBody>
      </p:sp>
      <p:sp>
        <p:nvSpPr>
          <p:cNvPr id="14" name="TextBox 14"/>
          <p:cNvSpPr txBox="1"/>
          <p:nvPr/>
        </p:nvSpPr>
        <p:spPr>
          <a:xfrm>
            <a:off x="3200400" y="6527641"/>
            <a:ext cx="3514538" cy="1990545"/>
          </a:xfrm>
          <a:prstGeom prst="rect">
            <a:avLst/>
          </a:prstGeom>
        </p:spPr>
        <p:txBody>
          <a:bodyPr wrap="square" lIns="0" tIns="0" rIns="0" bIns="0" rtlCol="0" anchor="t">
            <a:spAutoFit/>
          </a:bodyPr>
          <a:lstStyle/>
          <a:p>
            <a:pPr algn="ctr">
              <a:lnSpc>
                <a:spcPts val="16639"/>
              </a:lnSpc>
              <a:spcBef>
                <a:spcPct val="0"/>
              </a:spcBef>
            </a:pPr>
            <a:r>
              <a:rPr lang="en-US" sz="11885" dirty="0" err="1">
                <a:solidFill>
                  <a:srgbClr val="8F441C"/>
                </a:solidFill>
                <a:latin typeface="#9Slide05 SVNLifehack Script"/>
              </a:rPr>
              <a:t>Tiền</a:t>
            </a:r>
            <a:endParaRPr lang="en-US" sz="11885" dirty="0">
              <a:solidFill>
                <a:srgbClr val="8F441C"/>
              </a:solidFill>
              <a:latin typeface="#9Slide05 SVNLifehack Script"/>
            </a:endParaRPr>
          </a:p>
        </p:txBody>
      </p:sp>
      <p:sp>
        <p:nvSpPr>
          <p:cNvPr id="15" name="TextBox 15"/>
          <p:cNvSpPr txBox="1"/>
          <p:nvPr/>
        </p:nvSpPr>
        <p:spPr>
          <a:xfrm>
            <a:off x="1028700" y="2810296"/>
            <a:ext cx="8734755" cy="1475864"/>
          </a:xfrm>
          <a:prstGeom prst="rect">
            <a:avLst/>
          </a:prstGeom>
        </p:spPr>
        <p:txBody>
          <a:bodyPr lIns="0" tIns="0" rIns="0" bIns="0" rtlCol="0" anchor="t">
            <a:spAutoFit/>
          </a:bodyPr>
          <a:lstStyle/>
          <a:p>
            <a:pPr algn="ctr">
              <a:lnSpc>
                <a:spcPts val="11326"/>
              </a:lnSpc>
            </a:pPr>
            <a:r>
              <a:rPr lang="en-US" sz="8090">
                <a:solidFill>
                  <a:srgbClr val="8F441C"/>
                </a:solidFill>
                <a:latin typeface="#9Slide05 IcielSanelma"/>
              </a:rPr>
              <a:t>Ý nghĩa của ..... ?</a:t>
            </a:r>
          </a:p>
        </p:txBody>
      </p:sp>
      <p:sp>
        <p:nvSpPr>
          <p:cNvPr id="16" name="TextBox 16"/>
          <p:cNvSpPr txBox="1"/>
          <p:nvPr/>
        </p:nvSpPr>
        <p:spPr>
          <a:xfrm>
            <a:off x="12149246" y="6527641"/>
            <a:ext cx="4141920" cy="2146036"/>
          </a:xfrm>
          <a:prstGeom prst="rect">
            <a:avLst/>
          </a:prstGeom>
        </p:spPr>
        <p:txBody>
          <a:bodyPr lIns="0" tIns="0" rIns="0" bIns="0" rtlCol="0" anchor="t">
            <a:spAutoFit/>
          </a:bodyPr>
          <a:lstStyle/>
          <a:p>
            <a:pPr algn="ctr">
              <a:lnSpc>
                <a:spcPts val="16639"/>
              </a:lnSpc>
              <a:spcBef>
                <a:spcPct val="0"/>
              </a:spcBef>
            </a:pPr>
            <a:r>
              <a:rPr lang="en-US" sz="11885">
                <a:solidFill>
                  <a:srgbClr val="8F441C"/>
                </a:solidFill>
                <a:latin typeface="#9Slide05 SVNLifehack Script"/>
              </a:rPr>
              <a:t>Trước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arn(inVertical)">
                                      <p:cBhvr>
                                        <p:cTn id="18" dur="500"/>
                                        <p:tgtEl>
                                          <p:spTgt spid="16"/>
                                        </p:tgtEl>
                                      </p:cBhvr>
                                    </p:animEffect>
                                  </p:childTnLst>
                                </p:cTn>
                              </p:par>
                              <p:par>
                                <p:cTn id="19" presetID="16" presetClass="entr" presetSubtype="21"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par>
                                <p:cTn id="22" presetID="16" presetClass="entr" presetSubtype="21"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inVertical)">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TotalTime>
  <Words>1144</Words>
  <Application>Microsoft Office PowerPoint</Application>
  <PresentationFormat>Custom</PresentationFormat>
  <Paragraphs>104</Paragraphs>
  <Slides>25</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Arial</vt:lpstr>
      <vt:lpstr>#9Slide05 SVNLifehack Script</vt:lpstr>
      <vt:lpstr>Roboto Condensed</vt:lpstr>
      <vt:lpstr>#9Slide06 FS Playlist Script</vt:lpstr>
      <vt:lpstr>#9Slide05 IcielSanelma</vt:lpstr>
      <vt:lpstr>Roboto Condensed Bold</vt:lpstr>
      <vt:lpstr>Calibri</vt:lpstr>
      <vt:lpstr>Roboto Condensed Italics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9KN_B3_THTV_Chu Nom, chu Quoc ngu</dc:title>
  <dc:creator>DELL</dc:creator>
  <cp:lastModifiedBy>LAPTOP</cp:lastModifiedBy>
  <cp:revision>9</cp:revision>
  <dcterms:created xsi:type="dcterms:W3CDTF">2006-08-16T00:00:00Z</dcterms:created>
  <dcterms:modified xsi:type="dcterms:W3CDTF">2025-05-11T04:17:07Z</dcterms:modified>
  <dc:identifier>DAGJlr0qWgA</dc:identifier>
</cp:coreProperties>
</file>