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6" r:id="rId3"/>
    <p:sldId id="267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</p:sldIdLst>
  <p:sldSz cx="18288000" cy="10287000"/>
  <p:notesSz cx="6858000" cy="9144000"/>
  <p:embeddedFontLst>
    <p:embeddedFont>
      <p:font typeface="Roboto Condensed Italics" panose="020B0604020202020204" charset="0"/>
      <p:regular r:id="rId19"/>
    </p:embeddedFont>
    <p:embeddedFont>
      <p:font typeface="#9Slide06 FS Playlist Script" panose="020B0604020202020204" charset="0"/>
      <p:regular r:id="rId20"/>
    </p:embeddedFont>
    <p:embeddedFont>
      <p:font typeface="Roboto Condensed Bold" panose="020B0604020202020204" charset="0"/>
      <p:regular r:id="rId21"/>
    </p:embeddedFont>
    <p:embeddedFont>
      <p:font typeface="#9Slide05 IcielSanelma" panose="020B060402020202020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Roboto Condensed" panose="020B060402020202020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22" autoAdjust="0"/>
  </p:normalViewPr>
  <p:slideViewPr>
    <p:cSldViewPr>
      <p:cViewPr varScale="1">
        <p:scale>
          <a:sx n="45" d="100"/>
          <a:sy n="45" d="100"/>
        </p:scale>
        <p:origin x="-82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9.sv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36.sv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604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16045685" y="803156"/>
            <a:ext cx="971160" cy="827914"/>
          </a:xfrm>
          <a:custGeom>
            <a:avLst/>
            <a:gdLst/>
            <a:ahLst/>
            <a:cxnLst/>
            <a:rect l="l" t="t" r="r" b="b"/>
            <a:pathLst>
              <a:path w="971160" h="827914">
                <a:moveTo>
                  <a:pt x="0" y="0"/>
                </a:moveTo>
                <a:lnTo>
                  <a:pt x="971160" y="0"/>
                </a:lnTo>
                <a:lnTo>
                  <a:pt x="971160" y="827914"/>
                </a:lnTo>
                <a:lnTo>
                  <a:pt x="0" y="8279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3213373"/>
            <a:ext cx="16230600" cy="3911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38483" lvl="1" indent="-469242" algn="just">
              <a:lnSpc>
                <a:spcPts val="6085"/>
              </a:lnSpc>
              <a:buFont typeface="Arial"/>
              <a:buChar char="•"/>
            </a:pPr>
            <a:r>
              <a:rPr lang="vi-VN" sz="4346" dirty="0" smtClean="0">
                <a:solidFill>
                  <a:srgbClr val="701D18"/>
                </a:solidFill>
                <a:latin typeface="Roboto Condensed Bold"/>
              </a:rPr>
              <a:t>Thương </a:t>
            </a:r>
            <a:r>
              <a:rPr lang="vi-VN" sz="4346" dirty="0">
                <a:solidFill>
                  <a:srgbClr val="701D18"/>
                </a:solidFill>
                <a:latin typeface="Roboto Condensed Bold"/>
              </a:rPr>
              <a:t>ca tiếng Việt – Mỹ </a:t>
            </a:r>
            <a:r>
              <a:rPr lang="vi-VN" sz="4346" dirty="0" smtClean="0">
                <a:solidFill>
                  <a:srgbClr val="701D18"/>
                </a:solidFill>
                <a:latin typeface="Roboto Condensed Bold"/>
              </a:rPr>
              <a:t>Tâm:</a:t>
            </a:r>
            <a:endParaRPr lang="vi-VN" sz="4346" dirty="0">
              <a:solidFill>
                <a:srgbClr val="701D18"/>
              </a:solidFill>
              <a:latin typeface="Roboto Condensed Bold"/>
            </a:endParaRPr>
          </a:p>
          <a:p>
            <a:pPr marL="469241" lvl="1" algn="just">
              <a:lnSpc>
                <a:spcPts val="6085"/>
              </a:lnSpc>
            </a:pPr>
            <a:r>
              <a:rPr lang="vi-VN" sz="4346" dirty="0" smtClean="0">
                <a:solidFill>
                  <a:srgbClr val="701D18"/>
                </a:solidFill>
                <a:latin typeface="Roboto Condensed Bold"/>
              </a:rPr>
              <a:t>https</a:t>
            </a:r>
            <a:r>
              <a:rPr lang="vi-VN" sz="4346" dirty="0">
                <a:solidFill>
                  <a:srgbClr val="701D18"/>
                </a:solidFill>
                <a:latin typeface="Roboto Condensed Bold"/>
              </a:rPr>
              <a:t>://www.youtube.com/watch?v=S1aD9Bn5L0U (0:00 – 4:20</a:t>
            </a:r>
            <a:r>
              <a:rPr lang="vi-VN" sz="4346" dirty="0" smtClean="0">
                <a:solidFill>
                  <a:srgbClr val="701D18"/>
                </a:solidFill>
                <a:latin typeface="Roboto Condensed Bold"/>
              </a:rPr>
              <a:t>)</a:t>
            </a:r>
            <a:endParaRPr lang="en-US" sz="4346" dirty="0" smtClean="0">
              <a:solidFill>
                <a:srgbClr val="701D18"/>
              </a:solidFill>
              <a:latin typeface="Roboto Condensed Bold"/>
            </a:endParaRPr>
          </a:p>
          <a:p>
            <a:pPr marL="469241" lvl="1" algn="just">
              <a:lnSpc>
                <a:spcPts val="6085"/>
              </a:lnSpc>
            </a:pPr>
            <a:endParaRPr lang="en-US" sz="4346" dirty="0" smtClean="0">
              <a:solidFill>
                <a:srgbClr val="701D18"/>
              </a:solidFill>
              <a:latin typeface="Roboto Condensed Bold"/>
            </a:endParaRPr>
          </a:p>
          <a:p>
            <a:pPr marL="469241" lvl="1" algn="just">
              <a:lnSpc>
                <a:spcPts val="6085"/>
              </a:lnSpc>
            </a:pPr>
            <a:endParaRPr lang="en-US" sz="4346" dirty="0">
              <a:solidFill>
                <a:srgbClr val="701D18"/>
              </a:solidFill>
              <a:latin typeface="Roboto Condensed Bold"/>
            </a:endParaRPr>
          </a:p>
          <a:p>
            <a:pPr marL="469241" lvl="1" algn="just">
              <a:lnSpc>
                <a:spcPts val="6085"/>
              </a:lnSpc>
            </a:pPr>
            <a:r>
              <a:rPr lang="vi-VN" sz="4400" i="1" dirty="0" smtClean="0">
                <a:solidFill>
                  <a:srgbClr val="701D18"/>
                </a:solidFill>
                <a:latin typeface="Roboto Condensed Bold"/>
              </a:rPr>
              <a:t>Em </a:t>
            </a:r>
            <a:r>
              <a:rPr lang="vi-VN" sz="4400" i="1" dirty="0">
                <a:solidFill>
                  <a:srgbClr val="701D18"/>
                </a:solidFill>
                <a:latin typeface="Roboto Condensed Bold"/>
              </a:rPr>
              <a:t>có suy nghĩ gì về ý nghĩa của tiếng Việt đối với dân tộc Việt Nam</a:t>
            </a:r>
            <a:r>
              <a:rPr lang="vi-VN" sz="4400" i="1" dirty="0" smtClean="0">
                <a:solidFill>
                  <a:srgbClr val="701D18"/>
                </a:solidFill>
                <a:latin typeface="Roboto Condensed Bold"/>
              </a:rPr>
              <a:t>?</a:t>
            </a:r>
            <a:endParaRPr lang="vi-VN" sz="4400" i="1" dirty="0">
              <a:solidFill>
                <a:srgbClr val="701D18"/>
              </a:solidFill>
              <a:latin typeface="Roboto Condensed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316793" y="1104900"/>
            <a:ext cx="11008807" cy="16404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65"/>
              </a:lnSpc>
            </a:pPr>
            <a:r>
              <a:rPr lang="en-US" sz="9826" dirty="0" err="1" smtClean="0">
                <a:solidFill>
                  <a:srgbClr val="A34023"/>
                </a:solidFill>
                <a:latin typeface="#9Slide05 IcielSanelma"/>
              </a:rPr>
              <a:t>Khởi</a:t>
            </a:r>
            <a:r>
              <a:rPr lang="en-US" sz="9826" dirty="0" smtClean="0">
                <a:solidFill>
                  <a:srgbClr val="A34023"/>
                </a:solidFill>
                <a:latin typeface="#9Slide05 IcielSanelma"/>
              </a:rPr>
              <a:t> </a:t>
            </a:r>
            <a:r>
              <a:rPr lang="en-US" sz="9826" dirty="0" err="1" smtClean="0">
                <a:solidFill>
                  <a:srgbClr val="A34023"/>
                </a:solidFill>
                <a:latin typeface="#9Slide05 IcielSanelma"/>
              </a:rPr>
              <a:t>động</a:t>
            </a:r>
            <a:endParaRPr lang="en-US" sz="9826" dirty="0">
              <a:solidFill>
                <a:srgbClr val="A34023"/>
              </a:solidFill>
              <a:latin typeface="#9Slide05 IcielSanelma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4672505" y="5342390"/>
            <a:ext cx="8942989" cy="8931811"/>
          </a:xfrm>
          <a:custGeom>
            <a:avLst/>
            <a:gdLst/>
            <a:ahLst/>
            <a:cxnLst/>
            <a:rect l="l" t="t" r="r" b="b"/>
            <a:pathLst>
              <a:path w="8942989" h="8931811">
                <a:moveTo>
                  <a:pt x="0" y="0"/>
                </a:moveTo>
                <a:lnTo>
                  <a:pt x="8942990" y="0"/>
                </a:lnTo>
                <a:lnTo>
                  <a:pt x="8942990" y="8931811"/>
                </a:lnTo>
                <a:lnTo>
                  <a:pt x="0" y="8931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14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5821206" y="3588730"/>
            <a:ext cx="7805187" cy="6698270"/>
          </a:xfrm>
          <a:custGeom>
            <a:avLst/>
            <a:gdLst/>
            <a:ahLst/>
            <a:cxnLst/>
            <a:rect l="l" t="t" r="r" b="b"/>
            <a:pathLst>
              <a:path w="7805187" h="6698270">
                <a:moveTo>
                  <a:pt x="0" y="0"/>
                </a:moveTo>
                <a:lnTo>
                  <a:pt x="7805188" y="0"/>
                </a:lnTo>
                <a:lnTo>
                  <a:pt x="7805188" y="6698270"/>
                </a:lnTo>
                <a:lnTo>
                  <a:pt x="0" y="66982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190176" y="838200"/>
            <a:ext cx="8436218" cy="1332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65"/>
              </a:lnSpc>
            </a:pPr>
            <a:r>
              <a:rPr lang="en-US" sz="7530" spc="-37">
                <a:solidFill>
                  <a:srgbClr val="B75E1E"/>
                </a:solidFill>
                <a:latin typeface="#9Slide05 IcielSanelma"/>
              </a:rPr>
              <a:t>Bài tập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2094927"/>
            <a:ext cx="15938172" cy="786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45"/>
              </a:lnSpc>
            </a:pPr>
            <a:r>
              <a:rPr lang="en-US" sz="4700" spc="-23">
                <a:solidFill>
                  <a:srgbClr val="804E1C"/>
                </a:solidFill>
                <a:latin typeface="Roboto Condensed Bold"/>
              </a:rPr>
              <a:t>Nhiệm vụ</a:t>
            </a:r>
            <a:r>
              <a:rPr lang="en-US" sz="4700" spc="-23">
                <a:solidFill>
                  <a:srgbClr val="804E1C"/>
                </a:solidFill>
                <a:latin typeface="Roboto Condensed"/>
              </a:rPr>
              <a:t>: Hoàn thiện bài tập 1, 2, 3, 4  (SGK, tr 75 - 76)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1028700" y="2845755"/>
            <a:ext cx="5895504" cy="1118964"/>
            <a:chOff x="0" y="0"/>
            <a:chExt cx="1552725" cy="29470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52725" cy="294707"/>
            </a:xfrm>
            <a:custGeom>
              <a:avLst/>
              <a:gdLst/>
              <a:ahLst/>
              <a:cxnLst/>
              <a:rect l="l" t="t" r="r" b="b"/>
              <a:pathLst>
                <a:path w="1552725" h="294707">
                  <a:moveTo>
                    <a:pt x="66973" y="0"/>
                  </a:moveTo>
                  <a:lnTo>
                    <a:pt x="1485753" y="0"/>
                  </a:lnTo>
                  <a:cubicBezTo>
                    <a:pt x="1503515" y="0"/>
                    <a:pt x="1520550" y="7056"/>
                    <a:pt x="1533109" y="19616"/>
                  </a:cubicBezTo>
                  <a:cubicBezTo>
                    <a:pt x="1545669" y="32176"/>
                    <a:pt x="1552725" y="49210"/>
                    <a:pt x="1552725" y="66973"/>
                  </a:cubicBezTo>
                  <a:lnTo>
                    <a:pt x="1552725" y="227734"/>
                  </a:lnTo>
                  <a:cubicBezTo>
                    <a:pt x="1552725" y="245496"/>
                    <a:pt x="1545669" y="262531"/>
                    <a:pt x="1533109" y="275091"/>
                  </a:cubicBezTo>
                  <a:cubicBezTo>
                    <a:pt x="1520550" y="287651"/>
                    <a:pt x="1503515" y="294707"/>
                    <a:pt x="1485753" y="294707"/>
                  </a:cubicBezTo>
                  <a:lnTo>
                    <a:pt x="66973" y="294707"/>
                  </a:lnTo>
                  <a:cubicBezTo>
                    <a:pt x="49210" y="294707"/>
                    <a:pt x="32176" y="287651"/>
                    <a:pt x="19616" y="275091"/>
                  </a:cubicBezTo>
                  <a:cubicBezTo>
                    <a:pt x="7056" y="262531"/>
                    <a:pt x="0" y="245496"/>
                    <a:pt x="0" y="227734"/>
                  </a:cubicBezTo>
                  <a:lnTo>
                    <a:pt x="0" y="66973"/>
                  </a:lnTo>
                  <a:cubicBezTo>
                    <a:pt x="0" y="49210"/>
                    <a:pt x="7056" y="32176"/>
                    <a:pt x="19616" y="19616"/>
                  </a:cubicBezTo>
                  <a:cubicBezTo>
                    <a:pt x="32176" y="7056"/>
                    <a:pt x="49210" y="0"/>
                    <a:pt x="6697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B75E1E"/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1552725" cy="3709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r>
                <a:rPr lang="en-US" sz="3999">
                  <a:solidFill>
                    <a:srgbClr val="8F441C"/>
                  </a:solidFill>
                  <a:latin typeface="Roboto Condensed Italics"/>
                </a:rPr>
                <a:t>Thời kỳ phôi thai</a:t>
              </a:r>
              <a:r>
                <a:rPr lang="en-US" sz="3999">
                  <a:solidFill>
                    <a:srgbClr val="8F441C"/>
                  </a:solidFill>
                  <a:latin typeface="Roboto Condensed"/>
                </a:rPr>
                <a:t> 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2772998" y="4197448"/>
            <a:ext cx="8302411" cy="1118964"/>
            <a:chOff x="0" y="0"/>
            <a:chExt cx="2186643" cy="29470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86643" cy="294707"/>
            </a:xfrm>
            <a:custGeom>
              <a:avLst/>
              <a:gdLst/>
              <a:ahLst/>
              <a:cxnLst/>
              <a:rect l="l" t="t" r="r" b="b"/>
              <a:pathLst>
                <a:path w="2186643" h="294707">
                  <a:moveTo>
                    <a:pt x="47557" y="0"/>
                  </a:moveTo>
                  <a:lnTo>
                    <a:pt x="2139086" y="0"/>
                  </a:lnTo>
                  <a:cubicBezTo>
                    <a:pt x="2151699" y="0"/>
                    <a:pt x="2163795" y="5010"/>
                    <a:pt x="2172714" y="13929"/>
                  </a:cubicBezTo>
                  <a:cubicBezTo>
                    <a:pt x="2181633" y="22848"/>
                    <a:pt x="2186643" y="34944"/>
                    <a:pt x="2186643" y="47557"/>
                  </a:cubicBezTo>
                  <a:lnTo>
                    <a:pt x="2186643" y="247150"/>
                  </a:lnTo>
                  <a:cubicBezTo>
                    <a:pt x="2186643" y="259763"/>
                    <a:pt x="2181633" y="271859"/>
                    <a:pt x="2172714" y="280778"/>
                  </a:cubicBezTo>
                  <a:cubicBezTo>
                    <a:pt x="2163795" y="289696"/>
                    <a:pt x="2151699" y="294707"/>
                    <a:pt x="2139086" y="294707"/>
                  </a:cubicBezTo>
                  <a:lnTo>
                    <a:pt x="47557" y="294707"/>
                  </a:lnTo>
                  <a:cubicBezTo>
                    <a:pt x="34944" y="294707"/>
                    <a:pt x="22848" y="289696"/>
                    <a:pt x="13929" y="280778"/>
                  </a:cubicBezTo>
                  <a:cubicBezTo>
                    <a:pt x="5010" y="271859"/>
                    <a:pt x="0" y="259763"/>
                    <a:pt x="0" y="247150"/>
                  </a:cubicBezTo>
                  <a:lnTo>
                    <a:pt x="0" y="47557"/>
                  </a:lnTo>
                  <a:cubicBezTo>
                    <a:pt x="0" y="34944"/>
                    <a:pt x="5010" y="22848"/>
                    <a:pt x="13929" y="13929"/>
                  </a:cubicBezTo>
                  <a:cubicBezTo>
                    <a:pt x="22848" y="5010"/>
                    <a:pt x="34944" y="0"/>
                    <a:pt x="4755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B75E1E"/>
              </a:solidFill>
              <a:prstDash val="solid"/>
              <a:round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2186643" cy="3709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r>
                <a:rPr lang="en-US" sz="3999">
                  <a:solidFill>
                    <a:srgbClr val="8F441C"/>
                  </a:solidFill>
                  <a:latin typeface="Roboto Condensed Italics"/>
                </a:rPr>
                <a:t>Thời kỳ từ năm 1862 đến năm 1919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894459" y="5545012"/>
            <a:ext cx="8077467" cy="1626691"/>
            <a:chOff x="0" y="0"/>
            <a:chExt cx="2127399" cy="42842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27399" cy="428429"/>
            </a:xfrm>
            <a:custGeom>
              <a:avLst/>
              <a:gdLst/>
              <a:ahLst/>
              <a:cxnLst/>
              <a:rect l="l" t="t" r="r" b="b"/>
              <a:pathLst>
                <a:path w="2127399" h="428429">
                  <a:moveTo>
                    <a:pt x="48881" y="0"/>
                  </a:moveTo>
                  <a:lnTo>
                    <a:pt x="2078517" y="0"/>
                  </a:lnTo>
                  <a:cubicBezTo>
                    <a:pt x="2105514" y="0"/>
                    <a:pt x="2127399" y="21885"/>
                    <a:pt x="2127399" y="48881"/>
                  </a:cubicBezTo>
                  <a:lnTo>
                    <a:pt x="2127399" y="379548"/>
                  </a:lnTo>
                  <a:cubicBezTo>
                    <a:pt x="2127399" y="406544"/>
                    <a:pt x="2105514" y="428429"/>
                    <a:pt x="2078517" y="428429"/>
                  </a:cubicBezTo>
                  <a:lnTo>
                    <a:pt x="48881" y="428429"/>
                  </a:lnTo>
                  <a:cubicBezTo>
                    <a:pt x="21885" y="428429"/>
                    <a:pt x="0" y="406544"/>
                    <a:pt x="0" y="379548"/>
                  </a:cubicBezTo>
                  <a:lnTo>
                    <a:pt x="0" y="48881"/>
                  </a:lnTo>
                  <a:cubicBezTo>
                    <a:pt x="0" y="21885"/>
                    <a:pt x="21885" y="0"/>
                    <a:pt x="4888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B75E1E"/>
              </a:solidFill>
              <a:prstDash val="solid"/>
              <a:round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0" y="-76200"/>
              <a:ext cx="2127399" cy="5046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r>
                <a:rPr lang="en-US" sz="3999">
                  <a:solidFill>
                    <a:srgbClr val="8F441C"/>
                  </a:solidFill>
                  <a:latin typeface="Roboto Condensed Italics"/>
                </a:rPr>
                <a:t>Thời kỳ từ năm 1919 đến Cách mạng tháng Tám năm 1945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144000" y="7400304"/>
            <a:ext cx="8077467" cy="1626691"/>
            <a:chOff x="0" y="0"/>
            <a:chExt cx="2127399" cy="42842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127399" cy="428429"/>
            </a:xfrm>
            <a:custGeom>
              <a:avLst/>
              <a:gdLst/>
              <a:ahLst/>
              <a:cxnLst/>
              <a:rect l="l" t="t" r="r" b="b"/>
              <a:pathLst>
                <a:path w="2127399" h="428429">
                  <a:moveTo>
                    <a:pt x="48881" y="0"/>
                  </a:moveTo>
                  <a:lnTo>
                    <a:pt x="2078517" y="0"/>
                  </a:lnTo>
                  <a:cubicBezTo>
                    <a:pt x="2105514" y="0"/>
                    <a:pt x="2127399" y="21885"/>
                    <a:pt x="2127399" y="48881"/>
                  </a:cubicBezTo>
                  <a:lnTo>
                    <a:pt x="2127399" y="379548"/>
                  </a:lnTo>
                  <a:cubicBezTo>
                    <a:pt x="2127399" y="406544"/>
                    <a:pt x="2105514" y="428429"/>
                    <a:pt x="2078517" y="428429"/>
                  </a:cubicBezTo>
                  <a:lnTo>
                    <a:pt x="48881" y="428429"/>
                  </a:lnTo>
                  <a:cubicBezTo>
                    <a:pt x="21885" y="428429"/>
                    <a:pt x="0" y="406544"/>
                    <a:pt x="0" y="379548"/>
                  </a:cubicBezTo>
                  <a:lnTo>
                    <a:pt x="0" y="48881"/>
                  </a:lnTo>
                  <a:cubicBezTo>
                    <a:pt x="0" y="21885"/>
                    <a:pt x="21885" y="0"/>
                    <a:pt x="4888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B75E1E"/>
              </a:solidFill>
              <a:prstDash val="solid"/>
              <a:round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76200"/>
              <a:ext cx="2127399" cy="5046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Thời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kỳ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từ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Cách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mạng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tháng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Tám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năm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1945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thắng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lợi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</a:t>
              </a:r>
              <a:r>
                <a:rPr lang="en-US" sz="3999" dirty="0" err="1">
                  <a:solidFill>
                    <a:srgbClr val="8F441C"/>
                  </a:solidFill>
                  <a:latin typeface="Roboto Condensed Italics"/>
                </a:rPr>
                <a:t>đến</a:t>
              </a:r>
              <a:r>
                <a:rPr lang="en-US" sz="3999" dirty="0">
                  <a:solidFill>
                    <a:srgbClr val="8F441C"/>
                  </a:solidFill>
                  <a:latin typeface="Roboto Condensed Italics"/>
                </a:rPr>
                <a:t> nay.</a:t>
              </a:r>
            </a:p>
          </p:txBody>
        </p:sp>
      </p:grpSp>
      <p:sp>
        <p:nvSpPr>
          <p:cNvPr id="18" name="Freeform 18"/>
          <p:cNvSpPr/>
          <p:nvPr/>
        </p:nvSpPr>
        <p:spPr>
          <a:xfrm>
            <a:off x="1028700" y="3964720"/>
            <a:ext cx="1527876" cy="1105800"/>
          </a:xfrm>
          <a:custGeom>
            <a:avLst/>
            <a:gdLst/>
            <a:ahLst/>
            <a:cxnLst/>
            <a:rect l="l" t="t" r="r" b="b"/>
            <a:pathLst>
              <a:path w="1527876" h="1105800">
                <a:moveTo>
                  <a:pt x="0" y="0"/>
                </a:moveTo>
                <a:lnTo>
                  <a:pt x="1527876" y="0"/>
                </a:lnTo>
                <a:lnTo>
                  <a:pt x="1527876" y="1105800"/>
                </a:lnTo>
                <a:lnTo>
                  <a:pt x="0" y="1105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765069" y="282653"/>
            <a:ext cx="5853394" cy="132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6"/>
              </a:lnSpc>
              <a:spcBef>
                <a:spcPct val="0"/>
              </a:spcBef>
            </a:pPr>
            <a:r>
              <a:rPr lang="en-US" sz="7471">
                <a:solidFill>
                  <a:srgbClr val="8F441C"/>
                </a:solidFill>
                <a:latin typeface="#9Slide05 IcielSanelma"/>
              </a:rPr>
              <a:t>Bài tập 1 SGK tr.75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11642" y="1434018"/>
            <a:ext cx="8499158" cy="1087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a.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Một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số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điểm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mốc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quan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 </a:t>
            </a:r>
            <a:r>
              <a:rPr lang="en-US" sz="6552" dirty="0" err="1">
                <a:solidFill>
                  <a:srgbClr val="642D16"/>
                </a:solidFill>
                <a:latin typeface="#9Slide05 IcielSanelma"/>
              </a:rPr>
              <a:t>trọng</a:t>
            </a:r>
            <a:r>
              <a:rPr lang="en-US" sz="6552" dirty="0">
                <a:solidFill>
                  <a:srgbClr val="642D16"/>
                </a:solidFill>
                <a:latin typeface="#9Slide05 IcielSanelma"/>
              </a:rPr>
              <a:t>:</a:t>
            </a:r>
          </a:p>
        </p:txBody>
      </p:sp>
      <p:sp>
        <p:nvSpPr>
          <p:cNvPr id="21" name="Freeform 21"/>
          <p:cNvSpPr/>
          <p:nvPr/>
        </p:nvSpPr>
        <p:spPr>
          <a:xfrm>
            <a:off x="4294541" y="5421187"/>
            <a:ext cx="1527876" cy="1105800"/>
          </a:xfrm>
          <a:custGeom>
            <a:avLst/>
            <a:gdLst/>
            <a:ahLst/>
            <a:cxnLst/>
            <a:rect l="l" t="t" r="r" b="b"/>
            <a:pathLst>
              <a:path w="1527876" h="1105800">
                <a:moveTo>
                  <a:pt x="0" y="0"/>
                </a:moveTo>
                <a:lnTo>
                  <a:pt x="1527876" y="0"/>
                </a:lnTo>
                <a:lnTo>
                  <a:pt x="1527876" y="1105801"/>
                </a:lnTo>
                <a:lnTo>
                  <a:pt x="0" y="11058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4278845" y="-2561646"/>
            <a:ext cx="7088126" cy="7079266"/>
          </a:xfrm>
          <a:custGeom>
            <a:avLst/>
            <a:gdLst/>
            <a:ahLst/>
            <a:cxnLst/>
            <a:rect l="l" t="t" r="r" b="b"/>
            <a:pathLst>
              <a:path w="7088126" h="7079266">
                <a:moveTo>
                  <a:pt x="0" y="0"/>
                </a:moveTo>
                <a:lnTo>
                  <a:pt x="7088126" y="0"/>
                </a:lnTo>
                <a:lnTo>
                  <a:pt x="7088126" y="7079266"/>
                </a:lnTo>
                <a:lnTo>
                  <a:pt x="0" y="707926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14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7438705" y="7171704"/>
            <a:ext cx="1527876" cy="1105800"/>
          </a:xfrm>
          <a:custGeom>
            <a:avLst/>
            <a:gdLst/>
            <a:ahLst/>
            <a:cxnLst/>
            <a:rect l="l" t="t" r="r" b="b"/>
            <a:pathLst>
              <a:path w="1527876" h="1105800">
                <a:moveTo>
                  <a:pt x="0" y="0"/>
                </a:moveTo>
                <a:lnTo>
                  <a:pt x="1527876" y="0"/>
                </a:lnTo>
                <a:lnTo>
                  <a:pt x="1527876" y="1105800"/>
                </a:lnTo>
                <a:lnTo>
                  <a:pt x="0" y="1105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765069" y="282653"/>
            <a:ext cx="5853394" cy="132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6"/>
              </a:lnSpc>
              <a:spcBef>
                <a:spcPct val="0"/>
              </a:spcBef>
            </a:pPr>
            <a:r>
              <a:rPr lang="en-US" sz="7471">
                <a:solidFill>
                  <a:srgbClr val="8F441C"/>
                </a:solidFill>
                <a:latin typeface="#9Slide05 IcielSanelma"/>
              </a:rPr>
              <a:t>Bài tập 1 SGK tr.75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60713" y="1434018"/>
            <a:ext cx="285534" cy="1157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552">
                <a:solidFill>
                  <a:srgbClr val="642D16"/>
                </a:solidFill>
                <a:latin typeface="#9Slide05 IcielSanelma"/>
              </a:rPr>
              <a:t>b</a:t>
            </a:r>
          </a:p>
        </p:txBody>
      </p:sp>
      <p:sp>
        <p:nvSpPr>
          <p:cNvPr id="8" name="Freeform 8"/>
          <p:cNvSpPr/>
          <p:nvPr/>
        </p:nvSpPr>
        <p:spPr>
          <a:xfrm>
            <a:off x="4936790" y="1605468"/>
            <a:ext cx="7581797" cy="7572320"/>
          </a:xfrm>
          <a:custGeom>
            <a:avLst/>
            <a:gdLst/>
            <a:ahLst/>
            <a:cxnLst/>
            <a:rect l="l" t="t" r="r" b="b"/>
            <a:pathLst>
              <a:path w="7581797" h="7572320">
                <a:moveTo>
                  <a:pt x="0" y="0"/>
                </a:moveTo>
                <a:lnTo>
                  <a:pt x="7581797" y="0"/>
                </a:lnTo>
                <a:lnTo>
                  <a:pt x="7581797" y="7572319"/>
                </a:lnTo>
                <a:lnTo>
                  <a:pt x="0" y="757231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2515376"/>
            <a:ext cx="16083542" cy="6318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- </a:t>
            </a:r>
            <a:r>
              <a:rPr lang="en-US" sz="3999" dirty="0" err="1">
                <a:solidFill>
                  <a:srgbClr val="901C1E"/>
                </a:solidFill>
                <a:latin typeface="Roboto Condensed Bold"/>
              </a:rPr>
              <a:t>Giống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Đều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ghi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âm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tiếng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Việt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- </a:t>
            </a:r>
            <a:r>
              <a:rPr lang="en-US" sz="3999" dirty="0" err="1">
                <a:solidFill>
                  <a:srgbClr val="901C1E"/>
                </a:solidFill>
                <a:latin typeface="Roboto Condensed Bold"/>
              </a:rPr>
              <a:t>Khác</a:t>
            </a:r>
            <a:r>
              <a:rPr lang="en-US" sz="3999" dirty="0">
                <a:solidFill>
                  <a:srgbClr val="901C1E"/>
                </a:solidFill>
                <a:latin typeface="Roboto Condensed Bold"/>
              </a:rPr>
              <a:t> nhau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quốc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ngữ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Dùng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con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trong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Latinh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chỉ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cần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học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thuộc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bảng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ghép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vần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có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thể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đọc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tất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tiếng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Rất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phổ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biến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hiện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nay.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Nôm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Nôm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xây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dựng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trên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cơ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sở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Hán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đọc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theo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âm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Hán-Việt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hợp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hai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yếu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tố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biểu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ý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biểu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âm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Khó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học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khó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nhớ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phổ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biến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hiện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nay.</a:t>
            </a:r>
          </a:p>
          <a:p>
            <a:pPr algn="just">
              <a:lnSpc>
                <a:spcPts val="5599"/>
              </a:lnSpc>
            </a:pPr>
            <a:endParaRPr lang="en-US" sz="3999" dirty="0">
              <a:solidFill>
                <a:srgbClr val="000000"/>
              </a:solidFill>
              <a:latin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746486" y="530092"/>
            <a:ext cx="5980536" cy="132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6"/>
              </a:lnSpc>
              <a:spcBef>
                <a:spcPct val="0"/>
              </a:spcBef>
            </a:pPr>
            <a:r>
              <a:rPr lang="en-US" sz="7471" dirty="0" err="1">
                <a:solidFill>
                  <a:srgbClr val="8F441C"/>
                </a:solidFill>
                <a:latin typeface="#9Slide05 IcielSanelma"/>
              </a:rPr>
              <a:t>Bài</a:t>
            </a:r>
            <a:r>
              <a:rPr lang="en-US" sz="7471" dirty="0">
                <a:solidFill>
                  <a:srgbClr val="8F441C"/>
                </a:solidFill>
                <a:latin typeface="#9Slide05 IcielSanelma"/>
              </a:rPr>
              <a:t> </a:t>
            </a:r>
            <a:r>
              <a:rPr lang="en-US" sz="7471" dirty="0" err="1">
                <a:solidFill>
                  <a:srgbClr val="8F441C"/>
                </a:solidFill>
                <a:latin typeface="#9Slide05 IcielSanelma"/>
              </a:rPr>
              <a:t>tập</a:t>
            </a:r>
            <a:r>
              <a:rPr lang="en-US" sz="7471" dirty="0">
                <a:solidFill>
                  <a:srgbClr val="8F441C"/>
                </a:solidFill>
                <a:latin typeface="#9Slide05 IcielSanelma"/>
              </a:rPr>
              <a:t> 2 SGK tr.75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2065486"/>
            <a:ext cx="16083542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Tác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dụng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: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quốc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ngữ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giúp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cho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việc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học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tiếng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Việt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dễ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dàng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hơn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góp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phần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phát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triển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đời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sống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văn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hóa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kinh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tế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xã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hội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của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đất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nước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9601" y="3545037"/>
            <a:ext cx="6392998" cy="1246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86"/>
              </a:lnSpc>
              <a:spcBef>
                <a:spcPct val="0"/>
              </a:spcBef>
            </a:pPr>
            <a:r>
              <a:rPr lang="en-US" sz="7471" dirty="0" err="1">
                <a:solidFill>
                  <a:srgbClr val="8F441C"/>
                </a:solidFill>
                <a:latin typeface="#9Slide05 IcielSanelma"/>
              </a:rPr>
              <a:t>Bài</a:t>
            </a:r>
            <a:r>
              <a:rPr lang="en-US" sz="7471" dirty="0">
                <a:solidFill>
                  <a:srgbClr val="8F441C"/>
                </a:solidFill>
                <a:latin typeface="#9Slide05 IcielSanelma"/>
              </a:rPr>
              <a:t> </a:t>
            </a:r>
            <a:r>
              <a:rPr lang="en-US" sz="7471" dirty="0" err="1">
                <a:solidFill>
                  <a:srgbClr val="8F441C"/>
                </a:solidFill>
                <a:latin typeface="#9Slide05 IcielSanelma"/>
              </a:rPr>
              <a:t>tập</a:t>
            </a:r>
            <a:r>
              <a:rPr lang="en-US" sz="7471" dirty="0">
                <a:solidFill>
                  <a:srgbClr val="8F441C"/>
                </a:solidFill>
                <a:latin typeface="#9Slide05 IcielSanelma"/>
              </a:rPr>
              <a:t> 3 SGK tr.76</a:t>
            </a:r>
          </a:p>
        </p:txBody>
      </p:sp>
      <p:sp>
        <p:nvSpPr>
          <p:cNvPr id="9" name="Freeform 9"/>
          <p:cNvSpPr/>
          <p:nvPr/>
        </p:nvSpPr>
        <p:spPr>
          <a:xfrm>
            <a:off x="5948273" y="1349801"/>
            <a:ext cx="7044907" cy="7036101"/>
          </a:xfrm>
          <a:custGeom>
            <a:avLst/>
            <a:gdLst/>
            <a:ahLst/>
            <a:cxnLst/>
            <a:rect l="l" t="t" r="r" b="b"/>
            <a:pathLst>
              <a:path w="7044907" h="7036101">
                <a:moveTo>
                  <a:pt x="0" y="0"/>
                </a:moveTo>
                <a:lnTo>
                  <a:pt x="7044908" y="0"/>
                </a:lnTo>
                <a:lnTo>
                  <a:pt x="7044908" y="7036101"/>
                </a:lnTo>
                <a:lnTo>
                  <a:pt x="0" y="70361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175758" y="5077402"/>
            <a:ext cx="16083542" cy="279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a.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y: /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/; ng.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 /ng/…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b.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 Nghe,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ghe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he,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nhe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…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Leng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keng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reng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733661" y="530092"/>
            <a:ext cx="6006186" cy="132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86"/>
              </a:lnSpc>
              <a:spcBef>
                <a:spcPct val="0"/>
              </a:spcBef>
            </a:pPr>
            <a:r>
              <a:rPr lang="en-US" sz="7471">
                <a:solidFill>
                  <a:srgbClr val="8F441C"/>
                </a:solidFill>
                <a:latin typeface="#9Slide05 IcielSanelma"/>
              </a:rPr>
              <a:t>Bài tập 4 SGK tr.76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2063972"/>
            <a:ext cx="16083542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6" lvl="1" indent="-431798" algn="just">
              <a:lnSpc>
                <a:spcPts val="5599"/>
              </a:lnSpc>
              <a:buFont typeface="Arial"/>
              <a:buChar char="•"/>
            </a:pP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Lỗi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chính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tả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hay </a:t>
            </a: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gặp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: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Thực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tế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cho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thấy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lỗi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về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chính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trong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tiếng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Việt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chủ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yếu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liên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quan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tới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sự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nhầm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lẫn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phụ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âm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đầu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CH/TR, R/GI/D, S/X, L/N.</a:t>
            </a:r>
          </a:p>
        </p:txBody>
      </p:sp>
      <p:sp>
        <p:nvSpPr>
          <p:cNvPr id="8" name="Freeform 8"/>
          <p:cNvSpPr/>
          <p:nvPr/>
        </p:nvSpPr>
        <p:spPr>
          <a:xfrm>
            <a:off x="4936790" y="1568504"/>
            <a:ext cx="7618807" cy="7609284"/>
          </a:xfrm>
          <a:custGeom>
            <a:avLst/>
            <a:gdLst/>
            <a:ahLst/>
            <a:cxnLst/>
            <a:rect l="l" t="t" r="r" b="b"/>
            <a:pathLst>
              <a:path w="7618807" h="7609284">
                <a:moveTo>
                  <a:pt x="0" y="0"/>
                </a:moveTo>
                <a:lnTo>
                  <a:pt x="7618807" y="0"/>
                </a:lnTo>
                <a:lnTo>
                  <a:pt x="7618807" y="7609283"/>
                </a:lnTo>
                <a:lnTo>
                  <a:pt x="0" y="76092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3659337"/>
            <a:ext cx="16083542" cy="4908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6" lvl="1" indent="-431798" algn="just">
              <a:lnSpc>
                <a:spcPts val="5599"/>
              </a:lnSpc>
              <a:buFont typeface="Arial"/>
              <a:buChar char="•"/>
            </a:pPr>
            <a:r>
              <a:rPr lang="en-US" sz="3999" dirty="0" err="1">
                <a:solidFill>
                  <a:srgbClr val="000000"/>
                </a:solidFill>
                <a:latin typeface="Roboto Condensed Bold"/>
              </a:rPr>
              <a:t>Lí</a:t>
            </a:r>
            <a:r>
              <a:rPr lang="en-US" sz="3999" dirty="0">
                <a:solidFill>
                  <a:srgbClr val="000000"/>
                </a:solidFill>
                <a:latin typeface="Roboto Condensed Bold"/>
              </a:rPr>
              <a:t> do: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chú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ý: Khi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nhanh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hoặc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tập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trung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vào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câu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đang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 Sai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ngay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từ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nhỏ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: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Một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do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cẩn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thận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thích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môn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chính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ngay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từ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nhỏ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hai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người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hướng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dẫn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chưa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chỉ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ra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được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phân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biệt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giữa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các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từ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như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sao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 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với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 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sau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”, 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nghỉ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 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với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 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nghĩ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”, 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sửa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 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với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 “</a:t>
            </a:r>
            <a:r>
              <a:rPr lang="en-US" sz="3999" dirty="0" err="1">
                <a:solidFill>
                  <a:srgbClr val="9C601D"/>
                </a:solidFill>
                <a:latin typeface="Roboto Condensed Italics"/>
              </a:rPr>
              <a:t>sữa</a:t>
            </a:r>
            <a:r>
              <a:rPr lang="en-US" sz="3999" dirty="0">
                <a:solidFill>
                  <a:srgbClr val="9C601D"/>
                </a:solidFill>
                <a:latin typeface="Roboto Condensed Italics"/>
              </a:rPr>
              <a:t>”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…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nên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từ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bé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,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người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đó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đã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có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thói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quen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theo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ý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thích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và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lớn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lên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cũng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vậy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. </a:t>
            </a:r>
          </a:p>
          <a:p>
            <a:pPr algn="just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Roboto Condensed"/>
              </a:rPr>
              <a:t>+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Không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biết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mình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đang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viết</a:t>
            </a:r>
            <a:r>
              <a:rPr lang="en-US" sz="3999" dirty="0">
                <a:solidFill>
                  <a:srgbClr val="000000"/>
                </a:solidFill>
                <a:latin typeface="Roboto Condensed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Roboto Condensed"/>
              </a:rPr>
              <a:t>sai</a:t>
            </a:r>
            <a:endParaRPr lang="en-US" sz="3999" dirty="0">
              <a:solidFill>
                <a:srgbClr val="000000"/>
              </a:solidFill>
              <a:latin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4936790" y="1352745"/>
            <a:ext cx="7834836" cy="7825043"/>
          </a:xfrm>
          <a:custGeom>
            <a:avLst/>
            <a:gdLst/>
            <a:ahLst/>
            <a:cxnLst/>
            <a:rect l="l" t="t" r="r" b="b"/>
            <a:pathLst>
              <a:path w="7834836" h="7825043">
                <a:moveTo>
                  <a:pt x="0" y="0"/>
                </a:moveTo>
                <a:lnTo>
                  <a:pt x="7834836" y="0"/>
                </a:lnTo>
                <a:lnTo>
                  <a:pt x="7834836" y="7825042"/>
                </a:lnTo>
                <a:lnTo>
                  <a:pt x="0" y="78250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986973">
            <a:off x="4376467" y="5497853"/>
            <a:ext cx="5230039" cy="4661272"/>
          </a:xfrm>
          <a:custGeom>
            <a:avLst/>
            <a:gdLst/>
            <a:ahLst/>
            <a:cxnLst/>
            <a:rect l="l" t="t" r="r" b="b"/>
            <a:pathLst>
              <a:path w="5230039" h="4661272">
                <a:moveTo>
                  <a:pt x="0" y="0"/>
                </a:moveTo>
                <a:lnTo>
                  <a:pt x="5230039" y="0"/>
                </a:lnTo>
                <a:lnTo>
                  <a:pt x="5230039" y="4661272"/>
                </a:lnTo>
                <a:lnTo>
                  <a:pt x="0" y="466127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11678" y="329760"/>
            <a:ext cx="5829895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635"/>
              </a:lnSpc>
              <a:spcBef>
                <a:spcPct val="0"/>
              </a:spcBef>
            </a:pPr>
            <a:r>
              <a:rPr lang="en-US" sz="10100" dirty="0" smtClean="0">
                <a:solidFill>
                  <a:srgbClr val="8F441C"/>
                </a:solidFill>
                <a:latin typeface="#9Slide05 IcielSanelma"/>
              </a:rPr>
              <a:t>3. </a:t>
            </a:r>
            <a:r>
              <a:rPr lang="en-US" sz="10100" dirty="0" err="1" smtClean="0">
                <a:solidFill>
                  <a:srgbClr val="8F441C"/>
                </a:solidFill>
                <a:latin typeface="#9Slide05 IcielSanelma"/>
              </a:rPr>
              <a:t>Vận</a:t>
            </a:r>
            <a:r>
              <a:rPr lang="en-US" sz="10100" dirty="0" smtClean="0">
                <a:solidFill>
                  <a:srgbClr val="8F441C"/>
                </a:solidFill>
                <a:latin typeface="#9Slide05 IcielSanelma"/>
              </a:rPr>
              <a:t> </a:t>
            </a:r>
            <a:r>
              <a:rPr lang="en-US" sz="10100" dirty="0" err="1">
                <a:solidFill>
                  <a:srgbClr val="8F441C"/>
                </a:solidFill>
                <a:latin typeface="#9Slide05 IcielSanelma"/>
              </a:rPr>
              <a:t>dụng</a:t>
            </a:r>
            <a:endParaRPr lang="en-US" sz="10100" dirty="0">
              <a:solidFill>
                <a:srgbClr val="8F441C"/>
              </a:solidFill>
              <a:latin typeface="#9Slide05 IcielSanelm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11678" y="2781300"/>
            <a:ext cx="15857122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 dirty="0" err="1">
                <a:solidFill>
                  <a:srgbClr val="8F441C"/>
                </a:solidFill>
                <a:latin typeface="Roboto Condensed Bold"/>
              </a:rPr>
              <a:t>Nhiệm</a:t>
            </a:r>
            <a:r>
              <a:rPr lang="en-US" sz="4999" dirty="0">
                <a:solidFill>
                  <a:srgbClr val="8F441C"/>
                </a:solidFill>
                <a:latin typeface="Roboto Condensed Bol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 Bold"/>
              </a:rPr>
              <a:t>vụ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: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Hãy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viết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đoạn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văn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khoảng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10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câu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ghi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lại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cảm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nhận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/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ấn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>
                <a:solidFill>
                  <a:srgbClr val="8F441C"/>
                </a:solidFill>
                <a:latin typeface="Roboto Condensed"/>
              </a:rPr>
              <a:t>tượng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về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một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đoạn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thơ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/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bài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thơ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hiện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đại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mà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em</a:t>
            </a:r>
            <a:r>
              <a:rPr lang="en-US" sz="4999" dirty="0" smtClean="0">
                <a:solidFill>
                  <a:srgbClr val="8F441C"/>
                </a:solidFill>
                <a:latin typeface="Roboto Condensed"/>
              </a:rPr>
              <a:t> </a:t>
            </a:r>
            <a:r>
              <a:rPr lang="en-US" sz="4999" dirty="0" err="1" smtClean="0">
                <a:solidFill>
                  <a:srgbClr val="8F441C"/>
                </a:solidFill>
                <a:latin typeface="Roboto Condensed"/>
              </a:rPr>
              <a:t>thích</a:t>
            </a:r>
            <a:r>
              <a:rPr lang="en-US" sz="4999" dirty="0">
                <a:solidFill>
                  <a:srgbClr val="8F441C"/>
                </a:solidFill>
                <a:latin typeface="Roboto Condense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graphicFrame>
        <p:nvGraphicFramePr>
          <p:cNvPr id="6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935838"/>
              </p:ext>
            </p:extLst>
          </p:nvPr>
        </p:nvGraphicFramePr>
        <p:xfrm>
          <a:off x="1828800" y="2126159"/>
          <a:ext cx="15430500" cy="7132142"/>
        </p:xfrm>
        <a:graphic>
          <a:graphicData uri="http://schemas.openxmlformats.org/drawingml/2006/table">
            <a:tbl>
              <a:tblPr/>
              <a:tblGrid>
                <a:gridCol w="36475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829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94925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 Bold"/>
                        </a:rPr>
                        <a:t>Mở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 Bol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 Bold"/>
                        </a:rPr>
                        <a:t>đoạn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900"/>
                        </a:lnSpc>
                        <a:defRPr/>
                      </a:pP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Dẫn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dắt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và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nêu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tên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bài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thơ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 smtClean="0">
                          <a:solidFill>
                            <a:srgbClr val="642D16"/>
                          </a:solidFill>
                          <a:latin typeface="Roboto Condensed"/>
                        </a:rPr>
                        <a:t>mà</a:t>
                      </a:r>
                      <a:r>
                        <a:rPr lang="en-US" sz="3500" dirty="0" smtClean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em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yêu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thích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/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ấn</a:t>
                      </a:r>
                      <a:r>
                        <a:rPr lang="en-US" sz="3500" dirty="0">
                          <a:solidFill>
                            <a:srgbClr val="642D16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642D16"/>
                          </a:solidFill>
                          <a:latin typeface="Roboto Condensed"/>
                        </a:rPr>
                        <a:t>tượng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35323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>
                          <a:solidFill>
                            <a:srgbClr val="642D16"/>
                          </a:solidFill>
                          <a:latin typeface="Roboto Condensed Bold"/>
                        </a:rPr>
                        <a:t>Thân đoạn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55651" lvl="1" indent="-377825" algn="just">
                        <a:lnSpc>
                          <a:spcPts val="490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Giới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thiệu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các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thông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tin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cơ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bản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smtClean="0">
                          <a:solidFill>
                            <a:srgbClr val="503538"/>
                          </a:solidFill>
                          <a:latin typeface="Roboto Condensed"/>
                        </a:rPr>
                        <a:t>(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tác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giả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,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xuất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xứ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,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hoàn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cảnh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sáng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tác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,...)</a:t>
                      </a:r>
                      <a:endParaRPr lang="en-US" sz="1100" dirty="0"/>
                    </a:p>
                    <a:p>
                      <a:pPr marL="755651" lvl="1" indent="-377825" algn="just">
                        <a:lnSpc>
                          <a:spcPts val="4900"/>
                        </a:lnSpc>
                        <a:buFont typeface="Arial"/>
                        <a:buChar char="•"/>
                      </a:pP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Lí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giải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vì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sao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em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yêu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thích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/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ấn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tượng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về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bài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thơ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 smtClean="0">
                          <a:solidFill>
                            <a:srgbClr val="503538"/>
                          </a:solidFill>
                          <a:latin typeface="Roboto Condensed"/>
                        </a:rPr>
                        <a:t>đó</a:t>
                      </a:r>
                      <a:r>
                        <a:rPr lang="en-US" sz="3500" dirty="0" smtClean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(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có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thể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nêu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những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giá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trị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về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chủ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đề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,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tư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tưởng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;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giá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trị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nghệ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thuật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tiêu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 smtClean="0">
                          <a:solidFill>
                            <a:srgbClr val="503538"/>
                          </a:solidFill>
                          <a:latin typeface="Roboto Condensed"/>
                        </a:rPr>
                        <a:t>biểu</a:t>
                      </a:r>
                      <a:r>
                        <a:rPr lang="en-US" sz="3500" dirty="0" smtClean="0">
                          <a:solidFill>
                            <a:srgbClr val="503538"/>
                          </a:solidFill>
                          <a:latin typeface="Roboto Condensed"/>
                        </a:rPr>
                        <a:t>)</a:t>
                      </a:r>
                    </a:p>
                    <a:p>
                      <a:pPr marL="755651" lvl="1" indent="-377825" algn="just">
                        <a:lnSpc>
                          <a:spcPts val="4900"/>
                        </a:lnSpc>
                        <a:buFont typeface="Arial"/>
                        <a:buChar char="•"/>
                      </a:pPr>
                      <a:r>
                        <a:rPr lang="en-US" sz="3500" dirty="0" err="1" smtClean="0">
                          <a:solidFill>
                            <a:srgbClr val="503538"/>
                          </a:solidFill>
                          <a:latin typeface="Roboto Condensed"/>
                        </a:rPr>
                        <a:t>Kết</a:t>
                      </a:r>
                      <a:r>
                        <a:rPr lang="en-US" sz="3500" dirty="0" smtClean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hợp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đưa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lí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lẽ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,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bằng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chứng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để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lí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giải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được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thuyết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phục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.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01894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>
                          <a:solidFill>
                            <a:srgbClr val="642D16"/>
                          </a:solidFill>
                          <a:latin typeface="Roboto Condensed Bold"/>
                        </a:rPr>
                        <a:t>Kết đoạn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900"/>
                        </a:lnSpc>
                        <a:defRPr/>
                      </a:pP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Nêu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cảm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nghĩ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của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bản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thân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về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bài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>
                          <a:solidFill>
                            <a:srgbClr val="503538"/>
                          </a:solidFill>
                          <a:latin typeface="Roboto Condensed"/>
                        </a:rPr>
                        <a:t>thơ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 </a:t>
                      </a:r>
                      <a:r>
                        <a:rPr lang="en-US" sz="3500" dirty="0" err="1" smtClean="0">
                          <a:solidFill>
                            <a:srgbClr val="503538"/>
                          </a:solidFill>
                          <a:latin typeface="Roboto Condensed"/>
                        </a:rPr>
                        <a:t>đó</a:t>
                      </a:r>
                      <a:r>
                        <a:rPr lang="en-US" sz="3500" dirty="0">
                          <a:solidFill>
                            <a:srgbClr val="503538"/>
                          </a:solidFill>
                          <a:latin typeface="Roboto Condensed"/>
                        </a:rPr>
                        <a:t>.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701D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1321556" y="511042"/>
            <a:ext cx="4229477" cy="14738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62"/>
              </a:lnSpc>
              <a:spcBef>
                <a:spcPct val="0"/>
              </a:spcBef>
            </a:pPr>
            <a:r>
              <a:rPr lang="en-US" sz="8342">
                <a:solidFill>
                  <a:srgbClr val="8F441C"/>
                </a:solidFill>
                <a:latin typeface="#9Slide05 IcielSanelma"/>
              </a:rPr>
              <a:t>Gợi ý dàn ý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609650" y="1714500"/>
            <a:ext cx="15496135" cy="5417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139"/>
              </a:lnSpc>
            </a:pPr>
            <a:r>
              <a:rPr lang="en-US" sz="15099" dirty="0">
                <a:solidFill>
                  <a:srgbClr val="B75E1E"/>
                </a:solidFill>
                <a:latin typeface="#9Slide05 IcielSanelma"/>
              </a:rPr>
              <a:t>XIN CHÀO</a:t>
            </a:r>
          </a:p>
          <a:p>
            <a:pPr marL="0" lvl="0" indent="0" algn="r">
              <a:lnSpc>
                <a:spcPts val="21139"/>
              </a:lnSpc>
              <a:spcBef>
                <a:spcPct val="0"/>
              </a:spcBef>
            </a:pPr>
            <a:r>
              <a:rPr lang="en-US" sz="15099" dirty="0">
                <a:solidFill>
                  <a:srgbClr val="6F131E"/>
                </a:solidFill>
                <a:latin typeface="#9Slide05 IcielSanelma"/>
              </a:rPr>
              <a:t> VÀ HẸN GẶP LẠI !</a:t>
            </a:r>
          </a:p>
        </p:txBody>
      </p:sp>
      <p:sp>
        <p:nvSpPr>
          <p:cNvPr id="7" name="Freeform 7"/>
          <p:cNvSpPr/>
          <p:nvPr/>
        </p:nvSpPr>
        <p:spPr>
          <a:xfrm>
            <a:off x="5059606" y="849574"/>
            <a:ext cx="8598601" cy="8587853"/>
          </a:xfrm>
          <a:custGeom>
            <a:avLst/>
            <a:gdLst/>
            <a:ahLst/>
            <a:cxnLst/>
            <a:rect l="l" t="t" r="r" b="b"/>
            <a:pathLst>
              <a:path w="8598601" h="8587853">
                <a:moveTo>
                  <a:pt x="0" y="0"/>
                </a:moveTo>
                <a:lnTo>
                  <a:pt x="8598601" y="0"/>
                </a:lnTo>
                <a:lnTo>
                  <a:pt x="8598601" y="8587852"/>
                </a:lnTo>
                <a:lnTo>
                  <a:pt x="0" y="858785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8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4925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0" y="4411960"/>
            <a:ext cx="18027838" cy="210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376"/>
              </a:lnSpc>
              <a:spcBef>
                <a:spcPct val="0"/>
              </a:spcBef>
            </a:pPr>
            <a:r>
              <a:rPr lang="en-US" sz="11697" dirty="0" err="1" smtClean="0">
                <a:solidFill>
                  <a:srgbClr val="6F131E"/>
                </a:solidFill>
                <a:latin typeface="#9Slide06 FS Playlist Script"/>
              </a:rPr>
              <a:t>CHỮ</a:t>
            </a:r>
            <a:r>
              <a:rPr lang="en-US" sz="11697" dirty="0" smtClean="0">
                <a:solidFill>
                  <a:srgbClr val="6F131E"/>
                </a:solidFill>
                <a:latin typeface="#9Slide06 FS Playlist Script"/>
              </a:rPr>
              <a:t> </a:t>
            </a:r>
            <a:r>
              <a:rPr lang="en-US" sz="11697" dirty="0">
                <a:solidFill>
                  <a:srgbClr val="6F131E"/>
                </a:solidFill>
                <a:latin typeface="#9Slide06 FS Playlist Script"/>
              </a:rPr>
              <a:t>QUỐC NGỮ</a:t>
            </a:r>
          </a:p>
        </p:txBody>
      </p:sp>
      <p:sp>
        <p:nvSpPr>
          <p:cNvPr id="7" name="Freeform 7"/>
          <p:cNvSpPr/>
          <p:nvPr/>
        </p:nvSpPr>
        <p:spPr>
          <a:xfrm>
            <a:off x="4305743" y="632032"/>
            <a:ext cx="8942989" cy="8931811"/>
          </a:xfrm>
          <a:custGeom>
            <a:avLst/>
            <a:gdLst/>
            <a:ahLst/>
            <a:cxnLst/>
            <a:rect l="l" t="t" r="r" b="b"/>
            <a:pathLst>
              <a:path w="8942989" h="8931811">
                <a:moveTo>
                  <a:pt x="0" y="0"/>
                </a:moveTo>
                <a:lnTo>
                  <a:pt x="8942990" y="0"/>
                </a:lnTo>
                <a:lnTo>
                  <a:pt x="8942990" y="8931811"/>
                </a:lnTo>
                <a:lnTo>
                  <a:pt x="0" y="893181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28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639596" y="2299566"/>
            <a:ext cx="11008807" cy="1731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65"/>
              </a:lnSpc>
            </a:pPr>
            <a:r>
              <a:rPr lang="en-US" sz="9826">
                <a:solidFill>
                  <a:srgbClr val="8A531C"/>
                </a:solidFill>
                <a:latin typeface="#9Slide05 IcielSanelma"/>
              </a:rPr>
              <a:t>Thực hành tiếng Việt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604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3797058" y="365042"/>
            <a:ext cx="11008807" cy="1731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65"/>
              </a:lnSpc>
            </a:pPr>
            <a:r>
              <a:rPr lang="en-US" sz="9826">
                <a:solidFill>
                  <a:srgbClr val="8A531C"/>
                </a:solidFill>
                <a:latin typeface="#9Slide05 IcielSanelma"/>
              </a:rPr>
              <a:t>Mục tiêu bài học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49751" y="2615479"/>
            <a:ext cx="17949846" cy="2528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37892" lvl="1" indent="-518946" algn="l">
              <a:lnSpc>
                <a:spcPts val="6730"/>
              </a:lnSpc>
              <a:buFont typeface="Arial"/>
              <a:buChar char="•"/>
            </a:pP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Nhận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biết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phân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tích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được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chức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năng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của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 smtClean="0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807" dirty="0" smtClean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ngữ</a:t>
            </a:r>
            <a:endParaRPr lang="en-US" sz="4807" dirty="0">
              <a:solidFill>
                <a:srgbClr val="8A531C"/>
              </a:solidFill>
              <a:latin typeface="Roboto Condensed"/>
            </a:endParaRPr>
          </a:p>
          <a:p>
            <a:pPr marL="1037892" lvl="1" indent="-518946" algn="l">
              <a:lnSpc>
                <a:spcPts val="6730"/>
              </a:lnSpc>
              <a:buFont typeface="Arial"/>
              <a:buChar char="•"/>
            </a:pP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Biết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tạo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lập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văn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bản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sử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dụng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 smtClean="0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807" dirty="0" smtClean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807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807" dirty="0" err="1">
                <a:solidFill>
                  <a:srgbClr val="8A531C"/>
                </a:solidFill>
                <a:latin typeface="Roboto Condensed"/>
              </a:rPr>
              <a:t>ngữ</a:t>
            </a:r>
            <a:endParaRPr lang="en-US" sz="4807" dirty="0">
              <a:solidFill>
                <a:srgbClr val="8A531C"/>
              </a:solidFill>
              <a:latin typeface="Roboto Condensed"/>
            </a:endParaRPr>
          </a:p>
          <a:p>
            <a:pPr algn="ctr">
              <a:lnSpc>
                <a:spcPts val="6730"/>
              </a:lnSpc>
            </a:pPr>
            <a:endParaRPr lang="en-US" sz="4807" dirty="0">
              <a:solidFill>
                <a:srgbClr val="8A531C"/>
              </a:solidFill>
              <a:latin typeface="Roboto Condense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6289961"/>
            <a:ext cx="18699597" cy="3997039"/>
          </a:xfrm>
          <a:custGeom>
            <a:avLst/>
            <a:gdLst/>
            <a:ahLst/>
            <a:cxnLst/>
            <a:rect l="l" t="t" r="r" b="b"/>
            <a:pathLst>
              <a:path w="18699597" h="3997039">
                <a:moveTo>
                  <a:pt x="0" y="0"/>
                </a:moveTo>
                <a:lnTo>
                  <a:pt x="18699597" y="0"/>
                </a:lnTo>
                <a:lnTo>
                  <a:pt x="18699597" y="3997039"/>
                </a:lnTo>
                <a:lnTo>
                  <a:pt x="0" y="39970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499431" y="372492"/>
            <a:ext cx="8942989" cy="8931811"/>
          </a:xfrm>
          <a:custGeom>
            <a:avLst/>
            <a:gdLst/>
            <a:ahLst/>
            <a:cxnLst/>
            <a:rect l="l" t="t" r="r" b="b"/>
            <a:pathLst>
              <a:path w="8942989" h="8931811">
                <a:moveTo>
                  <a:pt x="0" y="0"/>
                </a:moveTo>
                <a:lnTo>
                  <a:pt x="8942990" y="0"/>
                </a:lnTo>
                <a:lnTo>
                  <a:pt x="8942990" y="8931811"/>
                </a:lnTo>
                <a:lnTo>
                  <a:pt x="0" y="893181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17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740970" y="3491597"/>
            <a:ext cx="16806060" cy="5524477"/>
            <a:chOff x="0" y="0"/>
            <a:chExt cx="4426287" cy="14550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26288" cy="1455006"/>
            </a:xfrm>
            <a:custGeom>
              <a:avLst/>
              <a:gdLst/>
              <a:ahLst/>
              <a:cxnLst/>
              <a:rect l="l" t="t" r="r" b="b"/>
              <a:pathLst>
                <a:path w="4426288" h="1455006">
                  <a:moveTo>
                    <a:pt x="23494" y="0"/>
                  </a:moveTo>
                  <a:lnTo>
                    <a:pt x="4402794" y="0"/>
                  </a:lnTo>
                  <a:cubicBezTo>
                    <a:pt x="4415769" y="0"/>
                    <a:pt x="4426288" y="10519"/>
                    <a:pt x="4426288" y="23494"/>
                  </a:cubicBezTo>
                  <a:lnTo>
                    <a:pt x="4426288" y="1431513"/>
                  </a:lnTo>
                  <a:cubicBezTo>
                    <a:pt x="4426288" y="1437744"/>
                    <a:pt x="4423813" y="1443719"/>
                    <a:pt x="4419407" y="1448125"/>
                  </a:cubicBezTo>
                  <a:cubicBezTo>
                    <a:pt x="4415001" y="1452531"/>
                    <a:pt x="4409025" y="1455006"/>
                    <a:pt x="4402794" y="1455006"/>
                  </a:cubicBezTo>
                  <a:lnTo>
                    <a:pt x="23494" y="1455006"/>
                  </a:lnTo>
                  <a:cubicBezTo>
                    <a:pt x="10519" y="1455006"/>
                    <a:pt x="0" y="1444488"/>
                    <a:pt x="0" y="1431513"/>
                  </a:cubicBezTo>
                  <a:lnTo>
                    <a:pt x="0" y="23494"/>
                  </a:lnTo>
                  <a:cubicBezTo>
                    <a:pt x="0" y="10519"/>
                    <a:pt x="10519" y="0"/>
                    <a:pt x="23494" y="0"/>
                  </a:cubicBezTo>
                  <a:close/>
                </a:path>
              </a:pathLst>
            </a:custGeom>
            <a:solidFill>
              <a:srgbClr val="C08582">
                <a:alpha val="19608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426287" cy="14931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936790" y="1417534"/>
            <a:ext cx="7769965" cy="7760253"/>
          </a:xfrm>
          <a:custGeom>
            <a:avLst/>
            <a:gdLst/>
            <a:ahLst/>
            <a:cxnLst/>
            <a:rect l="l" t="t" r="r" b="b"/>
            <a:pathLst>
              <a:path w="7769965" h="7760253">
                <a:moveTo>
                  <a:pt x="0" y="0"/>
                </a:moveTo>
                <a:lnTo>
                  <a:pt x="7769966" y="0"/>
                </a:lnTo>
                <a:lnTo>
                  <a:pt x="7769966" y="7760253"/>
                </a:lnTo>
                <a:lnTo>
                  <a:pt x="0" y="77602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740970" y="3809297"/>
            <a:ext cx="16518330" cy="4908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8" lvl="1" indent="-431799" algn="l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7A301A"/>
                </a:solidFill>
                <a:latin typeface="Roboto Condensed"/>
              </a:rPr>
              <a:t>Chữ quốc ngữ là chữ viết dùng _________________ để ghi âm tiếng Việt.</a:t>
            </a:r>
          </a:p>
          <a:p>
            <a:pPr marL="863598" lvl="1" indent="-431799" algn="just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7A301A"/>
                </a:solidFill>
                <a:latin typeface="Roboto Condensed"/>
              </a:rPr>
              <a:t>Chữ quốc ngữ được hình thành từ ______________ trong quá trình các tu sĩ Dòng chúa Giê-su của Giáo hội Công giáo truyền đạo Thiên Chúa tại Việt Nam.</a:t>
            </a:r>
          </a:p>
          <a:p>
            <a:pPr marL="863598" lvl="1" indent="-431799" algn="l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7A301A"/>
                </a:solidFill>
                <a:latin typeface="Roboto Condensed"/>
              </a:rPr>
              <a:t>Sau khi ra đời, chữ quốc ngữ được chỉnh lí, thay thế dần ____________________-, trở thành văn tự chính thức của quốc gia.</a:t>
            </a:r>
          </a:p>
          <a:p>
            <a:pPr marL="863598" lvl="1" indent="-431799" algn="l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7A301A"/>
                </a:solidFill>
                <a:latin typeface="Roboto Condensed"/>
              </a:rPr>
              <a:t>Chữ quốc ngữ giúp cho việc học tiếng Việt ________________, góp phần ____________________đời sống văn hóa, kinh tế, xã hội...của đất nước.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40970" y="1689614"/>
            <a:ext cx="16806060" cy="13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01"/>
              </a:lnSpc>
            </a:pPr>
            <a:r>
              <a:rPr lang="en-US" sz="4000">
                <a:solidFill>
                  <a:srgbClr val="8A531C"/>
                </a:solidFill>
                <a:latin typeface="Roboto Condensed Bold"/>
              </a:rPr>
              <a:t>Nhiệm vụ.</a:t>
            </a:r>
            <a:r>
              <a:rPr lang="en-US" sz="4000">
                <a:solidFill>
                  <a:srgbClr val="8A531C"/>
                </a:solidFill>
                <a:latin typeface="Roboto Condensed"/>
              </a:rPr>
              <a:t> Đọc nội dung SGk Tr.66, 75,76 và điền chữ thích hợp vào chỗ chấm hoàn thành tri thức sau (giơ tay trả lời; mỗi câu trả lời đúng được +2 điểm tích cực):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639596" y="43936"/>
            <a:ext cx="11008807" cy="1731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265"/>
              </a:lnSpc>
            </a:pPr>
            <a:r>
              <a:rPr lang="en-US" sz="9826">
                <a:solidFill>
                  <a:srgbClr val="8A531C"/>
                </a:solidFill>
                <a:latin typeface="#9Slide05 IcielSanelma"/>
              </a:rPr>
              <a:t>Hoạt động cá nhân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2"/>
          <p:cNvSpPr/>
          <p:nvPr/>
        </p:nvSpPr>
        <p:spPr>
          <a:xfrm>
            <a:off x="4936790" y="245977"/>
            <a:ext cx="8942989" cy="8931811"/>
          </a:xfrm>
          <a:custGeom>
            <a:avLst/>
            <a:gdLst/>
            <a:ahLst/>
            <a:cxnLst/>
            <a:rect l="l" t="t" r="r" b="b"/>
            <a:pathLst>
              <a:path w="8942989" h="8931811">
                <a:moveTo>
                  <a:pt x="0" y="0"/>
                </a:moveTo>
                <a:lnTo>
                  <a:pt x="8942989" y="0"/>
                </a:lnTo>
                <a:lnTo>
                  <a:pt x="8942989" y="8931810"/>
                </a:lnTo>
                <a:lnTo>
                  <a:pt x="0" y="89318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4000"/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47094" y="260264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330125" y="1230131"/>
            <a:ext cx="17080692" cy="8021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45" lvl="1" indent="-485773" algn="l">
              <a:lnSpc>
                <a:spcPts val="7109"/>
              </a:lnSpc>
              <a:buFont typeface="Arial"/>
              <a:buChar char="•"/>
            </a:pPr>
            <a:r>
              <a:rPr lang="en-US" sz="4499">
                <a:solidFill>
                  <a:srgbClr val="7A301A"/>
                </a:solidFill>
                <a:latin typeface="Roboto Condensed"/>
              </a:rPr>
              <a:t>Chữ quốc ngữ là chữ viết dùng _________________ để ghi âm tiếng Việt.</a:t>
            </a:r>
          </a:p>
          <a:p>
            <a:pPr marL="971545" lvl="1" indent="-485773" algn="just">
              <a:lnSpc>
                <a:spcPts val="7109"/>
              </a:lnSpc>
              <a:buFont typeface="Arial"/>
              <a:buChar char="•"/>
            </a:pPr>
            <a:r>
              <a:rPr lang="en-US" sz="4499">
                <a:solidFill>
                  <a:srgbClr val="7A301A"/>
                </a:solidFill>
                <a:latin typeface="Roboto Condensed"/>
              </a:rPr>
              <a:t>Chữ quốc ngữ được hình thành từ ___________________ trong quá trình các tu sĩ Dòng chúa Giê-su của Giáo hội Công giáo truyền đạo Thiên Chúa tại Việt Nam.</a:t>
            </a:r>
          </a:p>
          <a:p>
            <a:pPr marL="971545" lvl="1" indent="-485773" algn="l">
              <a:lnSpc>
                <a:spcPts val="7109"/>
              </a:lnSpc>
              <a:buFont typeface="Arial"/>
              <a:buChar char="•"/>
            </a:pPr>
            <a:r>
              <a:rPr lang="en-US" sz="4499">
                <a:solidFill>
                  <a:srgbClr val="7A301A"/>
                </a:solidFill>
                <a:latin typeface="Roboto Condensed"/>
              </a:rPr>
              <a:t>Sau khi ra đời, chữ quốc ngữ được chỉnh lí, thay thế dần __________________________________________________, trở thành văn tự chính thức của quốc gia.</a:t>
            </a:r>
          </a:p>
          <a:p>
            <a:pPr marL="971545" lvl="1" indent="-485773" algn="l">
              <a:lnSpc>
                <a:spcPts val="7109"/>
              </a:lnSpc>
              <a:buFont typeface="Arial"/>
              <a:buChar char="•"/>
            </a:pPr>
            <a:r>
              <a:rPr lang="en-US" sz="4499">
                <a:solidFill>
                  <a:srgbClr val="7A301A"/>
                </a:solidFill>
                <a:latin typeface="Roboto Condensed"/>
              </a:rPr>
              <a:t>Chữ quốc ngữ giúp cho việc học tiếng Việt ________________, góp phần ____________________đời sống văn hóa, kinh tế, xã hội...của đất nước.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473906" y="899960"/>
            <a:ext cx="3558724" cy="112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2"/>
              </a:lnSpc>
            </a:pP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chữ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cái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Latin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170518" y="1876132"/>
            <a:ext cx="4348305" cy="112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82"/>
              </a:lnSpc>
            </a:pP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đầu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thế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kỉ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XVII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6272" y="5410548"/>
            <a:ext cx="13089314" cy="1193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82"/>
              </a:lnSpc>
            </a:pP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chữ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Hán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và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chữ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Nôm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,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đến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đầu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thế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kỉ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XX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476375" y="7272528"/>
            <a:ext cx="4631395" cy="1193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82"/>
              </a:lnSpc>
            </a:pP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dễ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dàng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hơn</a:t>
            </a:r>
            <a:endParaRPr lang="en-US" sz="6558" dirty="0">
              <a:solidFill>
                <a:srgbClr val="7A301A"/>
              </a:solidFill>
              <a:latin typeface="#9Slide05 IcielSanelma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25152" y="8196773"/>
            <a:ext cx="4631395" cy="1193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82"/>
              </a:lnSpc>
            </a:pP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phát</a:t>
            </a:r>
            <a:r>
              <a:rPr lang="en-US" sz="6558" dirty="0">
                <a:solidFill>
                  <a:srgbClr val="7A301A"/>
                </a:solidFill>
                <a:latin typeface="#9Slide05 IcielSanelma"/>
              </a:rPr>
              <a:t> </a:t>
            </a:r>
            <a:r>
              <a:rPr lang="en-US" sz="6558" dirty="0" err="1">
                <a:solidFill>
                  <a:srgbClr val="7A301A"/>
                </a:solidFill>
                <a:latin typeface="#9Slide05 IcielSanelma"/>
              </a:rPr>
              <a:t>triển</a:t>
            </a:r>
            <a:endParaRPr lang="en-US" sz="6558" dirty="0">
              <a:solidFill>
                <a:srgbClr val="7A301A"/>
              </a:solidFill>
              <a:latin typeface="#9Slide05 IcielSanelm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699998" y="1200183"/>
            <a:ext cx="8444002" cy="133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627249" lvl="1" indent="-813625" algn="l">
              <a:lnSpc>
                <a:spcPts val="10175"/>
              </a:lnSpc>
              <a:buAutoNum type="arabicPeriod"/>
            </a:pPr>
            <a:r>
              <a:rPr lang="en-US" sz="7537" spc="-37">
                <a:solidFill>
                  <a:srgbClr val="AF631D"/>
                </a:solidFill>
                <a:latin typeface="#9Slide05 IcielSanelma"/>
              </a:rPr>
              <a:t>Tri thức tiếng Việt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09638" y="2074563"/>
            <a:ext cx="8436218" cy="1332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65"/>
              </a:lnSpc>
            </a:pP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a.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Khái</a:t>
            </a: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niệm</a:t>
            </a:r>
            <a:endParaRPr lang="en-US" sz="7530" spc="-37" dirty="0">
              <a:solidFill>
                <a:srgbClr val="804E1C"/>
              </a:solidFill>
              <a:latin typeface="#9Slide05 IcielSanelm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652999" y="3312240"/>
            <a:ext cx="14759064" cy="764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1"/>
              </a:lnSpc>
            </a:pP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ngữ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là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viết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dùng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cái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Latin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để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ghi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âm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tiếng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Việt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309638" y="3886256"/>
            <a:ext cx="8436218" cy="1332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65"/>
              </a:lnSpc>
            </a:pP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b.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Thời</a:t>
            </a: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gian</a:t>
            </a: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hình</a:t>
            </a: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thành</a:t>
            </a:r>
            <a:endParaRPr lang="en-US" sz="7530" spc="-37" dirty="0">
              <a:solidFill>
                <a:srgbClr val="804E1C"/>
              </a:solidFill>
              <a:latin typeface="#9Slide05 IcielSanelma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6705600" y="1553339"/>
            <a:ext cx="6653126" cy="6644810"/>
          </a:xfrm>
          <a:custGeom>
            <a:avLst/>
            <a:gdLst/>
            <a:ahLst/>
            <a:cxnLst/>
            <a:rect l="l" t="t" r="r" b="b"/>
            <a:pathLst>
              <a:path w="6653126" h="6644810">
                <a:moveTo>
                  <a:pt x="0" y="0"/>
                </a:moveTo>
                <a:lnTo>
                  <a:pt x="6653126" y="0"/>
                </a:lnTo>
                <a:lnTo>
                  <a:pt x="6653126" y="6644810"/>
                </a:lnTo>
                <a:lnTo>
                  <a:pt x="0" y="664481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6289961"/>
            <a:ext cx="18699597" cy="3997039"/>
          </a:xfrm>
          <a:custGeom>
            <a:avLst/>
            <a:gdLst/>
            <a:ahLst/>
            <a:cxnLst/>
            <a:rect l="l" t="t" r="r" b="b"/>
            <a:pathLst>
              <a:path w="18699597" h="3997039">
                <a:moveTo>
                  <a:pt x="0" y="0"/>
                </a:moveTo>
                <a:lnTo>
                  <a:pt x="18699597" y="0"/>
                </a:lnTo>
                <a:lnTo>
                  <a:pt x="18699597" y="3997039"/>
                </a:lnTo>
                <a:lnTo>
                  <a:pt x="0" y="399703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42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034643" y="5076825"/>
            <a:ext cx="15377420" cy="2199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50166" lvl="1" indent="-475083" algn="just">
              <a:lnSpc>
                <a:spcPts val="5809"/>
              </a:lnSpc>
              <a:buFont typeface="Arial"/>
              <a:buChar char="•"/>
            </a:pP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ngữ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được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hình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thành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từ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đầu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thế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kỉ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XVII,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trong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quá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trình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các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tu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sĩ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Dòng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chúa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Giê-su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của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Giáo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hội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Công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giáo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truyền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đạo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Thiên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Chúa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tại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Việt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Nam.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034643" y="7272140"/>
            <a:ext cx="15377420" cy="2199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50166" lvl="1" indent="-475083" algn="just">
              <a:lnSpc>
                <a:spcPts val="5809"/>
              </a:lnSpc>
              <a:buFont typeface="Arial"/>
              <a:buChar char="•"/>
            </a:pPr>
            <a:r>
              <a:rPr lang="en-US" sz="4400" dirty="0">
                <a:solidFill>
                  <a:srgbClr val="8A531C"/>
                </a:solidFill>
                <a:latin typeface="Roboto Condensed"/>
              </a:rPr>
              <a:t>Sau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khi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ra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đời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ngữ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được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chỉnh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lí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thay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thế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dần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Hán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và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Nôm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;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đến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đầu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thế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kỉ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XX,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trở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thành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văn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tự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chính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thức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của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gia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sp>
        <p:nvSpPr>
          <p:cNvPr id="6" name="TextBox 6"/>
          <p:cNvSpPr txBox="1"/>
          <p:nvPr/>
        </p:nvSpPr>
        <p:spPr>
          <a:xfrm>
            <a:off x="2288117" y="3853002"/>
            <a:ext cx="14759064" cy="232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1"/>
              </a:lnSpc>
            </a:pP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quốc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ngữ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giúp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cho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việc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học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tiếng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Việt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dễ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dàng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hơn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góp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phần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phát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triển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đời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sống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văn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hóa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kinh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tế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,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xã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hội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…..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của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đất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 </a:t>
            </a:r>
            <a:r>
              <a:rPr lang="en-US" sz="4400" dirty="0" err="1">
                <a:solidFill>
                  <a:srgbClr val="8A531C"/>
                </a:solidFill>
                <a:latin typeface="Roboto Condensed"/>
              </a:rPr>
              <a:t>nước</a:t>
            </a:r>
            <a:r>
              <a:rPr lang="en-US" sz="4400" dirty="0">
                <a:solidFill>
                  <a:srgbClr val="8A531C"/>
                </a:solidFill>
                <a:latin typeface="Roboto Condensed"/>
              </a:rPr>
              <a:t>.</a:t>
            </a:r>
          </a:p>
          <a:p>
            <a:pPr algn="l">
              <a:lnSpc>
                <a:spcPts val="6161"/>
              </a:lnSpc>
            </a:pPr>
            <a:endParaRPr lang="en-US" sz="4400" dirty="0">
              <a:solidFill>
                <a:srgbClr val="8A531C"/>
              </a:solidFill>
              <a:latin typeface="Roboto Condense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0" y="6289961"/>
            <a:ext cx="18699597" cy="3997039"/>
          </a:xfrm>
          <a:custGeom>
            <a:avLst/>
            <a:gdLst/>
            <a:ahLst/>
            <a:cxnLst/>
            <a:rect l="l" t="t" r="r" b="b"/>
            <a:pathLst>
              <a:path w="18699597" h="3997039">
                <a:moveTo>
                  <a:pt x="0" y="0"/>
                </a:moveTo>
                <a:lnTo>
                  <a:pt x="18699597" y="0"/>
                </a:lnTo>
                <a:lnTo>
                  <a:pt x="18699597" y="3997039"/>
                </a:lnTo>
                <a:lnTo>
                  <a:pt x="0" y="39970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99998" y="1362687"/>
            <a:ext cx="8444002" cy="133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627249" lvl="1" indent="-813625" algn="l">
              <a:lnSpc>
                <a:spcPts val="10175"/>
              </a:lnSpc>
              <a:buAutoNum type="arabicPeriod"/>
            </a:pPr>
            <a:r>
              <a:rPr lang="en-US" sz="7537" spc="-37">
                <a:solidFill>
                  <a:srgbClr val="AF631D"/>
                </a:solidFill>
                <a:latin typeface="#9Slide05 IcielSanelma"/>
              </a:rPr>
              <a:t>Tri thức tiếng Việt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88117" y="2504981"/>
            <a:ext cx="8436218" cy="1332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65"/>
              </a:lnSpc>
            </a:pPr>
            <a:r>
              <a:rPr lang="en-US" sz="7530" spc="-37" dirty="0">
                <a:solidFill>
                  <a:srgbClr val="804E1C"/>
                </a:solidFill>
                <a:latin typeface="#9Slide05 IcielSanelma"/>
              </a:rPr>
              <a:t>c. Ý </a:t>
            </a:r>
            <a:r>
              <a:rPr lang="en-US" sz="7530" spc="-37" dirty="0" err="1">
                <a:solidFill>
                  <a:srgbClr val="804E1C"/>
                </a:solidFill>
                <a:latin typeface="#9Slide05 IcielSanelma"/>
              </a:rPr>
              <a:t>nghĩa</a:t>
            </a:r>
            <a:endParaRPr lang="en-US" sz="7530" spc="-37" dirty="0">
              <a:solidFill>
                <a:srgbClr val="804E1C"/>
              </a:solidFill>
              <a:latin typeface="#9Slide05 IcielSanelma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6506226" y="1251640"/>
            <a:ext cx="7224988" cy="7215957"/>
          </a:xfrm>
          <a:custGeom>
            <a:avLst/>
            <a:gdLst/>
            <a:ahLst/>
            <a:cxnLst/>
            <a:rect l="l" t="t" r="r" b="b"/>
            <a:pathLst>
              <a:path w="7224988" h="7215957">
                <a:moveTo>
                  <a:pt x="0" y="0"/>
                </a:moveTo>
                <a:lnTo>
                  <a:pt x="7224988" y="0"/>
                </a:lnTo>
                <a:lnTo>
                  <a:pt x="7224988" y="7215957"/>
                </a:lnTo>
                <a:lnTo>
                  <a:pt x="0" y="72159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14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945113" y="4272140"/>
            <a:ext cx="3086100" cy="914931"/>
            <a:chOff x="0" y="0"/>
            <a:chExt cx="812800" cy="2409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240970"/>
            </a:xfrm>
            <a:custGeom>
              <a:avLst/>
              <a:gdLst/>
              <a:ahLst/>
              <a:cxnLst/>
              <a:rect l="l" t="t" r="r" b="b"/>
              <a:pathLst>
                <a:path w="812800" h="240970">
                  <a:moveTo>
                    <a:pt x="120485" y="0"/>
                  </a:moveTo>
                  <a:lnTo>
                    <a:pt x="692315" y="0"/>
                  </a:lnTo>
                  <a:cubicBezTo>
                    <a:pt x="724270" y="0"/>
                    <a:pt x="754916" y="12694"/>
                    <a:pt x="777511" y="35289"/>
                  </a:cubicBezTo>
                  <a:cubicBezTo>
                    <a:pt x="800106" y="57884"/>
                    <a:pt x="812800" y="88530"/>
                    <a:pt x="812800" y="120485"/>
                  </a:cubicBezTo>
                  <a:lnTo>
                    <a:pt x="812800" y="120485"/>
                  </a:lnTo>
                  <a:cubicBezTo>
                    <a:pt x="812800" y="187027"/>
                    <a:pt x="758857" y="240970"/>
                    <a:pt x="692315" y="240970"/>
                  </a:cubicBezTo>
                  <a:lnTo>
                    <a:pt x="120485" y="240970"/>
                  </a:lnTo>
                  <a:cubicBezTo>
                    <a:pt x="88530" y="240970"/>
                    <a:pt x="57884" y="228276"/>
                    <a:pt x="35289" y="205680"/>
                  </a:cubicBezTo>
                  <a:cubicBezTo>
                    <a:pt x="12694" y="183085"/>
                    <a:pt x="0" y="152439"/>
                    <a:pt x="0" y="120485"/>
                  </a:cubicBezTo>
                  <a:lnTo>
                    <a:pt x="0" y="120485"/>
                  </a:lnTo>
                  <a:cubicBezTo>
                    <a:pt x="0" y="88530"/>
                    <a:pt x="12694" y="57884"/>
                    <a:pt x="35289" y="35289"/>
                  </a:cubicBezTo>
                  <a:cubicBezTo>
                    <a:pt x="57884" y="12694"/>
                    <a:pt x="88530" y="0"/>
                    <a:pt x="120485" y="0"/>
                  </a:cubicBezTo>
                  <a:close/>
                </a:path>
              </a:pathLst>
            </a:custGeom>
            <a:solidFill>
              <a:srgbClr val="DA976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279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03890" y="181992"/>
            <a:ext cx="8444002" cy="133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75"/>
              </a:lnSpc>
            </a:pPr>
            <a:r>
              <a:rPr lang="en-US" sz="7537" spc="-37">
                <a:solidFill>
                  <a:srgbClr val="AF631D"/>
                </a:solidFill>
                <a:latin typeface="#9Slide05 IcielSanelma"/>
              </a:rPr>
              <a:t>2. Thực hành tiếng Việt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078549" y="1017852"/>
            <a:ext cx="9586707" cy="1517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51"/>
              </a:lnSpc>
            </a:pPr>
            <a:r>
              <a:rPr lang="en-US" sz="8556" spc="-42">
                <a:solidFill>
                  <a:srgbClr val="804E1C"/>
                </a:solidFill>
                <a:latin typeface="#9Slide05 IcielSanelma"/>
              </a:rPr>
              <a:t>Thảo luận nhóm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-1169312" y="4062862"/>
            <a:ext cx="7314951" cy="1161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4"/>
              </a:lnSpc>
            </a:pPr>
            <a:r>
              <a:rPr lang="en-US" sz="6529" spc="-32">
                <a:solidFill>
                  <a:srgbClr val="FAF5EB"/>
                </a:solidFill>
                <a:latin typeface="#9Slide05 IcielSanelma"/>
              </a:rPr>
              <a:t>Nhóm 1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263982" y="4177162"/>
            <a:ext cx="13161850" cy="133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99"/>
              </a:lnSpc>
              <a:spcBef>
                <a:spcPct val="0"/>
              </a:spcBef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Nêu một số điểm mốc quan trọng trong quá trình hình thành và phát triển của chữ Quốc ngữ.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031213" y="5688985"/>
            <a:ext cx="13487726" cy="2686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99"/>
              </a:lnSpc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- Chỉ ra điểm giống nhau và khác nhau cơ bản nhất giữa chữ quốc ngữ và chữ Nôm.</a:t>
            </a:r>
          </a:p>
          <a:p>
            <a:pPr algn="just">
              <a:lnSpc>
                <a:spcPts val="5399"/>
              </a:lnSpc>
              <a:spcBef>
                <a:spcPct val="0"/>
              </a:spcBef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- Theo em việc chuyển đổi từ chữ Nôm sang chữ quốc ngữ có tác động như thế nào đối với đời sống văn hóa, xã hội của nước ta?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787652" y="6323579"/>
            <a:ext cx="3086100" cy="914931"/>
            <a:chOff x="0" y="0"/>
            <a:chExt cx="812800" cy="24097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240970"/>
            </a:xfrm>
            <a:custGeom>
              <a:avLst/>
              <a:gdLst/>
              <a:ahLst/>
              <a:cxnLst/>
              <a:rect l="l" t="t" r="r" b="b"/>
              <a:pathLst>
                <a:path w="812800" h="240970">
                  <a:moveTo>
                    <a:pt x="120485" y="0"/>
                  </a:moveTo>
                  <a:lnTo>
                    <a:pt x="692315" y="0"/>
                  </a:lnTo>
                  <a:cubicBezTo>
                    <a:pt x="724270" y="0"/>
                    <a:pt x="754916" y="12694"/>
                    <a:pt x="777511" y="35289"/>
                  </a:cubicBezTo>
                  <a:cubicBezTo>
                    <a:pt x="800106" y="57884"/>
                    <a:pt x="812800" y="88530"/>
                    <a:pt x="812800" y="120485"/>
                  </a:cubicBezTo>
                  <a:lnTo>
                    <a:pt x="812800" y="120485"/>
                  </a:lnTo>
                  <a:cubicBezTo>
                    <a:pt x="812800" y="187027"/>
                    <a:pt x="758857" y="240970"/>
                    <a:pt x="692315" y="240970"/>
                  </a:cubicBezTo>
                  <a:lnTo>
                    <a:pt x="120485" y="240970"/>
                  </a:lnTo>
                  <a:cubicBezTo>
                    <a:pt x="88530" y="240970"/>
                    <a:pt x="57884" y="228276"/>
                    <a:pt x="35289" y="205680"/>
                  </a:cubicBezTo>
                  <a:cubicBezTo>
                    <a:pt x="12694" y="183085"/>
                    <a:pt x="0" y="152439"/>
                    <a:pt x="0" y="120485"/>
                  </a:cubicBezTo>
                  <a:lnTo>
                    <a:pt x="0" y="120485"/>
                  </a:lnTo>
                  <a:cubicBezTo>
                    <a:pt x="0" y="88530"/>
                    <a:pt x="12694" y="57884"/>
                    <a:pt x="35289" y="35289"/>
                  </a:cubicBezTo>
                  <a:cubicBezTo>
                    <a:pt x="57884" y="12694"/>
                    <a:pt x="88530" y="0"/>
                    <a:pt x="120485" y="0"/>
                  </a:cubicBezTo>
                  <a:close/>
                </a:path>
              </a:pathLst>
            </a:custGeom>
            <a:solidFill>
              <a:srgbClr val="DA9762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812800" cy="279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-1326774" y="6114302"/>
            <a:ext cx="7314951" cy="1161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4"/>
              </a:lnSpc>
            </a:pPr>
            <a:r>
              <a:rPr lang="en-US" sz="6529" spc="-32">
                <a:solidFill>
                  <a:srgbClr val="FAF5EB"/>
                </a:solidFill>
                <a:latin typeface="#9Slide05 IcielSanelma"/>
              </a:rPr>
              <a:t>Nhóm 2</a:t>
            </a:r>
          </a:p>
        </p:txBody>
      </p:sp>
      <p:sp>
        <p:nvSpPr>
          <p:cNvPr id="18" name="Freeform 18"/>
          <p:cNvSpPr/>
          <p:nvPr/>
        </p:nvSpPr>
        <p:spPr>
          <a:xfrm>
            <a:off x="4936790" y="729740"/>
            <a:ext cx="8458621" cy="8448048"/>
          </a:xfrm>
          <a:custGeom>
            <a:avLst/>
            <a:gdLst/>
            <a:ahLst/>
            <a:cxnLst/>
            <a:rect l="l" t="t" r="r" b="b"/>
            <a:pathLst>
              <a:path w="8458621" h="8448048">
                <a:moveTo>
                  <a:pt x="0" y="0"/>
                </a:moveTo>
                <a:lnTo>
                  <a:pt x="8458621" y="0"/>
                </a:lnTo>
                <a:lnTo>
                  <a:pt x="8458621" y="8448047"/>
                </a:lnTo>
                <a:lnTo>
                  <a:pt x="0" y="8448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4000"/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707976" y="2478002"/>
            <a:ext cx="15551324" cy="133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</a:pPr>
            <a:r>
              <a:rPr lang="en-US" sz="3999">
                <a:solidFill>
                  <a:srgbClr val="8A531C"/>
                </a:solidFill>
                <a:latin typeface="Roboto Condensed Bold"/>
              </a:rPr>
              <a:t>Cách thức</a:t>
            </a:r>
            <a:r>
              <a:rPr lang="en-US" sz="3999">
                <a:solidFill>
                  <a:srgbClr val="8A531C"/>
                </a:solidFill>
                <a:latin typeface="Roboto Condensed"/>
              </a:rPr>
              <a:t>: Lớp chia thành 4 nhóm, thảo luận và thực hiện nhiệm vụ sau</a:t>
            </a:r>
          </a:p>
          <a:p>
            <a:pPr algn="l">
              <a:lnSpc>
                <a:spcPts val="5399"/>
              </a:lnSpc>
              <a:spcBef>
                <a:spcPct val="0"/>
              </a:spcBef>
            </a:pPr>
            <a:r>
              <a:rPr lang="en-US" sz="3999">
                <a:solidFill>
                  <a:srgbClr val="8A531C"/>
                </a:solidFill>
                <a:latin typeface="Roboto Condensed Bold"/>
              </a:rPr>
              <a:t>Thời gian</a:t>
            </a:r>
            <a:r>
              <a:rPr lang="en-US" sz="3999">
                <a:solidFill>
                  <a:srgbClr val="8A531C"/>
                </a:solidFill>
                <a:latin typeface="Roboto Condensed"/>
              </a:rPr>
              <a:t>: 3 phút (thảo luận); 2 phút (báo cáo)</a:t>
            </a:r>
          </a:p>
        </p:txBody>
      </p:sp>
      <p:sp>
        <p:nvSpPr>
          <p:cNvPr id="20" name="Freeform 20"/>
          <p:cNvSpPr/>
          <p:nvPr/>
        </p:nvSpPr>
        <p:spPr>
          <a:xfrm>
            <a:off x="255329" y="7799925"/>
            <a:ext cx="3618423" cy="2342186"/>
          </a:xfrm>
          <a:custGeom>
            <a:avLst/>
            <a:gdLst/>
            <a:ahLst/>
            <a:cxnLst/>
            <a:rect l="l" t="t" r="r" b="b"/>
            <a:pathLst>
              <a:path w="3618423" h="2342186">
                <a:moveTo>
                  <a:pt x="0" y="0"/>
                </a:moveTo>
                <a:lnTo>
                  <a:pt x="3618423" y="0"/>
                </a:lnTo>
                <a:lnTo>
                  <a:pt x="3618423" y="2342186"/>
                </a:lnTo>
                <a:lnTo>
                  <a:pt x="0" y="23421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94333" r="-92025" b="-741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65092" y="372492"/>
            <a:ext cx="17357816" cy="9542016"/>
            <a:chOff x="0" y="0"/>
            <a:chExt cx="23143754" cy="1272268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87590" cy="12722688"/>
            </a:xfrm>
            <a:custGeom>
              <a:avLst/>
              <a:gdLst/>
              <a:ahLst/>
              <a:cxnLst/>
              <a:rect l="l" t="t" r="r" b="b"/>
              <a:pathLst>
                <a:path w="16587590" h="12722688">
                  <a:moveTo>
                    <a:pt x="0" y="0"/>
                  </a:moveTo>
                  <a:lnTo>
                    <a:pt x="16587590" y="0"/>
                  </a:lnTo>
                  <a:lnTo>
                    <a:pt x="16587590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 r="-1557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5712479" y="0"/>
              <a:ext cx="7431275" cy="12722688"/>
            </a:xfrm>
            <a:custGeom>
              <a:avLst/>
              <a:gdLst/>
              <a:ahLst/>
              <a:cxnLst/>
              <a:rect l="l" t="t" r="r" b="b"/>
              <a:pathLst>
                <a:path w="7431275" h="12722688">
                  <a:moveTo>
                    <a:pt x="0" y="0"/>
                  </a:moveTo>
                  <a:lnTo>
                    <a:pt x="7431275" y="0"/>
                  </a:lnTo>
                  <a:lnTo>
                    <a:pt x="7431275" y="12722688"/>
                  </a:lnTo>
                  <a:lnTo>
                    <a:pt x="0" y="127226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 l="-157979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>
            <a:off x="922619" y="3031823"/>
            <a:ext cx="3086100" cy="914931"/>
            <a:chOff x="0" y="0"/>
            <a:chExt cx="812800" cy="2409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240970"/>
            </a:xfrm>
            <a:custGeom>
              <a:avLst/>
              <a:gdLst/>
              <a:ahLst/>
              <a:cxnLst/>
              <a:rect l="l" t="t" r="r" b="b"/>
              <a:pathLst>
                <a:path w="812800" h="240970">
                  <a:moveTo>
                    <a:pt x="120485" y="0"/>
                  </a:moveTo>
                  <a:lnTo>
                    <a:pt x="692315" y="0"/>
                  </a:lnTo>
                  <a:cubicBezTo>
                    <a:pt x="724270" y="0"/>
                    <a:pt x="754916" y="12694"/>
                    <a:pt x="777511" y="35289"/>
                  </a:cubicBezTo>
                  <a:cubicBezTo>
                    <a:pt x="800106" y="57884"/>
                    <a:pt x="812800" y="88530"/>
                    <a:pt x="812800" y="120485"/>
                  </a:cubicBezTo>
                  <a:lnTo>
                    <a:pt x="812800" y="120485"/>
                  </a:lnTo>
                  <a:cubicBezTo>
                    <a:pt x="812800" y="187027"/>
                    <a:pt x="758857" y="240970"/>
                    <a:pt x="692315" y="240970"/>
                  </a:cubicBezTo>
                  <a:lnTo>
                    <a:pt x="120485" y="240970"/>
                  </a:lnTo>
                  <a:cubicBezTo>
                    <a:pt x="88530" y="240970"/>
                    <a:pt x="57884" y="228276"/>
                    <a:pt x="35289" y="205680"/>
                  </a:cubicBezTo>
                  <a:cubicBezTo>
                    <a:pt x="12694" y="183085"/>
                    <a:pt x="0" y="152439"/>
                    <a:pt x="0" y="120485"/>
                  </a:cubicBezTo>
                  <a:lnTo>
                    <a:pt x="0" y="120485"/>
                  </a:lnTo>
                  <a:cubicBezTo>
                    <a:pt x="0" y="88530"/>
                    <a:pt x="12694" y="57884"/>
                    <a:pt x="35289" y="35289"/>
                  </a:cubicBezTo>
                  <a:cubicBezTo>
                    <a:pt x="57884" y="12694"/>
                    <a:pt x="88530" y="0"/>
                    <a:pt x="120485" y="0"/>
                  </a:cubicBezTo>
                  <a:close/>
                </a:path>
              </a:pathLst>
            </a:custGeom>
            <a:solidFill>
              <a:srgbClr val="DA9762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279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-1191807" y="2822546"/>
            <a:ext cx="7314951" cy="1161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4"/>
              </a:lnSpc>
            </a:pPr>
            <a:r>
              <a:rPr lang="en-US" sz="6529" spc="-32">
                <a:solidFill>
                  <a:srgbClr val="FAF5EB"/>
                </a:solidFill>
                <a:latin typeface="#9Slide05 IcielSanelma"/>
              </a:rPr>
              <a:t>Nhóm 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404425" y="2955896"/>
            <a:ext cx="13161850" cy="403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99"/>
              </a:lnSpc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Tìm một số ví dụ cho thấy chữ quốc ngữ hiện nay có trường hợp không có mối quan hệ một đối một giữa âm và chữ; xếp những ví dụ vào hai nhóm sau:</a:t>
            </a:r>
          </a:p>
          <a:p>
            <a:pPr algn="just">
              <a:lnSpc>
                <a:spcPts val="5399"/>
              </a:lnSpc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a. Nhóm một âm được viết bằng những con chữ khác nhau.</a:t>
            </a:r>
          </a:p>
          <a:p>
            <a:pPr algn="just">
              <a:lnSpc>
                <a:spcPts val="5399"/>
              </a:lnSpc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b. Nhóm một con chữ dùng để ghi những âm khác nhau</a:t>
            </a:r>
          </a:p>
          <a:p>
            <a:pPr algn="just">
              <a:lnSpc>
                <a:spcPts val="5399"/>
              </a:lnSpc>
              <a:spcBef>
                <a:spcPct val="0"/>
              </a:spcBef>
            </a:pPr>
            <a:endParaRPr lang="en-US" sz="3999">
              <a:solidFill>
                <a:srgbClr val="8A531C"/>
              </a:solidFill>
              <a:latin typeface="Roboto Condensed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22619" y="6755945"/>
            <a:ext cx="3086100" cy="914931"/>
            <a:chOff x="0" y="0"/>
            <a:chExt cx="812800" cy="24097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240970"/>
            </a:xfrm>
            <a:custGeom>
              <a:avLst/>
              <a:gdLst/>
              <a:ahLst/>
              <a:cxnLst/>
              <a:rect l="l" t="t" r="r" b="b"/>
              <a:pathLst>
                <a:path w="812800" h="240970">
                  <a:moveTo>
                    <a:pt x="120485" y="0"/>
                  </a:moveTo>
                  <a:lnTo>
                    <a:pt x="692315" y="0"/>
                  </a:lnTo>
                  <a:cubicBezTo>
                    <a:pt x="724270" y="0"/>
                    <a:pt x="754916" y="12694"/>
                    <a:pt x="777511" y="35289"/>
                  </a:cubicBezTo>
                  <a:cubicBezTo>
                    <a:pt x="800106" y="57884"/>
                    <a:pt x="812800" y="88530"/>
                    <a:pt x="812800" y="120485"/>
                  </a:cubicBezTo>
                  <a:lnTo>
                    <a:pt x="812800" y="120485"/>
                  </a:lnTo>
                  <a:cubicBezTo>
                    <a:pt x="812800" y="187027"/>
                    <a:pt x="758857" y="240970"/>
                    <a:pt x="692315" y="240970"/>
                  </a:cubicBezTo>
                  <a:lnTo>
                    <a:pt x="120485" y="240970"/>
                  </a:lnTo>
                  <a:cubicBezTo>
                    <a:pt x="88530" y="240970"/>
                    <a:pt x="57884" y="228276"/>
                    <a:pt x="35289" y="205680"/>
                  </a:cubicBezTo>
                  <a:cubicBezTo>
                    <a:pt x="12694" y="183085"/>
                    <a:pt x="0" y="152439"/>
                    <a:pt x="0" y="120485"/>
                  </a:cubicBezTo>
                  <a:lnTo>
                    <a:pt x="0" y="120485"/>
                  </a:lnTo>
                  <a:cubicBezTo>
                    <a:pt x="0" y="88530"/>
                    <a:pt x="12694" y="57884"/>
                    <a:pt x="35289" y="35289"/>
                  </a:cubicBezTo>
                  <a:cubicBezTo>
                    <a:pt x="57884" y="12694"/>
                    <a:pt x="88530" y="0"/>
                    <a:pt x="120485" y="0"/>
                  </a:cubicBezTo>
                  <a:close/>
                </a:path>
              </a:pathLst>
            </a:custGeom>
            <a:solidFill>
              <a:srgbClr val="DA9762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812800" cy="279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4068885" y="7670876"/>
            <a:ext cx="3984028" cy="2578840"/>
          </a:xfrm>
          <a:custGeom>
            <a:avLst/>
            <a:gdLst/>
            <a:ahLst/>
            <a:cxnLst/>
            <a:rect l="l" t="t" r="r" b="b"/>
            <a:pathLst>
              <a:path w="3984028" h="2578840">
                <a:moveTo>
                  <a:pt x="0" y="0"/>
                </a:moveTo>
                <a:lnTo>
                  <a:pt x="3984029" y="0"/>
                </a:lnTo>
                <a:lnTo>
                  <a:pt x="3984029" y="2578840"/>
                </a:lnTo>
                <a:lnTo>
                  <a:pt x="0" y="25788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03890" y="181992"/>
            <a:ext cx="8444002" cy="133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75"/>
              </a:lnSpc>
            </a:pPr>
            <a:r>
              <a:rPr lang="en-US" sz="7537" spc="-37">
                <a:solidFill>
                  <a:srgbClr val="AF631D"/>
                </a:solidFill>
                <a:latin typeface="#9Slide05 IcielSanelma"/>
              </a:rPr>
              <a:t>2. Thực hành tiếng Việt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008719" y="1295711"/>
            <a:ext cx="9586707" cy="1517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51"/>
              </a:lnSpc>
            </a:pPr>
            <a:r>
              <a:rPr lang="en-US" sz="8556" spc="-42">
                <a:solidFill>
                  <a:srgbClr val="804E1C"/>
                </a:solidFill>
                <a:latin typeface="#9Slide05 IcielSanelma"/>
              </a:rPr>
              <a:t>Thảo luận nhóm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78549" y="6808944"/>
            <a:ext cx="13487726" cy="133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99"/>
              </a:lnSpc>
              <a:spcBef>
                <a:spcPct val="0"/>
              </a:spcBef>
            </a:pPr>
            <a:r>
              <a:rPr lang="en-US" sz="3999">
                <a:solidFill>
                  <a:srgbClr val="8A531C"/>
                </a:solidFill>
                <a:latin typeface="Roboto Condensed"/>
              </a:rPr>
              <a:t>Trao đổi về những lỗi chính tả thường gặp và thử xác định lí do của việc mắc những lỗi đó</a:t>
            </a:r>
          </a:p>
        </p:txBody>
      </p:sp>
      <p:sp>
        <p:nvSpPr>
          <p:cNvPr id="18" name="Freeform 18"/>
          <p:cNvSpPr/>
          <p:nvPr/>
        </p:nvSpPr>
        <p:spPr>
          <a:xfrm>
            <a:off x="4936790" y="1514786"/>
            <a:ext cx="8027880" cy="8017845"/>
          </a:xfrm>
          <a:custGeom>
            <a:avLst/>
            <a:gdLst/>
            <a:ahLst/>
            <a:cxnLst/>
            <a:rect l="l" t="t" r="r" b="b"/>
            <a:pathLst>
              <a:path w="8027880" h="8017845">
                <a:moveTo>
                  <a:pt x="0" y="0"/>
                </a:moveTo>
                <a:lnTo>
                  <a:pt x="8027880" y="0"/>
                </a:lnTo>
                <a:lnTo>
                  <a:pt x="8027880" y="8017845"/>
                </a:lnTo>
                <a:lnTo>
                  <a:pt x="0" y="801784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14000"/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-1191807" y="6546667"/>
            <a:ext cx="7314951" cy="11614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4"/>
              </a:lnSpc>
            </a:pPr>
            <a:r>
              <a:rPr lang="en-US" sz="6529" spc="-32">
                <a:solidFill>
                  <a:srgbClr val="FAF5EB"/>
                </a:solidFill>
                <a:latin typeface="#9Slide05 IcielSanelma"/>
              </a:rPr>
              <a:t>Nhóm 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1245</Words>
  <Application>Microsoft Office PowerPoint</Application>
  <PresentationFormat>Custom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Roboto Condensed Italics</vt:lpstr>
      <vt:lpstr>#9Slide06 FS Playlist Script</vt:lpstr>
      <vt:lpstr>Roboto Condensed Bold</vt:lpstr>
      <vt:lpstr>#9Slide05 IcielSanelma</vt:lpstr>
      <vt:lpstr>Calibri</vt:lpstr>
      <vt:lpstr>Roboto Condensed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9KN_B3_THTV_Chu Nom, chu Quoc ngu</dc:title>
  <dc:creator>DELL</dc:creator>
  <cp:lastModifiedBy>LAPTOP</cp:lastModifiedBy>
  <cp:revision>10</cp:revision>
  <dcterms:created xsi:type="dcterms:W3CDTF">2006-08-16T00:00:00Z</dcterms:created>
  <dcterms:modified xsi:type="dcterms:W3CDTF">2025-05-11T04:18:24Z</dcterms:modified>
  <dc:identifier>DAGJlr0qWgA</dc:identifier>
</cp:coreProperties>
</file>