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Lst>
  <p:sldSz cx="18288000" cy="10287000"/>
  <p:notesSz cx="6858000" cy="9144000"/>
  <p:embeddedFontLst>
    <p:embeddedFont>
      <p:font typeface="#9Slide05 SVNStandly" panose="020B0604020202020204" charset="0"/>
      <p:regular r:id="rId53"/>
    </p:embeddedFont>
    <p:embeddedFont>
      <p:font typeface="UTM ThuPhap Thien An" panose="020B0604020202020204"/>
      <p:regular r:id="rId54"/>
    </p:embeddedFont>
    <p:embeddedFont>
      <p:font typeface="ThuphapCongthuy" panose="020B0604020202020204"/>
      <p:regular r:id="rId55"/>
    </p:embeddedFont>
    <p:embeddedFont>
      <p:font typeface="Roboto Condensed Bold" panose="020B0604020202020204" charset="0"/>
      <p:regular r:id="rId56"/>
    </p:embeddedFont>
    <p:embeddedFont>
      <p:font typeface="Roboto Condensed" panose="020B0604020202020204" charset="0"/>
      <p:regular r:id="rId57"/>
      <p:bold r:id="rId58"/>
      <p:italic r:id="rId59"/>
      <p:boldItalic r:id="rId60"/>
    </p:embeddedFont>
    <p:embeddedFont>
      <p:font typeface="Roboto Condensed Bold Italics" panose="020B0604020202020204" charset="0"/>
      <p:regular r:id="rId61"/>
    </p:embeddedFont>
    <p:embeddedFont>
      <p:font typeface="Calibri" panose="020F0502020204030204" pitchFamily="34" charset="0"/>
      <p:regular r:id="rId62"/>
      <p:bold r:id="rId63"/>
      <p:italic r:id="rId64"/>
      <p:boldItalic r:id="rId65"/>
    </p:embeddedFont>
    <p:embeddedFont>
      <p:font typeface="#9Slide05 IcielSanelma" panose="020B0604020202020204" charset="0"/>
      <p:regular r:id="rId66"/>
    </p:embeddedFont>
    <p:embeddedFont>
      <p:font typeface="Roboto Condensed Italics" panose="020B0604020202020204" charset="0"/>
      <p:regular r:id="rId6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4" d="100"/>
          <a:sy n="44" d="100"/>
        </p:scale>
        <p:origin x="-876"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1.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font" Target="fonts/font12.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font" Target="fonts/font15.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8.fntdata"/><Relationship Id="rId65"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5/11/2025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5/11/2025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5/11/2025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png"/><Relationship Id="rId7" Type="http://schemas.openxmlformats.org/officeDocument/2006/relationships/image" Target="../media/image6.sv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7.png"/><Relationship Id="rId5" Type="http://schemas.openxmlformats.org/officeDocument/2006/relationships/image" Target="../media/image3.png"/><Relationship Id="rId10" Type="http://schemas.openxmlformats.org/officeDocument/2006/relationships/image" Target="../media/image6.png"/><Relationship Id="rId4" Type="http://schemas.openxmlformats.org/officeDocument/2006/relationships/image" Target="../media/image3.svg"/><Relationship Id="rId9" Type="http://schemas.openxmlformats.org/officeDocument/2006/relationships/image" Target="../media/image8.svg"/></Relationships>
</file>

<file path=ppt/slides/_rels/slide10.xml.rels><?xml version="1.0" encoding="UTF-8" standalone="yes"?>
<Relationships xmlns="http://schemas.openxmlformats.org/package/2006/relationships"><Relationship Id="rId8" Type="http://schemas.openxmlformats.org/officeDocument/2006/relationships/image" Target="../media/image35.jpeg"/><Relationship Id="rId13" Type="http://schemas.openxmlformats.org/officeDocument/2006/relationships/image" Target="../media/image10.png"/><Relationship Id="rId3" Type="http://schemas.openxmlformats.org/officeDocument/2006/relationships/slideLayout" Target="../slideLayouts/slideLayout7.xml"/><Relationship Id="rId7" Type="http://schemas.openxmlformats.org/officeDocument/2006/relationships/image" Target="../media/image57.svg"/><Relationship Id="rId12" Type="http://schemas.openxmlformats.org/officeDocument/2006/relationships/image" Target="../media/image35.sv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34.png"/><Relationship Id="rId11" Type="http://schemas.openxmlformats.org/officeDocument/2006/relationships/image" Target="../media/image21.png"/><Relationship Id="rId5" Type="http://schemas.openxmlformats.org/officeDocument/2006/relationships/image" Target="../media/image3.png"/><Relationship Id="rId10" Type="http://schemas.openxmlformats.org/officeDocument/2006/relationships/image" Target="../media/image33.svg"/><Relationship Id="rId4" Type="http://schemas.openxmlformats.org/officeDocument/2006/relationships/image" Target="../media/image33.png"/><Relationship Id="rId9" Type="http://schemas.openxmlformats.org/officeDocument/2006/relationships/image" Target="../media/image20.png"/><Relationship Id="rId14" Type="http://schemas.openxmlformats.org/officeDocument/2006/relationships/image" Target="../media/image16.svg"/></Relationships>
</file>

<file path=ppt/slides/_rels/slide11.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40.png"/><Relationship Id="rId3" Type="http://schemas.openxmlformats.org/officeDocument/2006/relationships/image" Target="../media/image36.png"/><Relationship Id="rId7" Type="http://schemas.openxmlformats.org/officeDocument/2006/relationships/image" Target="../media/image5.png"/><Relationship Id="rId12"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11" Type="http://schemas.openxmlformats.org/officeDocument/2006/relationships/image" Target="../media/image39.png"/><Relationship Id="rId5" Type="http://schemas.openxmlformats.org/officeDocument/2006/relationships/image" Target="../media/image37.png"/><Relationship Id="rId10" Type="http://schemas.openxmlformats.org/officeDocument/2006/relationships/image" Target="../media/image64.svg"/><Relationship Id="rId4" Type="http://schemas.openxmlformats.org/officeDocument/2006/relationships/image" Target="../media/image60.svg"/><Relationship Id="rId9" Type="http://schemas.openxmlformats.org/officeDocument/2006/relationships/image" Target="../media/image38.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2.png"/><Relationship Id="rId7" Type="http://schemas.openxmlformats.org/officeDocument/2006/relationships/image" Target="../media/image33.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16.svg"/><Relationship Id="rId5" Type="http://schemas.openxmlformats.org/officeDocument/2006/relationships/image" Target="../media/image43.png"/><Relationship Id="rId10" Type="http://schemas.openxmlformats.org/officeDocument/2006/relationships/image" Target="../media/image10.png"/><Relationship Id="rId4" Type="http://schemas.openxmlformats.org/officeDocument/2006/relationships/image" Target="../media/image69.svg"/><Relationship Id="rId9" Type="http://schemas.openxmlformats.org/officeDocument/2006/relationships/image" Target="../media/image35.svg"/></Relationships>
</file>

<file path=ppt/slides/_rels/slide13.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5.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33.sv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8" Type="http://schemas.openxmlformats.org/officeDocument/2006/relationships/image" Target="../media/image8.svg"/><Relationship Id="rId13" Type="http://schemas.openxmlformats.org/officeDocument/2006/relationships/image" Target="../media/image45.png"/><Relationship Id="rId3" Type="http://schemas.openxmlformats.org/officeDocument/2006/relationships/image" Target="../media/image36.png"/><Relationship Id="rId7" Type="http://schemas.openxmlformats.org/officeDocument/2006/relationships/image" Target="../media/image5.png"/><Relationship Id="rId12" Type="http://schemas.openxmlformats.org/officeDocument/2006/relationships/image" Target="../media/image3.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11" Type="http://schemas.openxmlformats.org/officeDocument/2006/relationships/image" Target="../media/image39.png"/><Relationship Id="rId5" Type="http://schemas.openxmlformats.org/officeDocument/2006/relationships/image" Target="../media/image37.png"/><Relationship Id="rId10" Type="http://schemas.openxmlformats.org/officeDocument/2006/relationships/image" Target="../media/image64.svg"/><Relationship Id="rId4" Type="http://schemas.openxmlformats.org/officeDocument/2006/relationships/image" Target="../media/image60.svg"/><Relationship Id="rId9" Type="http://schemas.openxmlformats.org/officeDocument/2006/relationships/image" Target="../media/image38.png"/><Relationship Id="rId14" Type="http://schemas.openxmlformats.org/officeDocument/2006/relationships/image" Target="../media/image73.svg"/></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5.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33.sv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5.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33.sv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5.svg"/><Relationship Id="rId2" Type="http://schemas.openxmlformats.org/officeDocument/2006/relationships/image" Target="../media/image41.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33.sv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35.svg"/><Relationship Id="rId2" Type="http://schemas.openxmlformats.org/officeDocument/2006/relationships/image" Target="../media/image46.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33.sv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37.png"/><Relationship Id="rId10" Type="http://schemas.openxmlformats.org/officeDocument/2006/relationships/image" Target="../media/image47.png"/><Relationship Id="rId4" Type="http://schemas.openxmlformats.org/officeDocument/2006/relationships/image" Target="../media/image60.svg"/><Relationship Id="rId9" Type="http://schemas.openxmlformats.org/officeDocument/2006/relationships/image" Target="../media/image3.png"/></Relationships>
</file>

<file path=ppt/slides/_rels/slide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8.png"/><Relationship Id="rId7" Type="http://schemas.openxmlformats.org/officeDocument/2006/relationships/image" Target="../media/image3.png"/><Relationship Id="rId12" Type="http://schemas.openxmlformats.org/officeDocument/2006/relationships/image" Target="../media/image1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svg"/><Relationship Id="rId11" Type="http://schemas.openxmlformats.org/officeDocument/2006/relationships/image" Target="../media/image7.png"/><Relationship Id="rId5" Type="http://schemas.openxmlformats.org/officeDocument/2006/relationships/image" Target="../media/image4.png"/><Relationship Id="rId10" Type="http://schemas.openxmlformats.org/officeDocument/2006/relationships/image" Target="../media/image6.png"/><Relationship Id="rId4" Type="http://schemas.openxmlformats.org/officeDocument/2006/relationships/image" Target="../media/image13.sv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37.png"/><Relationship Id="rId10" Type="http://schemas.openxmlformats.org/officeDocument/2006/relationships/image" Target="../media/image47.png"/><Relationship Id="rId4" Type="http://schemas.openxmlformats.org/officeDocument/2006/relationships/image" Target="../media/image60.svg"/><Relationship Id="rId9" Type="http://schemas.openxmlformats.org/officeDocument/2006/relationships/image" Target="../media/image3.png"/></Relationships>
</file>

<file path=ppt/slides/_rels/slide21.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37.png"/><Relationship Id="rId10" Type="http://schemas.openxmlformats.org/officeDocument/2006/relationships/image" Target="../media/image47.png"/><Relationship Id="rId4" Type="http://schemas.openxmlformats.org/officeDocument/2006/relationships/image" Target="../media/image60.svg"/><Relationship Id="rId9" Type="http://schemas.openxmlformats.org/officeDocument/2006/relationships/image" Target="../media/image3.png"/></Relationships>
</file>

<file path=ppt/slides/_rels/slide22.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8.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78.svg"/><Relationship Id="rId4" Type="http://schemas.openxmlformats.org/officeDocument/2006/relationships/image" Target="../media/image49.png"/><Relationship Id="rId9" Type="http://schemas.openxmlformats.org/officeDocument/2006/relationships/image" Target="../media/image50.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48.pn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78.svg"/><Relationship Id="rId4" Type="http://schemas.openxmlformats.org/officeDocument/2006/relationships/image" Target="../media/image49.png"/><Relationship Id="rId9" Type="http://schemas.openxmlformats.org/officeDocument/2006/relationships/image" Target="../media/image6.svg"/></Relationships>
</file>

<file path=ppt/slides/_rels/slide24.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37.png"/><Relationship Id="rId10" Type="http://schemas.openxmlformats.org/officeDocument/2006/relationships/image" Target="../media/image47.png"/><Relationship Id="rId4" Type="http://schemas.openxmlformats.org/officeDocument/2006/relationships/image" Target="../media/image60.svg"/><Relationship Id="rId9" Type="http://schemas.openxmlformats.org/officeDocument/2006/relationships/image" Target="../media/image3.png"/></Relationships>
</file>

<file path=ppt/slides/_rels/slide25.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4.png"/><Relationship Id="rId12" Type="http://schemas.openxmlformats.org/officeDocument/2006/relationships/image" Target="../media/image83.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81.svg"/><Relationship Id="rId4" Type="http://schemas.openxmlformats.org/officeDocument/2006/relationships/image" Target="../media/image78.svg"/><Relationship Id="rId9" Type="http://schemas.openxmlformats.org/officeDocument/2006/relationships/image" Target="../media/image51.png"/><Relationship Id="rId14" Type="http://schemas.openxmlformats.org/officeDocument/2006/relationships/image" Target="../media/image85.svg"/></Relationships>
</file>

<file path=ppt/slides/_rels/slide26.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49.png"/><Relationship Id="rId7"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48.png"/><Relationship Id="rId10" Type="http://schemas.openxmlformats.org/officeDocument/2006/relationships/image" Target="../media/image87.svg"/><Relationship Id="rId4" Type="http://schemas.openxmlformats.org/officeDocument/2006/relationships/image" Target="../media/image78.sv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4.png"/><Relationship Id="rId12" Type="http://schemas.openxmlformats.org/officeDocument/2006/relationships/image" Target="../media/image83.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81.svg"/><Relationship Id="rId4" Type="http://schemas.openxmlformats.org/officeDocument/2006/relationships/image" Target="../media/image78.svg"/><Relationship Id="rId9" Type="http://schemas.openxmlformats.org/officeDocument/2006/relationships/image" Target="../media/image51.png"/><Relationship Id="rId14" Type="http://schemas.openxmlformats.org/officeDocument/2006/relationships/image" Target="../media/image85.svg"/></Relationships>
</file>

<file path=ppt/slides/_rels/slide28.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53.png"/><Relationship Id="rId3" Type="http://schemas.openxmlformats.org/officeDocument/2006/relationships/image" Target="../media/image49.png"/><Relationship Id="rId7" Type="http://schemas.openxmlformats.org/officeDocument/2006/relationships/image" Target="../media/image4.png"/><Relationship Id="rId12" Type="http://schemas.openxmlformats.org/officeDocument/2006/relationships/image" Target="../media/image83.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2.png"/><Relationship Id="rId5" Type="http://schemas.openxmlformats.org/officeDocument/2006/relationships/image" Target="../media/image48.png"/><Relationship Id="rId10" Type="http://schemas.openxmlformats.org/officeDocument/2006/relationships/image" Target="../media/image81.svg"/><Relationship Id="rId4" Type="http://schemas.openxmlformats.org/officeDocument/2006/relationships/image" Target="../media/image78.svg"/><Relationship Id="rId9" Type="http://schemas.openxmlformats.org/officeDocument/2006/relationships/image" Target="../media/image51.png"/><Relationship Id="rId14" Type="http://schemas.openxmlformats.org/officeDocument/2006/relationships/image" Target="../media/image85.svg"/></Relationships>
</file>

<file path=ppt/slides/_rels/slide2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8.png"/><Relationship Id="rId7" Type="http://schemas.openxmlformats.org/officeDocument/2006/relationships/image" Target="../media/image89.svg"/><Relationship Id="rId12" Type="http://schemas.openxmlformats.org/officeDocument/2006/relationships/image" Target="../media/image9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5.png"/><Relationship Id="rId11" Type="http://schemas.openxmlformats.org/officeDocument/2006/relationships/image" Target="../media/image56.png"/><Relationship Id="rId5" Type="http://schemas.openxmlformats.org/officeDocument/2006/relationships/image" Target="../media/image78.svg"/><Relationship Id="rId10" Type="http://schemas.openxmlformats.org/officeDocument/2006/relationships/image" Target="../media/image6.svg"/><Relationship Id="rId4" Type="http://schemas.openxmlformats.org/officeDocument/2006/relationships/image" Target="../media/image49.png"/><Relationship Id="rId9"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24.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14.png"/><Relationship Id="rId5" Type="http://schemas.openxmlformats.org/officeDocument/2006/relationships/image" Target="../media/image11.png"/><Relationship Id="rId15" Type="http://schemas.openxmlformats.org/officeDocument/2006/relationships/image" Target="../media/image27.sv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13.png"/><Relationship Id="rId14" Type="http://schemas.openxmlformats.org/officeDocument/2006/relationships/image" Target="../media/image16.png"/></Relationships>
</file>

<file path=ppt/slides/_rels/slide30.xml.rels><?xml version="1.0" encoding="UTF-8" standalone="yes"?>
<Relationships xmlns="http://schemas.openxmlformats.org/package/2006/relationships"><Relationship Id="rId8" Type="http://schemas.openxmlformats.org/officeDocument/2006/relationships/image" Target="../media/image6.svg"/><Relationship Id="rId13" Type="http://schemas.openxmlformats.org/officeDocument/2006/relationships/image" Target="../media/image57.png"/><Relationship Id="rId3" Type="http://schemas.openxmlformats.org/officeDocument/2006/relationships/image" Target="../media/image48.png"/><Relationship Id="rId7" Type="http://schemas.openxmlformats.org/officeDocument/2006/relationships/image" Target="../media/image4.png"/><Relationship Id="rId12" Type="http://schemas.openxmlformats.org/officeDocument/2006/relationships/image" Target="../media/image91.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6.png"/><Relationship Id="rId5" Type="http://schemas.openxmlformats.org/officeDocument/2006/relationships/image" Target="../media/image78.svg"/><Relationship Id="rId10" Type="http://schemas.openxmlformats.org/officeDocument/2006/relationships/image" Target="../media/image89.svg"/><Relationship Id="rId4" Type="http://schemas.openxmlformats.org/officeDocument/2006/relationships/image" Target="../media/image49.png"/><Relationship Id="rId9" Type="http://schemas.openxmlformats.org/officeDocument/2006/relationships/image" Target="../media/image55.png"/><Relationship Id="rId14" Type="http://schemas.openxmlformats.org/officeDocument/2006/relationships/image" Target="../media/image93.svg"/></Relationships>
</file>

<file path=ppt/slides/_rels/slide3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8.png"/><Relationship Id="rId7" Type="http://schemas.openxmlformats.org/officeDocument/2006/relationships/image" Target="../media/image89.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78.svg"/><Relationship Id="rId10" Type="http://schemas.openxmlformats.org/officeDocument/2006/relationships/image" Target="../media/image6.svg"/><Relationship Id="rId4" Type="http://schemas.openxmlformats.org/officeDocument/2006/relationships/image" Target="../media/image49.png"/><Relationship Id="rId9"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64.svg"/><Relationship Id="rId3" Type="http://schemas.openxmlformats.org/officeDocument/2006/relationships/image" Target="../media/image36.png"/><Relationship Id="rId7" Type="http://schemas.openxmlformats.org/officeDocument/2006/relationships/image" Target="../media/image38.pn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37.png"/><Relationship Id="rId10" Type="http://schemas.openxmlformats.org/officeDocument/2006/relationships/image" Target="../media/image47.png"/><Relationship Id="rId4" Type="http://schemas.openxmlformats.org/officeDocument/2006/relationships/image" Target="../media/image60.svg"/><Relationship Id="rId9"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7.xml"/><Relationship Id="rId5" Type="http://schemas.openxmlformats.org/officeDocument/2006/relationships/image" Target="../media/image91.svg"/><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61.png"/><Relationship Id="rId7" Type="http://schemas.openxmlformats.org/officeDocument/2006/relationships/image" Target="../media/image4.png"/><Relationship Id="rId12" Type="http://schemas.openxmlformats.org/officeDocument/2006/relationships/image" Target="../media/image83.sv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2.png"/><Relationship Id="rId5" Type="http://schemas.openxmlformats.org/officeDocument/2006/relationships/image" Target="../media/image32.png"/><Relationship Id="rId10" Type="http://schemas.openxmlformats.org/officeDocument/2006/relationships/image" Target="../media/image100.svg"/><Relationship Id="rId4" Type="http://schemas.openxmlformats.org/officeDocument/2006/relationships/image" Target="../media/image98.svg"/><Relationship Id="rId9" Type="http://schemas.openxmlformats.org/officeDocument/2006/relationships/image" Target="../media/image62.png"/></Relationships>
</file>

<file path=ppt/slides/_rels/slide35.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61.png"/><Relationship Id="rId7" Type="http://schemas.openxmlformats.org/officeDocument/2006/relationships/image" Target="../media/image4.pn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image" Target="../media/image98.sv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61.png"/><Relationship Id="rId7" Type="http://schemas.openxmlformats.org/officeDocument/2006/relationships/image" Target="../media/image102.sv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32.png"/><Relationship Id="rId10" Type="http://schemas.openxmlformats.org/officeDocument/2006/relationships/image" Target="../media/image6.svg"/><Relationship Id="rId4" Type="http://schemas.openxmlformats.org/officeDocument/2006/relationships/image" Target="../media/image98.svg"/><Relationship Id="rId9"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61.png"/><Relationship Id="rId7" Type="http://schemas.openxmlformats.org/officeDocument/2006/relationships/image" Target="../media/image4.pn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32.png"/><Relationship Id="rId4" Type="http://schemas.openxmlformats.org/officeDocument/2006/relationships/image" Target="../media/image98.svg"/></Relationships>
</file>

<file path=ppt/slides/_rels/slide38.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61.png"/><Relationship Id="rId7" Type="http://schemas.openxmlformats.org/officeDocument/2006/relationships/image" Target="../media/image4.png"/><Relationship Id="rId12" Type="http://schemas.openxmlformats.org/officeDocument/2006/relationships/image" Target="../media/image104.sv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64.png"/><Relationship Id="rId5" Type="http://schemas.openxmlformats.org/officeDocument/2006/relationships/image" Target="../media/image32.png"/><Relationship Id="rId10" Type="http://schemas.openxmlformats.org/officeDocument/2006/relationships/image" Target="../media/image100.svg"/><Relationship Id="rId4" Type="http://schemas.openxmlformats.org/officeDocument/2006/relationships/image" Target="../media/image98.svg"/><Relationship Id="rId9" Type="http://schemas.openxmlformats.org/officeDocument/2006/relationships/image" Target="../media/image62.png"/></Relationships>
</file>

<file path=ppt/slides/_rels/slide39.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61.png"/><Relationship Id="rId7" Type="http://schemas.openxmlformats.org/officeDocument/2006/relationships/image" Target="../media/image4.png"/><Relationship Id="rId12" Type="http://schemas.openxmlformats.org/officeDocument/2006/relationships/image" Target="../media/image83.sv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2.png"/><Relationship Id="rId5" Type="http://schemas.openxmlformats.org/officeDocument/2006/relationships/image" Target="../media/image32.png"/><Relationship Id="rId10" Type="http://schemas.openxmlformats.org/officeDocument/2006/relationships/image" Target="../media/image100.svg"/><Relationship Id="rId4" Type="http://schemas.openxmlformats.org/officeDocument/2006/relationships/image" Target="../media/image98.svg"/><Relationship Id="rId9" Type="http://schemas.openxmlformats.org/officeDocument/2006/relationships/image" Target="../media/image62.png"/></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8.png"/><Relationship Id="rId7" Type="http://schemas.openxmlformats.org/officeDocument/2006/relationships/image" Target="../media/image33.svg"/><Relationship Id="rId2" Type="http://schemas.openxmlformats.org/officeDocument/2006/relationships/image" Target="../media/image17.png"/><Relationship Id="rId1" Type="http://schemas.openxmlformats.org/officeDocument/2006/relationships/slideLayout" Target="../slideLayouts/slideLayout7.xml"/><Relationship Id="rId6" Type="http://schemas.openxmlformats.org/officeDocument/2006/relationships/image" Target="../media/image20.png"/><Relationship Id="rId11" Type="http://schemas.openxmlformats.org/officeDocument/2006/relationships/image" Target="../media/image16.svg"/><Relationship Id="rId5" Type="http://schemas.openxmlformats.org/officeDocument/2006/relationships/image" Target="../media/image31.svg"/><Relationship Id="rId10" Type="http://schemas.openxmlformats.org/officeDocument/2006/relationships/image" Target="../media/image10.png"/><Relationship Id="rId4" Type="http://schemas.openxmlformats.org/officeDocument/2006/relationships/image" Target="../media/image19.png"/><Relationship Id="rId9" Type="http://schemas.openxmlformats.org/officeDocument/2006/relationships/image" Target="../media/image35.svg"/></Relationships>
</file>

<file path=ppt/slides/_rels/slide40.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61.png"/><Relationship Id="rId7" Type="http://schemas.openxmlformats.org/officeDocument/2006/relationships/image" Target="../media/image4.png"/><Relationship Id="rId12" Type="http://schemas.openxmlformats.org/officeDocument/2006/relationships/image" Target="../media/image83.svg"/><Relationship Id="rId2" Type="http://schemas.openxmlformats.org/officeDocument/2006/relationships/image" Target="../media/image60.jpeg"/><Relationship Id="rId1" Type="http://schemas.openxmlformats.org/officeDocument/2006/relationships/slideLayout" Target="../slideLayouts/slideLayout7.xml"/><Relationship Id="rId6" Type="http://schemas.openxmlformats.org/officeDocument/2006/relationships/image" Target="../media/image3.png"/><Relationship Id="rId11" Type="http://schemas.openxmlformats.org/officeDocument/2006/relationships/image" Target="../media/image52.png"/><Relationship Id="rId5" Type="http://schemas.openxmlformats.org/officeDocument/2006/relationships/image" Target="../media/image32.png"/><Relationship Id="rId10" Type="http://schemas.openxmlformats.org/officeDocument/2006/relationships/image" Target="../media/image100.svg"/><Relationship Id="rId4" Type="http://schemas.openxmlformats.org/officeDocument/2006/relationships/image" Target="../media/image98.svg"/><Relationship Id="rId9" Type="http://schemas.openxmlformats.org/officeDocument/2006/relationships/image" Target="../media/image62.png"/></Relationships>
</file>

<file path=ppt/slides/_rels/slide41.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2.png"/><Relationship Id="rId7" Type="http://schemas.openxmlformats.org/officeDocument/2006/relationships/image" Target="../media/image19.png"/><Relationship Id="rId12" Type="http://schemas.openxmlformats.org/officeDocument/2006/relationships/image" Target="../media/image43.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39.svg"/><Relationship Id="rId11"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41.svg"/><Relationship Id="rId4" Type="http://schemas.openxmlformats.org/officeDocument/2006/relationships/image" Target="../media/image37.svg"/><Relationship Id="rId9"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69.png"/><Relationship Id="rId5" Type="http://schemas.openxmlformats.org/officeDocument/2006/relationships/image" Target="../media/image71.png"/><Relationship Id="rId4" Type="http://schemas.openxmlformats.org/officeDocument/2006/relationships/image" Target="../media/image111.svg"/></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49.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2.png"/><Relationship Id="rId7" Type="http://schemas.openxmlformats.org/officeDocument/2006/relationships/image" Target="../media/image19.png"/><Relationship Id="rId12" Type="http://schemas.openxmlformats.org/officeDocument/2006/relationships/image" Target="../media/image43.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39.svg"/><Relationship Id="rId11"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41.svg"/><Relationship Id="rId4" Type="http://schemas.openxmlformats.org/officeDocument/2006/relationships/image" Target="../media/image37.sv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2.png"/><Relationship Id="rId7" Type="http://schemas.openxmlformats.org/officeDocument/2006/relationships/image" Target="../media/image19.png"/><Relationship Id="rId12" Type="http://schemas.openxmlformats.org/officeDocument/2006/relationships/image" Target="../media/image43.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39.svg"/><Relationship Id="rId11"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41.svg"/><Relationship Id="rId4" Type="http://schemas.openxmlformats.org/officeDocument/2006/relationships/image" Target="../media/image37.svg"/><Relationship Id="rId9" Type="http://schemas.openxmlformats.org/officeDocument/2006/relationships/image" Target="../media/image24.png"/></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5.png"/><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111.svg"/></Relationships>
</file>

<file path=ppt/slides/_rels/slide51.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74.png"/><Relationship Id="rId3" Type="http://schemas.openxmlformats.org/officeDocument/2006/relationships/image" Target="../media/image22.png"/><Relationship Id="rId7" Type="http://schemas.openxmlformats.org/officeDocument/2006/relationships/image" Target="../media/image24.png"/><Relationship Id="rId12" Type="http://schemas.openxmlformats.org/officeDocument/2006/relationships/image" Target="../media/image43.svg"/><Relationship Id="rId2" Type="http://schemas.openxmlformats.org/officeDocument/2006/relationships/image" Target="../media/image9.jpeg"/><Relationship Id="rId16" Type="http://schemas.openxmlformats.org/officeDocument/2006/relationships/image" Target="../media/image119.svg"/><Relationship Id="rId1" Type="http://schemas.openxmlformats.org/officeDocument/2006/relationships/slideLayout" Target="../slideLayouts/slideLayout7.xml"/><Relationship Id="rId6" Type="http://schemas.openxmlformats.org/officeDocument/2006/relationships/image" Target="../media/image39.svg"/><Relationship Id="rId11" Type="http://schemas.openxmlformats.org/officeDocument/2006/relationships/image" Target="../media/image25.png"/><Relationship Id="rId5" Type="http://schemas.openxmlformats.org/officeDocument/2006/relationships/image" Target="../media/image23.png"/><Relationship Id="rId15" Type="http://schemas.openxmlformats.org/officeDocument/2006/relationships/image" Target="../media/image75.png"/><Relationship Id="rId10" Type="http://schemas.openxmlformats.org/officeDocument/2006/relationships/image" Target="../media/image115.svg"/><Relationship Id="rId4" Type="http://schemas.openxmlformats.org/officeDocument/2006/relationships/image" Target="../media/image37.svg"/><Relationship Id="rId9" Type="http://schemas.openxmlformats.org/officeDocument/2006/relationships/image" Target="../media/image73.png"/><Relationship Id="rId14" Type="http://schemas.openxmlformats.org/officeDocument/2006/relationships/image" Target="../media/image117.svg"/></Relationships>
</file>

<file path=ppt/slides/_rels/slide6.xml.rels><?xml version="1.0" encoding="UTF-8" standalone="yes"?>
<Relationships xmlns="http://schemas.openxmlformats.org/package/2006/relationships"><Relationship Id="rId8" Type="http://schemas.openxmlformats.org/officeDocument/2006/relationships/image" Target="../media/image33.svg"/><Relationship Id="rId3" Type="http://schemas.openxmlformats.org/officeDocument/2006/relationships/image" Target="../media/image27.png"/><Relationship Id="rId7" Type="http://schemas.openxmlformats.org/officeDocument/2006/relationships/image" Target="../media/image20.png"/><Relationship Id="rId12" Type="http://schemas.openxmlformats.org/officeDocument/2006/relationships/image" Target="../media/image16.sv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48.svg"/><Relationship Id="rId11" Type="http://schemas.openxmlformats.org/officeDocument/2006/relationships/image" Target="../media/image10.png"/><Relationship Id="rId5" Type="http://schemas.openxmlformats.org/officeDocument/2006/relationships/image" Target="../media/image28.png"/><Relationship Id="rId10" Type="http://schemas.openxmlformats.org/officeDocument/2006/relationships/image" Target="../media/image35.svg"/><Relationship Id="rId4" Type="http://schemas.openxmlformats.org/officeDocument/2006/relationships/image" Target="../media/image46.svg"/><Relationship Id="rId9" Type="http://schemas.openxmlformats.org/officeDocument/2006/relationships/image" Target="../media/image21.png"/></Relationships>
</file>

<file path=ppt/slides/_rels/slide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slideLayout" Target="../slideLayouts/slideLayout7.xml"/><Relationship Id="rId7" Type="http://schemas.openxmlformats.org/officeDocument/2006/relationships/image" Target="../media/image33.sv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0.png"/><Relationship Id="rId11" Type="http://schemas.openxmlformats.org/officeDocument/2006/relationships/image" Target="../media/image16.svg"/><Relationship Id="rId5" Type="http://schemas.openxmlformats.org/officeDocument/2006/relationships/image" Target="../media/image29.jpeg"/><Relationship Id="rId10" Type="http://schemas.openxmlformats.org/officeDocument/2006/relationships/image" Target="../media/image10.png"/><Relationship Id="rId4" Type="http://schemas.openxmlformats.org/officeDocument/2006/relationships/image" Target="../media/image26.png"/><Relationship Id="rId9" Type="http://schemas.openxmlformats.org/officeDocument/2006/relationships/image" Target="../media/image35.svg"/></Relationships>
</file>

<file path=ppt/slides/_rels/slide8.xml.rels><?xml version="1.0" encoding="UTF-8" standalone="yes"?>
<Relationships xmlns="http://schemas.openxmlformats.org/package/2006/relationships"><Relationship Id="rId8" Type="http://schemas.openxmlformats.org/officeDocument/2006/relationships/image" Target="../media/image53.svg"/><Relationship Id="rId13" Type="http://schemas.openxmlformats.org/officeDocument/2006/relationships/image" Target="../media/image4.png"/><Relationship Id="rId3" Type="http://schemas.openxmlformats.org/officeDocument/2006/relationships/image" Target="../media/image5.png"/><Relationship Id="rId7" Type="http://schemas.openxmlformats.org/officeDocument/2006/relationships/image" Target="../media/image31.png"/><Relationship Id="rId12" Type="http://schemas.openxmlformats.org/officeDocument/2006/relationships/image" Target="../media/image3.png"/><Relationship Id="rId2" Type="http://schemas.openxmlformats.org/officeDocument/2006/relationships/image" Target="../media/image26.png"/><Relationship Id="rId1" Type="http://schemas.openxmlformats.org/officeDocument/2006/relationships/slideLayout" Target="../slideLayouts/slideLayout7.xml"/><Relationship Id="rId6" Type="http://schemas.openxmlformats.org/officeDocument/2006/relationships/image" Target="../media/image51.svg"/><Relationship Id="rId11" Type="http://schemas.openxmlformats.org/officeDocument/2006/relationships/image" Target="../media/image32.png"/><Relationship Id="rId5" Type="http://schemas.openxmlformats.org/officeDocument/2006/relationships/image" Target="../media/image30.png"/><Relationship Id="rId10" Type="http://schemas.openxmlformats.org/officeDocument/2006/relationships/image" Target="../media/image35.svg"/><Relationship Id="rId4" Type="http://schemas.openxmlformats.org/officeDocument/2006/relationships/image" Target="../media/image8.svg"/><Relationship Id="rId9" Type="http://schemas.openxmlformats.org/officeDocument/2006/relationships/image" Target="../media/image21.png"/><Relationship Id="rId14" Type="http://schemas.openxmlformats.org/officeDocument/2006/relationships/image" Target="../media/image6.svg"/></Relationships>
</file>

<file path=ppt/slides/_rels/slide9.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22.png"/><Relationship Id="rId7" Type="http://schemas.openxmlformats.org/officeDocument/2006/relationships/image" Target="../media/image19.png"/><Relationship Id="rId12" Type="http://schemas.openxmlformats.org/officeDocument/2006/relationships/image" Target="../media/image43.svg"/><Relationship Id="rId2" Type="http://schemas.openxmlformats.org/officeDocument/2006/relationships/image" Target="../media/image9.jpeg"/><Relationship Id="rId1" Type="http://schemas.openxmlformats.org/officeDocument/2006/relationships/slideLayout" Target="../slideLayouts/slideLayout7.xml"/><Relationship Id="rId6" Type="http://schemas.openxmlformats.org/officeDocument/2006/relationships/image" Target="../media/image39.svg"/><Relationship Id="rId11" Type="http://schemas.openxmlformats.org/officeDocument/2006/relationships/image" Target="../media/image25.png"/><Relationship Id="rId5" Type="http://schemas.openxmlformats.org/officeDocument/2006/relationships/image" Target="../media/image23.png"/><Relationship Id="rId10" Type="http://schemas.openxmlformats.org/officeDocument/2006/relationships/image" Target="../media/image41.svg"/><Relationship Id="rId4" Type="http://schemas.openxmlformats.org/officeDocument/2006/relationships/image" Target="../media/image37.sv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71633" t="-45252"/>
            </a:stretch>
          </a:blipFill>
        </p:spPr>
      </p:sp>
      <p:sp>
        <p:nvSpPr>
          <p:cNvPr id="3" name="Freeform 3"/>
          <p:cNvSpPr/>
          <p:nvPr/>
        </p:nvSpPr>
        <p:spPr>
          <a:xfrm>
            <a:off x="9466739" y="-816381"/>
            <a:ext cx="13116531" cy="9849323"/>
          </a:xfrm>
          <a:custGeom>
            <a:avLst/>
            <a:gdLst/>
            <a:ahLst/>
            <a:cxnLst/>
            <a:rect l="l" t="t" r="r" b="b"/>
            <a:pathLst>
              <a:path w="13116531" h="9849323">
                <a:moveTo>
                  <a:pt x="0" y="0"/>
                </a:moveTo>
                <a:lnTo>
                  <a:pt x="13116532" y="0"/>
                </a:lnTo>
                <a:lnTo>
                  <a:pt x="13116532" y="9849322"/>
                </a:lnTo>
                <a:lnTo>
                  <a:pt x="0" y="984932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085817" y="7236560"/>
            <a:ext cx="22018212" cy="3050440"/>
          </a:xfrm>
          <a:custGeom>
            <a:avLst/>
            <a:gdLst/>
            <a:ahLst/>
            <a:cxnLst/>
            <a:rect l="l" t="t" r="r" b="b"/>
            <a:pathLst>
              <a:path w="22018212" h="3050440">
                <a:moveTo>
                  <a:pt x="0" y="0"/>
                </a:moveTo>
                <a:lnTo>
                  <a:pt x="22018212" y="0"/>
                </a:lnTo>
                <a:lnTo>
                  <a:pt x="22018212" y="3050440"/>
                </a:lnTo>
                <a:lnTo>
                  <a:pt x="0" y="3050440"/>
                </a:lnTo>
                <a:lnTo>
                  <a:pt x="0" y="0"/>
                </a:lnTo>
                <a:close/>
              </a:path>
            </a:pathLst>
          </a:custGeom>
          <a:blipFill>
            <a:blip r:embed="rId5"/>
            <a:stretch>
              <a:fillRect/>
            </a:stretch>
          </a:blipFill>
        </p:spPr>
      </p:sp>
      <p:sp>
        <p:nvSpPr>
          <p:cNvPr id="5" name="Freeform 5"/>
          <p:cNvSpPr/>
          <p:nvPr/>
        </p:nvSpPr>
        <p:spPr>
          <a:xfrm>
            <a:off x="-6321690" y="9032941"/>
            <a:ext cx="13663479" cy="3444335"/>
          </a:xfrm>
          <a:custGeom>
            <a:avLst/>
            <a:gdLst/>
            <a:ahLst/>
            <a:cxnLst/>
            <a:rect l="l" t="t" r="r" b="b"/>
            <a:pathLst>
              <a:path w="13663479" h="3444335">
                <a:moveTo>
                  <a:pt x="0" y="0"/>
                </a:moveTo>
                <a:lnTo>
                  <a:pt x="13663479" y="0"/>
                </a:lnTo>
                <a:lnTo>
                  <a:pt x="13663479" y="3444336"/>
                </a:lnTo>
                <a:lnTo>
                  <a:pt x="0" y="3444336"/>
                </a:lnTo>
                <a:lnTo>
                  <a:pt x="0" y="0"/>
                </a:lnTo>
                <a:close/>
              </a:path>
            </a:pathLst>
          </a:custGeom>
          <a:blipFill>
            <a:blip r:embed="rId6">
              <a:alphaModFix amt="79000"/>
              <a:extLst>
                <a:ext uri="{96DAC541-7B7A-43D3-8B79-37D633B846F1}">
                  <asvg:svgBlip xmlns:asvg="http://schemas.microsoft.com/office/drawing/2016/SVG/main" xmlns="" r:embed="rId7"/>
                </a:ext>
              </a:extLst>
            </a:blip>
            <a:stretch>
              <a:fillRect/>
            </a:stretch>
          </a:blipFill>
        </p:spPr>
      </p:sp>
      <p:sp>
        <p:nvSpPr>
          <p:cNvPr id="6" name="Freeform 6"/>
          <p:cNvSpPr/>
          <p:nvPr/>
        </p:nvSpPr>
        <p:spPr>
          <a:xfrm>
            <a:off x="-53479" y="2039549"/>
            <a:ext cx="13846919" cy="4973352"/>
          </a:xfrm>
          <a:custGeom>
            <a:avLst/>
            <a:gdLst/>
            <a:ahLst/>
            <a:cxnLst/>
            <a:rect l="l" t="t" r="r" b="b"/>
            <a:pathLst>
              <a:path w="13846919" h="4973352">
                <a:moveTo>
                  <a:pt x="0" y="0"/>
                </a:moveTo>
                <a:lnTo>
                  <a:pt x="13846920" y="0"/>
                </a:lnTo>
                <a:lnTo>
                  <a:pt x="13846920" y="4973352"/>
                </a:lnTo>
                <a:lnTo>
                  <a:pt x="0" y="497335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7" name="Freeform 7"/>
          <p:cNvSpPr/>
          <p:nvPr/>
        </p:nvSpPr>
        <p:spPr>
          <a:xfrm>
            <a:off x="309144" y="5405625"/>
            <a:ext cx="3298786" cy="2181322"/>
          </a:xfrm>
          <a:custGeom>
            <a:avLst/>
            <a:gdLst/>
            <a:ahLst/>
            <a:cxnLst/>
            <a:rect l="l" t="t" r="r" b="b"/>
            <a:pathLst>
              <a:path w="3298786" h="2181322">
                <a:moveTo>
                  <a:pt x="0" y="0"/>
                </a:moveTo>
                <a:lnTo>
                  <a:pt x="3298786" y="0"/>
                </a:lnTo>
                <a:lnTo>
                  <a:pt x="3298786" y="2181322"/>
                </a:lnTo>
                <a:lnTo>
                  <a:pt x="0" y="2181322"/>
                </a:lnTo>
                <a:lnTo>
                  <a:pt x="0" y="0"/>
                </a:lnTo>
                <a:close/>
              </a:path>
            </a:pathLst>
          </a:custGeom>
          <a:blipFill>
            <a:blip r:embed="rId10">
              <a:alphaModFix amt="85000"/>
            </a:blip>
            <a:stretch>
              <a:fillRect/>
            </a:stretch>
          </a:blipFill>
        </p:spPr>
      </p:sp>
      <p:sp>
        <p:nvSpPr>
          <p:cNvPr id="8" name="TextBox 8"/>
          <p:cNvSpPr txBox="1"/>
          <p:nvPr/>
        </p:nvSpPr>
        <p:spPr>
          <a:xfrm>
            <a:off x="767672" y="271270"/>
            <a:ext cx="6436230" cy="1362461"/>
          </a:xfrm>
          <a:prstGeom prst="rect">
            <a:avLst/>
          </a:prstGeom>
        </p:spPr>
        <p:txBody>
          <a:bodyPr lIns="0" tIns="0" rIns="0" bIns="0" rtlCol="0" anchor="t">
            <a:spAutoFit/>
          </a:bodyPr>
          <a:lstStyle/>
          <a:p>
            <a:pPr algn="ctr">
              <a:lnSpc>
                <a:spcPts val="11124"/>
              </a:lnSpc>
            </a:pPr>
            <a:r>
              <a:rPr lang="en-US" sz="7946" dirty="0">
                <a:solidFill>
                  <a:srgbClr val="4B3C3C"/>
                </a:solidFill>
                <a:latin typeface="ThuphapCongthuy"/>
              </a:rPr>
              <a:t>I. </a:t>
            </a:r>
            <a:r>
              <a:rPr lang="en-US" sz="7946" dirty="0" err="1">
                <a:solidFill>
                  <a:srgbClr val="4B3C3C"/>
                </a:solidFill>
                <a:latin typeface="ThuphapCongthuy"/>
              </a:rPr>
              <a:t>Chuẩn</a:t>
            </a:r>
            <a:r>
              <a:rPr lang="en-US" sz="7946" dirty="0">
                <a:solidFill>
                  <a:srgbClr val="4B3C3C"/>
                </a:solidFill>
                <a:latin typeface="ThuphapCongthuy"/>
              </a:rPr>
              <a:t> </a:t>
            </a:r>
            <a:r>
              <a:rPr lang="en-US" sz="7946" dirty="0" err="1">
                <a:solidFill>
                  <a:srgbClr val="4B3C3C"/>
                </a:solidFill>
                <a:latin typeface="ThuphapCongthuy"/>
              </a:rPr>
              <a:t>bị</a:t>
            </a:r>
            <a:r>
              <a:rPr lang="en-US" sz="7946" dirty="0">
                <a:solidFill>
                  <a:srgbClr val="4B3C3C"/>
                </a:solidFill>
                <a:latin typeface="ThuphapCongthuy"/>
              </a:rPr>
              <a:t> </a:t>
            </a:r>
            <a:r>
              <a:rPr lang="en-US" sz="7946" dirty="0" err="1">
                <a:solidFill>
                  <a:srgbClr val="4B3C3C"/>
                </a:solidFill>
                <a:latin typeface="ThuphapCongthuy"/>
              </a:rPr>
              <a:t>đọc</a:t>
            </a:r>
            <a:endParaRPr lang="en-US" sz="7946" dirty="0">
              <a:solidFill>
                <a:srgbClr val="4B3C3C"/>
              </a:solidFill>
              <a:latin typeface="ThuphapCongthuy"/>
            </a:endParaRPr>
          </a:p>
        </p:txBody>
      </p:sp>
      <p:sp>
        <p:nvSpPr>
          <p:cNvPr id="9" name="TextBox 9"/>
          <p:cNvSpPr txBox="1"/>
          <p:nvPr/>
        </p:nvSpPr>
        <p:spPr>
          <a:xfrm>
            <a:off x="1028700" y="3172315"/>
            <a:ext cx="11227600" cy="1872307"/>
          </a:xfrm>
          <a:prstGeom prst="rect">
            <a:avLst/>
          </a:prstGeom>
        </p:spPr>
        <p:txBody>
          <a:bodyPr lIns="0" tIns="0" rIns="0" bIns="0" rtlCol="0" anchor="t">
            <a:spAutoFit/>
          </a:bodyPr>
          <a:lstStyle/>
          <a:p>
            <a:pPr algn="ctr">
              <a:lnSpc>
                <a:spcPts val="7279"/>
              </a:lnSpc>
            </a:pPr>
            <a:r>
              <a:rPr lang="en-US" sz="5199" dirty="0" err="1">
                <a:solidFill>
                  <a:srgbClr val="5D4A1D"/>
                </a:solidFill>
                <a:latin typeface="#9Slide05 SVNStandly" pitchFamily="2" charset="0"/>
              </a:rPr>
              <a:t>Em</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hãy</a:t>
            </a:r>
            <a:r>
              <a:rPr lang="en-US" sz="5199" dirty="0">
                <a:solidFill>
                  <a:srgbClr val="5D4A1D"/>
                </a:solidFill>
                <a:latin typeface="#9Slide05 SVNStandly" pitchFamily="2" charset="0"/>
              </a:rPr>
              <a:t> chia </a:t>
            </a:r>
            <a:r>
              <a:rPr lang="en-US" sz="5199" dirty="0" err="1">
                <a:solidFill>
                  <a:srgbClr val="5D4A1D"/>
                </a:solidFill>
                <a:latin typeface="#9Slide05 SVNStandly" pitchFamily="2" charset="0"/>
              </a:rPr>
              <a:t>sẻ</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về</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nhân</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vật</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hoặc</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mẫu</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hình</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người</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anh</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hùng</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mà</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em</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yêu</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thích</a:t>
            </a:r>
            <a:r>
              <a:rPr lang="en-US" sz="5199" dirty="0">
                <a:solidFill>
                  <a:srgbClr val="5D4A1D"/>
                </a:solidFill>
                <a:latin typeface="#9Slide05 SVNStandly" pitchFamily="2" charset="0"/>
              </a:rPr>
              <a:t>.</a:t>
            </a:r>
          </a:p>
        </p:txBody>
      </p:sp>
      <p:sp>
        <p:nvSpPr>
          <p:cNvPr id="10" name="Freeform 10"/>
          <p:cNvSpPr/>
          <p:nvPr/>
        </p:nvSpPr>
        <p:spPr>
          <a:xfrm>
            <a:off x="6744691" y="8564832"/>
            <a:ext cx="13663479" cy="3444335"/>
          </a:xfrm>
          <a:custGeom>
            <a:avLst/>
            <a:gdLst/>
            <a:ahLst/>
            <a:cxnLst/>
            <a:rect l="l" t="t" r="r" b="b"/>
            <a:pathLst>
              <a:path w="13663479" h="3444335">
                <a:moveTo>
                  <a:pt x="0" y="0"/>
                </a:moveTo>
                <a:lnTo>
                  <a:pt x="13663480" y="0"/>
                </a:lnTo>
                <a:lnTo>
                  <a:pt x="13663480" y="3444336"/>
                </a:lnTo>
                <a:lnTo>
                  <a:pt x="0" y="3444336"/>
                </a:lnTo>
                <a:lnTo>
                  <a:pt x="0" y="0"/>
                </a:lnTo>
                <a:close/>
              </a:path>
            </a:pathLst>
          </a:custGeom>
          <a:blipFill>
            <a:blip r:embed="rId6">
              <a:alphaModFix amt="83000"/>
              <a:extLst>
                <a:ext uri="{96DAC541-7B7A-43D3-8B79-37D633B846F1}">
                  <asvg:svgBlip xmlns:asvg="http://schemas.microsoft.com/office/drawing/2016/SVG/main" xmlns="" r:embed="rId7"/>
                </a:ext>
              </a:extLst>
            </a:blip>
            <a:stretch>
              <a:fillRect/>
            </a:stretch>
          </a:blipFill>
        </p:spPr>
      </p:sp>
      <p:sp>
        <p:nvSpPr>
          <p:cNvPr id="11" name="Freeform 11"/>
          <p:cNvSpPr/>
          <p:nvPr/>
        </p:nvSpPr>
        <p:spPr>
          <a:xfrm>
            <a:off x="10327581" y="2552156"/>
            <a:ext cx="6931719" cy="8982789"/>
          </a:xfrm>
          <a:custGeom>
            <a:avLst/>
            <a:gdLst/>
            <a:ahLst/>
            <a:cxnLst/>
            <a:rect l="l" t="t" r="r" b="b"/>
            <a:pathLst>
              <a:path w="6931719" h="8982789">
                <a:moveTo>
                  <a:pt x="0" y="0"/>
                </a:moveTo>
                <a:lnTo>
                  <a:pt x="6931719" y="0"/>
                </a:lnTo>
                <a:lnTo>
                  <a:pt x="6931719" y="8982789"/>
                </a:lnTo>
                <a:lnTo>
                  <a:pt x="0" y="8982789"/>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4"/>
            <a:stretch>
              <a:fillRect l="-36165" t="-15235"/>
            </a:stretch>
          </a:blipFill>
        </p:spPr>
      </p:sp>
      <p:sp>
        <p:nvSpPr>
          <p:cNvPr id="3" name="Freeform 3"/>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5"/>
            <a:stretch>
              <a:fillRect/>
            </a:stretch>
          </a:blipFill>
        </p:spPr>
      </p:sp>
      <p:grpSp>
        <p:nvGrpSpPr>
          <p:cNvPr id="4" name="Group 4"/>
          <p:cNvGrpSpPr/>
          <p:nvPr/>
        </p:nvGrpSpPr>
        <p:grpSpPr>
          <a:xfrm>
            <a:off x="1065561" y="640209"/>
            <a:ext cx="15009159" cy="1128225"/>
            <a:chOff x="0" y="0"/>
            <a:chExt cx="3953029" cy="297146"/>
          </a:xfrm>
        </p:grpSpPr>
        <p:sp>
          <p:nvSpPr>
            <p:cNvPr id="5" name="Freeform 5"/>
            <p:cNvSpPr/>
            <p:nvPr/>
          </p:nvSpPr>
          <p:spPr>
            <a:xfrm>
              <a:off x="0" y="0"/>
              <a:ext cx="3953030" cy="297146"/>
            </a:xfrm>
            <a:custGeom>
              <a:avLst/>
              <a:gdLst/>
              <a:ahLst/>
              <a:cxnLst/>
              <a:rect l="l" t="t" r="r" b="b"/>
              <a:pathLst>
                <a:path w="3953030" h="297146">
                  <a:moveTo>
                    <a:pt x="26306" y="0"/>
                  </a:moveTo>
                  <a:lnTo>
                    <a:pt x="3926723" y="0"/>
                  </a:lnTo>
                  <a:cubicBezTo>
                    <a:pt x="3941252" y="0"/>
                    <a:pt x="3953030" y="11778"/>
                    <a:pt x="3953030" y="26306"/>
                  </a:cubicBezTo>
                  <a:lnTo>
                    <a:pt x="3953030" y="270839"/>
                  </a:lnTo>
                  <a:cubicBezTo>
                    <a:pt x="3953030" y="277816"/>
                    <a:pt x="3950258" y="284507"/>
                    <a:pt x="3945325" y="289441"/>
                  </a:cubicBezTo>
                  <a:cubicBezTo>
                    <a:pt x="3940391" y="294374"/>
                    <a:pt x="3933700" y="297146"/>
                    <a:pt x="3926723" y="297146"/>
                  </a:cubicBezTo>
                  <a:lnTo>
                    <a:pt x="26306" y="297146"/>
                  </a:lnTo>
                  <a:cubicBezTo>
                    <a:pt x="19330" y="297146"/>
                    <a:pt x="12638" y="294374"/>
                    <a:pt x="7705" y="289441"/>
                  </a:cubicBezTo>
                  <a:cubicBezTo>
                    <a:pt x="2772" y="284507"/>
                    <a:pt x="0" y="277816"/>
                    <a:pt x="0" y="270839"/>
                  </a:cubicBezTo>
                  <a:lnTo>
                    <a:pt x="0" y="26306"/>
                  </a:lnTo>
                  <a:cubicBezTo>
                    <a:pt x="0" y="19330"/>
                    <a:pt x="2772" y="12638"/>
                    <a:pt x="7705" y="7705"/>
                  </a:cubicBezTo>
                  <a:cubicBezTo>
                    <a:pt x="12638" y="2772"/>
                    <a:pt x="19330" y="0"/>
                    <a:pt x="26306" y="0"/>
                  </a:cubicBezTo>
                  <a:close/>
                </a:path>
              </a:pathLst>
            </a:custGeom>
            <a:solidFill>
              <a:srgbClr val="CFA954">
                <a:alpha val="50980"/>
              </a:srgbClr>
            </a:solidFill>
          </p:spPr>
        </p:sp>
        <p:sp>
          <p:nvSpPr>
            <p:cNvPr id="6" name="TextBox 6"/>
            <p:cNvSpPr txBox="1"/>
            <p:nvPr/>
          </p:nvSpPr>
          <p:spPr>
            <a:xfrm>
              <a:off x="0" y="-38100"/>
              <a:ext cx="3953029" cy="335246"/>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a:off x="632936" y="288967"/>
            <a:ext cx="1277640" cy="1425540"/>
          </a:xfrm>
          <a:custGeom>
            <a:avLst/>
            <a:gdLst/>
            <a:ahLst/>
            <a:cxnLst/>
            <a:rect l="l" t="t" r="r" b="b"/>
            <a:pathLst>
              <a:path w="1277640" h="1425540">
                <a:moveTo>
                  <a:pt x="0" y="0"/>
                </a:moveTo>
                <a:lnTo>
                  <a:pt x="1277640" y="0"/>
                </a:lnTo>
                <a:lnTo>
                  <a:pt x="1277640" y="1425540"/>
                </a:lnTo>
                <a:lnTo>
                  <a:pt x="0" y="1425540"/>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pic>
        <p:nvPicPr>
          <p:cNvPr id="8" name="Picture 8">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8"/>
          <a:srcRect/>
          <a:stretch>
            <a:fillRect/>
          </a:stretch>
        </p:blipFill>
        <p:spPr>
          <a:xfrm>
            <a:off x="2213280" y="2103910"/>
            <a:ext cx="13861439" cy="7797060"/>
          </a:xfrm>
          <a:prstGeom prst="rect">
            <a:avLst/>
          </a:prstGeom>
        </p:spPr>
      </p:pic>
      <p:sp>
        <p:nvSpPr>
          <p:cNvPr id="9" name="TextBox 9"/>
          <p:cNvSpPr txBox="1"/>
          <p:nvPr/>
        </p:nvSpPr>
        <p:spPr>
          <a:xfrm>
            <a:off x="4329918" y="776075"/>
            <a:ext cx="10933868" cy="770767"/>
          </a:xfrm>
          <a:prstGeom prst="rect">
            <a:avLst/>
          </a:prstGeom>
        </p:spPr>
        <p:txBody>
          <a:bodyPr lIns="0" tIns="0" rIns="0" bIns="0" rtlCol="0" anchor="t">
            <a:spAutoFit/>
          </a:bodyPr>
          <a:lstStyle/>
          <a:p>
            <a:pPr algn="ctr">
              <a:lnSpc>
                <a:spcPts val="6341"/>
              </a:lnSpc>
            </a:pPr>
            <a:r>
              <a:rPr lang="en-US" sz="4529">
                <a:solidFill>
                  <a:srgbClr val="54544F"/>
                </a:solidFill>
                <a:latin typeface="Roboto Condensed"/>
              </a:rPr>
              <a:t>Báo cáo sản phẩm (thực hiện trước ở nhà)</a:t>
            </a:r>
          </a:p>
        </p:txBody>
      </p:sp>
      <p:sp>
        <p:nvSpPr>
          <p:cNvPr id="10" name="Freeform 10"/>
          <p:cNvSpPr/>
          <p:nvPr/>
        </p:nvSpPr>
        <p:spPr>
          <a:xfrm>
            <a:off x="14665452" y="158524"/>
            <a:ext cx="5187697" cy="1945386"/>
          </a:xfrm>
          <a:custGeom>
            <a:avLst/>
            <a:gdLst/>
            <a:ahLst/>
            <a:cxnLst/>
            <a:rect l="l" t="t" r="r" b="b"/>
            <a:pathLst>
              <a:path w="5187697" h="1945386">
                <a:moveTo>
                  <a:pt x="0" y="0"/>
                </a:moveTo>
                <a:lnTo>
                  <a:pt x="5187696" y="0"/>
                </a:lnTo>
                <a:lnTo>
                  <a:pt x="5187696" y="1945386"/>
                </a:lnTo>
                <a:lnTo>
                  <a:pt x="0" y="1945386"/>
                </a:lnTo>
                <a:lnTo>
                  <a:pt x="0" y="0"/>
                </a:lnTo>
                <a:close/>
              </a:path>
            </a:pathLst>
          </a:custGeom>
          <a:blipFill>
            <a:blip r:embed="rId9">
              <a:alphaModFix amt="78000"/>
              <a:extLst>
                <a:ext uri="{96DAC541-7B7A-43D3-8B79-37D633B846F1}">
                  <asvg:svgBlip xmlns:asvg="http://schemas.microsoft.com/office/drawing/2016/SVG/main" xmlns="" r:embed="rId10"/>
                </a:ext>
              </a:extLst>
            </a:blip>
            <a:stretch>
              <a:fillRect/>
            </a:stretch>
          </a:blipFill>
        </p:spPr>
      </p:sp>
      <p:sp>
        <p:nvSpPr>
          <p:cNvPr id="11" name="Freeform 11"/>
          <p:cNvSpPr/>
          <p:nvPr/>
        </p:nvSpPr>
        <p:spPr>
          <a:xfrm flipH="1">
            <a:off x="15806758" y="1131217"/>
            <a:ext cx="3638015" cy="1493102"/>
          </a:xfrm>
          <a:custGeom>
            <a:avLst/>
            <a:gdLst/>
            <a:ahLst/>
            <a:cxnLst/>
            <a:rect l="l" t="t" r="r" b="b"/>
            <a:pathLst>
              <a:path w="3638015" h="1493102">
                <a:moveTo>
                  <a:pt x="3638015" y="0"/>
                </a:moveTo>
                <a:lnTo>
                  <a:pt x="0" y="0"/>
                </a:lnTo>
                <a:lnTo>
                  <a:pt x="0" y="1493102"/>
                </a:lnTo>
                <a:lnTo>
                  <a:pt x="3638015" y="1493102"/>
                </a:lnTo>
                <a:lnTo>
                  <a:pt x="3638015"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2" name="Freeform 12"/>
          <p:cNvSpPr/>
          <p:nvPr/>
        </p:nvSpPr>
        <p:spPr>
          <a:xfrm flipH="1">
            <a:off x="-2019906" y="8542397"/>
            <a:ext cx="5305684" cy="1989632"/>
          </a:xfrm>
          <a:custGeom>
            <a:avLst/>
            <a:gdLst/>
            <a:ahLst/>
            <a:cxnLst/>
            <a:rect l="l" t="t" r="r" b="b"/>
            <a:pathLst>
              <a:path w="5305684" h="1989632">
                <a:moveTo>
                  <a:pt x="5305684" y="0"/>
                </a:moveTo>
                <a:lnTo>
                  <a:pt x="0" y="0"/>
                </a:lnTo>
                <a:lnTo>
                  <a:pt x="0" y="1989632"/>
                </a:lnTo>
                <a:lnTo>
                  <a:pt x="5305684" y="1989632"/>
                </a:lnTo>
                <a:lnTo>
                  <a:pt x="5305684" y="0"/>
                </a:lnTo>
                <a:close/>
              </a:path>
            </a:pathLst>
          </a:custGeom>
          <a:blipFill>
            <a:blip r:embed="rId13">
              <a:alphaModFix amt="99000"/>
              <a:extLst>
                <a:ext uri="{96DAC541-7B7A-43D3-8B79-37D633B846F1}">
                  <asvg:svgBlip xmlns:asvg="http://schemas.microsoft.com/office/drawing/2016/SVG/main" xmlns="" r:embed="rId14"/>
                </a:ext>
              </a:extLst>
            </a:blip>
            <a:stretch>
              <a:fillRect/>
            </a:stretch>
          </a:blipFill>
        </p:spPr>
      </p:sp>
      <p:sp>
        <p:nvSpPr>
          <p:cNvPr id="13" name="TextBox 13"/>
          <p:cNvSpPr txBox="1"/>
          <p:nvPr/>
        </p:nvSpPr>
        <p:spPr>
          <a:xfrm>
            <a:off x="1366284" y="319328"/>
            <a:ext cx="3838988" cy="1395179"/>
          </a:xfrm>
          <a:prstGeom prst="rect">
            <a:avLst/>
          </a:prstGeom>
        </p:spPr>
        <p:txBody>
          <a:bodyPr lIns="0" tIns="0" rIns="0" bIns="0" rtlCol="0" anchor="t">
            <a:spAutoFit/>
          </a:bodyPr>
          <a:lstStyle/>
          <a:p>
            <a:pPr algn="ctr">
              <a:lnSpc>
                <a:spcPts val="10741"/>
              </a:lnSpc>
            </a:pPr>
            <a:r>
              <a:rPr lang="en-US" sz="7672">
                <a:solidFill>
                  <a:srgbClr val="863D3D"/>
                </a:solidFill>
                <a:latin typeface="#9Slide05 IcielSanelma"/>
              </a:rPr>
              <a:t>Nhiệm vụ 1.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video>
              <p:cMediaNode vol="100000">
                <p:cTn id="2" fill="hold" display="0">
                  <p:stCondLst>
                    <p:cond delay="indefinite"/>
                  </p:stCondLst>
                </p:cTn>
                <p:tgtEl>
                  <p:spTgt spid="8"/>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1766724" y="2202406"/>
            <a:ext cx="6683358" cy="2444995"/>
          </a:xfrm>
          <a:custGeom>
            <a:avLst/>
            <a:gdLst/>
            <a:ahLst/>
            <a:cxnLst/>
            <a:rect l="l" t="t" r="r" b="b"/>
            <a:pathLst>
              <a:path w="6683358" h="2444995">
                <a:moveTo>
                  <a:pt x="0" y="0"/>
                </a:moveTo>
                <a:lnTo>
                  <a:pt x="6683357" y="0"/>
                </a:lnTo>
                <a:lnTo>
                  <a:pt x="6683357" y="2444994"/>
                </a:lnTo>
                <a:lnTo>
                  <a:pt x="0" y="244499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4165088" y="1942657"/>
            <a:ext cx="15061218" cy="5409487"/>
          </a:xfrm>
          <a:custGeom>
            <a:avLst/>
            <a:gdLst/>
            <a:ahLst/>
            <a:cxnLst/>
            <a:rect l="l" t="t" r="r" b="b"/>
            <a:pathLst>
              <a:path w="15061218" h="5409487">
                <a:moveTo>
                  <a:pt x="0" y="0"/>
                </a:moveTo>
                <a:lnTo>
                  <a:pt x="15061218" y="0"/>
                </a:lnTo>
                <a:lnTo>
                  <a:pt x="15061218" y="5409487"/>
                </a:lnTo>
                <a:lnTo>
                  <a:pt x="0" y="5409487"/>
                </a:lnTo>
                <a:lnTo>
                  <a:pt x="0" y="0"/>
                </a:lnTo>
                <a:close/>
              </a:path>
            </a:pathLst>
          </a:custGeom>
          <a:blipFill>
            <a:blip r:embed="rId7">
              <a:alphaModFix amt="75000"/>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0" y="3424903"/>
            <a:ext cx="6293915" cy="5833397"/>
          </a:xfrm>
          <a:custGeom>
            <a:avLst/>
            <a:gdLst/>
            <a:ahLst/>
            <a:cxnLst/>
            <a:rect l="l" t="t" r="r" b="b"/>
            <a:pathLst>
              <a:path w="6293915" h="5833397">
                <a:moveTo>
                  <a:pt x="0" y="0"/>
                </a:moveTo>
                <a:lnTo>
                  <a:pt x="6293915" y="0"/>
                </a:lnTo>
                <a:lnTo>
                  <a:pt x="6293915" y="5833397"/>
                </a:lnTo>
                <a:lnTo>
                  <a:pt x="0" y="5833397"/>
                </a:lnTo>
                <a:lnTo>
                  <a:pt x="0" y="0"/>
                </a:lnTo>
                <a:close/>
              </a:path>
            </a:pathLst>
          </a:custGeom>
          <a:blipFill>
            <a:blip r:embed="rId11"/>
            <a:stretch>
              <a:fillRect l="-7631" t="-494" b="-494"/>
            </a:stretch>
          </a:blipFill>
        </p:spPr>
      </p:sp>
      <p:sp>
        <p:nvSpPr>
          <p:cNvPr id="8" name="Freeform 8"/>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12"/>
            <a:stretch>
              <a:fillRect/>
            </a:stretch>
          </a:blipFill>
        </p:spPr>
      </p:sp>
      <p:sp>
        <p:nvSpPr>
          <p:cNvPr id="9" name="TextBox 9"/>
          <p:cNvSpPr txBox="1"/>
          <p:nvPr/>
        </p:nvSpPr>
        <p:spPr>
          <a:xfrm>
            <a:off x="5105783" y="3192808"/>
            <a:ext cx="12412046" cy="2298358"/>
          </a:xfrm>
          <a:prstGeom prst="rect">
            <a:avLst/>
          </a:prstGeom>
        </p:spPr>
        <p:txBody>
          <a:bodyPr lIns="0" tIns="0" rIns="0" bIns="0" rtlCol="0" anchor="t">
            <a:spAutoFit/>
          </a:bodyPr>
          <a:lstStyle/>
          <a:p>
            <a:pPr algn="ctr">
              <a:lnSpc>
                <a:spcPts val="6143"/>
              </a:lnSpc>
            </a:pPr>
            <a:r>
              <a:rPr lang="en-US" sz="4388">
                <a:solidFill>
                  <a:srgbClr val="000000"/>
                </a:solidFill>
                <a:latin typeface="Roboto Condensed"/>
              </a:rPr>
              <a:t>Dựa vào chú thích SGK Tr.74 và phần tìm hiểu ở nhà hãy giới thiệu nhanh hiểu biết của em về tác giả và văn bản </a:t>
            </a:r>
            <a:r>
              <a:rPr lang="en-US" sz="4388">
                <a:solidFill>
                  <a:srgbClr val="000000"/>
                </a:solidFill>
                <a:latin typeface="Roboto Condensed Italics"/>
              </a:rPr>
              <a:t>Lục Vân Tiên cứu Kiều Nguyệt Nga </a:t>
            </a:r>
          </a:p>
        </p:txBody>
      </p:sp>
      <p:sp>
        <p:nvSpPr>
          <p:cNvPr id="10" name="TextBox 10"/>
          <p:cNvSpPr txBox="1"/>
          <p:nvPr/>
        </p:nvSpPr>
        <p:spPr>
          <a:xfrm>
            <a:off x="545185" y="398430"/>
            <a:ext cx="10766620" cy="1202105"/>
          </a:xfrm>
          <a:prstGeom prst="rect">
            <a:avLst/>
          </a:prstGeom>
        </p:spPr>
        <p:txBody>
          <a:bodyPr lIns="0" tIns="0" rIns="0" bIns="0" rtlCol="0" anchor="t">
            <a:spAutoFit/>
          </a:bodyPr>
          <a:lstStyle/>
          <a:p>
            <a:pPr algn="ctr">
              <a:lnSpc>
                <a:spcPts val="9867"/>
              </a:lnSpc>
            </a:pPr>
            <a:r>
              <a:rPr lang="en-US" sz="7048" spc="444">
                <a:solidFill>
                  <a:srgbClr val="4B3C3C"/>
                </a:solidFill>
                <a:latin typeface="ThuphapCongthuy"/>
              </a:rPr>
              <a:t>III. Khám phá văn bản</a:t>
            </a:r>
          </a:p>
        </p:txBody>
      </p:sp>
      <p:sp>
        <p:nvSpPr>
          <p:cNvPr id="11" name="Freeform 11"/>
          <p:cNvSpPr/>
          <p:nvPr/>
        </p:nvSpPr>
        <p:spPr>
          <a:xfrm flipH="1">
            <a:off x="-445565" y="3424903"/>
            <a:ext cx="7254811" cy="7254811"/>
          </a:xfrm>
          <a:custGeom>
            <a:avLst/>
            <a:gdLst/>
            <a:ahLst/>
            <a:cxnLst/>
            <a:rect l="l" t="t" r="r" b="b"/>
            <a:pathLst>
              <a:path w="7254811" h="7254811">
                <a:moveTo>
                  <a:pt x="7254810" y="0"/>
                </a:moveTo>
                <a:lnTo>
                  <a:pt x="0" y="0"/>
                </a:lnTo>
                <a:lnTo>
                  <a:pt x="0" y="7254811"/>
                </a:lnTo>
                <a:lnTo>
                  <a:pt x="7254810" y="7254811"/>
                </a:lnTo>
                <a:lnTo>
                  <a:pt x="7254810" y="0"/>
                </a:lnTo>
                <a:close/>
              </a:path>
            </a:pathLst>
          </a:custGeom>
          <a:blipFill>
            <a:blip r:embed="rId13"/>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0" y="2762629"/>
            <a:ext cx="13359240" cy="5917030"/>
          </a:xfrm>
          <a:custGeom>
            <a:avLst/>
            <a:gdLst/>
            <a:ahLst/>
            <a:cxnLst/>
            <a:rect l="l" t="t" r="r" b="b"/>
            <a:pathLst>
              <a:path w="13359240" h="5917030">
                <a:moveTo>
                  <a:pt x="0" y="0"/>
                </a:moveTo>
                <a:lnTo>
                  <a:pt x="13359240" y="0"/>
                </a:lnTo>
                <a:lnTo>
                  <a:pt x="13359240" y="5917030"/>
                </a:lnTo>
                <a:lnTo>
                  <a:pt x="0" y="5917030"/>
                </a:lnTo>
                <a:lnTo>
                  <a:pt x="0" y="0"/>
                </a:lnTo>
                <a:close/>
              </a:path>
            </a:pathLst>
          </a:custGeom>
          <a:blipFill>
            <a:blip r:embed="rId3">
              <a:alphaModFix amt="86000"/>
              <a:extLst>
                <a:ext uri="{96DAC541-7B7A-43D3-8B79-37D633B846F1}">
                  <asvg:svgBlip xmlns:asvg="http://schemas.microsoft.com/office/drawing/2016/SVG/main" xmlns="" r:embed="rId4"/>
                </a:ext>
              </a:extLst>
            </a:blip>
            <a:stretch>
              <a:fillRect/>
            </a:stretch>
          </a:blipFill>
        </p:spPr>
      </p:sp>
      <p:grpSp>
        <p:nvGrpSpPr>
          <p:cNvPr id="4" name="Group 4"/>
          <p:cNvGrpSpPr/>
          <p:nvPr/>
        </p:nvGrpSpPr>
        <p:grpSpPr>
          <a:xfrm>
            <a:off x="11823199" y="2154029"/>
            <a:ext cx="6034289" cy="6712098"/>
            <a:chOff x="687070" y="247650"/>
            <a:chExt cx="11148060" cy="12400280"/>
          </a:xfrm>
        </p:grpSpPr>
        <p:sp>
          <p:nvSpPr>
            <p:cNvPr id="5" name="Freeform 5"/>
            <p:cNvSpPr/>
            <p:nvPr/>
          </p:nvSpPr>
          <p:spPr>
            <a:xfrm>
              <a:off x="0" y="0"/>
              <a:ext cx="11148060" cy="12400280"/>
            </a:xfrm>
            <a:custGeom>
              <a:avLst/>
              <a:gdLst/>
              <a:ahLst/>
              <a:cxnLst/>
              <a:rect l="l" t="t" r="r" b="b"/>
              <a:pathLst>
                <a:path w="11148060" h="12400280">
                  <a:moveTo>
                    <a:pt x="9215120" y="1497330"/>
                  </a:moveTo>
                  <a:cubicBezTo>
                    <a:pt x="8773160" y="972820"/>
                    <a:pt x="8234680" y="508000"/>
                    <a:pt x="7590790" y="252730"/>
                  </a:cubicBezTo>
                  <a:cubicBezTo>
                    <a:pt x="7132320" y="71120"/>
                    <a:pt x="6633210" y="0"/>
                    <a:pt x="6139180" y="6350"/>
                  </a:cubicBezTo>
                  <a:cubicBezTo>
                    <a:pt x="4053840" y="36830"/>
                    <a:pt x="2157730" y="1490980"/>
                    <a:pt x="1289050" y="3346450"/>
                  </a:cubicBezTo>
                  <a:cubicBezTo>
                    <a:pt x="527050" y="4977130"/>
                    <a:pt x="0" y="7792720"/>
                    <a:pt x="680720" y="9457690"/>
                  </a:cubicBezTo>
                  <a:cubicBezTo>
                    <a:pt x="1360170" y="11122660"/>
                    <a:pt x="2499360" y="12005310"/>
                    <a:pt x="4248150" y="12081510"/>
                  </a:cubicBezTo>
                  <a:cubicBezTo>
                    <a:pt x="7001510" y="12400280"/>
                    <a:pt x="9088120" y="10502900"/>
                    <a:pt x="10118090" y="8309610"/>
                  </a:cubicBezTo>
                  <a:cubicBezTo>
                    <a:pt x="11148061" y="6116320"/>
                    <a:pt x="10782300" y="3361690"/>
                    <a:pt x="9215120" y="1497330"/>
                  </a:cubicBezTo>
                  <a:close/>
                </a:path>
              </a:pathLst>
            </a:custGeom>
            <a:blipFill>
              <a:blip r:embed="rId5"/>
              <a:stretch>
                <a:fillRect t="-2637" b="-11112"/>
              </a:stretch>
            </a:blipFill>
          </p:spPr>
        </p:sp>
      </p:grpSp>
      <p:sp>
        <p:nvSpPr>
          <p:cNvPr id="6" name="TextBox 6"/>
          <p:cNvSpPr txBox="1"/>
          <p:nvPr/>
        </p:nvSpPr>
        <p:spPr>
          <a:xfrm>
            <a:off x="351552" y="-88965"/>
            <a:ext cx="9601208" cy="1117665"/>
          </a:xfrm>
          <a:prstGeom prst="rect">
            <a:avLst/>
          </a:prstGeom>
        </p:spPr>
        <p:txBody>
          <a:bodyPr lIns="0" tIns="0" rIns="0" bIns="0" rtlCol="0" anchor="t">
            <a:spAutoFit/>
          </a:bodyPr>
          <a:lstStyle/>
          <a:p>
            <a:pPr algn="ctr">
              <a:lnSpc>
                <a:spcPts val="9167"/>
              </a:lnSpc>
            </a:pPr>
            <a:r>
              <a:rPr lang="en-US" sz="6548" spc="412">
                <a:solidFill>
                  <a:srgbClr val="4B3C3C"/>
                </a:solidFill>
                <a:latin typeface="ThuphapCongthuy"/>
              </a:rPr>
              <a:t>III. Khám phá văn bản</a:t>
            </a:r>
          </a:p>
        </p:txBody>
      </p:sp>
      <p:sp>
        <p:nvSpPr>
          <p:cNvPr id="7" name="TextBox 7"/>
          <p:cNvSpPr txBox="1"/>
          <p:nvPr/>
        </p:nvSpPr>
        <p:spPr>
          <a:xfrm>
            <a:off x="1308316" y="1102202"/>
            <a:ext cx="10095833" cy="1000274"/>
          </a:xfrm>
          <a:prstGeom prst="rect">
            <a:avLst/>
          </a:prstGeom>
        </p:spPr>
        <p:txBody>
          <a:bodyPr lIns="0" tIns="0" rIns="0" bIns="0" rtlCol="0" anchor="t">
            <a:spAutoFit/>
          </a:bodyPr>
          <a:lstStyle/>
          <a:p>
            <a:pPr algn="ctr">
              <a:lnSpc>
                <a:spcPts val="7814"/>
              </a:lnSpc>
              <a:spcBef>
                <a:spcPct val="0"/>
              </a:spcBef>
            </a:pPr>
            <a:r>
              <a:rPr lang="en-US" sz="5581" dirty="0">
                <a:solidFill>
                  <a:srgbClr val="AF872D"/>
                </a:solidFill>
                <a:latin typeface="#9Slide05 SVNStandly" pitchFamily="2" charset="0"/>
              </a:rPr>
              <a:t>3.1. </a:t>
            </a:r>
            <a:r>
              <a:rPr lang="en-US" sz="5581" dirty="0" err="1">
                <a:solidFill>
                  <a:srgbClr val="AF872D"/>
                </a:solidFill>
                <a:latin typeface="#9Slide05 SVNStandly" pitchFamily="2" charset="0"/>
              </a:rPr>
              <a:t>Thông</a:t>
            </a:r>
            <a:r>
              <a:rPr lang="en-US" sz="5581" dirty="0">
                <a:solidFill>
                  <a:srgbClr val="AF872D"/>
                </a:solidFill>
                <a:latin typeface="#9Slide05 SVNStandly" pitchFamily="2" charset="0"/>
              </a:rPr>
              <a:t> tin </a:t>
            </a:r>
            <a:r>
              <a:rPr lang="en-US" sz="5581" dirty="0" err="1">
                <a:solidFill>
                  <a:srgbClr val="AF872D"/>
                </a:solidFill>
                <a:latin typeface="#9Slide05 SVNStandly" pitchFamily="2" charset="0"/>
              </a:rPr>
              <a:t>về</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giả</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phẩm</a:t>
            </a:r>
            <a:endParaRPr lang="en-US" sz="5581" dirty="0">
              <a:solidFill>
                <a:srgbClr val="AF872D"/>
              </a:solidFill>
              <a:latin typeface="#9Slide05 SVNStandly" pitchFamily="2" charset="0"/>
            </a:endParaRPr>
          </a:p>
        </p:txBody>
      </p:sp>
      <p:sp>
        <p:nvSpPr>
          <p:cNvPr id="8" name="TextBox 8"/>
          <p:cNvSpPr txBox="1"/>
          <p:nvPr/>
        </p:nvSpPr>
        <p:spPr>
          <a:xfrm>
            <a:off x="2263088" y="1954455"/>
            <a:ext cx="2824692" cy="1000274"/>
          </a:xfrm>
          <a:prstGeom prst="rect">
            <a:avLst/>
          </a:prstGeom>
        </p:spPr>
        <p:txBody>
          <a:bodyPr lIns="0" tIns="0" rIns="0" bIns="0" rtlCol="0" anchor="t">
            <a:spAutoFit/>
          </a:bodyPr>
          <a:lstStyle/>
          <a:p>
            <a:pPr algn="ctr">
              <a:lnSpc>
                <a:spcPts val="7814"/>
              </a:lnSpc>
              <a:spcBef>
                <a:spcPct val="0"/>
              </a:spcBef>
            </a:pPr>
            <a:r>
              <a:rPr lang="en-US" sz="5581" dirty="0">
                <a:solidFill>
                  <a:srgbClr val="6B7063"/>
                </a:solidFill>
                <a:latin typeface="#9Slide05 SVNStandly" pitchFamily="2" charset="0"/>
              </a:rPr>
              <a:t>a. </a:t>
            </a:r>
            <a:r>
              <a:rPr lang="en-US" sz="5581" dirty="0" err="1">
                <a:solidFill>
                  <a:srgbClr val="6B7063"/>
                </a:solidFill>
                <a:latin typeface="#9Slide05 SVNStandly" pitchFamily="2" charset="0"/>
              </a:rPr>
              <a:t>Tác</a:t>
            </a:r>
            <a:r>
              <a:rPr lang="en-US" sz="5581" dirty="0">
                <a:solidFill>
                  <a:srgbClr val="6B7063"/>
                </a:solidFill>
                <a:latin typeface="#9Slide05 SVNStandly" pitchFamily="2" charset="0"/>
              </a:rPr>
              <a:t> </a:t>
            </a:r>
            <a:r>
              <a:rPr lang="en-US" sz="5581" dirty="0" err="1">
                <a:solidFill>
                  <a:srgbClr val="6B7063"/>
                </a:solidFill>
                <a:latin typeface="#9Slide05 SVNStandly" pitchFamily="2" charset="0"/>
              </a:rPr>
              <a:t>giả</a:t>
            </a:r>
            <a:endParaRPr lang="en-US" sz="5581" dirty="0">
              <a:solidFill>
                <a:srgbClr val="6B7063"/>
              </a:solidFill>
              <a:latin typeface="#9Slide05 SVNStandly" pitchFamily="2" charset="0"/>
            </a:endParaRPr>
          </a:p>
        </p:txBody>
      </p:sp>
      <p:sp>
        <p:nvSpPr>
          <p:cNvPr id="9" name="TextBox 9"/>
          <p:cNvSpPr txBox="1"/>
          <p:nvPr/>
        </p:nvSpPr>
        <p:spPr>
          <a:xfrm>
            <a:off x="1577529" y="4298897"/>
            <a:ext cx="10022165" cy="2794000"/>
          </a:xfrm>
          <a:prstGeom prst="rect">
            <a:avLst/>
          </a:prstGeom>
        </p:spPr>
        <p:txBody>
          <a:bodyPr lIns="0" tIns="0" rIns="0" bIns="0" rtlCol="0" anchor="t">
            <a:spAutoFit/>
          </a:bodyPr>
          <a:lstStyle/>
          <a:p>
            <a:pPr algn="ctr">
              <a:lnSpc>
                <a:spcPts val="5599"/>
              </a:lnSpc>
              <a:spcBef>
                <a:spcPct val="0"/>
              </a:spcBef>
            </a:pPr>
            <a:r>
              <a:rPr lang="en-US" sz="3999">
                <a:solidFill>
                  <a:srgbClr val="000000"/>
                </a:solidFill>
                <a:latin typeface="Roboto Condensed"/>
              </a:rPr>
              <a:t>Nguyễn Đình Chiểu sáng tác với quan điểm lấy ngòi bút làm vũ khí chiến đấu:</a:t>
            </a:r>
            <a:r>
              <a:rPr lang="en-US" sz="3999">
                <a:solidFill>
                  <a:srgbClr val="AF872D"/>
                </a:solidFill>
                <a:latin typeface="Roboto Condensed Bold Italics"/>
              </a:rPr>
              <a:t> </a:t>
            </a:r>
            <a:r>
              <a:rPr lang="en-US" sz="3999">
                <a:solidFill>
                  <a:srgbClr val="58604C"/>
                </a:solidFill>
                <a:latin typeface="Roboto Condensed Bold Italics"/>
              </a:rPr>
              <a:t>“Chở bao nhiêu đạo thuyền không khẳm – Đâm mấy thằng gian bút chẳng tà”</a:t>
            </a:r>
          </a:p>
        </p:txBody>
      </p:sp>
      <p:sp>
        <p:nvSpPr>
          <p:cNvPr id="10" name="Freeform 10"/>
          <p:cNvSpPr/>
          <p:nvPr/>
        </p:nvSpPr>
        <p:spPr>
          <a:xfrm>
            <a:off x="13072958" y="219932"/>
            <a:ext cx="5848111" cy="2193042"/>
          </a:xfrm>
          <a:custGeom>
            <a:avLst/>
            <a:gdLst/>
            <a:ahLst/>
            <a:cxnLst/>
            <a:rect l="l" t="t" r="r" b="b"/>
            <a:pathLst>
              <a:path w="5848111" h="2193042">
                <a:moveTo>
                  <a:pt x="0" y="0"/>
                </a:moveTo>
                <a:lnTo>
                  <a:pt x="5848111" y="0"/>
                </a:lnTo>
                <a:lnTo>
                  <a:pt x="5848111" y="2193042"/>
                </a:lnTo>
                <a:lnTo>
                  <a:pt x="0" y="2193042"/>
                </a:lnTo>
                <a:lnTo>
                  <a:pt x="0" y="0"/>
                </a:lnTo>
                <a:close/>
              </a:path>
            </a:pathLst>
          </a:custGeom>
          <a:blipFill>
            <a:blip r:embed="rId6">
              <a:alphaModFix amt="78000"/>
              <a:extLst>
                <a:ext uri="{96DAC541-7B7A-43D3-8B79-37D633B846F1}">
                  <asvg:svgBlip xmlns:asvg="http://schemas.microsoft.com/office/drawing/2016/SVG/main" xmlns="" r:embed="rId7"/>
                </a:ext>
              </a:extLst>
            </a:blip>
            <a:stretch>
              <a:fillRect/>
            </a:stretch>
          </a:blipFill>
        </p:spPr>
      </p:sp>
      <p:sp>
        <p:nvSpPr>
          <p:cNvPr id="11" name="Freeform 11"/>
          <p:cNvSpPr/>
          <p:nvPr/>
        </p:nvSpPr>
        <p:spPr>
          <a:xfrm flipH="1">
            <a:off x="15248207" y="997705"/>
            <a:ext cx="4022187" cy="1650773"/>
          </a:xfrm>
          <a:custGeom>
            <a:avLst/>
            <a:gdLst/>
            <a:ahLst/>
            <a:cxnLst/>
            <a:rect l="l" t="t" r="r" b="b"/>
            <a:pathLst>
              <a:path w="4022187" h="1650773">
                <a:moveTo>
                  <a:pt x="4022186" y="0"/>
                </a:moveTo>
                <a:lnTo>
                  <a:pt x="0" y="0"/>
                </a:lnTo>
                <a:lnTo>
                  <a:pt x="0" y="1650772"/>
                </a:lnTo>
                <a:lnTo>
                  <a:pt x="4022186" y="1650772"/>
                </a:lnTo>
                <a:lnTo>
                  <a:pt x="4022186"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12" name="Freeform 12"/>
          <p:cNvSpPr/>
          <p:nvPr/>
        </p:nvSpPr>
        <p:spPr>
          <a:xfrm flipH="1">
            <a:off x="-2443492" y="7682856"/>
            <a:ext cx="6944383" cy="2604144"/>
          </a:xfrm>
          <a:custGeom>
            <a:avLst/>
            <a:gdLst/>
            <a:ahLst/>
            <a:cxnLst/>
            <a:rect l="l" t="t" r="r" b="b"/>
            <a:pathLst>
              <a:path w="6944383" h="2604144">
                <a:moveTo>
                  <a:pt x="6944384" y="0"/>
                </a:moveTo>
                <a:lnTo>
                  <a:pt x="0" y="0"/>
                </a:lnTo>
                <a:lnTo>
                  <a:pt x="0" y="2604144"/>
                </a:lnTo>
                <a:lnTo>
                  <a:pt x="6944384" y="2604144"/>
                </a:lnTo>
                <a:lnTo>
                  <a:pt x="6944384" y="0"/>
                </a:lnTo>
                <a:close/>
              </a:path>
            </a:pathLst>
          </a:custGeom>
          <a:blipFill>
            <a:blip r:embed="rId10">
              <a:alphaModFix amt="99000"/>
              <a:extLst>
                <a:ext uri="{96DAC541-7B7A-43D3-8B79-37D633B846F1}">
                  <asvg:svgBlip xmlns:asvg="http://schemas.microsoft.com/office/drawing/2016/SVG/main" xmlns="" r:embed="rId11"/>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par>
                                <p:cTn id="21" presetID="16" presetClass="entr" presetSubtype="21"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grpSp>
        <p:nvGrpSpPr>
          <p:cNvPr id="3" name="Group 3"/>
          <p:cNvGrpSpPr/>
          <p:nvPr/>
        </p:nvGrpSpPr>
        <p:grpSpPr>
          <a:xfrm>
            <a:off x="13329160" y="2623937"/>
            <a:ext cx="3982188" cy="6946485"/>
            <a:chOff x="0" y="0"/>
            <a:chExt cx="5309584" cy="9261980"/>
          </a:xfrm>
        </p:grpSpPr>
        <p:sp>
          <p:nvSpPr>
            <p:cNvPr id="4" name="Freeform 4"/>
            <p:cNvSpPr/>
            <p:nvPr/>
          </p:nvSpPr>
          <p:spPr>
            <a:xfrm>
              <a:off x="0" y="0"/>
              <a:ext cx="5309584" cy="9261980"/>
            </a:xfrm>
            <a:custGeom>
              <a:avLst/>
              <a:gdLst/>
              <a:ahLst/>
              <a:cxnLst/>
              <a:rect l="l" t="t" r="r" b="b"/>
              <a:pathLst>
                <a:path w="5309584" h="9261980">
                  <a:moveTo>
                    <a:pt x="0" y="0"/>
                  </a:moveTo>
                  <a:lnTo>
                    <a:pt x="5309584" y="0"/>
                  </a:lnTo>
                  <a:lnTo>
                    <a:pt x="5309584" y="9261980"/>
                  </a:lnTo>
                  <a:lnTo>
                    <a:pt x="0" y="9261980"/>
                  </a:lnTo>
                  <a:lnTo>
                    <a:pt x="0" y="0"/>
                  </a:lnTo>
                  <a:close/>
                </a:path>
              </a:pathLst>
            </a:custGeom>
            <a:blipFill>
              <a:blip r:embed="rId3"/>
              <a:stretch>
                <a:fillRect/>
              </a:stretch>
            </a:blipFill>
          </p:spPr>
        </p:sp>
      </p:grpSp>
      <p:grpSp>
        <p:nvGrpSpPr>
          <p:cNvPr id="5" name="Group 5"/>
          <p:cNvGrpSpPr/>
          <p:nvPr/>
        </p:nvGrpSpPr>
        <p:grpSpPr>
          <a:xfrm>
            <a:off x="1408918" y="3509264"/>
            <a:ext cx="11624255" cy="4435038"/>
            <a:chOff x="0" y="0"/>
            <a:chExt cx="3061532" cy="1168076"/>
          </a:xfrm>
        </p:grpSpPr>
        <p:sp>
          <p:nvSpPr>
            <p:cNvPr id="6" name="Freeform 6"/>
            <p:cNvSpPr/>
            <p:nvPr/>
          </p:nvSpPr>
          <p:spPr>
            <a:xfrm>
              <a:off x="0" y="0"/>
              <a:ext cx="3061532" cy="1168076"/>
            </a:xfrm>
            <a:custGeom>
              <a:avLst/>
              <a:gdLst/>
              <a:ahLst/>
              <a:cxnLst/>
              <a:rect l="l" t="t" r="r" b="b"/>
              <a:pathLst>
                <a:path w="3061532" h="1168076">
                  <a:moveTo>
                    <a:pt x="33967" y="0"/>
                  </a:moveTo>
                  <a:lnTo>
                    <a:pt x="3027566" y="0"/>
                  </a:lnTo>
                  <a:cubicBezTo>
                    <a:pt x="3036574" y="0"/>
                    <a:pt x="3045214" y="3579"/>
                    <a:pt x="3051584" y="9949"/>
                  </a:cubicBezTo>
                  <a:cubicBezTo>
                    <a:pt x="3057954" y="16319"/>
                    <a:pt x="3061532" y="24958"/>
                    <a:pt x="3061532" y="33967"/>
                  </a:cubicBezTo>
                  <a:lnTo>
                    <a:pt x="3061532" y="1134109"/>
                  </a:lnTo>
                  <a:cubicBezTo>
                    <a:pt x="3061532" y="1143118"/>
                    <a:pt x="3057954" y="1151757"/>
                    <a:pt x="3051584" y="1158127"/>
                  </a:cubicBezTo>
                  <a:cubicBezTo>
                    <a:pt x="3045214" y="1164497"/>
                    <a:pt x="3036574" y="1168076"/>
                    <a:pt x="3027566" y="1168076"/>
                  </a:cubicBezTo>
                  <a:lnTo>
                    <a:pt x="33967" y="1168076"/>
                  </a:lnTo>
                  <a:cubicBezTo>
                    <a:pt x="24958" y="1168076"/>
                    <a:pt x="16319" y="1164497"/>
                    <a:pt x="9949" y="1158127"/>
                  </a:cubicBezTo>
                  <a:cubicBezTo>
                    <a:pt x="3579" y="1151757"/>
                    <a:pt x="0" y="1143118"/>
                    <a:pt x="0" y="1134109"/>
                  </a:cubicBezTo>
                  <a:lnTo>
                    <a:pt x="0" y="33967"/>
                  </a:lnTo>
                  <a:cubicBezTo>
                    <a:pt x="0" y="24958"/>
                    <a:pt x="3579" y="16319"/>
                    <a:pt x="9949" y="9949"/>
                  </a:cubicBezTo>
                  <a:cubicBezTo>
                    <a:pt x="16319" y="3579"/>
                    <a:pt x="24958" y="0"/>
                    <a:pt x="33967" y="0"/>
                  </a:cubicBezTo>
                  <a:close/>
                </a:path>
              </a:pathLst>
            </a:custGeom>
            <a:solidFill>
              <a:srgbClr val="F4F1D9">
                <a:alpha val="74902"/>
              </a:srgbClr>
            </a:solidFill>
            <a:ln w="38100" cap="rnd">
              <a:solidFill>
                <a:srgbClr val="AF872D">
                  <a:alpha val="74902"/>
                </a:srgbClr>
              </a:solidFill>
              <a:prstDash val="lgDash"/>
              <a:round/>
            </a:ln>
          </p:spPr>
        </p:sp>
        <p:sp>
          <p:nvSpPr>
            <p:cNvPr id="7" name="TextBox 7"/>
            <p:cNvSpPr txBox="1"/>
            <p:nvPr/>
          </p:nvSpPr>
          <p:spPr>
            <a:xfrm>
              <a:off x="0" y="-76200"/>
              <a:ext cx="3061532" cy="1244276"/>
            </a:xfrm>
            <a:prstGeom prst="rect">
              <a:avLst/>
            </a:prstGeom>
          </p:spPr>
          <p:txBody>
            <a:bodyPr lIns="50800" tIns="50800" rIns="50800" bIns="50800" rtlCol="0" anchor="ctr"/>
            <a:lstStyle/>
            <a:p>
              <a:pPr algn="ctr">
                <a:lnSpc>
                  <a:spcPts val="5599"/>
                </a:lnSpc>
              </a:pPr>
              <a:r>
                <a:rPr lang="en-US" sz="3999">
                  <a:solidFill>
                    <a:srgbClr val="000000">
                      <a:alpha val="74902"/>
                    </a:srgbClr>
                  </a:solidFill>
                  <a:latin typeface="Roboto Condensed Italics"/>
                </a:rPr>
                <a:t>Truyện Lục Vân Tiên</a:t>
              </a:r>
              <a:r>
                <a:rPr lang="en-US" sz="3999">
                  <a:solidFill>
                    <a:srgbClr val="000000">
                      <a:alpha val="74902"/>
                    </a:srgbClr>
                  </a:solidFill>
                  <a:latin typeface="Roboto Condensed"/>
                </a:rPr>
                <a:t> được sáng tác vào khoảng đầu những năm năm mươi của thế kỉ XIX. Truyện được lưu truyền rộng rãi dưới hình thức sinh hoạt văn hóa dân gian như “kể thơ”, “nói thơ Vân Tiên”, “hát Vân Tiên” ở Nam Kì và Nam Trung Kì.</a:t>
              </a:r>
            </a:p>
          </p:txBody>
        </p:sp>
      </p:grpSp>
      <p:sp>
        <p:nvSpPr>
          <p:cNvPr id="8" name="TextBox 8"/>
          <p:cNvSpPr txBox="1"/>
          <p:nvPr/>
        </p:nvSpPr>
        <p:spPr>
          <a:xfrm>
            <a:off x="863401" y="81092"/>
            <a:ext cx="10095833" cy="1000274"/>
          </a:xfrm>
          <a:prstGeom prst="rect">
            <a:avLst/>
          </a:prstGeom>
        </p:spPr>
        <p:txBody>
          <a:bodyPr lIns="0" tIns="0" rIns="0" bIns="0" rtlCol="0" anchor="t">
            <a:spAutoFit/>
          </a:bodyPr>
          <a:lstStyle/>
          <a:p>
            <a:pPr algn="ctr">
              <a:lnSpc>
                <a:spcPts val="7814"/>
              </a:lnSpc>
              <a:spcBef>
                <a:spcPct val="0"/>
              </a:spcBef>
            </a:pPr>
            <a:r>
              <a:rPr lang="en-US" sz="5581" dirty="0">
                <a:solidFill>
                  <a:srgbClr val="AF872D"/>
                </a:solidFill>
                <a:latin typeface="#9Slide05 SVNStandly" pitchFamily="2" charset="0"/>
              </a:rPr>
              <a:t>3.1. </a:t>
            </a:r>
            <a:r>
              <a:rPr lang="en-US" sz="5581" dirty="0" err="1">
                <a:solidFill>
                  <a:srgbClr val="AF872D"/>
                </a:solidFill>
                <a:latin typeface="#9Slide05 SVNStandly" pitchFamily="2" charset="0"/>
              </a:rPr>
              <a:t>Thông</a:t>
            </a:r>
            <a:r>
              <a:rPr lang="en-US" sz="5581" dirty="0">
                <a:solidFill>
                  <a:srgbClr val="AF872D"/>
                </a:solidFill>
                <a:latin typeface="#9Slide05 SVNStandly" pitchFamily="2" charset="0"/>
              </a:rPr>
              <a:t> tin </a:t>
            </a:r>
            <a:r>
              <a:rPr lang="en-US" sz="5581" dirty="0" err="1">
                <a:solidFill>
                  <a:srgbClr val="AF872D"/>
                </a:solidFill>
                <a:latin typeface="#9Slide05 SVNStandly" pitchFamily="2" charset="0"/>
              </a:rPr>
              <a:t>về</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giả</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phẩm</a:t>
            </a:r>
            <a:endParaRPr lang="en-US" sz="5581" dirty="0">
              <a:solidFill>
                <a:srgbClr val="AF872D"/>
              </a:solidFill>
              <a:latin typeface="#9Slide05 SVNStandly" pitchFamily="2" charset="0"/>
            </a:endParaRPr>
          </a:p>
        </p:txBody>
      </p:sp>
      <p:sp>
        <p:nvSpPr>
          <p:cNvPr id="9" name="TextBox 9"/>
          <p:cNvSpPr txBox="1"/>
          <p:nvPr/>
        </p:nvSpPr>
        <p:spPr>
          <a:xfrm>
            <a:off x="709132" y="1150063"/>
            <a:ext cx="11742681" cy="948978"/>
          </a:xfrm>
          <a:prstGeom prst="rect">
            <a:avLst/>
          </a:prstGeom>
        </p:spPr>
        <p:txBody>
          <a:bodyPr lIns="0" tIns="0" rIns="0" bIns="0" rtlCol="0" anchor="t">
            <a:spAutoFit/>
          </a:bodyPr>
          <a:lstStyle/>
          <a:p>
            <a:pPr algn="ctr">
              <a:lnSpc>
                <a:spcPts val="7434"/>
              </a:lnSpc>
              <a:spcBef>
                <a:spcPct val="0"/>
              </a:spcBef>
            </a:pPr>
            <a:r>
              <a:rPr lang="en-US" sz="5310" dirty="0">
                <a:solidFill>
                  <a:srgbClr val="6B7063"/>
                </a:solidFill>
                <a:latin typeface="#9Slide05 SVNStandly" pitchFamily="2" charset="0"/>
              </a:rPr>
              <a:t>b. </a:t>
            </a:r>
            <a:r>
              <a:rPr lang="en-US" sz="5310" dirty="0" err="1">
                <a:solidFill>
                  <a:srgbClr val="6B7063"/>
                </a:solidFill>
                <a:latin typeface="#9Slide05 SVNStandly" pitchFamily="2" charset="0"/>
              </a:rPr>
              <a:t>Tác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phẩm</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Truyện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Lục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Vân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Tiên</a:t>
            </a:r>
            <a:endParaRPr lang="en-US" sz="5310" dirty="0">
              <a:solidFill>
                <a:srgbClr val="6B7063"/>
              </a:solidFill>
              <a:latin typeface="#9Slide05 SVNStandly" pitchFamily="2" charset="0"/>
            </a:endParaRPr>
          </a:p>
        </p:txBody>
      </p:sp>
      <p:sp>
        <p:nvSpPr>
          <p:cNvPr id="10" name="TextBox 10"/>
          <p:cNvSpPr txBox="1"/>
          <p:nvPr/>
        </p:nvSpPr>
        <p:spPr>
          <a:xfrm>
            <a:off x="4954414" y="2538212"/>
            <a:ext cx="4533263" cy="778406"/>
          </a:xfrm>
          <a:prstGeom prst="rect">
            <a:avLst/>
          </a:prstGeom>
        </p:spPr>
        <p:txBody>
          <a:bodyPr lIns="0" tIns="0" rIns="0" bIns="0" rtlCol="0" anchor="t">
            <a:spAutoFit/>
          </a:bodyPr>
          <a:lstStyle/>
          <a:p>
            <a:pPr algn="ctr">
              <a:lnSpc>
                <a:spcPts val="6375"/>
              </a:lnSpc>
            </a:pPr>
            <a:r>
              <a:rPr lang="en-US" sz="4553" dirty="0" err="1">
                <a:solidFill>
                  <a:srgbClr val="705D34"/>
                </a:solidFill>
                <a:latin typeface="Roboto Condensed Bold"/>
              </a:rPr>
              <a:t>Hoàn</a:t>
            </a:r>
            <a:r>
              <a:rPr lang="en-US" sz="4553" dirty="0">
                <a:solidFill>
                  <a:srgbClr val="705D34"/>
                </a:solidFill>
                <a:latin typeface="Roboto Condensed Bold"/>
              </a:rPr>
              <a:t> </a:t>
            </a:r>
            <a:r>
              <a:rPr lang="en-US" sz="4553" dirty="0" err="1">
                <a:solidFill>
                  <a:srgbClr val="705D34"/>
                </a:solidFill>
                <a:latin typeface="Roboto Condensed Bold"/>
              </a:rPr>
              <a:t>cảnh</a:t>
            </a:r>
            <a:r>
              <a:rPr lang="en-US" sz="4553" dirty="0">
                <a:solidFill>
                  <a:srgbClr val="705D34"/>
                </a:solidFill>
                <a:latin typeface="Roboto Condensed Bold"/>
              </a:rPr>
              <a:t> </a:t>
            </a:r>
            <a:r>
              <a:rPr lang="en-US" sz="4553" dirty="0" err="1">
                <a:solidFill>
                  <a:srgbClr val="705D34"/>
                </a:solidFill>
                <a:latin typeface="Roboto Condensed Bold"/>
              </a:rPr>
              <a:t>sáng</a:t>
            </a:r>
            <a:r>
              <a:rPr lang="en-US" sz="4553" dirty="0">
                <a:solidFill>
                  <a:srgbClr val="705D34"/>
                </a:solidFill>
                <a:latin typeface="Roboto Condensed Bold"/>
              </a:rPr>
              <a:t> </a:t>
            </a:r>
            <a:r>
              <a:rPr lang="en-US" sz="4553" dirty="0" err="1">
                <a:solidFill>
                  <a:srgbClr val="705D34"/>
                </a:solidFill>
                <a:latin typeface="Roboto Condensed Bold"/>
              </a:rPr>
              <a:t>tác</a:t>
            </a:r>
            <a:endParaRPr lang="en-US" sz="4553" dirty="0">
              <a:solidFill>
                <a:srgbClr val="705D34"/>
              </a:solidFill>
              <a:latin typeface="Roboto Condensed Bold"/>
            </a:endParaRPr>
          </a:p>
        </p:txBody>
      </p:sp>
      <p:sp>
        <p:nvSpPr>
          <p:cNvPr id="11" name="Freeform 11"/>
          <p:cNvSpPr/>
          <p:nvPr/>
        </p:nvSpPr>
        <p:spPr>
          <a:xfrm>
            <a:off x="13033173" y="195392"/>
            <a:ext cx="5848111" cy="2193042"/>
          </a:xfrm>
          <a:custGeom>
            <a:avLst/>
            <a:gdLst/>
            <a:ahLst/>
            <a:cxnLst/>
            <a:rect l="l" t="t" r="r" b="b"/>
            <a:pathLst>
              <a:path w="5848111" h="2193042">
                <a:moveTo>
                  <a:pt x="0" y="0"/>
                </a:moveTo>
                <a:lnTo>
                  <a:pt x="5848111" y="0"/>
                </a:lnTo>
                <a:lnTo>
                  <a:pt x="5848111" y="2193041"/>
                </a:lnTo>
                <a:lnTo>
                  <a:pt x="0" y="2193041"/>
                </a:lnTo>
                <a:lnTo>
                  <a:pt x="0" y="0"/>
                </a:lnTo>
                <a:close/>
              </a:path>
            </a:pathLst>
          </a:custGeom>
          <a:blipFill>
            <a:blip r:embed="rId4">
              <a:alphaModFix amt="78000"/>
              <a:extLst>
                <a:ext uri="{96DAC541-7B7A-43D3-8B79-37D633B846F1}">
                  <asvg:svgBlip xmlns:asvg="http://schemas.microsoft.com/office/drawing/2016/SVG/main" xmlns="" r:embed="rId5"/>
                </a:ext>
              </a:extLst>
            </a:blip>
            <a:stretch>
              <a:fillRect/>
            </a:stretch>
          </a:blipFill>
        </p:spPr>
      </p:sp>
      <p:sp>
        <p:nvSpPr>
          <p:cNvPr id="12" name="Freeform 12"/>
          <p:cNvSpPr/>
          <p:nvPr/>
        </p:nvSpPr>
        <p:spPr>
          <a:xfrm flipH="1">
            <a:off x="15208422" y="973164"/>
            <a:ext cx="4022187" cy="1650773"/>
          </a:xfrm>
          <a:custGeom>
            <a:avLst/>
            <a:gdLst/>
            <a:ahLst/>
            <a:cxnLst/>
            <a:rect l="l" t="t" r="r" b="b"/>
            <a:pathLst>
              <a:path w="4022187" h="1650773">
                <a:moveTo>
                  <a:pt x="4022187" y="0"/>
                </a:moveTo>
                <a:lnTo>
                  <a:pt x="0" y="0"/>
                </a:lnTo>
                <a:lnTo>
                  <a:pt x="0" y="1650773"/>
                </a:lnTo>
                <a:lnTo>
                  <a:pt x="4022187" y="1650773"/>
                </a:lnTo>
                <a:lnTo>
                  <a:pt x="4022187"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par>
                                <p:cTn id="18" presetID="16" presetClass="entr" presetSubtype="21"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arn(inVertical)">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1766724" y="2202406"/>
            <a:ext cx="6683358" cy="2444995"/>
          </a:xfrm>
          <a:custGeom>
            <a:avLst/>
            <a:gdLst/>
            <a:ahLst/>
            <a:cxnLst/>
            <a:rect l="l" t="t" r="r" b="b"/>
            <a:pathLst>
              <a:path w="6683358" h="2444995">
                <a:moveTo>
                  <a:pt x="0" y="0"/>
                </a:moveTo>
                <a:lnTo>
                  <a:pt x="6683357" y="0"/>
                </a:lnTo>
                <a:lnTo>
                  <a:pt x="6683357" y="2444994"/>
                </a:lnTo>
                <a:lnTo>
                  <a:pt x="0" y="2444994"/>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4916633" y="1902215"/>
            <a:ext cx="13736632" cy="4933740"/>
          </a:xfrm>
          <a:custGeom>
            <a:avLst/>
            <a:gdLst/>
            <a:ahLst/>
            <a:cxnLst/>
            <a:rect l="l" t="t" r="r" b="b"/>
            <a:pathLst>
              <a:path w="13736632" h="4933740">
                <a:moveTo>
                  <a:pt x="0" y="0"/>
                </a:moveTo>
                <a:lnTo>
                  <a:pt x="13736632" y="0"/>
                </a:lnTo>
                <a:lnTo>
                  <a:pt x="13736632" y="4933741"/>
                </a:lnTo>
                <a:lnTo>
                  <a:pt x="0" y="4933741"/>
                </a:lnTo>
                <a:lnTo>
                  <a:pt x="0" y="0"/>
                </a:lnTo>
                <a:close/>
              </a:path>
            </a:pathLst>
          </a:custGeom>
          <a:blipFill>
            <a:blip r:embed="rId7">
              <a:alphaModFix amt="81000"/>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0" y="3424903"/>
            <a:ext cx="6293915" cy="5833397"/>
          </a:xfrm>
          <a:custGeom>
            <a:avLst/>
            <a:gdLst/>
            <a:ahLst/>
            <a:cxnLst/>
            <a:rect l="l" t="t" r="r" b="b"/>
            <a:pathLst>
              <a:path w="6293915" h="5833397">
                <a:moveTo>
                  <a:pt x="0" y="0"/>
                </a:moveTo>
                <a:lnTo>
                  <a:pt x="6293915" y="0"/>
                </a:lnTo>
                <a:lnTo>
                  <a:pt x="6293915" y="5833397"/>
                </a:lnTo>
                <a:lnTo>
                  <a:pt x="0" y="5833397"/>
                </a:lnTo>
                <a:lnTo>
                  <a:pt x="0" y="0"/>
                </a:lnTo>
                <a:close/>
              </a:path>
            </a:pathLst>
          </a:custGeom>
          <a:blipFill>
            <a:blip r:embed="rId11"/>
            <a:stretch>
              <a:fillRect l="-7631" t="-494" b="-494"/>
            </a:stretch>
          </a:blipFill>
        </p:spPr>
      </p:sp>
      <p:sp>
        <p:nvSpPr>
          <p:cNvPr id="8" name="Freeform 8"/>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12"/>
            <a:stretch>
              <a:fillRect/>
            </a:stretch>
          </a:blipFill>
        </p:spPr>
      </p:sp>
      <p:sp>
        <p:nvSpPr>
          <p:cNvPr id="9" name="Freeform 9"/>
          <p:cNvSpPr/>
          <p:nvPr/>
        </p:nvSpPr>
        <p:spPr>
          <a:xfrm>
            <a:off x="0" y="3653294"/>
            <a:ext cx="5873361" cy="6248257"/>
          </a:xfrm>
          <a:custGeom>
            <a:avLst/>
            <a:gdLst/>
            <a:ahLst/>
            <a:cxnLst/>
            <a:rect l="l" t="t" r="r" b="b"/>
            <a:pathLst>
              <a:path w="5873361" h="6248257">
                <a:moveTo>
                  <a:pt x="0" y="0"/>
                </a:moveTo>
                <a:lnTo>
                  <a:pt x="5873361" y="0"/>
                </a:lnTo>
                <a:lnTo>
                  <a:pt x="5873361" y="6248257"/>
                </a:lnTo>
                <a:lnTo>
                  <a:pt x="0" y="6248257"/>
                </a:lnTo>
                <a:lnTo>
                  <a:pt x="0" y="0"/>
                </a:lnTo>
                <a:close/>
              </a:path>
            </a:pathLst>
          </a:custGeom>
          <a:blipFill>
            <a:blip r:embed="rId13">
              <a:alphaModFix amt="90000"/>
              <a:extLst>
                <a:ext uri="{96DAC541-7B7A-43D3-8B79-37D633B846F1}">
                  <asvg:svgBlip xmlns:asvg="http://schemas.microsoft.com/office/drawing/2016/SVG/main" xmlns="" r:embed="rId14"/>
                </a:ext>
              </a:extLst>
            </a:blip>
            <a:stretch>
              <a:fillRect/>
            </a:stretch>
          </a:blipFill>
        </p:spPr>
      </p:sp>
      <p:sp>
        <p:nvSpPr>
          <p:cNvPr id="10" name="TextBox 10"/>
          <p:cNvSpPr txBox="1"/>
          <p:nvPr/>
        </p:nvSpPr>
        <p:spPr>
          <a:xfrm>
            <a:off x="5928496" y="3567569"/>
            <a:ext cx="12062476" cy="1482348"/>
          </a:xfrm>
          <a:prstGeom prst="rect">
            <a:avLst/>
          </a:prstGeom>
        </p:spPr>
        <p:txBody>
          <a:bodyPr lIns="0" tIns="0" rIns="0" bIns="0" rtlCol="0" anchor="t">
            <a:spAutoFit/>
          </a:bodyPr>
          <a:lstStyle/>
          <a:p>
            <a:pPr algn="ctr">
              <a:lnSpc>
                <a:spcPts val="5970"/>
              </a:lnSpc>
            </a:pPr>
            <a:r>
              <a:rPr lang="en-US" sz="4264">
                <a:solidFill>
                  <a:srgbClr val="575D4D"/>
                </a:solidFill>
                <a:latin typeface="Roboto Condensed"/>
              </a:rPr>
              <a:t>Nêu các đặc trưng cơ bản của thể loại truyện thơ được thể hiện trong tác phẩm </a:t>
            </a:r>
            <a:r>
              <a:rPr lang="en-US" sz="4264">
                <a:solidFill>
                  <a:srgbClr val="575D4D"/>
                </a:solidFill>
                <a:latin typeface="Roboto Condensed Bold Italics"/>
              </a:rPr>
              <a:t>Truyện Lục Vân Tiên</a:t>
            </a:r>
            <a:r>
              <a:rPr lang="en-US" sz="4264">
                <a:solidFill>
                  <a:srgbClr val="575D4D"/>
                </a:solidFill>
                <a:latin typeface="Roboto Condensed"/>
              </a:rPr>
              <a:t>.</a:t>
            </a:r>
          </a:p>
        </p:txBody>
      </p:sp>
      <p:sp>
        <p:nvSpPr>
          <p:cNvPr id="11" name="TextBox 11"/>
          <p:cNvSpPr txBox="1"/>
          <p:nvPr/>
        </p:nvSpPr>
        <p:spPr>
          <a:xfrm>
            <a:off x="545185" y="398430"/>
            <a:ext cx="10766620" cy="1202105"/>
          </a:xfrm>
          <a:prstGeom prst="rect">
            <a:avLst/>
          </a:prstGeom>
        </p:spPr>
        <p:txBody>
          <a:bodyPr lIns="0" tIns="0" rIns="0" bIns="0" rtlCol="0" anchor="t">
            <a:spAutoFit/>
          </a:bodyPr>
          <a:lstStyle/>
          <a:p>
            <a:pPr algn="ctr">
              <a:lnSpc>
                <a:spcPts val="9867"/>
              </a:lnSpc>
            </a:pPr>
            <a:r>
              <a:rPr lang="en-US" sz="7048" spc="444">
                <a:solidFill>
                  <a:srgbClr val="4B3C3C"/>
                </a:solidFill>
                <a:latin typeface="ThuphapCongthuy"/>
              </a:rPr>
              <a:t>III. Khám phá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grpSp>
        <p:nvGrpSpPr>
          <p:cNvPr id="3" name="Group 3"/>
          <p:cNvGrpSpPr/>
          <p:nvPr/>
        </p:nvGrpSpPr>
        <p:grpSpPr>
          <a:xfrm>
            <a:off x="12783845" y="2052871"/>
            <a:ext cx="3922895" cy="6843055"/>
            <a:chOff x="0" y="0"/>
            <a:chExt cx="5230527" cy="9124073"/>
          </a:xfrm>
        </p:grpSpPr>
        <p:sp>
          <p:nvSpPr>
            <p:cNvPr id="4" name="Freeform 4"/>
            <p:cNvSpPr/>
            <p:nvPr/>
          </p:nvSpPr>
          <p:spPr>
            <a:xfrm>
              <a:off x="0" y="0"/>
              <a:ext cx="5230527" cy="9124073"/>
            </a:xfrm>
            <a:custGeom>
              <a:avLst/>
              <a:gdLst/>
              <a:ahLst/>
              <a:cxnLst/>
              <a:rect l="l" t="t" r="r" b="b"/>
              <a:pathLst>
                <a:path w="5230527" h="9124073">
                  <a:moveTo>
                    <a:pt x="0" y="0"/>
                  </a:moveTo>
                  <a:lnTo>
                    <a:pt x="5230527" y="0"/>
                  </a:lnTo>
                  <a:lnTo>
                    <a:pt x="5230527" y="9124073"/>
                  </a:lnTo>
                  <a:lnTo>
                    <a:pt x="0" y="9124073"/>
                  </a:lnTo>
                  <a:lnTo>
                    <a:pt x="0" y="0"/>
                  </a:lnTo>
                  <a:close/>
                </a:path>
              </a:pathLst>
            </a:custGeom>
            <a:blipFill>
              <a:blip r:embed="rId3"/>
              <a:stretch>
                <a:fillRect/>
              </a:stretch>
            </a:blipFill>
          </p:spPr>
        </p:sp>
      </p:grpSp>
      <p:grpSp>
        <p:nvGrpSpPr>
          <p:cNvPr id="5" name="Group 5"/>
          <p:cNvGrpSpPr/>
          <p:nvPr/>
        </p:nvGrpSpPr>
        <p:grpSpPr>
          <a:xfrm>
            <a:off x="2445132" y="3722047"/>
            <a:ext cx="10045710" cy="1421453"/>
            <a:chOff x="0" y="0"/>
            <a:chExt cx="2645784" cy="374374"/>
          </a:xfrm>
        </p:grpSpPr>
        <p:sp>
          <p:nvSpPr>
            <p:cNvPr id="6" name="Freeform 6"/>
            <p:cNvSpPr/>
            <p:nvPr/>
          </p:nvSpPr>
          <p:spPr>
            <a:xfrm>
              <a:off x="0" y="0"/>
              <a:ext cx="2645784" cy="374374"/>
            </a:xfrm>
            <a:custGeom>
              <a:avLst/>
              <a:gdLst/>
              <a:ahLst/>
              <a:cxnLst/>
              <a:rect l="l" t="t" r="r" b="b"/>
              <a:pathLst>
                <a:path w="2645784" h="374374">
                  <a:moveTo>
                    <a:pt x="39304" y="0"/>
                  </a:moveTo>
                  <a:lnTo>
                    <a:pt x="2606480" y="0"/>
                  </a:lnTo>
                  <a:cubicBezTo>
                    <a:pt x="2616904" y="0"/>
                    <a:pt x="2626901" y="4141"/>
                    <a:pt x="2634272" y="11512"/>
                  </a:cubicBezTo>
                  <a:cubicBezTo>
                    <a:pt x="2641643" y="18883"/>
                    <a:pt x="2645784" y="28880"/>
                    <a:pt x="2645784" y="39304"/>
                  </a:cubicBezTo>
                  <a:lnTo>
                    <a:pt x="2645784" y="335070"/>
                  </a:lnTo>
                  <a:cubicBezTo>
                    <a:pt x="2645784" y="356777"/>
                    <a:pt x="2628187" y="374374"/>
                    <a:pt x="2606480" y="374374"/>
                  </a:cubicBezTo>
                  <a:lnTo>
                    <a:pt x="39304" y="374374"/>
                  </a:lnTo>
                  <a:cubicBezTo>
                    <a:pt x="17597" y="374374"/>
                    <a:pt x="0" y="356777"/>
                    <a:pt x="0" y="335070"/>
                  </a:cubicBezTo>
                  <a:lnTo>
                    <a:pt x="0" y="39304"/>
                  </a:lnTo>
                  <a:cubicBezTo>
                    <a:pt x="0" y="17597"/>
                    <a:pt x="17597" y="0"/>
                    <a:pt x="39304" y="0"/>
                  </a:cubicBezTo>
                  <a:close/>
                </a:path>
              </a:pathLst>
            </a:custGeom>
            <a:solidFill>
              <a:srgbClr val="F4F1D9">
                <a:alpha val="74902"/>
              </a:srgbClr>
            </a:solidFill>
            <a:ln w="38100" cap="rnd">
              <a:solidFill>
                <a:srgbClr val="AF872D">
                  <a:alpha val="74902"/>
                </a:srgbClr>
              </a:solidFill>
              <a:prstDash val="lgDash"/>
              <a:round/>
            </a:ln>
          </p:spPr>
        </p:sp>
        <p:sp>
          <p:nvSpPr>
            <p:cNvPr id="7" name="TextBox 7"/>
            <p:cNvSpPr txBox="1"/>
            <p:nvPr/>
          </p:nvSpPr>
          <p:spPr>
            <a:xfrm>
              <a:off x="0" y="-76200"/>
              <a:ext cx="2645784" cy="450574"/>
            </a:xfrm>
            <a:prstGeom prst="rect">
              <a:avLst/>
            </a:prstGeom>
          </p:spPr>
          <p:txBody>
            <a:bodyPr lIns="50800" tIns="50800" rIns="50800" bIns="50800" rtlCol="0" anchor="ctr"/>
            <a:lstStyle/>
            <a:p>
              <a:pPr algn="ctr">
                <a:lnSpc>
                  <a:spcPts val="5599"/>
                </a:lnSpc>
              </a:pPr>
              <a:r>
                <a:rPr lang="en-US" sz="3999">
                  <a:solidFill>
                    <a:srgbClr val="000000">
                      <a:alpha val="74902"/>
                    </a:srgbClr>
                  </a:solidFill>
                  <a:latin typeface="Roboto Condensed Italics"/>
                </a:rPr>
                <a:t>Truyện thơ Nôm, có 2082 câu thơ lục bát.</a:t>
              </a:r>
            </a:p>
          </p:txBody>
        </p:sp>
      </p:grpSp>
      <p:sp>
        <p:nvSpPr>
          <p:cNvPr id="8" name="TextBox 8"/>
          <p:cNvSpPr txBox="1"/>
          <p:nvPr/>
        </p:nvSpPr>
        <p:spPr>
          <a:xfrm>
            <a:off x="709132" y="293437"/>
            <a:ext cx="10095833" cy="1000274"/>
          </a:xfrm>
          <a:prstGeom prst="rect">
            <a:avLst/>
          </a:prstGeom>
        </p:spPr>
        <p:txBody>
          <a:bodyPr lIns="0" tIns="0" rIns="0" bIns="0" rtlCol="0" anchor="t">
            <a:spAutoFit/>
          </a:bodyPr>
          <a:lstStyle/>
          <a:p>
            <a:pPr algn="ctr">
              <a:lnSpc>
                <a:spcPts val="7814"/>
              </a:lnSpc>
              <a:spcBef>
                <a:spcPct val="0"/>
              </a:spcBef>
            </a:pPr>
            <a:r>
              <a:rPr lang="en-US" sz="5581" dirty="0">
                <a:solidFill>
                  <a:srgbClr val="AF872D"/>
                </a:solidFill>
                <a:latin typeface="#9Slide05 SVNStandly" pitchFamily="2" charset="0"/>
              </a:rPr>
              <a:t>3.1. </a:t>
            </a:r>
            <a:r>
              <a:rPr lang="en-US" sz="5581" dirty="0" err="1">
                <a:solidFill>
                  <a:srgbClr val="AF872D"/>
                </a:solidFill>
                <a:latin typeface="#9Slide05 SVNStandly" pitchFamily="2" charset="0"/>
              </a:rPr>
              <a:t>Thông</a:t>
            </a:r>
            <a:r>
              <a:rPr lang="en-US" sz="5581" dirty="0">
                <a:solidFill>
                  <a:srgbClr val="AF872D"/>
                </a:solidFill>
                <a:latin typeface="#9Slide05 SVNStandly" pitchFamily="2" charset="0"/>
              </a:rPr>
              <a:t> tin </a:t>
            </a:r>
            <a:r>
              <a:rPr lang="en-US" sz="5581" dirty="0" err="1">
                <a:solidFill>
                  <a:srgbClr val="AF872D"/>
                </a:solidFill>
                <a:latin typeface="#9Slide05 SVNStandly" pitchFamily="2" charset="0"/>
              </a:rPr>
              <a:t>về</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giả</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phẩm</a:t>
            </a:r>
            <a:endParaRPr lang="en-US" sz="5581" dirty="0">
              <a:solidFill>
                <a:srgbClr val="AF872D"/>
              </a:solidFill>
              <a:latin typeface="#9Slide05 SVNStandly" pitchFamily="2" charset="0"/>
            </a:endParaRPr>
          </a:p>
        </p:txBody>
      </p:sp>
      <p:sp>
        <p:nvSpPr>
          <p:cNvPr id="9" name="TextBox 9"/>
          <p:cNvSpPr txBox="1"/>
          <p:nvPr/>
        </p:nvSpPr>
        <p:spPr>
          <a:xfrm>
            <a:off x="709132" y="1150063"/>
            <a:ext cx="11742681" cy="948978"/>
          </a:xfrm>
          <a:prstGeom prst="rect">
            <a:avLst/>
          </a:prstGeom>
        </p:spPr>
        <p:txBody>
          <a:bodyPr lIns="0" tIns="0" rIns="0" bIns="0" rtlCol="0" anchor="t">
            <a:spAutoFit/>
          </a:bodyPr>
          <a:lstStyle/>
          <a:p>
            <a:pPr algn="ctr">
              <a:lnSpc>
                <a:spcPts val="7434"/>
              </a:lnSpc>
              <a:spcBef>
                <a:spcPct val="0"/>
              </a:spcBef>
            </a:pPr>
            <a:r>
              <a:rPr lang="en-US" sz="5310" dirty="0">
                <a:solidFill>
                  <a:srgbClr val="6B7063"/>
                </a:solidFill>
                <a:latin typeface="#9Slide05 SVNStandly" pitchFamily="2" charset="0"/>
              </a:rPr>
              <a:t>b. </a:t>
            </a:r>
            <a:r>
              <a:rPr lang="en-US" sz="5310" dirty="0" err="1">
                <a:solidFill>
                  <a:srgbClr val="6B7063"/>
                </a:solidFill>
                <a:latin typeface="#9Slide05 SVNStandly" pitchFamily="2" charset="0"/>
              </a:rPr>
              <a:t>Tác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phẩm</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Truyện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Lục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Vân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Tiên</a:t>
            </a:r>
            <a:endParaRPr lang="en-US" sz="5310" dirty="0">
              <a:solidFill>
                <a:srgbClr val="6B7063"/>
              </a:solidFill>
              <a:latin typeface="#9Slide05 SVNStandly" pitchFamily="2" charset="0"/>
            </a:endParaRPr>
          </a:p>
        </p:txBody>
      </p:sp>
      <p:sp>
        <p:nvSpPr>
          <p:cNvPr id="10" name="TextBox 10"/>
          <p:cNvSpPr txBox="1"/>
          <p:nvPr/>
        </p:nvSpPr>
        <p:spPr>
          <a:xfrm>
            <a:off x="6599987" y="2810757"/>
            <a:ext cx="1860130" cy="778406"/>
          </a:xfrm>
          <a:prstGeom prst="rect">
            <a:avLst/>
          </a:prstGeom>
        </p:spPr>
        <p:txBody>
          <a:bodyPr lIns="0" tIns="0" rIns="0" bIns="0" rtlCol="0" anchor="t">
            <a:spAutoFit/>
          </a:bodyPr>
          <a:lstStyle/>
          <a:p>
            <a:pPr algn="ctr">
              <a:lnSpc>
                <a:spcPts val="6375"/>
              </a:lnSpc>
            </a:pPr>
            <a:r>
              <a:rPr lang="en-US" sz="4553" dirty="0" err="1">
                <a:solidFill>
                  <a:srgbClr val="705D34"/>
                </a:solidFill>
                <a:latin typeface="Roboto Condensed Bold"/>
              </a:rPr>
              <a:t>Thể</a:t>
            </a:r>
            <a:r>
              <a:rPr lang="en-US" sz="4553" dirty="0">
                <a:solidFill>
                  <a:srgbClr val="705D34"/>
                </a:solidFill>
                <a:latin typeface="Roboto Condensed Bold"/>
              </a:rPr>
              <a:t> </a:t>
            </a:r>
            <a:r>
              <a:rPr lang="en-US" sz="4553" dirty="0" err="1">
                <a:solidFill>
                  <a:srgbClr val="705D34"/>
                </a:solidFill>
                <a:latin typeface="Roboto Condensed Bold"/>
              </a:rPr>
              <a:t>loại</a:t>
            </a:r>
            <a:endParaRPr lang="en-US" sz="4553" dirty="0">
              <a:solidFill>
                <a:srgbClr val="705D34"/>
              </a:solidFill>
              <a:latin typeface="Roboto Condensed Bold"/>
            </a:endParaRPr>
          </a:p>
        </p:txBody>
      </p:sp>
      <p:sp>
        <p:nvSpPr>
          <p:cNvPr id="11" name="Freeform 11"/>
          <p:cNvSpPr/>
          <p:nvPr/>
        </p:nvSpPr>
        <p:spPr>
          <a:xfrm>
            <a:off x="13072958" y="219932"/>
            <a:ext cx="5848111" cy="2193042"/>
          </a:xfrm>
          <a:custGeom>
            <a:avLst/>
            <a:gdLst/>
            <a:ahLst/>
            <a:cxnLst/>
            <a:rect l="l" t="t" r="r" b="b"/>
            <a:pathLst>
              <a:path w="5848111" h="2193042">
                <a:moveTo>
                  <a:pt x="0" y="0"/>
                </a:moveTo>
                <a:lnTo>
                  <a:pt x="5848111" y="0"/>
                </a:lnTo>
                <a:lnTo>
                  <a:pt x="5848111" y="2193042"/>
                </a:lnTo>
                <a:lnTo>
                  <a:pt x="0" y="2193042"/>
                </a:lnTo>
                <a:lnTo>
                  <a:pt x="0" y="0"/>
                </a:lnTo>
                <a:close/>
              </a:path>
            </a:pathLst>
          </a:custGeom>
          <a:blipFill>
            <a:blip r:embed="rId4">
              <a:alphaModFix amt="78000"/>
              <a:extLst>
                <a:ext uri="{96DAC541-7B7A-43D3-8B79-37D633B846F1}">
                  <asvg:svgBlip xmlns:asvg="http://schemas.microsoft.com/office/drawing/2016/SVG/main" xmlns="" r:embed="rId5"/>
                </a:ext>
              </a:extLst>
            </a:blip>
            <a:stretch>
              <a:fillRect/>
            </a:stretch>
          </a:blipFill>
        </p:spPr>
      </p:sp>
      <p:sp>
        <p:nvSpPr>
          <p:cNvPr id="12" name="Freeform 12"/>
          <p:cNvSpPr/>
          <p:nvPr/>
        </p:nvSpPr>
        <p:spPr>
          <a:xfrm flipH="1">
            <a:off x="15592616" y="1139"/>
            <a:ext cx="4022187" cy="1650773"/>
          </a:xfrm>
          <a:custGeom>
            <a:avLst/>
            <a:gdLst/>
            <a:ahLst/>
            <a:cxnLst/>
            <a:rect l="l" t="t" r="r" b="b"/>
            <a:pathLst>
              <a:path w="4022187" h="1650773">
                <a:moveTo>
                  <a:pt x="4022187" y="0"/>
                </a:moveTo>
                <a:lnTo>
                  <a:pt x="0" y="0"/>
                </a:lnTo>
                <a:lnTo>
                  <a:pt x="0" y="1650772"/>
                </a:lnTo>
                <a:lnTo>
                  <a:pt x="4022187" y="1650772"/>
                </a:lnTo>
                <a:lnTo>
                  <a:pt x="4022187"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arn(inVertical)">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grpSp>
        <p:nvGrpSpPr>
          <p:cNvPr id="3" name="Group 3"/>
          <p:cNvGrpSpPr/>
          <p:nvPr/>
        </p:nvGrpSpPr>
        <p:grpSpPr>
          <a:xfrm>
            <a:off x="13271759" y="2316045"/>
            <a:ext cx="3772027" cy="6579881"/>
            <a:chOff x="0" y="0"/>
            <a:chExt cx="5029369" cy="8773175"/>
          </a:xfrm>
        </p:grpSpPr>
        <p:sp>
          <p:nvSpPr>
            <p:cNvPr id="4" name="Freeform 4"/>
            <p:cNvSpPr/>
            <p:nvPr/>
          </p:nvSpPr>
          <p:spPr>
            <a:xfrm>
              <a:off x="0" y="0"/>
              <a:ext cx="5029369" cy="8773175"/>
            </a:xfrm>
            <a:custGeom>
              <a:avLst/>
              <a:gdLst/>
              <a:ahLst/>
              <a:cxnLst/>
              <a:rect l="l" t="t" r="r" b="b"/>
              <a:pathLst>
                <a:path w="5029369" h="8773175">
                  <a:moveTo>
                    <a:pt x="0" y="0"/>
                  </a:moveTo>
                  <a:lnTo>
                    <a:pt x="5029369" y="0"/>
                  </a:lnTo>
                  <a:lnTo>
                    <a:pt x="5029369" y="8773175"/>
                  </a:lnTo>
                  <a:lnTo>
                    <a:pt x="0" y="8773175"/>
                  </a:lnTo>
                  <a:lnTo>
                    <a:pt x="0" y="0"/>
                  </a:lnTo>
                  <a:close/>
                </a:path>
              </a:pathLst>
            </a:custGeom>
            <a:blipFill>
              <a:blip r:embed="rId3"/>
              <a:stretch>
                <a:fillRect/>
              </a:stretch>
            </a:blipFill>
          </p:spPr>
        </p:sp>
      </p:grpSp>
      <p:grpSp>
        <p:nvGrpSpPr>
          <p:cNvPr id="5" name="Group 5"/>
          <p:cNvGrpSpPr/>
          <p:nvPr/>
        </p:nvGrpSpPr>
        <p:grpSpPr>
          <a:xfrm>
            <a:off x="1225747" y="3271900"/>
            <a:ext cx="11781710" cy="5009055"/>
            <a:chOff x="0" y="0"/>
            <a:chExt cx="3103002" cy="1319257"/>
          </a:xfrm>
        </p:grpSpPr>
        <p:sp>
          <p:nvSpPr>
            <p:cNvPr id="6" name="Freeform 6"/>
            <p:cNvSpPr/>
            <p:nvPr/>
          </p:nvSpPr>
          <p:spPr>
            <a:xfrm>
              <a:off x="0" y="0"/>
              <a:ext cx="3103002" cy="1319257"/>
            </a:xfrm>
            <a:custGeom>
              <a:avLst/>
              <a:gdLst/>
              <a:ahLst/>
              <a:cxnLst/>
              <a:rect l="l" t="t" r="r" b="b"/>
              <a:pathLst>
                <a:path w="3103002" h="1319257">
                  <a:moveTo>
                    <a:pt x="33513" y="0"/>
                  </a:moveTo>
                  <a:lnTo>
                    <a:pt x="3069489" y="0"/>
                  </a:lnTo>
                  <a:cubicBezTo>
                    <a:pt x="3087998" y="0"/>
                    <a:pt x="3103002" y="15004"/>
                    <a:pt x="3103002" y="33513"/>
                  </a:cubicBezTo>
                  <a:lnTo>
                    <a:pt x="3103002" y="1285744"/>
                  </a:lnTo>
                  <a:cubicBezTo>
                    <a:pt x="3103002" y="1294633"/>
                    <a:pt x="3099471" y="1303157"/>
                    <a:pt x="3093186" y="1309441"/>
                  </a:cubicBezTo>
                  <a:cubicBezTo>
                    <a:pt x="3086901" y="1315726"/>
                    <a:pt x="3078377" y="1319257"/>
                    <a:pt x="3069489" y="1319257"/>
                  </a:cubicBezTo>
                  <a:lnTo>
                    <a:pt x="33513" y="1319257"/>
                  </a:lnTo>
                  <a:cubicBezTo>
                    <a:pt x="24625" y="1319257"/>
                    <a:pt x="16101" y="1315726"/>
                    <a:pt x="9816" y="1309441"/>
                  </a:cubicBezTo>
                  <a:cubicBezTo>
                    <a:pt x="3531" y="1303157"/>
                    <a:pt x="0" y="1294633"/>
                    <a:pt x="0" y="1285744"/>
                  </a:cubicBezTo>
                  <a:lnTo>
                    <a:pt x="0" y="33513"/>
                  </a:lnTo>
                  <a:cubicBezTo>
                    <a:pt x="0" y="24625"/>
                    <a:pt x="3531" y="16101"/>
                    <a:pt x="9816" y="9816"/>
                  </a:cubicBezTo>
                  <a:cubicBezTo>
                    <a:pt x="16101" y="3531"/>
                    <a:pt x="24625" y="0"/>
                    <a:pt x="33513" y="0"/>
                  </a:cubicBezTo>
                  <a:close/>
                </a:path>
              </a:pathLst>
            </a:custGeom>
            <a:solidFill>
              <a:srgbClr val="F4F1D9">
                <a:alpha val="74902"/>
              </a:srgbClr>
            </a:solidFill>
            <a:ln w="38100" cap="rnd">
              <a:solidFill>
                <a:srgbClr val="AF872D">
                  <a:alpha val="74902"/>
                </a:srgbClr>
              </a:solidFill>
              <a:prstDash val="lgDash"/>
              <a:round/>
            </a:ln>
          </p:spPr>
        </p:sp>
        <p:sp>
          <p:nvSpPr>
            <p:cNvPr id="7" name="TextBox 7"/>
            <p:cNvSpPr txBox="1"/>
            <p:nvPr/>
          </p:nvSpPr>
          <p:spPr>
            <a:xfrm>
              <a:off x="0" y="-76200"/>
              <a:ext cx="3103002" cy="1395457"/>
            </a:xfrm>
            <a:prstGeom prst="rect">
              <a:avLst/>
            </a:prstGeom>
          </p:spPr>
          <p:txBody>
            <a:bodyPr lIns="50800" tIns="50800" rIns="50800" bIns="50800" rtlCol="0" anchor="ctr"/>
            <a:lstStyle/>
            <a:p>
              <a:pPr algn="ctr">
                <a:lnSpc>
                  <a:spcPts val="5599"/>
                </a:lnSpc>
              </a:pPr>
              <a:r>
                <a:rPr lang="en-US" sz="3999" dirty="0" err="1">
                  <a:solidFill>
                    <a:srgbClr val="000000">
                      <a:alpha val="74902"/>
                    </a:srgbClr>
                  </a:solidFill>
                  <a:latin typeface="Roboto Condensed Italics"/>
                </a:rPr>
                <a:t>Tác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phẩm</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kể</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về</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cuộc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đời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Lục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Tiên</a:t>
              </a:r>
              <a:r>
                <a:rPr lang="en-US" sz="3999" dirty="0">
                  <a:solidFill>
                    <a:srgbClr val="000000">
                      <a:alpha val="74902"/>
                    </a:srgbClr>
                  </a:solidFill>
                  <a:latin typeface="Roboto Condensed Italics"/>
                </a:rPr>
                <a:t> – </a:t>
              </a:r>
              <a:r>
                <a:rPr lang="en-US" sz="3999" dirty="0" err="1">
                  <a:solidFill>
                    <a:srgbClr val="000000">
                      <a:alpha val="74902"/>
                    </a:srgbClr>
                  </a:solidFill>
                  <a:latin typeface="Roboto Condensed Italics"/>
                </a:rPr>
                <a:t>một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chàng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trai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khôi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ngô</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tuấn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tú</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văn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võ</a:t>
              </a:r>
              <a:r>
                <a:rPr lang="en-US" sz="3999" dirty="0">
                  <a:solidFill>
                    <a:srgbClr val="000000">
                      <a:alpha val="74902"/>
                    </a:srgbClr>
                  </a:solidFill>
                  <a:latin typeface="Roboto Condensed Italics"/>
                </a:rPr>
                <a:t> song </a:t>
              </a:r>
              <a:r>
                <a:rPr lang="en-US" sz="3999" dirty="0" err="1">
                  <a:solidFill>
                    <a:srgbClr val="000000">
                      <a:alpha val="74902"/>
                    </a:srgbClr>
                  </a:solidFill>
                  <a:latin typeface="Roboto Condensed Italics"/>
                </a:rPr>
                <a:t>toàn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tài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trí</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nghĩa</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hiệp</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Gặp</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nhiều</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trắc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trở</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trong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cuộc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sống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nhưng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Tiên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đã</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vượt</a:t>
              </a:r>
              <a:r>
                <a:rPr lang="en-US" sz="3999" dirty="0">
                  <a:solidFill>
                    <a:srgbClr val="000000">
                      <a:alpha val="74902"/>
                    </a:srgbClr>
                  </a:solidFill>
                  <a:latin typeface="Roboto Condensed Italics"/>
                </a:rPr>
                <a:t> qua, </a:t>
              </a:r>
              <a:r>
                <a:rPr lang="en-US" sz="3999" dirty="0" err="1">
                  <a:solidFill>
                    <a:srgbClr val="000000">
                      <a:alpha val="74902"/>
                    </a:srgbClr>
                  </a:solidFill>
                  <a:latin typeface="Roboto Condensed Italics"/>
                </a:rPr>
                <a:t>lập</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được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công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trạng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lớn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lao</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có</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kết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cục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hạnh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phúc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viên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mãn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bên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nàng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Kiều</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Nguyệt</a:t>
              </a:r>
              <a:r>
                <a:rPr lang="en-US" sz="3999" dirty="0">
                  <a:solidFill>
                    <a:srgbClr val="000000">
                      <a:alpha val="74902"/>
                    </a:srgbClr>
                  </a:solidFill>
                  <a:latin typeface="Roboto Condensed Italics"/>
                </a:rPr>
                <a:t> Nga. </a:t>
              </a:r>
            </a:p>
          </p:txBody>
        </p:sp>
      </p:grpSp>
      <p:sp>
        <p:nvSpPr>
          <p:cNvPr id="8" name="TextBox 8"/>
          <p:cNvSpPr txBox="1"/>
          <p:nvPr/>
        </p:nvSpPr>
        <p:spPr>
          <a:xfrm>
            <a:off x="812208" y="256774"/>
            <a:ext cx="10095833" cy="1000274"/>
          </a:xfrm>
          <a:prstGeom prst="rect">
            <a:avLst/>
          </a:prstGeom>
        </p:spPr>
        <p:txBody>
          <a:bodyPr lIns="0" tIns="0" rIns="0" bIns="0" rtlCol="0" anchor="t">
            <a:spAutoFit/>
          </a:bodyPr>
          <a:lstStyle/>
          <a:p>
            <a:pPr algn="ctr">
              <a:lnSpc>
                <a:spcPts val="7814"/>
              </a:lnSpc>
              <a:spcBef>
                <a:spcPct val="0"/>
              </a:spcBef>
            </a:pPr>
            <a:r>
              <a:rPr lang="en-US" sz="5581" dirty="0">
                <a:solidFill>
                  <a:srgbClr val="AF872D"/>
                </a:solidFill>
                <a:latin typeface="#9Slide05 SVNStandly" pitchFamily="2" charset="0"/>
              </a:rPr>
              <a:t>3.1. </a:t>
            </a:r>
            <a:r>
              <a:rPr lang="en-US" sz="5581" dirty="0" err="1">
                <a:solidFill>
                  <a:srgbClr val="AF872D"/>
                </a:solidFill>
                <a:latin typeface="#9Slide05 SVNStandly" pitchFamily="2" charset="0"/>
              </a:rPr>
              <a:t>Thông</a:t>
            </a:r>
            <a:r>
              <a:rPr lang="en-US" sz="5581" dirty="0">
                <a:solidFill>
                  <a:srgbClr val="AF872D"/>
                </a:solidFill>
                <a:latin typeface="#9Slide05 SVNStandly" pitchFamily="2" charset="0"/>
              </a:rPr>
              <a:t> tin </a:t>
            </a:r>
            <a:r>
              <a:rPr lang="en-US" sz="5581" dirty="0" err="1">
                <a:solidFill>
                  <a:srgbClr val="AF872D"/>
                </a:solidFill>
                <a:latin typeface="#9Slide05 SVNStandly" pitchFamily="2" charset="0"/>
              </a:rPr>
              <a:t>về</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giả</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phẩm</a:t>
            </a:r>
            <a:endParaRPr lang="en-US" sz="5581" dirty="0">
              <a:solidFill>
                <a:srgbClr val="AF872D"/>
              </a:solidFill>
              <a:latin typeface="#9Slide05 SVNStandly" pitchFamily="2" charset="0"/>
            </a:endParaRPr>
          </a:p>
        </p:txBody>
      </p:sp>
      <p:sp>
        <p:nvSpPr>
          <p:cNvPr id="9" name="TextBox 9"/>
          <p:cNvSpPr txBox="1"/>
          <p:nvPr/>
        </p:nvSpPr>
        <p:spPr>
          <a:xfrm>
            <a:off x="709132" y="1150063"/>
            <a:ext cx="11742681" cy="948978"/>
          </a:xfrm>
          <a:prstGeom prst="rect">
            <a:avLst/>
          </a:prstGeom>
        </p:spPr>
        <p:txBody>
          <a:bodyPr lIns="0" tIns="0" rIns="0" bIns="0" rtlCol="0" anchor="t">
            <a:spAutoFit/>
          </a:bodyPr>
          <a:lstStyle/>
          <a:p>
            <a:pPr algn="ctr">
              <a:lnSpc>
                <a:spcPts val="7434"/>
              </a:lnSpc>
              <a:spcBef>
                <a:spcPct val="0"/>
              </a:spcBef>
            </a:pPr>
            <a:r>
              <a:rPr lang="en-US" sz="5310" dirty="0">
                <a:solidFill>
                  <a:srgbClr val="6B7063"/>
                </a:solidFill>
                <a:latin typeface="#9Slide05 SVNStandly" pitchFamily="2" charset="0"/>
              </a:rPr>
              <a:t>b. </a:t>
            </a:r>
            <a:r>
              <a:rPr lang="en-US" sz="5310" dirty="0" err="1">
                <a:solidFill>
                  <a:srgbClr val="6B7063"/>
                </a:solidFill>
                <a:latin typeface="#9Slide05 SVNStandly" pitchFamily="2" charset="0"/>
              </a:rPr>
              <a:t>Tác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phẩm</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Truyện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Lục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Vân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Tiên</a:t>
            </a:r>
            <a:endParaRPr lang="en-US" sz="5310" dirty="0">
              <a:solidFill>
                <a:srgbClr val="6B7063"/>
              </a:solidFill>
              <a:latin typeface="#9Slide05 SVNStandly" pitchFamily="2" charset="0"/>
            </a:endParaRPr>
          </a:p>
        </p:txBody>
      </p:sp>
      <p:sp>
        <p:nvSpPr>
          <p:cNvPr id="10" name="TextBox 10"/>
          <p:cNvSpPr txBox="1"/>
          <p:nvPr/>
        </p:nvSpPr>
        <p:spPr>
          <a:xfrm>
            <a:off x="5860124" y="2230320"/>
            <a:ext cx="2067694" cy="778406"/>
          </a:xfrm>
          <a:prstGeom prst="rect">
            <a:avLst/>
          </a:prstGeom>
        </p:spPr>
        <p:txBody>
          <a:bodyPr lIns="0" tIns="0" rIns="0" bIns="0" rtlCol="0" anchor="t">
            <a:spAutoFit/>
          </a:bodyPr>
          <a:lstStyle/>
          <a:p>
            <a:pPr algn="ctr">
              <a:lnSpc>
                <a:spcPts val="6375"/>
              </a:lnSpc>
            </a:pPr>
            <a:r>
              <a:rPr lang="en-US" sz="4553" dirty="0" err="1">
                <a:solidFill>
                  <a:srgbClr val="705D34"/>
                </a:solidFill>
                <a:latin typeface="Roboto Condensed Bold"/>
              </a:rPr>
              <a:t>Nội</a:t>
            </a:r>
            <a:r>
              <a:rPr lang="en-US" sz="4553" dirty="0">
                <a:solidFill>
                  <a:srgbClr val="705D34"/>
                </a:solidFill>
                <a:latin typeface="Roboto Condensed Bold"/>
              </a:rPr>
              <a:t> dung</a:t>
            </a:r>
          </a:p>
        </p:txBody>
      </p:sp>
      <p:sp>
        <p:nvSpPr>
          <p:cNvPr id="11" name="Freeform 11"/>
          <p:cNvSpPr/>
          <p:nvPr/>
        </p:nvSpPr>
        <p:spPr>
          <a:xfrm>
            <a:off x="13072958" y="219932"/>
            <a:ext cx="5848111" cy="2193042"/>
          </a:xfrm>
          <a:custGeom>
            <a:avLst/>
            <a:gdLst/>
            <a:ahLst/>
            <a:cxnLst/>
            <a:rect l="l" t="t" r="r" b="b"/>
            <a:pathLst>
              <a:path w="5848111" h="2193042">
                <a:moveTo>
                  <a:pt x="0" y="0"/>
                </a:moveTo>
                <a:lnTo>
                  <a:pt x="5848111" y="0"/>
                </a:lnTo>
                <a:lnTo>
                  <a:pt x="5848111" y="2193042"/>
                </a:lnTo>
                <a:lnTo>
                  <a:pt x="0" y="2193042"/>
                </a:lnTo>
                <a:lnTo>
                  <a:pt x="0" y="0"/>
                </a:lnTo>
                <a:close/>
              </a:path>
            </a:pathLst>
          </a:custGeom>
          <a:blipFill>
            <a:blip r:embed="rId4">
              <a:alphaModFix amt="78000"/>
              <a:extLst>
                <a:ext uri="{96DAC541-7B7A-43D3-8B79-37D633B846F1}">
                  <asvg:svgBlip xmlns:asvg="http://schemas.microsoft.com/office/drawing/2016/SVG/main" xmlns="" r:embed="rId5"/>
                </a:ext>
              </a:extLst>
            </a:blip>
            <a:stretch>
              <a:fillRect/>
            </a:stretch>
          </a:blipFill>
        </p:spPr>
      </p:sp>
      <p:sp>
        <p:nvSpPr>
          <p:cNvPr id="12" name="Freeform 12"/>
          <p:cNvSpPr/>
          <p:nvPr/>
        </p:nvSpPr>
        <p:spPr>
          <a:xfrm flipH="1">
            <a:off x="15764821" y="-35525"/>
            <a:ext cx="4022187" cy="1650773"/>
          </a:xfrm>
          <a:custGeom>
            <a:avLst/>
            <a:gdLst/>
            <a:ahLst/>
            <a:cxnLst/>
            <a:rect l="l" t="t" r="r" b="b"/>
            <a:pathLst>
              <a:path w="4022187" h="1650773">
                <a:moveTo>
                  <a:pt x="4022187" y="0"/>
                </a:moveTo>
                <a:lnTo>
                  <a:pt x="0" y="0"/>
                </a:lnTo>
                <a:lnTo>
                  <a:pt x="0" y="1650773"/>
                </a:lnTo>
                <a:lnTo>
                  <a:pt x="4022187" y="1650773"/>
                </a:lnTo>
                <a:lnTo>
                  <a:pt x="4022187"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arn(inVertic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grpSp>
        <p:nvGrpSpPr>
          <p:cNvPr id="3" name="Group 3"/>
          <p:cNvGrpSpPr/>
          <p:nvPr/>
        </p:nvGrpSpPr>
        <p:grpSpPr>
          <a:xfrm>
            <a:off x="13271759" y="2052871"/>
            <a:ext cx="3987541" cy="6955823"/>
            <a:chOff x="0" y="0"/>
            <a:chExt cx="5316722" cy="9274430"/>
          </a:xfrm>
        </p:grpSpPr>
        <p:sp>
          <p:nvSpPr>
            <p:cNvPr id="4" name="Freeform 4"/>
            <p:cNvSpPr/>
            <p:nvPr/>
          </p:nvSpPr>
          <p:spPr>
            <a:xfrm>
              <a:off x="0" y="0"/>
              <a:ext cx="5316722" cy="9274430"/>
            </a:xfrm>
            <a:custGeom>
              <a:avLst/>
              <a:gdLst/>
              <a:ahLst/>
              <a:cxnLst/>
              <a:rect l="l" t="t" r="r" b="b"/>
              <a:pathLst>
                <a:path w="5316722" h="9274430">
                  <a:moveTo>
                    <a:pt x="0" y="0"/>
                  </a:moveTo>
                  <a:lnTo>
                    <a:pt x="5316722" y="0"/>
                  </a:lnTo>
                  <a:lnTo>
                    <a:pt x="5316722" y="9274430"/>
                  </a:lnTo>
                  <a:lnTo>
                    <a:pt x="0" y="9274430"/>
                  </a:lnTo>
                  <a:lnTo>
                    <a:pt x="0" y="0"/>
                  </a:lnTo>
                  <a:close/>
                </a:path>
              </a:pathLst>
            </a:custGeom>
            <a:blipFill>
              <a:blip r:embed="rId3"/>
              <a:stretch>
                <a:fillRect/>
              </a:stretch>
            </a:blipFill>
          </p:spPr>
        </p:sp>
      </p:grpSp>
      <p:grpSp>
        <p:nvGrpSpPr>
          <p:cNvPr id="5" name="Group 5"/>
          <p:cNvGrpSpPr/>
          <p:nvPr/>
        </p:nvGrpSpPr>
        <p:grpSpPr>
          <a:xfrm>
            <a:off x="1225747" y="3271900"/>
            <a:ext cx="11781710" cy="3889723"/>
            <a:chOff x="0" y="0"/>
            <a:chExt cx="3103002" cy="1024454"/>
          </a:xfrm>
        </p:grpSpPr>
        <p:sp>
          <p:nvSpPr>
            <p:cNvPr id="6" name="Freeform 6"/>
            <p:cNvSpPr/>
            <p:nvPr/>
          </p:nvSpPr>
          <p:spPr>
            <a:xfrm>
              <a:off x="0" y="0"/>
              <a:ext cx="3103002" cy="1024454"/>
            </a:xfrm>
            <a:custGeom>
              <a:avLst/>
              <a:gdLst/>
              <a:ahLst/>
              <a:cxnLst/>
              <a:rect l="l" t="t" r="r" b="b"/>
              <a:pathLst>
                <a:path w="3103002" h="1024454">
                  <a:moveTo>
                    <a:pt x="33513" y="0"/>
                  </a:moveTo>
                  <a:lnTo>
                    <a:pt x="3069489" y="0"/>
                  </a:lnTo>
                  <a:cubicBezTo>
                    <a:pt x="3087998" y="0"/>
                    <a:pt x="3103002" y="15004"/>
                    <a:pt x="3103002" y="33513"/>
                  </a:cubicBezTo>
                  <a:lnTo>
                    <a:pt x="3103002" y="990941"/>
                  </a:lnTo>
                  <a:cubicBezTo>
                    <a:pt x="3103002" y="999829"/>
                    <a:pt x="3099471" y="1008353"/>
                    <a:pt x="3093186" y="1014638"/>
                  </a:cubicBezTo>
                  <a:cubicBezTo>
                    <a:pt x="3086901" y="1020923"/>
                    <a:pt x="3078377" y="1024454"/>
                    <a:pt x="3069489" y="1024454"/>
                  </a:cubicBezTo>
                  <a:lnTo>
                    <a:pt x="33513" y="1024454"/>
                  </a:lnTo>
                  <a:cubicBezTo>
                    <a:pt x="24625" y="1024454"/>
                    <a:pt x="16101" y="1020923"/>
                    <a:pt x="9816" y="1014638"/>
                  </a:cubicBezTo>
                  <a:cubicBezTo>
                    <a:pt x="3531" y="1008353"/>
                    <a:pt x="0" y="999829"/>
                    <a:pt x="0" y="990941"/>
                  </a:cubicBezTo>
                  <a:lnTo>
                    <a:pt x="0" y="33513"/>
                  </a:lnTo>
                  <a:cubicBezTo>
                    <a:pt x="0" y="24625"/>
                    <a:pt x="3531" y="16101"/>
                    <a:pt x="9816" y="9816"/>
                  </a:cubicBezTo>
                  <a:cubicBezTo>
                    <a:pt x="16101" y="3531"/>
                    <a:pt x="24625" y="0"/>
                    <a:pt x="33513" y="0"/>
                  </a:cubicBezTo>
                  <a:close/>
                </a:path>
              </a:pathLst>
            </a:custGeom>
            <a:solidFill>
              <a:srgbClr val="F4F1D9">
                <a:alpha val="74902"/>
              </a:srgbClr>
            </a:solidFill>
            <a:ln w="38100" cap="rnd">
              <a:solidFill>
                <a:srgbClr val="AF872D">
                  <a:alpha val="74902"/>
                </a:srgbClr>
              </a:solidFill>
              <a:prstDash val="lgDash"/>
              <a:round/>
            </a:ln>
          </p:spPr>
        </p:sp>
        <p:sp>
          <p:nvSpPr>
            <p:cNvPr id="7" name="TextBox 7"/>
            <p:cNvSpPr txBox="1"/>
            <p:nvPr/>
          </p:nvSpPr>
          <p:spPr>
            <a:xfrm>
              <a:off x="0" y="-76200"/>
              <a:ext cx="3103002" cy="1100654"/>
            </a:xfrm>
            <a:prstGeom prst="rect">
              <a:avLst/>
            </a:prstGeom>
          </p:spPr>
          <p:txBody>
            <a:bodyPr lIns="50800" tIns="50800" rIns="50800" bIns="50800" rtlCol="0" anchor="ctr"/>
            <a:lstStyle/>
            <a:p>
              <a:pPr algn="ctr">
                <a:lnSpc>
                  <a:spcPts val="5599"/>
                </a:lnSpc>
              </a:pPr>
              <a:r>
                <a:rPr lang="en-US" sz="3999" dirty="0" err="1">
                  <a:solidFill>
                    <a:srgbClr val="000000">
                      <a:alpha val="74902"/>
                    </a:srgbClr>
                  </a:solidFill>
                  <a:latin typeface="Roboto Condensed Italics"/>
                </a:rPr>
                <a:t>Ngợi</a:t>
              </a:r>
              <a:r>
                <a:rPr lang="en-US" sz="3999" dirty="0">
                  <a:solidFill>
                    <a:srgbClr val="000000">
                      <a:alpha val="74902"/>
                    </a:srgbClr>
                  </a:solidFill>
                  <a:latin typeface="Roboto Condensed Italics"/>
                </a:rPr>
                <a:t> ca </a:t>
              </a:r>
              <a:r>
                <a:rPr lang="en-US" sz="3999" dirty="0" err="1">
                  <a:solidFill>
                    <a:srgbClr val="000000">
                      <a:alpha val="74902"/>
                    </a:srgbClr>
                  </a:solidFill>
                  <a:latin typeface="Roboto Condensed Italics"/>
                </a:rPr>
                <a:t>những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tấm</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gương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đạo</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đức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cao</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đẹp</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lên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án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những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kẻ</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độc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ác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tham</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tàn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gửi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gắm</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khát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vọng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tình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yêu</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tự</a:t>
              </a:r>
              <a:r>
                <a:rPr lang="en-US" sz="3999" dirty="0">
                  <a:solidFill>
                    <a:srgbClr val="000000">
                      <a:alpha val="74902"/>
                    </a:srgbClr>
                  </a:solidFill>
                  <a:latin typeface="Roboto Condensed Italics"/>
                </a:rPr>
                <a:t> do, </a:t>
              </a:r>
              <a:r>
                <a:rPr lang="en-US" sz="3999" dirty="0" err="1">
                  <a:solidFill>
                    <a:srgbClr val="000000">
                      <a:alpha val="74902"/>
                    </a:srgbClr>
                  </a:solidFill>
                  <a:latin typeface="Roboto Condensed Italics"/>
                </a:rPr>
                <a:t>khát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vọng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công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lí</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thể</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hiện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mơ</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ước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của</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dân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về</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người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anh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hùng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cứu</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độ</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thế</a:t>
              </a:r>
              <a:r>
                <a:rPr lang="en-US" sz="3999" dirty="0">
                  <a:solidFill>
                    <a:srgbClr val="000000">
                      <a:alpha val="74902"/>
                    </a:srgbClr>
                  </a:solidFill>
                  <a:latin typeface="Roboto Condensed Italics"/>
                </a:rPr>
                <a:t>. </a:t>
              </a:r>
            </a:p>
          </p:txBody>
        </p:sp>
      </p:grpSp>
      <p:sp>
        <p:nvSpPr>
          <p:cNvPr id="8" name="TextBox 8"/>
          <p:cNvSpPr txBox="1"/>
          <p:nvPr/>
        </p:nvSpPr>
        <p:spPr>
          <a:xfrm>
            <a:off x="709132" y="256774"/>
            <a:ext cx="10095833" cy="1000274"/>
          </a:xfrm>
          <a:prstGeom prst="rect">
            <a:avLst/>
          </a:prstGeom>
        </p:spPr>
        <p:txBody>
          <a:bodyPr lIns="0" tIns="0" rIns="0" bIns="0" rtlCol="0" anchor="t">
            <a:spAutoFit/>
          </a:bodyPr>
          <a:lstStyle/>
          <a:p>
            <a:pPr algn="ctr">
              <a:lnSpc>
                <a:spcPts val="7814"/>
              </a:lnSpc>
              <a:spcBef>
                <a:spcPct val="0"/>
              </a:spcBef>
            </a:pPr>
            <a:r>
              <a:rPr lang="en-US" sz="5581" dirty="0">
                <a:solidFill>
                  <a:srgbClr val="AF872D"/>
                </a:solidFill>
                <a:latin typeface="#9Slide05 SVNStandly" pitchFamily="2" charset="0"/>
              </a:rPr>
              <a:t>3.1. </a:t>
            </a:r>
            <a:r>
              <a:rPr lang="en-US" sz="5581" dirty="0" err="1">
                <a:solidFill>
                  <a:srgbClr val="AF872D"/>
                </a:solidFill>
                <a:latin typeface="#9Slide05 SVNStandly" pitchFamily="2" charset="0"/>
              </a:rPr>
              <a:t>Thông</a:t>
            </a:r>
            <a:r>
              <a:rPr lang="en-US" sz="5581" dirty="0">
                <a:solidFill>
                  <a:srgbClr val="AF872D"/>
                </a:solidFill>
                <a:latin typeface="#9Slide05 SVNStandly" pitchFamily="2" charset="0"/>
              </a:rPr>
              <a:t> tin </a:t>
            </a:r>
            <a:r>
              <a:rPr lang="en-US" sz="5581" dirty="0" err="1">
                <a:solidFill>
                  <a:srgbClr val="AF872D"/>
                </a:solidFill>
                <a:latin typeface="#9Slide05 SVNStandly" pitchFamily="2" charset="0"/>
              </a:rPr>
              <a:t>về</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giả</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phẩm</a:t>
            </a:r>
            <a:endParaRPr lang="en-US" sz="5581" dirty="0">
              <a:solidFill>
                <a:srgbClr val="AF872D"/>
              </a:solidFill>
              <a:latin typeface="#9Slide05 SVNStandly" pitchFamily="2" charset="0"/>
            </a:endParaRPr>
          </a:p>
        </p:txBody>
      </p:sp>
      <p:sp>
        <p:nvSpPr>
          <p:cNvPr id="9" name="TextBox 9"/>
          <p:cNvSpPr txBox="1"/>
          <p:nvPr/>
        </p:nvSpPr>
        <p:spPr>
          <a:xfrm>
            <a:off x="709132" y="1150063"/>
            <a:ext cx="11742681" cy="948978"/>
          </a:xfrm>
          <a:prstGeom prst="rect">
            <a:avLst/>
          </a:prstGeom>
        </p:spPr>
        <p:txBody>
          <a:bodyPr lIns="0" tIns="0" rIns="0" bIns="0" rtlCol="0" anchor="t">
            <a:spAutoFit/>
          </a:bodyPr>
          <a:lstStyle/>
          <a:p>
            <a:pPr algn="ctr">
              <a:lnSpc>
                <a:spcPts val="7434"/>
              </a:lnSpc>
              <a:spcBef>
                <a:spcPct val="0"/>
              </a:spcBef>
            </a:pPr>
            <a:r>
              <a:rPr lang="en-US" sz="5310" dirty="0">
                <a:solidFill>
                  <a:srgbClr val="6B7063"/>
                </a:solidFill>
                <a:latin typeface="#9Slide05 SVNStandly" pitchFamily="2" charset="0"/>
              </a:rPr>
              <a:t>b. </a:t>
            </a:r>
            <a:r>
              <a:rPr lang="en-US" sz="5310" dirty="0" err="1">
                <a:solidFill>
                  <a:srgbClr val="6B7063"/>
                </a:solidFill>
                <a:latin typeface="#9Slide05 SVNStandly" pitchFamily="2" charset="0"/>
              </a:rPr>
              <a:t>Tác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phẩm</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Truyện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Lục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Vân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Tiên</a:t>
            </a:r>
            <a:endParaRPr lang="en-US" sz="5310" dirty="0">
              <a:solidFill>
                <a:srgbClr val="6B7063"/>
              </a:solidFill>
              <a:latin typeface="#9Slide05 SVNStandly" pitchFamily="2" charset="0"/>
            </a:endParaRPr>
          </a:p>
        </p:txBody>
      </p:sp>
      <p:sp>
        <p:nvSpPr>
          <p:cNvPr id="10" name="TextBox 10"/>
          <p:cNvSpPr txBox="1"/>
          <p:nvPr/>
        </p:nvSpPr>
        <p:spPr>
          <a:xfrm>
            <a:off x="6076587" y="2230320"/>
            <a:ext cx="1634768" cy="778406"/>
          </a:xfrm>
          <a:prstGeom prst="rect">
            <a:avLst/>
          </a:prstGeom>
        </p:spPr>
        <p:txBody>
          <a:bodyPr lIns="0" tIns="0" rIns="0" bIns="0" rtlCol="0" anchor="t">
            <a:spAutoFit/>
          </a:bodyPr>
          <a:lstStyle/>
          <a:p>
            <a:pPr algn="ctr">
              <a:lnSpc>
                <a:spcPts val="6375"/>
              </a:lnSpc>
            </a:pPr>
            <a:r>
              <a:rPr lang="en-US" sz="4553" dirty="0" err="1">
                <a:solidFill>
                  <a:srgbClr val="705D34"/>
                </a:solidFill>
                <a:latin typeface="Roboto Condensed Bold"/>
              </a:rPr>
              <a:t>Chủ</a:t>
            </a:r>
            <a:r>
              <a:rPr lang="en-US" sz="4553" dirty="0">
                <a:solidFill>
                  <a:srgbClr val="705D34"/>
                </a:solidFill>
                <a:latin typeface="Roboto Condensed Bold"/>
              </a:rPr>
              <a:t> </a:t>
            </a:r>
            <a:r>
              <a:rPr lang="en-US" sz="4553" dirty="0" err="1">
                <a:solidFill>
                  <a:srgbClr val="705D34"/>
                </a:solidFill>
                <a:latin typeface="Roboto Condensed Bold"/>
              </a:rPr>
              <a:t>đề</a:t>
            </a:r>
            <a:endParaRPr lang="en-US" sz="4553" dirty="0">
              <a:solidFill>
                <a:srgbClr val="705D34"/>
              </a:solidFill>
              <a:latin typeface="Roboto Condensed Bold"/>
            </a:endParaRPr>
          </a:p>
        </p:txBody>
      </p:sp>
      <p:sp>
        <p:nvSpPr>
          <p:cNvPr id="11" name="Freeform 11"/>
          <p:cNvSpPr/>
          <p:nvPr/>
        </p:nvSpPr>
        <p:spPr>
          <a:xfrm>
            <a:off x="13072958" y="219932"/>
            <a:ext cx="5848111" cy="2193042"/>
          </a:xfrm>
          <a:custGeom>
            <a:avLst/>
            <a:gdLst/>
            <a:ahLst/>
            <a:cxnLst/>
            <a:rect l="l" t="t" r="r" b="b"/>
            <a:pathLst>
              <a:path w="5848111" h="2193042">
                <a:moveTo>
                  <a:pt x="0" y="0"/>
                </a:moveTo>
                <a:lnTo>
                  <a:pt x="5848111" y="0"/>
                </a:lnTo>
                <a:lnTo>
                  <a:pt x="5848111" y="2193042"/>
                </a:lnTo>
                <a:lnTo>
                  <a:pt x="0" y="2193042"/>
                </a:lnTo>
                <a:lnTo>
                  <a:pt x="0" y="0"/>
                </a:lnTo>
                <a:close/>
              </a:path>
            </a:pathLst>
          </a:custGeom>
          <a:blipFill>
            <a:blip r:embed="rId4">
              <a:alphaModFix amt="78000"/>
              <a:extLst>
                <a:ext uri="{96DAC541-7B7A-43D3-8B79-37D633B846F1}">
                  <asvg:svgBlip xmlns:asvg="http://schemas.microsoft.com/office/drawing/2016/SVG/main" xmlns="" r:embed="rId5"/>
                </a:ext>
              </a:extLst>
            </a:blip>
            <a:stretch>
              <a:fillRect/>
            </a:stretch>
          </a:blipFill>
        </p:spPr>
      </p:sp>
      <p:sp>
        <p:nvSpPr>
          <p:cNvPr id="12" name="Freeform 12"/>
          <p:cNvSpPr/>
          <p:nvPr/>
        </p:nvSpPr>
        <p:spPr>
          <a:xfrm flipH="1">
            <a:off x="15477813" y="0"/>
            <a:ext cx="4022187" cy="1650773"/>
          </a:xfrm>
          <a:custGeom>
            <a:avLst/>
            <a:gdLst/>
            <a:ahLst/>
            <a:cxnLst/>
            <a:rect l="l" t="t" r="r" b="b"/>
            <a:pathLst>
              <a:path w="4022187" h="1650773">
                <a:moveTo>
                  <a:pt x="4022187" y="0"/>
                </a:moveTo>
                <a:lnTo>
                  <a:pt x="0" y="0"/>
                </a:lnTo>
                <a:lnTo>
                  <a:pt x="0" y="1650773"/>
                </a:lnTo>
                <a:lnTo>
                  <a:pt x="4022187" y="1650773"/>
                </a:lnTo>
                <a:lnTo>
                  <a:pt x="4022187"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grpSp>
        <p:nvGrpSpPr>
          <p:cNvPr id="3" name="Group 3"/>
          <p:cNvGrpSpPr/>
          <p:nvPr/>
        </p:nvGrpSpPr>
        <p:grpSpPr>
          <a:xfrm>
            <a:off x="12066325" y="2052871"/>
            <a:ext cx="4175386" cy="7283497"/>
            <a:chOff x="0" y="0"/>
            <a:chExt cx="5567182" cy="9711330"/>
          </a:xfrm>
        </p:grpSpPr>
        <p:sp>
          <p:nvSpPr>
            <p:cNvPr id="4" name="Freeform 4"/>
            <p:cNvSpPr/>
            <p:nvPr/>
          </p:nvSpPr>
          <p:spPr>
            <a:xfrm>
              <a:off x="0" y="0"/>
              <a:ext cx="5567182" cy="9711330"/>
            </a:xfrm>
            <a:custGeom>
              <a:avLst/>
              <a:gdLst/>
              <a:ahLst/>
              <a:cxnLst/>
              <a:rect l="l" t="t" r="r" b="b"/>
              <a:pathLst>
                <a:path w="5567182" h="9711330">
                  <a:moveTo>
                    <a:pt x="0" y="0"/>
                  </a:moveTo>
                  <a:lnTo>
                    <a:pt x="5567182" y="0"/>
                  </a:lnTo>
                  <a:lnTo>
                    <a:pt x="5567182" y="9711330"/>
                  </a:lnTo>
                  <a:lnTo>
                    <a:pt x="0" y="9711330"/>
                  </a:lnTo>
                  <a:lnTo>
                    <a:pt x="0" y="0"/>
                  </a:lnTo>
                  <a:close/>
                </a:path>
              </a:pathLst>
            </a:custGeom>
            <a:blipFill>
              <a:blip r:embed="rId3"/>
              <a:stretch>
                <a:fillRect/>
              </a:stretch>
            </a:blipFill>
          </p:spPr>
        </p:sp>
      </p:grpSp>
      <p:grpSp>
        <p:nvGrpSpPr>
          <p:cNvPr id="5" name="Group 5"/>
          <p:cNvGrpSpPr/>
          <p:nvPr/>
        </p:nvGrpSpPr>
        <p:grpSpPr>
          <a:xfrm>
            <a:off x="709132" y="3795775"/>
            <a:ext cx="10783176" cy="3036127"/>
            <a:chOff x="0" y="0"/>
            <a:chExt cx="2840013" cy="799638"/>
          </a:xfrm>
        </p:grpSpPr>
        <p:sp>
          <p:nvSpPr>
            <p:cNvPr id="6" name="Freeform 6"/>
            <p:cNvSpPr/>
            <p:nvPr/>
          </p:nvSpPr>
          <p:spPr>
            <a:xfrm>
              <a:off x="0" y="0"/>
              <a:ext cx="2840013" cy="799638"/>
            </a:xfrm>
            <a:custGeom>
              <a:avLst/>
              <a:gdLst/>
              <a:ahLst/>
              <a:cxnLst/>
              <a:rect l="l" t="t" r="r" b="b"/>
              <a:pathLst>
                <a:path w="2840013" h="799638">
                  <a:moveTo>
                    <a:pt x="36616" y="0"/>
                  </a:moveTo>
                  <a:lnTo>
                    <a:pt x="2803397" y="0"/>
                  </a:lnTo>
                  <a:cubicBezTo>
                    <a:pt x="2823620" y="0"/>
                    <a:pt x="2840013" y="16394"/>
                    <a:pt x="2840013" y="36616"/>
                  </a:cubicBezTo>
                  <a:lnTo>
                    <a:pt x="2840013" y="763022"/>
                  </a:lnTo>
                  <a:cubicBezTo>
                    <a:pt x="2840013" y="783245"/>
                    <a:pt x="2823620" y="799638"/>
                    <a:pt x="2803397" y="799638"/>
                  </a:cubicBezTo>
                  <a:lnTo>
                    <a:pt x="36616" y="799638"/>
                  </a:lnTo>
                  <a:cubicBezTo>
                    <a:pt x="16394" y="799638"/>
                    <a:pt x="0" y="783245"/>
                    <a:pt x="0" y="763022"/>
                  </a:cubicBezTo>
                  <a:lnTo>
                    <a:pt x="0" y="36616"/>
                  </a:lnTo>
                  <a:cubicBezTo>
                    <a:pt x="0" y="16394"/>
                    <a:pt x="16394" y="0"/>
                    <a:pt x="36616" y="0"/>
                  </a:cubicBezTo>
                  <a:close/>
                </a:path>
              </a:pathLst>
            </a:custGeom>
            <a:solidFill>
              <a:srgbClr val="F4F1D9">
                <a:alpha val="74902"/>
              </a:srgbClr>
            </a:solidFill>
            <a:ln w="38100" cap="rnd">
              <a:solidFill>
                <a:srgbClr val="AF872D">
                  <a:alpha val="74902"/>
                </a:srgbClr>
              </a:solidFill>
              <a:prstDash val="lgDash"/>
              <a:round/>
            </a:ln>
          </p:spPr>
        </p:sp>
        <p:sp>
          <p:nvSpPr>
            <p:cNvPr id="7" name="TextBox 7"/>
            <p:cNvSpPr txBox="1"/>
            <p:nvPr/>
          </p:nvSpPr>
          <p:spPr>
            <a:xfrm>
              <a:off x="0" y="-76200"/>
              <a:ext cx="2840013" cy="875838"/>
            </a:xfrm>
            <a:prstGeom prst="rect">
              <a:avLst/>
            </a:prstGeom>
          </p:spPr>
          <p:txBody>
            <a:bodyPr lIns="50800" tIns="50800" rIns="50800" bIns="50800" rtlCol="0" anchor="ctr"/>
            <a:lstStyle/>
            <a:p>
              <a:pPr algn="just">
                <a:lnSpc>
                  <a:spcPts val="5599"/>
                </a:lnSpc>
              </a:pPr>
              <a:r>
                <a:rPr lang="en-US" sz="3999" dirty="0" err="1">
                  <a:solidFill>
                    <a:srgbClr val="000000">
                      <a:alpha val="74902"/>
                    </a:srgbClr>
                  </a:solidFill>
                  <a:latin typeface="Roboto Condensed Bold Italics"/>
                </a:rPr>
                <a:t>Nghệ</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thuật</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xây</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dựng</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nhân</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vật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Khắc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họa</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vật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chủ</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yếu</a:t>
              </a:r>
              <a:r>
                <a:rPr lang="en-US" sz="3999" dirty="0">
                  <a:solidFill>
                    <a:srgbClr val="000000">
                      <a:alpha val="74902"/>
                    </a:srgbClr>
                  </a:solidFill>
                  <a:latin typeface="Roboto Condensed Italics"/>
                </a:rPr>
                <a:t> qua </a:t>
              </a:r>
              <a:r>
                <a:rPr lang="en-US" sz="3999" dirty="0" err="1">
                  <a:solidFill>
                    <a:srgbClr val="000000">
                      <a:alpha val="74902"/>
                    </a:srgbClr>
                  </a:solidFill>
                  <a:latin typeface="Roboto Condensed Italics"/>
                </a:rPr>
                <a:t>hành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động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cử</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chỉ</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lời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nói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ít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khắc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hoạ</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ngoại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hình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và</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ít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sâu</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vào</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nội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tâm</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Tác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giả</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chỉ</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kể</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về</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vật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để</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nhân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vật</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tự</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bộc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lộ</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tính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cách</a:t>
              </a:r>
              <a:r>
                <a:rPr lang="en-US" sz="3999" dirty="0">
                  <a:solidFill>
                    <a:srgbClr val="000000">
                      <a:alpha val="74902"/>
                    </a:srgbClr>
                  </a:solidFill>
                  <a:latin typeface="Roboto Condensed Italics"/>
                </a:rPr>
                <a:t>.</a:t>
              </a:r>
            </a:p>
          </p:txBody>
        </p:sp>
      </p:grpSp>
      <p:sp>
        <p:nvSpPr>
          <p:cNvPr id="8" name="TextBox 8"/>
          <p:cNvSpPr txBox="1"/>
          <p:nvPr/>
        </p:nvSpPr>
        <p:spPr>
          <a:xfrm>
            <a:off x="709132" y="256774"/>
            <a:ext cx="10095833" cy="1000274"/>
          </a:xfrm>
          <a:prstGeom prst="rect">
            <a:avLst/>
          </a:prstGeom>
        </p:spPr>
        <p:txBody>
          <a:bodyPr lIns="0" tIns="0" rIns="0" bIns="0" rtlCol="0" anchor="t">
            <a:spAutoFit/>
          </a:bodyPr>
          <a:lstStyle/>
          <a:p>
            <a:pPr algn="ctr">
              <a:lnSpc>
                <a:spcPts val="7814"/>
              </a:lnSpc>
              <a:spcBef>
                <a:spcPct val="0"/>
              </a:spcBef>
            </a:pPr>
            <a:r>
              <a:rPr lang="en-US" sz="5581" dirty="0">
                <a:solidFill>
                  <a:srgbClr val="AF872D"/>
                </a:solidFill>
                <a:latin typeface="#9Slide05 SVNStandly" pitchFamily="2" charset="0"/>
              </a:rPr>
              <a:t>3.1. </a:t>
            </a:r>
            <a:r>
              <a:rPr lang="en-US" sz="5581" dirty="0" err="1">
                <a:solidFill>
                  <a:srgbClr val="AF872D"/>
                </a:solidFill>
                <a:latin typeface="#9Slide05 SVNStandly" pitchFamily="2" charset="0"/>
              </a:rPr>
              <a:t>Thông</a:t>
            </a:r>
            <a:r>
              <a:rPr lang="en-US" sz="5581" dirty="0">
                <a:solidFill>
                  <a:srgbClr val="AF872D"/>
                </a:solidFill>
                <a:latin typeface="#9Slide05 SVNStandly" pitchFamily="2" charset="0"/>
              </a:rPr>
              <a:t> tin </a:t>
            </a:r>
            <a:r>
              <a:rPr lang="en-US" sz="5581" dirty="0" err="1">
                <a:solidFill>
                  <a:srgbClr val="AF872D"/>
                </a:solidFill>
                <a:latin typeface="#9Slide05 SVNStandly" pitchFamily="2" charset="0"/>
              </a:rPr>
              <a:t>về</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giả</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tác</a:t>
            </a:r>
            <a:r>
              <a:rPr lang="en-US" sz="5581" dirty="0">
                <a:solidFill>
                  <a:srgbClr val="AF872D"/>
                </a:solidFill>
                <a:latin typeface="#9Slide05 SVNStandly" pitchFamily="2" charset="0"/>
              </a:rPr>
              <a:t> </a:t>
            </a:r>
            <a:r>
              <a:rPr lang="en-US" sz="5581" dirty="0" err="1">
                <a:solidFill>
                  <a:srgbClr val="AF872D"/>
                </a:solidFill>
                <a:latin typeface="#9Slide05 SVNStandly" pitchFamily="2" charset="0"/>
              </a:rPr>
              <a:t>phẩm</a:t>
            </a:r>
            <a:endParaRPr lang="en-US" sz="5581" dirty="0">
              <a:solidFill>
                <a:srgbClr val="AF872D"/>
              </a:solidFill>
              <a:latin typeface="#9Slide05 SVNStandly" pitchFamily="2" charset="0"/>
            </a:endParaRPr>
          </a:p>
        </p:txBody>
      </p:sp>
      <p:sp>
        <p:nvSpPr>
          <p:cNvPr id="9" name="TextBox 9"/>
          <p:cNvSpPr txBox="1"/>
          <p:nvPr/>
        </p:nvSpPr>
        <p:spPr>
          <a:xfrm>
            <a:off x="709132" y="1150063"/>
            <a:ext cx="11742681" cy="948978"/>
          </a:xfrm>
          <a:prstGeom prst="rect">
            <a:avLst/>
          </a:prstGeom>
        </p:spPr>
        <p:txBody>
          <a:bodyPr lIns="0" tIns="0" rIns="0" bIns="0" rtlCol="0" anchor="t">
            <a:spAutoFit/>
          </a:bodyPr>
          <a:lstStyle/>
          <a:p>
            <a:pPr algn="ctr">
              <a:lnSpc>
                <a:spcPts val="7434"/>
              </a:lnSpc>
              <a:spcBef>
                <a:spcPct val="0"/>
              </a:spcBef>
            </a:pPr>
            <a:r>
              <a:rPr lang="en-US" sz="5310" dirty="0">
                <a:solidFill>
                  <a:srgbClr val="6B7063"/>
                </a:solidFill>
                <a:latin typeface="#9Slide05 SVNStandly" pitchFamily="2" charset="0"/>
              </a:rPr>
              <a:t>b. </a:t>
            </a:r>
            <a:r>
              <a:rPr lang="en-US" sz="5310" dirty="0" err="1">
                <a:solidFill>
                  <a:srgbClr val="6B7063"/>
                </a:solidFill>
                <a:latin typeface="#9Slide05 SVNStandly" pitchFamily="2" charset="0"/>
              </a:rPr>
              <a:t>Tác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phẩm</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Truyện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Lục</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Vân</a:t>
            </a:r>
            <a:r>
              <a:rPr lang="en-US" sz="5310" dirty="0">
                <a:solidFill>
                  <a:srgbClr val="6B7063"/>
                </a:solidFill>
                <a:latin typeface="#9Slide05 SVNStandly" pitchFamily="2" charset="0"/>
              </a:rPr>
              <a:t> </a:t>
            </a:r>
            <a:r>
              <a:rPr lang="en-US" sz="5310" dirty="0" err="1">
                <a:solidFill>
                  <a:srgbClr val="6B7063"/>
                </a:solidFill>
                <a:latin typeface="#9Slide05 SVNStandly" pitchFamily="2" charset="0"/>
              </a:rPr>
              <a:t>Tiên</a:t>
            </a:r>
            <a:endParaRPr lang="en-US" sz="5310" dirty="0">
              <a:solidFill>
                <a:srgbClr val="6B7063"/>
              </a:solidFill>
              <a:latin typeface="#9Slide05 SVNStandly" pitchFamily="2" charset="0"/>
            </a:endParaRPr>
          </a:p>
        </p:txBody>
      </p:sp>
      <p:sp>
        <p:nvSpPr>
          <p:cNvPr id="10" name="TextBox 10"/>
          <p:cNvSpPr txBox="1"/>
          <p:nvPr/>
        </p:nvSpPr>
        <p:spPr>
          <a:xfrm>
            <a:off x="5597024" y="2493493"/>
            <a:ext cx="2536492" cy="778406"/>
          </a:xfrm>
          <a:prstGeom prst="rect">
            <a:avLst/>
          </a:prstGeom>
        </p:spPr>
        <p:txBody>
          <a:bodyPr lIns="0" tIns="0" rIns="0" bIns="0" rtlCol="0" anchor="t">
            <a:spAutoFit/>
          </a:bodyPr>
          <a:lstStyle/>
          <a:p>
            <a:pPr algn="ctr">
              <a:lnSpc>
                <a:spcPts val="6375"/>
              </a:lnSpc>
            </a:pPr>
            <a:r>
              <a:rPr lang="en-US" sz="4553" dirty="0" err="1">
                <a:solidFill>
                  <a:srgbClr val="705D34"/>
                </a:solidFill>
                <a:latin typeface="Roboto Condensed Bold"/>
              </a:rPr>
              <a:t>Nghệ</a:t>
            </a:r>
            <a:r>
              <a:rPr lang="en-US" sz="4553" dirty="0">
                <a:solidFill>
                  <a:srgbClr val="705D34"/>
                </a:solidFill>
                <a:latin typeface="Roboto Condensed Bold"/>
              </a:rPr>
              <a:t> </a:t>
            </a:r>
            <a:r>
              <a:rPr lang="en-US" sz="4553" dirty="0" err="1">
                <a:solidFill>
                  <a:srgbClr val="705D34"/>
                </a:solidFill>
                <a:latin typeface="Roboto Condensed Bold"/>
              </a:rPr>
              <a:t>thuật</a:t>
            </a:r>
            <a:endParaRPr lang="en-US" sz="4553" dirty="0">
              <a:solidFill>
                <a:srgbClr val="705D34"/>
              </a:solidFill>
              <a:latin typeface="Roboto Condensed Bold"/>
            </a:endParaRPr>
          </a:p>
        </p:txBody>
      </p:sp>
      <p:grpSp>
        <p:nvGrpSpPr>
          <p:cNvPr id="11" name="Group 11"/>
          <p:cNvGrpSpPr/>
          <p:nvPr/>
        </p:nvGrpSpPr>
        <p:grpSpPr>
          <a:xfrm>
            <a:off x="709132" y="7128571"/>
            <a:ext cx="10783176" cy="2331343"/>
            <a:chOff x="0" y="0"/>
            <a:chExt cx="2840013" cy="614016"/>
          </a:xfrm>
        </p:grpSpPr>
        <p:sp>
          <p:nvSpPr>
            <p:cNvPr id="12" name="Freeform 12"/>
            <p:cNvSpPr/>
            <p:nvPr/>
          </p:nvSpPr>
          <p:spPr>
            <a:xfrm>
              <a:off x="0" y="0"/>
              <a:ext cx="2840013" cy="614016"/>
            </a:xfrm>
            <a:custGeom>
              <a:avLst/>
              <a:gdLst/>
              <a:ahLst/>
              <a:cxnLst/>
              <a:rect l="l" t="t" r="r" b="b"/>
              <a:pathLst>
                <a:path w="2840013" h="614016">
                  <a:moveTo>
                    <a:pt x="36616" y="0"/>
                  </a:moveTo>
                  <a:lnTo>
                    <a:pt x="2803397" y="0"/>
                  </a:lnTo>
                  <a:cubicBezTo>
                    <a:pt x="2823620" y="0"/>
                    <a:pt x="2840013" y="16394"/>
                    <a:pt x="2840013" y="36616"/>
                  </a:cubicBezTo>
                  <a:lnTo>
                    <a:pt x="2840013" y="577400"/>
                  </a:lnTo>
                  <a:cubicBezTo>
                    <a:pt x="2840013" y="597623"/>
                    <a:pt x="2823620" y="614016"/>
                    <a:pt x="2803397" y="614016"/>
                  </a:cubicBezTo>
                  <a:lnTo>
                    <a:pt x="36616" y="614016"/>
                  </a:lnTo>
                  <a:cubicBezTo>
                    <a:pt x="16394" y="614016"/>
                    <a:pt x="0" y="597623"/>
                    <a:pt x="0" y="577400"/>
                  </a:cubicBezTo>
                  <a:lnTo>
                    <a:pt x="0" y="36616"/>
                  </a:lnTo>
                  <a:cubicBezTo>
                    <a:pt x="0" y="16394"/>
                    <a:pt x="16394" y="0"/>
                    <a:pt x="36616" y="0"/>
                  </a:cubicBezTo>
                  <a:close/>
                </a:path>
              </a:pathLst>
            </a:custGeom>
            <a:solidFill>
              <a:srgbClr val="F4F1D9">
                <a:alpha val="74902"/>
              </a:srgbClr>
            </a:solidFill>
            <a:ln w="38100" cap="rnd">
              <a:solidFill>
                <a:srgbClr val="AF872D">
                  <a:alpha val="74902"/>
                </a:srgbClr>
              </a:solidFill>
              <a:prstDash val="lgDash"/>
              <a:round/>
            </a:ln>
          </p:spPr>
        </p:sp>
        <p:sp>
          <p:nvSpPr>
            <p:cNvPr id="13" name="TextBox 13"/>
            <p:cNvSpPr txBox="1"/>
            <p:nvPr/>
          </p:nvSpPr>
          <p:spPr>
            <a:xfrm>
              <a:off x="0" y="-76200"/>
              <a:ext cx="2840013" cy="690216"/>
            </a:xfrm>
            <a:prstGeom prst="rect">
              <a:avLst/>
            </a:prstGeom>
          </p:spPr>
          <p:txBody>
            <a:bodyPr lIns="50800" tIns="50800" rIns="50800" bIns="50800" rtlCol="0" anchor="ctr"/>
            <a:lstStyle/>
            <a:p>
              <a:pPr algn="just">
                <a:lnSpc>
                  <a:spcPts val="5599"/>
                </a:lnSpc>
              </a:pPr>
              <a:r>
                <a:rPr lang="en-US" sz="3999" dirty="0" err="1">
                  <a:solidFill>
                    <a:srgbClr val="000000">
                      <a:alpha val="74902"/>
                    </a:srgbClr>
                  </a:solidFill>
                  <a:latin typeface="Roboto Condensed Bold Italics"/>
                </a:rPr>
                <a:t>Nghệ</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thuật</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sử</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dụng</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ngôn</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Bold Italics"/>
                </a:rPr>
                <a:t>ngữ</a:t>
              </a:r>
              <a:r>
                <a:rPr lang="en-US" sz="3999" dirty="0">
                  <a:solidFill>
                    <a:srgbClr val="000000">
                      <a:alpha val="74902"/>
                    </a:srgbClr>
                  </a:solidFill>
                  <a:latin typeface="Roboto Condensed Bold Italics"/>
                </a:rPr>
                <a:t>: </a:t>
              </a:r>
              <a:r>
                <a:rPr lang="en-US" sz="3999" dirty="0" err="1">
                  <a:solidFill>
                    <a:srgbClr val="000000">
                      <a:alpha val="74902"/>
                    </a:srgbClr>
                  </a:solidFill>
                  <a:latin typeface="Roboto Condensed Italics"/>
                </a:rPr>
                <a:t>Ngôn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ngữ</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thơ</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mộc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mạc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bình</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dị</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gần</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với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lời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nói</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thông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thường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và</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mang</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màu</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sắc</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địa</a:t>
              </a:r>
              <a:r>
                <a:rPr lang="en-US" sz="3999" dirty="0">
                  <a:solidFill>
                    <a:srgbClr val="000000">
                      <a:alpha val="74902"/>
                    </a:srgbClr>
                  </a:solidFill>
                  <a:latin typeface="Roboto Condensed Italics"/>
                </a:rPr>
                <a:t> </a:t>
              </a:r>
              <a:r>
                <a:rPr lang="en-US" sz="3999" dirty="0" err="1">
                  <a:solidFill>
                    <a:srgbClr val="000000">
                      <a:alpha val="74902"/>
                    </a:srgbClr>
                  </a:solidFill>
                  <a:latin typeface="Roboto Condensed Italics"/>
                </a:rPr>
                <a:t>phương</a:t>
              </a:r>
              <a:r>
                <a:rPr lang="en-US" sz="3999" dirty="0">
                  <a:solidFill>
                    <a:srgbClr val="000000">
                      <a:alpha val="74902"/>
                    </a:srgbClr>
                  </a:solidFill>
                  <a:latin typeface="Roboto Condensed Italics"/>
                </a:rPr>
                <a:t> Nam </a:t>
              </a:r>
              <a:r>
                <a:rPr lang="en-US" sz="3999" dirty="0" err="1">
                  <a:solidFill>
                    <a:srgbClr val="000000">
                      <a:alpha val="74902"/>
                    </a:srgbClr>
                  </a:solidFill>
                  <a:latin typeface="Roboto Condensed Italics"/>
                </a:rPr>
                <a:t>bộ</a:t>
              </a:r>
              <a:r>
                <a:rPr lang="en-US" sz="3999" dirty="0">
                  <a:solidFill>
                    <a:srgbClr val="000000">
                      <a:alpha val="74902"/>
                    </a:srgbClr>
                  </a:solidFill>
                  <a:latin typeface="Roboto Condensed Italics"/>
                </a:rPr>
                <a:t>.</a:t>
              </a:r>
            </a:p>
          </p:txBody>
        </p:sp>
      </p:grpSp>
      <p:sp>
        <p:nvSpPr>
          <p:cNvPr id="14" name="Freeform 14"/>
          <p:cNvSpPr/>
          <p:nvPr/>
        </p:nvSpPr>
        <p:spPr>
          <a:xfrm>
            <a:off x="13072958" y="0"/>
            <a:ext cx="5848111" cy="2193042"/>
          </a:xfrm>
          <a:custGeom>
            <a:avLst/>
            <a:gdLst/>
            <a:ahLst/>
            <a:cxnLst/>
            <a:rect l="l" t="t" r="r" b="b"/>
            <a:pathLst>
              <a:path w="5848111" h="2193042">
                <a:moveTo>
                  <a:pt x="0" y="0"/>
                </a:moveTo>
                <a:lnTo>
                  <a:pt x="5848111" y="0"/>
                </a:lnTo>
                <a:lnTo>
                  <a:pt x="5848111" y="2193042"/>
                </a:lnTo>
                <a:lnTo>
                  <a:pt x="0" y="2193042"/>
                </a:lnTo>
                <a:lnTo>
                  <a:pt x="0" y="0"/>
                </a:lnTo>
                <a:close/>
              </a:path>
            </a:pathLst>
          </a:custGeom>
          <a:blipFill>
            <a:blip r:embed="rId4">
              <a:alphaModFix amt="78000"/>
              <a:extLst>
                <a:ext uri="{96DAC541-7B7A-43D3-8B79-37D633B846F1}">
                  <asvg:svgBlip xmlns:asvg="http://schemas.microsoft.com/office/drawing/2016/SVG/main" xmlns="" r:embed="rId5"/>
                </a:ext>
              </a:extLst>
            </a:blip>
            <a:stretch>
              <a:fillRect/>
            </a:stretch>
          </a:blipFill>
        </p:spPr>
      </p:sp>
      <p:sp>
        <p:nvSpPr>
          <p:cNvPr id="15" name="Freeform 15"/>
          <p:cNvSpPr/>
          <p:nvPr/>
        </p:nvSpPr>
        <p:spPr>
          <a:xfrm flipH="1">
            <a:off x="15563916" y="0"/>
            <a:ext cx="4022187" cy="1650773"/>
          </a:xfrm>
          <a:custGeom>
            <a:avLst/>
            <a:gdLst/>
            <a:ahLst/>
            <a:cxnLst/>
            <a:rect l="l" t="t" r="r" b="b"/>
            <a:pathLst>
              <a:path w="4022187" h="1650773">
                <a:moveTo>
                  <a:pt x="4022186" y="0"/>
                </a:moveTo>
                <a:lnTo>
                  <a:pt x="0" y="0"/>
                </a:lnTo>
                <a:lnTo>
                  <a:pt x="0" y="1650773"/>
                </a:lnTo>
                <a:lnTo>
                  <a:pt x="4022186" y="1650773"/>
                </a:lnTo>
                <a:lnTo>
                  <a:pt x="4022186" y="0"/>
                </a:lnTo>
                <a:close/>
              </a:path>
            </a:pathLst>
          </a:custGeom>
          <a:blipFill>
            <a:blip r:embed="rId6">
              <a:extLst>
                <a:ext uri="{96DAC541-7B7A-43D3-8B79-37D633B846F1}">
                  <asvg:svgBlip xmlns:asvg="http://schemas.microsoft.com/office/drawing/2016/SVG/main" xmlns="" r:embed="rId7"/>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arn(inVertical)">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1766724" y="1846976"/>
            <a:ext cx="6683358" cy="2444995"/>
          </a:xfrm>
          <a:custGeom>
            <a:avLst/>
            <a:gdLst/>
            <a:ahLst/>
            <a:cxnLst/>
            <a:rect l="l" t="t" r="r" b="b"/>
            <a:pathLst>
              <a:path w="6683358" h="2444995">
                <a:moveTo>
                  <a:pt x="0" y="0"/>
                </a:moveTo>
                <a:lnTo>
                  <a:pt x="6683357" y="0"/>
                </a:lnTo>
                <a:lnTo>
                  <a:pt x="6683357" y="2444995"/>
                </a:lnTo>
                <a:lnTo>
                  <a:pt x="0" y="244499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9"/>
            <a:stretch>
              <a:fillRect/>
            </a:stretch>
          </a:blipFill>
        </p:spPr>
      </p:sp>
      <p:grpSp>
        <p:nvGrpSpPr>
          <p:cNvPr id="7" name="Group 7"/>
          <p:cNvGrpSpPr/>
          <p:nvPr/>
        </p:nvGrpSpPr>
        <p:grpSpPr>
          <a:xfrm>
            <a:off x="1797048" y="3428254"/>
            <a:ext cx="14648389" cy="3923890"/>
            <a:chOff x="0" y="0"/>
            <a:chExt cx="3858012" cy="1033453"/>
          </a:xfrm>
        </p:grpSpPr>
        <p:sp>
          <p:nvSpPr>
            <p:cNvPr id="8" name="Freeform 8"/>
            <p:cNvSpPr/>
            <p:nvPr/>
          </p:nvSpPr>
          <p:spPr>
            <a:xfrm>
              <a:off x="0" y="0"/>
              <a:ext cx="3858012" cy="1033453"/>
            </a:xfrm>
            <a:custGeom>
              <a:avLst/>
              <a:gdLst/>
              <a:ahLst/>
              <a:cxnLst/>
              <a:rect l="l" t="t" r="r" b="b"/>
              <a:pathLst>
                <a:path w="3858012" h="1033453">
                  <a:moveTo>
                    <a:pt x="26954" y="0"/>
                  </a:moveTo>
                  <a:lnTo>
                    <a:pt x="3831058" y="0"/>
                  </a:lnTo>
                  <a:cubicBezTo>
                    <a:pt x="3845944" y="0"/>
                    <a:pt x="3858012" y="12068"/>
                    <a:pt x="3858012" y="26954"/>
                  </a:cubicBezTo>
                  <a:lnTo>
                    <a:pt x="3858012" y="1006498"/>
                  </a:lnTo>
                  <a:cubicBezTo>
                    <a:pt x="3858012" y="1021385"/>
                    <a:pt x="3845944" y="1033453"/>
                    <a:pt x="3831058" y="1033453"/>
                  </a:cubicBezTo>
                  <a:lnTo>
                    <a:pt x="26954" y="1033453"/>
                  </a:lnTo>
                  <a:cubicBezTo>
                    <a:pt x="12068" y="1033453"/>
                    <a:pt x="0" y="1021385"/>
                    <a:pt x="0" y="1006498"/>
                  </a:cubicBezTo>
                  <a:lnTo>
                    <a:pt x="0" y="26954"/>
                  </a:lnTo>
                  <a:cubicBezTo>
                    <a:pt x="0" y="12068"/>
                    <a:pt x="12068" y="0"/>
                    <a:pt x="26954" y="0"/>
                  </a:cubicBezTo>
                  <a:close/>
                </a:path>
              </a:pathLst>
            </a:custGeom>
            <a:solidFill>
              <a:srgbClr val="FDFBEB">
                <a:alpha val="63922"/>
              </a:srgbClr>
            </a:solidFill>
            <a:ln w="38100" cap="rnd">
              <a:solidFill>
                <a:srgbClr val="AF872D">
                  <a:alpha val="63922"/>
                </a:srgbClr>
              </a:solidFill>
              <a:prstDash val="lgDash"/>
              <a:round/>
            </a:ln>
          </p:spPr>
        </p:sp>
        <p:sp>
          <p:nvSpPr>
            <p:cNvPr id="9" name="TextBox 9"/>
            <p:cNvSpPr txBox="1"/>
            <p:nvPr/>
          </p:nvSpPr>
          <p:spPr>
            <a:xfrm>
              <a:off x="0" y="-38100"/>
              <a:ext cx="3858012" cy="1071553"/>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174141" y="616576"/>
            <a:ext cx="9484985" cy="1078000"/>
          </a:xfrm>
          <a:prstGeom prst="rect">
            <a:avLst/>
          </a:prstGeom>
        </p:spPr>
        <p:txBody>
          <a:bodyPr lIns="0" tIns="0" rIns="0" bIns="0" rtlCol="0" anchor="t">
            <a:spAutoFit/>
          </a:bodyPr>
          <a:lstStyle/>
          <a:p>
            <a:pPr algn="ctr">
              <a:lnSpc>
                <a:spcPts val="8832"/>
              </a:lnSpc>
            </a:pPr>
            <a:r>
              <a:rPr lang="en-US" sz="6309" spc="397">
                <a:solidFill>
                  <a:srgbClr val="4B3C3C"/>
                </a:solidFill>
                <a:latin typeface="ThuphapCongthuy"/>
              </a:rPr>
              <a:t>III. Khám phá văn bản</a:t>
            </a:r>
          </a:p>
        </p:txBody>
      </p:sp>
      <p:sp>
        <p:nvSpPr>
          <p:cNvPr id="11" name="TextBox 11"/>
          <p:cNvSpPr txBox="1"/>
          <p:nvPr/>
        </p:nvSpPr>
        <p:spPr>
          <a:xfrm>
            <a:off x="7651042" y="2402052"/>
            <a:ext cx="5302958" cy="871931"/>
          </a:xfrm>
          <a:prstGeom prst="rect">
            <a:avLst/>
          </a:prstGeom>
        </p:spPr>
        <p:txBody>
          <a:bodyPr wrap="square" lIns="0" tIns="0" rIns="0" bIns="0" rtlCol="0" anchor="t">
            <a:spAutoFit/>
          </a:bodyPr>
          <a:lstStyle/>
          <a:p>
            <a:pPr algn="ctr">
              <a:lnSpc>
                <a:spcPts val="7065"/>
              </a:lnSpc>
              <a:spcBef>
                <a:spcPct val="0"/>
              </a:spcBef>
            </a:pPr>
            <a:r>
              <a:rPr lang="en-US" sz="5046" dirty="0">
                <a:solidFill>
                  <a:srgbClr val="AF872D"/>
                </a:solidFill>
                <a:latin typeface="Roboto Condensed Bold"/>
              </a:rPr>
              <a:t>HOẠT ĐỘNG NHÓM</a:t>
            </a:r>
          </a:p>
        </p:txBody>
      </p:sp>
      <p:sp>
        <p:nvSpPr>
          <p:cNvPr id="12" name="Freeform 12"/>
          <p:cNvSpPr/>
          <p:nvPr/>
        </p:nvSpPr>
        <p:spPr>
          <a:xfrm>
            <a:off x="-952241" y="5776080"/>
            <a:ext cx="10611367" cy="6086984"/>
          </a:xfrm>
          <a:custGeom>
            <a:avLst/>
            <a:gdLst/>
            <a:ahLst/>
            <a:cxnLst/>
            <a:rect l="l" t="t" r="r" b="b"/>
            <a:pathLst>
              <a:path w="10611367" h="6086984">
                <a:moveTo>
                  <a:pt x="0" y="0"/>
                </a:moveTo>
                <a:lnTo>
                  <a:pt x="10611366" y="0"/>
                </a:lnTo>
                <a:lnTo>
                  <a:pt x="10611366" y="6086984"/>
                </a:lnTo>
                <a:lnTo>
                  <a:pt x="0" y="6086984"/>
                </a:lnTo>
                <a:lnTo>
                  <a:pt x="0" y="0"/>
                </a:lnTo>
                <a:close/>
              </a:path>
            </a:pathLst>
          </a:custGeom>
          <a:blipFill>
            <a:blip r:embed="rId10"/>
            <a:stretch>
              <a:fillRect b="-49"/>
            </a:stretch>
          </a:blipFill>
        </p:spPr>
      </p:sp>
      <p:sp>
        <p:nvSpPr>
          <p:cNvPr id="13" name="TextBox 13"/>
          <p:cNvSpPr txBox="1"/>
          <p:nvPr/>
        </p:nvSpPr>
        <p:spPr>
          <a:xfrm>
            <a:off x="3747327" y="2078516"/>
            <a:ext cx="3969593" cy="1395179"/>
          </a:xfrm>
          <a:prstGeom prst="rect">
            <a:avLst/>
          </a:prstGeom>
        </p:spPr>
        <p:txBody>
          <a:bodyPr lIns="0" tIns="0" rIns="0" bIns="0" rtlCol="0" anchor="t">
            <a:spAutoFit/>
          </a:bodyPr>
          <a:lstStyle/>
          <a:p>
            <a:pPr algn="ctr">
              <a:lnSpc>
                <a:spcPts val="10741"/>
              </a:lnSpc>
            </a:pPr>
            <a:r>
              <a:rPr lang="en-US" sz="7672">
                <a:solidFill>
                  <a:srgbClr val="863D3D"/>
                </a:solidFill>
                <a:latin typeface="#9Slide05 IcielSanelma"/>
              </a:rPr>
              <a:t>Nhiệm vụ 2. </a:t>
            </a:r>
          </a:p>
        </p:txBody>
      </p:sp>
      <p:sp>
        <p:nvSpPr>
          <p:cNvPr id="14" name="TextBox 14"/>
          <p:cNvSpPr txBox="1"/>
          <p:nvPr/>
        </p:nvSpPr>
        <p:spPr>
          <a:xfrm>
            <a:off x="1797048" y="3711820"/>
            <a:ext cx="14648389" cy="310769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58604C"/>
                </a:solidFill>
                <a:latin typeface="Roboto Condensed Bold"/>
              </a:rPr>
              <a:t>Cách thức</a:t>
            </a:r>
            <a:r>
              <a:rPr lang="en-US" sz="4400">
                <a:solidFill>
                  <a:srgbClr val="58604C"/>
                </a:solidFill>
                <a:latin typeface="Roboto Condensed"/>
              </a:rPr>
              <a:t>: Lớp chia thành 6 nhóm; 2 nhóm thực hiện cùng 01 nhiệm vụ</a:t>
            </a:r>
          </a:p>
          <a:p>
            <a:pPr marL="949961" lvl="1" indent="-474980" algn="l">
              <a:lnSpc>
                <a:spcPts val="6160"/>
              </a:lnSpc>
              <a:buFont typeface="Arial"/>
              <a:buChar char="•"/>
            </a:pPr>
            <a:r>
              <a:rPr lang="en-US" sz="4400">
                <a:solidFill>
                  <a:srgbClr val="58604C"/>
                </a:solidFill>
                <a:latin typeface="Roboto Condensed Bold"/>
              </a:rPr>
              <a:t>Nhiệm vụ:</a:t>
            </a:r>
            <a:r>
              <a:rPr lang="en-US" sz="4400">
                <a:solidFill>
                  <a:srgbClr val="58604C"/>
                </a:solidFill>
                <a:latin typeface="Roboto Condensed"/>
              </a:rPr>
              <a:t> Thảo luận và trả lời các câu hỏi (được phân công)</a:t>
            </a:r>
          </a:p>
          <a:p>
            <a:pPr marL="949961" lvl="1" indent="-474980" algn="l">
              <a:lnSpc>
                <a:spcPts val="6160"/>
              </a:lnSpc>
              <a:buFont typeface="Arial"/>
              <a:buChar char="•"/>
            </a:pPr>
            <a:r>
              <a:rPr lang="en-US" sz="4400">
                <a:solidFill>
                  <a:srgbClr val="58604C"/>
                </a:solidFill>
                <a:latin typeface="Roboto Condensed Bold"/>
              </a:rPr>
              <a:t>Thời gian</a:t>
            </a:r>
            <a:r>
              <a:rPr lang="en-US" sz="4400">
                <a:solidFill>
                  <a:srgbClr val="58604C"/>
                </a:solidFill>
                <a:latin typeface="Roboto Condensed"/>
              </a:rPr>
              <a:t>: 10 phút (thảo luận); 3 phút (báo cáo)</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68399" t="-45171" r="-3138"/>
            </a:stretch>
          </a:blipFill>
        </p:spPr>
      </p:sp>
      <p:sp>
        <p:nvSpPr>
          <p:cNvPr id="3" name="Freeform 3"/>
          <p:cNvSpPr/>
          <p:nvPr/>
        </p:nvSpPr>
        <p:spPr>
          <a:xfrm>
            <a:off x="9667645" y="-789687"/>
            <a:ext cx="13116531" cy="9849323"/>
          </a:xfrm>
          <a:custGeom>
            <a:avLst/>
            <a:gdLst/>
            <a:ahLst/>
            <a:cxnLst/>
            <a:rect l="l" t="t" r="r" b="b"/>
            <a:pathLst>
              <a:path w="13116531" h="9849323">
                <a:moveTo>
                  <a:pt x="0" y="0"/>
                </a:moveTo>
                <a:lnTo>
                  <a:pt x="13116532" y="0"/>
                </a:lnTo>
                <a:lnTo>
                  <a:pt x="13116532" y="9849323"/>
                </a:lnTo>
                <a:lnTo>
                  <a:pt x="0" y="984932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6744691" y="8564832"/>
            <a:ext cx="13663479" cy="3444335"/>
          </a:xfrm>
          <a:custGeom>
            <a:avLst/>
            <a:gdLst/>
            <a:ahLst/>
            <a:cxnLst/>
            <a:rect l="l" t="t" r="r" b="b"/>
            <a:pathLst>
              <a:path w="13663479" h="3444335">
                <a:moveTo>
                  <a:pt x="0" y="0"/>
                </a:moveTo>
                <a:lnTo>
                  <a:pt x="13663480" y="0"/>
                </a:lnTo>
                <a:lnTo>
                  <a:pt x="13663480" y="3444336"/>
                </a:lnTo>
                <a:lnTo>
                  <a:pt x="0" y="3444336"/>
                </a:lnTo>
                <a:lnTo>
                  <a:pt x="0" y="0"/>
                </a:lnTo>
                <a:close/>
              </a:path>
            </a:pathLst>
          </a:custGeom>
          <a:blipFill>
            <a:blip r:embed="rId5">
              <a:alphaModFix amt="68000"/>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0" y="7792811"/>
            <a:ext cx="18287997" cy="2533650"/>
          </a:xfrm>
          <a:custGeom>
            <a:avLst/>
            <a:gdLst/>
            <a:ahLst/>
            <a:cxnLst/>
            <a:rect l="l" t="t" r="r" b="b"/>
            <a:pathLst>
              <a:path w="18287997" h="2533650">
                <a:moveTo>
                  <a:pt x="0" y="0"/>
                </a:moveTo>
                <a:lnTo>
                  <a:pt x="18287997" y="0"/>
                </a:lnTo>
                <a:lnTo>
                  <a:pt x="18287997" y="2533650"/>
                </a:lnTo>
                <a:lnTo>
                  <a:pt x="0" y="2533650"/>
                </a:lnTo>
                <a:lnTo>
                  <a:pt x="0" y="0"/>
                </a:lnTo>
                <a:close/>
              </a:path>
            </a:pathLst>
          </a:custGeom>
          <a:blipFill>
            <a:blip r:embed="rId7"/>
            <a:stretch>
              <a:fillRect/>
            </a:stretch>
          </a:blipFill>
        </p:spPr>
      </p:sp>
      <p:sp>
        <p:nvSpPr>
          <p:cNvPr id="6" name="Freeform 6"/>
          <p:cNvSpPr/>
          <p:nvPr/>
        </p:nvSpPr>
        <p:spPr>
          <a:xfrm>
            <a:off x="-6321690" y="9032941"/>
            <a:ext cx="13663479" cy="3444335"/>
          </a:xfrm>
          <a:custGeom>
            <a:avLst/>
            <a:gdLst/>
            <a:ahLst/>
            <a:cxnLst/>
            <a:rect l="l" t="t" r="r" b="b"/>
            <a:pathLst>
              <a:path w="13663479" h="3444335">
                <a:moveTo>
                  <a:pt x="0" y="0"/>
                </a:moveTo>
                <a:lnTo>
                  <a:pt x="13663479" y="0"/>
                </a:lnTo>
                <a:lnTo>
                  <a:pt x="13663479" y="3444336"/>
                </a:lnTo>
                <a:lnTo>
                  <a:pt x="0" y="3444336"/>
                </a:lnTo>
                <a:lnTo>
                  <a:pt x="0" y="0"/>
                </a:lnTo>
                <a:close/>
              </a:path>
            </a:pathLst>
          </a:custGeom>
          <a:blipFill>
            <a:blip r:embed="rId5">
              <a:alphaModFix amt="76000"/>
              <a:extLst>
                <a:ext uri="{96DAC541-7B7A-43D3-8B79-37D633B846F1}">
                  <asvg:svgBlip xmlns:asvg="http://schemas.microsoft.com/office/drawing/2016/SVG/main" xmlns="" r:embed="rId6"/>
                </a:ext>
              </a:extLst>
            </a:blip>
            <a:stretch>
              <a:fillRect/>
            </a:stretch>
          </a:blipFill>
        </p:spPr>
      </p:sp>
      <p:sp>
        <p:nvSpPr>
          <p:cNvPr id="7" name="Freeform 7"/>
          <p:cNvSpPr/>
          <p:nvPr/>
        </p:nvSpPr>
        <p:spPr>
          <a:xfrm>
            <a:off x="-270488" y="2070199"/>
            <a:ext cx="13846919" cy="4973352"/>
          </a:xfrm>
          <a:custGeom>
            <a:avLst/>
            <a:gdLst/>
            <a:ahLst/>
            <a:cxnLst/>
            <a:rect l="l" t="t" r="r" b="b"/>
            <a:pathLst>
              <a:path w="13846919" h="4973352">
                <a:moveTo>
                  <a:pt x="0" y="0"/>
                </a:moveTo>
                <a:lnTo>
                  <a:pt x="13846919" y="0"/>
                </a:lnTo>
                <a:lnTo>
                  <a:pt x="13846919" y="4973352"/>
                </a:lnTo>
                <a:lnTo>
                  <a:pt x="0" y="4973352"/>
                </a:lnTo>
                <a:lnTo>
                  <a:pt x="0"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8" name="Freeform 8"/>
          <p:cNvSpPr/>
          <p:nvPr/>
        </p:nvSpPr>
        <p:spPr>
          <a:xfrm>
            <a:off x="510050" y="5665989"/>
            <a:ext cx="3298786" cy="2181322"/>
          </a:xfrm>
          <a:custGeom>
            <a:avLst/>
            <a:gdLst/>
            <a:ahLst/>
            <a:cxnLst/>
            <a:rect l="l" t="t" r="r" b="b"/>
            <a:pathLst>
              <a:path w="3298786" h="2181322">
                <a:moveTo>
                  <a:pt x="0" y="0"/>
                </a:moveTo>
                <a:lnTo>
                  <a:pt x="3298786" y="0"/>
                </a:lnTo>
                <a:lnTo>
                  <a:pt x="3298786" y="2181323"/>
                </a:lnTo>
                <a:lnTo>
                  <a:pt x="0" y="2181323"/>
                </a:lnTo>
                <a:lnTo>
                  <a:pt x="0" y="0"/>
                </a:lnTo>
                <a:close/>
              </a:path>
            </a:pathLst>
          </a:custGeom>
          <a:blipFill>
            <a:blip r:embed="rId10">
              <a:alphaModFix amt="85000"/>
            </a:blip>
            <a:stretch>
              <a:fillRect/>
            </a:stretch>
          </a:blipFill>
        </p:spPr>
      </p:sp>
      <p:sp>
        <p:nvSpPr>
          <p:cNvPr id="9" name="TextBox 9"/>
          <p:cNvSpPr txBox="1"/>
          <p:nvPr/>
        </p:nvSpPr>
        <p:spPr>
          <a:xfrm>
            <a:off x="767672" y="271270"/>
            <a:ext cx="6436230" cy="1362461"/>
          </a:xfrm>
          <a:prstGeom prst="rect">
            <a:avLst/>
          </a:prstGeom>
        </p:spPr>
        <p:txBody>
          <a:bodyPr lIns="0" tIns="0" rIns="0" bIns="0" rtlCol="0" anchor="t">
            <a:spAutoFit/>
          </a:bodyPr>
          <a:lstStyle/>
          <a:p>
            <a:pPr algn="ctr">
              <a:lnSpc>
                <a:spcPts val="11124"/>
              </a:lnSpc>
            </a:pPr>
            <a:r>
              <a:rPr lang="en-US" sz="7946">
                <a:solidFill>
                  <a:srgbClr val="4B3C3C"/>
                </a:solidFill>
                <a:latin typeface="ThuphapCongthuy"/>
              </a:rPr>
              <a:t>I. Chuẩn bị đọc</a:t>
            </a:r>
          </a:p>
        </p:txBody>
      </p:sp>
      <p:sp>
        <p:nvSpPr>
          <p:cNvPr id="10" name="TextBox 10"/>
          <p:cNvSpPr txBox="1"/>
          <p:nvPr/>
        </p:nvSpPr>
        <p:spPr>
          <a:xfrm>
            <a:off x="1039171" y="3419052"/>
            <a:ext cx="11227600" cy="1872307"/>
          </a:xfrm>
          <a:prstGeom prst="rect">
            <a:avLst/>
          </a:prstGeom>
        </p:spPr>
        <p:txBody>
          <a:bodyPr lIns="0" tIns="0" rIns="0" bIns="0" rtlCol="0" anchor="t">
            <a:spAutoFit/>
          </a:bodyPr>
          <a:lstStyle/>
          <a:p>
            <a:pPr algn="ctr">
              <a:lnSpc>
                <a:spcPts val="7279"/>
              </a:lnSpc>
            </a:pPr>
            <a:r>
              <a:rPr lang="en-US" sz="5199" dirty="0">
                <a:solidFill>
                  <a:srgbClr val="5D4A1D"/>
                </a:solidFill>
                <a:latin typeface="#9Slide05 SVNStandly" pitchFamily="2" charset="0"/>
              </a:rPr>
              <a:t>Theo </a:t>
            </a:r>
            <a:r>
              <a:rPr lang="en-US" sz="5199" dirty="0" err="1">
                <a:solidFill>
                  <a:srgbClr val="5D4A1D"/>
                </a:solidFill>
                <a:latin typeface="#9Slide05 SVNStandly" pitchFamily="2" charset="0"/>
              </a:rPr>
              <a:t>em</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người</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anh</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hùng</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trong</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cuộc</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sống</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ngày</a:t>
            </a:r>
            <a:r>
              <a:rPr lang="en-US" sz="5199" dirty="0">
                <a:solidFill>
                  <a:srgbClr val="5D4A1D"/>
                </a:solidFill>
                <a:latin typeface="#9Slide05 SVNStandly" pitchFamily="2" charset="0"/>
              </a:rPr>
              <a:t> nay </a:t>
            </a:r>
            <a:r>
              <a:rPr lang="en-US" sz="5199" dirty="0" err="1">
                <a:solidFill>
                  <a:srgbClr val="5D4A1D"/>
                </a:solidFill>
                <a:latin typeface="#9Slide05 SVNStandly" pitchFamily="2" charset="0"/>
              </a:rPr>
              <a:t>sẽ</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là</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người</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như</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thế</a:t>
            </a:r>
            <a:r>
              <a:rPr lang="en-US" sz="5199" dirty="0">
                <a:solidFill>
                  <a:srgbClr val="5D4A1D"/>
                </a:solidFill>
                <a:latin typeface="#9Slide05 SVNStandly" pitchFamily="2" charset="0"/>
              </a:rPr>
              <a:t> </a:t>
            </a:r>
            <a:r>
              <a:rPr lang="en-US" sz="5199" dirty="0" err="1">
                <a:solidFill>
                  <a:srgbClr val="5D4A1D"/>
                </a:solidFill>
                <a:latin typeface="#9Slide05 SVNStandly" pitchFamily="2" charset="0"/>
              </a:rPr>
              <a:t>nào</a:t>
            </a:r>
            <a:r>
              <a:rPr lang="en-US" sz="5199" dirty="0">
                <a:solidFill>
                  <a:srgbClr val="5D4A1D"/>
                </a:solidFill>
                <a:latin typeface="#9Slide05 SVNStandly" pitchFamily="2" charset="0"/>
              </a:rPr>
              <a:t>?</a:t>
            </a:r>
          </a:p>
        </p:txBody>
      </p:sp>
      <p:sp>
        <p:nvSpPr>
          <p:cNvPr id="11" name="Freeform 11"/>
          <p:cNvSpPr/>
          <p:nvPr/>
        </p:nvSpPr>
        <p:spPr>
          <a:xfrm>
            <a:off x="10110572" y="2552156"/>
            <a:ext cx="6931719" cy="8982789"/>
          </a:xfrm>
          <a:custGeom>
            <a:avLst/>
            <a:gdLst/>
            <a:ahLst/>
            <a:cxnLst/>
            <a:rect l="l" t="t" r="r" b="b"/>
            <a:pathLst>
              <a:path w="6931719" h="8982789">
                <a:moveTo>
                  <a:pt x="0" y="0"/>
                </a:moveTo>
                <a:lnTo>
                  <a:pt x="6931719" y="0"/>
                </a:lnTo>
                <a:lnTo>
                  <a:pt x="6931719" y="8982789"/>
                </a:lnTo>
                <a:lnTo>
                  <a:pt x="0" y="8982789"/>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908017" y="1125579"/>
            <a:ext cx="6683358" cy="2444995"/>
          </a:xfrm>
          <a:custGeom>
            <a:avLst/>
            <a:gdLst/>
            <a:ahLst/>
            <a:cxnLst/>
            <a:rect l="l" t="t" r="r" b="b"/>
            <a:pathLst>
              <a:path w="6683358" h="2444995">
                <a:moveTo>
                  <a:pt x="0" y="0"/>
                </a:moveTo>
                <a:lnTo>
                  <a:pt x="6683357" y="0"/>
                </a:lnTo>
                <a:lnTo>
                  <a:pt x="6683357" y="2444995"/>
                </a:lnTo>
                <a:lnTo>
                  <a:pt x="0" y="244499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9"/>
            <a:stretch>
              <a:fillRect/>
            </a:stretch>
          </a:blipFill>
        </p:spPr>
      </p:sp>
      <p:grpSp>
        <p:nvGrpSpPr>
          <p:cNvPr id="7" name="Group 7"/>
          <p:cNvGrpSpPr/>
          <p:nvPr/>
        </p:nvGrpSpPr>
        <p:grpSpPr>
          <a:xfrm>
            <a:off x="1153885" y="2040459"/>
            <a:ext cx="3254036" cy="1367176"/>
            <a:chOff x="0" y="-47892"/>
            <a:chExt cx="857030" cy="360079"/>
          </a:xfrm>
        </p:grpSpPr>
        <p:sp>
          <p:nvSpPr>
            <p:cNvPr id="8" name="Freeform 8"/>
            <p:cNvSpPr/>
            <p:nvPr/>
          </p:nvSpPr>
          <p:spPr>
            <a:xfrm>
              <a:off x="0" y="0"/>
              <a:ext cx="857030" cy="274354"/>
            </a:xfrm>
            <a:custGeom>
              <a:avLst/>
              <a:gdLst/>
              <a:ahLst/>
              <a:cxnLst/>
              <a:rect l="l" t="t" r="r" b="b"/>
              <a:pathLst>
                <a:path w="857030" h="274354">
                  <a:moveTo>
                    <a:pt x="121338" y="0"/>
                  </a:moveTo>
                  <a:lnTo>
                    <a:pt x="735692" y="0"/>
                  </a:lnTo>
                  <a:cubicBezTo>
                    <a:pt x="802705" y="0"/>
                    <a:pt x="857030" y="54325"/>
                    <a:pt x="857030" y="121338"/>
                  </a:cubicBezTo>
                  <a:lnTo>
                    <a:pt x="857030" y="153016"/>
                  </a:lnTo>
                  <a:cubicBezTo>
                    <a:pt x="857030" y="220029"/>
                    <a:pt x="802705" y="274354"/>
                    <a:pt x="735692" y="274354"/>
                  </a:cubicBezTo>
                  <a:lnTo>
                    <a:pt x="121338" y="274354"/>
                  </a:lnTo>
                  <a:cubicBezTo>
                    <a:pt x="54325" y="274354"/>
                    <a:pt x="0" y="220029"/>
                    <a:pt x="0" y="153016"/>
                  </a:cubicBezTo>
                  <a:lnTo>
                    <a:pt x="0" y="121338"/>
                  </a:lnTo>
                  <a:cubicBezTo>
                    <a:pt x="0" y="54325"/>
                    <a:pt x="54325" y="0"/>
                    <a:pt x="121338" y="0"/>
                  </a:cubicBezTo>
                  <a:close/>
                </a:path>
              </a:pathLst>
            </a:custGeom>
            <a:solidFill>
              <a:srgbClr val="F2E2BB"/>
            </a:solidFill>
          </p:spPr>
        </p:sp>
        <p:sp>
          <p:nvSpPr>
            <p:cNvPr id="9" name="TextBox 9"/>
            <p:cNvSpPr txBox="1"/>
            <p:nvPr/>
          </p:nvSpPr>
          <p:spPr>
            <a:xfrm>
              <a:off x="0" y="-47892"/>
              <a:ext cx="857030" cy="360079"/>
            </a:xfrm>
            <a:prstGeom prst="rect">
              <a:avLst/>
            </a:prstGeom>
          </p:spPr>
          <p:txBody>
            <a:bodyPr lIns="50800" tIns="50800" rIns="50800" bIns="50800" rtlCol="0" anchor="ctr"/>
            <a:lstStyle/>
            <a:p>
              <a:pPr algn="ctr">
                <a:lnSpc>
                  <a:spcPts val="6440"/>
                </a:lnSpc>
              </a:pPr>
              <a:r>
                <a:rPr lang="en-US" sz="4600" dirty="0" err="1">
                  <a:solidFill>
                    <a:srgbClr val="705313"/>
                  </a:solidFill>
                  <a:latin typeface="#9Slide05 SVNStandly" pitchFamily="2" charset="0"/>
                </a:rPr>
                <a:t>Nhóm</a:t>
              </a:r>
              <a:r>
                <a:rPr lang="en-US" sz="4600" dirty="0">
                  <a:solidFill>
                    <a:srgbClr val="705313"/>
                  </a:solidFill>
                  <a:latin typeface="#9Slide05 SVNStandly" pitchFamily="2" charset="0"/>
                </a:rPr>
                <a:t> 1,2</a:t>
              </a:r>
            </a:p>
          </p:txBody>
        </p:sp>
      </p:grpSp>
      <p:sp>
        <p:nvSpPr>
          <p:cNvPr id="10" name="TextBox 10"/>
          <p:cNvSpPr txBox="1"/>
          <p:nvPr/>
        </p:nvSpPr>
        <p:spPr>
          <a:xfrm>
            <a:off x="174141" y="14291"/>
            <a:ext cx="9484985" cy="1078000"/>
          </a:xfrm>
          <a:prstGeom prst="rect">
            <a:avLst/>
          </a:prstGeom>
        </p:spPr>
        <p:txBody>
          <a:bodyPr lIns="0" tIns="0" rIns="0" bIns="0" rtlCol="0" anchor="t">
            <a:spAutoFit/>
          </a:bodyPr>
          <a:lstStyle/>
          <a:p>
            <a:pPr algn="ctr">
              <a:lnSpc>
                <a:spcPts val="8832"/>
              </a:lnSpc>
            </a:pPr>
            <a:r>
              <a:rPr lang="en-US" sz="6309" spc="397">
                <a:solidFill>
                  <a:srgbClr val="4B3C3C"/>
                </a:solidFill>
                <a:latin typeface="ThuphapCongthuy"/>
              </a:rPr>
              <a:t>III. Khám phá văn bản</a:t>
            </a:r>
          </a:p>
        </p:txBody>
      </p:sp>
      <p:sp>
        <p:nvSpPr>
          <p:cNvPr id="11" name="TextBox 11"/>
          <p:cNvSpPr txBox="1"/>
          <p:nvPr/>
        </p:nvSpPr>
        <p:spPr>
          <a:xfrm>
            <a:off x="5515907" y="1204953"/>
            <a:ext cx="769712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NHIỆM VỤ THẢO LUẬN NHÓM </a:t>
            </a:r>
          </a:p>
        </p:txBody>
      </p:sp>
      <p:sp>
        <p:nvSpPr>
          <p:cNvPr id="12" name="Freeform 12"/>
          <p:cNvSpPr/>
          <p:nvPr/>
        </p:nvSpPr>
        <p:spPr>
          <a:xfrm>
            <a:off x="-952241" y="5776080"/>
            <a:ext cx="10611367" cy="6086984"/>
          </a:xfrm>
          <a:custGeom>
            <a:avLst/>
            <a:gdLst/>
            <a:ahLst/>
            <a:cxnLst/>
            <a:rect l="l" t="t" r="r" b="b"/>
            <a:pathLst>
              <a:path w="10611367" h="6086984">
                <a:moveTo>
                  <a:pt x="0" y="0"/>
                </a:moveTo>
                <a:lnTo>
                  <a:pt x="10611366" y="0"/>
                </a:lnTo>
                <a:lnTo>
                  <a:pt x="10611366" y="6086984"/>
                </a:lnTo>
                <a:lnTo>
                  <a:pt x="0" y="6086984"/>
                </a:lnTo>
                <a:lnTo>
                  <a:pt x="0" y="0"/>
                </a:lnTo>
                <a:close/>
              </a:path>
            </a:pathLst>
          </a:custGeom>
          <a:blipFill>
            <a:blip r:embed="rId10"/>
            <a:stretch>
              <a:fillRect b="-49"/>
            </a:stretch>
          </a:blipFill>
        </p:spPr>
      </p:sp>
      <p:grpSp>
        <p:nvGrpSpPr>
          <p:cNvPr id="13" name="Group 13"/>
          <p:cNvGrpSpPr/>
          <p:nvPr/>
        </p:nvGrpSpPr>
        <p:grpSpPr>
          <a:xfrm>
            <a:off x="174141" y="3424278"/>
            <a:ext cx="4742492" cy="5172767"/>
            <a:chOff x="0" y="0"/>
            <a:chExt cx="1249051" cy="1362375"/>
          </a:xfrm>
        </p:grpSpPr>
        <p:sp>
          <p:nvSpPr>
            <p:cNvPr id="14" name="Freeform 14"/>
            <p:cNvSpPr/>
            <p:nvPr/>
          </p:nvSpPr>
          <p:spPr>
            <a:xfrm>
              <a:off x="0" y="0"/>
              <a:ext cx="1249051" cy="1362375"/>
            </a:xfrm>
            <a:custGeom>
              <a:avLst/>
              <a:gdLst/>
              <a:ahLst/>
              <a:cxnLst/>
              <a:rect l="l" t="t" r="r" b="b"/>
              <a:pathLst>
                <a:path w="1249051" h="1362375">
                  <a:moveTo>
                    <a:pt x="83255" y="0"/>
                  </a:moveTo>
                  <a:lnTo>
                    <a:pt x="1165796" y="0"/>
                  </a:lnTo>
                  <a:cubicBezTo>
                    <a:pt x="1211777" y="0"/>
                    <a:pt x="1249051" y="37275"/>
                    <a:pt x="1249051" y="83255"/>
                  </a:cubicBezTo>
                  <a:lnTo>
                    <a:pt x="1249051" y="1279120"/>
                  </a:lnTo>
                  <a:cubicBezTo>
                    <a:pt x="1249051" y="1325100"/>
                    <a:pt x="1211777" y="1362375"/>
                    <a:pt x="1165796" y="1362375"/>
                  </a:cubicBezTo>
                  <a:lnTo>
                    <a:pt x="83255" y="1362375"/>
                  </a:lnTo>
                  <a:cubicBezTo>
                    <a:pt x="37275" y="1362375"/>
                    <a:pt x="0" y="1325100"/>
                    <a:pt x="0" y="1279120"/>
                  </a:cubicBezTo>
                  <a:lnTo>
                    <a:pt x="0" y="83255"/>
                  </a:lnTo>
                  <a:cubicBezTo>
                    <a:pt x="0" y="37275"/>
                    <a:pt x="37275" y="0"/>
                    <a:pt x="83255" y="0"/>
                  </a:cubicBezTo>
                  <a:close/>
                </a:path>
              </a:pathLst>
            </a:custGeom>
            <a:solidFill>
              <a:srgbClr val="FDFBEB">
                <a:alpha val="63922"/>
              </a:srgbClr>
            </a:solidFill>
            <a:ln w="38100" cap="rnd">
              <a:solidFill>
                <a:srgbClr val="AF872D">
                  <a:alpha val="63922"/>
                </a:srgbClr>
              </a:solidFill>
              <a:prstDash val="lgDash"/>
              <a:round/>
            </a:ln>
          </p:spPr>
        </p:sp>
        <p:sp>
          <p:nvSpPr>
            <p:cNvPr id="15" name="TextBox 15"/>
            <p:cNvSpPr txBox="1"/>
            <p:nvPr/>
          </p:nvSpPr>
          <p:spPr>
            <a:xfrm>
              <a:off x="0" y="-38100"/>
              <a:ext cx="1249051" cy="1400475"/>
            </a:xfrm>
            <a:prstGeom prst="rect">
              <a:avLst/>
            </a:prstGeom>
          </p:spPr>
          <p:txBody>
            <a:bodyPr lIns="50800" tIns="50800" rIns="50800" bIns="50800" rtlCol="0" anchor="ctr"/>
            <a:lstStyle/>
            <a:p>
              <a:pPr algn="ctr">
                <a:lnSpc>
                  <a:spcPts val="2659"/>
                </a:lnSpc>
              </a:pPr>
              <a:endParaRPr/>
            </a:p>
          </p:txBody>
        </p:sp>
      </p:grpSp>
      <p:sp>
        <p:nvSpPr>
          <p:cNvPr id="16" name="TextBox 16"/>
          <p:cNvSpPr txBox="1"/>
          <p:nvPr/>
        </p:nvSpPr>
        <p:spPr>
          <a:xfrm>
            <a:off x="174141" y="4028816"/>
            <a:ext cx="4588504" cy="4107814"/>
          </a:xfrm>
          <a:prstGeom prst="rect">
            <a:avLst/>
          </a:prstGeom>
        </p:spPr>
        <p:txBody>
          <a:bodyPr lIns="0" tIns="0" rIns="0" bIns="0" rtlCol="0" anchor="t">
            <a:spAutoFit/>
          </a:bodyPr>
          <a:lstStyle/>
          <a:p>
            <a:pPr marL="626122" lvl="1" indent="-313061" algn="just">
              <a:lnSpc>
                <a:spcPts val="4060"/>
              </a:lnSpc>
              <a:buFont typeface="Arial"/>
              <a:buChar char="•"/>
            </a:pPr>
            <a:r>
              <a:rPr lang="en-US" sz="2900">
                <a:solidFill>
                  <a:srgbClr val="705313"/>
                </a:solidFill>
                <a:latin typeface="Roboto Condensed"/>
              </a:rPr>
              <a:t>Nêu vị trí đoạn trích và sự việc chính của đoạn trích</a:t>
            </a:r>
          </a:p>
          <a:p>
            <a:pPr marL="626122" lvl="1" indent="-313061" algn="just">
              <a:lnSpc>
                <a:spcPts val="4060"/>
              </a:lnSpc>
              <a:buFont typeface="Arial"/>
              <a:buChar char="•"/>
            </a:pPr>
            <a:r>
              <a:rPr lang="en-US" sz="2900">
                <a:solidFill>
                  <a:srgbClr val="705313"/>
                </a:solidFill>
                <a:latin typeface="Roboto Condensed"/>
              </a:rPr>
              <a:t>Tóm tắt/ sân khấu hóa nội dung đoạn trích.</a:t>
            </a:r>
          </a:p>
          <a:p>
            <a:pPr marL="626122" lvl="1" indent="-313061" algn="just">
              <a:lnSpc>
                <a:spcPts val="4060"/>
              </a:lnSpc>
              <a:buFont typeface="Arial"/>
              <a:buChar char="•"/>
            </a:pPr>
            <a:r>
              <a:rPr lang="en-US" sz="2900">
                <a:solidFill>
                  <a:srgbClr val="705313"/>
                </a:solidFill>
                <a:latin typeface="Roboto Condensed"/>
              </a:rPr>
              <a:t>Xác định bố cục của đoạn trích và nêu nội dung chính của từng phần.</a:t>
            </a:r>
          </a:p>
          <a:p>
            <a:pPr algn="just">
              <a:lnSpc>
                <a:spcPts val="4060"/>
              </a:lnSpc>
            </a:pPr>
            <a:endParaRPr lang="en-US" sz="2900">
              <a:solidFill>
                <a:srgbClr val="705313"/>
              </a:solidFill>
              <a:latin typeface="Roboto Condensed"/>
            </a:endParaRPr>
          </a:p>
        </p:txBody>
      </p:sp>
      <p:grpSp>
        <p:nvGrpSpPr>
          <p:cNvPr id="17" name="Group 17"/>
          <p:cNvGrpSpPr/>
          <p:nvPr/>
        </p:nvGrpSpPr>
        <p:grpSpPr>
          <a:xfrm>
            <a:off x="7067650" y="1986407"/>
            <a:ext cx="3078744" cy="1367176"/>
            <a:chOff x="-1054" y="-62128"/>
            <a:chExt cx="810863" cy="360079"/>
          </a:xfrm>
        </p:grpSpPr>
        <p:sp>
          <p:nvSpPr>
            <p:cNvPr id="18" name="Freeform 18"/>
            <p:cNvSpPr/>
            <p:nvPr/>
          </p:nvSpPr>
          <p:spPr>
            <a:xfrm>
              <a:off x="0" y="0"/>
              <a:ext cx="809809" cy="274354"/>
            </a:xfrm>
            <a:custGeom>
              <a:avLst/>
              <a:gdLst/>
              <a:ahLst/>
              <a:cxnLst/>
              <a:rect l="l" t="t" r="r" b="b"/>
              <a:pathLst>
                <a:path w="809809" h="274354">
                  <a:moveTo>
                    <a:pt x="128413" y="0"/>
                  </a:moveTo>
                  <a:lnTo>
                    <a:pt x="681395" y="0"/>
                  </a:lnTo>
                  <a:cubicBezTo>
                    <a:pt x="752316" y="0"/>
                    <a:pt x="809809" y="57493"/>
                    <a:pt x="809809" y="128413"/>
                  </a:cubicBezTo>
                  <a:lnTo>
                    <a:pt x="809809" y="145941"/>
                  </a:lnTo>
                  <a:cubicBezTo>
                    <a:pt x="809809" y="216862"/>
                    <a:pt x="752316" y="274354"/>
                    <a:pt x="681395" y="274354"/>
                  </a:cubicBezTo>
                  <a:lnTo>
                    <a:pt x="128413" y="274354"/>
                  </a:lnTo>
                  <a:cubicBezTo>
                    <a:pt x="57493" y="274354"/>
                    <a:pt x="0" y="216862"/>
                    <a:pt x="0" y="145941"/>
                  </a:cubicBezTo>
                  <a:lnTo>
                    <a:pt x="0" y="128413"/>
                  </a:lnTo>
                  <a:cubicBezTo>
                    <a:pt x="0" y="57493"/>
                    <a:pt x="57493" y="0"/>
                    <a:pt x="128413" y="0"/>
                  </a:cubicBezTo>
                  <a:close/>
                </a:path>
              </a:pathLst>
            </a:custGeom>
            <a:solidFill>
              <a:srgbClr val="F2E2BB"/>
            </a:solidFill>
          </p:spPr>
        </p:sp>
        <p:sp>
          <p:nvSpPr>
            <p:cNvPr id="19" name="TextBox 19"/>
            <p:cNvSpPr txBox="1"/>
            <p:nvPr/>
          </p:nvSpPr>
          <p:spPr>
            <a:xfrm>
              <a:off x="-1054" y="-62128"/>
              <a:ext cx="809809" cy="360079"/>
            </a:xfrm>
            <a:prstGeom prst="rect">
              <a:avLst/>
            </a:prstGeom>
          </p:spPr>
          <p:txBody>
            <a:bodyPr lIns="50800" tIns="50800" rIns="50800" bIns="50800" rtlCol="0" anchor="ctr"/>
            <a:lstStyle/>
            <a:p>
              <a:pPr algn="ctr">
                <a:lnSpc>
                  <a:spcPts val="6160"/>
                </a:lnSpc>
              </a:pPr>
              <a:r>
                <a:rPr lang="en-US" sz="4400" dirty="0" err="1">
                  <a:solidFill>
                    <a:srgbClr val="705313"/>
                  </a:solidFill>
                  <a:latin typeface="#9Slide05 SVNStandly" pitchFamily="2" charset="0"/>
                </a:rPr>
                <a:t>Nhóm</a:t>
              </a:r>
              <a:r>
                <a:rPr lang="en-US" sz="4400" dirty="0">
                  <a:solidFill>
                    <a:srgbClr val="705313"/>
                  </a:solidFill>
                  <a:latin typeface="#9Slide05 SVNStandly" pitchFamily="2" charset="0"/>
                </a:rPr>
                <a:t> 3,4</a:t>
              </a:r>
            </a:p>
          </p:txBody>
        </p:sp>
      </p:grpSp>
      <p:grpSp>
        <p:nvGrpSpPr>
          <p:cNvPr id="20" name="Group 20"/>
          <p:cNvGrpSpPr/>
          <p:nvPr/>
        </p:nvGrpSpPr>
        <p:grpSpPr>
          <a:xfrm>
            <a:off x="5090503" y="3425913"/>
            <a:ext cx="7037039" cy="6545881"/>
            <a:chOff x="0" y="0"/>
            <a:chExt cx="1853377" cy="1724018"/>
          </a:xfrm>
        </p:grpSpPr>
        <p:sp>
          <p:nvSpPr>
            <p:cNvPr id="21" name="Freeform 21"/>
            <p:cNvSpPr/>
            <p:nvPr/>
          </p:nvSpPr>
          <p:spPr>
            <a:xfrm>
              <a:off x="0" y="0"/>
              <a:ext cx="1853377" cy="1724018"/>
            </a:xfrm>
            <a:custGeom>
              <a:avLst/>
              <a:gdLst/>
              <a:ahLst/>
              <a:cxnLst/>
              <a:rect l="l" t="t" r="r" b="b"/>
              <a:pathLst>
                <a:path w="1853377" h="1724018">
                  <a:moveTo>
                    <a:pt x="56109" y="0"/>
                  </a:moveTo>
                  <a:lnTo>
                    <a:pt x="1797268" y="0"/>
                  </a:lnTo>
                  <a:cubicBezTo>
                    <a:pt x="1812149" y="0"/>
                    <a:pt x="1826420" y="5911"/>
                    <a:pt x="1836943" y="16434"/>
                  </a:cubicBezTo>
                  <a:cubicBezTo>
                    <a:pt x="1847465" y="26956"/>
                    <a:pt x="1853377" y="41228"/>
                    <a:pt x="1853377" y="56109"/>
                  </a:cubicBezTo>
                  <a:lnTo>
                    <a:pt x="1853377" y="1667910"/>
                  </a:lnTo>
                  <a:cubicBezTo>
                    <a:pt x="1853377" y="1682791"/>
                    <a:pt x="1847465" y="1697062"/>
                    <a:pt x="1836943" y="1707584"/>
                  </a:cubicBezTo>
                  <a:cubicBezTo>
                    <a:pt x="1826420" y="1718107"/>
                    <a:pt x="1812149" y="1724018"/>
                    <a:pt x="1797268" y="1724018"/>
                  </a:cubicBezTo>
                  <a:lnTo>
                    <a:pt x="56109" y="1724018"/>
                  </a:lnTo>
                  <a:cubicBezTo>
                    <a:pt x="41228" y="1724018"/>
                    <a:pt x="26956" y="1718107"/>
                    <a:pt x="16434" y="1707584"/>
                  </a:cubicBezTo>
                  <a:cubicBezTo>
                    <a:pt x="5911" y="1697062"/>
                    <a:pt x="0" y="1682791"/>
                    <a:pt x="0" y="1667910"/>
                  </a:cubicBezTo>
                  <a:lnTo>
                    <a:pt x="0" y="56109"/>
                  </a:lnTo>
                  <a:cubicBezTo>
                    <a:pt x="0" y="41228"/>
                    <a:pt x="5911" y="26956"/>
                    <a:pt x="16434" y="16434"/>
                  </a:cubicBezTo>
                  <a:cubicBezTo>
                    <a:pt x="26956" y="5911"/>
                    <a:pt x="41228" y="0"/>
                    <a:pt x="56109" y="0"/>
                  </a:cubicBezTo>
                  <a:close/>
                </a:path>
              </a:pathLst>
            </a:custGeom>
            <a:solidFill>
              <a:srgbClr val="FDFBEB">
                <a:alpha val="63922"/>
              </a:srgbClr>
            </a:solidFill>
            <a:ln w="38100" cap="rnd">
              <a:solidFill>
                <a:srgbClr val="AF872D">
                  <a:alpha val="63922"/>
                </a:srgbClr>
              </a:solidFill>
              <a:prstDash val="lgDash"/>
              <a:round/>
            </a:ln>
          </p:spPr>
        </p:sp>
        <p:sp>
          <p:nvSpPr>
            <p:cNvPr id="22" name="TextBox 22"/>
            <p:cNvSpPr txBox="1"/>
            <p:nvPr/>
          </p:nvSpPr>
          <p:spPr>
            <a:xfrm>
              <a:off x="0" y="-38100"/>
              <a:ext cx="1853377" cy="1762118"/>
            </a:xfrm>
            <a:prstGeom prst="rect">
              <a:avLst/>
            </a:prstGeom>
          </p:spPr>
          <p:txBody>
            <a:bodyPr lIns="50800" tIns="50800" rIns="50800" bIns="50800" rtlCol="0" anchor="ctr"/>
            <a:lstStyle/>
            <a:p>
              <a:pPr algn="ctr">
                <a:lnSpc>
                  <a:spcPts val="2659"/>
                </a:lnSpc>
              </a:pPr>
              <a:endParaRPr/>
            </a:p>
          </p:txBody>
        </p:sp>
      </p:grpSp>
      <p:sp>
        <p:nvSpPr>
          <p:cNvPr id="23" name="TextBox 23"/>
          <p:cNvSpPr txBox="1"/>
          <p:nvPr/>
        </p:nvSpPr>
        <p:spPr>
          <a:xfrm>
            <a:off x="4916633" y="3517333"/>
            <a:ext cx="6902150" cy="6939279"/>
          </a:xfrm>
          <a:prstGeom prst="rect">
            <a:avLst/>
          </a:prstGeom>
        </p:spPr>
        <p:txBody>
          <a:bodyPr lIns="0" tIns="0" rIns="0" bIns="0" rtlCol="0" anchor="t">
            <a:spAutoFit/>
          </a:bodyPr>
          <a:lstStyle/>
          <a:p>
            <a:pPr marL="604532" lvl="1" indent="-302266" algn="just">
              <a:lnSpc>
                <a:spcPts val="3920"/>
              </a:lnSpc>
              <a:buFont typeface="Arial"/>
              <a:buChar char="•"/>
            </a:pPr>
            <a:r>
              <a:rPr lang="en-US" sz="2800">
                <a:solidFill>
                  <a:srgbClr val="705313"/>
                </a:solidFill>
                <a:latin typeface="Roboto Condensed"/>
              </a:rPr>
              <a:t>Đọc 14 dòng thơ đầu và thực hiện các yếu tố sau:</a:t>
            </a:r>
          </a:p>
          <a:p>
            <a:pPr marL="604532" lvl="1" indent="-302266" algn="just">
              <a:lnSpc>
                <a:spcPts val="3920"/>
              </a:lnSpc>
              <a:buFont typeface="Arial"/>
              <a:buChar char="•"/>
            </a:pPr>
            <a:r>
              <a:rPr lang="en-US" sz="2800">
                <a:solidFill>
                  <a:srgbClr val="705313"/>
                </a:solidFill>
                <a:latin typeface="Roboto Condensed"/>
              </a:rPr>
              <a:t>Chỉ ra lí do khiến Lục Vân Tiên quyết định ra tay trừng trị bọn cướp.</a:t>
            </a:r>
          </a:p>
          <a:p>
            <a:pPr marL="604532" lvl="1" indent="-302266" algn="just">
              <a:lnSpc>
                <a:spcPts val="3920"/>
              </a:lnSpc>
              <a:buFont typeface="Arial"/>
              <a:buChar char="•"/>
            </a:pPr>
            <a:r>
              <a:rPr lang="en-US" sz="2800">
                <a:solidFill>
                  <a:srgbClr val="705313"/>
                </a:solidFill>
                <a:latin typeface="Roboto Condensed"/>
              </a:rPr>
              <a:t>Phân tích một số từ ngữ, hình ảnh tiêu biểu thể hiện tính cách của nhân vật Lục Vân Tiên</a:t>
            </a:r>
          </a:p>
          <a:p>
            <a:pPr marL="604532" lvl="1" indent="-302266" algn="just">
              <a:lnSpc>
                <a:spcPts val="3920"/>
              </a:lnSpc>
              <a:buFont typeface="Arial"/>
              <a:buChar char="•"/>
            </a:pPr>
            <a:r>
              <a:rPr lang="en-US" sz="2800">
                <a:solidFill>
                  <a:srgbClr val="705313"/>
                </a:solidFill>
                <a:latin typeface="Roboto Condensed"/>
              </a:rPr>
              <a:t>Câu nói nào của Lục Vân Tiên đã thể hiện quan niệm của nhân vật về người anh hùng? Em có đồng tình với quan niệm đó không? Vì sao?</a:t>
            </a:r>
          </a:p>
          <a:p>
            <a:pPr marL="604532" lvl="1" indent="-302266" algn="just">
              <a:lnSpc>
                <a:spcPts val="3920"/>
              </a:lnSpc>
              <a:buFont typeface="Arial"/>
              <a:buChar char="•"/>
            </a:pPr>
            <a:r>
              <a:rPr lang="en-US" sz="2800">
                <a:solidFill>
                  <a:srgbClr val="705313"/>
                </a:solidFill>
                <a:latin typeface="Roboto Condensed"/>
              </a:rPr>
              <a:t>Cho biết người kể chuyện thể hiện thái độ, tình cảm như thế nào đối với nhân vật Lục Vân Tiên.</a:t>
            </a:r>
          </a:p>
          <a:p>
            <a:pPr algn="just">
              <a:lnSpc>
                <a:spcPts val="3920"/>
              </a:lnSpc>
            </a:pPr>
            <a:endParaRPr lang="en-US" sz="2800">
              <a:solidFill>
                <a:srgbClr val="705313"/>
              </a:solidFill>
              <a:latin typeface="Roboto Condensed"/>
            </a:endParaRPr>
          </a:p>
        </p:txBody>
      </p:sp>
      <p:grpSp>
        <p:nvGrpSpPr>
          <p:cNvPr id="24" name="Group 24"/>
          <p:cNvGrpSpPr/>
          <p:nvPr/>
        </p:nvGrpSpPr>
        <p:grpSpPr>
          <a:xfrm>
            <a:off x="13587014" y="2055259"/>
            <a:ext cx="3074742" cy="1367176"/>
            <a:chOff x="0" y="-43994"/>
            <a:chExt cx="809809" cy="360079"/>
          </a:xfrm>
        </p:grpSpPr>
        <p:sp>
          <p:nvSpPr>
            <p:cNvPr id="25" name="Freeform 25"/>
            <p:cNvSpPr/>
            <p:nvPr/>
          </p:nvSpPr>
          <p:spPr>
            <a:xfrm>
              <a:off x="0" y="0"/>
              <a:ext cx="809809" cy="274354"/>
            </a:xfrm>
            <a:custGeom>
              <a:avLst/>
              <a:gdLst/>
              <a:ahLst/>
              <a:cxnLst/>
              <a:rect l="l" t="t" r="r" b="b"/>
              <a:pathLst>
                <a:path w="809809" h="274354">
                  <a:moveTo>
                    <a:pt x="128413" y="0"/>
                  </a:moveTo>
                  <a:lnTo>
                    <a:pt x="681395" y="0"/>
                  </a:lnTo>
                  <a:cubicBezTo>
                    <a:pt x="752316" y="0"/>
                    <a:pt x="809809" y="57493"/>
                    <a:pt x="809809" y="128413"/>
                  </a:cubicBezTo>
                  <a:lnTo>
                    <a:pt x="809809" y="145941"/>
                  </a:lnTo>
                  <a:cubicBezTo>
                    <a:pt x="809809" y="216862"/>
                    <a:pt x="752316" y="274354"/>
                    <a:pt x="681395" y="274354"/>
                  </a:cubicBezTo>
                  <a:lnTo>
                    <a:pt x="128413" y="274354"/>
                  </a:lnTo>
                  <a:cubicBezTo>
                    <a:pt x="57493" y="274354"/>
                    <a:pt x="0" y="216862"/>
                    <a:pt x="0" y="145941"/>
                  </a:cubicBezTo>
                  <a:lnTo>
                    <a:pt x="0" y="128413"/>
                  </a:lnTo>
                  <a:cubicBezTo>
                    <a:pt x="0" y="57493"/>
                    <a:pt x="57493" y="0"/>
                    <a:pt x="128413" y="0"/>
                  </a:cubicBezTo>
                  <a:close/>
                </a:path>
              </a:pathLst>
            </a:custGeom>
            <a:solidFill>
              <a:srgbClr val="F2E2BB"/>
            </a:solidFill>
          </p:spPr>
        </p:sp>
        <p:sp>
          <p:nvSpPr>
            <p:cNvPr id="26" name="TextBox 26"/>
            <p:cNvSpPr txBox="1"/>
            <p:nvPr/>
          </p:nvSpPr>
          <p:spPr>
            <a:xfrm>
              <a:off x="0" y="-43994"/>
              <a:ext cx="809809" cy="360079"/>
            </a:xfrm>
            <a:prstGeom prst="rect">
              <a:avLst/>
            </a:prstGeom>
          </p:spPr>
          <p:txBody>
            <a:bodyPr lIns="50800" tIns="50800" rIns="50800" bIns="50800" rtlCol="0" anchor="ctr"/>
            <a:lstStyle/>
            <a:p>
              <a:pPr algn="ctr">
                <a:lnSpc>
                  <a:spcPts val="6160"/>
                </a:lnSpc>
              </a:pPr>
              <a:r>
                <a:rPr lang="en-US" sz="4400" dirty="0" err="1">
                  <a:solidFill>
                    <a:srgbClr val="705313"/>
                  </a:solidFill>
                  <a:latin typeface="#9Slide05 SVNStandly" pitchFamily="2" charset="0"/>
                </a:rPr>
                <a:t>Nhóm</a:t>
              </a:r>
              <a:r>
                <a:rPr lang="en-US" sz="4400" dirty="0">
                  <a:solidFill>
                    <a:srgbClr val="705313"/>
                  </a:solidFill>
                  <a:latin typeface="#9Slide05 SVNStandly" pitchFamily="2" charset="0"/>
                </a:rPr>
                <a:t> 5,6</a:t>
              </a:r>
            </a:p>
          </p:txBody>
        </p:sp>
      </p:grpSp>
      <p:grpSp>
        <p:nvGrpSpPr>
          <p:cNvPr id="27" name="Group 27"/>
          <p:cNvGrpSpPr/>
          <p:nvPr/>
        </p:nvGrpSpPr>
        <p:grpSpPr>
          <a:xfrm>
            <a:off x="12240962" y="3424278"/>
            <a:ext cx="5917492" cy="6545881"/>
            <a:chOff x="0" y="0"/>
            <a:chExt cx="1558516" cy="1724018"/>
          </a:xfrm>
        </p:grpSpPr>
        <p:sp>
          <p:nvSpPr>
            <p:cNvPr id="28" name="Freeform 28"/>
            <p:cNvSpPr/>
            <p:nvPr/>
          </p:nvSpPr>
          <p:spPr>
            <a:xfrm>
              <a:off x="0" y="0"/>
              <a:ext cx="1558516" cy="1724018"/>
            </a:xfrm>
            <a:custGeom>
              <a:avLst/>
              <a:gdLst/>
              <a:ahLst/>
              <a:cxnLst/>
              <a:rect l="l" t="t" r="r" b="b"/>
              <a:pathLst>
                <a:path w="1558516" h="1724018">
                  <a:moveTo>
                    <a:pt x="66724" y="0"/>
                  </a:moveTo>
                  <a:lnTo>
                    <a:pt x="1491793" y="0"/>
                  </a:lnTo>
                  <a:cubicBezTo>
                    <a:pt x="1509489" y="0"/>
                    <a:pt x="1526460" y="7030"/>
                    <a:pt x="1538973" y="19543"/>
                  </a:cubicBezTo>
                  <a:cubicBezTo>
                    <a:pt x="1551487" y="32056"/>
                    <a:pt x="1558516" y="49028"/>
                    <a:pt x="1558516" y="66724"/>
                  </a:cubicBezTo>
                  <a:lnTo>
                    <a:pt x="1558516" y="1657294"/>
                  </a:lnTo>
                  <a:cubicBezTo>
                    <a:pt x="1558516" y="1674991"/>
                    <a:pt x="1551487" y="1691962"/>
                    <a:pt x="1538973" y="1704475"/>
                  </a:cubicBezTo>
                  <a:cubicBezTo>
                    <a:pt x="1526460" y="1716988"/>
                    <a:pt x="1509489" y="1724018"/>
                    <a:pt x="1491793" y="1724018"/>
                  </a:cubicBezTo>
                  <a:lnTo>
                    <a:pt x="66724" y="1724018"/>
                  </a:lnTo>
                  <a:cubicBezTo>
                    <a:pt x="49028" y="1724018"/>
                    <a:pt x="32056" y="1716988"/>
                    <a:pt x="19543" y="1704475"/>
                  </a:cubicBezTo>
                  <a:cubicBezTo>
                    <a:pt x="7030" y="1691962"/>
                    <a:pt x="0" y="1674991"/>
                    <a:pt x="0" y="1657294"/>
                  </a:cubicBezTo>
                  <a:lnTo>
                    <a:pt x="0" y="66724"/>
                  </a:lnTo>
                  <a:cubicBezTo>
                    <a:pt x="0" y="49028"/>
                    <a:pt x="7030" y="32056"/>
                    <a:pt x="19543" y="19543"/>
                  </a:cubicBezTo>
                  <a:cubicBezTo>
                    <a:pt x="32056" y="7030"/>
                    <a:pt x="49028" y="0"/>
                    <a:pt x="66724" y="0"/>
                  </a:cubicBezTo>
                  <a:close/>
                </a:path>
              </a:pathLst>
            </a:custGeom>
            <a:solidFill>
              <a:srgbClr val="FDFBEB">
                <a:alpha val="63922"/>
              </a:srgbClr>
            </a:solidFill>
            <a:ln w="38100" cap="rnd">
              <a:solidFill>
                <a:srgbClr val="AF872D">
                  <a:alpha val="63922"/>
                </a:srgbClr>
              </a:solidFill>
              <a:prstDash val="lgDash"/>
              <a:round/>
            </a:ln>
          </p:spPr>
        </p:sp>
        <p:sp>
          <p:nvSpPr>
            <p:cNvPr id="29" name="TextBox 29"/>
            <p:cNvSpPr txBox="1"/>
            <p:nvPr/>
          </p:nvSpPr>
          <p:spPr>
            <a:xfrm>
              <a:off x="0" y="-38100"/>
              <a:ext cx="1558516" cy="1762118"/>
            </a:xfrm>
            <a:prstGeom prst="rect">
              <a:avLst/>
            </a:prstGeom>
          </p:spPr>
          <p:txBody>
            <a:bodyPr lIns="50800" tIns="50800" rIns="50800" bIns="50800" rtlCol="0" anchor="ctr"/>
            <a:lstStyle/>
            <a:p>
              <a:pPr algn="ctr">
                <a:lnSpc>
                  <a:spcPts val="2659"/>
                </a:lnSpc>
              </a:pPr>
              <a:endParaRPr/>
            </a:p>
          </p:txBody>
        </p:sp>
      </p:grpSp>
      <p:sp>
        <p:nvSpPr>
          <p:cNvPr id="30" name="TextBox 30"/>
          <p:cNvSpPr txBox="1"/>
          <p:nvPr/>
        </p:nvSpPr>
        <p:spPr>
          <a:xfrm>
            <a:off x="12270854" y="3517333"/>
            <a:ext cx="5586307" cy="6443979"/>
          </a:xfrm>
          <a:prstGeom prst="rect">
            <a:avLst/>
          </a:prstGeom>
        </p:spPr>
        <p:txBody>
          <a:bodyPr lIns="0" tIns="0" rIns="0" bIns="0" rtlCol="0" anchor="t">
            <a:spAutoFit/>
          </a:bodyPr>
          <a:lstStyle/>
          <a:p>
            <a:pPr marL="604532" lvl="1" indent="-302266" algn="just">
              <a:lnSpc>
                <a:spcPts val="3920"/>
              </a:lnSpc>
              <a:buFont typeface="Arial"/>
              <a:buChar char="•"/>
            </a:pPr>
            <a:r>
              <a:rPr lang="en-US" sz="2800">
                <a:solidFill>
                  <a:srgbClr val="705313"/>
                </a:solidFill>
                <a:latin typeface="Roboto Condensed"/>
              </a:rPr>
              <a:t>Nêu cảm nhận của em về nhân vật Kiều Nguyệt Nga. Những từ ngữ, hình ảnh nào khiến em có cảm nhận như vậy?</a:t>
            </a:r>
          </a:p>
          <a:p>
            <a:pPr marL="604532" lvl="1" indent="-302266" algn="just">
              <a:lnSpc>
                <a:spcPts val="3920"/>
              </a:lnSpc>
              <a:buFont typeface="Arial"/>
              <a:buChar char="•"/>
            </a:pPr>
            <a:r>
              <a:rPr lang="en-US" sz="2800">
                <a:solidFill>
                  <a:srgbClr val="705313"/>
                </a:solidFill>
                <a:latin typeface="Roboto Condensed"/>
              </a:rPr>
              <a:t>Em cảm nhận như thế nào về tính cách nhân vật?</a:t>
            </a:r>
          </a:p>
          <a:p>
            <a:pPr marL="604532" lvl="1" indent="-302266" algn="just">
              <a:lnSpc>
                <a:spcPts val="3920"/>
              </a:lnSpc>
              <a:buFont typeface="Arial"/>
              <a:buChar char="•"/>
            </a:pPr>
            <a:r>
              <a:rPr lang="en-US" sz="2800">
                <a:solidFill>
                  <a:srgbClr val="705313"/>
                </a:solidFill>
                <a:latin typeface="Roboto Condensed"/>
              </a:rPr>
              <a:t>Nhận xét về nghệ thuật sử dụng ngôn ngữ và nghệ thuật xây dựng nhân vật trong đoạn trích.</a:t>
            </a:r>
          </a:p>
          <a:p>
            <a:pPr marL="604532" lvl="1" indent="-302266" algn="just">
              <a:lnSpc>
                <a:spcPts val="3920"/>
              </a:lnSpc>
              <a:buFont typeface="Arial"/>
              <a:buChar char="•"/>
            </a:pPr>
            <a:r>
              <a:rPr lang="en-US" sz="2800">
                <a:solidFill>
                  <a:srgbClr val="705313"/>
                </a:solidFill>
                <a:latin typeface="Roboto Condensed"/>
              </a:rPr>
              <a:t>Qua hình tượng Kiều Nguyệt Nga, Nguyễn Đình Chiểu thể hiện quan niệm gì về người phụ nữ lí tưởng?</a:t>
            </a:r>
          </a:p>
          <a:p>
            <a:pPr algn="just">
              <a:lnSpc>
                <a:spcPts val="3920"/>
              </a:lnSpc>
            </a:pPr>
            <a:endParaRPr lang="en-US" sz="2800">
              <a:solidFill>
                <a:srgbClr val="705313"/>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1766724" y="1846976"/>
            <a:ext cx="6683358" cy="2444995"/>
          </a:xfrm>
          <a:custGeom>
            <a:avLst/>
            <a:gdLst/>
            <a:ahLst/>
            <a:cxnLst/>
            <a:rect l="l" t="t" r="r" b="b"/>
            <a:pathLst>
              <a:path w="6683358" h="2444995">
                <a:moveTo>
                  <a:pt x="0" y="0"/>
                </a:moveTo>
                <a:lnTo>
                  <a:pt x="6683357" y="0"/>
                </a:lnTo>
                <a:lnTo>
                  <a:pt x="6683357" y="2444995"/>
                </a:lnTo>
                <a:lnTo>
                  <a:pt x="0" y="244499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9"/>
            <a:stretch>
              <a:fillRect/>
            </a:stretch>
          </a:blipFill>
        </p:spPr>
      </p:sp>
      <p:grpSp>
        <p:nvGrpSpPr>
          <p:cNvPr id="7" name="Group 7"/>
          <p:cNvGrpSpPr/>
          <p:nvPr/>
        </p:nvGrpSpPr>
        <p:grpSpPr>
          <a:xfrm>
            <a:off x="461615" y="3272134"/>
            <a:ext cx="3254036" cy="1041689"/>
            <a:chOff x="0" y="0"/>
            <a:chExt cx="857030" cy="274354"/>
          </a:xfrm>
        </p:grpSpPr>
        <p:sp>
          <p:nvSpPr>
            <p:cNvPr id="8" name="Freeform 8"/>
            <p:cNvSpPr/>
            <p:nvPr/>
          </p:nvSpPr>
          <p:spPr>
            <a:xfrm>
              <a:off x="0" y="0"/>
              <a:ext cx="857030" cy="274354"/>
            </a:xfrm>
            <a:custGeom>
              <a:avLst/>
              <a:gdLst/>
              <a:ahLst/>
              <a:cxnLst/>
              <a:rect l="l" t="t" r="r" b="b"/>
              <a:pathLst>
                <a:path w="857030" h="274354">
                  <a:moveTo>
                    <a:pt x="121338" y="0"/>
                  </a:moveTo>
                  <a:lnTo>
                    <a:pt x="735692" y="0"/>
                  </a:lnTo>
                  <a:cubicBezTo>
                    <a:pt x="802705" y="0"/>
                    <a:pt x="857030" y="54325"/>
                    <a:pt x="857030" y="121338"/>
                  </a:cubicBezTo>
                  <a:lnTo>
                    <a:pt x="857030" y="153016"/>
                  </a:lnTo>
                  <a:cubicBezTo>
                    <a:pt x="857030" y="220029"/>
                    <a:pt x="802705" y="274354"/>
                    <a:pt x="735692" y="274354"/>
                  </a:cubicBezTo>
                  <a:lnTo>
                    <a:pt x="121338" y="274354"/>
                  </a:lnTo>
                  <a:cubicBezTo>
                    <a:pt x="54325" y="274354"/>
                    <a:pt x="0" y="220029"/>
                    <a:pt x="0" y="153016"/>
                  </a:cubicBezTo>
                  <a:lnTo>
                    <a:pt x="0" y="121338"/>
                  </a:lnTo>
                  <a:cubicBezTo>
                    <a:pt x="0" y="54325"/>
                    <a:pt x="54325" y="0"/>
                    <a:pt x="121338" y="0"/>
                  </a:cubicBezTo>
                  <a:close/>
                </a:path>
              </a:pathLst>
            </a:custGeom>
            <a:solidFill>
              <a:srgbClr val="F2E2BB"/>
            </a:solidFill>
          </p:spPr>
        </p:sp>
        <p:sp>
          <p:nvSpPr>
            <p:cNvPr id="9" name="TextBox 9"/>
            <p:cNvSpPr txBox="1"/>
            <p:nvPr/>
          </p:nvSpPr>
          <p:spPr>
            <a:xfrm>
              <a:off x="0" y="-85725"/>
              <a:ext cx="857030" cy="360079"/>
            </a:xfrm>
            <a:prstGeom prst="rect">
              <a:avLst/>
            </a:prstGeom>
          </p:spPr>
          <p:txBody>
            <a:bodyPr lIns="50800" tIns="50800" rIns="50800" bIns="50800" rtlCol="0" anchor="ctr"/>
            <a:lstStyle/>
            <a:p>
              <a:pPr algn="ctr">
                <a:lnSpc>
                  <a:spcPts val="6440"/>
                </a:lnSpc>
              </a:pPr>
              <a:r>
                <a:rPr lang="en-US" sz="4600" dirty="0" err="1">
                  <a:solidFill>
                    <a:srgbClr val="705313"/>
                  </a:solidFill>
                  <a:latin typeface="#9Slide05 SVNStandly" pitchFamily="2" charset="0"/>
                </a:rPr>
                <a:t>Nhóm</a:t>
              </a:r>
              <a:r>
                <a:rPr lang="en-US" sz="4600" dirty="0">
                  <a:solidFill>
                    <a:srgbClr val="705313"/>
                  </a:solidFill>
                  <a:latin typeface="#9Slide05 SVNStandly" pitchFamily="2" charset="0"/>
                </a:rPr>
                <a:t> 1,2</a:t>
              </a:r>
            </a:p>
          </p:txBody>
        </p:sp>
      </p:grpSp>
      <p:grpSp>
        <p:nvGrpSpPr>
          <p:cNvPr id="10" name="Group 10"/>
          <p:cNvGrpSpPr/>
          <p:nvPr/>
        </p:nvGrpSpPr>
        <p:grpSpPr>
          <a:xfrm>
            <a:off x="4081040" y="3093526"/>
            <a:ext cx="13572625" cy="4056215"/>
            <a:chOff x="0" y="0"/>
            <a:chExt cx="3574683" cy="1068303"/>
          </a:xfrm>
        </p:grpSpPr>
        <p:sp>
          <p:nvSpPr>
            <p:cNvPr id="11" name="Freeform 11"/>
            <p:cNvSpPr/>
            <p:nvPr/>
          </p:nvSpPr>
          <p:spPr>
            <a:xfrm>
              <a:off x="0" y="0"/>
              <a:ext cx="3574683" cy="1068303"/>
            </a:xfrm>
            <a:custGeom>
              <a:avLst/>
              <a:gdLst/>
              <a:ahLst/>
              <a:cxnLst/>
              <a:rect l="l" t="t" r="r" b="b"/>
              <a:pathLst>
                <a:path w="3574683" h="1068303">
                  <a:moveTo>
                    <a:pt x="29091" y="0"/>
                  </a:moveTo>
                  <a:lnTo>
                    <a:pt x="3545592" y="0"/>
                  </a:lnTo>
                  <a:cubicBezTo>
                    <a:pt x="3553308" y="0"/>
                    <a:pt x="3560707" y="3065"/>
                    <a:pt x="3566163" y="8520"/>
                  </a:cubicBezTo>
                  <a:cubicBezTo>
                    <a:pt x="3571618" y="13976"/>
                    <a:pt x="3574683" y="21375"/>
                    <a:pt x="3574683" y="29091"/>
                  </a:cubicBezTo>
                  <a:lnTo>
                    <a:pt x="3574683" y="1039213"/>
                  </a:lnTo>
                  <a:cubicBezTo>
                    <a:pt x="3574683" y="1046928"/>
                    <a:pt x="3571618" y="1054327"/>
                    <a:pt x="3566163" y="1059783"/>
                  </a:cubicBezTo>
                  <a:cubicBezTo>
                    <a:pt x="3560707" y="1065239"/>
                    <a:pt x="3553308" y="1068303"/>
                    <a:pt x="3545592" y="1068303"/>
                  </a:cubicBezTo>
                  <a:lnTo>
                    <a:pt x="29091" y="1068303"/>
                  </a:lnTo>
                  <a:cubicBezTo>
                    <a:pt x="21375" y="1068303"/>
                    <a:pt x="13976" y="1065239"/>
                    <a:pt x="8520" y="1059783"/>
                  </a:cubicBezTo>
                  <a:cubicBezTo>
                    <a:pt x="3065" y="1054327"/>
                    <a:pt x="0" y="1046928"/>
                    <a:pt x="0" y="1039213"/>
                  </a:cubicBezTo>
                  <a:lnTo>
                    <a:pt x="0" y="29091"/>
                  </a:lnTo>
                  <a:cubicBezTo>
                    <a:pt x="0" y="21375"/>
                    <a:pt x="3065" y="13976"/>
                    <a:pt x="8520" y="8520"/>
                  </a:cubicBezTo>
                  <a:cubicBezTo>
                    <a:pt x="13976" y="3065"/>
                    <a:pt x="21375" y="0"/>
                    <a:pt x="29091" y="0"/>
                  </a:cubicBezTo>
                  <a:close/>
                </a:path>
              </a:pathLst>
            </a:custGeom>
            <a:solidFill>
              <a:srgbClr val="FDFBEB">
                <a:alpha val="63922"/>
              </a:srgbClr>
            </a:solidFill>
            <a:ln w="38100" cap="rnd">
              <a:solidFill>
                <a:srgbClr val="AF872D">
                  <a:alpha val="63922"/>
                </a:srgbClr>
              </a:solidFill>
              <a:prstDash val="lgDash"/>
              <a:round/>
            </a:ln>
          </p:spPr>
        </p:sp>
        <p:sp>
          <p:nvSpPr>
            <p:cNvPr id="12" name="TextBox 12"/>
            <p:cNvSpPr txBox="1"/>
            <p:nvPr/>
          </p:nvSpPr>
          <p:spPr>
            <a:xfrm>
              <a:off x="0" y="-38100"/>
              <a:ext cx="3574683" cy="1106403"/>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174141" y="434109"/>
            <a:ext cx="9484985" cy="1078000"/>
          </a:xfrm>
          <a:prstGeom prst="rect">
            <a:avLst/>
          </a:prstGeom>
        </p:spPr>
        <p:txBody>
          <a:bodyPr lIns="0" tIns="0" rIns="0" bIns="0" rtlCol="0" anchor="t">
            <a:spAutoFit/>
          </a:bodyPr>
          <a:lstStyle/>
          <a:p>
            <a:pPr algn="ctr">
              <a:lnSpc>
                <a:spcPts val="8832"/>
              </a:lnSpc>
            </a:pPr>
            <a:r>
              <a:rPr lang="en-US" sz="6309" spc="397">
                <a:solidFill>
                  <a:srgbClr val="4B3C3C"/>
                </a:solidFill>
                <a:latin typeface="ThuphapCongthuy"/>
              </a:rPr>
              <a:t>III. Khám phá văn bản</a:t>
            </a:r>
          </a:p>
        </p:txBody>
      </p:sp>
      <p:sp>
        <p:nvSpPr>
          <p:cNvPr id="14" name="TextBox 14"/>
          <p:cNvSpPr txBox="1"/>
          <p:nvPr/>
        </p:nvSpPr>
        <p:spPr>
          <a:xfrm>
            <a:off x="5083583" y="1990454"/>
            <a:ext cx="769712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NHIỆM VỤ THẢO LUẬN NHÓM </a:t>
            </a:r>
          </a:p>
        </p:txBody>
      </p:sp>
      <p:sp>
        <p:nvSpPr>
          <p:cNvPr id="15" name="TextBox 15"/>
          <p:cNvSpPr txBox="1"/>
          <p:nvPr/>
        </p:nvSpPr>
        <p:spPr>
          <a:xfrm>
            <a:off x="4057963" y="3483220"/>
            <a:ext cx="13201337" cy="4026535"/>
          </a:xfrm>
          <a:prstGeom prst="rect">
            <a:avLst/>
          </a:prstGeom>
        </p:spPr>
        <p:txBody>
          <a:bodyPr lIns="0" tIns="0" rIns="0" bIns="0" rtlCol="0" anchor="t">
            <a:spAutoFit/>
          </a:bodyPr>
          <a:lstStyle/>
          <a:p>
            <a:pPr marL="993143" lvl="1" indent="-496571" algn="just">
              <a:lnSpc>
                <a:spcPts val="6440"/>
              </a:lnSpc>
              <a:buFont typeface="Arial"/>
              <a:buChar char="•"/>
            </a:pPr>
            <a:r>
              <a:rPr lang="en-US" sz="4600">
                <a:solidFill>
                  <a:srgbClr val="705313"/>
                </a:solidFill>
                <a:latin typeface="Roboto Condensed"/>
              </a:rPr>
              <a:t>Nêu vị trí đoạn trích và sự việc chính của đoạn trích</a:t>
            </a:r>
          </a:p>
          <a:p>
            <a:pPr marL="993143" lvl="1" indent="-496571" algn="just">
              <a:lnSpc>
                <a:spcPts val="6440"/>
              </a:lnSpc>
              <a:buFont typeface="Arial"/>
              <a:buChar char="•"/>
            </a:pPr>
            <a:r>
              <a:rPr lang="en-US" sz="4600">
                <a:solidFill>
                  <a:srgbClr val="705313"/>
                </a:solidFill>
                <a:latin typeface="Roboto Condensed"/>
              </a:rPr>
              <a:t>Tóm tắt/ sân khấu hóa nội dung đoạn trích.</a:t>
            </a:r>
          </a:p>
          <a:p>
            <a:pPr marL="993143" lvl="1" indent="-496571" algn="just">
              <a:lnSpc>
                <a:spcPts val="6440"/>
              </a:lnSpc>
              <a:buFont typeface="Arial"/>
              <a:buChar char="•"/>
            </a:pPr>
            <a:r>
              <a:rPr lang="en-US" sz="4600">
                <a:solidFill>
                  <a:srgbClr val="705313"/>
                </a:solidFill>
                <a:latin typeface="Roboto Condensed"/>
              </a:rPr>
              <a:t>Xác định bố cục của đoạn trích và nêu nội dung chính của từng phần.</a:t>
            </a:r>
          </a:p>
          <a:p>
            <a:pPr algn="just">
              <a:lnSpc>
                <a:spcPts val="6440"/>
              </a:lnSpc>
            </a:pPr>
            <a:endParaRPr lang="en-US" sz="4600">
              <a:solidFill>
                <a:srgbClr val="705313"/>
              </a:solidFill>
              <a:latin typeface="Roboto Condensed"/>
            </a:endParaRPr>
          </a:p>
        </p:txBody>
      </p:sp>
      <p:sp>
        <p:nvSpPr>
          <p:cNvPr id="16" name="Freeform 16"/>
          <p:cNvSpPr/>
          <p:nvPr/>
        </p:nvSpPr>
        <p:spPr>
          <a:xfrm>
            <a:off x="-952241" y="5776080"/>
            <a:ext cx="10611367" cy="6086984"/>
          </a:xfrm>
          <a:custGeom>
            <a:avLst/>
            <a:gdLst/>
            <a:ahLst/>
            <a:cxnLst/>
            <a:rect l="l" t="t" r="r" b="b"/>
            <a:pathLst>
              <a:path w="10611367" h="6086984">
                <a:moveTo>
                  <a:pt x="0" y="0"/>
                </a:moveTo>
                <a:lnTo>
                  <a:pt x="10611366" y="0"/>
                </a:lnTo>
                <a:lnTo>
                  <a:pt x="10611366" y="6086984"/>
                </a:lnTo>
                <a:lnTo>
                  <a:pt x="0" y="6086984"/>
                </a:lnTo>
                <a:lnTo>
                  <a:pt x="0" y="0"/>
                </a:lnTo>
                <a:close/>
              </a:path>
            </a:pathLst>
          </a:custGeom>
          <a:blipFill>
            <a:blip r:embed="rId10"/>
            <a:stretch>
              <a:fillRect b="-49"/>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3">
              <a:alphaModFix amt="85000"/>
            </a:blip>
            <a:stretch>
              <a:fillRect t="-22832" r="-1421"/>
            </a:stretch>
          </a:blipFill>
        </p:spPr>
      </p:sp>
      <p:sp>
        <p:nvSpPr>
          <p:cNvPr id="4" name="Freeform 4"/>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4">
              <a:alphaModFix amt="58000"/>
              <a:extLst>
                <a:ext uri="{96DAC541-7B7A-43D3-8B79-37D633B846F1}">
                  <asvg:svgBlip xmlns:asvg="http://schemas.microsoft.com/office/drawing/2016/SVG/main" xmlns="" r:embed="rId5"/>
                </a:ext>
              </a:extLst>
            </a:blip>
            <a:stretch>
              <a:fillRect/>
            </a:stretch>
          </a:blipFill>
        </p:spPr>
      </p:sp>
      <p:grpSp>
        <p:nvGrpSpPr>
          <p:cNvPr id="5" name="Group 5"/>
          <p:cNvGrpSpPr/>
          <p:nvPr/>
        </p:nvGrpSpPr>
        <p:grpSpPr>
          <a:xfrm>
            <a:off x="-9832" y="-1122658"/>
            <a:ext cx="18928950" cy="11844700"/>
            <a:chOff x="0" y="0"/>
            <a:chExt cx="4985402" cy="3119592"/>
          </a:xfrm>
        </p:grpSpPr>
        <p:sp>
          <p:nvSpPr>
            <p:cNvPr id="6" name="Freeform 6"/>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37647"/>
              </a:srgbClr>
            </a:solidFill>
          </p:spPr>
        </p:sp>
        <p:sp>
          <p:nvSpPr>
            <p:cNvPr id="7" name="TextBox 7"/>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8" name="TextBox 8"/>
          <p:cNvSpPr txBox="1"/>
          <p:nvPr/>
        </p:nvSpPr>
        <p:spPr>
          <a:xfrm>
            <a:off x="1028700" y="3112440"/>
            <a:ext cx="13580538" cy="5039361"/>
          </a:xfrm>
          <a:prstGeom prst="rect">
            <a:avLst/>
          </a:prstGeom>
        </p:spPr>
        <p:txBody>
          <a:bodyPr lIns="0" tIns="0" rIns="0" bIns="0" rtlCol="0" anchor="t">
            <a:spAutoFit/>
          </a:bodyPr>
          <a:lstStyle/>
          <a:p>
            <a:pPr marL="885186" lvl="1" indent="-442593" algn="just">
              <a:lnSpc>
                <a:spcPts val="5739"/>
              </a:lnSpc>
              <a:buFont typeface="Arial"/>
              <a:buChar char="•"/>
            </a:pPr>
            <a:r>
              <a:rPr lang="en-US" sz="4099">
                <a:solidFill>
                  <a:srgbClr val="705D34"/>
                </a:solidFill>
                <a:latin typeface="Roboto Condensed Bold"/>
              </a:rPr>
              <a:t>Sự việc chính</a:t>
            </a:r>
            <a:r>
              <a:rPr lang="en-US" sz="4099">
                <a:solidFill>
                  <a:srgbClr val="705D34"/>
                </a:solidFill>
                <a:latin typeface="Roboto Condensed"/>
              </a:rPr>
              <a:t>: Lục Vân Tiên là một chàng thanh niên trẻ tuổi văn võ song toàn. Khi nghe tin triều đình mở khoa thi, chàng bèn từ giã thầy và xuống núi để vào kinh thi cử. Trên đường về thăm cha mẹ, chàng bắt gặp cảnh bọn cướp Phong Lai đang cướp bóc dân lành. Thế là chàng liền ra tay hành hiệp trượng nghĩa, một mình đánh tan bọn cướp, cứu được Kiều Nguyệt Nga. Sau đó, Vân Tiên lại tiếp tục cuộc hành trình. </a:t>
            </a:r>
          </a:p>
        </p:txBody>
      </p:sp>
      <p:sp>
        <p:nvSpPr>
          <p:cNvPr id="9" name="Freeform 9"/>
          <p:cNvSpPr/>
          <p:nvPr/>
        </p:nvSpPr>
        <p:spPr>
          <a:xfrm>
            <a:off x="-120553" y="8011757"/>
            <a:ext cx="17995205" cy="2493086"/>
          </a:xfrm>
          <a:custGeom>
            <a:avLst/>
            <a:gdLst/>
            <a:ahLst/>
            <a:cxnLst/>
            <a:rect l="l" t="t" r="r" b="b"/>
            <a:pathLst>
              <a:path w="17995205" h="2493086">
                <a:moveTo>
                  <a:pt x="0" y="0"/>
                </a:moveTo>
                <a:lnTo>
                  <a:pt x="17995205" y="0"/>
                </a:lnTo>
                <a:lnTo>
                  <a:pt x="17995205" y="2493086"/>
                </a:lnTo>
                <a:lnTo>
                  <a:pt x="0" y="2493086"/>
                </a:lnTo>
                <a:lnTo>
                  <a:pt x="0" y="0"/>
                </a:lnTo>
                <a:close/>
              </a:path>
            </a:pathLst>
          </a:custGeom>
          <a:blipFill>
            <a:blip r:embed="rId6"/>
            <a:stretch>
              <a:fillRect/>
            </a:stretch>
          </a:blipFill>
        </p:spPr>
      </p:sp>
      <p:sp>
        <p:nvSpPr>
          <p:cNvPr id="10" name="Freeform 10"/>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1" name="Freeform 11"/>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grpSp>
        <p:nvGrpSpPr>
          <p:cNvPr id="12" name="Group 12"/>
          <p:cNvGrpSpPr/>
          <p:nvPr/>
        </p:nvGrpSpPr>
        <p:grpSpPr>
          <a:xfrm>
            <a:off x="1260422" y="3020370"/>
            <a:ext cx="13863227" cy="5267512"/>
            <a:chOff x="0" y="0"/>
            <a:chExt cx="3651220" cy="1387328"/>
          </a:xfrm>
        </p:grpSpPr>
        <p:sp>
          <p:nvSpPr>
            <p:cNvPr id="13" name="Freeform 13"/>
            <p:cNvSpPr/>
            <p:nvPr/>
          </p:nvSpPr>
          <p:spPr>
            <a:xfrm>
              <a:off x="0" y="0"/>
              <a:ext cx="3651220" cy="1387328"/>
            </a:xfrm>
            <a:custGeom>
              <a:avLst/>
              <a:gdLst/>
              <a:ahLst/>
              <a:cxnLst/>
              <a:rect l="l" t="t" r="r" b="b"/>
              <a:pathLst>
                <a:path w="3651220" h="1387328">
                  <a:moveTo>
                    <a:pt x="28481" y="0"/>
                  </a:moveTo>
                  <a:lnTo>
                    <a:pt x="3622739" y="0"/>
                  </a:lnTo>
                  <a:cubicBezTo>
                    <a:pt x="3630293" y="0"/>
                    <a:pt x="3637537" y="3001"/>
                    <a:pt x="3642878" y="8342"/>
                  </a:cubicBezTo>
                  <a:cubicBezTo>
                    <a:pt x="3648220" y="13683"/>
                    <a:pt x="3651220" y="20927"/>
                    <a:pt x="3651220" y="28481"/>
                  </a:cubicBezTo>
                  <a:lnTo>
                    <a:pt x="3651220" y="1358847"/>
                  </a:lnTo>
                  <a:cubicBezTo>
                    <a:pt x="3651220" y="1366401"/>
                    <a:pt x="3648220" y="1373645"/>
                    <a:pt x="3642878" y="1378986"/>
                  </a:cubicBezTo>
                  <a:cubicBezTo>
                    <a:pt x="3637537" y="1384328"/>
                    <a:pt x="3630293" y="1387328"/>
                    <a:pt x="3622739" y="1387328"/>
                  </a:cubicBezTo>
                  <a:lnTo>
                    <a:pt x="28481" y="1387328"/>
                  </a:lnTo>
                  <a:cubicBezTo>
                    <a:pt x="12751" y="1387328"/>
                    <a:pt x="0" y="1374577"/>
                    <a:pt x="0" y="1358847"/>
                  </a:cubicBezTo>
                  <a:lnTo>
                    <a:pt x="0" y="28481"/>
                  </a:lnTo>
                  <a:cubicBezTo>
                    <a:pt x="0" y="20927"/>
                    <a:pt x="3001" y="13683"/>
                    <a:pt x="8342" y="8342"/>
                  </a:cubicBezTo>
                  <a:cubicBezTo>
                    <a:pt x="13683" y="3001"/>
                    <a:pt x="20927" y="0"/>
                    <a:pt x="28481" y="0"/>
                  </a:cubicBezTo>
                  <a:close/>
                </a:path>
              </a:pathLst>
            </a:custGeom>
            <a:solidFill>
              <a:srgbClr val="F2E2BB">
                <a:alpha val="15686"/>
              </a:srgbClr>
            </a:solidFill>
          </p:spPr>
        </p:sp>
        <p:sp>
          <p:nvSpPr>
            <p:cNvPr id="14" name="TextBox 14"/>
            <p:cNvSpPr txBox="1"/>
            <p:nvPr/>
          </p:nvSpPr>
          <p:spPr>
            <a:xfrm>
              <a:off x="0" y="-38100"/>
              <a:ext cx="3651220" cy="1425428"/>
            </a:xfrm>
            <a:prstGeom prst="rect">
              <a:avLst/>
            </a:prstGeom>
          </p:spPr>
          <p:txBody>
            <a:bodyPr lIns="50800" tIns="50800" rIns="50800" bIns="50800" rtlCol="0" anchor="ctr"/>
            <a:lstStyle/>
            <a:p>
              <a:pPr algn="ctr">
                <a:lnSpc>
                  <a:spcPts val="2659"/>
                </a:lnSpc>
              </a:pPr>
              <a:endParaRPr/>
            </a:p>
          </p:txBody>
        </p:sp>
      </p:grpSp>
      <p:sp>
        <p:nvSpPr>
          <p:cNvPr id="15" name="Freeform 15"/>
          <p:cNvSpPr/>
          <p:nvPr/>
        </p:nvSpPr>
        <p:spPr>
          <a:xfrm>
            <a:off x="14444680" y="5289724"/>
            <a:ext cx="5094865" cy="5094865"/>
          </a:xfrm>
          <a:custGeom>
            <a:avLst/>
            <a:gdLst/>
            <a:ahLst/>
            <a:cxnLst/>
            <a:rect l="l" t="t" r="r" b="b"/>
            <a:pathLst>
              <a:path w="5094865" h="5094865">
                <a:moveTo>
                  <a:pt x="0" y="0"/>
                </a:moveTo>
                <a:lnTo>
                  <a:pt x="5094865" y="0"/>
                </a:lnTo>
                <a:lnTo>
                  <a:pt x="5094865" y="5094865"/>
                </a:lnTo>
                <a:lnTo>
                  <a:pt x="0" y="5094865"/>
                </a:lnTo>
                <a:lnTo>
                  <a:pt x="0" y="0"/>
                </a:lnTo>
                <a:close/>
              </a:path>
            </a:pathLst>
          </a:custGeom>
          <a:blipFill>
            <a:blip r:embed="rId9">
              <a:alphaModFix amt="83000"/>
            </a:blip>
            <a:stretch>
              <a:fillRect/>
            </a:stretch>
          </a:blipFill>
        </p:spPr>
      </p:sp>
      <p:sp>
        <p:nvSpPr>
          <p:cNvPr id="16" name="TextBox 16"/>
          <p:cNvSpPr txBox="1"/>
          <p:nvPr/>
        </p:nvSpPr>
        <p:spPr>
          <a:xfrm>
            <a:off x="3" y="193723"/>
            <a:ext cx="17754092" cy="936154"/>
          </a:xfrm>
          <a:prstGeom prst="rect">
            <a:avLst/>
          </a:prstGeom>
        </p:spPr>
        <p:txBody>
          <a:bodyPr lIns="0" tIns="0" rIns="0" bIns="0" rtlCol="0" anchor="t">
            <a:spAutoFit/>
          </a:bodyPr>
          <a:lstStyle/>
          <a:p>
            <a:pPr algn="ctr">
              <a:lnSpc>
                <a:spcPts val="7318"/>
              </a:lnSpc>
              <a:spcBef>
                <a:spcPct val="0"/>
              </a:spcBef>
            </a:pPr>
            <a:r>
              <a:rPr lang="en-US" sz="5227" dirty="0">
                <a:solidFill>
                  <a:srgbClr val="AF872D"/>
                </a:solidFill>
                <a:latin typeface="#9Slide05 SVNStandly" pitchFamily="2" charset="0"/>
              </a:rPr>
              <a:t>3.2. </a:t>
            </a:r>
            <a:r>
              <a:rPr lang="en-US" sz="5227" dirty="0" err="1">
                <a:solidFill>
                  <a:srgbClr val="AF872D"/>
                </a:solidFill>
                <a:latin typeface="#9Slide05 SVNStandly" pitchFamily="2" charset="0"/>
              </a:rPr>
              <a:t>Đọc</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hiểu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đoạn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trích</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Lục</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Vân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Tiên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cứu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Kiều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Nguyệt</a:t>
            </a:r>
            <a:r>
              <a:rPr lang="en-US" sz="5227" dirty="0">
                <a:solidFill>
                  <a:srgbClr val="AF872D"/>
                </a:solidFill>
                <a:latin typeface="#9Slide05 SVNStandly" pitchFamily="2" charset="0"/>
              </a:rPr>
              <a:t> Nga</a:t>
            </a:r>
          </a:p>
        </p:txBody>
      </p:sp>
      <p:sp>
        <p:nvSpPr>
          <p:cNvPr id="17" name="TextBox 17"/>
          <p:cNvSpPr txBox="1"/>
          <p:nvPr/>
        </p:nvSpPr>
        <p:spPr>
          <a:xfrm>
            <a:off x="1260422" y="1204160"/>
            <a:ext cx="9357369" cy="897682"/>
          </a:xfrm>
          <a:prstGeom prst="rect">
            <a:avLst/>
          </a:prstGeom>
        </p:spPr>
        <p:txBody>
          <a:bodyPr lIns="0" tIns="0" rIns="0" bIns="0" rtlCol="0" anchor="t">
            <a:spAutoFit/>
          </a:bodyPr>
          <a:lstStyle/>
          <a:p>
            <a:pPr algn="ctr">
              <a:lnSpc>
                <a:spcPts val="6997"/>
              </a:lnSpc>
              <a:spcBef>
                <a:spcPct val="0"/>
              </a:spcBef>
            </a:pPr>
            <a:r>
              <a:rPr lang="en-US" sz="4997" dirty="0">
                <a:solidFill>
                  <a:srgbClr val="58604C"/>
                </a:solidFill>
                <a:latin typeface="#9Slide05 SVNStandly" pitchFamily="2" charset="0"/>
              </a:rPr>
              <a:t>a. </a:t>
            </a:r>
            <a:r>
              <a:rPr lang="en-US" sz="4997" dirty="0" err="1">
                <a:solidFill>
                  <a:srgbClr val="58604C"/>
                </a:solidFill>
                <a:latin typeface="#9Slide05 SVNStandly" pitchFamily="2" charset="0"/>
              </a:rPr>
              <a:t>Vị</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trí</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đoạn</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trích</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và</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sự</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việc</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chính</a:t>
            </a:r>
            <a:endParaRPr lang="en-US" sz="4997" dirty="0">
              <a:solidFill>
                <a:srgbClr val="58604C"/>
              </a:solidFill>
              <a:latin typeface="#9Slide05 SVNStandly" pitchFamily="2" charset="0"/>
            </a:endParaRPr>
          </a:p>
        </p:txBody>
      </p:sp>
      <p:sp>
        <p:nvSpPr>
          <p:cNvPr id="18" name="TextBox 18"/>
          <p:cNvSpPr txBox="1"/>
          <p:nvPr/>
        </p:nvSpPr>
        <p:spPr>
          <a:xfrm>
            <a:off x="914400" y="2263477"/>
            <a:ext cx="15704621" cy="679450"/>
          </a:xfrm>
          <a:prstGeom prst="rect">
            <a:avLst/>
          </a:prstGeom>
        </p:spPr>
        <p:txBody>
          <a:bodyPr lIns="0" tIns="0" rIns="0" bIns="0" rtlCol="0" anchor="t">
            <a:spAutoFit/>
          </a:bodyPr>
          <a:lstStyle/>
          <a:p>
            <a:pPr marL="863596" lvl="1" indent="-431798" algn="ctr">
              <a:lnSpc>
                <a:spcPts val="5599"/>
              </a:lnSpc>
              <a:buFont typeface="Arial"/>
              <a:buChar char="•"/>
            </a:pPr>
            <a:r>
              <a:rPr lang="en-US" sz="3999" dirty="0" err="1">
                <a:solidFill>
                  <a:srgbClr val="705D34"/>
                </a:solidFill>
                <a:latin typeface="Roboto Condensed"/>
              </a:rPr>
              <a:t>Đoạn</a:t>
            </a:r>
            <a:r>
              <a:rPr lang="en-US" sz="3999" dirty="0">
                <a:solidFill>
                  <a:srgbClr val="705D34"/>
                </a:solidFill>
                <a:latin typeface="Roboto Condensed"/>
              </a:rPr>
              <a:t> </a:t>
            </a:r>
            <a:r>
              <a:rPr lang="en-US" sz="3999" dirty="0" err="1">
                <a:solidFill>
                  <a:srgbClr val="705D34"/>
                </a:solidFill>
                <a:latin typeface="Roboto Condensed"/>
              </a:rPr>
              <a:t>trích</a:t>
            </a:r>
            <a:r>
              <a:rPr lang="en-US" sz="3999" dirty="0">
                <a:solidFill>
                  <a:srgbClr val="705D34"/>
                </a:solidFill>
                <a:latin typeface="Roboto Condensed"/>
              </a:rPr>
              <a:t> </a:t>
            </a:r>
            <a:r>
              <a:rPr lang="en-US" sz="3999" dirty="0" err="1">
                <a:solidFill>
                  <a:srgbClr val="705D34"/>
                </a:solidFill>
                <a:latin typeface="Roboto Condensed Italics"/>
              </a:rPr>
              <a:t>Lục</a:t>
            </a:r>
            <a:r>
              <a:rPr lang="en-US" sz="3999" dirty="0">
                <a:solidFill>
                  <a:srgbClr val="705D34"/>
                </a:solidFill>
                <a:latin typeface="Roboto Condensed Italics"/>
              </a:rPr>
              <a:t> </a:t>
            </a:r>
            <a:r>
              <a:rPr lang="en-US" sz="3999" dirty="0" err="1">
                <a:solidFill>
                  <a:srgbClr val="705D34"/>
                </a:solidFill>
                <a:latin typeface="Roboto Condensed Italics"/>
              </a:rPr>
              <a:t>Vân</a:t>
            </a:r>
            <a:r>
              <a:rPr lang="en-US" sz="3999" dirty="0">
                <a:solidFill>
                  <a:srgbClr val="705D34"/>
                </a:solidFill>
                <a:latin typeface="Roboto Condensed Italics"/>
              </a:rPr>
              <a:t> </a:t>
            </a:r>
            <a:r>
              <a:rPr lang="en-US" sz="3999" dirty="0" err="1">
                <a:solidFill>
                  <a:srgbClr val="705D34"/>
                </a:solidFill>
                <a:latin typeface="Roboto Condensed Italics"/>
              </a:rPr>
              <a:t>Tiên</a:t>
            </a:r>
            <a:r>
              <a:rPr lang="en-US" sz="3999" dirty="0">
                <a:solidFill>
                  <a:srgbClr val="705D34"/>
                </a:solidFill>
                <a:latin typeface="Roboto Condensed Italics"/>
              </a:rPr>
              <a:t> </a:t>
            </a:r>
            <a:r>
              <a:rPr lang="en-US" sz="3999" dirty="0" err="1">
                <a:solidFill>
                  <a:srgbClr val="705D34"/>
                </a:solidFill>
                <a:latin typeface="Roboto Condensed Italics"/>
              </a:rPr>
              <a:t>cứu</a:t>
            </a:r>
            <a:r>
              <a:rPr lang="en-US" sz="3999" dirty="0">
                <a:solidFill>
                  <a:srgbClr val="705D34"/>
                </a:solidFill>
                <a:latin typeface="Roboto Condensed Italics"/>
              </a:rPr>
              <a:t> </a:t>
            </a:r>
            <a:r>
              <a:rPr lang="en-US" sz="3999" dirty="0" err="1">
                <a:solidFill>
                  <a:srgbClr val="705D34"/>
                </a:solidFill>
                <a:latin typeface="Roboto Condensed Italics"/>
              </a:rPr>
              <a:t>Kiều</a:t>
            </a:r>
            <a:r>
              <a:rPr lang="en-US" sz="3999" dirty="0">
                <a:solidFill>
                  <a:srgbClr val="705D34"/>
                </a:solidFill>
                <a:latin typeface="Roboto Condensed Italics"/>
              </a:rPr>
              <a:t> </a:t>
            </a:r>
            <a:r>
              <a:rPr lang="en-US" sz="3999" dirty="0" err="1">
                <a:solidFill>
                  <a:srgbClr val="705D34"/>
                </a:solidFill>
                <a:latin typeface="Roboto Condensed Italics"/>
              </a:rPr>
              <a:t>Nguyệt</a:t>
            </a:r>
            <a:r>
              <a:rPr lang="en-US" sz="3999" dirty="0">
                <a:solidFill>
                  <a:srgbClr val="705D34"/>
                </a:solidFill>
                <a:latin typeface="Roboto Condensed Italics"/>
              </a:rPr>
              <a:t> Nga</a:t>
            </a:r>
            <a:r>
              <a:rPr lang="en-US" sz="3999" dirty="0">
                <a:solidFill>
                  <a:srgbClr val="705D34"/>
                </a:solidFill>
                <a:latin typeface="Roboto Condensed"/>
              </a:rPr>
              <a:t> </a:t>
            </a:r>
            <a:r>
              <a:rPr lang="en-US" sz="3999" dirty="0" err="1">
                <a:solidFill>
                  <a:srgbClr val="705D34"/>
                </a:solidFill>
                <a:latin typeface="Roboto Condensed"/>
              </a:rPr>
              <a:t>nằm</a:t>
            </a:r>
            <a:r>
              <a:rPr lang="en-US" sz="3999" dirty="0">
                <a:solidFill>
                  <a:srgbClr val="705D34"/>
                </a:solidFill>
                <a:latin typeface="Roboto Condensed"/>
              </a:rPr>
              <a:t> ở </a:t>
            </a:r>
            <a:r>
              <a:rPr lang="en-US" sz="3999" dirty="0" err="1">
                <a:solidFill>
                  <a:srgbClr val="705D34"/>
                </a:solidFill>
                <a:latin typeface="Roboto Condensed"/>
              </a:rPr>
              <a:t>phần</a:t>
            </a:r>
            <a:r>
              <a:rPr lang="en-US" sz="3999" dirty="0">
                <a:solidFill>
                  <a:srgbClr val="705D34"/>
                </a:solidFill>
                <a:latin typeface="Roboto Condensed"/>
              </a:rPr>
              <a:t> </a:t>
            </a:r>
            <a:r>
              <a:rPr lang="en-US" sz="3999" dirty="0" err="1">
                <a:solidFill>
                  <a:srgbClr val="705D34"/>
                </a:solidFill>
                <a:latin typeface="Roboto Condensed"/>
              </a:rPr>
              <a:t>đầu</a:t>
            </a:r>
            <a:r>
              <a:rPr lang="en-US" sz="3999" dirty="0">
                <a:solidFill>
                  <a:srgbClr val="705D34"/>
                </a:solidFill>
                <a:latin typeface="Roboto Condensed"/>
              </a:rPr>
              <a:t> </a:t>
            </a:r>
            <a:r>
              <a:rPr lang="en-US" sz="3999" dirty="0" err="1">
                <a:solidFill>
                  <a:srgbClr val="705D34"/>
                </a:solidFill>
                <a:latin typeface="Roboto Condensed"/>
              </a:rPr>
              <a:t>của</a:t>
            </a:r>
            <a:r>
              <a:rPr lang="en-US" sz="3999" dirty="0">
                <a:solidFill>
                  <a:srgbClr val="705D34"/>
                </a:solidFill>
                <a:latin typeface="Roboto Condensed"/>
              </a:rPr>
              <a:t> </a:t>
            </a:r>
            <a:r>
              <a:rPr lang="en-US" sz="3999" dirty="0" err="1">
                <a:solidFill>
                  <a:srgbClr val="705D34"/>
                </a:solidFill>
                <a:latin typeface="Roboto Condensed"/>
              </a:rPr>
              <a:t>truyện</a:t>
            </a:r>
            <a:r>
              <a:rPr lang="en-US" sz="3999" dirty="0">
                <a:solidFill>
                  <a:srgbClr val="705D34"/>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arn(inVertical)">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arn(inVertical)">
                                      <p:cBhvr>
                                        <p:cTn id="1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3">
              <a:alphaModFix amt="85000"/>
            </a:blip>
            <a:stretch>
              <a:fillRect t="-22832" r="-1421"/>
            </a:stretch>
          </a:blipFill>
        </p:spPr>
      </p:sp>
      <p:sp>
        <p:nvSpPr>
          <p:cNvPr id="4" name="Freeform 4"/>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4">
              <a:alphaModFix amt="58000"/>
              <a:extLst>
                <a:ext uri="{96DAC541-7B7A-43D3-8B79-37D633B846F1}">
                  <asvg:svgBlip xmlns:asvg="http://schemas.microsoft.com/office/drawing/2016/SVG/main" xmlns="" r:embed="rId5"/>
                </a:ext>
              </a:extLst>
            </a:blip>
            <a:stretch>
              <a:fillRect/>
            </a:stretch>
          </a:blipFill>
        </p:spPr>
      </p:sp>
      <p:grpSp>
        <p:nvGrpSpPr>
          <p:cNvPr id="5" name="Group 5"/>
          <p:cNvGrpSpPr/>
          <p:nvPr/>
        </p:nvGrpSpPr>
        <p:grpSpPr>
          <a:xfrm>
            <a:off x="0" y="-1122659"/>
            <a:ext cx="18928950" cy="11844700"/>
            <a:chOff x="0" y="0"/>
            <a:chExt cx="4985402" cy="3119592"/>
          </a:xfrm>
        </p:grpSpPr>
        <p:sp>
          <p:nvSpPr>
            <p:cNvPr id="6" name="Freeform 6"/>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37647"/>
              </a:srgbClr>
            </a:solidFill>
          </p:spPr>
        </p:sp>
        <p:sp>
          <p:nvSpPr>
            <p:cNvPr id="7" name="TextBox 7"/>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6293710" y="6001862"/>
            <a:ext cx="8506507" cy="1550491"/>
            <a:chOff x="0" y="0"/>
            <a:chExt cx="2240397" cy="408360"/>
          </a:xfrm>
        </p:grpSpPr>
        <p:sp>
          <p:nvSpPr>
            <p:cNvPr id="9" name="Freeform 9"/>
            <p:cNvSpPr/>
            <p:nvPr/>
          </p:nvSpPr>
          <p:spPr>
            <a:xfrm>
              <a:off x="0" y="0"/>
              <a:ext cx="2240397" cy="408360"/>
            </a:xfrm>
            <a:custGeom>
              <a:avLst/>
              <a:gdLst/>
              <a:ahLst/>
              <a:cxnLst/>
              <a:rect l="l" t="t" r="r" b="b"/>
              <a:pathLst>
                <a:path w="2240397" h="408360">
                  <a:moveTo>
                    <a:pt x="46416" y="0"/>
                  </a:moveTo>
                  <a:lnTo>
                    <a:pt x="2193981" y="0"/>
                  </a:lnTo>
                  <a:cubicBezTo>
                    <a:pt x="2206291" y="0"/>
                    <a:pt x="2218097" y="4890"/>
                    <a:pt x="2226802" y="13595"/>
                  </a:cubicBezTo>
                  <a:cubicBezTo>
                    <a:pt x="2235507" y="22300"/>
                    <a:pt x="2240397" y="34106"/>
                    <a:pt x="2240397" y="46416"/>
                  </a:cubicBezTo>
                  <a:lnTo>
                    <a:pt x="2240397" y="361944"/>
                  </a:lnTo>
                  <a:cubicBezTo>
                    <a:pt x="2240397" y="387579"/>
                    <a:pt x="2219616" y="408360"/>
                    <a:pt x="2193981" y="408360"/>
                  </a:cubicBezTo>
                  <a:lnTo>
                    <a:pt x="46416" y="408360"/>
                  </a:lnTo>
                  <a:cubicBezTo>
                    <a:pt x="34106" y="408360"/>
                    <a:pt x="22300" y="403470"/>
                    <a:pt x="13595" y="394765"/>
                  </a:cubicBezTo>
                  <a:cubicBezTo>
                    <a:pt x="4890" y="386060"/>
                    <a:pt x="0" y="374254"/>
                    <a:pt x="0" y="361944"/>
                  </a:cubicBezTo>
                  <a:lnTo>
                    <a:pt x="0" y="46416"/>
                  </a:lnTo>
                  <a:cubicBezTo>
                    <a:pt x="0" y="20781"/>
                    <a:pt x="20781" y="0"/>
                    <a:pt x="46416" y="0"/>
                  </a:cubicBezTo>
                  <a:close/>
                </a:path>
              </a:pathLst>
            </a:custGeom>
            <a:solidFill>
              <a:srgbClr val="F4F1D9"/>
            </a:solidFill>
          </p:spPr>
        </p:sp>
        <p:sp>
          <p:nvSpPr>
            <p:cNvPr id="10" name="TextBox 10"/>
            <p:cNvSpPr txBox="1"/>
            <p:nvPr/>
          </p:nvSpPr>
          <p:spPr>
            <a:xfrm>
              <a:off x="0" y="-76200"/>
              <a:ext cx="2240397" cy="484560"/>
            </a:xfrm>
            <a:prstGeom prst="rect">
              <a:avLst/>
            </a:prstGeom>
          </p:spPr>
          <p:txBody>
            <a:bodyPr lIns="50800" tIns="50800" rIns="50800" bIns="50800" rtlCol="0" anchor="ctr"/>
            <a:lstStyle/>
            <a:p>
              <a:pPr algn="ctr">
                <a:lnSpc>
                  <a:spcPts val="5599"/>
                </a:lnSpc>
              </a:pPr>
              <a:r>
                <a:rPr lang="en-US" sz="3999">
                  <a:solidFill>
                    <a:srgbClr val="000000"/>
                  </a:solidFill>
                  <a:latin typeface="Roboto Condensed"/>
                </a:rPr>
                <a:t>Cuộc trò chuyện giữa Lục Vân Tiên và Kiều Nguyệt Nga.</a:t>
              </a:r>
            </a:p>
          </p:txBody>
        </p:sp>
      </p:grpSp>
      <p:sp>
        <p:nvSpPr>
          <p:cNvPr id="11" name="Freeform 11"/>
          <p:cNvSpPr/>
          <p:nvPr/>
        </p:nvSpPr>
        <p:spPr>
          <a:xfrm>
            <a:off x="13869079" y="4375111"/>
            <a:ext cx="6009477" cy="6009477"/>
          </a:xfrm>
          <a:custGeom>
            <a:avLst/>
            <a:gdLst/>
            <a:ahLst/>
            <a:cxnLst/>
            <a:rect l="l" t="t" r="r" b="b"/>
            <a:pathLst>
              <a:path w="6009477" h="6009477">
                <a:moveTo>
                  <a:pt x="0" y="0"/>
                </a:moveTo>
                <a:lnTo>
                  <a:pt x="6009478" y="0"/>
                </a:lnTo>
                <a:lnTo>
                  <a:pt x="6009478" y="6009478"/>
                </a:lnTo>
                <a:lnTo>
                  <a:pt x="0" y="6009478"/>
                </a:lnTo>
                <a:lnTo>
                  <a:pt x="0" y="0"/>
                </a:lnTo>
                <a:close/>
              </a:path>
            </a:pathLst>
          </a:custGeom>
          <a:blipFill>
            <a:blip r:embed="rId6">
              <a:alphaModFix amt="83000"/>
            </a:blip>
            <a:stretch>
              <a:fillRect/>
            </a:stretch>
          </a:blipFill>
        </p:spPr>
      </p:sp>
      <p:sp>
        <p:nvSpPr>
          <p:cNvPr id="12" name="Freeform 12"/>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7"/>
            <a:stretch>
              <a:fillRect/>
            </a:stretch>
          </a:blipFill>
        </p:spPr>
      </p:sp>
      <p:sp>
        <p:nvSpPr>
          <p:cNvPr id="13" name="Freeform 13"/>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8">
              <a:alphaModFix amt="79000"/>
              <a:extLst>
                <a:ext uri="{96DAC541-7B7A-43D3-8B79-37D633B846F1}">
                  <asvg:svgBlip xmlns:asvg="http://schemas.microsoft.com/office/drawing/2016/SVG/main" xmlns="" r:embed="rId9"/>
                </a:ext>
              </a:extLst>
            </a:blip>
            <a:stretch>
              <a:fillRect/>
            </a:stretch>
          </a:blipFill>
        </p:spPr>
      </p:sp>
      <p:sp>
        <p:nvSpPr>
          <p:cNvPr id="14" name="Freeform 14"/>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8">
              <a:alphaModFix amt="79000"/>
              <a:extLst>
                <a:ext uri="{96DAC541-7B7A-43D3-8B79-37D633B846F1}">
                  <asvg:svgBlip xmlns:asvg="http://schemas.microsoft.com/office/drawing/2016/SVG/main" xmlns="" r:embed="rId9"/>
                </a:ext>
              </a:extLst>
            </a:blip>
            <a:stretch>
              <a:fillRect/>
            </a:stretch>
          </a:blipFill>
        </p:spPr>
      </p:sp>
      <p:grpSp>
        <p:nvGrpSpPr>
          <p:cNvPr id="15" name="Group 15"/>
          <p:cNvGrpSpPr/>
          <p:nvPr/>
        </p:nvGrpSpPr>
        <p:grpSpPr>
          <a:xfrm>
            <a:off x="610725" y="3076103"/>
            <a:ext cx="1863525" cy="4303747"/>
            <a:chOff x="0" y="0"/>
            <a:chExt cx="490805" cy="1133497"/>
          </a:xfrm>
        </p:grpSpPr>
        <p:sp>
          <p:nvSpPr>
            <p:cNvPr id="16" name="Freeform 16"/>
            <p:cNvSpPr/>
            <p:nvPr/>
          </p:nvSpPr>
          <p:spPr>
            <a:xfrm>
              <a:off x="0" y="0"/>
              <a:ext cx="490805" cy="1133497"/>
            </a:xfrm>
            <a:custGeom>
              <a:avLst/>
              <a:gdLst/>
              <a:ahLst/>
              <a:cxnLst/>
              <a:rect l="l" t="t" r="r" b="b"/>
              <a:pathLst>
                <a:path w="490805" h="1133497">
                  <a:moveTo>
                    <a:pt x="211877" y="0"/>
                  </a:moveTo>
                  <a:lnTo>
                    <a:pt x="278928" y="0"/>
                  </a:lnTo>
                  <a:cubicBezTo>
                    <a:pt x="395944" y="0"/>
                    <a:pt x="490805" y="94861"/>
                    <a:pt x="490805" y="211877"/>
                  </a:cubicBezTo>
                  <a:lnTo>
                    <a:pt x="490805" y="921620"/>
                  </a:lnTo>
                  <a:cubicBezTo>
                    <a:pt x="490805" y="977813"/>
                    <a:pt x="468482" y="1031705"/>
                    <a:pt x="428748" y="1071440"/>
                  </a:cubicBezTo>
                  <a:cubicBezTo>
                    <a:pt x="389013" y="1111175"/>
                    <a:pt x="335121" y="1133497"/>
                    <a:pt x="278928" y="1133497"/>
                  </a:cubicBezTo>
                  <a:lnTo>
                    <a:pt x="211877" y="1133497"/>
                  </a:lnTo>
                  <a:cubicBezTo>
                    <a:pt x="155684" y="1133497"/>
                    <a:pt x="101792" y="1111175"/>
                    <a:pt x="62057" y="1071440"/>
                  </a:cubicBezTo>
                  <a:cubicBezTo>
                    <a:pt x="22323" y="1031705"/>
                    <a:pt x="0" y="977813"/>
                    <a:pt x="0" y="921620"/>
                  </a:cubicBezTo>
                  <a:lnTo>
                    <a:pt x="0" y="211877"/>
                  </a:lnTo>
                  <a:cubicBezTo>
                    <a:pt x="0" y="155684"/>
                    <a:pt x="22323" y="101792"/>
                    <a:pt x="62057" y="62057"/>
                  </a:cubicBezTo>
                  <a:cubicBezTo>
                    <a:pt x="101792" y="22323"/>
                    <a:pt x="155684" y="0"/>
                    <a:pt x="211877" y="0"/>
                  </a:cubicBezTo>
                  <a:close/>
                </a:path>
              </a:pathLst>
            </a:custGeom>
            <a:solidFill>
              <a:srgbClr val="DDAF3E">
                <a:alpha val="75686"/>
              </a:srgbClr>
            </a:solidFill>
          </p:spPr>
        </p:sp>
        <p:sp>
          <p:nvSpPr>
            <p:cNvPr id="17" name="TextBox 17"/>
            <p:cNvSpPr txBox="1"/>
            <p:nvPr/>
          </p:nvSpPr>
          <p:spPr>
            <a:xfrm>
              <a:off x="0" y="-76200"/>
              <a:ext cx="490805" cy="1209697"/>
            </a:xfrm>
            <a:prstGeom prst="rect">
              <a:avLst/>
            </a:prstGeom>
          </p:spPr>
          <p:txBody>
            <a:bodyPr lIns="50800" tIns="50800" rIns="50800" bIns="50800" rtlCol="0" anchor="ctr"/>
            <a:lstStyle/>
            <a:p>
              <a:pPr algn="ctr">
                <a:lnSpc>
                  <a:spcPts val="5599"/>
                </a:lnSpc>
              </a:pPr>
              <a:r>
                <a:rPr lang="en-US" sz="3999" dirty="0" err="1">
                  <a:solidFill>
                    <a:srgbClr val="000000">
                      <a:alpha val="75686"/>
                    </a:srgbClr>
                  </a:solidFill>
                  <a:latin typeface="Roboto Condensed"/>
                </a:rPr>
                <a:t>Văn</a:t>
              </a:r>
              <a:r>
                <a:rPr lang="en-US" sz="3999" dirty="0">
                  <a:solidFill>
                    <a:srgbClr val="000000">
                      <a:alpha val="75686"/>
                    </a:srgbClr>
                  </a:solidFill>
                  <a:latin typeface="Roboto Condensed"/>
                </a:rPr>
                <a:t> </a:t>
              </a:r>
              <a:r>
                <a:rPr lang="en-US" sz="3999" dirty="0" err="1">
                  <a:solidFill>
                    <a:srgbClr val="000000">
                      <a:alpha val="75686"/>
                    </a:srgbClr>
                  </a:solidFill>
                  <a:latin typeface="Roboto Condensed"/>
                </a:rPr>
                <a:t>bản</a:t>
              </a:r>
              <a:r>
                <a:rPr lang="en-US" sz="3999" dirty="0">
                  <a:solidFill>
                    <a:srgbClr val="000000">
                      <a:alpha val="75686"/>
                    </a:srgbClr>
                  </a:solidFill>
                  <a:latin typeface="Roboto Condensed"/>
                </a:rPr>
                <a:t> chia </a:t>
              </a:r>
              <a:r>
                <a:rPr lang="en-US" sz="3999" dirty="0" err="1">
                  <a:solidFill>
                    <a:srgbClr val="000000">
                      <a:alpha val="75686"/>
                    </a:srgbClr>
                  </a:solidFill>
                  <a:latin typeface="Roboto Condensed"/>
                </a:rPr>
                <a:t>làm</a:t>
              </a:r>
              <a:r>
                <a:rPr lang="en-US" sz="3999" dirty="0">
                  <a:solidFill>
                    <a:srgbClr val="000000">
                      <a:alpha val="75686"/>
                    </a:srgbClr>
                  </a:solidFill>
                  <a:latin typeface="Roboto Condensed"/>
                </a:rPr>
                <a:t> 2 </a:t>
              </a:r>
              <a:r>
                <a:rPr lang="en-US" sz="3999" dirty="0" err="1">
                  <a:solidFill>
                    <a:srgbClr val="000000">
                      <a:alpha val="75686"/>
                    </a:srgbClr>
                  </a:solidFill>
                  <a:latin typeface="Roboto Condensed"/>
                </a:rPr>
                <a:t>phần</a:t>
              </a:r>
              <a:endParaRPr lang="en-US" sz="3999" dirty="0">
                <a:solidFill>
                  <a:srgbClr val="000000">
                    <a:alpha val="75686"/>
                  </a:srgbClr>
                </a:solidFill>
                <a:latin typeface="Roboto Condensed"/>
              </a:endParaRPr>
            </a:p>
          </p:txBody>
        </p:sp>
      </p:grpSp>
      <p:grpSp>
        <p:nvGrpSpPr>
          <p:cNvPr id="18" name="Group 18"/>
          <p:cNvGrpSpPr/>
          <p:nvPr/>
        </p:nvGrpSpPr>
        <p:grpSpPr>
          <a:xfrm>
            <a:off x="3447223" y="2776690"/>
            <a:ext cx="1958041" cy="2393193"/>
            <a:chOff x="0" y="-30663"/>
            <a:chExt cx="497015" cy="649705"/>
          </a:xfrm>
        </p:grpSpPr>
        <p:sp>
          <p:nvSpPr>
            <p:cNvPr id="19" name="Freeform 19"/>
            <p:cNvSpPr/>
            <p:nvPr/>
          </p:nvSpPr>
          <p:spPr>
            <a:xfrm>
              <a:off x="0" y="0"/>
              <a:ext cx="490805" cy="573505"/>
            </a:xfrm>
            <a:custGeom>
              <a:avLst/>
              <a:gdLst/>
              <a:ahLst/>
              <a:cxnLst/>
              <a:rect l="l" t="t" r="r" b="b"/>
              <a:pathLst>
                <a:path w="490805" h="573505">
                  <a:moveTo>
                    <a:pt x="211877" y="0"/>
                  </a:moveTo>
                  <a:lnTo>
                    <a:pt x="278928" y="0"/>
                  </a:lnTo>
                  <a:cubicBezTo>
                    <a:pt x="395944" y="0"/>
                    <a:pt x="490805" y="94861"/>
                    <a:pt x="490805" y="211877"/>
                  </a:cubicBezTo>
                  <a:lnTo>
                    <a:pt x="490805" y="361628"/>
                  </a:lnTo>
                  <a:cubicBezTo>
                    <a:pt x="490805" y="417821"/>
                    <a:pt x="468482" y="471713"/>
                    <a:pt x="428748" y="511448"/>
                  </a:cubicBezTo>
                  <a:cubicBezTo>
                    <a:pt x="389013" y="551182"/>
                    <a:pt x="335121" y="573505"/>
                    <a:pt x="278928" y="573505"/>
                  </a:cubicBezTo>
                  <a:lnTo>
                    <a:pt x="211877" y="573505"/>
                  </a:lnTo>
                  <a:cubicBezTo>
                    <a:pt x="155684" y="573505"/>
                    <a:pt x="101792" y="551182"/>
                    <a:pt x="62057" y="511448"/>
                  </a:cubicBezTo>
                  <a:cubicBezTo>
                    <a:pt x="22323" y="471713"/>
                    <a:pt x="0" y="417821"/>
                    <a:pt x="0" y="361628"/>
                  </a:cubicBezTo>
                  <a:lnTo>
                    <a:pt x="0" y="211877"/>
                  </a:lnTo>
                  <a:cubicBezTo>
                    <a:pt x="0" y="155684"/>
                    <a:pt x="22323" y="101792"/>
                    <a:pt x="62057" y="62057"/>
                  </a:cubicBezTo>
                  <a:cubicBezTo>
                    <a:pt x="101792" y="22323"/>
                    <a:pt x="155684" y="0"/>
                    <a:pt x="211877" y="0"/>
                  </a:cubicBezTo>
                  <a:close/>
                </a:path>
              </a:pathLst>
            </a:custGeom>
            <a:solidFill>
              <a:srgbClr val="F2E2BB"/>
            </a:solidFill>
          </p:spPr>
        </p:sp>
        <p:sp>
          <p:nvSpPr>
            <p:cNvPr id="20" name="TextBox 20"/>
            <p:cNvSpPr txBox="1"/>
            <p:nvPr/>
          </p:nvSpPr>
          <p:spPr>
            <a:xfrm>
              <a:off x="6210" y="-30663"/>
              <a:ext cx="490805" cy="649705"/>
            </a:xfrm>
            <a:prstGeom prst="rect">
              <a:avLst/>
            </a:prstGeom>
          </p:spPr>
          <p:txBody>
            <a:bodyPr lIns="50800" tIns="50800" rIns="50800" bIns="50800" rtlCol="0" anchor="ctr"/>
            <a:lstStyle/>
            <a:p>
              <a:pPr algn="ctr">
                <a:lnSpc>
                  <a:spcPts val="5599"/>
                </a:lnSpc>
              </a:pPr>
              <a:r>
                <a:rPr lang="en-US" sz="3999" dirty="0" err="1">
                  <a:solidFill>
                    <a:srgbClr val="000000"/>
                  </a:solidFill>
                  <a:latin typeface="Roboto Condensed"/>
                </a:rPr>
                <a:t>Phần</a:t>
              </a:r>
              <a:r>
                <a:rPr lang="en-US" sz="3999" dirty="0">
                  <a:solidFill>
                    <a:srgbClr val="000000"/>
                  </a:solidFill>
                  <a:latin typeface="Roboto Condensed"/>
                </a:rPr>
                <a:t> 1</a:t>
              </a:r>
            </a:p>
            <a:p>
              <a:pPr algn="ctr">
                <a:lnSpc>
                  <a:spcPts val="5320"/>
                </a:lnSpc>
              </a:pPr>
              <a:r>
                <a:rPr lang="en-US" sz="3800" dirty="0">
                  <a:solidFill>
                    <a:srgbClr val="000000"/>
                  </a:solidFill>
                  <a:latin typeface="Roboto Condensed"/>
                </a:rPr>
                <a:t>(14 </a:t>
              </a:r>
              <a:r>
                <a:rPr lang="en-US" sz="3800" dirty="0" err="1">
                  <a:solidFill>
                    <a:srgbClr val="000000"/>
                  </a:solidFill>
                  <a:latin typeface="Roboto Condensed"/>
                </a:rPr>
                <a:t>câu</a:t>
              </a:r>
              <a:r>
                <a:rPr lang="en-US" sz="3800" dirty="0">
                  <a:solidFill>
                    <a:srgbClr val="000000"/>
                  </a:solidFill>
                  <a:latin typeface="Roboto Condensed"/>
                </a:rPr>
                <a:t> </a:t>
              </a:r>
              <a:r>
                <a:rPr lang="en-US" sz="3800" dirty="0" err="1">
                  <a:solidFill>
                    <a:srgbClr val="000000"/>
                  </a:solidFill>
                  <a:latin typeface="Roboto Condensed"/>
                </a:rPr>
                <a:t>đầu</a:t>
              </a:r>
              <a:r>
                <a:rPr lang="en-US" sz="3800" dirty="0">
                  <a:solidFill>
                    <a:srgbClr val="000000"/>
                  </a:solidFill>
                  <a:latin typeface="Roboto Condensed"/>
                </a:rPr>
                <a:t>)</a:t>
              </a:r>
            </a:p>
          </p:txBody>
        </p:sp>
      </p:grpSp>
      <p:grpSp>
        <p:nvGrpSpPr>
          <p:cNvPr id="21" name="Group 21"/>
          <p:cNvGrpSpPr/>
          <p:nvPr/>
        </p:nvGrpSpPr>
        <p:grpSpPr>
          <a:xfrm>
            <a:off x="3447223" y="6001862"/>
            <a:ext cx="1863525" cy="1550491"/>
            <a:chOff x="0" y="0"/>
            <a:chExt cx="490805" cy="408360"/>
          </a:xfrm>
        </p:grpSpPr>
        <p:sp>
          <p:nvSpPr>
            <p:cNvPr id="22" name="Freeform 22"/>
            <p:cNvSpPr/>
            <p:nvPr/>
          </p:nvSpPr>
          <p:spPr>
            <a:xfrm>
              <a:off x="0" y="0"/>
              <a:ext cx="490805" cy="408360"/>
            </a:xfrm>
            <a:custGeom>
              <a:avLst/>
              <a:gdLst/>
              <a:ahLst/>
              <a:cxnLst/>
              <a:rect l="l" t="t" r="r" b="b"/>
              <a:pathLst>
                <a:path w="490805" h="408360">
                  <a:moveTo>
                    <a:pt x="204180" y="0"/>
                  </a:moveTo>
                  <a:lnTo>
                    <a:pt x="286625" y="0"/>
                  </a:lnTo>
                  <a:cubicBezTo>
                    <a:pt x="399390" y="0"/>
                    <a:pt x="490805" y="91414"/>
                    <a:pt x="490805" y="204180"/>
                  </a:cubicBezTo>
                  <a:lnTo>
                    <a:pt x="490805" y="204180"/>
                  </a:lnTo>
                  <a:cubicBezTo>
                    <a:pt x="490805" y="258332"/>
                    <a:pt x="469293" y="310266"/>
                    <a:pt x="431002" y="348557"/>
                  </a:cubicBezTo>
                  <a:cubicBezTo>
                    <a:pt x="392711" y="386848"/>
                    <a:pt x="340777" y="408360"/>
                    <a:pt x="286625" y="408360"/>
                  </a:cubicBezTo>
                  <a:lnTo>
                    <a:pt x="204180" y="408360"/>
                  </a:lnTo>
                  <a:cubicBezTo>
                    <a:pt x="150028" y="408360"/>
                    <a:pt x="98094" y="386848"/>
                    <a:pt x="59803" y="348557"/>
                  </a:cubicBezTo>
                  <a:cubicBezTo>
                    <a:pt x="21512" y="310266"/>
                    <a:pt x="0" y="258332"/>
                    <a:pt x="0" y="204180"/>
                  </a:cubicBezTo>
                  <a:lnTo>
                    <a:pt x="0" y="204180"/>
                  </a:lnTo>
                  <a:cubicBezTo>
                    <a:pt x="0" y="150028"/>
                    <a:pt x="21512" y="98094"/>
                    <a:pt x="59803" y="59803"/>
                  </a:cubicBezTo>
                  <a:cubicBezTo>
                    <a:pt x="98094" y="21512"/>
                    <a:pt x="150028" y="0"/>
                    <a:pt x="204180" y="0"/>
                  </a:cubicBezTo>
                  <a:close/>
                </a:path>
              </a:pathLst>
            </a:custGeom>
            <a:solidFill>
              <a:srgbClr val="F2E2BB"/>
            </a:solidFill>
          </p:spPr>
        </p:sp>
        <p:sp>
          <p:nvSpPr>
            <p:cNvPr id="23" name="TextBox 23"/>
            <p:cNvSpPr txBox="1"/>
            <p:nvPr/>
          </p:nvSpPr>
          <p:spPr>
            <a:xfrm>
              <a:off x="0" y="-76200"/>
              <a:ext cx="490805" cy="484560"/>
            </a:xfrm>
            <a:prstGeom prst="rect">
              <a:avLst/>
            </a:prstGeom>
          </p:spPr>
          <p:txBody>
            <a:bodyPr lIns="50800" tIns="50800" rIns="50800" bIns="50800" rtlCol="0" anchor="ctr"/>
            <a:lstStyle/>
            <a:p>
              <a:pPr algn="ctr">
                <a:lnSpc>
                  <a:spcPts val="5599"/>
                </a:lnSpc>
              </a:pPr>
              <a:r>
                <a:rPr lang="en-US" sz="3999">
                  <a:solidFill>
                    <a:srgbClr val="000000"/>
                  </a:solidFill>
                  <a:latin typeface="Roboto Condensed"/>
                </a:rPr>
                <a:t>Phần 2</a:t>
              </a:r>
            </a:p>
            <a:p>
              <a:pPr algn="ctr">
                <a:lnSpc>
                  <a:spcPts val="5599"/>
                </a:lnSpc>
              </a:pPr>
              <a:r>
                <a:rPr lang="en-US" sz="3999">
                  <a:solidFill>
                    <a:srgbClr val="000000"/>
                  </a:solidFill>
                  <a:latin typeface="Roboto Condensed"/>
                </a:rPr>
                <a:t>(còn lại)</a:t>
              </a:r>
            </a:p>
          </p:txBody>
        </p:sp>
      </p:grpSp>
      <p:grpSp>
        <p:nvGrpSpPr>
          <p:cNvPr id="24" name="Group 24"/>
          <p:cNvGrpSpPr/>
          <p:nvPr/>
        </p:nvGrpSpPr>
        <p:grpSpPr>
          <a:xfrm>
            <a:off x="6202783" y="3249200"/>
            <a:ext cx="8688361" cy="1550491"/>
            <a:chOff x="0" y="0"/>
            <a:chExt cx="2288293" cy="408360"/>
          </a:xfrm>
        </p:grpSpPr>
        <p:sp>
          <p:nvSpPr>
            <p:cNvPr id="25" name="Freeform 25"/>
            <p:cNvSpPr/>
            <p:nvPr/>
          </p:nvSpPr>
          <p:spPr>
            <a:xfrm>
              <a:off x="0" y="0"/>
              <a:ext cx="2288293" cy="408360"/>
            </a:xfrm>
            <a:custGeom>
              <a:avLst/>
              <a:gdLst/>
              <a:ahLst/>
              <a:cxnLst/>
              <a:rect l="l" t="t" r="r" b="b"/>
              <a:pathLst>
                <a:path w="2288293" h="408360">
                  <a:moveTo>
                    <a:pt x="45444" y="0"/>
                  </a:moveTo>
                  <a:lnTo>
                    <a:pt x="2242848" y="0"/>
                  </a:lnTo>
                  <a:cubicBezTo>
                    <a:pt x="2267946" y="0"/>
                    <a:pt x="2288293" y="20346"/>
                    <a:pt x="2288293" y="45444"/>
                  </a:cubicBezTo>
                  <a:lnTo>
                    <a:pt x="2288293" y="362915"/>
                  </a:lnTo>
                  <a:cubicBezTo>
                    <a:pt x="2288293" y="388014"/>
                    <a:pt x="2267946" y="408360"/>
                    <a:pt x="2242848" y="408360"/>
                  </a:cubicBezTo>
                  <a:lnTo>
                    <a:pt x="45444" y="408360"/>
                  </a:lnTo>
                  <a:cubicBezTo>
                    <a:pt x="33392" y="408360"/>
                    <a:pt x="21833" y="403572"/>
                    <a:pt x="13310" y="395049"/>
                  </a:cubicBezTo>
                  <a:cubicBezTo>
                    <a:pt x="4788" y="386527"/>
                    <a:pt x="0" y="374968"/>
                    <a:pt x="0" y="362915"/>
                  </a:cubicBezTo>
                  <a:lnTo>
                    <a:pt x="0" y="45444"/>
                  </a:lnTo>
                  <a:cubicBezTo>
                    <a:pt x="0" y="20346"/>
                    <a:pt x="20346" y="0"/>
                    <a:pt x="45444" y="0"/>
                  </a:cubicBezTo>
                  <a:close/>
                </a:path>
              </a:pathLst>
            </a:custGeom>
            <a:solidFill>
              <a:srgbClr val="F4F1D9"/>
            </a:solidFill>
          </p:spPr>
        </p:sp>
        <p:sp>
          <p:nvSpPr>
            <p:cNvPr id="26" name="TextBox 26"/>
            <p:cNvSpPr txBox="1"/>
            <p:nvPr/>
          </p:nvSpPr>
          <p:spPr>
            <a:xfrm>
              <a:off x="0" y="-76200"/>
              <a:ext cx="2288293" cy="484560"/>
            </a:xfrm>
            <a:prstGeom prst="rect">
              <a:avLst/>
            </a:prstGeom>
          </p:spPr>
          <p:txBody>
            <a:bodyPr lIns="50800" tIns="50800" rIns="50800" bIns="50800" rtlCol="0" anchor="ctr"/>
            <a:lstStyle/>
            <a:p>
              <a:pPr algn="ctr">
                <a:lnSpc>
                  <a:spcPts val="5599"/>
                </a:lnSpc>
              </a:pPr>
              <a:r>
                <a:rPr lang="en-US" sz="3999">
                  <a:solidFill>
                    <a:srgbClr val="000000"/>
                  </a:solidFill>
                  <a:latin typeface="Roboto Condensed"/>
                </a:rPr>
                <a:t> Lục Vân Tiên đánh tan bọn cướp, tiêu diệt tên cầm đầu Phong Lai.</a:t>
              </a:r>
            </a:p>
          </p:txBody>
        </p:sp>
      </p:grpSp>
      <p:grpSp>
        <p:nvGrpSpPr>
          <p:cNvPr id="27" name="Group 27"/>
          <p:cNvGrpSpPr/>
          <p:nvPr/>
        </p:nvGrpSpPr>
        <p:grpSpPr>
          <a:xfrm>
            <a:off x="5556252" y="3629025"/>
            <a:ext cx="646531" cy="646531"/>
            <a:chOff x="0" y="0"/>
            <a:chExt cx="812800" cy="812800"/>
          </a:xfrm>
        </p:grpSpPr>
        <p:sp>
          <p:nvSpPr>
            <p:cNvPr id="28" name="Freeform 28"/>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6B7063"/>
            </a:solidFill>
          </p:spPr>
        </p:sp>
        <p:sp>
          <p:nvSpPr>
            <p:cNvPr id="29" name="TextBox 29"/>
            <p:cNvSpPr txBox="1"/>
            <p:nvPr/>
          </p:nvSpPr>
          <p:spPr>
            <a:xfrm>
              <a:off x="0" y="165100"/>
              <a:ext cx="711200" cy="444500"/>
            </a:xfrm>
            <a:prstGeom prst="rect">
              <a:avLst/>
            </a:prstGeom>
          </p:spPr>
          <p:txBody>
            <a:bodyPr lIns="50800" tIns="50800" rIns="50800" bIns="50800" rtlCol="0" anchor="ctr"/>
            <a:lstStyle/>
            <a:p>
              <a:pPr algn="ctr">
                <a:lnSpc>
                  <a:spcPts val="2659"/>
                </a:lnSpc>
              </a:pPr>
              <a:endParaRPr/>
            </a:p>
          </p:txBody>
        </p:sp>
      </p:grpSp>
      <p:sp>
        <p:nvSpPr>
          <p:cNvPr id="30" name="TextBox 30"/>
          <p:cNvSpPr txBox="1"/>
          <p:nvPr/>
        </p:nvSpPr>
        <p:spPr>
          <a:xfrm>
            <a:off x="3" y="193723"/>
            <a:ext cx="17754092" cy="936154"/>
          </a:xfrm>
          <a:prstGeom prst="rect">
            <a:avLst/>
          </a:prstGeom>
        </p:spPr>
        <p:txBody>
          <a:bodyPr lIns="0" tIns="0" rIns="0" bIns="0" rtlCol="0" anchor="t">
            <a:spAutoFit/>
          </a:bodyPr>
          <a:lstStyle/>
          <a:p>
            <a:pPr algn="ctr">
              <a:lnSpc>
                <a:spcPts val="7318"/>
              </a:lnSpc>
              <a:spcBef>
                <a:spcPct val="0"/>
              </a:spcBef>
            </a:pPr>
            <a:r>
              <a:rPr lang="en-US" sz="5227" dirty="0">
                <a:solidFill>
                  <a:srgbClr val="AF872D"/>
                </a:solidFill>
                <a:latin typeface="#9Slide05 SVNStandly" pitchFamily="2" charset="0"/>
              </a:rPr>
              <a:t>3.2. </a:t>
            </a:r>
            <a:r>
              <a:rPr lang="en-US" sz="5227" dirty="0" err="1">
                <a:solidFill>
                  <a:srgbClr val="AF872D"/>
                </a:solidFill>
                <a:latin typeface="#9Slide05 SVNStandly" pitchFamily="2" charset="0"/>
              </a:rPr>
              <a:t>Đọc</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hiểu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đoạn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trích</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Lục</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Vân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Tiên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cứu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Kiều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Nguyệt</a:t>
            </a:r>
            <a:r>
              <a:rPr lang="en-US" sz="5227" dirty="0">
                <a:solidFill>
                  <a:srgbClr val="AF872D"/>
                </a:solidFill>
                <a:latin typeface="#9Slide05 SVNStandly" pitchFamily="2" charset="0"/>
              </a:rPr>
              <a:t> Nga</a:t>
            </a:r>
          </a:p>
        </p:txBody>
      </p:sp>
      <p:sp>
        <p:nvSpPr>
          <p:cNvPr id="31" name="TextBox 31"/>
          <p:cNvSpPr txBox="1"/>
          <p:nvPr/>
        </p:nvSpPr>
        <p:spPr>
          <a:xfrm>
            <a:off x="1304887" y="1371750"/>
            <a:ext cx="2562622" cy="897682"/>
          </a:xfrm>
          <a:prstGeom prst="rect">
            <a:avLst/>
          </a:prstGeom>
        </p:spPr>
        <p:txBody>
          <a:bodyPr lIns="0" tIns="0" rIns="0" bIns="0" rtlCol="0" anchor="t">
            <a:spAutoFit/>
          </a:bodyPr>
          <a:lstStyle/>
          <a:p>
            <a:pPr algn="l">
              <a:lnSpc>
                <a:spcPts val="6997"/>
              </a:lnSpc>
              <a:spcBef>
                <a:spcPct val="0"/>
              </a:spcBef>
            </a:pPr>
            <a:r>
              <a:rPr lang="en-US" sz="4997" dirty="0">
                <a:solidFill>
                  <a:srgbClr val="58604C"/>
                </a:solidFill>
                <a:latin typeface="#9Slide05 SVNStandly" pitchFamily="2" charset="0"/>
              </a:rPr>
              <a:t>b. </a:t>
            </a:r>
            <a:r>
              <a:rPr lang="en-US" sz="4997" dirty="0" err="1">
                <a:solidFill>
                  <a:srgbClr val="58604C"/>
                </a:solidFill>
                <a:latin typeface="#9Slide05 SVNStandly" pitchFamily="2" charset="0"/>
              </a:rPr>
              <a:t>Bố</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cục</a:t>
            </a:r>
            <a:endParaRPr lang="en-US" sz="4997" dirty="0">
              <a:solidFill>
                <a:srgbClr val="58604C"/>
              </a:solidFill>
              <a:latin typeface="#9Slide05 SVNStandly" pitchFamily="2" charset="0"/>
            </a:endParaRPr>
          </a:p>
        </p:txBody>
      </p:sp>
      <p:grpSp>
        <p:nvGrpSpPr>
          <p:cNvPr id="32" name="Group 32"/>
          <p:cNvGrpSpPr/>
          <p:nvPr/>
        </p:nvGrpSpPr>
        <p:grpSpPr>
          <a:xfrm>
            <a:off x="5556252" y="6443663"/>
            <a:ext cx="646531" cy="646531"/>
            <a:chOff x="0" y="0"/>
            <a:chExt cx="812800" cy="812800"/>
          </a:xfrm>
        </p:grpSpPr>
        <p:sp>
          <p:nvSpPr>
            <p:cNvPr id="33" name="Freeform 33"/>
            <p:cNvSpPr/>
            <p:nvPr/>
          </p:nvSpPr>
          <p:spPr>
            <a:xfrm>
              <a:off x="0" y="0"/>
              <a:ext cx="812800" cy="812800"/>
            </a:xfrm>
            <a:custGeom>
              <a:avLst/>
              <a:gdLst/>
              <a:ahLst/>
              <a:cxnLst/>
              <a:rect l="l" t="t" r="r" b="b"/>
              <a:pathLst>
                <a:path w="812800" h="812800">
                  <a:moveTo>
                    <a:pt x="812800" y="406400"/>
                  </a:moveTo>
                  <a:lnTo>
                    <a:pt x="406400" y="0"/>
                  </a:lnTo>
                  <a:lnTo>
                    <a:pt x="406400" y="203200"/>
                  </a:lnTo>
                  <a:lnTo>
                    <a:pt x="0" y="203200"/>
                  </a:lnTo>
                  <a:lnTo>
                    <a:pt x="0" y="609600"/>
                  </a:lnTo>
                  <a:lnTo>
                    <a:pt x="406400" y="609600"/>
                  </a:lnTo>
                  <a:lnTo>
                    <a:pt x="406400" y="812800"/>
                  </a:lnTo>
                  <a:lnTo>
                    <a:pt x="812800" y="406400"/>
                  </a:lnTo>
                  <a:close/>
                </a:path>
              </a:pathLst>
            </a:custGeom>
            <a:solidFill>
              <a:srgbClr val="6B7063"/>
            </a:solidFill>
          </p:spPr>
        </p:sp>
        <p:sp>
          <p:nvSpPr>
            <p:cNvPr id="34" name="TextBox 34"/>
            <p:cNvSpPr txBox="1"/>
            <p:nvPr/>
          </p:nvSpPr>
          <p:spPr>
            <a:xfrm>
              <a:off x="0" y="165100"/>
              <a:ext cx="711200" cy="444500"/>
            </a:xfrm>
            <a:prstGeom prst="rect">
              <a:avLst/>
            </a:prstGeom>
          </p:spPr>
          <p:txBody>
            <a:bodyPr lIns="50800" tIns="50800" rIns="50800" bIns="50800" rtlCol="0" anchor="ctr"/>
            <a:lstStyle/>
            <a:p>
              <a:pPr algn="ctr">
                <a:lnSpc>
                  <a:spcPts val="2659"/>
                </a:lnSpc>
              </a:pPr>
              <a:endParaRPr/>
            </a:p>
          </p:txBody>
        </p:sp>
      </p:grpSp>
      <p:grpSp>
        <p:nvGrpSpPr>
          <p:cNvPr id="35" name="Group 35"/>
          <p:cNvGrpSpPr/>
          <p:nvPr/>
        </p:nvGrpSpPr>
        <p:grpSpPr>
          <a:xfrm>
            <a:off x="2669508" y="3629025"/>
            <a:ext cx="626726" cy="646531"/>
            <a:chOff x="0" y="0"/>
            <a:chExt cx="787902" cy="812800"/>
          </a:xfrm>
        </p:grpSpPr>
        <p:sp>
          <p:nvSpPr>
            <p:cNvPr id="36" name="Freeform 36"/>
            <p:cNvSpPr/>
            <p:nvPr/>
          </p:nvSpPr>
          <p:spPr>
            <a:xfrm>
              <a:off x="0" y="0"/>
              <a:ext cx="787902" cy="812800"/>
            </a:xfrm>
            <a:custGeom>
              <a:avLst/>
              <a:gdLst/>
              <a:ahLst/>
              <a:cxnLst/>
              <a:rect l="l" t="t" r="r" b="b"/>
              <a:pathLst>
                <a:path w="787902" h="812800">
                  <a:moveTo>
                    <a:pt x="787902" y="406400"/>
                  </a:moveTo>
                  <a:lnTo>
                    <a:pt x="381502" y="0"/>
                  </a:lnTo>
                  <a:lnTo>
                    <a:pt x="381502" y="203200"/>
                  </a:lnTo>
                  <a:lnTo>
                    <a:pt x="0" y="203200"/>
                  </a:lnTo>
                  <a:lnTo>
                    <a:pt x="0" y="609600"/>
                  </a:lnTo>
                  <a:lnTo>
                    <a:pt x="381502" y="609600"/>
                  </a:lnTo>
                  <a:lnTo>
                    <a:pt x="381502" y="812800"/>
                  </a:lnTo>
                  <a:lnTo>
                    <a:pt x="787902" y="406400"/>
                  </a:lnTo>
                  <a:close/>
                </a:path>
              </a:pathLst>
            </a:custGeom>
            <a:solidFill>
              <a:srgbClr val="6B7063"/>
            </a:solidFill>
          </p:spPr>
        </p:sp>
        <p:sp>
          <p:nvSpPr>
            <p:cNvPr id="37" name="TextBox 37"/>
            <p:cNvSpPr txBox="1"/>
            <p:nvPr/>
          </p:nvSpPr>
          <p:spPr>
            <a:xfrm>
              <a:off x="0" y="165100"/>
              <a:ext cx="686302" cy="444500"/>
            </a:xfrm>
            <a:prstGeom prst="rect">
              <a:avLst/>
            </a:prstGeom>
          </p:spPr>
          <p:txBody>
            <a:bodyPr lIns="50800" tIns="50800" rIns="50800" bIns="50800" rtlCol="0" anchor="ctr"/>
            <a:lstStyle/>
            <a:p>
              <a:pPr algn="ctr">
                <a:lnSpc>
                  <a:spcPts val="2659"/>
                </a:lnSpc>
              </a:pPr>
              <a:endParaRPr/>
            </a:p>
          </p:txBody>
        </p:sp>
      </p:grpSp>
      <p:grpSp>
        <p:nvGrpSpPr>
          <p:cNvPr id="38" name="Group 38"/>
          <p:cNvGrpSpPr/>
          <p:nvPr/>
        </p:nvGrpSpPr>
        <p:grpSpPr>
          <a:xfrm>
            <a:off x="2669508" y="6733319"/>
            <a:ext cx="626726" cy="646531"/>
            <a:chOff x="0" y="0"/>
            <a:chExt cx="787902" cy="812800"/>
          </a:xfrm>
        </p:grpSpPr>
        <p:sp>
          <p:nvSpPr>
            <p:cNvPr id="39" name="Freeform 39"/>
            <p:cNvSpPr/>
            <p:nvPr/>
          </p:nvSpPr>
          <p:spPr>
            <a:xfrm>
              <a:off x="0" y="0"/>
              <a:ext cx="787902" cy="812800"/>
            </a:xfrm>
            <a:custGeom>
              <a:avLst/>
              <a:gdLst/>
              <a:ahLst/>
              <a:cxnLst/>
              <a:rect l="l" t="t" r="r" b="b"/>
              <a:pathLst>
                <a:path w="787902" h="812800">
                  <a:moveTo>
                    <a:pt x="787902" y="406400"/>
                  </a:moveTo>
                  <a:lnTo>
                    <a:pt x="381502" y="0"/>
                  </a:lnTo>
                  <a:lnTo>
                    <a:pt x="381502" y="203200"/>
                  </a:lnTo>
                  <a:lnTo>
                    <a:pt x="0" y="203200"/>
                  </a:lnTo>
                  <a:lnTo>
                    <a:pt x="0" y="609600"/>
                  </a:lnTo>
                  <a:lnTo>
                    <a:pt x="381502" y="609600"/>
                  </a:lnTo>
                  <a:lnTo>
                    <a:pt x="381502" y="812800"/>
                  </a:lnTo>
                  <a:lnTo>
                    <a:pt x="787902" y="406400"/>
                  </a:lnTo>
                  <a:close/>
                </a:path>
              </a:pathLst>
            </a:custGeom>
            <a:solidFill>
              <a:srgbClr val="6B7063"/>
            </a:solidFill>
          </p:spPr>
        </p:sp>
        <p:sp>
          <p:nvSpPr>
            <p:cNvPr id="40" name="TextBox 40"/>
            <p:cNvSpPr txBox="1"/>
            <p:nvPr/>
          </p:nvSpPr>
          <p:spPr>
            <a:xfrm>
              <a:off x="0" y="165100"/>
              <a:ext cx="686302" cy="444500"/>
            </a:xfrm>
            <a:prstGeom prst="rect">
              <a:avLst/>
            </a:prstGeom>
          </p:spPr>
          <p:txBody>
            <a:bodyPr lIns="50800" tIns="50800" rIns="50800" bIns="50800" rtlCol="0" anchor="ctr"/>
            <a:lstStyle/>
            <a:p>
              <a:pPr algn="ctr">
                <a:lnSpc>
                  <a:spcPts val="2659"/>
                </a:lnSpc>
              </a:pPr>
              <a:endParaRPr/>
            </a:p>
          </p:txBody>
        </p:sp>
      </p:grpSp>
      <p:sp>
        <p:nvSpPr>
          <p:cNvPr id="41" name="AutoShape 41"/>
          <p:cNvSpPr/>
          <p:nvPr/>
        </p:nvSpPr>
        <p:spPr>
          <a:xfrm flipH="1">
            <a:off x="2669507" y="3886082"/>
            <a:ext cx="42863" cy="3278829"/>
          </a:xfrm>
          <a:prstGeom prst="line">
            <a:avLst/>
          </a:prstGeom>
          <a:ln w="85725" cap="flat">
            <a:solidFill>
              <a:srgbClr val="58604C"/>
            </a:solidFill>
            <a:prstDash val="solid"/>
            <a:headEnd type="none" w="sm" len="sm"/>
            <a:tailEnd type="none" w="sm" len="sm"/>
          </a:ln>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barn(inVertical)">
                                      <p:cBhvr>
                                        <p:cTn id="12" dur="500"/>
                                        <p:tgtEl>
                                          <p:spTgt spid="41"/>
                                        </p:tgtEl>
                                      </p:cBhvr>
                                    </p:animEffect>
                                  </p:childTnLst>
                                </p:cTn>
                              </p:par>
                              <p:par>
                                <p:cTn id="13" presetID="16" presetClass="entr" presetSubtype="21"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par>
                                <p:cTn id="19" presetID="16" presetClass="entr" presetSubtype="21"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barn(inVertical)">
                                      <p:cBhvr>
                                        <p:cTn id="21" dur="5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nodeType="click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barn(inVertical)">
                                      <p:cBhvr>
                                        <p:cTn id="26" dur="500"/>
                                        <p:tgtEl>
                                          <p:spTgt spid="38"/>
                                        </p:tgtEl>
                                      </p:cBhvr>
                                    </p:animEffect>
                                  </p:childTnLst>
                                </p:cTn>
                              </p:par>
                              <p:par>
                                <p:cTn id="27" presetID="16" presetClass="entr" presetSubtype="21"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barn(inVertical)">
                                      <p:cBhvr>
                                        <p:cTn id="29" dur="500"/>
                                        <p:tgtEl>
                                          <p:spTgt spid="21"/>
                                        </p:tgtEl>
                                      </p:cBhvr>
                                    </p:animEffect>
                                  </p:childTnLst>
                                </p:cTn>
                              </p:par>
                              <p:par>
                                <p:cTn id="30" presetID="16" presetClass="entr" presetSubtype="21"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barn(inVertical)">
                                      <p:cBhvr>
                                        <p:cTn id="32" dur="500"/>
                                        <p:tgtEl>
                                          <p:spTgt spid="32"/>
                                        </p:tgtEl>
                                      </p:cBhvr>
                                    </p:animEffect>
                                  </p:childTnLst>
                                </p:cTn>
                              </p:par>
                              <p:par>
                                <p:cTn id="33" presetID="16" presetClass="entr" presetSubtype="21" fill="hold"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barn(inVertical)">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1766724" y="1846976"/>
            <a:ext cx="6683358" cy="2444995"/>
          </a:xfrm>
          <a:custGeom>
            <a:avLst/>
            <a:gdLst/>
            <a:ahLst/>
            <a:cxnLst/>
            <a:rect l="l" t="t" r="r" b="b"/>
            <a:pathLst>
              <a:path w="6683358" h="2444995">
                <a:moveTo>
                  <a:pt x="0" y="0"/>
                </a:moveTo>
                <a:lnTo>
                  <a:pt x="6683357" y="0"/>
                </a:lnTo>
                <a:lnTo>
                  <a:pt x="6683357" y="2444995"/>
                </a:lnTo>
                <a:lnTo>
                  <a:pt x="0" y="244499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9"/>
            <a:stretch>
              <a:fillRect/>
            </a:stretch>
          </a:blipFill>
        </p:spPr>
      </p:sp>
      <p:grpSp>
        <p:nvGrpSpPr>
          <p:cNvPr id="7" name="Group 7"/>
          <p:cNvGrpSpPr/>
          <p:nvPr/>
        </p:nvGrpSpPr>
        <p:grpSpPr>
          <a:xfrm>
            <a:off x="342086" y="2939381"/>
            <a:ext cx="3074742" cy="1068629"/>
            <a:chOff x="0" y="0"/>
            <a:chExt cx="809809" cy="281450"/>
          </a:xfrm>
        </p:grpSpPr>
        <p:sp>
          <p:nvSpPr>
            <p:cNvPr id="8" name="Freeform 8"/>
            <p:cNvSpPr/>
            <p:nvPr/>
          </p:nvSpPr>
          <p:spPr>
            <a:xfrm>
              <a:off x="0" y="0"/>
              <a:ext cx="809809" cy="281450"/>
            </a:xfrm>
            <a:custGeom>
              <a:avLst/>
              <a:gdLst/>
              <a:ahLst/>
              <a:cxnLst/>
              <a:rect l="l" t="t" r="r" b="b"/>
              <a:pathLst>
                <a:path w="809809" h="281450">
                  <a:moveTo>
                    <a:pt x="128413" y="0"/>
                  </a:moveTo>
                  <a:lnTo>
                    <a:pt x="681395" y="0"/>
                  </a:lnTo>
                  <a:cubicBezTo>
                    <a:pt x="752316" y="0"/>
                    <a:pt x="809809" y="57493"/>
                    <a:pt x="809809" y="128413"/>
                  </a:cubicBezTo>
                  <a:lnTo>
                    <a:pt x="809809" y="153036"/>
                  </a:lnTo>
                  <a:cubicBezTo>
                    <a:pt x="809809" y="223957"/>
                    <a:pt x="752316" y="281450"/>
                    <a:pt x="681395" y="281450"/>
                  </a:cubicBezTo>
                  <a:lnTo>
                    <a:pt x="128413" y="281450"/>
                  </a:lnTo>
                  <a:cubicBezTo>
                    <a:pt x="57493" y="281450"/>
                    <a:pt x="0" y="223957"/>
                    <a:pt x="0" y="153036"/>
                  </a:cubicBezTo>
                  <a:lnTo>
                    <a:pt x="0" y="128413"/>
                  </a:lnTo>
                  <a:cubicBezTo>
                    <a:pt x="0" y="57493"/>
                    <a:pt x="57493" y="0"/>
                    <a:pt x="128413" y="0"/>
                  </a:cubicBezTo>
                  <a:close/>
                </a:path>
              </a:pathLst>
            </a:custGeom>
            <a:solidFill>
              <a:srgbClr val="F2E2BB"/>
            </a:solidFill>
          </p:spPr>
        </p:sp>
        <p:sp>
          <p:nvSpPr>
            <p:cNvPr id="9" name="TextBox 9"/>
            <p:cNvSpPr txBox="1"/>
            <p:nvPr/>
          </p:nvSpPr>
          <p:spPr>
            <a:xfrm>
              <a:off x="0" y="-85725"/>
              <a:ext cx="809809" cy="367175"/>
            </a:xfrm>
            <a:prstGeom prst="rect">
              <a:avLst/>
            </a:prstGeom>
          </p:spPr>
          <p:txBody>
            <a:bodyPr lIns="50800" tIns="50800" rIns="50800" bIns="50800" rtlCol="0" anchor="ctr"/>
            <a:lstStyle/>
            <a:p>
              <a:pPr algn="ctr">
                <a:lnSpc>
                  <a:spcPts val="6160"/>
                </a:lnSpc>
              </a:pPr>
              <a:r>
                <a:rPr lang="en-US" sz="4400" dirty="0" err="1">
                  <a:solidFill>
                    <a:srgbClr val="705313"/>
                  </a:solidFill>
                  <a:latin typeface="#9Slide05 SVNStandly" pitchFamily="2" charset="0"/>
                </a:rPr>
                <a:t>Nhóm</a:t>
              </a:r>
              <a:r>
                <a:rPr lang="en-US" sz="4400" dirty="0">
                  <a:solidFill>
                    <a:srgbClr val="705313"/>
                  </a:solidFill>
                  <a:latin typeface="#9Slide05 SVNStandly" pitchFamily="2" charset="0"/>
                </a:rPr>
                <a:t> 3,4</a:t>
              </a:r>
            </a:p>
          </p:txBody>
        </p:sp>
      </p:grpSp>
      <p:sp>
        <p:nvSpPr>
          <p:cNvPr id="10" name="TextBox 10"/>
          <p:cNvSpPr txBox="1"/>
          <p:nvPr/>
        </p:nvSpPr>
        <p:spPr>
          <a:xfrm>
            <a:off x="0" y="429194"/>
            <a:ext cx="9484985" cy="1055832"/>
          </a:xfrm>
          <a:prstGeom prst="rect">
            <a:avLst/>
          </a:prstGeom>
        </p:spPr>
        <p:txBody>
          <a:bodyPr lIns="0" tIns="0" rIns="0" bIns="0" rtlCol="0" anchor="t">
            <a:spAutoFit/>
          </a:bodyPr>
          <a:lstStyle/>
          <a:p>
            <a:pPr algn="ctr">
              <a:lnSpc>
                <a:spcPts val="8692"/>
              </a:lnSpc>
            </a:pPr>
            <a:r>
              <a:rPr lang="en-US" sz="6209" spc="391">
                <a:solidFill>
                  <a:srgbClr val="4B3C3C"/>
                </a:solidFill>
                <a:latin typeface="ThuphapCongthuy"/>
              </a:rPr>
              <a:t>III. Khám phá văn bản</a:t>
            </a:r>
          </a:p>
        </p:txBody>
      </p:sp>
      <p:grpSp>
        <p:nvGrpSpPr>
          <p:cNvPr id="11" name="Group 11"/>
          <p:cNvGrpSpPr/>
          <p:nvPr/>
        </p:nvGrpSpPr>
        <p:grpSpPr>
          <a:xfrm>
            <a:off x="4081040" y="2910042"/>
            <a:ext cx="13572625" cy="5909530"/>
            <a:chOff x="0" y="0"/>
            <a:chExt cx="3574683" cy="1556419"/>
          </a:xfrm>
        </p:grpSpPr>
        <p:sp>
          <p:nvSpPr>
            <p:cNvPr id="12" name="Freeform 12"/>
            <p:cNvSpPr/>
            <p:nvPr/>
          </p:nvSpPr>
          <p:spPr>
            <a:xfrm>
              <a:off x="0" y="0"/>
              <a:ext cx="3574683" cy="1556419"/>
            </a:xfrm>
            <a:custGeom>
              <a:avLst/>
              <a:gdLst/>
              <a:ahLst/>
              <a:cxnLst/>
              <a:rect l="l" t="t" r="r" b="b"/>
              <a:pathLst>
                <a:path w="3574683" h="1556419">
                  <a:moveTo>
                    <a:pt x="29091" y="0"/>
                  </a:moveTo>
                  <a:lnTo>
                    <a:pt x="3545592" y="0"/>
                  </a:lnTo>
                  <a:cubicBezTo>
                    <a:pt x="3553308" y="0"/>
                    <a:pt x="3560707" y="3065"/>
                    <a:pt x="3566163" y="8520"/>
                  </a:cubicBezTo>
                  <a:cubicBezTo>
                    <a:pt x="3571618" y="13976"/>
                    <a:pt x="3574683" y="21375"/>
                    <a:pt x="3574683" y="29091"/>
                  </a:cubicBezTo>
                  <a:lnTo>
                    <a:pt x="3574683" y="1527329"/>
                  </a:lnTo>
                  <a:cubicBezTo>
                    <a:pt x="3574683" y="1535044"/>
                    <a:pt x="3571618" y="1542443"/>
                    <a:pt x="3566163" y="1547899"/>
                  </a:cubicBezTo>
                  <a:cubicBezTo>
                    <a:pt x="3560707" y="1553355"/>
                    <a:pt x="3553308" y="1556419"/>
                    <a:pt x="3545592" y="1556419"/>
                  </a:cubicBezTo>
                  <a:lnTo>
                    <a:pt x="29091" y="1556419"/>
                  </a:lnTo>
                  <a:cubicBezTo>
                    <a:pt x="21375" y="1556419"/>
                    <a:pt x="13976" y="1553355"/>
                    <a:pt x="8520" y="1547899"/>
                  </a:cubicBezTo>
                  <a:cubicBezTo>
                    <a:pt x="3065" y="1542443"/>
                    <a:pt x="0" y="1535044"/>
                    <a:pt x="0" y="1527329"/>
                  </a:cubicBezTo>
                  <a:lnTo>
                    <a:pt x="0" y="29091"/>
                  </a:lnTo>
                  <a:cubicBezTo>
                    <a:pt x="0" y="21375"/>
                    <a:pt x="3065" y="13976"/>
                    <a:pt x="8520" y="8520"/>
                  </a:cubicBezTo>
                  <a:cubicBezTo>
                    <a:pt x="13976" y="3065"/>
                    <a:pt x="21375" y="0"/>
                    <a:pt x="29091" y="0"/>
                  </a:cubicBezTo>
                  <a:close/>
                </a:path>
              </a:pathLst>
            </a:custGeom>
            <a:solidFill>
              <a:srgbClr val="FDFBEB">
                <a:alpha val="63922"/>
              </a:srgbClr>
            </a:solidFill>
            <a:ln w="38100" cap="rnd">
              <a:solidFill>
                <a:srgbClr val="AF872D">
                  <a:alpha val="63922"/>
                </a:srgbClr>
              </a:solidFill>
              <a:prstDash val="lgDash"/>
              <a:round/>
            </a:ln>
          </p:spPr>
        </p:sp>
        <p:sp>
          <p:nvSpPr>
            <p:cNvPr id="13" name="TextBox 13"/>
            <p:cNvSpPr txBox="1"/>
            <p:nvPr/>
          </p:nvSpPr>
          <p:spPr>
            <a:xfrm>
              <a:off x="0" y="-38100"/>
              <a:ext cx="3574683" cy="1594519"/>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4499645" y="3178810"/>
            <a:ext cx="12735414" cy="5987923"/>
          </a:xfrm>
          <a:prstGeom prst="rect">
            <a:avLst/>
          </a:prstGeom>
        </p:spPr>
        <p:txBody>
          <a:bodyPr lIns="0" tIns="0" rIns="0" bIns="0" rtlCol="0" anchor="t">
            <a:spAutoFit/>
          </a:bodyPr>
          <a:lstStyle/>
          <a:p>
            <a:pPr algn="just">
              <a:lnSpc>
                <a:spcPts val="4346"/>
              </a:lnSpc>
            </a:pPr>
            <a:r>
              <a:rPr lang="en-US" sz="4100">
                <a:solidFill>
                  <a:srgbClr val="705313"/>
                </a:solidFill>
                <a:latin typeface="Roboto Condensed"/>
              </a:rPr>
              <a:t>Đọc 14 dòng thơ đầu và thực hiện các yếu tố sau:</a:t>
            </a:r>
          </a:p>
          <a:p>
            <a:pPr marL="885191" lvl="1" indent="-442595" algn="just">
              <a:lnSpc>
                <a:spcPts val="4346"/>
              </a:lnSpc>
              <a:buFont typeface="Arial"/>
              <a:buChar char="•"/>
            </a:pPr>
            <a:r>
              <a:rPr lang="en-US" sz="4100">
                <a:solidFill>
                  <a:srgbClr val="705313"/>
                </a:solidFill>
                <a:latin typeface="Roboto Condensed"/>
              </a:rPr>
              <a:t>Chỉ ra lí do khiến Lục Vân Tiên quyết định ra tay trừng trị bọn cướp.</a:t>
            </a:r>
          </a:p>
          <a:p>
            <a:pPr marL="885191" lvl="1" indent="-442595" algn="just">
              <a:lnSpc>
                <a:spcPts val="4346"/>
              </a:lnSpc>
              <a:buFont typeface="Arial"/>
              <a:buChar char="•"/>
            </a:pPr>
            <a:r>
              <a:rPr lang="en-US" sz="4100">
                <a:solidFill>
                  <a:srgbClr val="705313"/>
                </a:solidFill>
                <a:latin typeface="Roboto Condensed"/>
              </a:rPr>
              <a:t>Phân tích một số từ ngữ, hình ảnh tiêu biểu thể hiện tính cách của nhân vật Lục Vân Tiên</a:t>
            </a:r>
          </a:p>
          <a:p>
            <a:pPr marL="885191" lvl="1" indent="-442595" algn="just">
              <a:lnSpc>
                <a:spcPts val="4346"/>
              </a:lnSpc>
              <a:buFont typeface="Arial"/>
              <a:buChar char="•"/>
            </a:pPr>
            <a:r>
              <a:rPr lang="en-US" sz="4100">
                <a:solidFill>
                  <a:srgbClr val="705313"/>
                </a:solidFill>
                <a:latin typeface="Roboto Condensed"/>
              </a:rPr>
              <a:t>Câu nói nào của Lục Vân Tiên đã thể hiện quan niệm của nhân vật về người anh hùng? Em có đồng tình với quan niệm đó không? Vì sao?</a:t>
            </a:r>
          </a:p>
          <a:p>
            <a:pPr marL="885191" lvl="1" indent="-442595" algn="just">
              <a:lnSpc>
                <a:spcPts val="4346"/>
              </a:lnSpc>
              <a:buFont typeface="Arial"/>
              <a:buChar char="•"/>
            </a:pPr>
            <a:r>
              <a:rPr lang="en-US" sz="4100">
                <a:solidFill>
                  <a:srgbClr val="705313"/>
                </a:solidFill>
                <a:latin typeface="Roboto Condensed"/>
              </a:rPr>
              <a:t>Cho biết người kể chuyện thể hiện thái độ, tình cảm như thế nào đối với nhân vật Lục Vân Tiên.</a:t>
            </a:r>
          </a:p>
          <a:p>
            <a:pPr algn="just">
              <a:lnSpc>
                <a:spcPts val="4346"/>
              </a:lnSpc>
            </a:pPr>
            <a:endParaRPr lang="en-US" sz="4100">
              <a:solidFill>
                <a:srgbClr val="705313"/>
              </a:solidFill>
              <a:latin typeface="Roboto Condensed"/>
            </a:endParaRPr>
          </a:p>
        </p:txBody>
      </p:sp>
      <p:sp>
        <p:nvSpPr>
          <p:cNvPr id="15" name="Freeform 15"/>
          <p:cNvSpPr/>
          <p:nvPr/>
        </p:nvSpPr>
        <p:spPr>
          <a:xfrm>
            <a:off x="-952241" y="5776080"/>
            <a:ext cx="10611367" cy="6086984"/>
          </a:xfrm>
          <a:custGeom>
            <a:avLst/>
            <a:gdLst/>
            <a:ahLst/>
            <a:cxnLst/>
            <a:rect l="l" t="t" r="r" b="b"/>
            <a:pathLst>
              <a:path w="10611367" h="6086984">
                <a:moveTo>
                  <a:pt x="0" y="0"/>
                </a:moveTo>
                <a:lnTo>
                  <a:pt x="10611366" y="0"/>
                </a:lnTo>
                <a:lnTo>
                  <a:pt x="10611366" y="6086984"/>
                </a:lnTo>
                <a:lnTo>
                  <a:pt x="0" y="6086984"/>
                </a:lnTo>
                <a:lnTo>
                  <a:pt x="0" y="0"/>
                </a:lnTo>
                <a:close/>
              </a:path>
            </a:pathLst>
          </a:custGeom>
          <a:blipFill>
            <a:blip r:embed="rId10"/>
            <a:stretch>
              <a:fillRect b="-49"/>
            </a:stretch>
          </a:blipFill>
        </p:spPr>
      </p:sp>
      <p:sp>
        <p:nvSpPr>
          <p:cNvPr id="16" name="TextBox 16"/>
          <p:cNvSpPr txBox="1"/>
          <p:nvPr/>
        </p:nvSpPr>
        <p:spPr>
          <a:xfrm>
            <a:off x="4916633" y="1823245"/>
            <a:ext cx="769712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NHIỆM VỤ THẢO LUẬN NHÓM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3">
              <a:alphaModFix amt="58000"/>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5">
              <a:alphaModFix amt="85000"/>
            </a:blip>
            <a:stretch>
              <a:fillRect t="-22832" r="-1421"/>
            </a:stretch>
          </a:blipFill>
        </p:spPr>
      </p:sp>
      <p:grpSp>
        <p:nvGrpSpPr>
          <p:cNvPr id="5" name="Group 5"/>
          <p:cNvGrpSpPr/>
          <p:nvPr/>
        </p:nvGrpSpPr>
        <p:grpSpPr>
          <a:xfrm>
            <a:off x="-640950" y="-80210"/>
            <a:ext cx="18928950" cy="11844700"/>
            <a:chOff x="0" y="0"/>
            <a:chExt cx="4985402" cy="3119592"/>
          </a:xfrm>
        </p:grpSpPr>
        <p:sp>
          <p:nvSpPr>
            <p:cNvPr id="6" name="Freeform 6"/>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29804"/>
              </a:srgbClr>
            </a:solidFill>
          </p:spPr>
        </p:sp>
        <p:sp>
          <p:nvSpPr>
            <p:cNvPr id="7" name="TextBox 7"/>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6"/>
            <a:stretch>
              <a:fillRect/>
            </a:stretch>
          </a:blipFill>
        </p:spPr>
      </p:sp>
      <p:sp>
        <p:nvSpPr>
          <p:cNvPr id="9" name="Freeform 9"/>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0" name="Freeform 10"/>
          <p:cNvSpPr/>
          <p:nvPr/>
        </p:nvSpPr>
        <p:spPr>
          <a:xfrm>
            <a:off x="13437828" y="1836914"/>
            <a:ext cx="5358311" cy="6054588"/>
          </a:xfrm>
          <a:custGeom>
            <a:avLst/>
            <a:gdLst/>
            <a:ahLst/>
            <a:cxnLst/>
            <a:rect l="l" t="t" r="r" b="b"/>
            <a:pathLst>
              <a:path w="5358311" h="6054588">
                <a:moveTo>
                  <a:pt x="0" y="0"/>
                </a:moveTo>
                <a:lnTo>
                  <a:pt x="5358310" y="0"/>
                </a:lnTo>
                <a:lnTo>
                  <a:pt x="5358310" y="6054588"/>
                </a:lnTo>
                <a:lnTo>
                  <a:pt x="0" y="6054588"/>
                </a:lnTo>
                <a:lnTo>
                  <a:pt x="0" y="0"/>
                </a:lnTo>
                <a:close/>
              </a:path>
            </a:pathLst>
          </a:custGeom>
          <a:blipFill>
            <a:blip r:embed="rId9">
              <a:alphaModFix amt="80000"/>
              <a:extLst>
                <a:ext uri="{96DAC541-7B7A-43D3-8B79-37D633B846F1}">
                  <asvg:svgBlip xmlns:asvg="http://schemas.microsoft.com/office/drawing/2016/SVG/main" xmlns="" r:embed="rId10"/>
                </a:ext>
              </a:extLst>
            </a:blip>
            <a:stretch>
              <a:fillRect/>
            </a:stretch>
          </a:blipFill>
        </p:spPr>
      </p:sp>
      <p:sp>
        <p:nvSpPr>
          <p:cNvPr id="11" name="Freeform 11"/>
          <p:cNvSpPr/>
          <p:nvPr/>
        </p:nvSpPr>
        <p:spPr>
          <a:xfrm>
            <a:off x="11929343" y="3672239"/>
            <a:ext cx="6358657" cy="6369272"/>
          </a:xfrm>
          <a:custGeom>
            <a:avLst/>
            <a:gdLst/>
            <a:ahLst/>
            <a:cxnLst/>
            <a:rect l="l" t="t" r="r" b="b"/>
            <a:pathLst>
              <a:path w="6358657" h="6369272">
                <a:moveTo>
                  <a:pt x="0" y="0"/>
                </a:moveTo>
                <a:lnTo>
                  <a:pt x="6358657" y="0"/>
                </a:lnTo>
                <a:lnTo>
                  <a:pt x="6358657" y="6369272"/>
                </a:lnTo>
                <a:lnTo>
                  <a:pt x="0" y="6369272"/>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2" name="Freeform 12"/>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grpSp>
        <p:nvGrpSpPr>
          <p:cNvPr id="13" name="Group 13"/>
          <p:cNvGrpSpPr/>
          <p:nvPr/>
        </p:nvGrpSpPr>
        <p:grpSpPr>
          <a:xfrm>
            <a:off x="6240330" y="2162730"/>
            <a:ext cx="5116423" cy="1542127"/>
            <a:chOff x="-13160" y="-14123"/>
            <a:chExt cx="1347535" cy="406157"/>
          </a:xfrm>
        </p:grpSpPr>
        <p:sp>
          <p:nvSpPr>
            <p:cNvPr id="14" name="Freeform 14"/>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15" name="TextBox 15"/>
            <p:cNvSpPr txBox="1"/>
            <p:nvPr/>
          </p:nvSpPr>
          <p:spPr>
            <a:xfrm>
              <a:off x="-13160" y="-14123"/>
              <a:ext cx="1334375" cy="406157"/>
            </a:xfrm>
            <a:prstGeom prst="rect">
              <a:avLst/>
            </a:prstGeom>
          </p:spPr>
          <p:txBody>
            <a:bodyPr lIns="50800" tIns="50800" rIns="50800" bIns="50800" rtlCol="0" anchor="ctr"/>
            <a:lstStyle/>
            <a:p>
              <a:pPr algn="ctr">
                <a:lnSpc>
                  <a:spcPts val="4620"/>
                </a:lnSpc>
              </a:pPr>
              <a:r>
                <a:rPr lang="en-US" sz="3300" dirty="0">
                  <a:solidFill>
                    <a:srgbClr val="575D4D">
                      <a:alpha val="92941"/>
                    </a:srgbClr>
                  </a:solidFill>
                  <a:latin typeface="ThuphapCongthuy"/>
                </a:rPr>
                <a:t>LỤC  VÂN TIÊN </a:t>
              </a:r>
            </a:p>
          </p:txBody>
        </p:sp>
      </p:grpSp>
      <p:sp>
        <p:nvSpPr>
          <p:cNvPr id="16" name="Freeform 16"/>
          <p:cNvSpPr/>
          <p:nvPr/>
        </p:nvSpPr>
        <p:spPr>
          <a:xfrm>
            <a:off x="1028700" y="5929714"/>
            <a:ext cx="1158490" cy="728401"/>
          </a:xfrm>
          <a:custGeom>
            <a:avLst/>
            <a:gdLst/>
            <a:ahLst/>
            <a:cxnLst/>
            <a:rect l="l" t="t" r="r" b="b"/>
            <a:pathLst>
              <a:path w="1158490" h="728401">
                <a:moveTo>
                  <a:pt x="0" y="0"/>
                </a:moveTo>
                <a:lnTo>
                  <a:pt x="1158490" y="0"/>
                </a:lnTo>
                <a:lnTo>
                  <a:pt x="1158490" y="728401"/>
                </a:lnTo>
                <a:lnTo>
                  <a:pt x="0" y="728401"/>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7" name="TextBox 17"/>
          <p:cNvSpPr txBox="1"/>
          <p:nvPr/>
        </p:nvSpPr>
        <p:spPr>
          <a:xfrm>
            <a:off x="3" y="193723"/>
            <a:ext cx="17754092" cy="936154"/>
          </a:xfrm>
          <a:prstGeom prst="rect">
            <a:avLst/>
          </a:prstGeom>
        </p:spPr>
        <p:txBody>
          <a:bodyPr lIns="0" tIns="0" rIns="0" bIns="0" rtlCol="0" anchor="t">
            <a:spAutoFit/>
          </a:bodyPr>
          <a:lstStyle/>
          <a:p>
            <a:pPr algn="ctr">
              <a:lnSpc>
                <a:spcPts val="7318"/>
              </a:lnSpc>
              <a:spcBef>
                <a:spcPct val="0"/>
              </a:spcBef>
            </a:pPr>
            <a:r>
              <a:rPr lang="en-US" sz="5227" dirty="0">
                <a:solidFill>
                  <a:srgbClr val="AF872D"/>
                </a:solidFill>
                <a:latin typeface="#9Slide05 SVNStandly" pitchFamily="2" charset="0"/>
              </a:rPr>
              <a:t>3.2. </a:t>
            </a:r>
            <a:r>
              <a:rPr lang="en-US" sz="5227" dirty="0" err="1">
                <a:solidFill>
                  <a:srgbClr val="AF872D"/>
                </a:solidFill>
                <a:latin typeface="#9Slide05 SVNStandly" pitchFamily="2" charset="0"/>
              </a:rPr>
              <a:t>Đọc</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hiểu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đoạn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trích</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Lục</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Vân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Tiên</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cứu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Kiều</a:t>
            </a:r>
            <a:r>
              <a:rPr lang="en-US" sz="5227" dirty="0">
                <a:solidFill>
                  <a:srgbClr val="AF872D"/>
                </a:solidFill>
                <a:latin typeface="#9Slide05 SVNStandly" pitchFamily="2" charset="0"/>
              </a:rPr>
              <a:t> </a:t>
            </a:r>
            <a:r>
              <a:rPr lang="en-US" sz="5227" dirty="0" err="1">
                <a:solidFill>
                  <a:srgbClr val="AF872D"/>
                </a:solidFill>
                <a:latin typeface="#9Slide05 SVNStandly" pitchFamily="2" charset="0"/>
              </a:rPr>
              <a:t>Nguyệt</a:t>
            </a:r>
            <a:r>
              <a:rPr lang="en-US" sz="5227" dirty="0">
                <a:solidFill>
                  <a:srgbClr val="AF872D"/>
                </a:solidFill>
                <a:latin typeface="#9Slide05 SVNStandly" pitchFamily="2" charset="0"/>
              </a:rPr>
              <a:t> Nga</a:t>
            </a:r>
          </a:p>
        </p:txBody>
      </p:sp>
      <p:sp>
        <p:nvSpPr>
          <p:cNvPr id="19" name="TextBox 19"/>
          <p:cNvSpPr txBox="1"/>
          <p:nvPr/>
        </p:nvSpPr>
        <p:spPr>
          <a:xfrm>
            <a:off x="1009273" y="3288183"/>
            <a:ext cx="12510960" cy="1086592"/>
          </a:xfrm>
          <a:prstGeom prst="rect">
            <a:avLst/>
          </a:prstGeom>
        </p:spPr>
        <p:txBody>
          <a:bodyPr lIns="0" tIns="0" rIns="0" bIns="0" rtlCol="0" anchor="t">
            <a:spAutoFit/>
          </a:bodyPr>
          <a:lstStyle/>
          <a:p>
            <a:pPr algn="ctr">
              <a:lnSpc>
                <a:spcPts val="8381"/>
              </a:lnSpc>
              <a:spcBef>
                <a:spcPct val="0"/>
              </a:spcBef>
            </a:pPr>
            <a:r>
              <a:rPr lang="en-US" sz="5986" dirty="0">
                <a:solidFill>
                  <a:srgbClr val="863D3D"/>
                </a:solidFill>
                <a:latin typeface="#9Slide05 IcielSanelma"/>
              </a:rPr>
              <a:t>Ý 1. </a:t>
            </a:r>
            <a:r>
              <a:rPr lang="en-US" sz="5986" dirty="0" err="1">
                <a:solidFill>
                  <a:srgbClr val="863D3D"/>
                </a:solidFill>
                <a:latin typeface="#9Slide05 IcielSanelma"/>
              </a:rPr>
              <a:t>Lục</a:t>
            </a:r>
            <a:r>
              <a:rPr lang="en-US" sz="5986" dirty="0">
                <a:solidFill>
                  <a:srgbClr val="863D3D"/>
                </a:solidFill>
                <a:latin typeface="#9Slide05 IcielSanelma"/>
              </a:rPr>
              <a:t> </a:t>
            </a:r>
            <a:r>
              <a:rPr lang="en-US" sz="5986" dirty="0" err="1">
                <a:solidFill>
                  <a:srgbClr val="863D3D"/>
                </a:solidFill>
                <a:latin typeface="#9Slide05 IcielSanelma"/>
              </a:rPr>
              <a:t>Vân</a:t>
            </a:r>
            <a:r>
              <a:rPr lang="en-US" sz="5986" dirty="0">
                <a:solidFill>
                  <a:srgbClr val="863D3D"/>
                </a:solidFill>
                <a:latin typeface="#9Slide05 IcielSanelma"/>
              </a:rPr>
              <a:t> </a:t>
            </a:r>
            <a:r>
              <a:rPr lang="en-US" sz="5986" dirty="0" err="1">
                <a:solidFill>
                  <a:srgbClr val="863D3D"/>
                </a:solidFill>
                <a:latin typeface="#9Slide05 IcielSanelma"/>
              </a:rPr>
              <a:t>Tiên</a:t>
            </a:r>
            <a:r>
              <a:rPr lang="en-US" sz="5986" dirty="0">
                <a:solidFill>
                  <a:srgbClr val="863D3D"/>
                </a:solidFill>
                <a:latin typeface="#9Slide05 IcielSanelma"/>
              </a:rPr>
              <a:t> </a:t>
            </a:r>
            <a:r>
              <a:rPr lang="en-US" sz="5986" dirty="0" err="1">
                <a:solidFill>
                  <a:srgbClr val="863D3D"/>
                </a:solidFill>
                <a:latin typeface="#9Slide05 IcielSanelma"/>
              </a:rPr>
              <a:t>người</a:t>
            </a:r>
            <a:r>
              <a:rPr lang="en-US" sz="5986" dirty="0">
                <a:solidFill>
                  <a:srgbClr val="863D3D"/>
                </a:solidFill>
                <a:latin typeface="#9Slide05 IcielSanelma"/>
              </a:rPr>
              <a:t> </a:t>
            </a:r>
            <a:r>
              <a:rPr lang="en-US" sz="5986" dirty="0" err="1">
                <a:solidFill>
                  <a:srgbClr val="863D3D"/>
                </a:solidFill>
                <a:latin typeface="#9Slide05 IcielSanelma"/>
              </a:rPr>
              <a:t>anh</a:t>
            </a:r>
            <a:r>
              <a:rPr lang="en-US" sz="5986" dirty="0">
                <a:solidFill>
                  <a:srgbClr val="863D3D"/>
                </a:solidFill>
                <a:latin typeface="#9Slide05 IcielSanelma"/>
              </a:rPr>
              <a:t> </a:t>
            </a:r>
            <a:r>
              <a:rPr lang="en-US" sz="5986" dirty="0" err="1">
                <a:solidFill>
                  <a:srgbClr val="863D3D"/>
                </a:solidFill>
                <a:latin typeface="#9Slide05 IcielSanelma"/>
              </a:rPr>
              <a:t>hùng</a:t>
            </a:r>
            <a:r>
              <a:rPr lang="en-US" sz="5986" dirty="0">
                <a:solidFill>
                  <a:srgbClr val="863D3D"/>
                </a:solidFill>
                <a:latin typeface="#9Slide05 IcielSanelma"/>
              </a:rPr>
              <a:t> </a:t>
            </a:r>
            <a:r>
              <a:rPr lang="en-US" sz="5986" dirty="0" err="1">
                <a:solidFill>
                  <a:srgbClr val="863D3D"/>
                </a:solidFill>
                <a:latin typeface="#9Slide05 IcielSanelma"/>
              </a:rPr>
              <a:t>đánh</a:t>
            </a:r>
            <a:r>
              <a:rPr lang="en-US" sz="5986" dirty="0">
                <a:solidFill>
                  <a:srgbClr val="863D3D"/>
                </a:solidFill>
                <a:latin typeface="#9Slide05 IcielSanelma"/>
              </a:rPr>
              <a:t> </a:t>
            </a:r>
            <a:r>
              <a:rPr lang="en-US" sz="5986" dirty="0" err="1">
                <a:solidFill>
                  <a:srgbClr val="863D3D"/>
                </a:solidFill>
                <a:latin typeface="#9Slide05 IcielSanelma"/>
              </a:rPr>
              <a:t>cướp</a:t>
            </a:r>
            <a:r>
              <a:rPr lang="en-US" sz="5986" dirty="0">
                <a:solidFill>
                  <a:srgbClr val="863D3D"/>
                </a:solidFill>
                <a:latin typeface="#9Slide05 IcielSanelma"/>
              </a:rPr>
              <a:t> </a:t>
            </a:r>
            <a:r>
              <a:rPr lang="en-US" sz="5986" dirty="0" err="1">
                <a:solidFill>
                  <a:srgbClr val="863D3D"/>
                </a:solidFill>
                <a:latin typeface="#9Slide05 IcielSanelma"/>
              </a:rPr>
              <a:t>cứu</a:t>
            </a:r>
            <a:r>
              <a:rPr lang="en-US" sz="5986" dirty="0">
                <a:solidFill>
                  <a:srgbClr val="863D3D"/>
                </a:solidFill>
                <a:latin typeface="#9Slide05 IcielSanelma"/>
              </a:rPr>
              <a:t> </a:t>
            </a:r>
            <a:r>
              <a:rPr lang="en-US" sz="5986" dirty="0" err="1">
                <a:solidFill>
                  <a:srgbClr val="863D3D"/>
                </a:solidFill>
                <a:latin typeface="#9Slide05 IcielSanelma"/>
              </a:rPr>
              <a:t>dân</a:t>
            </a:r>
            <a:endParaRPr lang="en-US" sz="5986" dirty="0">
              <a:solidFill>
                <a:srgbClr val="863D3D"/>
              </a:solidFill>
              <a:latin typeface="#9Slide05 IcielSanelma"/>
            </a:endParaRPr>
          </a:p>
        </p:txBody>
      </p:sp>
      <p:sp>
        <p:nvSpPr>
          <p:cNvPr id="20" name="TextBox 20"/>
          <p:cNvSpPr txBox="1"/>
          <p:nvPr/>
        </p:nvSpPr>
        <p:spPr>
          <a:xfrm>
            <a:off x="1304887" y="4457840"/>
            <a:ext cx="12246570" cy="1384300"/>
          </a:xfrm>
          <a:prstGeom prst="rect">
            <a:avLst/>
          </a:prstGeom>
        </p:spPr>
        <p:txBody>
          <a:bodyPr lIns="0" tIns="0" rIns="0" bIns="0" rtlCol="0" anchor="t">
            <a:spAutoFit/>
          </a:bodyPr>
          <a:lstStyle/>
          <a:p>
            <a:pPr algn="l">
              <a:lnSpc>
                <a:spcPts val="5599"/>
              </a:lnSpc>
              <a:spcBef>
                <a:spcPct val="0"/>
              </a:spcBef>
            </a:pPr>
            <a:r>
              <a:rPr lang="en-US" sz="3999" dirty="0">
                <a:solidFill>
                  <a:srgbClr val="575D4D"/>
                </a:solidFill>
                <a:latin typeface="Roboto Condensed"/>
              </a:rPr>
              <a:t>- </a:t>
            </a:r>
            <a:r>
              <a:rPr lang="en-US" sz="3999" dirty="0" err="1">
                <a:solidFill>
                  <a:srgbClr val="575D4D"/>
                </a:solidFill>
                <a:latin typeface="Roboto Condensed Bold"/>
              </a:rPr>
              <a:t>Lí</a:t>
            </a:r>
            <a:r>
              <a:rPr lang="en-US" sz="3999" dirty="0">
                <a:solidFill>
                  <a:srgbClr val="575D4D"/>
                </a:solidFill>
                <a:latin typeface="Roboto Condensed Bold"/>
              </a:rPr>
              <a:t> do </a:t>
            </a:r>
            <a:r>
              <a:rPr lang="en-US" sz="3999" dirty="0" err="1">
                <a:solidFill>
                  <a:srgbClr val="575D4D"/>
                </a:solidFill>
                <a:latin typeface="Roboto Condensed Bold"/>
              </a:rPr>
              <a:t>đánh</a:t>
            </a:r>
            <a:r>
              <a:rPr lang="en-US" sz="3999" dirty="0">
                <a:solidFill>
                  <a:srgbClr val="575D4D"/>
                </a:solidFill>
                <a:latin typeface="Roboto Condensed Bold"/>
              </a:rPr>
              <a:t> </a:t>
            </a:r>
            <a:r>
              <a:rPr lang="en-US" sz="3999" dirty="0" err="1">
                <a:solidFill>
                  <a:srgbClr val="575D4D"/>
                </a:solidFill>
                <a:latin typeface="Roboto Condensed Bold"/>
              </a:rPr>
              <a:t>cướp</a:t>
            </a:r>
            <a:r>
              <a:rPr lang="en-US" sz="3999" dirty="0">
                <a:solidFill>
                  <a:srgbClr val="575D4D"/>
                </a:solidFill>
                <a:latin typeface="Roboto Condensed"/>
              </a:rPr>
              <a:t>: </a:t>
            </a:r>
            <a:r>
              <a:rPr lang="en-US" sz="3999" dirty="0" err="1">
                <a:solidFill>
                  <a:srgbClr val="575D4D"/>
                </a:solidFill>
                <a:latin typeface="Roboto Condensed"/>
              </a:rPr>
              <a:t>Trên</a:t>
            </a:r>
            <a:r>
              <a:rPr lang="en-US" sz="3999" dirty="0">
                <a:solidFill>
                  <a:srgbClr val="575D4D"/>
                </a:solidFill>
                <a:latin typeface="Roboto Condensed"/>
              </a:rPr>
              <a:t> </a:t>
            </a:r>
            <a:r>
              <a:rPr lang="en-US" sz="3999" dirty="0" err="1">
                <a:solidFill>
                  <a:srgbClr val="575D4D"/>
                </a:solidFill>
                <a:latin typeface="Roboto Condensed"/>
              </a:rPr>
              <a:t>đường</a:t>
            </a:r>
            <a:r>
              <a:rPr lang="en-US" sz="3999" dirty="0">
                <a:solidFill>
                  <a:srgbClr val="575D4D"/>
                </a:solidFill>
                <a:latin typeface="Roboto Condensed"/>
              </a:rPr>
              <a:t> </a:t>
            </a:r>
            <a:r>
              <a:rPr lang="en-US" sz="3999" dirty="0" err="1">
                <a:solidFill>
                  <a:srgbClr val="575D4D"/>
                </a:solidFill>
                <a:latin typeface="Roboto Condensed"/>
              </a:rPr>
              <a:t>đi</a:t>
            </a:r>
            <a:r>
              <a:rPr lang="en-US" sz="3999" dirty="0">
                <a:solidFill>
                  <a:srgbClr val="575D4D"/>
                </a:solidFill>
                <a:latin typeface="Roboto Condensed"/>
              </a:rPr>
              <a:t> </a:t>
            </a:r>
            <a:r>
              <a:rPr lang="en-US" sz="3999" dirty="0" err="1">
                <a:solidFill>
                  <a:srgbClr val="575D4D"/>
                </a:solidFill>
                <a:latin typeface="Roboto Condensed"/>
              </a:rPr>
              <a:t>thi</a:t>
            </a:r>
            <a:r>
              <a:rPr lang="en-US" sz="3999" dirty="0">
                <a:solidFill>
                  <a:srgbClr val="575D4D"/>
                </a:solidFill>
                <a:latin typeface="Roboto Condensed"/>
              </a:rPr>
              <a:t> </a:t>
            </a:r>
            <a:r>
              <a:rPr lang="en-US" sz="3999" dirty="0" err="1">
                <a:solidFill>
                  <a:srgbClr val="575D4D"/>
                </a:solidFill>
                <a:latin typeface="Roboto Condensed"/>
              </a:rPr>
              <a:t>gặp</a:t>
            </a:r>
            <a:r>
              <a:rPr lang="en-US" sz="3999" dirty="0">
                <a:solidFill>
                  <a:srgbClr val="575D4D"/>
                </a:solidFill>
                <a:latin typeface="Roboto Condensed"/>
              </a:rPr>
              <a:t> </a:t>
            </a:r>
            <a:r>
              <a:rPr lang="en-US" sz="3999" dirty="0" err="1">
                <a:solidFill>
                  <a:srgbClr val="575D4D"/>
                </a:solidFill>
                <a:latin typeface="Roboto Condensed"/>
              </a:rPr>
              <a:t>bọn</a:t>
            </a:r>
            <a:r>
              <a:rPr lang="en-US" sz="3999" dirty="0">
                <a:solidFill>
                  <a:srgbClr val="575D4D"/>
                </a:solidFill>
                <a:latin typeface="Roboto Condensed"/>
              </a:rPr>
              <a:t> </a:t>
            </a:r>
            <a:r>
              <a:rPr lang="en-US" sz="3999" dirty="0" err="1">
                <a:solidFill>
                  <a:srgbClr val="575D4D"/>
                </a:solidFill>
                <a:latin typeface="Roboto Condensed"/>
              </a:rPr>
              <a:t>cướp</a:t>
            </a:r>
            <a:r>
              <a:rPr lang="en-US" sz="3999" dirty="0">
                <a:solidFill>
                  <a:srgbClr val="575D4D"/>
                </a:solidFill>
                <a:latin typeface="Roboto Condensed"/>
              </a:rPr>
              <a:t> </a:t>
            </a:r>
            <a:r>
              <a:rPr lang="en-US" sz="3999" dirty="0" err="1">
                <a:solidFill>
                  <a:srgbClr val="575D4D"/>
                </a:solidFill>
                <a:latin typeface="Roboto Condensed"/>
              </a:rPr>
              <a:t>đang</a:t>
            </a:r>
            <a:r>
              <a:rPr lang="en-US" sz="3999" dirty="0">
                <a:solidFill>
                  <a:srgbClr val="575D4D"/>
                </a:solidFill>
                <a:latin typeface="Roboto Condensed"/>
              </a:rPr>
              <a:t> </a:t>
            </a:r>
            <a:r>
              <a:rPr lang="en-US" sz="3999" dirty="0" err="1">
                <a:solidFill>
                  <a:srgbClr val="575D4D"/>
                </a:solidFill>
                <a:latin typeface="Roboto Condensed"/>
              </a:rPr>
              <a:t>hoành</a:t>
            </a:r>
            <a:r>
              <a:rPr lang="en-US" sz="3999" dirty="0">
                <a:solidFill>
                  <a:srgbClr val="575D4D"/>
                </a:solidFill>
                <a:latin typeface="Roboto Condensed"/>
              </a:rPr>
              <a:t> </a:t>
            </a:r>
            <a:r>
              <a:rPr lang="en-US" sz="3999" dirty="0" err="1">
                <a:solidFill>
                  <a:srgbClr val="575D4D"/>
                </a:solidFill>
                <a:latin typeface="Roboto Condensed"/>
              </a:rPr>
              <a:t>hành</a:t>
            </a:r>
            <a:r>
              <a:rPr lang="en-US" sz="3999" dirty="0">
                <a:solidFill>
                  <a:srgbClr val="575D4D"/>
                </a:solidFill>
                <a:latin typeface="Roboto Condensed"/>
              </a:rPr>
              <a:t> </a:t>
            </a:r>
            <a:r>
              <a:rPr lang="en-US" sz="3999" dirty="0" err="1">
                <a:solidFill>
                  <a:srgbClr val="575D4D"/>
                </a:solidFill>
                <a:latin typeface="Roboto Condensed"/>
              </a:rPr>
              <a:t>nhân</a:t>
            </a:r>
            <a:r>
              <a:rPr lang="en-US" sz="3999" dirty="0">
                <a:solidFill>
                  <a:srgbClr val="575D4D"/>
                </a:solidFill>
                <a:latin typeface="Roboto Condensed"/>
              </a:rPr>
              <a:t> </a:t>
            </a:r>
            <a:r>
              <a:rPr lang="en-US" sz="3999" dirty="0" err="1">
                <a:solidFill>
                  <a:srgbClr val="575D4D"/>
                </a:solidFill>
                <a:latin typeface="Roboto Condensed"/>
              </a:rPr>
              <a:t>dân</a:t>
            </a:r>
            <a:r>
              <a:rPr lang="en-US" sz="3999" dirty="0">
                <a:solidFill>
                  <a:srgbClr val="575D4D"/>
                </a:solidFill>
                <a:latin typeface="Roboto Condensed"/>
              </a:rPr>
              <a:t>.</a:t>
            </a:r>
          </a:p>
        </p:txBody>
      </p:sp>
      <p:sp>
        <p:nvSpPr>
          <p:cNvPr id="21" name="TextBox 21"/>
          <p:cNvSpPr txBox="1"/>
          <p:nvPr/>
        </p:nvSpPr>
        <p:spPr>
          <a:xfrm>
            <a:off x="2481621" y="5927865"/>
            <a:ext cx="10268633" cy="2089150"/>
          </a:xfrm>
          <a:prstGeom prst="rect">
            <a:avLst/>
          </a:prstGeom>
        </p:spPr>
        <p:txBody>
          <a:bodyPr lIns="0" tIns="0" rIns="0" bIns="0" rtlCol="0" anchor="t">
            <a:spAutoFit/>
          </a:bodyPr>
          <a:lstStyle/>
          <a:p>
            <a:pPr algn="l">
              <a:lnSpc>
                <a:spcPts val="5599"/>
              </a:lnSpc>
              <a:spcBef>
                <a:spcPct val="0"/>
              </a:spcBef>
            </a:pPr>
            <a:r>
              <a:rPr lang="en-US" sz="3999">
                <a:solidFill>
                  <a:srgbClr val="575D4D"/>
                </a:solidFill>
                <a:latin typeface="Roboto Condensed"/>
              </a:rPr>
              <a:t>Chàng bất bình trước hành động ngang ngược của bọn cướp, xót thương cho những người dân lành bị ức hiếp.</a:t>
            </a:r>
          </a:p>
        </p:txBody>
      </p:sp>
      <p:sp>
        <p:nvSpPr>
          <p:cNvPr id="22" name="TextBox 16">
            <a:extLst>
              <a:ext uri="{FF2B5EF4-FFF2-40B4-BE49-F238E27FC236}">
                <a16:creationId xmlns:a16="http://schemas.microsoft.com/office/drawing/2014/main" xmlns="" id="{B08FCB74-5F1E-47F1-A2CD-7D166FE5B9C5}"/>
              </a:ext>
            </a:extLst>
          </p:cNvPr>
          <p:cNvSpPr txBox="1"/>
          <p:nvPr/>
        </p:nvSpPr>
        <p:spPr>
          <a:xfrm>
            <a:off x="716667" y="1168274"/>
            <a:ext cx="3809764" cy="904094"/>
          </a:xfrm>
          <a:prstGeom prst="rect">
            <a:avLst/>
          </a:prstGeom>
        </p:spPr>
        <p:txBody>
          <a:bodyPr wrap="square" lIns="0" tIns="0" rIns="0" bIns="0" rtlCol="0" anchor="t">
            <a:spAutoFit/>
          </a:bodyPr>
          <a:lstStyle/>
          <a:p>
            <a:pPr algn="l">
              <a:lnSpc>
                <a:spcPts val="6997"/>
              </a:lnSpc>
              <a:spcBef>
                <a:spcPct val="0"/>
              </a:spcBef>
            </a:pPr>
            <a:r>
              <a:rPr lang="en-US" sz="5400" dirty="0">
                <a:solidFill>
                  <a:srgbClr val="58604C"/>
                </a:solidFill>
                <a:latin typeface="#9Slide05 SVNStandly" pitchFamily="2" charset="0"/>
              </a:rPr>
              <a:t>c. </a:t>
            </a:r>
            <a:r>
              <a:rPr lang="en-US" sz="5400" dirty="0" err="1">
                <a:solidFill>
                  <a:srgbClr val="58604C"/>
                </a:solidFill>
                <a:latin typeface="#9Slide05 SVNStandly" pitchFamily="2" charset="0"/>
              </a:rPr>
              <a:t>Nhân</a:t>
            </a:r>
            <a:r>
              <a:rPr lang="en-US" sz="5400" dirty="0">
                <a:solidFill>
                  <a:srgbClr val="58604C"/>
                </a:solidFill>
                <a:latin typeface="#9Slide05 SVNStandly" pitchFamily="2" charset="0"/>
              </a:rPr>
              <a:t> </a:t>
            </a:r>
            <a:r>
              <a:rPr lang="en-US" sz="5400" dirty="0" err="1">
                <a:solidFill>
                  <a:srgbClr val="58604C"/>
                </a:solidFill>
                <a:latin typeface="#9Slide05 SVNStandly" pitchFamily="2" charset="0"/>
              </a:rPr>
              <a:t>vật</a:t>
            </a:r>
            <a:endParaRPr lang="en-US" sz="5400" dirty="0">
              <a:solidFill>
                <a:srgbClr val="58604C"/>
              </a:solidFill>
              <a:latin typeface="#9Slide05 SVNStandly" pitchFamily="2"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barn(inVertical)">
                                      <p:cBhvr>
                                        <p:cTn id="13" dur="500"/>
                                        <p:tgtEl>
                                          <p:spTgt spid="1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barn(inVertical)">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3">
              <a:alphaModFix amt="58000"/>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4321" y="2360290"/>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5">
              <a:alphaModFix amt="85000"/>
            </a:blip>
            <a:stretch>
              <a:fillRect t="-22832" r="-1421"/>
            </a:stretch>
          </a:blipFill>
        </p:spPr>
      </p:sp>
      <p:grpSp>
        <p:nvGrpSpPr>
          <p:cNvPr id="5" name="Group 5"/>
          <p:cNvGrpSpPr/>
          <p:nvPr/>
        </p:nvGrpSpPr>
        <p:grpSpPr>
          <a:xfrm>
            <a:off x="-640950" y="-80210"/>
            <a:ext cx="18928950" cy="11844700"/>
            <a:chOff x="0" y="0"/>
            <a:chExt cx="4985402" cy="3119592"/>
          </a:xfrm>
        </p:grpSpPr>
        <p:sp>
          <p:nvSpPr>
            <p:cNvPr id="6" name="Freeform 6"/>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29804"/>
              </a:srgbClr>
            </a:solidFill>
          </p:spPr>
        </p:sp>
        <p:sp>
          <p:nvSpPr>
            <p:cNvPr id="7" name="TextBox 7"/>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74078" y="8011757"/>
            <a:ext cx="17995205" cy="2493086"/>
          </a:xfrm>
          <a:custGeom>
            <a:avLst/>
            <a:gdLst/>
            <a:ahLst/>
            <a:cxnLst/>
            <a:rect l="l" t="t" r="r" b="b"/>
            <a:pathLst>
              <a:path w="17995205" h="2493086">
                <a:moveTo>
                  <a:pt x="0" y="0"/>
                </a:moveTo>
                <a:lnTo>
                  <a:pt x="17995206" y="0"/>
                </a:lnTo>
                <a:lnTo>
                  <a:pt x="17995206" y="2493086"/>
                </a:lnTo>
                <a:lnTo>
                  <a:pt x="0" y="2493086"/>
                </a:lnTo>
                <a:lnTo>
                  <a:pt x="0" y="0"/>
                </a:lnTo>
                <a:close/>
              </a:path>
            </a:pathLst>
          </a:custGeom>
          <a:blipFill>
            <a:blip r:embed="rId6"/>
            <a:stretch>
              <a:fillRect/>
            </a:stretch>
          </a:blipFill>
        </p:spPr>
      </p:sp>
      <p:sp>
        <p:nvSpPr>
          <p:cNvPr id="9" name="Freeform 9"/>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38000"/>
              <a:extLst>
                <a:ext uri="{96DAC541-7B7A-43D3-8B79-37D633B846F1}">
                  <asvg:svgBlip xmlns:asvg="http://schemas.microsoft.com/office/drawing/2016/SVG/main" xmlns="" r:embed="rId8"/>
                </a:ext>
              </a:extLst>
            </a:blip>
            <a:stretch>
              <a:fillRect/>
            </a:stretch>
          </a:blipFill>
        </p:spPr>
      </p:sp>
      <p:sp>
        <p:nvSpPr>
          <p:cNvPr id="10" name="Freeform 10"/>
          <p:cNvSpPr/>
          <p:nvPr/>
        </p:nvSpPr>
        <p:spPr>
          <a:xfrm>
            <a:off x="5755664"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7000"/>
              <a:extLst>
                <a:ext uri="{96DAC541-7B7A-43D3-8B79-37D633B846F1}">
                  <asvg:svgBlip xmlns:asvg="http://schemas.microsoft.com/office/drawing/2016/SVG/main" xmlns="" r:embed="rId8"/>
                </a:ext>
              </a:extLst>
            </a:blip>
            <a:stretch>
              <a:fillRect/>
            </a:stretch>
          </a:blipFill>
        </p:spPr>
      </p:sp>
      <p:grpSp>
        <p:nvGrpSpPr>
          <p:cNvPr id="11" name="Group 11"/>
          <p:cNvGrpSpPr/>
          <p:nvPr/>
        </p:nvGrpSpPr>
        <p:grpSpPr>
          <a:xfrm>
            <a:off x="7293454" y="402297"/>
            <a:ext cx="4664645" cy="1252805"/>
            <a:chOff x="0" y="0"/>
            <a:chExt cx="1228548" cy="329957"/>
          </a:xfrm>
        </p:grpSpPr>
        <p:sp>
          <p:nvSpPr>
            <p:cNvPr id="12" name="Freeform 12"/>
            <p:cNvSpPr/>
            <p:nvPr/>
          </p:nvSpPr>
          <p:spPr>
            <a:xfrm>
              <a:off x="0" y="0"/>
              <a:ext cx="1228548" cy="329957"/>
            </a:xfrm>
            <a:custGeom>
              <a:avLst/>
              <a:gdLst/>
              <a:ahLst/>
              <a:cxnLst/>
              <a:rect l="l" t="t" r="r" b="b"/>
              <a:pathLst>
                <a:path w="1228548" h="329957">
                  <a:moveTo>
                    <a:pt x="84645" y="0"/>
                  </a:moveTo>
                  <a:lnTo>
                    <a:pt x="1143904" y="0"/>
                  </a:lnTo>
                  <a:cubicBezTo>
                    <a:pt x="1166353" y="0"/>
                    <a:pt x="1187883" y="8918"/>
                    <a:pt x="1203757" y="24792"/>
                  </a:cubicBezTo>
                  <a:cubicBezTo>
                    <a:pt x="1219631" y="40666"/>
                    <a:pt x="1228548" y="62196"/>
                    <a:pt x="1228548" y="84645"/>
                  </a:cubicBezTo>
                  <a:lnTo>
                    <a:pt x="1228548" y="245312"/>
                  </a:lnTo>
                  <a:cubicBezTo>
                    <a:pt x="1228548" y="267761"/>
                    <a:pt x="1219631" y="289291"/>
                    <a:pt x="1203757" y="305165"/>
                  </a:cubicBezTo>
                  <a:cubicBezTo>
                    <a:pt x="1187883" y="321039"/>
                    <a:pt x="1166353" y="329957"/>
                    <a:pt x="1143904" y="329957"/>
                  </a:cubicBezTo>
                  <a:lnTo>
                    <a:pt x="84645" y="329957"/>
                  </a:lnTo>
                  <a:cubicBezTo>
                    <a:pt x="62196" y="329957"/>
                    <a:pt x="40666" y="321039"/>
                    <a:pt x="24792" y="305165"/>
                  </a:cubicBezTo>
                  <a:cubicBezTo>
                    <a:pt x="8918" y="289291"/>
                    <a:pt x="0" y="267761"/>
                    <a:pt x="0" y="245312"/>
                  </a:cubicBezTo>
                  <a:lnTo>
                    <a:pt x="0" y="84645"/>
                  </a:lnTo>
                  <a:cubicBezTo>
                    <a:pt x="0" y="62196"/>
                    <a:pt x="8918" y="40666"/>
                    <a:pt x="24792" y="24792"/>
                  </a:cubicBezTo>
                  <a:cubicBezTo>
                    <a:pt x="40666" y="8918"/>
                    <a:pt x="62196" y="0"/>
                    <a:pt x="84645" y="0"/>
                  </a:cubicBezTo>
                  <a:close/>
                </a:path>
              </a:pathLst>
            </a:custGeom>
            <a:solidFill>
              <a:srgbClr val="F2E2BB">
                <a:alpha val="92941"/>
              </a:srgbClr>
            </a:solidFill>
          </p:spPr>
        </p:sp>
        <p:sp>
          <p:nvSpPr>
            <p:cNvPr id="13" name="TextBox 13"/>
            <p:cNvSpPr txBox="1"/>
            <p:nvPr/>
          </p:nvSpPr>
          <p:spPr>
            <a:xfrm>
              <a:off x="0" y="-76200"/>
              <a:ext cx="1228548" cy="406157"/>
            </a:xfrm>
            <a:prstGeom prst="rect">
              <a:avLst/>
            </a:prstGeom>
          </p:spPr>
          <p:txBody>
            <a:bodyPr lIns="50800" tIns="50800" rIns="50800" bIns="50800" rtlCol="0" anchor="ctr"/>
            <a:lstStyle/>
            <a:p>
              <a:pPr algn="ctr">
                <a:lnSpc>
                  <a:spcPts val="4620"/>
                </a:lnSpc>
              </a:pPr>
              <a:r>
                <a:rPr lang="en-US" sz="3300">
                  <a:solidFill>
                    <a:srgbClr val="575D4D">
                      <a:alpha val="92941"/>
                    </a:srgbClr>
                  </a:solidFill>
                  <a:latin typeface="ThuphapCongthuy"/>
                </a:rPr>
                <a:t>LỤC  VÂN TIÊN </a:t>
              </a:r>
            </a:p>
          </p:txBody>
        </p:sp>
      </p:grpSp>
      <p:grpSp>
        <p:nvGrpSpPr>
          <p:cNvPr id="14" name="Group 14"/>
          <p:cNvGrpSpPr/>
          <p:nvPr/>
        </p:nvGrpSpPr>
        <p:grpSpPr>
          <a:xfrm>
            <a:off x="220718" y="3360677"/>
            <a:ext cx="8262135" cy="5547762"/>
            <a:chOff x="0" y="0"/>
            <a:chExt cx="2176036" cy="1461139"/>
          </a:xfrm>
        </p:grpSpPr>
        <p:sp>
          <p:nvSpPr>
            <p:cNvPr id="15" name="Freeform 15"/>
            <p:cNvSpPr/>
            <p:nvPr/>
          </p:nvSpPr>
          <p:spPr>
            <a:xfrm>
              <a:off x="0" y="0"/>
              <a:ext cx="2176036" cy="1461139"/>
            </a:xfrm>
            <a:custGeom>
              <a:avLst/>
              <a:gdLst/>
              <a:ahLst/>
              <a:cxnLst/>
              <a:rect l="l" t="t" r="r" b="b"/>
              <a:pathLst>
                <a:path w="2176036" h="1461139">
                  <a:moveTo>
                    <a:pt x="47789" y="0"/>
                  </a:moveTo>
                  <a:lnTo>
                    <a:pt x="2128247" y="0"/>
                  </a:lnTo>
                  <a:cubicBezTo>
                    <a:pt x="2154640" y="0"/>
                    <a:pt x="2176036" y="21396"/>
                    <a:pt x="2176036" y="47789"/>
                  </a:cubicBezTo>
                  <a:lnTo>
                    <a:pt x="2176036" y="1413350"/>
                  </a:lnTo>
                  <a:cubicBezTo>
                    <a:pt x="2176036" y="1439743"/>
                    <a:pt x="2154640" y="1461139"/>
                    <a:pt x="2128247" y="1461139"/>
                  </a:cubicBezTo>
                  <a:lnTo>
                    <a:pt x="47789" y="1461139"/>
                  </a:lnTo>
                  <a:cubicBezTo>
                    <a:pt x="21396" y="1461139"/>
                    <a:pt x="0" y="1439743"/>
                    <a:pt x="0" y="1413350"/>
                  </a:cubicBezTo>
                  <a:lnTo>
                    <a:pt x="0" y="47789"/>
                  </a:lnTo>
                  <a:cubicBezTo>
                    <a:pt x="0" y="21396"/>
                    <a:pt x="21396" y="0"/>
                    <a:pt x="47789" y="0"/>
                  </a:cubicBezTo>
                  <a:close/>
                </a:path>
              </a:pathLst>
            </a:custGeom>
            <a:solidFill>
              <a:srgbClr val="FFF3E9"/>
            </a:solidFill>
            <a:ln w="38100" cap="rnd">
              <a:solidFill>
                <a:srgbClr val="575D4D"/>
              </a:solidFill>
              <a:prstDash val="lgDash"/>
              <a:round/>
            </a:ln>
          </p:spPr>
        </p:sp>
        <p:sp>
          <p:nvSpPr>
            <p:cNvPr id="16" name="TextBox 16"/>
            <p:cNvSpPr txBox="1"/>
            <p:nvPr/>
          </p:nvSpPr>
          <p:spPr>
            <a:xfrm>
              <a:off x="0" y="-76200"/>
              <a:ext cx="2176036" cy="1537339"/>
            </a:xfrm>
            <a:prstGeom prst="rect">
              <a:avLst/>
            </a:prstGeom>
          </p:spPr>
          <p:txBody>
            <a:bodyPr lIns="50800" tIns="50800" rIns="50800" bIns="50800" rtlCol="0" anchor="ctr"/>
            <a:lstStyle/>
            <a:p>
              <a:pPr marL="820417" lvl="1" indent="-410209" algn="just">
                <a:lnSpc>
                  <a:spcPts val="5319"/>
                </a:lnSpc>
                <a:buFont typeface="Arial"/>
                <a:buChar char="•"/>
              </a:pPr>
              <a:r>
                <a:rPr lang="en-US" sz="3799">
                  <a:solidFill>
                    <a:srgbClr val="000000"/>
                  </a:solidFill>
                  <a:latin typeface="Roboto Condensed"/>
                </a:rPr>
                <a:t>Hành động: bẻ cây làm gậy, xông vô</a:t>
              </a:r>
            </a:p>
            <a:p>
              <a:pPr algn="just">
                <a:lnSpc>
                  <a:spcPts val="5319"/>
                </a:lnSpc>
              </a:pPr>
              <a:r>
                <a:rPr lang="en-US" sz="3799">
                  <a:solidFill>
                    <a:srgbClr val="000000"/>
                  </a:solidFill>
                  <a:latin typeface="Roboto Condensed"/>
                </a:rPr>
                <a:t>----&gt;  diệt trừ bọn hung đồ.</a:t>
              </a:r>
            </a:p>
            <a:p>
              <a:pPr marL="820417" lvl="1" indent="-410209" algn="just">
                <a:lnSpc>
                  <a:spcPts val="5319"/>
                </a:lnSpc>
                <a:buFont typeface="Arial"/>
                <a:buChar char="•"/>
              </a:pPr>
              <a:r>
                <a:rPr lang="en-US" sz="3799">
                  <a:solidFill>
                    <a:srgbClr val="000000"/>
                  </a:solidFill>
                  <a:latin typeface="Roboto Condensed"/>
                </a:rPr>
                <a:t>Lời nói: kêu rằng: </a:t>
              </a:r>
              <a:r>
                <a:rPr lang="en-US" sz="3799">
                  <a:solidFill>
                    <a:srgbClr val="AF872D"/>
                  </a:solidFill>
                  <a:latin typeface="Roboto Condensed Italics"/>
                </a:rPr>
                <a:t>“Bớ đảng hung đồ” “Chớ quen làm thói hồ đồ hại dân”</a:t>
              </a:r>
              <a:r>
                <a:rPr lang="en-US" sz="3799">
                  <a:solidFill>
                    <a:srgbClr val="AF872D"/>
                  </a:solidFill>
                  <a:latin typeface="Roboto Condensed"/>
                </a:rPr>
                <a:t>.</a:t>
              </a:r>
            </a:p>
            <a:p>
              <a:pPr marL="820417" lvl="1" indent="-410209" algn="just">
                <a:lnSpc>
                  <a:spcPts val="5319"/>
                </a:lnSpc>
                <a:buFont typeface="Arial"/>
                <a:buChar char="•"/>
              </a:pPr>
              <a:r>
                <a:rPr lang="en-US" sz="3799">
                  <a:solidFill>
                    <a:srgbClr val="000000"/>
                  </a:solidFill>
                  <a:latin typeface="Roboto Condensed"/>
                </a:rPr>
                <a:t>Thái độ: sôi sục, căm giận </a:t>
              </a:r>
              <a:r>
                <a:rPr lang="en-US" sz="3799">
                  <a:solidFill>
                    <a:srgbClr val="AF872D"/>
                  </a:solidFill>
                  <a:latin typeface="Roboto Condensed"/>
                </a:rPr>
                <a:t>“Chớ quen làm thói hồ đồ hại dân” </a:t>
              </a:r>
            </a:p>
            <a:p>
              <a:pPr algn="just">
                <a:lnSpc>
                  <a:spcPts val="5319"/>
                </a:lnSpc>
              </a:pPr>
              <a:r>
                <a:rPr lang="en-US" sz="3799">
                  <a:solidFill>
                    <a:srgbClr val="000000"/>
                  </a:solidFill>
                  <a:latin typeface="Roboto Condensed"/>
                </a:rPr>
                <a:t>-----&gt; lên án hành động của bọn chúng.</a:t>
              </a:r>
            </a:p>
          </p:txBody>
        </p:sp>
      </p:grpSp>
      <p:grpSp>
        <p:nvGrpSpPr>
          <p:cNvPr id="17" name="Group 17"/>
          <p:cNvGrpSpPr/>
          <p:nvPr/>
        </p:nvGrpSpPr>
        <p:grpSpPr>
          <a:xfrm>
            <a:off x="10162745" y="3402018"/>
            <a:ext cx="7776945" cy="5506421"/>
            <a:chOff x="0" y="0"/>
            <a:chExt cx="2048249" cy="1450251"/>
          </a:xfrm>
        </p:grpSpPr>
        <p:sp>
          <p:nvSpPr>
            <p:cNvPr id="18" name="Freeform 18"/>
            <p:cNvSpPr/>
            <p:nvPr/>
          </p:nvSpPr>
          <p:spPr>
            <a:xfrm>
              <a:off x="0" y="0"/>
              <a:ext cx="2048249" cy="1450251"/>
            </a:xfrm>
            <a:custGeom>
              <a:avLst/>
              <a:gdLst/>
              <a:ahLst/>
              <a:cxnLst/>
              <a:rect l="l" t="t" r="r" b="b"/>
              <a:pathLst>
                <a:path w="2048249" h="1450251">
                  <a:moveTo>
                    <a:pt x="50770" y="0"/>
                  </a:moveTo>
                  <a:lnTo>
                    <a:pt x="1997478" y="0"/>
                  </a:lnTo>
                  <a:cubicBezTo>
                    <a:pt x="2010944" y="0"/>
                    <a:pt x="2023857" y="5349"/>
                    <a:pt x="2033379" y="14870"/>
                  </a:cubicBezTo>
                  <a:cubicBezTo>
                    <a:pt x="2042900" y="24392"/>
                    <a:pt x="2048249" y="37305"/>
                    <a:pt x="2048249" y="50770"/>
                  </a:cubicBezTo>
                  <a:lnTo>
                    <a:pt x="2048249" y="1399480"/>
                  </a:lnTo>
                  <a:cubicBezTo>
                    <a:pt x="2048249" y="1412946"/>
                    <a:pt x="2042900" y="1425859"/>
                    <a:pt x="2033379" y="1435380"/>
                  </a:cubicBezTo>
                  <a:cubicBezTo>
                    <a:pt x="2023857" y="1444902"/>
                    <a:pt x="2010944" y="1450251"/>
                    <a:pt x="1997478" y="1450251"/>
                  </a:cubicBezTo>
                  <a:lnTo>
                    <a:pt x="50770" y="1450251"/>
                  </a:lnTo>
                  <a:cubicBezTo>
                    <a:pt x="37305" y="1450251"/>
                    <a:pt x="24392" y="1444902"/>
                    <a:pt x="14870" y="1435380"/>
                  </a:cubicBezTo>
                  <a:cubicBezTo>
                    <a:pt x="5349" y="1425859"/>
                    <a:pt x="0" y="1412946"/>
                    <a:pt x="0" y="1399480"/>
                  </a:cubicBezTo>
                  <a:lnTo>
                    <a:pt x="0" y="50770"/>
                  </a:lnTo>
                  <a:cubicBezTo>
                    <a:pt x="0" y="37305"/>
                    <a:pt x="5349" y="24392"/>
                    <a:pt x="14870" y="14870"/>
                  </a:cubicBezTo>
                  <a:cubicBezTo>
                    <a:pt x="24392" y="5349"/>
                    <a:pt x="37305" y="0"/>
                    <a:pt x="50770" y="0"/>
                  </a:cubicBezTo>
                  <a:close/>
                </a:path>
              </a:pathLst>
            </a:custGeom>
            <a:solidFill>
              <a:srgbClr val="FFF3E9"/>
            </a:solidFill>
            <a:ln w="38100" cap="rnd">
              <a:solidFill>
                <a:srgbClr val="575D4D"/>
              </a:solidFill>
              <a:prstDash val="lgDash"/>
              <a:round/>
            </a:ln>
          </p:spPr>
        </p:sp>
        <p:sp>
          <p:nvSpPr>
            <p:cNvPr id="19" name="TextBox 19"/>
            <p:cNvSpPr txBox="1"/>
            <p:nvPr/>
          </p:nvSpPr>
          <p:spPr>
            <a:xfrm>
              <a:off x="0" y="-76200"/>
              <a:ext cx="2048249" cy="1526451"/>
            </a:xfrm>
            <a:prstGeom prst="rect">
              <a:avLst/>
            </a:prstGeom>
          </p:spPr>
          <p:txBody>
            <a:bodyPr lIns="50800" tIns="50800" rIns="50800" bIns="50800" rtlCol="0" anchor="ctr"/>
            <a:lstStyle/>
            <a:p>
              <a:pPr algn="l">
                <a:lnSpc>
                  <a:spcPts val="5320"/>
                </a:lnSpc>
              </a:pPr>
              <a:r>
                <a:rPr lang="en-US" sz="3800">
                  <a:solidFill>
                    <a:srgbClr val="000000"/>
                  </a:solidFill>
                  <a:latin typeface="Roboto Condensed"/>
                </a:rPr>
                <a:t>Phong lai mặt đỏ phừng phừng, hung dữ thách thức Vân Tiên.</a:t>
              </a:r>
            </a:p>
            <a:p>
              <a:pPr algn="ctr">
                <a:lnSpc>
                  <a:spcPts val="5320"/>
                </a:lnSpc>
              </a:pPr>
              <a:r>
                <a:rPr lang="en-US" sz="3800">
                  <a:solidFill>
                    <a:srgbClr val="AF872D"/>
                  </a:solidFill>
                  <a:latin typeface="Roboto Condensed"/>
                </a:rPr>
                <a:t>“</a:t>
              </a:r>
              <a:r>
                <a:rPr lang="en-US" sz="3800">
                  <a:solidFill>
                    <a:srgbClr val="AF872D"/>
                  </a:solidFill>
                  <a:latin typeface="Roboto Condensed Italics"/>
                </a:rPr>
                <a:t>Thằng nào dám tới lẫy lừng vào đây?</a:t>
              </a:r>
            </a:p>
            <a:p>
              <a:pPr algn="ctr">
                <a:lnSpc>
                  <a:spcPts val="5320"/>
                </a:lnSpc>
              </a:pPr>
              <a:r>
                <a:rPr lang="en-US" sz="3800">
                  <a:solidFill>
                    <a:srgbClr val="AF872D"/>
                  </a:solidFill>
                  <a:latin typeface="Roboto Condensed Italics"/>
                </a:rPr>
                <a:t>Trước gây việc dữ tại mầy,</a:t>
              </a:r>
            </a:p>
            <a:p>
              <a:pPr algn="ctr">
                <a:lnSpc>
                  <a:spcPts val="5320"/>
                </a:lnSpc>
              </a:pPr>
              <a:r>
                <a:rPr lang="en-US" sz="3800">
                  <a:solidFill>
                    <a:srgbClr val="AF872D"/>
                  </a:solidFill>
                  <a:latin typeface="Roboto Condensed Italics"/>
                </a:rPr>
                <a:t>Truyền quân bốn phía phủ vây bịt bùng</a:t>
              </a:r>
              <a:r>
                <a:rPr lang="en-US" sz="3800">
                  <a:solidFill>
                    <a:srgbClr val="AF872D"/>
                  </a:solidFill>
                  <a:latin typeface="Roboto Condensed"/>
                </a:rPr>
                <a:t>”</a:t>
              </a:r>
            </a:p>
            <a:p>
              <a:pPr algn="ctr">
                <a:lnSpc>
                  <a:spcPts val="5320"/>
                </a:lnSpc>
              </a:pPr>
              <a:endParaRPr lang="en-US" sz="3800">
                <a:solidFill>
                  <a:srgbClr val="AF872D"/>
                </a:solidFill>
                <a:latin typeface="Roboto Condensed"/>
              </a:endParaRPr>
            </a:p>
          </p:txBody>
        </p:sp>
      </p:grpSp>
      <p:sp>
        <p:nvSpPr>
          <p:cNvPr id="20" name="Freeform 20"/>
          <p:cNvSpPr/>
          <p:nvPr/>
        </p:nvSpPr>
        <p:spPr>
          <a:xfrm>
            <a:off x="8568955" y="5472784"/>
            <a:ext cx="1298731" cy="1323547"/>
          </a:xfrm>
          <a:custGeom>
            <a:avLst/>
            <a:gdLst/>
            <a:ahLst/>
            <a:cxnLst/>
            <a:rect l="l" t="t" r="r" b="b"/>
            <a:pathLst>
              <a:path w="1298731" h="1323547">
                <a:moveTo>
                  <a:pt x="0" y="0"/>
                </a:moveTo>
                <a:lnTo>
                  <a:pt x="1298731" y="0"/>
                </a:lnTo>
                <a:lnTo>
                  <a:pt x="1298731" y="1323548"/>
                </a:lnTo>
                <a:lnTo>
                  <a:pt x="0" y="132354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grpSp>
        <p:nvGrpSpPr>
          <p:cNvPr id="21" name="Group 21"/>
          <p:cNvGrpSpPr/>
          <p:nvPr/>
        </p:nvGrpSpPr>
        <p:grpSpPr>
          <a:xfrm>
            <a:off x="-514350" y="9137039"/>
            <a:ext cx="21885134" cy="725170"/>
            <a:chOff x="0" y="0"/>
            <a:chExt cx="5763986" cy="190991"/>
          </a:xfrm>
        </p:grpSpPr>
        <p:sp>
          <p:nvSpPr>
            <p:cNvPr id="22" name="Freeform 22"/>
            <p:cNvSpPr/>
            <p:nvPr/>
          </p:nvSpPr>
          <p:spPr>
            <a:xfrm>
              <a:off x="0" y="0"/>
              <a:ext cx="5763986" cy="190991"/>
            </a:xfrm>
            <a:custGeom>
              <a:avLst/>
              <a:gdLst/>
              <a:ahLst/>
              <a:cxnLst/>
              <a:rect l="l" t="t" r="r" b="b"/>
              <a:pathLst>
                <a:path w="5763986" h="190991">
                  <a:moveTo>
                    <a:pt x="0" y="0"/>
                  </a:moveTo>
                  <a:lnTo>
                    <a:pt x="5763986" y="0"/>
                  </a:lnTo>
                  <a:lnTo>
                    <a:pt x="5763986" y="190991"/>
                  </a:lnTo>
                  <a:lnTo>
                    <a:pt x="0" y="190991"/>
                  </a:lnTo>
                  <a:close/>
                </a:path>
              </a:pathLst>
            </a:custGeom>
            <a:solidFill>
              <a:srgbClr val="FFFFFF">
                <a:alpha val="44706"/>
              </a:srgbClr>
            </a:solidFill>
          </p:spPr>
        </p:sp>
        <p:sp>
          <p:nvSpPr>
            <p:cNvPr id="23" name="TextBox 23"/>
            <p:cNvSpPr txBox="1"/>
            <p:nvPr/>
          </p:nvSpPr>
          <p:spPr>
            <a:xfrm>
              <a:off x="0" y="-38100"/>
              <a:ext cx="5763986" cy="229091"/>
            </a:xfrm>
            <a:prstGeom prst="rect">
              <a:avLst/>
            </a:prstGeom>
          </p:spPr>
          <p:txBody>
            <a:bodyPr lIns="50800" tIns="50800" rIns="50800" bIns="50800" rtlCol="0" anchor="ctr"/>
            <a:lstStyle/>
            <a:p>
              <a:pPr algn="ctr">
                <a:lnSpc>
                  <a:spcPts val="2659"/>
                </a:lnSpc>
              </a:pPr>
              <a:endParaRPr/>
            </a:p>
          </p:txBody>
        </p:sp>
      </p:grpSp>
      <p:sp>
        <p:nvSpPr>
          <p:cNvPr id="24" name="TextBox 24"/>
          <p:cNvSpPr txBox="1"/>
          <p:nvPr/>
        </p:nvSpPr>
        <p:spPr>
          <a:xfrm>
            <a:off x="616293" y="184097"/>
            <a:ext cx="3574707" cy="897682"/>
          </a:xfrm>
          <a:prstGeom prst="rect">
            <a:avLst/>
          </a:prstGeom>
        </p:spPr>
        <p:txBody>
          <a:bodyPr wrap="square" lIns="0" tIns="0" rIns="0" bIns="0" rtlCol="0" anchor="t">
            <a:spAutoFit/>
          </a:bodyPr>
          <a:lstStyle/>
          <a:p>
            <a:pPr algn="l">
              <a:lnSpc>
                <a:spcPts val="6997"/>
              </a:lnSpc>
              <a:spcBef>
                <a:spcPct val="0"/>
              </a:spcBef>
            </a:pPr>
            <a:r>
              <a:rPr lang="en-US" sz="6000" dirty="0">
                <a:solidFill>
                  <a:srgbClr val="58604C"/>
                </a:solidFill>
                <a:latin typeface="#9Slide05 SVNStandly" pitchFamily="2" charset="0"/>
              </a:rPr>
              <a:t>c. </a:t>
            </a:r>
            <a:r>
              <a:rPr lang="en-US" sz="6000" dirty="0" err="1">
                <a:solidFill>
                  <a:srgbClr val="58604C"/>
                </a:solidFill>
                <a:latin typeface="#9Slide05 SVNStandly" pitchFamily="2" charset="0"/>
              </a:rPr>
              <a:t>Nhân</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vật</a:t>
            </a:r>
            <a:endParaRPr lang="en-US" sz="6000" dirty="0">
              <a:solidFill>
                <a:srgbClr val="58604C"/>
              </a:solidFill>
              <a:latin typeface="#9Slide05 SVNStandly" pitchFamily="2" charset="0"/>
            </a:endParaRPr>
          </a:p>
        </p:txBody>
      </p:sp>
      <p:sp>
        <p:nvSpPr>
          <p:cNvPr id="25" name="TextBox 25"/>
          <p:cNvSpPr txBox="1"/>
          <p:nvPr/>
        </p:nvSpPr>
        <p:spPr>
          <a:xfrm>
            <a:off x="593531" y="1503305"/>
            <a:ext cx="12510960" cy="1086592"/>
          </a:xfrm>
          <a:prstGeom prst="rect">
            <a:avLst/>
          </a:prstGeom>
        </p:spPr>
        <p:txBody>
          <a:bodyPr lIns="0" tIns="0" rIns="0" bIns="0" rtlCol="0" anchor="t">
            <a:spAutoFit/>
          </a:bodyPr>
          <a:lstStyle/>
          <a:p>
            <a:pPr algn="ctr">
              <a:lnSpc>
                <a:spcPts val="8381"/>
              </a:lnSpc>
              <a:spcBef>
                <a:spcPct val="0"/>
              </a:spcBef>
            </a:pPr>
            <a:r>
              <a:rPr lang="en-US" sz="5986" dirty="0">
                <a:solidFill>
                  <a:srgbClr val="863D3D"/>
                </a:solidFill>
                <a:latin typeface="#9Slide05 IcielSanelma"/>
              </a:rPr>
              <a:t>Ý 1. </a:t>
            </a:r>
            <a:r>
              <a:rPr lang="en-US" sz="5986" dirty="0" err="1">
                <a:solidFill>
                  <a:srgbClr val="863D3D"/>
                </a:solidFill>
                <a:latin typeface="#9Slide05 IcielSanelma"/>
              </a:rPr>
              <a:t>Lục</a:t>
            </a:r>
            <a:r>
              <a:rPr lang="en-US" sz="5986" dirty="0">
                <a:solidFill>
                  <a:srgbClr val="863D3D"/>
                </a:solidFill>
                <a:latin typeface="#9Slide05 IcielSanelma"/>
              </a:rPr>
              <a:t> </a:t>
            </a:r>
            <a:r>
              <a:rPr lang="en-US" sz="5986" dirty="0" err="1">
                <a:solidFill>
                  <a:srgbClr val="863D3D"/>
                </a:solidFill>
                <a:latin typeface="#9Slide05 IcielSanelma"/>
              </a:rPr>
              <a:t>Vân</a:t>
            </a:r>
            <a:r>
              <a:rPr lang="en-US" sz="5986" dirty="0">
                <a:solidFill>
                  <a:srgbClr val="863D3D"/>
                </a:solidFill>
                <a:latin typeface="#9Slide05 IcielSanelma"/>
              </a:rPr>
              <a:t> </a:t>
            </a:r>
            <a:r>
              <a:rPr lang="en-US" sz="5986" dirty="0" err="1">
                <a:solidFill>
                  <a:srgbClr val="863D3D"/>
                </a:solidFill>
                <a:latin typeface="#9Slide05 IcielSanelma"/>
              </a:rPr>
              <a:t>Tiên</a:t>
            </a:r>
            <a:r>
              <a:rPr lang="en-US" sz="5986" dirty="0">
                <a:solidFill>
                  <a:srgbClr val="863D3D"/>
                </a:solidFill>
                <a:latin typeface="#9Slide05 IcielSanelma"/>
              </a:rPr>
              <a:t> </a:t>
            </a:r>
            <a:r>
              <a:rPr lang="en-US" sz="5986" dirty="0" err="1">
                <a:solidFill>
                  <a:srgbClr val="863D3D"/>
                </a:solidFill>
                <a:latin typeface="#9Slide05 IcielSanelma"/>
              </a:rPr>
              <a:t>người</a:t>
            </a:r>
            <a:r>
              <a:rPr lang="en-US" sz="5986" dirty="0">
                <a:solidFill>
                  <a:srgbClr val="863D3D"/>
                </a:solidFill>
                <a:latin typeface="#9Slide05 IcielSanelma"/>
              </a:rPr>
              <a:t> </a:t>
            </a:r>
            <a:r>
              <a:rPr lang="en-US" sz="5986" dirty="0" err="1">
                <a:solidFill>
                  <a:srgbClr val="863D3D"/>
                </a:solidFill>
                <a:latin typeface="#9Slide05 IcielSanelma"/>
              </a:rPr>
              <a:t>anh</a:t>
            </a:r>
            <a:r>
              <a:rPr lang="en-US" sz="5986" dirty="0">
                <a:solidFill>
                  <a:srgbClr val="863D3D"/>
                </a:solidFill>
                <a:latin typeface="#9Slide05 IcielSanelma"/>
              </a:rPr>
              <a:t> </a:t>
            </a:r>
            <a:r>
              <a:rPr lang="en-US" sz="5986" dirty="0" err="1">
                <a:solidFill>
                  <a:srgbClr val="863D3D"/>
                </a:solidFill>
                <a:latin typeface="#9Slide05 IcielSanelma"/>
              </a:rPr>
              <a:t>hùng</a:t>
            </a:r>
            <a:r>
              <a:rPr lang="en-US" sz="5986" dirty="0">
                <a:solidFill>
                  <a:srgbClr val="863D3D"/>
                </a:solidFill>
                <a:latin typeface="#9Slide05 IcielSanelma"/>
              </a:rPr>
              <a:t> </a:t>
            </a:r>
            <a:r>
              <a:rPr lang="en-US" sz="5986" dirty="0" err="1">
                <a:solidFill>
                  <a:srgbClr val="863D3D"/>
                </a:solidFill>
                <a:latin typeface="#9Slide05 IcielSanelma"/>
              </a:rPr>
              <a:t>đánh</a:t>
            </a:r>
            <a:r>
              <a:rPr lang="en-US" sz="5986" dirty="0">
                <a:solidFill>
                  <a:srgbClr val="863D3D"/>
                </a:solidFill>
                <a:latin typeface="#9Slide05 IcielSanelma"/>
              </a:rPr>
              <a:t> </a:t>
            </a:r>
            <a:r>
              <a:rPr lang="en-US" sz="5986" dirty="0" err="1">
                <a:solidFill>
                  <a:srgbClr val="863D3D"/>
                </a:solidFill>
                <a:latin typeface="#9Slide05 IcielSanelma"/>
              </a:rPr>
              <a:t>cướp</a:t>
            </a:r>
            <a:r>
              <a:rPr lang="en-US" sz="5986" dirty="0">
                <a:solidFill>
                  <a:srgbClr val="863D3D"/>
                </a:solidFill>
                <a:latin typeface="#9Slide05 IcielSanelma"/>
              </a:rPr>
              <a:t> </a:t>
            </a:r>
            <a:r>
              <a:rPr lang="en-US" sz="5986" dirty="0" err="1">
                <a:solidFill>
                  <a:srgbClr val="863D3D"/>
                </a:solidFill>
                <a:latin typeface="#9Slide05 IcielSanelma"/>
              </a:rPr>
              <a:t>cứu</a:t>
            </a:r>
            <a:r>
              <a:rPr lang="en-US" sz="5986" dirty="0">
                <a:solidFill>
                  <a:srgbClr val="863D3D"/>
                </a:solidFill>
                <a:latin typeface="#9Slide05 IcielSanelma"/>
              </a:rPr>
              <a:t> </a:t>
            </a:r>
            <a:r>
              <a:rPr lang="en-US" sz="5986" dirty="0" err="1">
                <a:solidFill>
                  <a:srgbClr val="863D3D"/>
                </a:solidFill>
                <a:latin typeface="#9Slide05 IcielSanelma"/>
              </a:rPr>
              <a:t>dân</a:t>
            </a:r>
            <a:endParaRPr lang="en-US" sz="5986" dirty="0">
              <a:solidFill>
                <a:srgbClr val="863D3D"/>
              </a:solidFill>
              <a:latin typeface="#9Slide05 IcielSanelma"/>
            </a:endParaRPr>
          </a:p>
        </p:txBody>
      </p:sp>
      <p:sp>
        <p:nvSpPr>
          <p:cNvPr id="26" name="TextBox 26"/>
          <p:cNvSpPr txBox="1"/>
          <p:nvPr/>
        </p:nvSpPr>
        <p:spPr>
          <a:xfrm>
            <a:off x="2495204" y="2422966"/>
            <a:ext cx="4637986" cy="859210"/>
          </a:xfrm>
          <a:prstGeom prst="rect">
            <a:avLst/>
          </a:prstGeom>
        </p:spPr>
        <p:txBody>
          <a:bodyPr wrap="square" lIns="0" tIns="0" rIns="0" bIns="0" rtlCol="0" anchor="t">
            <a:spAutoFit/>
          </a:bodyPr>
          <a:lstStyle/>
          <a:p>
            <a:pPr algn="ctr">
              <a:lnSpc>
                <a:spcPts val="6716"/>
              </a:lnSpc>
            </a:pPr>
            <a:r>
              <a:rPr lang="en-US" sz="4797" dirty="0" err="1">
                <a:solidFill>
                  <a:srgbClr val="705D34"/>
                </a:solidFill>
                <a:latin typeface="#9Slide05 SVNStandly" pitchFamily="2" charset="0"/>
              </a:rPr>
              <a:t>Lục</a:t>
            </a:r>
            <a:r>
              <a:rPr lang="en-US" sz="4797" dirty="0">
                <a:solidFill>
                  <a:srgbClr val="705D34"/>
                </a:solidFill>
                <a:latin typeface="#9Slide05 SVNStandly" pitchFamily="2" charset="0"/>
              </a:rPr>
              <a:t> </a:t>
            </a:r>
            <a:r>
              <a:rPr lang="en-US" sz="4797" dirty="0" err="1">
                <a:solidFill>
                  <a:srgbClr val="705D34"/>
                </a:solidFill>
                <a:latin typeface="#9Slide05 SVNStandly" pitchFamily="2" charset="0"/>
              </a:rPr>
              <a:t>Vân</a:t>
            </a:r>
            <a:r>
              <a:rPr lang="en-US" sz="4797" dirty="0">
                <a:solidFill>
                  <a:srgbClr val="705D34"/>
                </a:solidFill>
                <a:latin typeface="#9Slide05 SVNStandly" pitchFamily="2" charset="0"/>
              </a:rPr>
              <a:t> </a:t>
            </a:r>
            <a:r>
              <a:rPr lang="en-US" sz="4797" dirty="0" err="1">
                <a:solidFill>
                  <a:srgbClr val="705D34"/>
                </a:solidFill>
                <a:latin typeface="#9Slide05 SVNStandly" pitchFamily="2" charset="0"/>
              </a:rPr>
              <a:t>Tiên</a:t>
            </a:r>
            <a:endParaRPr lang="en-US" sz="4797" dirty="0">
              <a:solidFill>
                <a:srgbClr val="705D34"/>
              </a:solidFill>
              <a:latin typeface="#9Slide05 SVNStandly" pitchFamily="2" charset="0"/>
            </a:endParaRPr>
          </a:p>
        </p:txBody>
      </p:sp>
      <p:sp>
        <p:nvSpPr>
          <p:cNvPr id="27" name="TextBox 27"/>
          <p:cNvSpPr txBox="1"/>
          <p:nvPr/>
        </p:nvSpPr>
        <p:spPr>
          <a:xfrm>
            <a:off x="12546763" y="2482470"/>
            <a:ext cx="3234210" cy="859210"/>
          </a:xfrm>
          <a:prstGeom prst="rect">
            <a:avLst/>
          </a:prstGeom>
        </p:spPr>
        <p:txBody>
          <a:bodyPr wrap="square" lIns="0" tIns="0" rIns="0" bIns="0" rtlCol="0" anchor="t">
            <a:spAutoFit/>
          </a:bodyPr>
          <a:lstStyle/>
          <a:p>
            <a:pPr algn="ctr">
              <a:lnSpc>
                <a:spcPts val="6716"/>
              </a:lnSpc>
            </a:pPr>
            <a:r>
              <a:rPr lang="en-US" sz="4797" dirty="0" err="1">
                <a:solidFill>
                  <a:srgbClr val="705D34"/>
                </a:solidFill>
                <a:latin typeface="#9Slide05 SVNStandly" pitchFamily="2" charset="0"/>
              </a:rPr>
              <a:t>Bọn</a:t>
            </a:r>
            <a:r>
              <a:rPr lang="en-US" sz="4797" dirty="0">
                <a:solidFill>
                  <a:srgbClr val="705D34"/>
                </a:solidFill>
                <a:latin typeface="#9Slide05 SVNStandly" pitchFamily="2" charset="0"/>
              </a:rPr>
              <a:t> </a:t>
            </a:r>
            <a:r>
              <a:rPr lang="en-US" sz="4797" dirty="0" err="1">
                <a:solidFill>
                  <a:srgbClr val="705D34"/>
                </a:solidFill>
                <a:latin typeface="#9Slide05 SVNStandly" pitchFamily="2" charset="0"/>
              </a:rPr>
              <a:t>cướp</a:t>
            </a:r>
            <a:endParaRPr lang="en-US" sz="4797" dirty="0">
              <a:solidFill>
                <a:srgbClr val="705D34"/>
              </a:solidFill>
              <a:latin typeface="#9Slide05 SVNStandly" pitchFamily="2" charset="0"/>
            </a:endParaRPr>
          </a:p>
        </p:txBody>
      </p:sp>
      <p:sp>
        <p:nvSpPr>
          <p:cNvPr id="28" name="TextBox 28"/>
          <p:cNvSpPr txBox="1"/>
          <p:nvPr/>
        </p:nvSpPr>
        <p:spPr>
          <a:xfrm>
            <a:off x="4844876" y="9041789"/>
            <a:ext cx="8598247" cy="788035"/>
          </a:xfrm>
          <a:prstGeom prst="rect">
            <a:avLst/>
          </a:prstGeom>
        </p:spPr>
        <p:txBody>
          <a:bodyPr lIns="0" tIns="0" rIns="0" bIns="0" rtlCol="0" anchor="t">
            <a:spAutoFit/>
          </a:bodyPr>
          <a:lstStyle/>
          <a:p>
            <a:pPr algn="ctr">
              <a:lnSpc>
                <a:spcPts val="6440"/>
              </a:lnSpc>
            </a:pPr>
            <a:r>
              <a:rPr lang="en-US" sz="4600">
                <a:solidFill>
                  <a:srgbClr val="863D3D"/>
                </a:solidFill>
                <a:latin typeface="Roboto Condensed Bold"/>
              </a:rPr>
              <a:t> =&gt; Lực lượng 2 bên không cân xứng.</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grpId="0" nodeType="click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1000"/>
                                        <p:tgtEl>
                                          <p:spTgt spid="17"/>
                                        </p:tgtEl>
                                      </p:cBhvr>
                                    </p:animEffect>
                                    <p:anim calcmode="lin" valueType="num">
                                      <p:cBhvr>
                                        <p:cTn id="31" dur="1000" fill="hold"/>
                                        <p:tgtEl>
                                          <p:spTgt spid="17"/>
                                        </p:tgtEl>
                                        <p:attrNameLst>
                                          <p:attrName>ppt_x</p:attrName>
                                        </p:attrNameLst>
                                      </p:cBhvr>
                                      <p:tavLst>
                                        <p:tav tm="0">
                                          <p:val>
                                            <p:strVal val="#ppt_x"/>
                                          </p:val>
                                        </p:tav>
                                        <p:tav tm="100000">
                                          <p:val>
                                            <p:strVal val="#ppt_x"/>
                                          </p:val>
                                        </p:tav>
                                      </p:tavLst>
                                    </p:anim>
                                    <p:anim calcmode="lin" valueType="num">
                                      <p:cBhvr>
                                        <p:cTn id="3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500" fill="hold"/>
                                        <p:tgtEl>
                                          <p:spTgt spid="21"/>
                                        </p:tgtEl>
                                        <p:attrNameLst>
                                          <p:attrName>ppt_x</p:attrName>
                                        </p:attrNameLst>
                                      </p:cBhvr>
                                      <p:tavLst>
                                        <p:tav tm="0">
                                          <p:val>
                                            <p:strVal val="0-#ppt_w/2"/>
                                          </p:val>
                                        </p:tav>
                                        <p:tav tm="100000">
                                          <p:val>
                                            <p:strVal val="#ppt_x"/>
                                          </p:val>
                                        </p:tav>
                                      </p:tavLst>
                                    </p:anim>
                                    <p:anim calcmode="lin" valueType="num">
                                      <p:cBhvr additive="base">
                                        <p:cTn id="38" dur="500" fill="hold"/>
                                        <p:tgtEl>
                                          <p:spTgt spid="21"/>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500" fill="hold"/>
                                        <p:tgtEl>
                                          <p:spTgt spid="28"/>
                                        </p:tgtEl>
                                        <p:attrNameLst>
                                          <p:attrName>ppt_x</p:attrName>
                                        </p:attrNameLst>
                                      </p:cBhvr>
                                      <p:tavLst>
                                        <p:tav tm="0">
                                          <p:val>
                                            <p:strVal val="0-#ppt_w/2"/>
                                          </p:val>
                                        </p:tav>
                                        <p:tav tm="100000">
                                          <p:val>
                                            <p:strVal val="#ppt_x"/>
                                          </p:val>
                                        </p:tav>
                                      </p:tavLst>
                                    </p:anim>
                                    <p:anim calcmode="lin" valueType="num">
                                      <p:cBhvr additive="base">
                                        <p:cTn id="42"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3">
              <a:alphaModFix amt="58000"/>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5">
              <a:alphaModFix amt="85000"/>
            </a:blip>
            <a:stretch>
              <a:fillRect t="-22832" r="-1421"/>
            </a:stretch>
          </a:blipFill>
        </p:spPr>
      </p:sp>
      <p:grpSp>
        <p:nvGrpSpPr>
          <p:cNvPr id="5" name="Group 5"/>
          <p:cNvGrpSpPr/>
          <p:nvPr/>
        </p:nvGrpSpPr>
        <p:grpSpPr>
          <a:xfrm>
            <a:off x="-640950" y="-80210"/>
            <a:ext cx="18928950" cy="11844700"/>
            <a:chOff x="0" y="0"/>
            <a:chExt cx="4985402" cy="3119592"/>
          </a:xfrm>
        </p:grpSpPr>
        <p:sp>
          <p:nvSpPr>
            <p:cNvPr id="6" name="Freeform 6"/>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54902"/>
              </a:srgbClr>
            </a:solidFill>
          </p:spPr>
        </p:sp>
        <p:sp>
          <p:nvSpPr>
            <p:cNvPr id="7" name="TextBox 7"/>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6"/>
            <a:stretch>
              <a:fillRect/>
            </a:stretch>
          </a:blipFill>
        </p:spPr>
      </p:sp>
      <p:sp>
        <p:nvSpPr>
          <p:cNvPr id="9" name="Freeform 9"/>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0" name="Freeform 10"/>
          <p:cNvSpPr/>
          <p:nvPr/>
        </p:nvSpPr>
        <p:spPr>
          <a:xfrm>
            <a:off x="13380426" y="1836914"/>
            <a:ext cx="5358311" cy="6054588"/>
          </a:xfrm>
          <a:custGeom>
            <a:avLst/>
            <a:gdLst/>
            <a:ahLst/>
            <a:cxnLst/>
            <a:rect l="l" t="t" r="r" b="b"/>
            <a:pathLst>
              <a:path w="5358311" h="6054588">
                <a:moveTo>
                  <a:pt x="0" y="0"/>
                </a:moveTo>
                <a:lnTo>
                  <a:pt x="5358311" y="0"/>
                </a:lnTo>
                <a:lnTo>
                  <a:pt x="5358311" y="6054588"/>
                </a:lnTo>
                <a:lnTo>
                  <a:pt x="0" y="6054588"/>
                </a:lnTo>
                <a:lnTo>
                  <a:pt x="0" y="0"/>
                </a:lnTo>
                <a:close/>
              </a:path>
            </a:pathLst>
          </a:custGeom>
          <a:blipFill>
            <a:blip r:embed="rId9">
              <a:alphaModFix amt="81000"/>
              <a:extLst>
                <a:ext uri="{96DAC541-7B7A-43D3-8B79-37D633B846F1}">
                  <asvg:svgBlip xmlns:asvg="http://schemas.microsoft.com/office/drawing/2016/SVG/main" xmlns="" r:embed="rId10"/>
                </a:ext>
              </a:extLst>
            </a:blip>
            <a:stretch>
              <a:fillRect/>
            </a:stretch>
          </a:blipFill>
        </p:spPr>
      </p:sp>
      <p:sp>
        <p:nvSpPr>
          <p:cNvPr id="11" name="Freeform 11"/>
          <p:cNvSpPr/>
          <p:nvPr/>
        </p:nvSpPr>
        <p:spPr>
          <a:xfrm>
            <a:off x="12325941" y="4069498"/>
            <a:ext cx="5962059" cy="5972013"/>
          </a:xfrm>
          <a:custGeom>
            <a:avLst/>
            <a:gdLst/>
            <a:ahLst/>
            <a:cxnLst/>
            <a:rect l="l" t="t" r="r" b="b"/>
            <a:pathLst>
              <a:path w="5962059" h="5972013">
                <a:moveTo>
                  <a:pt x="0" y="0"/>
                </a:moveTo>
                <a:lnTo>
                  <a:pt x="5962059" y="0"/>
                </a:lnTo>
                <a:lnTo>
                  <a:pt x="5962059" y="5972013"/>
                </a:lnTo>
                <a:lnTo>
                  <a:pt x="0" y="597201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2" name="Freeform 12"/>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grpSp>
        <p:nvGrpSpPr>
          <p:cNvPr id="13" name="Group 13"/>
          <p:cNvGrpSpPr/>
          <p:nvPr/>
        </p:nvGrpSpPr>
        <p:grpSpPr>
          <a:xfrm>
            <a:off x="6242232" y="1210511"/>
            <a:ext cx="5066456" cy="1252805"/>
            <a:chOff x="0" y="0"/>
            <a:chExt cx="1334375" cy="329957"/>
          </a:xfrm>
        </p:grpSpPr>
        <p:sp>
          <p:nvSpPr>
            <p:cNvPr id="14" name="Freeform 14"/>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15" name="TextBox 15"/>
            <p:cNvSpPr txBox="1"/>
            <p:nvPr/>
          </p:nvSpPr>
          <p:spPr>
            <a:xfrm>
              <a:off x="0" y="-76200"/>
              <a:ext cx="1334375" cy="406157"/>
            </a:xfrm>
            <a:prstGeom prst="rect">
              <a:avLst/>
            </a:prstGeom>
          </p:spPr>
          <p:txBody>
            <a:bodyPr lIns="50800" tIns="50800" rIns="50800" bIns="50800" rtlCol="0" anchor="ctr"/>
            <a:lstStyle/>
            <a:p>
              <a:pPr algn="ctr">
                <a:lnSpc>
                  <a:spcPts val="4620"/>
                </a:lnSpc>
              </a:pPr>
              <a:r>
                <a:rPr lang="en-US" sz="3300">
                  <a:solidFill>
                    <a:srgbClr val="575D4D">
                      <a:alpha val="92941"/>
                    </a:srgbClr>
                  </a:solidFill>
                  <a:latin typeface="ThuphapCongthuy"/>
                </a:rPr>
                <a:t>LỤC  VÂN TIÊN </a:t>
              </a:r>
            </a:p>
          </p:txBody>
        </p:sp>
      </p:grpSp>
      <p:sp>
        <p:nvSpPr>
          <p:cNvPr id="16" name="TextBox 16"/>
          <p:cNvSpPr txBox="1"/>
          <p:nvPr/>
        </p:nvSpPr>
        <p:spPr>
          <a:xfrm>
            <a:off x="981684" y="342212"/>
            <a:ext cx="3188809" cy="927177"/>
          </a:xfrm>
          <a:prstGeom prst="rect">
            <a:avLst/>
          </a:prstGeom>
        </p:spPr>
        <p:txBody>
          <a:bodyPr wrap="square" lIns="0" tIns="0" rIns="0" bIns="0" rtlCol="0" anchor="t">
            <a:spAutoFit/>
          </a:bodyPr>
          <a:lstStyle/>
          <a:p>
            <a:pPr algn="l">
              <a:lnSpc>
                <a:spcPts val="6997"/>
              </a:lnSpc>
              <a:spcBef>
                <a:spcPct val="0"/>
              </a:spcBef>
            </a:pPr>
            <a:r>
              <a:rPr lang="en-US" sz="6600" dirty="0">
                <a:solidFill>
                  <a:srgbClr val="58604C"/>
                </a:solidFill>
                <a:latin typeface="#9Slide05 SVNStandly" pitchFamily="2" charset="0"/>
              </a:rPr>
              <a:t>c. </a:t>
            </a:r>
            <a:r>
              <a:rPr lang="en-US" sz="6600" dirty="0" err="1">
                <a:solidFill>
                  <a:srgbClr val="58604C"/>
                </a:solidFill>
                <a:latin typeface="#9Slide05 SVNStandly" pitchFamily="2" charset="0"/>
              </a:rPr>
              <a:t>Nhân</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vật</a:t>
            </a:r>
            <a:endParaRPr lang="en-US" sz="6600" dirty="0">
              <a:solidFill>
                <a:srgbClr val="58604C"/>
              </a:solidFill>
              <a:latin typeface="#9Slide05 SVNStandly" pitchFamily="2" charset="0"/>
            </a:endParaRPr>
          </a:p>
        </p:txBody>
      </p:sp>
      <p:sp>
        <p:nvSpPr>
          <p:cNvPr id="17" name="TextBox 17"/>
          <p:cNvSpPr txBox="1"/>
          <p:nvPr/>
        </p:nvSpPr>
        <p:spPr>
          <a:xfrm>
            <a:off x="682255" y="3713365"/>
            <a:ext cx="12892247" cy="2089150"/>
          </a:xfrm>
          <a:prstGeom prst="rect">
            <a:avLst/>
          </a:prstGeom>
        </p:spPr>
        <p:txBody>
          <a:bodyPr lIns="0" tIns="0" rIns="0" bIns="0" rtlCol="0" anchor="t">
            <a:spAutoFit/>
          </a:bodyPr>
          <a:lstStyle/>
          <a:p>
            <a:pPr marL="863599" lvl="1" indent="-431800" algn="just">
              <a:lnSpc>
                <a:spcPts val="5599"/>
              </a:lnSpc>
              <a:buFont typeface="Arial"/>
              <a:buChar char="•"/>
            </a:pPr>
            <a:r>
              <a:rPr lang="en-US" sz="3999" dirty="0" err="1">
                <a:solidFill>
                  <a:srgbClr val="58604C"/>
                </a:solidFill>
                <a:latin typeface="Roboto Condensed Bold"/>
              </a:rPr>
              <a:t>Vân</a:t>
            </a:r>
            <a:r>
              <a:rPr lang="en-US" sz="3999" dirty="0">
                <a:solidFill>
                  <a:srgbClr val="58604C"/>
                </a:solidFill>
                <a:latin typeface="Roboto Condensed Bold"/>
              </a:rPr>
              <a:t> </a:t>
            </a:r>
            <a:r>
              <a:rPr lang="en-US" sz="3999" dirty="0" err="1">
                <a:solidFill>
                  <a:srgbClr val="58604C"/>
                </a:solidFill>
                <a:latin typeface="Roboto Condensed Bold"/>
              </a:rPr>
              <a:t>Tiên</a:t>
            </a:r>
            <a:r>
              <a:rPr lang="en-US" sz="3999" dirty="0">
                <a:solidFill>
                  <a:srgbClr val="58604C"/>
                </a:solidFill>
                <a:latin typeface="Roboto Condensed Bold"/>
              </a:rPr>
              <a:t> </a:t>
            </a:r>
            <a:r>
              <a:rPr lang="en-US" sz="3999" dirty="0" err="1">
                <a:solidFill>
                  <a:srgbClr val="58604C"/>
                </a:solidFill>
                <a:latin typeface="Roboto Condensed Bold"/>
              </a:rPr>
              <a:t>ứng</a:t>
            </a:r>
            <a:r>
              <a:rPr lang="en-US" sz="3999" dirty="0">
                <a:solidFill>
                  <a:srgbClr val="58604C"/>
                </a:solidFill>
                <a:latin typeface="Roboto Condensed Bold"/>
              </a:rPr>
              <a:t> </a:t>
            </a:r>
            <a:r>
              <a:rPr lang="en-US" sz="3999" dirty="0" err="1">
                <a:solidFill>
                  <a:srgbClr val="58604C"/>
                </a:solidFill>
                <a:latin typeface="Roboto Condensed Bold"/>
              </a:rPr>
              <a:t>xử</a:t>
            </a:r>
            <a:r>
              <a:rPr lang="en-US" sz="3999" dirty="0">
                <a:solidFill>
                  <a:srgbClr val="58604C"/>
                </a:solidFill>
                <a:latin typeface="Roboto Condensed Bold"/>
              </a:rPr>
              <a:t>:</a:t>
            </a:r>
            <a:r>
              <a:rPr lang="en-US" sz="3999" dirty="0">
                <a:solidFill>
                  <a:srgbClr val="58604C"/>
                </a:solidFill>
                <a:latin typeface="Roboto Condensed"/>
              </a:rPr>
              <a:t>  </a:t>
            </a:r>
            <a:r>
              <a:rPr lang="en-US" sz="3999" dirty="0" err="1">
                <a:solidFill>
                  <a:srgbClr val="58604C"/>
                </a:solidFill>
                <a:latin typeface="Roboto Condensed"/>
              </a:rPr>
              <a:t>tả</a:t>
            </a:r>
            <a:r>
              <a:rPr lang="en-US" sz="3999" dirty="0">
                <a:solidFill>
                  <a:srgbClr val="58604C"/>
                </a:solidFill>
                <a:latin typeface="Roboto Condensed"/>
              </a:rPr>
              <a:t> </a:t>
            </a:r>
            <a:r>
              <a:rPr lang="en-US" sz="3999" dirty="0" err="1">
                <a:solidFill>
                  <a:srgbClr val="58604C"/>
                </a:solidFill>
                <a:latin typeface="Roboto Condensed"/>
              </a:rPr>
              <a:t>đột</a:t>
            </a:r>
            <a:r>
              <a:rPr lang="en-US" sz="3999" dirty="0">
                <a:solidFill>
                  <a:srgbClr val="58604C"/>
                </a:solidFill>
                <a:latin typeface="Roboto Condensed"/>
              </a:rPr>
              <a:t> </a:t>
            </a:r>
            <a:r>
              <a:rPr lang="en-US" sz="3999" dirty="0" err="1">
                <a:solidFill>
                  <a:srgbClr val="58604C"/>
                </a:solidFill>
                <a:latin typeface="Roboto Condensed"/>
              </a:rPr>
              <a:t>hữu</a:t>
            </a:r>
            <a:r>
              <a:rPr lang="en-US" sz="3999" dirty="0">
                <a:solidFill>
                  <a:srgbClr val="58604C"/>
                </a:solidFill>
                <a:latin typeface="Roboto Condensed"/>
              </a:rPr>
              <a:t> </a:t>
            </a:r>
            <a:r>
              <a:rPr lang="en-US" sz="3999" dirty="0" err="1">
                <a:solidFill>
                  <a:srgbClr val="58604C"/>
                </a:solidFill>
                <a:latin typeface="Roboto Condensed"/>
              </a:rPr>
              <a:t>xông</a:t>
            </a:r>
            <a:r>
              <a:rPr lang="en-US" sz="3999" dirty="0">
                <a:solidFill>
                  <a:srgbClr val="58604C"/>
                </a:solidFill>
                <a:latin typeface="Roboto Condensed"/>
              </a:rPr>
              <a:t>,  </a:t>
            </a:r>
            <a:r>
              <a:rPr lang="en-US" sz="3999" dirty="0" err="1">
                <a:solidFill>
                  <a:srgbClr val="58604C"/>
                </a:solidFill>
                <a:latin typeface="Roboto Condensed"/>
              </a:rPr>
              <a:t>như</a:t>
            </a:r>
            <a:r>
              <a:rPr lang="en-US" sz="3999" dirty="0">
                <a:solidFill>
                  <a:srgbClr val="58604C"/>
                </a:solidFill>
                <a:latin typeface="Roboto Condensed"/>
              </a:rPr>
              <a:t> </a:t>
            </a:r>
            <a:r>
              <a:rPr lang="en-US" sz="3999" dirty="0" err="1">
                <a:solidFill>
                  <a:srgbClr val="58604C"/>
                </a:solidFill>
                <a:latin typeface="Roboto Condensed"/>
              </a:rPr>
              <a:t>Triệu</a:t>
            </a:r>
            <a:r>
              <a:rPr lang="en-US" sz="3999" dirty="0">
                <a:solidFill>
                  <a:srgbClr val="58604C"/>
                </a:solidFill>
                <a:latin typeface="Roboto Condensed"/>
              </a:rPr>
              <a:t> </a:t>
            </a:r>
            <a:r>
              <a:rPr lang="en-US" sz="3999" dirty="0" err="1">
                <a:solidFill>
                  <a:srgbClr val="58604C"/>
                </a:solidFill>
                <a:latin typeface="Roboto Condensed"/>
              </a:rPr>
              <a:t>Tử</a:t>
            </a:r>
            <a:r>
              <a:rPr lang="en-US" sz="3999" dirty="0">
                <a:solidFill>
                  <a:srgbClr val="58604C"/>
                </a:solidFill>
                <a:latin typeface="Roboto Condensed"/>
              </a:rPr>
              <a:t> </a:t>
            </a:r>
          </a:p>
          <a:p>
            <a:pPr algn="just">
              <a:lnSpc>
                <a:spcPts val="5599"/>
              </a:lnSpc>
            </a:pPr>
            <a:r>
              <a:rPr lang="en-US" sz="3999" dirty="0">
                <a:solidFill>
                  <a:srgbClr val="58604C"/>
                </a:solidFill>
                <a:latin typeface="Roboto Condensed"/>
              </a:rPr>
              <a:t>------&gt; </a:t>
            </a:r>
            <a:r>
              <a:rPr lang="en-US" sz="3999" dirty="0" err="1">
                <a:solidFill>
                  <a:srgbClr val="58604C"/>
                </a:solidFill>
                <a:latin typeface="Roboto Condensed"/>
              </a:rPr>
              <a:t>rất</a:t>
            </a:r>
            <a:r>
              <a:rPr lang="en-US" sz="3999" dirty="0">
                <a:solidFill>
                  <a:srgbClr val="58604C"/>
                </a:solidFill>
                <a:latin typeface="Roboto Condensed"/>
              </a:rPr>
              <a:t> </a:t>
            </a:r>
            <a:r>
              <a:rPr lang="en-US" sz="3999" dirty="0" err="1">
                <a:solidFill>
                  <a:srgbClr val="58604C"/>
                </a:solidFill>
                <a:latin typeface="Roboto Condensed"/>
              </a:rPr>
              <a:t>nhanh</a:t>
            </a:r>
            <a:r>
              <a:rPr lang="en-US" sz="3999" dirty="0">
                <a:solidFill>
                  <a:srgbClr val="58604C"/>
                </a:solidFill>
                <a:latin typeface="Roboto Condensed"/>
              </a:rPr>
              <a:t> </a:t>
            </a:r>
            <a:r>
              <a:rPr lang="en-US" sz="3999" dirty="0" err="1">
                <a:solidFill>
                  <a:srgbClr val="58604C"/>
                </a:solidFill>
                <a:latin typeface="Roboto Condensed"/>
              </a:rPr>
              <a:t>không</a:t>
            </a:r>
            <a:r>
              <a:rPr lang="en-US" sz="3999" dirty="0">
                <a:solidFill>
                  <a:srgbClr val="58604C"/>
                </a:solidFill>
                <a:latin typeface="Roboto Condensed"/>
              </a:rPr>
              <a:t> do </a:t>
            </a:r>
            <a:r>
              <a:rPr lang="en-US" sz="3999" dirty="0" err="1">
                <a:solidFill>
                  <a:srgbClr val="58604C"/>
                </a:solidFill>
                <a:latin typeface="Roboto Condensed"/>
              </a:rPr>
              <a:t>dự</a:t>
            </a:r>
            <a:r>
              <a:rPr lang="en-US" sz="3999" dirty="0">
                <a:solidFill>
                  <a:srgbClr val="58604C"/>
                </a:solidFill>
                <a:latin typeface="Roboto Condensed"/>
              </a:rPr>
              <a:t> </a:t>
            </a:r>
            <a:r>
              <a:rPr lang="en-US" sz="3999" dirty="0" err="1">
                <a:solidFill>
                  <a:srgbClr val="58604C"/>
                </a:solidFill>
                <a:latin typeface="Roboto Condensed"/>
              </a:rPr>
              <a:t>tính</a:t>
            </a:r>
            <a:r>
              <a:rPr lang="en-US" sz="3999" dirty="0">
                <a:solidFill>
                  <a:srgbClr val="58604C"/>
                </a:solidFill>
                <a:latin typeface="Roboto Condensed"/>
              </a:rPr>
              <a:t> </a:t>
            </a:r>
            <a:r>
              <a:rPr lang="en-US" sz="3999" dirty="0" err="1">
                <a:solidFill>
                  <a:srgbClr val="58604C"/>
                </a:solidFill>
                <a:latin typeface="Roboto Condensed"/>
              </a:rPr>
              <a:t>toán</a:t>
            </a:r>
            <a:r>
              <a:rPr lang="en-US" sz="3999" dirty="0">
                <a:solidFill>
                  <a:srgbClr val="58604C"/>
                </a:solidFill>
                <a:latin typeface="Roboto Condensed"/>
              </a:rPr>
              <a:t>,  </a:t>
            </a:r>
            <a:r>
              <a:rPr lang="en-US" sz="3999" dirty="0" err="1">
                <a:solidFill>
                  <a:srgbClr val="58604C"/>
                </a:solidFill>
                <a:latin typeface="Roboto Condensed"/>
              </a:rPr>
              <a:t>hơn</a:t>
            </a:r>
            <a:r>
              <a:rPr lang="en-US" sz="3999" dirty="0">
                <a:solidFill>
                  <a:srgbClr val="58604C"/>
                </a:solidFill>
                <a:latin typeface="Roboto Condensed"/>
              </a:rPr>
              <a:t> </a:t>
            </a:r>
            <a:r>
              <a:rPr lang="en-US" sz="3999" dirty="0" err="1">
                <a:solidFill>
                  <a:srgbClr val="58604C"/>
                </a:solidFill>
                <a:latin typeface="Roboto Condensed"/>
              </a:rPr>
              <a:t>thiệt</a:t>
            </a:r>
            <a:r>
              <a:rPr lang="en-US" sz="3999" dirty="0">
                <a:solidFill>
                  <a:srgbClr val="58604C"/>
                </a:solidFill>
                <a:latin typeface="Roboto Condensed"/>
              </a:rPr>
              <a:t>, </a:t>
            </a:r>
            <a:r>
              <a:rPr lang="en-US" sz="3999" dirty="0" err="1">
                <a:solidFill>
                  <a:srgbClr val="58604C"/>
                </a:solidFill>
                <a:latin typeface="Roboto Condensed"/>
              </a:rPr>
              <a:t>không</a:t>
            </a:r>
            <a:r>
              <a:rPr lang="en-US" sz="3999" dirty="0">
                <a:solidFill>
                  <a:srgbClr val="58604C"/>
                </a:solidFill>
                <a:latin typeface="Roboto Condensed"/>
              </a:rPr>
              <a:t> </a:t>
            </a:r>
            <a:r>
              <a:rPr lang="en-US" sz="3999" dirty="0" err="1">
                <a:solidFill>
                  <a:srgbClr val="58604C"/>
                </a:solidFill>
                <a:latin typeface="Roboto Condensed"/>
              </a:rPr>
              <a:t>quản</a:t>
            </a:r>
            <a:r>
              <a:rPr lang="en-US" sz="3999" dirty="0">
                <a:solidFill>
                  <a:srgbClr val="58604C"/>
                </a:solidFill>
                <a:latin typeface="Roboto Condensed"/>
              </a:rPr>
              <a:t> </a:t>
            </a:r>
            <a:r>
              <a:rPr lang="en-US" sz="3999" dirty="0" err="1">
                <a:solidFill>
                  <a:srgbClr val="58604C"/>
                </a:solidFill>
                <a:latin typeface="Roboto Condensed"/>
              </a:rPr>
              <a:t>hiểm</a:t>
            </a:r>
            <a:r>
              <a:rPr lang="en-US" sz="3999" dirty="0">
                <a:solidFill>
                  <a:srgbClr val="58604C"/>
                </a:solidFill>
                <a:latin typeface="Roboto Condensed"/>
              </a:rPr>
              <a:t> </a:t>
            </a:r>
            <a:r>
              <a:rPr lang="en-US" sz="3999" dirty="0" err="1">
                <a:solidFill>
                  <a:srgbClr val="58604C"/>
                </a:solidFill>
                <a:latin typeface="Roboto Condensed"/>
              </a:rPr>
              <a:t>nguy</a:t>
            </a:r>
            <a:r>
              <a:rPr lang="en-US" sz="3999" dirty="0">
                <a:solidFill>
                  <a:srgbClr val="58604C"/>
                </a:solidFill>
                <a:latin typeface="Roboto Condensed"/>
              </a:rPr>
              <a:t> </a:t>
            </a:r>
            <a:r>
              <a:rPr lang="en-US" sz="3999" dirty="0" err="1">
                <a:solidFill>
                  <a:srgbClr val="58604C"/>
                </a:solidFill>
                <a:latin typeface="Roboto Condensed"/>
              </a:rPr>
              <a:t>đến</a:t>
            </a:r>
            <a:r>
              <a:rPr lang="en-US" sz="3999" dirty="0">
                <a:solidFill>
                  <a:srgbClr val="58604C"/>
                </a:solidFill>
                <a:latin typeface="Roboto Condensed"/>
              </a:rPr>
              <a:t> </a:t>
            </a:r>
            <a:r>
              <a:rPr lang="en-US" sz="3999" dirty="0" err="1">
                <a:solidFill>
                  <a:srgbClr val="58604C"/>
                </a:solidFill>
                <a:latin typeface="Roboto Condensed"/>
              </a:rPr>
              <a:t>tính</a:t>
            </a:r>
            <a:r>
              <a:rPr lang="en-US" sz="3999" dirty="0">
                <a:solidFill>
                  <a:srgbClr val="58604C"/>
                </a:solidFill>
                <a:latin typeface="Roboto Condensed"/>
              </a:rPr>
              <a:t> </a:t>
            </a:r>
            <a:r>
              <a:rPr lang="en-US" sz="3999" dirty="0" err="1">
                <a:solidFill>
                  <a:srgbClr val="58604C"/>
                </a:solidFill>
                <a:latin typeface="Roboto Condensed"/>
              </a:rPr>
              <a:t>mạng</a:t>
            </a:r>
            <a:r>
              <a:rPr lang="en-US" sz="3999" dirty="0">
                <a:solidFill>
                  <a:srgbClr val="58604C"/>
                </a:solidFill>
                <a:latin typeface="Roboto Condensed"/>
              </a:rPr>
              <a:t>.</a:t>
            </a:r>
          </a:p>
        </p:txBody>
      </p:sp>
      <p:sp>
        <p:nvSpPr>
          <p:cNvPr id="18" name="TextBox 18"/>
          <p:cNvSpPr txBox="1"/>
          <p:nvPr/>
        </p:nvSpPr>
        <p:spPr>
          <a:xfrm>
            <a:off x="1304887" y="6050165"/>
            <a:ext cx="11849806" cy="2089150"/>
          </a:xfrm>
          <a:prstGeom prst="rect">
            <a:avLst/>
          </a:prstGeom>
        </p:spPr>
        <p:txBody>
          <a:bodyPr lIns="0" tIns="0" rIns="0" bIns="0" rtlCol="0" anchor="t">
            <a:spAutoFit/>
          </a:bodyPr>
          <a:lstStyle/>
          <a:p>
            <a:pPr algn="just">
              <a:lnSpc>
                <a:spcPts val="5599"/>
              </a:lnSpc>
              <a:spcBef>
                <a:spcPct val="0"/>
              </a:spcBef>
            </a:pPr>
            <a:r>
              <a:rPr lang="en-US" sz="3999">
                <a:solidFill>
                  <a:srgbClr val="705313"/>
                </a:solidFill>
                <a:latin typeface="Roboto Condensed Bold"/>
              </a:rPr>
              <a:t>Cách so sánh</a:t>
            </a:r>
            <a:r>
              <a:rPr lang="en-US" sz="3999">
                <a:solidFill>
                  <a:srgbClr val="705313"/>
                </a:solidFill>
                <a:latin typeface="Roboto Condensed"/>
              </a:rPr>
              <a:t> ấy làm cho người đọc thấy được tài năng của Vân Tiên hiện lên như một dũng tướng tài ba. Vân Tiên chiến đấu vì tình yêu thương con người,  vì nhân dân.</a:t>
            </a:r>
          </a:p>
        </p:txBody>
      </p:sp>
      <p:sp>
        <p:nvSpPr>
          <p:cNvPr id="19" name="Freeform 19"/>
          <p:cNvSpPr/>
          <p:nvPr/>
        </p:nvSpPr>
        <p:spPr>
          <a:xfrm>
            <a:off x="103010" y="6126365"/>
            <a:ext cx="1158490" cy="728401"/>
          </a:xfrm>
          <a:custGeom>
            <a:avLst/>
            <a:gdLst/>
            <a:ahLst/>
            <a:cxnLst/>
            <a:rect l="l" t="t" r="r" b="b"/>
            <a:pathLst>
              <a:path w="1158490" h="728401">
                <a:moveTo>
                  <a:pt x="0" y="0"/>
                </a:moveTo>
                <a:lnTo>
                  <a:pt x="1158490" y="0"/>
                </a:lnTo>
                <a:lnTo>
                  <a:pt x="1158490" y="728401"/>
                </a:lnTo>
                <a:lnTo>
                  <a:pt x="0" y="728401"/>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20" name="TextBox 20"/>
          <p:cNvSpPr txBox="1"/>
          <p:nvPr/>
        </p:nvSpPr>
        <p:spPr>
          <a:xfrm>
            <a:off x="974310" y="2282342"/>
            <a:ext cx="12510960" cy="1086592"/>
          </a:xfrm>
          <a:prstGeom prst="rect">
            <a:avLst/>
          </a:prstGeom>
        </p:spPr>
        <p:txBody>
          <a:bodyPr lIns="0" tIns="0" rIns="0" bIns="0" rtlCol="0" anchor="t">
            <a:spAutoFit/>
          </a:bodyPr>
          <a:lstStyle/>
          <a:p>
            <a:pPr algn="ctr">
              <a:lnSpc>
                <a:spcPts val="8381"/>
              </a:lnSpc>
              <a:spcBef>
                <a:spcPct val="0"/>
              </a:spcBef>
            </a:pPr>
            <a:r>
              <a:rPr lang="en-US" sz="5986">
                <a:solidFill>
                  <a:srgbClr val="863D3D"/>
                </a:solidFill>
                <a:latin typeface="#9Slide05 IcielSanelma"/>
              </a:rPr>
              <a:t>Ý 1. Lục Vân Tiên người anh hùng đánh cướp cứu dân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0-#ppt_w/2"/>
                                          </p:val>
                                        </p:tav>
                                        <p:tav tm="100000">
                                          <p:val>
                                            <p:strVal val="#ppt_x"/>
                                          </p:val>
                                        </p:tav>
                                      </p:tavLst>
                                    </p:anim>
                                    <p:anim calcmode="lin" valueType="num">
                                      <p:cBhvr additive="base">
                                        <p:cTn id="1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3">
              <a:alphaModFix amt="58000"/>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5">
              <a:alphaModFix amt="85000"/>
            </a:blip>
            <a:stretch>
              <a:fillRect t="-22832" r="-1421"/>
            </a:stretch>
          </a:blipFill>
        </p:spPr>
      </p:sp>
      <p:grpSp>
        <p:nvGrpSpPr>
          <p:cNvPr id="5" name="Group 5"/>
          <p:cNvGrpSpPr/>
          <p:nvPr/>
        </p:nvGrpSpPr>
        <p:grpSpPr>
          <a:xfrm>
            <a:off x="-640950" y="-80210"/>
            <a:ext cx="18928950" cy="11844700"/>
            <a:chOff x="0" y="0"/>
            <a:chExt cx="4985402" cy="3119592"/>
          </a:xfrm>
        </p:grpSpPr>
        <p:sp>
          <p:nvSpPr>
            <p:cNvPr id="6" name="Freeform 6"/>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54902"/>
              </a:srgbClr>
            </a:solidFill>
          </p:spPr>
        </p:sp>
        <p:sp>
          <p:nvSpPr>
            <p:cNvPr id="7" name="TextBox 7"/>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8" name="Freeform 8"/>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6"/>
            <a:stretch>
              <a:fillRect/>
            </a:stretch>
          </a:blipFill>
        </p:spPr>
      </p:sp>
      <p:sp>
        <p:nvSpPr>
          <p:cNvPr id="9" name="Freeform 9"/>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0" name="Freeform 10"/>
          <p:cNvSpPr/>
          <p:nvPr/>
        </p:nvSpPr>
        <p:spPr>
          <a:xfrm>
            <a:off x="13380426" y="1836914"/>
            <a:ext cx="5358311" cy="6054588"/>
          </a:xfrm>
          <a:custGeom>
            <a:avLst/>
            <a:gdLst/>
            <a:ahLst/>
            <a:cxnLst/>
            <a:rect l="l" t="t" r="r" b="b"/>
            <a:pathLst>
              <a:path w="5358311" h="6054588">
                <a:moveTo>
                  <a:pt x="0" y="0"/>
                </a:moveTo>
                <a:lnTo>
                  <a:pt x="5358311" y="0"/>
                </a:lnTo>
                <a:lnTo>
                  <a:pt x="5358311" y="6054588"/>
                </a:lnTo>
                <a:lnTo>
                  <a:pt x="0" y="6054588"/>
                </a:lnTo>
                <a:lnTo>
                  <a:pt x="0" y="0"/>
                </a:lnTo>
                <a:close/>
              </a:path>
            </a:pathLst>
          </a:custGeom>
          <a:blipFill>
            <a:blip r:embed="rId9">
              <a:alphaModFix amt="81000"/>
              <a:extLst>
                <a:ext uri="{96DAC541-7B7A-43D3-8B79-37D633B846F1}">
                  <asvg:svgBlip xmlns:asvg="http://schemas.microsoft.com/office/drawing/2016/SVG/main" xmlns="" r:embed="rId10"/>
                </a:ext>
              </a:extLst>
            </a:blip>
            <a:stretch>
              <a:fillRect/>
            </a:stretch>
          </a:blipFill>
        </p:spPr>
      </p:sp>
      <p:grpSp>
        <p:nvGrpSpPr>
          <p:cNvPr id="11" name="Group 11"/>
          <p:cNvGrpSpPr/>
          <p:nvPr/>
        </p:nvGrpSpPr>
        <p:grpSpPr>
          <a:xfrm>
            <a:off x="616293" y="6915538"/>
            <a:ext cx="12495013" cy="2342762"/>
            <a:chOff x="0" y="0"/>
            <a:chExt cx="3290868" cy="617024"/>
          </a:xfrm>
        </p:grpSpPr>
        <p:sp>
          <p:nvSpPr>
            <p:cNvPr id="12" name="Freeform 12"/>
            <p:cNvSpPr/>
            <p:nvPr/>
          </p:nvSpPr>
          <p:spPr>
            <a:xfrm>
              <a:off x="0" y="0"/>
              <a:ext cx="3290868" cy="617024"/>
            </a:xfrm>
            <a:custGeom>
              <a:avLst/>
              <a:gdLst/>
              <a:ahLst/>
              <a:cxnLst/>
              <a:rect l="l" t="t" r="r" b="b"/>
              <a:pathLst>
                <a:path w="3290868" h="617024">
                  <a:moveTo>
                    <a:pt x="31600" y="0"/>
                  </a:moveTo>
                  <a:lnTo>
                    <a:pt x="3259268" y="0"/>
                  </a:lnTo>
                  <a:cubicBezTo>
                    <a:pt x="3276720" y="0"/>
                    <a:pt x="3290868" y="14148"/>
                    <a:pt x="3290868" y="31600"/>
                  </a:cubicBezTo>
                  <a:lnTo>
                    <a:pt x="3290868" y="585424"/>
                  </a:lnTo>
                  <a:cubicBezTo>
                    <a:pt x="3290868" y="602876"/>
                    <a:pt x="3276720" y="617024"/>
                    <a:pt x="3259268" y="617024"/>
                  </a:cubicBezTo>
                  <a:lnTo>
                    <a:pt x="31600" y="617024"/>
                  </a:lnTo>
                  <a:cubicBezTo>
                    <a:pt x="14148" y="617024"/>
                    <a:pt x="0" y="602876"/>
                    <a:pt x="0" y="585424"/>
                  </a:cubicBezTo>
                  <a:lnTo>
                    <a:pt x="0" y="31600"/>
                  </a:lnTo>
                  <a:cubicBezTo>
                    <a:pt x="0" y="14148"/>
                    <a:pt x="14148" y="0"/>
                    <a:pt x="31600" y="0"/>
                  </a:cubicBezTo>
                  <a:close/>
                </a:path>
              </a:pathLst>
            </a:custGeom>
            <a:solidFill>
              <a:srgbClr val="B2D0D4">
                <a:alpha val="80784"/>
              </a:srgbClr>
            </a:solidFill>
            <a:ln w="38100" cap="rnd">
              <a:solidFill>
                <a:srgbClr val="6FA7AD">
                  <a:alpha val="80784"/>
                </a:srgbClr>
              </a:solidFill>
              <a:prstDash val="solid"/>
              <a:round/>
            </a:ln>
          </p:spPr>
        </p:sp>
        <p:sp>
          <p:nvSpPr>
            <p:cNvPr id="13" name="TextBox 13"/>
            <p:cNvSpPr txBox="1"/>
            <p:nvPr/>
          </p:nvSpPr>
          <p:spPr>
            <a:xfrm>
              <a:off x="0" y="-76200"/>
              <a:ext cx="3290868" cy="693224"/>
            </a:xfrm>
            <a:prstGeom prst="rect">
              <a:avLst/>
            </a:prstGeom>
          </p:spPr>
          <p:txBody>
            <a:bodyPr lIns="50800" tIns="50800" rIns="50800" bIns="50800" rtlCol="0" anchor="ctr"/>
            <a:lstStyle/>
            <a:p>
              <a:pPr algn="ctr">
                <a:lnSpc>
                  <a:spcPts val="5599"/>
                </a:lnSpc>
              </a:pPr>
              <a:r>
                <a:rPr lang="en-US" sz="3999">
                  <a:solidFill>
                    <a:srgbClr val="705313">
                      <a:alpha val="80784"/>
                    </a:srgbClr>
                  </a:solidFill>
                  <a:latin typeface="Roboto Condensed"/>
                </a:rPr>
                <a:t>Vân Tiên là một </a:t>
              </a:r>
              <a:r>
                <a:rPr lang="en-US" sz="3999">
                  <a:solidFill>
                    <a:srgbClr val="705313">
                      <a:alpha val="80784"/>
                    </a:srgbClr>
                  </a:solidFill>
                  <a:latin typeface="Roboto Condensed Bold"/>
                </a:rPr>
                <a:t>tráng anh hùng hảo hán</a:t>
              </a:r>
              <a:r>
                <a:rPr lang="en-US" sz="3999">
                  <a:solidFill>
                    <a:srgbClr val="705313">
                      <a:alpha val="80784"/>
                    </a:srgbClr>
                  </a:solidFill>
                  <a:latin typeface="Roboto Condensed"/>
                </a:rPr>
                <a:t>: có tài võ dũng, có khí phách anh hùng, có tấm lòng vì nghĩa quên thân.</a:t>
              </a:r>
            </a:p>
          </p:txBody>
        </p:sp>
      </p:grpSp>
      <p:sp>
        <p:nvSpPr>
          <p:cNvPr id="14" name="Freeform 14"/>
          <p:cNvSpPr/>
          <p:nvPr/>
        </p:nvSpPr>
        <p:spPr>
          <a:xfrm>
            <a:off x="12046474" y="3789565"/>
            <a:ext cx="6241526" cy="6251946"/>
          </a:xfrm>
          <a:custGeom>
            <a:avLst/>
            <a:gdLst/>
            <a:ahLst/>
            <a:cxnLst/>
            <a:rect l="l" t="t" r="r" b="b"/>
            <a:pathLst>
              <a:path w="6241526" h="6251946">
                <a:moveTo>
                  <a:pt x="0" y="0"/>
                </a:moveTo>
                <a:lnTo>
                  <a:pt x="6241526" y="0"/>
                </a:lnTo>
                <a:lnTo>
                  <a:pt x="6241526" y="6251946"/>
                </a:lnTo>
                <a:lnTo>
                  <a:pt x="0" y="6251946"/>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5" name="Freeform 15"/>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6" name="Freeform 16"/>
          <p:cNvSpPr/>
          <p:nvPr/>
        </p:nvSpPr>
        <p:spPr>
          <a:xfrm>
            <a:off x="1261500" y="4095901"/>
            <a:ext cx="1158490" cy="728401"/>
          </a:xfrm>
          <a:custGeom>
            <a:avLst/>
            <a:gdLst/>
            <a:ahLst/>
            <a:cxnLst/>
            <a:rect l="l" t="t" r="r" b="b"/>
            <a:pathLst>
              <a:path w="1158490" h="728401">
                <a:moveTo>
                  <a:pt x="0" y="0"/>
                </a:moveTo>
                <a:lnTo>
                  <a:pt x="1158490" y="0"/>
                </a:lnTo>
                <a:lnTo>
                  <a:pt x="1158490" y="728401"/>
                </a:lnTo>
                <a:lnTo>
                  <a:pt x="0" y="728401"/>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grpSp>
        <p:nvGrpSpPr>
          <p:cNvPr id="17" name="Group 17"/>
          <p:cNvGrpSpPr/>
          <p:nvPr/>
        </p:nvGrpSpPr>
        <p:grpSpPr>
          <a:xfrm>
            <a:off x="6290297" y="686452"/>
            <a:ext cx="5066456" cy="1252805"/>
            <a:chOff x="0" y="0"/>
            <a:chExt cx="1334375" cy="329957"/>
          </a:xfrm>
        </p:grpSpPr>
        <p:sp>
          <p:nvSpPr>
            <p:cNvPr id="18" name="Freeform 18"/>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19" name="TextBox 19"/>
            <p:cNvSpPr txBox="1"/>
            <p:nvPr/>
          </p:nvSpPr>
          <p:spPr>
            <a:xfrm>
              <a:off x="0" y="-76200"/>
              <a:ext cx="1334375" cy="406157"/>
            </a:xfrm>
            <a:prstGeom prst="rect">
              <a:avLst/>
            </a:prstGeom>
          </p:spPr>
          <p:txBody>
            <a:bodyPr lIns="50800" tIns="50800" rIns="50800" bIns="50800" rtlCol="0" anchor="ctr"/>
            <a:lstStyle/>
            <a:p>
              <a:pPr algn="ctr">
                <a:lnSpc>
                  <a:spcPts val="4620"/>
                </a:lnSpc>
              </a:pPr>
              <a:r>
                <a:rPr lang="en-US" sz="3300">
                  <a:solidFill>
                    <a:srgbClr val="575D4D">
                      <a:alpha val="92941"/>
                    </a:srgbClr>
                  </a:solidFill>
                  <a:latin typeface="ThuphapCongthuy"/>
                </a:rPr>
                <a:t>LỤC  VÂN TIÊN </a:t>
              </a:r>
            </a:p>
          </p:txBody>
        </p:sp>
      </p:grpSp>
      <p:sp>
        <p:nvSpPr>
          <p:cNvPr id="20" name="TextBox 20"/>
          <p:cNvSpPr txBox="1"/>
          <p:nvPr/>
        </p:nvSpPr>
        <p:spPr>
          <a:xfrm>
            <a:off x="1261500" y="3126437"/>
            <a:ext cx="11849806" cy="679450"/>
          </a:xfrm>
          <a:prstGeom prst="rect">
            <a:avLst/>
          </a:prstGeom>
        </p:spPr>
        <p:txBody>
          <a:bodyPr lIns="0" tIns="0" rIns="0" bIns="0" rtlCol="0" anchor="t">
            <a:spAutoFit/>
          </a:bodyPr>
          <a:lstStyle/>
          <a:p>
            <a:pPr algn="just">
              <a:lnSpc>
                <a:spcPts val="5599"/>
              </a:lnSpc>
              <a:spcBef>
                <a:spcPct val="0"/>
              </a:spcBef>
            </a:pPr>
            <a:r>
              <a:rPr lang="en-US" sz="3999" dirty="0">
                <a:solidFill>
                  <a:srgbClr val="575D4D"/>
                </a:solidFill>
                <a:latin typeface="Roboto Condensed Bold"/>
              </a:rPr>
              <a:t>- </a:t>
            </a:r>
            <a:r>
              <a:rPr lang="en-US" sz="3999" dirty="0" err="1">
                <a:solidFill>
                  <a:srgbClr val="575D4D"/>
                </a:solidFill>
                <a:latin typeface="Roboto Condensed Bold"/>
              </a:rPr>
              <a:t>Kết</a:t>
            </a:r>
            <a:r>
              <a:rPr lang="en-US" sz="3999" dirty="0">
                <a:solidFill>
                  <a:srgbClr val="575D4D"/>
                </a:solidFill>
                <a:latin typeface="Roboto Condensed Bold"/>
              </a:rPr>
              <a:t> </a:t>
            </a:r>
            <a:r>
              <a:rPr lang="en-US" sz="3999" dirty="0" err="1">
                <a:solidFill>
                  <a:srgbClr val="575D4D"/>
                </a:solidFill>
                <a:latin typeface="Roboto Condensed Bold"/>
              </a:rPr>
              <a:t>quả</a:t>
            </a:r>
            <a:r>
              <a:rPr lang="en-US" sz="3999" dirty="0">
                <a:solidFill>
                  <a:srgbClr val="575D4D"/>
                </a:solidFill>
                <a:latin typeface="Roboto Condensed Bold"/>
              </a:rPr>
              <a:t>: </a:t>
            </a:r>
            <a:r>
              <a:rPr lang="en-US" sz="3999" dirty="0" err="1">
                <a:solidFill>
                  <a:srgbClr val="575D4D"/>
                </a:solidFill>
                <a:latin typeface="Roboto Condensed"/>
              </a:rPr>
              <a:t>bọn</a:t>
            </a:r>
            <a:r>
              <a:rPr lang="en-US" sz="3999" dirty="0">
                <a:solidFill>
                  <a:srgbClr val="575D4D"/>
                </a:solidFill>
                <a:latin typeface="Roboto Condensed"/>
              </a:rPr>
              <a:t> </a:t>
            </a:r>
            <a:r>
              <a:rPr lang="en-US" sz="3999" dirty="0" err="1">
                <a:solidFill>
                  <a:srgbClr val="575D4D"/>
                </a:solidFill>
                <a:latin typeface="Roboto Condensed"/>
              </a:rPr>
              <a:t>cướp</a:t>
            </a:r>
            <a:r>
              <a:rPr lang="en-US" sz="3999" dirty="0">
                <a:solidFill>
                  <a:srgbClr val="575D4D"/>
                </a:solidFill>
                <a:latin typeface="Roboto Condensed"/>
              </a:rPr>
              <a:t> </a:t>
            </a:r>
            <a:r>
              <a:rPr lang="en-US" sz="3999" dirty="0" err="1">
                <a:solidFill>
                  <a:srgbClr val="575D4D"/>
                </a:solidFill>
                <a:latin typeface="Roboto Condensed"/>
              </a:rPr>
              <a:t>bị</a:t>
            </a:r>
            <a:r>
              <a:rPr lang="en-US" sz="3999" dirty="0">
                <a:solidFill>
                  <a:srgbClr val="575D4D"/>
                </a:solidFill>
                <a:latin typeface="Roboto Condensed"/>
              </a:rPr>
              <a:t> </a:t>
            </a:r>
            <a:r>
              <a:rPr lang="en-US" sz="3999" dirty="0" err="1">
                <a:solidFill>
                  <a:srgbClr val="575D4D"/>
                </a:solidFill>
                <a:latin typeface="Roboto Condensed"/>
              </a:rPr>
              <a:t>đánh</a:t>
            </a:r>
            <a:r>
              <a:rPr lang="en-US" sz="3999" dirty="0">
                <a:solidFill>
                  <a:srgbClr val="575D4D"/>
                </a:solidFill>
                <a:latin typeface="Roboto Condensed"/>
              </a:rPr>
              <a:t> tan, </a:t>
            </a:r>
            <a:r>
              <a:rPr lang="en-US" sz="3999" dirty="0" err="1">
                <a:solidFill>
                  <a:srgbClr val="575D4D"/>
                </a:solidFill>
                <a:latin typeface="Roboto Condensed"/>
              </a:rPr>
              <a:t>không</a:t>
            </a:r>
            <a:r>
              <a:rPr lang="en-US" sz="3999" dirty="0">
                <a:solidFill>
                  <a:srgbClr val="575D4D"/>
                </a:solidFill>
                <a:latin typeface="Roboto Condensed"/>
              </a:rPr>
              <a:t> </a:t>
            </a:r>
            <a:r>
              <a:rPr lang="en-US" sz="3999" dirty="0" err="1">
                <a:solidFill>
                  <a:srgbClr val="575D4D"/>
                </a:solidFill>
                <a:latin typeface="Roboto Condensed"/>
              </a:rPr>
              <a:t>kịp</a:t>
            </a:r>
            <a:r>
              <a:rPr lang="en-US" sz="3999" dirty="0">
                <a:solidFill>
                  <a:srgbClr val="575D4D"/>
                </a:solidFill>
                <a:latin typeface="Roboto Condensed"/>
              </a:rPr>
              <a:t> </a:t>
            </a:r>
            <a:r>
              <a:rPr lang="en-US" sz="3999" dirty="0" err="1">
                <a:solidFill>
                  <a:srgbClr val="575D4D"/>
                </a:solidFill>
                <a:latin typeface="Roboto Condensed"/>
              </a:rPr>
              <a:t>trở</a:t>
            </a:r>
            <a:r>
              <a:rPr lang="en-US" sz="3999" dirty="0">
                <a:solidFill>
                  <a:srgbClr val="575D4D"/>
                </a:solidFill>
                <a:latin typeface="Roboto Condensed"/>
              </a:rPr>
              <a:t> </a:t>
            </a:r>
            <a:r>
              <a:rPr lang="en-US" sz="3999" dirty="0" err="1">
                <a:solidFill>
                  <a:srgbClr val="575D4D"/>
                </a:solidFill>
                <a:latin typeface="Roboto Condensed"/>
              </a:rPr>
              <a:t>tay</a:t>
            </a:r>
            <a:r>
              <a:rPr lang="en-US" sz="3999" dirty="0">
                <a:solidFill>
                  <a:srgbClr val="575D4D"/>
                </a:solidFill>
                <a:latin typeface="Roboto Condensed"/>
              </a:rPr>
              <a:t>.</a:t>
            </a:r>
          </a:p>
        </p:txBody>
      </p:sp>
      <p:sp>
        <p:nvSpPr>
          <p:cNvPr id="21" name="TextBox 21"/>
          <p:cNvSpPr txBox="1"/>
          <p:nvPr/>
        </p:nvSpPr>
        <p:spPr>
          <a:xfrm>
            <a:off x="616293" y="184097"/>
            <a:ext cx="3555251" cy="897682"/>
          </a:xfrm>
          <a:prstGeom prst="rect">
            <a:avLst/>
          </a:prstGeom>
        </p:spPr>
        <p:txBody>
          <a:bodyPr wrap="square" lIns="0" tIns="0" rIns="0" bIns="0" rtlCol="0" anchor="t">
            <a:spAutoFit/>
          </a:bodyPr>
          <a:lstStyle/>
          <a:p>
            <a:pPr algn="l">
              <a:lnSpc>
                <a:spcPts val="6997"/>
              </a:lnSpc>
              <a:spcBef>
                <a:spcPct val="0"/>
              </a:spcBef>
            </a:pPr>
            <a:r>
              <a:rPr lang="en-US" sz="6000" dirty="0">
                <a:solidFill>
                  <a:srgbClr val="58604C"/>
                </a:solidFill>
                <a:latin typeface="#9Slide05 SVNStandly" pitchFamily="2" charset="0"/>
              </a:rPr>
              <a:t>c. </a:t>
            </a:r>
            <a:r>
              <a:rPr lang="en-US" sz="6000" dirty="0" err="1">
                <a:solidFill>
                  <a:srgbClr val="58604C"/>
                </a:solidFill>
                <a:latin typeface="#9Slide05 SVNStandly" pitchFamily="2" charset="0"/>
              </a:rPr>
              <a:t>Nhân</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vật</a:t>
            </a:r>
            <a:endParaRPr lang="en-US" sz="6000" dirty="0">
              <a:solidFill>
                <a:srgbClr val="58604C"/>
              </a:solidFill>
              <a:latin typeface="#9Slide05 SVNStandly" pitchFamily="2" charset="0"/>
            </a:endParaRPr>
          </a:p>
        </p:txBody>
      </p:sp>
      <p:sp>
        <p:nvSpPr>
          <p:cNvPr id="22" name="TextBox 22"/>
          <p:cNvSpPr txBox="1"/>
          <p:nvPr/>
        </p:nvSpPr>
        <p:spPr>
          <a:xfrm>
            <a:off x="974310" y="1731423"/>
            <a:ext cx="12510960" cy="1086592"/>
          </a:xfrm>
          <a:prstGeom prst="rect">
            <a:avLst/>
          </a:prstGeom>
        </p:spPr>
        <p:txBody>
          <a:bodyPr lIns="0" tIns="0" rIns="0" bIns="0" rtlCol="0" anchor="t">
            <a:spAutoFit/>
          </a:bodyPr>
          <a:lstStyle/>
          <a:p>
            <a:pPr algn="ctr">
              <a:lnSpc>
                <a:spcPts val="8381"/>
              </a:lnSpc>
              <a:spcBef>
                <a:spcPct val="0"/>
              </a:spcBef>
            </a:pPr>
            <a:r>
              <a:rPr lang="en-US" sz="5986">
                <a:solidFill>
                  <a:srgbClr val="863D3D"/>
                </a:solidFill>
                <a:latin typeface="#9Slide05 IcielSanelma"/>
              </a:rPr>
              <a:t>Ý 1. Lục Vân Tiên người anh hùng đánh cướp cứu dân</a:t>
            </a:r>
          </a:p>
        </p:txBody>
      </p:sp>
      <p:sp>
        <p:nvSpPr>
          <p:cNvPr id="23" name="TextBox 23"/>
          <p:cNvSpPr txBox="1"/>
          <p:nvPr/>
        </p:nvSpPr>
        <p:spPr>
          <a:xfrm>
            <a:off x="2517471" y="4110687"/>
            <a:ext cx="7545652" cy="679450"/>
          </a:xfrm>
          <a:prstGeom prst="rect">
            <a:avLst/>
          </a:prstGeom>
        </p:spPr>
        <p:txBody>
          <a:bodyPr lIns="0" tIns="0" rIns="0" bIns="0" rtlCol="0" anchor="t">
            <a:spAutoFit/>
          </a:bodyPr>
          <a:lstStyle/>
          <a:p>
            <a:pPr algn="ctr">
              <a:lnSpc>
                <a:spcPts val="5599"/>
              </a:lnSpc>
              <a:spcBef>
                <a:spcPct val="0"/>
              </a:spcBef>
            </a:pPr>
            <a:r>
              <a:rPr lang="en-US" sz="3999">
                <a:solidFill>
                  <a:srgbClr val="863D3D"/>
                </a:solidFill>
                <a:latin typeface="Roboto Condensed"/>
              </a:rPr>
              <a:t>Nhân nghĩa bao giờ cũng chiến thắng.</a:t>
            </a:r>
          </a:p>
        </p:txBody>
      </p:sp>
      <p:sp>
        <p:nvSpPr>
          <p:cNvPr id="24" name="TextBox 24"/>
          <p:cNvSpPr txBox="1"/>
          <p:nvPr/>
        </p:nvSpPr>
        <p:spPr>
          <a:xfrm>
            <a:off x="901474" y="5129102"/>
            <a:ext cx="12478952" cy="1384300"/>
          </a:xfrm>
          <a:prstGeom prst="rect">
            <a:avLst/>
          </a:prstGeom>
        </p:spPr>
        <p:txBody>
          <a:bodyPr lIns="0" tIns="0" rIns="0" bIns="0" rtlCol="0" anchor="t">
            <a:spAutoFit/>
          </a:bodyPr>
          <a:lstStyle/>
          <a:p>
            <a:pPr algn="ctr">
              <a:lnSpc>
                <a:spcPts val="5599"/>
              </a:lnSpc>
              <a:spcBef>
                <a:spcPct val="0"/>
              </a:spcBef>
            </a:pPr>
            <a:r>
              <a:rPr lang="en-US" sz="3999" dirty="0">
                <a:solidFill>
                  <a:srgbClr val="575D4D"/>
                </a:solidFill>
                <a:latin typeface="Roboto Condensed Bold"/>
              </a:rPr>
              <a:t>- </a:t>
            </a:r>
            <a:r>
              <a:rPr lang="en-US" sz="3999" dirty="0" err="1">
                <a:solidFill>
                  <a:srgbClr val="575D4D"/>
                </a:solidFill>
                <a:latin typeface="Roboto Condensed Bold"/>
              </a:rPr>
              <a:t>Nghệ</a:t>
            </a:r>
            <a:r>
              <a:rPr lang="en-US" sz="3999" dirty="0">
                <a:solidFill>
                  <a:srgbClr val="575D4D"/>
                </a:solidFill>
                <a:latin typeface="Roboto Condensed Bold"/>
              </a:rPr>
              <a:t> </a:t>
            </a:r>
            <a:r>
              <a:rPr lang="en-US" sz="3999" dirty="0" err="1">
                <a:solidFill>
                  <a:srgbClr val="575D4D"/>
                </a:solidFill>
                <a:latin typeface="Roboto Condensed Bold"/>
              </a:rPr>
              <a:t>thuật</a:t>
            </a:r>
            <a:r>
              <a:rPr lang="en-US" sz="3999" dirty="0">
                <a:solidFill>
                  <a:srgbClr val="575D4D"/>
                </a:solidFill>
                <a:latin typeface="Roboto Condensed Bold"/>
              </a:rPr>
              <a:t>:</a:t>
            </a:r>
            <a:r>
              <a:rPr lang="en-US" sz="3999" dirty="0">
                <a:solidFill>
                  <a:srgbClr val="575D4D"/>
                </a:solidFill>
                <a:latin typeface="Roboto Condensed"/>
              </a:rPr>
              <a:t>  </a:t>
            </a:r>
            <a:r>
              <a:rPr lang="en-US" sz="3999" dirty="0" err="1">
                <a:solidFill>
                  <a:srgbClr val="575D4D"/>
                </a:solidFill>
                <a:latin typeface="Roboto Condensed"/>
              </a:rPr>
              <a:t>tác</a:t>
            </a:r>
            <a:r>
              <a:rPr lang="en-US" sz="3999" dirty="0">
                <a:solidFill>
                  <a:srgbClr val="575D4D"/>
                </a:solidFill>
                <a:latin typeface="Roboto Condensed"/>
              </a:rPr>
              <a:t> </a:t>
            </a:r>
            <a:r>
              <a:rPr lang="en-US" sz="3999" dirty="0" err="1">
                <a:solidFill>
                  <a:srgbClr val="575D4D"/>
                </a:solidFill>
                <a:latin typeface="Roboto Condensed"/>
              </a:rPr>
              <a:t>giả</a:t>
            </a:r>
            <a:r>
              <a:rPr lang="en-US" sz="3999" dirty="0">
                <a:solidFill>
                  <a:srgbClr val="575D4D"/>
                </a:solidFill>
                <a:latin typeface="Roboto Condensed"/>
              </a:rPr>
              <a:t> </a:t>
            </a:r>
            <a:r>
              <a:rPr lang="en-US" sz="3999" dirty="0" err="1">
                <a:solidFill>
                  <a:srgbClr val="575D4D"/>
                </a:solidFill>
                <a:latin typeface="Roboto Condensed"/>
              </a:rPr>
              <a:t>đã</a:t>
            </a:r>
            <a:r>
              <a:rPr lang="en-US" sz="3999" dirty="0">
                <a:solidFill>
                  <a:srgbClr val="575D4D"/>
                </a:solidFill>
                <a:latin typeface="Roboto Condensed"/>
              </a:rPr>
              <a:t> </a:t>
            </a:r>
            <a:r>
              <a:rPr lang="en-US" sz="3999" dirty="0" err="1">
                <a:solidFill>
                  <a:srgbClr val="575D4D"/>
                </a:solidFill>
                <a:latin typeface="Roboto Condensed"/>
              </a:rPr>
              <a:t>xây</a:t>
            </a:r>
            <a:r>
              <a:rPr lang="en-US" sz="3999" dirty="0">
                <a:solidFill>
                  <a:srgbClr val="575D4D"/>
                </a:solidFill>
                <a:latin typeface="Roboto Condensed"/>
              </a:rPr>
              <a:t> </a:t>
            </a:r>
            <a:r>
              <a:rPr lang="en-US" sz="3999" dirty="0" err="1">
                <a:solidFill>
                  <a:srgbClr val="575D4D"/>
                </a:solidFill>
                <a:latin typeface="Roboto Condensed"/>
              </a:rPr>
              <a:t>dựng</a:t>
            </a:r>
            <a:r>
              <a:rPr lang="en-US" sz="3999" dirty="0">
                <a:solidFill>
                  <a:srgbClr val="575D4D"/>
                </a:solidFill>
                <a:latin typeface="Roboto Condensed"/>
              </a:rPr>
              <a:t> </a:t>
            </a:r>
            <a:r>
              <a:rPr lang="en-US" sz="3999" dirty="0" err="1">
                <a:solidFill>
                  <a:srgbClr val="575D4D"/>
                </a:solidFill>
                <a:latin typeface="Roboto Condensed"/>
              </a:rPr>
              <a:t>nhân</a:t>
            </a:r>
            <a:r>
              <a:rPr lang="en-US" sz="3999" dirty="0">
                <a:solidFill>
                  <a:srgbClr val="575D4D"/>
                </a:solidFill>
                <a:latin typeface="Roboto Condensed"/>
              </a:rPr>
              <a:t> </a:t>
            </a:r>
            <a:r>
              <a:rPr lang="en-US" sz="3999" dirty="0" err="1">
                <a:solidFill>
                  <a:srgbClr val="575D4D"/>
                </a:solidFill>
                <a:latin typeface="Roboto Condensed"/>
              </a:rPr>
              <a:t>vật</a:t>
            </a:r>
            <a:r>
              <a:rPr lang="en-US" sz="3999" dirty="0">
                <a:solidFill>
                  <a:srgbClr val="575D4D"/>
                </a:solidFill>
                <a:latin typeface="Roboto Condensed"/>
              </a:rPr>
              <a:t> </a:t>
            </a:r>
            <a:r>
              <a:rPr lang="en-US" sz="3999" dirty="0" err="1">
                <a:solidFill>
                  <a:srgbClr val="575D4D"/>
                </a:solidFill>
                <a:latin typeface="Roboto Condensed"/>
              </a:rPr>
              <a:t>lí</a:t>
            </a:r>
            <a:r>
              <a:rPr lang="en-US" sz="3999" dirty="0">
                <a:solidFill>
                  <a:srgbClr val="575D4D"/>
                </a:solidFill>
                <a:latin typeface="Roboto Condensed"/>
              </a:rPr>
              <a:t> </a:t>
            </a:r>
            <a:r>
              <a:rPr lang="en-US" sz="3999" dirty="0" err="1">
                <a:solidFill>
                  <a:srgbClr val="575D4D"/>
                </a:solidFill>
                <a:latin typeface="Roboto Condensed"/>
              </a:rPr>
              <a:t>tưởng</a:t>
            </a:r>
            <a:r>
              <a:rPr lang="en-US" sz="3999" dirty="0">
                <a:solidFill>
                  <a:srgbClr val="575D4D"/>
                </a:solidFill>
                <a:latin typeface="Roboto Condensed"/>
              </a:rPr>
              <a:t> </a:t>
            </a:r>
            <a:r>
              <a:rPr lang="en-US" sz="3999" dirty="0" err="1">
                <a:solidFill>
                  <a:srgbClr val="575D4D"/>
                </a:solidFill>
                <a:latin typeface="Roboto Condensed"/>
              </a:rPr>
              <a:t>để</a:t>
            </a:r>
            <a:r>
              <a:rPr lang="en-US" sz="3999" dirty="0">
                <a:solidFill>
                  <a:srgbClr val="575D4D"/>
                </a:solidFill>
                <a:latin typeface="Roboto Condensed"/>
              </a:rPr>
              <a:t> </a:t>
            </a:r>
            <a:r>
              <a:rPr lang="en-US" sz="3999" dirty="0" err="1">
                <a:solidFill>
                  <a:srgbClr val="575D4D"/>
                </a:solidFill>
                <a:latin typeface="Roboto Condensed"/>
              </a:rPr>
              <a:t>thể</a:t>
            </a:r>
            <a:r>
              <a:rPr lang="en-US" sz="3999" dirty="0">
                <a:solidFill>
                  <a:srgbClr val="575D4D"/>
                </a:solidFill>
                <a:latin typeface="Roboto Condensed"/>
              </a:rPr>
              <a:t> </a:t>
            </a:r>
            <a:r>
              <a:rPr lang="en-US" sz="3999" dirty="0" err="1">
                <a:solidFill>
                  <a:srgbClr val="575D4D"/>
                </a:solidFill>
                <a:latin typeface="Roboto Condensed"/>
              </a:rPr>
              <a:t>hiện</a:t>
            </a:r>
            <a:r>
              <a:rPr lang="en-US" sz="3999" dirty="0">
                <a:solidFill>
                  <a:srgbClr val="575D4D"/>
                </a:solidFill>
                <a:latin typeface="Roboto Condensed"/>
              </a:rPr>
              <a:t> </a:t>
            </a:r>
            <a:r>
              <a:rPr lang="en-US" sz="3999" dirty="0" err="1">
                <a:solidFill>
                  <a:srgbClr val="575D4D"/>
                </a:solidFill>
                <a:latin typeface="Roboto Condensed"/>
              </a:rPr>
              <a:t>khát</a:t>
            </a:r>
            <a:r>
              <a:rPr lang="en-US" sz="3999" dirty="0">
                <a:solidFill>
                  <a:srgbClr val="575D4D"/>
                </a:solidFill>
                <a:latin typeface="Roboto Condensed"/>
              </a:rPr>
              <a:t> </a:t>
            </a:r>
            <a:r>
              <a:rPr lang="en-US" sz="3999" dirty="0" err="1">
                <a:solidFill>
                  <a:srgbClr val="575D4D"/>
                </a:solidFill>
                <a:latin typeface="Roboto Condensed"/>
              </a:rPr>
              <a:t>vọng</a:t>
            </a:r>
            <a:r>
              <a:rPr lang="en-US" sz="3999" dirty="0">
                <a:solidFill>
                  <a:srgbClr val="575D4D"/>
                </a:solidFill>
                <a:latin typeface="Roboto Condensed"/>
              </a:rPr>
              <a:t> </a:t>
            </a:r>
            <a:r>
              <a:rPr lang="en-US" sz="3999" dirty="0" err="1">
                <a:solidFill>
                  <a:srgbClr val="575D4D"/>
                </a:solidFill>
                <a:latin typeface="Roboto Condensed"/>
              </a:rPr>
              <a:t>nhân</a:t>
            </a:r>
            <a:r>
              <a:rPr lang="en-US" sz="3999" dirty="0">
                <a:solidFill>
                  <a:srgbClr val="575D4D"/>
                </a:solidFill>
                <a:latin typeface="Roboto Condensed"/>
              </a:rPr>
              <a:t> </a:t>
            </a:r>
            <a:r>
              <a:rPr lang="en-US" sz="3999" dirty="0" err="1">
                <a:solidFill>
                  <a:srgbClr val="575D4D"/>
                </a:solidFill>
                <a:latin typeface="Roboto Condensed"/>
              </a:rPr>
              <a:t>dân</a:t>
            </a:r>
            <a:r>
              <a:rPr lang="en-US" sz="3999" dirty="0">
                <a:solidFill>
                  <a:srgbClr val="575D4D"/>
                </a:solidFill>
                <a:latin typeface="Roboto Condensed"/>
              </a:rPr>
              <a:t>:  </a:t>
            </a:r>
            <a:r>
              <a:rPr lang="en-US" sz="3999" dirty="0" err="1">
                <a:solidFill>
                  <a:srgbClr val="575D4D"/>
                </a:solidFill>
                <a:latin typeface="Roboto Condensed"/>
              </a:rPr>
              <a:t>nhân</a:t>
            </a:r>
            <a:r>
              <a:rPr lang="en-US" sz="3999" dirty="0">
                <a:solidFill>
                  <a:srgbClr val="575D4D"/>
                </a:solidFill>
                <a:latin typeface="Roboto Condensed"/>
              </a:rPr>
              <a:t> </a:t>
            </a:r>
            <a:r>
              <a:rPr lang="en-US" sz="3999" dirty="0" err="1">
                <a:solidFill>
                  <a:srgbClr val="575D4D"/>
                </a:solidFill>
                <a:latin typeface="Roboto Condensed"/>
              </a:rPr>
              <a:t>nghĩa</a:t>
            </a:r>
            <a:r>
              <a:rPr lang="en-US" sz="3999" dirty="0">
                <a:solidFill>
                  <a:srgbClr val="575D4D"/>
                </a:solidFill>
                <a:latin typeface="Roboto Condensed"/>
              </a:rPr>
              <a:t> </a:t>
            </a:r>
            <a:r>
              <a:rPr lang="en-US" sz="3999" dirty="0" err="1">
                <a:solidFill>
                  <a:srgbClr val="575D4D"/>
                </a:solidFill>
                <a:latin typeface="Roboto Condensed"/>
              </a:rPr>
              <a:t>thắng</a:t>
            </a:r>
            <a:r>
              <a:rPr lang="en-US" sz="3999" dirty="0">
                <a:solidFill>
                  <a:srgbClr val="575D4D"/>
                </a:solidFill>
                <a:latin typeface="Roboto Condensed"/>
              </a:rPr>
              <a:t> hung </a:t>
            </a:r>
            <a:r>
              <a:rPr lang="en-US" sz="3999" dirty="0" err="1">
                <a:solidFill>
                  <a:srgbClr val="575D4D"/>
                </a:solidFill>
                <a:latin typeface="Roboto Condensed"/>
              </a:rPr>
              <a:t>tàn</a:t>
            </a:r>
            <a:r>
              <a:rPr lang="en-US" sz="3999" dirty="0">
                <a:solidFill>
                  <a:srgbClr val="575D4D"/>
                </a:solidFill>
                <a:latin typeface="Roboto Condensed"/>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barn(inVertic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barn(inVertical)">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3">
              <a:alphaModFix amt="85000"/>
            </a:blip>
            <a:stretch>
              <a:fillRect t="-22832" r="-1421"/>
            </a:stretch>
          </a:blipFill>
        </p:spPr>
      </p:sp>
      <p:grpSp>
        <p:nvGrpSpPr>
          <p:cNvPr id="4" name="Group 4"/>
          <p:cNvGrpSpPr/>
          <p:nvPr/>
        </p:nvGrpSpPr>
        <p:grpSpPr>
          <a:xfrm>
            <a:off x="-640950" y="0"/>
            <a:ext cx="18928950" cy="11844700"/>
            <a:chOff x="0" y="0"/>
            <a:chExt cx="4985402" cy="3119592"/>
          </a:xfrm>
        </p:grpSpPr>
        <p:sp>
          <p:nvSpPr>
            <p:cNvPr id="5" name="Freeform 5"/>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54902"/>
              </a:srgbClr>
            </a:solidFill>
          </p:spPr>
        </p:sp>
        <p:sp>
          <p:nvSpPr>
            <p:cNvPr id="6" name="TextBox 6"/>
            <p:cNvSpPr txBox="1"/>
            <p:nvPr/>
          </p:nvSpPr>
          <p:spPr>
            <a:xfrm>
              <a:off x="0" y="-38100"/>
              <a:ext cx="4985402" cy="3157692"/>
            </a:xfrm>
            <a:prstGeom prst="rect">
              <a:avLst/>
            </a:prstGeom>
          </p:spPr>
          <p:txBody>
            <a:bodyPr lIns="50800" tIns="50800" rIns="50800" bIns="50800" rtlCol="0" anchor="ctr"/>
            <a:lstStyle/>
            <a:p>
              <a:pPr algn="ctr">
                <a:lnSpc>
                  <a:spcPts val="2659"/>
                </a:lnSpc>
              </a:pPr>
              <a:endParaRPr sz="3600"/>
            </a:p>
          </p:txBody>
        </p:sp>
      </p:grpSp>
      <p:sp>
        <p:nvSpPr>
          <p:cNvPr id="7" name="Freeform 7"/>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4">
              <a:alphaModFix amt="58000"/>
              <a:extLst>
                <a:ext uri="{96DAC541-7B7A-43D3-8B79-37D633B846F1}">
                  <asvg:svgBlip xmlns:asvg="http://schemas.microsoft.com/office/drawing/2016/SVG/main" xmlns="" r:embed="rId5"/>
                </a:ext>
              </a:extLst>
            </a:blip>
            <a:stretch>
              <a:fillRect/>
            </a:stretch>
          </a:blipFill>
        </p:spPr>
      </p:sp>
      <p:sp>
        <p:nvSpPr>
          <p:cNvPr id="8" name="Freeform 8"/>
          <p:cNvSpPr/>
          <p:nvPr/>
        </p:nvSpPr>
        <p:spPr>
          <a:xfrm>
            <a:off x="14219652" y="4460101"/>
            <a:ext cx="4068348" cy="5266471"/>
          </a:xfrm>
          <a:custGeom>
            <a:avLst/>
            <a:gdLst/>
            <a:ahLst/>
            <a:cxnLst/>
            <a:rect l="l" t="t" r="r" b="b"/>
            <a:pathLst>
              <a:path w="4068348" h="5266471">
                <a:moveTo>
                  <a:pt x="0" y="0"/>
                </a:moveTo>
                <a:lnTo>
                  <a:pt x="4068348" y="0"/>
                </a:lnTo>
                <a:lnTo>
                  <a:pt x="4068348" y="5266471"/>
                </a:lnTo>
                <a:lnTo>
                  <a:pt x="0" y="5266471"/>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9" name="Freeform 9"/>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8"/>
            <a:stretch>
              <a:fillRect/>
            </a:stretch>
          </a:blipFill>
        </p:spPr>
      </p:sp>
      <p:sp>
        <p:nvSpPr>
          <p:cNvPr id="10" name="Freeform 10"/>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9">
              <a:alphaModFix amt="79000"/>
              <a:extLst>
                <a:ext uri="{96DAC541-7B7A-43D3-8B79-37D633B846F1}">
                  <asvg:svgBlip xmlns:asvg="http://schemas.microsoft.com/office/drawing/2016/SVG/main" xmlns="" r:embed="rId10"/>
                </a:ext>
              </a:extLst>
            </a:blip>
            <a:stretch>
              <a:fillRect/>
            </a:stretch>
          </a:blipFill>
        </p:spPr>
      </p:sp>
      <p:sp>
        <p:nvSpPr>
          <p:cNvPr id="11" name="Freeform 11"/>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9">
              <a:alphaModFix amt="79000"/>
              <a:extLst>
                <a:ext uri="{96DAC541-7B7A-43D3-8B79-37D633B846F1}">
                  <asvg:svgBlip xmlns:asvg="http://schemas.microsoft.com/office/drawing/2016/SVG/main" xmlns="" r:embed="rId10"/>
                </a:ext>
              </a:extLst>
            </a:blip>
            <a:stretch>
              <a:fillRect/>
            </a:stretch>
          </a:blipFill>
        </p:spPr>
      </p:sp>
      <p:grpSp>
        <p:nvGrpSpPr>
          <p:cNvPr id="12" name="Group 12"/>
          <p:cNvGrpSpPr/>
          <p:nvPr/>
        </p:nvGrpSpPr>
        <p:grpSpPr>
          <a:xfrm>
            <a:off x="6610772" y="826711"/>
            <a:ext cx="5066456" cy="1252805"/>
            <a:chOff x="0" y="0"/>
            <a:chExt cx="1334375" cy="329957"/>
          </a:xfrm>
        </p:grpSpPr>
        <p:sp>
          <p:nvSpPr>
            <p:cNvPr id="13" name="Freeform 13"/>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14" name="TextBox 14"/>
            <p:cNvSpPr txBox="1"/>
            <p:nvPr/>
          </p:nvSpPr>
          <p:spPr>
            <a:xfrm>
              <a:off x="0" y="-76200"/>
              <a:ext cx="1334375" cy="406157"/>
            </a:xfrm>
            <a:prstGeom prst="rect">
              <a:avLst/>
            </a:prstGeom>
          </p:spPr>
          <p:txBody>
            <a:bodyPr lIns="50800" tIns="50800" rIns="50800" bIns="50800" rtlCol="0" anchor="ctr"/>
            <a:lstStyle/>
            <a:p>
              <a:pPr algn="ctr">
                <a:lnSpc>
                  <a:spcPts val="4620"/>
                </a:lnSpc>
              </a:pPr>
              <a:r>
                <a:rPr lang="en-US" sz="3300">
                  <a:solidFill>
                    <a:srgbClr val="575D4D">
                      <a:alpha val="92941"/>
                    </a:srgbClr>
                  </a:solidFill>
                  <a:latin typeface="ThuphapCongthuy"/>
                </a:rPr>
                <a:t>LỤC  VÂN TIÊN </a:t>
              </a:r>
            </a:p>
          </p:txBody>
        </p:sp>
      </p:grpSp>
      <p:sp>
        <p:nvSpPr>
          <p:cNvPr id="15" name="Freeform 15"/>
          <p:cNvSpPr/>
          <p:nvPr/>
        </p:nvSpPr>
        <p:spPr>
          <a:xfrm>
            <a:off x="146397" y="4921783"/>
            <a:ext cx="3306315" cy="5365217"/>
          </a:xfrm>
          <a:custGeom>
            <a:avLst/>
            <a:gdLst/>
            <a:ahLst/>
            <a:cxnLst/>
            <a:rect l="l" t="t" r="r" b="b"/>
            <a:pathLst>
              <a:path w="3306315" h="5365217">
                <a:moveTo>
                  <a:pt x="0" y="0"/>
                </a:moveTo>
                <a:lnTo>
                  <a:pt x="3306315" y="0"/>
                </a:lnTo>
                <a:lnTo>
                  <a:pt x="3306315" y="5365217"/>
                </a:lnTo>
                <a:lnTo>
                  <a:pt x="0" y="536521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6" name="TextBox 16"/>
          <p:cNvSpPr txBox="1"/>
          <p:nvPr/>
        </p:nvSpPr>
        <p:spPr>
          <a:xfrm>
            <a:off x="682255" y="335594"/>
            <a:ext cx="3809764" cy="950260"/>
          </a:xfrm>
          <a:prstGeom prst="rect">
            <a:avLst/>
          </a:prstGeom>
        </p:spPr>
        <p:txBody>
          <a:bodyPr wrap="square" lIns="0" tIns="0" rIns="0" bIns="0" rtlCol="0" anchor="t">
            <a:spAutoFit/>
          </a:bodyPr>
          <a:lstStyle/>
          <a:p>
            <a:pPr algn="l">
              <a:lnSpc>
                <a:spcPts val="6997"/>
              </a:lnSpc>
              <a:spcBef>
                <a:spcPct val="0"/>
              </a:spcBef>
            </a:pPr>
            <a:r>
              <a:rPr lang="en-US" sz="7200" dirty="0">
                <a:solidFill>
                  <a:srgbClr val="58604C"/>
                </a:solidFill>
                <a:latin typeface="#9Slide05 SVNStandly" pitchFamily="2" charset="0"/>
              </a:rPr>
              <a:t>c. </a:t>
            </a:r>
            <a:r>
              <a:rPr lang="en-US" sz="7200" dirty="0" err="1">
                <a:solidFill>
                  <a:srgbClr val="58604C"/>
                </a:solidFill>
                <a:latin typeface="#9Slide05 SVNStandly" pitchFamily="2" charset="0"/>
              </a:rPr>
              <a:t>Nhân</a:t>
            </a:r>
            <a:r>
              <a:rPr lang="en-US" sz="7200" dirty="0">
                <a:solidFill>
                  <a:srgbClr val="58604C"/>
                </a:solidFill>
                <a:latin typeface="#9Slide05 SVNStandly" pitchFamily="2" charset="0"/>
              </a:rPr>
              <a:t> </a:t>
            </a:r>
            <a:r>
              <a:rPr lang="en-US" sz="7200" dirty="0" err="1">
                <a:solidFill>
                  <a:srgbClr val="58604C"/>
                </a:solidFill>
                <a:latin typeface="#9Slide05 SVNStandly" pitchFamily="2" charset="0"/>
              </a:rPr>
              <a:t>vật</a:t>
            </a:r>
            <a:endParaRPr lang="en-US" sz="7200" dirty="0">
              <a:solidFill>
                <a:srgbClr val="58604C"/>
              </a:solidFill>
              <a:latin typeface="#9Slide05 SVNStandly" pitchFamily="2" charset="0"/>
            </a:endParaRPr>
          </a:p>
        </p:txBody>
      </p:sp>
      <p:sp>
        <p:nvSpPr>
          <p:cNvPr id="17" name="TextBox 17"/>
          <p:cNvSpPr txBox="1"/>
          <p:nvPr/>
        </p:nvSpPr>
        <p:spPr>
          <a:xfrm>
            <a:off x="209223" y="1935549"/>
            <a:ext cx="17932379" cy="1086592"/>
          </a:xfrm>
          <a:prstGeom prst="rect">
            <a:avLst/>
          </a:prstGeom>
        </p:spPr>
        <p:txBody>
          <a:bodyPr lIns="0" tIns="0" rIns="0" bIns="0" rtlCol="0" anchor="t">
            <a:spAutoFit/>
          </a:bodyPr>
          <a:lstStyle/>
          <a:p>
            <a:pPr algn="ctr">
              <a:lnSpc>
                <a:spcPts val="8381"/>
              </a:lnSpc>
              <a:spcBef>
                <a:spcPct val="0"/>
              </a:spcBef>
            </a:pPr>
            <a:r>
              <a:rPr lang="en-US" sz="5986" dirty="0">
                <a:solidFill>
                  <a:srgbClr val="863D3D"/>
                </a:solidFill>
                <a:latin typeface="#9Slide05 IcielSanelma"/>
              </a:rPr>
              <a:t>Ý 2. </a:t>
            </a:r>
            <a:r>
              <a:rPr lang="en-US" sz="5986" dirty="0" err="1">
                <a:solidFill>
                  <a:srgbClr val="863D3D"/>
                </a:solidFill>
                <a:latin typeface="#9Slide05 IcielSanelma"/>
              </a:rPr>
              <a:t>Lục</a:t>
            </a:r>
            <a:r>
              <a:rPr lang="en-US" sz="5986" dirty="0">
                <a:solidFill>
                  <a:srgbClr val="863D3D"/>
                </a:solidFill>
                <a:latin typeface="#9Slide05 IcielSanelma"/>
              </a:rPr>
              <a:t> </a:t>
            </a:r>
            <a:r>
              <a:rPr lang="en-US" sz="5986" dirty="0" err="1">
                <a:solidFill>
                  <a:srgbClr val="863D3D"/>
                </a:solidFill>
                <a:latin typeface="#9Slide05 IcielSanelma"/>
              </a:rPr>
              <a:t>Vân</a:t>
            </a:r>
            <a:r>
              <a:rPr lang="en-US" sz="5986" dirty="0">
                <a:solidFill>
                  <a:srgbClr val="863D3D"/>
                </a:solidFill>
                <a:latin typeface="#9Slide05 IcielSanelma"/>
              </a:rPr>
              <a:t> </a:t>
            </a:r>
            <a:r>
              <a:rPr lang="en-US" sz="5986" dirty="0" err="1">
                <a:solidFill>
                  <a:srgbClr val="863D3D"/>
                </a:solidFill>
                <a:latin typeface="#9Slide05 IcielSanelma"/>
              </a:rPr>
              <a:t>Tiên</a:t>
            </a:r>
            <a:r>
              <a:rPr lang="en-US" sz="5986" dirty="0">
                <a:solidFill>
                  <a:srgbClr val="863D3D"/>
                </a:solidFill>
                <a:latin typeface="#9Slide05 IcielSanelma"/>
              </a:rPr>
              <a:t> </a:t>
            </a:r>
            <a:r>
              <a:rPr lang="en-US" sz="5986" dirty="0" err="1">
                <a:solidFill>
                  <a:srgbClr val="863D3D"/>
                </a:solidFill>
                <a:latin typeface="#9Slide05 IcielSanelma"/>
              </a:rPr>
              <a:t>người</a:t>
            </a:r>
            <a:r>
              <a:rPr lang="en-US" sz="5986" dirty="0">
                <a:solidFill>
                  <a:srgbClr val="863D3D"/>
                </a:solidFill>
                <a:latin typeface="#9Slide05 IcielSanelma"/>
              </a:rPr>
              <a:t> </a:t>
            </a:r>
            <a:r>
              <a:rPr lang="en-US" sz="5986" dirty="0" err="1">
                <a:solidFill>
                  <a:srgbClr val="863D3D"/>
                </a:solidFill>
                <a:latin typeface="#9Slide05 IcielSanelma"/>
              </a:rPr>
              <a:t>anh</a:t>
            </a:r>
            <a:r>
              <a:rPr lang="en-US" sz="5986" dirty="0">
                <a:solidFill>
                  <a:srgbClr val="863D3D"/>
                </a:solidFill>
                <a:latin typeface="#9Slide05 IcielSanelma"/>
              </a:rPr>
              <a:t> </a:t>
            </a:r>
            <a:r>
              <a:rPr lang="en-US" sz="5986" dirty="0" err="1">
                <a:solidFill>
                  <a:srgbClr val="863D3D"/>
                </a:solidFill>
                <a:latin typeface="#9Slide05 IcielSanelma"/>
              </a:rPr>
              <a:t>hùng</a:t>
            </a:r>
            <a:r>
              <a:rPr lang="en-US" sz="5986" dirty="0">
                <a:solidFill>
                  <a:srgbClr val="863D3D"/>
                </a:solidFill>
                <a:latin typeface="#9Slide05 IcielSanelma"/>
              </a:rPr>
              <a:t> </a:t>
            </a:r>
            <a:r>
              <a:rPr lang="en-US" sz="5986" dirty="0" err="1">
                <a:solidFill>
                  <a:srgbClr val="863D3D"/>
                </a:solidFill>
                <a:latin typeface="#9Slide05 IcielSanelma"/>
              </a:rPr>
              <a:t>trọng</a:t>
            </a:r>
            <a:r>
              <a:rPr lang="en-US" sz="5986" dirty="0">
                <a:solidFill>
                  <a:srgbClr val="863D3D"/>
                </a:solidFill>
                <a:latin typeface="#9Slide05 IcielSanelma"/>
              </a:rPr>
              <a:t> </a:t>
            </a:r>
            <a:r>
              <a:rPr lang="en-US" sz="5986" dirty="0" err="1">
                <a:solidFill>
                  <a:srgbClr val="863D3D"/>
                </a:solidFill>
                <a:latin typeface="#9Slide05 IcielSanelma"/>
              </a:rPr>
              <a:t>nghĩa</a:t>
            </a:r>
            <a:r>
              <a:rPr lang="en-US" sz="5986" dirty="0">
                <a:solidFill>
                  <a:srgbClr val="863D3D"/>
                </a:solidFill>
                <a:latin typeface="#9Slide05 IcielSanelma"/>
              </a:rPr>
              <a:t> </a:t>
            </a:r>
            <a:r>
              <a:rPr lang="en-US" sz="5986" dirty="0" err="1">
                <a:solidFill>
                  <a:srgbClr val="863D3D"/>
                </a:solidFill>
                <a:latin typeface="#9Slide05 IcielSanelma"/>
              </a:rPr>
              <a:t>khinh</a:t>
            </a:r>
            <a:r>
              <a:rPr lang="en-US" sz="5986" dirty="0">
                <a:solidFill>
                  <a:srgbClr val="863D3D"/>
                </a:solidFill>
                <a:latin typeface="#9Slide05 IcielSanelma"/>
              </a:rPr>
              <a:t> </a:t>
            </a:r>
            <a:r>
              <a:rPr lang="en-US" sz="5986" dirty="0" err="1">
                <a:solidFill>
                  <a:srgbClr val="863D3D"/>
                </a:solidFill>
                <a:latin typeface="#9Slide05 IcielSanelma"/>
              </a:rPr>
              <a:t>tài</a:t>
            </a:r>
            <a:r>
              <a:rPr lang="en-US" sz="5986" dirty="0">
                <a:solidFill>
                  <a:srgbClr val="863D3D"/>
                </a:solidFill>
                <a:latin typeface="#9Slide05 IcielSanelma"/>
              </a:rPr>
              <a:t>, </a:t>
            </a:r>
            <a:r>
              <a:rPr lang="en-US" sz="5986" dirty="0" err="1">
                <a:solidFill>
                  <a:srgbClr val="863D3D"/>
                </a:solidFill>
                <a:latin typeface="#9Slide05 IcielSanelma"/>
              </a:rPr>
              <a:t>ân</a:t>
            </a:r>
            <a:r>
              <a:rPr lang="en-US" sz="5986" dirty="0">
                <a:solidFill>
                  <a:srgbClr val="863D3D"/>
                </a:solidFill>
                <a:latin typeface="#9Slide05 IcielSanelma"/>
              </a:rPr>
              <a:t> </a:t>
            </a:r>
            <a:r>
              <a:rPr lang="en-US" sz="5986" dirty="0" err="1">
                <a:solidFill>
                  <a:srgbClr val="863D3D"/>
                </a:solidFill>
                <a:latin typeface="#9Slide05 IcielSanelma"/>
              </a:rPr>
              <a:t>cần</a:t>
            </a:r>
            <a:r>
              <a:rPr lang="en-US" sz="5986" dirty="0">
                <a:solidFill>
                  <a:srgbClr val="863D3D"/>
                </a:solidFill>
                <a:latin typeface="#9Slide05 IcielSanelma"/>
              </a:rPr>
              <a:t> chu </a:t>
            </a:r>
            <a:r>
              <a:rPr lang="en-US" sz="5986" dirty="0" err="1">
                <a:solidFill>
                  <a:srgbClr val="863D3D"/>
                </a:solidFill>
                <a:latin typeface="#9Slide05 IcielSanelma"/>
              </a:rPr>
              <a:t>đáo</a:t>
            </a:r>
            <a:endParaRPr lang="en-US" sz="5986" dirty="0">
              <a:solidFill>
                <a:srgbClr val="863D3D"/>
              </a:solidFill>
              <a:latin typeface="#9Slide05 IcielSanelma"/>
            </a:endParaRPr>
          </a:p>
        </p:txBody>
      </p:sp>
      <p:sp>
        <p:nvSpPr>
          <p:cNvPr id="18" name="TextBox 18"/>
          <p:cNvSpPr txBox="1"/>
          <p:nvPr/>
        </p:nvSpPr>
        <p:spPr>
          <a:xfrm>
            <a:off x="3102605" y="4231815"/>
            <a:ext cx="11441841" cy="2352942"/>
          </a:xfrm>
          <a:prstGeom prst="rect">
            <a:avLst/>
          </a:prstGeom>
        </p:spPr>
        <p:txBody>
          <a:bodyPr lIns="0" tIns="0" rIns="0" bIns="0" rtlCol="0" anchor="t">
            <a:spAutoFit/>
          </a:bodyPr>
          <a:lstStyle/>
          <a:p>
            <a:pPr algn="ctr">
              <a:lnSpc>
                <a:spcPts val="6285"/>
              </a:lnSpc>
              <a:spcBef>
                <a:spcPct val="0"/>
              </a:spcBef>
            </a:pPr>
            <a:r>
              <a:rPr lang="en-US" sz="4489" dirty="0">
                <a:solidFill>
                  <a:srgbClr val="000000"/>
                </a:solidFill>
                <a:latin typeface="Roboto Condensed"/>
              </a:rPr>
              <a:t>- Sau </a:t>
            </a:r>
            <a:r>
              <a:rPr lang="en-US" sz="4489" dirty="0" err="1">
                <a:solidFill>
                  <a:srgbClr val="000000"/>
                </a:solidFill>
                <a:latin typeface="Roboto Condensed"/>
              </a:rPr>
              <a:t>khi</a:t>
            </a:r>
            <a:r>
              <a:rPr lang="en-US" sz="4489" dirty="0">
                <a:solidFill>
                  <a:srgbClr val="000000"/>
                </a:solidFill>
                <a:latin typeface="Roboto Condensed"/>
              </a:rPr>
              <a:t> </a:t>
            </a:r>
            <a:r>
              <a:rPr lang="en-US" sz="4489" dirty="0" err="1">
                <a:solidFill>
                  <a:srgbClr val="000000"/>
                </a:solidFill>
                <a:latin typeface="Roboto Condensed"/>
              </a:rPr>
              <a:t>đánh</a:t>
            </a:r>
            <a:r>
              <a:rPr lang="en-US" sz="4489" dirty="0">
                <a:solidFill>
                  <a:srgbClr val="000000"/>
                </a:solidFill>
                <a:latin typeface="Roboto Condensed"/>
              </a:rPr>
              <a:t> </a:t>
            </a:r>
            <a:r>
              <a:rPr lang="en-US" sz="4489" dirty="0" err="1">
                <a:solidFill>
                  <a:srgbClr val="000000"/>
                </a:solidFill>
                <a:latin typeface="Roboto Condensed"/>
              </a:rPr>
              <a:t>cướp</a:t>
            </a:r>
            <a:r>
              <a:rPr lang="en-US" sz="4489" dirty="0">
                <a:solidFill>
                  <a:srgbClr val="000000"/>
                </a:solidFill>
                <a:latin typeface="Roboto Condensed"/>
              </a:rPr>
              <a:t>, </a:t>
            </a:r>
            <a:r>
              <a:rPr lang="en-US" sz="4489" dirty="0" err="1">
                <a:solidFill>
                  <a:srgbClr val="000000"/>
                </a:solidFill>
                <a:latin typeface="Roboto Condensed"/>
              </a:rPr>
              <a:t>Lục</a:t>
            </a:r>
            <a:r>
              <a:rPr lang="en-US" sz="4489" dirty="0">
                <a:solidFill>
                  <a:srgbClr val="000000"/>
                </a:solidFill>
                <a:latin typeface="Roboto Condensed"/>
              </a:rPr>
              <a:t> </a:t>
            </a:r>
            <a:r>
              <a:rPr lang="en-US" sz="4489" dirty="0" err="1">
                <a:solidFill>
                  <a:srgbClr val="000000"/>
                </a:solidFill>
                <a:latin typeface="Roboto Condensed"/>
              </a:rPr>
              <a:t>Vân</a:t>
            </a:r>
            <a:r>
              <a:rPr lang="en-US" sz="4489" dirty="0">
                <a:solidFill>
                  <a:srgbClr val="000000"/>
                </a:solidFill>
                <a:latin typeface="Roboto Condensed"/>
              </a:rPr>
              <a:t> </a:t>
            </a:r>
            <a:r>
              <a:rPr lang="en-US" sz="4489" dirty="0" err="1">
                <a:solidFill>
                  <a:srgbClr val="000000"/>
                </a:solidFill>
                <a:latin typeface="Roboto Condensed"/>
              </a:rPr>
              <a:t>Tiên</a:t>
            </a:r>
            <a:r>
              <a:rPr lang="en-US" sz="4489" dirty="0">
                <a:solidFill>
                  <a:srgbClr val="000000"/>
                </a:solidFill>
                <a:latin typeface="Roboto Condensed"/>
              </a:rPr>
              <a:t> </a:t>
            </a:r>
            <a:r>
              <a:rPr lang="en-US" sz="4489" dirty="0" err="1">
                <a:solidFill>
                  <a:srgbClr val="000000"/>
                </a:solidFill>
                <a:latin typeface="Roboto Condensed"/>
              </a:rPr>
              <a:t>ân</a:t>
            </a:r>
            <a:r>
              <a:rPr lang="en-US" sz="4489" dirty="0">
                <a:solidFill>
                  <a:srgbClr val="000000"/>
                </a:solidFill>
                <a:latin typeface="Roboto Condensed"/>
              </a:rPr>
              <a:t> </a:t>
            </a:r>
            <a:r>
              <a:rPr lang="en-US" sz="4489" dirty="0" err="1">
                <a:solidFill>
                  <a:srgbClr val="000000"/>
                </a:solidFill>
                <a:latin typeface="Roboto Condensed"/>
              </a:rPr>
              <a:t>cần</a:t>
            </a:r>
            <a:r>
              <a:rPr lang="en-US" sz="4489" dirty="0">
                <a:solidFill>
                  <a:srgbClr val="000000"/>
                </a:solidFill>
                <a:latin typeface="Roboto Condensed"/>
              </a:rPr>
              <a:t> </a:t>
            </a:r>
            <a:r>
              <a:rPr lang="en-US" sz="4489" dirty="0" err="1">
                <a:solidFill>
                  <a:srgbClr val="000000"/>
                </a:solidFill>
                <a:latin typeface="Roboto Condensed"/>
              </a:rPr>
              <a:t>hỏi</a:t>
            </a:r>
            <a:r>
              <a:rPr lang="en-US" sz="4489" dirty="0">
                <a:solidFill>
                  <a:srgbClr val="000000"/>
                </a:solidFill>
                <a:latin typeface="Roboto Condensed"/>
              </a:rPr>
              <a:t> </a:t>
            </a:r>
            <a:r>
              <a:rPr lang="en-US" sz="4489" dirty="0" err="1">
                <a:solidFill>
                  <a:srgbClr val="000000"/>
                </a:solidFill>
                <a:latin typeface="Roboto Condensed"/>
              </a:rPr>
              <a:t>han</a:t>
            </a:r>
            <a:r>
              <a:rPr lang="en-US" sz="4489" dirty="0">
                <a:solidFill>
                  <a:srgbClr val="000000"/>
                </a:solidFill>
                <a:latin typeface="Roboto Condensed"/>
              </a:rPr>
              <a:t> </a:t>
            </a:r>
            <a:r>
              <a:rPr lang="en-US" sz="4489" dirty="0" err="1">
                <a:solidFill>
                  <a:srgbClr val="000000"/>
                </a:solidFill>
                <a:latin typeface="Roboto Condensed"/>
              </a:rPr>
              <a:t>người</a:t>
            </a:r>
            <a:r>
              <a:rPr lang="en-US" sz="4489" dirty="0">
                <a:solidFill>
                  <a:srgbClr val="000000"/>
                </a:solidFill>
                <a:latin typeface="Roboto Condensed"/>
              </a:rPr>
              <a:t> </a:t>
            </a:r>
            <a:r>
              <a:rPr lang="en-US" sz="4489" dirty="0" err="1">
                <a:solidFill>
                  <a:srgbClr val="000000"/>
                </a:solidFill>
                <a:latin typeface="Roboto Condensed"/>
              </a:rPr>
              <a:t>gặp</a:t>
            </a:r>
            <a:r>
              <a:rPr lang="en-US" sz="4489" dirty="0">
                <a:solidFill>
                  <a:srgbClr val="000000"/>
                </a:solidFill>
                <a:latin typeface="Roboto Condensed"/>
              </a:rPr>
              <a:t> </a:t>
            </a:r>
            <a:r>
              <a:rPr lang="en-US" sz="4489" dirty="0" err="1">
                <a:solidFill>
                  <a:srgbClr val="000000"/>
                </a:solidFill>
                <a:latin typeface="Roboto Condensed"/>
              </a:rPr>
              <a:t>nạn</a:t>
            </a:r>
            <a:r>
              <a:rPr lang="en-US" sz="4489" dirty="0">
                <a:solidFill>
                  <a:srgbClr val="000000"/>
                </a:solidFill>
                <a:latin typeface="Roboto Condensed"/>
              </a:rPr>
              <a:t>: </a:t>
            </a:r>
            <a:r>
              <a:rPr lang="en-US" sz="4489" dirty="0" err="1">
                <a:solidFill>
                  <a:srgbClr val="000000"/>
                </a:solidFill>
                <a:latin typeface="Roboto Condensed"/>
              </a:rPr>
              <a:t>Hỏi</a:t>
            </a:r>
            <a:r>
              <a:rPr lang="en-US" sz="4489" dirty="0">
                <a:solidFill>
                  <a:srgbClr val="000000"/>
                </a:solidFill>
                <a:latin typeface="Roboto Condensed"/>
              </a:rPr>
              <a:t>:</a:t>
            </a:r>
            <a:r>
              <a:rPr lang="en-US" sz="4489" dirty="0">
                <a:solidFill>
                  <a:srgbClr val="705313"/>
                </a:solidFill>
                <a:latin typeface="Roboto Condensed Italics"/>
              </a:rPr>
              <a:t> “Ai than </a:t>
            </a:r>
            <a:r>
              <a:rPr lang="en-US" sz="4489" dirty="0" err="1">
                <a:solidFill>
                  <a:srgbClr val="705313"/>
                </a:solidFill>
                <a:latin typeface="Roboto Condensed Italics"/>
              </a:rPr>
              <a:t>khóc</a:t>
            </a:r>
            <a:r>
              <a:rPr lang="en-US" sz="4489" dirty="0">
                <a:solidFill>
                  <a:srgbClr val="705313"/>
                </a:solidFill>
                <a:latin typeface="Roboto Condensed Italics"/>
              </a:rPr>
              <a:t> ở </a:t>
            </a:r>
            <a:r>
              <a:rPr lang="en-US" sz="4489" dirty="0" err="1">
                <a:solidFill>
                  <a:srgbClr val="705313"/>
                </a:solidFill>
                <a:latin typeface="Roboto Condensed Italics"/>
              </a:rPr>
              <a:t>trong</a:t>
            </a:r>
            <a:r>
              <a:rPr lang="en-US" sz="4489" dirty="0">
                <a:solidFill>
                  <a:srgbClr val="705313"/>
                </a:solidFill>
                <a:latin typeface="Roboto Condensed Italics"/>
              </a:rPr>
              <a:t> </a:t>
            </a:r>
            <a:r>
              <a:rPr lang="en-US" sz="4489" dirty="0" err="1">
                <a:solidFill>
                  <a:srgbClr val="705313"/>
                </a:solidFill>
                <a:latin typeface="Roboto Condensed Italics"/>
              </a:rPr>
              <a:t>xe</a:t>
            </a:r>
            <a:r>
              <a:rPr lang="en-US" sz="4489" dirty="0">
                <a:solidFill>
                  <a:srgbClr val="705313"/>
                </a:solidFill>
                <a:latin typeface="Roboto Condensed Italics"/>
              </a:rPr>
              <a:t> </a:t>
            </a:r>
            <a:r>
              <a:rPr lang="en-US" sz="4489" dirty="0" err="1">
                <a:solidFill>
                  <a:srgbClr val="705313"/>
                </a:solidFill>
                <a:latin typeface="Roboto Condensed Italics"/>
              </a:rPr>
              <a:t>nầy</a:t>
            </a:r>
            <a:r>
              <a:rPr lang="en-US" sz="4489" dirty="0">
                <a:solidFill>
                  <a:srgbClr val="705313"/>
                </a:solidFill>
                <a:latin typeface="Roboto Condensed Italics"/>
              </a:rPr>
              <a:t>?”  </a:t>
            </a:r>
            <a:r>
              <a:rPr lang="en-US" sz="4489" dirty="0">
                <a:solidFill>
                  <a:srgbClr val="B22033"/>
                </a:solidFill>
                <a:latin typeface="Roboto Condensed Bold Italics"/>
              </a:rPr>
              <a:t>----&gt; </a:t>
            </a:r>
            <a:r>
              <a:rPr lang="en-US" sz="4489" dirty="0">
                <a:solidFill>
                  <a:srgbClr val="B22033"/>
                </a:solidFill>
                <a:latin typeface="Roboto Condensed Bold"/>
              </a:rPr>
              <a:t> </a:t>
            </a:r>
            <a:r>
              <a:rPr lang="en-US" sz="4489" dirty="0" err="1">
                <a:solidFill>
                  <a:srgbClr val="B22033"/>
                </a:solidFill>
                <a:latin typeface="Roboto Condensed Bold"/>
              </a:rPr>
              <a:t>tính</a:t>
            </a:r>
            <a:r>
              <a:rPr lang="en-US" sz="4489" dirty="0">
                <a:solidFill>
                  <a:srgbClr val="B22033"/>
                </a:solidFill>
                <a:latin typeface="Roboto Condensed Bold"/>
              </a:rPr>
              <a:t> </a:t>
            </a:r>
            <a:r>
              <a:rPr lang="en-US" sz="4489" dirty="0" err="1">
                <a:solidFill>
                  <a:srgbClr val="B22033"/>
                </a:solidFill>
                <a:latin typeface="Roboto Condensed Bold"/>
              </a:rPr>
              <a:t>cách</a:t>
            </a:r>
            <a:r>
              <a:rPr lang="en-US" sz="4489" dirty="0">
                <a:solidFill>
                  <a:srgbClr val="B22033"/>
                </a:solidFill>
                <a:latin typeface="Roboto Condensed Bold"/>
              </a:rPr>
              <a:t> </a:t>
            </a:r>
            <a:r>
              <a:rPr lang="en-US" sz="4489" dirty="0" err="1">
                <a:solidFill>
                  <a:srgbClr val="B22033"/>
                </a:solidFill>
                <a:latin typeface="Roboto Condensed Bold"/>
              </a:rPr>
              <a:t>tận</a:t>
            </a:r>
            <a:r>
              <a:rPr lang="en-US" sz="4489" dirty="0">
                <a:solidFill>
                  <a:srgbClr val="B22033"/>
                </a:solidFill>
                <a:latin typeface="Roboto Condensed Bold"/>
              </a:rPr>
              <a:t> </a:t>
            </a:r>
            <a:r>
              <a:rPr lang="en-US" sz="4489" dirty="0" err="1">
                <a:solidFill>
                  <a:srgbClr val="B22033"/>
                </a:solidFill>
                <a:latin typeface="Roboto Condensed Bold"/>
              </a:rPr>
              <a:t>tâm</a:t>
            </a:r>
            <a:r>
              <a:rPr lang="en-US" sz="4489" dirty="0">
                <a:solidFill>
                  <a:srgbClr val="B22033"/>
                </a:solidFill>
                <a:latin typeface="Roboto Condensed Bold"/>
              </a:rPr>
              <a:t>, chu </a:t>
            </a:r>
            <a:r>
              <a:rPr lang="en-US" sz="4489" dirty="0" err="1">
                <a:solidFill>
                  <a:srgbClr val="B22033"/>
                </a:solidFill>
                <a:latin typeface="Roboto Condensed Bold"/>
              </a:rPr>
              <a:t>đáo</a:t>
            </a:r>
            <a:r>
              <a:rPr lang="en-US" sz="4489" dirty="0">
                <a:solidFill>
                  <a:srgbClr val="B22033"/>
                </a:solidFill>
                <a:latin typeface="Roboto Condensed Bold"/>
              </a:rPr>
              <a:t>.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518"/>
            </a:stretch>
          </a:blipFill>
        </p:spPr>
      </p:sp>
      <p:sp>
        <p:nvSpPr>
          <p:cNvPr id="3" name="Freeform 3"/>
          <p:cNvSpPr/>
          <p:nvPr/>
        </p:nvSpPr>
        <p:spPr>
          <a:xfrm>
            <a:off x="12179406" y="637216"/>
            <a:ext cx="9074609" cy="3402978"/>
          </a:xfrm>
          <a:custGeom>
            <a:avLst/>
            <a:gdLst/>
            <a:ahLst/>
            <a:cxnLst/>
            <a:rect l="l" t="t" r="r" b="b"/>
            <a:pathLst>
              <a:path w="9074609" h="3402978">
                <a:moveTo>
                  <a:pt x="0" y="0"/>
                </a:moveTo>
                <a:lnTo>
                  <a:pt x="9074609" y="0"/>
                </a:lnTo>
                <a:lnTo>
                  <a:pt x="9074609" y="3402978"/>
                </a:lnTo>
                <a:lnTo>
                  <a:pt x="0" y="3402978"/>
                </a:lnTo>
                <a:lnTo>
                  <a:pt x="0" y="0"/>
                </a:lnTo>
                <a:close/>
              </a:path>
            </a:pathLst>
          </a:custGeom>
          <a:blipFill>
            <a:blip r:embed="rId3">
              <a:alphaModFix amt="85000"/>
              <a:extLst>
                <a:ext uri="{96DAC541-7B7A-43D3-8B79-37D633B846F1}">
                  <asvg:svgBlip xmlns:asvg="http://schemas.microsoft.com/office/drawing/2016/SVG/main" xmlns="" r:embed="rId4"/>
                </a:ext>
              </a:extLst>
            </a:blip>
            <a:stretch>
              <a:fillRect/>
            </a:stretch>
          </a:blipFill>
        </p:spPr>
      </p:sp>
      <p:sp>
        <p:nvSpPr>
          <p:cNvPr id="4" name="Freeform 4"/>
          <p:cNvSpPr/>
          <p:nvPr/>
        </p:nvSpPr>
        <p:spPr>
          <a:xfrm flipH="1">
            <a:off x="14946377" y="3044561"/>
            <a:ext cx="5215378" cy="2140478"/>
          </a:xfrm>
          <a:custGeom>
            <a:avLst/>
            <a:gdLst/>
            <a:ahLst/>
            <a:cxnLst/>
            <a:rect l="l" t="t" r="r" b="b"/>
            <a:pathLst>
              <a:path w="5215378" h="2140478">
                <a:moveTo>
                  <a:pt x="5215378" y="0"/>
                </a:moveTo>
                <a:lnTo>
                  <a:pt x="0" y="0"/>
                </a:lnTo>
                <a:lnTo>
                  <a:pt x="0" y="2140478"/>
                </a:lnTo>
                <a:lnTo>
                  <a:pt x="5215378" y="2140478"/>
                </a:lnTo>
                <a:lnTo>
                  <a:pt x="5215378"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flipH="1">
            <a:off x="-4109190" y="400537"/>
            <a:ext cx="8218380" cy="1938168"/>
          </a:xfrm>
          <a:custGeom>
            <a:avLst/>
            <a:gdLst/>
            <a:ahLst/>
            <a:cxnLst/>
            <a:rect l="l" t="t" r="r" b="b"/>
            <a:pathLst>
              <a:path w="8218380" h="1938168">
                <a:moveTo>
                  <a:pt x="8218380" y="0"/>
                </a:moveTo>
                <a:lnTo>
                  <a:pt x="0" y="0"/>
                </a:lnTo>
                <a:lnTo>
                  <a:pt x="0" y="1938168"/>
                </a:lnTo>
                <a:lnTo>
                  <a:pt x="8218380" y="1938168"/>
                </a:lnTo>
                <a:lnTo>
                  <a:pt x="8218380" y="0"/>
                </a:lnTo>
                <a:close/>
              </a:path>
            </a:pathLst>
          </a:custGeom>
          <a:blipFill>
            <a:blip r:embed="rId7">
              <a:alphaModFix amt="85000"/>
              <a:extLst>
                <a:ext uri="{96DAC541-7B7A-43D3-8B79-37D633B846F1}">
                  <asvg:svgBlip xmlns:asvg="http://schemas.microsoft.com/office/drawing/2016/SVG/main" xmlns="" r:embed="rId8"/>
                </a:ext>
              </a:extLst>
            </a:blip>
            <a:stretch>
              <a:fillRect/>
            </a:stretch>
          </a:blipFill>
        </p:spPr>
      </p:sp>
      <p:grpSp>
        <p:nvGrpSpPr>
          <p:cNvPr id="6" name="Group 6"/>
          <p:cNvGrpSpPr/>
          <p:nvPr/>
        </p:nvGrpSpPr>
        <p:grpSpPr>
          <a:xfrm>
            <a:off x="2263584" y="176600"/>
            <a:ext cx="9858537" cy="9858537"/>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alpha val="43922"/>
              </a:srgbClr>
            </a:solidFill>
          </p:spPr>
        </p:sp>
        <p:sp>
          <p:nvSpPr>
            <p:cNvPr id="8" name="TextBox 8"/>
            <p:cNvSpPr txBox="1"/>
            <p:nvPr/>
          </p:nvSpPr>
          <p:spPr>
            <a:xfrm>
              <a:off x="76200" y="38100"/>
              <a:ext cx="660400" cy="698500"/>
            </a:xfrm>
            <a:prstGeom prst="rect">
              <a:avLst/>
            </a:prstGeom>
          </p:spPr>
          <p:txBody>
            <a:bodyPr lIns="50800" tIns="50800" rIns="50800" bIns="50800" rtlCol="0" anchor="ctr"/>
            <a:lstStyle/>
            <a:p>
              <a:pPr algn="ctr">
                <a:lnSpc>
                  <a:spcPts val="2659"/>
                </a:lnSpc>
                <a:spcBef>
                  <a:spcPct val="0"/>
                </a:spcBef>
              </a:pPr>
              <a:endParaRPr/>
            </a:p>
          </p:txBody>
        </p:sp>
      </p:grpSp>
      <p:sp>
        <p:nvSpPr>
          <p:cNvPr id="9" name="Freeform 9"/>
          <p:cNvSpPr/>
          <p:nvPr/>
        </p:nvSpPr>
        <p:spPr>
          <a:xfrm>
            <a:off x="1940456" y="176600"/>
            <a:ext cx="10319269" cy="9880700"/>
          </a:xfrm>
          <a:custGeom>
            <a:avLst/>
            <a:gdLst/>
            <a:ahLst/>
            <a:cxnLst/>
            <a:rect l="l" t="t" r="r" b="b"/>
            <a:pathLst>
              <a:path w="10319269" h="9880700">
                <a:moveTo>
                  <a:pt x="0" y="0"/>
                </a:moveTo>
                <a:lnTo>
                  <a:pt x="10319269" y="0"/>
                </a:lnTo>
                <a:lnTo>
                  <a:pt x="10319269" y="9880700"/>
                </a:lnTo>
                <a:lnTo>
                  <a:pt x="0" y="988070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0" name="TextBox 10"/>
          <p:cNvSpPr txBox="1"/>
          <p:nvPr/>
        </p:nvSpPr>
        <p:spPr>
          <a:xfrm>
            <a:off x="1901884" y="2930261"/>
            <a:ext cx="10581936" cy="3353034"/>
          </a:xfrm>
          <a:prstGeom prst="rect">
            <a:avLst/>
          </a:prstGeom>
        </p:spPr>
        <p:txBody>
          <a:bodyPr lIns="0" tIns="0" rIns="0" bIns="0" rtlCol="0" anchor="t">
            <a:spAutoFit/>
          </a:bodyPr>
          <a:lstStyle/>
          <a:p>
            <a:pPr algn="ctr">
              <a:lnSpc>
                <a:spcPts val="9022"/>
              </a:lnSpc>
            </a:pPr>
            <a:r>
              <a:rPr lang="en-US" sz="6444" dirty="0">
                <a:solidFill>
                  <a:srgbClr val="58604C"/>
                </a:solidFill>
                <a:latin typeface="ThuphapCongthuy"/>
              </a:rPr>
              <a:t> LỤC VÂN TIÊN </a:t>
            </a:r>
          </a:p>
          <a:p>
            <a:pPr algn="ctr">
              <a:lnSpc>
                <a:spcPts val="9022"/>
              </a:lnSpc>
            </a:pPr>
            <a:r>
              <a:rPr lang="en-US" sz="6444" dirty="0">
                <a:solidFill>
                  <a:srgbClr val="58604C"/>
                </a:solidFill>
                <a:latin typeface="ThuphapCongthuy"/>
              </a:rPr>
              <a:t>ĐÁNH CƯỚP, CỨU </a:t>
            </a:r>
          </a:p>
          <a:p>
            <a:pPr algn="ctr">
              <a:lnSpc>
                <a:spcPts val="9022"/>
              </a:lnSpc>
            </a:pPr>
            <a:r>
              <a:rPr lang="en-US" sz="6444" dirty="0">
                <a:solidFill>
                  <a:srgbClr val="58604C"/>
                </a:solidFill>
                <a:latin typeface="ThuphapCongthuy"/>
              </a:rPr>
              <a:t>KIỀU NGUYỆT NGA</a:t>
            </a:r>
          </a:p>
        </p:txBody>
      </p:sp>
      <p:sp>
        <p:nvSpPr>
          <p:cNvPr id="11" name="Freeform 11"/>
          <p:cNvSpPr/>
          <p:nvPr/>
        </p:nvSpPr>
        <p:spPr>
          <a:xfrm>
            <a:off x="12269143" y="4872336"/>
            <a:ext cx="4990157" cy="4114800"/>
          </a:xfrm>
          <a:custGeom>
            <a:avLst/>
            <a:gdLst/>
            <a:ahLst/>
            <a:cxnLst/>
            <a:rect l="l" t="t" r="r" b="b"/>
            <a:pathLst>
              <a:path w="4990157" h="4114800">
                <a:moveTo>
                  <a:pt x="0" y="0"/>
                </a:moveTo>
                <a:lnTo>
                  <a:pt x="4990157" y="0"/>
                </a:lnTo>
                <a:lnTo>
                  <a:pt x="4990157" y="4114800"/>
                </a:lnTo>
                <a:lnTo>
                  <a:pt x="0" y="4114800"/>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2" name="Freeform 12"/>
          <p:cNvSpPr/>
          <p:nvPr/>
        </p:nvSpPr>
        <p:spPr>
          <a:xfrm flipH="1">
            <a:off x="9884395" y="2338705"/>
            <a:ext cx="8403605" cy="9352799"/>
          </a:xfrm>
          <a:custGeom>
            <a:avLst/>
            <a:gdLst/>
            <a:ahLst/>
            <a:cxnLst/>
            <a:rect l="l" t="t" r="r" b="b"/>
            <a:pathLst>
              <a:path w="8403605" h="9352799">
                <a:moveTo>
                  <a:pt x="8403605" y="0"/>
                </a:moveTo>
                <a:lnTo>
                  <a:pt x="0" y="0"/>
                </a:lnTo>
                <a:lnTo>
                  <a:pt x="0" y="9352799"/>
                </a:lnTo>
                <a:lnTo>
                  <a:pt x="8403605" y="9352799"/>
                </a:lnTo>
                <a:lnTo>
                  <a:pt x="8403605" y="0"/>
                </a:lnTo>
                <a:close/>
              </a:path>
            </a:pathLst>
          </a:custGeom>
          <a:blipFill>
            <a:blip r:embed="rId13"/>
            <a:stretch>
              <a:fillRect l="-29965" t="-64058" r="-62268" b="-8666"/>
            </a:stretch>
          </a:blipFill>
        </p:spPr>
      </p:sp>
      <p:sp>
        <p:nvSpPr>
          <p:cNvPr id="13" name="Freeform 13"/>
          <p:cNvSpPr/>
          <p:nvPr/>
        </p:nvSpPr>
        <p:spPr>
          <a:xfrm flipH="1">
            <a:off x="-1860780" y="8019396"/>
            <a:ext cx="7315200" cy="1935480"/>
          </a:xfrm>
          <a:custGeom>
            <a:avLst/>
            <a:gdLst/>
            <a:ahLst/>
            <a:cxnLst/>
            <a:rect l="l" t="t" r="r" b="b"/>
            <a:pathLst>
              <a:path w="7315200" h="1935480">
                <a:moveTo>
                  <a:pt x="7315200" y="0"/>
                </a:moveTo>
                <a:lnTo>
                  <a:pt x="0" y="0"/>
                </a:lnTo>
                <a:lnTo>
                  <a:pt x="0" y="1935480"/>
                </a:lnTo>
                <a:lnTo>
                  <a:pt x="7315200" y="1935480"/>
                </a:lnTo>
                <a:lnTo>
                  <a:pt x="7315200" y="0"/>
                </a:lnTo>
                <a:close/>
              </a:path>
            </a:pathLst>
          </a:custGeom>
          <a:blipFill>
            <a:blip r:embed="rId14">
              <a:extLst>
                <a:ext uri="{96DAC541-7B7A-43D3-8B79-37D633B846F1}">
                  <asvg:svgBlip xmlns:asvg="http://schemas.microsoft.com/office/drawing/2016/SVG/main" xmlns="" r:embed="rId15"/>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3">
              <a:alphaModFix amt="85000"/>
            </a:blip>
            <a:stretch>
              <a:fillRect t="-22832" r="-1421"/>
            </a:stretch>
          </a:blipFill>
        </p:spPr>
      </p:sp>
      <p:grpSp>
        <p:nvGrpSpPr>
          <p:cNvPr id="4" name="Group 4"/>
          <p:cNvGrpSpPr/>
          <p:nvPr/>
        </p:nvGrpSpPr>
        <p:grpSpPr>
          <a:xfrm>
            <a:off x="-640950" y="0"/>
            <a:ext cx="18928950" cy="11844700"/>
            <a:chOff x="0" y="0"/>
            <a:chExt cx="4985402" cy="3119592"/>
          </a:xfrm>
        </p:grpSpPr>
        <p:sp>
          <p:nvSpPr>
            <p:cNvPr id="5" name="Freeform 5"/>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54902"/>
              </a:srgbClr>
            </a:solidFill>
          </p:spPr>
        </p:sp>
        <p:sp>
          <p:nvSpPr>
            <p:cNvPr id="6" name="TextBox 6"/>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7" name="Freeform 7"/>
          <p:cNvSpPr/>
          <p:nvPr/>
        </p:nvSpPr>
        <p:spPr>
          <a:xfrm>
            <a:off x="16317889" y="-80210"/>
            <a:ext cx="4088864" cy="1533324"/>
          </a:xfrm>
          <a:custGeom>
            <a:avLst/>
            <a:gdLst/>
            <a:ahLst/>
            <a:cxnLst/>
            <a:rect l="l" t="t" r="r" b="b"/>
            <a:pathLst>
              <a:path w="4088864" h="1533324">
                <a:moveTo>
                  <a:pt x="0" y="0"/>
                </a:moveTo>
                <a:lnTo>
                  <a:pt x="4088864" y="0"/>
                </a:lnTo>
                <a:lnTo>
                  <a:pt x="4088864" y="1533324"/>
                </a:lnTo>
                <a:lnTo>
                  <a:pt x="0" y="1533324"/>
                </a:lnTo>
                <a:lnTo>
                  <a:pt x="0" y="0"/>
                </a:lnTo>
                <a:close/>
              </a:path>
            </a:pathLst>
          </a:custGeom>
          <a:blipFill>
            <a:blip r:embed="rId4">
              <a:alphaModFix amt="58000"/>
              <a:extLst>
                <a:ext uri="{96DAC541-7B7A-43D3-8B79-37D633B846F1}">
                  <asvg:svgBlip xmlns:asvg="http://schemas.microsoft.com/office/drawing/2016/SVG/main" xmlns="" r:embed="rId5"/>
                </a:ext>
              </a:extLst>
            </a:blip>
            <a:stretch>
              <a:fillRect/>
            </a:stretch>
          </a:blipFill>
        </p:spPr>
      </p:sp>
      <p:sp>
        <p:nvSpPr>
          <p:cNvPr id="8" name="Freeform 8"/>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6"/>
            <a:stretch>
              <a:fillRect/>
            </a:stretch>
          </a:blipFill>
        </p:spPr>
      </p:sp>
      <p:sp>
        <p:nvSpPr>
          <p:cNvPr id="9" name="Freeform 9"/>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0" name="Freeform 10"/>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grpSp>
        <p:nvGrpSpPr>
          <p:cNvPr id="11" name="Group 11"/>
          <p:cNvGrpSpPr/>
          <p:nvPr/>
        </p:nvGrpSpPr>
        <p:grpSpPr>
          <a:xfrm>
            <a:off x="6811678" y="553794"/>
            <a:ext cx="5066456" cy="1252805"/>
            <a:chOff x="0" y="0"/>
            <a:chExt cx="1334375" cy="329957"/>
          </a:xfrm>
        </p:grpSpPr>
        <p:sp>
          <p:nvSpPr>
            <p:cNvPr id="12" name="Freeform 12"/>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13" name="TextBox 13"/>
            <p:cNvSpPr txBox="1"/>
            <p:nvPr/>
          </p:nvSpPr>
          <p:spPr>
            <a:xfrm>
              <a:off x="0" y="-76200"/>
              <a:ext cx="1334375" cy="406157"/>
            </a:xfrm>
            <a:prstGeom prst="rect">
              <a:avLst/>
            </a:prstGeom>
          </p:spPr>
          <p:txBody>
            <a:bodyPr lIns="50800" tIns="50800" rIns="50800" bIns="50800" rtlCol="0" anchor="ctr"/>
            <a:lstStyle/>
            <a:p>
              <a:pPr algn="ctr">
                <a:lnSpc>
                  <a:spcPts val="4620"/>
                </a:lnSpc>
              </a:pPr>
              <a:r>
                <a:rPr lang="en-US" sz="3300">
                  <a:solidFill>
                    <a:srgbClr val="575D4D">
                      <a:alpha val="92941"/>
                    </a:srgbClr>
                  </a:solidFill>
                  <a:latin typeface="ThuphapCongthuy"/>
                </a:rPr>
                <a:t>LỤC  VÂN TIÊN </a:t>
              </a:r>
            </a:p>
          </p:txBody>
        </p:sp>
      </p:grpSp>
      <p:sp>
        <p:nvSpPr>
          <p:cNvPr id="14" name="TextBox 14"/>
          <p:cNvSpPr txBox="1"/>
          <p:nvPr/>
        </p:nvSpPr>
        <p:spPr>
          <a:xfrm>
            <a:off x="682254" y="247300"/>
            <a:ext cx="3432545" cy="927177"/>
          </a:xfrm>
          <a:prstGeom prst="rect">
            <a:avLst/>
          </a:prstGeom>
        </p:spPr>
        <p:txBody>
          <a:bodyPr wrap="square" lIns="0" tIns="0" rIns="0" bIns="0" rtlCol="0" anchor="t">
            <a:spAutoFit/>
          </a:bodyPr>
          <a:lstStyle/>
          <a:p>
            <a:pPr algn="l">
              <a:lnSpc>
                <a:spcPts val="6997"/>
              </a:lnSpc>
              <a:spcBef>
                <a:spcPct val="0"/>
              </a:spcBef>
            </a:pPr>
            <a:r>
              <a:rPr lang="en-US" sz="6600" dirty="0">
                <a:solidFill>
                  <a:srgbClr val="58604C"/>
                </a:solidFill>
                <a:latin typeface="#9Slide05 SVNStandly" pitchFamily="2" charset="0"/>
              </a:rPr>
              <a:t>c. </a:t>
            </a:r>
            <a:r>
              <a:rPr lang="en-US" sz="6600" dirty="0" err="1">
                <a:solidFill>
                  <a:srgbClr val="58604C"/>
                </a:solidFill>
                <a:latin typeface="#9Slide05 SVNStandly" pitchFamily="2" charset="0"/>
              </a:rPr>
              <a:t>Nhân</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vật</a:t>
            </a:r>
            <a:endParaRPr lang="en-US" sz="6600" dirty="0">
              <a:solidFill>
                <a:srgbClr val="58604C"/>
              </a:solidFill>
              <a:latin typeface="#9Slide05 SVNStandly" pitchFamily="2" charset="0"/>
            </a:endParaRPr>
          </a:p>
        </p:txBody>
      </p:sp>
      <p:sp>
        <p:nvSpPr>
          <p:cNvPr id="15" name="TextBox 15"/>
          <p:cNvSpPr txBox="1"/>
          <p:nvPr/>
        </p:nvSpPr>
        <p:spPr>
          <a:xfrm>
            <a:off x="209223" y="1625624"/>
            <a:ext cx="17932379" cy="1086592"/>
          </a:xfrm>
          <a:prstGeom prst="rect">
            <a:avLst/>
          </a:prstGeom>
        </p:spPr>
        <p:txBody>
          <a:bodyPr lIns="0" tIns="0" rIns="0" bIns="0" rtlCol="0" anchor="t">
            <a:spAutoFit/>
          </a:bodyPr>
          <a:lstStyle/>
          <a:p>
            <a:pPr algn="ctr">
              <a:lnSpc>
                <a:spcPts val="8381"/>
              </a:lnSpc>
              <a:spcBef>
                <a:spcPct val="0"/>
              </a:spcBef>
            </a:pPr>
            <a:r>
              <a:rPr lang="en-US" sz="5986">
                <a:solidFill>
                  <a:srgbClr val="863D3D"/>
                </a:solidFill>
                <a:latin typeface="#9Slide05 IcielSanelma"/>
              </a:rPr>
              <a:t>Ý 2. Lục Vân Tiên người anh hùng trọng nghĩa khinh tài, ân cần chu đáo</a:t>
            </a:r>
          </a:p>
        </p:txBody>
      </p:sp>
      <p:sp>
        <p:nvSpPr>
          <p:cNvPr id="16" name="TextBox 16"/>
          <p:cNvSpPr txBox="1"/>
          <p:nvPr/>
        </p:nvSpPr>
        <p:spPr>
          <a:xfrm>
            <a:off x="2643422" y="3082695"/>
            <a:ext cx="13149902" cy="5179962"/>
          </a:xfrm>
          <a:prstGeom prst="rect">
            <a:avLst/>
          </a:prstGeom>
        </p:spPr>
        <p:txBody>
          <a:bodyPr lIns="0" tIns="0" rIns="0" bIns="0" rtlCol="0" anchor="t">
            <a:spAutoFit/>
          </a:bodyPr>
          <a:lstStyle/>
          <a:p>
            <a:pPr marL="904508" lvl="1" indent="-452254" algn="just">
              <a:lnSpc>
                <a:spcPts val="5865"/>
              </a:lnSpc>
              <a:buFont typeface="Arial"/>
              <a:buChar char="•"/>
            </a:pPr>
            <a:r>
              <a:rPr lang="en-US" sz="4189" dirty="0">
                <a:solidFill>
                  <a:srgbClr val="000000"/>
                </a:solidFill>
                <a:latin typeface="Roboto Condensed"/>
              </a:rPr>
              <a:t>-</a:t>
            </a:r>
            <a:r>
              <a:rPr lang="en-US" sz="4189" dirty="0" err="1">
                <a:solidFill>
                  <a:srgbClr val="000000"/>
                </a:solidFill>
                <a:latin typeface="Roboto Condensed"/>
              </a:rPr>
              <a:t>Trước</a:t>
            </a:r>
            <a:r>
              <a:rPr lang="en-US" sz="4189" dirty="0">
                <a:solidFill>
                  <a:srgbClr val="000000"/>
                </a:solidFill>
                <a:latin typeface="Roboto Condensed"/>
              </a:rPr>
              <a:t> </a:t>
            </a:r>
            <a:r>
              <a:rPr lang="en-US" sz="4189" dirty="0" err="1">
                <a:solidFill>
                  <a:srgbClr val="000000"/>
                </a:solidFill>
                <a:latin typeface="Roboto Condensed"/>
              </a:rPr>
              <a:t>lời</a:t>
            </a:r>
            <a:r>
              <a:rPr lang="en-US" sz="4189" dirty="0">
                <a:solidFill>
                  <a:srgbClr val="000000"/>
                </a:solidFill>
                <a:latin typeface="Roboto Condensed"/>
              </a:rPr>
              <a:t> tri </a:t>
            </a:r>
            <a:r>
              <a:rPr lang="en-US" sz="4189" dirty="0" err="1">
                <a:solidFill>
                  <a:srgbClr val="000000"/>
                </a:solidFill>
                <a:latin typeface="Roboto Condensed"/>
              </a:rPr>
              <a:t>ân</a:t>
            </a:r>
            <a:r>
              <a:rPr lang="en-US" sz="4189" dirty="0">
                <a:solidFill>
                  <a:srgbClr val="000000"/>
                </a:solidFill>
                <a:latin typeface="Roboto Condensed"/>
              </a:rPr>
              <a:t> </a:t>
            </a:r>
            <a:r>
              <a:rPr lang="en-US" sz="4189" dirty="0" err="1">
                <a:solidFill>
                  <a:srgbClr val="000000"/>
                </a:solidFill>
                <a:latin typeface="Roboto Condensed"/>
              </a:rPr>
              <a:t>và</a:t>
            </a:r>
            <a:r>
              <a:rPr lang="en-US" sz="4189" dirty="0">
                <a:solidFill>
                  <a:srgbClr val="000000"/>
                </a:solidFill>
                <a:latin typeface="Roboto Condensed"/>
              </a:rPr>
              <a:t> </a:t>
            </a:r>
            <a:r>
              <a:rPr lang="en-US" sz="4189" dirty="0" err="1">
                <a:solidFill>
                  <a:srgbClr val="000000"/>
                </a:solidFill>
                <a:latin typeface="Roboto Condensed"/>
              </a:rPr>
              <a:t>mong</a:t>
            </a:r>
            <a:r>
              <a:rPr lang="en-US" sz="4189" dirty="0">
                <a:solidFill>
                  <a:srgbClr val="000000"/>
                </a:solidFill>
                <a:latin typeface="Roboto Condensed"/>
              </a:rPr>
              <a:t> </a:t>
            </a:r>
            <a:r>
              <a:rPr lang="en-US" sz="4189" dirty="0" err="1">
                <a:solidFill>
                  <a:srgbClr val="000000"/>
                </a:solidFill>
                <a:latin typeface="Roboto Condensed"/>
              </a:rPr>
              <a:t>muốn</a:t>
            </a:r>
            <a:r>
              <a:rPr lang="en-US" sz="4189" dirty="0">
                <a:solidFill>
                  <a:srgbClr val="000000"/>
                </a:solidFill>
                <a:latin typeface="Roboto Condensed"/>
              </a:rPr>
              <a:t> </a:t>
            </a:r>
            <a:r>
              <a:rPr lang="en-US" sz="4189" dirty="0" err="1">
                <a:solidFill>
                  <a:srgbClr val="000000"/>
                </a:solidFill>
                <a:latin typeface="Roboto Condensed"/>
              </a:rPr>
              <a:t>báo</a:t>
            </a:r>
            <a:r>
              <a:rPr lang="en-US" sz="4189" dirty="0">
                <a:solidFill>
                  <a:srgbClr val="000000"/>
                </a:solidFill>
                <a:latin typeface="Roboto Condensed"/>
              </a:rPr>
              <a:t> </a:t>
            </a:r>
            <a:r>
              <a:rPr lang="en-US" sz="4189" dirty="0" err="1">
                <a:solidFill>
                  <a:srgbClr val="000000"/>
                </a:solidFill>
                <a:latin typeface="Roboto Condensed"/>
              </a:rPr>
              <a:t>đáp</a:t>
            </a:r>
            <a:r>
              <a:rPr lang="en-US" sz="4189" dirty="0">
                <a:solidFill>
                  <a:srgbClr val="000000"/>
                </a:solidFill>
                <a:latin typeface="Roboto Condensed"/>
              </a:rPr>
              <a:t> </a:t>
            </a:r>
            <a:r>
              <a:rPr lang="en-US" sz="4189" dirty="0" err="1">
                <a:solidFill>
                  <a:srgbClr val="000000"/>
                </a:solidFill>
                <a:latin typeface="Roboto Condensed"/>
              </a:rPr>
              <a:t>ơn</a:t>
            </a:r>
            <a:r>
              <a:rPr lang="en-US" sz="4189" dirty="0">
                <a:solidFill>
                  <a:srgbClr val="000000"/>
                </a:solidFill>
                <a:latin typeface="Roboto Condensed"/>
              </a:rPr>
              <a:t> </a:t>
            </a:r>
            <a:r>
              <a:rPr lang="en-US" sz="4189" dirty="0" err="1">
                <a:solidFill>
                  <a:srgbClr val="000000"/>
                </a:solidFill>
                <a:latin typeface="Roboto Condensed"/>
              </a:rPr>
              <a:t>nghĩa</a:t>
            </a:r>
            <a:r>
              <a:rPr lang="en-US" sz="4189" dirty="0">
                <a:solidFill>
                  <a:srgbClr val="000000"/>
                </a:solidFill>
                <a:latin typeface="Roboto Condensed"/>
              </a:rPr>
              <a:t> </a:t>
            </a:r>
            <a:r>
              <a:rPr lang="en-US" sz="4189" dirty="0" err="1">
                <a:solidFill>
                  <a:srgbClr val="000000"/>
                </a:solidFill>
                <a:latin typeface="Roboto Condensed"/>
              </a:rPr>
              <a:t>của</a:t>
            </a:r>
            <a:r>
              <a:rPr lang="en-US" sz="4189" dirty="0">
                <a:solidFill>
                  <a:srgbClr val="000000"/>
                </a:solidFill>
                <a:latin typeface="Roboto Condensed"/>
              </a:rPr>
              <a:t> </a:t>
            </a:r>
            <a:r>
              <a:rPr lang="en-US" sz="4189" dirty="0" err="1">
                <a:solidFill>
                  <a:srgbClr val="000000"/>
                </a:solidFill>
                <a:latin typeface="Roboto Condensed"/>
              </a:rPr>
              <a:t>Kiều</a:t>
            </a:r>
            <a:r>
              <a:rPr lang="en-US" sz="4189" dirty="0">
                <a:solidFill>
                  <a:srgbClr val="000000"/>
                </a:solidFill>
                <a:latin typeface="Roboto Condensed"/>
              </a:rPr>
              <a:t> </a:t>
            </a:r>
            <a:r>
              <a:rPr lang="en-US" sz="4189" dirty="0" err="1">
                <a:solidFill>
                  <a:srgbClr val="000000"/>
                </a:solidFill>
                <a:latin typeface="Roboto Condensed"/>
              </a:rPr>
              <a:t>Nguyệt</a:t>
            </a:r>
            <a:r>
              <a:rPr lang="en-US" sz="4189" dirty="0">
                <a:solidFill>
                  <a:srgbClr val="000000"/>
                </a:solidFill>
                <a:latin typeface="Roboto Condensed"/>
              </a:rPr>
              <a:t> Nga, </a:t>
            </a:r>
            <a:r>
              <a:rPr lang="en-US" sz="4189" dirty="0" err="1">
                <a:solidFill>
                  <a:srgbClr val="000000"/>
                </a:solidFill>
                <a:latin typeface="Roboto Condensed"/>
              </a:rPr>
              <a:t>Lục</a:t>
            </a:r>
            <a:r>
              <a:rPr lang="en-US" sz="4189" dirty="0">
                <a:solidFill>
                  <a:srgbClr val="000000"/>
                </a:solidFill>
                <a:latin typeface="Roboto Condensed"/>
              </a:rPr>
              <a:t> </a:t>
            </a:r>
            <a:r>
              <a:rPr lang="en-US" sz="4189" dirty="0" err="1">
                <a:solidFill>
                  <a:srgbClr val="000000"/>
                </a:solidFill>
                <a:latin typeface="Roboto Condensed"/>
              </a:rPr>
              <a:t>Vân</a:t>
            </a:r>
            <a:r>
              <a:rPr lang="en-US" sz="4189" dirty="0">
                <a:solidFill>
                  <a:srgbClr val="000000"/>
                </a:solidFill>
                <a:latin typeface="Roboto Condensed"/>
              </a:rPr>
              <a:t> </a:t>
            </a:r>
            <a:r>
              <a:rPr lang="en-US" sz="4189" dirty="0" err="1">
                <a:solidFill>
                  <a:srgbClr val="000000"/>
                </a:solidFill>
                <a:latin typeface="Roboto Condensed"/>
              </a:rPr>
              <a:t>Tiên</a:t>
            </a:r>
            <a:r>
              <a:rPr lang="en-US" sz="4189" dirty="0">
                <a:solidFill>
                  <a:srgbClr val="000000"/>
                </a:solidFill>
                <a:latin typeface="Roboto Condensed"/>
              </a:rPr>
              <a:t> </a:t>
            </a:r>
            <a:r>
              <a:rPr lang="en-US" sz="4189" dirty="0" err="1">
                <a:solidFill>
                  <a:srgbClr val="000000"/>
                </a:solidFill>
                <a:latin typeface="Roboto Condensed"/>
              </a:rPr>
              <a:t>chỉ</a:t>
            </a:r>
            <a:r>
              <a:rPr lang="en-US" sz="4189" dirty="0">
                <a:solidFill>
                  <a:srgbClr val="000000"/>
                </a:solidFill>
                <a:latin typeface="Roboto Condensed"/>
              </a:rPr>
              <a:t> </a:t>
            </a:r>
            <a:r>
              <a:rPr lang="en-US" sz="4189" dirty="0" err="1">
                <a:solidFill>
                  <a:srgbClr val="000000"/>
                </a:solidFill>
                <a:latin typeface="Roboto Condensed"/>
              </a:rPr>
              <a:t>cười</a:t>
            </a:r>
            <a:r>
              <a:rPr lang="en-US" sz="4189" dirty="0">
                <a:solidFill>
                  <a:srgbClr val="000000"/>
                </a:solidFill>
                <a:latin typeface="Roboto Condensed"/>
              </a:rPr>
              <a:t> </a:t>
            </a:r>
            <a:r>
              <a:rPr lang="en-US" sz="4189" dirty="0" err="1">
                <a:solidFill>
                  <a:srgbClr val="000000"/>
                </a:solidFill>
                <a:latin typeface="Roboto Condensed"/>
              </a:rPr>
              <a:t>và</a:t>
            </a:r>
            <a:r>
              <a:rPr lang="en-US" sz="4189" dirty="0">
                <a:solidFill>
                  <a:srgbClr val="000000"/>
                </a:solidFill>
                <a:latin typeface="Roboto Condensed"/>
              </a:rPr>
              <a:t> </a:t>
            </a:r>
            <a:r>
              <a:rPr lang="en-US" sz="4189" dirty="0" err="1">
                <a:solidFill>
                  <a:srgbClr val="000000"/>
                </a:solidFill>
                <a:latin typeface="Roboto Condensed"/>
              </a:rPr>
              <a:t>từ</a:t>
            </a:r>
            <a:r>
              <a:rPr lang="en-US" sz="4189" dirty="0">
                <a:solidFill>
                  <a:srgbClr val="000000"/>
                </a:solidFill>
                <a:latin typeface="Roboto Condensed"/>
              </a:rPr>
              <a:t> </a:t>
            </a:r>
            <a:r>
              <a:rPr lang="en-US" sz="4189" dirty="0" err="1">
                <a:solidFill>
                  <a:srgbClr val="000000"/>
                </a:solidFill>
                <a:latin typeface="Roboto Condensed"/>
              </a:rPr>
              <a:t>chối</a:t>
            </a:r>
            <a:r>
              <a:rPr lang="en-US" sz="4189" dirty="0">
                <a:solidFill>
                  <a:srgbClr val="000000"/>
                </a:solidFill>
                <a:latin typeface="Roboto Condensed"/>
              </a:rPr>
              <a:t>: </a:t>
            </a:r>
            <a:r>
              <a:rPr lang="en-US" sz="4189" dirty="0">
                <a:solidFill>
                  <a:srgbClr val="AF872D"/>
                </a:solidFill>
                <a:latin typeface="Roboto Condensed Bold Italics"/>
              </a:rPr>
              <a:t>“</a:t>
            </a:r>
            <a:r>
              <a:rPr lang="en-US" sz="4189" dirty="0" err="1">
                <a:solidFill>
                  <a:srgbClr val="AF872D"/>
                </a:solidFill>
                <a:latin typeface="Roboto Condensed Bold Italics"/>
              </a:rPr>
              <a:t>Làm</a:t>
            </a:r>
            <a:r>
              <a:rPr lang="en-US" sz="4189" dirty="0">
                <a:solidFill>
                  <a:srgbClr val="AF872D"/>
                </a:solidFill>
                <a:latin typeface="Roboto Condensed Bold Italics"/>
              </a:rPr>
              <a:t> </a:t>
            </a:r>
            <a:r>
              <a:rPr lang="en-US" sz="4189" dirty="0" err="1">
                <a:solidFill>
                  <a:srgbClr val="AF872D"/>
                </a:solidFill>
                <a:latin typeface="Roboto Condensed Bold Italics"/>
              </a:rPr>
              <a:t>ơn</a:t>
            </a:r>
            <a:r>
              <a:rPr lang="en-US" sz="4189" dirty="0">
                <a:solidFill>
                  <a:srgbClr val="AF872D"/>
                </a:solidFill>
                <a:latin typeface="Roboto Condensed Bold Italics"/>
              </a:rPr>
              <a:t> </a:t>
            </a:r>
            <a:r>
              <a:rPr lang="en-US" sz="4189" dirty="0" err="1">
                <a:solidFill>
                  <a:srgbClr val="AF872D"/>
                </a:solidFill>
                <a:latin typeface="Roboto Condensed Bold Italics"/>
              </a:rPr>
              <a:t>há</a:t>
            </a:r>
            <a:r>
              <a:rPr lang="en-US" sz="4189" dirty="0">
                <a:solidFill>
                  <a:srgbClr val="AF872D"/>
                </a:solidFill>
                <a:latin typeface="Roboto Condensed Bold Italics"/>
              </a:rPr>
              <a:t> </a:t>
            </a:r>
            <a:r>
              <a:rPr lang="en-US" sz="4189" dirty="0" err="1">
                <a:solidFill>
                  <a:srgbClr val="AF872D"/>
                </a:solidFill>
                <a:latin typeface="Roboto Condensed Bold Italics"/>
              </a:rPr>
              <a:t>dễ</a:t>
            </a:r>
            <a:r>
              <a:rPr lang="en-US" sz="4189" dirty="0">
                <a:solidFill>
                  <a:srgbClr val="AF872D"/>
                </a:solidFill>
                <a:latin typeface="Roboto Condensed Bold Italics"/>
              </a:rPr>
              <a:t> </a:t>
            </a:r>
            <a:r>
              <a:rPr lang="en-US" sz="4189" dirty="0" err="1">
                <a:solidFill>
                  <a:srgbClr val="AF872D"/>
                </a:solidFill>
                <a:latin typeface="Roboto Condensed Bold Italics"/>
              </a:rPr>
              <a:t>trông</a:t>
            </a:r>
            <a:r>
              <a:rPr lang="en-US" sz="4189" dirty="0">
                <a:solidFill>
                  <a:srgbClr val="AF872D"/>
                </a:solidFill>
                <a:latin typeface="Roboto Condensed Bold Italics"/>
              </a:rPr>
              <a:t> </a:t>
            </a:r>
            <a:r>
              <a:rPr lang="en-US" sz="4189" dirty="0" err="1">
                <a:solidFill>
                  <a:srgbClr val="AF872D"/>
                </a:solidFill>
                <a:latin typeface="Roboto Condensed Bold Italics"/>
              </a:rPr>
              <a:t>người</a:t>
            </a:r>
            <a:r>
              <a:rPr lang="en-US" sz="4189" dirty="0">
                <a:solidFill>
                  <a:srgbClr val="AF872D"/>
                </a:solidFill>
                <a:latin typeface="Roboto Condensed Bold Italics"/>
              </a:rPr>
              <a:t> </a:t>
            </a:r>
            <a:r>
              <a:rPr lang="en-US" sz="4189" dirty="0" err="1">
                <a:solidFill>
                  <a:srgbClr val="AF872D"/>
                </a:solidFill>
                <a:latin typeface="Roboto Condensed Bold Italics"/>
              </a:rPr>
              <a:t>trả</a:t>
            </a:r>
            <a:r>
              <a:rPr lang="en-US" sz="4189" dirty="0">
                <a:solidFill>
                  <a:srgbClr val="AF872D"/>
                </a:solidFill>
                <a:latin typeface="Roboto Condensed Bold Italics"/>
              </a:rPr>
              <a:t> </a:t>
            </a:r>
            <a:r>
              <a:rPr lang="en-US" sz="4189" dirty="0" err="1">
                <a:solidFill>
                  <a:srgbClr val="AF872D"/>
                </a:solidFill>
                <a:latin typeface="Roboto Condensed Bold Italics"/>
              </a:rPr>
              <a:t>ơn</a:t>
            </a:r>
            <a:r>
              <a:rPr lang="en-US" sz="4189" dirty="0">
                <a:solidFill>
                  <a:srgbClr val="AF872D"/>
                </a:solidFill>
                <a:latin typeface="Roboto Condensed Bold Italics"/>
              </a:rPr>
              <a:t>.” </a:t>
            </a:r>
          </a:p>
          <a:p>
            <a:pPr marL="904508" lvl="1" indent="-452254" algn="just">
              <a:lnSpc>
                <a:spcPts val="5865"/>
              </a:lnSpc>
              <a:buFont typeface="Arial"/>
              <a:buChar char="•"/>
            </a:pPr>
            <a:r>
              <a:rPr lang="en-US" sz="4189" dirty="0" err="1">
                <a:solidFill>
                  <a:srgbClr val="000000"/>
                </a:solidFill>
                <a:latin typeface="Roboto Condensed"/>
              </a:rPr>
              <a:t>Với</a:t>
            </a:r>
            <a:r>
              <a:rPr lang="en-US" sz="4189" dirty="0">
                <a:solidFill>
                  <a:srgbClr val="000000"/>
                </a:solidFill>
                <a:latin typeface="Roboto Condensed"/>
              </a:rPr>
              <a:t> </a:t>
            </a:r>
            <a:r>
              <a:rPr lang="en-US" sz="4189" dirty="0" err="1">
                <a:solidFill>
                  <a:srgbClr val="000000"/>
                </a:solidFill>
                <a:latin typeface="Roboto Condensed"/>
              </a:rPr>
              <a:t>chàng</a:t>
            </a:r>
            <a:r>
              <a:rPr lang="en-US" sz="4189" dirty="0">
                <a:solidFill>
                  <a:srgbClr val="000000"/>
                </a:solidFill>
                <a:latin typeface="Roboto Condensed"/>
              </a:rPr>
              <a:t>, </a:t>
            </a:r>
            <a:r>
              <a:rPr lang="en-US" sz="4189" dirty="0" err="1">
                <a:solidFill>
                  <a:srgbClr val="000000"/>
                </a:solidFill>
                <a:latin typeface="Roboto Condensed"/>
              </a:rPr>
              <a:t>làm</a:t>
            </a:r>
            <a:r>
              <a:rPr lang="en-US" sz="4189" dirty="0">
                <a:solidFill>
                  <a:srgbClr val="000000"/>
                </a:solidFill>
                <a:latin typeface="Roboto Condensed"/>
              </a:rPr>
              <a:t> </a:t>
            </a:r>
            <a:r>
              <a:rPr lang="en-US" sz="4189" dirty="0" err="1">
                <a:solidFill>
                  <a:srgbClr val="000000"/>
                </a:solidFill>
                <a:latin typeface="Roboto Condensed"/>
              </a:rPr>
              <a:t>việc</a:t>
            </a:r>
            <a:r>
              <a:rPr lang="en-US" sz="4189" dirty="0">
                <a:solidFill>
                  <a:srgbClr val="000000"/>
                </a:solidFill>
                <a:latin typeface="Roboto Condensed"/>
              </a:rPr>
              <a:t> </a:t>
            </a:r>
            <a:r>
              <a:rPr lang="en-US" sz="4189" dirty="0" err="1">
                <a:solidFill>
                  <a:srgbClr val="000000"/>
                </a:solidFill>
                <a:latin typeface="Roboto Condensed"/>
              </a:rPr>
              <a:t>nghĩa</a:t>
            </a:r>
            <a:r>
              <a:rPr lang="en-US" sz="4189" dirty="0">
                <a:solidFill>
                  <a:srgbClr val="000000"/>
                </a:solidFill>
                <a:latin typeface="Roboto Condensed"/>
              </a:rPr>
              <a:t> </a:t>
            </a:r>
            <a:r>
              <a:rPr lang="en-US" sz="4189" dirty="0" err="1">
                <a:solidFill>
                  <a:srgbClr val="000000"/>
                </a:solidFill>
                <a:latin typeface="Roboto Condensed"/>
              </a:rPr>
              <a:t>là</a:t>
            </a:r>
            <a:r>
              <a:rPr lang="en-US" sz="4189" dirty="0">
                <a:solidFill>
                  <a:srgbClr val="000000"/>
                </a:solidFill>
                <a:latin typeface="Roboto Condensed"/>
              </a:rPr>
              <a:t> </a:t>
            </a:r>
            <a:r>
              <a:rPr lang="en-US" sz="4189" dirty="0" err="1">
                <a:solidFill>
                  <a:srgbClr val="000000"/>
                </a:solidFill>
                <a:latin typeface="Roboto Condensed"/>
              </a:rPr>
              <a:t>bổn</a:t>
            </a:r>
            <a:r>
              <a:rPr lang="en-US" sz="4189" dirty="0">
                <a:solidFill>
                  <a:srgbClr val="000000"/>
                </a:solidFill>
                <a:latin typeface="Roboto Condensed"/>
              </a:rPr>
              <a:t> </a:t>
            </a:r>
            <a:r>
              <a:rPr lang="en-US" sz="4189" dirty="0" err="1">
                <a:solidFill>
                  <a:srgbClr val="000000"/>
                </a:solidFill>
                <a:latin typeface="Roboto Condensed"/>
              </a:rPr>
              <a:t>phận</a:t>
            </a:r>
            <a:r>
              <a:rPr lang="en-US" sz="4189" dirty="0">
                <a:solidFill>
                  <a:srgbClr val="000000"/>
                </a:solidFill>
                <a:latin typeface="Roboto Condensed"/>
              </a:rPr>
              <a:t>, </a:t>
            </a:r>
            <a:r>
              <a:rPr lang="en-US" sz="4189" dirty="0" err="1">
                <a:solidFill>
                  <a:srgbClr val="000000"/>
                </a:solidFill>
                <a:latin typeface="Roboto Condensed"/>
              </a:rPr>
              <a:t>trách</a:t>
            </a:r>
            <a:r>
              <a:rPr lang="en-US" sz="4189" dirty="0">
                <a:solidFill>
                  <a:srgbClr val="000000"/>
                </a:solidFill>
                <a:latin typeface="Roboto Condensed"/>
              </a:rPr>
              <a:t> </a:t>
            </a:r>
            <a:r>
              <a:rPr lang="en-US" sz="4189" dirty="0" err="1">
                <a:solidFill>
                  <a:srgbClr val="000000"/>
                </a:solidFill>
                <a:latin typeface="Roboto Condensed"/>
              </a:rPr>
              <a:t>nhiệm</a:t>
            </a:r>
            <a:r>
              <a:rPr lang="en-US" sz="4189" dirty="0">
                <a:solidFill>
                  <a:srgbClr val="000000"/>
                </a:solidFill>
                <a:latin typeface="Roboto Condensed"/>
              </a:rPr>
              <a:t> </a:t>
            </a:r>
            <a:r>
              <a:rPr lang="en-US" sz="4189" dirty="0" err="1">
                <a:solidFill>
                  <a:srgbClr val="000000"/>
                </a:solidFill>
                <a:latin typeface="Roboto Condensed"/>
              </a:rPr>
              <a:t>của</a:t>
            </a:r>
            <a:r>
              <a:rPr lang="en-US" sz="4189" dirty="0">
                <a:solidFill>
                  <a:srgbClr val="000000"/>
                </a:solidFill>
                <a:latin typeface="Roboto Condensed"/>
              </a:rPr>
              <a:t> </a:t>
            </a:r>
            <a:r>
              <a:rPr lang="en-US" sz="4189" dirty="0" err="1">
                <a:solidFill>
                  <a:srgbClr val="000000"/>
                </a:solidFill>
                <a:latin typeface="Roboto Condensed"/>
              </a:rPr>
              <a:t>người</a:t>
            </a:r>
            <a:r>
              <a:rPr lang="en-US" sz="4189" dirty="0">
                <a:solidFill>
                  <a:srgbClr val="000000"/>
                </a:solidFill>
                <a:latin typeface="Roboto Condensed"/>
              </a:rPr>
              <a:t> </a:t>
            </a:r>
            <a:r>
              <a:rPr lang="en-US" sz="4189" dirty="0" err="1">
                <a:solidFill>
                  <a:srgbClr val="000000"/>
                </a:solidFill>
                <a:latin typeface="Roboto Condensed"/>
              </a:rPr>
              <a:t>anh</a:t>
            </a:r>
            <a:r>
              <a:rPr lang="en-US" sz="4189" dirty="0">
                <a:solidFill>
                  <a:srgbClr val="000000"/>
                </a:solidFill>
                <a:latin typeface="Roboto Condensed"/>
              </a:rPr>
              <a:t> </a:t>
            </a:r>
            <a:r>
              <a:rPr lang="en-US" sz="4189" dirty="0" err="1">
                <a:solidFill>
                  <a:srgbClr val="000000"/>
                </a:solidFill>
                <a:latin typeface="Roboto Condensed"/>
              </a:rPr>
              <a:t>hùng</a:t>
            </a:r>
            <a:r>
              <a:rPr lang="en-US" sz="4189" dirty="0">
                <a:solidFill>
                  <a:srgbClr val="000000"/>
                </a:solidFill>
                <a:latin typeface="Roboto Condensed"/>
              </a:rPr>
              <a:t>: </a:t>
            </a:r>
            <a:r>
              <a:rPr lang="en-US" sz="4189" dirty="0" err="1">
                <a:solidFill>
                  <a:srgbClr val="AF872D"/>
                </a:solidFill>
                <a:latin typeface="Roboto Condensed Bold Italics"/>
              </a:rPr>
              <a:t>Nhớ</a:t>
            </a:r>
            <a:r>
              <a:rPr lang="en-US" sz="4189" dirty="0">
                <a:solidFill>
                  <a:srgbClr val="AF872D"/>
                </a:solidFill>
                <a:latin typeface="Roboto Condensed Bold Italics"/>
              </a:rPr>
              <a:t> </a:t>
            </a:r>
            <a:r>
              <a:rPr lang="en-US" sz="4189" dirty="0" err="1">
                <a:solidFill>
                  <a:srgbClr val="AF872D"/>
                </a:solidFill>
                <a:latin typeface="Roboto Condensed Bold Italics"/>
              </a:rPr>
              <a:t>câu</a:t>
            </a:r>
            <a:r>
              <a:rPr lang="en-US" sz="4189" dirty="0">
                <a:solidFill>
                  <a:srgbClr val="AF872D"/>
                </a:solidFill>
                <a:latin typeface="Roboto Condensed Bold Italics"/>
              </a:rPr>
              <a:t> </a:t>
            </a:r>
            <a:r>
              <a:rPr lang="en-US" sz="4189" dirty="0" err="1">
                <a:solidFill>
                  <a:srgbClr val="AF872D"/>
                </a:solidFill>
                <a:latin typeface="Roboto Condensed Bold Italics"/>
              </a:rPr>
              <a:t>kiến</a:t>
            </a:r>
            <a:r>
              <a:rPr lang="en-US" sz="4189" dirty="0">
                <a:solidFill>
                  <a:srgbClr val="AF872D"/>
                </a:solidFill>
                <a:latin typeface="Roboto Condensed Bold Italics"/>
              </a:rPr>
              <a:t> </a:t>
            </a:r>
            <a:r>
              <a:rPr lang="en-US" sz="4189" dirty="0" err="1">
                <a:solidFill>
                  <a:srgbClr val="AF872D"/>
                </a:solidFill>
                <a:latin typeface="Roboto Condensed Bold Italics"/>
              </a:rPr>
              <a:t>nghĩa</a:t>
            </a:r>
            <a:r>
              <a:rPr lang="en-US" sz="4189" dirty="0">
                <a:solidFill>
                  <a:srgbClr val="AF872D"/>
                </a:solidFill>
                <a:latin typeface="Roboto Condensed Bold Italics"/>
              </a:rPr>
              <a:t> </a:t>
            </a:r>
            <a:r>
              <a:rPr lang="en-US" sz="4189" dirty="0" err="1">
                <a:solidFill>
                  <a:srgbClr val="AF872D"/>
                </a:solidFill>
                <a:latin typeface="Roboto Condensed Bold Italics"/>
              </a:rPr>
              <a:t>bất</a:t>
            </a:r>
            <a:r>
              <a:rPr lang="en-US" sz="4189" dirty="0">
                <a:solidFill>
                  <a:srgbClr val="AF872D"/>
                </a:solidFill>
                <a:latin typeface="Roboto Condensed Bold Italics"/>
              </a:rPr>
              <a:t> vi/ </a:t>
            </a:r>
            <a:r>
              <a:rPr lang="en-US" sz="4189" dirty="0" err="1">
                <a:solidFill>
                  <a:srgbClr val="AF872D"/>
                </a:solidFill>
                <a:latin typeface="Roboto Condensed Bold Italics"/>
              </a:rPr>
              <a:t>Làm</a:t>
            </a:r>
            <a:r>
              <a:rPr lang="en-US" sz="4189" dirty="0">
                <a:solidFill>
                  <a:srgbClr val="AF872D"/>
                </a:solidFill>
                <a:latin typeface="Roboto Condensed Bold Italics"/>
              </a:rPr>
              <a:t> </a:t>
            </a:r>
            <a:r>
              <a:rPr lang="en-US" sz="4189" dirty="0" err="1">
                <a:solidFill>
                  <a:srgbClr val="AF872D"/>
                </a:solidFill>
                <a:latin typeface="Roboto Condensed Bold Italics"/>
              </a:rPr>
              <a:t>người</a:t>
            </a:r>
            <a:r>
              <a:rPr lang="en-US" sz="4189" dirty="0">
                <a:solidFill>
                  <a:srgbClr val="AF872D"/>
                </a:solidFill>
                <a:latin typeface="Roboto Condensed Bold Italics"/>
              </a:rPr>
              <a:t> </a:t>
            </a:r>
            <a:r>
              <a:rPr lang="en-US" sz="4189" dirty="0" err="1">
                <a:solidFill>
                  <a:srgbClr val="AF872D"/>
                </a:solidFill>
                <a:latin typeface="Roboto Condensed Bold Italics"/>
              </a:rPr>
              <a:t>thế</a:t>
            </a:r>
            <a:r>
              <a:rPr lang="en-US" sz="4189" dirty="0">
                <a:solidFill>
                  <a:srgbClr val="AF872D"/>
                </a:solidFill>
                <a:latin typeface="Roboto Condensed Bold Italics"/>
              </a:rPr>
              <a:t> </a:t>
            </a:r>
            <a:r>
              <a:rPr lang="en-US" sz="4189" dirty="0" err="1">
                <a:solidFill>
                  <a:srgbClr val="AF872D"/>
                </a:solidFill>
                <a:latin typeface="Roboto Condensed Bold Italics"/>
              </a:rPr>
              <a:t>ấy</a:t>
            </a:r>
            <a:r>
              <a:rPr lang="en-US" sz="4189" dirty="0">
                <a:solidFill>
                  <a:srgbClr val="AF872D"/>
                </a:solidFill>
                <a:latin typeface="Roboto Condensed Bold Italics"/>
              </a:rPr>
              <a:t> </a:t>
            </a:r>
            <a:r>
              <a:rPr lang="en-US" sz="4189" dirty="0" err="1">
                <a:solidFill>
                  <a:srgbClr val="AF872D"/>
                </a:solidFill>
                <a:latin typeface="Roboto Condensed Bold Italics"/>
              </a:rPr>
              <a:t>cũng</a:t>
            </a:r>
            <a:r>
              <a:rPr lang="en-US" sz="4189" dirty="0">
                <a:solidFill>
                  <a:srgbClr val="AF872D"/>
                </a:solidFill>
                <a:latin typeface="Roboto Condensed Bold Italics"/>
              </a:rPr>
              <a:t> phi </a:t>
            </a:r>
            <a:r>
              <a:rPr lang="en-US" sz="4189" dirty="0" err="1">
                <a:solidFill>
                  <a:srgbClr val="AF872D"/>
                </a:solidFill>
                <a:latin typeface="Roboto Condensed Bold Italics"/>
              </a:rPr>
              <a:t>anh</a:t>
            </a:r>
            <a:r>
              <a:rPr lang="en-US" sz="4189" dirty="0">
                <a:solidFill>
                  <a:srgbClr val="AF872D"/>
                </a:solidFill>
                <a:latin typeface="Roboto Condensed Bold Italics"/>
              </a:rPr>
              <a:t> </a:t>
            </a:r>
            <a:r>
              <a:rPr lang="en-US" sz="4189" dirty="0" err="1">
                <a:solidFill>
                  <a:srgbClr val="AF872D"/>
                </a:solidFill>
                <a:latin typeface="Roboto Condensed Bold Italics"/>
              </a:rPr>
              <a:t>hùng</a:t>
            </a:r>
            <a:r>
              <a:rPr lang="en-US" sz="4189" dirty="0">
                <a:solidFill>
                  <a:srgbClr val="AF872D"/>
                </a:solidFill>
                <a:latin typeface="Roboto Condensed Bold Italics"/>
              </a:rPr>
              <a:t>. </a:t>
            </a:r>
          </a:p>
          <a:p>
            <a:pPr algn="ctr">
              <a:lnSpc>
                <a:spcPts val="5865"/>
              </a:lnSpc>
            </a:pPr>
            <a:r>
              <a:rPr lang="en-US" sz="4189" dirty="0">
                <a:solidFill>
                  <a:srgbClr val="B22033"/>
                </a:solidFill>
                <a:latin typeface="Roboto Condensed Bold Italics"/>
              </a:rPr>
              <a:t>-----&gt; </a:t>
            </a:r>
            <a:r>
              <a:rPr lang="en-US" sz="4189" dirty="0" err="1">
                <a:solidFill>
                  <a:srgbClr val="B22033"/>
                </a:solidFill>
                <a:latin typeface="Roboto Condensed Bold Italics"/>
              </a:rPr>
              <a:t>tính</a:t>
            </a:r>
            <a:r>
              <a:rPr lang="en-US" sz="4189" dirty="0">
                <a:solidFill>
                  <a:srgbClr val="B22033"/>
                </a:solidFill>
                <a:latin typeface="Roboto Condensed Bold Italics"/>
              </a:rPr>
              <a:t> </a:t>
            </a:r>
            <a:r>
              <a:rPr lang="en-US" sz="4189" dirty="0" err="1">
                <a:solidFill>
                  <a:srgbClr val="B22033"/>
                </a:solidFill>
                <a:latin typeface="Roboto Condensed Bold Italics"/>
              </a:rPr>
              <a:t>cách</a:t>
            </a:r>
            <a:r>
              <a:rPr lang="en-US" sz="4189" dirty="0">
                <a:solidFill>
                  <a:srgbClr val="B22033"/>
                </a:solidFill>
                <a:latin typeface="Roboto Condensed Bold Italics"/>
              </a:rPr>
              <a:t> </a:t>
            </a:r>
            <a:r>
              <a:rPr lang="en-US" sz="4189" dirty="0" err="1">
                <a:solidFill>
                  <a:srgbClr val="B22033"/>
                </a:solidFill>
                <a:latin typeface="Roboto Condensed Bold Italics"/>
              </a:rPr>
              <a:t>hào</a:t>
            </a:r>
            <a:r>
              <a:rPr lang="en-US" sz="4189" dirty="0">
                <a:solidFill>
                  <a:srgbClr val="B22033"/>
                </a:solidFill>
                <a:latin typeface="Roboto Condensed Bold Italics"/>
              </a:rPr>
              <a:t> </a:t>
            </a:r>
            <a:r>
              <a:rPr lang="en-US" sz="4189" dirty="0" err="1">
                <a:solidFill>
                  <a:srgbClr val="B22033"/>
                </a:solidFill>
                <a:latin typeface="Roboto Condensed Bold Italics"/>
              </a:rPr>
              <a:t>hiệp</a:t>
            </a:r>
            <a:r>
              <a:rPr lang="en-US" sz="4189" dirty="0">
                <a:solidFill>
                  <a:srgbClr val="B22033"/>
                </a:solidFill>
                <a:latin typeface="Roboto Condensed Bold Italics"/>
              </a:rPr>
              <a:t>, </a:t>
            </a:r>
            <a:r>
              <a:rPr lang="en-US" sz="4189" dirty="0" err="1">
                <a:solidFill>
                  <a:srgbClr val="B22033"/>
                </a:solidFill>
                <a:latin typeface="Roboto Condensed Bold Italics"/>
              </a:rPr>
              <a:t>không</a:t>
            </a:r>
            <a:r>
              <a:rPr lang="en-US" sz="4189" dirty="0">
                <a:solidFill>
                  <a:srgbClr val="B22033"/>
                </a:solidFill>
                <a:latin typeface="Roboto Condensed Bold Italics"/>
              </a:rPr>
              <a:t> </a:t>
            </a:r>
            <a:r>
              <a:rPr lang="en-US" sz="4189" dirty="0" err="1">
                <a:solidFill>
                  <a:srgbClr val="B22033"/>
                </a:solidFill>
                <a:latin typeface="Roboto Condensed Bold Italics"/>
              </a:rPr>
              <a:t>vụ</a:t>
            </a:r>
            <a:r>
              <a:rPr lang="en-US" sz="4189" dirty="0">
                <a:solidFill>
                  <a:srgbClr val="B22033"/>
                </a:solidFill>
                <a:latin typeface="Roboto Condensed Bold Italics"/>
              </a:rPr>
              <a:t> </a:t>
            </a:r>
            <a:r>
              <a:rPr lang="en-US" sz="4189" dirty="0" err="1">
                <a:solidFill>
                  <a:srgbClr val="B22033"/>
                </a:solidFill>
                <a:latin typeface="Roboto Condensed Bold Italics"/>
              </a:rPr>
              <a:t>lợi</a:t>
            </a:r>
            <a:endParaRPr lang="en-US" sz="4189" dirty="0">
              <a:solidFill>
                <a:srgbClr val="B22033"/>
              </a:solidFill>
              <a:latin typeface="Roboto Condensed Bold Italics"/>
            </a:endParaRPr>
          </a:p>
        </p:txBody>
      </p:sp>
      <p:grpSp>
        <p:nvGrpSpPr>
          <p:cNvPr id="17" name="Group 17"/>
          <p:cNvGrpSpPr/>
          <p:nvPr/>
        </p:nvGrpSpPr>
        <p:grpSpPr>
          <a:xfrm>
            <a:off x="-640950" y="8718862"/>
            <a:ext cx="21885134" cy="725170"/>
            <a:chOff x="0" y="0"/>
            <a:chExt cx="5763986" cy="190991"/>
          </a:xfrm>
        </p:grpSpPr>
        <p:sp>
          <p:nvSpPr>
            <p:cNvPr id="18" name="Freeform 18"/>
            <p:cNvSpPr/>
            <p:nvPr/>
          </p:nvSpPr>
          <p:spPr>
            <a:xfrm>
              <a:off x="0" y="0"/>
              <a:ext cx="5763986" cy="190991"/>
            </a:xfrm>
            <a:custGeom>
              <a:avLst/>
              <a:gdLst/>
              <a:ahLst/>
              <a:cxnLst/>
              <a:rect l="l" t="t" r="r" b="b"/>
              <a:pathLst>
                <a:path w="5763986" h="190991">
                  <a:moveTo>
                    <a:pt x="0" y="0"/>
                  </a:moveTo>
                  <a:lnTo>
                    <a:pt x="5763986" y="0"/>
                  </a:lnTo>
                  <a:lnTo>
                    <a:pt x="5763986" y="190991"/>
                  </a:lnTo>
                  <a:lnTo>
                    <a:pt x="0" y="190991"/>
                  </a:lnTo>
                  <a:close/>
                </a:path>
              </a:pathLst>
            </a:custGeom>
            <a:solidFill>
              <a:srgbClr val="FFFFFF">
                <a:alpha val="44706"/>
              </a:srgbClr>
            </a:solidFill>
          </p:spPr>
        </p:sp>
        <p:sp>
          <p:nvSpPr>
            <p:cNvPr id="19" name="TextBox 19"/>
            <p:cNvSpPr txBox="1"/>
            <p:nvPr/>
          </p:nvSpPr>
          <p:spPr>
            <a:xfrm>
              <a:off x="0" y="-38100"/>
              <a:ext cx="5763986" cy="229091"/>
            </a:xfrm>
            <a:prstGeom prst="rect">
              <a:avLst/>
            </a:prstGeom>
          </p:spPr>
          <p:txBody>
            <a:bodyPr lIns="50800" tIns="50800" rIns="50800" bIns="50800" rtlCol="0" anchor="ctr"/>
            <a:lstStyle/>
            <a:p>
              <a:pPr algn="ctr">
                <a:lnSpc>
                  <a:spcPts val="2659"/>
                </a:lnSpc>
              </a:pPr>
              <a:endParaRPr/>
            </a:p>
          </p:txBody>
        </p:sp>
      </p:grpSp>
      <p:sp>
        <p:nvSpPr>
          <p:cNvPr id="20" name="TextBox 20"/>
          <p:cNvSpPr txBox="1"/>
          <p:nvPr/>
        </p:nvSpPr>
        <p:spPr>
          <a:xfrm>
            <a:off x="2516465" y="8689735"/>
            <a:ext cx="11009201" cy="697699"/>
          </a:xfrm>
          <a:prstGeom prst="rect">
            <a:avLst/>
          </a:prstGeom>
        </p:spPr>
        <p:txBody>
          <a:bodyPr lIns="0" tIns="0" rIns="0" bIns="0" rtlCol="0" anchor="t">
            <a:spAutoFit/>
          </a:bodyPr>
          <a:lstStyle/>
          <a:p>
            <a:pPr algn="ctr">
              <a:lnSpc>
                <a:spcPts val="5647"/>
              </a:lnSpc>
              <a:spcBef>
                <a:spcPct val="0"/>
              </a:spcBef>
            </a:pPr>
            <a:r>
              <a:rPr lang="en-US" sz="4034">
                <a:solidFill>
                  <a:srgbClr val="B22033"/>
                </a:solidFill>
                <a:latin typeface="Roboto Condensed Bold"/>
              </a:rPr>
              <a:t>Giản dị,  mộc mạc, chân thành của chàng trai Nam Bộ.</a:t>
            </a:r>
          </a:p>
        </p:txBody>
      </p:sp>
      <p:sp>
        <p:nvSpPr>
          <p:cNvPr id="21" name="Freeform 21"/>
          <p:cNvSpPr/>
          <p:nvPr/>
        </p:nvSpPr>
        <p:spPr>
          <a:xfrm>
            <a:off x="14293972" y="5455571"/>
            <a:ext cx="4068348" cy="5266471"/>
          </a:xfrm>
          <a:custGeom>
            <a:avLst/>
            <a:gdLst/>
            <a:ahLst/>
            <a:cxnLst/>
            <a:rect l="l" t="t" r="r" b="b"/>
            <a:pathLst>
              <a:path w="4068348" h="5266471">
                <a:moveTo>
                  <a:pt x="0" y="0"/>
                </a:moveTo>
                <a:lnTo>
                  <a:pt x="4068349" y="0"/>
                </a:lnTo>
                <a:lnTo>
                  <a:pt x="4068349" y="5266471"/>
                </a:lnTo>
                <a:lnTo>
                  <a:pt x="0" y="5266471"/>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22" name="Freeform 22"/>
          <p:cNvSpPr/>
          <p:nvPr/>
        </p:nvSpPr>
        <p:spPr>
          <a:xfrm>
            <a:off x="375342" y="3168420"/>
            <a:ext cx="2689715" cy="4364650"/>
          </a:xfrm>
          <a:custGeom>
            <a:avLst/>
            <a:gdLst/>
            <a:ahLst/>
            <a:cxnLst/>
            <a:rect l="l" t="t" r="r" b="b"/>
            <a:pathLst>
              <a:path w="2689715" h="4364650">
                <a:moveTo>
                  <a:pt x="0" y="0"/>
                </a:moveTo>
                <a:lnTo>
                  <a:pt x="2689716" y="0"/>
                </a:lnTo>
                <a:lnTo>
                  <a:pt x="2689716" y="4364650"/>
                </a:lnTo>
                <a:lnTo>
                  <a:pt x="0" y="4364650"/>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23" name="Freeform 23"/>
          <p:cNvSpPr/>
          <p:nvPr/>
        </p:nvSpPr>
        <p:spPr>
          <a:xfrm>
            <a:off x="1187248" y="8717247"/>
            <a:ext cx="1065904" cy="670187"/>
          </a:xfrm>
          <a:custGeom>
            <a:avLst/>
            <a:gdLst/>
            <a:ahLst/>
            <a:cxnLst/>
            <a:rect l="l" t="t" r="r" b="b"/>
            <a:pathLst>
              <a:path w="1065904" h="670187">
                <a:moveTo>
                  <a:pt x="0" y="0"/>
                </a:moveTo>
                <a:lnTo>
                  <a:pt x="1065904" y="0"/>
                </a:lnTo>
                <a:lnTo>
                  <a:pt x="1065904" y="670187"/>
                </a:lnTo>
                <a:lnTo>
                  <a:pt x="0" y="670187"/>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 calcmode="lin" valueType="num">
                                      <p:cBhvr additive="base">
                                        <p:cTn id="17" dur="500" fill="hold"/>
                                        <p:tgtEl>
                                          <p:spTgt spid="20"/>
                                        </p:tgtEl>
                                        <p:attrNameLst>
                                          <p:attrName>ppt_x</p:attrName>
                                        </p:attrNameLst>
                                      </p:cBhvr>
                                      <p:tavLst>
                                        <p:tav tm="0">
                                          <p:val>
                                            <p:strVal val="0-#ppt_w/2"/>
                                          </p:val>
                                        </p:tav>
                                        <p:tav tm="100000">
                                          <p:val>
                                            <p:strVal val="#ppt_x"/>
                                          </p:val>
                                        </p:tav>
                                      </p:tavLst>
                                    </p:anim>
                                    <p:anim calcmode="lin" valueType="num">
                                      <p:cBhvr additive="base">
                                        <p:cTn id="18" dur="500" fill="hold"/>
                                        <p:tgtEl>
                                          <p:spTgt spid="20"/>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additive="base">
                                        <p:cTn id="21" dur="500" fill="hold"/>
                                        <p:tgtEl>
                                          <p:spTgt spid="17"/>
                                        </p:tgtEl>
                                        <p:attrNameLst>
                                          <p:attrName>ppt_x</p:attrName>
                                        </p:attrNameLst>
                                      </p:cBhvr>
                                      <p:tavLst>
                                        <p:tav tm="0">
                                          <p:val>
                                            <p:strVal val="0-#ppt_w/2"/>
                                          </p:val>
                                        </p:tav>
                                        <p:tav tm="100000">
                                          <p:val>
                                            <p:strVal val="#ppt_x"/>
                                          </p:val>
                                        </p:tav>
                                      </p:tavLst>
                                    </p:anim>
                                    <p:anim calcmode="lin" valueType="num">
                                      <p:cBhvr additive="base">
                                        <p:cTn id="2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r="-38550" b="-32625"/>
            </a:stretch>
          </a:blipFill>
        </p:spPr>
      </p:sp>
      <p:sp>
        <p:nvSpPr>
          <p:cNvPr id="3" name="Freeform 3"/>
          <p:cNvSpPr/>
          <p:nvPr/>
        </p:nvSpPr>
        <p:spPr>
          <a:xfrm>
            <a:off x="0" y="2589897"/>
            <a:ext cx="18288000" cy="8132145"/>
          </a:xfrm>
          <a:custGeom>
            <a:avLst/>
            <a:gdLst/>
            <a:ahLst/>
            <a:cxnLst/>
            <a:rect l="l" t="t" r="r" b="b"/>
            <a:pathLst>
              <a:path w="18288000" h="8132145">
                <a:moveTo>
                  <a:pt x="0" y="0"/>
                </a:moveTo>
                <a:lnTo>
                  <a:pt x="18288000" y="0"/>
                </a:lnTo>
                <a:lnTo>
                  <a:pt x="18288000" y="8132145"/>
                </a:lnTo>
                <a:lnTo>
                  <a:pt x="0" y="8132145"/>
                </a:lnTo>
                <a:lnTo>
                  <a:pt x="0" y="0"/>
                </a:lnTo>
                <a:close/>
              </a:path>
            </a:pathLst>
          </a:custGeom>
          <a:blipFill>
            <a:blip r:embed="rId3">
              <a:alphaModFix amt="85000"/>
            </a:blip>
            <a:stretch>
              <a:fillRect t="-22832" r="-1421"/>
            </a:stretch>
          </a:blipFill>
        </p:spPr>
      </p:sp>
      <p:grpSp>
        <p:nvGrpSpPr>
          <p:cNvPr id="4" name="Group 4"/>
          <p:cNvGrpSpPr/>
          <p:nvPr/>
        </p:nvGrpSpPr>
        <p:grpSpPr>
          <a:xfrm>
            <a:off x="-648324" y="0"/>
            <a:ext cx="18928950" cy="11844700"/>
            <a:chOff x="0" y="0"/>
            <a:chExt cx="4985402" cy="3119592"/>
          </a:xfrm>
        </p:grpSpPr>
        <p:sp>
          <p:nvSpPr>
            <p:cNvPr id="5" name="Freeform 5"/>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54902"/>
              </a:srgbClr>
            </a:solidFill>
          </p:spPr>
        </p:sp>
        <p:sp>
          <p:nvSpPr>
            <p:cNvPr id="6" name="TextBox 6"/>
            <p:cNvSpPr txBox="1"/>
            <p:nvPr/>
          </p:nvSpPr>
          <p:spPr>
            <a:xfrm>
              <a:off x="0" y="-38100"/>
              <a:ext cx="4985402" cy="3157692"/>
            </a:xfrm>
            <a:prstGeom prst="rect">
              <a:avLst/>
            </a:prstGeom>
          </p:spPr>
          <p:txBody>
            <a:bodyPr lIns="50800" tIns="50800" rIns="50800" bIns="50800" rtlCol="0" anchor="ctr"/>
            <a:lstStyle/>
            <a:p>
              <a:pPr algn="ctr">
                <a:lnSpc>
                  <a:spcPts val="2659"/>
                </a:lnSpc>
              </a:pPr>
              <a:endParaRPr sz="2400"/>
            </a:p>
          </p:txBody>
        </p:sp>
      </p:grpSp>
      <p:sp>
        <p:nvSpPr>
          <p:cNvPr id="7" name="Freeform 7"/>
          <p:cNvSpPr/>
          <p:nvPr/>
        </p:nvSpPr>
        <p:spPr>
          <a:xfrm>
            <a:off x="15072055" y="137167"/>
            <a:ext cx="4994709" cy="1873016"/>
          </a:xfrm>
          <a:custGeom>
            <a:avLst/>
            <a:gdLst/>
            <a:ahLst/>
            <a:cxnLst/>
            <a:rect l="l" t="t" r="r" b="b"/>
            <a:pathLst>
              <a:path w="4994709" h="1873016">
                <a:moveTo>
                  <a:pt x="0" y="0"/>
                </a:moveTo>
                <a:lnTo>
                  <a:pt x="4994709" y="0"/>
                </a:lnTo>
                <a:lnTo>
                  <a:pt x="4994709" y="1873016"/>
                </a:lnTo>
                <a:lnTo>
                  <a:pt x="0" y="1873016"/>
                </a:lnTo>
                <a:lnTo>
                  <a:pt x="0" y="0"/>
                </a:lnTo>
                <a:close/>
              </a:path>
            </a:pathLst>
          </a:custGeom>
          <a:blipFill>
            <a:blip r:embed="rId4">
              <a:alphaModFix amt="85000"/>
              <a:extLst>
                <a:ext uri="{96DAC541-7B7A-43D3-8B79-37D633B846F1}">
                  <asvg:svgBlip xmlns:asvg="http://schemas.microsoft.com/office/drawing/2016/SVG/main" xmlns="" r:embed="rId5"/>
                </a:ext>
              </a:extLst>
            </a:blip>
            <a:stretch>
              <a:fillRect/>
            </a:stretch>
          </a:blipFill>
        </p:spPr>
      </p:sp>
      <p:grpSp>
        <p:nvGrpSpPr>
          <p:cNvPr id="8" name="Group 8"/>
          <p:cNvGrpSpPr/>
          <p:nvPr/>
        </p:nvGrpSpPr>
        <p:grpSpPr>
          <a:xfrm>
            <a:off x="2951418" y="3812657"/>
            <a:ext cx="7018112" cy="4836850"/>
            <a:chOff x="0" y="0"/>
            <a:chExt cx="1848392" cy="1273903"/>
          </a:xfrm>
        </p:grpSpPr>
        <p:sp>
          <p:nvSpPr>
            <p:cNvPr id="9" name="Freeform 9"/>
            <p:cNvSpPr/>
            <p:nvPr/>
          </p:nvSpPr>
          <p:spPr>
            <a:xfrm>
              <a:off x="0" y="0"/>
              <a:ext cx="1848392" cy="1273903"/>
            </a:xfrm>
            <a:custGeom>
              <a:avLst/>
              <a:gdLst/>
              <a:ahLst/>
              <a:cxnLst/>
              <a:rect l="l" t="t" r="r" b="b"/>
              <a:pathLst>
                <a:path w="1848392" h="1273903">
                  <a:moveTo>
                    <a:pt x="56260" y="0"/>
                  </a:moveTo>
                  <a:lnTo>
                    <a:pt x="1792132" y="0"/>
                  </a:lnTo>
                  <a:cubicBezTo>
                    <a:pt x="1807053" y="0"/>
                    <a:pt x="1821363" y="5927"/>
                    <a:pt x="1831914" y="16478"/>
                  </a:cubicBezTo>
                  <a:cubicBezTo>
                    <a:pt x="1842464" y="27029"/>
                    <a:pt x="1848392" y="41339"/>
                    <a:pt x="1848392" y="56260"/>
                  </a:cubicBezTo>
                  <a:lnTo>
                    <a:pt x="1848392" y="1217643"/>
                  </a:lnTo>
                  <a:cubicBezTo>
                    <a:pt x="1848392" y="1248714"/>
                    <a:pt x="1823203" y="1273903"/>
                    <a:pt x="1792132" y="1273903"/>
                  </a:cubicBezTo>
                  <a:lnTo>
                    <a:pt x="56260" y="1273903"/>
                  </a:lnTo>
                  <a:cubicBezTo>
                    <a:pt x="25188" y="1273903"/>
                    <a:pt x="0" y="1248714"/>
                    <a:pt x="0" y="1217643"/>
                  </a:cubicBezTo>
                  <a:lnTo>
                    <a:pt x="0" y="56260"/>
                  </a:lnTo>
                  <a:cubicBezTo>
                    <a:pt x="0" y="25188"/>
                    <a:pt x="25188" y="0"/>
                    <a:pt x="56260" y="0"/>
                  </a:cubicBezTo>
                  <a:close/>
                </a:path>
              </a:pathLst>
            </a:custGeom>
            <a:solidFill>
              <a:srgbClr val="CFA954">
                <a:alpha val="85882"/>
              </a:srgbClr>
            </a:solidFill>
          </p:spPr>
        </p:sp>
        <p:sp>
          <p:nvSpPr>
            <p:cNvPr id="10" name="TextBox 10"/>
            <p:cNvSpPr txBox="1"/>
            <p:nvPr/>
          </p:nvSpPr>
          <p:spPr>
            <a:xfrm>
              <a:off x="0" y="-38100"/>
              <a:ext cx="1848392" cy="1312003"/>
            </a:xfrm>
            <a:prstGeom prst="rect">
              <a:avLst/>
            </a:prstGeom>
          </p:spPr>
          <p:txBody>
            <a:bodyPr lIns="50800" tIns="50800" rIns="50800" bIns="50800" rtlCol="0" anchor="ctr"/>
            <a:lstStyle/>
            <a:p>
              <a:pPr algn="l">
                <a:lnSpc>
                  <a:spcPts val="2659"/>
                </a:lnSpc>
              </a:pPr>
              <a:endParaRPr/>
            </a:p>
          </p:txBody>
        </p:sp>
      </p:grpSp>
      <p:sp>
        <p:nvSpPr>
          <p:cNvPr id="11" name="Freeform 11"/>
          <p:cNvSpPr/>
          <p:nvPr/>
        </p:nvSpPr>
        <p:spPr>
          <a:xfrm>
            <a:off x="-640950" y="4029160"/>
            <a:ext cx="4980437" cy="6447167"/>
          </a:xfrm>
          <a:custGeom>
            <a:avLst/>
            <a:gdLst/>
            <a:ahLst/>
            <a:cxnLst/>
            <a:rect l="l" t="t" r="r" b="b"/>
            <a:pathLst>
              <a:path w="4980437" h="6447167">
                <a:moveTo>
                  <a:pt x="0" y="0"/>
                </a:moveTo>
                <a:lnTo>
                  <a:pt x="4980437" y="0"/>
                </a:lnTo>
                <a:lnTo>
                  <a:pt x="4980437" y="6447167"/>
                </a:lnTo>
                <a:lnTo>
                  <a:pt x="0" y="6447167"/>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2" name="Freeform 12"/>
          <p:cNvSpPr/>
          <p:nvPr/>
        </p:nvSpPr>
        <p:spPr>
          <a:xfrm>
            <a:off x="146397" y="7891502"/>
            <a:ext cx="17995205" cy="2493086"/>
          </a:xfrm>
          <a:custGeom>
            <a:avLst/>
            <a:gdLst/>
            <a:ahLst/>
            <a:cxnLst/>
            <a:rect l="l" t="t" r="r" b="b"/>
            <a:pathLst>
              <a:path w="17995205" h="2493086">
                <a:moveTo>
                  <a:pt x="0" y="0"/>
                </a:moveTo>
                <a:lnTo>
                  <a:pt x="17995206" y="0"/>
                </a:lnTo>
                <a:lnTo>
                  <a:pt x="17995206" y="2493087"/>
                </a:lnTo>
                <a:lnTo>
                  <a:pt x="0" y="2493087"/>
                </a:lnTo>
                <a:lnTo>
                  <a:pt x="0" y="0"/>
                </a:lnTo>
                <a:close/>
              </a:path>
            </a:pathLst>
          </a:custGeom>
          <a:blipFill>
            <a:blip r:embed="rId8"/>
            <a:stretch>
              <a:fillRect/>
            </a:stretch>
          </a:blipFill>
        </p:spPr>
      </p:sp>
      <p:sp>
        <p:nvSpPr>
          <p:cNvPr id="13" name="Freeform 13"/>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9">
              <a:alphaModFix amt="79000"/>
              <a:extLst>
                <a:ext uri="{96DAC541-7B7A-43D3-8B79-37D633B846F1}">
                  <asvg:svgBlip xmlns:asvg="http://schemas.microsoft.com/office/drawing/2016/SVG/main" xmlns="" r:embed="rId10"/>
                </a:ext>
              </a:extLst>
            </a:blip>
            <a:stretch>
              <a:fillRect/>
            </a:stretch>
          </a:blipFill>
        </p:spPr>
      </p:sp>
      <p:sp>
        <p:nvSpPr>
          <p:cNvPr id="14" name="Freeform 14"/>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9">
              <a:alphaModFix amt="79000"/>
              <a:extLst>
                <a:ext uri="{96DAC541-7B7A-43D3-8B79-37D633B846F1}">
                  <asvg:svgBlip xmlns:asvg="http://schemas.microsoft.com/office/drawing/2016/SVG/main" xmlns="" r:embed="rId10"/>
                </a:ext>
              </a:extLst>
            </a:blip>
            <a:stretch>
              <a:fillRect/>
            </a:stretch>
          </a:blipFill>
        </p:spPr>
      </p:sp>
      <p:grpSp>
        <p:nvGrpSpPr>
          <p:cNvPr id="15" name="Group 15"/>
          <p:cNvGrpSpPr/>
          <p:nvPr/>
        </p:nvGrpSpPr>
        <p:grpSpPr>
          <a:xfrm>
            <a:off x="7436302" y="944037"/>
            <a:ext cx="5144148" cy="1542127"/>
            <a:chOff x="-20462" y="-22298"/>
            <a:chExt cx="1354837" cy="406157"/>
          </a:xfrm>
        </p:grpSpPr>
        <p:sp>
          <p:nvSpPr>
            <p:cNvPr id="16" name="Freeform 16"/>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17" name="TextBox 17"/>
            <p:cNvSpPr txBox="1"/>
            <p:nvPr/>
          </p:nvSpPr>
          <p:spPr>
            <a:xfrm>
              <a:off x="-20462" y="-22298"/>
              <a:ext cx="1334375" cy="406157"/>
            </a:xfrm>
            <a:prstGeom prst="rect">
              <a:avLst/>
            </a:prstGeom>
          </p:spPr>
          <p:txBody>
            <a:bodyPr lIns="50800" tIns="50800" rIns="50800" bIns="50800" rtlCol="0" anchor="ctr"/>
            <a:lstStyle/>
            <a:p>
              <a:pPr algn="ctr">
                <a:lnSpc>
                  <a:spcPts val="4620"/>
                </a:lnSpc>
              </a:pPr>
              <a:r>
                <a:rPr lang="en-US" sz="3300" dirty="0">
                  <a:solidFill>
                    <a:srgbClr val="575D4D">
                      <a:alpha val="92941"/>
                    </a:srgbClr>
                  </a:solidFill>
                  <a:latin typeface="ThuphapCongthuy"/>
                </a:rPr>
                <a:t>LỤC  VÂN TIÊN </a:t>
              </a:r>
            </a:p>
          </p:txBody>
        </p:sp>
      </p:grpSp>
      <p:grpSp>
        <p:nvGrpSpPr>
          <p:cNvPr id="18" name="Group 18"/>
          <p:cNvGrpSpPr/>
          <p:nvPr/>
        </p:nvGrpSpPr>
        <p:grpSpPr>
          <a:xfrm>
            <a:off x="10336423" y="3790934"/>
            <a:ext cx="7462593" cy="4858573"/>
            <a:chOff x="0" y="0"/>
            <a:chExt cx="1965457" cy="1279624"/>
          </a:xfrm>
        </p:grpSpPr>
        <p:sp>
          <p:nvSpPr>
            <p:cNvPr id="19" name="Freeform 19"/>
            <p:cNvSpPr/>
            <p:nvPr/>
          </p:nvSpPr>
          <p:spPr>
            <a:xfrm>
              <a:off x="0" y="0"/>
              <a:ext cx="1965457" cy="1279624"/>
            </a:xfrm>
            <a:custGeom>
              <a:avLst/>
              <a:gdLst/>
              <a:ahLst/>
              <a:cxnLst/>
              <a:rect l="l" t="t" r="r" b="b"/>
              <a:pathLst>
                <a:path w="1965457" h="1279624">
                  <a:moveTo>
                    <a:pt x="52909" y="0"/>
                  </a:moveTo>
                  <a:lnTo>
                    <a:pt x="1912548" y="0"/>
                  </a:lnTo>
                  <a:cubicBezTo>
                    <a:pt x="1926580" y="0"/>
                    <a:pt x="1940038" y="5574"/>
                    <a:pt x="1949960" y="15497"/>
                  </a:cubicBezTo>
                  <a:cubicBezTo>
                    <a:pt x="1959882" y="25419"/>
                    <a:pt x="1965457" y="38877"/>
                    <a:pt x="1965457" y="52909"/>
                  </a:cubicBezTo>
                  <a:lnTo>
                    <a:pt x="1965457" y="1226715"/>
                  </a:lnTo>
                  <a:cubicBezTo>
                    <a:pt x="1965457" y="1255936"/>
                    <a:pt x="1941768" y="1279624"/>
                    <a:pt x="1912548" y="1279624"/>
                  </a:cubicBezTo>
                  <a:lnTo>
                    <a:pt x="52909" y="1279624"/>
                  </a:lnTo>
                  <a:cubicBezTo>
                    <a:pt x="23688" y="1279624"/>
                    <a:pt x="0" y="1255936"/>
                    <a:pt x="0" y="1226715"/>
                  </a:cubicBezTo>
                  <a:lnTo>
                    <a:pt x="0" y="52909"/>
                  </a:lnTo>
                  <a:cubicBezTo>
                    <a:pt x="0" y="23688"/>
                    <a:pt x="23688" y="0"/>
                    <a:pt x="52909" y="0"/>
                  </a:cubicBezTo>
                  <a:close/>
                </a:path>
              </a:pathLst>
            </a:custGeom>
            <a:solidFill>
              <a:srgbClr val="CFA954">
                <a:alpha val="81961"/>
              </a:srgbClr>
            </a:solidFill>
          </p:spPr>
        </p:sp>
        <p:sp>
          <p:nvSpPr>
            <p:cNvPr id="20" name="TextBox 20"/>
            <p:cNvSpPr txBox="1"/>
            <p:nvPr/>
          </p:nvSpPr>
          <p:spPr>
            <a:xfrm>
              <a:off x="0" y="-38100"/>
              <a:ext cx="1965457" cy="1317724"/>
            </a:xfrm>
            <a:prstGeom prst="rect">
              <a:avLst/>
            </a:prstGeom>
          </p:spPr>
          <p:txBody>
            <a:bodyPr lIns="50800" tIns="50800" rIns="50800" bIns="50800" rtlCol="0" anchor="ctr"/>
            <a:lstStyle/>
            <a:p>
              <a:pPr algn="l">
                <a:lnSpc>
                  <a:spcPts val="2659"/>
                </a:lnSpc>
              </a:pPr>
              <a:endParaRPr/>
            </a:p>
          </p:txBody>
        </p:sp>
      </p:grpSp>
      <p:sp>
        <p:nvSpPr>
          <p:cNvPr id="21" name="AutoShape 21"/>
          <p:cNvSpPr/>
          <p:nvPr/>
        </p:nvSpPr>
        <p:spPr>
          <a:xfrm>
            <a:off x="6723410" y="2589897"/>
            <a:ext cx="6492240" cy="0"/>
          </a:xfrm>
          <a:prstGeom prst="line">
            <a:avLst/>
          </a:prstGeom>
          <a:ln w="104775" cap="flat">
            <a:solidFill>
              <a:srgbClr val="CFA954"/>
            </a:solidFill>
            <a:prstDash val="solid"/>
            <a:headEnd type="none" w="sm" len="sm"/>
            <a:tailEnd type="none" w="sm" len="sm"/>
          </a:ln>
        </p:spPr>
        <p:txBody>
          <a:bodyPr/>
          <a:lstStyle/>
          <a:p>
            <a:endParaRPr lang="en-US" dirty="0"/>
          </a:p>
        </p:txBody>
      </p:sp>
      <p:grpSp>
        <p:nvGrpSpPr>
          <p:cNvPr id="22" name="Group 22"/>
          <p:cNvGrpSpPr/>
          <p:nvPr/>
        </p:nvGrpSpPr>
        <p:grpSpPr>
          <a:xfrm>
            <a:off x="6331065" y="2589897"/>
            <a:ext cx="876480" cy="1171509"/>
            <a:chOff x="0" y="0"/>
            <a:chExt cx="457524" cy="611529"/>
          </a:xfrm>
        </p:grpSpPr>
        <p:sp>
          <p:nvSpPr>
            <p:cNvPr id="23" name="Freeform 23"/>
            <p:cNvSpPr/>
            <p:nvPr/>
          </p:nvSpPr>
          <p:spPr>
            <a:xfrm>
              <a:off x="0" y="0"/>
              <a:ext cx="457524" cy="611529"/>
            </a:xfrm>
            <a:custGeom>
              <a:avLst/>
              <a:gdLst/>
              <a:ahLst/>
              <a:cxnLst/>
              <a:rect l="l" t="t" r="r" b="b"/>
              <a:pathLst>
                <a:path w="457524" h="611529">
                  <a:moveTo>
                    <a:pt x="228762" y="611529"/>
                  </a:moveTo>
                  <a:lnTo>
                    <a:pt x="0" y="205129"/>
                  </a:lnTo>
                  <a:lnTo>
                    <a:pt x="203200" y="205129"/>
                  </a:lnTo>
                  <a:lnTo>
                    <a:pt x="203200" y="0"/>
                  </a:lnTo>
                  <a:lnTo>
                    <a:pt x="254324" y="0"/>
                  </a:lnTo>
                  <a:lnTo>
                    <a:pt x="254324" y="205129"/>
                  </a:lnTo>
                  <a:lnTo>
                    <a:pt x="457524" y="205129"/>
                  </a:lnTo>
                  <a:lnTo>
                    <a:pt x="228762" y="611529"/>
                  </a:lnTo>
                  <a:close/>
                </a:path>
              </a:pathLst>
            </a:custGeom>
            <a:solidFill>
              <a:srgbClr val="CFA954"/>
            </a:solidFill>
          </p:spPr>
        </p:sp>
        <p:sp>
          <p:nvSpPr>
            <p:cNvPr id="24" name="TextBox 24"/>
            <p:cNvSpPr txBox="1"/>
            <p:nvPr/>
          </p:nvSpPr>
          <p:spPr>
            <a:xfrm>
              <a:off x="203200" y="-38100"/>
              <a:ext cx="51124" cy="548029"/>
            </a:xfrm>
            <a:prstGeom prst="rect">
              <a:avLst/>
            </a:prstGeom>
          </p:spPr>
          <p:txBody>
            <a:bodyPr lIns="50800" tIns="50800" rIns="50800" bIns="50800" rtlCol="0" anchor="ctr"/>
            <a:lstStyle/>
            <a:p>
              <a:pPr algn="ctr">
                <a:lnSpc>
                  <a:spcPts val="2659"/>
                </a:lnSpc>
              </a:pPr>
              <a:endParaRPr/>
            </a:p>
          </p:txBody>
        </p:sp>
      </p:grpSp>
      <p:sp>
        <p:nvSpPr>
          <p:cNvPr id="25" name="TextBox 25"/>
          <p:cNvSpPr txBox="1"/>
          <p:nvPr/>
        </p:nvSpPr>
        <p:spPr>
          <a:xfrm>
            <a:off x="682255" y="608511"/>
            <a:ext cx="3813545" cy="927177"/>
          </a:xfrm>
          <a:prstGeom prst="rect">
            <a:avLst/>
          </a:prstGeom>
        </p:spPr>
        <p:txBody>
          <a:bodyPr wrap="square" lIns="0" tIns="0" rIns="0" bIns="0" rtlCol="0" anchor="t">
            <a:spAutoFit/>
          </a:bodyPr>
          <a:lstStyle/>
          <a:p>
            <a:pPr algn="l">
              <a:lnSpc>
                <a:spcPts val="6997"/>
              </a:lnSpc>
              <a:spcBef>
                <a:spcPct val="0"/>
              </a:spcBef>
            </a:pPr>
            <a:r>
              <a:rPr lang="en-US" sz="6600" dirty="0">
                <a:solidFill>
                  <a:srgbClr val="58604C"/>
                </a:solidFill>
                <a:latin typeface="#9Slide05 SVNStandly" pitchFamily="2" charset="0"/>
              </a:rPr>
              <a:t>c. </a:t>
            </a:r>
            <a:r>
              <a:rPr lang="en-US" sz="6600" dirty="0" err="1">
                <a:solidFill>
                  <a:srgbClr val="58604C"/>
                </a:solidFill>
                <a:latin typeface="#9Slide05 SVNStandly" pitchFamily="2" charset="0"/>
              </a:rPr>
              <a:t>Nhân</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vật</a:t>
            </a:r>
            <a:endParaRPr lang="en-US" sz="6600" dirty="0">
              <a:solidFill>
                <a:srgbClr val="58604C"/>
              </a:solidFill>
              <a:latin typeface="#9Slide05 SVNStandly" pitchFamily="2" charset="0"/>
            </a:endParaRPr>
          </a:p>
        </p:txBody>
      </p:sp>
      <p:sp>
        <p:nvSpPr>
          <p:cNvPr id="26" name="TextBox 26"/>
          <p:cNvSpPr txBox="1"/>
          <p:nvPr/>
        </p:nvSpPr>
        <p:spPr>
          <a:xfrm>
            <a:off x="3137973" y="4134825"/>
            <a:ext cx="6530198" cy="4203700"/>
          </a:xfrm>
          <a:prstGeom prst="rect">
            <a:avLst/>
          </a:prstGeom>
        </p:spPr>
        <p:txBody>
          <a:bodyPr lIns="0" tIns="0" rIns="0" bIns="0" rtlCol="0" anchor="t">
            <a:spAutoFit/>
          </a:bodyPr>
          <a:lstStyle/>
          <a:p>
            <a:pPr algn="ctr">
              <a:lnSpc>
                <a:spcPts val="5599"/>
              </a:lnSpc>
            </a:pPr>
            <a:r>
              <a:rPr lang="en-US" sz="3999">
                <a:solidFill>
                  <a:srgbClr val="FFFFFF"/>
                </a:solidFill>
                <a:latin typeface="Roboto Condensed"/>
              </a:rPr>
              <a:t>Lục Vân Tiên là một nho sinh chính trực, phong thái đường hoàng, khinh tài trọng nghĩa, đôn hậu bao dung, ân cần thăm hỏi, ứng xử đúng mực, từ chối sự đền đáp ơn huệ.</a:t>
            </a:r>
          </a:p>
        </p:txBody>
      </p:sp>
      <p:sp>
        <p:nvSpPr>
          <p:cNvPr id="27" name="TextBox 27"/>
          <p:cNvSpPr txBox="1"/>
          <p:nvPr/>
        </p:nvSpPr>
        <p:spPr>
          <a:xfrm>
            <a:off x="10638163" y="4080244"/>
            <a:ext cx="6931247" cy="4203752"/>
          </a:xfrm>
          <a:prstGeom prst="rect">
            <a:avLst/>
          </a:prstGeom>
        </p:spPr>
        <p:txBody>
          <a:bodyPr lIns="0" tIns="0" rIns="0" bIns="0" rtlCol="0" anchor="t">
            <a:spAutoFit/>
          </a:bodyPr>
          <a:lstStyle/>
          <a:p>
            <a:pPr algn="ctr">
              <a:lnSpc>
                <a:spcPts val="5597"/>
              </a:lnSpc>
              <a:spcBef>
                <a:spcPct val="0"/>
              </a:spcBef>
            </a:pPr>
            <a:r>
              <a:rPr lang="en-US" sz="3997">
                <a:solidFill>
                  <a:srgbClr val="FFFFFF"/>
                </a:solidFill>
                <a:latin typeface="Roboto Condensed"/>
              </a:rPr>
              <a:t>Lục Vân Tiên là chàng trai dũng cảm giàu lòng nhân nghĩa:  làm việc nghĩa là bổn phận, là lẽ tự nhiên không coi đó là công trạng. Đó là cách cư xử mang tinh thần nghĩa hiệp của anh hùng hảo hán.</a:t>
            </a:r>
          </a:p>
        </p:txBody>
      </p:sp>
      <p:grpSp>
        <p:nvGrpSpPr>
          <p:cNvPr id="28" name="Group 28"/>
          <p:cNvGrpSpPr/>
          <p:nvPr/>
        </p:nvGrpSpPr>
        <p:grpSpPr>
          <a:xfrm>
            <a:off x="12777409" y="2589897"/>
            <a:ext cx="876480" cy="1171509"/>
            <a:chOff x="0" y="0"/>
            <a:chExt cx="457524" cy="611529"/>
          </a:xfrm>
        </p:grpSpPr>
        <p:sp>
          <p:nvSpPr>
            <p:cNvPr id="29" name="Freeform 29"/>
            <p:cNvSpPr/>
            <p:nvPr/>
          </p:nvSpPr>
          <p:spPr>
            <a:xfrm>
              <a:off x="0" y="0"/>
              <a:ext cx="457524" cy="611529"/>
            </a:xfrm>
            <a:custGeom>
              <a:avLst/>
              <a:gdLst/>
              <a:ahLst/>
              <a:cxnLst/>
              <a:rect l="l" t="t" r="r" b="b"/>
              <a:pathLst>
                <a:path w="457524" h="611529">
                  <a:moveTo>
                    <a:pt x="228762" y="611529"/>
                  </a:moveTo>
                  <a:lnTo>
                    <a:pt x="0" y="205129"/>
                  </a:lnTo>
                  <a:lnTo>
                    <a:pt x="203200" y="205129"/>
                  </a:lnTo>
                  <a:lnTo>
                    <a:pt x="203200" y="0"/>
                  </a:lnTo>
                  <a:lnTo>
                    <a:pt x="254324" y="0"/>
                  </a:lnTo>
                  <a:lnTo>
                    <a:pt x="254324" y="205129"/>
                  </a:lnTo>
                  <a:lnTo>
                    <a:pt x="457524" y="205129"/>
                  </a:lnTo>
                  <a:lnTo>
                    <a:pt x="228762" y="611529"/>
                  </a:lnTo>
                  <a:close/>
                </a:path>
              </a:pathLst>
            </a:custGeom>
            <a:solidFill>
              <a:srgbClr val="CFA954"/>
            </a:solidFill>
          </p:spPr>
        </p:sp>
        <p:sp>
          <p:nvSpPr>
            <p:cNvPr id="30" name="TextBox 30"/>
            <p:cNvSpPr txBox="1"/>
            <p:nvPr/>
          </p:nvSpPr>
          <p:spPr>
            <a:xfrm>
              <a:off x="203200" y="-38100"/>
              <a:ext cx="51124" cy="548029"/>
            </a:xfrm>
            <a:prstGeom prst="rect">
              <a:avLst/>
            </a:prstGeom>
          </p:spPr>
          <p:txBody>
            <a:bodyPr lIns="50800" tIns="50800" rIns="50800" bIns="50800" rtlCol="0" anchor="ctr"/>
            <a:lstStyle/>
            <a:p>
              <a:pPr algn="ctr">
                <a:lnSpc>
                  <a:spcPts val="2659"/>
                </a:lnSpc>
              </a:pPr>
              <a:endParaRPr/>
            </a:p>
          </p:txBody>
        </p:sp>
      </p:gr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barn(inVertic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barn(inVertical)">
                                      <p:cBhvr>
                                        <p:cTn id="15" dur="500"/>
                                        <p:tgtEl>
                                          <p:spTgt spid="18"/>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barn(inVertical)">
                                      <p:cBhvr>
                                        <p:cTn id="1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sp>
        <p:nvSpPr>
          <p:cNvPr id="3" name="Freeform 3"/>
          <p:cNvSpPr/>
          <p:nvPr/>
        </p:nvSpPr>
        <p:spPr>
          <a:xfrm>
            <a:off x="-1497783" y="1846976"/>
            <a:ext cx="6683358" cy="2444995"/>
          </a:xfrm>
          <a:custGeom>
            <a:avLst/>
            <a:gdLst/>
            <a:ahLst/>
            <a:cxnLst/>
            <a:rect l="l" t="t" r="r" b="b"/>
            <a:pathLst>
              <a:path w="6683358" h="2444995">
                <a:moveTo>
                  <a:pt x="0" y="0"/>
                </a:moveTo>
                <a:lnTo>
                  <a:pt x="6683357" y="0"/>
                </a:lnTo>
                <a:lnTo>
                  <a:pt x="6683357" y="2444995"/>
                </a:lnTo>
                <a:lnTo>
                  <a:pt x="0" y="244499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7209752" y="5491166"/>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664750" y="220257"/>
            <a:ext cx="6561556" cy="3253438"/>
          </a:xfrm>
          <a:custGeom>
            <a:avLst/>
            <a:gdLst/>
            <a:ahLst/>
            <a:cxnLst/>
            <a:rect l="l" t="t" r="r" b="b"/>
            <a:pathLst>
              <a:path w="6561556" h="3253438">
                <a:moveTo>
                  <a:pt x="0" y="0"/>
                </a:moveTo>
                <a:lnTo>
                  <a:pt x="6561556" y="0"/>
                </a:lnTo>
                <a:lnTo>
                  <a:pt x="6561556" y="3253438"/>
                </a:lnTo>
                <a:lnTo>
                  <a:pt x="0" y="3253438"/>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445565" y="7352144"/>
            <a:ext cx="21183918" cy="2934856"/>
          </a:xfrm>
          <a:custGeom>
            <a:avLst/>
            <a:gdLst/>
            <a:ahLst/>
            <a:cxnLst/>
            <a:rect l="l" t="t" r="r" b="b"/>
            <a:pathLst>
              <a:path w="21183918" h="2934856">
                <a:moveTo>
                  <a:pt x="0" y="0"/>
                </a:moveTo>
                <a:lnTo>
                  <a:pt x="21183918" y="0"/>
                </a:lnTo>
                <a:lnTo>
                  <a:pt x="21183918" y="2934856"/>
                </a:lnTo>
                <a:lnTo>
                  <a:pt x="0" y="2934856"/>
                </a:lnTo>
                <a:lnTo>
                  <a:pt x="0" y="0"/>
                </a:lnTo>
                <a:close/>
              </a:path>
            </a:pathLst>
          </a:custGeom>
          <a:blipFill>
            <a:blip r:embed="rId9"/>
            <a:stretch>
              <a:fillRect/>
            </a:stretch>
          </a:blipFill>
        </p:spPr>
      </p:sp>
      <p:grpSp>
        <p:nvGrpSpPr>
          <p:cNvPr id="7" name="Group 7"/>
          <p:cNvGrpSpPr/>
          <p:nvPr/>
        </p:nvGrpSpPr>
        <p:grpSpPr>
          <a:xfrm>
            <a:off x="611027" y="2939381"/>
            <a:ext cx="3074742" cy="1068629"/>
            <a:chOff x="0" y="0"/>
            <a:chExt cx="809809" cy="281450"/>
          </a:xfrm>
        </p:grpSpPr>
        <p:sp>
          <p:nvSpPr>
            <p:cNvPr id="8" name="Freeform 8"/>
            <p:cNvSpPr/>
            <p:nvPr/>
          </p:nvSpPr>
          <p:spPr>
            <a:xfrm>
              <a:off x="0" y="0"/>
              <a:ext cx="809809" cy="281450"/>
            </a:xfrm>
            <a:custGeom>
              <a:avLst/>
              <a:gdLst/>
              <a:ahLst/>
              <a:cxnLst/>
              <a:rect l="l" t="t" r="r" b="b"/>
              <a:pathLst>
                <a:path w="809809" h="281450">
                  <a:moveTo>
                    <a:pt x="128413" y="0"/>
                  </a:moveTo>
                  <a:lnTo>
                    <a:pt x="681395" y="0"/>
                  </a:lnTo>
                  <a:cubicBezTo>
                    <a:pt x="752316" y="0"/>
                    <a:pt x="809809" y="57493"/>
                    <a:pt x="809809" y="128413"/>
                  </a:cubicBezTo>
                  <a:lnTo>
                    <a:pt x="809809" y="153036"/>
                  </a:lnTo>
                  <a:cubicBezTo>
                    <a:pt x="809809" y="223957"/>
                    <a:pt x="752316" y="281450"/>
                    <a:pt x="681395" y="281450"/>
                  </a:cubicBezTo>
                  <a:lnTo>
                    <a:pt x="128413" y="281450"/>
                  </a:lnTo>
                  <a:cubicBezTo>
                    <a:pt x="57493" y="281450"/>
                    <a:pt x="0" y="223957"/>
                    <a:pt x="0" y="153036"/>
                  </a:cubicBezTo>
                  <a:lnTo>
                    <a:pt x="0" y="128413"/>
                  </a:lnTo>
                  <a:cubicBezTo>
                    <a:pt x="0" y="57493"/>
                    <a:pt x="57493" y="0"/>
                    <a:pt x="128413" y="0"/>
                  </a:cubicBezTo>
                  <a:close/>
                </a:path>
              </a:pathLst>
            </a:custGeom>
            <a:solidFill>
              <a:srgbClr val="F2E2BB"/>
            </a:solidFill>
          </p:spPr>
        </p:sp>
        <p:sp>
          <p:nvSpPr>
            <p:cNvPr id="9" name="TextBox 9"/>
            <p:cNvSpPr txBox="1"/>
            <p:nvPr/>
          </p:nvSpPr>
          <p:spPr>
            <a:xfrm>
              <a:off x="0" y="-85725"/>
              <a:ext cx="809809" cy="367175"/>
            </a:xfrm>
            <a:prstGeom prst="rect">
              <a:avLst/>
            </a:prstGeom>
          </p:spPr>
          <p:txBody>
            <a:bodyPr lIns="50800" tIns="50800" rIns="50800" bIns="50800" rtlCol="0" anchor="ctr"/>
            <a:lstStyle/>
            <a:p>
              <a:pPr algn="ctr">
                <a:lnSpc>
                  <a:spcPts val="6160"/>
                </a:lnSpc>
              </a:pPr>
              <a:r>
                <a:rPr lang="en-US" sz="4400" dirty="0" err="1">
                  <a:solidFill>
                    <a:srgbClr val="705313"/>
                  </a:solidFill>
                  <a:latin typeface="#9Slide05 SVNStandly" pitchFamily="2" charset="0"/>
                </a:rPr>
                <a:t>Nhóm</a:t>
              </a:r>
              <a:r>
                <a:rPr lang="en-US" sz="4400" dirty="0">
                  <a:solidFill>
                    <a:srgbClr val="705313"/>
                  </a:solidFill>
                  <a:latin typeface="#9Slide05 SVNStandly" pitchFamily="2" charset="0"/>
                </a:rPr>
                <a:t> 5,6</a:t>
              </a:r>
            </a:p>
          </p:txBody>
        </p:sp>
      </p:grpSp>
      <p:sp>
        <p:nvSpPr>
          <p:cNvPr id="10" name="TextBox 10"/>
          <p:cNvSpPr txBox="1"/>
          <p:nvPr/>
        </p:nvSpPr>
        <p:spPr>
          <a:xfrm>
            <a:off x="0" y="429194"/>
            <a:ext cx="9484985" cy="1055832"/>
          </a:xfrm>
          <a:prstGeom prst="rect">
            <a:avLst/>
          </a:prstGeom>
        </p:spPr>
        <p:txBody>
          <a:bodyPr lIns="0" tIns="0" rIns="0" bIns="0" rtlCol="0" anchor="t">
            <a:spAutoFit/>
          </a:bodyPr>
          <a:lstStyle/>
          <a:p>
            <a:pPr algn="ctr">
              <a:lnSpc>
                <a:spcPts val="8692"/>
              </a:lnSpc>
            </a:pPr>
            <a:r>
              <a:rPr lang="en-US" sz="6209" spc="391">
                <a:solidFill>
                  <a:srgbClr val="4B3C3C"/>
                </a:solidFill>
                <a:latin typeface="ThuphapCongthuy"/>
              </a:rPr>
              <a:t>III. Khám phá văn bản</a:t>
            </a:r>
          </a:p>
        </p:txBody>
      </p:sp>
      <p:grpSp>
        <p:nvGrpSpPr>
          <p:cNvPr id="11" name="Group 11"/>
          <p:cNvGrpSpPr/>
          <p:nvPr/>
        </p:nvGrpSpPr>
        <p:grpSpPr>
          <a:xfrm>
            <a:off x="4081040" y="2910042"/>
            <a:ext cx="13572625" cy="6348258"/>
            <a:chOff x="0" y="0"/>
            <a:chExt cx="3574683" cy="1671969"/>
          </a:xfrm>
        </p:grpSpPr>
        <p:sp>
          <p:nvSpPr>
            <p:cNvPr id="12" name="Freeform 12"/>
            <p:cNvSpPr/>
            <p:nvPr/>
          </p:nvSpPr>
          <p:spPr>
            <a:xfrm>
              <a:off x="0" y="0"/>
              <a:ext cx="3574683" cy="1671969"/>
            </a:xfrm>
            <a:custGeom>
              <a:avLst/>
              <a:gdLst/>
              <a:ahLst/>
              <a:cxnLst/>
              <a:rect l="l" t="t" r="r" b="b"/>
              <a:pathLst>
                <a:path w="3574683" h="1671969">
                  <a:moveTo>
                    <a:pt x="29091" y="0"/>
                  </a:moveTo>
                  <a:lnTo>
                    <a:pt x="3545592" y="0"/>
                  </a:lnTo>
                  <a:cubicBezTo>
                    <a:pt x="3553308" y="0"/>
                    <a:pt x="3560707" y="3065"/>
                    <a:pt x="3566163" y="8520"/>
                  </a:cubicBezTo>
                  <a:cubicBezTo>
                    <a:pt x="3571618" y="13976"/>
                    <a:pt x="3574683" y="21375"/>
                    <a:pt x="3574683" y="29091"/>
                  </a:cubicBezTo>
                  <a:lnTo>
                    <a:pt x="3574683" y="1642879"/>
                  </a:lnTo>
                  <a:cubicBezTo>
                    <a:pt x="3574683" y="1650594"/>
                    <a:pt x="3571618" y="1657993"/>
                    <a:pt x="3566163" y="1663449"/>
                  </a:cubicBezTo>
                  <a:cubicBezTo>
                    <a:pt x="3560707" y="1668904"/>
                    <a:pt x="3553308" y="1671969"/>
                    <a:pt x="3545592" y="1671969"/>
                  </a:cubicBezTo>
                  <a:lnTo>
                    <a:pt x="29091" y="1671969"/>
                  </a:lnTo>
                  <a:cubicBezTo>
                    <a:pt x="21375" y="1671969"/>
                    <a:pt x="13976" y="1668904"/>
                    <a:pt x="8520" y="1663449"/>
                  </a:cubicBezTo>
                  <a:cubicBezTo>
                    <a:pt x="3065" y="1657993"/>
                    <a:pt x="0" y="1650594"/>
                    <a:pt x="0" y="1642879"/>
                  </a:cubicBezTo>
                  <a:lnTo>
                    <a:pt x="0" y="29091"/>
                  </a:lnTo>
                  <a:cubicBezTo>
                    <a:pt x="0" y="21375"/>
                    <a:pt x="3065" y="13976"/>
                    <a:pt x="8520" y="8520"/>
                  </a:cubicBezTo>
                  <a:cubicBezTo>
                    <a:pt x="13976" y="3065"/>
                    <a:pt x="21375" y="0"/>
                    <a:pt x="29091" y="0"/>
                  </a:cubicBezTo>
                  <a:close/>
                </a:path>
              </a:pathLst>
            </a:custGeom>
            <a:solidFill>
              <a:srgbClr val="FDFBEB">
                <a:alpha val="63922"/>
              </a:srgbClr>
            </a:solidFill>
            <a:ln w="38100" cap="rnd">
              <a:solidFill>
                <a:srgbClr val="AF872D">
                  <a:alpha val="63922"/>
                </a:srgbClr>
              </a:solidFill>
              <a:prstDash val="lgDash"/>
              <a:round/>
            </a:ln>
          </p:spPr>
        </p:sp>
        <p:sp>
          <p:nvSpPr>
            <p:cNvPr id="13" name="TextBox 13"/>
            <p:cNvSpPr txBox="1"/>
            <p:nvPr/>
          </p:nvSpPr>
          <p:spPr>
            <a:xfrm>
              <a:off x="0" y="-38100"/>
              <a:ext cx="3574683" cy="1710069"/>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4353442" y="2974223"/>
            <a:ext cx="12735414" cy="7012940"/>
          </a:xfrm>
          <a:prstGeom prst="rect">
            <a:avLst/>
          </a:prstGeom>
        </p:spPr>
        <p:txBody>
          <a:bodyPr lIns="0" tIns="0" rIns="0" bIns="0" rtlCol="0" anchor="t">
            <a:spAutoFit/>
          </a:bodyPr>
          <a:lstStyle/>
          <a:p>
            <a:pPr marL="949957" lvl="1" indent="-474979" algn="just">
              <a:lnSpc>
                <a:spcPts val="6159"/>
              </a:lnSpc>
              <a:buFont typeface="Arial"/>
              <a:buChar char="•"/>
            </a:pPr>
            <a:r>
              <a:rPr lang="en-US" sz="4399">
                <a:solidFill>
                  <a:srgbClr val="705313"/>
                </a:solidFill>
                <a:latin typeface="Roboto Condensed"/>
              </a:rPr>
              <a:t>Nêu cảm nhận của em về nhân vật Kiều Nguyệt Nga. Những từ ngữ, hình ảnh nào khiến em có cảm nhận như vậy?</a:t>
            </a:r>
          </a:p>
          <a:p>
            <a:pPr marL="949957" lvl="1" indent="-474979" algn="just">
              <a:lnSpc>
                <a:spcPts val="6159"/>
              </a:lnSpc>
              <a:buFont typeface="Arial"/>
              <a:buChar char="•"/>
            </a:pPr>
            <a:r>
              <a:rPr lang="en-US" sz="4399">
                <a:solidFill>
                  <a:srgbClr val="705313"/>
                </a:solidFill>
                <a:latin typeface="Roboto Condensed"/>
              </a:rPr>
              <a:t>Em cảm nhận như thế nào về tính cách nhân vật?</a:t>
            </a:r>
          </a:p>
          <a:p>
            <a:pPr marL="949957" lvl="1" indent="-474979" algn="just">
              <a:lnSpc>
                <a:spcPts val="6159"/>
              </a:lnSpc>
              <a:buFont typeface="Arial"/>
              <a:buChar char="•"/>
            </a:pPr>
            <a:r>
              <a:rPr lang="en-US" sz="4399">
                <a:solidFill>
                  <a:srgbClr val="705313"/>
                </a:solidFill>
                <a:latin typeface="Roboto Condensed"/>
              </a:rPr>
              <a:t>Nhận xét về nghệ thuật sử dụng ngôn ngữ và nghệ thuật xây dựng nhân vật trong đoạn trích.</a:t>
            </a:r>
          </a:p>
          <a:p>
            <a:pPr marL="949957" lvl="1" indent="-474979" algn="just">
              <a:lnSpc>
                <a:spcPts val="6159"/>
              </a:lnSpc>
              <a:buFont typeface="Arial"/>
              <a:buChar char="•"/>
            </a:pPr>
            <a:r>
              <a:rPr lang="en-US" sz="4399">
                <a:solidFill>
                  <a:srgbClr val="705313"/>
                </a:solidFill>
                <a:latin typeface="Roboto Condensed"/>
              </a:rPr>
              <a:t>Qua hình tượng Kiều Nguyệt Nga, Nguyễn Đình Chiểu thể hiện quan niệm gì về người phụ nữ lí tưởng?</a:t>
            </a:r>
          </a:p>
          <a:p>
            <a:pPr algn="just">
              <a:lnSpc>
                <a:spcPts val="6159"/>
              </a:lnSpc>
            </a:pPr>
            <a:endParaRPr lang="en-US" sz="4399">
              <a:solidFill>
                <a:srgbClr val="705313"/>
              </a:solidFill>
              <a:latin typeface="Roboto Condensed"/>
            </a:endParaRPr>
          </a:p>
        </p:txBody>
      </p:sp>
      <p:sp>
        <p:nvSpPr>
          <p:cNvPr id="15" name="Freeform 15"/>
          <p:cNvSpPr/>
          <p:nvPr/>
        </p:nvSpPr>
        <p:spPr>
          <a:xfrm>
            <a:off x="-952241" y="5776080"/>
            <a:ext cx="10611367" cy="6086984"/>
          </a:xfrm>
          <a:custGeom>
            <a:avLst/>
            <a:gdLst/>
            <a:ahLst/>
            <a:cxnLst/>
            <a:rect l="l" t="t" r="r" b="b"/>
            <a:pathLst>
              <a:path w="10611367" h="6086984">
                <a:moveTo>
                  <a:pt x="0" y="0"/>
                </a:moveTo>
                <a:lnTo>
                  <a:pt x="10611366" y="0"/>
                </a:lnTo>
                <a:lnTo>
                  <a:pt x="10611366" y="6086984"/>
                </a:lnTo>
                <a:lnTo>
                  <a:pt x="0" y="6086984"/>
                </a:lnTo>
                <a:lnTo>
                  <a:pt x="0" y="0"/>
                </a:lnTo>
                <a:close/>
              </a:path>
            </a:pathLst>
          </a:custGeom>
          <a:blipFill>
            <a:blip r:embed="rId10"/>
            <a:stretch>
              <a:fillRect b="-49"/>
            </a:stretch>
          </a:blipFill>
        </p:spPr>
      </p:sp>
      <p:sp>
        <p:nvSpPr>
          <p:cNvPr id="16" name="TextBox 16"/>
          <p:cNvSpPr txBox="1"/>
          <p:nvPr/>
        </p:nvSpPr>
        <p:spPr>
          <a:xfrm>
            <a:off x="5185574" y="1742201"/>
            <a:ext cx="769712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NHIỆM VỤ THẢO LUẬN NHÓM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9080" r="-9080"/>
            </a:stretch>
          </a:blipFill>
        </p:spPr>
      </p:sp>
      <p:grpSp>
        <p:nvGrpSpPr>
          <p:cNvPr id="3" name="Group 3"/>
          <p:cNvGrpSpPr/>
          <p:nvPr/>
        </p:nvGrpSpPr>
        <p:grpSpPr>
          <a:xfrm>
            <a:off x="5194077" y="1073675"/>
            <a:ext cx="5066456" cy="1252805"/>
            <a:chOff x="0" y="0"/>
            <a:chExt cx="1334375" cy="329957"/>
          </a:xfrm>
        </p:grpSpPr>
        <p:sp>
          <p:nvSpPr>
            <p:cNvPr id="4" name="Freeform 4"/>
            <p:cNvSpPr/>
            <p:nvPr/>
          </p:nvSpPr>
          <p:spPr>
            <a:xfrm>
              <a:off x="0" y="0"/>
              <a:ext cx="1334375" cy="329957"/>
            </a:xfrm>
            <a:custGeom>
              <a:avLst/>
              <a:gdLst/>
              <a:ahLst/>
              <a:cxnLst/>
              <a:rect l="l" t="t" r="r" b="b"/>
              <a:pathLst>
                <a:path w="1334375" h="329957">
                  <a:moveTo>
                    <a:pt x="77932" y="0"/>
                  </a:moveTo>
                  <a:lnTo>
                    <a:pt x="1256444" y="0"/>
                  </a:lnTo>
                  <a:cubicBezTo>
                    <a:pt x="1299484" y="0"/>
                    <a:pt x="1334375" y="34891"/>
                    <a:pt x="1334375" y="77932"/>
                  </a:cubicBezTo>
                  <a:lnTo>
                    <a:pt x="1334375" y="252025"/>
                  </a:lnTo>
                  <a:cubicBezTo>
                    <a:pt x="1334375" y="295066"/>
                    <a:pt x="1299484" y="329957"/>
                    <a:pt x="1256444" y="329957"/>
                  </a:cubicBezTo>
                  <a:lnTo>
                    <a:pt x="77932" y="329957"/>
                  </a:lnTo>
                  <a:cubicBezTo>
                    <a:pt x="34891" y="329957"/>
                    <a:pt x="0" y="295066"/>
                    <a:pt x="0" y="252025"/>
                  </a:cubicBezTo>
                  <a:lnTo>
                    <a:pt x="0" y="77932"/>
                  </a:lnTo>
                  <a:cubicBezTo>
                    <a:pt x="0" y="34891"/>
                    <a:pt x="34891" y="0"/>
                    <a:pt x="77932" y="0"/>
                  </a:cubicBezTo>
                  <a:close/>
                </a:path>
              </a:pathLst>
            </a:custGeom>
            <a:solidFill>
              <a:srgbClr val="F2E2BB">
                <a:alpha val="92941"/>
              </a:srgbClr>
            </a:solidFill>
          </p:spPr>
        </p:sp>
        <p:sp>
          <p:nvSpPr>
            <p:cNvPr id="5" name="TextBox 5"/>
            <p:cNvSpPr txBox="1"/>
            <p:nvPr/>
          </p:nvSpPr>
          <p:spPr>
            <a:xfrm>
              <a:off x="0" y="-76200"/>
              <a:ext cx="1334375" cy="406157"/>
            </a:xfrm>
            <a:prstGeom prst="rect">
              <a:avLst/>
            </a:prstGeom>
          </p:spPr>
          <p:txBody>
            <a:bodyPr lIns="50800" tIns="50800" rIns="50800" bIns="50800" rtlCol="0" anchor="ctr"/>
            <a:lstStyle/>
            <a:p>
              <a:pPr algn="ctr">
                <a:lnSpc>
                  <a:spcPts val="4620"/>
                </a:lnSpc>
              </a:pPr>
              <a:r>
                <a:rPr lang="en-US" sz="3300">
                  <a:solidFill>
                    <a:srgbClr val="4B3C3C">
                      <a:alpha val="92941"/>
                    </a:srgbClr>
                  </a:solidFill>
                  <a:latin typeface="ThuphapCongthuy"/>
                </a:rPr>
                <a:t>KIỀU NGUYỆT NGA</a:t>
              </a:r>
            </a:p>
          </p:txBody>
        </p:sp>
      </p:grpSp>
      <p:sp>
        <p:nvSpPr>
          <p:cNvPr id="6" name="Freeform 6"/>
          <p:cNvSpPr/>
          <p:nvPr/>
        </p:nvSpPr>
        <p:spPr>
          <a:xfrm flipH="1">
            <a:off x="13754422" y="-487914"/>
            <a:ext cx="5611894" cy="7507550"/>
          </a:xfrm>
          <a:custGeom>
            <a:avLst/>
            <a:gdLst/>
            <a:ahLst/>
            <a:cxnLst/>
            <a:rect l="l" t="t" r="r" b="b"/>
            <a:pathLst>
              <a:path w="5611894" h="7507550">
                <a:moveTo>
                  <a:pt x="5611894" y="0"/>
                </a:moveTo>
                <a:lnTo>
                  <a:pt x="0" y="0"/>
                </a:lnTo>
                <a:lnTo>
                  <a:pt x="0" y="7507550"/>
                </a:lnTo>
                <a:lnTo>
                  <a:pt x="5611894" y="7507550"/>
                </a:lnTo>
                <a:lnTo>
                  <a:pt x="5611894" y="0"/>
                </a:lnTo>
                <a:close/>
              </a:path>
            </a:pathLst>
          </a:custGeom>
          <a:blipFill>
            <a:blip r:embed="rId3"/>
            <a:stretch>
              <a:fillRect/>
            </a:stretch>
          </a:blipFill>
        </p:spPr>
      </p:sp>
      <p:sp>
        <p:nvSpPr>
          <p:cNvPr id="7" name="TextBox 7"/>
          <p:cNvSpPr txBox="1"/>
          <p:nvPr/>
        </p:nvSpPr>
        <p:spPr>
          <a:xfrm>
            <a:off x="682255" y="608511"/>
            <a:ext cx="3280145" cy="897682"/>
          </a:xfrm>
          <a:prstGeom prst="rect">
            <a:avLst/>
          </a:prstGeom>
        </p:spPr>
        <p:txBody>
          <a:bodyPr wrap="square" lIns="0" tIns="0" rIns="0" bIns="0" rtlCol="0" anchor="t">
            <a:spAutoFit/>
          </a:bodyPr>
          <a:lstStyle/>
          <a:p>
            <a:pPr algn="l">
              <a:lnSpc>
                <a:spcPts val="6997"/>
              </a:lnSpc>
              <a:spcBef>
                <a:spcPct val="0"/>
              </a:spcBef>
            </a:pPr>
            <a:r>
              <a:rPr lang="en-US" sz="4997" dirty="0">
                <a:solidFill>
                  <a:srgbClr val="58604C"/>
                </a:solidFill>
                <a:latin typeface="#9Slide05 SVNStandly" pitchFamily="2" charset="0"/>
              </a:rPr>
              <a:t>c. </a:t>
            </a:r>
            <a:r>
              <a:rPr lang="en-US" sz="4997" dirty="0" err="1">
                <a:solidFill>
                  <a:srgbClr val="58604C"/>
                </a:solidFill>
                <a:latin typeface="#9Slide05 SVNStandly" pitchFamily="2" charset="0"/>
              </a:rPr>
              <a:t>Nhân</a:t>
            </a:r>
            <a:r>
              <a:rPr lang="en-US" sz="4997" dirty="0">
                <a:solidFill>
                  <a:srgbClr val="58604C"/>
                </a:solidFill>
                <a:latin typeface="#9Slide05 SVNStandly" pitchFamily="2" charset="0"/>
              </a:rPr>
              <a:t> </a:t>
            </a:r>
            <a:r>
              <a:rPr lang="en-US" sz="4997" dirty="0" err="1">
                <a:solidFill>
                  <a:srgbClr val="58604C"/>
                </a:solidFill>
                <a:latin typeface="#9Slide05 SVNStandly" pitchFamily="2" charset="0"/>
              </a:rPr>
              <a:t>vật</a:t>
            </a:r>
            <a:endParaRPr lang="en-US" sz="4997" dirty="0">
              <a:solidFill>
                <a:srgbClr val="58604C"/>
              </a:solidFill>
              <a:latin typeface="#9Slide05 SVNStandly" pitchFamily="2" charset="0"/>
            </a:endParaRPr>
          </a:p>
        </p:txBody>
      </p:sp>
      <p:grpSp>
        <p:nvGrpSpPr>
          <p:cNvPr id="8" name="Group 8"/>
          <p:cNvGrpSpPr/>
          <p:nvPr/>
        </p:nvGrpSpPr>
        <p:grpSpPr>
          <a:xfrm>
            <a:off x="284973" y="2805905"/>
            <a:ext cx="14109248" cy="4635944"/>
            <a:chOff x="0" y="0"/>
            <a:chExt cx="3716016" cy="1220989"/>
          </a:xfrm>
        </p:grpSpPr>
        <p:sp>
          <p:nvSpPr>
            <p:cNvPr id="9" name="Freeform 9"/>
            <p:cNvSpPr/>
            <p:nvPr/>
          </p:nvSpPr>
          <p:spPr>
            <a:xfrm>
              <a:off x="0" y="0"/>
              <a:ext cx="3716016" cy="1220989"/>
            </a:xfrm>
            <a:custGeom>
              <a:avLst/>
              <a:gdLst/>
              <a:ahLst/>
              <a:cxnLst/>
              <a:rect l="l" t="t" r="r" b="b"/>
              <a:pathLst>
                <a:path w="3716016" h="1220989">
                  <a:moveTo>
                    <a:pt x="27984" y="0"/>
                  </a:moveTo>
                  <a:lnTo>
                    <a:pt x="3688032" y="0"/>
                  </a:lnTo>
                  <a:cubicBezTo>
                    <a:pt x="3703487" y="0"/>
                    <a:pt x="3716016" y="12529"/>
                    <a:pt x="3716016" y="27984"/>
                  </a:cubicBezTo>
                  <a:lnTo>
                    <a:pt x="3716016" y="1193005"/>
                  </a:lnTo>
                  <a:cubicBezTo>
                    <a:pt x="3716016" y="1208460"/>
                    <a:pt x="3703487" y="1220989"/>
                    <a:pt x="3688032" y="1220989"/>
                  </a:cubicBezTo>
                  <a:lnTo>
                    <a:pt x="27984" y="1220989"/>
                  </a:lnTo>
                  <a:cubicBezTo>
                    <a:pt x="12529" y="1220989"/>
                    <a:pt x="0" y="1208460"/>
                    <a:pt x="0" y="1193005"/>
                  </a:cubicBezTo>
                  <a:lnTo>
                    <a:pt x="0" y="27984"/>
                  </a:lnTo>
                  <a:cubicBezTo>
                    <a:pt x="0" y="12529"/>
                    <a:pt x="12529" y="0"/>
                    <a:pt x="27984" y="0"/>
                  </a:cubicBezTo>
                  <a:close/>
                </a:path>
              </a:pathLst>
            </a:custGeom>
            <a:solidFill>
              <a:srgbClr val="87BABF">
                <a:alpha val="37647"/>
              </a:srgbClr>
            </a:solidFill>
          </p:spPr>
        </p:sp>
        <p:sp>
          <p:nvSpPr>
            <p:cNvPr id="10" name="TextBox 10"/>
            <p:cNvSpPr txBox="1"/>
            <p:nvPr/>
          </p:nvSpPr>
          <p:spPr>
            <a:xfrm>
              <a:off x="0" y="-38100"/>
              <a:ext cx="3716016" cy="1259089"/>
            </a:xfrm>
            <a:prstGeom prst="rect">
              <a:avLst/>
            </a:prstGeom>
          </p:spPr>
          <p:txBody>
            <a:bodyPr lIns="50800" tIns="50800" rIns="50800" bIns="50800" rtlCol="0" anchor="ctr"/>
            <a:lstStyle/>
            <a:p>
              <a:pPr algn="l">
                <a:lnSpc>
                  <a:spcPts val="2659"/>
                </a:lnSpc>
              </a:pPr>
              <a:endParaRPr/>
            </a:p>
          </p:txBody>
        </p:sp>
      </p:grpSp>
      <p:sp>
        <p:nvSpPr>
          <p:cNvPr id="11" name="TextBox 11"/>
          <p:cNvSpPr txBox="1"/>
          <p:nvPr/>
        </p:nvSpPr>
        <p:spPr>
          <a:xfrm>
            <a:off x="0" y="3003657"/>
            <a:ext cx="14394221" cy="4037116"/>
          </a:xfrm>
          <a:prstGeom prst="rect">
            <a:avLst/>
          </a:prstGeom>
        </p:spPr>
        <p:txBody>
          <a:bodyPr lIns="0" tIns="0" rIns="0" bIns="0" rtlCol="0" anchor="t">
            <a:spAutoFit/>
          </a:bodyPr>
          <a:lstStyle/>
          <a:p>
            <a:pPr marL="822241" lvl="1" indent="-411120" algn="l">
              <a:lnSpc>
                <a:spcPts val="5331"/>
              </a:lnSpc>
              <a:buFont typeface="Arial"/>
              <a:buChar char="•"/>
            </a:pPr>
            <a:r>
              <a:rPr lang="en-US" sz="3808" dirty="0" err="1">
                <a:solidFill>
                  <a:srgbClr val="4B3C3C"/>
                </a:solidFill>
                <a:latin typeface="Roboto Condensed"/>
              </a:rPr>
              <a:t>Là</a:t>
            </a:r>
            <a:r>
              <a:rPr lang="en-US" sz="3808" dirty="0">
                <a:solidFill>
                  <a:srgbClr val="4B3C3C"/>
                </a:solidFill>
                <a:latin typeface="Roboto Condensed"/>
              </a:rPr>
              <a:t> con </a:t>
            </a:r>
            <a:r>
              <a:rPr lang="en-US" sz="3808" dirty="0" err="1">
                <a:solidFill>
                  <a:srgbClr val="4B3C3C"/>
                </a:solidFill>
                <a:latin typeface="Roboto Condensed"/>
              </a:rPr>
              <a:t>gái</a:t>
            </a:r>
            <a:r>
              <a:rPr lang="en-US" sz="3808" dirty="0">
                <a:solidFill>
                  <a:srgbClr val="4B3C3C"/>
                </a:solidFill>
                <a:latin typeface="Roboto Condensed"/>
              </a:rPr>
              <a:t> </a:t>
            </a:r>
            <a:r>
              <a:rPr lang="en-US" sz="3808" dirty="0" err="1">
                <a:solidFill>
                  <a:srgbClr val="4B3C3C"/>
                </a:solidFill>
                <a:latin typeface="Roboto Condensed"/>
              </a:rPr>
              <a:t>quan</a:t>
            </a:r>
            <a:r>
              <a:rPr lang="en-US" sz="3808" dirty="0">
                <a:solidFill>
                  <a:srgbClr val="4B3C3C"/>
                </a:solidFill>
                <a:latin typeface="Roboto Condensed"/>
              </a:rPr>
              <a:t> tri </a:t>
            </a:r>
            <a:r>
              <a:rPr lang="en-US" sz="3808" dirty="0" err="1">
                <a:solidFill>
                  <a:srgbClr val="4B3C3C"/>
                </a:solidFill>
                <a:latin typeface="Roboto Condensed"/>
              </a:rPr>
              <a:t>phủ</a:t>
            </a:r>
            <a:r>
              <a:rPr lang="en-US" sz="3808" dirty="0">
                <a:solidFill>
                  <a:srgbClr val="4B3C3C"/>
                </a:solidFill>
                <a:latin typeface="Roboto Condensed"/>
              </a:rPr>
              <a:t> </a:t>
            </a:r>
            <a:r>
              <a:rPr lang="en-US" sz="3808" dirty="0" err="1">
                <a:solidFill>
                  <a:srgbClr val="4B3C3C"/>
                </a:solidFill>
                <a:latin typeface="Roboto Condensed"/>
              </a:rPr>
              <a:t>xinh</a:t>
            </a:r>
            <a:r>
              <a:rPr lang="en-US" sz="3808" dirty="0">
                <a:solidFill>
                  <a:srgbClr val="4B3C3C"/>
                </a:solidFill>
                <a:latin typeface="Roboto Condensed"/>
              </a:rPr>
              <a:t> </a:t>
            </a:r>
            <a:r>
              <a:rPr lang="en-US" sz="3808" dirty="0" err="1">
                <a:solidFill>
                  <a:srgbClr val="4B3C3C"/>
                </a:solidFill>
                <a:latin typeface="Roboto Condensed"/>
              </a:rPr>
              <a:t>đẹp</a:t>
            </a:r>
            <a:r>
              <a:rPr lang="en-US" sz="3808" dirty="0">
                <a:solidFill>
                  <a:srgbClr val="4B3C3C"/>
                </a:solidFill>
                <a:latin typeface="Roboto Condensed"/>
              </a:rPr>
              <a:t>,  </a:t>
            </a:r>
            <a:r>
              <a:rPr lang="en-US" sz="3808" dirty="0" err="1">
                <a:solidFill>
                  <a:srgbClr val="4B3C3C"/>
                </a:solidFill>
                <a:latin typeface="Roboto Condensed"/>
              </a:rPr>
              <a:t>hiếu</a:t>
            </a:r>
            <a:r>
              <a:rPr lang="en-US" sz="3808" dirty="0">
                <a:solidFill>
                  <a:srgbClr val="4B3C3C"/>
                </a:solidFill>
                <a:latin typeface="Roboto Condensed"/>
              </a:rPr>
              <a:t> </a:t>
            </a:r>
            <a:r>
              <a:rPr lang="en-US" sz="3808" dirty="0" err="1">
                <a:solidFill>
                  <a:srgbClr val="4B3C3C"/>
                </a:solidFill>
                <a:latin typeface="Roboto Condensed"/>
              </a:rPr>
              <a:t>thảo</a:t>
            </a:r>
            <a:r>
              <a:rPr lang="en-US" sz="3808" dirty="0">
                <a:solidFill>
                  <a:srgbClr val="4B3C3C"/>
                </a:solidFill>
                <a:latin typeface="Roboto Condensed"/>
              </a:rPr>
              <a:t>,  </a:t>
            </a:r>
            <a:r>
              <a:rPr lang="en-US" sz="3808" dirty="0" err="1">
                <a:solidFill>
                  <a:srgbClr val="4B3C3C"/>
                </a:solidFill>
                <a:latin typeface="Roboto Condensed"/>
              </a:rPr>
              <a:t>thuỳ</a:t>
            </a:r>
            <a:r>
              <a:rPr lang="en-US" sz="3808" dirty="0">
                <a:solidFill>
                  <a:srgbClr val="4B3C3C"/>
                </a:solidFill>
                <a:latin typeface="Roboto Condensed"/>
              </a:rPr>
              <a:t> </a:t>
            </a:r>
            <a:r>
              <a:rPr lang="en-US" sz="3808" dirty="0" err="1">
                <a:solidFill>
                  <a:srgbClr val="4B3C3C"/>
                </a:solidFill>
                <a:latin typeface="Roboto Condensed"/>
              </a:rPr>
              <a:t>mị</a:t>
            </a:r>
            <a:r>
              <a:rPr lang="en-US" sz="3808" dirty="0">
                <a:solidFill>
                  <a:srgbClr val="4B3C3C"/>
                </a:solidFill>
                <a:latin typeface="Roboto Condensed"/>
              </a:rPr>
              <a:t>,  </a:t>
            </a:r>
            <a:r>
              <a:rPr lang="en-US" sz="3808" dirty="0" err="1">
                <a:solidFill>
                  <a:srgbClr val="4B3C3C"/>
                </a:solidFill>
                <a:latin typeface="Roboto Condensed"/>
              </a:rPr>
              <a:t>nết</a:t>
            </a:r>
            <a:r>
              <a:rPr lang="en-US" sz="3808" dirty="0">
                <a:solidFill>
                  <a:srgbClr val="4B3C3C"/>
                </a:solidFill>
                <a:latin typeface="Roboto Condensed"/>
              </a:rPr>
              <a:t> </a:t>
            </a:r>
            <a:r>
              <a:rPr lang="en-US" sz="3808" dirty="0" err="1">
                <a:solidFill>
                  <a:srgbClr val="4B3C3C"/>
                </a:solidFill>
                <a:latin typeface="Roboto Condensed"/>
              </a:rPr>
              <a:t>na</a:t>
            </a:r>
            <a:r>
              <a:rPr lang="en-US" sz="3808" dirty="0">
                <a:solidFill>
                  <a:srgbClr val="4B3C3C"/>
                </a:solidFill>
                <a:latin typeface="Roboto Condensed"/>
              </a:rPr>
              <a:t>, </a:t>
            </a:r>
            <a:r>
              <a:rPr lang="en-US" sz="3808" dirty="0" err="1">
                <a:solidFill>
                  <a:srgbClr val="4B3C3C"/>
                </a:solidFill>
                <a:latin typeface="Roboto Condensed"/>
              </a:rPr>
              <a:t>có</a:t>
            </a:r>
            <a:r>
              <a:rPr lang="en-US" sz="3808" dirty="0">
                <a:solidFill>
                  <a:srgbClr val="4B3C3C"/>
                </a:solidFill>
                <a:latin typeface="Roboto Condensed"/>
              </a:rPr>
              <a:t> </a:t>
            </a:r>
            <a:r>
              <a:rPr lang="en-US" sz="3808" dirty="0" err="1">
                <a:solidFill>
                  <a:srgbClr val="4B3C3C"/>
                </a:solidFill>
                <a:latin typeface="Roboto Condensed"/>
              </a:rPr>
              <a:t>học</a:t>
            </a:r>
            <a:r>
              <a:rPr lang="en-US" sz="3808" dirty="0">
                <a:solidFill>
                  <a:srgbClr val="4B3C3C"/>
                </a:solidFill>
                <a:latin typeface="Roboto Condensed"/>
              </a:rPr>
              <a:t> </a:t>
            </a:r>
            <a:r>
              <a:rPr lang="en-US" sz="3808" dirty="0" err="1">
                <a:solidFill>
                  <a:srgbClr val="4B3C3C"/>
                </a:solidFill>
                <a:latin typeface="Roboto Condensed"/>
              </a:rPr>
              <a:t>thức</a:t>
            </a:r>
            <a:r>
              <a:rPr lang="en-US" sz="3808" dirty="0">
                <a:solidFill>
                  <a:srgbClr val="4B3C3C"/>
                </a:solidFill>
                <a:latin typeface="Roboto Condensed"/>
              </a:rPr>
              <a:t>.</a:t>
            </a:r>
          </a:p>
          <a:p>
            <a:pPr marL="822241" lvl="1" indent="-411120" algn="l">
              <a:lnSpc>
                <a:spcPts val="5331"/>
              </a:lnSpc>
              <a:buFont typeface="Arial"/>
              <a:buChar char="•"/>
            </a:pPr>
            <a:r>
              <a:rPr lang="en-US" sz="3808" dirty="0" err="1">
                <a:solidFill>
                  <a:srgbClr val="4B3C3C"/>
                </a:solidFill>
                <a:latin typeface="Roboto Condensed"/>
              </a:rPr>
              <a:t>Xưng</a:t>
            </a:r>
            <a:r>
              <a:rPr lang="en-US" sz="3808" dirty="0">
                <a:solidFill>
                  <a:srgbClr val="4B3C3C"/>
                </a:solidFill>
                <a:latin typeface="Roboto Condensed"/>
              </a:rPr>
              <a:t> </a:t>
            </a:r>
            <a:r>
              <a:rPr lang="en-US" sz="3808" dirty="0" err="1">
                <a:solidFill>
                  <a:srgbClr val="4B3C3C"/>
                </a:solidFill>
                <a:latin typeface="Roboto Condensed"/>
              </a:rPr>
              <a:t>hô</a:t>
            </a:r>
            <a:r>
              <a:rPr lang="en-US" sz="3808" dirty="0">
                <a:solidFill>
                  <a:srgbClr val="4B3C3C"/>
                </a:solidFill>
                <a:latin typeface="Roboto Condensed"/>
              </a:rPr>
              <a:t>: </a:t>
            </a:r>
            <a:r>
              <a:rPr lang="en-US" sz="3808" dirty="0" err="1">
                <a:solidFill>
                  <a:srgbClr val="AF872D"/>
                </a:solidFill>
                <a:latin typeface="Roboto Condensed Bold Italics"/>
              </a:rPr>
              <a:t>tiện</a:t>
            </a:r>
            <a:r>
              <a:rPr lang="en-US" sz="3808" dirty="0">
                <a:solidFill>
                  <a:srgbClr val="AF872D"/>
                </a:solidFill>
                <a:latin typeface="Roboto Condensed Bold Italics"/>
              </a:rPr>
              <a:t> </a:t>
            </a:r>
            <a:r>
              <a:rPr lang="en-US" sz="3808" dirty="0" err="1">
                <a:solidFill>
                  <a:srgbClr val="AF872D"/>
                </a:solidFill>
                <a:latin typeface="Roboto Condensed Bold Italics"/>
              </a:rPr>
              <a:t>thiếp</a:t>
            </a:r>
            <a:r>
              <a:rPr lang="en-US" sz="3808" dirty="0">
                <a:solidFill>
                  <a:srgbClr val="AF872D"/>
                </a:solidFill>
                <a:latin typeface="Roboto Condensed Bold Italics"/>
              </a:rPr>
              <a:t>,  </a:t>
            </a:r>
            <a:r>
              <a:rPr lang="en-US" sz="3808" dirty="0" err="1">
                <a:solidFill>
                  <a:srgbClr val="AF872D"/>
                </a:solidFill>
                <a:latin typeface="Roboto Condensed Bold Italics"/>
              </a:rPr>
              <a:t>quân</a:t>
            </a:r>
            <a:r>
              <a:rPr lang="en-US" sz="3808" dirty="0">
                <a:solidFill>
                  <a:srgbClr val="AF872D"/>
                </a:solidFill>
                <a:latin typeface="Roboto Condensed Bold Italics"/>
              </a:rPr>
              <a:t> </a:t>
            </a:r>
            <a:r>
              <a:rPr lang="en-US" sz="3808" dirty="0" err="1">
                <a:solidFill>
                  <a:srgbClr val="AF872D"/>
                </a:solidFill>
                <a:latin typeface="Roboto Condensed Bold Italics"/>
              </a:rPr>
              <a:t>tử</a:t>
            </a:r>
            <a:r>
              <a:rPr lang="en-US" sz="3808" dirty="0">
                <a:solidFill>
                  <a:srgbClr val="4B3C3C"/>
                </a:solidFill>
                <a:latin typeface="Roboto Condensed Bold Italics"/>
              </a:rPr>
              <a:t>..</a:t>
            </a:r>
            <a:r>
              <a:rPr lang="en-US" sz="3808" dirty="0">
                <a:solidFill>
                  <a:srgbClr val="4B3C3C"/>
                </a:solidFill>
                <a:latin typeface="Roboto Condensed"/>
              </a:rPr>
              <a:t>.</a:t>
            </a:r>
            <a:r>
              <a:rPr lang="en-US" sz="3808" dirty="0" err="1">
                <a:solidFill>
                  <a:srgbClr val="4B3C3C"/>
                </a:solidFill>
                <a:latin typeface="Roboto Condensed"/>
              </a:rPr>
              <a:t>dịu</a:t>
            </a:r>
            <a:r>
              <a:rPr lang="en-US" sz="3808" dirty="0">
                <a:solidFill>
                  <a:srgbClr val="4B3C3C"/>
                </a:solidFill>
                <a:latin typeface="Roboto Condensed"/>
              </a:rPr>
              <a:t> </a:t>
            </a:r>
            <a:r>
              <a:rPr lang="en-US" sz="3808" dirty="0" err="1">
                <a:solidFill>
                  <a:srgbClr val="4B3C3C"/>
                </a:solidFill>
                <a:latin typeface="Roboto Condensed"/>
              </a:rPr>
              <a:t>dàng</a:t>
            </a:r>
            <a:r>
              <a:rPr lang="en-US" sz="3808" dirty="0">
                <a:solidFill>
                  <a:srgbClr val="4B3C3C"/>
                </a:solidFill>
                <a:latin typeface="Roboto Condensed"/>
              </a:rPr>
              <a:t> </a:t>
            </a:r>
            <a:r>
              <a:rPr lang="en-US" sz="3808" dirty="0" err="1">
                <a:solidFill>
                  <a:srgbClr val="4B3C3C"/>
                </a:solidFill>
                <a:latin typeface="Roboto Condensed"/>
              </a:rPr>
              <a:t>mực</a:t>
            </a:r>
            <a:r>
              <a:rPr lang="en-US" sz="3808" dirty="0">
                <a:solidFill>
                  <a:srgbClr val="4B3C3C"/>
                </a:solidFill>
                <a:latin typeface="Roboto Condensed"/>
              </a:rPr>
              <a:t> </a:t>
            </a:r>
            <a:r>
              <a:rPr lang="en-US" sz="3808" dirty="0" err="1">
                <a:solidFill>
                  <a:srgbClr val="4B3C3C"/>
                </a:solidFill>
                <a:latin typeface="Roboto Condensed"/>
              </a:rPr>
              <a:t>thước</a:t>
            </a:r>
            <a:r>
              <a:rPr lang="en-US" sz="3808" dirty="0">
                <a:solidFill>
                  <a:srgbClr val="4B3C3C"/>
                </a:solidFill>
                <a:latin typeface="Roboto Condensed"/>
              </a:rPr>
              <a:t> </a:t>
            </a:r>
            <a:r>
              <a:rPr lang="en-US" sz="3808" dirty="0" err="1">
                <a:solidFill>
                  <a:srgbClr val="4B3C3C"/>
                </a:solidFill>
                <a:latin typeface="Roboto Condensed"/>
              </a:rPr>
              <a:t>làm</a:t>
            </a:r>
            <a:r>
              <a:rPr lang="en-US" sz="3808" dirty="0">
                <a:solidFill>
                  <a:srgbClr val="4B3C3C"/>
                </a:solidFill>
                <a:latin typeface="Roboto Condensed"/>
              </a:rPr>
              <a:t> </a:t>
            </a:r>
            <a:r>
              <a:rPr lang="en-US" sz="3808" dirty="0" err="1">
                <a:solidFill>
                  <a:srgbClr val="4B3C3C"/>
                </a:solidFill>
                <a:latin typeface="Roboto Condensed"/>
              </a:rPr>
              <a:t>xúc</a:t>
            </a:r>
            <a:r>
              <a:rPr lang="en-US" sz="3808" dirty="0">
                <a:solidFill>
                  <a:srgbClr val="4B3C3C"/>
                </a:solidFill>
                <a:latin typeface="Roboto Condensed"/>
              </a:rPr>
              <a:t> </a:t>
            </a:r>
            <a:r>
              <a:rPr lang="en-US" sz="3808" dirty="0" err="1">
                <a:solidFill>
                  <a:srgbClr val="4B3C3C"/>
                </a:solidFill>
                <a:latin typeface="Roboto Condensed"/>
              </a:rPr>
              <a:t>động</a:t>
            </a:r>
            <a:r>
              <a:rPr lang="en-US" sz="3808" dirty="0">
                <a:solidFill>
                  <a:srgbClr val="4B3C3C"/>
                </a:solidFill>
                <a:latin typeface="Roboto Condensed"/>
              </a:rPr>
              <a:t> </a:t>
            </a:r>
            <a:r>
              <a:rPr lang="en-US" sz="3808" dirty="0" err="1">
                <a:solidFill>
                  <a:srgbClr val="4B3C3C"/>
                </a:solidFill>
                <a:latin typeface="Roboto Condensed"/>
              </a:rPr>
              <a:t>cảm</a:t>
            </a:r>
            <a:r>
              <a:rPr lang="en-US" sz="3808" dirty="0">
                <a:solidFill>
                  <a:srgbClr val="4B3C3C"/>
                </a:solidFill>
                <a:latin typeface="Roboto Condensed"/>
              </a:rPr>
              <a:t> </a:t>
            </a:r>
            <a:r>
              <a:rPr lang="en-US" sz="3808" dirty="0" err="1">
                <a:solidFill>
                  <a:srgbClr val="4B3C3C"/>
                </a:solidFill>
                <a:latin typeface="Roboto Condensed"/>
              </a:rPr>
              <a:t>kích</a:t>
            </a:r>
            <a:r>
              <a:rPr lang="en-US" sz="3808" dirty="0">
                <a:solidFill>
                  <a:srgbClr val="4B3C3C"/>
                </a:solidFill>
                <a:latin typeface="Roboto Condensed"/>
              </a:rPr>
              <a:t> </a:t>
            </a:r>
            <a:r>
              <a:rPr lang="en-US" sz="3808" dirty="0" err="1">
                <a:solidFill>
                  <a:srgbClr val="4B3C3C"/>
                </a:solidFill>
                <a:latin typeface="Roboto Condensed"/>
              </a:rPr>
              <a:t>trước</a:t>
            </a:r>
            <a:r>
              <a:rPr lang="en-US" sz="3808" dirty="0">
                <a:solidFill>
                  <a:srgbClr val="4B3C3C"/>
                </a:solidFill>
                <a:latin typeface="Roboto Condensed"/>
              </a:rPr>
              <a:t> </a:t>
            </a:r>
            <a:r>
              <a:rPr lang="en-US" sz="3808" dirty="0" err="1">
                <a:solidFill>
                  <a:srgbClr val="4B3C3C"/>
                </a:solidFill>
                <a:latin typeface="Roboto Condensed"/>
              </a:rPr>
              <a:t>hành</a:t>
            </a:r>
            <a:r>
              <a:rPr lang="en-US" sz="3808" dirty="0">
                <a:solidFill>
                  <a:srgbClr val="4B3C3C"/>
                </a:solidFill>
                <a:latin typeface="Roboto Condensed"/>
              </a:rPr>
              <a:t> </a:t>
            </a:r>
            <a:r>
              <a:rPr lang="en-US" sz="3808" dirty="0" err="1">
                <a:solidFill>
                  <a:srgbClr val="4B3C3C"/>
                </a:solidFill>
                <a:latin typeface="Roboto Condensed"/>
              </a:rPr>
              <a:t>động</a:t>
            </a:r>
            <a:r>
              <a:rPr lang="en-US" sz="3808" dirty="0">
                <a:solidFill>
                  <a:srgbClr val="4B3C3C"/>
                </a:solidFill>
                <a:latin typeface="Roboto Condensed"/>
              </a:rPr>
              <a:t> </a:t>
            </a:r>
            <a:r>
              <a:rPr lang="en-US" sz="3808" dirty="0" err="1">
                <a:solidFill>
                  <a:srgbClr val="4B3C3C"/>
                </a:solidFill>
                <a:latin typeface="Roboto Condensed"/>
              </a:rPr>
              <a:t>nghĩa</a:t>
            </a:r>
            <a:r>
              <a:rPr lang="en-US" sz="3808" dirty="0">
                <a:solidFill>
                  <a:srgbClr val="4B3C3C"/>
                </a:solidFill>
                <a:latin typeface="Roboto Condensed"/>
              </a:rPr>
              <a:t> </a:t>
            </a:r>
            <a:r>
              <a:rPr lang="en-US" sz="3808" dirty="0" err="1">
                <a:solidFill>
                  <a:srgbClr val="4B3C3C"/>
                </a:solidFill>
                <a:latin typeface="Roboto Condensed"/>
              </a:rPr>
              <a:t>hiệp</a:t>
            </a:r>
            <a:r>
              <a:rPr lang="en-US" sz="3808" dirty="0">
                <a:solidFill>
                  <a:srgbClr val="4B3C3C"/>
                </a:solidFill>
                <a:latin typeface="Roboto Condensed"/>
              </a:rPr>
              <a:t> </a:t>
            </a:r>
            <a:r>
              <a:rPr lang="en-US" sz="3808" dirty="0" err="1">
                <a:solidFill>
                  <a:srgbClr val="4B3C3C"/>
                </a:solidFill>
                <a:latin typeface="Roboto Condensed"/>
              </a:rPr>
              <a:t>của</a:t>
            </a:r>
            <a:r>
              <a:rPr lang="en-US" sz="3808" dirty="0">
                <a:solidFill>
                  <a:srgbClr val="4B3C3C"/>
                </a:solidFill>
                <a:latin typeface="Roboto Condensed"/>
              </a:rPr>
              <a:t> </a:t>
            </a:r>
            <a:r>
              <a:rPr lang="en-US" sz="3808" dirty="0" err="1">
                <a:solidFill>
                  <a:srgbClr val="4B3C3C"/>
                </a:solidFill>
                <a:latin typeface="Roboto Condensed"/>
              </a:rPr>
              <a:t>Lục</a:t>
            </a:r>
            <a:r>
              <a:rPr lang="en-US" sz="3808" dirty="0">
                <a:solidFill>
                  <a:srgbClr val="4B3C3C"/>
                </a:solidFill>
                <a:latin typeface="Roboto Condensed"/>
              </a:rPr>
              <a:t> </a:t>
            </a:r>
            <a:r>
              <a:rPr lang="en-US" sz="3808" dirty="0" err="1">
                <a:solidFill>
                  <a:srgbClr val="4B3C3C"/>
                </a:solidFill>
                <a:latin typeface="Roboto Condensed"/>
              </a:rPr>
              <a:t>Vân</a:t>
            </a:r>
            <a:r>
              <a:rPr lang="en-US" sz="3808" dirty="0">
                <a:solidFill>
                  <a:srgbClr val="4B3C3C"/>
                </a:solidFill>
                <a:latin typeface="Roboto Condensed"/>
              </a:rPr>
              <a:t> </a:t>
            </a:r>
            <a:r>
              <a:rPr lang="en-US" sz="3808" dirty="0" err="1">
                <a:solidFill>
                  <a:srgbClr val="4B3C3C"/>
                </a:solidFill>
                <a:latin typeface="Roboto Condensed"/>
              </a:rPr>
              <a:t>Tiên</a:t>
            </a:r>
            <a:r>
              <a:rPr lang="en-US" sz="3808" dirty="0">
                <a:solidFill>
                  <a:srgbClr val="4B3C3C"/>
                </a:solidFill>
                <a:latin typeface="Roboto Condensed"/>
              </a:rPr>
              <a:t>.</a:t>
            </a:r>
          </a:p>
          <a:p>
            <a:pPr marL="822241" lvl="1" indent="-411120" algn="l">
              <a:lnSpc>
                <a:spcPts val="5331"/>
              </a:lnSpc>
              <a:buFont typeface="Arial"/>
              <a:buChar char="•"/>
            </a:pPr>
            <a:r>
              <a:rPr lang="en-US" sz="3808" dirty="0">
                <a:solidFill>
                  <a:srgbClr val="4B3C3C"/>
                </a:solidFill>
                <a:latin typeface="Roboto Condensed"/>
              </a:rPr>
              <a:t> </a:t>
            </a:r>
            <a:r>
              <a:rPr lang="en-US" sz="3808" dirty="0" err="1">
                <a:solidFill>
                  <a:srgbClr val="4B3C3C"/>
                </a:solidFill>
                <a:latin typeface="Roboto Condensed"/>
              </a:rPr>
              <a:t>Muốn</a:t>
            </a:r>
            <a:r>
              <a:rPr lang="en-US" sz="3808" dirty="0">
                <a:solidFill>
                  <a:srgbClr val="4B3C3C"/>
                </a:solidFill>
                <a:latin typeface="Roboto Condensed"/>
              </a:rPr>
              <a:t> </a:t>
            </a:r>
            <a:r>
              <a:rPr lang="en-US" sz="3808" dirty="0" err="1">
                <a:solidFill>
                  <a:srgbClr val="4B3C3C"/>
                </a:solidFill>
                <a:latin typeface="Roboto Condensed"/>
              </a:rPr>
              <a:t>trả</a:t>
            </a:r>
            <a:r>
              <a:rPr lang="en-US" sz="3808" dirty="0">
                <a:solidFill>
                  <a:srgbClr val="4B3C3C"/>
                </a:solidFill>
                <a:latin typeface="Roboto Condensed"/>
              </a:rPr>
              <a:t> </a:t>
            </a:r>
            <a:r>
              <a:rPr lang="en-US" sz="3808" dirty="0" err="1">
                <a:solidFill>
                  <a:srgbClr val="4B3C3C"/>
                </a:solidFill>
                <a:latin typeface="Roboto Condensed"/>
              </a:rPr>
              <a:t>ơn</a:t>
            </a:r>
            <a:r>
              <a:rPr lang="en-US" sz="3808" dirty="0">
                <a:solidFill>
                  <a:srgbClr val="4B3C3C"/>
                </a:solidFill>
                <a:latin typeface="Roboto Condensed"/>
              </a:rPr>
              <a:t> </a:t>
            </a:r>
            <a:r>
              <a:rPr lang="en-US" sz="3808" dirty="0" err="1">
                <a:solidFill>
                  <a:srgbClr val="4B3C3C"/>
                </a:solidFill>
                <a:latin typeface="Roboto Condensed"/>
              </a:rPr>
              <a:t>cho</a:t>
            </a:r>
            <a:r>
              <a:rPr lang="en-US" sz="3808" dirty="0">
                <a:solidFill>
                  <a:srgbClr val="4B3C3C"/>
                </a:solidFill>
                <a:latin typeface="Roboto Condensed"/>
              </a:rPr>
              <a:t> </a:t>
            </a:r>
            <a:r>
              <a:rPr lang="en-US" sz="3808" dirty="0" err="1">
                <a:solidFill>
                  <a:srgbClr val="4B3C3C"/>
                </a:solidFill>
                <a:latin typeface="Roboto Condensed"/>
              </a:rPr>
              <a:t>người</a:t>
            </a:r>
            <a:r>
              <a:rPr lang="en-US" sz="3808" dirty="0">
                <a:solidFill>
                  <a:srgbClr val="4B3C3C"/>
                </a:solidFill>
                <a:latin typeface="Roboto Condensed"/>
              </a:rPr>
              <a:t> </a:t>
            </a:r>
            <a:r>
              <a:rPr lang="en-US" sz="3808" dirty="0" err="1">
                <a:solidFill>
                  <a:srgbClr val="4B3C3C"/>
                </a:solidFill>
                <a:latin typeface="Roboto Condensed"/>
              </a:rPr>
              <a:t>đã</a:t>
            </a:r>
            <a:r>
              <a:rPr lang="en-US" sz="3808" dirty="0">
                <a:solidFill>
                  <a:srgbClr val="4B3C3C"/>
                </a:solidFill>
                <a:latin typeface="Roboto Condensed"/>
              </a:rPr>
              <a:t> </a:t>
            </a:r>
            <a:r>
              <a:rPr lang="en-US" sz="3808" dirty="0" err="1">
                <a:solidFill>
                  <a:srgbClr val="4B3C3C"/>
                </a:solidFill>
                <a:latin typeface="Roboto Condensed"/>
              </a:rPr>
              <a:t>cứu</a:t>
            </a:r>
            <a:r>
              <a:rPr lang="en-US" sz="3808" dirty="0">
                <a:solidFill>
                  <a:srgbClr val="4B3C3C"/>
                </a:solidFill>
                <a:latin typeface="Roboto Condensed"/>
              </a:rPr>
              <a:t> </a:t>
            </a:r>
            <a:r>
              <a:rPr lang="en-US" sz="3808" dirty="0" err="1">
                <a:solidFill>
                  <a:srgbClr val="4B3C3C"/>
                </a:solidFill>
                <a:latin typeface="Roboto Condensed"/>
              </a:rPr>
              <a:t>mình</a:t>
            </a:r>
            <a:r>
              <a:rPr lang="en-US" sz="3808" dirty="0">
                <a:solidFill>
                  <a:srgbClr val="4B3C3C"/>
                </a:solidFill>
                <a:latin typeface="Roboto Condensed"/>
              </a:rPr>
              <a:t>,  </a:t>
            </a:r>
            <a:r>
              <a:rPr lang="en-US" sz="3808" dirty="0" err="1">
                <a:solidFill>
                  <a:srgbClr val="4B3C3C"/>
                </a:solidFill>
                <a:latin typeface="Roboto Condensed"/>
              </a:rPr>
              <a:t>cứu</a:t>
            </a:r>
            <a:r>
              <a:rPr lang="en-US" sz="3808" dirty="0">
                <a:solidFill>
                  <a:srgbClr val="4B3C3C"/>
                </a:solidFill>
                <a:latin typeface="Roboto Condensed"/>
              </a:rPr>
              <a:t> </a:t>
            </a:r>
            <a:r>
              <a:rPr lang="en-US" sz="3808" dirty="0" err="1">
                <a:solidFill>
                  <a:srgbClr val="4B3C3C"/>
                </a:solidFill>
                <a:latin typeface="Roboto Condensed"/>
              </a:rPr>
              <a:t>cả</a:t>
            </a:r>
            <a:r>
              <a:rPr lang="en-US" sz="3808" dirty="0">
                <a:solidFill>
                  <a:srgbClr val="4B3C3C"/>
                </a:solidFill>
                <a:latin typeface="Roboto Condensed"/>
              </a:rPr>
              <a:t> </a:t>
            </a:r>
            <a:r>
              <a:rPr lang="en-US" sz="3808" dirty="0" err="1">
                <a:solidFill>
                  <a:srgbClr val="4B3C3C"/>
                </a:solidFill>
                <a:latin typeface="Roboto Condensed"/>
              </a:rPr>
              <a:t>đời</a:t>
            </a:r>
            <a:r>
              <a:rPr lang="en-US" sz="3808" dirty="0">
                <a:solidFill>
                  <a:srgbClr val="4B3C3C"/>
                </a:solidFill>
                <a:latin typeface="Roboto Condensed"/>
              </a:rPr>
              <a:t> </a:t>
            </a:r>
            <a:r>
              <a:rPr lang="en-US" sz="3808" dirty="0" err="1">
                <a:solidFill>
                  <a:srgbClr val="4B3C3C"/>
                </a:solidFill>
                <a:latin typeface="Roboto Condensed"/>
              </a:rPr>
              <a:t>người</a:t>
            </a:r>
            <a:r>
              <a:rPr lang="en-US" sz="3808" dirty="0">
                <a:solidFill>
                  <a:srgbClr val="4B3C3C"/>
                </a:solidFill>
                <a:latin typeface="Roboto Condensed"/>
              </a:rPr>
              <a:t> con </a:t>
            </a:r>
            <a:r>
              <a:rPr lang="en-US" sz="3808" dirty="0" err="1">
                <a:solidFill>
                  <a:srgbClr val="4B3C3C"/>
                </a:solidFill>
                <a:latin typeface="Roboto Condensed"/>
              </a:rPr>
              <a:t>gái</a:t>
            </a:r>
            <a:r>
              <a:rPr lang="en-US" sz="3808" dirty="0">
                <a:solidFill>
                  <a:srgbClr val="4B3C3C"/>
                </a:solidFill>
                <a:latin typeface="Roboto Condensed"/>
              </a:rPr>
              <a:t>...</a:t>
            </a:r>
            <a:r>
              <a:rPr lang="en-US" sz="3808" dirty="0" err="1">
                <a:solidFill>
                  <a:srgbClr val="4B3C3C"/>
                </a:solidFill>
                <a:latin typeface="Roboto Condensed"/>
              </a:rPr>
              <a:t>nàng</a:t>
            </a:r>
            <a:r>
              <a:rPr lang="en-US" sz="3808" dirty="0">
                <a:solidFill>
                  <a:srgbClr val="4B3C3C"/>
                </a:solidFill>
                <a:latin typeface="Roboto Condensed"/>
              </a:rPr>
              <a:t> </a:t>
            </a:r>
            <a:r>
              <a:rPr lang="en-US" sz="3808" dirty="0" err="1">
                <a:solidFill>
                  <a:srgbClr val="4B3C3C"/>
                </a:solidFill>
                <a:latin typeface="Roboto Condensed"/>
              </a:rPr>
              <a:t>là</a:t>
            </a:r>
            <a:r>
              <a:rPr lang="en-US" sz="3808" dirty="0">
                <a:solidFill>
                  <a:srgbClr val="4B3C3C"/>
                </a:solidFill>
                <a:latin typeface="Roboto Condensed"/>
              </a:rPr>
              <a:t> </a:t>
            </a:r>
            <a:r>
              <a:rPr lang="en-US" sz="3808" dirty="0" err="1">
                <a:solidFill>
                  <a:srgbClr val="4B3C3C"/>
                </a:solidFill>
                <a:latin typeface="Roboto Condensed"/>
              </a:rPr>
              <a:t>người</a:t>
            </a:r>
            <a:r>
              <a:rPr lang="en-US" sz="3808" dirty="0">
                <a:solidFill>
                  <a:srgbClr val="4B3C3C"/>
                </a:solidFill>
                <a:latin typeface="Roboto Condensed"/>
              </a:rPr>
              <a:t> </a:t>
            </a:r>
            <a:r>
              <a:rPr lang="en-US" sz="3808" dirty="0" err="1">
                <a:solidFill>
                  <a:srgbClr val="4B3C3C"/>
                </a:solidFill>
                <a:latin typeface="Roboto Condensed"/>
              </a:rPr>
              <a:t>có</a:t>
            </a:r>
            <a:r>
              <a:rPr lang="en-US" sz="3808" dirty="0">
                <a:solidFill>
                  <a:srgbClr val="4B3C3C"/>
                </a:solidFill>
                <a:latin typeface="Roboto Condensed"/>
              </a:rPr>
              <a:t> </a:t>
            </a:r>
            <a:r>
              <a:rPr lang="en-US" sz="3808" dirty="0" err="1">
                <a:solidFill>
                  <a:srgbClr val="4B3C3C"/>
                </a:solidFill>
                <a:latin typeface="Roboto Condensed"/>
              </a:rPr>
              <a:t>tình</a:t>
            </a:r>
            <a:r>
              <a:rPr lang="en-US" sz="3808" dirty="0">
                <a:solidFill>
                  <a:srgbClr val="4B3C3C"/>
                </a:solidFill>
                <a:latin typeface="Roboto Condensed"/>
              </a:rPr>
              <a:t> </a:t>
            </a:r>
            <a:r>
              <a:rPr lang="en-US" sz="3808" dirty="0" err="1">
                <a:solidFill>
                  <a:srgbClr val="4B3C3C"/>
                </a:solidFill>
                <a:latin typeface="Roboto Condensed"/>
              </a:rPr>
              <a:t>cảm</a:t>
            </a:r>
            <a:r>
              <a:rPr lang="en-US" sz="3808" dirty="0">
                <a:solidFill>
                  <a:srgbClr val="4B3C3C"/>
                </a:solidFill>
                <a:latin typeface="Roboto Condensed"/>
              </a:rPr>
              <a:t> </a:t>
            </a:r>
            <a:r>
              <a:rPr lang="en-US" sz="3808" dirty="0" err="1">
                <a:solidFill>
                  <a:srgbClr val="4B3C3C"/>
                </a:solidFill>
                <a:latin typeface="Roboto Condensed"/>
              </a:rPr>
              <a:t>trước</a:t>
            </a:r>
            <a:r>
              <a:rPr lang="en-US" sz="3808" dirty="0">
                <a:solidFill>
                  <a:srgbClr val="4B3C3C"/>
                </a:solidFill>
                <a:latin typeface="Roboto Condensed"/>
              </a:rPr>
              <a:t> </a:t>
            </a:r>
            <a:r>
              <a:rPr lang="en-US" sz="3808" dirty="0" err="1">
                <a:solidFill>
                  <a:srgbClr val="4B3C3C"/>
                </a:solidFill>
                <a:latin typeface="Roboto Condensed"/>
              </a:rPr>
              <a:t>sau</a:t>
            </a:r>
            <a:r>
              <a:rPr lang="en-US" sz="3808" dirty="0">
                <a:solidFill>
                  <a:srgbClr val="4B3C3C"/>
                </a:solidFill>
                <a:latin typeface="Roboto Condensed"/>
              </a:rPr>
              <a:t> </a:t>
            </a:r>
            <a:r>
              <a:rPr lang="en-US" sz="3808" dirty="0" err="1">
                <a:solidFill>
                  <a:srgbClr val="4B3C3C"/>
                </a:solidFill>
                <a:latin typeface="Roboto Condensed"/>
              </a:rPr>
              <a:t>đằm</a:t>
            </a:r>
            <a:r>
              <a:rPr lang="en-US" sz="3808" dirty="0">
                <a:solidFill>
                  <a:srgbClr val="4B3C3C"/>
                </a:solidFill>
                <a:latin typeface="Roboto Condensed"/>
              </a:rPr>
              <a:t> </a:t>
            </a:r>
            <a:r>
              <a:rPr lang="en-US" sz="3808" dirty="0" err="1">
                <a:solidFill>
                  <a:srgbClr val="4B3C3C"/>
                </a:solidFill>
                <a:latin typeface="Roboto Condensed"/>
              </a:rPr>
              <a:t>thắm</a:t>
            </a:r>
            <a:r>
              <a:rPr lang="en-US" sz="3808" dirty="0">
                <a:solidFill>
                  <a:srgbClr val="4B3C3C"/>
                </a:solidFill>
                <a:latin typeface="Roboto Condensed"/>
              </a:rPr>
              <a:t> </a:t>
            </a:r>
            <a:r>
              <a:rPr lang="en-US" sz="3808" dirty="0" err="1">
                <a:solidFill>
                  <a:srgbClr val="4B3C3C"/>
                </a:solidFill>
                <a:latin typeface="Roboto Condensed"/>
              </a:rPr>
              <a:t>ân</a:t>
            </a:r>
            <a:r>
              <a:rPr lang="en-US" sz="3808" dirty="0">
                <a:solidFill>
                  <a:srgbClr val="4B3C3C"/>
                </a:solidFill>
                <a:latin typeface="Roboto Condensed"/>
              </a:rPr>
              <a:t> </a:t>
            </a:r>
            <a:r>
              <a:rPr lang="en-US" sz="3808" dirty="0" err="1">
                <a:solidFill>
                  <a:srgbClr val="4B3C3C"/>
                </a:solidFill>
                <a:latin typeface="Roboto Condensed"/>
              </a:rPr>
              <a:t>tình</a:t>
            </a:r>
            <a:r>
              <a:rPr lang="en-US" sz="3808" dirty="0">
                <a:solidFill>
                  <a:srgbClr val="4B3C3C"/>
                </a:solidFill>
                <a:latin typeface="Roboto Condensed"/>
              </a:rPr>
              <a:t>.</a:t>
            </a:r>
          </a:p>
        </p:txBody>
      </p:sp>
      <p:grpSp>
        <p:nvGrpSpPr>
          <p:cNvPr id="12" name="Group 12"/>
          <p:cNvGrpSpPr/>
          <p:nvPr/>
        </p:nvGrpSpPr>
        <p:grpSpPr>
          <a:xfrm>
            <a:off x="-463979" y="7959480"/>
            <a:ext cx="19215958" cy="1752365"/>
            <a:chOff x="0" y="0"/>
            <a:chExt cx="5060993" cy="461528"/>
          </a:xfrm>
        </p:grpSpPr>
        <p:sp>
          <p:nvSpPr>
            <p:cNvPr id="13" name="Freeform 13"/>
            <p:cNvSpPr/>
            <p:nvPr/>
          </p:nvSpPr>
          <p:spPr>
            <a:xfrm>
              <a:off x="0" y="0"/>
              <a:ext cx="5060993" cy="461528"/>
            </a:xfrm>
            <a:custGeom>
              <a:avLst/>
              <a:gdLst/>
              <a:ahLst/>
              <a:cxnLst/>
              <a:rect l="l" t="t" r="r" b="b"/>
              <a:pathLst>
                <a:path w="5060993" h="461528">
                  <a:moveTo>
                    <a:pt x="0" y="0"/>
                  </a:moveTo>
                  <a:lnTo>
                    <a:pt x="5060993" y="0"/>
                  </a:lnTo>
                  <a:lnTo>
                    <a:pt x="5060993" y="461528"/>
                  </a:lnTo>
                  <a:lnTo>
                    <a:pt x="0" y="461528"/>
                  </a:lnTo>
                  <a:close/>
                </a:path>
              </a:pathLst>
            </a:custGeom>
            <a:solidFill>
              <a:srgbClr val="FFFFFF">
                <a:alpha val="44706"/>
              </a:srgbClr>
            </a:solidFill>
          </p:spPr>
        </p:sp>
        <p:sp>
          <p:nvSpPr>
            <p:cNvPr id="14" name="TextBox 14"/>
            <p:cNvSpPr txBox="1"/>
            <p:nvPr/>
          </p:nvSpPr>
          <p:spPr>
            <a:xfrm>
              <a:off x="0" y="-38100"/>
              <a:ext cx="5060993" cy="499628"/>
            </a:xfrm>
            <a:prstGeom prst="rect">
              <a:avLst/>
            </a:prstGeom>
          </p:spPr>
          <p:txBody>
            <a:bodyPr lIns="50800" tIns="50800" rIns="50800" bIns="50800" rtlCol="0" anchor="ctr"/>
            <a:lstStyle/>
            <a:p>
              <a:pPr algn="ctr">
                <a:lnSpc>
                  <a:spcPts val="2659"/>
                </a:lnSpc>
              </a:pPr>
              <a:endParaRPr/>
            </a:p>
          </p:txBody>
        </p:sp>
      </p:grpSp>
      <p:sp>
        <p:nvSpPr>
          <p:cNvPr id="15" name="Freeform 15"/>
          <p:cNvSpPr/>
          <p:nvPr/>
        </p:nvSpPr>
        <p:spPr>
          <a:xfrm>
            <a:off x="13569173" y="4393683"/>
            <a:ext cx="4321545" cy="7012649"/>
          </a:xfrm>
          <a:custGeom>
            <a:avLst/>
            <a:gdLst/>
            <a:ahLst/>
            <a:cxnLst/>
            <a:rect l="l" t="t" r="r" b="b"/>
            <a:pathLst>
              <a:path w="4321545" h="7012649">
                <a:moveTo>
                  <a:pt x="0" y="0"/>
                </a:moveTo>
                <a:lnTo>
                  <a:pt x="4321545" y="0"/>
                </a:lnTo>
                <a:lnTo>
                  <a:pt x="4321545" y="7012649"/>
                </a:lnTo>
                <a:lnTo>
                  <a:pt x="0" y="7012649"/>
                </a:lnTo>
                <a:lnTo>
                  <a:pt x="0" y="0"/>
                </a:lnTo>
                <a:close/>
              </a:path>
            </a:pathLst>
          </a:custGeom>
          <a:blipFill>
            <a:blip r:embed="rId4">
              <a:extLst>
                <a:ext uri="{96DAC541-7B7A-43D3-8B79-37D633B846F1}">
                  <asvg:svgBlip xmlns:asvg="http://schemas.microsoft.com/office/drawing/2016/SVG/main" xmlns="" r:embed="rId5"/>
                </a:ext>
              </a:extLst>
            </a:blip>
            <a:stretch>
              <a:fillRect/>
            </a:stretch>
          </a:blipFill>
        </p:spPr>
      </p:sp>
      <p:sp>
        <p:nvSpPr>
          <p:cNvPr id="16" name="TextBox 16"/>
          <p:cNvSpPr txBox="1"/>
          <p:nvPr/>
        </p:nvSpPr>
        <p:spPr>
          <a:xfrm>
            <a:off x="73059" y="8049133"/>
            <a:ext cx="13496115" cy="1209167"/>
          </a:xfrm>
          <a:prstGeom prst="rect">
            <a:avLst/>
          </a:prstGeom>
        </p:spPr>
        <p:txBody>
          <a:bodyPr lIns="0" tIns="0" rIns="0" bIns="0" rtlCol="0" anchor="t">
            <a:spAutoFit/>
          </a:bodyPr>
          <a:lstStyle/>
          <a:p>
            <a:pPr algn="ctr">
              <a:lnSpc>
                <a:spcPts val="4864"/>
              </a:lnSpc>
            </a:pPr>
            <a:r>
              <a:rPr lang="en-US" sz="3800">
                <a:solidFill>
                  <a:srgbClr val="B22033"/>
                </a:solidFill>
                <a:latin typeface="Roboto Condensed Bold Italics"/>
              </a:rPr>
              <a:t>Nàng là người biết trọng nghĩa tình,  tự nguyện gắn bó cuộc đời mình với Lục Vân Tiên,  cô gái khuê các gặp hiểm nghèo được cứu giúp.</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ppt_x"/>
                                          </p:val>
                                        </p:tav>
                                        <p:tav tm="100000">
                                          <p:val>
                                            <p:strVal val="#ppt_x"/>
                                          </p:val>
                                        </p:tav>
                                      </p:tavLst>
                                    </p:anim>
                                    <p:anim calcmode="lin" valueType="num">
                                      <p:cBhvr additive="base">
                                        <p:cTn id="18" dur="500" fill="hold"/>
                                        <p:tgtEl>
                                          <p:spTgt spid="12"/>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 calcmode="lin" valueType="num">
                                      <p:cBhvr additive="base">
                                        <p:cTn id="21" dur="500" fill="hold"/>
                                        <p:tgtEl>
                                          <p:spTgt spid="16"/>
                                        </p:tgtEl>
                                        <p:attrNameLst>
                                          <p:attrName>ppt_x</p:attrName>
                                        </p:attrNameLst>
                                      </p:cBhvr>
                                      <p:tavLst>
                                        <p:tav tm="0">
                                          <p:val>
                                            <p:strVal val="#ppt_x"/>
                                          </p:val>
                                        </p:tav>
                                        <p:tav tm="100000">
                                          <p:val>
                                            <p:strVal val="#ppt_x"/>
                                          </p:val>
                                        </p:tav>
                                      </p:tavLst>
                                    </p:anim>
                                    <p:anim calcmode="lin" valueType="num">
                                      <p:cBhvr additive="base">
                                        <p:cTn id="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sp>
        <p:nvSpPr>
          <p:cNvPr id="11" name="Freeform 11"/>
          <p:cNvSpPr/>
          <p:nvPr/>
        </p:nvSpPr>
        <p:spPr>
          <a:xfrm>
            <a:off x="-537921" y="7985739"/>
            <a:ext cx="18825921" cy="2493086"/>
          </a:xfrm>
          <a:custGeom>
            <a:avLst/>
            <a:gdLst/>
            <a:ahLst/>
            <a:cxnLst/>
            <a:rect l="l" t="t" r="r" b="b"/>
            <a:pathLst>
              <a:path w="18825921" h="2493086">
                <a:moveTo>
                  <a:pt x="0" y="0"/>
                </a:moveTo>
                <a:lnTo>
                  <a:pt x="18825921" y="0"/>
                </a:lnTo>
                <a:lnTo>
                  <a:pt x="18825921" y="2493086"/>
                </a:lnTo>
                <a:lnTo>
                  <a:pt x="0" y="2493086"/>
                </a:lnTo>
                <a:lnTo>
                  <a:pt x="0" y="0"/>
                </a:lnTo>
                <a:close/>
              </a:path>
            </a:pathLst>
          </a:custGeom>
          <a:blipFill>
            <a:blip r:embed="rId6"/>
            <a:stretch>
              <a:fillRect t="-2308" b="-2308"/>
            </a:stretch>
          </a:blipFill>
        </p:spPr>
      </p:sp>
      <p:sp>
        <p:nvSpPr>
          <p:cNvPr id="12" name="Freeform 12"/>
          <p:cNvSpPr/>
          <p:nvPr/>
        </p:nvSpPr>
        <p:spPr>
          <a:xfrm>
            <a:off x="-6350391" y="9527379"/>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3" name="Freeform 13"/>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4" name="Freeform 14"/>
          <p:cNvSpPr/>
          <p:nvPr/>
        </p:nvSpPr>
        <p:spPr>
          <a:xfrm>
            <a:off x="3295544" y="2562918"/>
            <a:ext cx="16232287" cy="5830096"/>
          </a:xfrm>
          <a:custGeom>
            <a:avLst/>
            <a:gdLst/>
            <a:ahLst/>
            <a:cxnLst/>
            <a:rect l="l" t="t" r="r" b="b"/>
            <a:pathLst>
              <a:path w="16232287" h="5830096">
                <a:moveTo>
                  <a:pt x="0" y="0"/>
                </a:moveTo>
                <a:lnTo>
                  <a:pt x="16232287" y="0"/>
                </a:lnTo>
                <a:lnTo>
                  <a:pt x="16232287" y="5830096"/>
                </a:lnTo>
                <a:lnTo>
                  <a:pt x="0" y="583009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5" name="Freeform 15"/>
          <p:cNvSpPr/>
          <p:nvPr/>
        </p:nvSpPr>
        <p:spPr>
          <a:xfrm>
            <a:off x="-102749" y="3755951"/>
            <a:ext cx="6796587" cy="6807933"/>
          </a:xfrm>
          <a:custGeom>
            <a:avLst/>
            <a:gdLst/>
            <a:ahLst/>
            <a:cxnLst/>
            <a:rect l="l" t="t" r="r" b="b"/>
            <a:pathLst>
              <a:path w="6796587" h="6807933">
                <a:moveTo>
                  <a:pt x="0" y="0"/>
                </a:moveTo>
                <a:lnTo>
                  <a:pt x="6796586" y="0"/>
                </a:lnTo>
                <a:lnTo>
                  <a:pt x="6796586" y="6807933"/>
                </a:lnTo>
                <a:lnTo>
                  <a:pt x="0" y="680793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6" name="TextBox 16"/>
          <p:cNvSpPr txBox="1"/>
          <p:nvPr/>
        </p:nvSpPr>
        <p:spPr>
          <a:xfrm>
            <a:off x="2852389" y="1555363"/>
            <a:ext cx="3944198" cy="1395179"/>
          </a:xfrm>
          <a:prstGeom prst="rect">
            <a:avLst/>
          </a:prstGeom>
        </p:spPr>
        <p:txBody>
          <a:bodyPr lIns="0" tIns="0" rIns="0" bIns="0" rtlCol="0" anchor="t">
            <a:spAutoFit/>
          </a:bodyPr>
          <a:lstStyle/>
          <a:p>
            <a:pPr algn="ctr">
              <a:lnSpc>
                <a:spcPts val="10741"/>
              </a:lnSpc>
            </a:pPr>
            <a:r>
              <a:rPr lang="en-US" sz="7672">
                <a:solidFill>
                  <a:srgbClr val="863D3D"/>
                </a:solidFill>
                <a:latin typeface="#9Slide05 IcielSanelma"/>
              </a:rPr>
              <a:t>Nhiệm vụ 3. </a:t>
            </a:r>
          </a:p>
        </p:txBody>
      </p:sp>
      <p:sp>
        <p:nvSpPr>
          <p:cNvPr id="17" name="TextBox 17"/>
          <p:cNvSpPr txBox="1"/>
          <p:nvPr/>
        </p:nvSpPr>
        <p:spPr>
          <a:xfrm>
            <a:off x="298033" y="238958"/>
            <a:ext cx="10766620" cy="1202105"/>
          </a:xfrm>
          <a:prstGeom prst="rect">
            <a:avLst/>
          </a:prstGeom>
        </p:spPr>
        <p:txBody>
          <a:bodyPr lIns="0" tIns="0" rIns="0" bIns="0" rtlCol="0" anchor="t">
            <a:spAutoFit/>
          </a:bodyPr>
          <a:lstStyle/>
          <a:p>
            <a:pPr algn="ctr">
              <a:lnSpc>
                <a:spcPts val="9867"/>
              </a:lnSpc>
            </a:pPr>
            <a:r>
              <a:rPr lang="en-US" sz="7048" spc="444">
                <a:solidFill>
                  <a:srgbClr val="4B3C3C"/>
                </a:solidFill>
                <a:latin typeface="ThuphapCongthuy"/>
              </a:rPr>
              <a:t>III. Khám phá văn bản</a:t>
            </a:r>
          </a:p>
        </p:txBody>
      </p:sp>
      <p:sp>
        <p:nvSpPr>
          <p:cNvPr id="18" name="TextBox 18"/>
          <p:cNvSpPr txBox="1"/>
          <p:nvPr/>
        </p:nvSpPr>
        <p:spPr>
          <a:xfrm>
            <a:off x="6693837" y="1937984"/>
            <a:ext cx="581924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HOẠT ĐỘNG CÁ NHÂN </a:t>
            </a:r>
          </a:p>
        </p:txBody>
      </p:sp>
      <p:sp>
        <p:nvSpPr>
          <p:cNvPr id="19" name="TextBox 19"/>
          <p:cNvSpPr txBox="1"/>
          <p:nvPr/>
        </p:nvSpPr>
        <p:spPr>
          <a:xfrm>
            <a:off x="4824488" y="3717522"/>
            <a:ext cx="12909176" cy="3033590"/>
          </a:xfrm>
          <a:prstGeom prst="rect">
            <a:avLst/>
          </a:prstGeom>
        </p:spPr>
        <p:txBody>
          <a:bodyPr lIns="0" tIns="0" rIns="0" bIns="0" rtlCol="0" anchor="t">
            <a:spAutoFit/>
          </a:bodyPr>
          <a:lstStyle/>
          <a:p>
            <a:pPr algn="just">
              <a:lnSpc>
                <a:spcPts val="6019"/>
              </a:lnSpc>
            </a:pPr>
            <a:r>
              <a:rPr lang="en-US" sz="4299">
                <a:solidFill>
                  <a:srgbClr val="58604C"/>
                </a:solidFill>
                <a:latin typeface="Roboto Condensed"/>
              </a:rPr>
              <a:t>(?) Nhận xét về nghệ thuật sử dụng ngôn ngữ và nghệ thuật xây dựng nhân vật của Nguyễn Đình Chiểu trong đoạn trích.</a:t>
            </a:r>
          </a:p>
          <a:p>
            <a:pPr algn="just">
              <a:lnSpc>
                <a:spcPts val="6019"/>
              </a:lnSpc>
            </a:pPr>
            <a:r>
              <a:rPr lang="en-US" sz="4299">
                <a:solidFill>
                  <a:srgbClr val="58604C"/>
                </a:solidFill>
                <a:latin typeface="Roboto Condensed"/>
              </a:rPr>
              <a:t>(?) Nêu chủ đề của đoạn trích, từ đó nhận xét về tư tưởng, tình cảm của tác giả.</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grpSp>
        <p:nvGrpSpPr>
          <p:cNvPr id="11" name="Group 11"/>
          <p:cNvGrpSpPr/>
          <p:nvPr/>
        </p:nvGrpSpPr>
        <p:grpSpPr>
          <a:xfrm>
            <a:off x="1723104" y="2042759"/>
            <a:ext cx="5877846" cy="1077043"/>
            <a:chOff x="0" y="0"/>
            <a:chExt cx="1548075" cy="283666"/>
          </a:xfrm>
        </p:grpSpPr>
        <p:sp>
          <p:nvSpPr>
            <p:cNvPr id="12" name="Freeform 12"/>
            <p:cNvSpPr/>
            <p:nvPr/>
          </p:nvSpPr>
          <p:spPr>
            <a:xfrm>
              <a:off x="0" y="0"/>
              <a:ext cx="1548075" cy="283666"/>
            </a:xfrm>
            <a:custGeom>
              <a:avLst/>
              <a:gdLst/>
              <a:ahLst/>
              <a:cxnLst/>
              <a:rect l="l" t="t" r="r" b="b"/>
              <a:pathLst>
                <a:path w="1548075" h="283666">
                  <a:moveTo>
                    <a:pt x="67174" y="0"/>
                  </a:moveTo>
                  <a:lnTo>
                    <a:pt x="1480901" y="0"/>
                  </a:lnTo>
                  <a:cubicBezTo>
                    <a:pt x="1498716" y="0"/>
                    <a:pt x="1515802" y="7077"/>
                    <a:pt x="1528400" y="19675"/>
                  </a:cubicBezTo>
                  <a:cubicBezTo>
                    <a:pt x="1540997" y="32272"/>
                    <a:pt x="1548075" y="49358"/>
                    <a:pt x="1548075" y="67174"/>
                  </a:cubicBezTo>
                  <a:lnTo>
                    <a:pt x="1548075" y="216492"/>
                  </a:lnTo>
                  <a:cubicBezTo>
                    <a:pt x="1548075" y="234307"/>
                    <a:pt x="1540997" y="251393"/>
                    <a:pt x="1528400" y="263991"/>
                  </a:cubicBezTo>
                  <a:cubicBezTo>
                    <a:pt x="1515802" y="276588"/>
                    <a:pt x="1498716" y="283666"/>
                    <a:pt x="1480901" y="283666"/>
                  </a:cubicBezTo>
                  <a:lnTo>
                    <a:pt x="67174" y="283666"/>
                  </a:lnTo>
                  <a:cubicBezTo>
                    <a:pt x="49358" y="283666"/>
                    <a:pt x="32272" y="276588"/>
                    <a:pt x="19675" y="263991"/>
                  </a:cubicBezTo>
                  <a:cubicBezTo>
                    <a:pt x="7077" y="251393"/>
                    <a:pt x="0" y="234307"/>
                    <a:pt x="0" y="216492"/>
                  </a:cubicBezTo>
                  <a:lnTo>
                    <a:pt x="0" y="67174"/>
                  </a:lnTo>
                  <a:cubicBezTo>
                    <a:pt x="0" y="49358"/>
                    <a:pt x="7077" y="32272"/>
                    <a:pt x="19675" y="19675"/>
                  </a:cubicBezTo>
                  <a:cubicBezTo>
                    <a:pt x="32272" y="7077"/>
                    <a:pt x="49358" y="0"/>
                    <a:pt x="67174" y="0"/>
                  </a:cubicBezTo>
                  <a:close/>
                </a:path>
              </a:pathLst>
            </a:custGeom>
            <a:solidFill>
              <a:srgbClr val="DDAF3E">
                <a:alpha val="76863"/>
              </a:srgbClr>
            </a:solidFill>
          </p:spPr>
        </p:sp>
        <p:sp>
          <p:nvSpPr>
            <p:cNvPr id="13" name="TextBox 13"/>
            <p:cNvSpPr txBox="1"/>
            <p:nvPr/>
          </p:nvSpPr>
          <p:spPr>
            <a:xfrm>
              <a:off x="0" y="-85725"/>
              <a:ext cx="1548075" cy="369391"/>
            </a:xfrm>
            <a:prstGeom prst="rect">
              <a:avLst/>
            </a:prstGeom>
          </p:spPr>
          <p:txBody>
            <a:bodyPr lIns="50800" tIns="50800" rIns="50800" bIns="50800" rtlCol="0" anchor="ctr"/>
            <a:lstStyle/>
            <a:p>
              <a:pPr algn="ctr">
                <a:lnSpc>
                  <a:spcPts val="5739"/>
                </a:lnSpc>
              </a:pPr>
              <a:endParaRPr/>
            </a:p>
          </p:txBody>
        </p:sp>
      </p:grpSp>
      <p:grpSp>
        <p:nvGrpSpPr>
          <p:cNvPr id="14" name="Group 14"/>
          <p:cNvGrpSpPr/>
          <p:nvPr/>
        </p:nvGrpSpPr>
        <p:grpSpPr>
          <a:xfrm>
            <a:off x="10090785" y="2042759"/>
            <a:ext cx="5657895" cy="1077043"/>
            <a:chOff x="0" y="0"/>
            <a:chExt cx="1490145" cy="283666"/>
          </a:xfrm>
        </p:grpSpPr>
        <p:sp>
          <p:nvSpPr>
            <p:cNvPr id="15" name="Freeform 15"/>
            <p:cNvSpPr/>
            <p:nvPr/>
          </p:nvSpPr>
          <p:spPr>
            <a:xfrm>
              <a:off x="0" y="0"/>
              <a:ext cx="1490145" cy="283666"/>
            </a:xfrm>
            <a:custGeom>
              <a:avLst/>
              <a:gdLst/>
              <a:ahLst/>
              <a:cxnLst/>
              <a:rect l="l" t="t" r="r" b="b"/>
              <a:pathLst>
                <a:path w="1490145" h="283666">
                  <a:moveTo>
                    <a:pt x="69785" y="0"/>
                  </a:moveTo>
                  <a:lnTo>
                    <a:pt x="1420360" y="0"/>
                  </a:lnTo>
                  <a:cubicBezTo>
                    <a:pt x="1458901" y="0"/>
                    <a:pt x="1490145" y="31244"/>
                    <a:pt x="1490145" y="69785"/>
                  </a:cubicBezTo>
                  <a:lnTo>
                    <a:pt x="1490145" y="213880"/>
                  </a:lnTo>
                  <a:cubicBezTo>
                    <a:pt x="1490145" y="252422"/>
                    <a:pt x="1458901" y="283666"/>
                    <a:pt x="1420360" y="283666"/>
                  </a:cubicBezTo>
                  <a:lnTo>
                    <a:pt x="69785" y="283666"/>
                  </a:lnTo>
                  <a:cubicBezTo>
                    <a:pt x="31244" y="283666"/>
                    <a:pt x="0" y="252422"/>
                    <a:pt x="0" y="213880"/>
                  </a:cubicBezTo>
                  <a:lnTo>
                    <a:pt x="0" y="69785"/>
                  </a:lnTo>
                  <a:cubicBezTo>
                    <a:pt x="0" y="31244"/>
                    <a:pt x="31244" y="0"/>
                    <a:pt x="69785" y="0"/>
                  </a:cubicBezTo>
                  <a:close/>
                </a:path>
              </a:pathLst>
            </a:custGeom>
            <a:solidFill>
              <a:srgbClr val="DDAF3E">
                <a:alpha val="83922"/>
              </a:srgbClr>
            </a:solidFill>
          </p:spPr>
        </p:sp>
        <p:sp>
          <p:nvSpPr>
            <p:cNvPr id="16" name="TextBox 16"/>
            <p:cNvSpPr txBox="1"/>
            <p:nvPr/>
          </p:nvSpPr>
          <p:spPr>
            <a:xfrm>
              <a:off x="0" y="-38100"/>
              <a:ext cx="1490145" cy="321766"/>
            </a:xfrm>
            <a:prstGeom prst="rect">
              <a:avLst/>
            </a:prstGeom>
          </p:spPr>
          <p:txBody>
            <a:bodyPr lIns="50800" tIns="50800" rIns="50800" bIns="50800" rtlCol="0" anchor="ctr"/>
            <a:lstStyle/>
            <a:p>
              <a:pPr algn="ctr">
                <a:lnSpc>
                  <a:spcPts val="2659"/>
                </a:lnSpc>
              </a:pPr>
              <a:endParaRPr/>
            </a:p>
          </p:txBody>
        </p:sp>
      </p:grpSp>
      <p:grpSp>
        <p:nvGrpSpPr>
          <p:cNvPr id="17" name="Group 17"/>
          <p:cNvGrpSpPr/>
          <p:nvPr/>
        </p:nvGrpSpPr>
        <p:grpSpPr>
          <a:xfrm>
            <a:off x="423947" y="3963676"/>
            <a:ext cx="8166144" cy="4224685"/>
            <a:chOff x="0" y="0"/>
            <a:chExt cx="2150754" cy="1112674"/>
          </a:xfrm>
        </p:grpSpPr>
        <p:sp>
          <p:nvSpPr>
            <p:cNvPr id="18" name="Freeform 18"/>
            <p:cNvSpPr/>
            <p:nvPr/>
          </p:nvSpPr>
          <p:spPr>
            <a:xfrm>
              <a:off x="0" y="0"/>
              <a:ext cx="2150754" cy="1112674"/>
            </a:xfrm>
            <a:custGeom>
              <a:avLst/>
              <a:gdLst/>
              <a:ahLst/>
              <a:cxnLst/>
              <a:rect l="l" t="t" r="r" b="b"/>
              <a:pathLst>
                <a:path w="2150754" h="1112674">
                  <a:moveTo>
                    <a:pt x="48351" y="0"/>
                  </a:moveTo>
                  <a:lnTo>
                    <a:pt x="2102403" y="0"/>
                  </a:lnTo>
                  <a:cubicBezTo>
                    <a:pt x="2129107" y="0"/>
                    <a:pt x="2150754" y="21647"/>
                    <a:pt x="2150754" y="48351"/>
                  </a:cubicBezTo>
                  <a:lnTo>
                    <a:pt x="2150754" y="1064324"/>
                  </a:lnTo>
                  <a:cubicBezTo>
                    <a:pt x="2150754" y="1091027"/>
                    <a:pt x="2129107" y="1112674"/>
                    <a:pt x="2102403" y="1112674"/>
                  </a:cubicBezTo>
                  <a:lnTo>
                    <a:pt x="48351" y="1112674"/>
                  </a:lnTo>
                  <a:cubicBezTo>
                    <a:pt x="21647" y="1112674"/>
                    <a:pt x="0" y="1091027"/>
                    <a:pt x="0" y="1064324"/>
                  </a:cubicBezTo>
                  <a:lnTo>
                    <a:pt x="0" y="48351"/>
                  </a:lnTo>
                  <a:cubicBezTo>
                    <a:pt x="0" y="21647"/>
                    <a:pt x="21647" y="0"/>
                    <a:pt x="48351" y="0"/>
                  </a:cubicBezTo>
                  <a:close/>
                </a:path>
              </a:pathLst>
            </a:custGeom>
            <a:solidFill>
              <a:srgbClr val="F4F1D9">
                <a:alpha val="89804"/>
              </a:srgbClr>
            </a:solidFill>
            <a:ln w="38100" cap="rnd">
              <a:solidFill>
                <a:srgbClr val="AF872D">
                  <a:alpha val="89804"/>
                </a:srgbClr>
              </a:solidFill>
              <a:prstDash val="solid"/>
              <a:round/>
            </a:ln>
          </p:spPr>
        </p:sp>
        <p:sp>
          <p:nvSpPr>
            <p:cNvPr id="19" name="TextBox 19"/>
            <p:cNvSpPr txBox="1"/>
            <p:nvPr/>
          </p:nvSpPr>
          <p:spPr>
            <a:xfrm>
              <a:off x="0" y="-38100"/>
              <a:ext cx="2150754" cy="1150774"/>
            </a:xfrm>
            <a:prstGeom prst="rect">
              <a:avLst/>
            </a:prstGeom>
          </p:spPr>
          <p:txBody>
            <a:bodyPr lIns="50800" tIns="50800" rIns="50800" bIns="50800" rtlCol="0" anchor="ctr"/>
            <a:lstStyle/>
            <a:p>
              <a:pPr algn="ctr">
                <a:lnSpc>
                  <a:spcPts val="2659"/>
                </a:lnSpc>
              </a:pPr>
              <a:endParaRPr/>
            </a:p>
          </p:txBody>
        </p:sp>
      </p:grpSp>
      <p:sp>
        <p:nvSpPr>
          <p:cNvPr id="20" name="TextBox 20"/>
          <p:cNvSpPr txBox="1"/>
          <p:nvPr/>
        </p:nvSpPr>
        <p:spPr>
          <a:xfrm>
            <a:off x="2071770" y="2096571"/>
            <a:ext cx="5102924" cy="896620"/>
          </a:xfrm>
          <a:prstGeom prst="rect">
            <a:avLst/>
          </a:prstGeom>
        </p:spPr>
        <p:txBody>
          <a:bodyPr lIns="0" tIns="0" rIns="0" bIns="0" rtlCol="0" anchor="t">
            <a:spAutoFit/>
          </a:bodyPr>
          <a:lstStyle/>
          <a:p>
            <a:pPr algn="ctr">
              <a:lnSpc>
                <a:spcPts val="7279"/>
              </a:lnSpc>
            </a:pPr>
            <a:r>
              <a:rPr lang="en-US" sz="5199" dirty="0" err="1">
                <a:solidFill>
                  <a:srgbClr val="54544F"/>
                </a:solidFill>
                <a:latin typeface="UTM ThuPhap Thien An"/>
              </a:rPr>
              <a:t>Xây</a:t>
            </a:r>
            <a:r>
              <a:rPr lang="en-US" sz="5199" dirty="0">
                <a:solidFill>
                  <a:srgbClr val="54544F"/>
                </a:solidFill>
                <a:latin typeface="UTM ThuPhap Thien An"/>
              </a:rPr>
              <a:t> </a:t>
            </a:r>
            <a:r>
              <a:rPr lang="en-US" sz="5199" dirty="0" err="1">
                <a:solidFill>
                  <a:srgbClr val="54544F"/>
                </a:solidFill>
                <a:latin typeface="UTM ThuPhap Thien An"/>
              </a:rPr>
              <a:t>dựng</a:t>
            </a:r>
            <a:r>
              <a:rPr lang="en-US" sz="5199" dirty="0">
                <a:solidFill>
                  <a:srgbClr val="54544F"/>
                </a:solidFill>
                <a:latin typeface="UTM ThuPhap Thien An"/>
              </a:rPr>
              <a:t> </a:t>
            </a:r>
            <a:r>
              <a:rPr lang="en-US" sz="5199" dirty="0" err="1">
                <a:solidFill>
                  <a:srgbClr val="54544F"/>
                </a:solidFill>
                <a:latin typeface="UTM ThuPhap Thien An"/>
              </a:rPr>
              <a:t>nhân</a:t>
            </a:r>
            <a:r>
              <a:rPr lang="en-US" sz="5199" dirty="0">
                <a:solidFill>
                  <a:srgbClr val="54544F"/>
                </a:solidFill>
                <a:latin typeface="UTM ThuPhap Thien An"/>
              </a:rPr>
              <a:t> </a:t>
            </a:r>
            <a:r>
              <a:rPr lang="en-US" sz="5199" dirty="0" err="1">
                <a:solidFill>
                  <a:srgbClr val="54544F"/>
                </a:solidFill>
                <a:latin typeface="UTM ThuPhap Thien An"/>
              </a:rPr>
              <a:t>vật</a:t>
            </a:r>
            <a:endParaRPr lang="en-US" sz="5199" dirty="0">
              <a:solidFill>
                <a:srgbClr val="54544F"/>
              </a:solidFill>
              <a:latin typeface="UTM ThuPhap Thien An"/>
            </a:endParaRPr>
          </a:p>
        </p:txBody>
      </p:sp>
      <p:sp>
        <p:nvSpPr>
          <p:cNvPr id="21" name="TextBox 21"/>
          <p:cNvSpPr txBox="1"/>
          <p:nvPr/>
        </p:nvSpPr>
        <p:spPr>
          <a:xfrm>
            <a:off x="9991568" y="2034529"/>
            <a:ext cx="5992649" cy="896620"/>
          </a:xfrm>
          <a:prstGeom prst="rect">
            <a:avLst/>
          </a:prstGeom>
        </p:spPr>
        <p:txBody>
          <a:bodyPr lIns="0" tIns="0" rIns="0" bIns="0" rtlCol="0" anchor="t">
            <a:spAutoFit/>
          </a:bodyPr>
          <a:lstStyle/>
          <a:p>
            <a:pPr algn="ctr">
              <a:lnSpc>
                <a:spcPts val="7279"/>
              </a:lnSpc>
            </a:pPr>
            <a:r>
              <a:rPr lang="en-US" sz="5199" dirty="0" err="1">
                <a:solidFill>
                  <a:srgbClr val="58604C"/>
                </a:solidFill>
                <a:latin typeface="UTM ThuPhap Thien An"/>
              </a:rPr>
              <a:t>Ngôn</a:t>
            </a:r>
            <a:r>
              <a:rPr lang="en-US" sz="5199" dirty="0">
                <a:solidFill>
                  <a:srgbClr val="58604C"/>
                </a:solidFill>
                <a:latin typeface="UTM ThuPhap Thien An"/>
              </a:rPr>
              <a:t> </a:t>
            </a:r>
            <a:r>
              <a:rPr lang="en-US" sz="5199" dirty="0" err="1">
                <a:solidFill>
                  <a:srgbClr val="58604C"/>
                </a:solidFill>
                <a:latin typeface="UTM ThuPhap Thien An"/>
              </a:rPr>
              <a:t>ngữ</a:t>
            </a:r>
            <a:r>
              <a:rPr lang="en-US" sz="5199" dirty="0">
                <a:solidFill>
                  <a:srgbClr val="58604C"/>
                </a:solidFill>
                <a:latin typeface="UTM ThuPhap Thien An"/>
              </a:rPr>
              <a:t> </a:t>
            </a:r>
            <a:r>
              <a:rPr lang="en-US" sz="5199" dirty="0" err="1">
                <a:solidFill>
                  <a:srgbClr val="58604C"/>
                </a:solidFill>
                <a:latin typeface="UTM ThuPhap Thien An"/>
              </a:rPr>
              <a:t>kể</a:t>
            </a:r>
            <a:r>
              <a:rPr lang="en-US" sz="5199" dirty="0">
                <a:solidFill>
                  <a:srgbClr val="58604C"/>
                </a:solidFill>
                <a:latin typeface="UTM ThuPhap Thien An"/>
              </a:rPr>
              <a:t> </a:t>
            </a:r>
            <a:r>
              <a:rPr lang="en-US" sz="5199" dirty="0" err="1">
                <a:solidFill>
                  <a:srgbClr val="58604C"/>
                </a:solidFill>
                <a:latin typeface="UTM ThuPhap Thien An"/>
              </a:rPr>
              <a:t>chuyện</a:t>
            </a:r>
            <a:endParaRPr lang="en-US" sz="5199" dirty="0">
              <a:solidFill>
                <a:srgbClr val="58604C"/>
              </a:solidFill>
              <a:latin typeface="UTM ThuPhap Thien An"/>
            </a:endParaRPr>
          </a:p>
        </p:txBody>
      </p:sp>
      <p:sp>
        <p:nvSpPr>
          <p:cNvPr id="22" name="TextBox 22"/>
          <p:cNvSpPr txBox="1"/>
          <p:nvPr/>
        </p:nvSpPr>
        <p:spPr>
          <a:xfrm>
            <a:off x="682255" y="4393670"/>
            <a:ext cx="7735632" cy="3498850"/>
          </a:xfrm>
          <a:prstGeom prst="rect">
            <a:avLst/>
          </a:prstGeom>
        </p:spPr>
        <p:txBody>
          <a:bodyPr lIns="0" tIns="0" rIns="0" bIns="0" rtlCol="0" anchor="t">
            <a:spAutoFit/>
          </a:bodyPr>
          <a:lstStyle/>
          <a:p>
            <a:pPr algn="ctr">
              <a:lnSpc>
                <a:spcPts val="5599"/>
              </a:lnSpc>
            </a:pPr>
            <a:r>
              <a:rPr lang="en-US" sz="3999" dirty="0" err="1">
                <a:solidFill>
                  <a:srgbClr val="58604C"/>
                </a:solidFill>
                <a:latin typeface="Roboto Condensed"/>
              </a:rPr>
              <a:t>Xây</a:t>
            </a:r>
            <a:r>
              <a:rPr lang="en-US" sz="3999" dirty="0">
                <a:solidFill>
                  <a:srgbClr val="58604C"/>
                </a:solidFill>
                <a:latin typeface="Roboto Condensed"/>
              </a:rPr>
              <a:t> </a:t>
            </a:r>
            <a:r>
              <a:rPr lang="en-US" sz="3999" dirty="0" err="1">
                <a:solidFill>
                  <a:srgbClr val="58604C"/>
                </a:solidFill>
                <a:latin typeface="Roboto Condensed"/>
              </a:rPr>
              <a:t>dựng</a:t>
            </a:r>
            <a:r>
              <a:rPr lang="en-US" sz="3999" dirty="0">
                <a:solidFill>
                  <a:srgbClr val="58604C"/>
                </a:solidFill>
                <a:latin typeface="Roboto Condensed"/>
              </a:rPr>
              <a:t> </a:t>
            </a:r>
            <a:r>
              <a:rPr lang="en-US" sz="3999" dirty="0" err="1">
                <a:solidFill>
                  <a:srgbClr val="58604C"/>
                </a:solidFill>
                <a:latin typeface="Roboto Condensed"/>
              </a:rPr>
              <a:t>nhân</a:t>
            </a:r>
            <a:r>
              <a:rPr lang="en-US" sz="3999" dirty="0">
                <a:solidFill>
                  <a:srgbClr val="58604C"/>
                </a:solidFill>
                <a:latin typeface="Roboto Condensed"/>
              </a:rPr>
              <a:t> </a:t>
            </a:r>
            <a:r>
              <a:rPr lang="en-US" sz="3999" dirty="0" err="1">
                <a:solidFill>
                  <a:srgbClr val="58604C"/>
                </a:solidFill>
                <a:latin typeface="Roboto Condensed"/>
              </a:rPr>
              <a:t>vật</a:t>
            </a:r>
            <a:r>
              <a:rPr lang="en-US" sz="3999" dirty="0">
                <a:solidFill>
                  <a:srgbClr val="58604C"/>
                </a:solidFill>
                <a:latin typeface="Roboto Condensed"/>
              </a:rPr>
              <a:t> </a:t>
            </a:r>
            <a:r>
              <a:rPr lang="en-US" sz="3999" dirty="0" err="1">
                <a:solidFill>
                  <a:srgbClr val="58604C"/>
                </a:solidFill>
                <a:latin typeface="Roboto Condensed"/>
              </a:rPr>
              <a:t>lí</a:t>
            </a:r>
            <a:r>
              <a:rPr lang="en-US" sz="3999" dirty="0">
                <a:solidFill>
                  <a:srgbClr val="58604C"/>
                </a:solidFill>
                <a:latin typeface="Roboto Condensed"/>
              </a:rPr>
              <a:t> </a:t>
            </a:r>
            <a:r>
              <a:rPr lang="en-US" sz="3999" dirty="0" err="1">
                <a:solidFill>
                  <a:srgbClr val="58604C"/>
                </a:solidFill>
                <a:latin typeface="Roboto Condensed"/>
              </a:rPr>
              <a:t>tưởng</a:t>
            </a:r>
            <a:r>
              <a:rPr lang="en-US" sz="3999" dirty="0">
                <a:solidFill>
                  <a:srgbClr val="58604C"/>
                </a:solidFill>
                <a:latin typeface="Roboto Condensed"/>
              </a:rPr>
              <a:t>, </a:t>
            </a:r>
            <a:r>
              <a:rPr lang="en-US" sz="3999" dirty="0" err="1">
                <a:solidFill>
                  <a:srgbClr val="58604C"/>
                </a:solidFill>
                <a:latin typeface="Roboto Condensed"/>
              </a:rPr>
              <a:t>nhân</a:t>
            </a:r>
            <a:r>
              <a:rPr lang="en-US" sz="3999" dirty="0">
                <a:solidFill>
                  <a:srgbClr val="58604C"/>
                </a:solidFill>
                <a:latin typeface="Roboto Condensed"/>
              </a:rPr>
              <a:t> </a:t>
            </a:r>
            <a:r>
              <a:rPr lang="en-US" sz="3999" dirty="0" err="1">
                <a:solidFill>
                  <a:srgbClr val="58604C"/>
                </a:solidFill>
                <a:latin typeface="Roboto Condensed"/>
              </a:rPr>
              <a:t>vật</a:t>
            </a:r>
            <a:r>
              <a:rPr lang="en-US" sz="3999" dirty="0">
                <a:solidFill>
                  <a:srgbClr val="58604C"/>
                </a:solidFill>
                <a:latin typeface="Roboto Condensed"/>
              </a:rPr>
              <a:t> </a:t>
            </a:r>
            <a:r>
              <a:rPr lang="en-US" sz="3999" dirty="0" err="1">
                <a:solidFill>
                  <a:srgbClr val="58604C"/>
                </a:solidFill>
                <a:latin typeface="Roboto Condensed"/>
              </a:rPr>
              <a:t>được</a:t>
            </a:r>
            <a:r>
              <a:rPr lang="en-US" sz="3999" dirty="0">
                <a:solidFill>
                  <a:srgbClr val="58604C"/>
                </a:solidFill>
                <a:latin typeface="Roboto Condensed"/>
              </a:rPr>
              <a:t> </a:t>
            </a:r>
            <a:r>
              <a:rPr lang="en-US" sz="3999" dirty="0" err="1">
                <a:solidFill>
                  <a:srgbClr val="58604C"/>
                </a:solidFill>
                <a:latin typeface="Roboto Condensed"/>
              </a:rPr>
              <a:t>miêu</a:t>
            </a:r>
            <a:r>
              <a:rPr lang="en-US" sz="3999" dirty="0">
                <a:solidFill>
                  <a:srgbClr val="58604C"/>
                </a:solidFill>
                <a:latin typeface="Roboto Condensed"/>
              </a:rPr>
              <a:t> </a:t>
            </a:r>
            <a:r>
              <a:rPr lang="en-US" sz="3999" dirty="0" err="1">
                <a:solidFill>
                  <a:srgbClr val="58604C"/>
                </a:solidFill>
                <a:latin typeface="Roboto Condensed"/>
              </a:rPr>
              <a:t>tả</a:t>
            </a:r>
            <a:r>
              <a:rPr lang="en-US" sz="3999" dirty="0">
                <a:solidFill>
                  <a:srgbClr val="58604C"/>
                </a:solidFill>
                <a:latin typeface="Roboto Condensed"/>
              </a:rPr>
              <a:t> </a:t>
            </a:r>
            <a:r>
              <a:rPr lang="en-US" sz="3999" dirty="0" err="1">
                <a:solidFill>
                  <a:srgbClr val="58604C"/>
                </a:solidFill>
                <a:latin typeface="Roboto Condensed"/>
              </a:rPr>
              <a:t>thiên</a:t>
            </a:r>
            <a:r>
              <a:rPr lang="en-US" sz="3999" dirty="0">
                <a:solidFill>
                  <a:srgbClr val="58604C"/>
                </a:solidFill>
                <a:latin typeface="Roboto Condensed"/>
              </a:rPr>
              <a:t> </a:t>
            </a:r>
            <a:r>
              <a:rPr lang="en-US" sz="3999" dirty="0" err="1">
                <a:solidFill>
                  <a:srgbClr val="58604C"/>
                </a:solidFill>
                <a:latin typeface="Roboto Condensed"/>
              </a:rPr>
              <a:t>về</a:t>
            </a:r>
            <a:r>
              <a:rPr lang="en-US" sz="3999" dirty="0">
                <a:solidFill>
                  <a:srgbClr val="58604C"/>
                </a:solidFill>
                <a:latin typeface="Roboto Condensed"/>
              </a:rPr>
              <a:t> </a:t>
            </a:r>
            <a:r>
              <a:rPr lang="en-US" sz="3999" dirty="0" err="1">
                <a:solidFill>
                  <a:srgbClr val="58604C"/>
                </a:solidFill>
                <a:latin typeface="Roboto Condensed"/>
              </a:rPr>
              <a:t>lời</a:t>
            </a:r>
            <a:r>
              <a:rPr lang="en-US" sz="3999" dirty="0">
                <a:solidFill>
                  <a:srgbClr val="58604C"/>
                </a:solidFill>
                <a:latin typeface="Roboto Condensed"/>
              </a:rPr>
              <a:t> </a:t>
            </a:r>
            <a:r>
              <a:rPr lang="en-US" sz="3999" dirty="0" err="1">
                <a:solidFill>
                  <a:srgbClr val="58604C"/>
                </a:solidFill>
                <a:latin typeface="Roboto Condensed"/>
              </a:rPr>
              <a:t>nói</a:t>
            </a:r>
            <a:r>
              <a:rPr lang="en-US" sz="3999" dirty="0">
                <a:solidFill>
                  <a:srgbClr val="58604C"/>
                </a:solidFill>
                <a:latin typeface="Roboto Condensed"/>
              </a:rPr>
              <a:t>, </a:t>
            </a:r>
            <a:r>
              <a:rPr lang="en-US" sz="3999" dirty="0" err="1">
                <a:solidFill>
                  <a:srgbClr val="58604C"/>
                </a:solidFill>
                <a:latin typeface="Roboto Condensed"/>
              </a:rPr>
              <a:t>hành</a:t>
            </a:r>
            <a:r>
              <a:rPr lang="en-US" sz="3999" dirty="0">
                <a:solidFill>
                  <a:srgbClr val="58604C"/>
                </a:solidFill>
                <a:latin typeface="Roboto Condensed"/>
              </a:rPr>
              <a:t> </a:t>
            </a:r>
            <a:r>
              <a:rPr lang="en-US" sz="3999" dirty="0" err="1">
                <a:solidFill>
                  <a:srgbClr val="58604C"/>
                </a:solidFill>
                <a:latin typeface="Roboto Condensed"/>
              </a:rPr>
              <a:t>động</a:t>
            </a:r>
            <a:r>
              <a:rPr lang="en-US" sz="3999" dirty="0">
                <a:solidFill>
                  <a:srgbClr val="58604C"/>
                </a:solidFill>
                <a:latin typeface="Roboto Condensed"/>
              </a:rPr>
              <a:t> </a:t>
            </a:r>
            <a:r>
              <a:rPr lang="en-US" sz="3999" dirty="0" err="1">
                <a:solidFill>
                  <a:srgbClr val="58604C"/>
                </a:solidFill>
                <a:latin typeface="Roboto Condensed"/>
              </a:rPr>
              <a:t>hơn</a:t>
            </a:r>
            <a:r>
              <a:rPr lang="en-US" sz="3999" dirty="0">
                <a:solidFill>
                  <a:srgbClr val="58604C"/>
                </a:solidFill>
                <a:latin typeface="Roboto Condensed"/>
              </a:rPr>
              <a:t> </a:t>
            </a:r>
            <a:r>
              <a:rPr lang="en-US" sz="3999" dirty="0" err="1">
                <a:solidFill>
                  <a:srgbClr val="58604C"/>
                </a:solidFill>
                <a:latin typeface="Roboto Condensed"/>
              </a:rPr>
              <a:t>là</a:t>
            </a:r>
            <a:r>
              <a:rPr lang="en-US" sz="3999" dirty="0">
                <a:solidFill>
                  <a:srgbClr val="58604C"/>
                </a:solidFill>
                <a:latin typeface="Roboto Condensed"/>
              </a:rPr>
              <a:t> </a:t>
            </a:r>
            <a:r>
              <a:rPr lang="en-US" sz="3999" dirty="0" err="1">
                <a:solidFill>
                  <a:srgbClr val="58604C"/>
                </a:solidFill>
                <a:latin typeface="Roboto Condensed"/>
              </a:rPr>
              <a:t>ngoại</a:t>
            </a:r>
            <a:r>
              <a:rPr lang="en-US" sz="3999" dirty="0">
                <a:solidFill>
                  <a:srgbClr val="58604C"/>
                </a:solidFill>
                <a:latin typeface="Roboto Condensed"/>
              </a:rPr>
              <a:t> </a:t>
            </a:r>
            <a:r>
              <a:rPr lang="en-US" sz="3999" dirty="0" err="1">
                <a:solidFill>
                  <a:srgbClr val="58604C"/>
                </a:solidFill>
                <a:latin typeface="Roboto Condensed"/>
              </a:rPr>
              <a:t>hình</a:t>
            </a:r>
            <a:r>
              <a:rPr lang="en-US" sz="3999" dirty="0">
                <a:solidFill>
                  <a:srgbClr val="58604C"/>
                </a:solidFill>
                <a:latin typeface="Roboto Condensed"/>
              </a:rPr>
              <a:t>, </a:t>
            </a:r>
            <a:r>
              <a:rPr lang="en-US" sz="3999" dirty="0" err="1">
                <a:solidFill>
                  <a:srgbClr val="58604C"/>
                </a:solidFill>
                <a:latin typeface="Roboto Condensed"/>
              </a:rPr>
              <a:t>diễn</a:t>
            </a:r>
            <a:r>
              <a:rPr lang="en-US" sz="3999" dirty="0">
                <a:solidFill>
                  <a:srgbClr val="58604C"/>
                </a:solidFill>
                <a:latin typeface="Roboto Condensed"/>
              </a:rPr>
              <a:t> </a:t>
            </a:r>
            <a:r>
              <a:rPr lang="en-US" sz="3999" dirty="0" err="1">
                <a:solidFill>
                  <a:srgbClr val="58604C"/>
                </a:solidFill>
                <a:latin typeface="Roboto Condensed"/>
              </a:rPr>
              <a:t>biến</a:t>
            </a:r>
            <a:r>
              <a:rPr lang="en-US" sz="3999" dirty="0">
                <a:solidFill>
                  <a:srgbClr val="58604C"/>
                </a:solidFill>
                <a:latin typeface="Roboto Condensed"/>
              </a:rPr>
              <a:t> </a:t>
            </a:r>
            <a:r>
              <a:rPr lang="en-US" sz="3999" dirty="0" err="1">
                <a:solidFill>
                  <a:srgbClr val="58604C"/>
                </a:solidFill>
                <a:latin typeface="Roboto Condensed"/>
              </a:rPr>
              <a:t>nội</a:t>
            </a:r>
            <a:r>
              <a:rPr lang="en-US" sz="3999" dirty="0">
                <a:solidFill>
                  <a:srgbClr val="58604C"/>
                </a:solidFill>
                <a:latin typeface="Roboto Condensed"/>
              </a:rPr>
              <a:t> </a:t>
            </a:r>
            <a:r>
              <a:rPr lang="en-US" sz="3999" dirty="0" err="1">
                <a:solidFill>
                  <a:srgbClr val="58604C"/>
                </a:solidFill>
                <a:latin typeface="Roboto Condensed"/>
              </a:rPr>
              <a:t>tâm</a:t>
            </a:r>
            <a:r>
              <a:rPr lang="en-US" sz="3999" dirty="0">
                <a:solidFill>
                  <a:srgbClr val="58604C"/>
                </a:solidFill>
                <a:latin typeface="Roboto Condensed"/>
              </a:rPr>
              <a:t>, qua </a:t>
            </a:r>
            <a:r>
              <a:rPr lang="en-US" sz="3999" dirty="0" err="1">
                <a:solidFill>
                  <a:srgbClr val="58604C"/>
                </a:solidFill>
                <a:latin typeface="Roboto Condensed"/>
              </a:rPr>
              <a:t>đó</a:t>
            </a:r>
            <a:r>
              <a:rPr lang="en-US" sz="3999" dirty="0">
                <a:solidFill>
                  <a:srgbClr val="58604C"/>
                </a:solidFill>
                <a:latin typeface="Roboto Condensed"/>
              </a:rPr>
              <a:t> </a:t>
            </a:r>
            <a:r>
              <a:rPr lang="en-US" sz="3999" dirty="0" err="1">
                <a:solidFill>
                  <a:srgbClr val="58604C"/>
                </a:solidFill>
                <a:latin typeface="Roboto Condensed"/>
              </a:rPr>
              <a:t>nhân</a:t>
            </a:r>
            <a:r>
              <a:rPr lang="en-US" sz="3999" dirty="0">
                <a:solidFill>
                  <a:srgbClr val="58604C"/>
                </a:solidFill>
                <a:latin typeface="Roboto Condensed"/>
              </a:rPr>
              <a:t> </a:t>
            </a:r>
            <a:r>
              <a:rPr lang="en-US" sz="3999" dirty="0" err="1">
                <a:solidFill>
                  <a:srgbClr val="58604C"/>
                </a:solidFill>
                <a:latin typeface="Roboto Condensed"/>
              </a:rPr>
              <a:t>vật</a:t>
            </a:r>
            <a:r>
              <a:rPr lang="en-US" sz="3999" dirty="0">
                <a:solidFill>
                  <a:srgbClr val="58604C"/>
                </a:solidFill>
                <a:latin typeface="Roboto Condensed"/>
              </a:rPr>
              <a:t> </a:t>
            </a:r>
            <a:r>
              <a:rPr lang="en-US" sz="3999" dirty="0" err="1">
                <a:solidFill>
                  <a:srgbClr val="58604C"/>
                </a:solidFill>
                <a:latin typeface="Roboto Condensed"/>
              </a:rPr>
              <a:t>tự</a:t>
            </a:r>
            <a:r>
              <a:rPr lang="en-US" sz="3999" dirty="0">
                <a:solidFill>
                  <a:srgbClr val="58604C"/>
                </a:solidFill>
                <a:latin typeface="Roboto Condensed"/>
              </a:rPr>
              <a:t> </a:t>
            </a:r>
            <a:r>
              <a:rPr lang="en-US" sz="3999" dirty="0" err="1">
                <a:solidFill>
                  <a:srgbClr val="58604C"/>
                </a:solidFill>
                <a:latin typeface="Roboto Condensed"/>
              </a:rPr>
              <a:t>bộc</a:t>
            </a:r>
            <a:r>
              <a:rPr lang="en-US" sz="3999" dirty="0">
                <a:solidFill>
                  <a:srgbClr val="58604C"/>
                </a:solidFill>
                <a:latin typeface="Roboto Condensed"/>
              </a:rPr>
              <a:t> </a:t>
            </a:r>
            <a:r>
              <a:rPr lang="en-US" sz="3999" dirty="0" err="1">
                <a:solidFill>
                  <a:srgbClr val="58604C"/>
                </a:solidFill>
                <a:latin typeface="Roboto Condensed"/>
              </a:rPr>
              <a:t>lộ</a:t>
            </a:r>
            <a:r>
              <a:rPr lang="en-US" sz="3999" dirty="0">
                <a:solidFill>
                  <a:srgbClr val="58604C"/>
                </a:solidFill>
                <a:latin typeface="Roboto Condensed"/>
              </a:rPr>
              <a:t> </a:t>
            </a:r>
            <a:r>
              <a:rPr lang="en-US" sz="3999" dirty="0" err="1">
                <a:solidFill>
                  <a:srgbClr val="58604C"/>
                </a:solidFill>
                <a:latin typeface="Roboto Condensed"/>
              </a:rPr>
              <a:t>tính</a:t>
            </a:r>
            <a:r>
              <a:rPr lang="en-US" sz="3999" dirty="0">
                <a:solidFill>
                  <a:srgbClr val="58604C"/>
                </a:solidFill>
                <a:latin typeface="Roboto Condensed"/>
              </a:rPr>
              <a:t> </a:t>
            </a:r>
            <a:r>
              <a:rPr lang="en-US" sz="3999" dirty="0" err="1">
                <a:solidFill>
                  <a:srgbClr val="58604C"/>
                </a:solidFill>
                <a:latin typeface="Roboto Condensed"/>
              </a:rPr>
              <a:t>cách</a:t>
            </a:r>
            <a:r>
              <a:rPr lang="en-US" sz="3999" dirty="0">
                <a:solidFill>
                  <a:srgbClr val="58604C"/>
                </a:solidFill>
                <a:latin typeface="Roboto Condensed"/>
              </a:rPr>
              <a:t>, </a:t>
            </a:r>
            <a:r>
              <a:rPr lang="en-US" sz="3999" dirty="0" err="1">
                <a:solidFill>
                  <a:srgbClr val="58604C"/>
                </a:solidFill>
                <a:latin typeface="Roboto Condensed"/>
              </a:rPr>
              <a:t>phẩm</a:t>
            </a:r>
            <a:r>
              <a:rPr lang="en-US" sz="3999" dirty="0">
                <a:solidFill>
                  <a:srgbClr val="58604C"/>
                </a:solidFill>
                <a:latin typeface="Roboto Condensed"/>
              </a:rPr>
              <a:t> </a:t>
            </a:r>
            <a:r>
              <a:rPr lang="en-US" sz="3999" dirty="0" err="1">
                <a:solidFill>
                  <a:srgbClr val="58604C"/>
                </a:solidFill>
                <a:latin typeface="Roboto Condensed"/>
              </a:rPr>
              <a:t>chất</a:t>
            </a:r>
            <a:r>
              <a:rPr lang="en-US" sz="3999" dirty="0">
                <a:solidFill>
                  <a:srgbClr val="58604C"/>
                </a:solidFill>
                <a:latin typeface="Roboto Condensed"/>
              </a:rPr>
              <a:t>.</a:t>
            </a:r>
          </a:p>
        </p:txBody>
      </p:sp>
      <p:grpSp>
        <p:nvGrpSpPr>
          <p:cNvPr id="23" name="Group 23"/>
          <p:cNvGrpSpPr/>
          <p:nvPr/>
        </p:nvGrpSpPr>
        <p:grpSpPr>
          <a:xfrm>
            <a:off x="8870883" y="3916051"/>
            <a:ext cx="8941066" cy="2370485"/>
            <a:chOff x="0" y="0"/>
            <a:chExt cx="2354849" cy="624325"/>
          </a:xfrm>
        </p:grpSpPr>
        <p:sp>
          <p:nvSpPr>
            <p:cNvPr id="24" name="Freeform 24"/>
            <p:cNvSpPr/>
            <p:nvPr/>
          </p:nvSpPr>
          <p:spPr>
            <a:xfrm>
              <a:off x="0" y="0"/>
              <a:ext cx="2354849" cy="624325"/>
            </a:xfrm>
            <a:custGeom>
              <a:avLst/>
              <a:gdLst/>
              <a:ahLst/>
              <a:cxnLst/>
              <a:rect l="l" t="t" r="r" b="b"/>
              <a:pathLst>
                <a:path w="2354849" h="624325">
                  <a:moveTo>
                    <a:pt x="44160" y="0"/>
                  </a:moveTo>
                  <a:lnTo>
                    <a:pt x="2310689" y="0"/>
                  </a:lnTo>
                  <a:cubicBezTo>
                    <a:pt x="2322401" y="0"/>
                    <a:pt x="2333633" y="4653"/>
                    <a:pt x="2341915" y="12934"/>
                  </a:cubicBezTo>
                  <a:cubicBezTo>
                    <a:pt x="2350196" y="21216"/>
                    <a:pt x="2354849" y="32448"/>
                    <a:pt x="2354849" y="44160"/>
                  </a:cubicBezTo>
                  <a:lnTo>
                    <a:pt x="2354849" y="580165"/>
                  </a:lnTo>
                  <a:cubicBezTo>
                    <a:pt x="2354849" y="604554"/>
                    <a:pt x="2335078" y="624325"/>
                    <a:pt x="2310689" y="624325"/>
                  </a:cubicBezTo>
                  <a:lnTo>
                    <a:pt x="44160" y="624325"/>
                  </a:lnTo>
                  <a:cubicBezTo>
                    <a:pt x="19771" y="624325"/>
                    <a:pt x="0" y="604554"/>
                    <a:pt x="0" y="580165"/>
                  </a:cubicBezTo>
                  <a:lnTo>
                    <a:pt x="0" y="44160"/>
                  </a:lnTo>
                  <a:cubicBezTo>
                    <a:pt x="0" y="19771"/>
                    <a:pt x="19771" y="0"/>
                    <a:pt x="44160" y="0"/>
                  </a:cubicBezTo>
                  <a:close/>
                </a:path>
              </a:pathLst>
            </a:custGeom>
            <a:solidFill>
              <a:srgbClr val="F4F1D9">
                <a:alpha val="89804"/>
              </a:srgbClr>
            </a:solidFill>
            <a:ln w="38100" cap="rnd">
              <a:solidFill>
                <a:srgbClr val="AF872D">
                  <a:alpha val="89804"/>
                </a:srgbClr>
              </a:solidFill>
              <a:prstDash val="solid"/>
              <a:round/>
            </a:ln>
          </p:spPr>
        </p:sp>
        <p:sp>
          <p:nvSpPr>
            <p:cNvPr id="25" name="TextBox 25"/>
            <p:cNvSpPr txBox="1"/>
            <p:nvPr/>
          </p:nvSpPr>
          <p:spPr>
            <a:xfrm>
              <a:off x="0" y="-38100"/>
              <a:ext cx="2354849" cy="662425"/>
            </a:xfrm>
            <a:prstGeom prst="rect">
              <a:avLst/>
            </a:prstGeom>
          </p:spPr>
          <p:txBody>
            <a:bodyPr lIns="50800" tIns="50800" rIns="50800" bIns="50800" rtlCol="0" anchor="ctr"/>
            <a:lstStyle/>
            <a:p>
              <a:pPr algn="ctr">
                <a:lnSpc>
                  <a:spcPts val="2659"/>
                </a:lnSpc>
              </a:pPr>
              <a:endParaRPr/>
            </a:p>
          </p:txBody>
        </p:sp>
      </p:grpSp>
      <p:sp>
        <p:nvSpPr>
          <p:cNvPr id="26" name="TextBox 26"/>
          <p:cNvSpPr txBox="1"/>
          <p:nvPr/>
        </p:nvSpPr>
        <p:spPr>
          <a:xfrm>
            <a:off x="9150945" y="4060825"/>
            <a:ext cx="8384679" cy="2089150"/>
          </a:xfrm>
          <a:prstGeom prst="rect">
            <a:avLst/>
          </a:prstGeom>
        </p:spPr>
        <p:txBody>
          <a:bodyPr lIns="0" tIns="0" rIns="0" bIns="0" rtlCol="0" anchor="t">
            <a:spAutoFit/>
          </a:bodyPr>
          <a:lstStyle/>
          <a:p>
            <a:pPr algn="ctr">
              <a:lnSpc>
                <a:spcPts val="5599"/>
              </a:lnSpc>
            </a:pPr>
            <a:r>
              <a:rPr lang="en-US" sz="3999" dirty="0" err="1">
                <a:solidFill>
                  <a:srgbClr val="58604C"/>
                </a:solidFill>
                <a:latin typeface="Roboto Condensed"/>
              </a:rPr>
              <a:t>Ngôn</a:t>
            </a:r>
            <a:r>
              <a:rPr lang="en-US" sz="3999" dirty="0">
                <a:solidFill>
                  <a:srgbClr val="58604C"/>
                </a:solidFill>
                <a:latin typeface="Roboto Condensed"/>
              </a:rPr>
              <a:t> </a:t>
            </a:r>
            <a:r>
              <a:rPr lang="en-US" sz="3999" dirty="0" err="1">
                <a:solidFill>
                  <a:srgbClr val="58604C"/>
                </a:solidFill>
                <a:latin typeface="Roboto Condensed"/>
              </a:rPr>
              <a:t>ngữ</a:t>
            </a:r>
            <a:r>
              <a:rPr lang="en-US" sz="3999" dirty="0">
                <a:solidFill>
                  <a:srgbClr val="58604C"/>
                </a:solidFill>
                <a:latin typeface="Roboto Condensed"/>
              </a:rPr>
              <a:t> </a:t>
            </a:r>
            <a:r>
              <a:rPr lang="en-US" sz="3999" dirty="0" err="1">
                <a:solidFill>
                  <a:srgbClr val="58604C"/>
                </a:solidFill>
                <a:latin typeface="Roboto Condensed"/>
              </a:rPr>
              <a:t>kể</a:t>
            </a:r>
            <a:r>
              <a:rPr lang="en-US" sz="3999" dirty="0">
                <a:solidFill>
                  <a:srgbClr val="58604C"/>
                </a:solidFill>
                <a:latin typeface="Roboto Condensed"/>
              </a:rPr>
              <a:t> </a:t>
            </a:r>
            <a:r>
              <a:rPr lang="en-US" sz="3999" dirty="0" err="1">
                <a:solidFill>
                  <a:srgbClr val="58604C"/>
                </a:solidFill>
                <a:latin typeface="Roboto Condensed"/>
              </a:rPr>
              <a:t>chuyện</a:t>
            </a:r>
            <a:r>
              <a:rPr lang="en-US" sz="3999" dirty="0">
                <a:solidFill>
                  <a:srgbClr val="58604C"/>
                </a:solidFill>
                <a:latin typeface="Roboto Condensed"/>
              </a:rPr>
              <a:t> </a:t>
            </a:r>
            <a:r>
              <a:rPr lang="en-US" sz="3999" dirty="0" err="1">
                <a:solidFill>
                  <a:srgbClr val="58604C"/>
                </a:solidFill>
                <a:latin typeface="Roboto Condensed"/>
              </a:rPr>
              <a:t>mộc</a:t>
            </a:r>
            <a:r>
              <a:rPr lang="en-US" sz="3999" dirty="0">
                <a:solidFill>
                  <a:srgbClr val="58604C"/>
                </a:solidFill>
                <a:latin typeface="Roboto Condensed"/>
              </a:rPr>
              <a:t> </a:t>
            </a:r>
            <a:r>
              <a:rPr lang="en-US" sz="3999" dirty="0" err="1">
                <a:solidFill>
                  <a:srgbClr val="58604C"/>
                </a:solidFill>
                <a:latin typeface="Roboto Condensed"/>
              </a:rPr>
              <a:t>mạc</a:t>
            </a:r>
            <a:r>
              <a:rPr lang="en-US" sz="3999" dirty="0">
                <a:solidFill>
                  <a:srgbClr val="58604C"/>
                </a:solidFill>
                <a:latin typeface="Roboto Condensed"/>
              </a:rPr>
              <a:t> </a:t>
            </a:r>
            <a:r>
              <a:rPr lang="en-US" sz="3999" dirty="0" err="1">
                <a:solidFill>
                  <a:srgbClr val="58604C"/>
                </a:solidFill>
                <a:latin typeface="Roboto Condensed"/>
              </a:rPr>
              <a:t>giản</a:t>
            </a:r>
            <a:r>
              <a:rPr lang="en-US" sz="3999" dirty="0">
                <a:solidFill>
                  <a:srgbClr val="58604C"/>
                </a:solidFill>
                <a:latin typeface="Roboto Condensed"/>
              </a:rPr>
              <a:t> </a:t>
            </a:r>
            <a:r>
              <a:rPr lang="en-US" sz="3999" dirty="0" err="1">
                <a:solidFill>
                  <a:srgbClr val="58604C"/>
                </a:solidFill>
                <a:latin typeface="Roboto Condensed"/>
              </a:rPr>
              <a:t>dị</a:t>
            </a:r>
            <a:r>
              <a:rPr lang="en-US" sz="3999" dirty="0">
                <a:solidFill>
                  <a:srgbClr val="58604C"/>
                </a:solidFill>
                <a:latin typeface="Roboto Condensed"/>
              </a:rPr>
              <a:t> </a:t>
            </a:r>
            <a:r>
              <a:rPr lang="en-US" sz="3999" dirty="0" err="1">
                <a:solidFill>
                  <a:srgbClr val="58604C"/>
                </a:solidFill>
                <a:latin typeface="Roboto Condensed"/>
              </a:rPr>
              <a:t>gần</a:t>
            </a:r>
            <a:r>
              <a:rPr lang="en-US" sz="3999" dirty="0">
                <a:solidFill>
                  <a:srgbClr val="58604C"/>
                </a:solidFill>
                <a:latin typeface="Roboto Condensed"/>
              </a:rPr>
              <a:t> </a:t>
            </a:r>
            <a:r>
              <a:rPr lang="en-US" sz="3999" dirty="0" err="1">
                <a:solidFill>
                  <a:srgbClr val="58604C"/>
                </a:solidFill>
                <a:latin typeface="Roboto Condensed"/>
              </a:rPr>
              <a:t>gũi</a:t>
            </a:r>
            <a:r>
              <a:rPr lang="en-US" sz="3999" dirty="0">
                <a:solidFill>
                  <a:srgbClr val="58604C"/>
                </a:solidFill>
                <a:latin typeface="Roboto Condensed"/>
              </a:rPr>
              <a:t> </a:t>
            </a:r>
            <a:r>
              <a:rPr lang="en-US" sz="3999" dirty="0" err="1">
                <a:solidFill>
                  <a:srgbClr val="58604C"/>
                </a:solidFill>
                <a:latin typeface="Roboto Condensed"/>
              </a:rPr>
              <a:t>với</a:t>
            </a:r>
            <a:r>
              <a:rPr lang="en-US" sz="3999" dirty="0">
                <a:solidFill>
                  <a:srgbClr val="58604C"/>
                </a:solidFill>
                <a:latin typeface="Roboto Condensed"/>
              </a:rPr>
              <a:t> </a:t>
            </a:r>
            <a:r>
              <a:rPr lang="en-US" sz="3999" dirty="0" err="1">
                <a:solidFill>
                  <a:srgbClr val="58604C"/>
                </a:solidFill>
                <a:latin typeface="Roboto Condensed"/>
              </a:rPr>
              <a:t>nhân</a:t>
            </a:r>
            <a:r>
              <a:rPr lang="en-US" sz="3999" dirty="0">
                <a:solidFill>
                  <a:srgbClr val="58604C"/>
                </a:solidFill>
                <a:latin typeface="Roboto Condensed"/>
              </a:rPr>
              <a:t> </a:t>
            </a:r>
            <a:r>
              <a:rPr lang="en-US" sz="3999" dirty="0" err="1">
                <a:solidFill>
                  <a:srgbClr val="58604C"/>
                </a:solidFill>
                <a:latin typeface="Roboto Condensed"/>
              </a:rPr>
              <a:t>dân</a:t>
            </a:r>
            <a:r>
              <a:rPr lang="en-US" sz="3999" dirty="0">
                <a:solidFill>
                  <a:srgbClr val="58604C"/>
                </a:solidFill>
                <a:latin typeface="Roboto Condensed"/>
              </a:rPr>
              <a:t> </a:t>
            </a:r>
            <a:r>
              <a:rPr lang="en-US" sz="3999" dirty="0" err="1">
                <a:solidFill>
                  <a:srgbClr val="58604C"/>
                </a:solidFill>
                <a:latin typeface="Roboto Condensed"/>
              </a:rPr>
              <a:t>lao</a:t>
            </a:r>
            <a:r>
              <a:rPr lang="en-US" sz="3999" dirty="0">
                <a:solidFill>
                  <a:srgbClr val="58604C"/>
                </a:solidFill>
                <a:latin typeface="Roboto Condensed"/>
              </a:rPr>
              <a:t> </a:t>
            </a:r>
            <a:r>
              <a:rPr lang="en-US" sz="3999" dirty="0" err="1">
                <a:solidFill>
                  <a:srgbClr val="58604C"/>
                </a:solidFill>
                <a:latin typeface="Roboto Condensed"/>
              </a:rPr>
              <a:t>động</a:t>
            </a:r>
            <a:r>
              <a:rPr lang="en-US" sz="3999" dirty="0">
                <a:solidFill>
                  <a:srgbClr val="58604C"/>
                </a:solidFill>
                <a:latin typeface="Roboto Condensed"/>
              </a:rPr>
              <a:t>, </a:t>
            </a:r>
            <a:r>
              <a:rPr lang="en-US" sz="3999" dirty="0" err="1">
                <a:solidFill>
                  <a:srgbClr val="58604C"/>
                </a:solidFill>
                <a:latin typeface="Roboto Condensed"/>
              </a:rPr>
              <a:t>phù</a:t>
            </a:r>
            <a:r>
              <a:rPr lang="en-US" sz="3999" dirty="0">
                <a:solidFill>
                  <a:srgbClr val="58604C"/>
                </a:solidFill>
                <a:latin typeface="Roboto Condensed"/>
              </a:rPr>
              <a:t> </a:t>
            </a:r>
            <a:r>
              <a:rPr lang="en-US" sz="3999" dirty="0" err="1">
                <a:solidFill>
                  <a:srgbClr val="58604C"/>
                </a:solidFill>
                <a:latin typeface="Roboto Condensed"/>
              </a:rPr>
              <a:t>hợp</a:t>
            </a:r>
            <a:r>
              <a:rPr lang="en-US" sz="3999" dirty="0">
                <a:solidFill>
                  <a:srgbClr val="58604C"/>
                </a:solidFill>
                <a:latin typeface="Roboto Condensed"/>
              </a:rPr>
              <a:t> </a:t>
            </a:r>
            <a:r>
              <a:rPr lang="en-US" sz="3999" dirty="0" err="1">
                <a:solidFill>
                  <a:srgbClr val="58604C"/>
                </a:solidFill>
                <a:latin typeface="Roboto Condensed"/>
              </a:rPr>
              <a:t>với</a:t>
            </a:r>
            <a:r>
              <a:rPr lang="en-US" sz="3999" dirty="0">
                <a:solidFill>
                  <a:srgbClr val="58604C"/>
                </a:solidFill>
                <a:latin typeface="Roboto Condensed"/>
              </a:rPr>
              <a:t> </a:t>
            </a:r>
            <a:r>
              <a:rPr lang="en-US" sz="3999" dirty="0" err="1">
                <a:solidFill>
                  <a:srgbClr val="58604C"/>
                </a:solidFill>
                <a:latin typeface="Roboto Condensed"/>
              </a:rPr>
              <a:t>diễn</a:t>
            </a:r>
            <a:r>
              <a:rPr lang="en-US" sz="3999" dirty="0">
                <a:solidFill>
                  <a:srgbClr val="58604C"/>
                </a:solidFill>
                <a:latin typeface="Roboto Condensed"/>
              </a:rPr>
              <a:t> </a:t>
            </a:r>
            <a:r>
              <a:rPr lang="en-US" sz="3999" dirty="0" err="1">
                <a:solidFill>
                  <a:srgbClr val="58604C"/>
                </a:solidFill>
                <a:latin typeface="Roboto Condensed"/>
              </a:rPr>
              <a:t>biến</a:t>
            </a:r>
            <a:r>
              <a:rPr lang="en-US" sz="3999" dirty="0">
                <a:solidFill>
                  <a:srgbClr val="58604C"/>
                </a:solidFill>
                <a:latin typeface="Roboto Condensed"/>
              </a:rPr>
              <a:t> </a:t>
            </a:r>
            <a:r>
              <a:rPr lang="en-US" sz="3999" dirty="0" err="1">
                <a:solidFill>
                  <a:srgbClr val="58604C"/>
                </a:solidFill>
                <a:latin typeface="Roboto Condensed"/>
              </a:rPr>
              <a:t>tâm</a:t>
            </a:r>
            <a:r>
              <a:rPr lang="en-US" sz="3999" dirty="0">
                <a:solidFill>
                  <a:srgbClr val="58604C"/>
                </a:solidFill>
                <a:latin typeface="Roboto Condensed"/>
              </a:rPr>
              <a:t> </a:t>
            </a:r>
            <a:r>
              <a:rPr lang="en-US" sz="3999" dirty="0" err="1">
                <a:solidFill>
                  <a:srgbClr val="58604C"/>
                </a:solidFill>
                <a:latin typeface="Roboto Condensed"/>
              </a:rPr>
              <a:t>lí</a:t>
            </a:r>
            <a:r>
              <a:rPr lang="en-US" sz="3999" dirty="0">
                <a:solidFill>
                  <a:srgbClr val="58604C"/>
                </a:solidFill>
                <a:latin typeface="Roboto Condensed"/>
              </a:rPr>
              <a:t> </a:t>
            </a:r>
            <a:r>
              <a:rPr lang="en-US" sz="3999" dirty="0" err="1">
                <a:solidFill>
                  <a:srgbClr val="58604C"/>
                </a:solidFill>
                <a:latin typeface="Roboto Condensed"/>
              </a:rPr>
              <a:t>nhân</a:t>
            </a:r>
            <a:r>
              <a:rPr lang="en-US" sz="3999" dirty="0">
                <a:solidFill>
                  <a:srgbClr val="58604C"/>
                </a:solidFill>
                <a:latin typeface="Roboto Condensed"/>
              </a:rPr>
              <a:t> </a:t>
            </a:r>
            <a:r>
              <a:rPr lang="en-US" sz="3999" dirty="0" err="1">
                <a:solidFill>
                  <a:srgbClr val="58604C"/>
                </a:solidFill>
                <a:latin typeface="Roboto Condensed"/>
              </a:rPr>
              <a:t>vật</a:t>
            </a:r>
            <a:r>
              <a:rPr lang="en-US" sz="3999" dirty="0">
                <a:solidFill>
                  <a:srgbClr val="58604C"/>
                </a:solidFill>
                <a:latin typeface="Roboto Condensed"/>
              </a:rPr>
              <a:t>. </a:t>
            </a:r>
          </a:p>
        </p:txBody>
      </p:sp>
      <p:sp>
        <p:nvSpPr>
          <p:cNvPr id="27" name="Freeform 27"/>
          <p:cNvSpPr/>
          <p:nvPr/>
        </p:nvSpPr>
        <p:spPr>
          <a:xfrm>
            <a:off x="146397" y="7891502"/>
            <a:ext cx="17995205" cy="2493086"/>
          </a:xfrm>
          <a:custGeom>
            <a:avLst/>
            <a:gdLst/>
            <a:ahLst/>
            <a:cxnLst/>
            <a:rect l="l" t="t" r="r" b="b"/>
            <a:pathLst>
              <a:path w="17995205" h="2493086">
                <a:moveTo>
                  <a:pt x="0" y="0"/>
                </a:moveTo>
                <a:lnTo>
                  <a:pt x="17995206" y="0"/>
                </a:lnTo>
                <a:lnTo>
                  <a:pt x="17995206" y="2493086"/>
                </a:lnTo>
                <a:lnTo>
                  <a:pt x="0" y="2493086"/>
                </a:lnTo>
                <a:lnTo>
                  <a:pt x="0" y="0"/>
                </a:lnTo>
                <a:close/>
              </a:path>
            </a:pathLst>
          </a:custGeom>
          <a:blipFill>
            <a:blip r:embed="rId6"/>
            <a:stretch>
              <a:fillRect/>
            </a:stretch>
          </a:blipFill>
        </p:spPr>
      </p:sp>
      <p:sp>
        <p:nvSpPr>
          <p:cNvPr id="28" name="Freeform 28"/>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29" name="Freeform 29"/>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grpSp>
        <p:nvGrpSpPr>
          <p:cNvPr id="30" name="Group 30"/>
          <p:cNvGrpSpPr/>
          <p:nvPr/>
        </p:nvGrpSpPr>
        <p:grpSpPr>
          <a:xfrm>
            <a:off x="8874621" y="6496086"/>
            <a:ext cx="8937328" cy="3238746"/>
            <a:chOff x="0" y="0"/>
            <a:chExt cx="2353864" cy="853003"/>
          </a:xfrm>
        </p:grpSpPr>
        <p:sp>
          <p:nvSpPr>
            <p:cNvPr id="31" name="Freeform 31"/>
            <p:cNvSpPr/>
            <p:nvPr/>
          </p:nvSpPr>
          <p:spPr>
            <a:xfrm>
              <a:off x="0" y="0"/>
              <a:ext cx="2353864" cy="853003"/>
            </a:xfrm>
            <a:custGeom>
              <a:avLst/>
              <a:gdLst/>
              <a:ahLst/>
              <a:cxnLst/>
              <a:rect l="l" t="t" r="r" b="b"/>
              <a:pathLst>
                <a:path w="2353864" h="853003">
                  <a:moveTo>
                    <a:pt x="44179" y="0"/>
                  </a:moveTo>
                  <a:lnTo>
                    <a:pt x="2309686" y="0"/>
                  </a:lnTo>
                  <a:cubicBezTo>
                    <a:pt x="2334085" y="0"/>
                    <a:pt x="2353864" y="19779"/>
                    <a:pt x="2353864" y="44179"/>
                  </a:cubicBezTo>
                  <a:lnTo>
                    <a:pt x="2353864" y="808825"/>
                  </a:lnTo>
                  <a:cubicBezTo>
                    <a:pt x="2353864" y="833224"/>
                    <a:pt x="2334085" y="853003"/>
                    <a:pt x="2309686" y="853003"/>
                  </a:cubicBezTo>
                  <a:lnTo>
                    <a:pt x="44179" y="853003"/>
                  </a:lnTo>
                  <a:cubicBezTo>
                    <a:pt x="19779" y="853003"/>
                    <a:pt x="0" y="833224"/>
                    <a:pt x="0" y="808825"/>
                  </a:cubicBezTo>
                  <a:lnTo>
                    <a:pt x="0" y="44179"/>
                  </a:lnTo>
                  <a:cubicBezTo>
                    <a:pt x="0" y="19779"/>
                    <a:pt x="19779" y="0"/>
                    <a:pt x="44179" y="0"/>
                  </a:cubicBezTo>
                  <a:close/>
                </a:path>
              </a:pathLst>
            </a:custGeom>
            <a:solidFill>
              <a:srgbClr val="F4F1D9">
                <a:alpha val="89804"/>
              </a:srgbClr>
            </a:solidFill>
            <a:ln w="38100" cap="rnd">
              <a:solidFill>
                <a:srgbClr val="AF872D">
                  <a:alpha val="89804"/>
                </a:srgbClr>
              </a:solidFill>
              <a:prstDash val="solid"/>
              <a:round/>
            </a:ln>
          </p:spPr>
        </p:sp>
        <p:sp>
          <p:nvSpPr>
            <p:cNvPr id="32" name="TextBox 32"/>
            <p:cNvSpPr txBox="1"/>
            <p:nvPr/>
          </p:nvSpPr>
          <p:spPr>
            <a:xfrm>
              <a:off x="0" y="-38100"/>
              <a:ext cx="2353864" cy="891103"/>
            </a:xfrm>
            <a:prstGeom prst="rect">
              <a:avLst/>
            </a:prstGeom>
          </p:spPr>
          <p:txBody>
            <a:bodyPr lIns="50800" tIns="50800" rIns="50800" bIns="50800" rtlCol="0" anchor="ctr"/>
            <a:lstStyle/>
            <a:p>
              <a:pPr algn="ctr">
                <a:lnSpc>
                  <a:spcPts val="2659"/>
                </a:lnSpc>
              </a:pPr>
              <a:endParaRPr/>
            </a:p>
          </p:txBody>
        </p:sp>
      </p:grpSp>
      <p:sp>
        <p:nvSpPr>
          <p:cNvPr id="33" name="TextBox 33"/>
          <p:cNvSpPr txBox="1"/>
          <p:nvPr/>
        </p:nvSpPr>
        <p:spPr>
          <a:xfrm>
            <a:off x="9144000" y="6753261"/>
            <a:ext cx="8501658" cy="2794000"/>
          </a:xfrm>
          <a:prstGeom prst="rect">
            <a:avLst/>
          </a:prstGeom>
        </p:spPr>
        <p:txBody>
          <a:bodyPr lIns="0" tIns="0" rIns="0" bIns="0" rtlCol="0" anchor="t">
            <a:spAutoFit/>
          </a:bodyPr>
          <a:lstStyle/>
          <a:p>
            <a:pPr algn="ctr">
              <a:lnSpc>
                <a:spcPts val="5599"/>
              </a:lnSpc>
            </a:pPr>
            <a:r>
              <a:rPr lang="en-US" sz="3999">
                <a:solidFill>
                  <a:srgbClr val="58604C"/>
                </a:solidFill>
                <a:latin typeface="Roboto Condensed"/>
              </a:rPr>
              <a:t>Ngôn ngữ: đậm chất Nam Bộ (đàng, xông vô, bức thơ, hay vầy,...), mộc mạc, bình dị, gần gũi; sử dụng từ Hán Việt và điển tích, điển cố nhuần nhuyễn.</a:t>
            </a:r>
          </a:p>
        </p:txBody>
      </p:sp>
      <p:sp>
        <p:nvSpPr>
          <p:cNvPr id="34" name="TextBox 34"/>
          <p:cNvSpPr txBox="1"/>
          <p:nvPr/>
        </p:nvSpPr>
        <p:spPr>
          <a:xfrm>
            <a:off x="682255" y="608511"/>
            <a:ext cx="5791597" cy="927177"/>
          </a:xfrm>
          <a:prstGeom prst="rect">
            <a:avLst/>
          </a:prstGeom>
        </p:spPr>
        <p:txBody>
          <a:bodyPr lIns="0" tIns="0" rIns="0" bIns="0" rtlCol="0" anchor="t">
            <a:spAutoFit/>
          </a:bodyPr>
          <a:lstStyle/>
          <a:p>
            <a:pPr algn="l">
              <a:lnSpc>
                <a:spcPts val="6997"/>
              </a:lnSpc>
              <a:spcBef>
                <a:spcPct val="0"/>
              </a:spcBef>
            </a:pPr>
            <a:r>
              <a:rPr lang="en-US" sz="6600" dirty="0">
                <a:solidFill>
                  <a:srgbClr val="58604C"/>
                </a:solidFill>
                <a:latin typeface="#9Slide05 SVNStandly" pitchFamily="2" charset="0"/>
              </a:rPr>
              <a:t>d. </a:t>
            </a:r>
            <a:r>
              <a:rPr lang="en-US" sz="6600" dirty="0" err="1">
                <a:solidFill>
                  <a:srgbClr val="58604C"/>
                </a:solidFill>
                <a:latin typeface="#9Slide05 SVNStandly" pitchFamily="2" charset="0"/>
              </a:rPr>
              <a:t>Đặc</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sắc</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nghệ</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thuật</a:t>
            </a:r>
            <a:endParaRPr lang="en-US" sz="6600" dirty="0">
              <a:solidFill>
                <a:srgbClr val="58604C"/>
              </a:solidFill>
              <a:latin typeface="#9Slide05 SVNStandly" pitchFamily="2"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barn(inVertical)">
                                      <p:cBhvr>
                                        <p:cTn id="19" dur="500"/>
                                        <p:tgtEl>
                                          <p:spTgt spid="1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arn(inVertic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1000"/>
                                        <p:tgtEl>
                                          <p:spTgt spid="21"/>
                                        </p:tgtEl>
                                      </p:cBhvr>
                                    </p:animEffect>
                                    <p:anim calcmode="lin" valueType="num">
                                      <p:cBhvr>
                                        <p:cTn id="28" dur="1000" fill="hold"/>
                                        <p:tgtEl>
                                          <p:spTgt spid="21"/>
                                        </p:tgtEl>
                                        <p:attrNameLst>
                                          <p:attrName>ppt_x</p:attrName>
                                        </p:attrNameLst>
                                      </p:cBhvr>
                                      <p:tavLst>
                                        <p:tav tm="0">
                                          <p:val>
                                            <p:strVal val="#ppt_x"/>
                                          </p:val>
                                        </p:tav>
                                        <p:tav tm="100000">
                                          <p:val>
                                            <p:strVal val="#ppt_x"/>
                                          </p:val>
                                        </p:tav>
                                      </p:tavLst>
                                    </p:anim>
                                    <p:anim calcmode="lin" valueType="num">
                                      <p:cBhvr>
                                        <p:cTn id="29" dur="1000" fill="hold"/>
                                        <p:tgtEl>
                                          <p:spTgt spid="2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000"/>
                                        <p:tgtEl>
                                          <p:spTgt spid="14"/>
                                        </p:tgtEl>
                                      </p:cBhvr>
                                    </p:animEffect>
                                    <p:anim calcmode="lin" valueType="num">
                                      <p:cBhvr>
                                        <p:cTn id="33" dur="1000" fill="hold"/>
                                        <p:tgtEl>
                                          <p:spTgt spid="14"/>
                                        </p:tgtEl>
                                        <p:attrNameLst>
                                          <p:attrName>ppt_x</p:attrName>
                                        </p:attrNameLst>
                                      </p:cBhvr>
                                      <p:tavLst>
                                        <p:tav tm="0">
                                          <p:val>
                                            <p:strVal val="#ppt_x"/>
                                          </p:val>
                                        </p:tav>
                                        <p:tav tm="100000">
                                          <p:val>
                                            <p:strVal val="#ppt_x"/>
                                          </p:val>
                                        </p:tav>
                                      </p:tavLst>
                                    </p:anim>
                                    <p:anim calcmode="lin" valueType="num">
                                      <p:cBhvr>
                                        <p:cTn id="3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fade">
                                      <p:cBhvr>
                                        <p:cTn id="39" dur="1000"/>
                                        <p:tgtEl>
                                          <p:spTgt spid="26"/>
                                        </p:tgtEl>
                                      </p:cBhvr>
                                    </p:animEffect>
                                    <p:anim calcmode="lin" valueType="num">
                                      <p:cBhvr>
                                        <p:cTn id="40" dur="1000" fill="hold"/>
                                        <p:tgtEl>
                                          <p:spTgt spid="26"/>
                                        </p:tgtEl>
                                        <p:attrNameLst>
                                          <p:attrName>ppt_x</p:attrName>
                                        </p:attrNameLst>
                                      </p:cBhvr>
                                      <p:tavLst>
                                        <p:tav tm="0">
                                          <p:val>
                                            <p:strVal val="#ppt_x"/>
                                          </p:val>
                                        </p:tav>
                                        <p:tav tm="100000">
                                          <p:val>
                                            <p:strVal val="#ppt_x"/>
                                          </p:val>
                                        </p:tav>
                                      </p:tavLst>
                                    </p:anim>
                                    <p:anim calcmode="lin" valueType="num">
                                      <p:cBhvr>
                                        <p:cTn id="41" dur="1000" fill="hold"/>
                                        <p:tgtEl>
                                          <p:spTgt spid="26"/>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fade">
                                      <p:cBhvr>
                                        <p:cTn id="51" dur="1000"/>
                                        <p:tgtEl>
                                          <p:spTgt spid="30"/>
                                        </p:tgtEl>
                                      </p:cBhvr>
                                    </p:animEffect>
                                    <p:anim calcmode="lin" valueType="num">
                                      <p:cBhvr>
                                        <p:cTn id="52" dur="1000" fill="hold"/>
                                        <p:tgtEl>
                                          <p:spTgt spid="30"/>
                                        </p:tgtEl>
                                        <p:attrNameLst>
                                          <p:attrName>ppt_x</p:attrName>
                                        </p:attrNameLst>
                                      </p:cBhvr>
                                      <p:tavLst>
                                        <p:tav tm="0">
                                          <p:val>
                                            <p:strVal val="#ppt_x"/>
                                          </p:val>
                                        </p:tav>
                                        <p:tav tm="100000">
                                          <p:val>
                                            <p:strVal val="#ppt_x"/>
                                          </p:val>
                                        </p:tav>
                                      </p:tavLst>
                                    </p:anim>
                                    <p:anim calcmode="lin" valueType="num">
                                      <p:cBhvr>
                                        <p:cTn id="53" dur="1000" fill="hold"/>
                                        <p:tgtEl>
                                          <p:spTgt spid="30"/>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1000"/>
                                        <p:tgtEl>
                                          <p:spTgt spid="33"/>
                                        </p:tgtEl>
                                      </p:cBhvr>
                                    </p:animEffect>
                                    <p:anim calcmode="lin" valueType="num">
                                      <p:cBhvr>
                                        <p:cTn id="57" dur="1000" fill="hold"/>
                                        <p:tgtEl>
                                          <p:spTgt spid="33"/>
                                        </p:tgtEl>
                                        <p:attrNameLst>
                                          <p:attrName>ppt_x</p:attrName>
                                        </p:attrNameLst>
                                      </p:cBhvr>
                                      <p:tavLst>
                                        <p:tav tm="0">
                                          <p:val>
                                            <p:strVal val="#ppt_x"/>
                                          </p:val>
                                        </p:tav>
                                        <p:tav tm="100000">
                                          <p:val>
                                            <p:strVal val="#ppt_x"/>
                                          </p:val>
                                        </p:tav>
                                      </p:tavLst>
                                    </p:anim>
                                    <p:anim calcmode="lin" valueType="num">
                                      <p:cBhvr>
                                        <p:cTn id="5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6"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grpSp>
        <p:nvGrpSpPr>
          <p:cNvPr id="10" name="Group 10"/>
          <p:cNvGrpSpPr/>
          <p:nvPr/>
        </p:nvGrpSpPr>
        <p:grpSpPr>
          <a:xfrm>
            <a:off x="4586813" y="3136230"/>
            <a:ext cx="12660197" cy="4728092"/>
            <a:chOff x="0" y="0"/>
            <a:chExt cx="3334373" cy="1245259"/>
          </a:xfrm>
        </p:grpSpPr>
        <p:sp>
          <p:nvSpPr>
            <p:cNvPr id="11" name="Freeform 11"/>
            <p:cNvSpPr/>
            <p:nvPr/>
          </p:nvSpPr>
          <p:spPr>
            <a:xfrm>
              <a:off x="0" y="0"/>
              <a:ext cx="3334373" cy="1245259"/>
            </a:xfrm>
            <a:custGeom>
              <a:avLst/>
              <a:gdLst/>
              <a:ahLst/>
              <a:cxnLst/>
              <a:rect l="l" t="t" r="r" b="b"/>
              <a:pathLst>
                <a:path w="3334373" h="1245259">
                  <a:moveTo>
                    <a:pt x="14676" y="0"/>
                  </a:moveTo>
                  <a:lnTo>
                    <a:pt x="3319697" y="0"/>
                  </a:lnTo>
                  <a:cubicBezTo>
                    <a:pt x="3323589" y="0"/>
                    <a:pt x="3327322" y="1546"/>
                    <a:pt x="3330074" y="4299"/>
                  </a:cubicBezTo>
                  <a:cubicBezTo>
                    <a:pt x="3332826" y="7051"/>
                    <a:pt x="3334373" y="10784"/>
                    <a:pt x="3334373" y="14676"/>
                  </a:cubicBezTo>
                  <a:lnTo>
                    <a:pt x="3334373" y="1230582"/>
                  </a:lnTo>
                  <a:cubicBezTo>
                    <a:pt x="3334373" y="1238688"/>
                    <a:pt x="3327802" y="1245259"/>
                    <a:pt x="3319697" y="1245259"/>
                  </a:cubicBezTo>
                  <a:lnTo>
                    <a:pt x="14676" y="1245259"/>
                  </a:lnTo>
                  <a:cubicBezTo>
                    <a:pt x="10784" y="1245259"/>
                    <a:pt x="7051" y="1243713"/>
                    <a:pt x="4299" y="1240960"/>
                  </a:cubicBezTo>
                  <a:cubicBezTo>
                    <a:pt x="1546" y="1238208"/>
                    <a:pt x="0" y="1234475"/>
                    <a:pt x="0" y="1230582"/>
                  </a:cubicBezTo>
                  <a:lnTo>
                    <a:pt x="0" y="14676"/>
                  </a:lnTo>
                  <a:cubicBezTo>
                    <a:pt x="0" y="10784"/>
                    <a:pt x="1546" y="7051"/>
                    <a:pt x="4299" y="4299"/>
                  </a:cubicBezTo>
                  <a:cubicBezTo>
                    <a:pt x="7051" y="1546"/>
                    <a:pt x="10784" y="0"/>
                    <a:pt x="14676" y="0"/>
                  </a:cubicBezTo>
                  <a:close/>
                </a:path>
              </a:pathLst>
            </a:custGeom>
            <a:solidFill>
              <a:srgbClr val="B2D0D4">
                <a:alpha val="89804"/>
              </a:srgbClr>
            </a:solidFill>
            <a:ln w="38100" cap="rnd">
              <a:solidFill>
                <a:srgbClr val="6FA7AD">
                  <a:alpha val="89804"/>
                </a:srgbClr>
              </a:solidFill>
              <a:prstDash val="solid"/>
              <a:round/>
            </a:ln>
          </p:spPr>
        </p:sp>
        <p:sp>
          <p:nvSpPr>
            <p:cNvPr id="12" name="TextBox 12"/>
            <p:cNvSpPr txBox="1"/>
            <p:nvPr/>
          </p:nvSpPr>
          <p:spPr>
            <a:xfrm>
              <a:off x="0" y="-38100"/>
              <a:ext cx="3334373" cy="1283359"/>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sp>
        <p:nvSpPr>
          <p:cNvPr id="14" name="Freeform 14"/>
          <p:cNvSpPr/>
          <p:nvPr/>
        </p:nvSpPr>
        <p:spPr>
          <a:xfrm>
            <a:off x="682255" y="2682961"/>
            <a:ext cx="3985198" cy="7357288"/>
          </a:xfrm>
          <a:custGeom>
            <a:avLst/>
            <a:gdLst/>
            <a:ahLst/>
            <a:cxnLst/>
            <a:rect l="l" t="t" r="r" b="b"/>
            <a:pathLst>
              <a:path w="3985198" h="7357288">
                <a:moveTo>
                  <a:pt x="0" y="0"/>
                </a:moveTo>
                <a:lnTo>
                  <a:pt x="3985197" y="0"/>
                </a:lnTo>
                <a:lnTo>
                  <a:pt x="3985197" y="7357288"/>
                </a:lnTo>
                <a:lnTo>
                  <a:pt x="0" y="7357288"/>
                </a:lnTo>
                <a:lnTo>
                  <a:pt x="0" y="0"/>
                </a:lnTo>
                <a:close/>
              </a:path>
            </a:pathLst>
          </a:custGeom>
          <a:blipFill>
            <a:blip r:embed="rId6">
              <a:extLst>
                <a:ext uri="{96DAC541-7B7A-43D3-8B79-37D633B846F1}">
                  <asvg:svgBlip xmlns:asvg="http://schemas.microsoft.com/office/drawing/2016/SVG/main" xmlns="" r:embed="rId7"/>
                </a:ext>
              </a:extLst>
            </a:blip>
            <a:stretch>
              <a:fillRect/>
            </a:stretch>
          </a:blipFill>
        </p:spPr>
      </p:sp>
      <p:sp>
        <p:nvSpPr>
          <p:cNvPr id="15" name="Freeform 15"/>
          <p:cNvSpPr/>
          <p:nvPr/>
        </p:nvSpPr>
        <p:spPr>
          <a:xfrm>
            <a:off x="146397" y="7891502"/>
            <a:ext cx="17995205" cy="2493086"/>
          </a:xfrm>
          <a:custGeom>
            <a:avLst/>
            <a:gdLst/>
            <a:ahLst/>
            <a:cxnLst/>
            <a:rect l="l" t="t" r="r" b="b"/>
            <a:pathLst>
              <a:path w="17995205" h="2493086">
                <a:moveTo>
                  <a:pt x="0" y="0"/>
                </a:moveTo>
                <a:lnTo>
                  <a:pt x="17995206" y="0"/>
                </a:lnTo>
                <a:lnTo>
                  <a:pt x="17995206" y="2493086"/>
                </a:lnTo>
                <a:lnTo>
                  <a:pt x="0" y="2493086"/>
                </a:lnTo>
                <a:lnTo>
                  <a:pt x="0" y="0"/>
                </a:lnTo>
                <a:close/>
              </a:path>
            </a:pathLst>
          </a:custGeom>
          <a:blipFill>
            <a:blip r:embed="rId8"/>
            <a:stretch>
              <a:fillRect/>
            </a:stretch>
          </a:blipFill>
        </p:spPr>
      </p:sp>
      <p:sp>
        <p:nvSpPr>
          <p:cNvPr id="16" name="Freeform 16"/>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9">
              <a:alphaModFix amt="79000"/>
              <a:extLst>
                <a:ext uri="{96DAC541-7B7A-43D3-8B79-37D633B846F1}">
                  <asvg:svgBlip xmlns:asvg="http://schemas.microsoft.com/office/drawing/2016/SVG/main" xmlns="" r:embed="rId10"/>
                </a:ext>
              </a:extLst>
            </a:blip>
            <a:stretch>
              <a:fillRect/>
            </a:stretch>
          </a:blipFill>
        </p:spPr>
      </p:sp>
      <p:sp>
        <p:nvSpPr>
          <p:cNvPr id="17" name="Freeform 17"/>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9">
              <a:alphaModFix amt="79000"/>
              <a:extLst>
                <a:ext uri="{96DAC541-7B7A-43D3-8B79-37D633B846F1}">
                  <asvg:svgBlip xmlns:asvg="http://schemas.microsoft.com/office/drawing/2016/SVG/main" xmlns="" r:embed="rId10"/>
                </a:ext>
              </a:extLst>
            </a:blip>
            <a:stretch>
              <a:fillRect/>
            </a:stretch>
          </a:blipFill>
        </p:spPr>
      </p:sp>
      <p:sp>
        <p:nvSpPr>
          <p:cNvPr id="18" name="TextBox 18"/>
          <p:cNvSpPr txBox="1"/>
          <p:nvPr/>
        </p:nvSpPr>
        <p:spPr>
          <a:xfrm>
            <a:off x="4421280" y="3408087"/>
            <a:ext cx="12838020" cy="3933825"/>
          </a:xfrm>
          <a:prstGeom prst="rect">
            <a:avLst/>
          </a:prstGeom>
        </p:spPr>
        <p:txBody>
          <a:bodyPr lIns="0" tIns="0" rIns="0" bIns="0" rtlCol="0" anchor="t">
            <a:spAutoFit/>
          </a:bodyPr>
          <a:lstStyle/>
          <a:p>
            <a:pPr marL="971547" lvl="1" indent="-485773" algn="l">
              <a:lnSpc>
                <a:spcPts val="6299"/>
              </a:lnSpc>
              <a:buFont typeface="Arial"/>
              <a:buChar char="•"/>
            </a:pPr>
            <a:r>
              <a:rPr lang="en-US" sz="4499">
                <a:solidFill>
                  <a:srgbClr val="575D4D"/>
                </a:solidFill>
                <a:latin typeface="Roboto Condensed"/>
              </a:rPr>
              <a:t>Ca ngợi người anh hùng trí dũng song toàn, diệt bạo trừ gian, bảo vệ cuộc sống yên bình cho nhân dân. </a:t>
            </a:r>
          </a:p>
          <a:p>
            <a:pPr marL="971547" lvl="1" indent="-485773" algn="l">
              <a:lnSpc>
                <a:spcPts val="6299"/>
              </a:lnSpc>
              <a:buFont typeface="Arial"/>
              <a:buChar char="•"/>
            </a:pPr>
            <a:r>
              <a:rPr lang="en-US" sz="4499">
                <a:solidFill>
                  <a:srgbClr val="575D4D"/>
                </a:solidFill>
                <a:latin typeface="Roboto Condensed"/>
              </a:rPr>
              <a:t>Ca ngợi lối sống trọng ân nghĩa. </a:t>
            </a:r>
          </a:p>
          <a:p>
            <a:pPr marL="971547" lvl="1" indent="-485773" algn="l">
              <a:lnSpc>
                <a:spcPts val="6299"/>
              </a:lnSpc>
              <a:buFont typeface="Arial"/>
              <a:buChar char="•"/>
            </a:pPr>
            <a:r>
              <a:rPr lang="en-US" sz="4499">
                <a:solidFill>
                  <a:srgbClr val="575D4D"/>
                </a:solidFill>
                <a:latin typeface="Roboto Condensed"/>
              </a:rPr>
              <a:t>Thể hiện khát vọng công lí, ước mơ về mẫu anh hùng “cứu khốn, phò nguy”. </a:t>
            </a:r>
          </a:p>
        </p:txBody>
      </p:sp>
      <p:sp>
        <p:nvSpPr>
          <p:cNvPr id="19" name="TextBox 19"/>
          <p:cNvSpPr txBox="1"/>
          <p:nvPr/>
        </p:nvSpPr>
        <p:spPr>
          <a:xfrm>
            <a:off x="682255" y="608511"/>
            <a:ext cx="7478051" cy="927177"/>
          </a:xfrm>
          <a:prstGeom prst="rect">
            <a:avLst/>
          </a:prstGeom>
        </p:spPr>
        <p:txBody>
          <a:bodyPr lIns="0" tIns="0" rIns="0" bIns="0" rtlCol="0" anchor="t">
            <a:spAutoFit/>
          </a:bodyPr>
          <a:lstStyle/>
          <a:p>
            <a:pPr algn="l">
              <a:lnSpc>
                <a:spcPts val="6997"/>
              </a:lnSpc>
              <a:spcBef>
                <a:spcPct val="0"/>
              </a:spcBef>
            </a:pPr>
            <a:r>
              <a:rPr lang="en-US" sz="6600" dirty="0">
                <a:solidFill>
                  <a:srgbClr val="58604C"/>
                </a:solidFill>
                <a:latin typeface="#9Slide05 SVNStandly" pitchFamily="2" charset="0"/>
              </a:rPr>
              <a:t>e. </a:t>
            </a:r>
            <a:r>
              <a:rPr lang="en-US" sz="6600" dirty="0" err="1">
                <a:solidFill>
                  <a:srgbClr val="58604C"/>
                </a:solidFill>
                <a:latin typeface="#9Slide05 SVNStandly" pitchFamily="2" charset="0"/>
              </a:rPr>
              <a:t>Chủ</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đề</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và</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giá</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trị</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tư</a:t>
            </a:r>
            <a:r>
              <a:rPr lang="en-US" sz="6600" dirty="0">
                <a:solidFill>
                  <a:srgbClr val="58604C"/>
                </a:solidFill>
                <a:latin typeface="#9Slide05 SVNStandly" pitchFamily="2" charset="0"/>
              </a:rPr>
              <a:t> </a:t>
            </a:r>
            <a:r>
              <a:rPr lang="en-US" sz="6600" dirty="0" err="1">
                <a:solidFill>
                  <a:srgbClr val="58604C"/>
                </a:solidFill>
                <a:latin typeface="#9Slide05 SVNStandly" pitchFamily="2" charset="0"/>
              </a:rPr>
              <a:t>tưởng</a:t>
            </a:r>
            <a:endParaRPr lang="en-US" sz="6600" dirty="0">
              <a:solidFill>
                <a:srgbClr val="58604C"/>
              </a:solidFill>
              <a:latin typeface="#9Slide05 SVNStandly" pitchFamily="2" charset="0"/>
            </a:endParaRPr>
          </a:p>
        </p:txBody>
      </p:sp>
      <p:sp>
        <p:nvSpPr>
          <p:cNvPr id="20" name="TextBox 20"/>
          <p:cNvSpPr txBox="1"/>
          <p:nvPr/>
        </p:nvSpPr>
        <p:spPr>
          <a:xfrm>
            <a:off x="9144000" y="1833209"/>
            <a:ext cx="2633635" cy="1303021"/>
          </a:xfrm>
          <a:prstGeom prst="rect">
            <a:avLst/>
          </a:prstGeom>
        </p:spPr>
        <p:txBody>
          <a:bodyPr lIns="0" tIns="0" rIns="0" bIns="0" rtlCol="0" anchor="t">
            <a:spAutoFit/>
          </a:bodyPr>
          <a:lstStyle/>
          <a:p>
            <a:pPr algn="ctr">
              <a:lnSpc>
                <a:spcPts val="10079"/>
              </a:lnSpc>
            </a:pPr>
            <a:r>
              <a:rPr lang="en-US" sz="7199" dirty="0" err="1">
                <a:solidFill>
                  <a:srgbClr val="863D3D"/>
                </a:solidFill>
                <a:latin typeface="#9Slide05 IcielSanelma"/>
              </a:rPr>
              <a:t>Chủ</a:t>
            </a:r>
            <a:r>
              <a:rPr lang="en-US" sz="7199" dirty="0">
                <a:solidFill>
                  <a:srgbClr val="863D3D"/>
                </a:solidFill>
                <a:latin typeface="#9Slide05 IcielSanelma"/>
              </a:rPr>
              <a:t> </a:t>
            </a:r>
            <a:r>
              <a:rPr lang="en-US" sz="7199" dirty="0" err="1">
                <a:solidFill>
                  <a:srgbClr val="863D3D"/>
                </a:solidFill>
                <a:latin typeface="#9Slide05 IcielSanelma"/>
              </a:rPr>
              <a:t>đề</a:t>
            </a:r>
            <a:endParaRPr lang="en-US" sz="7199" dirty="0">
              <a:solidFill>
                <a:srgbClr val="863D3D"/>
              </a:solidFill>
              <a:latin typeface="#9Slide05 IcielSanelma"/>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barn(inVertical)">
                                      <p:cBhvr>
                                        <p:cTn id="10" dur="500"/>
                                        <p:tgtEl>
                                          <p:spTgt spid="20"/>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barn(inVertical)">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grpSp>
        <p:nvGrpSpPr>
          <p:cNvPr id="10" name="Group 10"/>
          <p:cNvGrpSpPr/>
          <p:nvPr/>
        </p:nvGrpSpPr>
        <p:grpSpPr>
          <a:xfrm>
            <a:off x="1028700" y="3081939"/>
            <a:ext cx="5541377" cy="5461675"/>
            <a:chOff x="0" y="0"/>
            <a:chExt cx="1459457" cy="1438466"/>
          </a:xfrm>
        </p:grpSpPr>
        <p:sp>
          <p:nvSpPr>
            <p:cNvPr id="11" name="Freeform 11"/>
            <p:cNvSpPr/>
            <p:nvPr/>
          </p:nvSpPr>
          <p:spPr>
            <a:xfrm>
              <a:off x="0" y="0"/>
              <a:ext cx="1459457" cy="1438466"/>
            </a:xfrm>
            <a:custGeom>
              <a:avLst/>
              <a:gdLst/>
              <a:ahLst/>
              <a:cxnLst/>
              <a:rect l="l" t="t" r="r" b="b"/>
              <a:pathLst>
                <a:path w="1459457" h="1438466">
                  <a:moveTo>
                    <a:pt x="71253" y="0"/>
                  </a:moveTo>
                  <a:lnTo>
                    <a:pt x="1388205" y="0"/>
                  </a:lnTo>
                  <a:cubicBezTo>
                    <a:pt x="1427557" y="0"/>
                    <a:pt x="1459457" y="31901"/>
                    <a:pt x="1459457" y="71253"/>
                  </a:cubicBezTo>
                  <a:lnTo>
                    <a:pt x="1459457" y="1367213"/>
                  </a:lnTo>
                  <a:cubicBezTo>
                    <a:pt x="1459457" y="1406565"/>
                    <a:pt x="1427557" y="1438466"/>
                    <a:pt x="1388205" y="1438466"/>
                  </a:cubicBezTo>
                  <a:lnTo>
                    <a:pt x="71253" y="1438466"/>
                  </a:lnTo>
                  <a:cubicBezTo>
                    <a:pt x="31901" y="1438466"/>
                    <a:pt x="0" y="1406565"/>
                    <a:pt x="0" y="1367213"/>
                  </a:cubicBezTo>
                  <a:lnTo>
                    <a:pt x="0" y="71253"/>
                  </a:lnTo>
                  <a:cubicBezTo>
                    <a:pt x="0" y="31901"/>
                    <a:pt x="31901" y="0"/>
                    <a:pt x="71253" y="0"/>
                  </a:cubicBezTo>
                  <a:close/>
                </a:path>
              </a:pathLst>
            </a:custGeom>
            <a:solidFill>
              <a:srgbClr val="B2D0D4">
                <a:alpha val="89804"/>
              </a:srgbClr>
            </a:solidFill>
            <a:ln w="38100" cap="rnd">
              <a:solidFill>
                <a:srgbClr val="6FA7AD">
                  <a:alpha val="89804"/>
                </a:srgbClr>
              </a:solidFill>
              <a:prstDash val="solid"/>
              <a:round/>
            </a:ln>
          </p:spPr>
        </p:sp>
        <p:sp>
          <p:nvSpPr>
            <p:cNvPr id="12" name="TextBox 12"/>
            <p:cNvSpPr txBox="1"/>
            <p:nvPr/>
          </p:nvSpPr>
          <p:spPr>
            <a:xfrm>
              <a:off x="0" y="-38100"/>
              <a:ext cx="1459457" cy="1476566"/>
            </a:xfrm>
            <a:prstGeom prst="rect">
              <a:avLst/>
            </a:prstGeom>
          </p:spPr>
          <p:txBody>
            <a:bodyPr lIns="50800" tIns="50800" rIns="50800" bIns="50800" rtlCol="0" anchor="ctr"/>
            <a:lstStyle/>
            <a:p>
              <a:pPr algn="ctr">
                <a:lnSpc>
                  <a:spcPts val="2659"/>
                </a:lnSpc>
              </a:pPr>
              <a:endParaRPr/>
            </a:p>
          </p:txBody>
        </p:sp>
      </p:grpSp>
      <p:sp>
        <p:nvSpPr>
          <p:cNvPr id="13" name="Freeform 13"/>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sp>
        <p:nvSpPr>
          <p:cNvPr id="14" name="Freeform 14"/>
          <p:cNvSpPr/>
          <p:nvPr/>
        </p:nvSpPr>
        <p:spPr>
          <a:xfrm>
            <a:off x="-537921" y="7985739"/>
            <a:ext cx="18825921" cy="2493086"/>
          </a:xfrm>
          <a:custGeom>
            <a:avLst/>
            <a:gdLst/>
            <a:ahLst/>
            <a:cxnLst/>
            <a:rect l="l" t="t" r="r" b="b"/>
            <a:pathLst>
              <a:path w="18825921" h="2493086">
                <a:moveTo>
                  <a:pt x="0" y="0"/>
                </a:moveTo>
                <a:lnTo>
                  <a:pt x="18825921" y="0"/>
                </a:lnTo>
                <a:lnTo>
                  <a:pt x="18825921" y="2493086"/>
                </a:lnTo>
                <a:lnTo>
                  <a:pt x="0" y="2493086"/>
                </a:lnTo>
                <a:lnTo>
                  <a:pt x="0" y="0"/>
                </a:lnTo>
                <a:close/>
              </a:path>
            </a:pathLst>
          </a:custGeom>
          <a:blipFill>
            <a:blip r:embed="rId6"/>
            <a:stretch>
              <a:fillRect t="-2308" b="-2308"/>
            </a:stretch>
          </a:blipFill>
        </p:spPr>
      </p:sp>
      <p:sp>
        <p:nvSpPr>
          <p:cNvPr id="15" name="Freeform 15"/>
          <p:cNvSpPr/>
          <p:nvPr/>
        </p:nvSpPr>
        <p:spPr>
          <a:xfrm>
            <a:off x="-6350391" y="9527379"/>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6" name="Freeform 16"/>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7" name="TextBox 17"/>
          <p:cNvSpPr txBox="1"/>
          <p:nvPr/>
        </p:nvSpPr>
        <p:spPr>
          <a:xfrm>
            <a:off x="1201923" y="3238015"/>
            <a:ext cx="5368155" cy="4908550"/>
          </a:xfrm>
          <a:prstGeom prst="rect">
            <a:avLst/>
          </a:prstGeom>
        </p:spPr>
        <p:txBody>
          <a:bodyPr lIns="0" tIns="0" rIns="0" bIns="0" rtlCol="0" anchor="t">
            <a:spAutoFit/>
          </a:bodyPr>
          <a:lstStyle/>
          <a:p>
            <a:pPr algn="ctr">
              <a:lnSpc>
                <a:spcPts val="5599"/>
              </a:lnSpc>
            </a:pPr>
            <a:r>
              <a:rPr lang="en-US" sz="3999">
                <a:solidFill>
                  <a:srgbClr val="575D4D"/>
                </a:solidFill>
                <a:latin typeface="Roboto Condensed"/>
              </a:rPr>
              <a:t>Xem trọng tình nghĩa giữa con người với con người trong xã hội: tình cha con, mẹ con, nghĩa vợ chồng, tình bè bạn, tình yêu thương cưu mang những người gặp cơn hoạn nạn</a:t>
            </a:r>
          </a:p>
        </p:txBody>
      </p:sp>
      <p:sp>
        <p:nvSpPr>
          <p:cNvPr id="18" name="TextBox 18"/>
          <p:cNvSpPr txBox="1"/>
          <p:nvPr/>
        </p:nvSpPr>
        <p:spPr>
          <a:xfrm>
            <a:off x="653188" y="673239"/>
            <a:ext cx="7777427" cy="936154"/>
          </a:xfrm>
          <a:prstGeom prst="rect">
            <a:avLst/>
          </a:prstGeom>
        </p:spPr>
        <p:txBody>
          <a:bodyPr lIns="0" tIns="0" rIns="0" bIns="0" rtlCol="0" anchor="t">
            <a:spAutoFit/>
          </a:bodyPr>
          <a:lstStyle/>
          <a:p>
            <a:pPr algn="l">
              <a:lnSpc>
                <a:spcPts val="7277"/>
              </a:lnSpc>
              <a:spcBef>
                <a:spcPct val="0"/>
              </a:spcBef>
            </a:pPr>
            <a:r>
              <a:rPr lang="en-US" sz="6000" dirty="0">
                <a:solidFill>
                  <a:srgbClr val="58604C"/>
                </a:solidFill>
                <a:latin typeface="#9Slide05 SVNStandly" pitchFamily="2" charset="0"/>
              </a:rPr>
              <a:t>e. </a:t>
            </a:r>
            <a:r>
              <a:rPr lang="en-US" sz="6000" dirty="0" err="1">
                <a:solidFill>
                  <a:srgbClr val="58604C"/>
                </a:solidFill>
                <a:latin typeface="#9Slide05 SVNStandly" pitchFamily="2" charset="0"/>
              </a:rPr>
              <a:t>Chủ</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đề</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và</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giá</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trị</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tư</a:t>
            </a:r>
            <a:r>
              <a:rPr lang="en-US" sz="6000" dirty="0">
                <a:solidFill>
                  <a:srgbClr val="58604C"/>
                </a:solidFill>
                <a:latin typeface="#9Slide05 SVNStandly" pitchFamily="2" charset="0"/>
              </a:rPr>
              <a:t> </a:t>
            </a:r>
            <a:r>
              <a:rPr lang="en-US" sz="6000" dirty="0" err="1">
                <a:solidFill>
                  <a:srgbClr val="58604C"/>
                </a:solidFill>
                <a:latin typeface="#9Slide05 SVNStandly" pitchFamily="2" charset="0"/>
              </a:rPr>
              <a:t>tưởng</a:t>
            </a:r>
            <a:endParaRPr lang="en-US" sz="6000" dirty="0">
              <a:solidFill>
                <a:srgbClr val="58604C"/>
              </a:solidFill>
              <a:latin typeface="#9Slide05 SVNStandly" pitchFamily="2" charset="0"/>
            </a:endParaRPr>
          </a:p>
        </p:txBody>
      </p:sp>
      <p:sp>
        <p:nvSpPr>
          <p:cNvPr id="19" name="TextBox 19"/>
          <p:cNvSpPr txBox="1"/>
          <p:nvPr/>
        </p:nvSpPr>
        <p:spPr>
          <a:xfrm>
            <a:off x="6570077" y="1657004"/>
            <a:ext cx="5561118" cy="1220471"/>
          </a:xfrm>
          <a:prstGeom prst="rect">
            <a:avLst/>
          </a:prstGeom>
        </p:spPr>
        <p:txBody>
          <a:bodyPr lIns="0" tIns="0" rIns="0" bIns="0" rtlCol="0" anchor="t">
            <a:spAutoFit/>
          </a:bodyPr>
          <a:lstStyle/>
          <a:p>
            <a:pPr algn="ctr">
              <a:lnSpc>
                <a:spcPts val="9379"/>
              </a:lnSpc>
            </a:pPr>
            <a:r>
              <a:rPr lang="en-US" sz="6699" dirty="0" err="1">
                <a:solidFill>
                  <a:srgbClr val="863D3D"/>
                </a:solidFill>
                <a:latin typeface="#9Slide05 IcielSanelma"/>
              </a:rPr>
              <a:t>Giá</a:t>
            </a:r>
            <a:r>
              <a:rPr lang="en-US" sz="6699" dirty="0">
                <a:solidFill>
                  <a:srgbClr val="863D3D"/>
                </a:solidFill>
                <a:latin typeface="#9Slide05 IcielSanelma"/>
              </a:rPr>
              <a:t> </a:t>
            </a:r>
            <a:r>
              <a:rPr lang="en-US" sz="6699" dirty="0" err="1">
                <a:solidFill>
                  <a:srgbClr val="863D3D"/>
                </a:solidFill>
                <a:latin typeface="#9Slide05 IcielSanelma"/>
              </a:rPr>
              <a:t>trị</a:t>
            </a:r>
            <a:r>
              <a:rPr lang="en-US" sz="6699" dirty="0">
                <a:solidFill>
                  <a:srgbClr val="863D3D"/>
                </a:solidFill>
                <a:latin typeface="#9Slide05 IcielSanelma"/>
              </a:rPr>
              <a:t> </a:t>
            </a:r>
            <a:r>
              <a:rPr lang="en-US" sz="6699" dirty="0" err="1">
                <a:solidFill>
                  <a:srgbClr val="863D3D"/>
                </a:solidFill>
                <a:latin typeface="#9Slide05 IcielSanelma"/>
              </a:rPr>
              <a:t>tư</a:t>
            </a:r>
            <a:r>
              <a:rPr lang="en-US" sz="6699" dirty="0">
                <a:solidFill>
                  <a:srgbClr val="863D3D"/>
                </a:solidFill>
                <a:latin typeface="#9Slide05 IcielSanelma"/>
              </a:rPr>
              <a:t> </a:t>
            </a:r>
            <a:r>
              <a:rPr lang="en-US" sz="6699" dirty="0" err="1">
                <a:solidFill>
                  <a:srgbClr val="863D3D"/>
                </a:solidFill>
                <a:latin typeface="#9Slide05 IcielSanelma"/>
              </a:rPr>
              <a:t>tưởng</a:t>
            </a:r>
            <a:endParaRPr lang="en-US" sz="6699" dirty="0">
              <a:solidFill>
                <a:srgbClr val="863D3D"/>
              </a:solidFill>
              <a:latin typeface="#9Slide05 IcielSanelma"/>
            </a:endParaRPr>
          </a:p>
        </p:txBody>
      </p:sp>
      <p:grpSp>
        <p:nvGrpSpPr>
          <p:cNvPr id="20" name="Group 20"/>
          <p:cNvGrpSpPr/>
          <p:nvPr/>
        </p:nvGrpSpPr>
        <p:grpSpPr>
          <a:xfrm>
            <a:off x="6753978" y="3081939"/>
            <a:ext cx="4573870" cy="5461675"/>
            <a:chOff x="0" y="0"/>
            <a:chExt cx="1204641" cy="1438466"/>
          </a:xfrm>
        </p:grpSpPr>
        <p:sp>
          <p:nvSpPr>
            <p:cNvPr id="21" name="Freeform 21"/>
            <p:cNvSpPr/>
            <p:nvPr/>
          </p:nvSpPr>
          <p:spPr>
            <a:xfrm>
              <a:off x="0" y="0"/>
              <a:ext cx="1204641" cy="1438466"/>
            </a:xfrm>
            <a:custGeom>
              <a:avLst/>
              <a:gdLst/>
              <a:ahLst/>
              <a:cxnLst/>
              <a:rect l="l" t="t" r="r" b="b"/>
              <a:pathLst>
                <a:path w="1204641" h="1438466">
                  <a:moveTo>
                    <a:pt x="86325" y="0"/>
                  </a:moveTo>
                  <a:lnTo>
                    <a:pt x="1118316" y="0"/>
                  </a:lnTo>
                  <a:cubicBezTo>
                    <a:pt x="1141211" y="0"/>
                    <a:pt x="1163168" y="9095"/>
                    <a:pt x="1179357" y="25284"/>
                  </a:cubicBezTo>
                  <a:cubicBezTo>
                    <a:pt x="1195546" y="41473"/>
                    <a:pt x="1204641" y="63430"/>
                    <a:pt x="1204641" y="86325"/>
                  </a:cubicBezTo>
                  <a:lnTo>
                    <a:pt x="1204641" y="1352141"/>
                  </a:lnTo>
                  <a:cubicBezTo>
                    <a:pt x="1204641" y="1375036"/>
                    <a:pt x="1195546" y="1396993"/>
                    <a:pt x="1179357" y="1413182"/>
                  </a:cubicBezTo>
                  <a:cubicBezTo>
                    <a:pt x="1163168" y="1429371"/>
                    <a:pt x="1141211" y="1438466"/>
                    <a:pt x="1118316" y="1438466"/>
                  </a:cubicBezTo>
                  <a:lnTo>
                    <a:pt x="86325" y="1438466"/>
                  </a:lnTo>
                  <a:cubicBezTo>
                    <a:pt x="38649" y="1438466"/>
                    <a:pt x="0" y="1399817"/>
                    <a:pt x="0" y="1352141"/>
                  </a:cubicBezTo>
                  <a:lnTo>
                    <a:pt x="0" y="86325"/>
                  </a:lnTo>
                  <a:cubicBezTo>
                    <a:pt x="0" y="63430"/>
                    <a:pt x="9095" y="41473"/>
                    <a:pt x="25284" y="25284"/>
                  </a:cubicBezTo>
                  <a:cubicBezTo>
                    <a:pt x="41473" y="9095"/>
                    <a:pt x="63430" y="0"/>
                    <a:pt x="86325" y="0"/>
                  </a:cubicBezTo>
                  <a:close/>
                </a:path>
              </a:pathLst>
            </a:custGeom>
            <a:solidFill>
              <a:srgbClr val="F2E2BB">
                <a:alpha val="89804"/>
              </a:srgbClr>
            </a:solidFill>
            <a:ln w="38100" cap="rnd">
              <a:solidFill>
                <a:srgbClr val="6FA7AD">
                  <a:alpha val="89804"/>
                </a:srgbClr>
              </a:solidFill>
              <a:prstDash val="solid"/>
              <a:round/>
            </a:ln>
          </p:spPr>
        </p:sp>
        <p:sp>
          <p:nvSpPr>
            <p:cNvPr id="22" name="TextBox 22"/>
            <p:cNvSpPr txBox="1"/>
            <p:nvPr/>
          </p:nvSpPr>
          <p:spPr>
            <a:xfrm>
              <a:off x="0" y="-38100"/>
              <a:ext cx="1204641" cy="1476566"/>
            </a:xfrm>
            <a:prstGeom prst="rect">
              <a:avLst/>
            </a:prstGeom>
          </p:spPr>
          <p:txBody>
            <a:bodyPr lIns="50800" tIns="50800" rIns="50800" bIns="50800" rtlCol="0" anchor="ctr"/>
            <a:lstStyle/>
            <a:p>
              <a:pPr algn="ctr">
                <a:lnSpc>
                  <a:spcPts val="2659"/>
                </a:lnSpc>
              </a:pPr>
              <a:endParaRPr/>
            </a:p>
          </p:txBody>
        </p:sp>
      </p:grpSp>
      <p:grpSp>
        <p:nvGrpSpPr>
          <p:cNvPr id="23" name="Group 23"/>
          <p:cNvGrpSpPr/>
          <p:nvPr/>
        </p:nvGrpSpPr>
        <p:grpSpPr>
          <a:xfrm>
            <a:off x="11588907" y="3081939"/>
            <a:ext cx="5714600" cy="5461675"/>
            <a:chOff x="0" y="0"/>
            <a:chExt cx="1505080" cy="1438466"/>
          </a:xfrm>
        </p:grpSpPr>
        <p:sp>
          <p:nvSpPr>
            <p:cNvPr id="24" name="Freeform 24"/>
            <p:cNvSpPr/>
            <p:nvPr/>
          </p:nvSpPr>
          <p:spPr>
            <a:xfrm>
              <a:off x="0" y="0"/>
              <a:ext cx="1505080" cy="1438466"/>
            </a:xfrm>
            <a:custGeom>
              <a:avLst/>
              <a:gdLst/>
              <a:ahLst/>
              <a:cxnLst/>
              <a:rect l="l" t="t" r="r" b="b"/>
              <a:pathLst>
                <a:path w="1505080" h="1438466">
                  <a:moveTo>
                    <a:pt x="69093" y="0"/>
                  </a:moveTo>
                  <a:lnTo>
                    <a:pt x="1435987" y="0"/>
                  </a:lnTo>
                  <a:cubicBezTo>
                    <a:pt x="1454312" y="0"/>
                    <a:pt x="1471886" y="7279"/>
                    <a:pt x="1484843" y="20237"/>
                  </a:cubicBezTo>
                  <a:cubicBezTo>
                    <a:pt x="1497800" y="33194"/>
                    <a:pt x="1505080" y="50768"/>
                    <a:pt x="1505080" y="69093"/>
                  </a:cubicBezTo>
                  <a:lnTo>
                    <a:pt x="1505080" y="1369373"/>
                  </a:lnTo>
                  <a:cubicBezTo>
                    <a:pt x="1505080" y="1387698"/>
                    <a:pt x="1497800" y="1405272"/>
                    <a:pt x="1484843" y="1418229"/>
                  </a:cubicBezTo>
                  <a:cubicBezTo>
                    <a:pt x="1471886" y="1431186"/>
                    <a:pt x="1454312" y="1438466"/>
                    <a:pt x="1435987" y="1438466"/>
                  </a:cubicBezTo>
                  <a:lnTo>
                    <a:pt x="69093" y="1438466"/>
                  </a:lnTo>
                  <a:cubicBezTo>
                    <a:pt x="30934" y="1438466"/>
                    <a:pt x="0" y="1407532"/>
                    <a:pt x="0" y="1369373"/>
                  </a:cubicBezTo>
                  <a:lnTo>
                    <a:pt x="0" y="69093"/>
                  </a:lnTo>
                  <a:cubicBezTo>
                    <a:pt x="0" y="30934"/>
                    <a:pt x="30934" y="0"/>
                    <a:pt x="69093" y="0"/>
                  </a:cubicBezTo>
                  <a:close/>
                </a:path>
              </a:pathLst>
            </a:custGeom>
            <a:solidFill>
              <a:srgbClr val="B2D0D4">
                <a:alpha val="89804"/>
              </a:srgbClr>
            </a:solidFill>
            <a:ln w="38100" cap="rnd">
              <a:solidFill>
                <a:srgbClr val="6FA7AD">
                  <a:alpha val="89804"/>
                </a:srgbClr>
              </a:solidFill>
              <a:prstDash val="solid"/>
              <a:round/>
            </a:ln>
          </p:spPr>
        </p:sp>
        <p:sp>
          <p:nvSpPr>
            <p:cNvPr id="25" name="TextBox 25"/>
            <p:cNvSpPr txBox="1"/>
            <p:nvPr/>
          </p:nvSpPr>
          <p:spPr>
            <a:xfrm>
              <a:off x="0" y="-38100"/>
              <a:ext cx="1505080" cy="1476566"/>
            </a:xfrm>
            <a:prstGeom prst="rect">
              <a:avLst/>
            </a:prstGeom>
          </p:spPr>
          <p:txBody>
            <a:bodyPr lIns="50800" tIns="50800" rIns="50800" bIns="50800" rtlCol="0" anchor="ctr"/>
            <a:lstStyle/>
            <a:p>
              <a:pPr algn="ctr">
                <a:lnSpc>
                  <a:spcPts val="2659"/>
                </a:lnSpc>
              </a:pPr>
              <a:endParaRPr/>
            </a:p>
          </p:txBody>
        </p:sp>
      </p:grpSp>
      <p:sp>
        <p:nvSpPr>
          <p:cNvPr id="26" name="TextBox 26"/>
          <p:cNvSpPr txBox="1"/>
          <p:nvPr/>
        </p:nvSpPr>
        <p:spPr>
          <a:xfrm>
            <a:off x="7017323" y="3641240"/>
            <a:ext cx="4124338" cy="2089150"/>
          </a:xfrm>
          <a:prstGeom prst="rect">
            <a:avLst/>
          </a:prstGeom>
        </p:spPr>
        <p:txBody>
          <a:bodyPr lIns="0" tIns="0" rIns="0" bIns="0" rtlCol="0" anchor="t">
            <a:spAutoFit/>
          </a:bodyPr>
          <a:lstStyle/>
          <a:p>
            <a:pPr algn="ctr">
              <a:lnSpc>
                <a:spcPts val="5599"/>
              </a:lnSpc>
            </a:pPr>
            <a:r>
              <a:rPr lang="en-US" sz="3999">
                <a:solidFill>
                  <a:srgbClr val="575D4D"/>
                </a:solidFill>
                <a:latin typeface="Roboto Condensed"/>
              </a:rPr>
              <a:t>Đề cao tinh thần nghĩa hiệp, sẵn sàng cứu khổ phò nguy</a:t>
            </a:r>
          </a:p>
        </p:txBody>
      </p:sp>
      <p:sp>
        <p:nvSpPr>
          <p:cNvPr id="27" name="TextBox 27"/>
          <p:cNvSpPr txBox="1"/>
          <p:nvPr/>
        </p:nvSpPr>
        <p:spPr>
          <a:xfrm>
            <a:off x="11690378" y="3373443"/>
            <a:ext cx="5511659" cy="4908550"/>
          </a:xfrm>
          <a:prstGeom prst="rect">
            <a:avLst/>
          </a:prstGeom>
        </p:spPr>
        <p:txBody>
          <a:bodyPr lIns="0" tIns="0" rIns="0" bIns="0" rtlCol="0" anchor="t">
            <a:spAutoFit/>
          </a:bodyPr>
          <a:lstStyle/>
          <a:p>
            <a:pPr algn="ctr">
              <a:lnSpc>
                <a:spcPts val="5599"/>
              </a:lnSpc>
            </a:pPr>
            <a:r>
              <a:rPr lang="en-US" sz="3999">
                <a:solidFill>
                  <a:srgbClr val="575D4D"/>
                </a:solidFill>
                <a:latin typeface="Roboto Condensed"/>
              </a:rPr>
              <a:t>Thể hiện khát vọng của nhân dân hướng tới lẽ công bằng và những điều tốt đẹp trong cuộc đời (kết thúc có hậu của truyện: thiện thắng ác, chính nghĩa thắng</a:t>
            </a:r>
          </a:p>
          <a:p>
            <a:pPr algn="ctr">
              <a:lnSpc>
                <a:spcPts val="5599"/>
              </a:lnSpc>
            </a:pPr>
            <a:r>
              <a:rPr lang="en-US" sz="3999">
                <a:solidFill>
                  <a:srgbClr val="575D4D"/>
                </a:solidFill>
                <a:latin typeface="Roboto Condensed"/>
              </a:rPr>
              <a:t> gian tà)</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barn(inVertical)">
                                      <p:cBhvr>
                                        <p:cTn id="16" dur="500"/>
                                        <p:tgtEl>
                                          <p:spTgt spid="1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barn(inVertical)">
                                      <p:cBhvr>
                                        <p:cTn id="21" dur="500"/>
                                        <p:tgtEl>
                                          <p:spTgt spid="20"/>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barn(inVertical)">
                                      <p:cBhvr>
                                        <p:cTn id="24" dur="5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barn(inVertical)">
                                      <p:cBhvr>
                                        <p:cTn id="29" dur="500"/>
                                        <p:tgtEl>
                                          <p:spTgt spid="23"/>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barn(inVertical)">
                                      <p:cBhvr>
                                        <p:cTn id="3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9" grpId="0"/>
      <p:bldP spid="26" grpId="0"/>
      <p:bldP spid="2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sp>
        <p:nvSpPr>
          <p:cNvPr id="11" name="Freeform 11"/>
          <p:cNvSpPr/>
          <p:nvPr/>
        </p:nvSpPr>
        <p:spPr>
          <a:xfrm>
            <a:off x="-537921" y="7985739"/>
            <a:ext cx="18825921" cy="2493086"/>
          </a:xfrm>
          <a:custGeom>
            <a:avLst/>
            <a:gdLst/>
            <a:ahLst/>
            <a:cxnLst/>
            <a:rect l="l" t="t" r="r" b="b"/>
            <a:pathLst>
              <a:path w="18825921" h="2493086">
                <a:moveTo>
                  <a:pt x="0" y="0"/>
                </a:moveTo>
                <a:lnTo>
                  <a:pt x="18825921" y="0"/>
                </a:lnTo>
                <a:lnTo>
                  <a:pt x="18825921" y="2493086"/>
                </a:lnTo>
                <a:lnTo>
                  <a:pt x="0" y="2493086"/>
                </a:lnTo>
                <a:lnTo>
                  <a:pt x="0" y="0"/>
                </a:lnTo>
                <a:close/>
              </a:path>
            </a:pathLst>
          </a:custGeom>
          <a:blipFill>
            <a:blip r:embed="rId6"/>
            <a:stretch>
              <a:fillRect t="-2308" b="-2308"/>
            </a:stretch>
          </a:blipFill>
        </p:spPr>
      </p:sp>
      <p:sp>
        <p:nvSpPr>
          <p:cNvPr id="12" name="Freeform 12"/>
          <p:cNvSpPr/>
          <p:nvPr/>
        </p:nvSpPr>
        <p:spPr>
          <a:xfrm>
            <a:off x="-6350391" y="9527379"/>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3" name="Freeform 13"/>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4" name="Freeform 14"/>
          <p:cNvSpPr/>
          <p:nvPr/>
        </p:nvSpPr>
        <p:spPr>
          <a:xfrm>
            <a:off x="481349" y="2720447"/>
            <a:ext cx="16232287" cy="5830096"/>
          </a:xfrm>
          <a:custGeom>
            <a:avLst/>
            <a:gdLst/>
            <a:ahLst/>
            <a:cxnLst/>
            <a:rect l="l" t="t" r="r" b="b"/>
            <a:pathLst>
              <a:path w="16232287" h="5830096">
                <a:moveTo>
                  <a:pt x="0" y="0"/>
                </a:moveTo>
                <a:lnTo>
                  <a:pt x="16232287" y="0"/>
                </a:lnTo>
                <a:lnTo>
                  <a:pt x="16232287" y="5830096"/>
                </a:lnTo>
                <a:lnTo>
                  <a:pt x="0" y="583009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5" name="Freeform 15"/>
          <p:cNvSpPr/>
          <p:nvPr/>
        </p:nvSpPr>
        <p:spPr>
          <a:xfrm>
            <a:off x="10538112" y="4000168"/>
            <a:ext cx="8390838" cy="7049183"/>
          </a:xfrm>
          <a:custGeom>
            <a:avLst/>
            <a:gdLst/>
            <a:ahLst/>
            <a:cxnLst/>
            <a:rect l="l" t="t" r="r" b="b"/>
            <a:pathLst>
              <a:path w="8390838" h="7049183">
                <a:moveTo>
                  <a:pt x="0" y="0"/>
                </a:moveTo>
                <a:lnTo>
                  <a:pt x="8390838" y="0"/>
                </a:lnTo>
                <a:lnTo>
                  <a:pt x="8390838" y="7049183"/>
                </a:lnTo>
                <a:lnTo>
                  <a:pt x="0" y="704918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6" name="TextBox 16"/>
          <p:cNvSpPr txBox="1"/>
          <p:nvPr/>
        </p:nvSpPr>
        <p:spPr>
          <a:xfrm>
            <a:off x="2832344" y="1555363"/>
            <a:ext cx="3984288" cy="1395106"/>
          </a:xfrm>
          <a:prstGeom prst="rect">
            <a:avLst/>
          </a:prstGeom>
        </p:spPr>
        <p:txBody>
          <a:bodyPr lIns="0" tIns="0" rIns="0" bIns="0" rtlCol="0" anchor="t">
            <a:spAutoFit/>
          </a:bodyPr>
          <a:lstStyle/>
          <a:p>
            <a:pPr algn="ctr">
              <a:lnSpc>
                <a:spcPts val="10741"/>
              </a:lnSpc>
            </a:pPr>
            <a:r>
              <a:rPr lang="en-US" sz="7672">
                <a:solidFill>
                  <a:srgbClr val="863D3D"/>
                </a:solidFill>
                <a:latin typeface="#9Slide05 IcielSanelma"/>
              </a:rPr>
              <a:t>Nhiệm vụ 4. </a:t>
            </a:r>
          </a:p>
        </p:txBody>
      </p:sp>
      <p:sp>
        <p:nvSpPr>
          <p:cNvPr id="17" name="TextBox 17"/>
          <p:cNvSpPr txBox="1"/>
          <p:nvPr/>
        </p:nvSpPr>
        <p:spPr>
          <a:xfrm>
            <a:off x="298033" y="238958"/>
            <a:ext cx="10766620" cy="1202105"/>
          </a:xfrm>
          <a:prstGeom prst="rect">
            <a:avLst/>
          </a:prstGeom>
        </p:spPr>
        <p:txBody>
          <a:bodyPr lIns="0" tIns="0" rIns="0" bIns="0" rtlCol="0" anchor="t">
            <a:spAutoFit/>
          </a:bodyPr>
          <a:lstStyle/>
          <a:p>
            <a:pPr algn="ctr">
              <a:lnSpc>
                <a:spcPts val="9867"/>
              </a:lnSpc>
            </a:pPr>
            <a:r>
              <a:rPr lang="en-US" sz="7048" spc="444">
                <a:solidFill>
                  <a:srgbClr val="4B3C3C"/>
                </a:solidFill>
                <a:latin typeface="ThuphapCongthuy"/>
              </a:rPr>
              <a:t>III. Khám phá văn bản</a:t>
            </a:r>
          </a:p>
        </p:txBody>
      </p:sp>
      <p:sp>
        <p:nvSpPr>
          <p:cNvPr id="18" name="TextBox 18"/>
          <p:cNvSpPr txBox="1"/>
          <p:nvPr/>
        </p:nvSpPr>
        <p:spPr>
          <a:xfrm>
            <a:off x="6693837" y="1937984"/>
            <a:ext cx="581924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HOẠT ĐỘNG CÁ NHÂN </a:t>
            </a:r>
          </a:p>
        </p:txBody>
      </p:sp>
      <p:sp>
        <p:nvSpPr>
          <p:cNvPr id="19" name="TextBox 19"/>
          <p:cNvSpPr txBox="1"/>
          <p:nvPr/>
        </p:nvSpPr>
        <p:spPr>
          <a:xfrm>
            <a:off x="2037629" y="3590933"/>
            <a:ext cx="12695901" cy="3933826"/>
          </a:xfrm>
          <a:prstGeom prst="rect">
            <a:avLst/>
          </a:prstGeom>
        </p:spPr>
        <p:txBody>
          <a:bodyPr lIns="0" tIns="0" rIns="0" bIns="0" rtlCol="0" anchor="t">
            <a:spAutoFit/>
          </a:bodyPr>
          <a:lstStyle/>
          <a:p>
            <a:pPr algn="just">
              <a:lnSpc>
                <a:spcPts val="6299"/>
              </a:lnSpc>
            </a:pPr>
            <a:r>
              <a:rPr lang="en-US" sz="4499">
                <a:solidFill>
                  <a:srgbClr val="705313"/>
                </a:solidFill>
                <a:latin typeface="Roboto Condensed"/>
              </a:rPr>
              <a:t>Có ý kiến cho rằng: “</a:t>
            </a:r>
            <a:r>
              <a:rPr lang="en-US" sz="4499">
                <a:solidFill>
                  <a:srgbClr val="705313"/>
                </a:solidFill>
                <a:latin typeface="Roboto Condensed Bold Italics"/>
              </a:rPr>
              <a:t>truyện Lục Vân Tiên có thể coi là tự truyện, vì giữa tác giả Nguyễn Đình Chiểu và nhân vật Lục Vân Tiên có rất nhiều điểm tương đồng trong cuộc đời và tính cách.”</a:t>
            </a:r>
            <a:r>
              <a:rPr lang="en-US" sz="4499">
                <a:solidFill>
                  <a:srgbClr val="705313"/>
                </a:solidFill>
                <a:latin typeface="Roboto Condensed"/>
              </a:rPr>
              <a:t> Em có đồng ý với ý kiến trên không? Vì sao?</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sp>
        <p:nvSpPr>
          <p:cNvPr id="11" name="Freeform 11"/>
          <p:cNvSpPr/>
          <p:nvPr/>
        </p:nvSpPr>
        <p:spPr>
          <a:xfrm>
            <a:off x="-537921" y="7985739"/>
            <a:ext cx="18825921" cy="2493086"/>
          </a:xfrm>
          <a:custGeom>
            <a:avLst/>
            <a:gdLst/>
            <a:ahLst/>
            <a:cxnLst/>
            <a:rect l="l" t="t" r="r" b="b"/>
            <a:pathLst>
              <a:path w="18825921" h="2493086">
                <a:moveTo>
                  <a:pt x="0" y="0"/>
                </a:moveTo>
                <a:lnTo>
                  <a:pt x="18825921" y="0"/>
                </a:lnTo>
                <a:lnTo>
                  <a:pt x="18825921" y="2493086"/>
                </a:lnTo>
                <a:lnTo>
                  <a:pt x="0" y="2493086"/>
                </a:lnTo>
                <a:lnTo>
                  <a:pt x="0" y="0"/>
                </a:lnTo>
                <a:close/>
              </a:path>
            </a:pathLst>
          </a:custGeom>
          <a:blipFill>
            <a:blip r:embed="rId6"/>
            <a:stretch>
              <a:fillRect t="-2308" b="-2308"/>
            </a:stretch>
          </a:blipFill>
        </p:spPr>
      </p:sp>
      <p:sp>
        <p:nvSpPr>
          <p:cNvPr id="12" name="Freeform 12"/>
          <p:cNvSpPr/>
          <p:nvPr/>
        </p:nvSpPr>
        <p:spPr>
          <a:xfrm>
            <a:off x="-6350391" y="9527379"/>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3" name="Freeform 13"/>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4" name="Freeform 14"/>
          <p:cNvSpPr/>
          <p:nvPr/>
        </p:nvSpPr>
        <p:spPr>
          <a:xfrm>
            <a:off x="2696663" y="2897728"/>
            <a:ext cx="16232287" cy="5830096"/>
          </a:xfrm>
          <a:custGeom>
            <a:avLst/>
            <a:gdLst/>
            <a:ahLst/>
            <a:cxnLst/>
            <a:rect l="l" t="t" r="r" b="b"/>
            <a:pathLst>
              <a:path w="16232287" h="5830096">
                <a:moveTo>
                  <a:pt x="0" y="0"/>
                </a:moveTo>
                <a:lnTo>
                  <a:pt x="16232287" y="0"/>
                </a:lnTo>
                <a:lnTo>
                  <a:pt x="16232287" y="5830096"/>
                </a:lnTo>
                <a:lnTo>
                  <a:pt x="0" y="5830096"/>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5" name="Freeform 15"/>
          <p:cNvSpPr/>
          <p:nvPr/>
        </p:nvSpPr>
        <p:spPr>
          <a:xfrm>
            <a:off x="0" y="3755951"/>
            <a:ext cx="6796587" cy="6807933"/>
          </a:xfrm>
          <a:custGeom>
            <a:avLst/>
            <a:gdLst/>
            <a:ahLst/>
            <a:cxnLst/>
            <a:rect l="l" t="t" r="r" b="b"/>
            <a:pathLst>
              <a:path w="6796587" h="6807933">
                <a:moveTo>
                  <a:pt x="0" y="0"/>
                </a:moveTo>
                <a:lnTo>
                  <a:pt x="6796587" y="0"/>
                </a:lnTo>
                <a:lnTo>
                  <a:pt x="6796587" y="6807933"/>
                </a:lnTo>
                <a:lnTo>
                  <a:pt x="0" y="6807933"/>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6" name="TextBox 16"/>
          <p:cNvSpPr txBox="1"/>
          <p:nvPr/>
        </p:nvSpPr>
        <p:spPr>
          <a:xfrm>
            <a:off x="2832344" y="1555363"/>
            <a:ext cx="3984288" cy="1395106"/>
          </a:xfrm>
          <a:prstGeom prst="rect">
            <a:avLst/>
          </a:prstGeom>
        </p:spPr>
        <p:txBody>
          <a:bodyPr lIns="0" tIns="0" rIns="0" bIns="0" rtlCol="0" anchor="t">
            <a:spAutoFit/>
          </a:bodyPr>
          <a:lstStyle/>
          <a:p>
            <a:pPr algn="ctr">
              <a:lnSpc>
                <a:spcPts val="10741"/>
              </a:lnSpc>
            </a:pPr>
            <a:r>
              <a:rPr lang="en-US" sz="7672">
                <a:solidFill>
                  <a:srgbClr val="863D3D"/>
                </a:solidFill>
                <a:latin typeface="#9Slide05 IcielSanelma"/>
              </a:rPr>
              <a:t>Nhiệm vụ 4. </a:t>
            </a:r>
          </a:p>
        </p:txBody>
      </p:sp>
      <p:sp>
        <p:nvSpPr>
          <p:cNvPr id="17" name="TextBox 17"/>
          <p:cNvSpPr txBox="1"/>
          <p:nvPr/>
        </p:nvSpPr>
        <p:spPr>
          <a:xfrm>
            <a:off x="298033" y="238958"/>
            <a:ext cx="10766620" cy="1202105"/>
          </a:xfrm>
          <a:prstGeom prst="rect">
            <a:avLst/>
          </a:prstGeom>
        </p:spPr>
        <p:txBody>
          <a:bodyPr lIns="0" tIns="0" rIns="0" bIns="0" rtlCol="0" anchor="t">
            <a:spAutoFit/>
          </a:bodyPr>
          <a:lstStyle/>
          <a:p>
            <a:pPr algn="ctr">
              <a:lnSpc>
                <a:spcPts val="9867"/>
              </a:lnSpc>
            </a:pPr>
            <a:r>
              <a:rPr lang="en-US" sz="7048" spc="444">
                <a:solidFill>
                  <a:srgbClr val="4B3C3C"/>
                </a:solidFill>
                <a:latin typeface="ThuphapCongthuy"/>
              </a:rPr>
              <a:t>III. Khám phá văn bản</a:t>
            </a:r>
          </a:p>
        </p:txBody>
      </p:sp>
      <p:sp>
        <p:nvSpPr>
          <p:cNvPr id="18" name="TextBox 18"/>
          <p:cNvSpPr txBox="1"/>
          <p:nvPr/>
        </p:nvSpPr>
        <p:spPr>
          <a:xfrm>
            <a:off x="6693837" y="1937984"/>
            <a:ext cx="581924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HOẠT ĐỘNG CÁ NHÂN </a:t>
            </a:r>
          </a:p>
        </p:txBody>
      </p:sp>
      <p:sp>
        <p:nvSpPr>
          <p:cNvPr id="19" name="TextBox 19"/>
          <p:cNvSpPr txBox="1"/>
          <p:nvPr/>
        </p:nvSpPr>
        <p:spPr>
          <a:xfrm>
            <a:off x="4358218" y="4070997"/>
            <a:ext cx="12909176" cy="2326641"/>
          </a:xfrm>
          <a:prstGeom prst="rect">
            <a:avLst/>
          </a:prstGeom>
        </p:spPr>
        <p:txBody>
          <a:bodyPr lIns="0" tIns="0" rIns="0" bIns="0" rtlCol="0" anchor="t">
            <a:spAutoFit/>
          </a:bodyPr>
          <a:lstStyle/>
          <a:p>
            <a:pPr algn="ctr">
              <a:lnSpc>
                <a:spcPts val="6159"/>
              </a:lnSpc>
            </a:pPr>
            <a:r>
              <a:rPr lang="en-US" sz="4399">
                <a:solidFill>
                  <a:srgbClr val="000000"/>
                </a:solidFill>
                <a:latin typeface="Roboto Condensed"/>
              </a:rPr>
              <a:t>Mỗi bạn tự ghi vào giấy nhớ </a:t>
            </a:r>
            <a:r>
              <a:rPr lang="en-US" sz="4399">
                <a:solidFill>
                  <a:srgbClr val="AF872D"/>
                </a:solidFill>
                <a:latin typeface="Roboto Condensed Bold"/>
              </a:rPr>
              <a:t>cách hiểu của em về tinh thần Lục Vân Tiên thời hiện đại</a:t>
            </a:r>
            <a:r>
              <a:rPr lang="en-US" sz="4399">
                <a:solidFill>
                  <a:srgbClr val="000000"/>
                </a:solidFill>
                <a:latin typeface="Roboto Condensed"/>
              </a:rPr>
              <a:t>. Sau đó, các em truyền tay nhau mẩu giấy nhớ theo chiều kim đồng hồ (phạm vi tổ)</a:t>
            </a:r>
          </a:p>
        </p:txBody>
      </p:sp>
      <p:sp>
        <p:nvSpPr>
          <p:cNvPr id="20" name="TextBox 20"/>
          <p:cNvSpPr txBox="1"/>
          <p:nvPr/>
        </p:nvSpPr>
        <p:spPr>
          <a:xfrm>
            <a:off x="5848428" y="6610962"/>
            <a:ext cx="4133772" cy="798295"/>
          </a:xfrm>
          <a:prstGeom prst="rect">
            <a:avLst/>
          </a:prstGeom>
        </p:spPr>
        <p:txBody>
          <a:bodyPr wrap="square" lIns="0" tIns="0" rIns="0" bIns="0" rtlCol="0" anchor="t">
            <a:spAutoFit/>
          </a:bodyPr>
          <a:lstStyle/>
          <a:p>
            <a:pPr algn="ctr">
              <a:lnSpc>
                <a:spcPts val="6720"/>
              </a:lnSpc>
            </a:pPr>
            <a:r>
              <a:rPr lang="en-US" sz="4800" dirty="0" err="1">
                <a:solidFill>
                  <a:srgbClr val="58604C"/>
                </a:solidFill>
                <a:latin typeface="Roboto Condensed"/>
              </a:rPr>
              <a:t>Thời</a:t>
            </a:r>
            <a:r>
              <a:rPr lang="en-US" sz="4800" dirty="0">
                <a:solidFill>
                  <a:srgbClr val="58604C"/>
                </a:solidFill>
                <a:latin typeface="Roboto Condensed"/>
              </a:rPr>
              <a:t> </a:t>
            </a:r>
            <a:r>
              <a:rPr lang="en-US" sz="4800" dirty="0" err="1">
                <a:solidFill>
                  <a:srgbClr val="58604C"/>
                </a:solidFill>
                <a:latin typeface="Roboto Condensed"/>
              </a:rPr>
              <a:t>gian</a:t>
            </a:r>
            <a:r>
              <a:rPr lang="en-US" sz="4800" dirty="0">
                <a:solidFill>
                  <a:srgbClr val="58604C"/>
                </a:solidFill>
                <a:latin typeface="Roboto Condensed"/>
              </a:rPr>
              <a:t>: 3 </a:t>
            </a:r>
            <a:r>
              <a:rPr lang="en-US" sz="4800" dirty="0" err="1">
                <a:solidFill>
                  <a:srgbClr val="58604C"/>
                </a:solidFill>
                <a:latin typeface="Roboto Condensed"/>
              </a:rPr>
              <a:t>phút</a:t>
            </a:r>
            <a:endParaRPr lang="en-US" sz="4800" dirty="0">
              <a:solidFill>
                <a:srgbClr val="58604C"/>
              </a:solidFill>
              <a:latin typeface="Roboto Condensed"/>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36165" t="-15235"/>
            </a:stretch>
          </a:blipFill>
        </p:spPr>
      </p:sp>
      <p:grpSp>
        <p:nvGrpSpPr>
          <p:cNvPr id="3" name="Group 3"/>
          <p:cNvGrpSpPr/>
          <p:nvPr/>
        </p:nvGrpSpPr>
        <p:grpSpPr>
          <a:xfrm>
            <a:off x="-750397" y="684546"/>
            <a:ext cx="21228236" cy="9817663"/>
            <a:chOff x="0" y="0"/>
            <a:chExt cx="5590976" cy="2585722"/>
          </a:xfrm>
        </p:grpSpPr>
        <p:sp>
          <p:nvSpPr>
            <p:cNvPr id="4" name="Freeform 4"/>
            <p:cNvSpPr/>
            <p:nvPr/>
          </p:nvSpPr>
          <p:spPr>
            <a:xfrm>
              <a:off x="0" y="0"/>
              <a:ext cx="5590976" cy="2585722"/>
            </a:xfrm>
            <a:custGeom>
              <a:avLst/>
              <a:gdLst/>
              <a:ahLst/>
              <a:cxnLst/>
              <a:rect l="l" t="t" r="r" b="b"/>
              <a:pathLst>
                <a:path w="5590976" h="2585722">
                  <a:moveTo>
                    <a:pt x="0" y="0"/>
                  </a:moveTo>
                  <a:lnTo>
                    <a:pt x="5590976" y="0"/>
                  </a:lnTo>
                  <a:lnTo>
                    <a:pt x="5590976" y="2585722"/>
                  </a:lnTo>
                  <a:lnTo>
                    <a:pt x="0" y="2585722"/>
                  </a:lnTo>
                  <a:close/>
                </a:path>
              </a:pathLst>
            </a:custGeom>
            <a:solidFill>
              <a:srgbClr val="FFFFFF">
                <a:alpha val="41961"/>
              </a:srgbClr>
            </a:solidFill>
            <a:ln cap="sq">
              <a:noFill/>
              <a:prstDash val="solid"/>
              <a:miter/>
            </a:ln>
          </p:spPr>
        </p:sp>
        <p:sp>
          <p:nvSpPr>
            <p:cNvPr id="5" name="TextBox 5"/>
            <p:cNvSpPr txBox="1"/>
            <p:nvPr/>
          </p:nvSpPr>
          <p:spPr>
            <a:xfrm>
              <a:off x="0" y="-38100"/>
              <a:ext cx="5590976" cy="2623822"/>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6" name="Freeform 6"/>
          <p:cNvSpPr/>
          <p:nvPr/>
        </p:nvSpPr>
        <p:spPr>
          <a:xfrm flipH="1">
            <a:off x="0" y="239601"/>
            <a:ext cx="9144000" cy="10262608"/>
          </a:xfrm>
          <a:custGeom>
            <a:avLst/>
            <a:gdLst/>
            <a:ahLst/>
            <a:cxnLst/>
            <a:rect l="l" t="t" r="r" b="b"/>
            <a:pathLst>
              <a:path w="9144000" h="10262608">
                <a:moveTo>
                  <a:pt x="9144000" y="0"/>
                </a:moveTo>
                <a:lnTo>
                  <a:pt x="0" y="0"/>
                </a:lnTo>
                <a:lnTo>
                  <a:pt x="0" y="10262608"/>
                </a:lnTo>
                <a:lnTo>
                  <a:pt x="9144000" y="10262608"/>
                </a:lnTo>
                <a:lnTo>
                  <a:pt x="9144000" y="0"/>
                </a:lnTo>
                <a:close/>
              </a:path>
            </a:pathLst>
          </a:custGeom>
          <a:blipFill>
            <a:blip r:embed="rId3">
              <a:alphaModFix amt="69000"/>
            </a:blip>
            <a:stretch>
              <a:fillRect b="-100"/>
            </a:stretch>
          </a:blipFill>
        </p:spPr>
      </p:sp>
      <p:sp>
        <p:nvSpPr>
          <p:cNvPr id="7" name="Freeform 7"/>
          <p:cNvSpPr/>
          <p:nvPr/>
        </p:nvSpPr>
        <p:spPr>
          <a:xfrm rot="5400000">
            <a:off x="-713263" y="2466136"/>
            <a:ext cx="7297754" cy="5354727"/>
          </a:xfrm>
          <a:custGeom>
            <a:avLst/>
            <a:gdLst/>
            <a:ahLst/>
            <a:cxnLst/>
            <a:rect l="l" t="t" r="r" b="b"/>
            <a:pathLst>
              <a:path w="7297754" h="5354727">
                <a:moveTo>
                  <a:pt x="0" y="0"/>
                </a:moveTo>
                <a:lnTo>
                  <a:pt x="7297755" y="0"/>
                </a:lnTo>
                <a:lnTo>
                  <a:pt x="7297755" y="5354728"/>
                </a:lnTo>
                <a:lnTo>
                  <a:pt x="0" y="5354728"/>
                </a:lnTo>
                <a:lnTo>
                  <a:pt x="0" y="0"/>
                </a:lnTo>
                <a:close/>
              </a:path>
            </a:pathLst>
          </a:custGeom>
          <a:blipFill>
            <a:blip r:embed="rId4">
              <a:alphaModFix amt="97000"/>
              <a:extLst>
                <a:ext uri="{96DAC541-7B7A-43D3-8B79-37D633B846F1}">
                  <asvg:svgBlip xmlns:asvg="http://schemas.microsoft.com/office/drawing/2016/SVG/main" xmlns="" r:embed="rId5"/>
                </a:ext>
              </a:extLst>
            </a:blip>
            <a:stretch>
              <a:fillRect/>
            </a:stretch>
          </a:blipFill>
        </p:spPr>
      </p:sp>
      <p:sp>
        <p:nvSpPr>
          <p:cNvPr id="8" name="TextBox 8"/>
          <p:cNvSpPr txBox="1"/>
          <p:nvPr/>
        </p:nvSpPr>
        <p:spPr>
          <a:xfrm>
            <a:off x="2243991" y="3813363"/>
            <a:ext cx="2112800" cy="4605802"/>
          </a:xfrm>
          <a:prstGeom prst="rect">
            <a:avLst/>
          </a:prstGeom>
        </p:spPr>
        <p:txBody>
          <a:bodyPr lIns="0" tIns="0" rIns="0" bIns="0" rtlCol="0" anchor="t">
            <a:spAutoFit/>
          </a:bodyPr>
          <a:lstStyle/>
          <a:p>
            <a:pPr algn="ctr">
              <a:lnSpc>
                <a:spcPts val="9161"/>
              </a:lnSpc>
              <a:spcBef>
                <a:spcPct val="0"/>
              </a:spcBef>
            </a:pPr>
            <a:r>
              <a:rPr lang="en-US" sz="6544">
                <a:solidFill>
                  <a:srgbClr val="464941"/>
                </a:solidFill>
                <a:latin typeface="UTM ThuPhap Thien An"/>
              </a:rPr>
              <a:t>Mục tiêu bài học</a:t>
            </a:r>
          </a:p>
        </p:txBody>
      </p:sp>
      <p:sp>
        <p:nvSpPr>
          <p:cNvPr id="9" name="TextBox 9"/>
          <p:cNvSpPr txBox="1"/>
          <p:nvPr/>
        </p:nvSpPr>
        <p:spPr>
          <a:xfrm>
            <a:off x="4572000" y="3096860"/>
            <a:ext cx="13166021" cy="5488306"/>
          </a:xfrm>
          <a:prstGeom prst="rect">
            <a:avLst/>
          </a:prstGeom>
        </p:spPr>
        <p:txBody>
          <a:bodyPr lIns="0" tIns="0" rIns="0" bIns="0" rtlCol="0" anchor="t">
            <a:spAutoFit/>
          </a:bodyPr>
          <a:lstStyle/>
          <a:p>
            <a:pPr marL="842007" lvl="1" indent="-421003" algn="just">
              <a:lnSpc>
                <a:spcPts val="6239"/>
              </a:lnSpc>
              <a:buFont typeface="Arial"/>
              <a:buChar char="•"/>
            </a:pPr>
            <a:r>
              <a:rPr lang="en-US" sz="3899">
                <a:solidFill>
                  <a:srgbClr val="000000"/>
                </a:solidFill>
                <a:latin typeface="Roboto Condensed"/>
              </a:rPr>
              <a:t>Nhận biết và phân tích được chủ đề, tư tưởng, thông điệp mà văn bản truyện thơ Nôm muốn gửi đến người đọc thông qua hình thức nghệ thuật như: cốt truyện, nhân vật, lời thoại.</a:t>
            </a:r>
          </a:p>
          <a:p>
            <a:pPr marL="842007" lvl="1" indent="-421003" algn="just">
              <a:lnSpc>
                <a:spcPts val="6239"/>
              </a:lnSpc>
              <a:buFont typeface="Arial"/>
              <a:buChar char="•"/>
            </a:pPr>
            <a:r>
              <a:rPr lang="en-US" sz="3899">
                <a:solidFill>
                  <a:srgbClr val="000000"/>
                </a:solidFill>
                <a:latin typeface="Roboto Condensed"/>
              </a:rPr>
              <a:t>Nhận biết và phân biệt được lời người kể chuyện và lời nhân vật; lời đối thoại và lời độc thoại trong văn bản truyện thơ Nôm.</a:t>
            </a:r>
          </a:p>
          <a:p>
            <a:pPr marL="842007" lvl="1" indent="-421003" algn="just">
              <a:lnSpc>
                <a:spcPts val="6239"/>
              </a:lnSpc>
              <a:buFont typeface="Arial"/>
              <a:buChar char="•"/>
            </a:pPr>
            <a:r>
              <a:rPr lang="en-US" sz="3899">
                <a:solidFill>
                  <a:srgbClr val="000000"/>
                </a:solidFill>
                <a:latin typeface="Roboto Condensed"/>
              </a:rPr>
              <a:t>Nêu được kĩ năng đọc văn bản truyện thơ Nôm.</a:t>
            </a:r>
          </a:p>
          <a:p>
            <a:pPr algn="just">
              <a:lnSpc>
                <a:spcPts val="6239"/>
              </a:lnSpc>
            </a:pPr>
            <a:endParaRPr lang="en-US" sz="3899">
              <a:solidFill>
                <a:srgbClr val="000000"/>
              </a:solidFill>
              <a:latin typeface="Roboto Condensed"/>
            </a:endParaRPr>
          </a:p>
        </p:txBody>
      </p:sp>
      <p:sp>
        <p:nvSpPr>
          <p:cNvPr id="10" name="Freeform 10"/>
          <p:cNvSpPr/>
          <p:nvPr/>
        </p:nvSpPr>
        <p:spPr>
          <a:xfrm>
            <a:off x="12081928" y="239601"/>
            <a:ext cx="8222234" cy="3083338"/>
          </a:xfrm>
          <a:custGeom>
            <a:avLst/>
            <a:gdLst/>
            <a:ahLst/>
            <a:cxnLst/>
            <a:rect l="l" t="t" r="r" b="b"/>
            <a:pathLst>
              <a:path w="8222234" h="3083338">
                <a:moveTo>
                  <a:pt x="0" y="0"/>
                </a:moveTo>
                <a:lnTo>
                  <a:pt x="8222234" y="0"/>
                </a:lnTo>
                <a:lnTo>
                  <a:pt x="8222234" y="3083338"/>
                </a:lnTo>
                <a:lnTo>
                  <a:pt x="0" y="3083338"/>
                </a:lnTo>
                <a:lnTo>
                  <a:pt x="0" y="0"/>
                </a:lnTo>
                <a:close/>
              </a:path>
            </a:pathLst>
          </a:custGeom>
          <a:blipFill>
            <a:blip r:embed="rId6">
              <a:alphaModFix amt="62000"/>
              <a:extLst>
                <a:ext uri="{96DAC541-7B7A-43D3-8B79-37D633B846F1}">
                  <asvg:svgBlip xmlns:asvg="http://schemas.microsoft.com/office/drawing/2016/SVG/main" xmlns="" r:embed="rId7"/>
                </a:ext>
              </a:extLst>
            </a:blip>
            <a:stretch>
              <a:fillRect/>
            </a:stretch>
          </a:blipFill>
        </p:spPr>
      </p:sp>
      <p:sp>
        <p:nvSpPr>
          <p:cNvPr id="11" name="Freeform 11"/>
          <p:cNvSpPr/>
          <p:nvPr/>
        </p:nvSpPr>
        <p:spPr>
          <a:xfrm flipH="1">
            <a:off x="14888442" y="1028700"/>
            <a:ext cx="4741716" cy="1946079"/>
          </a:xfrm>
          <a:custGeom>
            <a:avLst/>
            <a:gdLst/>
            <a:ahLst/>
            <a:cxnLst/>
            <a:rect l="l" t="t" r="r" b="b"/>
            <a:pathLst>
              <a:path w="4741716" h="1946079">
                <a:moveTo>
                  <a:pt x="4741716" y="0"/>
                </a:moveTo>
                <a:lnTo>
                  <a:pt x="0" y="0"/>
                </a:lnTo>
                <a:lnTo>
                  <a:pt x="0" y="1946079"/>
                </a:lnTo>
                <a:lnTo>
                  <a:pt x="4741716" y="1946079"/>
                </a:lnTo>
                <a:lnTo>
                  <a:pt x="4741716" y="0"/>
                </a:lnTo>
                <a:close/>
              </a:path>
            </a:pathLst>
          </a:custGeom>
          <a:blipFill>
            <a:blip r:embed="rId8">
              <a:alphaModFix amt="92000"/>
              <a:extLst>
                <a:ext uri="{96DAC541-7B7A-43D3-8B79-37D633B846F1}">
                  <asvg:svgBlip xmlns:asvg="http://schemas.microsoft.com/office/drawing/2016/SVG/main" xmlns="" r:embed="rId9"/>
                </a:ext>
              </a:extLst>
            </a:blip>
            <a:stretch>
              <a:fillRect/>
            </a:stretch>
          </a:blipFill>
        </p:spPr>
      </p:sp>
      <p:sp>
        <p:nvSpPr>
          <p:cNvPr id="12" name="Freeform 12"/>
          <p:cNvSpPr/>
          <p:nvPr/>
        </p:nvSpPr>
        <p:spPr>
          <a:xfrm flipH="1">
            <a:off x="-3281995" y="7464785"/>
            <a:ext cx="7080492" cy="2655185"/>
          </a:xfrm>
          <a:custGeom>
            <a:avLst/>
            <a:gdLst/>
            <a:ahLst/>
            <a:cxnLst/>
            <a:rect l="l" t="t" r="r" b="b"/>
            <a:pathLst>
              <a:path w="7080492" h="2655185">
                <a:moveTo>
                  <a:pt x="7080492" y="0"/>
                </a:moveTo>
                <a:lnTo>
                  <a:pt x="0" y="0"/>
                </a:lnTo>
                <a:lnTo>
                  <a:pt x="0" y="2655184"/>
                </a:lnTo>
                <a:lnTo>
                  <a:pt x="7080492" y="2655184"/>
                </a:lnTo>
                <a:lnTo>
                  <a:pt x="7080492" y="0"/>
                </a:lnTo>
                <a:close/>
              </a:path>
            </a:pathLst>
          </a:custGeom>
          <a:blipFill>
            <a:blip r:embed="rId10">
              <a:alphaModFix amt="95000"/>
              <a:extLst>
                <a:ext uri="{96DAC541-7B7A-43D3-8B79-37D633B846F1}">
                  <asvg:svgBlip xmlns:asvg="http://schemas.microsoft.com/office/drawing/2016/SVG/main" xmlns="" r:embed="rId11"/>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95337" b="-40653"/>
            </a:stretch>
          </a:blipFill>
        </p:spPr>
      </p:sp>
      <p:grpSp>
        <p:nvGrpSpPr>
          <p:cNvPr id="3" name="Group 3"/>
          <p:cNvGrpSpPr/>
          <p:nvPr/>
        </p:nvGrpSpPr>
        <p:grpSpPr>
          <a:xfrm>
            <a:off x="-836500" y="0"/>
            <a:ext cx="21228236" cy="10563884"/>
            <a:chOff x="0" y="0"/>
            <a:chExt cx="5590976" cy="2782258"/>
          </a:xfrm>
        </p:grpSpPr>
        <p:sp>
          <p:nvSpPr>
            <p:cNvPr id="4" name="Freeform 4"/>
            <p:cNvSpPr/>
            <p:nvPr/>
          </p:nvSpPr>
          <p:spPr>
            <a:xfrm>
              <a:off x="0" y="0"/>
              <a:ext cx="5590976" cy="2782257"/>
            </a:xfrm>
            <a:custGeom>
              <a:avLst/>
              <a:gdLst/>
              <a:ahLst/>
              <a:cxnLst/>
              <a:rect l="l" t="t" r="r" b="b"/>
              <a:pathLst>
                <a:path w="5590976" h="2782257">
                  <a:moveTo>
                    <a:pt x="0" y="0"/>
                  </a:moveTo>
                  <a:lnTo>
                    <a:pt x="5590976" y="0"/>
                  </a:lnTo>
                  <a:lnTo>
                    <a:pt x="5590976" y="2782257"/>
                  </a:lnTo>
                  <a:lnTo>
                    <a:pt x="0" y="2782257"/>
                  </a:lnTo>
                  <a:close/>
                </a:path>
              </a:pathLst>
            </a:custGeom>
            <a:solidFill>
              <a:srgbClr val="FFFFFF">
                <a:alpha val="41961"/>
              </a:srgbClr>
            </a:solidFill>
            <a:ln cap="sq">
              <a:noFill/>
              <a:prstDash val="solid"/>
              <a:miter/>
            </a:ln>
          </p:spPr>
        </p:sp>
        <p:sp>
          <p:nvSpPr>
            <p:cNvPr id="5" name="TextBox 5"/>
            <p:cNvSpPr txBox="1"/>
            <p:nvPr/>
          </p:nvSpPr>
          <p:spPr>
            <a:xfrm>
              <a:off x="0" y="-38100"/>
              <a:ext cx="5590976" cy="2820358"/>
            </a:xfrm>
            <a:prstGeom prst="rect">
              <a:avLst/>
            </a:prstGeom>
          </p:spPr>
          <p:txBody>
            <a:bodyPr lIns="50800" tIns="50800" rIns="50800" bIns="50800" rtlCol="0" anchor="ctr"/>
            <a:lstStyle/>
            <a:p>
              <a:pPr marL="0" lvl="0" indent="0" algn="ctr">
                <a:lnSpc>
                  <a:spcPts val="2659"/>
                </a:lnSpc>
                <a:spcBef>
                  <a:spcPct val="0"/>
                </a:spcBef>
              </a:pPr>
              <a:endParaRPr/>
            </a:p>
          </p:txBody>
        </p:sp>
      </p:grpSp>
      <p:grpSp>
        <p:nvGrpSpPr>
          <p:cNvPr id="6" name="Group 6"/>
          <p:cNvGrpSpPr/>
          <p:nvPr/>
        </p:nvGrpSpPr>
        <p:grpSpPr>
          <a:xfrm>
            <a:off x="0" y="104591"/>
            <a:ext cx="18928950" cy="11844700"/>
            <a:chOff x="0" y="0"/>
            <a:chExt cx="4985402" cy="3119592"/>
          </a:xfrm>
        </p:grpSpPr>
        <p:sp>
          <p:nvSpPr>
            <p:cNvPr id="7" name="Freeform 7"/>
            <p:cNvSpPr/>
            <p:nvPr/>
          </p:nvSpPr>
          <p:spPr>
            <a:xfrm>
              <a:off x="0" y="0"/>
              <a:ext cx="4985402" cy="3119592"/>
            </a:xfrm>
            <a:custGeom>
              <a:avLst/>
              <a:gdLst/>
              <a:ahLst/>
              <a:cxnLst/>
              <a:rect l="l" t="t" r="r" b="b"/>
              <a:pathLst>
                <a:path w="4985402" h="3119592">
                  <a:moveTo>
                    <a:pt x="0" y="0"/>
                  </a:moveTo>
                  <a:lnTo>
                    <a:pt x="4985402" y="0"/>
                  </a:lnTo>
                  <a:lnTo>
                    <a:pt x="4985402" y="3119592"/>
                  </a:lnTo>
                  <a:lnTo>
                    <a:pt x="0" y="3119592"/>
                  </a:lnTo>
                  <a:close/>
                </a:path>
              </a:pathLst>
            </a:custGeom>
            <a:solidFill>
              <a:srgbClr val="FFFFFF">
                <a:alpha val="16863"/>
              </a:srgbClr>
            </a:solidFill>
          </p:spPr>
        </p:sp>
        <p:sp>
          <p:nvSpPr>
            <p:cNvPr id="8" name="TextBox 8"/>
            <p:cNvSpPr txBox="1"/>
            <p:nvPr/>
          </p:nvSpPr>
          <p:spPr>
            <a:xfrm>
              <a:off x="0" y="-38100"/>
              <a:ext cx="4985402" cy="3157692"/>
            </a:xfrm>
            <a:prstGeom prst="rect">
              <a:avLst/>
            </a:prstGeom>
          </p:spPr>
          <p:txBody>
            <a:bodyPr lIns="50800" tIns="50800" rIns="50800" bIns="50800" rtlCol="0" anchor="ctr"/>
            <a:lstStyle/>
            <a:p>
              <a:pPr algn="ctr">
                <a:lnSpc>
                  <a:spcPts val="2659"/>
                </a:lnSpc>
              </a:pPr>
              <a:endParaRPr/>
            </a:p>
          </p:txBody>
        </p:sp>
      </p:grpSp>
      <p:sp>
        <p:nvSpPr>
          <p:cNvPr id="9" name="Freeform 9"/>
          <p:cNvSpPr/>
          <p:nvPr/>
        </p:nvSpPr>
        <p:spPr>
          <a:xfrm>
            <a:off x="12306034" y="104591"/>
            <a:ext cx="8218380" cy="1938168"/>
          </a:xfrm>
          <a:custGeom>
            <a:avLst/>
            <a:gdLst/>
            <a:ahLst/>
            <a:cxnLst/>
            <a:rect l="l" t="t" r="r" b="b"/>
            <a:pathLst>
              <a:path w="8218380" h="1938168">
                <a:moveTo>
                  <a:pt x="0" y="0"/>
                </a:moveTo>
                <a:lnTo>
                  <a:pt x="8218380" y="0"/>
                </a:lnTo>
                <a:lnTo>
                  <a:pt x="8218380" y="1938168"/>
                </a:lnTo>
                <a:lnTo>
                  <a:pt x="0" y="1938168"/>
                </a:lnTo>
                <a:lnTo>
                  <a:pt x="0" y="0"/>
                </a:lnTo>
                <a:close/>
              </a:path>
            </a:pathLst>
          </a:custGeom>
          <a:blipFill>
            <a:blip r:embed="rId3">
              <a:alphaModFix amt="67000"/>
              <a:extLst>
                <a:ext uri="{96DAC541-7B7A-43D3-8B79-37D633B846F1}">
                  <asvg:svgBlip xmlns:asvg="http://schemas.microsoft.com/office/drawing/2016/SVG/main" xmlns="" r:embed="rId4"/>
                </a:ext>
              </a:extLst>
            </a:blip>
            <a:stretch>
              <a:fillRect/>
            </a:stretch>
          </a:blipFill>
        </p:spPr>
      </p:sp>
      <p:sp>
        <p:nvSpPr>
          <p:cNvPr id="10" name="Freeform 10"/>
          <p:cNvSpPr/>
          <p:nvPr/>
        </p:nvSpPr>
        <p:spPr>
          <a:xfrm>
            <a:off x="12306034" y="-219902"/>
            <a:ext cx="6246650" cy="2587154"/>
          </a:xfrm>
          <a:custGeom>
            <a:avLst/>
            <a:gdLst/>
            <a:ahLst/>
            <a:cxnLst/>
            <a:rect l="l" t="t" r="r" b="b"/>
            <a:pathLst>
              <a:path w="6246650" h="2587154">
                <a:moveTo>
                  <a:pt x="0" y="0"/>
                </a:moveTo>
                <a:lnTo>
                  <a:pt x="6246650" y="0"/>
                </a:lnTo>
                <a:lnTo>
                  <a:pt x="6246650" y="2587154"/>
                </a:lnTo>
                <a:lnTo>
                  <a:pt x="0" y="2587154"/>
                </a:lnTo>
                <a:lnTo>
                  <a:pt x="0" y="0"/>
                </a:lnTo>
                <a:close/>
              </a:path>
            </a:pathLst>
          </a:custGeom>
          <a:blipFill>
            <a:blip r:embed="rId5"/>
            <a:stretch>
              <a:fillRect/>
            </a:stretch>
          </a:blipFill>
        </p:spPr>
      </p:sp>
      <p:sp>
        <p:nvSpPr>
          <p:cNvPr id="11" name="Freeform 11"/>
          <p:cNvSpPr/>
          <p:nvPr/>
        </p:nvSpPr>
        <p:spPr>
          <a:xfrm>
            <a:off x="-537921" y="7985739"/>
            <a:ext cx="18825921" cy="2493086"/>
          </a:xfrm>
          <a:custGeom>
            <a:avLst/>
            <a:gdLst/>
            <a:ahLst/>
            <a:cxnLst/>
            <a:rect l="l" t="t" r="r" b="b"/>
            <a:pathLst>
              <a:path w="18825921" h="2493086">
                <a:moveTo>
                  <a:pt x="0" y="0"/>
                </a:moveTo>
                <a:lnTo>
                  <a:pt x="18825921" y="0"/>
                </a:lnTo>
                <a:lnTo>
                  <a:pt x="18825921" y="2493086"/>
                </a:lnTo>
                <a:lnTo>
                  <a:pt x="0" y="2493086"/>
                </a:lnTo>
                <a:lnTo>
                  <a:pt x="0" y="0"/>
                </a:lnTo>
                <a:close/>
              </a:path>
            </a:pathLst>
          </a:custGeom>
          <a:blipFill>
            <a:blip r:embed="rId6"/>
            <a:stretch>
              <a:fillRect t="-2308" b="-2308"/>
            </a:stretch>
          </a:blipFill>
        </p:spPr>
      </p:sp>
      <p:sp>
        <p:nvSpPr>
          <p:cNvPr id="12" name="Freeform 12"/>
          <p:cNvSpPr/>
          <p:nvPr/>
        </p:nvSpPr>
        <p:spPr>
          <a:xfrm>
            <a:off x="-6350391" y="9527379"/>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3" name="Freeform 13"/>
          <p:cNvSpPr/>
          <p:nvPr/>
        </p:nvSpPr>
        <p:spPr>
          <a:xfrm>
            <a:off x="5681343" y="9258300"/>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7">
              <a:alphaModFix amt="79000"/>
              <a:extLst>
                <a:ext uri="{96DAC541-7B7A-43D3-8B79-37D633B846F1}">
                  <asvg:svgBlip xmlns:asvg="http://schemas.microsoft.com/office/drawing/2016/SVG/main" xmlns="" r:embed="rId8"/>
                </a:ext>
              </a:extLst>
            </a:blip>
            <a:stretch>
              <a:fillRect/>
            </a:stretch>
          </a:blipFill>
        </p:spPr>
      </p:sp>
      <p:sp>
        <p:nvSpPr>
          <p:cNvPr id="14" name="Freeform 14"/>
          <p:cNvSpPr/>
          <p:nvPr/>
        </p:nvSpPr>
        <p:spPr>
          <a:xfrm>
            <a:off x="4824488" y="2764451"/>
            <a:ext cx="13247606" cy="4758099"/>
          </a:xfrm>
          <a:custGeom>
            <a:avLst/>
            <a:gdLst/>
            <a:ahLst/>
            <a:cxnLst/>
            <a:rect l="l" t="t" r="r" b="b"/>
            <a:pathLst>
              <a:path w="13247606" h="4758099">
                <a:moveTo>
                  <a:pt x="0" y="0"/>
                </a:moveTo>
                <a:lnTo>
                  <a:pt x="13247606" y="0"/>
                </a:lnTo>
                <a:lnTo>
                  <a:pt x="13247606" y="4758098"/>
                </a:lnTo>
                <a:lnTo>
                  <a:pt x="0" y="4758098"/>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15" name="Freeform 15"/>
          <p:cNvSpPr/>
          <p:nvPr/>
        </p:nvSpPr>
        <p:spPr>
          <a:xfrm>
            <a:off x="0" y="3238587"/>
            <a:ext cx="7313089" cy="7325297"/>
          </a:xfrm>
          <a:custGeom>
            <a:avLst/>
            <a:gdLst/>
            <a:ahLst/>
            <a:cxnLst/>
            <a:rect l="l" t="t" r="r" b="b"/>
            <a:pathLst>
              <a:path w="7313089" h="7325297">
                <a:moveTo>
                  <a:pt x="0" y="0"/>
                </a:moveTo>
                <a:lnTo>
                  <a:pt x="7313089" y="0"/>
                </a:lnTo>
                <a:lnTo>
                  <a:pt x="7313089" y="7325297"/>
                </a:lnTo>
                <a:lnTo>
                  <a:pt x="0" y="7325297"/>
                </a:lnTo>
                <a:lnTo>
                  <a:pt x="0" y="0"/>
                </a:lnTo>
                <a:close/>
              </a:path>
            </a:pathLst>
          </a:custGeom>
          <a:blipFill>
            <a:blip r:embed="rId11">
              <a:extLst>
                <a:ext uri="{96DAC541-7B7A-43D3-8B79-37D633B846F1}">
                  <asvg:svgBlip xmlns:asvg="http://schemas.microsoft.com/office/drawing/2016/SVG/main" xmlns="" r:embed="rId12"/>
                </a:ext>
              </a:extLst>
            </a:blip>
            <a:stretch>
              <a:fillRect/>
            </a:stretch>
          </a:blipFill>
        </p:spPr>
      </p:sp>
      <p:sp>
        <p:nvSpPr>
          <p:cNvPr id="16" name="TextBox 16"/>
          <p:cNvSpPr txBox="1"/>
          <p:nvPr/>
        </p:nvSpPr>
        <p:spPr>
          <a:xfrm>
            <a:off x="2832344" y="1555363"/>
            <a:ext cx="3984288" cy="1395106"/>
          </a:xfrm>
          <a:prstGeom prst="rect">
            <a:avLst/>
          </a:prstGeom>
        </p:spPr>
        <p:txBody>
          <a:bodyPr lIns="0" tIns="0" rIns="0" bIns="0" rtlCol="0" anchor="t">
            <a:spAutoFit/>
          </a:bodyPr>
          <a:lstStyle/>
          <a:p>
            <a:pPr algn="ctr">
              <a:lnSpc>
                <a:spcPts val="10741"/>
              </a:lnSpc>
            </a:pPr>
            <a:r>
              <a:rPr lang="en-US" sz="7672">
                <a:solidFill>
                  <a:srgbClr val="863D3D"/>
                </a:solidFill>
                <a:latin typeface="#9Slide05 IcielSanelma"/>
              </a:rPr>
              <a:t>Nhiệm vụ 4. </a:t>
            </a:r>
          </a:p>
        </p:txBody>
      </p:sp>
      <p:sp>
        <p:nvSpPr>
          <p:cNvPr id="17" name="TextBox 17"/>
          <p:cNvSpPr txBox="1"/>
          <p:nvPr/>
        </p:nvSpPr>
        <p:spPr>
          <a:xfrm>
            <a:off x="298033" y="238958"/>
            <a:ext cx="10766620" cy="1202105"/>
          </a:xfrm>
          <a:prstGeom prst="rect">
            <a:avLst/>
          </a:prstGeom>
        </p:spPr>
        <p:txBody>
          <a:bodyPr lIns="0" tIns="0" rIns="0" bIns="0" rtlCol="0" anchor="t">
            <a:spAutoFit/>
          </a:bodyPr>
          <a:lstStyle/>
          <a:p>
            <a:pPr algn="ctr">
              <a:lnSpc>
                <a:spcPts val="9867"/>
              </a:lnSpc>
            </a:pPr>
            <a:r>
              <a:rPr lang="en-US" sz="7048" spc="444">
                <a:solidFill>
                  <a:srgbClr val="4B3C3C"/>
                </a:solidFill>
                <a:latin typeface="ThuphapCongthuy"/>
              </a:rPr>
              <a:t>III. Khám phá văn bản</a:t>
            </a:r>
          </a:p>
        </p:txBody>
      </p:sp>
      <p:sp>
        <p:nvSpPr>
          <p:cNvPr id="18" name="TextBox 18"/>
          <p:cNvSpPr txBox="1"/>
          <p:nvPr/>
        </p:nvSpPr>
        <p:spPr>
          <a:xfrm>
            <a:off x="6693837" y="1937984"/>
            <a:ext cx="5819246" cy="855421"/>
          </a:xfrm>
          <a:prstGeom prst="rect">
            <a:avLst/>
          </a:prstGeom>
        </p:spPr>
        <p:txBody>
          <a:bodyPr lIns="0" tIns="0" rIns="0" bIns="0" rtlCol="0" anchor="t">
            <a:spAutoFit/>
          </a:bodyPr>
          <a:lstStyle/>
          <a:p>
            <a:pPr algn="ctr">
              <a:lnSpc>
                <a:spcPts val="6925"/>
              </a:lnSpc>
              <a:spcBef>
                <a:spcPct val="0"/>
              </a:spcBef>
            </a:pPr>
            <a:r>
              <a:rPr lang="en-US" sz="4947">
                <a:solidFill>
                  <a:srgbClr val="AF872D"/>
                </a:solidFill>
                <a:latin typeface="Roboto Condensed Bold"/>
              </a:rPr>
              <a:t>HOẠT ĐỘNG CÁ NHÂN </a:t>
            </a:r>
          </a:p>
        </p:txBody>
      </p:sp>
      <p:sp>
        <p:nvSpPr>
          <p:cNvPr id="19" name="TextBox 19"/>
          <p:cNvSpPr txBox="1"/>
          <p:nvPr/>
        </p:nvSpPr>
        <p:spPr>
          <a:xfrm>
            <a:off x="6087501" y="3892980"/>
            <a:ext cx="9954306" cy="1597661"/>
          </a:xfrm>
          <a:prstGeom prst="rect">
            <a:avLst/>
          </a:prstGeom>
        </p:spPr>
        <p:txBody>
          <a:bodyPr lIns="0" tIns="0" rIns="0" bIns="0" rtlCol="0" anchor="t">
            <a:spAutoFit/>
          </a:bodyPr>
          <a:lstStyle/>
          <a:p>
            <a:pPr algn="ctr">
              <a:lnSpc>
                <a:spcPts val="6439"/>
              </a:lnSpc>
            </a:pPr>
            <a:r>
              <a:rPr lang="en-US" sz="4599">
                <a:solidFill>
                  <a:srgbClr val="575D4D"/>
                </a:solidFill>
                <a:latin typeface="Roboto Condensed"/>
              </a:rPr>
              <a:t>Hãy chia sẻ câu chuyện về một tấm gương “Lục Vân Tiên” mà em biết/ đã từng nghe. </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518"/>
            </a:stretch>
          </a:blipFill>
        </p:spPr>
      </p:sp>
      <p:sp>
        <p:nvSpPr>
          <p:cNvPr id="3" name="Freeform 3"/>
          <p:cNvSpPr/>
          <p:nvPr/>
        </p:nvSpPr>
        <p:spPr>
          <a:xfrm>
            <a:off x="-579718" y="0"/>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8120669" y="7226850"/>
            <a:ext cx="10167331" cy="3719549"/>
          </a:xfrm>
          <a:custGeom>
            <a:avLst/>
            <a:gdLst/>
            <a:ahLst/>
            <a:cxnLst/>
            <a:rect l="l" t="t" r="r" b="b"/>
            <a:pathLst>
              <a:path w="10167331" h="3719549">
                <a:moveTo>
                  <a:pt x="0" y="0"/>
                </a:moveTo>
                <a:lnTo>
                  <a:pt x="10167331" y="0"/>
                </a:lnTo>
                <a:lnTo>
                  <a:pt x="10167331" y="3719548"/>
                </a:lnTo>
                <a:lnTo>
                  <a:pt x="0" y="371954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848811" y="535564"/>
            <a:ext cx="14543716" cy="10677511"/>
          </a:xfrm>
          <a:custGeom>
            <a:avLst/>
            <a:gdLst/>
            <a:ahLst/>
            <a:cxnLst/>
            <a:rect l="l" t="t" r="r" b="b"/>
            <a:pathLst>
              <a:path w="14543716" h="10677511">
                <a:moveTo>
                  <a:pt x="0" y="0"/>
                </a:moveTo>
                <a:lnTo>
                  <a:pt x="14543716" y="0"/>
                </a:lnTo>
                <a:lnTo>
                  <a:pt x="14543716" y="10677512"/>
                </a:lnTo>
                <a:lnTo>
                  <a:pt x="0" y="10677512"/>
                </a:lnTo>
                <a:lnTo>
                  <a:pt x="0" y="0"/>
                </a:lnTo>
                <a:close/>
              </a:path>
            </a:pathLst>
          </a:custGeom>
          <a:blipFill>
            <a:blip r:embed="rId7">
              <a:alphaModFix amt="83000"/>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2113518" y="-527304"/>
            <a:ext cx="7315200" cy="3627120"/>
          </a:xfrm>
          <a:custGeom>
            <a:avLst/>
            <a:gdLst/>
            <a:ahLst/>
            <a:cxnLst/>
            <a:rect l="l" t="t" r="r" b="b"/>
            <a:pathLst>
              <a:path w="7315200" h="3627120">
                <a:moveTo>
                  <a:pt x="0" y="0"/>
                </a:moveTo>
                <a:lnTo>
                  <a:pt x="7315200" y="0"/>
                </a:lnTo>
                <a:lnTo>
                  <a:pt x="7315200" y="3627120"/>
                </a:lnTo>
                <a:lnTo>
                  <a:pt x="0" y="362712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12113518" y="0"/>
            <a:ext cx="9420348" cy="3532631"/>
          </a:xfrm>
          <a:custGeom>
            <a:avLst/>
            <a:gdLst/>
            <a:ahLst/>
            <a:cxnLst/>
            <a:rect l="l" t="t" r="r" b="b"/>
            <a:pathLst>
              <a:path w="9420348" h="3532631">
                <a:moveTo>
                  <a:pt x="0" y="0"/>
                </a:moveTo>
                <a:lnTo>
                  <a:pt x="9420348" y="0"/>
                </a:lnTo>
                <a:lnTo>
                  <a:pt x="9420348" y="3532631"/>
                </a:lnTo>
                <a:lnTo>
                  <a:pt x="0" y="3532631"/>
                </a:lnTo>
                <a:lnTo>
                  <a:pt x="0" y="0"/>
                </a:lnTo>
                <a:close/>
              </a:path>
            </a:pathLst>
          </a:custGeom>
          <a:blipFill>
            <a:blip r:embed="rId11">
              <a:alphaModFix amt="85000"/>
              <a:extLst>
                <a:ext uri="{96DAC541-7B7A-43D3-8B79-37D633B846F1}">
                  <asvg:svgBlip xmlns:asvg="http://schemas.microsoft.com/office/drawing/2016/SVG/main" xmlns="" r:embed="rId12"/>
                </a:ext>
              </a:extLst>
            </a:blip>
            <a:stretch>
              <a:fillRect/>
            </a:stretch>
          </a:blipFill>
        </p:spPr>
      </p:sp>
      <p:sp>
        <p:nvSpPr>
          <p:cNvPr id="8" name="TextBox 8"/>
          <p:cNvSpPr txBox="1"/>
          <p:nvPr/>
        </p:nvSpPr>
        <p:spPr>
          <a:xfrm>
            <a:off x="4647737" y="3717399"/>
            <a:ext cx="8992526" cy="2156921"/>
          </a:xfrm>
          <a:prstGeom prst="rect">
            <a:avLst/>
          </a:prstGeom>
        </p:spPr>
        <p:txBody>
          <a:bodyPr lIns="0" tIns="0" rIns="0" bIns="0" rtlCol="0" anchor="t">
            <a:spAutoFit/>
          </a:bodyPr>
          <a:lstStyle/>
          <a:p>
            <a:pPr algn="ctr">
              <a:lnSpc>
                <a:spcPts val="17614"/>
              </a:lnSpc>
              <a:spcBef>
                <a:spcPct val="0"/>
              </a:spcBef>
            </a:pPr>
            <a:r>
              <a:rPr lang="en-US" sz="12581">
                <a:solidFill>
                  <a:srgbClr val="4B3C3C"/>
                </a:solidFill>
                <a:latin typeface="ThuphapCongthuy"/>
              </a:rPr>
              <a:t>IV. Luyện tập</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7054" r="-27054"/>
            </a:stretch>
          </a:blipFill>
        </p:spPr>
      </p:sp>
      <p:sp>
        <p:nvSpPr>
          <p:cNvPr id="3" name="TextBox 3"/>
          <p:cNvSpPr txBox="1"/>
          <p:nvPr/>
        </p:nvSpPr>
        <p:spPr>
          <a:xfrm>
            <a:off x="4155819" y="904875"/>
            <a:ext cx="8424603" cy="1006100"/>
          </a:xfrm>
          <a:prstGeom prst="rect">
            <a:avLst/>
          </a:prstGeom>
        </p:spPr>
        <p:txBody>
          <a:bodyPr lIns="0" tIns="0" rIns="0" bIns="0" rtlCol="0" anchor="t">
            <a:spAutoFit/>
          </a:bodyPr>
          <a:lstStyle/>
          <a:p>
            <a:pPr algn="ctr">
              <a:lnSpc>
                <a:spcPts val="8145"/>
              </a:lnSpc>
            </a:pPr>
            <a:r>
              <a:rPr lang="en-US" sz="5818">
                <a:solidFill>
                  <a:srgbClr val="AF872D"/>
                </a:solidFill>
                <a:latin typeface="Roboto Condensed Bold"/>
              </a:rPr>
              <a:t>Nhiệm vụ 1. Thảo luận nhóm</a:t>
            </a:r>
          </a:p>
        </p:txBody>
      </p:sp>
      <p:grpSp>
        <p:nvGrpSpPr>
          <p:cNvPr id="4" name="Group 4"/>
          <p:cNvGrpSpPr/>
          <p:nvPr/>
        </p:nvGrpSpPr>
        <p:grpSpPr>
          <a:xfrm>
            <a:off x="1028700" y="2017494"/>
            <a:ext cx="15182106" cy="7635995"/>
            <a:chOff x="0" y="0"/>
            <a:chExt cx="3998579" cy="2011126"/>
          </a:xfrm>
        </p:grpSpPr>
        <p:sp>
          <p:nvSpPr>
            <p:cNvPr id="5" name="Freeform 5"/>
            <p:cNvSpPr/>
            <p:nvPr/>
          </p:nvSpPr>
          <p:spPr>
            <a:xfrm>
              <a:off x="0" y="0"/>
              <a:ext cx="3998579" cy="2011126"/>
            </a:xfrm>
            <a:custGeom>
              <a:avLst/>
              <a:gdLst/>
              <a:ahLst/>
              <a:cxnLst/>
              <a:rect l="l" t="t" r="r" b="b"/>
              <a:pathLst>
                <a:path w="3998579" h="2011126">
                  <a:moveTo>
                    <a:pt x="15298" y="0"/>
                  </a:moveTo>
                  <a:lnTo>
                    <a:pt x="3983281" y="0"/>
                  </a:lnTo>
                  <a:cubicBezTo>
                    <a:pt x="3991730" y="0"/>
                    <a:pt x="3998579" y="6849"/>
                    <a:pt x="3998579" y="15298"/>
                  </a:cubicBezTo>
                  <a:lnTo>
                    <a:pt x="3998579" y="1995828"/>
                  </a:lnTo>
                  <a:cubicBezTo>
                    <a:pt x="3998579" y="1999885"/>
                    <a:pt x="3996967" y="2003777"/>
                    <a:pt x="3994098" y="2006646"/>
                  </a:cubicBezTo>
                  <a:cubicBezTo>
                    <a:pt x="3991230" y="2009515"/>
                    <a:pt x="3987338" y="2011126"/>
                    <a:pt x="3983281" y="2011126"/>
                  </a:cubicBezTo>
                  <a:lnTo>
                    <a:pt x="15298" y="2011126"/>
                  </a:lnTo>
                  <a:cubicBezTo>
                    <a:pt x="11241" y="2011126"/>
                    <a:pt x="7350" y="2009515"/>
                    <a:pt x="4481" y="2006646"/>
                  </a:cubicBezTo>
                  <a:cubicBezTo>
                    <a:pt x="1612" y="2003777"/>
                    <a:pt x="0" y="1999885"/>
                    <a:pt x="0" y="1995828"/>
                  </a:cubicBezTo>
                  <a:lnTo>
                    <a:pt x="0" y="15298"/>
                  </a:lnTo>
                  <a:cubicBezTo>
                    <a:pt x="0" y="11241"/>
                    <a:pt x="1612" y="7350"/>
                    <a:pt x="4481" y="4481"/>
                  </a:cubicBezTo>
                  <a:cubicBezTo>
                    <a:pt x="7350" y="1612"/>
                    <a:pt x="11241" y="0"/>
                    <a:pt x="15298" y="0"/>
                  </a:cubicBezTo>
                  <a:close/>
                </a:path>
              </a:pathLst>
            </a:custGeom>
            <a:solidFill>
              <a:srgbClr val="F2E2BB">
                <a:alpha val="75686"/>
              </a:srgbClr>
            </a:solidFill>
            <a:ln w="38100" cap="rnd">
              <a:solidFill>
                <a:srgbClr val="AF872D">
                  <a:alpha val="75686"/>
                </a:srgbClr>
              </a:solidFill>
              <a:prstDash val="solid"/>
              <a:round/>
            </a:ln>
          </p:spPr>
        </p:sp>
        <p:sp>
          <p:nvSpPr>
            <p:cNvPr id="6" name="TextBox 6"/>
            <p:cNvSpPr txBox="1"/>
            <p:nvPr/>
          </p:nvSpPr>
          <p:spPr>
            <a:xfrm>
              <a:off x="0" y="-57150"/>
              <a:ext cx="3998579" cy="2068276"/>
            </a:xfrm>
            <a:prstGeom prst="rect">
              <a:avLst/>
            </a:prstGeom>
          </p:spPr>
          <p:txBody>
            <a:bodyPr lIns="50800" tIns="50800" rIns="50800" bIns="50800" rtlCol="0" anchor="ctr"/>
            <a:lstStyle/>
            <a:p>
              <a:pPr algn="just">
                <a:lnSpc>
                  <a:spcPts val="3219"/>
                </a:lnSpc>
              </a:pPr>
              <a:endParaRPr/>
            </a:p>
            <a:p>
              <a:pPr algn="just">
                <a:lnSpc>
                  <a:spcPts val="6159"/>
                </a:lnSpc>
              </a:pPr>
              <a:r>
                <a:rPr lang="en-US" sz="4399">
                  <a:solidFill>
                    <a:srgbClr val="000000">
                      <a:alpha val="75686"/>
                    </a:srgbClr>
                  </a:solidFill>
                  <a:latin typeface="Roboto Condensed Bold Italics"/>
                </a:rPr>
                <a:t>Nhiệm vụ: </a:t>
              </a:r>
              <a:r>
                <a:rPr lang="en-US" sz="4399">
                  <a:solidFill>
                    <a:srgbClr val="000000">
                      <a:alpha val="75686"/>
                    </a:srgbClr>
                  </a:solidFill>
                  <a:latin typeface="Roboto Condensed"/>
                </a:rPr>
                <a:t>Thảo luận theo nhóm (thời gian 3 phút). Hết thời gian thảo luận, các nhóm lần lượt điền thông tin trả lời cho 3 câu hỏi.</a:t>
              </a:r>
            </a:p>
            <a:p>
              <a:pPr algn="l">
                <a:lnSpc>
                  <a:spcPts val="6159"/>
                </a:lnSpc>
              </a:pPr>
              <a:r>
                <a:rPr lang="en-US" sz="4399">
                  <a:solidFill>
                    <a:srgbClr val="000000">
                      <a:alpha val="75686"/>
                    </a:srgbClr>
                  </a:solidFill>
                  <a:latin typeface="Roboto Condensed Bold Italics"/>
                </a:rPr>
                <a:t>Luật chơi</a:t>
              </a:r>
            </a:p>
            <a:p>
              <a:pPr algn="l">
                <a:lnSpc>
                  <a:spcPts val="6159"/>
                </a:lnSpc>
              </a:pPr>
              <a:r>
                <a:rPr lang="en-US" sz="4399">
                  <a:solidFill>
                    <a:srgbClr val="000000">
                      <a:alpha val="75686"/>
                    </a:srgbClr>
                  </a:solidFill>
                  <a:latin typeface="Roboto Condensed"/>
                </a:rPr>
                <a:t>+ Thời gian 5 phút, mỗi lượt HS chỉ được viết 1 đáp án ứng với 1 câu hỏi bất kì</a:t>
              </a:r>
            </a:p>
            <a:p>
              <a:pPr algn="l">
                <a:lnSpc>
                  <a:spcPts val="6159"/>
                </a:lnSpc>
              </a:pPr>
              <a:r>
                <a:rPr lang="en-US" sz="4399">
                  <a:solidFill>
                    <a:srgbClr val="000000">
                      <a:alpha val="75686"/>
                    </a:srgbClr>
                  </a:solidFill>
                  <a:latin typeface="Roboto Condensed"/>
                </a:rPr>
                <a:t>+ Đáp án trùng nhau, viết sau không được tính. </a:t>
              </a:r>
            </a:p>
            <a:p>
              <a:pPr algn="l">
                <a:lnSpc>
                  <a:spcPts val="6159"/>
                </a:lnSpc>
              </a:pPr>
              <a:r>
                <a:rPr lang="en-US" sz="4399">
                  <a:solidFill>
                    <a:srgbClr val="000000">
                      <a:alpha val="75686"/>
                    </a:srgbClr>
                  </a:solidFill>
                  <a:latin typeface="Roboto Condensed"/>
                </a:rPr>
                <a:t>+ Đội về nhất được +3 điểm tích cực, đội về nhì +2 điểm, </a:t>
              </a:r>
            </a:p>
            <a:p>
              <a:pPr algn="l">
                <a:lnSpc>
                  <a:spcPts val="6159"/>
                </a:lnSpc>
              </a:pPr>
              <a:r>
                <a:rPr lang="en-US" sz="4399">
                  <a:solidFill>
                    <a:srgbClr val="000000">
                      <a:alpha val="75686"/>
                    </a:srgbClr>
                  </a:solidFill>
                  <a:latin typeface="Roboto Condensed"/>
                </a:rPr>
                <a:t>đội về 3 + 1 điểm, đội về cuối không cộng điểm</a:t>
              </a:r>
            </a:p>
            <a:p>
              <a:pPr algn="l">
                <a:lnSpc>
                  <a:spcPts val="6159"/>
                </a:lnSpc>
              </a:pPr>
              <a:endParaRPr lang="en-US" sz="4399">
                <a:solidFill>
                  <a:srgbClr val="000000">
                    <a:alpha val="75686"/>
                  </a:srgbClr>
                </a:solidFill>
                <a:latin typeface="Roboto Condensed"/>
              </a:endParaRPr>
            </a:p>
          </p:txBody>
        </p:sp>
      </p:grpSp>
      <p:sp>
        <p:nvSpPr>
          <p:cNvPr id="7" name="Freeform 7"/>
          <p:cNvSpPr/>
          <p:nvPr/>
        </p:nvSpPr>
        <p:spPr>
          <a:xfrm flipH="1">
            <a:off x="8230788" y="4934324"/>
            <a:ext cx="10794099" cy="6404051"/>
          </a:xfrm>
          <a:custGeom>
            <a:avLst/>
            <a:gdLst/>
            <a:ahLst/>
            <a:cxnLst/>
            <a:rect l="l" t="t" r="r" b="b"/>
            <a:pathLst>
              <a:path w="10794099" h="6404051">
                <a:moveTo>
                  <a:pt x="10794099" y="0"/>
                </a:moveTo>
                <a:lnTo>
                  <a:pt x="0" y="0"/>
                </a:lnTo>
                <a:lnTo>
                  <a:pt x="0" y="6404050"/>
                </a:lnTo>
                <a:lnTo>
                  <a:pt x="10794099" y="6404050"/>
                </a:lnTo>
                <a:lnTo>
                  <a:pt x="10794099" y="0"/>
                </a:lnTo>
                <a:close/>
              </a:path>
            </a:pathLst>
          </a:custGeom>
          <a:blipFill>
            <a:blip r:embed="rId3"/>
            <a:stretch>
              <a:fillRect l="-1688" r="-1688"/>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7054" r="-27054"/>
            </a:stretch>
          </a:blipFill>
        </p:spPr>
      </p:sp>
      <p:sp>
        <p:nvSpPr>
          <p:cNvPr id="3" name="TextBox 3"/>
          <p:cNvSpPr txBox="1"/>
          <p:nvPr/>
        </p:nvSpPr>
        <p:spPr>
          <a:xfrm>
            <a:off x="5581164" y="1267835"/>
            <a:ext cx="7125671" cy="1029431"/>
          </a:xfrm>
          <a:prstGeom prst="rect">
            <a:avLst/>
          </a:prstGeom>
        </p:spPr>
        <p:txBody>
          <a:bodyPr lIns="0" tIns="0" rIns="0" bIns="0" rtlCol="0" anchor="t">
            <a:spAutoFit/>
          </a:bodyPr>
          <a:lstStyle/>
          <a:p>
            <a:pPr algn="ctr">
              <a:lnSpc>
                <a:spcPts val="8360"/>
              </a:lnSpc>
            </a:pPr>
            <a:r>
              <a:rPr lang="en-US" sz="5972">
                <a:solidFill>
                  <a:srgbClr val="AF872D"/>
                </a:solidFill>
                <a:latin typeface="Roboto Condensed Bold"/>
              </a:rPr>
              <a:t>Câu hỏi thảo luận nhóm</a:t>
            </a:r>
          </a:p>
        </p:txBody>
      </p:sp>
      <p:grpSp>
        <p:nvGrpSpPr>
          <p:cNvPr id="4" name="Group 4"/>
          <p:cNvGrpSpPr/>
          <p:nvPr/>
        </p:nvGrpSpPr>
        <p:grpSpPr>
          <a:xfrm>
            <a:off x="1552947" y="2297266"/>
            <a:ext cx="15182106" cy="4968515"/>
            <a:chOff x="0" y="0"/>
            <a:chExt cx="3998579" cy="1308580"/>
          </a:xfrm>
        </p:grpSpPr>
        <p:sp>
          <p:nvSpPr>
            <p:cNvPr id="5" name="Freeform 5"/>
            <p:cNvSpPr/>
            <p:nvPr/>
          </p:nvSpPr>
          <p:spPr>
            <a:xfrm>
              <a:off x="0" y="0"/>
              <a:ext cx="3998579" cy="1308580"/>
            </a:xfrm>
            <a:custGeom>
              <a:avLst/>
              <a:gdLst/>
              <a:ahLst/>
              <a:cxnLst/>
              <a:rect l="l" t="t" r="r" b="b"/>
              <a:pathLst>
                <a:path w="3998579" h="1308580">
                  <a:moveTo>
                    <a:pt x="15298" y="0"/>
                  </a:moveTo>
                  <a:lnTo>
                    <a:pt x="3983281" y="0"/>
                  </a:lnTo>
                  <a:cubicBezTo>
                    <a:pt x="3991730" y="0"/>
                    <a:pt x="3998579" y="6849"/>
                    <a:pt x="3998579" y="15298"/>
                  </a:cubicBezTo>
                  <a:lnTo>
                    <a:pt x="3998579" y="1293282"/>
                  </a:lnTo>
                  <a:cubicBezTo>
                    <a:pt x="3998579" y="1297339"/>
                    <a:pt x="3996967" y="1301230"/>
                    <a:pt x="3994098" y="1304099"/>
                  </a:cubicBezTo>
                  <a:cubicBezTo>
                    <a:pt x="3991230" y="1306968"/>
                    <a:pt x="3987338" y="1308580"/>
                    <a:pt x="3983281" y="1308580"/>
                  </a:cubicBezTo>
                  <a:lnTo>
                    <a:pt x="15298" y="1308580"/>
                  </a:lnTo>
                  <a:cubicBezTo>
                    <a:pt x="11241" y="1308580"/>
                    <a:pt x="7350" y="1306968"/>
                    <a:pt x="4481" y="1304099"/>
                  </a:cubicBezTo>
                  <a:cubicBezTo>
                    <a:pt x="1612" y="1301230"/>
                    <a:pt x="0" y="1297339"/>
                    <a:pt x="0" y="1293282"/>
                  </a:cubicBezTo>
                  <a:lnTo>
                    <a:pt x="0" y="15298"/>
                  </a:lnTo>
                  <a:cubicBezTo>
                    <a:pt x="0" y="11241"/>
                    <a:pt x="1612" y="7350"/>
                    <a:pt x="4481" y="4481"/>
                  </a:cubicBezTo>
                  <a:cubicBezTo>
                    <a:pt x="7350" y="1612"/>
                    <a:pt x="11241" y="0"/>
                    <a:pt x="15298" y="0"/>
                  </a:cubicBezTo>
                  <a:close/>
                </a:path>
              </a:pathLst>
            </a:custGeom>
            <a:solidFill>
              <a:srgbClr val="F2E2BB">
                <a:alpha val="75686"/>
              </a:srgbClr>
            </a:solidFill>
            <a:ln w="38100" cap="rnd">
              <a:solidFill>
                <a:srgbClr val="AF872D">
                  <a:alpha val="75686"/>
                </a:srgbClr>
              </a:solidFill>
              <a:prstDash val="solid"/>
              <a:round/>
            </a:ln>
          </p:spPr>
        </p:sp>
        <p:sp>
          <p:nvSpPr>
            <p:cNvPr id="6" name="TextBox 6"/>
            <p:cNvSpPr txBox="1"/>
            <p:nvPr/>
          </p:nvSpPr>
          <p:spPr>
            <a:xfrm>
              <a:off x="0" y="-95250"/>
              <a:ext cx="3998579" cy="1403830"/>
            </a:xfrm>
            <a:prstGeom prst="rect">
              <a:avLst/>
            </a:prstGeom>
          </p:spPr>
          <p:txBody>
            <a:bodyPr lIns="50800" tIns="50800" rIns="50800" bIns="50800" rtlCol="0" anchor="ctr"/>
            <a:lstStyle/>
            <a:p>
              <a:pPr algn="just">
                <a:lnSpc>
                  <a:spcPts val="6299"/>
                </a:lnSpc>
              </a:pPr>
              <a:r>
                <a:rPr lang="en-US" sz="4499">
                  <a:solidFill>
                    <a:srgbClr val="464941">
                      <a:alpha val="75686"/>
                    </a:srgbClr>
                  </a:solidFill>
                  <a:latin typeface="Roboto Condensed Bold"/>
                </a:rPr>
                <a:t>Câu 1.</a:t>
              </a:r>
              <a:r>
                <a:rPr lang="en-US" sz="4499">
                  <a:solidFill>
                    <a:srgbClr val="464941">
                      <a:alpha val="75686"/>
                    </a:srgbClr>
                  </a:solidFill>
                  <a:latin typeface="Roboto Condensed"/>
                </a:rPr>
                <a:t> Nêu lợi ích, mặt tích cực của việc phát huy tinh thần nghĩa hiệp trong đời sống ngày nay.</a:t>
              </a:r>
            </a:p>
            <a:p>
              <a:pPr algn="just">
                <a:lnSpc>
                  <a:spcPts val="6299"/>
                </a:lnSpc>
              </a:pPr>
              <a:r>
                <a:rPr lang="en-US" sz="4499">
                  <a:solidFill>
                    <a:srgbClr val="464941">
                      <a:alpha val="75686"/>
                    </a:srgbClr>
                  </a:solidFill>
                  <a:latin typeface="Roboto Condensed Bold"/>
                </a:rPr>
                <a:t>Câu 2</a:t>
              </a:r>
              <a:r>
                <a:rPr lang="en-US" sz="4499">
                  <a:solidFill>
                    <a:srgbClr val="464941">
                      <a:alpha val="75686"/>
                    </a:srgbClr>
                  </a:solidFill>
                  <a:latin typeface="Roboto Condensed"/>
                </a:rPr>
                <a:t>. Nêu những khó khăn, trở ngại khiến con người không muốn làm Lục Viên Tiên giúp đỡ người khác.</a:t>
              </a:r>
            </a:p>
            <a:p>
              <a:pPr algn="just">
                <a:lnSpc>
                  <a:spcPts val="6299"/>
                </a:lnSpc>
              </a:pPr>
              <a:r>
                <a:rPr lang="en-US" sz="4499">
                  <a:solidFill>
                    <a:srgbClr val="464941">
                      <a:alpha val="75686"/>
                    </a:srgbClr>
                  </a:solidFill>
                  <a:latin typeface="Roboto Condensed Bold"/>
                </a:rPr>
                <a:t>Câu 3</a:t>
              </a:r>
              <a:r>
                <a:rPr lang="en-US" sz="4499">
                  <a:solidFill>
                    <a:srgbClr val="464941">
                      <a:alpha val="75686"/>
                    </a:srgbClr>
                  </a:solidFill>
                  <a:latin typeface="Roboto Condensed"/>
                </a:rPr>
                <a:t>. Đề xuất giải pháp để phát huy tinh thần Lục Vân Tiên trong đời sống ngày nay.</a:t>
              </a:r>
            </a:p>
          </p:txBody>
        </p:sp>
      </p:grpSp>
      <p:sp>
        <p:nvSpPr>
          <p:cNvPr id="7" name="Freeform 7"/>
          <p:cNvSpPr/>
          <p:nvPr/>
        </p:nvSpPr>
        <p:spPr>
          <a:xfrm flipH="1">
            <a:off x="9144000" y="5476125"/>
            <a:ext cx="9880887" cy="5862250"/>
          </a:xfrm>
          <a:custGeom>
            <a:avLst/>
            <a:gdLst/>
            <a:ahLst/>
            <a:cxnLst/>
            <a:rect l="l" t="t" r="r" b="b"/>
            <a:pathLst>
              <a:path w="9880887" h="5862250">
                <a:moveTo>
                  <a:pt x="9880887" y="0"/>
                </a:moveTo>
                <a:lnTo>
                  <a:pt x="0" y="0"/>
                </a:lnTo>
                <a:lnTo>
                  <a:pt x="0" y="5862249"/>
                </a:lnTo>
                <a:lnTo>
                  <a:pt x="9880887" y="5862249"/>
                </a:lnTo>
                <a:lnTo>
                  <a:pt x="9880887" y="0"/>
                </a:lnTo>
                <a:close/>
              </a:path>
            </a:pathLst>
          </a:custGeom>
          <a:blipFill>
            <a:blip r:embed="rId3"/>
            <a:stretch>
              <a:fillRect l="-1688" r="-1688"/>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DBEDEF"/>
        </a:solidFill>
        <a:effectLst/>
      </p:bgPr>
    </p:bg>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2">
              <a:alphaModFix amt="72000"/>
            </a:blip>
            <a:stretch>
              <a:fillRect/>
            </a:stretch>
          </a:blipFill>
        </p:spPr>
      </p:sp>
      <p:grpSp>
        <p:nvGrpSpPr>
          <p:cNvPr id="3" name="Group 3"/>
          <p:cNvGrpSpPr/>
          <p:nvPr/>
        </p:nvGrpSpPr>
        <p:grpSpPr>
          <a:xfrm>
            <a:off x="4708777" y="1806229"/>
            <a:ext cx="11732728" cy="1709351"/>
            <a:chOff x="0" y="0"/>
            <a:chExt cx="3090101" cy="450199"/>
          </a:xfrm>
        </p:grpSpPr>
        <p:sp>
          <p:nvSpPr>
            <p:cNvPr id="4" name="Freeform 4"/>
            <p:cNvSpPr/>
            <p:nvPr/>
          </p:nvSpPr>
          <p:spPr>
            <a:xfrm>
              <a:off x="0" y="0"/>
              <a:ext cx="3090101" cy="450199"/>
            </a:xfrm>
            <a:custGeom>
              <a:avLst/>
              <a:gdLst/>
              <a:ahLst/>
              <a:cxnLst/>
              <a:rect l="l" t="t" r="r" b="b"/>
              <a:pathLst>
                <a:path w="3090101" h="450199">
                  <a:moveTo>
                    <a:pt x="33653" y="0"/>
                  </a:moveTo>
                  <a:lnTo>
                    <a:pt x="3056449" y="0"/>
                  </a:lnTo>
                  <a:cubicBezTo>
                    <a:pt x="3065374" y="0"/>
                    <a:pt x="3073933" y="3546"/>
                    <a:pt x="3080245" y="9857"/>
                  </a:cubicBezTo>
                  <a:cubicBezTo>
                    <a:pt x="3086556" y="16168"/>
                    <a:pt x="3090101" y="24727"/>
                    <a:pt x="3090101" y="33653"/>
                  </a:cubicBezTo>
                  <a:lnTo>
                    <a:pt x="3090101" y="416547"/>
                  </a:lnTo>
                  <a:cubicBezTo>
                    <a:pt x="3090101" y="435133"/>
                    <a:pt x="3075034" y="450199"/>
                    <a:pt x="3056449" y="450199"/>
                  </a:cubicBezTo>
                  <a:lnTo>
                    <a:pt x="33653" y="450199"/>
                  </a:lnTo>
                  <a:cubicBezTo>
                    <a:pt x="24727" y="450199"/>
                    <a:pt x="16168" y="446654"/>
                    <a:pt x="9857" y="440343"/>
                  </a:cubicBezTo>
                  <a:cubicBezTo>
                    <a:pt x="3546" y="434032"/>
                    <a:pt x="0" y="425472"/>
                    <a:pt x="0" y="416547"/>
                  </a:cubicBezTo>
                  <a:lnTo>
                    <a:pt x="0" y="33653"/>
                  </a:lnTo>
                  <a:cubicBezTo>
                    <a:pt x="0" y="15067"/>
                    <a:pt x="15067" y="0"/>
                    <a:pt x="33653" y="0"/>
                  </a:cubicBezTo>
                  <a:close/>
                </a:path>
              </a:pathLst>
            </a:custGeom>
            <a:solidFill>
              <a:srgbClr val="B2D0D4"/>
            </a:solidFill>
          </p:spPr>
        </p:sp>
        <p:sp>
          <p:nvSpPr>
            <p:cNvPr id="5" name="TextBox 5"/>
            <p:cNvSpPr txBox="1"/>
            <p:nvPr/>
          </p:nvSpPr>
          <p:spPr>
            <a:xfrm>
              <a:off x="0" y="-95250"/>
              <a:ext cx="3090101" cy="545449"/>
            </a:xfrm>
            <a:prstGeom prst="rect">
              <a:avLst/>
            </a:prstGeom>
          </p:spPr>
          <p:txBody>
            <a:bodyPr lIns="50800" tIns="50800" rIns="50800" bIns="50800" rtlCol="0" anchor="ctr"/>
            <a:lstStyle/>
            <a:p>
              <a:pPr algn="ctr">
                <a:lnSpc>
                  <a:spcPts val="6160"/>
                </a:lnSpc>
              </a:pPr>
              <a:r>
                <a:rPr lang="en-US" sz="4400">
                  <a:solidFill>
                    <a:srgbClr val="705313"/>
                  </a:solidFill>
                  <a:latin typeface="Roboto Condensed Bold"/>
                </a:rPr>
                <a:t>Câu 1.</a:t>
              </a:r>
              <a:r>
                <a:rPr lang="en-US" sz="4400">
                  <a:solidFill>
                    <a:srgbClr val="705313"/>
                  </a:solidFill>
                  <a:latin typeface="Roboto Condensed"/>
                </a:rPr>
                <a:t> Nêu lợi ích, mặt tích cực của việc phát huy tinh thần nghĩa hiệp trong đời sống ngày nay.</a:t>
              </a:r>
            </a:p>
          </p:txBody>
        </p:sp>
      </p:grpSp>
      <p:grpSp>
        <p:nvGrpSpPr>
          <p:cNvPr id="6" name="Group 6"/>
          <p:cNvGrpSpPr/>
          <p:nvPr/>
        </p:nvGrpSpPr>
        <p:grpSpPr>
          <a:xfrm>
            <a:off x="1652807" y="4272537"/>
            <a:ext cx="16230600" cy="5118100"/>
            <a:chOff x="0" y="0"/>
            <a:chExt cx="4274726" cy="1347977"/>
          </a:xfrm>
        </p:grpSpPr>
        <p:sp>
          <p:nvSpPr>
            <p:cNvPr id="7" name="Freeform 7"/>
            <p:cNvSpPr/>
            <p:nvPr/>
          </p:nvSpPr>
          <p:spPr>
            <a:xfrm>
              <a:off x="0" y="0"/>
              <a:ext cx="4274726" cy="1347977"/>
            </a:xfrm>
            <a:custGeom>
              <a:avLst/>
              <a:gdLst/>
              <a:ahLst/>
              <a:cxnLst/>
              <a:rect l="l" t="t" r="r" b="b"/>
              <a:pathLst>
                <a:path w="4274726" h="1347977">
                  <a:moveTo>
                    <a:pt x="24327" y="0"/>
                  </a:moveTo>
                  <a:lnTo>
                    <a:pt x="4250399" y="0"/>
                  </a:lnTo>
                  <a:cubicBezTo>
                    <a:pt x="4263834" y="0"/>
                    <a:pt x="4274726" y="10891"/>
                    <a:pt x="4274726" y="24327"/>
                  </a:cubicBezTo>
                  <a:lnTo>
                    <a:pt x="4274726" y="1323650"/>
                  </a:lnTo>
                  <a:cubicBezTo>
                    <a:pt x="4274726" y="1330102"/>
                    <a:pt x="4272163" y="1336290"/>
                    <a:pt x="4267601" y="1340852"/>
                  </a:cubicBezTo>
                  <a:cubicBezTo>
                    <a:pt x="4263039" y="1345414"/>
                    <a:pt x="4256851" y="1347977"/>
                    <a:pt x="4250399" y="1347977"/>
                  </a:cubicBezTo>
                  <a:lnTo>
                    <a:pt x="24327" y="1347977"/>
                  </a:lnTo>
                  <a:cubicBezTo>
                    <a:pt x="10891" y="1347977"/>
                    <a:pt x="0" y="1337085"/>
                    <a:pt x="0" y="1323650"/>
                  </a:cubicBezTo>
                  <a:lnTo>
                    <a:pt x="0" y="24327"/>
                  </a:lnTo>
                  <a:cubicBezTo>
                    <a:pt x="0" y="10891"/>
                    <a:pt x="10891" y="0"/>
                    <a:pt x="24327" y="0"/>
                  </a:cubicBezTo>
                  <a:close/>
                </a:path>
              </a:pathLst>
            </a:custGeom>
            <a:solidFill>
              <a:srgbClr val="FFFFFF">
                <a:alpha val="43922"/>
              </a:srgbClr>
            </a:solidFill>
          </p:spPr>
        </p:sp>
        <p:sp>
          <p:nvSpPr>
            <p:cNvPr id="8" name="TextBox 8"/>
            <p:cNvSpPr txBox="1"/>
            <p:nvPr/>
          </p:nvSpPr>
          <p:spPr>
            <a:xfrm>
              <a:off x="0" y="-38100"/>
              <a:ext cx="4274726" cy="1386077"/>
            </a:xfrm>
            <a:prstGeom prst="rect">
              <a:avLst/>
            </a:prstGeom>
          </p:spPr>
          <p:txBody>
            <a:bodyPr lIns="50800" tIns="50800" rIns="50800" bIns="50800" rtlCol="0" anchor="ctr"/>
            <a:lstStyle/>
            <a:p>
              <a:pPr algn="ctr">
                <a:lnSpc>
                  <a:spcPts val="2659"/>
                </a:lnSpc>
              </a:pPr>
              <a:endParaRPr/>
            </a:p>
          </p:txBody>
        </p:sp>
      </p:grpSp>
      <p:sp>
        <p:nvSpPr>
          <p:cNvPr id="9" name="TextBox 9"/>
          <p:cNvSpPr txBox="1"/>
          <p:nvPr/>
        </p:nvSpPr>
        <p:spPr>
          <a:xfrm>
            <a:off x="1839281" y="4849887"/>
            <a:ext cx="16202585" cy="4212484"/>
          </a:xfrm>
          <a:prstGeom prst="rect">
            <a:avLst/>
          </a:prstGeom>
        </p:spPr>
        <p:txBody>
          <a:bodyPr lIns="0" tIns="0" rIns="0" bIns="0" rtlCol="0" anchor="t">
            <a:spAutoFit/>
          </a:bodyPr>
          <a:lstStyle/>
          <a:p>
            <a:pPr marL="1031827" lvl="1" indent="-515913" algn="l">
              <a:lnSpc>
                <a:spcPts val="6690"/>
              </a:lnSpc>
              <a:buFont typeface="Arial"/>
              <a:buChar char="•"/>
            </a:pPr>
            <a:r>
              <a:rPr lang="en-US" sz="4779">
                <a:solidFill>
                  <a:srgbClr val="705D34"/>
                </a:solidFill>
                <a:latin typeface="Roboto Condensed"/>
              </a:rPr>
              <a:t>Phát huy sức mạnh của sự sẻ chia, đồng cảm</a:t>
            </a:r>
          </a:p>
          <a:p>
            <a:pPr marL="1031827" lvl="1" indent="-515913" algn="l">
              <a:lnSpc>
                <a:spcPts val="6690"/>
              </a:lnSpc>
              <a:buFont typeface="Arial"/>
              <a:buChar char="•"/>
            </a:pPr>
            <a:r>
              <a:rPr lang="en-US" sz="4779">
                <a:solidFill>
                  <a:srgbClr val="705D34"/>
                </a:solidFill>
                <a:latin typeface="Roboto Condensed"/>
              </a:rPr>
              <a:t>Giảm bớt tội phạm, tệ nạn xã hội</a:t>
            </a:r>
          </a:p>
          <a:p>
            <a:pPr marL="1031827" lvl="1" indent="-515913" algn="l">
              <a:lnSpc>
                <a:spcPts val="6690"/>
              </a:lnSpc>
              <a:buFont typeface="Arial"/>
              <a:buChar char="•"/>
            </a:pPr>
            <a:r>
              <a:rPr lang="en-US" sz="4779">
                <a:solidFill>
                  <a:srgbClr val="705D34"/>
                </a:solidFill>
                <a:latin typeface="Roboto Condensed"/>
              </a:rPr>
              <a:t>Mang lại niềm tin về những điều tốt đẹp trong cuộc sống</a:t>
            </a:r>
          </a:p>
          <a:p>
            <a:pPr marL="1031827" lvl="1" indent="-515913" algn="l">
              <a:lnSpc>
                <a:spcPts val="6690"/>
              </a:lnSpc>
              <a:buFont typeface="Arial"/>
              <a:buChar char="•"/>
            </a:pPr>
            <a:r>
              <a:rPr lang="en-US" sz="4779">
                <a:solidFill>
                  <a:srgbClr val="705D34"/>
                </a:solidFill>
                <a:latin typeface="Roboto Condensed"/>
              </a:rPr>
              <a:t>Xây dựng mối quan hệ tích cực giữa người – người trong một cộng đồng</a:t>
            </a:r>
          </a:p>
        </p:txBody>
      </p:sp>
      <p:sp>
        <p:nvSpPr>
          <p:cNvPr id="10" name="Freeform 10"/>
          <p:cNvSpPr/>
          <p:nvPr/>
        </p:nvSpPr>
        <p:spPr>
          <a:xfrm>
            <a:off x="0" y="0"/>
            <a:ext cx="4367232" cy="10517096"/>
          </a:xfrm>
          <a:custGeom>
            <a:avLst/>
            <a:gdLst/>
            <a:ahLst/>
            <a:cxnLst/>
            <a:rect l="l" t="t" r="r" b="b"/>
            <a:pathLst>
              <a:path w="4367232" h="10517096">
                <a:moveTo>
                  <a:pt x="0" y="0"/>
                </a:moveTo>
                <a:lnTo>
                  <a:pt x="4367232" y="0"/>
                </a:lnTo>
                <a:lnTo>
                  <a:pt x="4367232" y="10517096"/>
                </a:lnTo>
                <a:lnTo>
                  <a:pt x="0" y="10517096"/>
                </a:lnTo>
                <a:lnTo>
                  <a:pt x="0" y="0"/>
                </a:lnTo>
                <a:close/>
              </a:path>
            </a:pathLst>
          </a:custGeom>
          <a:blipFill>
            <a:blip r:embed="rId3">
              <a:alphaModFix amt="80000"/>
            </a:blip>
            <a:stretch>
              <a:fillRect l="-1124" r="-1124"/>
            </a:stretch>
          </a:blipFill>
        </p:spPr>
      </p:sp>
      <p:sp>
        <p:nvSpPr>
          <p:cNvPr id="11" name="Freeform 11"/>
          <p:cNvSpPr/>
          <p:nvPr/>
        </p:nvSpPr>
        <p:spPr>
          <a:xfrm>
            <a:off x="15621160" y="0"/>
            <a:ext cx="3063700" cy="2264113"/>
          </a:xfrm>
          <a:custGeom>
            <a:avLst/>
            <a:gdLst/>
            <a:ahLst/>
            <a:cxnLst/>
            <a:rect l="l" t="t" r="r" b="b"/>
            <a:pathLst>
              <a:path w="3063700" h="2264113">
                <a:moveTo>
                  <a:pt x="0" y="0"/>
                </a:moveTo>
                <a:lnTo>
                  <a:pt x="3063700" y="0"/>
                </a:lnTo>
                <a:lnTo>
                  <a:pt x="3063700" y="2264113"/>
                </a:lnTo>
                <a:lnTo>
                  <a:pt x="0" y="2264113"/>
                </a:lnTo>
                <a:lnTo>
                  <a:pt x="0" y="0"/>
                </a:lnTo>
                <a:close/>
              </a:path>
            </a:pathLst>
          </a:custGeom>
          <a:blipFill>
            <a:blip r:embed="rId4"/>
            <a:stretch>
              <a:fillRect l="-5589" t="-15144" b="-27734"/>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DBEDEF"/>
        </a:solidFill>
        <a:effectLst/>
      </p:bgPr>
    </p:bg>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2">
              <a:alphaModFix amt="72000"/>
            </a:blip>
            <a:stretch>
              <a:fillRect/>
            </a:stretch>
          </a:blipFill>
        </p:spPr>
      </p:sp>
      <p:grpSp>
        <p:nvGrpSpPr>
          <p:cNvPr id="3" name="Group 3"/>
          <p:cNvGrpSpPr/>
          <p:nvPr/>
        </p:nvGrpSpPr>
        <p:grpSpPr>
          <a:xfrm>
            <a:off x="4057009" y="2292541"/>
            <a:ext cx="13239192" cy="1769730"/>
            <a:chOff x="0" y="0"/>
            <a:chExt cx="3486865" cy="466102"/>
          </a:xfrm>
        </p:grpSpPr>
        <p:sp>
          <p:nvSpPr>
            <p:cNvPr id="4" name="Freeform 4"/>
            <p:cNvSpPr/>
            <p:nvPr/>
          </p:nvSpPr>
          <p:spPr>
            <a:xfrm>
              <a:off x="0" y="0"/>
              <a:ext cx="3486865" cy="466102"/>
            </a:xfrm>
            <a:custGeom>
              <a:avLst/>
              <a:gdLst/>
              <a:ahLst/>
              <a:cxnLst/>
              <a:rect l="l" t="t" r="r" b="b"/>
              <a:pathLst>
                <a:path w="3486865" h="466102">
                  <a:moveTo>
                    <a:pt x="29823" y="0"/>
                  </a:moveTo>
                  <a:lnTo>
                    <a:pt x="3457042" y="0"/>
                  </a:lnTo>
                  <a:cubicBezTo>
                    <a:pt x="3473513" y="0"/>
                    <a:pt x="3486865" y="13352"/>
                    <a:pt x="3486865" y="29823"/>
                  </a:cubicBezTo>
                  <a:lnTo>
                    <a:pt x="3486865" y="436278"/>
                  </a:lnTo>
                  <a:cubicBezTo>
                    <a:pt x="3486865" y="452749"/>
                    <a:pt x="3473513" y="466102"/>
                    <a:pt x="3457042" y="466102"/>
                  </a:cubicBezTo>
                  <a:lnTo>
                    <a:pt x="29823" y="466102"/>
                  </a:lnTo>
                  <a:cubicBezTo>
                    <a:pt x="13352" y="466102"/>
                    <a:pt x="0" y="452749"/>
                    <a:pt x="0" y="436278"/>
                  </a:cubicBezTo>
                  <a:lnTo>
                    <a:pt x="0" y="29823"/>
                  </a:lnTo>
                  <a:cubicBezTo>
                    <a:pt x="0" y="13352"/>
                    <a:pt x="13352" y="0"/>
                    <a:pt x="29823" y="0"/>
                  </a:cubicBezTo>
                  <a:close/>
                </a:path>
              </a:pathLst>
            </a:custGeom>
            <a:solidFill>
              <a:srgbClr val="B2D0D4"/>
            </a:solidFill>
          </p:spPr>
        </p:sp>
        <p:sp>
          <p:nvSpPr>
            <p:cNvPr id="5" name="TextBox 5"/>
            <p:cNvSpPr txBox="1"/>
            <p:nvPr/>
          </p:nvSpPr>
          <p:spPr>
            <a:xfrm>
              <a:off x="0" y="-95250"/>
              <a:ext cx="3486865" cy="561352"/>
            </a:xfrm>
            <a:prstGeom prst="rect">
              <a:avLst/>
            </a:prstGeom>
          </p:spPr>
          <p:txBody>
            <a:bodyPr lIns="50800" tIns="50800" rIns="50800" bIns="50800" rtlCol="0" anchor="ctr"/>
            <a:lstStyle/>
            <a:p>
              <a:pPr algn="ctr">
                <a:lnSpc>
                  <a:spcPts val="6439"/>
                </a:lnSpc>
              </a:pPr>
              <a:r>
                <a:rPr lang="en-US" sz="4599">
                  <a:solidFill>
                    <a:srgbClr val="705313"/>
                  </a:solidFill>
                  <a:latin typeface="Roboto Condensed Bold"/>
                </a:rPr>
                <a:t>Câu 2. </a:t>
              </a:r>
              <a:r>
                <a:rPr lang="en-US" sz="4599">
                  <a:solidFill>
                    <a:srgbClr val="705313"/>
                  </a:solidFill>
                  <a:latin typeface="Roboto Condensed"/>
                </a:rPr>
                <a:t>Nêu những khó khăn, trở ngại khiến con người không muốn làm Lục Vân Tiên giúp đỡ người khác.</a:t>
              </a:r>
            </a:p>
          </p:txBody>
        </p:sp>
      </p:grpSp>
      <p:grpSp>
        <p:nvGrpSpPr>
          <p:cNvPr id="6" name="Group 6"/>
          <p:cNvGrpSpPr/>
          <p:nvPr/>
        </p:nvGrpSpPr>
        <p:grpSpPr>
          <a:xfrm>
            <a:off x="2057400" y="4472258"/>
            <a:ext cx="15714098" cy="5094110"/>
            <a:chOff x="0" y="0"/>
            <a:chExt cx="4138692" cy="1341659"/>
          </a:xfrm>
        </p:grpSpPr>
        <p:sp>
          <p:nvSpPr>
            <p:cNvPr id="7" name="Freeform 7"/>
            <p:cNvSpPr/>
            <p:nvPr/>
          </p:nvSpPr>
          <p:spPr>
            <a:xfrm>
              <a:off x="0" y="0"/>
              <a:ext cx="4138692" cy="1341659"/>
            </a:xfrm>
            <a:custGeom>
              <a:avLst/>
              <a:gdLst/>
              <a:ahLst/>
              <a:cxnLst/>
              <a:rect l="l" t="t" r="r" b="b"/>
              <a:pathLst>
                <a:path w="4138692" h="1341659">
                  <a:moveTo>
                    <a:pt x="25126" y="0"/>
                  </a:moveTo>
                  <a:lnTo>
                    <a:pt x="4113566" y="0"/>
                  </a:lnTo>
                  <a:cubicBezTo>
                    <a:pt x="4127443" y="0"/>
                    <a:pt x="4138692" y="11249"/>
                    <a:pt x="4138692" y="25126"/>
                  </a:cubicBezTo>
                  <a:lnTo>
                    <a:pt x="4138692" y="1316532"/>
                  </a:lnTo>
                  <a:cubicBezTo>
                    <a:pt x="4138692" y="1330409"/>
                    <a:pt x="4127443" y="1341659"/>
                    <a:pt x="4113566" y="1341659"/>
                  </a:cubicBezTo>
                  <a:lnTo>
                    <a:pt x="25126" y="1341659"/>
                  </a:lnTo>
                  <a:cubicBezTo>
                    <a:pt x="11249" y="1341659"/>
                    <a:pt x="0" y="1330409"/>
                    <a:pt x="0" y="1316532"/>
                  </a:cubicBezTo>
                  <a:lnTo>
                    <a:pt x="0" y="25126"/>
                  </a:lnTo>
                  <a:cubicBezTo>
                    <a:pt x="0" y="11249"/>
                    <a:pt x="11249" y="0"/>
                    <a:pt x="25126" y="0"/>
                  </a:cubicBezTo>
                  <a:close/>
                </a:path>
              </a:pathLst>
            </a:custGeom>
            <a:solidFill>
              <a:srgbClr val="FFFFFF">
                <a:alpha val="43922"/>
              </a:srgbClr>
            </a:solidFill>
          </p:spPr>
        </p:sp>
        <p:sp>
          <p:nvSpPr>
            <p:cNvPr id="8" name="TextBox 8"/>
            <p:cNvSpPr txBox="1"/>
            <p:nvPr/>
          </p:nvSpPr>
          <p:spPr>
            <a:xfrm>
              <a:off x="0" y="-38100"/>
              <a:ext cx="4138692" cy="1379759"/>
            </a:xfrm>
            <a:prstGeom prst="rect">
              <a:avLst/>
            </a:prstGeom>
          </p:spPr>
          <p:txBody>
            <a:bodyPr lIns="50800" tIns="50800" rIns="50800" bIns="50800" rtlCol="0" anchor="ctr"/>
            <a:lstStyle/>
            <a:p>
              <a:pPr algn="ctr">
                <a:lnSpc>
                  <a:spcPts val="2659"/>
                </a:lnSpc>
              </a:pPr>
              <a:endParaRPr/>
            </a:p>
          </p:txBody>
        </p:sp>
      </p:grpSp>
      <p:sp>
        <p:nvSpPr>
          <p:cNvPr id="9" name="TextBox 9"/>
          <p:cNvSpPr txBox="1"/>
          <p:nvPr/>
        </p:nvSpPr>
        <p:spPr>
          <a:xfrm>
            <a:off x="2057400" y="5231236"/>
            <a:ext cx="15238801" cy="4027064"/>
          </a:xfrm>
          <a:prstGeom prst="rect">
            <a:avLst/>
          </a:prstGeom>
        </p:spPr>
        <p:txBody>
          <a:bodyPr lIns="0" tIns="0" rIns="0" bIns="0" rtlCol="0" anchor="t">
            <a:spAutoFit/>
          </a:bodyPr>
          <a:lstStyle/>
          <a:p>
            <a:pPr marL="988648" lvl="1" indent="-494324" algn="l">
              <a:lnSpc>
                <a:spcPts val="6410"/>
              </a:lnSpc>
              <a:buFont typeface="Arial"/>
              <a:buChar char="•"/>
            </a:pPr>
            <a:r>
              <a:rPr lang="en-US" sz="4579">
                <a:solidFill>
                  <a:srgbClr val="705D34"/>
                </a:solidFill>
                <a:latin typeface="Roboto Condensed"/>
              </a:rPr>
              <a:t>Tâm lí sợ hãi (bị trả thù, thiệt thòi quyền lợi cá nhân)</a:t>
            </a:r>
          </a:p>
          <a:p>
            <a:pPr marL="988648" lvl="1" indent="-494324" algn="l">
              <a:lnSpc>
                <a:spcPts val="6410"/>
              </a:lnSpc>
              <a:buFont typeface="Arial"/>
              <a:buChar char="•"/>
            </a:pPr>
            <a:r>
              <a:rPr lang="en-US" sz="4579">
                <a:solidFill>
                  <a:srgbClr val="705D34"/>
                </a:solidFill>
                <a:latin typeface="Roboto Condensed"/>
              </a:rPr>
              <a:t>Tâm lí đám đông (thấy người khác thờ ơ mình cũng thờ ơ)</a:t>
            </a:r>
          </a:p>
          <a:p>
            <a:pPr marL="988648" lvl="1" indent="-494324" algn="l">
              <a:lnSpc>
                <a:spcPts val="6410"/>
              </a:lnSpc>
              <a:buFont typeface="Arial"/>
              <a:buChar char="•"/>
            </a:pPr>
            <a:r>
              <a:rPr lang="en-US" sz="4579">
                <a:solidFill>
                  <a:srgbClr val="705D34"/>
                </a:solidFill>
                <a:latin typeface="Roboto Condensed"/>
              </a:rPr>
              <a:t>Lối sống ích kỉ, vô cảm</a:t>
            </a:r>
          </a:p>
          <a:p>
            <a:pPr marL="988648" lvl="1" indent="-494324" algn="l">
              <a:lnSpc>
                <a:spcPts val="6410"/>
              </a:lnSpc>
              <a:buFont typeface="Arial"/>
              <a:buChar char="•"/>
            </a:pPr>
            <a:r>
              <a:rPr lang="en-US" sz="4579">
                <a:solidFill>
                  <a:srgbClr val="705D34"/>
                </a:solidFill>
                <a:latin typeface="Roboto Condensed"/>
              </a:rPr>
              <a:t>Hình thành “chủ nghĩa tự xử ” - cản trở lớn trong ý thức thượng tôn pháp luật</a:t>
            </a:r>
          </a:p>
        </p:txBody>
      </p:sp>
      <p:sp>
        <p:nvSpPr>
          <p:cNvPr id="10" name="Freeform 10"/>
          <p:cNvSpPr/>
          <p:nvPr/>
        </p:nvSpPr>
        <p:spPr>
          <a:xfrm>
            <a:off x="0" y="0"/>
            <a:ext cx="4367232" cy="10517096"/>
          </a:xfrm>
          <a:custGeom>
            <a:avLst/>
            <a:gdLst/>
            <a:ahLst/>
            <a:cxnLst/>
            <a:rect l="l" t="t" r="r" b="b"/>
            <a:pathLst>
              <a:path w="4367232" h="10517096">
                <a:moveTo>
                  <a:pt x="0" y="0"/>
                </a:moveTo>
                <a:lnTo>
                  <a:pt x="4367232" y="0"/>
                </a:lnTo>
                <a:lnTo>
                  <a:pt x="4367232" y="10517096"/>
                </a:lnTo>
                <a:lnTo>
                  <a:pt x="0" y="10517096"/>
                </a:lnTo>
                <a:lnTo>
                  <a:pt x="0" y="0"/>
                </a:lnTo>
                <a:close/>
              </a:path>
            </a:pathLst>
          </a:custGeom>
          <a:blipFill>
            <a:blip r:embed="rId3">
              <a:alphaModFix amt="80000"/>
            </a:blip>
            <a:stretch>
              <a:fillRect l="-1124" r="-1124"/>
            </a:stretch>
          </a:blipFill>
        </p:spPr>
      </p:sp>
      <p:sp>
        <p:nvSpPr>
          <p:cNvPr id="11" name="Freeform 11"/>
          <p:cNvSpPr/>
          <p:nvPr/>
        </p:nvSpPr>
        <p:spPr>
          <a:xfrm>
            <a:off x="15621160" y="0"/>
            <a:ext cx="3063700" cy="2264113"/>
          </a:xfrm>
          <a:custGeom>
            <a:avLst/>
            <a:gdLst/>
            <a:ahLst/>
            <a:cxnLst/>
            <a:rect l="l" t="t" r="r" b="b"/>
            <a:pathLst>
              <a:path w="3063700" h="2264113">
                <a:moveTo>
                  <a:pt x="0" y="0"/>
                </a:moveTo>
                <a:lnTo>
                  <a:pt x="3063700" y="0"/>
                </a:lnTo>
                <a:lnTo>
                  <a:pt x="3063700" y="2264113"/>
                </a:lnTo>
                <a:lnTo>
                  <a:pt x="0" y="2264113"/>
                </a:lnTo>
                <a:lnTo>
                  <a:pt x="0" y="0"/>
                </a:lnTo>
                <a:close/>
              </a:path>
            </a:pathLst>
          </a:custGeom>
          <a:blipFill>
            <a:blip r:embed="rId4"/>
            <a:stretch>
              <a:fillRect l="-5589" t="-15144" b="-27734"/>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DBEDEF"/>
        </a:solidFill>
        <a:effectLst/>
      </p:bgPr>
    </p:bg>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2">
              <a:alphaModFix amt="72000"/>
            </a:blip>
            <a:stretch>
              <a:fillRect/>
            </a:stretch>
          </a:blipFill>
        </p:spPr>
      </p:sp>
      <p:grpSp>
        <p:nvGrpSpPr>
          <p:cNvPr id="3" name="Group 3"/>
          <p:cNvGrpSpPr/>
          <p:nvPr/>
        </p:nvGrpSpPr>
        <p:grpSpPr>
          <a:xfrm>
            <a:off x="4367232" y="1995760"/>
            <a:ext cx="13351382" cy="1709351"/>
            <a:chOff x="0" y="0"/>
            <a:chExt cx="3516413" cy="450199"/>
          </a:xfrm>
        </p:grpSpPr>
        <p:sp>
          <p:nvSpPr>
            <p:cNvPr id="4" name="Freeform 4"/>
            <p:cNvSpPr/>
            <p:nvPr/>
          </p:nvSpPr>
          <p:spPr>
            <a:xfrm>
              <a:off x="0" y="0"/>
              <a:ext cx="3516413" cy="450199"/>
            </a:xfrm>
            <a:custGeom>
              <a:avLst/>
              <a:gdLst/>
              <a:ahLst/>
              <a:cxnLst/>
              <a:rect l="l" t="t" r="r" b="b"/>
              <a:pathLst>
                <a:path w="3516413" h="450199">
                  <a:moveTo>
                    <a:pt x="29573" y="0"/>
                  </a:moveTo>
                  <a:lnTo>
                    <a:pt x="3486840" y="0"/>
                  </a:lnTo>
                  <a:cubicBezTo>
                    <a:pt x="3503173" y="0"/>
                    <a:pt x="3516413" y="13240"/>
                    <a:pt x="3516413" y="29573"/>
                  </a:cubicBezTo>
                  <a:lnTo>
                    <a:pt x="3516413" y="420627"/>
                  </a:lnTo>
                  <a:cubicBezTo>
                    <a:pt x="3516413" y="436959"/>
                    <a:pt x="3503173" y="450199"/>
                    <a:pt x="3486840" y="450199"/>
                  </a:cubicBezTo>
                  <a:lnTo>
                    <a:pt x="29573" y="450199"/>
                  </a:lnTo>
                  <a:cubicBezTo>
                    <a:pt x="21730" y="450199"/>
                    <a:pt x="14208" y="447084"/>
                    <a:pt x="8662" y="441538"/>
                  </a:cubicBezTo>
                  <a:cubicBezTo>
                    <a:pt x="3116" y="435992"/>
                    <a:pt x="0" y="428470"/>
                    <a:pt x="0" y="420627"/>
                  </a:cubicBezTo>
                  <a:lnTo>
                    <a:pt x="0" y="29573"/>
                  </a:lnTo>
                  <a:cubicBezTo>
                    <a:pt x="0" y="13240"/>
                    <a:pt x="13240" y="0"/>
                    <a:pt x="29573" y="0"/>
                  </a:cubicBezTo>
                  <a:close/>
                </a:path>
              </a:pathLst>
            </a:custGeom>
            <a:solidFill>
              <a:srgbClr val="B2D0D4"/>
            </a:solidFill>
          </p:spPr>
        </p:sp>
        <p:sp>
          <p:nvSpPr>
            <p:cNvPr id="5" name="TextBox 5"/>
            <p:cNvSpPr txBox="1"/>
            <p:nvPr/>
          </p:nvSpPr>
          <p:spPr>
            <a:xfrm>
              <a:off x="0" y="-95250"/>
              <a:ext cx="3516413" cy="545449"/>
            </a:xfrm>
            <a:prstGeom prst="rect">
              <a:avLst/>
            </a:prstGeom>
          </p:spPr>
          <p:txBody>
            <a:bodyPr lIns="50800" tIns="50800" rIns="50800" bIns="50800" rtlCol="0" anchor="ctr"/>
            <a:lstStyle/>
            <a:p>
              <a:pPr algn="ctr">
                <a:lnSpc>
                  <a:spcPts val="6160"/>
                </a:lnSpc>
              </a:pPr>
              <a:r>
                <a:rPr lang="en-US" sz="4400">
                  <a:solidFill>
                    <a:srgbClr val="705313"/>
                  </a:solidFill>
                  <a:latin typeface="Roboto Condensed Bold"/>
                </a:rPr>
                <a:t>Câu 3. </a:t>
              </a:r>
              <a:r>
                <a:rPr lang="en-US" sz="4400">
                  <a:solidFill>
                    <a:srgbClr val="705313"/>
                  </a:solidFill>
                  <a:latin typeface="Roboto Condensed"/>
                </a:rPr>
                <a:t>Đề xuất giải pháp để phát huy tinh thần Lục Vân Tiên trong đời sống ngày nay.</a:t>
              </a:r>
            </a:p>
          </p:txBody>
        </p:sp>
      </p:grpSp>
      <p:grpSp>
        <p:nvGrpSpPr>
          <p:cNvPr id="6" name="Group 6"/>
          <p:cNvGrpSpPr/>
          <p:nvPr/>
        </p:nvGrpSpPr>
        <p:grpSpPr>
          <a:xfrm>
            <a:off x="2661822" y="3765490"/>
            <a:ext cx="15281843" cy="5416924"/>
            <a:chOff x="0" y="0"/>
            <a:chExt cx="4024848" cy="1426679"/>
          </a:xfrm>
        </p:grpSpPr>
        <p:sp>
          <p:nvSpPr>
            <p:cNvPr id="7" name="Freeform 7"/>
            <p:cNvSpPr/>
            <p:nvPr/>
          </p:nvSpPr>
          <p:spPr>
            <a:xfrm>
              <a:off x="0" y="0"/>
              <a:ext cx="4024848" cy="1426679"/>
            </a:xfrm>
            <a:custGeom>
              <a:avLst/>
              <a:gdLst/>
              <a:ahLst/>
              <a:cxnLst/>
              <a:rect l="l" t="t" r="r" b="b"/>
              <a:pathLst>
                <a:path w="4024848" h="1426679">
                  <a:moveTo>
                    <a:pt x="25837" y="0"/>
                  </a:moveTo>
                  <a:lnTo>
                    <a:pt x="3999011" y="0"/>
                  </a:lnTo>
                  <a:cubicBezTo>
                    <a:pt x="4005863" y="0"/>
                    <a:pt x="4012435" y="2722"/>
                    <a:pt x="4017280" y="7568"/>
                  </a:cubicBezTo>
                  <a:cubicBezTo>
                    <a:pt x="4022126" y="12413"/>
                    <a:pt x="4024848" y="18985"/>
                    <a:pt x="4024848" y="25837"/>
                  </a:cubicBezTo>
                  <a:lnTo>
                    <a:pt x="4024848" y="1400842"/>
                  </a:lnTo>
                  <a:cubicBezTo>
                    <a:pt x="4024848" y="1407695"/>
                    <a:pt x="4022126" y="1414267"/>
                    <a:pt x="4017280" y="1419112"/>
                  </a:cubicBezTo>
                  <a:cubicBezTo>
                    <a:pt x="4012435" y="1423957"/>
                    <a:pt x="4005863" y="1426679"/>
                    <a:pt x="3999011" y="1426679"/>
                  </a:cubicBezTo>
                  <a:lnTo>
                    <a:pt x="25837" y="1426679"/>
                  </a:lnTo>
                  <a:cubicBezTo>
                    <a:pt x="11568" y="1426679"/>
                    <a:pt x="0" y="1415112"/>
                    <a:pt x="0" y="1400842"/>
                  </a:cubicBezTo>
                  <a:lnTo>
                    <a:pt x="0" y="25837"/>
                  </a:lnTo>
                  <a:cubicBezTo>
                    <a:pt x="0" y="18985"/>
                    <a:pt x="2722" y="12413"/>
                    <a:pt x="7568" y="7568"/>
                  </a:cubicBezTo>
                  <a:cubicBezTo>
                    <a:pt x="12413" y="2722"/>
                    <a:pt x="18985" y="0"/>
                    <a:pt x="25837" y="0"/>
                  </a:cubicBezTo>
                  <a:close/>
                </a:path>
              </a:pathLst>
            </a:custGeom>
            <a:solidFill>
              <a:srgbClr val="FFFFFF">
                <a:alpha val="43922"/>
              </a:srgbClr>
            </a:solidFill>
          </p:spPr>
        </p:sp>
        <p:sp>
          <p:nvSpPr>
            <p:cNvPr id="8" name="TextBox 8"/>
            <p:cNvSpPr txBox="1"/>
            <p:nvPr/>
          </p:nvSpPr>
          <p:spPr>
            <a:xfrm>
              <a:off x="0" y="-38100"/>
              <a:ext cx="4024848" cy="1464779"/>
            </a:xfrm>
            <a:prstGeom prst="rect">
              <a:avLst/>
            </a:prstGeom>
          </p:spPr>
          <p:txBody>
            <a:bodyPr lIns="50800" tIns="50800" rIns="50800" bIns="50800" rtlCol="0" anchor="ctr"/>
            <a:lstStyle/>
            <a:p>
              <a:pPr algn="ctr">
                <a:lnSpc>
                  <a:spcPts val="2659"/>
                </a:lnSpc>
              </a:pPr>
              <a:endParaRPr/>
            </a:p>
          </p:txBody>
        </p:sp>
      </p:grpSp>
      <p:sp>
        <p:nvSpPr>
          <p:cNvPr id="9" name="TextBox 9"/>
          <p:cNvSpPr txBox="1"/>
          <p:nvPr/>
        </p:nvSpPr>
        <p:spPr>
          <a:xfrm>
            <a:off x="2661822" y="4007983"/>
            <a:ext cx="15281843" cy="4836689"/>
          </a:xfrm>
          <a:prstGeom prst="rect">
            <a:avLst/>
          </a:prstGeom>
        </p:spPr>
        <p:txBody>
          <a:bodyPr lIns="0" tIns="0" rIns="0" bIns="0" rtlCol="0" anchor="t">
            <a:spAutoFit/>
          </a:bodyPr>
          <a:lstStyle/>
          <a:p>
            <a:pPr marL="988648" lvl="1" indent="-494324" algn="l">
              <a:lnSpc>
                <a:spcPts val="6410"/>
              </a:lnSpc>
              <a:buFont typeface="Arial"/>
              <a:buChar char="•"/>
            </a:pPr>
            <a:r>
              <a:rPr lang="en-US" sz="4579" dirty="0" err="1">
                <a:solidFill>
                  <a:srgbClr val="705D34"/>
                </a:solidFill>
                <a:latin typeface="Roboto Condensed"/>
              </a:rPr>
              <a:t>Nhà</a:t>
            </a:r>
            <a:r>
              <a:rPr lang="en-US" sz="4579" dirty="0">
                <a:solidFill>
                  <a:srgbClr val="705D34"/>
                </a:solidFill>
                <a:latin typeface="Roboto Condensed"/>
              </a:rPr>
              <a:t> </a:t>
            </a:r>
            <a:r>
              <a:rPr lang="en-US" sz="4579" dirty="0" err="1">
                <a:solidFill>
                  <a:srgbClr val="705D34"/>
                </a:solidFill>
                <a:latin typeface="Roboto Condensed"/>
              </a:rPr>
              <a:t>nước</a:t>
            </a:r>
            <a:r>
              <a:rPr lang="en-US" sz="4579" dirty="0">
                <a:solidFill>
                  <a:srgbClr val="705D34"/>
                </a:solidFill>
                <a:latin typeface="Roboto Condensed"/>
              </a:rPr>
              <a:t> </a:t>
            </a:r>
            <a:r>
              <a:rPr lang="en-US" sz="4579" dirty="0" err="1">
                <a:solidFill>
                  <a:srgbClr val="705D34"/>
                </a:solidFill>
                <a:latin typeface="Roboto Condensed"/>
              </a:rPr>
              <a:t>tăng</a:t>
            </a:r>
            <a:r>
              <a:rPr lang="en-US" sz="4579" dirty="0">
                <a:solidFill>
                  <a:srgbClr val="705D34"/>
                </a:solidFill>
                <a:latin typeface="Roboto Condensed"/>
              </a:rPr>
              <a:t> </a:t>
            </a:r>
            <a:r>
              <a:rPr lang="en-US" sz="4579" dirty="0" err="1">
                <a:solidFill>
                  <a:srgbClr val="705D34"/>
                </a:solidFill>
                <a:latin typeface="Roboto Condensed"/>
              </a:rPr>
              <a:t>cường</a:t>
            </a:r>
            <a:r>
              <a:rPr lang="en-US" sz="4579" dirty="0">
                <a:solidFill>
                  <a:srgbClr val="705D34"/>
                </a:solidFill>
                <a:latin typeface="Roboto Condensed"/>
              </a:rPr>
              <a:t> </a:t>
            </a:r>
            <a:r>
              <a:rPr lang="en-US" sz="4579" dirty="0" err="1">
                <a:solidFill>
                  <a:srgbClr val="705D34"/>
                </a:solidFill>
                <a:latin typeface="Roboto Condensed"/>
              </a:rPr>
              <a:t>tính</a:t>
            </a:r>
            <a:r>
              <a:rPr lang="en-US" sz="4579" dirty="0">
                <a:solidFill>
                  <a:srgbClr val="705D34"/>
                </a:solidFill>
                <a:latin typeface="Roboto Condensed"/>
              </a:rPr>
              <a:t> </a:t>
            </a:r>
            <a:r>
              <a:rPr lang="en-US" sz="4579" dirty="0" err="1">
                <a:solidFill>
                  <a:srgbClr val="705D34"/>
                </a:solidFill>
                <a:latin typeface="Roboto Condensed"/>
              </a:rPr>
              <a:t>nghiêm</a:t>
            </a:r>
            <a:r>
              <a:rPr lang="en-US" sz="4579" dirty="0">
                <a:solidFill>
                  <a:srgbClr val="705D34"/>
                </a:solidFill>
                <a:latin typeface="Roboto Condensed"/>
              </a:rPr>
              <a:t> </a:t>
            </a:r>
            <a:r>
              <a:rPr lang="en-US" sz="4579" dirty="0" err="1">
                <a:solidFill>
                  <a:srgbClr val="705D34"/>
                </a:solidFill>
                <a:latin typeface="Roboto Condensed"/>
              </a:rPr>
              <a:t>minh</a:t>
            </a:r>
            <a:r>
              <a:rPr lang="en-US" sz="4579" dirty="0">
                <a:solidFill>
                  <a:srgbClr val="705D34"/>
                </a:solidFill>
                <a:latin typeface="Roboto Condensed"/>
              </a:rPr>
              <a:t> </a:t>
            </a:r>
            <a:r>
              <a:rPr lang="en-US" sz="4579" dirty="0" err="1">
                <a:solidFill>
                  <a:srgbClr val="705D34"/>
                </a:solidFill>
                <a:latin typeface="Roboto Condensed"/>
              </a:rPr>
              <a:t>của</a:t>
            </a:r>
            <a:r>
              <a:rPr lang="en-US" sz="4579" dirty="0">
                <a:solidFill>
                  <a:srgbClr val="705D34"/>
                </a:solidFill>
                <a:latin typeface="Roboto Condensed"/>
              </a:rPr>
              <a:t> </a:t>
            </a:r>
            <a:r>
              <a:rPr lang="en-US" sz="4579" dirty="0" err="1">
                <a:solidFill>
                  <a:srgbClr val="705D34"/>
                </a:solidFill>
                <a:latin typeface="Roboto Condensed"/>
              </a:rPr>
              <a:t>pháp</a:t>
            </a:r>
            <a:r>
              <a:rPr lang="en-US" sz="4579" dirty="0">
                <a:solidFill>
                  <a:srgbClr val="705D34"/>
                </a:solidFill>
                <a:latin typeface="Roboto Condensed"/>
              </a:rPr>
              <a:t> </a:t>
            </a:r>
            <a:r>
              <a:rPr lang="en-US" sz="4579" dirty="0" err="1">
                <a:solidFill>
                  <a:srgbClr val="705D34"/>
                </a:solidFill>
                <a:latin typeface="Roboto Condensed"/>
              </a:rPr>
              <a:t>luật</a:t>
            </a:r>
            <a:endParaRPr lang="en-US" sz="4579" dirty="0">
              <a:solidFill>
                <a:srgbClr val="705D34"/>
              </a:solidFill>
              <a:latin typeface="Roboto Condensed"/>
            </a:endParaRPr>
          </a:p>
          <a:p>
            <a:pPr marL="988648" lvl="1" indent="-494324" algn="l">
              <a:lnSpc>
                <a:spcPts val="6410"/>
              </a:lnSpc>
              <a:buFont typeface="Arial"/>
              <a:buChar char="•"/>
            </a:pPr>
            <a:r>
              <a:rPr lang="en-US" sz="4579" dirty="0" err="1">
                <a:solidFill>
                  <a:srgbClr val="705D34"/>
                </a:solidFill>
                <a:latin typeface="Roboto Condensed"/>
              </a:rPr>
              <a:t>Truyền</a:t>
            </a:r>
            <a:r>
              <a:rPr lang="en-US" sz="4579" dirty="0">
                <a:solidFill>
                  <a:srgbClr val="705D34"/>
                </a:solidFill>
                <a:latin typeface="Roboto Condensed"/>
              </a:rPr>
              <a:t> </a:t>
            </a:r>
            <a:r>
              <a:rPr lang="en-US" sz="4579" dirty="0" err="1">
                <a:solidFill>
                  <a:srgbClr val="705D34"/>
                </a:solidFill>
                <a:latin typeface="Roboto Condensed"/>
              </a:rPr>
              <a:t>thông</a:t>
            </a:r>
            <a:r>
              <a:rPr lang="en-US" sz="4579" dirty="0">
                <a:solidFill>
                  <a:srgbClr val="705D34"/>
                </a:solidFill>
                <a:latin typeface="Roboto Condensed"/>
              </a:rPr>
              <a:t> </a:t>
            </a:r>
            <a:r>
              <a:rPr lang="en-US" sz="4579" dirty="0" err="1">
                <a:solidFill>
                  <a:srgbClr val="705D34"/>
                </a:solidFill>
                <a:latin typeface="Roboto Condensed"/>
              </a:rPr>
              <a:t>lan</a:t>
            </a:r>
            <a:r>
              <a:rPr lang="en-US" sz="4579" dirty="0">
                <a:solidFill>
                  <a:srgbClr val="705D34"/>
                </a:solidFill>
                <a:latin typeface="Roboto Condensed"/>
              </a:rPr>
              <a:t> </a:t>
            </a:r>
            <a:r>
              <a:rPr lang="en-US" sz="4579" dirty="0" err="1">
                <a:solidFill>
                  <a:srgbClr val="705D34"/>
                </a:solidFill>
                <a:latin typeface="Roboto Condensed"/>
              </a:rPr>
              <a:t>tỏa</a:t>
            </a:r>
            <a:r>
              <a:rPr lang="en-US" sz="4579" dirty="0">
                <a:solidFill>
                  <a:srgbClr val="705D34"/>
                </a:solidFill>
                <a:latin typeface="Roboto Condensed"/>
              </a:rPr>
              <a:t> </a:t>
            </a:r>
            <a:r>
              <a:rPr lang="en-US" sz="4579" dirty="0" err="1">
                <a:solidFill>
                  <a:srgbClr val="705D34"/>
                </a:solidFill>
                <a:latin typeface="Roboto Condensed"/>
              </a:rPr>
              <a:t>những</a:t>
            </a:r>
            <a:r>
              <a:rPr lang="en-US" sz="4579" dirty="0">
                <a:solidFill>
                  <a:srgbClr val="705D34"/>
                </a:solidFill>
                <a:latin typeface="Roboto Condensed"/>
              </a:rPr>
              <a:t> </a:t>
            </a:r>
            <a:r>
              <a:rPr lang="en-US" sz="4579" dirty="0" err="1">
                <a:solidFill>
                  <a:srgbClr val="705D34"/>
                </a:solidFill>
                <a:latin typeface="Roboto Condensed"/>
              </a:rPr>
              <a:t>câu</a:t>
            </a:r>
            <a:r>
              <a:rPr lang="en-US" sz="4579" dirty="0">
                <a:solidFill>
                  <a:srgbClr val="705D34"/>
                </a:solidFill>
                <a:latin typeface="Roboto Condensed"/>
              </a:rPr>
              <a:t> </a:t>
            </a:r>
            <a:r>
              <a:rPr lang="en-US" sz="4579" dirty="0" err="1">
                <a:solidFill>
                  <a:srgbClr val="705D34"/>
                </a:solidFill>
                <a:latin typeface="Roboto Condensed"/>
              </a:rPr>
              <a:t>chuyện</a:t>
            </a:r>
            <a:r>
              <a:rPr lang="en-US" sz="4579" dirty="0">
                <a:solidFill>
                  <a:srgbClr val="705D34"/>
                </a:solidFill>
                <a:latin typeface="Roboto Condensed"/>
              </a:rPr>
              <a:t> </a:t>
            </a:r>
            <a:r>
              <a:rPr lang="en-US" sz="4579" dirty="0" err="1">
                <a:solidFill>
                  <a:srgbClr val="705D34"/>
                </a:solidFill>
                <a:latin typeface="Roboto Condensed"/>
              </a:rPr>
              <a:t>đẹp</a:t>
            </a:r>
            <a:r>
              <a:rPr lang="en-US" sz="4579" dirty="0">
                <a:solidFill>
                  <a:srgbClr val="705D34"/>
                </a:solidFill>
                <a:latin typeface="Roboto Condensed"/>
              </a:rPr>
              <a:t>, </a:t>
            </a:r>
            <a:r>
              <a:rPr lang="en-US" sz="4579" dirty="0" err="1">
                <a:solidFill>
                  <a:srgbClr val="705D34"/>
                </a:solidFill>
                <a:latin typeface="Roboto Condensed"/>
              </a:rPr>
              <a:t>củng</a:t>
            </a:r>
            <a:r>
              <a:rPr lang="en-US" sz="4579" dirty="0">
                <a:solidFill>
                  <a:srgbClr val="705D34"/>
                </a:solidFill>
                <a:latin typeface="Roboto Condensed"/>
              </a:rPr>
              <a:t> </a:t>
            </a:r>
            <a:r>
              <a:rPr lang="en-US" sz="4579" dirty="0" err="1">
                <a:solidFill>
                  <a:srgbClr val="705D34"/>
                </a:solidFill>
                <a:latin typeface="Roboto Condensed"/>
              </a:rPr>
              <a:t>cố</a:t>
            </a:r>
            <a:r>
              <a:rPr lang="en-US" sz="4579" dirty="0">
                <a:solidFill>
                  <a:srgbClr val="705D34"/>
                </a:solidFill>
                <a:latin typeface="Roboto Condensed"/>
              </a:rPr>
              <a:t> </a:t>
            </a:r>
            <a:r>
              <a:rPr lang="en-US" sz="4579" dirty="0" err="1">
                <a:solidFill>
                  <a:srgbClr val="705D34"/>
                </a:solidFill>
                <a:latin typeface="Roboto Condensed"/>
              </a:rPr>
              <a:t>niềm</a:t>
            </a:r>
            <a:r>
              <a:rPr lang="en-US" sz="4579" dirty="0">
                <a:solidFill>
                  <a:srgbClr val="705D34"/>
                </a:solidFill>
                <a:latin typeface="Roboto Condensed"/>
              </a:rPr>
              <a:t> tin </a:t>
            </a:r>
            <a:r>
              <a:rPr lang="en-US" sz="4579" dirty="0" err="1">
                <a:solidFill>
                  <a:srgbClr val="705D34"/>
                </a:solidFill>
                <a:latin typeface="Roboto Condensed"/>
              </a:rPr>
              <a:t>trong</a:t>
            </a:r>
            <a:r>
              <a:rPr lang="en-US" sz="4579" dirty="0">
                <a:solidFill>
                  <a:srgbClr val="705D34"/>
                </a:solidFill>
                <a:latin typeface="Roboto Condensed"/>
              </a:rPr>
              <a:t> </a:t>
            </a:r>
            <a:r>
              <a:rPr lang="en-US" sz="4579" dirty="0" err="1">
                <a:solidFill>
                  <a:srgbClr val="705D34"/>
                </a:solidFill>
                <a:latin typeface="Roboto Condensed"/>
              </a:rPr>
              <a:t>xã</a:t>
            </a:r>
            <a:r>
              <a:rPr lang="en-US" sz="4579" dirty="0">
                <a:solidFill>
                  <a:srgbClr val="705D34"/>
                </a:solidFill>
                <a:latin typeface="Roboto Condensed"/>
              </a:rPr>
              <a:t> </a:t>
            </a:r>
            <a:r>
              <a:rPr lang="en-US" sz="4579" dirty="0" err="1">
                <a:solidFill>
                  <a:srgbClr val="705D34"/>
                </a:solidFill>
                <a:latin typeface="Roboto Condensed"/>
              </a:rPr>
              <a:t>hội</a:t>
            </a:r>
            <a:endParaRPr lang="en-US" sz="4579" dirty="0">
              <a:solidFill>
                <a:srgbClr val="705D34"/>
              </a:solidFill>
              <a:latin typeface="Roboto Condensed"/>
            </a:endParaRPr>
          </a:p>
          <a:p>
            <a:pPr marL="988648" lvl="1" indent="-494324" algn="l">
              <a:lnSpc>
                <a:spcPts val="6410"/>
              </a:lnSpc>
              <a:buFont typeface="Arial"/>
              <a:buChar char="•"/>
            </a:pPr>
            <a:r>
              <a:rPr lang="en-US" sz="4579" dirty="0" err="1">
                <a:solidFill>
                  <a:srgbClr val="705D34"/>
                </a:solidFill>
                <a:latin typeface="Roboto Condensed"/>
              </a:rPr>
              <a:t>Giáo</a:t>
            </a:r>
            <a:r>
              <a:rPr lang="en-US" sz="4579" dirty="0">
                <a:solidFill>
                  <a:srgbClr val="705D34"/>
                </a:solidFill>
                <a:latin typeface="Roboto Condensed"/>
              </a:rPr>
              <a:t> </a:t>
            </a:r>
            <a:r>
              <a:rPr lang="en-US" sz="4579" dirty="0" err="1">
                <a:solidFill>
                  <a:srgbClr val="705D34"/>
                </a:solidFill>
                <a:latin typeface="Roboto Condensed"/>
              </a:rPr>
              <a:t>dục</a:t>
            </a:r>
            <a:r>
              <a:rPr lang="en-US" sz="4579" dirty="0">
                <a:solidFill>
                  <a:srgbClr val="705D34"/>
                </a:solidFill>
                <a:latin typeface="Roboto Condensed"/>
              </a:rPr>
              <a:t> </a:t>
            </a:r>
            <a:r>
              <a:rPr lang="en-US" sz="4579" dirty="0" err="1">
                <a:solidFill>
                  <a:srgbClr val="705D34"/>
                </a:solidFill>
                <a:latin typeface="Roboto Condensed"/>
              </a:rPr>
              <a:t>về</a:t>
            </a:r>
            <a:r>
              <a:rPr lang="en-US" sz="4579" dirty="0">
                <a:solidFill>
                  <a:srgbClr val="705D34"/>
                </a:solidFill>
                <a:latin typeface="Roboto Condensed"/>
              </a:rPr>
              <a:t> </a:t>
            </a:r>
            <a:r>
              <a:rPr lang="en-US" sz="4579" dirty="0" err="1">
                <a:solidFill>
                  <a:srgbClr val="705D34"/>
                </a:solidFill>
                <a:latin typeface="Roboto Condensed"/>
              </a:rPr>
              <a:t>những</a:t>
            </a:r>
            <a:r>
              <a:rPr lang="en-US" sz="4579" dirty="0">
                <a:solidFill>
                  <a:srgbClr val="705D34"/>
                </a:solidFill>
                <a:latin typeface="Roboto Condensed"/>
              </a:rPr>
              <a:t> </a:t>
            </a:r>
            <a:r>
              <a:rPr lang="en-US" sz="4579" dirty="0" err="1">
                <a:solidFill>
                  <a:srgbClr val="705D34"/>
                </a:solidFill>
                <a:latin typeface="Roboto Condensed"/>
              </a:rPr>
              <a:t>giá</a:t>
            </a:r>
            <a:r>
              <a:rPr lang="en-US" sz="4579" dirty="0">
                <a:solidFill>
                  <a:srgbClr val="705D34"/>
                </a:solidFill>
                <a:latin typeface="Roboto Condensed"/>
              </a:rPr>
              <a:t> </a:t>
            </a:r>
            <a:r>
              <a:rPr lang="en-US" sz="4579" dirty="0" err="1">
                <a:solidFill>
                  <a:srgbClr val="705D34"/>
                </a:solidFill>
                <a:latin typeface="Roboto Condensed"/>
              </a:rPr>
              <a:t>trị</a:t>
            </a:r>
            <a:r>
              <a:rPr lang="en-US" sz="4579" dirty="0">
                <a:solidFill>
                  <a:srgbClr val="705D34"/>
                </a:solidFill>
                <a:latin typeface="Roboto Condensed"/>
              </a:rPr>
              <a:t> </a:t>
            </a:r>
            <a:r>
              <a:rPr lang="en-US" sz="4579" dirty="0" err="1">
                <a:solidFill>
                  <a:srgbClr val="705D34"/>
                </a:solidFill>
                <a:latin typeface="Roboto Condensed"/>
              </a:rPr>
              <a:t>sống</a:t>
            </a:r>
            <a:r>
              <a:rPr lang="en-US" sz="4579" dirty="0">
                <a:solidFill>
                  <a:srgbClr val="705D34"/>
                </a:solidFill>
                <a:latin typeface="Roboto Condensed"/>
              </a:rPr>
              <a:t>: </a:t>
            </a:r>
            <a:r>
              <a:rPr lang="en-US" sz="4579" dirty="0" err="1">
                <a:solidFill>
                  <a:srgbClr val="705D34"/>
                </a:solidFill>
                <a:latin typeface="Roboto Condensed"/>
              </a:rPr>
              <a:t>Tình</a:t>
            </a:r>
            <a:r>
              <a:rPr lang="en-US" sz="4579" dirty="0">
                <a:solidFill>
                  <a:srgbClr val="705D34"/>
                </a:solidFill>
                <a:latin typeface="Roboto Condensed"/>
              </a:rPr>
              <a:t> </a:t>
            </a:r>
            <a:r>
              <a:rPr lang="en-US" sz="4579" dirty="0" err="1">
                <a:solidFill>
                  <a:srgbClr val="705D34"/>
                </a:solidFill>
                <a:latin typeface="Roboto Condensed"/>
              </a:rPr>
              <a:t>yêu</a:t>
            </a:r>
            <a:r>
              <a:rPr lang="en-US" sz="4579" dirty="0">
                <a:solidFill>
                  <a:srgbClr val="705D34"/>
                </a:solidFill>
                <a:latin typeface="Roboto Condensed"/>
              </a:rPr>
              <a:t> </a:t>
            </a:r>
            <a:r>
              <a:rPr lang="en-US" sz="4579" dirty="0" err="1">
                <a:solidFill>
                  <a:srgbClr val="705D34"/>
                </a:solidFill>
                <a:latin typeface="Roboto Condensed"/>
              </a:rPr>
              <a:t>thương</a:t>
            </a:r>
            <a:r>
              <a:rPr lang="en-US" sz="4579" dirty="0">
                <a:solidFill>
                  <a:srgbClr val="705D34"/>
                </a:solidFill>
                <a:latin typeface="Roboto Condensed"/>
              </a:rPr>
              <a:t>, </a:t>
            </a:r>
            <a:r>
              <a:rPr lang="en-US" sz="4579" dirty="0" err="1">
                <a:solidFill>
                  <a:srgbClr val="705D34"/>
                </a:solidFill>
                <a:latin typeface="Roboto Condensed"/>
              </a:rPr>
              <a:t>đức</a:t>
            </a:r>
            <a:r>
              <a:rPr lang="en-US" sz="4579" dirty="0">
                <a:solidFill>
                  <a:srgbClr val="705D34"/>
                </a:solidFill>
                <a:latin typeface="Roboto Condensed"/>
              </a:rPr>
              <a:t> </a:t>
            </a:r>
            <a:r>
              <a:rPr lang="en-US" sz="4579" dirty="0" err="1">
                <a:solidFill>
                  <a:srgbClr val="705D34"/>
                </a:solidFill>
                <a:latin typeface="Roboto Condensed"/>
              </a:rPr>
              <a:t>hy</a:t>
            </a:r>
            <a:r>
              <a:rPr lang="en-US" sz="4579" dirty="0">
                <a:solidFill>
                  <a:srgbClr val="705D34"/>
                </a:solidFill>
                <a:latin typeface="Roboto Condensed"/>
              </a:rPr>
              <a:t> </a:t>
            </a:r>
            <a:r>
              <a:rPr lang="en-US" sz="4579" dirty="0" err="1">
                <a:solidFill>
                  <a:srgbClr val="705D34"/>
                </a:solidFill>
                <a:latin typeface="Roboto Condensed"/>
              </a:rPr>
              <a:t>sinh</a:t>
            </a:r>
            <a:endParaRPr lang="en-US" sz="4579" dirty="0">
              <a:solidFill>
                <a:srgbClr val="705D34"/>
              </a:solidFill>
              <a:latin typeface="Roboto Condensed"/>
            </a:endParaRPr>
          </a:p>
          <a:p>
            <a:pPr marL="988648" lvl="1" indent="-494324" algn="l">
              <a:lnSpc>
                <a:spcPts val="6410"/>
              </a:lnSpc>
              <a:buFont typeface="Arial"/>
              <a:buChar char="•"/>
            </a:pPr>
            <a:r>
              <a:rPr lang="en-US" sz="4579" dirty="0">
                <a:solidFill>
                  <a:srgbClr val="705D34"/>
                </a:solidFill>
                <a:latin typeface="Roboto Condensed"/>
              </a:rPr>
              <a:t>Gia </a:t>
            </a:r>
            <a:r>
              <a:rPr lang="en-US" sz="4579" dirty="0" err="1">
                <a:solidFill>
                  <a:srgbClr val="705D34"/>
                </a:solidFill>
                <a:latin typeface="Roboto Condensed"/>
              </a:rPr>
              <a:t>đình</a:t>
            </a:r>
            <a:r>
              <a:rPr lang="en-US" sz="4579" dirty="0">
                <a:solidFill>
                  <a:srgbClr val="705D34"/>
                </a:solidFill>
                <a:latin typeface="Roboto Condensed"/>
              </a:rPr>
              <a:t> </a:t>
            </a:r>
            <a:r>
              <a:rPr lang="en-US" sz="4579" dirty="0" err="1">
                <a:solidFill>
                  <a:srgbClr val="705D34"/>
                </a:solidFill>
                <a:latin typeface="Roboto Condensed"/>
              </a:rPr>
              <a:t>giáo</a:t>
            </a:r>
            <a:r>
              <a:rPr lang="en-US" sz="4579" dirty="0">
                <a:solidFill>
                  <a:srgbClr val="705D34"/>
                </a:solidFill>
                <a:latin typeface="Roboto Condensed"/>
              </a:rPr>
              <a:t> </a:t>
            </a:r>
            <a:r>
              <a:rPr lang="en-US" sz="4579" dirty="0" err="1">
                <a:solidFill>
                  <a:srgbClr val="705D34"/>
                </a:solidFill>
                <a:latin typeface="Roboto Condensed"/>
              </a:rPr>
              <a:t>dục</a:t>
            </a:r>
            <a:r>
              <a:rPr lang="en-US" sz="4579" dirty="0">
                <a:solidFill>
                  <a:srgbClr val="705D34"/>
                </a:solidFill>
                <a:latin typeface="Roboto Condensed"/>
              </a:rPr>
              <a:t>, </a:t>
            </a:r>
            <a:r>
              <a:rPr lang="en-US" sz="4579" dirty="0" err="1">
                <a:solidFill>
                  <a:srgbClr val="705D34"/>
                </a:solidFill>
                <a:latin typeface="Roboto Condensed"/>
              </a:rPr>
              <a:t>hình</a:t>
            </a:r>
            <a:r>
              <a:rPr lang="en-US" sz="4579" dirty="0">
                <a:solidFill>
                  <a:srgbClr val="705D34"/>
                </a:solidFill>
                <a:latin typeface="Roboto Condensed"/>
              </a:rPr>
              <a:t> </a:t>
            </a:r>
            <a:r>
              <a:rPr lang="en-US" sz="4579" dirty="0" err="1">
                <a:solidFill>
                  <a:srgbClr val="705D34"/>
                </a:solidFill>
                <a:latin typeface="Roboto Condensed"/>
              </a:rPr>
              <a:t>thành</a:t>
            </a:r>
            <a:r>
              <a:rPr lang="en-US" sz="4579" dirty="0">
                <a:solidFill>
                  <a:srgbClr val="705D34"/>
                </a:solidFill>
                <a:latin typeface="Roboto Condensed"/>
              </a:rPr>
              <a:t> ý </a:t>
            </a:r>
            <a:r>
              <a:rPr lang="en-US" sz="4579" dirty="0" err="1">
                <a:solidFill>
                  <a:srgbClr val="705D34"/>
                </a:solidFill>
                <a:latin typeface="Roboto Condensed"/>
              </a:rPr>
              <a:t>thức</a:t>
            </a:r>
            <a:r>
              <a:rPr lang="en-US" sz="4579" dirty="0">
                <a:solidFill>
                  <a:srgbClr val="705D34"/>
                </a:solidFill>
                <a:latin typeface="Roboto Condensed"/>
              </a:rPr>
              <a:t> chia </a:t>
            </a:r>
            <a:r>
              <a:rPr lang="en-US" sz="4579" dirty="0" err="1">
                <a:solidFill>
                  <a:srgbClr val="705D34"/>
                </a:solidFill>
                <a:latin typeface="Roboto Condensed"/>
              </a:rPr>
              <a:t>sẻ</a:t>
            </a:r>
            <a:r>
              <a:rPr lang="en-US" sz="4579" dirty="0">
                <a:solidFill>
                  <a:srgbClr val="705D34"/>
                </a:solidFill>
                <a:latin typeface="Roboto Condensed"/>
              </a:rPr>
              <a:t>, </a:t>
            </a:r>
            <a:r>
              <a:rPr lang="en-US" sz="4579" dirty="0" err="1">
                <a:solidFill>
                  <a:srgbClr val="705D34"/>
                </a:solidFill>
                <a:latin typeface="Roboto Condensed"/>
              </a:rPr>
              <a:t>tránh</a:t>
            </a:r>
            <a:r>
              <a:rPr lang="en-US" sz="4579" dirty="0">
                <a:solidFill>
                  <a:srgbClr val="705D34"/>
                </a:solidFill>
                <a:latin typeface="Roboto Condensed"/>
              </a:rPr>
              <a:t> bao </a:t>
            </a:r>
            <a:r>
              <a:rPr lang="en-US" sz="4579" dirty="0" err="1">
                <a:solidFill>
                  <a:srgbClr val="705D34"/>
                </a:solidFill>
                <a:latin typeface="Roboto Condensed"/>
              </a:rPr>
              <a:t>bọc</a:t>
            </a:r>
            <a:r>
              <a:rPr lang="en-US" sz="4579" dirty="0">
                <a:solidFill>
                  <a:srgbClr val="705D34"/>
                </a:solidFill>
                <a:latin typeface="Roboto Condensed"/>
              </a:rPr>
              <a:t> </a:t>
            </a:r>
            <a:r>
              <a:rPr lang="en-US" sz="4579" dirty="0" err="1">
                <a:solidFill>
                  <a:srgbClr val="705D34"/>
                </a:solidFill>
                <a:latin typeface="Roboto Condensed"/>
              </a:rPr>
              <a:t>khiến</a:t>
            </a:r>
            <a:r>
              <a:rPr lang="en-US" sz="4579" dirty="0">
                <a:solidFill>
                  <a:srgbClr val="705D34"/>
                </a:solidFill>
                <a:latin typeface="Roboto Condensed"/>
              </a:rPr>
              <a:t> con </a:t>
            </a:r>
            <a:r>
              <a:rPr lang="en-US" sz="4579" dirty="0" err="1">
                <a:solidFill>
                  <a:srgbClr val="705D34"/>
                </a:solidFill>
                <a:latin typeface="Roboto Condensed"/>
              </a:rPr>
              <a:t>trẻ</a:t>
            </a:r>
            <a:r>
              <a:rPr lang="en-US" sz="4579" dirty="0">
                <a:solidFill>
                  <a:srgbClr val="705D34"/>
                </a:solidFill>
                <a:latin typeface="Roboto Condensed"/>
              </a:rPr>
              <a:t> </a:t>
            </a:r>
            <a:r>
              <a:rPr lang="en-US" sz="4579" dirty="0" err="1">
                <a:solidFill>
                  <a:srgbClr val="705D34"/>
                </a:solidFill>
                <a:latin typeface="Roboto Condensed"/>
              </a:rPr>
              <a:t>ích</a:t>
            </a:r>
            <a:r>
              <a:rPr lang="en-US" sz="4579" dirty="0">
                <a:solidFill>
                  <a:srgbClr val="705D34"/>
                </a:solidFill>
                <a:latin typeface="Roboto Condensed"/>
              </a:rPr>
              <a:t> </a:t>
            </a:r>
            <a:r>
              <a:rPr lang="en-US" sz="4579" dirty="0" err="1">
                <a:solidFill>
                  <a:srgbClr val="705D34"/>
                </a:solidFill>
                <a:latin typeface="Roboto Condensed"/>
              </a:rPr>
              <a:t>kỉ</a:t>
            </a:r>
            <a:endParaRPr lang="en-US" sz="4579" dirty="0">
              <a:solidFill>
                <a:srgbClr val="705D34"/>
              </a:solidFill>
              <a:latin typeface="Roboto Condensed"/>
            </a:endParaRPr>
          </a:p>
        </p:txBody>
      </p:sp>
      <p:sp>
        <p:nvSpPr>
          <p:cNvPr id="10" name="Freeform 10"/>
          <p:cNvSpPr/>
          <p:nvPr/>
        </p:nvSpPr>
        <p:spPr>
          <a:xfrm>
            <a:off x="0" y="0"/>
            <a:ext cx="4367232" cy="10517096"/>
          </a:xfrm>
          <a:custGeom>
            <a:avLst/>
            <a:gdLst/>
            <a:ahLst/>
            <a:cxnLst/>
            <a:rect l="l" t="t" r="r" b="b"/>
            <a:pathLst>
              <a:path w="4367232" h="10517096">
                <a:moveTo>
                  <a:pt x="0" y="0"/>
                </a:moveTo>
                <a:lnTo>
                  <a:pt x="4367232" y="0"/>
                </a:lnTo>
                <a:lnTo>
                  <a:pt x="4367232" y="10517096"/>
                </a:lnTo>
                <a:lnTo>
                  <a:pt x="0" y="10517096"/>
                </a:lnTo>
                <a:lnTo>
                  <a:pt x="0" y="0"/>
                </a:lnTo>
                <a:close/>
              </a:path>
            </a:pathLst>
          </a:custGeom>
          <a:blipFill>
            <a:blip r:embed="rId3">
              <a:alphaModFix amt="80000"/>
            </a:blip>
            <a:stretch>
              <a:fillRect l="-1124" r="-1124"/>
            </a:stretch>
          </a:blipFill>
        </p:spPr>
      </p:sp>
      <p:sp>
        <p:nvSpPr>
          <p:cNvPr id="11" name="Freeform 11"/>
          <p:cNvSpPr/>
          <p:nvPr/>
        </p:nvSpPr>
        <p:spPr>
          <a:xfrm>
            <a:off x="15621160" y="0"/>
            <a:ext cx="3063700" cy="2264113"/>
          </a:xfrm>
          <a:custGeom>
            <a:avLst/>
            <a:gdLst/>
            <a:ahLst/>
            <a:cxnLst/>
            <a:rect l="l" t="t" r="r" b="b"/>
            <a:pathLst>
              <a:path w="3063700" h="2264113">
                <a:moveTo>
                  <a:pt x="0" y="0"/>
                </a:moveTo>
                <a:lnTo>
                  <a:pt x="3063700" y="0"/>
                </a:lnTo>
                <a:lnTo>
                  <a:pt x="3063700" y="2264113"/>
                </a:lnTo>
                <a:lnTo>
                  <a:pt x="0" y="2264113"/>
                </a:lnTo>
                <a:lnTo>
                  <a:pt x="0" y="0"/>
                </a:lnTo>
                <a:close/>
              </a:path>
            </a:pathLst>
          </a:custGeom>
          <a:blipFill>
            <a:blip r:embed="rId4"/>
            <a:stretch>
              <a:fillRect l="-5589" t="-15144" b="-27734"/>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7054" r="-27054"/>
            </a:stretch>
          </a:blipFill>
        </p:spPr>
      </p:sp>
      <p:sp>
        <p:nvSpPr>
          <p:cNvPr id="3" name="Freeform 3"/>
          <p:cNvSpPr/>
          <p:nvPr/>
        </p:nvSpPr>
        <p:spPr>
          <a:xfrm>
            <a:off x="0" y="1783393"/>
            <a:ext cx="15346045" cy="5511788"/>
          </a:xfrm>
          <a:custGeom>
            <a:avLst/>
            <a:gdLst/>
            <a:ahLst/>
            <a:cxnLst/>
            <a:rect l="l" t="t" r="r" b="b"/>
            <a:pathLst>
              <a:path w="15346045" h="5511788">
                <a:moveTo>
                  <a:pt x="0" y="0"/>
                </a:moveTo>
                <a:lnTo>
                  <a:pt x="15346045" y="0"/>
                </a:lnTo>
                <a:lnTo>
                  <a:pt x="15346045" y="5511788"/>
                </a:lnTo>
                <a:lnTo>
                  <a:pt x="0" y="5511788"/>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10197959" y="3242235"/>
            <a:ext cx="8627923" cy="8627923"/>
          </a:xfrm>
          <a:custGeom>
            <a:avLst/>
            <a:gdLst/>
            <a:ahLst/>
            <a:cxnLst/>
            <a:rect l="l" t="t" r="r" b="b"/>
            <a:pathLst>
              <a:path w="8627923" h="8627923">
                <a:moveTo>
                  <a:pt x="0" y="0"/>
                </a:moveTo>
                <a:lnTo>
                  <a:pt x="8627923" y="0"/>
                </a:lnTo>
                <a:lnTo>
                  <a:pt x="8627923" y="8627924"/>
                </a:lnTo>
                <a:lnTo>
                  <a:pt x="0" y="8627924"/>
                </a:lnTo>
                <a:lnTo>
                  <a:pt x="0" y="0"/>
                </a:lnTo>
                <a:close/>
              </a:path>
            </a:pathLst>
          </a:custGeom>
          <a:blipFill>
            <a:blip r:embed="rId5">
              <a:alphaModFix amt="72000"/>
            </a:blip>
            <a:stretch>
              <a:fillRect/>
            </a:stretch>
          </a:blipFill>
        </p:spPr>
      </p:sp>
      <p:sp>
        <p:nvSpPr>
          <p:cNvPr id="5" name="TextBox 5"/>
          <p:cNvSpPr txBox="1"/>
          <p:nvPr/>
        </p:nvSpPr>
        <p:spPr>
          <a:xfrm>
            <a:off x="1513730" y="777293"/>
            <a:ext cx="9107962" cy="1006100"/>
          </a:xfrm>
          <a:prstGeom prst="rect">
            <a:avLst/>
          </a:prstGeom>
        </p:spPr>
        <p:txBody>
          <a:bodyPr lIns="0" tIns="0" rIns="0" bIns="0" rtlCol="0" anchor="t">
            <a:spAutoFit/>
          </a:bodyPr>
          <a:lstStyle/>
          <a:p>
            <a:pPr algn="ctr">
              <a:lnSpc>
                <a:spcPts val="8145"/>
              </a:lnSpc>
            </a:pPr>
            <a:r>
              <a:rPr lang="en-US" sz="5818">
                <a:solidFill>
                  <a:srgbClr val="AF872D"/>
                </a:solidFill>
                <a:latin typeface="Roboto Condensed Bold"/>
              </a:rPr>
              <a:t>Nhiệm vụ 2. Thực hiện cá nhân</a:t>
            </a:r>
          </a:p>
        </p:txBody>
      </p:sp>
      <p:sp>
        <p:nvSpPr>
          <p:cNvPr id="6" name="TextBox 6"/>
          <p:cNvSpPr txBox="1"/>
          <p:nvPr/>
        </p:nvSpPr>
        <p:spPr>
          <a:xfrm>
            <a:off x="1932083" y="2464912"/>
            <a:ext cx="10555670" cy="3327007"/>
          </a:xfrm>
          <a:prstGeom prst="rect">
            <a:avLst/>
          </a:prstGeom>
        </p:spPr>
        <p:txBody>
          <a:bodyPr lIns="0" tIns="0" rIns="0" bIns="0" rtlCol="0" anchor="t">
            <a:spAutoFit/>
          </a:bodyPr>
          <a:lstStyle/>
          <a:p>
            <a:pPr algn="just">
              <a:lnSpc>
                <a:spcPts val="6671"/>
              </a:lnSpc>
              <a:spcBef>
                <a:spcPct val="0"/>
              </a:spcBef>
            </a:pPr>
            <a:r>
              <a:rPr lang="en-US" sz="4765">
                <a:solidFill>
                  <a:srgbClr val="705313"/>
                </a:solidFill>
                <a:latin typeface="Roboto Condensed Bold"/>
              </a:rPr>
              <a:t>Nhiệm vụ</a:t>
            </a:r>
            <a:r>
              <a:rPr lang="en-US" sz="4765">
                <a:solidFill>
                  <a:srgbClr val="705313"/>
                </a:solidFill>
                <a:latin typeface="Roboto Condensed"/>
              </a:rPr>
              <a:t>: Viết đoạn văn (khoảng 7-9 câu) phân tích nét tính cách mà em yêu thích của một nhân vật trong đoạn trích. </a:t>
            </a:r>
          </a:p>
          <a:p>
            <a:pPr algn="just">
              <a:lnSpc>
                <a:spcPts val="6671"/>
              </a:lnSpc>
              <a:spcBef>
                <a:spcPct val="0"/>
              </a:spcBef>
            </a:pPr>
            <a:r>
              <a:rPr lang="en-US" sz="4765">
                <a:solidFill>
                  <a:srgbClr val="705313"/>
                </a:solidFill>
                <a:latin typeface="Roboto Condensed Bold"/>
              </a:rPr>
              <a:t>Cách thức:</a:t>
            </a:r>
            <a:r>
              <a:rPr lang="en-US" sz="4765">
                <a:solidFill>
                  <a:srgbClr val="705313"/>
                </a:solidFill>
                <a:latin typeface="Roboto Condensed"/>
              </a:rPr>
              <a:t> Hoàn thành </a:t>
            </a:r>
            <a:r>
              <a:rPr lang="en-US" sz="4765">
                <a:solidFill>
                  <a:srgbClr val="705313"/>
                </a:solidFill>
                <a:latin typeface="Roboto Condensed Italics"/>
              </a:rPr>
              <a:t>Phiếu học tập số 2</a:t>
            </a:r>
          </a:p>
        </p:txBody>
      </p:sp>
      <p:sp>
        <p:nvSpPr>
          <p:cNvPr id="7" name="Freeform 7"/>
          <p:cNvSpPr/>
          <p:nvPr/>
        </p:nvSpPr>
        <p:spPr>
          <a:xfrm>
            <a:off x="11790436" y="6163124"/>
            <a:ext cx="3063700" cy="2264113"/>
          </a:xfrm>
          <a:custGeom>
            <a:avLst/>
            <a:gdLst/>
            <a:ahLst/>
            <a:cxnLst/>
            <a:rect l="l" t="t" r="r" b="b"/>
            <a:pathLst>
              <a:path w="3063700" h="2264113">
                <a:moveTo>
                  <a:pt x="0" y="0"/>
                </a:moveTo>
                <a:lnTo>
                  <a:pt x="3063700" y="0"/>
                </a:lnTo>
                <a:lnTo>
                  <a:pt x="3063700" y="2264114"/>
                </a:lnTo>
                <a:lnTo>
                  <a:pt x="0" y="2264114"/>
                </a:lnTo>
                <a:lnTo>
                  <a:pt x="0" y="0"/>
                </a:lnTo>
                <a:close/>
              </a:path>
            </a:pathLst>
          </a:custGeom>
          <a:blipFill>
            <a:blip r:embed="rId6"/>
            <a:stretch>
              <a:fillRect l="-5589" t="-15144" b="-27734"/>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DBEDEF"/>
        </a:solidFill>
        <a:effectLst/>
      </p:bgPr>
    </p:bg>
    <p:spTree>
      <p:nvGrpSpPr>
        <p:cNvPr id="1" name=""/>
        <p:cNvGrpSpPr/>
        <p:nvPr/>
      </p:nvGrpSpPr>
      <p:grpSpPr>
        <a:xfrm>
          <a:off x="0" y="0"/>
          <a:ext cx="0" cy="0"/>
          <a:chOff x="0" y="0"/>
          <a:chExt cx="0" cy="0"/>
        </a:xfrm>
      </p:grpSpPr>
      <p:sp>
        <p:nvSpPr>
          <p:cNvPr id="2" name="Freeform 2"/>
          <p:cNvSpPr/>
          <p:nvPr/>
        </p:nvSpPr>
        <p:spPr>
          <a:xfrm>
            <a:off x="0" y="2660904"/>
            <a:ext cx="18288000" cy="7626096"/>
          </a:xfrm>
          <a:custGeom>
            <a:avLst/>
            <a:gdLst/>
            <a:ahLst/>
            <a:cxnLst/>
            <a:rect l="l" t="t" r="r" b="b"/>
            <a:pathLst>
              <a:path w="18288000" h="7626096">
                <a:moveTo>
                  <a:pt x="0" y="0"/>
                </a:moveTo>
                <a:lnTo>
                  <a:pt x="18288000" y="0"/>
                </a:lnTo>
                <a:lnTo>
                  <a:pt x="18288000" y="7626096"/>
                </a:lnTo>
                <a:lnTo>
                  <a:pt x="0" y="7626096"/>
                </a:lnTo>
                <a:lnTo>
                  <a:pt x="0" y="0"/>
                </a:lnTo>
                <a:close/>
              </a:path>
            </a:pathLst>
          </a:custGeom>
          <a:blipFill>
            <a:blip r:embed="rId2">
              <a:alphaModFix amt="72000"/>
            </a:blip>
            <a:stretch>
              <a:fillRect/>
            </a:stretch>
          </a:blipFill>
        </p:spPr>
      </p:sp>
      <p:graphicFrame>
        <p:nvGraphicFramePr>
          <p:cNvPr id="3" name="Table 3"/>
          <p:cNvGraphicFramePr>
            <a:graphicFrameLocks noGrp="1"/>
          </p:cNvGraphicFramePr>
          <p:nvPr/>
        </p:nvGraphicFramePr>
        <p:xfrm>
          <a:off x="3420311" y="2546782"/>
          <a:ext cx="14069395" cy="6711517"/>
        </p:xfrm>
        <a:graphic>
          <a:graphicData uri="http://schemas.openxmlformats.org/drawingml/2006/table">
            <a:tbl>
              <a:tblPr/>
              <a:tblGrid>
                <a:gridCol w="3430404">
                  <a:extLst>
                    <a:ext uri="{9D8B030D-6E8A-4147-A177-3AD203B41FA5}">
                      <a16:colId xmlns:a16="http://schemas.microsoft.com/office/drawing/2014/main" xmlns="" val="20000"/>
                    </a:ext>
                  </a:extLst>
                </a:gridCol>
                <a:gridCol w="10638991">
                  <a:extLst>
                    <a:ext uri="{9D8B030D-6E8A-4147-A177-3AD203B41FA5}">
                      <a16:colId xmlns:a16="http://schemas.microsoft.com/office/drawing/2014/main" xmlns="" val="20001"/>
                    </a:ext>
                  </a:extLst>
                </a:gridCol>
              </a:tblGrid>
              <a:tr h="1370926">
                <a:tc>
                  <a:txBody>
                    <a:bodyPr/>
                    <a:lstStyle/>
                    <a:p>
                      <a:pPr algn="ctr">
                        <a:lnSpc>
                          <a:spcPts val="4900"/>
                        </a:lnSpc>
                        <a:defRPr/>
                      </a:pPr>
                      <a:r>
                        <a:rPr lang="en-US" sz="3500">
                          <a:solidFill>
                            <a:srgbClr val="575D4D"/>
                          </a:solidFill>
                          <a:latin typeface="Roboto Condensed Bold"/>
                        </a:rPr>
                        <a:t>Mở đoạn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B2D0D4"/>
                    </a:solidFill>
                  </a:tcPr>
                </a:tc>
                <a:tc>
                  <a:txBody>
                    <a:bodyPr/>
                    <a:lstStyle/>
                    <a:p>
                      <a:pPr algn="l">
                        <a:lnSpc>
                          <a:spcPts val="4900"/>
                        </a:lnSpc>
                        <a:defRPr/>
                      </a:pPr>
                      <a:r>
                        <a:rPr lang="en-US" sz="3500">
                          <a:solidFill>
                            <a:srgbClr val="58604C"/>
                          </a:solidFill>
                          <a:latin typeface="Roboto Condensed"/>
                        </a:rPr>
                        <a:t>Giới thiệu nhân vật, nét tính cách em yêu thích/ ấn tượng.</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DFBEB"/>
                    </a:solidFill>
                  </a:tcPr>
                </a:tc>
                <a:extLst>
                  <a:ext uri="{0D108BD9-81ED-4DB2-BD59-A6C34878D82A}">
                    <a16:rowId xmlns:a16="http://schemas.microsoft.com/office/drawing/2014/main" xmlns="" val="10000"/>
                  </a:ext>
                </a:extLst>
              </a:tr>
              <a:tr h="3745783">
                <a:tc>
                  <a:txBody>
                    <a:bodyPr/>
                    <a:lstStyle/>
                    <a:p>
                      <a:pPr algn="ctr">
                        <a:lnSpc>
                          <a:spcPts val="4900"/>
                        </a:lnSpc>
                        <a:defRPr/>
                      </a:pPr>
                      <a:r>
                        <a:rPr lang="en-US" sz="3500">
                          <a:solidFill>
                            <a:srgbClr val="575D4D"/>
                          </a:solidFill>
                          <a:latin typeface="Roboto Condensed Bold"/>
                        </a:rPr>
                        <a:t>Thân đoạn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B2D0D4"/>
                    </a:solidFill>
                  </a:tcPr>
                </a:tc>
                <a:tc>
                  <a:txBody>
                    <a:bodyPr/>
                    <a:lstStyle/>
                    <a:p>
                      <a:pPr algn="l">
                        <a:lnSpc>
                          <a:spcPts val="4900"/>
                        </a:lnSpc>
                        <a:defRPr/>
                      </a:pPr>
                      <a:r>
                        <a:rPr lang="en-US" sz="3500">
                          <a:solidFill>
                            <a:srgbClr val="54544F"/>
                          </a:solidFill>
                          <a:latin typeface="Roboto Condensed"/>
                        </a:rPr>
                        <a:t>- Nét tính cách của nhân vật được thể hiện qua những chi tiết (cử chỉ, hành động, lời nói,….) như thế nào trong sự việc nào?</a:t>
                      </a:r>
                      <a:endParaRPr lang="en-US" sz="1100"/>
                    </a:p>
                    <a:p>
                      <a:pPr algn="l">
                        <a:lnSpc>
                          <a:spcPts val="4900"/>
                        </a:lnSpc>
                      </a:pPr>
                      <a:r>
                        <a:rPr lang="en-US" sz="3500">
                          <a:solidFill>
                            <a:srgbClr val="54544F"/>
                          </a:solidFill>
                          <a:latin typeface="Roboto Condensed"/>
                        </a:rPr>
                        <a:t>- Lý giải lý do vì sao em thích nét tính cách đó?</a:t>
                      </a:r>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DFBEB"/>
                    </a:solidFill>
                  </a:tcPr>
                </a:tc>
                <a:extLst>
                  <a:ext uri="{0D108BD9-81ED-4DB2-BD59-A6C34878D82A}">
                    <a16:rowId xmlns:a16="http://schemas.microsoft.com/office/drawing/2014/main" xmlns="" val="10001"/>
                  </a:ext>
                </a:extLst>
              </a:tr>
              <a:tr h="1594808">
                <a:tc>
                  <a:txBody>
                    <a:bodyPr/>
                    <a:lstStyle/>
                    <a:p>
                      <a:pPr algn="ctr">
                        <a:lnSpc>
                          <a:spcPts val="4620"/>
                        </a:lnSpc>
                        <a:defRPr/>
                      </a:pPr>
                      <a:r>
                        <a:rPr lang="en-US" sz="3300">
                          <a:solidFill>
                            <a:srgbClr val="575D4D"/>
                          </a:solidFill>
                          <a:latin typeface="Roboto Condensed Bold"/>
                        </a:rPr>
                        <a:t>Kết đoạn</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B2D0D4"/>
                    </a:solidFill>
                  </a:tcPr>
                </a:tc>
                <a:tc>
                  <a:txBody>
                    <a:bodyPr/>
                    <a:lstStyle/>
                    <a:p>
                      <a:pPr algn="l">
                        <a:lnSpc>
                          <a:spcPts val="4620"/>
                        </a:lnSpc>
                        <a:defRPr/>
                      </a:pPr>
                      <a:r>
                        <a:rPr lang="en-US" sz="3300">
                          <a:solidFill>
                            <a:srgbClr val="575D4D"/>
                          </a:solidFill>
                          <a:latin typeface="Roboto Condensed"/>
                        </a:rPr>
                        <a:t>Nêu cảm nhận, tình cảm em dành cho nhân vật.</a:t>
                      </a:r>
                      <a:endParaRPr lang="en-US" sz="1100"/>
                    </a:p>
                  </a:txBody>
                  <a:tcPr marL="190500" marR="190500" marT="190500" marB="190500" anchor="ctr">
                    <a:lnL w="0" cap="flat" cmpd="sng" algn="ctr">
                      <a:solidFill>
                        <a:srgbClr val="CCCCCC"/>
                      </a:solidFill>
                      <a:prstDash val="solid"/>
                      <a:round/>
                      <a:headEnd type="none" w="med" len="med"/>
                      <a:tailEnd type="none" w="med" len="med"/>
                    </a:lnL>
                    <a:lnR w="0" cap="flat" cmpd="sng" algn="ctr">
                      <a:solidFill>
                        <a:srgbClr val="CCCCCC"/>
                      </a:solidFill>
                      <a:prstDash val="solid"/>
                      <a:round/>
                      <a:headEnd type="none" w="med" len="med"/>
                      <a:tailEnd type="none" w="med" len="med"/>
                    </a:lnR>
                    <a:lnT w="0" cap="flat" cmpd="sng" algn="ctr">
                      <a:solidFill>
                        <a:srgbClr val="CCCCCC"/>
                      </a:solidFill>
                      <a:prstDash val="solid"/>
                      <a:round/>
                      <a:headEnd type="none" w="med" len="med"/>
                      <a:tailEnd type="none" w="med" len="med"/>
                    </a:lnT>
                    <a:lnB w="0" cap="flat" cmpd="sng" algn="ctr">
                      <a:solidFill>
                        <a:srgbClr val="CCCCCC"/>
                      </a:solidFill>
                      <a:prstDash val="solid"/>
                      <a:round/>
                      <a:headEnd type="none" w="med" len="med"/>
                      <a:tailEnd type="none" w="med" len="med"/>
                    </a:lnB>
                    <a:solidFill>
                      <a:srgbClr val="FDFBEB"/>
                    </a:solidFill>
                  </a:tcPr>
                </a:tc>
                <a:extLst>
                  <a:ext uri="{0D108BD9-81ED-4DB2-BD59-A6C34878D82A}">
                    <a16:rowId xmlns:a16="http://schemas.microsoft.com/office/drawing/2014/main" xmlns="" val="10002"/>
                  </a:ext>
                </a:extLst>
              </a:tr>
            </a:tbl>
          </a:graphicData>
        </a:graphic>
      </p:graphicFrame>
      <p:sp>
        <p:nvSpPr>
          <p:cNvPr id="4" name="Freeform 4"/>
          <p:cNvSpPr/>
          <p:nvPr/>
        </p:nvSpPr>
        <p:spPr>
          <a:xfrm>
            <a:off x="15621160" y="0"/>
            <a:ext cx="3063700" cy="2264113"/>
          </a:xfrm>
          <a:custGeom>
            <a:avLst/>
            <a:gdLst/>
            <a:ahLst/>
            <a:cxnLst/>
            <a:rect l="l" t="t" r="r" b="b"/>
            <a:pathLst>
              <a:path w="3063700" h="2264113">
                <a:moveTo>
                  <a:pt x="0" y="0"/>
                </a:moveTo>
                <a:lnTo>
                  <a:pt x="3063700" y="0"/>
                </a:lnTo>
                <a:lnTo>
                  <a:pt x="3063700" y="2264113"/>
                </a:lnTo>
                <a:lnTo>
                  <a:pt x="0" y="2264113"/>
                </a:lnTo>
                <a:lnTo>
                  <a:pt x="0" y="0"/>
                </a:lnTo>
                <a:close/>
              </a:path>
            </a:pathLst>
          </a:custGeom>
          <a:blipFill>
            <a:blip r:embed="rId3"/>
            <a:stretch>
              <a:fillRect l="-5589" t="-15144" b="-27734"/>
            </a:stretch>
          </a:blipFill>
        </p:spPr>
      </p:sp>
      <p:sp>
        <p:nvSpPr>
          <p:cNvPr id="5" name="Freeform 5"/>
          <p:cNvSpPr/>
          <p:nvPr/>
        </p:nvSpPr>
        <p:spPr>
          <a:xfrm>
            <a:off x="0" y="0"/>
            <a:ext cx="4367232" cy="10517096"/>
          </a:xfrm>
          <a:custGeom>
            <a:avLst/>
            <a:gdLst/>
            <a:ahLst/>
            <a:cxnLst/>
            <a:rect l="l" t="t" r="r" b="b"/>
            <a:pathLst>
              <a:path w="4367232" h="10517096">
                <a:moveTo>
                  <a:pt x="0" y="0"/>
                </a:moveTo>
                <a:lnTo>
                  <a:pt x="4367232" y="0"/>
                </a:lnTo>
                <a:lnTo>
                  <a:pt x="4367232" y="10517096"/>
                </a:lnTo>
                <a:lnTo>
                  <a:pt x="0" y="10517096"/>
                </a:lnTo>
                <a:lnTo>
                  <a:pt x="0" y="0"/>
                </a:lnTo>
                <a:close/>
              </a:path>
            </a:pathLst>
          </a:custGeom>
          <a:blipFill>
            <a:blip r:embed="rId4">
              <a:alphaModFix amt="80000"/>
            </a:blip>
            <a:stretch>
              <a:fillRect l="-1124" r="-1124"/>
            </a:stretch>
          </a:blipFill>
        </p:spPr>
      </p:sp>
      <p:sp>
        <p:nvSpPr>
          <p:cNvPr id="6" name="TextBox 6"/>
          <p:cNvSpPr txBox="1"/>
          <p:nvPr/>
        </p:nvSpPr>
        <p:spPr>
          <a:xfrm>
            <a:off x="8229600" y="1333500"/>
            <a:ext cx="3815953" cy="780586"/>
          </a:xfrm>
          <a:prstGeom prst="rect">
            <a:avLst/>
          </a:prstGeom>
        </p:spPr>
        <p:txBody>
          <a:bodyPr wrap="square" lIns="0" tIns="0" rIns="0" bIns="0" rtlCol="0" anchor="t">
            <a:spAutoFit/>
          </a:bodyPr>
          <a:lstStyle/>
          <a:p>
            <a:pPr algn="ctr">
              <a:lnSpc>
                <a:spcPts val="6325"/>
              </a:lnSpc>
            </a:pPr>
            <a:r>
              <a:rPr lang="en-US" sz="4518">
                <a:solidFill>
                  <a:srgbClr val="AF872D"/>
                </a:solidFill>
                <a:latin typeface="Roboto Condensed Bold Italics"/>
              </a:rPr>
              <a:t>Dàn ý đoạn văn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518"/>
            </a:stretch>
          </a:blipFill>
        </p:spPr>
      </p:sp>
      <p:sp>
        <p:nvSpPr>
          <p:cNvPr id="3" name="Freeform 3"/>
          <p:cNvSpPr/>
          <p:nvPr/>
        </p:nvSpPr>
        <p:spPr>
          <a:xfrm>
            <a:off x="-579718" y="0"/>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8120669" y="7226850"/>
            <a:ext cx="10167331" cy="3719549"/>
          </a:xfrm>
          <a:custGeom>
            <a:avLst/>
            <a:gdLst/>
            <a:ahLst/>
            <a:cxnLst/>
            <a:rect l="l" t="t" r="r" b="b"/>
            <a:pathLst>
              <a:path w="10167331" h="3719549">
                <a:moveTo>
                  <a:pt x="0" y="0"/>
                </a:moveTo>
                <a:lnTo>
                  <a:pt x="10167331" y="0"/>
                </a:lnTo>
                <a:lnTo>
                  <a:pt x="10167331" y="3719548"/>
                </a:lnTo>
                <a:lnTo>
                  <a:pt x="0" y="371954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848811" y="535564"/>
            <a:ext cx="14543716" cy="10677511"/>
          </a:xfrm>
          <a:custGeom>
            <a:avLst/>
            <a:gdLst/>
            <a:ahLst/>
            <a:cxnLst/>
            <a:rect l="l" t="t" r="r" b="b"/>
            <a:pathLst>
              <a:path w="14543716" h="10677511">
                <a:moveTo>
                  <a:pt x="0" y="0"/>
                </a:moveTo>
                <a:lnTo>
                  <a:pt x="14543716" y="0"/>
                </a:lnTo>
                <a:lnTo>
                  <a:pt x="14543716" y="10677512"/>
                </a:lnTo>
                <a:lnTo>
                  <a:pt x="0" y="10677512"/>
                </a:lnTo>
                <a:lnTo>
                  <a:pt x="0" y="0"/>
                </a:lnTo>
                <a:close/>
              </a:path>
            </a:pathLst>
          </a:custGeom>
          <a:blipFill>
            <a:blip r:embed="rId7">
              <a:alphaModFix amt="83000"/>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2113518" y="-527304"/>
            <a:ext cx="7315200" cy="3627120"/>
          </a:xfrm>
          <a:custGeom>
            <a:avLst/>
            <a:gdLst/>
            <a:ahLst/>
            <a:cxnLst/>
            <a:rect l="l" t="t" r="r" b="b"/>
            <a:pathLst>
              <a:path w="7315200" h="3627120">
                <a:moveTo>
                  <a:pt x="0" y="0"/>
                </a:moveTo>
                <a:lnTo>
                  <a:pt x="7315200" y="0"/>
                </a:lnTo>
                <a:lnTo>
                  <a:pt x="7315200" y="3627120"/>
                </a:lnTo>
                <a:lnTo>
                  <a:pt x="0" y="362712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12113518" y="0"/>
            <a:ext cx="9420348" cy="3532631"/>
          </a:xfrm>
          <a:custGeom>
            <a:avLst/>
            <a:gdLst/>
            <a:ahLst/>
            <a:cxnLst/>
            <a:rect l="l" t="t" r="r" b="b"/>
            <a:pathLst>
              <a:path w="9420348" h="3532631">
                <a:moveTo>
                  <a:pt x="0" y="0"/>
                </a:moveTo>
                <a:lnTo>
                  <a:pt x="9420348" y="0"/>
                </a:lnTo>
                <a:lnTo>
                  <a:pt x="9420348" y="3532631"/>
                </a:lnTo>
                <a:lnTo>
                  <a:pt x="0" y="3532631"/>
                </a:lnTo>
                <a:lnTo>
                  <a:pt x="0" y="0"/>
                </a:lnTo>
                <a:close/>
              </a:path>
            </a:pathLst>
          </a:custGeom>
          <a:blipFill>
            <a:blip r:embed="rId11">
              <a:alphaModFix amt="85000"/>
              <a:extLst>
                <a:ext uri="{96DAC541-7B7A-43D3-8B79-37D633B846F1}">
                  <asvg:svgBlip xmlns:asvg="http://schemas.microsoft.com/office/drawing/2016/SVG/main" xmlns="" r:embed="rId12"/>
                </a:ext>
              </a:extLst>
            </a:blip>
            <a:stretch>
              <a:fillRect/>
            </a:stretch>
          </a:blipFill>
        </p:spPr>
      </p:sp>
      <p:sp>
        <p:nvSpPr>
          <p:cNvPr id="8" name="TextBox 8"/>
          <p:cNvSpPr txBox="1"/>
          <p:nvPr/>
        </p:nvSpPr>
        <p:spPr>
          <a:xfrm>
            <a:off x="5220031" y="3717399"/>
            <a:ext cx="7847938" cy="2156921"/>
          </a:xfrm>
          <a:prstGeom prst="rect">
            <a:avLst/>
          </a:prstGeom>
        </p:spPr>
        <p:txBody>
          <a:bodyPr lIns="0" tIns="0" rIns="0" bIns="0" rtlCol="0" anchor="t">
            <a:spAutoFit/>
          </a:bodyPr>
          <a:lstStyle/>
          <a:p>
            <a:pPr algn="ctr">
              <a:lnSpc>
                <a:spcPts val="17614"/>
              </a:lnSpc>
              <a:spcBef>
                <a:spcPct val="0"/>
              </a:spcBef>
            </a:pPr>
            <a:r>
              <a:rPr lang="en-US" sz="12581">
                <a:solidFill>
                  <a:srgbClr val="4B3C3C"/>
                </a:solidFill>
                <a:latin typeface="ThuphapCongthuy"/>
              </a:rPr>
              <a:t>V. Vận dụng</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518"/>
            </a:stretch>
          </a:blipFill>
        </p:spPr>
      </p:sp>
      <p:sp>
        <p:nvSpPr>
          <p:cNvPr id="3" name="Freeform 3"/>
          <p:cNvSpPr/>
          <p:nvPr/>
        </p:nvSpPr>
        <p:spPr>
          <a:xfrm>
            <a:off x="-579718" y="0"/>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8120669" y="7226850"/>
            <a:ext cx="10167331" cy="3719549"/>
          </a:xfrm>
          <a:custGeom>
            <a:avLst/>
            <a:gdLst/>
            <a:ahLst/>
            <a:cxnLst/>
            <a:rect l="l" t="t" r="r" b="b"/>
            <a:pathLst>
              <a:path w="10167331" h="3719549">
                <a:moveTo>
                  <a:pt x="0" y="0"/>
                </a:moveTo>
                <a:lnTo>
                  <a:pt x="10167331" y="0"/>
                </a:lnTo>
                <a:lnTo>
                  <a:pt x="10167331" y="3719548"/>
                </a:lnTo>
                <a:lnTo>
                  <a:pt x="0" y="371954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028700" y="268887"/>
            <a:ext cx="14543716" cy="10677511"/>
          </a:xfrm>
          <a:custGeom>
            <a:avLst/>
            <a:gdLst/>
            <a:ahLst/>
            <a:cxnLst/>
            <a:rect l="l" t="t" r="r" b="b"/>
            <a:pathLst>
              <a:path w="14543716" h="10677511">
                <a:moveTo>
                  <a:pt x="0" y="0"/>
                </a:moveTo>
                <a:lnTo>
                  <a:pt x="14543716" y="0"/>
                </a:lnTo>
                <a:lnTo>
                  <a:pt x="14543716" y="10677511"/>
                </a:lnTo>
                <a:lnTo>
                  <a:pt x="0" y="10677511"/>
                </a:lnTo>
                <a:lnTo>
                  <a:pt x="0" y="0"/>
                </a:lnTo>
                <a:close/>
              </a:path>
            </a:pathLst>
          </a:custGeom>
          <a:blipFill>
            <a:blip r:embed="rId7">
              <a:alphaModFix amt="83000"/>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2113518" y="-527304"/>
            <a:ext cx="7315200" cy="3627120"/>
          </a:xfrm>
          <a:custGeom>
            <a:avLst/>
            <a:gdLst/>
            <a:ahLst/>
            <a:cxnLst/>
            <a:rect l="l" t="t" r="r" b="b"/>
            <a:pathLst>
              <a:path w="7315200" h="3627120">
                <a:moveTo>
                  <a:pt x="0" y="0"/>
                </a:moveTo>
                <a:lnTo>
                  <a:pt x="7315200" y="0"/>
                </a:lnTo>
                <a:lnTo>
                  <a:pt x="7315200" y="3627120"/>
                </a:lnTo>
                <a:lnTo>
                  <a:pt x="0" y="362712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12113518" y="0"/>
            <a:ext cx="9420348" cy="3532631"/>
          </a:xfrm>
          <a:custGeom>
            <a:avLst/>
            <a:gdLst/>
            <a:ahLst/>
            <a:cxnLst/>
            <a:rect l="l" t="t" r="r" b="b"/>
            <a:pathLst>
              <a:path w="9420348" h="3532631">
                <a:moveTo>
                  <a:pt x="0" y="0"/>
                </a:moveTo>
                <a:lnTo>
                  <a:pt x="9420348" y="0"/>
                </a:lnTo>
                <a:lnTo>
                  <a:pt x="9420348" y="3532631"/>
                </a:lnTo>
                <a:lnTo>
                  <a:pt x="0" y="3532631"/>
                </a:lnTo>
                <a:lnTo>
                  <a:pt x="0" y="0"/>
                </a:lnTo>
                <a:close/>
              </a:path>
            </a:pathLst>
          </a:custGeom>
          <a:blipFill>
            <a:blip r:embed="rId11">
              <a:alphaModFix amt="85000"/>
              <a:extLst>
                <a:ext uri="{96DAC541-7B7A-43D3-8B79-37D633B846F1}">
                  <asvg:svgBlip xmlns:asvg="http://schemas.microsoft.com/office/drawing/2016/SVG/main" xmlns="" r:embed="rId12"/>
                </a:ext>
              </a:extLst>
            </a:blip>
            <a:stretch>
              <a:fillRect/>
            </a:stretch>
          </a:blipFill>
        </p:spPr>
      </p:sp>
      <p:sp>
        <p:nvSpPr>
          <p:cNvPr id="8" name="TextBox 8"/>
          <p:cNvSpPr txBox="1"/>
          <p:nvPr/>
        </p:nvSpPr>
        <p:spPr>
          <a:xfrm>
            <a:off x="3657600" y="3676371"/>
            <a:ext cx="10734330" cy="2053832"/>
          </a:xfrm>
          <a:prstGeom prst="rect">
            <a:avLst/>
          </a:prstGeom>
        </p:spPr>
        <p:txBody>
          <a:bodyPr wrap="square" lIns="0" tIns="0" rIns="0" bIns="0" rtlCol="0" anchor="t">
            <a:spAutoFit/>
          </a:bodyPr>
          <a:lstStyle/>
          <a:p>
            <a:pPr algn="ctr">
              <a:lnSpc>
                <a:spcPts val="17703"/>
              </a:lnSpc>
              <a:spcBef>
                <a:spcPct val="0"/>
              </a:spcBef>
            </a:pPr>
            <a:r>
              <a:rPr lang="en-US" sz="12645" dirty="0">
                <a:solidFill>
                  <a:srgbClr val="54544F"/>
                </a:solidFill>
                <a:latin typeface="ThuphapCongthuy"/>
              </a:rPr>
              <a:t>II. </a:t>
            </a:r>
            <a:r>
              <a:rPr lang="en-US" sz="12645" dirty="0" err="1">
                <a:solidFill>
                  <a:srgbClr val="54544F"/>
                </a:solidFill>
                <a:latin typeface="ThuphapCongthuy"/>
              </a:rPr>
              <a:t>Đọc</a:t>
            </a:r>
            <a:r>
              <a:rPr lang="en-US" sz="12645" dirty="0">
                <a:solidFill>
                  <a:srgbClr val="54544F"/>
                </a:solidFill>
                <a:latin typeface="ThuphapCongthuy"/>
              </a:rPr>
              <a:t> </a:t>
            </a:r>
            <a:r>
              <a:rPr lang="en-US" sz="12645" dirty="0" err="1">
                <a:solidFill>
                  <a:srgbClr val="54544F"/>
                </a:solidFill>
                <a:latin typeface="ThuphapCongthuy"/>
              </a:rPr>
              <a:t>văn</a:t>
            </a:r>
            <a:r>
              <a:rPr lang="en-US" sz="12645" dirty="0">
                <a:solidFill>
                  <a:srgbClr val="54544F"/>
                </a:solidFill>
                <a:latin typeface="ThuphapCongthuy"/>
              </a:rPr>
              <a:t> </a:t>
            </a:r>
            <a:r>
              <a:rPr lang="en-US" sz="12645" dirty="0" err="1">
                <a:solidFill>
                  <a:srgbClr val="54544F"/>
                </a:solidFill>
                <a:latin typeface="ThuphapCongthuy"/>
              </a:rPr>
              <a:t>bản</a:t>
            </a:r>
            <a:endParaRPr lang="en-US" sz="12645" dirty="0">
              <a:solidFill>
                <a:srgbClr val="54544F"/>
              </a:solidFill>
              <a:latin typeface="ThuphapCongthuy"/>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l="-27054" r="-27054"/>
            </a:stretch>
          </a:blipFill>
        </p:spPr>
      </p:sp>
      <p:sp>
        <p:nvSpPr>
          <p:cNvPr id="3" name="Freeform 3"/>
          <p:cNvSpPr/>
          <p:nvPr/>
        </p:nvSpPr>
        <p:spPr>
          <a:xfrm>
            <a:off x="-301293" y="1580963"/>
            <a:ext cx="16015199" cy="5752126"/>
          </a:xfrm>
          <a:custGeom>
            <a:avLst/>
            <a:gdLst/>
            <a:ahLst/>
            <a:cxnLst/>
            <a:rect l="l" t="t" r="r" b="b"/>
            <a:pathLst>
              <a:path w="16015199" h="5752126">
                <a:moveTo>
                  <a:pt x="0" y="0"/>
                </a:moveTo>
                <a:lnTo>
                  <a:pt x="16015199" y="0"/>
                </a:lnTo>
                <a:lnTo>
                  <a:pt x="16015199" y="5752125"/>
                </a:lnTo>
                <a:lnTo>
                  <a:pt x="0" y="5752125"/>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TextBox 4"/>
          <p:cNvSpPr txBox="1"/>
          <p:nvPr/>
        </p:nvSpPr>
        <p:spPr>
          <a:xfrm>
            <a:off x="1334436" y="2563955"/>
            <a:ext cx="11691199" cy="3327007"/>
          </a:xfrm>
          <a:prstGeom prst="rect">
            <a:avLst/>
          </a:prstGeom>
        </p:spPr>
        <p:txBody>
          <a:bodyPr lIns="0" tIns="0" rIns="0" bIns="0" rtlCol="0" anchor="t">
            <a:spAutoFit/>
          </a:bodyPr>
          <a:lstStyle/>
          <a:p>
            <a:pPr algn="just">
              <a:lnSpc>
                <a:spcPts val="6671"/>
              </a:lnSpc>
              <a:spcBef>
                <a:spcPct val="0"/>
              </a:spcBef>
            </a:pPr>
            <a:r>
              <a:rPr lang="en-US" sz="4765">
                <a:solidFill>
                  <a:srgbClr val="705313"/>
                </a:solidFill>
                <a:latin typeface="Roboto Condensed Bold"/>
              </a:rPr>
              <a:t>Nhiệm vụ</a:t>
            </a:r>
            <a:r>
              <a:rPr lang="en-US" sz="4765">
                <a:solidFill>
                  <a:srgbClr val="705313"/>
                </a:solidFill>
                <a:latin typeface="Roboto Condensed"/>
              </a:rPr>
              <a:t>: Đọc văn bản </a:t>
            </a:r>
            <a:r>
              <a:rPr lang="en-US" sz="4765">
                <a:solidFill>
                  <a:srgbClr val="705313"/>
                </a:solidFill>
                <a:latin typeface="Roboto Condensed Italics"/>
              </a:rPr>
              <a:t>Kiều ở lầu Ngưng Bích</a:t>
            </a:r>
            <a:r>
              <a:rPr lang="en-US" sz="4765">
                <a:solidFill>
                  <a:srgbClr val="705313"/>
                </a:solidFill>
                <a:latin typeface="Roboto Condensed"/>
              </a:rPr>
              <a:t> và chỉ ra những đặc điểm của thể loại truyện thơ Nôm được thể hiện trong đoạn trích này.</a:t>
            </a:r>
          </a:p>
          <a:p>
            <a:pPr algn="just">
              <a:lnSpc>
                <a:spcPts val="6671"/>
              </a:lnSpc>
              <a:spcBef>
                <a:spcPct val="0"/>
              </a:spcBef>
            </a:pPr>
            <a:r>
              <a:rPr lang="en-US" sz="4765">
                <a:solidFill>
                  <a:srgbClr val="705313"/>
                </a:solidFill>
                <a:latin typeface="Roboto Condensed Bold"/>
              </a:rPr>
              <a:t>Cách thức:</a:t>
            </a:r>
            <a:r>
              <a:rPr lang="en-US" sz="4765">
                <a:solidFill>
                  <a:srgbClr val="705313"/>
                </a:solidFill>
                <a:latin typeface="Roboto Condensed"/>
              </a:rPr>
              <a:t> Báo cáo/ Trình bày tiết sau</a:t>
            </a:r>
          </a:p>
        </p:txBody>
      </p:sp>
      <p:sp>
        <p:nvSpPr>
          <p:cNvPr id="5" name="TextBox 5"/>
          <p:cNvSpPr txBox="1"/>
          <p:nvPr/>
        </p:nvSpPr>
        <p:spPr>
          <a:xfrm>
            <a:off x="378437" y="180975"/>
            <a:ext cx="7327870" cy="1533525"/>
          </a:xfrm>
          <a:prstGeom prst="rect">
            <a:avLst/>
          </a:prstGeom>
        </p:spPr>
        <p:txBody>
          <a:bodyPr lIns="0" tIns="0" rIns="0" bIns="0" rtlCol="0" anchor="t">
            <a:spAutoFit/>
          </a:bodyPr>
          <a:lstStyle/>
          <a:p>
            <a:pPr algn="ctr">
              <a:lnSpc>
                <a:spcPts val="12599"/>
              </a:lnSpc>
              <a:spcBef>
                <a:spcPct val="0"/>
              </a:spcBef>
            </a:pPr>
            <a:r>
              <a:rPr lang="en-US" sz="9000">
                <a:solidFill>
                  <a:srgbClr val="4B3C3C"/>
                </a:solidFill>
                <a:latin typeface="ThuphapCongthuy"/>
              </a:rPr>
              <a:t>V. Vận dụng</a:t>
            </a:r>
          </a:p>
        </p:txBody>
      </p:sp>
      <p:sp>
        <p:nvSpPr>
          <p:cNvPr id="6" name="Freeform 6"/>
          <p:cNvSpPr/>
          <p:nvPr/>
        </p:nvSpPr>
        <p:spPr>
          <a:xfrm>
            <a:off x="8448655" y="631362"/>
            <a:ext cx="10011512" cy="11306988"/>
          </a:xfrm>
          <a:custGeom>
            <a:avLst/>
            <a:gdLst/>
            <a:ahLst/>
            <a:cxnLst/>
            <a:rect l="l" t="t" r="r" b="b"/>
            <a:pathLst>
              <a:path w="10011512" h="11306988">
                <a:moveTo>
                  <a:pt x="0" y="0"/>
                </a:moveTo>
                <a:lnTo>
                  <a:pt x="10011512" y="0"/>
                </a:lnTo>
                <a:lnTo>
                  <a:pt x="10011512" y="11306988"/>
                </a:lnTo>
                <a:lnTo>
                  <a:pt x="0" y="11306988"/>
                </a:lnTo>
                <a:lnTo>
                  <a:pt x="0" y="0"/>
                </a:lnTo>
                <a:close/>
              </a:path>
            </a:pathLst>
          </a:custGeom>
          <a:blipFill>
            <a:blip r:embed="rId5"/>
            <a:stretch>
              <a:fillRect l="-1269"/>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518"/>
            </a:stretch>
          </a:blipFill>
        </p:spPr>
      </p:sp>
      <p:sp>
        <p:nvSpPr>
          <p:cNvPr id="3" name="Freeform 3"/>
          <p:cNvSpPr/>
          <p:nvPr/>
        </p:nvSpPr>
        <p:spPr>
          <a:xfrm>
            <a:off x="-558197" y="295728"/>
            <a:ext cx="7839366" cy="2756844"/>
          </a:xfrm>
          <a:custGeom>
            <a:avLst/>
            <a:gdLst/>
            <a:ahLst/>
            <a:cxnLst/>
            <a:rect l="l" t="t" r="r" b="b"/>
            <a:pathLst>
              <a:path w="7839366" h="2756844">
                <a:moveTo>
                  <a:pt x="0" y="0"/>
                </a:moveTo>
                <a:lnTo>
                  <a:pt x="7839366" y="0"/>
                </a:lnTo>
                <a:lnTo>
                  <a:pt x="7839366" y="2756843"/>
                </a:lnTo>
                <a:lnTo>
                  <a:pt x="0" y="2756843"/>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8120669" y="7226850"/>
            <a:ext cx="10167331" cy="3719549"/>
          </a:xfrm>
          <a:custGeom>
            <a:avLst/>
            <a:gdLst/>
            <a:ahLst/>
            <a:cxnLst/>
            <a:rect l="l" t="t" r="r" b="b"/>
            <a:pathLst>
              <a:path w="10167331" h="3719549">
                <a:moveTo>
                  <a:pt x="0" y="0"/>
                </a:moveTo>
                <a:lnTo>
                  <a:pt x="10167331" y="0"/>
                </a:lnTo>
                <a:lnTo>
                  <a:pt x="10167331" y="3719548"/>
                </a:lnTo>
                <a:lnTo>
                  <a:pt x="0" y="371954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2113518" y="-527304"/>
            <a:ext cx="7315200" cy="3627120"/>
          </a:xfrm>
          <a:custGeom>
            <a:avLst/>
            <a:gdLst/>
            <a:ahLst/>
            <a:cxnLst/>
            <a:rect l="l" t="t" r="r" b="b"/>
            <a:pathLst>
              <a:path w="7315200" h="3627120">
                <a:moveTo>
                  <a:pt x="0" y="0"/>
                </a:moveTo>
                <a:lnTo>
                  <a:pt x="7315200" y="0"/>
                </a:lnTo>
                <a:lnTo>
                  <a:pt x="7315200" y="3627120"/>
                </a:lnTo>
                <a:lnTo>
                  <a:pt x="0" y="3627120"/>
                </a:lnTo>
                <a:lnTo>
                  <a:pt x="0" y="0"/>
                </a:lnTo>
                <a:close/>
              </a:path>
            </a:pathLst>
          </a:custGeom>
          <a:blipFill>
            <a:blip r:embed="rId7">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375018" y="2254734"/>
            <a:ext cx="14849294" cy="6255265"/>
          </a:xfrm>
          <a:custGeom>
            <a:avLst/>
            <a:gdLst/>
            <a:ahLst/>
            <a:cxnLst/>
            <a:rect l="l" t="t" r="r" b="b"/>
            <a:pathLst>
              <a:path w="14849294" h="6255265">
                <a:moveTo>
                  <a:pt x="0" y="0"/>
                </a:moveTo>
                <a:lnTo>
                  <a:pt x="14849294" y="0"/>
                </a:lnTo>
                <a:lnTo>
                  <a:pt x="14849294" y="6255265"/>
                </a:lnTo>
                <a:lnTo>
                  <a:pt x="0" y="6255265"/>
                </a:lnTo>
                <a:lnTo>
                  <a:pt x="0" y="0"/>
                </a:lnTo>
                <a:close/>
              </a:path>
            </a:pathLst>
          </a:custGeom>
          <a:blipFill>
            <a:blip r:embed="rId9">
              <a:alphaModFix amt="86000"/>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12113518" y="0"/>
            <a:ext cx="9420348" cy="3532631"/>
          </a:xfrm>
          <a:custGeom>
            <a:avLst/>
            <a:gdLst/>
            <a:ahLst/>
            <a:cxnLst/>
            <a:rect l="l" t="t" r="r" b="b"/>
            <a:pathLst>
              <a:path w="9420348" h="3532631">
                <a:moveTo>
                  <a:pt x="0" y="0"/>
                </a:moveTo>
                <a:lnTo>
                  <a:pt x="9420348" y="0"/>
                </a:lnTo>
                <a:lnTo>
                  <a:pt x="9420348" y="3532631"/>
                </a:lnTo>
                <a:lnTo>
                  <a:pt x="0" y="3532631"/>
                </a:lnTo>
                <a:lnTo>
                  <a:pt x="0" y="0"/>
                </a:lnTo>
                <a:close/>
              </a:path>
            </a:pathLst>
          </a:custGeom>
          <a:blipFill>
            <a:blip r:embed="rId11">
              <a:alphaModFix amt="85000"/>
              <a:extLst>
                <a:ext uri="{96DAC541-7B7A-43D3-8B79-37D633B846F1}">
                  <asvg:svgBlip xmlns:asvg="http://schemas.microsoft.com/office/drawing/2016/SVG/main" xmlns="" r:embed="rId12"/>
                </a:ext>
              </a:extLst>
            </a:blip>
            <a:stretch>
              <a:fillRect/>
            </a:stretch>
          </a:blipFill>
        </p:spPr>
      </p:sp>
      <p:sp>
        <p:nvSpPr>
          <p:cNvPr id="8" name="Freeform 8"/>
          <p:cNvSpPr/>
          <p:nvPr/>
        </p:nvSpPr>
        <p:spPr>
          <a:xfrm>
            <a:off x="14497995" y="1286256"/>
            <a:ext cx="6158372" cy="1452349"/>
          </a:xfrm>
          <a:custGeom>
            <a:avLst/>
            <a:gdLst/>
            <a:ahLst/>
            <a:cxnLst/>
            <a:rect l="l" t="t" r="r" b="b"/>
            <a:pathLst>
              <a:path w="6158372" h="1452349">
                <a:moveTo>
                  <a:pt x="0" y="0"/>
                </a:moveTo>
                <a:lnTo>
                  <a:pt x="6158372" y="0"/>
                </a:lnTo>
                <a:lnTo>
                  <a:pt x="6158372" y="1452349"/>
                </a:lnTo>
                <a:lnTo>
                  <a:pt x="0" y="1452349"/>
                </a:lnTo>
                <a:lnTo>
                  <a:pt x="0" y="0"/>
                </a:lnTo>
                <a:close/>
              </a:path>
            </a:pathLst>
          </a:custGeom>
          <a:blipFill>
            <a:blip r:embed="rId13">
              <a:extLst>
                <a:ext uri="{96DAC541-7B7A-43D3-8B79-37D633B846F1}">
                  <asvg:svgBlip xmlns:asvg="http://schemas.microsoft.com/office/drawing/2016/SVG/main" xmlns="" r:embed="rId14"/>
                </a:ext>
              </a:extLst>
            </a:blip>
            <a:stretch>
              <a:fillRect/>
            </a:stretch>
          </a:blipFill>
        </p:spPr>
      </p:sp>
      <p:grpSp>
        <p:nvGrpSpPr>
          <p:cNvPr id="9" name="Group 9"/>
          <p:cNvGrpSpPr/>
          <p:nvPr/>
        </p:nvGrpSpPr>
        <p:grpSpPr>
          <a:xfrm>
            <a:off x="2328324" y="3099816"/>
            <a:ext cx="12835077" cy="4549523"/>
            <a:chOff x="0" y="0"/>
            <a:chExt cx="3380432" cy="1198228"/>
          </a:xfrm>
        </p:grpSpPr>
        <p:sp>
          <p:nvSpPr>
            <p:cNvPr id="10" name="Freeform 10"/>
            <p:cNvSpPr/>
            <p:nvPr/>
          </p:nvSpPr>
          <p:spPr>
            <a:xfrm>
              <a:off x="0" y="0"/>
              <a:ext cx="3380432" cy="1198228"/>
            </a:xfrm>
            <a:custGeom>
              <a:avLst/>
              <a:gdLst/>
              <a:ahLst/>
              <a:cxnLst/>
              <a:rect l="l" t="t" r="r" b="b"/>
              <a:pathLst>
                <a:path w="3380432" h="1198228">
                  <a:moveTo>
                    <a:pt x="0" y="0"/>
                  </a:moveTo>
                  <a:lnTo>
                    <a:pt x="3380432" y="0"/>
                  </a:lnTo>
                  <a:lnTo>
                    <a:pt x="3380432" y="1198228"/>
                  </a:lnTo>
                  <a:lnTo>
                    <a:pt x="0" y="1198228"/>
                  </a:lnTo>
                  <a:close/>
                </a:path>
              </a:pathLst>
            </a:custGeom>
            <a:solidFill>
              <a:srgbClr val="F2E2BB"/>
            </a:solidFill>
          </p:spPr>
        </p:sp>
        <p:sp>
          <p:nvSpPr>
            <p:cNvPr id="11" name="TextBox 11"/>
            <p:cNvSpPr txBox="1"/>
            <p:nvPr/>
          </p:nvSpPr>
          <p:spPr>
            <a:xfrm>
              <a:off x="0" y="-38100"/>
              <a:ext cx="3380432" cy="1236328"/>
            </a:xfrm>
            <a:prstGeom prst="rect">
              <a:avLst/>
            </a:prstGeom>
          </p:spPr>
          <p:txBody>
            <a:bodyPr lIns="50800" tIns="50800" rIns="50800" bIns="50800" rtlCol="0" anchor="ctr"/>
            <a:lstStyle/>
            <a:p>
              <a:pPr algn="ctr">
                <a:lnSpc>
                  <a:spcPts val="2659"/>
                </a:lnSpc>
              </a:pPr>
              <a:endParaRPr/>
            </a:p>
          </p:txBody>
        </p:sp>
      </p:grpSp>
      <p:sp>
        <p:nvSpPr>
          <p:cNvPr id="12" name="Freeform 12"/>
          <p:cNvSpPr/>
          <p:nvPr/>
        </p:nvSpPr>
        <p:spPr>
          <a:xfrm>
            <a:off x="-789640" y="6515602"/>
            <a:ext cx="6235929" cy="5142043"/>
          </a:xfrm>
          <a:custGeom>
            <a:avLst/>
            <a:gdLst/>
            <a:ahLst/>
            <a:cxnLst/>
            <a:rect l="l" t="t" r="r" b="b"/>
            <a:pathLst>
              <a:path w="6235929" h="5142043">
                <a:moveTo>
                  <a:pt x="0" y="0"/>
                </a:moveTo>
                <a:lnTo>
                  <a:pt x="6235929" y="0"/>
                </a:lnTo>
                <a:lnTo>
                  <a:pt x="6235929" y="5142044"/>
                </a:lnTo>
                <a:lnTo>
                  <a:pt x="0" y="5142044"/>
                </a:lnTo>
                <a:lnTo>
                  <a:pt x="0" y="0"/>
                </a:lnTo>
                <a:close/>
              </a:path>
            </a:pathLst>
          </a:custGeom>
          <a:blipFill>
            <a:blip r:embed="rId15">
              <a:extLst>
                <a:ext uri="{96DAC541-7B7A-43D3-8B79-37D633B846F1}">
                  <asvg:svgBlip xmlns:asvg="http://schemas.microsoft.com/office/drawing/2016/SVG/main" xmlns="" r:embed="rId16"/>
                </a:ext>
              </a:extLst>
            </a:blip>
            <a:stretch>
              <a:fillRect/>
            </a:stretch>
          </a:blipFill>
        </p:spPr>
      </p:sp>
      <p:sp>
        <p:nvSpPr>
          <p:cNvPr id="13" name="Freeform 13"/>
          <p:cNvSpPr/>
          <p:nvPr/>
        </p:nvSpPr>
        <p:spPr>
          <a:xfrm rot="-123645" flipH="1">
            <a:off x="-2050486" y="8834651"/>
            <a:ext cx="6158372" cy="1452349"/>
          </a:xfrm>
          <a:custGeom>
            <a:avLst/>
            <a:gdLst/>
            <a:ahLst/>
            <a:cxnLst/>
            <a:rect l="l" t="t" r="r" b="b"/>
            <a:pathLst>
              <a:path w="6158372" h="1452349">
                <a:moveTo>
                  <a:pt x="6158372" y="0"/>
                </a:moveTo>
                <a:lnTo>
                  <a:pt x="0" y="0"/>
                </a:lnTo>
                <a:lnTo>
                  <a:pt x="0" y="1452349"/>
                </a:lnTo>
                <a:lnTo>
                  <a:pt x="6158372" y="1452349"/>
                </a:lnTo>
                <a:lnTo>
                  <a:pt x="6158372" y="0"/>
                </a:lnTo>
                <a:close/>
              </a:path>
            </a:pathLst>
          </a:custGeom>
          <a:blipFill>
            <a:blip r:embed="rId13">
              <a:extLst>
                <a:ext uri="{96DAC541-7B7A-43D3-8B79-37D633B846F1}">
                  <asvg:svgBlip xmlns:asvg="http://schemas.microsoft.com/office/drawing/2016/SVG/main" xmlns="" r:embed="rId14"/>
                </a:ext>
              </a:extLst>
            </a:blip>
            <a:stretch>
              <a:fillRect/>
            </a:stretch>
          </a:blipFill>
        </p:spPr>
      </p:sp>
      <p:sp>
        <p:nvSpPr>
          <p:cNvPr id="15" name="TextBox 15"/>
          <p:cNvSpPr txBox="1"/>
          <p:nvPr/>
        </p:nvSpPr>
        <p:spPr>
          <a:xfrm>
            <a:off x="2492256" y="4033870"/>
            <a:ext cx="12614819" cy="3565976"/>
          </a:xfrm>
          <a:prstGeom prst="rect">
            <a:avLst/>
          </a:prstGeom>
        </p:spPr>
        <p:txBody>
          <a:bodyPr lIns="0" tIns="0" rIns="0" bIns="0" rtlCol="0" anchor="t">
            <a:spAutoFit/>
          </a:bodyPr>
          <a:lstStyle/>
          <a:p>
            <a:pPr algn="ctr">
              <a:lnSpc>
                <a:spcPts val="14580"/>
              </a:lnSpc>
              <a:spcBef>
                <a:spcPct val="0"/>
              </a:spcBef>
            </a:pPr>
            <a:r>
              <a:rPr lang="en-US" sz="10414" dirty="0">
                <a:solidFill>
                  <a:srgbClr val="4B3C3C"/>
                </a:solidFill>
                <a:latin typeface="ThuphapCongthuy"/>
              </a:rPr>
              <a:t>Xin </a:t>
            </a:r>
            <a:r>
              <a:rPr lang="en-US" sz="10414" dirty="0" err="1">
                <a:solidFill>
                  <a:srgbClr val="4B3C3C"/>
                </a:solidFill>
                <a:latin typeface="ThuphapCongthuy"/>
              </a:rPr>
              <a:t>chào</a:t>
            </a:r>
            <a:r>
              <a:rPr lang="en-US" sz="10414" dirty="0">
                <a:solidFill>
                  <a:srgbClr val="4B3C3C"/>
                </a:solidFill>
                <a:latin typeface="ThuphapCongthuy"/>
              </a:rPr>
              <a:t> </a:t>
            </a:r>
          </a:p>
          <a:p>
            <a:pPr algn="ctr">
              <a:lnSpc>
                <a:spcPts val="14580"/>
              </a:lnSpc>
              <a:spcBef>
                <a:spcPct val="0"/>
              </a:spcBef>
            </a:pPr>
            <a:r>
              <a:rPr lang="en-US" sz="10414" dirty="0" err="1">
                <a:solidFill>
                  <a:srgbClr val="4B3C3C"/>
                </a:solidFill>
                <a:latin typeface="ThuphapCongthuy"/>
              </a:rPr>
              <a:t>và</a:t>
            </a:r>
            <a:r>
              <a:rPr lang="en-US" sz="10414" dirty="0">
                <a:solidFill>
                  <a:srgbClr val="4B3C3C"/>
                </a:solidFill>
                <a:latin typeface="ThuphapCongthuy"/>
              </a:rPr>
              <a:t> </a:t>
            </a:r>
            <a:r>
              <a:rPr lang="en-US" sz="10414" dirty="0" err="1">
                <a:solidFill>
                  <a:srgbClr val="4B3C3C"/>
                </a:solidFill>
                <a:latin typeface="ThuphapCongthuy"/>
              </a:rPr>
              <a:t>hẹn</a:t>
            </a:r>
            <a:r>
              <a:rPr lang="en-US" sz="10414" dirty="0">
                <a:solidFill>
                  <a:srgbClr val="4B3C3C"/>
                </a:solidFill>
                <a:latin typeface="ThuphapCongthuy"/>
              </a:rPr>
              <a:t> </a:t>
            </a:r>
            <a:r>
              <a:rPr lang="en-US" sz="10414" dirty="0" err="1">
                <a:solidFill>
                  <a:srgbClr val="4B3C3C"/>
                </a:solidFill>
                <a:latin typeface="ThuphapCongthuy"/>
              </a:rPr>
              <a:t>gặp</a:t>
            </a:r>
            <a:r>
              <a:rPr lang="en-US" sz="10414" dirty="0">
                <a:solidFill>
                  <a:srgbClr val="4B3C3C"/>
                </a:solidFill>
                <a:latin typeface="ThuphapCongthuy"/>
              </a:rPr>
              <a:t> </a:t>
            </a:r>
            <a:r>
              <a:rPr lang="en-US" sz="10414" dirty="0" err="1">
                <a:solidFill>
                  <a:srgbClr val="4B3C3C"/>
                </a:solidFill>
                <a:latin typeface="ThuphapCongthuy"/>
              </a:rPr>
              <a:t>lại</a:t>
            </a:r>
            <a:r>
              <a:rPr lang="en-US" sz="10414" dirty="0">
                <a:solidFill>
                  <a:srgbClr val="4B3C3C"/>
                </a:solidFill>
                <a:latin typeface="ThuphapCongthuy"/>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69862" y="-1512114"/>
            <a:ext cx="18957862" cy="11870995"/>
          </a:xfrm>
          <a:custGeom>
            <a:avLst/>
            <a:gdLst/>
            <a:ahLst/>
            <a:cxnLst/>
            <a:rect l="l" t="t" r="r" b="b"/>
            <a:pathLst>
              <a:path w="18957862" h="11870995">
                <a:moveTo>
                  <a:pt x="0" y="0"/>
                </a:moveTo>
                <a:lnTo>
                  <a:pt x="18957862" y="0"/>
                </a:lnTo>
                <a:lnTo>
                  <a:pt x="18957862" y="11870995"/>
                </a:lnTo>
                <a:lnTo>
                  <a:pt x="0" y="11870995"/>
                </a:lnTo>
                <a:lnTo>
                  <a:pt x="0" y="0"/>
                </a:lnTo>
                <a:close/>
              </a:path>
            </a:pathLst>
          </a:custGeom>
          <a:blipFill>
            <a:blip r:embed="rId2">
              <a:alphaModFix amt="55000"/>
            </a:blip>
            <a:stretch>
              <a:fillRect t="-4955" b="-1510"/>
            </a:stretch>
          </a:blipFill>
        </p:spPr>
      </p:sp>
      <p:grpSp>
        <p:nvGrpSpPr>
          <p:cNvPr id="3" name="Group 3"/>
          <p:cNvGrpSpPr/>
          <p:nvPr/>
        </p:nvGrpSpPr>
        <p:grpSpPr>
          <a:xfrm>
            <a:off x="-2673352" y="-348507"/>
            <a:ext cx="21228236" cy="10707388"/>
            <a:chOff x="0" y="0"/>
            <a:chExt cx="5590976" cy="2820053"/>
          </a:xfrm>
        </p:grpSpPr>
        <p:sp>
          <p:nvSpPr>
            <p:cNvPr id="4" name="Freeform 4"/>
            <p:cNvSpPr/>
            <p:nvPr/>
          </p:nvSpPr>
          <p:spPr>
            <a:xfrm>
              <a:off x="0" y="0"/>
              <a:ext cx="5590976" cy="2820053"/>
            </a:xfrm>
            <a:custGeom>
              <a:avLst/>
              <a:gdLst/>
              <a:ahLst/>
              <a:cxnLst/>
              <a:rect l="l" t="t" r="r" b="b"/>
              <a:pathLst>
                <a:path w="5590976" h="2820053">
                  <a:moveTo>
                    <a:pt x="0" y="0"/>
                  </a:moveTo>
                  <a:lnTo>
                    <a:pt x="5590976" y="0"/>
                  </a:lnTo>
                  <a:lnTo>
                    <a:pt x="5590976" y="2820053"/>
                  </a:lnTo>
                  <a:lnTo>
                    <a:pt x="0" y="2820053"/>
                  </a:lnTo>
                  <a:close/>
                </a:path>
              </a:pathLst>
            </a:custGeom>
            <a:solidFill>
              <a:srgbClr val="FFFFFF">
                <a:alpha val="41961"/>
              </a:srgbClr>
            </a:solidFill>
            <a:ln cap="sq">
              <a:noFill/>
              <a:prstDash val="solid"/>
              <a:miter/>
            </a:ln>
          </p:spPr>
        </p:sp>
        <p:sp>
          <p:nvSpPr>
            <p:cNvPr id="5" name="TextBox 5"/>
            <p:cNvSpPr txBox="1"/>
            <p:nvPr/>
          </p:nvSpPr>
          <p:spPr>
            <a:xfrm>
              <a:off x="0" y="-38100"/>
              <a:ext cx="5590976" cy="2858153"/>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6" name="Freeform 6"/>
          <p:cNvSpPr/>
          <p:nvPr/>
        </p:nvSpPr>
        <p:spPr>
          <a:xfrm>
            <a:off x="-3056376" y="1882976"/>
            <a:ext cx="7474328" cy="926006"/>
          </a:xfrm>
          <a:custGeom>
            <a:avLst/>
            <a:gdLst/>
            <a:ahLst/>
            <a:cxnLst/>
            <a:rect l="l" t="t" r="r" b="b"/>
            <a:pathLst>
              <a:path w="7474328" h="926006">
                <a:moveTo>
                  <a:pt x="0" y="0"/>
                </a:moveTo>
                <a:lnTo>
                  <a:pt x="7474328" y="0"/>
                </a:lnTo>
                <a:lnTo>
                  <a:pt x="7474328" y="926006"/>
                </a:lnTo>
                <a:lnTo>
                  <a:pt x="0" y="926006"/>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7" name="Freeform 7"/>
          <p:cNvSpPr/>
          <p:nvPr/>
        </p:nvSpPr>
        <p:spPr>
          <a:xfrm>
            <a:off x="-2241516" y="5205906"/>
            <a:ext cx="6773652" cy="3246844"/>
          </a:xfrm>
          <a:custGeom>
            <a:avLst/>
            <a:gdLst/>
            <a:ahLst/>
            <a:cxnLst/>
            <a:rect l="l" t="t" r="r" b="b"/>
            <a:pathLst>
              <a:path w="6773652" h="3246844">
                <a:moveTo>
                  <a:pt x="0" y="0"/>
                </a:moveTo>
                <a:lnTo>
                  <a:pt x="6773652" y="0"/>
                </a:lnTo>
                <a:lnTo>
                  <a:pt x="6773652" y="3246844"/>
                </a:lnTo>
                <a:lnTo>
                  <a:pt x="0" y="3246844"/>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graphicFrame>
        <p:nvGraphicFramePr>
          <p:cNvPr id="8" name="Table 8"/>
          <p:cNvGraphicFramePr>
            <a:graphicFrameLocks noGrp="1"/>
          </p:cNvGraphicFramePr>
          <p:nvPr/>
        </p:nvGraphicFramePr>
        <p:xfrm>
          <a:off x="1028700" y="2807660"/>
          <a:ext cx="16916764" cy="6870948"/>
        </p:xfrm>
        <a:graphic>
          <a:graphicData uri="http://schemas.openxmlformats.org/drawingml/2006/table">
            <a:tbl>
              <a:tblPr/>
              <a:tblGrid>
                <a:gridCol w="14298705">
                  <a:extLst>
                    <a:ext uri="{9D8B030D-6E8A-4147-A177-3AD203B41FA5}">
                      <a16:colId xmlns:a16="http://schemas.microsoft.com/office/drawing/2014/main" xmlns="" val="20000"/>
                    </a:ext>
                  </a:extLst>
                </a:gridCol>
                <a:gridCol w="1263906">
                  <a:extLst>
                    <a:ext uri="{9D8B030D-6E8A-4147-A177-3AD203B41FA5}">
                      <a16:colId xmlns:a16="http://schemas.microsoft.com/office/drawing/2014/main" xmlns="" val="20001"/>
                    </a:ext>
                  </a:extLst>
                </a:gridCol>
                <a:gridCol w="1354153">
                  <a:extLst>
                    <a:ext uri="{9D8B030D-6E8A-4147-A177-3AD203B41FA5}">
                      <a16:colId xmlns:a16="http://schemas.microsoft.com/office/drawing/2014/main" xmlns="" val="20002"/>
                    </a:ext>
                  </a:extLst>
                </a:gridCol>
              </a:tblGrid>
              <a:tr h="1245154">
                <a:tc>
                  <a:txBody>
                    <a:bodyPr/>
                    <a:lstStyle/>
                    <a:p>
                      <a:pPr algn="ctr">
                        <a:lnSpc>
                          <a:spcPts val="5039"/>
                        </a:lnSpc>
                        <a:defRPr/>
                      </a:pPr>
                      <a:r>
                        <a:rPr lang="en-US" sz="4199">
                          <a:solidFill>
                            <a:srgbClr val="422C06">
                              <a:alpha val="89804"/>
                            </a:srgbClr>
                          </a:solidFill>
                          <a:latin typeface="Roboto Condensed Bold"/>
                        </a:rPr>
                        <a:t>Tiêu chí</a:t>
                      </a: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2E2BB">
                        <a:alpha val="89804"/>
                      </a:srgbClr>
                    </a:solidFill>
                  </a:tcPr>
                </a:tc>
                <a:tc>
                  <a:txBody>
                    <a:bodyPr/>
                    <a:lstStyle/>
                    <a:p>
                      <a:pPr algn="ctr">
                        <a:lnSpc>
                          <a:spcPts val="5039"/>
                        </a:lnSpc>
                        <a:defRPr/>
                      </a:pPr>
                      <a:r>
                        <a:rPr lang="en-US" sz="4199">
                          <a:solidFill>
                            <a:srgbClr val="422C06">
                              <a:alpha val="89804"/>
                            </a:srgbClr>
                          </a:solidFill>
                          <a:latin typeface="Roboto Condensed Bold"/>
                        </a:rPr>
                        <a:t>Đạt </a:t>
                      </a: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F2E2BB">
                        <a:alpha val="89804"/>
                      </a:srgbClr>
                    </a:solidFill>
                  </a:tcPr>
                </a:tc>
                <a:tc>
                  <a:txBody>
                    <a:bodyPr/>
                    <a:lstStyle/>
                    <a:p>
                      <a:pPr algn="ctr">
                        <a:lnSpc>
                          <a:spcPts val="5039"/>
                        </a:lnSpc>
                        <a:defRPr/>
                      </a:pPr>
                      <a:r>
                        <a:rPr lang="en-US" sz="4199">
                          <a:solidFill>
                            <a:srgbClr val="422C06">
                              <a:alpha val="89804"/>
                            </a:srgbClr>
                          </a:solidFill>
                          <a:latin typeface="Roboto Condensed Bold"/>
                        </a:rPr>
                        <a:t>CĐ</a:t>
                      </a: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6B7063"/>
                      </a:solidFill>
                      <a:prstDash val="solid"/>
                      <a:round/>
                      <a:headEnd type="none" w="med" len="med"/>
                      <a:tailEnd type="none" w="med" len="med"/>
                    </a:lnB>
                    <a:solidFill>
                      <a:srgbClr val="F2E2BB">
                        <a:alpha val="89804"/>
                      </a:srgbClr>
                    </a:solidFill>
                  </a:tcPr>
                </a:tc>
                <a:extLst>
                  <a:ext uri="{0D108BD9-81ED-4DB2-BD59-A6C34878D82A}">
                    <a16:rowId xmlns:a16="http://schemas.microsoft.com/office/drawing/2014/main" xmlns="" val="10000"/>
                  </a:ext>
                </a:extLst>
              </a:tr>
              <a:tr h="1251665">
                <a:tc>
                  <a:txBody>
                    <a:bodyPr/>
                    <a:lstStyle/>
                    <a:p>
                      <a:pPr algn="l">
                        <a:lnSpc>
                          <a:spcPts val="4799"/>
                        </a:lnSpc>
                        <a:defRPr/>
                      </a:pPr>
                      <a:r>
                        <a:rPr lang="en-US" sz="3999">
                          <a:solidFill>
                            <a:srgbClr val="000000">
                              <a:alpha val="89804"/>
                            </a:srgbClr>
                          </a:solidFill>
                          <a:latin typeface="Roboto Condensed"/>
                        </a:rPr>
                        <a:t>Đọc diễn cảm, không bỏ từ, thêm từ.</a:t>
                      </a: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6B7063"/>
                      </a:solidFill>
                      <a:prstDash val="solid"/>
                      <a:round/>
                      <a:headEnd type="none" w="med" len="med"/>
                      <a:tailEnd type="none" w="med" len="med"/>
                    </a:lnL>
                    <a:lnR w="38100" cap="flat" cmpd="sng" algn="ctr">
                      <a:solidFill>
                        <a:srgbClr val="6B7063"/>
                      </a:solidFill>
                      <a:prstDash val="solid"/>
                      <a:round/>
                      <a:headEnd type="none" w="med" len="med"/>
                      <a:tailEnd type="none" w="med" len="med"/>
                    </a:lnR>
                    <a:lnT w="38100" cap="flat" cmpd="sng" algn="ctr">
                      <a:solidFill>
                        <a:srgbClr val="6B7063"/>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extLst>
                  <a:ext uri="{0D108BD9-81ED-4DB2-BD59-A6C34878D82A}">
                    <a16:rowId xmlns:a16="http://schemas.microsoft.com/office/drawing/2014/main" xmlns="" val="10001"/>
                  </a:ext>
                </a:extLst>
              </a:tr>
              <a:tr h="1251665">
                <a:tc>
                  <a:txBody>
                    <a:bodyPr/>
                    <a:lstStyle/>
                    <a:p>
                      <a:pPr algn="l">
                        <a:lnSpc>
                          <a:spcPts val="4799"/>
                        </a:lnSpc>
                        <a:defRPr/>
                      </a:pPr>
                      <a:r>
                        <a:rPr lang="en-US" sz="3999">
                          <a:solidFill>
                            <a:srgbClr val="000000">
                              <a:alpha val="89804"/>
                            </a:srgbClr>
                          </a:solidFill>
                          <a:latin typeface="Roboto Condensed"/>
                        </a:rPr>
                        <a:t>Đọc to, rõ bảo đảm trong không gian lớp học, cả lớp cùng nghe được.</a:t>
                      </a: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extLst>
                  <a:ext uri="{0D108BD9-81ED-4DB2-BD59-A6C34878D82A}">
                    <a16:rowId xmlns:a16="http://schemas.microsoft.com/office/drawing/2014/main" xmlns="" val="10002"/>
                  </a:ext>
                </a:extLst>
              </a:tr>
              <a:tr h="1245154">
                <a:tc>
                  <a:txBody>
                    <a:bodyPr/>
                    <a:lstStyle/>
                    <a:p>
                      <a:pPr algn="l">
                        <a:lnSpc>
                          <a:spcPts val="4799"/>
                        </a:lnSpc>
                        <a:defRPr/>
                      </a:pPr>
                      <a:r>
                        <a:rPr lang="en-US" sz="3999">
                          <a:solidFill>
                            <a:srgbClr val="000000">
                              <a:alpha val="89804"/>
                            </a:srgbClr>
                          </a:solidFill>
                          <a:latin typeface="Roboto Condensed"/>
                        </a:rPr>
                        <a:t>Tốc độ đọc phù hợp.</a:t>
                      </a:r>
                      <a:endParaRPr lang="en-US" sz="1100"/>
                    </a:p>
                  </a:txBody>
                  <a:tcPr marL="190500" marR="190500" marT="190500" marB="190500">
                    <a:lnL w="38100" cap="flat" cmpd="sng" algn="ctr">
                      <a:solidFill>
                        <a:srgbClr val="863D3D"/>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863D3D"/>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extLst>
                  <a:ext uri="{0D108BD9-81ED-4DB2-BD59-A6C34878D82A}">
                    <a16:rowId xmlns:a16="http://schemas.microsoft.com/office/drawing/2014/main" xmlns="" val="10003"/>
                  </a:ext>
                </a:extLst>
              </a:tr>
              <a:tr h="1877310">
                <a:tc>
                  <a:txBody>
                    <a:bodyPr/>
                    <a:lstStyle/>
                    <a:p>
                      <a:pPr algn="just">
                        <a:lnSpc>
                          <a:spcPts val="5359"/>
                        </a:lnSpc>
                        <a:defRPr/>
                      </a:pPr>
                      <a:r>
                        <a:rPr lang="en-US" sz="3999">
                          <a:solidFill>
                            <a:srgbClr val="000000">
                              <a:alpha val="89804"/>
                            </a:srgbClr>
                          </a:solidFill>
                          <a:latin typeface="Roboto Condensed"/>
                        </a:rPr>
                        <a:t>Sử dụng giọng điệu khác nhau để thể hiện tâm trạng, cảm xúc của nhân vật</a:t>
                      </a: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tc>
                  <a:txBody>
                    <a:bodyPr/>
                    <a:lstStyle/>
                    <a:p>
                      <a:pPr algn="l">
                        <a:lnSpc>
                          <a:spcPts val="5039"/>
                        </a:lnSpc>
                        <a:defRPr/>
                      </a:pPr>
                      <a:endParaRPr lang="en-US" sz="1100"/>
                    </a:p>
                  </a:txBody>
                  <a:tcPr marL="190500" marR="190500" marT="190500" marB="190500">
                    <a:lnL w="38100" cap="flat" cmpd="sng" algn="ctr">
                      <a:solidFill>
                        <a:srgbClr val="464941"/>
                      </a:solidFill>
                      <a:prstDash val="solid"/>
                      <a:round/>
                      <a:headEnd type="none" w="med" len="med"/>
                      <a:tailEnd type="none" w="med" len="med"/>
                    </a:lnL>
                    <a:lnR w="38100" cap="flat" cmpd="sng" algn="ctr">
                      <a:solidFill>
                        <a:srgbClr val="464941"/>
                      </a:solidFill>
                      <a:prstDash val="solid"/>
                      <a:round/>
                      <a:headEnd type="none" w="med" len="med"/>
                      <a:tailEnd type="none" w="med" len="med"/>
                    </a:lnR>
                    <a:lnT w="38100" cap="flat" cmpd="sng" algn="ctr">
                      <a:solidFill>
                        <a:srgbClr val="464941"/>
                      </a:solidFill>
                      <a:prstDash val="solid"/>
                      <a:round/>
                      <a:headEnd type="none" w="med" len="med"/>
                      <a:tailEnd type="none" w="med" len="med"/>
                    </a:lnT>
                    <a:lnB w="38100" cap="flat" cmpd="sng" algn="ctr">
                      <a:solidFill>
                        <a:srgbClr val="464941"/>
                      </a:solidFill>
                      <a:prstDash val="solid"/>
                      <a:round/>
                      <a:headEnd type="none" w="med" len="med"/>
                      <a:tailEnd type="none" w="med" len="med"/>
                    </a:lnB>
                    <a:solidFill>
                      <a:srgbClr val="FFF3E9">
                        <a:alpha val="89804"/>
                      </a:srgbClr>
                    </a:solidFill>
                  </a:tcPr>
                </a:tc>
                <a:extLst>
                  <a:ext uri="{0D108BD9-81ED-4DB2-BD59-A6C34878D82A}">
                    <a16:rowId xmlns:a16="http://schemas.microsoft.com/office/drawing/2014/main" xmlns="" val="10004"/>
                  </a:ext>
                </a:extLst>
              </a:tr>
            </a:tbl>
          </a:graphicData>
        </a:graphic>
      </p:graphicFrame>
      <p:sp>
        <p:nvSpPr>
          <p:cNvPr id="9" name="TextBox 9"/>
          <p:cNvSpPr txBox="1"/>
          <p:nvPr/>
        </p:nvSpPr>
        <p:spPr>
          <a:xfrm>
            <a:off x="-718631" y="48506"/>
            <a:ext cx="9527699" cy="1360261"/>
          </a:xfrm>
          <a:prstGeom prst="rect">
            <a:avLst/>
          </a:prstGeom>
        </p:spPr>
        <p:txBody>
          <a:bodyPr lIns="0" tIns="0" rIns="0" bIns="0" rtlCol="0" anchor="t">
            <a:spAutoFit/>
          </a:bodyPr>
          <a:lstStyle/>
          <a:p>
            <a:pPr algn="ctr">
              <a:lnSpc>
                <a:spcPts val="11124"/>
              </a:lnSpc>
            </a:pPr>
            <a:r>
              <a:rPr lang="en-US" sz="7946">
                <a:solidFill>
                  <a:srgbClr val="4B3C3C"/>
                </a:solidFill>
                <a:latin typeface="ThuphapCongthuy"/>
              </a:rPr>
              <a:t>II. Đọc văn bản</a:t>
            </a:r>
          </a:p>
        </p:txBody>
      </p:sp>
      <p:sp>
        <p:nvSpPr>
          <p:cNvPr id="10" name="TextBox 10"/>
          <p:cNvSpPr txBox="1"/>
          <p:nvPr/>
        </p:nvSpPr>
        <p:spPr>
          <a:xfrm>
            <a:off x="4191000" y="1787726"/>
            <a:ext cx="9410700" cy="812634"/>
          </a:xfrm>
          <a:prstGeom prst="rect">
            <a:avLst/>
          </a:prstGeom>
        </p:spPr>
        <p:txBody>
          <a:bodyPr wrap="square" lIns="0" tIns="0" rIns="0" bIns="0" rtlCol="0" anchor="t">
            <a:spAutoFit/>
          </a:bodyPr>
          <a:lstStyle/>
          <a:p>
            <a:pPr algn="ctr">
              <a:lnSpc>
                <a:spcPts val="6659"/>
              </a:lnSpc>
              <a:spcBef>
                <a:spcPct val="0"/>
              </a:spcBef>
            </a:pPr>
            <a:r>
              <a:rPr lang="en-US" sz="4756" dirty="0">
                <a:solidFill>
                  <a:srgbClr val="5D4A1D"/>
                </a:solidFill>
                <a:latin typeface="Roboto Condensed Bold"/>
              </a:rPr>
              <a:t>BẢNG KIỂM KĨ NĂNG ĐỌC DIỄN CẢM</a:t>
            </a:r>
          </a:p>
        </p:txBody>
      </p:sp>
      <p:sp>
        <p:nvSpPr>
          <p:cNvPr id="11" name="Freeform 11"/>
          <p:cNvSpPr/>
          <p:nvPr/>
        </p:nvSpPr>
        <p:spPr>
          <a:xfrm>
            <a:off x="12643538" y="14765"/>
            <a:ext cx="6894920" cy="2585595"/>
          </a:xfrm>
          <a:custGeom>
            <a:avLst/>
            <a:gdLst/>
            <a:ahLst/>
            <a:cxnLst/>
            <a:rect l="l" t="t" r="r" b="b"/>
            <a:pathLst>
              <a:path w="6894920" h="2585595">
                <a:moveTo>
                  <a:pt x="0" y="0"/>
                </a:moveTo>
                <a:lnTo>
                  <a:pt x="6894920" y="0"/>
                </a:lnTo>
                <a:lnTo>
                  <a:pt x="6894920" y="2585595"/>
                </a:lnTo>
                <a:lnTo>
                  <a:pt x="0" y="2585595"/>
                </a:lnTo>
                <a:lnTo>
                  <a:pt x="0" y="0"/>
                </a:lnTo>
                <a:close/>
              </a:path>
            </a:pathLst>
          </a:custGeom>
          <a:blipFill>
            <a:blip r:embed="rId7">
              <a:alphaModFix amt="62000"/>
              <a:extLst>
                <a:ext uri="{96DAC541-7B7A-43D3-8B79-37D633B846F1}">
                  <asvg:svgBlip xmlns:asvg="http://schemas.microsoft.com/office/drawing/2016/SVG/main" xmlns="" r:embed="rId8"/>
                </a:ext>
              </a:extLst>
            </a:blip>
            <a:stretch>
              <a:fillRect/>
            </a:stretch>
          </a:blipFill>
        </p:spPr>
      </p:sp>
      <p:sp>
        <p:nvSpPr>
          <p:cNvPr id="12" name="Freeform 12"/>
          <p:cNvSpPr/>
          <p:nvPr/>
        </p:nvSpPr>
        <p:spPr>
          <a:xfrm flipH="1">
            <a:off x="15011677" y="639516"/>
            <a:ext cx="4741716" cy="1946079"/>
          </a:xfrm>
          <a:custGeom>
            <a:avLst/>
            <a:gdLst/>
            <a:ahLst/>
            <a:cxnLst/>
            <a:rect l="l" t="t" r="r" b="b"/>
            <a:pathLst>
              <a:path w="4741716" h="1946079">
                <a:moveTo>
                  <a:pt x="4741716" y="0"/>
                </a:moveTo>
                <a:lnTo>
                  <a:pt x="0" y="0"/>
                </a:lnTo>
                <a:lnTo>
                  <a:pt x="0" y="1946079"/>
                </a:lnTo>
                <a:lnTo>
                  <a:pt x="4741716" y="1946079"/>
                </a:lnTo>
                <a:lnTo>
                  <a:pt x="4741716" y="0"/>
                </a:lnTo>
                <a:close/>
              </a:path>
            </a:pathLst>
          </a:custGeom>
          <a:blipFill>
            <a:blip r:embed="rId9">
              <a:alphaModFix amt="87000"/>
              <a:extLst>
                <a:ext uri="{96DAC541-7B7A-43D3-8B79-37D633B846F1}">
                  <asvg:svgBlip xmlns:asvg="http://schemas.microsoft.com/office/drawing/2016/SVG/main" xmlns="" r:embed="rId10"/>
                </a:ext>
              </a:extLst>
            </a:blip>
            <a:stretch>
              <a:fillRect/>
            </a:stretch>
          </a:blipFill>
        </p:spPr>
      </p:sp>
      <p:sp>
        <p:nvSpPr>
          <p:cNvPr id="13" name="Freeform 13"/>
          <p:cNvSpPr/>
          <p:nvPr/>
        </p:nvSpPr>
        <p:spPr>
          <a:xfrm flipH="1">
            <a:off x="-2453659" y="8783249"/>
            <a:ext cx="4201686" cy="1575632"/>
          </a:xfrm>
          <a:custGeom>
            <a:avLst/>
            <a:gdLst/>
            <a:ahLst/>
            <a:cxnLst/>
            <a:rect l="l" t="t" r="r" b="b"/>
            <a:pathLst>
              <a:path w="4201686" h="1575632">
                <a:moveTo>
                  <a:pt x="4201686" y="0"/>
                </a:moveTo>
                <a:lnTo>
                  <a:pt x="0" y="0"/>
                </a:lnTo>
                <a:lnTo>
                  <a:pt x="0" y="1575632"/>
                </a:lnTo>
                <a:lnTo>
                  <a:pt x="4201686" y="1575632"/>
                </a:lnTo>
                <a:lnTo>
                  <a:pt x="4201686" y="0"/>
                </a:lnTo>
                <a:close/>
              </a:path>
            </a:pathLst>
          </a:custGeom>
          <a:blipFill>
            <a:blip r:embed="rId11">
              <a:alphaModFix amt="95000"/>
              <a:extLst>
                <a:ext uri="{96DAC541-7B7A-43D3-8B79-37D633B846F1}">
                  <asvg:svgBlip xmlns:asvg="http://schemas.microsoft.com/office/drawing/2016/SVG/main" xmlns="" r:embed="rId12"/>
                </a:ext>
              </a:extLst>
            </a:blip>
            <a:stretch>
              <a:fillRect/>
            </a:stretch>
          </a:blipFill>
        </p:spPr>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69862" y="-1512114"/>
            <a:ext cx="18957862" cy="11870995"/>
          </a:xfrm>
          <a:custGeom>
            <a:avLst/>
            <a:gdLst/>
            <a:ahLst/>
            <a:cxnLst/>
            <a:rect l="l" t="t" r="r" b="b"/>
            <a:pathLst>
              <a:path w="18957862" h="11870995">
                <a:moveTo>
                  <a:pt x="0" y="0"/>
                </a:moveTo>
                <a:lnTo>
                  <a:pt x="18957862" y="0"/>
                </a:lnTo>
                <a:lnTo>
                  <a:pt x="18957862" y="11870995"/>
                </a:lnTo>
                <a:lnTo>
                  <a:pt x="0" y="11870995"/>
                </a:lnTo>
                <a:lnTo>
                  <a:pt x="0" y="0"/>
                </a:lnTo>
                <a:close/>
              </a:path>
            </a:pathLst>
          </a:custGeom>
          <a:blipFill>
            <a:blip r:embed="rId4">
              <a:alphaModFix amt="55000"/>
            </a:blip>
            <a:stretch>
              <a:fillRect t="-4955" b="-1510"/>
            </a:stretch>
          </a:blipFill>
        </p:spPr>
      </p:sp>
      <p:grpSp>
        <p:nvGrpSpPr>
          <p:cNvPr id="3" name="Group 3"/>
          <p:cNvGrpSpPr/>
          <p:nvPr/>
        </p:nvGrpSpPr>
        <p:grpSpPr>
          <a:xfrm>
            <a:off x="-2673352" y="-348507"/>
            <a:ext cx="21228236" cy="10707388"/>
            <a:chOff x="0" y="0"/>
            <a:chExt cx="5590976" cy="2820053"/>
          </a:xfrm>
        </p:grpSpPr>
        <p:sp>
          <p:nvSpPr>
            <p:cNvPr id="4" name="Freeform 4"/>
            <p:cNvSpPr/>
            <p:nvPr/>
          </p:nvSpPr>
          <p:spPr>
            <a:xfrm>
              <a:off x="0" y="0"/>
              <a:ext cx="5590976" cy="2820053"/>
            </a:xfrm>
            <a:custGeom>
              <a:avLst/>
              <a:gdLst/>
              <a:ahLst/>
              <a:cxnLst/>
              <a:rect l="l" t="t" r="r" b="b"/>
              <a:pathLst>
                <a:path w="5590976" h="2820053">
                  <a:moveTo>
                    <a:pt x="0" y="0"/>
                  </a:moveTo>
                  <a:lnTo>
                    <a:pt x="5590976" y="0"/>
                  </a:lnTo>
                  <a:lnTo>
                    <a:pt x="5590976" y="2820053"/>
                  </a:lnTo>
                  <a:lnTo>
                    <a:pt x="0" y="2820053"/>
                  </a:lnTo>
                  <a:close/>
                </a:path>
              </a:pathLst>
            </a:custGeom>
            <a:solidFill>
              <a:srgbClr val="FFFFFF">
                <a:alpha val="41961"/>
              </a:srgbClr>
            </a:solidFill>
            <a:ln cap="sq">
              <a:noFill/>
              <a:prstDash val="solid"/>
              <a:miter/>
            </a:ln>
          </p:spPr>
        </p:sp>
        <p:sp>
          <p:nvSpPr>
            <p:cNvPr id="5" name="TextBox 5"/>
            <p:cNvSpPr txBox="1"/>
            <p:nvPr/>
          </p:nvSpPr>
          <p:spPr>
            <a:xfrm>
              <a:off x="0" y="-38100"/>
              <a:ext cx="5590976" cy="2858153"/>
            </a:xfrm>
            <a:prstGeom prst="rect">
              <a:avLst/>
            </a:prstGeom>
          </p:spPr>
          <p:txBody>
            <a:bodyPr lIns="50800" tIns="50800" rIns="50800" bIns="50800" rtlCol="0" anchor="ctr"/>
            <a:lstStyle/>
            <a:p>
              <a:pPr marL="0" lvl="0" indent="0" algn="ctr">
                <a:lnSpc>
                  <a:spcPts val="2659"/>
                </a:lnSpc>
                <a:spcBef>
                  <a:spcPct val="0"/>
                </a:spcBef>
              </a:pPr>
              <a:endParaRPr/>
            </a:p>
          </p:txBody>
        </p:sp>
      </p:grpSp>
      <p:pic>
        <p:nvPicPr>
          <p:cNvPr id="6" name="Picture 6">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rcRect/>
          <a:stretch>
            <a:fillRect/>
          </a:stretch>
        </p:blipFill>
        <p:spPr>
          <a:xfrm>
            <a:off x="1507399" y="1562598"/>
            <a:ext cx="14630400" cy="8229600"/>
          </a:xfrm>
          <a:prstGeom prst="rect">
            <a:avLst/>
          </a:prstGeom>
        </p:spPr>
      </p:pic>
      <p:sp>
        <p:nvSpPr>
          <p:cNvPr id="7" name="Freeform 7"/>
          <p:cNvSpPr/>
          <p:nvPr/>
        </p:nvSpPr>
        <p:spPr>
          <a:xfrm>
            <a:off x="12844444" y="0"/>
            <a:ext cx="6894920" cy="2585595"/>
          </a:xfrm>
          <a:custGeom>
            <a:avLst/>
            <a:gdLst/>
            <a:ahLst/>
            <a:cxnLst/>
            <a:rect l="l" t="t" r="r" b="b"/>
            <a:pathLst>
              <a:path w="6894920" h="2585595">
                <a:moveTo>
                  <a:pt x="0" y="0"/>
                </a:moveTo>
                <a:lnTo>
                  <a:pt x="6894920" y="0"/>
                </a:lnTo>
                <a:lnTo>
                  <a:pt x="6894920" y="2585595"/>
                </a:lnTo>
                <a:lnTo>
                  <a:pt x="0" y="2585595"/>
                </a:lnTo>
                <a:lnTo>
                  <a:pt x="0" y="0"/>
                </a:lnTo>
                <a:close/>
              </a:path>
            </a:pathLst>
          </a:custGeom>
          <a:blipFill>
            <a:blip r:embed="rId6">
              <a:alphaModFix amt="78000"/>
              <a:extLst>
                <a:ext uri="{96DAC541-7B7A-43D3-8B79-37D633B846F1}">
                  <asvg:svgBlip xmlns:asvg="http://schemas.microsoft.com/office/drawing/2016/SVG/main" xmlns="" r:embed="rId7"/>
                </a:ext>
              </a:extLst>
            </a:blip>
            <a:stretch>
              <a:fillRect/>
            </a:stretch>
          </a:blipFill>
        </p:spPr>
      </p:sp>
      <p:sp>
        <p:nvSpPr>
          <p:cNvPr id="8" name="Freeform 8"/>
          <p:cNvSpPr/>
          <p:nvPr/>
        </p:nvSpPr>
        <p:spPr>
          <a:xfrm flipH="1">
            <a:off x="14523763" y="1292797"/>
            <a:ext cx="4741716" cy="1946079"/>
          </a:xfrm>
          <a:custGeom>
            <a:avLst/>
            <a:gdLst/>
            <a:ahLst/>
            <a:cxnLst/>
            <a:rect l="l" t="t" r="r" b="b"/>
            <a:pathLst>
              <a:path w="4741716" h="1946079">
                <a:moveTo>
                  <a:pt x="4741716" y="0"/>
                </a:moveTo>
                <a:lnTo>
                  <a:pt x="0" y="0"/>
                </a:lnTo>
                <a:lnTo>
                  <a:pt x="0" y="1946080"/>
                </a:lnTo>
                <a:lnTo>
                  <a:pt x="4741716" y="1946080"/>
                </a:lnTo>
                <a:lnTo>
                  <a:pt x="4741716" y="0"/>
                </a:lnTo>
                <a:close/>
              </a:path>
            </a:pathLst>
          </a:custGeom>
          <a:blipFill>
            <a:blip r:embed="rId8">
              <a:extLst>
                <a:ext uri="{96DAC541-7B7A-43D3-8B79-37D633B846F1}">
                  <asvg:svgBlip xmlns:asvg="http://schemas.microsoft.com/office/drawing/2016/SVG/main" xmlns="" r:embed="rId9"/>
                </a:ext>
              </a:extLst>
            </a:blip>
            <a:stretch>
              <a:fillRect/>
            </a:stretch>
          </a:blipFill>
        </p:spPr>
      </p:sp>
      <p:sp>
        <p:nvSpPr>
          <p:cNvPr id="9" name="Freeform 9"/>
          <p:cNvSpPr/>
          <p:nvPr/>
        </p:nvSpPr>
        <p:spPr>
          <a:xfrm flipH="1">
            <a:off x="-2241516" y="8452750"/>
            <a:ext cx="5305684" cy="1989632"/>
          </a:xfrm>
          <a:custGeom>
            <a:avLst/>
            <a:gdLst/>
            <a:ahLst/>
            <a:cxnLst/>
            <a:rect l="l" t="t" r="r" b="b"/>
            <a:pathLst>
              <a:path w="5305684" h="1989632">
                <a:moveTo>
                  <a:pt x="5305685" y="0"/>
                </a:moveTo>
                <a:lnTo>
                  <a:pt x="0" y="0"/>
                </a:lnTo>
                <a:lnTo>
                  <a:pt x="0" y="1989632"/>
                </a:lnTo>
                <a:lnTo>
                  <a:pt x="5305685" y="1989632"/>
                </a:lnTo>
                <a:lnTo>
                  <a:pt x="5305685" y="0"/>
                </a:lnTo>
                <a:close/>
              </a:path>
            </a:pathLst>
          </a:custGeom>
          <a:blipFill>
            <a:blip r:embed="rId10">
              <a:alphaModFix amt="99000"/>
              <a:extLst>
                <a:ext uri="{96DAC541-7B7A-43D3-8B79-37D633B846F1}">
                  <asvg:svgBlip xmlns:asvg="http://schemas.microsoft.com/office/drawing/2016/SVG/main" xmlns="" r:embed="rId11"/>
                </a:ext>
              </a:extLst>
            </a:blip>
            <a:stretch>
              <a:fillRect/>
            </a:stretch>
          </a:blipFill>
        </p:spPr>
      </p:sp>
      <p:sp>
        <p:nvSpPr>
          <p:cNvPr id="10" name="TextBox 10"/>
          <p:cNvSpPr txBox="1"/>
          <p:nvPr/>
        </p:nvSpPr>
        <p:spPr>
          <a:xfrm>
            <a:off x="-718631" y="48506"/>
            <a:ext cx="9527699" cy="1360261"/>
          </a:xfrm>
          <a:prstGeom prst="rect">
            <a:avLst/>
          </a:prstGeom>
        </p:spPr>
        <p:txBody>
          <a:bodyPr lIns="0" tIns="0" rIns="0" bIns="0" rtlCol="0" anchor="t">
            <a:spAutoFit/>
          </a:bodyPr>
          <a:lstStyle/>
          <a:p>
            <a:pPr algn="ctr">
              <a:lnSpc>
                <a:spcPts val="11124"/>
              </a:lnSpc>
            </a:pPr>
            <a:r>
              <a:rPr lang="en-US" sz="7946">
                <a:solidFill>
                  <a:srgbClr val="4B3C3C"/>
                </a:solidFill>
                <a:latin typeface="ThuphapCongthuy"/>
              </a:rPr>
              <a:t>II. Đọc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video>
              <p:cMediaNode vol="100000">
                <p:cTn id="2" fill="hold" display="0">
                  <p:stCondLst>
                    <p:cond delay="indefinite"/>
                  </p:stCondLst>
                </p:cTn>
                <p:tgtEl>
                  <p:spTgt spid="6"/>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69862" y="-1512114"/>
            <a:ext cx="18957862" cy="11870995"/>
          </a:xfrm>
          <a:custGeom>
            <a:avLst/>
            <a:gdLst/>
            <a:ahLst/>
            <a:cxnLst/>
            <a:rect l="l" t="t" r="r" b="b"/>
            <a:pathLst>
              <a:path w="18957862" h="11870995">
                <a:moveTo>
                  <a:pt x="0" y="0"/>
                </a:moveTo>
                <a:lnTo>
                  <a:pt x="18957862" y="0"/>
                </a:lnTo>
                <a:lnTo>
                  <a:pt x="18957862" y="11870995"/>
                </a:lnTo>
                <a:lnTo>
                  <a:pt x="0" y="11870995"/>
                </a:lnTo>
                <a:lnTo>
                  <a:pt x="0" y="0"/>
                </a:lnTo>
                <a:close/>
              </a:path>
            </a:pathLst>
          </a:custGeom>
          <a:blipFill>
            <a:blip r:embed="rId2">
              <a:alphaModFix amt="55000"/>
            </a:blip>
            <a:stretch>
              <a:fillRect t="-4955" b="-1510"/>
            </a:stretch>
          </a:blipFill>
        </p:spPr>
      </p:sp>
      <p:grpSp>
        <p:nvGrpSpPr>
          <p:cNvPr id="3" name="Group 3"/>
          <p:cNvGrpSpPr/>
          <p:nvPr/>
        </p:nvGrpSpPr>
        <p:grpSpPr>
          <a:xfrm>
            <a:off x="-2673352" y="-348507"/>
            <a:ext cx="21228236" cy="10707388"/>
            <a:chOff x="0" y="0"/>
            <a:chExt cx="5590976" cy="2820053"/>
          </a:xfrm>
        </p:grpSpPr>
        <p:sp>
          <p:nvSpPr>
            <p:cNvPr id="4" name="Freeform 4"/>
            <p:cNvSpPr/>
            <p:nvPr/>
          </p:nvSpPr>
          <p:spPr>
            <a:xfrm>
              <a:off x="0" y="0"/>
              <a:ext cx="5590976" cy="2820053"/>
            </a:xfrm>
            <a:custGeom>
              <a:avLst/>
              <a:gdLst/>
              <a:ahLst/>
              <a:cxnLst/>
              <a:rect l="l" t="t" r="r" b="b"/>
              <a:pathLst>
                <a:path w="5590976" h="2820053">
                  <a:moveTo>
                    <a:pt x="0" y="0"/>
                  </a:moveTo>
                  <a:lnTo>
                    <a:pt x="5590976" y="0"/>
                  </a:lnTo>
                  <a:lnTo>
                    <a:pt x="5590976" y="2820053"/>
                  </a:lnTo>
                  <a:lnTo>
                    <a:pt x="0" y="2820053"/>
                  </a:lnTo>
                  <a:close/>
                </a:path>
              </a:pathLst>
            </a:custGeom>
            <a:solidFill>
              <a:srgbClr val="FFFFFF">
                <a:alpha val="41961"/>
              </a:srgbClr>
            </a:solidFill>
            <a:ln cap="sq">
              <a:noFill/>
              <a:prstDash val="solid"/>
              <a:miter/>
            </a:ln>
          </p:spPr>
        </p:sp>
        <p:sp>
          <p:nvSpPr>
            <p:cNvPr id="5" name="TextBox 5"/>
            <p:cNvSpPr txBox="1"/>
            <p:nvPr/>
          </p:nvSpPr>
          <p:spPr>
            <a:xfrm>
              <a:off x="0" y="-38100"/>
              <a:ext cx="5590976" cy="2858153"/>
            </a:xfrm>
            <a:prstGeom prst="rect">
              <a:avLst/>
            </a:prstGeom>
          </p:spPr>
          <p:txBody>
            <a:bodyPr lIns="50800" tIns="50800" rIns="50800" bIns="50800" rtlCol="0" anchor="ctr"/>
            <a:lstStyle/>
            <a:p>
              <a:pPr marL="0" lvl="0" indent="0" algn="ctr">
                <a:lnSpc>
                  <a:spcPts val="2659"/>
                </a:lnSpc>
                <a:spcBef>
                  <a:spcPct val="0"/>
                </a:spcBef>
              </a:pPr>
              <a:endParaRPr/>
            </a:p>
          </p:txBody>
        </p:sp>
      </p:grpSp>
      <p:sp>
        <p:nvSpPr>
          <p:cNvPr id="6" name="Freeform 6"/>
          <p:cNvSpPr/>
          <p:nvPr/>
        </p:nvSpPr>
        <p:spPr>
          <a:xfrm>
            <a:off x="3809663" y="3572538"/>
            <a:ext cx="13846919" cy="4973352"/>
          </a:xfrm>
          <a:custGeom>
            <a:avLst/>
            <a:gdLst/>
            <a:ahLst/>
            <a:cxnLst/>
            <a:rect l="l" t="t" r="r" b="b"/>
            <a:pathLst>
              <a:path w="13846919" h="4973352">
                <a:moveTo>
                  <a:pt x="0" y="0"/>
                </a:moveTo>
                <a:lnTo>
                  <a:pt x="13846919" y="0"/>
                </a:lnTo>
                <a:lnTo>
                  <a:pt x="13846919" y="4973352"/>
                </a:lnTo>
                <a:lnTo>
                  <a:pt x="0" y="4973352"/>
                </a:lnTo>
                <a:lnTo>
                  <a:pt x="0" y="0"/>
                </a:lnTo>
                <a:close/>
              </a:path>
            </a:pathLst>
          </a:custGeom>
          <a:blipFill>
            <a:blip r:embed="rId3">
              <a:alphaModFix amt="75000"/>
              <a:extLst>
                <a:ext uri="{96DAC541-7B7A-43D3-8B79-37D633B846F1}">
                  <asvg:svgBlip xmlns:asvg="http://schemas.microsoft.com/office/drawing/2016/SVG/main" xmlns="" r:embed="rId4"/>
                </a:ext>
              </a:extLst>
            </a:blip>
            <a:stretch>
              <a:fillRect/>
            </a:stretch>
          </a:blipFill>
        </p:spPr>
      </p:sp>
      <p:sp>
        <p:nvSpPr>
          <p:cNvPr id="7" name="Freeform 7"/>
          <p:cNvSpPr/>
          <p:nvPr/>
        </p:nvSpPr>
        <p:spPr>
          <a:xfrm>
            <a:off x="0" y="3198196"/>
            <a:ext cx="6548251" cy="8863961"/>
          </a:xfrm>
          <a:custGeom>
            <a:avLst/>
            <a:gdLst/>
            <a:ahLst/>
            <a:cxnLst/>
            <a:rect l="l" t="t" r="r" b="b"/>
            <a:pathLst>
              <a:path w="6548251" h="8863961">
                <a:moveTo>
                  <a:pt x="0" y="0"/>
                </a:moveTo>
                <a:lnTo>
                  <a:pt x="6548251" y="0"/>
                </a:lnTo>
                <a:lnTo>
                  <a:pt x="6548251" y="8863960"/>
                </a:lnTo>
                <a:lnTo>
                  <a:pt x="0" y="8863960"/>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8" name="Freeform 8"/>
          <p:cNvSpPr/>
          <p:nvPr/>
        </p:nvSpPr>
        <p:spPr>
          <a:xfrm flipH="1">
            <a:off x="10386156" y="200906"/>
            <a:ext cx="8168728" cy="3352582"/>
          </a:xfrm>
          <a:custGeom>
            <a:avLst/>
            <a:gdLst/>
            <a:ahLst/>
            <a:cxnLst/>
            <a:rect l="l" t="t" r="r" b="b"/>
            <a:pathLst>
              <a:path w="8168728" h="3352582">
                <a:moveTo>
                  <a:pt x="8168728" y="0"/>
                </a:moveTo>
                <a:lnTo>
                  <a:pt x="0" y="0"/>
                </a:lnTo>
                <a:lnTo>
                  <a:pt x="0" y="3352582"/>
                </a:lnTo>
                <a:lnTo>
                  <a:pt x="8168728" y="3352582"/>
                </a:lnTo>
                <a:lnTo>
                  <a:pt x="8168728" y="0"/>
                </a:lnTo>
                <a:close/>
              </a:path>
            </a:pathLst>
          </a:custGeom>
          <a:blipFill>
            <a:blip r:embed="rId7">
              <a:alphaModFix amt="74000"/>
              <a:extLst>
                <a:ext uri="{96DAC541-7B7A-43D3-8B79-37D633B846F1}">
                  <asvg:svgBlip xmlns:asvg="http://schemas.microsoft.com/office/drawing/2016/SVG/main" xmlns="" r:embed="rId8"/>
                </a:ext>
              </a:extLst>
            </a:blip>
            <a:stretch>
              <a:fillRect/>
            </a:stretch>
          </a:blipFill>
        </p:spPr>
      </p:sp>
      <p:sp>
        <p:nvSpPr>
          <p:cNvPr id="9" name="Freeform 9"/>
          <p:cNvSpPr/>
          <p:nvPr/>
        </p:nvSpPr>
        <p:spPr>
          <a:xfrm flipH="1">
            <a:off x="15609446" y="1432564"/>
            <a:ext cx="4514116" cy="1852668"/>
          </a:xfrm>
          <a:custGeom>
            <a:avLst/>
            <a:gdLst/>
            <a:ahLst/>
            <a:cxnLst/>
            <a:rect l="l" t="t" r="r" b="b"/>
            <a:pathLst>
              <a:path w="4514116" h="1852668">
                <a:moveTo>
                  <a:pt x="4514116" y="0"/>
                </a:moveTo>
                <a:lnTo>
                  <a:pt x="0" y="0"/>
                </a:lnTo>
                <a:lnTo>
                  <a:pt x="0" y="1852668"/>
                </a:lnTo>
                <a:lnTo>
                  <a:pt x="4514116" y="1852668"/>
                </a:lnTo>
                <a:lnTo>
                  <a:pt x="4514116" y="0"/>
                </a:lnTo>
                <a:close/>
              </a:path>
            </a:pathLst>
          </a:custGeom>
          <a:blipFill>
            <a:blip r:embed="rId9">
              <a:alphaModFix amt="94000"/>
              <a:extLst>
                <a:ext uri="{96DAC541-7B7A-43D3-8B79-37D633B846F1}">
                  <asvg:svgBlip xmlns:asvg="http://schemas.microsoft.com/office/drawing/2016/SVG/main" xmlns="" r:embed="rId10"/>
                </a:ext>
              </a:extLst>
            </a:blip>
            <a:stretch>
              <a:fillRect/>
            </a:stretch>
          </a:blipFill>
        </p:spPr>
      </p:sp>
      <p:sp>
        <p:nvSpPr>
          <p:cNvPr id="10" name="Freeform 10"/>
          <p:cNvSpPr/>
          <p:nvPr/>
        </p:nvSpPr>
        <p:spPr>
          <a:xfrm>
            <a:off x="7940766" y="0"/>
            <a:ext cx="10614118" cy="4396014"/>
          </a:xfrm>
          <a:custGeom>
            <a:avLst/>
            <a:gdLst/>
            <a:ahLst/>
            <a:cxnLst/>
            <a:rect l="l" t="t" r="r" b="b"/>
            <a:pathLst>
              <a:path w="10614118" h="4396014">
                <a:moveTo>
                  <a:pt x="0" y="0"/>
                </a:moveTo>
                <a:lnTo>
                  <a:pt x="10614118" y="0"/>
                </a:lnTo>
                <a:lnTo>
                  <a:pt x="10614118" y="4396014"/>
                </a:lnTo>
                <a:lnTo>
                  <a:pt x="0" y="4396014"/>
                </a:lnTo>
                <a:lnTo>
                  <a:pt x="0" y="0"/>
                </a:lnTo>
                <a:close/>
              </a:path>
            </a:pathLst>
          </a:custGeom>
          <a:blipFill>
            <a:blip r:embed="rId11"/>
            <a:stretch>
              <a:fillRect/>
            </a:stretch>
          </a:blipFill>
        </p:spPr>
      </p:sp>
      <p:sp>
        <p:nvSpPr>
          <p:cNvPr id="11" name="Freeform 11"/>
          <p:cNvSpPr/>
          <p:nvPr/>
        </p:nvSpPr>
        <p:spPr>
          <a:xfrm>
            <a:off x="3" y="7850938"/>
            <a:ext cx="18287997" cy="2533650"/>
          </a:xfrm>
          <a:custGeom>
            <a:avLst/>
            <a:gdLst/>
            <a:ahLst/>
            <a:cxnLst/>
            <a:rect l="l" t="t" r="r" b="b"/>
            <a:pathLst>
              <a:path w="18287997" h="2533650">
                <a:moveTo>
                  <a:pt x="0" y="0"/>
                </a:moveTo>
                <a:lnTo>
                  <a:pt x="18287997" y="0"/>
                </a:lnTo>
                <a:lnTo>
                  <a:pt x="18287997" y="2533650"/>
                </a:lnTo>
                <a:lnTo>
                  <a:pt x="0" y="2533650"/>
                </a:lnTo>
                <a:lnTo>
                  <a:pt x="0" y="0"/>
                </a:lnTo>
                <a:close/>
              </a:path>
            </a:pathLst>
          </a:custGeom>
          <a:blipFill>
            <a:blip r:embed="rId12">
              <a:alphaModFix amt="88000"/>
            </a:blip>
            <a:stretch>
              <a:fillRect/>
            </a:stretch>
          </a:blipFill>
        </p:spPr>
      </p:sp>
      <p:sp>
        <p:nvSpPr>
          <p:cNvPr id="12" name="Freeform 12"/>
          <p:cNvSpPr/>
          <p:nvPr/>
        </p:nvSpPr>
        <p:spPr>
          <a:xfrm>
            <a:off x="-6149485" y="9258300"/>
            <a:ext cx="13663479" cy="3444335"/>
          </a:xfrm>
          <a:custGeom>
            <a:avLst/>
            <a:gdLst/>
            <a:ahLst/>
            <a:cxnLst/>
            <a:rect l="l" t="t" r="r" b="b"/>
            <a:pathLst>
              <a:path w="13663479" h="3444335">
                <a:moveTo>
                  <a:pt x="0" y="0"/>
                </a:moveTo>
                <a:lnTo>
                  <a:pt x="13663479" y="0"/>
                </a:lnTo>
                <a:lnTo>
                  <a:pt x="13663479" y="3444335"/>
                </a:lnTo>
                <a:lnTo>
                  <a:pt x="0" y="3444335"/>
                </a:lnTo>
                <a:lnTo>
                  <a:pt x="0" y="0"/>
                </a:lnTo>
                <a:close/>
              </a:path>
            </a:pathLst>
          </a:custGeom>
          <a:blipFill>
            <a:blip r:embed="rId13">
              <a:alphaModFix amt="79000"/>
              <a:extLst>
                <a:ext uri="{96DAC541-7B7A-43D3-8B79-37D633B846F1}">
                  <asvg:svgBlip xmlns:asvg="http://schemas.microsoft.com/office/drawing/2016/SVG/main" xmlns="" r:embed="rId14"/>
                </a:ext>
              </a:extLst>
            </a:blip>
            <a:stretch>
              <a:fillRect/>
            </a:stretch>
          </a:blipFill>
        </p:spPr>
      </p:sp>
      <p:sp>
        <p:nvSpPr>
          <p:cNvPr id="13" name="Freeform 13"/>
          <p:cNvSpPr/>
          <p:nvPr/>
        </p:nvSpPr>
        <p:spPr>
          <a:xfrm>
            <a:off x="6460082" y="8860215"/>
            <a:ext cx="13663479" cy="3444335"/>
          </a:xfrm>
          <a:custGeom>
            <a:avLst/>
            <a:gdLst/>
            <a:ahLst/>
            <a:cxnLst/>
            <a:rect l="l" t="t" r="r" b="b"/>
            <a:pathLst>
              <a:path w="13663479" h="3444335">
                <a:moveTo>
                  <a:pt x="0" y="0"/>
                </a:moveTo>
                <a:lnTo>
                  <a:pt x="13663480" y="0"/>
                </a:lnTo>
                <a:lnTo>
                  <a:pt x="13663480" y="3444335"/>
                </a:lnTo>
                <a:lnTo>
                  <a:pt x="0" y="3444335"/>
                </a:lnTo>
                <a:lnTo>
                  <a:pt x="0" y="0"/>
                </a:lnTo>
                <a:close/>
              </a:path>
            </a:pathLst>
          </a:custGeom>
          <a:blipFill>
            <a:blip r:embed="rId13">
              <a:alphaModFix amt="79000"/>
              <a:extLst>
                <a:ext uri="{96DAC541-7B7A-43D3-8B79-37D633B846F1}">
                  <asvg:svgBlip xmlns:asvg="http://schemas.microsoft.com/office/drawing/2016/SVG/main" xmlns="" r:embed="rId14"/>
                </a:ext>
              </a:extLst>
            </a:blip>
            <a:stretch>
              <a:fillRect/>
            </a:stretch>
          </a:blipFill>
        </p:spPr>
      </p:sp>
      <p:sp>
        <p:nvSpPr>
          <p:cNvPr id="14" name="TextBox 14"/>
          <p:cNvSpPr txBox="1"/>
          <p:nvPr/>
        </p:nvSpPr>
        <p:spPr>
          <a:xfrm>
            <a:off x="-718631" y="48506"/>
            <a:ext cx="9527699" cy="1360261"/>
          </a:xfrm>
          <a:prstGeom prst="rect">
            <a:avLst/>
          </a:prstGeom>
        </p:spPr>
        <p:txBody>
          <a:bodyPr lIns="0" tIns="0" rIns="0" bIns="0" rtlCol="0" anchor="t">
            <a:spAutoFit/>
          </a:bodyPr>
          <a:lstStyle/>
          <a:p>
            <a:pPr algn="ctr">
              <a:lnSpc>
                <a:spcPts val="11124"/>
              </a:lnSpc>
            </a:pPr>
            <a:r>
              <a:rPr lang="en-US" sz="7946">
                <a:solidFill>
                  <a:srgbClr val="464941"/>
                </a:solidFill>
                <a:latin typeface="ThuphapCongthuy"/>
              </a:rPr>
              <a:t>II. Đọc văn bản</a:t>
            </a:r>
          </a:p>
        </p:txBody>
      </p:sp>
      <p:sp>
        <p:nvSpPr>
          <p:cNvPr id="15" name="TextBox 15"/>
          <p:cNvSpPr txBox="1"/>
          <p:nvPr/>
        </p:nvSpPr>
        <p:spPr>
          <a:xfrm>
            <a:off x="5092208" y="4928987"/>
            <a:ext cx="11430282" cy="1641475"/>
          </a:xfrm>
          <a:prstGeom prst="rect">
            <a:avLst/>
          </a:prstGeom>
        </p:spPr>
        <p:txBody>
          <a:bodyPr lIns="0" tIns="0" rIns="0" bIns="0" rtlCol="0" anchor="t">
            <a:spAutoFit/>
          </a:bodyPr>
          <a:lstStyle/>
          <a:p>
            <a:pPr algn="ctr">
              <a:lnSpc>
                <a:spcPts val="6357"/>
              </a:lnSpc>
            </a:pPr>
            <a:r>
              <a:rPr lang="en-US" sz="4540" dirty="0" err="1">
                <a:solidFill>
                  <a:srgbClr val="4B3C3C"/>
                </a:solidFill>
                <a:latin typeface="#9Slide05 SVNStandly" pitchFamily="2" charset="0"/>
              </a:rPr>
              <a:t>Hãy</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chỉ</a:t>
            </a:r>
            <a:r>
              <a:rPr lang="en-US" sz="4540" dirty="0">
                <a:solidFill>
                  <a:srgbClr val="4B3C3C"/>
                </a:solidFill>
                <a:latin typeface="#9Slide05 SVNStandly" pitchFamily="2" charset="0"/>
              </a:rPr>
              <a:t> ra </a:t>
            </a:r>
            <a:r>
              <a:rPr lang="en-US" sz="4540" dirty="0" err="1">
                <a:solidFill>
                  <a:srgbClr val="4B3C3C"/>
                </a:solidFill>
                <a:latin typeface="#9Slide05 SVNStandly" pitchFamily="2" charset="0"/>
              </a:rPr>
              <a:t>đâu</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là</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lời</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người</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kể</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chuyện</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đâu</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là</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lời</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đối</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thoại</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của</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các</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nhân</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vật</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trong</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đoạn</a:t>
            </a:r>
            <a:r>
              <a:rPr lang="en-US" sz="4540" dirty="0">
                <a:solidFill>
                  <a:srgbClr val="4B3C3C"/>
                </a:solidFill>
                <a:latin typeface="#9Slide05 SVNStandly" pitchFamily="2" charset="0"/>
              </a:rPr>
              <a:t> </a:t>
            </a:r>
            <a:r>
              <a:rPr lang="en-US" sz="4540" dirty="0" err="1">
                <a:solidFill>
                  <a:srgbClr val="4B3C3C"/>
                </a:solidFill>
                <a:latin typeface="#9Slide05 SVNStandly" pitchFamily="2" charset="0"/>
              </a:rPr>
              <a:t>trích</a:t>
            </a:r>
            <a:r>
              <a:rPr lang="en-US" sz="4540" dirty="0">
                <a:solidFill>
                  <a:srgbClr val="4B3C3C"/>
                </a:solidFill>
                <a:latin typeface="#9Slide05 SVNStandly" pitchFamily="2" charset="0"/>
              </a:rPr>
              <a:t>.</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0"/>
            <a:ext cx="18288000" cy="10287000"/>
          </a:xfrm>
          <a:custGeom>
            <a:avLst/>
            <a:gdLst/>
            <a:ahLst/>
            <a:cxnLst/>
            <a:rect l="l" t="t" r="r" b="b"/>
            <a:pathLst>
              <a:path w="18288000" h="10287000">
                <a:moveTo>
                  <a:pt x="0" y="0"/>
                </a:moveTo>
                <a:lnTo>
                  <a:pt x="18288000" y="0"/>
                </a:lnTo>
                <a:lnTo>
                  <a:pt x="18288000" y="10287000"/>
                </a:lnTo>
                <a:lnTo>
                  <a:pt x="0" y="10287000"/>
                </a:lnTo>
                <a:lnTo>
                  <a:pt x="0" y="0"/>
                </a:lnTo>
                <a:close/>
              </a:path>
            </a:pathLst>
          </a:custGeom>
          <a:blipFill>
            <a:blip r:embed="rId2"/>
            <a:stretch>
              <a:fillRect t="-18518"/>
            </a:stretch>
          </a:blipFill>
        </p:spPr>
      </p:sp>
      <p:sp>
        <p:nvSpPr>
          <p:cNvPr id="3" name="Freeform 3"/>
          <p:cNvSpPr/>
          <p:nvPr/>
        </p:nvSpPr>
        <p:spPr>
          <a:xfrm>
            <a:off x="-579718" y="0"/>
            <a:ext cx="7315200" cy="2572512"/>
          </a:xfrm>
          <a:custGeom>
            <a:avLst/>
            <a:gdLst/>
            <a:ahLst/>
            <a:cxnLst/>
            <a:rect l="l" t="t" r="r" b="b"/>
            <a:pathLst>
              <a:path w="7315200" h="2572512">
                <a:moveTo>
                  <a:pt x="0" y="0"/>
                </a:moveTo>
                <a:lnTo>
                  <a:pt x="7315200" y="0"/>
                </a:lnTo>
                <a:lnTo>
                  <a:pt x="7315200" y="2572512"/>
                </a:lnTo>
                <a:lnTo>
                  <a:pt x="0" y="2572512"/>
                </a:lnTo>
                <a:lnTo>
                  <a:pt x="0" y="0"/>
                </a:lnTo>
                <a:close/>
              </a:path>
            </a:pathLst>
          </a:custGeom>
          <a:blipFill>
            <a:blip r:embed="rId3">
              <a:extLst>
                <a:ext uri="{96DAC541-7B7A-43D3-8B79-37D633B846F1}">
                  <asvg:svgBlip xmlns:asvg="http://schemas.microsoft.com/office/drawing/2016/SVG/main" xmlns="" r:embed="rId4"/>
                </a:ext>
              </a:extLst>
            </a:blip>
            <a:stretch>
              <a:fillRect/>
            </a:stretch>
          </a:blipFill>
        </p:spPr>
      </p:sp>
      <p:sp>
        <p:nvSpPr>
          <p:cNvPr id="4" name="Freeform 4"/>
          <p:cNvSpPr/>
          <p:nvPr/>
        </p:nvSpPr>
        <p:spPr>
          <a:xfrm>
            <a:off x="8120669" y="7226850"/>
            <a:ext cx="10167331" cy="3719549"/>
          </a:xfrm>
          <a:custGeom>
            <a:avLst/>
            <a:gdLst/>
            <a:ahLst/>
            <a:cxnLst/>
            <a:rect l="l" t="t" r="r" b="b"/>
            <a:pathLst>
              <a:path w="10167331" h="3719549">
                <a:moveTo>
                  <a:pt x="0" y="0"/>
                </a:moveTo>
                <a:lnTo>
                  <a:pt x="10167331" y="0"/>
                </a:lnTo>
                <a:lnTo>
                  <a:pt x="10167331" y="3719548"/>
                </a:lnTo>
                <a:lnTo>
                  <a:pt x="0" y="3719548"/>
                </a:lnTo>
                <a:lnTo>
                  <a:pt x="0" y="0"/>
                </a:lnTo>
                <a:close/>
              </a:path>
            </a:pathLst>
          </a:custGeom>
          <a:blipFill>
            <a:blip r:embed="rId5">
              <a:extLst>
                <a:ext uri="{96DAC541-7B7A-43D3-8B79-37D633B846F1}">
                  <asvg:svgBlip xmlns:asvg="http://schemas.microsoft.com/office/drawing/2016/SVG/main" xmlns="" r:embed="rId6"/>
                </a:ext>
              </a:extLst>
            </a:blip>
            <a:stretch>
              <a:fillRect/>
            </a:stretch>
          </a:blipFill>
        </p:spPr>
      </p:sp>
      <p:sp>
        <p:nvSpPr>
          <p:cNvPr id="5" name="Freeform 5"/>
          <p:cNvSpPr/>
          <p:nvPr/>
        </p:nvSpPr>
        <p:spPr>
          <a:xfrm>
            <a:off x="1028700" y="268887"/>
            <a:ext cx="14543716" cy="10677511"/>
          </a:xfrm>
          <a:custGeom>
            <a:avLst/>
            <a:gdLst/>
            <a:ahLst/>
            <a:cxnLst/>
            <a:rect l="l" t="t" r="r" b="b"/>
            <a:pathLst>
              <a:path w="14543716" h="10677511">
                <a:moveTo>
                  <a:pt x="0" y="0"/>
                </a:moveTo>
                <a:lnTo>
                  <a:pt x="14543716" y="0"/>
                </a:lnTo>
                <a:lnTo>
                  <a:pt x="14543716" y="10677511"/>
                </a:lnTo>
                <a:lnTo>
                  <a:pt x="0" y="10677511"/>
                </a:lnTo>
                <a:lnTo>
                  <a:pt x="0" y="0"/>
                </a:lnTo>
                <a:close/>
              </a:path>
            </a:pathLst>
          </a:custGeom>
          <a:blipFill>
            <a:blip r:embed="rId7">
              <a:alphaModFix amt="83000"/>
              <a:extLst>
                <a:ext uri="{96DAC541-7B7A-43D3-8B79-37D633B846F1}">
                  <asvg:svgBlip xmlns:asvg="http://schemas.microsoft.com/office/drawing/2016/SVG/main" xmlns="" r:embed="rId8"/>
                </a:ext>
              </a:extLst>
            </a:blip>
            <a:stretch>
              <a:fillRect/>
            </a:stretch>
          </a:blipFill>
        </p:spPr>
      </p:sp>
      <p:sp>
        <p:nvSpPr>
          <p:cNvPr id="6" name="Freeform 6"/>
          <p:cNvSpPr/>
          <p:nvPr/>
        </p:nvSpPr>
        <p:spPr>
          <a:xfrm>
            <a:off x="12113518" y="-527304"/>
            <a:ext cx="7315200" cy="3627120"/>
          </a:xfrm>
          <a:custGeom>
            <a:avLst/>
            <a:gdLst/>
            <a:ahLst/>
            <a:cxnLst/>
            <a:rect l="l" t="t" r="r" b="b"/>
            <a:pathLst>
              <a:path w="7315200" h="3627120">
                <a:moveTo>
                  <a:pt x="0" y="0"/>
                </a:moveTo>
                <a:lnTo>
                  <a:pt x="7315200" y="0"/>
                </a:lnTo>
                <a:lnTo>
                  <a:pt x="7315200" y="3627120"/>
                </a:lnTo>
                <a:lnTo>
                  <a:pt x="0" y="3627120"/>
                </a:lnTo>
                <a:lnTo>
                  <a:pt x="0" y="0"/>
                </a:lnTo>
                <a:close/>
              </a:path>
            </a:pathLst>
          </a:custGeom>
          <a:blipFill>
            <a:blip r:embed="rId9">
              <a:extLst>
                <a:ext uri="{96DAC541-7B7A-43D3-8B79-37D633B846F1}">
                  <asvg:svgBlip xmlns:asvg="http://schemas.microsoft.com/office/drawing/2016/SVG/main" xmlns="" r:embed="rId10"/>
                </a:ext>
              </a:extLst>
            </a:blip>
            <a:stretch>
              <a:fillRect/>
            </a:stretch>
          </a:blipFill>
        </p:spPr>
      </p:sp>
      <p:sp>
        <p:nvSpPr>
          <p:cNvPr id="7" name="Freeform 7"/>
          <p:cNvSpPr/>
          <p:nvPr/>
        </p:nvSpPr>
        <p:spPr>
          <a:xfrm>
            <a:off x="12113518" y="0"/>
            <a:ext cx="9420348" cy="3532631"/>
          </a:xfrm>
          <a:custGeom>
            <a:avLst/>
            <a:gdLst/>
            <a:ahLst/>
            <a:cxnLst/>
            <a:rect l="l" t="t" r="r" b="b"/>
            <a:pathLst>
              <a:path w="9420348" h="3532631">
                <a:moveTo>
                  <a:pt x="0" y="0"/>
                </a:moveTo>
                <a:lnTo>
                  <a:pt x="9420348" y="0"/>
                </a:lnTo>
                <a:lnTo>
                  <a:pt x="9420348" y="3532631"/>
                </a:lnTo>
                <a:lnTo>
                  <a:pt x="0" y="3532631"/>
                </a:lnTo>
                <a:lnTo>
                  <a:pt x="0" y="0"/>
                </a:lnTo>
                <a:close/>
              </a:path>
            </a:pathLst>
          </a:custGeom>
          <a:blipFill>
            <a:blip r:embed="rId11">
              <a:alphaModFix amt="85000"/>
              <a:extLst>
                <a:ext uri="{96DAC541-7B7A-43D3-8B79-37D633B846F1}">
                  <asvg:svgBlip xmlns:asvg="http://schemas.microsoft.com/office/drawing/2016/SVG/main" xmlns="" r:embed="rId12"/>
                </a:ext>
              </a:extLst>
            </a:blip>
            <a:stretch>
              <a:fillRect/>
            </a:stretch>
          </a:blipFill>
        </p:spPr>
      </p:sp>
      <p:sp>
        <p:nvSpPr>
          <p:cNvPr id="8" name="TextBox 8"/>
          <p:cNvSpPr txBox="1"/>
          <p:nvPr/>
        </p:nvSpPr>
        <p:spPr>
          <a:xfrm>
            <a:off x="3810362" y="2708574"/>
            <a:ext cx="11087518" cy="4002353"/>
          </a:xfrm>
          <a:prstGeom prst="rect">
            <a:avLst/>
          </a:prstGeom>
        </p:spPr>
        <p:txBody>
          <a:bodyPr lIns="0" tIns="0" rIns="0" bIns="0" rtlCol="0" anchor="t">
            <a:spAutoFit/>
          </a:bodyPr>
          <a:lstStyle/>
          <a:p>
            <a:pPr algn="ctr">
              <a:lnSpc>
                <a:spcPts val="16074"/>
              </a:lnSpc>
            </a:pPr>
            <a:r>
              <a:rPr lang="en-US" sz="11482">
                <a:solidFill>
                  <a:srgbClr val="4B3C3C"/>
                </a:solidFill>
                <a:latin typeface="ThuphapCongthuy"/>
              </a:rPr>
              <a:t>III. </a:t>
            </a:r>
          </a:p>
          <a:p>
            <a:pPr algn="ctr">
              <a:lnSpc>
                <a:spcPts val="16074"/>
              </a:lnSpc>
              <a:spcBef>
                <a:spcPct val="0"/>
              </a:spcBef>
            </a:pPr>
            <a:r>
              <a:rPr lang="en-US" sz="11482">
                <a:solidFill>
                  <a:srgbClr val="4B3C3C"/>
                </a:solidFill>
                <a:latin typeface="ThuphapCongthuy"/>
              </a:rPr>
              <a:t>Khám phá văn bản</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TotalTime>
  <Words>3458</Words>
  <Application>Microsoft Office PowerPoint</Application>
  <PresentationFormat>Custom</PresentationFormat>
  <Paragraphs>249</Paragraphs>
  <Slides>51</Slides>
  <Notes>0</Notes>
  <HiddenSlides>0</HiddenSlides>
  <MMClips>2</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51</vt:i4>
      </vt:variant>
    </vt:vector>
  </HeadingPairs>
  <TitlesOfParts>
    <vt:vector size="62" baseType="lpstr">
      <vt:lpstr>Arial</vt:lpstr>
      <vt:lpstr>#9Slide05 SVNStandly</vt:lpstr>
      <vt:lpstr>UTM ThuPhap Thien An</vt:lpstr>
      <vt:lpstr>ThuphapCongthuy</vt:lpstr>
      <vt:lpstr>Roboto Condensed Bold</vt:lpstr>
      <vt:lpstr>Roboto Condensed</vt:lpstr>
      <vt:lpstr>Roboto Condensed Bold Italics</vt:lpstr>
      <vt:lpstr>Calibri</vt:lpstr>
      <vt:lpstr>#9Slide05 IcielSanelma</vt:lpstr>
      <vt:lpstr>Roboto Condensed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9KN_B3_Doc2_Lục Vân Tiên cứu Kiều Nguyệt Nga</dc:title>
  <dc:creator>DELL</dc:creator>
  <cp:lastModifiedBy>LAPTOP</cp:lastModifiedBy>
  <cp:revision>4</cp:revision>
  <dcterms:created xsi:type="dcterms:W3CDTF">2006-08-16T00:00:00Z</dcterms:created>
  <dcterms:modified xsi:type="dcterms:W3CDTF">2025-05-11T04:12:35Z</dcterms:modified>
  <dc:identifier>DAGIIRyR-DI</dc:identifier>
</cp:coreProperties>
</file>